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bin" ContentType="application/vnd.openxmlformats-officedocument.oleObject"/>
  <Default Extension="wav" ContentType="audio/x-wav"/>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2" r:id="rId3"/>
  </p:sldMasterIdLst>
  <p:notesMasterIdLst>
    <p:notesMasterId r:id="rId5"/>
  </p:notesMasterIdLst>
  <p:handoutMasterIdLst>
    <p:handoutMasterId r:id="rId1061"/>
  </p:handoutMasterIdLst>
  <p:sldIdLst>
    <p:sldId id="489" r:id="rId4"/>
    <p:sldId id="494" r:id="rId6"/>
    <p:sldId id="495" r:id="rId7"/>
    <p:sldId id="257" r:id="rId8"/>
    <p:sldId id="260" r:id="rId9"/>
    <p:sldId id="275" r:id="rId10"/>
    <p:sldId id="493" r:id="rId11"/>
    <p:sldId id="263" r:id="rId12"/>
    <p:sldId id="496" r:id="rId13"/>
    <p:sldId id="302" r:id="rId14"/>
    <p:sldId id="537" r:id="rId15"/>
    <p:sldId id="265" r:id="rId16"/>
    <p:sldId id="267" r:id="rId17"/>
    <p:sldId id="271" r:id="rId18"/>
    <p:sldId id="272" r:id="rId19"/>
    <p:sldId id="273" r:id="rId20"/>
    <p:sldId id="490" r:id="rId21"/>
    <p:sldId id="274" r:id="rId22"/>
    <p:sldId id="276" r:id="rId23"/>
    <p:sldId id="277" r:id="rId24"/>
    <p:sldId id="278" r:id="rId25"/>
    <p:sldId id="279" r:id="rId26"/>
    <p:sldId id="497" r:id="rId27"/>
    <p:sldId id="280" r:id="rId28"/>
    <p:sldId id="538" r:id="rId29"/>
    <p:sldId id="268" r:id="rId30"/>
    <p:sldId id="282" r:id="rId31"/>
    <p:sldId id="498" r:id="rId32"/>
    <p:sldId id="539" r:id="rId33"/>
    <p:sldId id="298" r:id="rId34"/>
    <p:sldId id="542" r:id="rId35"/>
    <p:sldId id="297" r:id="rId36"/>
    <p:sldId id="541" r:id="rId37"/>
    <p:sldId id="543" r:id="rId38"/>
    <p:sldId id="299" r:id="rId39"/>
    <p:sldId id="301" r:id="rId40"/>
    <p:sldId id="540" r:id="rId41"/>
    <p:sldId id="304" r:id="rId42"/>
    <p:sldId id="303" r:id="rId43"/>
    <p:sldId id="305" r:id="rId44"/>
    <p:sldId id="308" r:id="rId45"/>
    <p:sldId id="309" r:id="rId46"/>
    <p:sldId id="480" r:id="rId47"/>
    <p:sldId id="453" r:id="rId48"/>
    <p:sldId id="318" r:id="rId49"/>
    <p:sldId id="319" r:id="rId50"/>
    <p:sldId id="329" r:id="rId51"/>
    <p:sldId id="330" r:id="rId52"/>
    <p:sldId id="460" r:id="rId53"/>
    <p:sldId id="479" r:id="rId54"/>
    <p:sldId id="455" r:id="rId55"/>
    <p:sldId id="456" r:id="rId56"/>
    <p:sldId id="499" r:id="rId57"/>
    <p:sldId id="500" r:id="rId58"/>
    <p:sldId id="501" r:id="rId59"/>
    <p:sldId id="502" r:id="rId60"/>
    <p:sldId id="503" r:id="rId61"/>
    <p:sldId id="504" r:id="rId62"/>
    <p:sldId id="505" r:id="rId63"/>
    <p:sldId id="506" r:id="rId64"/>
    <p:sldId id="546" r:id="rId65"/>
    <p:sldId id="547" r:id="rId66"/>
    <p:sldId id="548" r:id="rId67"/>
    <p:sldId id="545" r:id="rId68"/>
    <p:sldId id="507" r:id="rId69"/>
    <p:sldId id="508" r:id="rId70"/>
    <p:sldId id="509" r:id="rId71"/>
    <p:sldId id="510" r:id="rId72"/>
    <p:sldId id="511" r:id="rId73"/>
    <p:sldId id="512" r:id="rId74"/>
    <p:sldId id="513" r:id="rId75"/>
    <p:sldId id="514" r:id="rId76"/>
    <p:sldId id="515" r:id="rId77"/>
    <p:sldId id="516" r:id="rId78"/>
    <p:sldId id="544" r:id="rId79"/>
    <p:sldId id="517" r:id="rId80"/>
    <p:sldId id="518" r:id="rId81"/>
    <p:sldId id="519" r:id="rId82"/>
    <p:sldId id="520" r:id="rId83"/>
    <p:sldId id="521" r:id="rId84"/>
    <p:sldId id="522" r:id="rId85"/>
    <p:sldId id="523" r:id="rId86"/>
    <p:sldId id="524" r:id="rId87"/>
    <p:sldId id="525" r:id="rId88"/>
    <p:sldId id="526" r:id="rId89"/>
    <p:sldId id="527" r:id="rId90"/>
    <p:sldId id="528" r:id="rId91"/>
    <p:sldId id="529" r:id="rId92"/>
    <p:sldId id="530" r:id="rId93"/>
    <p:sldId id="531" r:id="rId94"/>
    <p:sldId id="532" r:id="rId95"/>
    <p:sldId id="533" r:id="rId96"/>
    <p:sldId id="534" r:id="rId97"/>
    <p:sldId id="535" r:id="rId98"/>
    <p:sldId id="536" r:id="rId99"/>
    <p:sldId id="549" r:id="rId100"/>
    <p:sldId id="262" r:id="rId101"/>
    <p:sldId id="443" r:id="rId102"/>
    <p:sldId id="442" r:id="rId103"/>
    <p:sldId id="445" r:id="rId104"/>
    <p:sldId id="446" r:id="rId105"/>
    <p:sldId id="447" r:id="rId106"/>
    <p:sldId id="550" r:id="rId107"/>
    <p:sldId id="448" r:id="rId108"/>
    <p:sldId id="454" r:id="rId109"/>
    <p:sldId id="551" r:id="rId110"/>
    <p:sldId id="441" r:id="rId111"/>
    <p:sldId id="457" r:id="rId112"/>
    <p:sldId id="459" r:id="rId113"/>
    <p:sldId id="462" r:id="rId114"/>
    <p:sldId id="552" r:id="rId115"/>
    <p:sldId id="467" r:id="rId116"/>
    <p:sldId id="468" r:id="rId117"/>
    <p:sldId id="469" r:id="rId118"/>
    <p:sldId id="471" r:id="rId119"/>
    <p:sldId id="478" r:id="rId120"/>
    <p:sldId id="553" r:id="rId121"/>
    <p:sldId id="473" r:id="rId122"/>
    <p:sldId id="482" r:id="rId123"/>
    <p:sldId id="484" r:id="rId124"/>
    <p:sldId id="554" r:id="rId125"/>
    <p:sldId id="485" r:id="rId126"/>
    <p:sldId id="486" r:id="rId127"/>
    <p:sldId id="555" r:id="rId128"/>
    <p:sldId id="487" r:id="rId129"/>
    <p:sldId id="556" r:id="rId130"/>
    <p:sldId id="463" r:id="rId131"/>
    <p:sldId id="465" r:id="rId132"/>
    <p:sldId id="557" r:id="rId133"/>
    <p:sldId id="558" r:id="rId134"/>
    <p:sldId id="559" r:id="rId135"/>
    <p:sldId id="560" r:id="rId136"/>
    <p:sldId id="464" r:id="rId137"/>
    <p:sldId id="466" r:id="rId138"/>
    <p:sldId id="561" r:id="rId139"/>
    <p:sldId id="562" r:id="rId140"/>
    <p:sldId id="563" r:id="rId141"/>
    <p:sldId id="564" r:id="rId142"/>
    <p:sldId id="565" r:id="rId143"/>
    <p:sldId id="566" r:id="rId144"/>
    <p:sldId id="567" r:id="rId145"/>
    <p:sldId id="568" r:id="rId146"/>
    <p:sldId id="569" r:id="rId147"/>
    <p:sldId id="570" r:id="rId148"/>
    <p:sldId id="571" r:id="rId149"/>
    <p:sldId id="572" r:id="rId150"/>
    <p:sldId id="573" r:id="rId151"/>
    <p:sldId id="574" r:id="rId152"/>
    <p:sldId id="575" r:id="rId153"/>
    <p:sldId id="693" r:id="rId154"/>
    <p:sldId id="692" r:id="rId155"/>
    <p:sldId id="694" r:id="rId156"/>
    <p:sldId id="670" r:id="rId157"/>
    <p:sldId id="695" r:id="rId158"/>
    <p:sldId id="696" r:id="rId159"/>
    <p:sldId id="697" r:id="rId160"/>
    <p:sldId id="698" r:id="rId161"/>
    <p:sldId id="699" r:id="rId162"/>
    <p:sldId id="700" r:id="rId163"/>
    <p:sldId id="701" r:id="rId164"/>
    <p:sldId id="702" r:id="rId165"/>
    <p:sldId id="703" r:id="rId166"/>
    <p:sldId id="704" r:id="rId167"/>
    <p:sldId id="705" r:id="rId168"/>
    <p:sldId id="706" r:id="rId169"/>
    <p:sldId id="707" r:id="rId170"/>
    <p:sldId id="708" r:id="rId171"/>
    <p:sldId id="709" r:id="rId172"/>
    <p:sldId id="710" r:id="rId173"/>
    <p:sldId id="711" r:id="rId174"/>
    <p:sldId id="671" r:id="rId175"/>
    <p:sldId id="712" r:id="rId176"/>
    <p:sldId id="713" r:id="rId177"/>
    <p:sldId id="714" r:id="rId178"/>
    <p:sldId id="715" r:id="rId179"/>
    <p:sldId id="716" r:id="rId180"/>
    <p:sldId id="673" r:id="rId181"/>
    <p:sldId id="717" r:id="rId182"/>
    <p:sldId id="645" r:id="rId183"/>
    <p:sldId id="718" r:id="rId184"/>
    <p:sldId id="719" r:id="rId185"/>
    <p:sldId id="720" r:id="rId186"/>
    <p:sldId id="721" r:id="rId187"/>
    <p:sldId id="646" r:id="rId188"/>
    <p:sldId id="647" r:id="rId189"/>
    <p:sldId id="648" r:id="rId190"/>
    <p:sldId id="651" r:id="rId191"/>
    <p:sldId id="722" r:id="rId192"/>
    <p:sldId id="723" r:id="rId193"/>
    <p:sldId id="652" r:id="rId194"/>
    <p:sldId id="724" r:id="rId195"/>
    <p:sldId id="725" r:id="rId196"/>
    <p:sldId id="726" r:id="rId197"/>
    <p:sldId id="578" r:id="rId198"/>
    <p:sldId id="579" r:id="rId199"/>
    <p:sldId id="727" r:id="rId200"/>
    <p:sldId id="728" r:id="rId201"/>
    <p:sldId id="676" r:id="rId202"/>
    <p:sldId id="580" r:id="rId203"/>
    <p:sldId id="582" r:id="rId204"/>
    <p:sldId id="583" r:id="rId205"/>
    <p:sldId id="584" r:id="rId206"/>
    <p:sldId id="658" r:id="rId207"/>
    <p:sldId id="656" r:id="rId208"/>
    <p:sldId id="585" r:id="rId209"/>
    <p:sldId id="586" r:id="rId210"/>
    <p:sldId id="587" r:id="rId211"/>
    <p:sldId id="588" r:id="rId212"/>
    <p:sldId id="590" r:id="rId213"/>
    <p:sldId id="592" r:id="rId214"/>
    <p:sldId id="593" r:id="rId215"/>
    <p:sldId id="594" r:id="rId216"/>
    <p:sldId id="597" r:id="rId217"/>
    <p:sldId id="599" r:id="rId218"/>
    <p:sldId id="598" r:id="rId219"/>
    <p:sldId id="678" r:id="rId220"/>
    <p:sldId id="729" r:id="rId221"/>
    <p:sldId id="730" r:id="rId222"/>
    <p:sldId id="602" r:id="rId223"/>
    <p:sldId id="604" r:id="rId224"/>
    <p:sldId id="605" r:id="rId225"/>
    <p:sldId id="606" r:id="rId226"/>
    <p:sldId id="688" r:id="rId227"/>
    <p:sldId id="653" r:id="rId228"/>
    <p:sldId id="603" r:id="rId229"/>
    <p:sldId id="611" r:id="rId230"/>
    <p:sldId id="612" r:id="rId231"/>
    <p:sldId id="613" r:id="rId232"/>
    <p:sldId id="614" r:id="rId233"/>
    <p:sldId id="616" r:id="rId234"/>
    <p:sldId id="618" r:id="rId235"/>
    <p:sldId id="660" r:id="rId236"/>
    <p:sldId id="731" r:id="rId237"/>
    <p:sldId id="631" r:id="rId238"/>
    <p:sldId id="632" r:id="rId239"/>
    <p:sldId id="634" r:id="rId240"/>
    <p:sldId id="636" r:id="rId241"/>
    <p:sldId id="637" r:id="rId242"/>
    <p:sldId id="639" r:id="rId243"/>
    <p:sldId id="664" r:id="rId244"/>
    <p:sldId id="641" r:id="rId245"/>
    <p:sldId id="732" r:id="rId246"/>
    <p:sldId id="733" r:id="rId247"/>
    <p:sldId id="734" r:id="rId248"/>
    <p:sldId id="621" r:id="rId249"/>
    <p:sldId id="735" r:id="rId250"/>
    <p:sldId id="736" r:id="rId251"/>
    <p:sldId id="737" r:id="rId252"/>
    <p:sldId id="738" r:id="rId253"/>
    <p:sldId id="739" r:id="rId254"/>
    <p:sldId id="622" r:id="rId255"/>
    <p:sldId id="740" r:id="rId256"/>
    <p:sldId id="741" r:id="rId257"/>
    <p:sldId id="624" r:id="rId258"/>
    <p:sldId id="742" r:id="rId259"/>
    <p:sldId id="743" r:id="rId260"/>
    <p:sldId id="744" r:id="rId261"/>
    <p:sldId id="745" r:id="rId262"/>
    <p:sldId id="746" r:id="rId263"/>
    <p:sldId id="747" r:id="rId264"/>
    <p:sldId id="748" r:id="rId265"/>
    <p:sldId id="749" r:id="rId266"/>
    <p:sldId id="625" r:id="rId267"/>
    <p:sldId id="750" r:id="rId268"/>
    <p:sldId id="751" r:id="rId269"/>
    <p:sldId id="752" r:id="rId270"/>
    <p:sldId id="753" r:id="rId271"/>
    <p:sldId id="754" r:id="rId272"/>
    <p:sldId id="626" r:id="rId273"/>
    <p:sldId id="627" r:id="rId274"/>
    <p:sldId id="591" r:id="rId275"/>
    <p:sldId id="601" r:id="rId276"/>
    <p:sldId id="755" r:id="rId277"/>
    <p:sldId id="628" r:id="rId278"/>
    <p:sldId id="607" r:id="rId279"/>
    <p:sldId id="608" r:id="rId280"/>
    <p:sldId id="609" r:id="rId281"/>
    <p:sldId id="610" r:id="rId282"/>
    <p:sldId id="756" r:id="rId283"/>
    <p:sldId id="757" r:id="rId284"/>
    <p:sldId id="615" r:id="rId285"/>
    <p:sldId id="758" r:id="rId286"/>
    <p:sldId id="617" r:id="rId287"/>
    <p:sldId id="759" r:id="rId288"/>
    <p:sldId id="619" r:id="rId289"/>
    <p:sldId id="620" r:id="rId290"/>
    <p:sldId id="629" r:id="rId291"/>
    <p:sldId id="630" r:id="rId292"/>
    <p:sldId id="760" r:id="rId293"/>
    <p:sldId id="761" r:id="rId294"/>
    <p:sldId id="633" r:id="rId295"/>
    <p:sldId id="762" r:id="rId296"/>
    <p:sldId id="635" r:id="rId297"/>
    <p:sldId id="763" r:id="rId298"/>
    <p:sldId id="764" r:id="rId299"/>
    <p:sldId id="638" r:id="rId300"/>
    <p:sldId id="765" r:id="rId301"/>
    <p:sldId id="766" r:id="rId302"/>
    <p:sldId id="642" r:id="rId303"/>
    <p:sldId id="643" r:id="rId304"/>
    <p:sldId id="644" r:id="rId305"/>
    <p:sldId id="767" r:id="rId306"/>
    <p:sldId id="768" r:id="rId307"/>
    <p:sldId id="769" r:id="rId308"/>
    <p:sldId id="770" r:id="rId309"/>
    <p:sldId id="649" r:id="rId310"/>
    <p:sldId id="650" r:id="rId311"/>
    <p:sldId id="771" r:id="rId312"/>
    <p:sldId id="772" r:id="rId313"/>
    <p:sldId id="773" r:id="rId314"/>
    <p:sldId id="654" r:id="rId315"/>
    <p:sldId id="655" r:id="rId316"/>
    <p:sldId id="774" r:id="rId317"/>
    <p:sldId id="657" r:id="rId318"/>
    <p:sldId id="775" r:id="rId319"/>
    <p:sldId id="659" r:id="rId320"/>
    <p:sldId id="776" r:id="rId321"/>
    <p:sldId id="661" r:id="rId322"/>
    <p:sldId id="662" r:id="rId323"/>
    <p:sldId id="663" r:id="rId324"/>
    <p:sldId id="777" r:id="rId325"/>
    <p:sldId id="665" r:id="rId326"/>
    <p:sldId id="666" r:id="rId327"/>
    <p:sldId id="667" r:id="rId328"/>
    <p:sldId id="668" r:id="rId329"/>
    <p:sldId id="669" r:id="rId330"/>
    <p:sldId id="778" r:id="rId331"/>
    <p:sldId id="779" r:id="rId332"/>
    <p:sldId id="672" r:id="rId333"/>
    <p:sldId id="780" r:id="rId334"/>
    <p:sldId id="674" r:id="rId335"/>
    <p:sldId id="781" r:id="rId336"/>
    <p:sldId id="677" r:id="rId337"/>
    <p:sldId id="782" r:id="rId338"/>
    <p:sldId id="679" r:id="rId339"/>
    <p:sldId id="680" r:id="rId340"/>
    <p:sldId id="681" r:id="rId341"/>
    <p:sldId id="682" r:id="rId342"/>
    <p:sldId id="683" r:id="rId343"/>
    <p:sldId id="684" r:id="rId344"/>
    <p:sldId id="685" r:id="rId345"/>
    <p:sldId id="686" r:id="rId346"/>
    <p:sldId id="687" r:id="rId347"/>
    <p:sldId id="783" r:id="rId348"/>
    <p:sldId id="690" r:id="rId349"/>
    <p:sldId id="691" r:id="rId350"/>
    <p:sldId id="784" r:id="rId351"/>
    <p:sldId id="785" r:id="rId352"/>
    <p:sldId id="786" r:id="rId353"/>
    <p:sldId id="787" r:id="rId354"/>
    <p:sldId id="788" r:id="rId355"/>
    <p:sldId id="789" r:id="rId356"/>
    <p:sldId id="791" r:id="rId357"/>
    <p:sldId id="792" r:id="rId358"/>
    <p:sldId id="793" r:id="rId359"/>
    <p:sldId id="794" r:id="rId360"/>
    <p:sldId id="795" r:id="rId361"/>
    <p:sldId id="796" r:id="rId362"/>
    <p:sldId id="799" r:id="rId363"/>
    <p:sldId id="800" r:id="rId364"/>
    <p:sldId id="801" r:id="rId365"/>
    <p:sldId id="804" r:id="rId366"/>
    <p:sldId id="805" r:id="rId367"/>
    <p:sldId id="806" r:id="rId368"/>
    <p:sldId id="807" r:id="rId369"/>
    <p:sldId id="808" r:id="rId370"/>
    <p:sldId id="810" r:id="rId371"/>
    <p:sldId id="813" r:id="rId372"/>
    <p:sldId id="814" r:id="rId373"/>
    <p:sldId id="816" r:id="rId374"/>
    <p:sldId id="817" r:id="rId375"/>
    <p:sldId id="818" r:id="rId376"/>
    <p:sldId id="821" r:id="rId377"/>
    <p:sldId id="822" r:id="rId378"/>
    <p:sldId id="823" r:id="rId379"/>
    <p:sldId id="824" r:id="rId380"/>
    <p:sldId id="825" r:id="rId381"/>
    <p:sldId id="828" r:id="rId382"/>
    <p:sldId id="829" r:id="rId383"/>
    <p:sldId id="832" r:id="rId384"/>
    <p:sldId id="833" r:id="rId385"/>
    <p:sldId id="834" r:id="rId386"/>
    <p:sldId id="835" r:id="rId387"/>
    <p:sldId id="840" r:id="rId388"/>
    <p:sldId id="841" r:id="rId389"/>
    <p:sldId id="842" r:id="rId390"/>
    <p:sldId id="843" r:id="rId391"/>
    <p:sldId id="845" r:id="rId392"/>
    <p:sldId id="847" r:id="rId393"/>
    <p:sldId id="851" r:id="rId394"/>
    <p:sldId id="852" r:id="rId395"/>
    <p:sldId id="853" r:id="rId396"/>
    <p:sldId id="856" r:id="rId397"/>
    <p:sldId id="857" r:id="rId398"/>
    <p:sldId id="859" r:id="rId399"/>
    <p:sldId id="860" r:id="rId400"/>
    <p:sldId id="862" r:id="rId401"/>
    <p:sldId id="863" r:id="rId402"/>
    <p:sldId id="864" r:id="rId403"/>
    <p:sldId id="867" r:id="rId404"/>
    <p:sldId id="868" r:id="rId405"/>
    <p:sldId id="869" r:id="rId406"/>
    <p:sldId id="894" r:id="rId407"/>
    <p:sldId id="893" r:id="rId408"/>
    <p:sldId id="895" r:id="rId409"/>
    <p:sldId id="896" r:id="rId410"/>
    <p:sldId id="897" r:id="rId411"/>
    <p:sldId id="898" r:id="rId412"/>
    <p:sldId id="900" r:id="rId413"/>
    <p:sldId id="901" r:id="rId414"/>
    <p:sldId id="902" r:id="rId415"/>
    <p:sldId id="903" r:id="rId416"/>
    <p:sldId id="904" r:id="rId417"/>
    <p:sldId id="905" r:id="rId418"/>
    <p:sldId id="906" r:id="rId419"/>
    <p:sldId id="907" r:id="rId420"/>
    <p:sldId id="908" r:id="rId421"/>
    <p:sldId id="909" r:id="rId422"/>
    <p:sldId id="910" r:id="rId423"/>
    <p:sldId id="911" r:id="rId424"/>
    <p:sldId id="912" r:id="rId425"/>
    <p:sldId id="913" r:id="rId426"/>
    <p:sldId id="914" r:id="rId427"/>
    <p:sldId id="915" r:id="rId428"/>
    <p:sldId id="916" r:id="rId429"/>
    <p:sldId id="917" r:id="rId430"/>
    <p:sldId id="577" r:id="rId431"/>
    <p:sldId id="918" r:id="rId432"/>
    <p:sldId id="919" r:id="rId433"/>
    <p:sldId id="920" r:id="rId434"/>
    <p:sldId id="581" r:id="rId435"/>
    <p:sldId id="921" r:id="rId436"/>
    <p:sldId id="922" r:id="rId437"/>
    <p:sldId id="923" r:id="rId438"/>
    <p:sldId id="924" r:id="rId439"/>
    <p:sldId id="925" r:id="rId440"/>
    <p:sldId id="926" r:id="rId441"/>
    <p:sldId id="927" r:id="rId442"/>
    <p:sldId id="589" r:id="rId443"/>
    <p:sldId id="928" r:id="rId444"/>
    <p:sldId id="929" r:id="rId445"/>
    <p:sldId id="930" r:id="rId446"/>
    <p:sldId id="595" r:id="rId447"/>
    <p:sldId id="596" r:id="rId448"/>
    <p:sldId id="931" r:id="rId449"/>
    <p:sldId id="932" r:id="rId450"/>
    <p:sldId id="933" r:id="rId451"/>
    <p:sldId id="934" r:id="rId452"/>
    <p:sldId id="935" r:id="rId453"/>
    <p:sldId id="936" r:id="rId454"/>
    <p:sldId id="937" r:id="rId455"/>
    <p:sldId id="938" r:id="rId456"/>
    <p:sldId id="939" r:id="rId457"/>
    <p:sldId id="940" r:id="rId458"/>
    <p:sldId id="941" r:id="rId459"/>
    <p:sldId id="942" r:id="rId460"/>
    <p:sldId id="943" r:id="rId461"/>
    <p:sldId id="944" r:id="rId462"/>
    <p:sldId id="945" r:id="rId463"/>
    <p:sldId id="946" r:id="rId464"/>
    <p:sldId id="947" r:id="rId465"/>
    <p:sldId id="689" r:id="rId466"/>
    <p:sldId id="948" r:id="rId467"/>
    <p:sldId id="949" r:id="rId468"/>
    <p:sldId id="950" r:id="rId469"/>
    <p:sldId id="951" r:id="rId470"/>
    <p:sldId id="952" r:id="rId471"/>
    <p:sldId id="953" r:id="rId472"/>
    <p:sldId id="954" r:id="rId473"/>
    <p:sldId id="955" r:id="rId474"/>
    <p:sldId id="956" r:id="rId475"/>
    <p:sldId id="957" r:id="rId476"/>
    <p:sldId id="958" r:id="rId477"/>
    <p:sldId id="959" r:id="rId478"/>
    <p:sldId id="960" r:id="rId479"/>
    <p:sldId id="961" r:id="rId480"/>
    <p:sldId id="962" r:id="rId481"/>
    <p:sldId id="963" r:id="rId482"/>
    <p:sldId id="964" r:id="rId483"/>
    <p:sldId id="965" r:id="rId484"/>
    <p:sldId id="966" r:id="rId485"/>
    <p:sldId id="967" r:id="rId486"/>
    <p:sldId id="968" r:id="rId487"/>
    <p:sldId id="969" r:id="rId488"/>
    <p:sldId id="970" r:id="rId489"/>
    <p:sldId id="971" r:id="rId490"/>
    <p:sldId id="972" r:id="rId491"/>
    <p:sldId id="973" r:id="rId492"/>
    <p:sldId id="974" r:id="rId493"/>
    <p:sldId id="975" r:id="rId494"/>
    <p:sldId id="976" r:id="rId495"/>
    <p:sldId id="977" r:id="rId496"/>
    <p:sldId id="978" r:id="rId497"/>
    <p:sldId id="979" r:id="rId498"/>
    <p:sldId id="980" r:id="rId499"/>
    <p:sldId id="981" r:id="rId500"/>
    <p:sldId id="982" r:id="rId501"/>
    <p:sldId id="983" r:id="rId502"/>
    <p:sldId id="984" r:id="rId503"/>
    <p:sldId id="985" r:id="rId504"/>
    <p:sldId id="986" r:id="rId505"/>
    <p:sldId id="987" r:id="rId506"/>
    <p:sldId id="988" r:id="rId507"/>
    <p:sldId id="989" r:id="rId508"/>
    <p:sldId id="990" r:id="rId509"/>
    <p:sldId id="991" r:id="rId510"/>
    <p:sldId id="992" r:id="rId511"/>
    <p:sldId id="993" r:id="rId512"/>
    <p:sldId id="994" r:id="rId513"/>
    <p:sldId id="995" r:id="rId514"/>
    <p:sldId id="996" r:id="rId515"/>
    <p:sldId id="997" r:id="rId516"/>
    <p:sldId id="998" r:id="rId517"/>
    <p:sldId id="999" r:id="rId518"/>
    <p:sldId id="1000" r:id="rId519"/>
    <p:sldId id="1001" r:id="rId520"/>
    <p:sldId id="1002" r:id="rId521"/>
    <p:sldId id="1003" r:id="rId522"/>
    <p:sldId id="1004" r:id="rId523"/>
    <p:sldId id="1005" r:id="rId524"/>
    <p:sldId id="1006" r:id="rId525"/>
    <p:sldId id="1007" r:id="rId526"/>
    <p:sldId id="1008" r:id="rId527"/>
    <p:sldId id="1009" r:id="rId528"/>
    <p:sldId id="1010" r:id="rId529"/>
    <p:sldId id="1011" r:id="rId530"/>
    <p:sldId id="1012" r:id="rId531"/>
    <p:sldId id="1013" r:id="rId532"/>
    <p:sldId id="1014" r:id="rId533"/>
    <p:sldId id="1015" r:id="rId534"/>
    <p:sldId id="1016" r:id="rId535"/>
    <p:sldId id="1017" r:id="rId536"/>
    <p:sldId id="1018" r:id="rId537"/>
    <p:sldId id="1019" r:id="rId538"/>
    <p:sldId id="1020" r:id="rId539"/>
    <p:sldId id="1021" r:id="rId540"/>
    <p:sldId id="1022" r:id="rId541"/>
    <p:sldId id="1023" r:id="rId542"/>
    <p:sldId id="1024" r:id="rId543"/>
    <p:sldId id="1025" r:id="rId544"/>
    <p:sldId id="1026" r:id="rId545"/>
    <p:sldId id="1027" r:id="rId546"/>
    <p:sldId id="1028" r:id="rId547"/>
    <p:sldId id="1029" r:id="rId548"/>
    <p:sldId id="1030" r:id="rId549"/>
    <p:sldId id="1031" r:id="rId550"/>
    <p:sldId id="1032" r:id="rId551"/>
    <p:sldId id="1033" r:id="rId552"/>
    <p:sldId id="576" r:id="rId553"/>
    <p:sldId id="1034" r:id="rId554"/>
    <p:sldId id="1035" r:id="rId555"/>
    <p:sldId id="1036" r:id="rId556"/>
    <p:sldId id="1037" r:id="rId557"/>
    <p:sldId id="1038" r:id="rId558"/>
    <p:sldId id="1039" r:id="rId559"/>
    <p:sldId id="1040" r:id="rId560"/>
    <p:sldId id="1041" r:id="rId561"/>
    <p:sldId id="1042" r:id="rId562"/>
    <p:sldId id="1043" r:id="rId563"/>
    <p:sldId id="1044" r:id="rId564"/>
    <p:sldId id="1045" r:id="rId565"/>
    <p:sldId id="1046" r:id="rId566"/>
    <p:sldId id="1047" r:id="rId567"/>
    <p:sldId id="1048" r:id="rId568"/>
    <p:sldId id="1049" r:id="rId569"/>
    <p:sldId id="1050" r:id="rId570"/>
    <p:sldId id="1051" r:id="rId571"/>
    <p:sldId id="1052" r:id="rId572"/>
    <p:sldId id="1053" r:id="rId573"/>
    <p:sldId id="1054" r:id="rId574"/>
    <p:sldId id="1055" r:id="rId575"/>
    <p:sldId id="1056" r:id="rId576"/>
    <p:sldId id="600" r:id="rId577"/>
    <p:sldId id="1057" r:id="rId578"/>
    <p:sldId id="1058" r:id="rId579"/>
    <p:sldId id="1059" r:id="rId580"/>
    <p:sldId id="1060" r:id="rId581"/>
    <p:sldId id="1061" r:id="rId582"/>
    <p:sldId id="1062" r:id="rId583"/>
    <p:sldId id="1063" r:id="rId584"/>
    <p:sldId id="1064" r:id="rId585"/>
    <p:sldId id="1065" r:id="rId586"/>
    <p:sldId id="1066" r:id="rId587"/>
    <p:sldId id="1067" r:id="rId588"/>
    <p:sldId id="1068" r:id="rId589"/>
    <p:sldId id="1069" r:id="rId590"/>
    <p:sldId id="1070" r:id="rId591"/>
    <p:sldId id="1071" r:id="rId592"/>
    <p:sldId id="1072" r:id="rId593"/>
    <p:sldId id="1073" r:id="rId594"/>
    <p:sldId id="1074" r:id="rId595"/>
    <p:sldId id="1075" r:id="rId596"/>
    <p:sldId id="1076" r:id="rId597"/>
    <p:sldId id="1077" r:id="rId598"/>
    <p:sldId id="1078" r:id="rId599"/>
    <p:sldId id="1079" r:id="rId600"/>
    <p:sldId id="1080" r:id="rId601"/>
    <p:sldId id="623" r:id="rId602"/>
    <p:sldId id="1081" r:id="rId603"/>
    <p:sldId id="1082" r:id="rId604"/>
    <p:sldId id="1083" r:id="rId605"/>
    <p:sldId id="1084" r:id="rId606"/>
    <p:sldId id="1085" r:id="rId607"/>
    <p:sldId id="1537" r:id="rId608"/>
    <p:sldId id="1086" r:id="rId609"/>
    <p:sldId id="1087" r:id="rId610"/>
    <p:sldId id="1088" r:id="rId611"/>
    <p:sldId id="1089" r:id="rId612"/>
    <p:sldId id="1090" r:id="rId613"/>
    <p:sldId id="1091" r:id="rId614"/>
    <p:sldId id="1092" r:id="rId615"/>
    <p:sldId id="1093" r:id="rId616"/>
    <p:sldId id="1094" r:id="rId617"/>
    <p:sldId id="1095" r:id="rId618"/>
    <p:sldId id="1096" r:id="rId619"/>
    <p:sldId id="1097" r:id="rId620"/>
    <p:sldId id="1098" r:id="rId621"/>
    <p:sldId id="1099" r:id="rId622"/>
    <p:sldId id="1100" r:id="rId623"/>
    <p:sldId id="1101" r:id="rId624"/>
    <p:sldId id="1102" r:id="rId625"/>
    <p:sldId id="1103" r:id="rId626"/>
    <p:sldId id="1104" r:id="rId627"/>
    <p:sldId id="1105" r:id="rId628"/>
    <p:sldId id="1106" r:id="rId629"/>
    <p:sldId id="1107" r:id="rId630"/>
    <p:sldId id="1108" r:id="rId631"/>
    <p:sldId id="1109" r:id="rId632"/>
    <p:sldId id="1110" r:id="rId633"/>
    <p:sldId id="1111" r:id="rId634"/>
    <p:sldId id="1112" r:id="rId635"/>
    <p:sldId id="1113" r:id="rId636"/>
    <p:sldId id="1114" r:id="rId637"/>
    <p:sldId id="1115" r:id="rId638"/>
    <p:sldId id="1116" r:id="rId639"/>
    <p:sldId id="1117" r:id="rId640"/>
    <p:sldId id="1118" r:id="rId641"/>
    <p:sldId id="1119" r:id="rId642"/>
    <p:sldId id="1120" r:id="rId643"/>
    <p:sldId id="1121" r:id="rId644"/>
    <p:sldId id="1122" r:id="rId645"/>
    <p:sldId id="1123" r:id="rId646"/>
    <p:sldId id="675" r:id="rId647"/>
    <p:sldId id="1124" r:id="rId648"/>
    <p:sldId id="1125" r:id="rId649"/>
    <p:sldId id="1126" r:id="rId650"/>
    <p:sldId id="1127" r:id="rId651"/>
    <p:sldId id="1128" r:id="rId652"/>
    <p:sldId id="1129" r:id="rId653"/>
    <p:sldId id="1130" r:id="rId654"/>
    <p:sldId id="1131" r:id="rId655"/>
    <p:sldId id="1132" r:id="rId656"/>
    <p:sldId id="1133" r:id="rId657"/>
    <p:sldId id="1134" r:id="rId658"/>
    <p:sldId id="1135" r:id="rId659"/>
    <p:sldId id="1136" r:id="rId660"/>
    <p:sldId id="1137" r:id="rId661"/>
    <p:sldId id="1138" r:id="rId662"/>
    <p:sldId id="1139" r:id="rId663"/>
    <p:sldId id="1140" r:id="rId664"/>
    <p:sldId id="1141" r:id="rId665"/>
    <p:sldId id="1142" r:id="rId666"/>
    <p:sldId id="1143" r:id="rId667"/>
    <p:sldId id="1144" r:id="rId668"/>
    <p:sldId id="1145" r:id="rId669"/>
    <p:sldId id="1146" r:id="rId670"/>
    <p:sldId id="1147" r:id="rId671"/>
    <p:sldId id="1148" r:id="rId672"/>
    <p:sldId id="1149" r:id="rId673"/>
    <p:sldId id="1150" r:id="rId674"/>
    <p:sldId id="1151" r:id="rId675"/>
    <p:sldId id="1152" r:id="rId676"/>
    <p:sldId id="1153" r:id="rId677"/>
    <p:sldId id="1154" r:id="rId678"/>
    <p:sldId id="1155" r:id="rId679"/>
    <p:sldId id="1156" r:id="rId680"/>
    <p:sldId id="1157" r:id="rId681"/>
    <p:sldId id="1158" r:id="rId682"/>
    <p:sldId id="1159" r:id="rId683"/>
    <p:sldId id="1160" r:id="rId684"/>
    <p:sldId id="1161" r:id="rId685"/>
    <p:sldId id="1162" r:id="rId686"/>
    <p:sldId id="1163" r:id="rId687"/>
    <p:sldId id="1164" r:id="rId688"/>
    <p:sldId id="1165" r:id="rId689"/>
    <p:sldId id="1166" r:id="rId690"/>
    <p:sldId id="1167" r:id="rId691"/>
    <p:sldId id="1168" r:id="rId692"/>
    <p:sldId id="1169" r:id="rId693"/>
    <p:sldId id="1170" r:id="rId694"/>
    <p:sldId id="1171" r:id="rId695"/>
    <p:sldId id="1172" r:id="rId696"/>
    <p:sldId id="1173" r:id="rId697"/>
    <p:sldId id="1174" r:id="rId698"/>
    <p:sldId id="1175" r:id="rId699"/>
    <p:sldId id="1176" r:id="rId700"/>
    <p:sldId id="1177" r:id="rId701"/>
    <p:sldId id="1178" r:id="rId702"/>
    <p:sldId id="1179" r:id="rId703"/>
    <p:sldId id="1180" r:id="rId704"/>
    <p:sldId id="1181" r:id="rId705"/>
    <p:sldId id="1182" r:id="rId706"/>
    <p:sldId id="1183" r:id="rId707"/>
    <p:sldId id="1184" r:id="rId708"/>
    <p:sldId id="1185" r:id="rId709"/>
    <p:sldId id="1186" r:id="rId710"/>
    <p:sldId id="1187" r:id="rId711"/>
    <p:sldId id="1188" r:id="rId712"/>
    <p:sldId id="1189" r:id="rId713"/>
    <p:sldId id="1190" r:id="rId714"/>
    <p:sldId id="1191" r:id="rId715"/>
    <p:sldId id="1192" r:id="rId716"/>
    <p:sldId id="1193" r:id="rId717"/>
    <p:sldId id="1194" r:id="rId718"/>
    <p:sldId id="1195" r:id="rId719"/>
    <p:sldId id="1196" r:id="rId720"/>
    <p:sldId id="1197" r:id="rId721"/>
    <p:sldId id="1198" r:id="rId722"/>
    <p:sldId id="1199" r:id="rId723"/>
    <p:sldId id="1200" r:id="rId724"/>
    <p:sldId id="1201" r:id="rId725"/>
    <p:sldId id="1202" r:id="rId726"/>
    <p:sldId id="1203" r:id="rId727"/>
    <p:sldId id="1204" r:id="rId728"/>
    <p:sldId id="1205" r:id="rId729"/>
    <p:sldId id="1206" r:id="rId730"/>
    <p:sldId id="1207" r:id="rId731"/>
    <p:sldId id="1208" r:id="rId732"/>
    <p:sldId id="1209" r:id="rId733"/>
    <p:sldId id="1210" r:id="rId734"/>
    <p:sldId id="1211" r:id="rId735"/>
    <p:sldId id="1212" r:id="rId736"/>
    <p:sldId id="1213" r:id="rId737"/>
    <p:sldId id="1214" r:id="rId738"/>
    <p:sldId id="1215" r:id="rId739"/>
    <p:sldId id="1216" r:id="rId740"/>
    <p:sldId id="1217" r:id="rId741"/>
    <p:sldId id="1218" r:id="rId742"/>
    <p:sldId id="1219" r:id="rId743"/>
    <p:sldId id="1220" r:id="rId744"/>
    <p:sldId id="1221" r:id="rId745"/>
    <p:sldId id="1222" r:id="rId746"/>
    <p:sldId id="1223" r:id="rId747"/>
    <p:sldId id="1224" r:id="rId748"/>
    <p:sldId id="1225" r:id="rId749"/>
    <p:sldId id="1226" r:id="rId750"/>
    <p:sldId id="1227" r:id="rId751"/>
    <p:sldId id="1228" r:id="rId752"/>
    <p:sldId id="1229" r:id="rId753"/>
    <p:sldId id="1230" r:id="rId754"/>
    <p:sldId id="1231" r:id="rId755"/>
    <p:sldId id="1232" r:id="rId756"/>
    <p:sldId id="1233" r:id="rId757"/>
    <p:sldId id="1234" r:id="rId758"/>
    <p:sldId id="1235" r:id="rId759"/>
    <p:sldId id="1236" r:id="rId760"/>
    <p:sldId id="1237" r:id="rId761"/>
    <p:sldId id="1238" r:id="rId762"/>
    <p:sldId id="1239" r:id="rId763"/>
    <p:sldId id="1240" r:id="rId764"/>
    <p:sldId id="1241" r:id="rId765"/>
    <p:sldId id="1242" r:id="rId766"/>
    <p:sldId id="1243" r:id="rId767"/>
    <p:sldId id="1244" r:id="rId768"/>
    <p:sldId id="1245" r:id="rId769"/>
    <p:sldId id="1246" r:id="rId770"/>
    <p:sldId id="1247" r:id="rId771"/>
    <p:sldId id="1248" r:id="rId772"/>
    <p:sldId id="1249" r:id="rId773"/>
    <p:sldId id="1250" r:id="rId774"/>
    <p:sldId id="1251" r:id="rId775"/>
    <p:sldId id="1252" r:id="rId776"/>
    <p:sldId id="1253" r:id="rId777"/>
    <p:sldId id="1254" r:id="rId778"/>
    <p:sldId id="1255" r:id="rId779"/>
    <p:sldId id="1256" r:id="rId780"/>
    <p:sldId id="1257" r:id="rId781"/>
    <p:sldId id="1258" r:id="rId782"/>
    <p:sldId id="1259" r:id="rId783"/>
    <p:sldId id="1260" r:id="rId784"/>
    <p:sldId id="1261" r:id="rId785"/>
    <p:sldId id="1262" r:id="rId786"/>
    <p:sldId id="1263" r:id="rId787"/>
    <p:sldId id="1264" r:id="rId788"/>
    <p:sldId id="1265" r:id="rId789"/>
    <p:sldId id="1266" r:id="rId790"/>
    <p:sldId id="1267" r:id="rId791"/>
    <p:sldId id="1268" r:id="rId792"/>
    <p:sldId id="1269" r:id="rId793"/>
    <p:sldId id="1270" r:id="rId794"/>
    <p:sldId id="1271" r:id="rId795"/>
    <p:sldId id="1272" r:id="rId796"/>
    <p:sldId id="1273" r:id="rId797"/>
    <p:sldId id="1274" r:id="rId798"/>
    <p:sldId id="1275" r:id="rId799"/>
    <p:sldId id="1276" r:id="rId800"/>
    <p:sldId id="1277" r:id="rId801"/>
    <p:sldId id="1278" r:id="rId802"/>
    <p:sldId id="1279" r:id="rId803"/>
    <p:sldId id="1280" r:id="rId804"/>
    <p:sldId id="1281" r:id="rId805"/>
    <p:sldId id="1282" r:id="rId806"/>
    <p:sldId id="1283" r:id="rId807"/>
    <p:sldId id="1284" r:id="rId808"/>
    <p:sldId id="1285" r:id="rId809"/>
    <p:sldId id="1286" r:id="rId810"/>
    <p:sldId id="1287" r:id="rId811"/>
    <p:sldId id="1288" r:id="rId812"/>
    <p:sldId id="1289" r:id="rId813"/>
    <p:sldId id="1290" r:id="rId814"/>
    <p:sldId id="1291" r:id="rId815"/>
    <p:sldId id="1292" r:id="rId816"/>
    <p:sldId id="1293" r:id="rId817"/>
    <p:sldId id="1294" r:id="rId818"/>
    <p:sldId id="1295" r:id="rId819"/>
    <p:sldId id="1296" r:id="rId820"/>
    <p:sldId id="1297" r:id="rId821"/>
    <p:sldId id="1298" r:id="rId822"/>
    <p:sldId id="1299" r:id="rId823"/>
    <p:sldId id="1300" r:id="rId824"/>
    <p:sldId id="1301" r:id="rId825"/>
    <p:sldId id="1302" r:id="rId826"/>
    <p:sldId id="1303" r:id="rId827"/>
    <p:sldId id="1304" r:id="rId828"/>
    <p:sldId id="1305" r:id="rId829"/>
    <p:sldId id="1306" r:id="rId830"/>
    <p:sldId id="1307" r:id="rId831"/>
    <p:sldId id="1308" r:id="rId832"/>
    <p:sldId id="1309" r:id="rId833"/>
    <p:sldId id="1310" r:id="rId834"/>
    <p:sldId id="1311" r:id="rId835"/>
    <p:sldId id="1312" r:id="rId836"/>
    <p:sldId id="1313" r:id="rId837"/>
    <p:sldId id="1314" r:id="rId838"/>
    <p:sldId id="1315" r:id="rId839"/>
    <p:sldId id="1316" r:id="rId840"/>
    <p:sldId id="1317" r:id="rId841"/>
    <p:sldId id="1318" r:id="rId842"/>
    <p:sldId id="1319" r:id="rId843"/>
    <p:sldId id="1320" r:id="rId844"/>
    <p:sldId id="1321" r:id="rId845"/>
    <p:sldId id="1322" r:id="rId846"/>
    <p:sldId id="1323" r:id="rId847"/>
    <p:sldId id="1324" r:id="rId848"/>
    <p:sldId id="1325" r:id="rId849"/>
    <p:sldId id="1326" r:id="rId850"/>
    <p:sldId id="1327" r:id="rId851"/>
    <p:sldId id="1328" r:id="rId852"/>
    <p:sldId id="1329" r:id="rId853"/>
    <p:sldId id="1330" r:id="rId854"/>
    <p:sldId id="1331" r:id="rId855"/>
    <p:sldId id="1332" r:id="rId856"/>
    <p:sldId id="1333" r:id="rId857"/>
    <p:sldId id="1334" r:id="rId858"/>
    <p:sldId id="1335" r:id="rId859"/>
    <p:sldId id="1336" r:id="rId860"/>
    <p:sldId id="1337" r:id="rId861"/>
    <p:sldId id="1338" r:id="rId862"/>
    <p:sldId id="1339" r:id="rId863"/>
    <p:sldId id="1340" r:id="rId864"/>
    <p:sldId id="1341" r:id="rId865"/>
    <p:sldId id="1342" r:id="rId866"/>
    <p:sldId id="1343" r:id="rId867"/>
    <p:sldId id="1344" r:id="rId868"/>
    <p:sldId id="1345" r:id="rId869"/>
    <p:sldId id="1346" r:id="rId870"/>
    <p:sldId id="1347" r:id="rId871"/>
    <p:sldId id="1348" r:id="rId872"/>
    <p:sldId id="1349" r:id="rId873"/>
    <p:sldId id="1350" r:id="rId874"/>
    <p:sldId id="1351" r:id="rId875"/>
    <p:sldId id="1352" r:id="rId876"/>
    <p:sldId id="1353" r:id="rId877"/>
    <p:sldId id="1354" r:id="rId878"/>
    <p:sldId id="1355" r:id="rId879"/>
    <p:sldId id="1356" r:id="rId880"/>
    <p:sldId id="1357" r:id="rId881"/>
    <p:sldId id="1358" r:id="rId882"/>
    <p:sldId id="1359" r:id="rId883"/>
    <p:sldId id="1360" r:id="rId884"/>
    <p:sldId id="1361" r:id="rId885"/>
    <p:sldId id="1362" r:id="rId886"/>
    <p:sldId id="1363" r:id="rId887"/>
    <p:sldId id="1364" r:id="rId888"/>
    <p:sldId id="1365" r:id="rId889"/>
    <p:sldId id="1366" r:id="rId890"/>
    <p:sldId id="1367" r:id="rId891"/>
    <p:sldId id="1368" r:id="rId892"/>
    <p:sldId id="1369" r:id="rId893"/>
    <p:sldId id="1370" r:id="rId894"/>
    <p:sldId id="1371" r:id="rId895"/>
    <p:sldId id="1372" r:id="rId896"/>
    <p:sldId id="1373" r:id="rId897"/>
    <p:sldId id="1374" r:id="rId898"/>
    <p:sldId id="1375" r:id="rId899"/>
    <p:sldId id="1376" r:id="rId900"/>
    <p:sldId id="1377" r:id="rId901"/>
    <p:sldId id="1378" r:id="rId902"/>
    <p:sldId id="1379" r:id="rId903"/>
    <p:sldId id="1380" r:id="rId904"/>
    <p:sldId id="1381" r:id="rId905"/>
    <p:sldId id="1382" r:id="rId906"/>
    <p:sldId id="1383" r:id="rId907"/>
    <p:sldId id="1384" r:id="rId908"/>
    <p:sldId id="1385" r:id="rId909"/>
    <p:sldId id="1386" r:id="rId910"/>
    <p:sldId id="1387" r:id="rId911"/>
    <p:sldId id="1388" r:id="rId912"/>
    <p:sldId id="1389" r:id="rId913"/>
    <p:sldId id="1390" r:id="rId914"/>
    <p:sldId id="1391" r:id="rId915"/>
    <p:sldId id="1392" r:id="rId916"/>
    <p:sldId id="1393" r:id="rId917"/>
    <p:sldId id="1394" r:id="rId918"/>
    <p:sldId id="1395" r:id="rId919"/>
    <p:sldId id="1396" r:id="rId920"/>
    <p:sldId id="1397" r:id="rId921"/>
    <p:sldId id="1398" r:id="rId922"/>
    <p:sldId id="1399" r:id="rId923"/>
    <p:sldId id="1400" r:id="rId924"/>
    <p:sldId id="1401" r:id="rId925"/>
    <p:sldId id="1402" r:id="rId926"/>
    <p:sldId id="1403" r:id="rId927"/>
    <p:sldId id="1404" r:id="rId928"/>
    <p:sldId id="1405" r:id="rId929"/>
    <p:sldId id="1406" r:id="rId930"/>
    <p:sldId id="1407" r:id="rId931"/>
    <p:sldId id="1408" r:id="rId932"/>
    <p:sldId id="1409" r:id="rId933"/>
    <p:sldId id="1410" r:id="rId934"/>
    <p:sldId id="1411" r:id="rId935"/>
    <p:sldId id="1412" r:id="rId936"/>
    <p:sldId id="1413" r:id="rId937"/>
    <p:sldId id="1414" r:id="rId938"/>
    <p:sldId id="1415" r:id="rId939"/>
    <p:sldId id="1416" r:id="rId940"/>
    <p:sldId id="1417" r:id="rId941"/>
    <p:sldId id="1418" r:id="rId942"/>
    <p:sldId id="1419" r:id="rId943"/>
    <p:sldId id="1420" r:id="rId944"/>
    <p:sldId id="1421" r:id="rId945"/>
    <p:sldId id="1422" r:id="rId946"/>
    <p:sldId id="1423" r:id="rId947"/>
    <p:sldId id="1424" r:id="rId948"/>
    <p:sldId id="1425" r:id="rId949"/>
    <p:sldId id="1426" r:id="rId950"/>
    <p:sldId id="1427" r:id="rId951"/>
    <p:sldId id="1428" r:id="rId952"/>
    <p:sldId id="1429" r:id="rId953"/>
    <p:sldId id="1430" r:id="rId954"/>
    <p:sldId id="1431" r:id="rId955"/>
    <p:sldId id="1432" r:id="rId956"/>
    <p:sldId id="1433" r:id="rId957"/>
    <p:sldId id="1434" r:id="rId958"/>
    <p:sldId id="1435" r:id="rId959"/>
    <p:sldId id="1436" r:id="rId960"/>
    <p:sldId id="1437" r:id="rId961"/>
    <p:sldId id="1438" r:id="rId962"/>
    <p:sldId id="1439" r:id="rId963"/>
    <p:sldId id="1440" r:id="rId964"/>
    <p:sldId id="1441" r:id="rId965"/>
    <p:sldId id="1442" r:id="rId966"/>
    <p:sldId id="1443" r:id="rId967"/>
    <p:sldId id="1444" r:id="rId968"/>
    <p:sldId id="1445" r:id="rId969"/>
    <p:sldId id="1446" r:id="rId970"/>
    <p:sldId id="1447" r:id="rId971"/>
    <p:sldId id="1448" r:id="rId972"/>
    <p:sldId id="1449" r:id="rId973"/>
    <p:sldId id="1450" r:id="rId974"/>
    <p:sldId id="1451" r:id="rId975"/>
    <p:sldId id="1452" r:id="rId976"/>
    <p:sldId id="1453" r:id="rId977"/>
    <p:sldId id="1454" r:id="rId978"/>
    <p:sldId id="1455" r:id="rId979"/>
    <p:sldId id="1456" r:id="rId980"/>
    <p:sldId id="1457" r:id="rId981"/>
    <p:sldId id="1458" r:id="rId982"/>
    <p:sldId id="1459" r:id="rId983"/>
    <p:sldId id="1460" r:id="rId984"/>
    <p:sldId id="1461" r:id="rId985"/>
    <p:sldId id="1462" r:id="rId986"/>
    <p:sldId id="1463" r:id="rId987"/>
    <p:sldId id="1464" r:id="rId988"/>
    <p:sldId id="1465" r:id="rId989"/>
    <p:sldId id="1466" r:id="rId990"/>
    <p:sldId id="1467" r:id="rId991"/>
    <p:sldId id="1468" r:id="rId992"/>
    <p:sldId id="1469" r:id="rId993"/>
    <p:sldId id="1470" r:id="rId994"/>
    <p:sldId id="1471" r:id="rId995"/>
    <p:sldId id="1472" r:id="rId996"/>
    <p:sldId id="1473" r:id="rId997"/>
    <p:sldId id="1474" r:id="rId998"/>
    <p:sldId id="1475" r:id="rId999"/>
    <p:sldId id="1476" r:id="rId1000"/>
    <p:sldId id="1477" r:id="rId1001"/>
    <p:sldId id="1478" r:id="rId1002"/>
    <p:sldId id="1479" r:id="rId1003"/>
    <p:sldId id="1480" r:id="rId1004"/>
    <p:sldId id="1481" r:id="rId1005"/>
    <p:sldId id="1482" r:id="rId1006"/>
    <p:sldId id="1483" r:id="rId1007"/>
    <p:sldId id="1484" r:id="rId1008"/>
    <p:sldId id="1485" r:id="rId1009"/>
    <p:sldId id="1486" r:id="rId1010"/>
    <p:sldId id="1487" r:id="rId1011"/>
    <p:sldId id="1488" r:id="rId1012"/>
    <p:sldId id="1489" r:id="rId1013"/>
    <p:sldId id="1490" r:id="rId1014"/>
    <p:sldId id="1491" r:id="rId1015"/>
    <p:sldId id="1492" r:id="rId1016"/>
    <p:sldId id="1493" r:id="rId1017"/>
    <p:sldId id="1494" r:id="rId1018"/>
    <p:sldId id="1495" r:id="rId1019"/>
    <p:sldId id="1496" r:id="rId1020"/>
    <p:sldId id="1497" r:id="rId1021"/>
    <p:sldId id="1498" r:id="rId1022"/>
    <p:sldId id="1499" r:id="rId1023"/>
    <p:sldId id="1500" r:id="rId1024"/>
    <p:sldId id="1501" r:id="rId1025"/>
    <p:sldId id="1502" r:id="rId1026"/>
    <p:sldId id="1503" r:id="rId1027"/>
    <p:sldId id="1504" r:id="rId1028"/>
    <p:sldId id="1505" r:id="rId1029"/>
    <p:sldId id="1506" r:id="rId1030"/>
    <p:sldId id="1507" r:id="rId1031"/>
    <p:sldId id="1508" r:id="rId1032"/>
    <p:sldId id="1509" r:id="rId1033"/>
    <p:sldId id="1510" r:id="rId1034"/>
    <p:sldId id="1511" r:id="rId1035"/>
    <p:sldId id="1512" r:id="rId1036"/>
    <p:sldId id="1513" r:id="rId1037"/>
    <p:sldId id="1514" r:id="rId1038"/>
    <p:sldId id="1515" r:id="rId1039"/>
    <p:sldId id="1516" r:id="rId1040"/>
    <p:sldId id="1517" r:id="rId1041"/>
    <p:sldId id="1518" r:id="rId1042"/>
    <p:sldId id="1519" r:id="rId1043"/>
    <p:sldId id="1520" r:id="rId1044"/>
    <p:sldId id="1521" r:id="rId1045"/>
    <p:sldId id="1522" r:id="rId1046"/>
    <p:sldId id="1523" r:id="rId1047"/>
    <p:sldId id="1524" r:id="rId1048"/>
    <p:sldId id="1525" r:id="rId1049"/>
    <p:sldId id="1526" r:id="rId1050"/>
    <p:sldId id="1527" r:id="rId1051"/>
    <p:sldId id="1528" r:id="rId1052"/>
    <p:sldId id="1529" r:id="rId1053"/>
    <p:sldId id="1530" r:id="rId1054"/>
    <p:sldId id="1531" r:id="rId1055"/>
    <p:sldId id="1532" r:id="rId1056"/>
    <p:sldId id="1533" r:id="rId1057"/>
    <p:sldId id="1534" r:id="rId1058"/>
    <p:sldId id="1535" r:id="rId1059"/>
    <p:sldId id="1536" r:id="rId1060"/>
  </p:sldIdLst>
  <p:sldSz cx="9144000" cy="6858000" type="screen4x3"/>
  <p:notesSz cx="6858000" cy="9144000"/>
  <p:custDataLst>
    <p:tags r:id="rId1065"/>
  </p:custDataLst>
  <p:defaultTex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AB6"/>
    <a:srgbClr val="F46BFB"/>
    <a:srgbClr val="6B9DD3"/>
    <a:srgbClr val="746AFC"/>
    <a:srgbClr val="EEE6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0" autoAdjust="0"/>
    <p:restoredTop sz="94687" autoAdjust="0"/>
  </p:normalViewPr>
  <p:slideViewPr>
    <p:cSldViewPr showGuides="1">
      <p:cViewPr varScale="1">
        <p:scale>
          <a:sx n="81" d="100"/>
          <a:sy n="81" d="100"/>
        </p:scale>
        <p:origin x="90" y="6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50" d="100"/>
          <a:sy n="50" d="100"/>
        </p:scale>
        <p:origin x="-118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9" Type="http://schemas.openxmlformats.org/officeDocument/2006/relationships/slide" Target="slides/slide995.xml"/><Relationship Id="rId998" Type="http://schemas.openxmlformats.org/officeDocument/2006/relationships/slide" Target="slides/slide994.xml"/><Relationship Id="rId997" Type="http://schemas.openxmlformats.org/officeDocument/2006/relationships/slide" Target="slides/slide993.xml"/><Relationship Id="rId996" Type="http://schemas.openxmlformats.org/officeDocument/2006/relationships/slide" Target="slides/slide992.xml"/><Relationship Id="rId995" Type="http://schemas.openxmlformats.org/officeDocument/2006/relationships/slide" Target="slides/slide991.xml"/><Relationship Id="rId994" Type="http://schemas.openxmlformats.org/officeDocument/2006/relationships/slide" Target="slides/slide990.xml"/><Relationship Id="rId993" Type="http://schemas.openxmlformats.org/officeDocument/2006/relationships/slide" Target="slides/slide989.xml"/><Relationship Id="rId992" Type="http://schemas.openxmlformats.org/officeDocument/2006/relationships/slide" Target="slides/slide988.xml"/><Relationship Id="rId991" Type="http://schemas.openxmlformats.org/officeDocument/2006/relationships/slide" Target="slides/slide987.xml"/><Relationship Id="rId990" Type="http://schemas.openxmlformats.org/officeDocument/2006/relationships/slide" Target="slides/slide986.xml"/><Relationship Id="rId99" Type="http://schemas.openxmlformats.org/officeDocument/2006/relationships/slide" Target="slides/slide95.xml"/><Relationship Id="rId989" Type="http://schemas.openxmlformats.org/officeDocument/2006/relationships/slide" Target="slides/slide985.xml"/><Relationship Id="rId988" Type="http://schemas.openxmlformats.org/officeDocument/2006/relationships/slide" Target="slides/slide984.xml"/><Relationship Id="rId987" Type="http://schemas.openxmlformats.org/officeDocument/2006/relationships/slide" Target="slides/slide983.xml"/><Relationship Id="rId986" Type="http://schemas.openxmlformats.org/officeDocument/2006/relationships/slide" Target="slides/slide982.xml"/><Relationship Id="rId985" Type="http://schemas.openxmlformats.org/officeDocument/2006/relationships/slide" Target="slides/slide981.xml"/><Relationship Id="rId984" Type="http://schemas.openxmlformats.org/officeDocument/2006/relationships/slide" Target="slides/slide980.xml"/><Relationship Id="rId983" Type="http://schemas.openxmlformats.org/officeDocument/2006/relationships/slide" Target="slides/slide979.xml"/><Relationship Id="rId982" Type="http://schemas.openxmlformats.org/officeDocument/2006/relationships/slide" Target="slides/slide978.xml"/><Relationship Id="rId981" Type="http://schemas.openxmlformats.org/officeDocument/2006/relationships/slide" Target="slides/slide977.xml"/><Relationship Id="rId980" Type="http://schemas.openxmlformats.org/officeDocument/2006/relationships/slide" Target="slides/slide976.xml"/><Relationship Id="rId98" Type="http://schemas.openxmlformats.org/officeDocument/2006/relationships/slide" Target="slides/slide94.xml"/><Relationship Id="rId979" Type="http://schemas.openxmlformats.org/officeDocument/2006/relationships/slide" Target="slides/slide975.xml"/><Relationship Id="rId978" Type="http://schemas.openxmlformats.org/officeDocument/2006/relationships/slide" Target="slides/slide974.xml"/><Relationship Id="rId977" Type="http://schemas.openxmlformats.org/officeDocument/2006/relationships/slide" Target="slides/slide973.xml"/><Relationship Id="rId976" Type="http://schemas.openxmlformats.org/officeDocument/2006/relationships/slide" Target="slides/slide972.xml"/><Relationship Id="rId975" Type="http://schemas.openxmlformats.org/officeDocument/2006/relationships/slide" Target="slides/slide971.xml"/><Relationship Id="rId974" Type="http://schemas.openxmlformats.org/officeDocument/2006/relationships/slide" Target="slides/slide970.xml"/><Relationship Id="rId973" Type="http://schemas.openxmlformats.org/officeDocument/2006/relationships/slide" Target="slides/slide969.xml"/><Relationship Id="rId972" Type="http://schemas.openxmlformats.org/officeDocument/2006/relationships/slide" Target="slides/slide968.xml"/><Relationship Id="rId971" Type="http://schemas.openxmlformats.org/officeDocument/2006/relationships/slide" Target="slides/slide967.xml"/><Relationship Id="rId970" Type="http://schemas.openxmlformats.org/officeDocument/2006/relationships/slide" Target="slides/slide966.xml"/><Relationship Id="rId97" Type="http://schemas.openxmlformats.org/officeDocument/2006/relationships/slide" Target="slides/slide93.xml"/><Relationship Id="rId969" Type="http://schemas.openxmlformats.org/officeDocument/2006/relationships/slide" Target="slides/slide965.xml"/><Relationship Id="rId968" Type="http://schemas.openxmlformats.org/officeDocument/2006/relationships/slide" Target="slides/slide964.xml"/><Relationship Id="rId967" Type="http://schemas.openxmlformats.org/officeDocument/2006/relationships/slide" Target="slides/slide963.xml"/><Relationship Id="rId966" Type="http://schemas.openxmlformats.org/officeDocument/2006/relationships/slide" Target="slides/slide962.xml"/><Relationship Id="rId965" Type="http://schemas.openxmlformats.org/officeDocument/2006/relationships/slide" Target="slides/slide961.xml"/><Relationship Id="rId964" Type="http://schemas.openxmlformats.org/officeDocument/2006/relationships/slide" Target="slides/slide960.xml"/><Relationship Id="rId963" Type="http://schemas.openxmlformats.org/officeDocument/2006/relationships/slide" Target="slides/slide959.xml"/><Relationship Id="rId962" Type="http://schemas.openxmlformats.org/officeDocument/2006/relationships/slide" Target="slides/slide958.xml"/><Relationship Id="rId961" Type="http://schemas.openxmlformats.org/officeDocument/2006/relationships/slide" Target="slides/slide957.xml"/><Relationship Id="rId960" Type="http://schemas.openxmlformats.org/officeDocument/2006/relationships/slide" Target="slides/slide956.xml"/><Relationship Id="rId96" Type="http://schemas.openxmlformats.org/officeDocument/2006/relationships/slide" Target="slides/slide92.xml"/><Relationship Id="rId959" Type="http://schemas.openxmlformats.org/officeDocument/2006/relationships/slide" Target="slides/slide955.xml"/><Relationship Id="rId958" Type="http://schemas.openxmlformats.org/officeDocument/2006/relationships/slide" Target="slides/slide954.xml"/><Relationship Id="rId957" Type="http://schemas.openxmlformats.org/officeDocument/2006/relationships/slide" Target="slides/slide953.xml"/><Relationship Id="rId956" Type="http://schemas.openxmlformats.org/officeDocument/2006/relationships/slide" Target="slides/slide952.xml"/><Relationship Id="rId955" Type="http://schemas.openxmlformats.org/officeDocument/2006/relationships/slide" Target="slides/slide951.xml"/><Relationship Id="rId954" Type="http://schemas.openxmlformats.org/officeDocument/2006/relationships/slide" Target="slides/slide950.xml"/><Relationship Id="rId953" Type="http://schemas.openxmlformats.org/officeDocument/2006/relationships/slide" Target="slides/slide949.xml"/><Relationship Id="rId952" Type="http://schemas.openxmlformats.org/officeDocument/2006/relationships/slide" Target="slides/slide948.xml"/><Relationship Id="rId951" Type="http://schemas.openxmlformats.org/officeDocument/2006/relationships/slide" Target="slides/slide947.xml"/><Relationship Id="rId950" Type="http://schemas.openxmlformats.org/officeDocument/2006/relationships/slide" Target="slides/slide946.xml"/><Relationship Id="rId95" Type="http://schemas.openxmlformats.org/officeDocument/2006/relationships/slide" Target="slides/slide91.xml"/><Relationship Id="rId949" Type="http://schemas.openxmlformats.org/officeDocument/2006/relationships/slide" Target="slides/slide945.xml"/><Relationship Id="rId948" Type="http://schemas.openxmlformats.org/officeDocument/2006/relationships/slide" Target="slides/slide944.xml"/><Relationship Id="rId947" Type="http://schemas.openxmlformats.org/officeDocument/2006/relationships/slide" Target="slides/slide943.xml"/><Relationship Id="rId946" Type="http://schemas.openxmlformats.org/officeDocument/2006/relationships/slide" Target="slides/slide942.xml"/><Relationship Id="rId945" Type="http://schemas.openxmlformats.org/officeDocument/2006/relationships/slide" Target="slides/slide941.xml"/><Relationship Id="rId944" Type="http://schemas.openxmlformats.org/officeDocument/2006/relationships/slide" Target="slides/slide940.xml"/><Relationship Id="rId943" Type="http://schemas.openxmlformats.org/officeDocument/2006/relationships/slide" Target="slides/slide939.xml"/><Relationship Id="rId942" Type="http://schemas.openxmlformats.org/officeDocument/2006/relationships/slide" Target="slides/slide938.xml"/><Relationship Id="rId941" Type="http://schemas.openxmlformats.org/officeDocument/2006/relationships/slide" Target="slides/slide937.xml"/><Relationship Id="rId940" Type="http://schemas.openxmlformats.org/officeDocument/2006/relationships/slide" Target="slides/slide936.xml"/><Relationship Id="rId94" Type="http://schemas.openxmlformats.org/officeDocument/2006/relationships/slide" Target="slides/slide90.xml"/><Relationship Id="rId939" Type="http://schemas.openxmlformats.org/officeDocument/2006/relationships/slide" Target="slides/slide935.xml"/><Relationship Id="rId938" Type="http://schemas.openxmlformats.org/officeDocument/2006/relationships/slide" Target="slides/slide934.xml"/><Relationship Id="rId937" Type="http://schemas.openxmlformats.org/officeDocument/2006/relationships/slide" Target="slides/slide933.xml"/><Relationship Id="rId936" Type="http://schemas.openxmlformats.org/officeDocument/2006/relationships/slide" Target="slides/slide932.xml"/><Relationship Id="rId935" Type="http://schemas.openxmlformats.org/officeDocument/2006/relationships/slide" Target="slides/slide931.xml"/><Relationship Id="rId934" Type="http://schemas.openxmlformats.org/officeDocument/2006/relationships/slide" Target="slides/slide930.xml"/><Relationship Id="rId933" Type="http://schemas.openxmlformats.org/officeDocument/2006/relationships/slide" Target="slides/slide929.xml"/><Relationship Id="rId932" Type="http://schemas.openxmlformats.org/officeDocument/2006/relationships/slide" Target="slides/slide928.xml"/><Relationship Id="rId931" Type="http://schemas.openxmlformats.org/officeDocument/2006/relationships/slide" Target="slides/slide927.xml"/><Relationship Id="rId930" Type="http://schemas.openxmlformats.org/officeDocument/2006/relationships/slide" Target="slides/slide926.xml"/><Relationship Id="rId93" Type="http://schemas.openxmlformats.org/officeDocument/2006/relationships/slide" Target="slides/slide89.xml"/><Relationship Id="rId929" Type="http://schemas.openxmlformats.org/officeDocument/2006/relationships/slide" Target="slides/slide925.xml"/><Relationship Id="rId928" Type="http://schemas.openxmlformats.org/officeDocument/2006/relationships/slide" Target="slides/slide924.xml"/><Relationship Id="rId927" Type="http://schemas.openxmlformats.org/officeDocument/2006/relationships/slide" Target="slides/slide923.xml"/><Relationship Id="rId926" Type="http://schemas.openxmlformats.org/officeDocument/2006/relationships/slide" Target="slides/slide922.xml"/><Relationship Id="rId925" Type="http://schemas.openxmlformats.org/officeDocument/2006/relationships/slide" Target="slides/slide921.xml"/><Relationship Id="rId924" Type="http://schemas.openxmlformats.org/officeDocument/2006/relationships/slide" Target="slides/slide920.xml"/><Relationship Id="rId923" Type="http://schemas.openxmlformats.org/officeDocument/2006/relationships/slide" Target="slides/slide919.xml"/><Relationship Id="rId922" Type="http://schemas.openxmlformats.org/officeDocument/2006/relationships/slide" Target="slides/slide918.xml"/><Relationship Id="rId921" Type="http://schemas.openxmlformats.org/officeDocument/2006/relationships/slide" Target="slides/slide917.xml"/><Relationship Id="rId920" Type="http://schemas.openxmlformats.org/officeDocument/2006/relationships/slide" Target="slides/slide916.xml"/><Relationship Id="rId92" Type="http://schemas.openxmlformats.org/officeDocument/2006/relationships/slide" Target="slides/slide88.xml"/><Relationship Id="rId919" Type="http://schemas.openxmlformats.org/officeDocument/2006/relationships/slide" Target="slides/slide915.xml"/><Relationship Id="rId918" Type="http://schemas.openxmlformats.org/officeDocument/2006/relationships/slide" Target="slides/slide914.xml"/><Relationship Id="rId917" Type="http://schemas.openxmlformats.org/officeDocument/2006/relationships/slide" Target="slides/slide913.xml"/><Relationship Id="rId916" Type="http://schemas.openxmlformats.org/officeDocument/2006/relationships/slide" Target="slides/slide912.xml"/><Relationship Id="rId915" Type="http://schemas.openxmlformats.org/officeDocument/2006/relationships/slide" Target="slides/slide911.xml"/><Relationship Id="rId914" Type="http://schemas.openxmlformats.org/officeDocument/2006/relationships/slide" Target="slides/slide910.xml"/><Relationship Id="rId913" Type="http://schemas.openxmlformats.org/officeDocument/2006/relationships/slide" Target="slides/slide909.xml"/><Relationship Id="rId912" Type="http://schemas.openxmlformats.org/officeDocument/2006/relationships/slide" Target="slides/slide908.xml"/><Relationship Id="rId911" Type="http://schemas.openxmlformats.org/officeDocument/2006/relationships/slide" Target="slides/slide907.xml"/><Relationship Id="rId910" Type="http://schemas.openxmlformats.org/officeDocument/2006/relationships/slide" Target="slides/slide906.xml"/><Relationship Id="rId91" Type="http://schemas.openxmlformats.org/officeDocument/2006/relationships/slide" Target="slides/slide87.xml"/><Relationship Id="rId909" Type="http://schemas.openxmlformats.org/officeDocument/2006/relationships/slide" Target="slides/slide905.xml"/><Relationship Id="rId908" Type="http://schemas.openxmlformats.org/officeDocument/2006/relationships/slide" Target="slides/slide904.xml"/><Relationship Id="rId907" Type="http://schemas.openxmlformats.org/officeDocument/2006/relationships/slide" Target="slides/slide903.xml"/><Relationship Id="rId906" Type="http://schemas.openxmlformats.org/officeDocument/2006/relationships/slide" Target="slides/slide902.xml"/><Relationship Id="rId905" Type="http://schemas.openxmlformats.org/officeDocument/2006/relationships/slide" Target="slides/slide901.xml"/><Relationship Id="rId904" Type="http://schemas.openxmlformats.org/officeDocument/2006/relationships/slide" Target="slides/slide900.xml"/><Relationship Id="rId903" Type="http://schemas.openxmlformats.org/officeDocument/2006/relationships/slide" Target="slides/slide899.xml"/><Relationship Id="rId902" Type="http://schemas.openxmlformats.org/officeDocument/2006/relationships/slide" Target="slides/slide898.xml"/><Relationship Id="rId901" Type="http://schemas.openxmlformats.org/officeDocument/2006/relationships/slide" Target="slides/slide897.xml"/><Relationship Id="rId900" Type="http://schemas.openxmlformats.org/officeDocument/2006/relationships/slide" Target="slides/slide896.xml"/><Relationship Id="rId90" Type="http://schemas.openxmlformats.org/officeDocument/2006/relationships/slide" Target="slides/slide86.xml"/><Relationship Id="rId9" Type="http://schemas.openxmlformats.org/officeDocument/2006/relationships/slide" Target="slides/slide5.xml"/><Relationship Id="rId899" Type="http://schemas.openxmlformats.org/officeDocument/2006/relationships/slide" Target="slides/slide895.xml"/><Relationship Id="rId898" Type="http://schemas.openxmlformats.org/officeDocument/2006/relationships/slide" Target="slides/slide894.xml"/><Relationship Id="rId897" Type="http://schemas.openxmlformats.org/officeDocument/2006/relationships/slide" Target="slides/slide893.xml"/><Relationship Id="rId896" Type="http://schemas.openxmlformats.org/officeDocument/2006/relationships/slide" Target="slides/slide892.xml"/><Relationship Id="rId895" Type="http://schemas.openxmlformats.org/officeDocument/2006/relationships/slide" Target="slides/slide891.xml"/><Relationship Id="rId894" Type="http://schemas.openxmlformats.org/officeDocument/2006/relationships/slide" Target="slides/slide890.xml"/><Relationship Id="rId893" Type="http://schemas.openxmlformats.org/officeDocument/2006/relationships/slide" Target="slides/slide889.xml"/><Relationship Id="rId892" Type="http://schemas.openxmlformats.org/officeDocument/2006/relationships/slide" Target="slides/slide888.xml"/><Relationship Id="rId891" Type="http://schemas.openxmlformats.org/officeDocument/2006/relationships/slide" Target="slides/slide887.xml"/><Relationship Id="rId890" Type="http://schemas.openxmlformats.org/officeDocument/2006/relationships/slide" Target="slides/slide886.xml"/><Relationship Id="rId89" Type="http://schemas.openxmlformats.org/officeDocument/2006/relationships/slide" Target="slides/slide85.xml"/><Relationship Id="rId889" Type="http://schemas.openxmlformats.org/officeDocument/2006/relationships/slide" Target="slides/slide885.xml"/><Relationship Id="rId888" Type="http://schemas.openxmlformats.org/officeDocument/2006/relationships/slide" Target="slides/slide884.xml"/><Relationship Id="rId887" Type="http://schemas.openxmlformats.org/officeDocument/2006/relationships/slide" Target="slides/slide883.xml"/><Relationship Id="rId886" Type="http://schemas.openxmlformats.org/officeDocument/2006/relationships/slide" Target="slides/slide882.xml"/><Relationship Id="rId885" Type="http://schemas.openxmlformats.org/officeDocument/2006/relationships/slide" Target="slides/slide881.xml"/><Relationship Id="rId884" Type="http://schemas.openxmlformats.org/officeDocument/2006/relationships/slide" Target="slides/slide880.xml"/><Relationship Id="rId883" Type="http://schemas.openxmlformats.org/officeDocument/2006/relationships/slide" Target="slides/slide879.xml"/><Relationship Id="rId882" Type="http://schemas.openxmlformats.org/officeDocument/2006/relationships/slide" Target="slides/slide878.xml"/><Relationship Id="rId881" Type="http://schemas.openxmlformats.org/officeDocument/2006/relationships/slide" Target="slides/slide877.xml"/><Relationship Id="rId880" Type="http://schemas.openxmlformats.org/officeDocument/2006/relationships/slide" Target="slides/slide876.xml"/><Relationship Id="rId88" Type="http://schemas.openxmlformats.org/officeDocument/2006/relationships/slide" Target="slides/slide84.xml"/><Relationship Id="rId879" Type="http://schemas.openxmlformats.org/officeDocument/2006/relationships/slide" Target="slides/slide875.xml"/><Relationship Id="rId878" Type="http://schemas.openxmlformats.org/officeDocument/2006/relationships/slide" Target="slides/slide874.xml"/><Relationship Id="rId877" Type="http://schemas.openxmlformats.org/officeDocument/2006/relationships/slide" Target="slides/slide873.xml"/><Relationship Id="rId876" Type="http://schemas.openxmlformats.org/officeDocument/2006/relationships/slide" Target="slides/slide872.xml"/><Relationship Id="rId875" Type="http://schemas.openxmlformats.org/officeDocument/2006/relationships/slide" Target="slides/slide871.xml"/><Relationship Id="rId874" Type="http://schemas.openxmlformats.org/officeDocument/2006/relationships/slide" Target="slides/slide870.xml"/><Relationship Id="rId873" Type="http://schemas.openxmlformats.org/officeDocument/2006/relationships/slide" Target="slides/slide869.xml"/><Relationship Id="rId872" Type="http://schemas.openxmlformats.org/officeDocument/2006/relationships/slide" Target="slides/slide868.xml"/><Relationship Id="rId871" Type="http://schemas.openxmlformats.org/officeDocument/2006/relationships/slide" Target="slides/slide867.xml"/><Relationship Id="rId870" Type="http://schemas.openxmlformats.org/officeDocument/2006/relationships/slide" Target="slides/slide866.xml"/><Relationship Id="rId87" Type="http://schemas.openxmlformats.org/officeDocument/2006/relationships/slide" Target="slides/slide83.xml"/><Relationship Id="rId869" Type="http://schemas.openxmlformats.org/officeDocument/2006/relationships/slide" Target="slides/slide865.xml"/><Relationship Id="rId868" Type="http://schemas.openxmlformats.org/officeDocument/2006/relationships/slide" Target="slides/slide864.xml"/><Relationship Id="rId867" Type="http://schemas.openxmlformats.org/officeDocument/2006/relationships/slide" Target="slides/slide863.xml"/><Relationship Id="rId866" Type="http://schemas.openxmlformats.org/officeDocument/2006/relationships/slide" Target="slides/slide862.xml"/><Relationship Id="rId865" Type="http://schemas.openxmlformats.org/officeDocument/2006/relationships/slide" Target="slides/slide861.xml"/><Relationship Id="rId864" Type="http://schemas.openxmlformats.org/officeDocument/2006/relationships/slide" Target="slides/slide860.xml"/><Relationship Id="rId863" Type="http://schemas.openxmlformats.org/officeDocument/2006/relationships/slide" Target="slides/slide859.xml"/><Relationship Id="rId862" Type="http://schemas.openxmlformats.org/officeDocument/2006/relationships/slide" Target="slides/slide858.xml"/><Relationship Id="rId861" Type="http://schemas.openxmlformats.org/officeDocument/2006/relationships/slide" Target="slides/slide857.xml"/><Relationship Id="rId860" Type="http://schemas.openxmlformats.org/officeDocument/2006/relationships/slide" Target="slides/slide856.xml"/><Relationship Id="rId86" Type="http://schemas.openxmlformats.org/officeDocument/2006/relationships/slide" Target="slides/slide82.xml"/><Relationship Id="rId859" Type="http://schemas.openxmlformats.org/officeDocument/2006/relationships/slide" Target="slides/slide855.xml"/><Relationship Id="rId858" Type="http://schemas.openxmlformats.org/officeDocument/2006/relationships/slide" Target="slides/slide854.xml"/><Relationship Id="rId857" Type="http://schemas.openxmlformats.org/officeDocument/2006/relationships/slide" Target="slides/slide853.xml"/><Relationship Id="rId856" Type="http://schemas.openxmlformats.org/officeDocument/2006/relationships/slide" Target="slides/slide852.xml"/><Relationship Id="rId855" Type="http://schemas.openxmlformats.org/officeDocument/2006/relationships/slide" Target="slides/slide851.xml"/><Relationship Id="rId854" Type="http://schemas.openxmlformats.org/officeDocument/2006/relationships/slide" Target="slides/slide850.xml"/><Relationship Id="rId853" Type="http://schemas.openxmlformats.org/officeDocument/2006/relationships/slide" Target="slides/slide849.xml"/><Relationship Id="rId852" Type="http://schemas.openxmlformats.org/officeDocument/2006/relationships/slide" Target="slides/slide848.xml"/><Relationship Id="rId851" Type="http://schemas.openxmlformats.org/officeDocument/2006/relationships/slide" Target="slides/slide847.xml"/><Relationship Id="rId850" Type="http://schemas.openxmlformats.org/officeDocument/2006/relationships/slide" Target="slides/slide846.xml"/><Relationship Id="rId85" Type="http://schemas.openxmlformats.org/officeDocument/2006/relationships/slide" Target="slides/slide81.xml"/><Relationship Id="rId849" Type="http://schemas.openxmlformats.org/officeDocument/2006/relationships/slide" Target="slides/slide845.xml"/><Relationship Id="rId848" Type="http://schemas.openxmlformats.org/officeDocument/2006/relationships/slide" Target="slides/slide844.xml"/><Relationship Id="rId847" Type="http://schemas.openxmlformats.org/officeDocument/2006/relationships/slide" Target="slides/slide843.xml"/><Relationship Id="rId846" Type="http://schemas.openxmlformats.org/officeDocument/2006/relationships/slide" Target="slides/slide842.xml"/><Relationship Id="rId845" Type="http://schemas.openxmlformats.org/officeDocument/2006/relationships/slide" Target="slides/slide841.xml"/><Relationship Id="rId844" Type="http://schemas.openxmlformats.org/officeDocument/2006/relationships/slide" Target="slides/slide840.xml"/><Relationship Id="rId843" Type="http://schemas.openxmlformats.org/officeDocument/2006/relationships/slide" Target="slides/slide839.xml"/><Relationship Id="rId842" Type="http://schemas.openxmlformats.org/officeDocument/2006/relationships/slide" Target="slides/slide838.xml"/><Relationship Id="rId841" Type="http://schemas.openxmlformats.org/officeDocument/2006/relationships/slide" Target="slides/slide837.xml"/><Relationship Id="rId840" Type="http://schemas.openxmlformats.org/officeDocument/2006/relationships/slide" Target="slides/slide836.xml"/><Relationship Id="rId84" Type="http://schemas.openxmlformats.org/officeDocument/2006/relationships/slide" Target="slides/slide80.xml"/><Relationship Id="rId839" Type="http://schemas.openxmlformats.org/officeDocument/2006/relationships/slide" Target="slides/slide835.xml"/><Relationship Id="rId838" Type="http://schemas.openxmlformats.org/officeDocument/2006/relationships/slide" Target="slides/slide834.xml"/><Relationship Id="rId837" Type="http://schemas.openxmlformats.org/officeDocument/2006/relationships/slide" Target="slides/slide833.xml"/><Relationship Id="rId836" Type="http://schemas.openxmlformats.org/officeDocument/2006/relationships/slide" Target="slides/slide832.xml"/><Relationship Id="rId835" Type="http://schemas.openxmlformats.org/officeDocument/2006/relationships/slide" Target="slides/slide831.xml"/><Relationship Id="rId834" Type="http://schemas.openxmlformats.org/officeDocument/2006/relationships/slide" Target="slides/slide830.xml"/><Relationship Id="rId833" Type="http://schemas.openxmlformats.org/officeDocument/2006/relationships/slide" Target="slides/slide829.xml"/><Relationship Id="rId832" Type="http://schemas.openxmlformats.org/officeDocument/2006/relationships/slide" Target="slides/slide828.xml"/><Relationship Id="rId831" Type="http://schemas.openxmlformats.org/officeDocument/2006/relationships/slide" Target="slides/slide827.xml"/><Relationship Id="rId830" Type="http://schemas.openxmlformats.org/officeDocument/2006/relationships/slide" Target="slides/slide826.xml"/><Relationship Id="rId83" Type="http://schemas.openxmlformats.org/officeDocument/2006/relationships/slide" Target="slides/slide79.xml"/><Relationship Id="rId829" Type="http://schemas.openxmlformats.org/officeDocument/2006/relationships/slide" Target="slides/slide825.xml"/><Relationship Id="rId828" Type="http://schemas.openxmlformats.org/officeDocument/2006/relationships/slide" Target="slides/slide824.xml"/><Relationship Id="rId827" Type="http://schemas.openxmlformats.org/officeDocument/2006/relationships/slide" Target="slides/slide823.xml"/><Relationship Id="rId826" Type="http://schemas.openxmlformats.org/officeDocument/2006/relationships/slide" Target="slides/slide822.xml"/><Relationship Id="rId825" Type="http://schemas.openxmlformats.org/officeDocument/2006/relationships/slide" Target="slides/slide821.xml"/><Relationship Id="rId824" Type="http://schemas.openxmlformats.org/officeDocument/2006/relationships/slide" Target="slides/slide820.xml"/><Relationship Id="rId823" Type="http://schemas.openxmlformats.org/officeDocument/2006/relationships/slide" Target="slides/slide819.xml"/><Relationship Id="rId822" Type="http://schemas.openxmlformats.org/officeDocument/2006/relationships/slide" Target="slides/slide818.xml"/><Relationship Id="rId821" Type="http://schemas.openxmlformats.org/officeDocument/2006/relationships/slide" Target="slides/slide817.xml"/><Relationship Id="rId820" Type="http://schemas.openxmlformats.org/officeDocument/2006/relationships/slide" Target="slides/slide816.xml"/><Relationship Id="rId82" Type="http://schemas.openxmlformats.org/officeDocument/2006/relationships/slide" Target="slides/slide78.xml"/><Relationship Id="rId819" Type="http://schemas.openxmlformats.org/officeDocument/2006/relationships/slide" Target="slides/slide815.xml"/><Relationship Id="rId818" Type="http://schemas.openxmlformats.org/officeDocument/2006/relationships/slide" Target="slides/slide814.xml"/><Relationship Id="rId817" Type="http://schemas.openxmlformats.org/officeDocument/2006/relationships/slide" Target="slides/slide813.xml"/><Relationship Id="rId816" Type="http://schemas.openxmlformats.org/officeDocument/2006/relationships/slide" Target="slides/slide812.xml"/><Relationship Id="rId815" Type="http://schemas.openxmlformats.org/officeDocument/2006/relationships/slide" Target="slides/slide811.xml"/><Relationship Id="rId814" Type="http://schemas.openxmlformats.org/officeDocument/2006/relationships/slide" Target="slides/slide810.xml"/><Relationship Id="rId813" Type="http://schemas.openxmlformats.org/officeDocument/2006/relationships/slide" Target="slides/slide809.xml"/><Relationship Id="rId812" Type="http://schemas.openxmlformats.org/officeDocument/2006/relationships/slide" Target="slides/slide808.xml"/><Relationship Id="rId811" Type="http://schemas.openxmlformats.org/officeDocument/2006/relationships/slide" Target="slides/slide807.xml"/><Relationship Id="rId810" Type="http://schemas.openxmlformats.org/officeDocument/2006/relationships/slide" Target="slides/slide806.xml"/><Relationship Id="rId81" Type="http://schemas.openxmlformats.org/officeDocument/2006/relationships/slide" Target="slides/slide77.xml"/><Relationship Id="rId809" Type="http://schemas.openxmlformats.org/officeDocument/2006/relationships/slide" Target="slides/slide805.xml"/><Relationship Id="rId808" Type="http://schemas.openxmlformats.org/officeDocument/2006/relationships/slide" Target="slides/slide804.xml"/><Relationship Id="rId807" Type="http://schemas.openxmlformats.org/officeDocument/2006/relationships/slide" Target="slides/slide803.xml"/><Relationship Id="rId806" Type="http://schemas.openxmlformats.org/officeDocument/2006/relationships/slide" Target="slides/slide802.xml"/><Relationship Id="rId805" Type="http://schemas.openxmlformats.org/officeDocument/2006/relationships/slide" Target="slides/slide801.xml"/><Relationship Id="rId804" Type="http://schemas.openxmlformats.org/officeDocument/2006/relationships/slide" Target="slides/slide800.xml"/><Relationship Id="rId803" Type="http://schemas.openxmlformats.org/officeDocument/2006/relationships/slide" Target="slides/slide799.xml"/><Relationship Id="rId802" Type="http://schemas.openxmlformats.org/officeDocument/2006/relationships/slide" Target="slides/slide798.xml"/><Relationship Id="rId801" Type="http://schemas.openxmlformats.org/officeDocument/2006/relationships/slide" Target="slides/slide797.xml"/><Relationship Id="rId800" Type="http://schemas.openxmlformats.org/officeDocument/2006/relationships/slide" Target="slides/slide796.xml"/><Relationship Id="rId80" Type="http://schemas.openxmlformats.org/officeDocument/2006/relationships/slide" Target="slides/slide76.xml"/><Relationship Id="rId8" Type="http://schemas.openxmlformats.org/officeDocument/2006/relationships/slide" Target="slides/slide4.xml"/><Relationship Id="rId799" Type="http://schemas.openxmlformats.org/officeDocument/2006/relationships/slide" Target="slides/slide795.xml"/><Relationship Id="rId798" Type="http://schemas.openxmlformats.org/officeDocument/2006/relationships/slide" Target="slides/slide794.xml"/><Relationship Id="rId797" Type="http://schemas.openxmlformats.org/officeDocument/2006/relationships/slide" Target="slides/slide793.xml"/><Relationship Id="rId796" Type="http://schemas.openxmlformats.org/officeDocument/2006/relationships/slide" Target="slides/slide792.xml"/><Relationship Id="rId795" Type="http://schemas.openxmlformats.org/officeDocument/2006/relationships/slide" Target="slides/slide791.xml"/><Relationship Id="rId794" Type="http://schemas.openxmlformats.org/officeDocument/2006/relationships/slide" Target="slides/slide790.xml"/><Relationship Id="rId793" Type="http://schemas.openxmlformats.org/officeDocument/2006/relationships/slide" Target="slides/slide789.xml"/><Relationship Id="rId792" Type="http://schemas.openxmlformats.org/officeDocument/2006/relationships/slide" Target="slides/slide788.xml"/><Relationship Id="rId791" Type="http://schemas.openxmlformats.org/officeDocument/2006/relationships/slide" Target="slides/slide787.xml"/><Relationship Id="rId790" Type="http://schemas.openxmlformats.org/officeDocument/2006/relationships/slide" Target="slides/slide786.xml"/><Relationship Id="rId79" Type="http://schemas.openxmlformats.org/officeDocument/2006/relationships/slide" Target="slides/slide75.xml"/><Relationship Id="rId789" Type="http://schemas.openxmlformats.org/officeDocument/2006/relationships/slide" Target="slides/slide785.xml"/><Relationship Id="rId788" Type="http://schemas.openxmlformats.org/officeDocument/2006/relationships/slide" Target="slides/slide784.xml"/><Relationship Id="rId787" Type="http://schemas.openxmlformats.org/officeDocument/2006/relationships/slide" Target="slides/slide783.xml"/><Relationship Id="rId786" Type="http://schemas.openxmlformats.org/officeDocument/2006/relationships/slide" Target="slides/slide782.xml"/><Relationship Id="rId785" Type="http://schemas.openxmlformats.org/officeDocument/2006/relationships/slide" Target="slides/slide781.xml"/><Relationship Id="rId784" Type="http://schemas.openxmlformats.org/officeDocument/2006/relationships/slide" Target="slides/slide780.xml"/><Relationship Id="rId783" Type="http://schemas.openxmlformats.org/officeDocument/2006/relationships/slide" Target="slides/slide779.xml"/><Relationship Id="rId782" Type="http://schemas.openxmlformats.org/officeDocument/2006/relationships/slide" Target="slides/slide778.xml"/><Relationship Id="rId781" Type="http://schemas.openxmlformats.org/officeDocument/2006/relationships/slide" Target="slides/slide777.xml"/><Relationship Id="rId780" Type="http://schemas.openxmlformats.org/officeDocument/2006/relationships/slide" Target="slides/slide776.xml"/><Relationship Id="rId78" Type="http://schemas.openxmlformats.org/officeDocument/2006/relationships/slide" Target="slides/slide74.xml"/><Relationship Id="rId779" Type="http://schemas.openxmlformats.org/officeDocument/2006/relationships/slide" Target="slides/slide775.xml"/><Relationship Id="rId778" Type="http://schemas.openxmlformats.org/officeDocument/2006/relationships/slide" Target="slides/slide774.xml"/><Relationship Id="rId777" Type="http://schemas.openxmlformats.org/officeDocument/2006/relationships/slide" Target="slides/slide773.xml"/><Relationship Id="rId776" Type="http://schemas.openxmlformats.org/officeDocument/2006/relationships/slide" Target="slides/slide772.xml"/><Relationship Id="rId775" Type="http://schemas.openxmlformats.org/officeDocument/2006/relationships/slide" Target="slides/slide771.xml"/><Relationship Id="rId774" Type="http://schemas.openxmlformats.org/officeDocument/2006/relationships/slide" Target="slides/slide770.xml"/><Relationship Id="rId773" Type="http://schemas.openxmlformats.org/officeDocument/2006/relationships/slide" Target="slides/slide769.xml"/><Relationship Id="rId772" Type="http://schemas.openxmlformats.org/officeDocument/2006/relationships/slide" Target="slides/slide768.xml"/><Relationship Id="rId771" Type="http://schemas.openxmlformats.org/officeDocument/2006/relationships/slide" Target="slides/slide767.xml"/><Relationship Id="rId770" Type="http://schemas.openxmlformats.org/officeDocument/2006/relationships/slide" Target="slides/slide766.xml"/><Relationship Id="rId77" Type="http://schemas.openxmlformats.org/officeDocument/2006/relationships/slide" Target="slides/slide73.xml"/><Relationship Id="rId769" Type="http://schemas.openxmlformats.org/officeDocument/2006/relationships/slide" Target="slides/slide765.xml"/><Relationship Id="rId768" Type="http://schemas.openxmlformats.org/officeDocument/2006/relationships/slide" Target="slides/slide764.xml"/><Relationship Id="rId767" Type="http://schemas.openxmlformats.org/officeDocument/2006/relationships/slide" Target="slides/slide763.xml"/><Relationship Id="rId766" Type="http://schemas.openxmlformats.org/officeDocument/2006/relationships/slide" Target="slides/slide762.xml"/><Relationship Id="rId765" Type="http://schemas.openxmlformats.org/officeDocument/2006/relationships/slide" Target="slides/slide761.xml"/><Relationship Id="rId764" Type="http://schemas.openxmlformats.org/officeDocument/2006/relationships/slide" Target="slides/slide760.xml"/><Relationship Id="rId763" Type="http://schemas.openxmlformats.org/officeDocument/2006/relationships/slide" Target="slides/slide759.xml"/><Relationship Id="rId762" Type="http://schemas.openxmlformats.org/officeDocument/2006/relationships/slide" Target="slides/slide758.xml"/><Relationship Id="rId761" Type="http://schemas.openxmlformats.org/officeDocument/2006/relationships/slide" Target="slides/slide757.xml"/><Relationship Id="rId760" Type="http://schemas.openxmlformats.org/officeDocument/2006/relationships/slide" Target="slides/slide756.xml"/><Relationship Id="rId76" Type="http://schemas.openxmlformats.org/officeDocument/2006/relationships/slide" Target="slides/slide72.xml"/><Relationship Id="rId759" Type="http://schemas.openxmlformats.org/officeDocument/2006/relationships/slide" Target="slides/slide755.xml"/><Relationship Id="rId758" Type="http://schemas.openxmlformats.org/officeDocument/2006/relationships/slide" Target="slides/slide754.xml"/><Relationship Id="rId757" Type="http://schemas.openxmlformats.org/officeDocument/2006/relationships/slide" Target="slides/slide753.xml"/><Relationship Id="rId756" Type="http://schemas.openxmlformats.org/officeDocument/2006/relationships/slide" Target="slides/slide752.xml"/><Relationship Id="rId755" Type="http://schemas.openxmlformats.org/officeDocument/2006/relationships/slide" Target="slides/slide751.xml"/><Relationship Id="rId754" Type="http://schemas.openxmlformats.org/officeDocument/2006/relationships/slide" Target="slides/slide750.xml"/><Relationship Id="rId753" Type="http://schemas.openxmlformats.org/officeDocument/2006/relationships/slide" Target="slides/slide749.xml"/><Relationship Id="rId752" Type="http://schemas.openxmlformats.org/officeDocument/2006/relationships/slide" Target="slides/slide748.xml"/><Relationship Id="rId751" Type="http://schemas.openxmlformats.org/officeDocument/2006/relationships/slide" Target="slides/slide747.xml"/><Relationship Id="rId750" Type="http://schemas.openxmlformats.org/officeDocument/2006/relationships/slide" Target="slides/slide746.xml"/><Relationship Id="rId75" Type="http://schemas.openxmlformats.org/officeDocument/2006/relationships/slide" Target="slides/slide71.xml"/><Relationship Id="rId749" Type="http://schemas.openxmlformats.org/officeDocument/2006/relationships/slide" Target="slides/slide745.xml"/><Relationship Id="rId748" Type="http://schemas.openxmlformats.org/officeDocument/2006/relationships/slide" Target="slides/slide744.xml"/><Relationship Id="rId747" Type="http://schemas.openxmlformats.org/officeDocument/2006/relationships/slide" Target="slides/slide743.xml"/><Relationship Id="rId746" Type="http://schemas.openxmlformats.org/officeDocument/2006/relationships/slide" Target="slides/slide742.xml"/><Relationship Id="rId745" Type="http://schemas.openxmlformats.org/officeDocument/2006/relationships/slide" Target="slides/slide741.xml"/><Relationship Id="rId744" Type="http://schemas.openxmlformats.org/officeDocument/2006/relationships/slide" Target="slides/slide740.xml"/><Relationship Id="rId743" Type="http://schemas.openxmlformats.org/officeDocument/2006/relationships/slide" Target="slides/slide739.xml"/><Relationship Id="rId742" Type="http://schemas.openxmlformats.org/officeDocument/2006/relationships/slide" Target="slides/slide738.xml"/><Relationship Id="rId741" Type="http://schemas.openxmlformats.org/officeDocument/2006/relationships/slide" Target="slides/slide737.xml"/><Relationship Id="rId740" Type="http://schemas.openxmlformats.org/officeDocument/2006/relationships/slide" Target="slides/slide736.xml"/><Relationship Id="rId74" Type="http://schemas.openxmlformats.org/officeDocument/2006/relationships/slide" Target="slides/slide70.xml"/><Relationship Id="rId739" Type="http://schemas.openxmlformats.org/officeDocument/2006/relationships/slide" Target="slides/slide735.xml"/><Relationship Id="rId738" Type="http://schemas.openxmlformats.org/officeDocument/2006/relationships/slide" Target="slides/slide734.xml"/><Relationship Id="rId737" Type="http://schemas.openxmlformats.org/officeDocument/2006/relationships/slide" Target="slides/slide733.xml"/><Relationship Id="rId736" Type="http://schemas.openxmlformats.org/officeDocument/2006/relationships/slide" Target="slides/slide732.xml"/><Relationship Id="rId735" Type="http://schemas.openxmlformats.org/officeDocument/2006/relationships/slide" Target="slides/slide731.xml"/><Relationship Id="rId734" Type="http://schemas.openxmlformats.org/officeDocument/2006/relationships/slide" Target="slides/slide730.xml"/><Relationship Id="rId733" Type="http://schemas.openxmlformats.org/officeDocument/2006/relationships/slide" Target="slides/slide729.xml"/><Relationship Id="rId732" Type="http://schemas.openxmlformats.org/officeDocument/2006/relationships/slide" Target="slides/slide728.xml"/><Relationship Id="rId731" Type="http://schemas.openxmlformats.org/officeDocument/2006/relationships/slide" Target="slides/slide727.xml"/><Relationship Id="rId730" Type="http://schemas.openxmlformats.org/officeDocument/2006/relationships/slide" Target="slides/slide726.xml"/><Relationship Id="rId73" Type="http://schemas.openxmlformats.org/officeDocument/2006/relationships/slide" Target="slides/slide69.xml"/><Relationship Id="rId729" Type="http://schemas.openxmlformats.org/officeDocument/2006/relationships/slide" Target="slides/slide725.xml"/><Relationship Id="rId728" Type="http://schemas.openxmlformats.org/officeDocument/2006/relationships/slide" Target="slides/slide724.xml"/><Relationship Id="rId727" Type="http://schemas.openxmlformats.org/officeDocument/2006/relationships/slide" Target="slides/slide723.xml"/><Relationship Id="rId726" Type="http://schemas.openxmlformats.org/officeDocument/2006/relationships/slide" Target="slides/slide722.xml"/><Relationship Id="rId725" Type="http://schemas.openxmlformats.org/officeDocument/2006/relationships/slide" Target="slides/slide721.xml"/><Relationship Id="rId724" Type="http://schemas.openxmlformats.org/officeDocument/2006/relationships/slide" Target="slides/slide720.xml"/><Relationship Id="rId723" Type="http://schemas.openxmlformats.org/officeDocument/2006/relationships/slide" Target="slides/slide719.xml"/><Relationship Id="rId722" Type="http://schemas.openxmlformats.org/officeDocument/2006/relationships/slide" Target="slides/slide718.xml"/><Relationship Id="rId721" Type="http://schemas.openxmlformats.org/officeDocument/2006/relationships/slide" Target="slides/slide717.xml"/><Relationship Id="rId720" Type="http://schemas.openxmlformats.org/officeDocument/2006/relationships/slide" Target="slides/slide716.xml"/><Relationship Id="rId72" Type="http://schemas.openxmlformats.org/officeDocument/2006/relationships/slide" Target="slides/slide68.xml"/><Relationship Id="rId719" Type="http://schemas.openxmlformats.org/officeDocument/2006/relationships/slide" Target="slides/slide715.xml"/><Relationship Id="rId718" Type="http://schemas.openxmlformats.org/officeDocument/2006/relationships/slide" Target="slides/slide714.xml"/><Relationship Id="rId717" Type="http://schemas.openxmlformats.org/officeDocument/2006/relationships/slide" Target="slides/slide713.xml"/><Relationship Id="rId716" Type="http://schemas.openxmlformats.org/officeDocument/2006/relationships/slide" Target="slides/slide712.xml"/><Relationship Id="rId715" Type="http://schemas.openxmlformats.org/officeDocument/2006/relationships/slide" Target="slides/slide711.xml"/><Relationship Id="rId714" Type="http://schemas.openxmlformats.org/officeDocument/2006/relationships/slide" Target="slides/slide710.xml"/><Relationship Id="rId713" Type="http://schemas.openxmlformats.org/officeDocument/2006/relationships/slide" Target="slides/slide709.xml"/><Relationship Id="rId712" Type="http://schemas.openxmlformats.org/officeDocument/2006/relationships/slide" Target="slides/slide708.xml"/><Relationship Id="rId711" Type="http://schemas.openxmlformats.org/officeDocument/2006/relationships/slide" Target="slides/slide707.xml"/><Relationship Id="rId710" Type="http://schemas.openxmlformats.org/officeDocument/2006/relationships/slide" Target="slides/slide706.xml"/><Relationship Id="rId71" Type="http://schemas.openxmlformats.org/officeDocument/2006/relationships/slide" Target="slides/slide67.xml"/><Relationship Id="rId709" Type="http://schemas.openxmlformats.org/officeDocument/2006/relationships/slide" Target="slides/slide705.xml"/><Relationship Id="rId708" Type="http://schemas.openxmlformats.org/officeDocument/2006/relationships/slide" Target="slides/slide704.xml"/><Relationship Id="rId707" Type="http://schemas.openxmlformats.org/officeDocument/2006/relationships/slide" Target="slides/slide703.xml"/><Relationship Id="rId706" Type="http://schemas.openxmlformats.org/officeDocument/2006/relationships/slide" Target="slides/slide702.xml"/><Relationship Id="rId705" Type="http://schemas.openxmlformats.org/officeDocument/2006/relationships/slide" Target="slides/slide701.xml"/><Relationship Id="rId704" Type="http://schemas.openxmlformats.org/officeDocument/2006/relationships/slide" Target="slides/slide700.xml"/><Relationship Id="rId703" Type="http://schemas.openxmlformats.org/officeDocument/2006/relationships/slide" Target="slides/slide699.xml"/><Relationship Id="rId702" Type="http://schemas.openxmlformats.org/officeDocument/2006/relationships/slide" Target="slides/slide698.xml"/><Relationship Id="rId701" Type="http://schemas.openxmlformats.org/officeDocument/2006/relationships/slide" Target="slides/slide697.xml"/><Relationship Id="rId700" Type="http://schemas.openxmlformats.org/officeDocument/2006/relationships/slide" Target="slides/slide696.xml"/><Relationship Id="rId70" Type="http://schemas.openxmlformats.org/officeDocument/2006/relationships/slide" Target="slides/slide66.xml"/><Relationship Id="rId7" Type="http://schemas.openxmlformats.org/officeDocument/2006/relationships/slide" Target="slides/slide3.xml"/><Relationship Id="rId699" Type="http://schemas.openxmlformats.org/officeDocument/2006/relationships/slide" Target="slides/slide695.xml"/><Relationship Id="rId698" Type="http://schemas.openxmlformats.org/officeDocument/2006/relationships/slide" Target="slides/slide694.xml"/><Relationship Id="rId697" Type="http://schemas.openxmlformats.org/officeDocument/2006/relationships/slide" Target="slides/slide693.xml"/><Relationship Id="rId696" Type="http://schemas.openxmlformats.org/officeDocument/2006/relationships/slide" Target="slides/slide692.xml"/><Relationship Id="rId695" Type="http://schemas.openxmlformats.org/officeDocument/2006/relationships/slide" Target="slides/slide691.xml"/><Relationship Id="rId694" Type="http://schemas.openxmlformats.org/officeDocument/2006/relationships/slide" Target="slides/slide690.xml"/><Relationship Id="rId693" Type="http://schemas.openxmlformats.org/officeDocument/2006/relationships/slide" Target="slides/slide689.xml"/><Relationship Id="rId692" Type="http://schemas.openxmlformats.org/officeDocument/2006/relationships/slide" Target="slides/slide688.xml"/><Relationship Id="rId691" Type="http://schemas.openxmlformats.org/officeDocument/2006/relationships/slide" Target="slides/slide687.xml"/><Relationship Id="rId690" Type="http://schemas.openxmlformats.org/officeDocument/2006/relationships/slide" Target="slides/slide686.xml"/><Relationship Id="rId69" Type="http://schemas.openxmlformats.org/officeDocument/2006/relationships/slide" Target="slides/slide65.xml"/><Relationship Id="rId689" Type="http://schemas.openxmlformats.org/officeDocument/2006/relationships/slide" Target="slides/slide685.xml"/><Relationship Id="rId688" Type="http://schemas.openxmlformats.org/officeDocument/2006/relationships/slide" Target="slides/slide684.xml"/><Relationship Id="rId687" Type="http://schemas.openxmlformats.org/officeDocument/2006/relationships/slide" Target="slides/slide683.xml"/><Relationship Id="rId686" Type="http://schemas.openxmlformats.org/officeDocument/2006/relationships/slide" Target="slides/slide682.xml"/><Relationship Id="rId685" Type="http://schemas.openxmlformats.org/officeDocument/2006/relationships/slide" Target="slides/slide681.xml"/><Relationship Id="rId684" Type="http://schemas.openxmlformats.org/officeDocument/2006/relationships/slide" Target="slides/slide680.xml"/><Relationship Id="rId683" Type="http://schemas.openxmlformats.org/officeDocument/2006/relationships/slide" Target="slides/slide679.xml"/><Relationship Id="rId682" Type="http://schemas.openxmlformats.org/officeDocument/2006/relationships/slide" Target="slides/slide678.xml"/><Relationship Id="rId681" Type="http://schemas.openxmlformats.org/officeDocument/2006/relationships/slide" Target="slides/slide677.xml"/><Relationship Id="rId680" Type="http://schemas.openxmlformats.org/officeDocument/2006/relationships/slide" Target="slides/slide676.xml"/><Relationship Id="rId68" Type="http://schemas.openxmlformats.org/officeDocument/2006/relationships/slide" Target="slides/slide64.xml"/><Relationship Id="rId679" Type="http://schemas.openxmlformats.org/officeDocument/2006/relationships/slide" Target="slides/slide675.xml"/><Relationship Id="rId678" Type="http://schemas.openxmlformats.org/officeDocument/2006/relationships/slide" Target="slides/slide674.xml"/><Relationship Id="rId677" Type="http://schemas.openxmlformats.org/officeDocument/2006/relationships/slide" Target="slides/slide673.xml"/><Relationship Id="rId676" Type="http://schemas.openxmlformats.org/officeDocument/2006/relationships/slide" Target="slides/slide672.xml"/><Relationship Id="rId675" Type="http://schemas.openxmlformats.org/officeDocument/2006/relationships/slide" Target="slides/slide671.xml"/><Relationship Id="rId674" Type="http://schemas.openxmlformats.org/officeDocument/2006/relationships/slide" Target="slides/slide670.xml"/><Relationship Id="rId673" Type="http://schemas.openxmlformats.org/officeDocument/2006/relationships/slide" Target="slides/slide669.xml"/><Relationship Id="rId672" Type="http://schemas.openxmlformats.org/officeDocument/2006/relationships/slide" Target="slides/slide668.xml"/><Relationship Id="rId671" Type="http://schemas.openxmlformats.org/officeDocument/2006/relationships/slide" Target="slides/slide667.xml"/><Relationship Id="rId670" Type="http://schemas.openxmlformats.org/officeDocument/2006/relationships/slide" Target="slides/slide666.xml"/><Relationship Id="rId67" Type="http://schemas.openxmlformats.org/officeDocument/2006/relationships/slide" Target="slides/slide63.xml"/><Relationship Id="rId669" Type="http://schemas.openxmlformats.org/officeDocument/2006/relationships/slide" Target="slides/slide665.xml"/><Relationship Id="rId668" Type="http://schemas.openxmlformats.org/officeDocument/2006/relationships/slide" Target="slides/slide664.xml"/><Relationship Id="rId667" Type="http://schemas.openxmlformats.org/officeDocument/2006/relationships/slide" Target="slides/slide663.xml"/><Relationship Id="rId666" Type="http://schemas.openxmlformats.org/officeDocument/2006/relationships/slide" Target="slides/slide662.xml"/><Relationship Id="rId665" Type="http://schemas.openxmlformats.org/officeDocument/2006/relationships/slide" Target="slides/slide661.xml"/><Relationship Id="rId664" Type="http://schemas.openxmlformats.org/officeDocument/2006/relationships/slide" Target="slides/slide660.xml"/><Relationship Id="rId663" Type="http://schemas.openxmlformats.org/officeDocument/2006/relationships/slide" Target="slides/slide659.xml"/><Relationship Id="rId662" Type="http://schemas.openxmlformats.org/officeDocument/2006/relationships/slide" Target="slides/slide658.xml"/><Relationship Id="rId661" Type="http://schemas.openxmlformats.org/officeDocument/2006/relationships/slide" Target="slides/slide657.xml"/><Relationship Id="rId660" Type="http://schemas.openxmlformats.org/officeDocument/2006/relationships/slide" Target="slides/slide656.xml"/><Relationship Id="rId66" Type="http://schemas.openxmlformats.org/officeDocument/2006/relationships/slide" Target="slides/slide62.xml"/><Relationship Id="rId659" Type="http://schemas.openxmlformats.org/officeDocument/2006/relationships/slide" Target="slides/slide655.xml"/><Relationship Id="rId658" Type="http://schemas.openxmlformats.org/officeDocument/2006/relationships/slide" Target="slides/slide654.xml"/><Relationship Id="rId657" Type="http://schemas.openxmlformats.org/officeDocument/2006/relationships/slide" Target="slides/slide653.xml"/><Relationship Id="rId656" Type="http://schemas.openxmlformats.org/officeDocument/2006/relationships/slide" Target="slides/slide652.xml"/><Relationship Id="rId655" Type="http://schemas.openxmlformats.org/officeDocument/2006/relationships/slide" Target="slides/slide651.xml"/><Relationship Id="rId654" Type="http://schemas.openxmlformats.org/officeDocument/2006/relationships/slide" Target="slides/slide650.xml"/><Relationship Id="rId653" Type="http://schemas.openxmlformats.org/officeDocument/2006/relationships/slide" Target="slides/slide649.xml"/><Relationship Id="rId652" Type="http://schemas.openxmlformats.org/officeDocument/2006/relationships/slide" Target="slides/slide648.xml"/><Relationship Id="rId651" Type="http://schemas.openxmlformats.org/officeDocument/2006/relationships/slide" Target="slides/slide647.xml"/><Relationship Id="rId650" Type="http://schemas.openxmlformats.org/officeDocument/2006/relationships/slide" Target="slides/slide646.xml"/><Relationship Id="rId65" Type="http://schemas.openxmlformats.org/officeDocument/2006/relationships/slide" Target="slides/slide61.xml"/><Relationship Id="rId649" Type="http://schemas.openxmlformats.org/officeDocument/2006/relationships/slide" Target="slides/slide645.xml"/><Relationship Id="rId648" Type="http://schemas.openxmlformats.org/officeDocument/2006/relationships/slide" Target="slides/slide644.xml"/><Relationship Id="rId647" Type="http://schemas.openxmlformats.org/officeDocument/2006/relationships/slide" Target="slides/slide643.xml"/><Relationship Id="rId646" Type="http://schemas.openxmlformats.org/officeDocument/2006/relationships/slide" Target="slides/slide642.xml"/><Relationship Id="rId645" Type="http://schemas.openxmlformats.org/officeDocument/2006/relationships/slide" Target="slides/slide641.xml"/><Relationship Id="rId644" Type="http://schemas.openxmlformats.org/officeDocument/2006/relationships/slide" Target="slides/slide640.xml"/><Relationship Id="rId643" Type="http://schemas.openxmlformats.org/officeDocument/2006/relationships/slide" Target="slides/slide639.xml"/><Relationship Id="rId642" Type="http://schemas.openxmlformats.org/officeDocument/2006/relationships/slide" Target="slides/slide638.xml"/><Relationship Id="rId641" Type="http://schemas.openxmlformats.org/officeDocument/2006/relationships/slide" Target="slides/slide637.xml"/><Relationship Id="rId640" Type="http://schemas.openxmlformats.org/officeDocument/2006/relationships/slide" Target="slides/slide636.xml"/><Relationship Id="rId64" Type="http://schemas.openxmlformats.org/officeDocument/2006/relationships/slide" Target="slides/slide60.xml"/><Relationship Id="rId639" Type="http://schemas.openxmlformats.org/officeDocument/2006/relationships/slide" Target="slides/slide635.xml"/><Relationship Id="rId638" Type="http://schemas.openxmlformats.org/officeDocument/2006/relationships/slide" Target="slides/slide634.xml"/><Relationship Id="rId637" Type="http://schemas.openxmlformats.org/officeDocument/2006/relationships/slide" Target="slides/slide633.xml"/><Relationship Id="rId636" Type="http://schemas.openxmlformats.org/officeDocument/2006/relationships/slide" Target="slides/slide632.xml"/><Relationship Id="rId635" Type="http://schemas.openxmlformats.org/officeDocument/2006/relationships/slide" Target="slides/slide631.xml"/><Relationship Id="rId634" Type="http://schemas.openxmlformats.org/officeDocument/2006/relationships/slide" Target="slides/slide630.xml"/><Relationship Id="rId633" Type="http://schemas.openxmlformats.org/officeDocument/2006/relationships/slide" Target="slides/slide629.xml"/><Relationship Id="rId632" Type="http://schemas.openxmlformats.org/officeDocument/2006/relationships/slide" Target="slides/slide628.xml"/><Relationship Id="rId631" Type="http://schemas.openxmlformats.org/officeDocument/2006/relationships/slide" Target="slides/slide627.xml"/><Relationship Id="rId630" Type="http://schemas.openxmlformats.org/officeDocument/2006/relationships/slide" Target="slides/slide626.xml"/><Relationship Id="rId63" Type="http://schemas.openxmlformats.org/officeDocument/2006/relationships/slide" Target="slides/slide59.xml"/><Relationship Id="rId629" Type="http://schemas.openxmlformats.org/officeDocument/2006/relationships/slide" Target="slides/slide625.xml"/><Relationship Id="rId628" Type="http://schemas.openxmlformats.org/officeDocument/2006/relationships/slide" Target="slides/slide624.xml"/><Relationship Id="rId627" Type="http://schemas.openxmlformats.org/officeDocument/2006/relationships/slide" Target="slides/slide623.xml"/><Relationship Id="rId626" Type="http://schemas.openxmlformats.org/officeDocument/2006/relationships/slide" Target="slides/slide622.xml"/><Relationship Id="rId625" Type="http://schemas.openxmlformats.org/officeDocument/2006/relationships/slide" Target="slides/slide621.xml"/><Relationship Id="rId624" Type="http://schemas.openxmlformats.org/officeDocument/2006/relationships/slide" Target="slides/slide620.xml"/><Relationship Id="rId623" Type="http://schemas.openxmlformats.org/officeDocument/2006/relationships/slide" Target="slides/slide619.xml"/><Relationship Id="rId622" Type="http://schemas.openxmlformats.org/officeDocument/2006/relationships/slide" Target="slides/slide618.xml"/><Relationship Id="rId621" Type="http://schemas.openxmlformats.org/officeDocument/2006/relationships/slide" Target="slides/slide617.xml"/><Relationship Id="rId620" Type="http://schemas.openxmlformats.org/officeDocument/2006/relationships/slide" Target="slides/slide616.xml"/><Relationship Id="rId62" Type="http://schemas.openxmlformats.org/officeDocument/2006/relationships/slide" Target="slides/slide58.xml"/><Relationship Id="rId619" Type="http://schemas.openxmlformats.org/officeDocument/2006/relationships/slide" Target="slides/slide615.xml"/><Relationship Id="rId618" Type="http://schemas.openxmlformats.org/officeDocument/2006/relationships/slide" Target="slides/slide614.xml"/><Relationship Id="rId617" Type="http://schemas.openxmlformats.org/officeDocument/2006/relationships/slide" Target="slides/slide613.xml"/><Relationship Id="rId616" Type="http://schemas.openxmlformats.org/officeDocument/2006/relationships/slide" Target="slides/slide612.xml"/><Relationship Id="rId615" Type="http://schemas.openxmlformats.org/officeDocument/2006/relationships/slide" Target="slides/slide611.xml"/><Relationship Id="rId614" Type="http://schemas.openxmlformats.org/officeDocument/2006/relationships/slide" Target="slides/slide610.xml"/><Relationship Id="rId613" Type="http://schemas.openxmlformats.org/officeDocument/2006/relationships/slide" Target="slides/slide609.xml"/><Relationship Id="rId612" Type="http://schemas.openxmlformats.org/officeDocument/2006/relationships/slide" Target="slides/slide608.xml"/><Relationship Id="rId611" Type="http://schemas.openxmlformats.org/officeDocument/2006/relationships/slide" Target="slides/slide607.xml"/><Relationship Id="rId610" Type="http://schemas.openxmlformats.org/officeDocument/2006/relationships/slide" Target="slides/slide606.xml"/><Relationship Id="rId61" Type="http://schemas.openxmlformats.org/officeDocument/2006/relationships/slide" Target="slides/slide57.xml"/><Relationship Id="rId609" Type="http://schemas.openxmlformats.org/officeDocument/2006/relationships/slide" Target="slides/slide605.xml"/><Relationship Id="rId608" Type="http://schemas.openxmlformats.org/officeDocument/2006/relationships/slide" Target="slides/slide604.xml"/><Relationship Id="rId607" Type="http://schemas.openxmlformats.org/officeDocument/2006/relationships/slide" Target="slides/slide603.xml"/><Relationship Id="rId606" Type="http://schemas.openxmlformats.org/officeDocument/2006/relationships/slide" Target="slides/slide602.xml"/><Relationship Id="rId605" Type="http://schemas.openxmlformats.org/officeDocument/2006/relationships/slide" Target="slides/slide601.xml"/><Relationship Id="rId604" Type="http://schemas.openxmlformats.org/officeDocument/2006/relationships/slide" Target="slides/slide600.xml"/><Relationship Id="rId603" Type="http://schemas.openxmlformats.org/officeDocument/2006/relationships/slide" Target="slides/slide599.xml"/><Relationship Id="rId602" Type="http://schemas.openxmlformats.org/officeDocument/2006/relationships/slide" Target="slides/slide598.xml"/><Relationship Id="rId601" Type="http://schemas.openxmlformats.org/officeDocument/2006/relationships/slide" Target="slides/slide597.xml"/><Relationship Id="rId600" Type="http://schemas.openxmlformats.org/officeDocument/2006/relationships/slide" Target="slides/slide596.xml"/><Relationship Id="rId60" Type="http://schemas.openxmlformats.org/officeDocument/2006/relationships/slide" Target="slides/slide56.xml"/><Relationship Id="rId6" Type="http://schemas.openxmlformats.org/officeDocument/2006/relationships/slide" Target="slides/slide2.xml"/><Relationship Id="rId599" Type="http://schemas.openxmlformats.org/officeDocument/2006/relationships/slide" Target="slides/slide595.xml"/><Relationship Id="rId598" Type="http://schemas.openxmlformats.org/officeDocument/2006/relationships/slide" Target="slides/slide594.xml"/><Relationship Id="rId597" Type="http://schemas.openxmlformats.org/officeDocument/2006/relationships/slide" Target="slides/slide593.xml"/><Relationship Id="rId596" Type="http://schemas.openxmlformats.org/officeDocument/2006/relationships/slide" Target="slides/slide592.xml"/><Relationship Id="rId595" Type="http://schemas.openxmlformats.org/officeDocument/2006/relationships/slide" Target="slides/slide591.xml"/><Relationship Id="rId594" Type="http://schemas.openxmlformats.org/officeDocument/2006/relationships/slide" Target="slides/slide590.xml"/><Relationship Id="rId593" Type="http://schemas.openxmlformats.org/officeDocument/2006/relationships/slide" Target="slides/slide589.xml"/><Relationship Id="rId592" Type="http://schemas.openxmlformats.org/officeDocument/2006/relationships/slide" Target="slides/slide588.xml"/><Relationship Id="rId591" Type="http://schemas.openxmlformats.org/officeDocument/2006/relationships/slide" Target="slides/slide587.xml"/><Relationship Id="rId590" Type="http://schemas.openxmlformats.org/officeDocument/2006/relationships/slide" Target="slides/slide586.xml"/><Relationship Id="rId59" Type="http://schemas.openxmlformats.org/officeDocument/2006/relationships/slide" Target="slides/slide55.xml"/><Relationship Id="rId589" Type="http://schemas.openxmlformats.org/officeDocument/2006/relationships/slide" Target="slides/slide585.xml"/><Relationship Id="rId588" Type="http://schemas.openxmlformats.org/officeDocument/2006/relationships/slide" Target="slides/slide584.xml"/><Relationship Id="rId587" Type="http://schemas.openxmlformats.org/officeDocument/2006/relationships/slide" Target="slides/slide583.xml"/><Relationship Id="rId586" Type="http://schemas.openxmlformats.org/officeDocument/2006/relationships/slide" Target="slides/slide582.xml"/><Relationship Id="rId585" Type="http://schemas.openxmlformats.org/officeDocument/2006/relationships/slide" Target="slides/slide581.xml"/><Relationship Id="rId584" Type="http://schemas.openxmlformats.org/officeDocument/2006/relationships/slide" Target="slides/slide580.xml"/><Relationship Id="rId583" Type="http://schemas.openxmlformats.org/officeDocument/2006/relationships/slide" Target="slides/slide579.xml"/><Relationship Id="rId582" Type="http://schemas.openxmlformats.org/officeDocument/2006/relationships/slide" Target="slides/slide578.xml"/><Relationship Id="rId581" Type="http://schemas.openxmlformats.org/officeDocument/2006/relationships/slide" Target="slides/slide577.xml"/><Relationship Id="rId580" Type="http://schemas.openxmlformats.org/officeDocument/2006/relationships/slide" Target="slides/slide576.xml"/><Relationship Id="rId58" Type="http://schemas.openxmlformats.org/officeDocument/2006/relationships/slide" Target="slides/slide54.xml"/><Relationship Id="rId579" Type="http://schemas.openxmlformats.org/officeDocument/2006/relationships/slide" Target="slides/slide575.xml"/><Relationship Id="rId578" Type="http://schemas.openxmlformats.org/officeDocument/2006/relationships/slide" Target="slides/slide574.xml"/><Relationship Id="rId577" Type="http://schemas.openxmlformats.org/officeDocument/2006/relationships/slide" Target="slides/slide573.xml"/><Relationship Id="rId576" Type="http://schemas.openxmlformats.org/officeDocument/2006/relationships/slide" Target="slides/slide572.xml"/><Relationship Id="rId575" Type="http://schemas.openxmlformats.org/officeDocument/2006/relationships/slide" Target="slides/slide571.xml"/><Relationship Id="rId574" Type="http://schemas.openxmlformats.org/officeDocument/2006/relationships/slide" Target="slides/slide570.xml"/><Relationship Id="rId573" Type="http://schemas.openxmlformats.org/officeDocument/2006/relationships/slide" Target="slides/slide569.xml"/><Relationship Id="rId572" Type="http://schemas.openxmlformats.org/officeDocument/2006/relationships/slide" Target="slides/slide568.xml"/><Relationship Id="rId571" Type="http://schemas.openxmlformats.org/officeDocument/2006/relationships/slide" Target="slides/slide567.xml"/><Relationship Id="rId570" Type="http://schemas.openxmlformats.org/officeDocument/2006/relationships/slide" Target="slides/slide566.xml"/><Relationship Id="rId57" Type="http://schemas.openxmlformats.org/officeDocument/2006/relationships/slide" Target="slides/slide53.xml"/><Relationship Id="rId569" Type="http://schemas.openxmlformats.org/officeDocument/2006/relationships/slide" Target="slides/slide565.xml"/><Relationship Id="rId568" Type="http://schemas.openxmlformats.org/officeDocument/2006/relationships/slide" Target="slides/slide564.xml"/><Relationship Id="rId567" Type="http://schemas.openxmlformats.org/officeDocument/2006/relationships/slide" Target="slides/slide563.xml"/><Relationship Id="rId566" Type="http://schemas.openxmlformats.org/officeDocument/2006/relationships/slide" Target="slides/slide562.xml"/><Relationship Id="rId565" Type="http://schemas.openxmlformats.org/officeDocument/2006/relationships/slide" Target="slides/slide561.xml"/><Relationship Id="rId564" Type="http://schemas.openxmlformats.org/officeDocument/2006/relationships/slide" Target="slides/slide560.xml"/><Relationship Id="rId563" Type="http://schemas.openxmlformats.org/officeDocument/2006/relationships/slide" Target="slides/slide559.xml"/><Relationship Id="rId562" Type="http://schemas.openxmlformats.org/officeDocument/2006/relationships/slide" Target="slides/slide558.xml"/><Relationship Id="rId561" Type="http://schemas.openxmlformats.org/officeDocument/2006/relationships/slide" Target="slides/slide557.xml"/><Relationship Id="rId560" Type="http://schemas.openxmlformats.org/officeDocument/2006/relationships/slide" Target="slides/slide556.xml"/><Relationship Id="rId56" Type="http://schemas.openxmlformats.org/officeDocument/2006/relationships/slide" Target="slides/slide52.xml"/><Relationship Id="rId559" Type="http://schemas.openxmlformats.org/officeDocument/2006/relationships/slide" Target="slides/slide555.xml"/><Relationship Id="rId558" Type="http://schemas.openxmlformats.org/officeDocument/2006/relationships/slide" Target="slides/slide554.xml"/><Relationship Id="rId557" Type="http://schemas.openxmlformats.org/officeDocument/2006/relationships/slide" Target="slides/slide553.xml"/><Relationship Id="rId556" Type="http://schemas.openxmlformats.org/officeDocument/2006/relationships/slide" Target="slides/slide552.xml"/><Relationship Id="rId555" Type="http://schemas.openxmlformats.org/officeDocument/2006/relationships/slide" Target="slides/slide551.xml"/><Relationship Id="rId554" Type="http://schemas.openxmlformats.org/officeDocument/2006/relationships/slide" Target="slides/slide550.xml"/><Relationship Id="rId553" Type="http://schemas.openxmlformats.org/officeDocument/2006/relationships/slide" Target="slides/slide549.xml"/><Relationship Id="rId552" Type="http://schemas.openxmlformats.org/officeDocument/2006/relationships/slide" Target="slides/slide548.xml"/><Relationship Id="rId551" Type="http://schemas.openxmlformats.org/officeDocument/2006/relationships/slide" Target="slides/slide547.xml"/><Relationship Id="rId550" Type="http://schemas.openxmlformats.org/officeDocument/2006/relationships/slide" Target="slides/slide546.xml"/><Relationship Id="rId55" Type="http://schemas.openxmlformats.org/officeDocument/2006/relationships/slide" Target="slides/slide51.xml"/><Relationship Id="rId549" Type="http://schemas.openxmlformats.org/officeDocument/2006/relationships/slide" Target="slides/slide545.xml"/><Relationship Id="rId548" Type="http://schemas.openxmlformats.org/officeDocument/2006/relationships/slide" Target="slides/slide544.xml"/><Relationship Id="rId547" Type="http://schemas.openxmlformats.org/officeDocument/2006/relationships/slide" Target="slides/slide543.xml"/><Relationship Id="rId546" Type="http://schemas.openxmlformats.org/officeDocument/2006/relationships/slide" Target="slides/slide542.xml"/><Relationship Id="rId545" Type="http://schemas.openxmlformats.org/officeDocument/2006/relationships/slide" Target="slides/slide541.xml"/><Relationship Id="rId544" Type="http://schemas.openxmlformats.org/officeDocument/2006/relationships/slide" Target="slides/slide540.xml"/><Relationship Id="rId543" Type="http://schemas.openxmlformats.org/officeDocument/2006/relationships/slide" Target="slides/slide539.xml"/><Relationship Id="rId542" Type="http://schemas.openxmlformats.org/officeDocument/2006/relationships/slide" Target="slides/slide538.xml"/><Relationship Id="rId541" Type="http://schemas.openxmlformats.org/officeDocument/2006/relationships/slide" Target="slides/slide537.xml"/><Relationship Id="rId540" Type="http://schemas.openxmlformats.org/officeDocument/2006/relationships/slide" Target="slides/slide536.xml"/><Relationship Id="rId54" Type="http://schemas.openxmlformats.org/officeDocument/2006/relationships/slide" Target="slides/slide50.xml"/><Relationship Id="rId539" Type="http://schemas.openxmlformats.org/officeDocument/2006/relationships/slide" Target="slides/slide535.xml"/><Relationship Id="rId538" Type="http://schemas.openxmlformats.org/officeDocument/2006/relationships/slide" Target="slides/slide534.xml"/><Relationship Id="rId537" Type="http://schemas.openxmlformats.org/officeDocument/2006/relationships/slide" Target="slides/slide533.xml"/><Relationship Id="rId536" Type="http://schemas.openxmlformats.org/officeDocument/2006/relationships/slide" Target="slides/slide532.xml"/><Relationship Id="rId535" Type="http://schemas.openxmlformats.org/officeDocument/2006/relationships/slide" Target="slides/slide531.xml"/><Relationship Id="rId534" Type="http://schemas.openxmlformats.org/officeDocument/2006/relationships/slide" Target="slides/slide530.xml"/><Relationship Id="rId533" Type="http://schemas.openxmlformats.org/officeDocument/2006/relationships/slide" Target="slides/slide529.xml"/><Relationship Id="rId532" Type="http://schemas.openxmlformats.org/officeDocument/2006/relationships/slide" Target="slides/slide528.xml"/><Relationship Id="rId531" Type="http://schemas.openxmlformats.org/officeDocument/2006/relationships/slide" Target="slides/slide527.xml"/><Relationship Id="rId530" Type="http://schemas.openxmlformats.org/officeDocument/2006/relationships/slide" Target="slides/slide526.xml"/><Relationship Id="rId53" Type="http://schemas.openxmlformats.org/officeDocument/2006/relationships/slide" Target="slides/slide49.xml"/><Relationship Id="rId529" Type="http://schemas.openxmlformats.org/officeDocument/2006/relationships/slide" Target="slides/slide525.xml"/><Relationship Id="rId528" Type="http://schemas.openxmlformats.org/officeDocument/2006/relationships/slide" Target="slides/slide524.xml"/><Relationship Id="rId527" Type="http://schemas.openxmlformats.org/officeDocument/2006/relationships/slide" Target="slides/slide523.xml"/><Relationship Id="rId526" Type="http://schemas.openxmlformats.org/officeDocument/2006/relationships/slide" Target="slides/slide522.xml"/><Relationship Id="rId525" Type="http://schemas.openxmlformats.org/officeDocument/2006/relationships/slide" Target="slides/slide521.xml"/><Relationship Id="rId524" Type="http://schemas.openxmlformats.org/officeDocument/2006/relationships/slide" Target="slides/slide520.xml"/><Relationship Id="rId523" Type="http://schemas.openxmlformats.org/officeDocument/2006/relationships/slide" Target="slides/slide519.xml"/><Relationship Id="rId522" Type="http://schemas.openxmlformats.org/officeDocument/2006/relationships/slide" Target="slides/slide518.xml"/><Relationship Id="rId521" Type="http://schemas.openxmlformats.org/officeDocument/2006/relationships/slide" Target="slides/slide517.xml"/><Relationship Id="rId520" Type="http://schemas.openxmlformats.org/officeDocument/2006/relationships/slide" Target="slides/slide516.xml"/><Relationship Id="rId52" Type="http://schemas.openxmlformats.org/officeDocument/2006/relationships/slide" Target="slides/slide48.xml"/><Relationship Id="rId519" Type="http://schemas.openxmlformats.org/officeDocument/2006/relationships/slide" Target="slides/slide515.xml"/><Relationship Id="rId518" Type="http://schemas.openxmlformats.org/officeDocument/2006/relationships/slide" Target="slides/slide514.xml"/><Relationship Id="rId517" Type="http://schemas.openxmlformats.org/officeDocument/2006/relationships/slide" Target="slides/slide513.xml"/><Relationship Id="rId516" Type="http://schemas.openxmlformats.org/officeDocument/2006/relationships/slide" Target="slides/slide512.xml"/><Relationship Id="rId515" Type="http://schemas.openxmlformats.org/officeDocument/2006/relationships/slide" Target="slides/slide511.xml"/><Relationship Id="rId514" Type="http://schemas.openxmlformats.org/officeDocument/2006/relationships/slide" Target="slides/slide510.xml"/><Relationship Id="rId513" Type="http://schemas.openxmlformats.org/officeDocument/2006/relationships/slide" Target="slides/slide509.xml"/><Relationship Id="rId512" Type="http://schemas.openxmlformats.org/officeDocument/2006/relationships/slide" Target="slides/slide508.xml"/><Relationship Id="rId511" Type="http://schemas.openxmlformats.org/officeDocument/2006/relationships/slide" Target="slides/slide507.xml"/><Relationship Id="rId510" Type="http://schemas.openxmlformats.org/officeDocument/2006/relationships/slide" Target="slides/slide506.xml"/><Relationship Id="rId51" Type="http://schemas.openxmlformats.org/officeDocument/2006/relationships/slide" Target="slides/slide47.xml"/><Relationship Id="rId509" Type="http://schemas.openxmlformats.org/officeDocument/2006/relationships/slide" Target="slides/slide505.xml"/><Relationship Id="rId508" Type="http://schemas.openxmlformats.org/officeDocument/2006/relationships/slide" Target="slides/slide504.xml"/><Relationship Id="rId507" Type="http://schemas.openxmlformats.org/officeDocument/2006/relationships/slide" Target="slides/slide503.xml"/><Relationship Id="rId506" Type="http://schemas.openxmlformats.org/officeDocument/2006/relationships/slide" Target="slides/slide502.xml"/><Relationship Id="rId505" Type="http://schemas.openxmlformats.org/officeDocument/2006/relationships/slide" Target="slides/slide501.xml"/><Relationship Id="rId504" Type="http://schemas.openxmlformats.org/officeDocument/2006/relationships/slide" Target="slides/slide500.xml"/><Relationship Id="rId503" Type="http://schemas.openxmlformats.org/officeDocument/2006/relationships/slide" Target="slides/slide499.xml"/><Relationship Id="rId502" Type="http://schemas.openxmlformats.org/officeDocument/2006/relationships/slide" Target="slides/slide498.xml"/><Relationship Id="rId501" Type="http://schemas.openxmlformats.org/officeDocument/2006/relationships/slide" Target="slides/slide497.xml"/><Relationship Id="rId500" Type="http://schemas.openxmlformats.org/officeDocument/2006/relationships/slide" Target="slides/slide496.xml"/><Relationship Id="rId50" Type="http://schemas.openxmlformats.org/officeDocument/2006/relationships/slide" Target="slides/slide46.xml"/><Relationship Id="rId5" Type="http://schemas.openxmlformats.org/officeDocument/2006/relationships/notesMaster" Target="notesMasters/notesMaster1.xml"/><Relationship Id="rId499" Type="http://schemas.openxmlformats.org/officeDocument/2006/relationships/slide" Target="slides/slide495.xml"/><Relationship Id="rId498" Type="http://schemas.openxmlformats.org/officeDocument/2006/relationships/slide" Target="slides/slide494.xml"/><Relationship Id="rId497" Type="http://schemas.openxmlformats.org/officeDocument/2006/relationships/slide" Target="slides/slide493.xml"/><Relationship Id="rId496" Type="http://schemas.openxmlformats.org/officeDocument/2006/relationships/slide" Target="slides/slide492.xml"/><Relationship Id="rId495" Type="http://schemas.openxmlformats.org/officeDocument/2006/relationships/slide" Target="slides/slide491.xml"/><Relationship Id="rId494" Type="http://schemas.openxmlformats.org/officeDocument/2006/relationships/slide" Target="slides/slide490.xml"/><Relationship Id="rId493" Type="http://schemas.openxmlformats.org/officeDocument/2006/relationships/slide" Target="slides/slide489.xml"/><Relationship Id="rId492" Type="http://schemas.openxmlformats.org/officeDocument/2006/relationships/slide" Target="slides/slide488.xml"/><Relationship Id="rId491" Type="http://schemas.openxmlformats.org/officeDocument/2006/relationships/slide" Target="slides/slide487.xml"/><Relationship Id="rId490" Type="http://schemas.openxmlformats.org/officeDocument/2006/relationships/slide" Target="slides/slide486.xml"/><Relationship Id="rId49" Type="http://schemas.openxmlformats.org/officeDocument/2006/relationships/slide" Target="slides/slide45.xml"/><Relationship Id="rId489" Type="http://schemas.openxmlformats.org/officeDocument/2006/relationships/slide" Target="slides/slide485.xml"/><Relationship Id="rId488" Type="http://schemas.openxmlformats.org/officeDocument/2006/relationships/slide" Target="slides/slide484.xml"/><Relationship Id="rId487" Type="http://schemas.openxmlformats.org/officeDocument/2006/relationships/slide" Target="slides/slide483.xml"/><Relationship Id="rId486" Type="http://schemas.openxmlformats.org/officeDocument/2006/relationships/slide" Target="slides/slide482.xml"/><Relationship Id="rId485" Type="http://schemas.openxmlformats.org/officeDocument/2006/relationships/slide" Target="slides/slide481.xml"/><Relationship Id="rId484" Type="http://schemas.openxmlformats.org/officeDocument/2006/relationships/slide" Target="slides/slide480.xml"/><Relationship Id="rId483" Type="http://schemas.openxmlformats.org/officeDocument/2006/relationships/slide" Target="slides/slide479.xml"/><Relationship Id="rId482" Type="http://schemas.openxmlformats.org/officeDocument/2006/relationships/slide" Target="slides/slide478.xml"/><Relationship Id="rId481" Type="http://schemas.openxmlformats.org/officeDocument/2006/relationships/slide" Target="slides/slide477.xml"/><Relationship Id="rId480" Type="http://schemas.openxmlformats.org/officeDocument/2006/relationships/slide" Target="slides/slide476.xml"/><Relationship Id="rId48" Type="http://schemas.openxmlformats.org/officeDocument/2006/relationships/slide" Target="slides/slide44.xml"/><Relationship Id="rId479" Type="http://schemas.openxmlformats.org/officeDocument/2006/relationships/slide" Target="slides/slide475.xml"/><Relationship Id="rId478" Type="http://schemas.openxmlformats.org/officeDocument/2006/relationships/slide" Target="slides/slide474.xml"/><Relationship Id="rId477" Type="http://schemas.openxmlformats.org/officeDocument/2006/relationships/slide" Target="slides/slide473.xml"/><Relationship Id="rId476" Type="http://schemas.openxmlformats.org/officeDocument/2006/relationships/slide" Target="slides/slide472.xml"/><Relationship Id="rId475" Type="http://schemas.openxmlformats.org/officeDocument/2006/relationships/slide" Target="slides/slide471.xml"/><Relationship Id="rId474" Type="http://schemas.openxmlformats.org/officeDocument/2006/relationships/slide" Target="slides/slide470.xml"/><Relationship Id="rId473" Type="http://schemas.openxmlformats.org/officeDocument/2006/relationships/slide" Target="slides/slide469.xml"/><Relationship Id="rId472" Type="http://schemas.openxmlformats.org/officeDocument/2006/relationships/slide" Target="slides/slide468.xml"/><Relationship Id="rId471" Type="http://schemas.openxmlformats.org/officeDocument/2006/relationships/slide" Target="slides/slide467.xml"/><Relationship Id="rId470" Type="http://schemas.openxmlformats.org/officeDocument/2006/relationships/slide" Target="slides/slide466.xml"/><Relationship Id="rId47" Type="http://schemas.openxmlformats.org/officeDocument/2006/relationships/slide" Target="slides/slide43.xml"/><Relationship Id="rId469" Type="http://schemas.openxmlformats.org/officeDocument/2006/relationships/slide" Target="slides/slide465.xml"/><Relationship Id="rId468" Type="http://schemas.openxmlformats.org/officeDocument/2006/relationships/slide" Target="slides/slide464.xml"/><Relationship Id="rId467" Type="http://schemas.openxmlformats.org/officeDocument/2006/relationships/slide" Target="slides/slide463.xml"/><Relationship Id="rId466" Type="http://schemas.openxmlformats.org/officeDocument/2006/relationships/slide" Target="slides/slide462.xml"/><Relationship Id="rId465" Type="http://schemas.openxmlformats.org/officeDocument/2006/relationships/slide" Target="slides/slide461.xml"/><Relationship Id="rId464" Type="http://schemas.openxmlformats.org/officeDocument/2006/relationships/slide" Target="slides/slide460.xml"/><Relationship Id="rId463" Type="http://schemas.openxmlformats.org/officeDocument/2006/relationships/slide" Target="slides/slide459.xml"/><Relationship Id="rId462" Type="http://schemas.openxmlformats.org/officeDocument/2006/relationships/slide" Target="slides/slide458.xml"/><Relationship Id="rId461" Type="http://schemas.openxmlformats.org/officeDocument/2006/relationships/slide" Target="slides/slide457.xml"/><Relationship Id="rId460" Type="http://schemas.openxmlformats.org/officeDocument/2006/relationships/slide" Target="slides/slide456.xml"/><Relationship Id="rId46" Type="http://schemas.openxmlformats.org/officeDocument/2006/relationships/slide" Target="slides/slide42.xml"/><Relationship Id="rId459" Type="http://schemas.openxmlformats.org/officeDocument/2006/relationships/slide" Target="slides/slide455.xml"/><Relationship Id="rId458" Type="http://schemas.openxmlformats.org/officeDocument/2006/relationships/slide" Target="slides/slide454.xml"/><Relationship Id="rId457" Type="http://schemas.openxmlformats.org/officeDocument/2006/relationships/slide" Target="slides/slide453.xml"/><Relationship Id="rId456" Type="http://schemas.openxmlformats.org/officeDocument/2006/relationships/slide" Target="slides/slide452.xml"/><Relationship Id="rId455" Type="http://schemas.openxmlformats.org/officeDocument/2006/relationships/slide" Target="slides/slide451.xml"/><Relationship Id="rId454" Type="http://schemas.openxmlformats.org/officeDocument/2006/relationships/slide" Target="slides/slide450.xml"/><Relationship Id="rId453" Type="http://schemas.openxmlformats.org/officeDocument/2006/relationships/slide" Target="slides/slide449.xml"/><Relationship Id="rId452" Type="http://schemas.openxmlformats.org/officeDocument/2006/relationships/slide" Target="slides/slide448.xml"/><Relationship Id="rId451" Type="http://schemas.openxmlformats.org/officeDocument/2006/relationships/slide" Target="slides/slide447.xml"/><Relationship Id="rId450" Type="http://schemas.openxmlformats.org/officeDocument/2006/relationships/slide" Target="slides/slide446.xml"/><Relationship Id="rId45" Type="http://schemas.openxmlformats.org/officeDocument/2006/relationships/slide" Target="slides/slide41.xml"/><Relationship Id="rId449" Type="http://schemas.openxmlformats.org/officeDocument/2006/relationships/slide" Target="slides/slide445.xml"/><Relationship Id="rId448" Type="http://schemas.openxmlformats.org/officeDocument/2006/relationships/slide" Target="slides/slide444.xml"/><Relationship Id="rId447" Type="http://schemas.openxmlformats.org/officeDocument/2006/relationships/slide" Target="slides/slide443.xml"/><Relationship Id="rId446" Type="http://schemas.openxmlformats.org/officeDocument/2006/relationships/slide" Target="slides/slide442.xml"/><Relationship Id="rId445" Type="http://schemas.openxmlformats.org/officeDocument/2006/relationships/slide" Target="slides/slide441.xml"/><Relationship Id="rId444" Type="http://schemas.openxmlformats.org/officeDocument/2006/relationships/slide" Target="slides/slide440.xml"/><Relationship Id="rId443" Type="http://schemas.openxmlformats.org/officeDocument/2006/relationships/slide" Target="slides/slide439.xml"/><Relationship Id="rId442" Type="http://schemas.openxmlformats.org/officeDocument/2006/relationships/slide" Target="slides/slide438.xml"/><Relationship Id="rId441" Type="http://schemas.openxmlformats.org/officeDocument/2006/relationships/slide" Target="slides/slide437.xml"/><Relationship Id="rId440" Type="http://schemas.openxmlformats.org/officeDocument/2006/relationships/slide" Target="slides/slide436.xml"/><Relationship Id="rId44" Type="http://schemas.openxmlformats.org/officeDocument/2006/relationships/slide" Target="slides/slide40.xml"/><Relationship Id="rId439" Type="http://schemas.openxmlformats.org/officeDocument/2006/relationships/slide" Target="slides/slide435.xml"/><Relationship Id="rId438" Type="http://schemas.openxmlformats.org/officeDocument/2006/relationships/slide" Target="slides/slide434.xml"/><Relationship Id="rId437" Type="http://schemas.openxmlformats.org/officeDocument/2006/relationships/slide" Target="slides/slide433.xml"/><Relationship Id="rId436" Type="http://schemas.openxmlformats.org/officeDocument/2006/relationships/slide" Target="slides/slide432.xml"/><Relationship Id="rId435" Type="http://schemas.openxmlformats.org/officeDocument/2006/relationships/slide" Target="slides/slide431.xml"/><Relationship Id="rId434" Type="http://schemas.openxmlformats.org/officeDocument/2006/relationships/slide" Target="slides/slide430.xml"/><Relationship Id="rId433" Type="http://schemas.openxmlformats.org/officeDocument/2006/relationships/slide" Target="slides/slide429.xml"/><Relationship Id="rId432" Type="http://schemas.openxmlformats.org/officeDocument/2006/relationships/slide" Target="slides/slide428.xml"/><Relationship Id="rId431" Type="http://schemas.openxmlformats.org/officeDocument/2006/relationships/slide" Target="slides/slide427.xml"/><Relationship Id="rId430" Type="http://schemas.openxmlformats.org/officeDocument/2006/relationships/slide" Target="slides/slide426.xml"/><Relationship Id="rId43" Type="http://schemas.openxmlformats.org/officeDocument/2006/relationships/slide" Target="slides/slide39.xml"/><Relationship Id="rId429" Type="http://schemas.openxmlformats.org/officeDocument/2006/relationships/slide" Target="slides/slide425.xml"/><Relationship Id="rId428" Type="http://schemas.openxmlformats.org/officeDocument/2006/relationships/slide" Target="slides/slide424.xml"/><Relationship Id="rId427" Type="http://schemas.openxmlformats.org/officeDocument/2006/relationships/slide" Target="slides/slide423.xml"/><Relationship Id="rId426" Type="http://schemas.openxmlformats.org/officeDocument/2006/relationships/slide" Target="slides/slide422.xml"/><Relationship Id="rId425" Type="http://schemas.openxmlformats.org/officeDocument/2006/relationships/slide" Target="slides/slide421.xml"/><Relationship Id="rId424" Type="http://schemas.openxmlformats.org/officeDocument/2006/relationships/slide" Target="slides/slide420.xml"/><Relationship Id="rId423" Type="http://schemas.openxmlformats.org/officeDocument/2006/relationships/slide" Target="slides/slide419.xml"/><Relationship Id="rId422" Type="http://schemas.openxmlformats.org/officeDocument/2006/relationships/slide" Target="slides/slide418.xml"/><Relationship Id="rId421" Type="http://schemas.openxmlformats.org/officeDocument/2006/relationships/slide" Target="slides/slide417.xml"/><Relationship Id="rId420" Type="http://schemas.openxmlformats.org/officeDocument/2006/relationships/slide" Target="slides/slide416.xml"/><Relationship Id="rId42" Type="http://schemas.openxmlformats.org/officeDocument/2006/relationships/slide" Target="slides/slide38.xml"/><Relationship Id="rId419" Type="http://schemas.openxmlformats.org/officeDocument/2006/relationships/slide" Target="slides/slide415.xml"/><Relationship Id="rId418" Type="http://schemas.openxmlformats.org/officeDocument/2006/relationships/slide" Target="slides/slide414.xml"/><Relationship Id="rId417" Type="http://schemas.openxmlformats.org/officeDocument/2006/relationships/slide" Target="slides/slide413.xml"/><Relationship Id="rId416" Type="http://schemas.openxmlformats.org/officeDocument/2006/relationships/slide" Target="slides/slide412.xml"/><Relationship Id="rId415" Type="http://schemas.openxmlformats.org/officeDocument/2006/relationships/slide" Target="slides/slide411.xml"/><Relationship Id="rId414" Type="http://schemas.openxmlformats.org/officeDocument/2006/relationships/slide" Target="slides/slide410.xml"/><Relationship Id="rId413" Type="http://schemas.openxmlformats.org/officeDocument/2006/relationships/slide" Target="slides/slide409.xml"/><Relationship Id="rId412" Type="http://schemas.openxmlformats.org/officeDocument/2006/relationships/slide" Target="slides/slide408.xml"/><Relationship Id="rId411" Type="http://schemas.openxmlformats.org/officeDocument/2006/relationships/slide" Target="slides/slide407.xml"/><Relationship Id="rId410" Type="http://schemas.openxmlformats.org/officeDocument/2006/relationships/slide" Target="slides/slide406.xml"/><Relationship Id="rId41" Type="http://schemas.openxmlformats.org/officeDocument/2006/relationships/slide" Target="slides/slide37.xml"/><Relationship Id="rId409" Type="http://schemas.openxmlformats.org/officeDocument/2006/relationships/slide" Target="slides/slide405.xml"/><Relationship Id="rId408" Type="http://schemas.openxmlformats.org/officeDocument/2006/relationships/slide" Target="slides/slide404.xml"/><Relationship Id="rId407" Type="http://schemas.openxmlformats.org/officeDocument/2006/relationships/slide" Target="slides/slide403.xml"/><Relationship Id="rId406" Type="http://schemas.openxmlformats.org/officeDocument/2006/relationships/slide" Target="slides/slide402.xml"/><Relationship Id="rId405" Type="http://schemas.openxmlformats.org/officeDocument/2006/relationships/slide" Target="slides/slide401.xml"/><Relationship Id="rId404" Type="http://schemas.openxmlformats.org/officeDocument/2006/relationships/slide" Target="slides/slide400.xml"/><Relationship Id="rId403" Type="http://schemas.openxmlformats.org/officeDocument/2006/relationships/slide" Target="slides/slide399.xml"/><Relationship Id="rId402" Type="http://schemas.openxmlformats.org/officeDocument/2006/relationships/slide" Target="slides/slide398.xml"/><Relationship Id="rId401" Type="http://schemas.openxmlformats.org/officeDocument/2006/relationships/slide" Target="slides/slide397.xml"/><Relationship Id="rId400" Type="http://schemas.openxmlformats.org/officeDocument/2006/relationships/slide" Target="slides/slide396.xml"/><Relationship Id="rId40" Type="http://schemas.openxmlformats.org/officeDocument/2006/relationships/slide" Target="slides/slide36.xml"/><Relationship Id="rId4" Type="http://schemas.openxmlformats.org/officeDocument/2006/relationships/slide" Target="slides/slide1.xml"/><Relationship Id="rId399" Type="http://schemas.openxmlformats.org/officeDocument/2006/relationships/slide" Target="slides/slide395.xml"/><Relationship Id="rId398" Type="http://schemas.openxmlformats.org/officeDocument/2006/relationships/slide" Target="slides/slide394.xml"/><Relationship Id="rId397" Type="http://schemas.openxmlformats.org/officeDocument/2006/relationships/slide" Target="slides/slide393.xml"/><Relationship Id="rId396" Type="http://schemas.openxmlformats.org/officeDocument/2006/relationships/slide" Target="slides/slide392.xml"/><Relationship Id="rId395" Type="http://schemas.openxmlformats.org/officeDocument/2006/relationships/slide" Target="slides/slide391.xml"/><Relationship Id="rId394" Type="http://schemas.openxmlformats.org/officeDocument/2006/relationships/slide" Target="slides/slide390.xml"/><Relationship Id="rId393" Type="http://schemas.openxmlformats.org/officeDocument/2006/relationships/slide" Target="slides/slide389.xml"/><Relationship Id="rId392" Type="http://schemas.openxmlformats.org/officeDocument/2006/relationships/slide" Target="slides/slide388.xml"/><Relationship Id="rId391" Type="http://schemas.openxmlformats.org/officeDocument/2006/relationships/slide" Target="slides/slide387.xml"/><Relationship Id="rId390" Type="http://schemas.openxmlformats.org/officeDocument/2006/relationships/slide" Target="slides/slide386.xml"/><Relationship Id="rId39" Type="http://schemas.openxmlformats.org/officeDocument/2006/relationships/slide" Target="slides/slide35.xml"/><Relationship Id="rId389" Type="http://schemas.openxmlformats.org/officeDocument/2006/relationships/slide" Target="slides/slide385.xml"/><Relationship Id="rId388" Type="http://schemas.openxmlformats.org/officeDocument/2006/relationships/slide" Target="slides/slide384.xml"/><Relationship Id="rId387" Type="http://schemas.openxmlformats.org/officeDocument/2006/relationships/slide" Target="slides/slide383.xml"/><Relationship Id="rId386" Type="http://schemas.openxmlformats.org/officeDocument/2006/relationships/slide" Target="slides/slide382.xml"/><Relationship Id="rId385" Type="http://schemas.openxmlformats.org/officeDocument/2006/relationships/slide" Target="slides/slide381.xml"/><Relationship Id="rId384" Type="http://schemas.openxmlformats.org/officeDocument/2006/relationships/slide" Target="slides/slide380.xml"/><Relationship Id="rId383" Type="http://schemas.openxmlformats.org/officeDocument/2006/relationships/slide" Target="slides/slide379.xml"/><Relationship Id="rId382" Type="http://schemas.openxmlformats.org/officeDocument/2006/relationships/slide" Target="slides/slide378.xml"/><Relationship Id="rId381" Type="http://schemas.openxmlformats.org/officeDocument/2006/relationships/slide" Target="slides/slide377.xml"/><Relationship Id="rId380" Type="http://schemas.openxmlformats.org/officeDocument/2006/relationships/slide" Target="slides/slide376.xml"/><Relationship Id="rId38" Type="http://schemas.openxmlformats.org/officeDocument/2006/relationships/slide" Target="slides/slide34.xml"/><Relationship Id="rId379" Type="http://schemas.openxmlformats.org/officeDocument/2006/relationships/slide" Target="slides/slide375.xml"/><Relationship Id="rId378" Type="http://schemas.openxmlformats.org/officeDocument/2006/relationships/slide" Target="slides/slide374.xml"/><Relationship Id="rId377" Type="http://schemas.openxmlformats.org/officeDocument/2006/relationships/slide" Target="slides/slide373.xml"/><Relationship Id="rId376" Type="http://schemas.openxmlformats.org/officeDocument/2006/relationships/slide" Target="slides/slide372.xml"/><Relationship Id="rId375" Type="http://schemas.openxmlformats.org/officeDocument/2006/relationships/slide" Target="slides/slide371.xml"/><Relationship Id="rId374" Type="http://schemas.openxmlformats.org/officeDocument/2006/relationships/slide" Target="slides/slide370.xml"/><Relationship Id="rId373" Type="http://schemas.openxmlformats.org/officeDocument/2006/relationships/slide" Target="slides/slide369.xml"/><Relationship Id="rId372" Type="http://schemas.openxmlformats.org/officeDocument/2006/relationships/slide" Target="slides/slide368.xml"/><Relationship Id="rId371" Type="http://schemas.openxmlformats.org/officeDocument/2006/relationships/slide" Target="slides/slide367.xml"/><Relationship Id="rId370" Type="http://schemas.openxmlformats.org/officeDocument/2006/relationships/slide" Target="slides/slide366.xml"/><Relationship Id="rId37" Type="http://schemas.openxmlformats.org/officeDocument/2006/relationships/slide" Target="slides/slide33.xml"/><Relationship Id="rId369" Type="http://schemas.openxmlformats.org/officeDocument/2006/relationships/slide" Target="slides/slide365.xml"/><Relationship Id="rId368" Type="http://schemas.openxmlformats.org/officeDocument/2006/relationships/slide" Target="slides/slide364.xml"/><Relationship Id="rId367" Type="http://schemas.openxmlformats.org/officeDocument/2006/relationships/slide" Target="slides/slide363.xml"/><Relationship Id="rId366" Type="http://schemas.openxmlformats.org/officeDocument/2006/relationships/slide" Target="slides/slide362.xml"/><Relationship Id="rId365" Type="http://schemas.openxmlformats.org/officeDocument/2006/relationships/slide" Target="slides/slide361.xml"/><Relationship Id="rId364" Type="http://schemas.openxmlformats.org/officeDocument/2006/relationships/slide" Target="slides/slide360.xml"/><Relationship Id="rId363" Type="http://schemas.openxmlformats.org/officeDocument/2006/relationships/slide" Target="slides/slide359.xml"/><Relationship Id="rId362" Type="http://schemas.openxmlformats.org/officeDocument/2006/relationships/slide" Target="slides/slide358.xml"/><Relationship Id="rId361" Type="http://schemas.openxmlformats.org/officeDocument/2006/relationships/slide" Target="slides/slide357.xml"/><Relationship Id="rId360" Type="http://schemas.openxmlformats.org/officeDocument/2006/relationships/slide" Target="slides/slide356.xml"/><Relationship Id="rId36" Type="http://schemas.openxmlformats.org/officeDocument/2006/relationships/slide" Target="slides/slide32.xml"/><Relationship Id="rId359" Type="http://schemas.openxmlformats.org/officeDocument/2006/relationships/slide" Target="slides/slide355.xml"/><Relationship Id="rId358" Type="http://schemas.openxmlformats.org/officeDocument/2006/relationships/slide" Target="slides/slide354.xml"/><Relationship Id="rId357" Type="http://schemas.openxmlformats.org/officeDocument/2006/relationships/slide" Target="slides/slide353.xml"/><Relationship Id="rId356" Type="http://schemas.openxmlformats.org/officeDocument/2006/relationships/slide" Target="slides/slide352.xml"/><Relationship Id="rId355" Type="http://schemas.openxmlformats.org/officeDocument/2006/relationships/slide" Target="slides/slide351.xml"/><Relationship Id="rId354" Type="http://schemas.openxmlformats.org/officeDocument/2006/relationships/slide" Target="slides/slide350.xml"/><Relationship Id="rId353" Type="http://schemas.openxmlformats.org/officeDocument/2006/relationships/slide" Target="slides/slide349.xml"/><Relationship Id="rId352" Type="http://schemas.openxmlformats.org/officeDocument/2006/relationships/slide" Target="slides/slide348.xml"/><Relationship Id="rId351" Type="http://schemas.openxmlformats.org/officeDocument/2006/relationships/slide" Target="slides/slide347.xml"/><Relationship Id="rId350" Type="http://schemas.openxmlformats.org/officeDocument/2006/relationships/slide" Target="slides/slide346.xml"/><Relationship Id="rId35" Type="http://schemas.openxmlformats.org/officeDocument/2006/relationships/slide" Target="slides/slide31.xml"/><Relationship Id="rId349" Type="http://schemas.openxmlformats.org/officeDocument/2006/relationships/slide" Target="slides/slide345.xml"/><Relationship Id="rId348" Type="http://schemas.openxmlformats.org/officeDocument/2006/relationships/slide" Target="slides/slide344.xml"/><Relationship Id="rId347" Type="http://schemas.openxmlformats.org/officeDocument/2006/relationships/slide" Target="slides/slide343.xml"/><Relationship Id="rId346" Type="http://schemas.openxmlformats.org/officeDocument/2006/relationships/slide" Target="slides/slide342.xml"/><Relationship Id="rId345" Type="http://schemas.openxmlformats.org/officeDocument/2006/relationships/slide" Target="slides/slide341.xml"/><Relationship Id="rId344" Type="http://schemas.openxmlformats.org/officeDocument/2006/relationships/slide" Target="slides/slide340.xml"/><Relationship Id="rId343" Type="http://schemas.openxmlformats.org/officeDocument/2006/relationships/slide" Target="slides/slide339.xml"/><Relationship Id="rId342" Type="http://schemas.openxmlformats.org/officeDocument/2006/relationships/slide" Target="slides/slide338.xml"/><Relationship Id="rId341" Type="http://schemas.openxmlformats.org/officeDocument/2006/relationships/slide" Target="slides/slide337.xml"/><Relationship Id="rId340" Type="http://schemas.openxmlformats.org/officeDocument/2006/relationships/slide" Target="slides/slide336.xml"/><Relationship Id="rId34" Type="http://schemas.openxmlformats.org/officeDocument/2006/relationships/slide" Target="slides/slide30.xml"/><Relationship Id="rId339" Type="http://schemas.openxmlformats.org/officeDocument/2006/relationships/slide" Target="slides/slide335.xml"/><Relationship Id="rId338" Type="http://schemas.openxmlformats.org/officeDocument/2006/relationships/slide" Target="slides/slide334.xml"/><Relationship Id="rId337" Type="http://schemas.openxmlformats.org/officeDocument/2006/relationships/slide" Target="slides/slide333.xml"/><Relationship Id="rId336" Type="http://schemas.openxmlformats.org/officeDocument/2006/relationships/slide" Target="slides/slide332.xml"/><Relationship Id="rId335" Type="http://schemas.openxmlformats.org/officeDocument/2006/relationships/slide" Target="slides/slide331.xml"/><Relationship Id="rId334" Type="http://schemas.openxmlformats.org/officeDocument/2006/relationships/slide" Target="slides/slide330.xml"/><Relationship Id="rId333" Type="http://schemas.openxmlformats.org/officeDocument/2006/relationships/slide" Target="slides/slide329.xml"/><Relationship Id="rId332" Type="http://schemas.openxmlformats.org/officeDocument/2006/relationships/slide" Target="slides/slide328.xml"/><Relationship Id="rId331" Type="http://schemas.openxmlformats.org/officeDocument/2006/relationships/slide" Target="slides/slide327.xml"/><Relationship Id="rId330" Type="http://schemas.openxmlformats.org/officeDocument/2006/relationships/slide" Target="slides/slide326.xml"/><Relationship Id="rId33" Type="http://schemas.openxmlformats.org/officeDocument/2006/relationships/slide" Target="slides/slide29.xml"/><Relationship Id="rId329" Type="http://schemas.openxmlformats.org/officeDocument/2006/relationships/slide" Target="slides/slide325.xml"/><Relationship Id="rId328" Type="http://schemas.openxmlformats.org/officeDocument/2006/relationships/slide" Target="slides/slide324.xml"/><Relationship Id="rId327" Type="http://schemas.openxmlformats.org/officeDocument/2006/relationships/slide" Target="slides/slide323.xml"/><Relationship Id="rId326" Type="http://schemas.openxmlformats.org/officeDocument/2006/relationships/slide" Target="slides/slide322.xml"/><Relationship Id="rId325" Type="http://schemas.openxmlformats.org/officeDocument/2006/relationships/slide" Target="slides/slide321.xml"/><Relationship Id="rId324" Type="http://schemas.openxmlformats.org/officeDocument/2006/relationships/slide" Target="slides/slide320.xml"/><Relationship Id="rId323" Type="http://schemas.openxmlformats.org/officeDocument/2006/relationships/slide" Target="slides/slide319.xml"/><Relationship Id="rId322" Type="http://schemas.openxmlformats.org/officeDocument/2006/relationships/slide" Target="slides/slide318.xml"/><Relationship Id="rId321" Type="http://schemas.openxmlformats.org/officeDocument/2006/relationships/slide" Target="slides/slide317.xml"/><Relationship Id="rId320" Type="http://schemas.openxmlformats.org/officeDocument/2006/relationships/slide" Target="slides/slide316.xml"/><Relationship Id="rId32" Type="http://schemas.openxmlformats.org/officeDocument/2006/relationships/slide" Target="slides/slide28.xml"/><Relationship Id="rId319" Type="http://schemas.openxmlformats.org/officeDocument/2006/relationships/slide" Target="slides/slide315.xml"/><Relationship Id="rId318" Type="http://schemas.openxmlformats.org/officeDocument/2006/relationships/slide" Target="slides/slide314.xml"/><Relationship Id="rId317" Type="http://schemas.openxmlformats.org/officeDocument/2006/relationships/slide" Target="slides/slide313.xml"/><Relationship Id="rId316" Type="http://schemas.openxmlformats.org/officeDocument/2006/relationships/slide" Target="slides/slide312.xml"/><Relationship Id="rId315" Type="http://schemas.openxmlformats.org/officeDocument/2006/relationships/slide" Target="slides/slide311.xml"/><Relationship Id="rId314" Type="http://schemas.openxmlformats.org/officeDocument/2006/relationships/slide" Target="slides/slide310.xml"/><Relationship Id="rId313" Type="http://schemas.openxmlformats.org/officeDocument/2006/relationships/slide" Target="slides/slide309.xml"/><Relationship Id="rId312" Type="http://schemas.openxmlformats.org/officeDocument/2006/relationships/slide" Target="slides/slide308.xml"/><Relationship Id="rId311" Type="http://schemas.openxmlformats.org/officeDocument/2006/relationships/slide" Target="slides/slide307.xml"/><Relationship Id="rId310" Type="http://schemas.openxmlformats.org/officeDocument/2006/relationships/slide" Target="slides/slide306.xml"/><Relationship Id="rId31" Type="http://schemas.openxmlformats.org/officeDocument/2006/relationships/slide" Target="slides/slide27.xml"/><Relationship Id="rId309" Type="http://schemas.openxmlformats.org/officeDocument/2006/relationships/slide" Target="slides/slide305.xml"/><Relationship Id="rId308" Type="http://schemas.openxmlformats.org/officeDocument/2006/relationships/slide" Target="slides/slide304.xml"/><Relationship Id="rId307" Type="http://schemas.openxmlformats.org/officeDocument/2006/relationships/slide" Target="slides/slide303.xml"/><Relationship Id="rId306" Type="http://schemas.openxmlformats.org/officeDocument/2006/relationships/slide" Target="slides/slide302.xml"/><Relationship Id="rId305" Type="http://schemas.openxmlformats.org/officeDocument/2006/relationships/slide" Target="slides/slide301.xml"/><Relationship Id="rId304" Type="http://schemas.openxmlformats.org/officeDocument/2006/relationships/slide" Target="slides/slide300.xml"/><Relationship Id="rId303" Type="http://schemas.openxmlformats.org/officeDocument/2006/relationships/slide" Target="slides/slide299.xml"/><Relationship Id="rId302" Type="http://schemas.openxmlformats.org/officeDocument/2006/relationships/slide" Target="slides/slide298.xml"/><Relationship Id="rId301" Type="http://schemas.openxmlformats.org/officeDocument/2006/relationships/slide" Target="slides/slide297.xml"/><Relationship Id="rId300" Type="http://schemas.openxmlformats.org/officeDocument/2006/relationships/slide" Target="slides/slide296.xml"/><Relationship Id="rId30" Type="http://schemas.openxmlformats.org/officeDocument/2006/relationships/slide" Target="slides/slide26.xml"/><Relationship Id="rId3" Type="http://schemas.openxmlformats.org/officeDocument/2006/relationships/slideMaster" Target="slideMasters/slideMaster2.xml"/><Relationship Id="rId299" Type="http://schemas.openxmlformats.org/officeDocument/2006/relationships/slide" Target="slides/slide295.xml"/><Relationship Id="rId298" Type="http://schemas.openxmlformats.org/officeDocument/2006/relationships/slide" Target="slides/slide294.xml"/><Relationship Id="rId297" Type="http://schemas.openxmlformats.org/officeDocument/2006/relationships/slide" Target="slides/slide293.xml"/><Relationship Id="rId296" Type="http://schemas.openxmlformats.org/officeDocument/2006/relationships/slide" Target="slides/slide292.xml"/><Relationship Id="rId295" Type="http://schemas.openxmlformats.org/officeDocument/2006/relationships/slide" Target="slides/slide291.xml"/><Relationship Id="rId294" Type="http://schemas.openxmlformats.org/officeDocument/2006/relationships/slide" Target="slides/slide290.xml"/><Relationship Id="rId293" Type="http://schemas.openxmlformats.org/officeDocument/2006/relationships/slide" Target="slides/slide289.xml"/><Relationship Id="rId292" Type="http://schemas.openxmlformats.org/officeDocument/2006/relationships/slide" Target="slides/slide288.xml"/><Relationship Id="rId291" Type="http://schemas.openxmlformats.org/officeDocument/2006/relationships/slide" Target="slides/slide287.xml"/><Relationship Id="rId290" Type="http://schemas.openxmlformats.org/officeDocument/2006/relationships/slide" Target="slides/slide286.xml"/><Relationship Id="rId29" Type="http://schemas.openxmlformats.org/officeDocument/2006/relationships/slide" Target="slides/slide25.xml"/><Relationship Id="rId289" Type="http://schemas.openxmlformats.org/officeDocument/2006/relationships/slide" Target="slides/slide285.xml"/><Relationship Id="rId288" Type="http://schemas.openxmlformats.org/officeDocument/2006/relationships/slide" Target="slides/slide284.xml"/><Relationship Id="rId287" Type="http://schemas.openxmlformats.org/officeDocument/2006/relationships/slide" Target="slides/slide283.xml"/><Relationship Id="rId286" Type="http://schemas.openxmlformats.org/officeDocument/2006/relationships/slide" Target="slides/slide282.xml"/><Relationship Id="rId285" Type="http://schemas.openxmlformats.org/officeDocument/2006/relationships/slide" Target="slides/slide281.xml"/><Relationship Id="rId284" Type="http://schemas.openxmlformats.org/officeDocument/2006/relationships/slide" Target="slides/slide280.xml"/><Relationship Id="rId283" Type="http://schemas.openxmlformats.org/officeDocument/2006/relationships/slide" Target="slides/slide279.xml"/><Relationship Id="rId282" Type="http://schemas.openxmlformats.org/officeDocument/2006/relationships/slide" Target="slides/slide278.xml"/><Relationship Id="rId281" Type="http://schemas.openxmlformats.org/officeDocument/2006/relationships/slide" Target="slides/slide277.xml"/><Relationship Id="rId280" Type="http://schemas.openxmlformats.org/officeDocument/2006/relationships/slide" Target="slides/slide276.xml"/><Relationship Id="rId28" Type="http://schemas.openxmlformats.org/officeDocument/2006/relationships/slide" Target="slides/slide24.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3.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2.xml"/><Relationship Id="rId259" Type="http://schemas.openxmlformats.org/officeDocument/2006/relationships/slide" Target="slides/slide255.xml"/><Relationship Id="rId258" Type="http://schemas.openxmlformats.org/officeDocument/2006/relationships/slide" Target="slides/slide254.xml"/><Relationship Id="rId257" Type="http://schemas.openxmlformats.org/officeDocument/2006/relationships/slide" Target="slides/slide253.xml"/><Relationship Id="rId256" Type="http://schemas.openxmlformats.org/officeDocument/2006/relationships/slide" Target="slides/slide252.xml"/><Relationship Id="rId255" Type="http://schemas.openxmlformats.org/officeDocument/2006/relationships/slide" Target="slides/slide251.xml"/><Relationship Id="rId254" Type="http://schemas.openxmlformats.org/officeDocument/2006/relationships/slide" Target="slides/slide250.xml"/><Relationship Id="rId253" Type="http://schemas.openxmlformats.org/officeDocument/2006/relationships/slide" Target="slides/slide249.xml"/><Relationship Id="rId252" Type="http://schemas.openxmlformats.org/officeDocument/2006/relationships/slide" Target="slides/slide248.xml"/><Relationship Id="rId251" Type="http://schemas.openxmlformats.org/officeDocument/2006/relationships/slide" Target="slides/slide247.xml"/><Relationship Id="rId250" Type="http://schemas.openxmlformats.org/officeDocument/2006/relationships/slide" Target="slides/slide246.xml"/><Relationship Id="rId25" Type="http://schemas.openxmlformats.org/officeDocument/2006/relationships/slide" Target="slides/slide21.xml"/><Relationship Id="rId249" Type="http://schemas.openxmlformats.org/officeDocument/2006/relationships/slide" Target="slides/slide245.xml"/><Relationship Id="rId248" Type="http://schemas.openxmlformats.org/officeDocument/2006/relationships/slide" Target="slides/slide244.xml"/><Relationship Id="rId247" Type="http://schemas.openxmlformats.org/officeDocument/2006/relationships/slide" Target="slides/slide243.xml"/><Relationship Id="rId246" Type="http://schemas.openxmlformats.org/officeDocument/2006/relationships/slide" Target="slides/slide242.xml"/><Relationship Id="rId245" Type="http://schemas.openxmlformats.org/officeDocument/2006/relationships/slide" Target="slides/slide24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0.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19.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8.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7.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5" Type="http://schemas.openxmlformats.org/officeDocument/2006/relationships/tags" Target="tags/tag1.xml"/><Relationship Id="rId1064" Type="http://schemas.openxmlformats.org/officeDocument/2006/relationships/tableStyles" Target="tableStyles.xml"/><Relationship Id="rId1063" Type="http://schemas.openxmlformats.org/officeDocument/2006/relationships/viewProps" Target="viewProps.xml"/><Relationship Id="rId1062" Type="http://schemas.openxmlformats.org/officeDocument/2006/relationships/presProps" Target="presProps.xml"/><Relationship Id="rId1061" Type="http://schemas.openxmlformats.org/officeDocument/2006/relationships/handoutMaster" Target="handoutMasters/handoutMaster1.xml"/><Relationship Id="rId1060" Type="http://schemas.openxmlformats.org/officeDocument/2006/relationships/slide" Target="slides/slide1056.xml"/><Relationship Id="rId106" Type="http://schemas.openxmlformats.org/officeDocument/2006/relationships/slide" Target="slides/slide102.xml"/><Relationship Id="rId1059" Type="http://schemas.openxmlformats.org/officeDocument/2006/relationships/slide" Target="slides/slide1055.xml"/><Relationship Id="rId1058" Type="http://schemas.openxmlformats.org/officeDocument/2006/relationships/slide" Target="slides/slide1054.xml"/><Relationship Id="rId1057" Type="http://schemas.openxmlformats.org/officeDocument/2006/relationships/slide" Target="slides/slide1053.xml"/><Relationship Id="rId1056" Type="http://schemas.openxmlformats.org/officeDocument/2006/relationships/slide" Target="slides/slide1052.xml"/><Relationship Id="rId1055" Type="http://schemas.openxmlformats.org/officeDocument/2006/relationships/slide" Target="slides/slide1051.xml"/><Relationship Id="rId1054" Type="http://schemas.openxmlformats.org/officeDocument/2006/relationships/slide" Target="slides/slide1050.xml"/><Relationship Id="rId1053" Type="http://schemas.openxmlformats.org/officeDocument/2006/relationships/slide" Target="slides/slide1049.xml"/><Relationship Id="rId1052" Type="http://schemas.openxmlformats.org/officeDocument/2006/relationships/slide" Target="slides/slide1048.xml"/><Relationship Id="rId1051" Type="http://schemas.openxmlformats.org/officeDocument/2006/relationships/slide" Target="slides/slide1047.xml"/><Relationship Id="rId1050" Type="http://schemas.openxmlformats.org/officeDocument/2006/relationships/slide" Target="slides/slide1046.xml"/><Relationship Id="rId105" Type="http://schemas.openxmlformats.org/officeDocument/2006/relationships/slide" Target="slides/slide101.xml"/><Relationship Id="rId1049" Type="http://schemas.openxmlformats.org/officeDocument/2006/relationships/slide" Target="slides/slide1045.xml"/><Relationship Id="rId1048" Type="http://schemas.openxmlformats.org/officeDocument/2006/relationships/slide" Target="slides/slide1044.xml"/><Relationship Id="rId1047" Type="http://schemas.openxmlformats.org/officeDocument/2006/relationships/slide" Target="slides/slide1043.xml"/><Relationship Id="rId1046" Type="http://schemas.openxmlformats.org/officeDocument/2006/relationships/slide" Target="slides/slide1042.xml"/><Relationship Id="rId1045" Type="http://schemas.openxmlformats.org/officeDocument/2006/relationships/slide" Target="slides/slide1041.xml"/><Relationship Id="rId1044" Type="http://schemas.openxmlformats.org/officeDocument/2006/relationships/slide" Target="slides/slide1040.xml"/><Relationship Id="rId1043" Type="http://schemas.openxmlformats.org/officeDocument/2006/relationships/slide" Target="slides/slide1039.xml"/><Relationship Id="rId1042" Type="http://schemas.openxmlformats.org/officeDocument/2006/relationships/slide" Target="slides/slide1038.xml"/><Relationship Id="rId1041" Type="http://schemas.openxmlformats.org/officeDocument/2006/relationships/slide" Target="slides/slide1037.xml"/><Relationship Id="rId1040" Type="http://schemas.openxmlformats.org/officeDocument/2006/relationships/slide" Target="slides/slide1036.xml"/><Relationship Id="rId104" Type="http://schemas.openxmlformats.org/officeDocument/2006/relationships/slide" Target="slides/slide100.xml"/><Relationship Id="rId1039" Type="http://schemas.openxmlformats.org/officeDocument/2006/relationships/slide" Target="slides/slide1035.xml"/><Relationship Id="rId1038" Type="http://schemas.openxmlformats.org/officeDocument/2006/relationships/slide" Target="slides/slide1034.xml"/><Relationship Id="rId1037" Type="http://schemas.openxmlformats.org/officeDocument/2006/relationships/slide" Target="slides/slide1033.xml"/><Relationship Id="rId1036" Type="http://schemas.openxmlformats.org/officeDocument/2006/relationships/slide" Target="slides/slide1032.xml"/><Relationship Id="rId1035" Type="http://schemas.openxmlformats.org/officeDocument/2006/relationships/slide" Target="slides/slide1031.xml"/><Relationship Id="rId1034" Type="http://schemas.openxmlformats.org/officeDocument/2006/relationships/slide" Target="slides/slide1030.xml"/><Relationship Id="rId1033" Type="http://schemas.openxmlformats.org/officeDocument/2006/relationships/slide" Target="slides/slide1029.xml"/><Relationship Id="rId1032" Type="http://schemas.openxmlformats.org/officeDocument/2006/relationships/slide" Target="slides/slide1028.xml"/><Relationship Id="rId1031" Type="http://schemas.openxmlformats.org/officeDocument/2006/relationships/slide" Target="slides/slide1027.xml"/><Relationship Id="rId1030" Type="http://schemas.openxmlformats.org/officeDocument/2006/relationships/slide" Target="slides/slide1026.xml"/><Relationship Id="rId103" Type="http://schemas.openxmlformats.org/officeDocument/2006/relationships/slide" Target="slides/slide99.xml"/><Relationship Id="rId1029" Type="http://schemas.openxmlformats.org/officeDocument/2006/relationships/slide" Target="slides/slide1025.xml"/><Relationship Id="rId1028" Type="http://schemas.openxmlformats.org/officeDocument/2006/relationships/slide" Target="slides/slide1024.xml"/><Relationship Id="rId1027" Type="http://schemas.openxmlformats.org/officeDocument/2006/relationships/slide" Target="slides/slide1023.xml"/><Relationship Id="rId1026" Type="http://schemas.openxmlformats.org/officeDocument/2006/relationships/slide" Target="slides/slide1022.xml"/><Relationship Id="rId1025" Type="http://schemas.openxmlformats.org/officeDocument/2006/relationships/slide" Target="slides/slide1021.xml"/><Relationship Id="rId1024" Type="http://schemas.openxmlformats.org/officeDocument/2006/relationships/slide" Target="slides/slide1020.xml"/><Relationship Id="rId1023" Type="http://schemas.openxmlformats.org/officeDocument/2006/relationships/slide" Target="slides/slide1019.xml"/><Relationship Id="rId1022" Type="http://schemas.openxmlformats.org/officeDocument/2006/relationships/slide" Target="slides/slide1018.xml"/><Relationship Id="rId1021" Type="http://schemas.openxmlformats.org/officeDocument/2006/relationships/slide" Target="slides/slide1017.xml"/><Relationship Id="rId1020" Type="http://schemas.openxmlformats.org/officeDocument/2006/relationships/slide" Target="slides/slide1016.xml"/><Relationship Id="rId102" Type="http://schemas.openxmlformats.org/officeDocument/2006/relationships/slide" Target="slides/slide98.xml"/><Relationship Id="rId1019" Type="http://schemas.openxmlformats.org/officeDocument/2006/relationships/slide" Target="slides/slide1015.xml"/><Relationship Id="rId1018" Type="http://schemas.openxmlformats.org/officeDocument/2006/relationships/slide" Target="slides/slide1014.xml"/><Relationship Id="rId1017" Type="http://schemas.openxmlformats.org/officeDocument/2006/relationships/slide" Target="slides/slide1013.xml"/><Relationship Id="rId1016" Type="http://schemas.openxmlformats.org/officeDocument/2006/relationships/slide" Target="slides/slide1012.xml"/><Relationship Id="rId1015" Type="http://schemas.openxmlformats.org/officeDocument/2006/relationships/slide" Target="slides/slide1011.xml"/><Relationship Id="rId1014" Type="http://schemas.openxmlformats.org/officeDocument/2006/relationships/slide" Target="slides/slide1010.xml"/><Relationship Id="rId1013" Type="http://schemas.openxmlformats.org/officeDocument/2006/relationships/slide" Target="slides/slide1009.xml"/><Relationship Id="rId1012" Type="http://schemas.openxmlformats.org/officeDocument/2006/relationships/slide" Target="slides/slide1008.xml"/><Relationship Id="rId1011" Type="http://schemas.openxmlformats.org/officeDocument/2006/relationships/slide" Target="slides/slide1007.xml"/><Relationship Id="rId1010" Type="http://schemas.openxmlformats.org/officeDocument/2006/relationships/slide" Target="slides/slide1006.xml"/><Relationship Id="rId101" Type="http://schemas.openxmlformats.org/officeDocument/2006/relationships/slide" Target="slides/slide97.xml"/><Relationship Id="rId1009" Type="http://schemas.openxmlformats.org/officeDocument/2006/relationships/slide" Target="slides/slide1005.xml"/><Relationship Id="rId1008" Type="http://schemas.openxmlformats.org/officeDocument/2006/relationships/slide" Target="slides/slide1004.xml"/><Relationship Id="rId1007" Type="http://schemas.openxmlformats.org/officeDocument/2006/relationships/slide" Target="slides/slide1003.xml"/><Relationship Id="rId1006" Type="http://schemas.openxmlformats.org/officeDocument/2006/relationships/slide" Target="slides/slide1002.xml"/><Relationship Id="rId1005" Type="http://schemas.openxmlformats.org/officeDocument/2006/relationships/slide" Target="slides/slide1001.xml"/><Relationship Id="rId1004" Type="http://schemas.openxmlformats.org/officeDocument/2006/relationships/slide" Target="slides/slide1000.xml"/><Relationship Id="rId1003" Type="http://schemas.openxmlformats.org/officeDocument/2006/relationships/slide" Target="slides/slide999.xml"/><Relationship Id="rId1002" Type="http://schemas.openxmlformats.org/officeDocument/2006/relationships/slide" Target="slides/slide998.xml"/><Relationship Id="rId1001" Type="http://schemas.openxmlformats.org/officeDocument/2006/relationships/slide" Target="slides/slide997.xml"/><Relationship Id="rId1000" Type="http://schemas.openxmlformats.org/officeDocument/2006/relationships/slide" Target="slides/slide996.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21D4AB0-6A2B-44D0-A041-D4FBBD2A9DAD}" type="doc">
      <dgm:prSet loTypeId="urn:microsoft.com/office/officeart/2005/8/layout/pyramid1" loCatId="pyramid" qsTypeId="urn:microsoft.com/office/officeart/2005/8/quickstyle/3d1" qsCatId="3D" csTypeId="urn:microsoft.com/office/officeart/2005/8/colors/accent2_4" csCatId="accent2" phldr="1"/>
      <dgm:spPr/>
    </dgm:pt>
    <dgm:pt modelId="{341793F7-9770-4001-9E25-A95F5CF6DF10}">
      <dgm:prSet phldrT="[文本]" custT="1"/>
      <dgm:spPr/>
      <dgm:t>
        <a:bodyPr/>
        <a:lstStyle/>
        <a:p>
          <a:r>
            <a:rPr lang="zh-CN" altLang="en-US" sz="2000" dirty="0"/>
            <a:t>软件基础构架平台</a:t>
          </a:r>
        </a:p>
      </dgm:t>
    </dgm:pt>
    <dgm:pt modelId="{0EB3CAEC-BC5E-4945-90E0-F5E5168466CF}" cxnId="{6C3660FD-C4B3-422C-85DD-35BA3A29419C}" type="parTrans">
      <dgm:prSet/>
      <dgm:spPr/>
      <dgm:t>
        <a:bodyPr/>
        <a:lstStyle/>
        <a:p>
          <a:endParaRPr lang="zh-CN" altLang="en-US" sz="2000"/>
        </a:p>
      </dgm:t>
    </dgm:pt>
    <dgm:pt modelId="{BA8FAF3C-BBA9-4F7F-A513-C5ADA48AB3CC}" cxnId="{6C3660FD-C4B3-422C-85DD-35BA3A29419C}" type="sibTrans">
      <dgm:prSet/>
      <dgm:spPr/>
      <dgm:t>
        <a:bodyPr/>
        <a:lstStyle/>
        <a:p>
          <a:endParaRPr lang="zh-CN" altLang="en-US" sz="2000"/>
        </a:p>
      </dgm:t>
    </dgm:pt>
    <dgm:pt modelId="{4E126328-7929-4BBD-B0C7-A2EE8A0A3A64}">
      <dgm:prSet phldrT="[文本]" custT="1"/>
      <dgm:spPr/>
      <dgm:t>
        <a:bodyPr/>
        <a:lstStyle/>
        <a:p>
          <a:r>
            <a:rPr lang="zh-CN" altLang="en-US" sz="2000" dirty="0"/>
            <a:t>硬件平台</a:t>
          </a:r>
        </a:p>
      </dgm:t>
    </dgm:pt>
    <dgm:pt modelId="{78ABFAC5-2E95-46F1-942E-16F1A8018812}" cxnId="{9148F6EA-54D4-4028-8BB9-720CF94C73B8}" type="parTrans">
      <dgm:prSet/>
      <dgm:spPr/>
      <dgm:t>
        <a:bodyPr/>
        <a:lstStyle/>
        <a:p>
          <a:endParaRPr lang="zh-CN" altLang="en-US" sz="2000"/>
        </a:p>
      </dgm:t>
    </dgm:pt>
    <dgm:pt modelId="{C6685252-A145-4E66-A5A6-AA8B104CB14B}" cxnId="{9148F6EA-54D4-4028-8BB9-720CF94C73B8}" type="sibTrans">
      <dgm:prSet/>
      <dgm:spPr/>
      <dgm:t>
        <a:bodyPr/>
        <a:lstStyle/>
        <a:p>
          <a:endParaRPr lang="zh-CN" altLang="en-US" sz="2000"/>
        </a:p>
      </dgm:t>
    </dgm:pt>
    <dgm:pt modelId="{1BDBE070-E943-4427-ADDF-5CE9D9A82DF3}">
      <dgm:prSet phldrT="[文本]" custT="1"/>
      <dgm:spPr/>
      <dgm:t>
        <a:bodyPr/>
        <a:lstStyle/>
        <a:p>
          <a:r>
            <a:rPr lang="zh-CN" altLang="en-US" sz="2000" dirty="0"/>
            <a:t>应用软件</a:t>
          </a:r>
          <a:endParaRPr lang="en-US" altLang="zh-CN" sz="2000" dirty="0"/>
        </a:p>
        <a:p>
          <a:r>
            <a:rPr lang="zh-CN" altLang="en-US" sz="2000" dirty="0"/>
            <a:t>平台</a:t>
          </a:r>
        </a:p>
      </dgm:t>
    </dgm:pt>
    <dgm:pt modelId="{2DB54890-C4EA-487C-BBAA-7767AAD07655}" cxnId="{88924B0D-0D75-4148-9A42-A3ACD3545BE4}" type="parTrans">
      <dgm:prSet/>
      <dgm:spPr/>
      <dgm:t>
        <a:bodyPr/>
        <a:lstStyle/>
        <a:p>
          <a:endParaRPr lang="zh-CN" altLang="en-US" sz="2000"/>
        </a:p>
      </dgm:t>
    </dgm:pt>
    <dgm:pt modelId="{7E076179-641A-4848-853B-761140F92B7F}" cxnId="{88924B0D-0D75-4148-9A42-A3ACD3545BE4}" type="sibTrans">
      <dgm:prSet/>
      <dgm:spPr/>
      <dgm:t>
        <a:bodyPr/>
        <a:lstStyle/>
        <a:p>
          <a:endParaRPr lang="zh-CN" altLang="en-US" sz="2000"/>
        </a:p>
      </dgm:t>
    </dgm:pt>
    <dgm:pt modelId="{F9FDAA54-70EC-44A2-BF39-90D242BE5592}">
      <dgm:prSet phldrT="[文本]" custT="1"/>
      <dgm:spPr/>
      <dgm:t>
        <a:bodyPr/>
        <a:lstStyle/>
        <a:p>
          <a:r>
            <a:rPr lang="zh-CN" altLang="en-US" sz="2000" dirty="0"/>
            <a:t>基础软件平台</a:t>
          </a:r>
        </a:p>
      </dgm:t>
    </dgm:pt>
    <dgm:pt modelId="{7F7F9346-C0FF-4CC8-A272-C6902DD0469D}" cxnId="{D0115F72-0F44-4EDA-A445-F478836B99F4}" type="parTrans">
      <dgm:prSet/>
      <dgm:spPr/>
      <dgm:t>
        <a:bodyPr/>
        <a:lstStyle/>
        <a:p>
          <a:endParaRPr lang="zh-CN" altLang="en-US" sz="2000"/>
        </a:p>
      </dgm:t>
    </dgm:pt>
    <dgm:pt modelId="{FB4D4603-7A83-485A-AEED-CC07738C7DFD}" cxnId="{D0115F72-0F44-4EDA-A445-F478836B99F4}" type="sibTrans">
      <dgm:prSet/>
      <dgm:spPr/>
      <dgm:t>
        <a:bodyPr/>
        <a:lstStyle/>
        <a:p>
          <a:endParaRPr lang="zh-CN" altLang="en-US" sz="2000"/>
        </a:p>
      </dgm:t>
    </dgm:pt>
    <dgm:pt modelId="{B54BB188-1C01-4049-9A48-FE4F5F565365}">
      <dgm:prSet phldrT="[文本]" custT="1"/>
      <dgm:spPr/>
      <dgm:t>
        <a:bodyPr/>
        <a:lstStyle/>
        <a:p>
          <a:r>
            <a:rPr lang="zh-CN" altLang="en-US" sz="2000"/>
            <a:t>软件</a:t>
          </a:r>
          <a:endParaRPr lang="en-US" altLang="zh-CN" sz="2000" dirty="0"/>
        </a:p>
        <a:p>
          <a:r>
            <a:rPr lang="zh-CN" altLang="en-US" sz="2000" dirty="0"/>
            <a:t>产品</a:t>
          </a:r>
        </a:p>
      </dgm:t>
    </dgm:pt>
    <dgm:pt modelId="{9EA50BD5-C52E-4968-8892-0E0DA1B253E5}" cxnId="{21248D20-9C05-48F0-AF27-A8465A1B0556}" type="parTrans">
      <dgm:prSet/>
      <dgm:spPr/>
      <dgm:t>
        <a:bodyPr/>
        <a:lstStyle/>
        <a:p>
          <a:endParaRPr lang="zh-CN" altLang="en-US"/>
        </a:p>
      </dgm:t>
    </dgm:pt>
    <dgm:pt modelId="{D6C17D32-3EDC-4136-AA60-B2A963B8127E}" cxnId="{21248D20-9C05-48F0-AF27-A8465A1B0556}" type="sibTrans">
      <dgm:prSet/>
      <dgm:spPr/>
      <dgm:t>
        <a:bodyPr/>
        <a:lstStyle/>
        <a:p>
          <a:endParaRPr lang="zh-CN" altLang="en-US"/>
        </a:p>
      </dgm:t>
    </dgm:pt>
    <dgm:pt modelId="{79B14B30-3E20-46C6-9AA8-D884889C093C}">
      <dgm:prSet phldrT="[文本]" custT="1"/>
      <dgm:spPr>
        <a:noFill/>
      </dgm:spPr>
      <dgm:t>
        <a:bodyPr/>
        <a:lstStyle/>
        <a:p>
          <a:r>
            <a:rPr lang="zh-CN" altLang="en-US" sz="2000" dirty="0"/>
            <a:t> </a:t>
          </a:r>
        </a:p>
      </dgm:t>
    </dgm:pt>
    <dgm:pt modelId="{703C181F-77E9-4B90-95C4-2F4F27433E15}" cxnId="{FD4519A3-3412-4B46-A57A-4B54B79CBAB0}" type="sibTrans">
      <dgm:prSet/>
      <dgm:spPr/>
      <dgm:t>
        <a:bodyPr/>
        <a:lstStyle/>
        <a:p>
          <a:endParaRPr lang="zh-CN" altLang="en-US" sz="2000"/>
        </a:p>
      </dgm:t>
    </dgm:pt>
    <dgm:pt modelId="{86DFCDB1-9E6B-4F16-BB08-027AC4F8DB9F}" cxnId="{FD4519A3-3412-4B46-A57A-4B54B79CBAB0}" type="parTrans">
      <dgm:prSet/>
      <dgm:spPr/>
      <dgm:t>
        <a:bodyPr/>
        <a:lstStyle/>
        <a:p>
          <a:endParaRPr lang="zh-CN" altLang="en-US" sz="2000"/>
        </a:p>
      </dgm:t>
    </dgm:pt>
    <dgm:pt modelId="{B67DA52E-39A4-4414-B3E7-C5101C1E034C}" type="pres">
      <dgm:prSet presAssocID="{821D4AB0-6A2B-44D0-A041-D4FBBD2A9DAD}" presName="Name0" presStyleCnt="0">
        <dgm:presLayoutVars>
          <dgm:dir/>
          <dgm:animLvl val="lvl"/>
          <dgm:resizeHandles val="exact"/>
        </dgm:presLayoutVars>
      </dgm:prSet>
      <dgm:spPr/>
    </dgm:pt>
    <dgm:pt modelId="{98008101-3638-4687-AF4B-0038E956AA2A}" type="pres">
      <dgm:prSet presAssocID="{79B14B30-3E20-46C6-9AA8-D884889C093C}" presName="Name8" presStyleCnt="0"/>
      <dgm:spPr/>
    </dgm:pt>
    <dgm:pt modelId="{2A6A845B-03F9-4D98-B409-CE1DE5B1D9C5}" type="pres">
      <dgm:prSet presAssocID="{79B14B30-3E20-46C6-9AA8-D884889C093C}" presName="level" presStyleLbl="node1" presStyleIdx="0" presStyleCnt="6">
        <dgm:presLayoutVars>
          <dgm:chMax val="1"/>
          <dgm:bulletEnabled val="1"/>
        </dgm:presLayoutVars>
      </dgm:prSet>
      <dgm:spPr/>
    </dgm:pt>
    <dgm:pt modelId="{AA265778-29DA-4888-A45B-5C043BD968A5}" type="pres">
      <dgm:prSet presAssocID="{79B14B30-3E20-46C6-9AA8-D884889C093C}" presName="levelTx" presStyleLbl="revTx" presStyleIdx="0" presStyleCnt="0">
        <dgm:presLayoutVars>
          <dgm:chMax val="1"/>
          <dgm:bulletEnabled val="1"/>
        </dgm:presLayoutVars>
      </dgm:prSet>
      <dgm:spPr/>
    </dgm:pt>
    <dgm:pt modelId="{76EFF336-4FC4-4B07-B5AD-B51BAC10B280}" type="pres">
      <dgm:prSet presAssocID="{B54BB188-1C01-4049-9A48-FE4F5F565365}" presName="Name8" presStyleCnt="0"/>
      <dgm:spPr/>
    </dgm:pt>
    <dgm:pt modelId="{C5E55A5C-8EB6-49BE-AFEC-709A66D00385}" type="pres">
      <dgm:prSet presAssocID="{B54BB188-1C01-4049-9A48-FE4F5F565365}" presName="level" presStyleLbl="node1" presStyleIdx="1" presStyleCnt="6">
        <dgm:presLayoutVars>
          <dgm:chMax val="1"/>
          <dgm:bulletEnabled val="1"/>
        </dgm:presLayoutVars>
      </dgm:prSet>
      <dgm:spPr/>
    </dgm:pt>
    <dgm:pt modelId="{440BEB42-C120-4BDD-B59A-6916DC1E8808}" type="pres">
      <dgm:prSet presAssocID="{B54BB188-1C01-4049-9A48-FE4F5F565365}" presName="levelTx" presStyleLbl="revTx" presStyleIdx="0" presStyleCnt="0">
        <dgm:presLayoutVars>
          <dgm:chMax val="1"/>
          <dgm:bulletEnabled val="1"/>
        </dgm:presLayoutVars>
      </dgm:prSet>
      <dgm:spPr/>
    </dgm:pt>
    <dgm:pt modelId="{58D50849-89D7-4344-AF23-9271570F5221}" type="pres">
      <dgm:prSet presAssocID="{1BDBE070-E943-4427-ADDF-5CE9D9A82DF3}" presName="Name8" presStyleCnt="0"/>
      <dgm:spPr/>
    </dgm:pt>
    <dgm:pt modelId="{2AA266F1-2C54-458A-B7B4-B547C90727E5}" type="pres">
      <dgm:prSet presAssocID="{1BDBE070-E943-4427-ADDF-5CE9D9A82DF3}" presName="level" presStyleLbl="node1" presStyleIdx="2" presStyleCnt="6">
        <dgm:presLayoutVars>
          <dgm:chMax val="1"/>
          <dgm:bulletEnabled val="1"/>
        </dgm:presLayoutVars>
      </dgm:prSet>
      <dgm:spPr/>
    </dgm:pt>
    <dgm:pt modelId="{B260183C-549A-42B4-A60B-D332CF2236A9}" type="pres">
      <dgm:prSet presAssocID="{1BDBE070-E943-4427-ADDF-5CE9D9A82DF3}" presName="levelTx" presStyleLbl="revTx" presStyleIdx="0" presStyleCnt="0">
        <dgm:presLayoutVars>
          <dgm:chMax val="1"/>
          <dgm:bulletEnabled val="1"/>
        </dgm:presLayoutVars>
      </dgm:prSet>
      <dgm:spPr/>
    </dgm:pt>
    <dgm:pt modelId="{E4876E05-F2A2-46FD-BEA9-F233F67ACD0C}" type="pres">
      <dgm:prSet presAssocID="{341793F7-9770-4001-9E25-A95F5CF6DF10}" presName="Name8" presStyleCnt="0"/>
      <dgm:spPr/>
    </dgm:pt>
    <dgm:pt modelId="{4087FBE3-96D8-40B1-BF27-2096448826A9}" type="pres">
      <dgm:prSet presAssocID="{341793F7-9770-4001-9E25-A95F5CF6DF10}" presName="level" presStyleLbl="node1" presStyleIdx="3" presStyleCnt="6">
        <dgm:presLayoutVars>
          <dgm:chMax val="1"/>
          <dgm:bulletEnabled val="1"/>
        </dgm:presLayoutVars>
      </dgm:prSet>
      <dgm:spPr/>
    </dgm:pt>
    <dgm:pt modelId="{09CA04E7-08A0-4267-8AA1-3EC5A9BC9217}" type="pres">
      <dgm:prSet presAssocID="{341793F7-9770-4001-9E25-A95F5CF6DF10}" presName="levelTx" presStyleLbl="revTx" presStyleIdx="0" presStyleCnt="0">
        <dgm:presLayoutVars>
          <dgm:chMax val="1"/>
          <dgm:bulletEnabled val="1"/>
        </dgm:presLayoutVars>
      </dgm:prSet>
      <dgm:spPr/>
    </dgm:pt>
    <dgm:pt modelId="{6C21B88E-1953-42E0-9B10-5FE41394DECF}" type="pres">
      <dgm:prSet presAssocID="{F9FDAA54-70EC-44A2-BF39-90D242BE5592}" presName="Name8" presStyleCnt="0"/>
      <dgm:spPr/>
    </dgm:pt>
    <dgm:pt modelId="{741AD8E8-C977-43BE-9ABF-13443CC957F9}" type="pres">
      <dgm:prSet presAssocID="{F9FDAA54-70EC-44A2-BF39-90D242BE5592}" presName="level" presStyleLbl="node1" presStyleIdx="4" presStyleCnt="6">
        <dgm:presLayoutVars>
          <dgm:chMax val="1"/>
          <dgm:bulletEnabled val="1"/>
        </dgm:presLayoutVars>
      </dgm:prSet>
      <dgm:spPr/>
    </dgm:pt>
    <dgm:pt modelId="{39A81787-7FC2-41E9-B90C-A0E02A9E9049}" type="pres">
      <dgm:prSet presAssocID="{F9FDAA54-70EC-44A2-BF39-90D242BE5592}" presName="levelTx" presStyleLbl="revTx" presStyleIdx="0" presStyleCnt="0">
        <dgm:presLayoutVars>
          <dgm:chMax val="1"/>
          <dgm:bulletEnabled val="1"/>
        </dgm:presLayoutVars>
      </dgm:prSet>
      <dgm:spPr/>
    </dgm:pt>
    <dgm:pt modelId="{9681B5C7-3495-4EED-8B2A-FD8E88C0C980}" type="pres">
      <dgm:prSet presAssocID="{4E126328-7929-4BBD-B0C7-A2EE8A0A3A64}" presName="Name8" presStyleCnt="0"/>
      <dgm:spPr/>
    </dgm:pt>
    <dgm:pt modelId="{68BEE30E-1B69-4FF0-9FB8-6ADF1D72EF32}" type="pres">
      <dgm:prSet presAssocID="{4E126328-7929-4BBD-B0C7-A2EE8A0A3A64}" presName="level" presStyleLbl="node1" presStyleIdx="5" presStyleCnt="6">
        <dgm:presLayoutVars>
          <dgm:chMax val="1"/>
          <dgm:bulletEnabled val="1"/>
        </dgm:presLayoutVars>
      </dgm:prSet>
      <dgm:spPr/>
    </dgm:pt>
    <dgm:pt modelId="{D27C031E-1BE4-45B4-AA4B-346DA1B45D98}" type="pres">
      <dgm:prSet presAssocID="{4E126328-7929-4BBD-B0C7-A2EE8A0A3A64}" presName="levelTx" presStyleLbl="revTx" presStyleIdx="0" presStyleCnt="0">
        <dgm:presLayoutVars>
          <dgm:chMax val="1"/>
          <dgm:bulletEnabled val="1"/>
        </dgm:presLayoutVars>
      </dgm:prSet>
      <dgm:spPr/>
    </dgm:pt>
  </dgm:ptLst>
  <dgm:cxnLst>
    <dgm:cxn modelId="{88924B0D-0D75-4148-9A42-A3ACD3545BE4}" srcId="{821D4AB0-6A2B-44D0-A041-D4FBBD2A9DAD}" destId="{1BDBE070-E943-4427-ADDF-5CE9D9A82DF3}" srcOrd="2" destOrd="0" parTransId="{2DB54890-C4EA-487C-BBAA-7767AAD07655}" sibTransId="{7E076179-641A-4848-853B-761140F92B7F}"/>
    <dgm:cxn modelId="{6F3E1F1A-D4B0-4800-A9A4-AA761C5A157C}" type="presOf" srcId="{F9FDAA54-70EC-44A2-BF39-90D242BE5592}" destId="{741AD8E8-C977-43BE-9ABF-13443CC957F9}" srcOrd="0" destOrd="0" presId="urn:microsoft.com/office/officeart/2005/8/layout/pyramid1"/>
    <dgm:cxn modelId="{21248D20-9C05-48F0-AF27-A8465A1B0556}" srcId="{821D4AB0-6A2B-44D0-A041-D4FBBD2A9DAD}" destId="{B54BB188-1C01-4049-9A48-FE4F5F565365}" srcOrd="1" destOrd="0" parTransId="{9EA50BD5-C52E-4968-8892-0E0DA1B253E5}" sibTransId="{D6C17D32-3EDC-4136-AA60-B2A963B8127E}"/>
    <dgm:cxn modelId="{8651D13D-38D5-4852-9323-D1D269BE5DC4}" type="presOf" srcId="{4E126328-7929-4BBD-B0C7-A2EE8A0A3A64}" destId="{D27C031E-1BE4-45B4-AA4B-346DA1B45D98}" srcOrd="1" destOrd="0" presId="urn:microsoft.com/office/officeart/2005/8/layout/pyramid1"/>
    <dgm:cxn modelId="{AA2AE064-118C-4B72-81CA-F1A73A787F24}" type="presOf" srcId="{79B14B30-3E20-46C6-9AA8-D884889C093C}" destId="{AA265778-29DA-4888-A45B-5C043BD968A5}" srcOrd="1" destOrd="0" presId="urn:microsoft.com/office/officeart/2005/8/layout/pyramid1"/>
    <dgm:cxn modelId="{DFACD96C-8BD9-4CD6-8425-BD219672D0B1}" type="presOf" srcId="{B54BB188-1C01-4049-9A48-FE4F5F565365}" destId="{440BEB42-C120-4BDD-B59A-6916DC1E8808}" srcOrd="1" destOrd="0" presId="urn:microsoft.com/office/officeart/2005/8/layout/pyramid1"/>
    <dgm:cxn modelId="{D0115F72-0F44-4EDA-A445-F478836B99F4}" srcId="{821D4AB0-6A2B-44D0-A041-D4FBBD2A9DAD}" destId="{F9FDAA54-70EC-44A2-BF39-90D242BE5592}" srcOrd="4" destOrd="0" parTransId="{7F7F9346-C0FF-4CC8-A272-C6902DD0469D}" sibTransId="{FB4D4603-7A83-485A-AEED-CC07738C7DFD}"/>
    <dgm:cxn modelId="{E082B473-066A-4DA3-9FE7-E68385CAB583}" type="presOf" srcId="{1BDBE070-E943-4427-ADDF-5CE9D9A82DF3}" destId="{2AA266F1-2C54-458A-B7B4-B547C90727E5}" srcOrd="0" destOrd="0" presId="urn:microsoft.com/office/officeart/2005/8/layout/pyramid1"/>
    <dgm:cxn modelId="{5E5FFD78-F677-4F4A-B338-BC0CB040DB0B}" type="presOf" srcId="{1BDBE070-E943-4427-ADDF-5CE9D9A82DF3}" destId="{B260183C-549A-42B4-A60B-D332CF2236A9}" srcOrd="1" destOrd="0" presId="urn:microsoft.com/office/officeart/2005/8/layout/pyramid1"/>
    <dgm:cxn modelId="{7F239F84-DFA5-4D10-8E0B-4559933230FB}" type="presOf" srcId="{79B14B30-3E20-46C6-9AA8-D884889C093C}" destId="{2A6A845B-03F9-4D98-B409-CE1DE5B1D9C5}" srcOrd="0" destOrd="0" presId="urn:microsoft.com/office/officeart/2005/8/layout/pyramid1"/>
    <dgm:cxn modelId="{28876899-00DD-463F-8B99-68CFCE09CB02}" type="presOf" srcId="{341793F7-9770-4001-9E25-A95F5CF6DF10}" destId="{09CA04E7-08A0-4267-8AA1-3EC5A9BC9217}" srcOrd="1" destOrd="0" presId="urn:microsoft.com/office/officeart/2005/8/layout/pyramid1"/>
    <dgm:cxn modelId="{FD4519A3-3412-4B46-A57A-4B54B79CBAB0}" srcId="{821D4AB0-6A2B-44D0-A041-D4FBBD2A9DAD}" destId="{79B14B30-3E20-46C6-9AA8-D884889C093C}" srcOrd="0" destOrd="0" parTransId="{86DFCDB1-9E6B-4F16-BB08-027AC4F8DB9F}" sibTransId="{703C181F-77E9-4B90-95C4-2F4F27433E15}"/>
    <dgm:cxn modelId="{E2B356AA-A136-4B16-8F57-E1192313B724}" type="presOf" srcId="{341793F7-9770-4001-9E25-A95F5CF6DF10}" destId="{4087FBE3-96D8-40B1-BF27-2096448826A9}" srcOrd="0" destOrd="0" presId="urn:microsoft.com/office/officeart/2005/8/layout/pyramid1"/>
    <dgm:cxn modelId="{E4317DAF-B7D6-4541-8C96-C87D8602A3E9}" type="presOf" srcId="{821D4AB0-6A2B-44D0-A041-D4FBBD2A9DAD}" destId="{B67DA52E-39A4-4414-B3E7-C5101C1E034C}" srcOrd="0" destOrd="0" presId="urn:microsoft.com/office/officeart/2005/8/layout/pyramid1"/>
    <dgm:cxn modelId="{177033CF-85C8-4EB5-A95D-5E586ABEDEAF}" type="presOf" srcId="{B54BB188-1C01-4049-9A48-FE4F5F565365}" destId="{C5E55A5C-8EB6-49BE-AFEC-709A66D00385}" srcOrd="0" destOrd="0" presId="urn:microsoft.com/office/officeart/2005/8/layout/pyramid1"/>
    <dgm:cxn modelId="{F1AD61E5-1E09-40B4-948A-FA01BB819969}" type="presOf" srcId="{F9FDAA54-70EC-44A2-BF39-90D242BE5592}" destId="{39A81787-7FC2-41E9-B90C-A0E02A9E9049}" srcOrd="1" destOrd="0" presId="urn:microsoft.com/office/officeart/2005/8/layout/pyramid1"/>
    <dgm:cxn modelId="{9148F6EA-54D4-4028-8BB9-720CF94C73B8}" srcId="{821D4AB0-6A2B-44D0-A041-D4FBBD2A9DAD}" destId="{4E126328-7929-4BBD-B0C7-A2EE8A0A3A64}" srcOrd="5" destOrd="0" parTransId="{78ABFAC5-2E95-46F1-942E-16F1A8018812}" sibTransId="{C6685252-A145-4E66-A5A6-AA8B104CB14B}"/>
    <dgm:cxn modelId="{94E405F7-3124-47AF-B3EB-C7A169F51345}" type="presOf" srcId="{4E126328-7929-4BBD-B0C7-A2EE8A0A3A64}" destId="{68BEE30E-1B69-4FF0-9FB8-6ADF1D72EF32}" srcOrd="0" destOrd="0" presId="urn:microsoft.com/office/officeart/2005/8/layout/pyramid1"/>
    <dgm:cxn modelId="{6C3660FD-C4B3-422C-85DD-35BA3A29419C}" srcId="{821D4AB0-6A2B-44D0-A041-D4FBBD2A9DAD}" destId="{341793F7-9770-4001-9E25-A95F5CF6DF10}" srcOrd="3" destOrd="0" parTransId="{0EB3CAEC-BC5E-4945-90E0-F5E5168466CF}" sibTransId="{BA8FAF3C-BBA9-4F7F-A513-C5ADA48AB3CC}"/>
    <dgm:cxn modelId="{0621AE1A-E534-417D-B207-57ACFF42A0C5}" type="presParOf" srcId="{B67DA52E-39A4-4414-B3E7-C5101C1E034C}" destId="{98008101-3638-4687-AF4B-0038E956AA2A}" srcOrd="0" destOrd="0" presId="urn:microsoft.com/office/officeart/2005/8/layout/pyramid1"/>
    <dgm:cxn modelId="{D2B70A15-635E-4B73-8E19-4BDB69CE47B3}" type="presParOf" srcId="{98008101-3638-4687-AF4B-0038E956AA2A}" destId="{2A6A845B-03F9-4D98-B409-CE1DE5B1D9C5}" srcOrd="0" destOrd="0" presId="urn:microsoft.com/office/officeart/2005/8/layout/pyramid1"/>
    <dgm:cxn modelId="{FA3CFD61-7D26-470E-82BE-CD919E600972}" type="presParOf" srcId="{98008101-3638-4687-AF4B-0038E956AA2A}" destId="{AA265778-29DA-4888-A45B-5C043BD968A5}" srcOrd="1" destOrd="0" presId="urn:microsoft.com/office/officeart/2005/8/layout/pyramid1"/>
    <dgm:cxn modelId="{50CA80BC-D615-4474-B32B-8DC8D37D3AFD}" type="presParOf" srcId="{B67DA52E-39A4-4414-B3E7-C5101C1E034C}" destId="{76EFF336-4FC4-4B07-B5AD-B51BAC10B280}" srcOrd="1" destOrd="0" presId="urn:microsoft.com/office/officeart/2005/8/layout/pyramid1"/>
    <dgm:cxn modelId="{7BB73B1A-5880-4062-85FA-170F235A6103}" type="presParOf" srcId="{76EFF336-4FC4-4B07-B5AD-B51BAC10B280}" destId="{C5E55A5C-8EB6-49BE-AFEC-709A66D00385}" srcOrd="0" destOrd="0" presId="urn:microsoft.com/office/officeart/2005/8/layout/pyramid1"/>
    <dgm:cxn modelId="{37B4A197-9DD8-48C0-99EC-39F79CB640B1}" type="presParOf" srcId="{76EFF336-4FC4-4B07-B5AD-B51BAC10B280}" destId="{440BEB42-C120-4BDD-B59A-6916DC1E8808}" srcOrd="1" destOrd="0" presId="urn:microsoft.com/office/officeart/2005/8/layout/pyramid1"/>
    <dgm:cxn modelId="{564298A8-61DB-48CF-BFC1-AF60D73BC5D9}" type="presParOf" srcId="{B67DA52E-39A4-4414-B3E7-C5101C1E034C}" destId="{58D50849-89D7-4344-AF23-9271570F5221}" srcOrd="2" destOrd="0" presId="urn:microsoft.com/office/officeart/2005/8/layout/pyramid1"/>
    <dgm:cxn modelId="{FE55E526-FAAA-472A-A42D-4ACD0888315D}" type="presParOf" srcId="{58D50849-89D7-4344-AF23-9271570F5221}" destId="{2AA266F1-2C54-458A-B7B4-B547C90727E5}" srcOrd="0" destOrd="0" presId="urn:microsoft.com/office/officeart/2005/8/layout/pyramid1"/>
    <dgm:cxn modelId="{7DAA203E-E094-46BC-B086-FC1EDCEF48A5}" type="presParOf" srcId="{58D50849-89D7-4344-AF23-9271570F5221}" destId="{B260183C-549A-42B4-A60B-D332CF2236A9}" srcOrd="1" destOrd="0" presId="urn:microsoft.com/office/officeart/2005/8/layout/pyramid1"/>
    <dgm:cxn modelId="{FE06EC67-F5BA-4855-8DD1-20969B72D008}" type="presParOf" srcId="{B67DA52E-39A4-4414-B3E7-C5101C1E034C}" destId="{E4876E05-F2A2-46FD-BEA9-F233F67ACD0C}" srcOrd="3" destOrd="0" presId="urn:microsoft.com/office/officeart/2005/8/layout/pyramid1"/>
    <dgm:cxn modelId="{1DE89755-A37F-4586-A674-25CA04BAC5BB}" type="presParOf" srcId="{E4876E05-F2A2-46FD-BEA9-F233F67ACD0C}" destId="{4087FBE3-96D8-40B1-BF27-2096448826A9}" srcOrd="0" destOrd="0" presId="urn:microsoft.com/office/officeart/2005/8/layout/pyramid1"/>
    <dgm:cxn modelId="{74CCCDB9-3BC0-40D0-9070-9CACD0DF48AF}" type="presParOf" srcId="{E4876E05-F2A2-46FD-BEA9-F233F67ACD0C}" destId="{09CA04E7-08A0-4267-8AA1-3EC5A9BC9217}" srcOrd="1" destOrd="0" presId="urn:microsoft.com/office/officeart/2005/8/layout/pyramid1"/>
    <dgm:cxn modelId="{DF326613-BD89-4985-BE96-64683DFD8672}" type="presParOf" srcId="{B67DA52E-39A4-4414-B3E7-C5101C1E034C}" destId="{6C21B88E-1953-42E0-9B10-5FE41394DECF}" srcOrd="4" destOrd="0" presId="urn:microsoft.com/office/officeart/2005/8/layout/pyramid1"/>
    <dgm:cxn modelId="{6DD2B76F-EBCB-4A14-B98D-C3D6BBA7A594}" type="presParOf" srcId="{6C21B88E-1953-42E0-9B10-5FE41394DECF}" destId="{741AD8E8-C977-43BE-9ABF-13443CC957F9}" srcOrd="0" destOrd="0" presId="urn:microsoft.com/office/officeart/2005/8/layout/pyramid1"/>
    <dgm:cxn modelId="{42755F52-A03E-47C2-B237-A3724F0599CC}" type="presParOf" srcId="{6C21B88E-1953-42E0-9B10-5FE41394DECF}" destId="{39A81787-7FC2-41E9-B90C-A0E02A9E9049}" srcOrd="1" destOrd="0" presId="urn:microsoft.com/office/officeart/2005/8/layout/pyramid1"/>
    <dgm:cxn modelId="{0EFF4379-1BED-42AE-8935-F78A00BBC8AE}" type="presParOf" srcId="{B67DA52E-39A4-4414-B3E7-C5101C1E034C}" destId="{9681B5C7-3495-4EED-8B2A-FD8E88C0C980}" srcOrd="5" destOrd="0" presId="urn:microsoft.com/office/officeart/2005/8/layout/pyramid1"/>
    <dgm:cxn modelId="{2B8BDC86-4419-439F-9DB1-1CD8743FAB75}" type="presParOf" srcId="{9681B5C7-3495-4EED-8B2A-FD8E88C0C980}" destId="{68BEE30E-1B69-4FF0-9FB8-6ADF1D72EF32}" srcOrd="0" destOrd="0" presId="urn:microsoft.com/office/officeart/2005/8/layout/pyramid1"/>
    <dgm:cxn modelId="{EE1A59C2-0F34-4357-AD08-D9513E61A129}" type="presParOf" srcId="{9681B5C7-3495-4EED-8B2A-FD8E88C0C980}" destId="{D27C031E-1BE4-45B4-AA4B-346DA1B45D98}" srcOrd="1" destOrd="0" presId="urn:microsoft.com/office/officeart/2005/8/layout/pyramid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A845B-03F9-4D98-B409-CE1DE5B1D9C5}">
      <dsp:nvSpPr>
        <dsp:cNvPr id="0" name=""/>
        <dsp:cNvSpPr/>
      </dsp:nvSpPr>
      <dsp:spPr>
        <a:xfrm>
          <a:off x="2399114" y="0"/>
          <a:ext cx="959645" cy="744539"/>
        </a:xfrm>
        <a:prstGeom prst="trapezoid">
          <a:avLst>
            <a:gd name="adj" fmla="val 64446"/>
          </a:avLst>
        </a:prstGeom>
        <a:noFill/>
        <a:ln>
          <a:noFill/>
        </a:ln>
        <a:effectLst>
          <a:outerShdw blurRad="57150" dist="38100" dir="5400000" algn="ctr" rotWithShape="0">
            <a:schemeClr val="accent2">
              <a:shade val="50000"/>
              <a:hueOff val="0"/>
              <a:satOff val="0"/>
              <a:lumOff val="0"/>
              <a:alphaOff val="0"/>
              <a:shade val="9000"/>
              <a:satMod val="105000"/>
              <a:alpha val="48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 </a:t>
          </a:r>
        </a:p>
      </dsp:txBody>
      <dsp:txXfrm>
        <a:off x="2399114" y="0"/>
        <a:ext cx="959645" cy="744539"/>
      </dsp:txXfrm>
    </dsp:sp>
    <dsp:sp modelId="{C5E55A5C-8EB6-49BE-AFEC-709A66D00385}">
      <dsp:nvSpPr>
        <dsp:cNvPr id="0" name=""/>
        <dsp:cNvSpPr/>
      </dsp:nvSpPr>
      <dsp:spPr>
        <a:xfrm>
          <a:off x="1919291" y="744539"/>
          <a:ext cx="1919291" cy="744539"/>
        </a:xfrm>
        <a:prstGeom prst="trapezoid">
          <a:avLst>
            <a:gd name="adj" fmla="val 64446"/>
          </a:avLst>
        </a:prstGeom>
        <a:gradFill rotWithShape="0">
          <a:gsLst>
            <a:gs pos="0">
              <a:schemeClr val="accent2">
                <a:shade val="50000"/>
                <a:hueOff val="238612"/>
                <a:satOff val="-14240"/>
                <a:lumOff val="18008"/>
                <a:alphaOff val="0"/>
                <a:tint val="98000"/>
                <a:shade val="25000"/>
                <a:satMod val="250000"/>
              </a:schemeClr>
            </a:gs>
            <a:gs pos="68000">
              <a:schemeClr val="accent2">
                <a:shade val="50000"/>
                <a:hueOff val="238612"/>
                <a:satOff val="-14240"/>
                <a:lumOff val="18008"/>
                <a:alphaOff val="0"/>
                <a:tint val="86000"/>
                <a:satMod val="115000"/>
              </a:schemeClr>
            </a:gs>
            <a:gs pos="100000">
              <a:schemeClr val="accent2">
                <a:shade val="50000"/>
                <a:hueOff val="238612"/>
                <a:satOff val="-14240"/>
                <a:lumOff val="18008"/>
                <a:alphaOff val="0"/>
                <a:tint val="50000"/>
                <a:satMod val="150000"/>
              </a:schemeClr>
            </a:gs>
          </a:gsLst>
          <a:path path="circle">
            <a:fillToRect l="50000" t="130000" r="50000" b="-30000"/>
          </a:path>
        </a:gradFill>
        <a:ln>
          <a:noFill/>
        </a:ln>
        <a:effectLst>
          <a:outerShdw blurRad="57150" dist="38100" dir="5400000" algn="ctr" rotWithShape="0">
            <a:schemeClr val="accent2">
              <a:shade val="50000"/>
              <a:hueOff val="238612"/>
              <a:satOff val="-14240"/>
              <a:lumOff val="18008"/>
              <a:alphaOff val="0"/>
              <a:shade val="9000"/>
              <a:satMod val="105000"/>
              <a:alpha val="48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t>软件</a:t>
          </a:r>
          <a:endParaRPr lang="en-US" altLang="zh-CN" sz="2000" kern="1200" dirty="0"/>
        </a:p>
        <a:p>
          <a:pPr marL="0" lvl="0" indent="0" algn="ctr" defTabSz="889000">
            <a:lnSpc>
              <a:spcPct val="90000"/>
            </a:lnSpc>
            <a:spcBef>
              <a:spcPct val="0"/>
            </a:spcBef>
            <a:spcAft>
              <a:spcPct val="35000"/>
            </a:spcAft>
            <a:buNone/>
          </a:pPr>
          <a:r>
            <a:rPr lang="zh-CN" altLang="en-US" sz="2000" kern="1200" dirty="0"/>
            <a:t>产品</a:t>
          </a:r>
        </a:p>
      </dsp:txBody>
      <dsp:txXfrm>
        <a:off x="2255167" y="744539"/>
        <a:ext cx="1247539" cy="744539"/>
      </dsp:txXfrm>
    </dsp:sp>
    <dsp:sp modelId="{2AA266F1-2C54-458A-B7B4-B547C90727E5}">
      <dsp:nvSpPr>
        <dsp:cNvPr id="0" name=""/>
        <dsp:cNvSpPr/>
      </dsp:nvSpPr>
      <dsp:spPr>
        <a:xfrm>
          <a:off x="1439468" y="1489078"/>
          <a:ext cx="2878937" cy="744539"/>
        </a:xfrm>
        <a:prstGeom prst="trapezoid">
          <a:avLst>
            <a:gd name="adj" fmla="val 64446"/>
          </a:avLst>
        </a:prstGeom>
        <a:gradFill rotWithShape="0">
          <a:gsLst>
            <a:gs pos="0">
              <a:schemeClr val="accent2">
                <a:shade val="50000"/>
                <a:hueOff val="477224"/>
                <a:satOff val="-28480"/>
                <a:lumOff val="36016"/>
                <a:alphaOff val="0"/>
                <a:tint val="98000"/>
                <a:shade val="25000"/>
                <a:satMod val="250000"/>
              </a:schemeClr>
            </a:gs>
            <a:gs pos="68000">
              <a:schemeClr val="accent2">
                <a:shade val="50000"/>
                <a:hueOff val="477224"/>
                <a:satOff val="-28480"/>
                <a:lumOff val="36016"/>
                <a:alphaOff val="0"/>
                <a:tint val="86000"/>
                <a:satMod val="115000"/>
              </a:schemeClr>
            </a:gs>
            <a:gs pos="100000">
              <a:schemeClr val="accent2">
                <a:shade val="50000"/>
                <a:hueOff val="477224"/>
                <a:satOff val="-28480"/>
                <a:lumOff val="36016"/>
                <a:alphaOff val="0"/>
                <a:tint val="50000"/>
                <a:satMod val="150000"/>
              </a:schemeClr>
            </a:gs>
          </a:gsLst>
          <a:path path="circle">
            <a:fillToRect l="50000" t="130000" r="50000" b="-30000"/>
          </a:path>
        </a:gradFill>
        <a:ln>
          <a:noFill/>
        </a:ln>
        <a:effectLst>
          <a:outerShdw blurRad="57150" dist="38100" dir="5400000" algn="ctr" rotWithShape="0">
            <a:schemeClr val="accent2">
              <a:shade val="50000"/>
              <a:hueOff val="477224"/>
              <a:satOff val="-28480"/>
              <a:lumOff val="36016"/>
              <a:alphaOff val="0"/>
              <a:shade val="9000"/>
              <a:satMod val="105000"/>
              <a:alpha val="48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应用软件</a:t>
          </a:r>
          <a:endParaRPr lang="en-US" altLang="zh-CN" sz="2000" kern="1200" dirty="0"/>
        </a:p>
        <a:p>
          <a:pPr marL="0" lvl="0" indent="0" algn="ctr" defTabSz="889000">
            <a:lnSpc>
              <a:spcPct val="90000"/>
            </a:lnSpc>
            <a:spcBef>
              <a:spcPct val="0"/>
            </a:spcBef>
            <a:spcAft>
              <a:spcPct val="35000"/>
            </a:spcAft>
            <a:buNone/>
          </a:pPr>
          <a:r>
            <a:rPr lang="zh-CN" altLang="en-US" sz="2000" kern="1200" dirty="0"/>
            <a:t>平台</a:t>
          </a:r>
        </a:p>
      </dsp:txBody>
      <dsp:txXfrm>
        <a:off x="1943282" y="1489078"/>
        <a:ext cx="1871309" cy="744539"/>
      </dsp:txXfrm>
    </dsp:sp>
    <dsp:sp modelId="{4087FBE3-96D8-40B1-BF27-2096448826A9}">
      <dsp:nvSpPr>
        <dsp:cNvPr id="0" name=""/>
        <dsp:cNvSpPr/>
      </dsp:nvSpPr>
      <dsp:spPr>
        <a:xfrm>
          <a:off x="959645" y="2233618"/>
          <a:ext cx="3838582" cy="744539"/>
        </a:xfrm>
        <a:prstGeom prst="trapezoid">
          <a:avLst>
            <a:gd name="adj" fmla="val 64446"/>
          </a:avLst>
        </a:prstGeom>
        <a:gradFill rotWithShape="0">
          <a:gsLst>
            <a:gs pos="0">
              <a:schemeClr val="accent2">
                <a:shade val="50000"/>
                <a:hueOff val="715835"/>
                <a:satOff val="-42720"/>
                <a:lumOff val="54024"/>
                <a:alphaOff val="0"/>
                <a:tint val="98000"/>
                <a:shade val="25000"/>
                <a:satMod val="250000"/>
              </a:schemeClr>
            </a:gs>
            <a:gs pos="68000">
              <a:schemeClr val="accent2">
                <a:shade val="50000"/>
                <a:hueOff val="715835"/>
                <a:satOff val="-42720"/>
                <a:lumOff val="54024"/>
                <a:alphaOff val="0"/>
                <a:tint val="86000"/>
                <a:satMod val="115000"/>
              </a:schemeClr>
            </a:gs>
            <a:gs pos="100000">
              <a:schemeClr val="accent2">
                <a:shade val="50000"/>
                <a:hueOff val="715835"/>
                <a:satOff val="-42720"/>
                <a:lumOff val="54024"/>
                <a:alphaOff val="0"/>
                <a:tint val="50000"/>
                <a:satMod val="150000"/>
              </a:schemeClr>
            </a:gs>
          </a:gsLst>
          <a:path path="circle">
            <a:fillToRect l="50000" t="130000" r="50000" b="-30000"/>
          </a:path>
        </a:gradFill>
        <a:ln>
          <a:noFill/>
        </a:ln>
        <a:effectLst>
          <a:outerShdw blurRad="57150" dist="38100" dir="5400000" algn="ctr" rotWithShape="0">
            <a:schemeClr val="accent2">
              <a:shade val="50000"/>
              <a:hueOff val="715835"/>
              <a:satOff val="-42720"/>
              <a:lumOff val="54024"/>
              <a:alphaOff val="0"/>
              <a:shade val="9000"/>
              <a:satMod val="105000"/>
              <a:alpha val="48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软件基础构架平台</a:t>
          </a:r>
        </a:p>
      </dsp:txBody>
      <dsp:txXfrm>
        <a:off x="1631397" y="2233618"/>
        <a:ext cx="2495078" cy="744539"/>
      </dsp:txXfrm>
    </dsp:sp>
    <dsp:sp modelId="{741AD8E8-C977-43BE-9ABF-13443CC957F9}">
      <dsp:nvSpPr>
        <dsp:cNvPr id="0" name=""/>
        <dsp:cNvSpPr/>
      </dsp:nvSpPr>
      <dsp:spPr>
        <a:xfrm>
          <a:off x="479822" y="2978157"/>
          <a:ext cx="4798228" cy="744539"/>
        </a:xfrm>
        <a:prstGeom prst="trapezoid">
          <a:avLst>
            <a:gd name="adj" fmla="val 64446"/>
          </a:avLst>
        </a:prstGeom>
        <a:gradFill rotWithShape="0">
          <a:gsLst>
            <a:gs pos="0">
              <a:schemeClr val="accent2">
                <a:shade val="50000"/>
                <a:hueOff val="477224"/>
                <a:satOff val="-28480"/>
                <a:lumOff val="36016"/>
                <a:alphaOff val="0"/>
                <a:tint val="98000"/>
                <a:shade val="25000"/>
                <a:satMod val="250000"/>
              </a:schemeClr>
            </a:gs>
            <a:gs pos="68000">
              <a:schemeClr val="accent2">
                <a:shade val="50000"/>
                <a:hueOff val="477224"/>
                <a:satOff val="-28480"/>
                <a:lumOff val="36016"/>
                <a:alphaOff val="0"/>
                <a:tint val="86000"/>
                <a:satMod val="115000"/>
              </a:schemeClr>
            </a:gs>
            <a:gs pos="100000">
              <a:schemeClr val="accent2">
                <a:shade val="50000"/>
                <a:hueOff val="477224"/>
                <a:satOff val="-28480"/>
                <a:lumOff val="36016"/>
                <a:alphaOff val="0"/>
                <a:tint val="50000"/>
                <a:satMod val="150000"/>
              </a:schemeClr>
            </a:gs>
          </a:gsLst>
          <a:path path="circle">
            <a:fillToRect l="50000" t="130000" r="50000" b="-30000"/>
          </a:path>
        </a:gradFill>
        <a:ln>
          <a:noFill/>
        </a:ln>
        <a:effectLst>
          <a:outerShdw blurRad="57150" dist="38100" dir="5400000" algn="ctr" rotWithShape="0">
            <a:schemeClr val="accent2">
              <a:shade val="50000"/>
              <a:hueOff val="477224"/>
              <a:satOff val="-28480"/>
              <a:lumOff val="36016"/>
              <a:alphaOff val="0"/>
              <a:shade val="9000"/>
              <a:satMod val="105000"/>
              <a:alpha val="48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基础软件平台</a:t>
          </a:r>
        </a:p>
      </dsp:txBody>
      <dsp:txXfrm>
        <a:off x="1319512" y="2978157"/>
        <a:ext cx="3118848" cy="744539"/>
      </dsp:txXfrm>
    </dsp:sp>
    <dsp:sp modelId="{68BEE30E-1B69-4FF0-9FB8-6ADF1D72EF32}">
      <dsp:nvSpPr>
        <dsp:cNvPr id="0" name=""/>
        <dsp:cNvSpPr/>
      </dsp:nvSpPr>
      <dsp:spPr>
        <a:xfrm>
          <a:off x="0" y="3722696"/>
          <a:ext cx="5757874" cy="744539"/>
        </a:xfrm>
        <a:prstGeom prst="trapezoid">
          <a:avLst>
            <a:gd name="adj" fmla="val 64446"/>
          </a:avLst>
        </a:prstGeom>
        <a:gradFill rotWithShape="0">
          <a:gsLst>
            <a:gs pos="0">
              <a:schemeClr val="accent2">
                <a:shade val="50000"/>
                <a:hueOff val="238612"/>
                <a:satOff val="-14240"/>
                <a:lumOff val="18008"/>
                <a:alphaOff val="0"/>
                <a:tint val="98000"/>
                <a:shade val="25000"/>
                <a:satMod val="250000"/>
              </a:schemeClr>
            </a:gs>
            <a:gs pos="68000">
              <a:schemeClr val="accent2">
                <a:shade val="50000"/>
                <a:hueOff val="238612"/>
                <a:satOff val="-14240"/>
                <a:lumOff val="18008"/>
                <a:alphaOff val="0"/>
                <a:tint val="86000"/>
                <a:satMod val="115000"/>
              </a:schemeClr>
            </a:gs>
            <a:gs pos="100000">
              <a:schemeClr val="accent2">
                <a:shade val="50000"/>
                <a:hueOff val="238612"/>
                <a:satOff val="-14240"/>
                <a:lumOff val="18008"/>
                <a:alphaOff val="0"/>
                <a:tint val="50000"/>
                <a:satMod val="150000"/>
              </a:schemeClr>
            </a:gs>
          </a:gsLst>
          <a:path path="circle">
            <a:fillToRect l="50000" t="130000" r="50000" b="-30000"/>
          </a:path>
        </a:gradFill>
        <a:ln>
          <a:noFill/>
        </a:ln>
        <a:effectLst>
          <a:outerShdw blurRad="57150" dist="38100" dir="5400000" algn="ctr" rotWithShape="0">
            <a:schemeClr val="accent2">
              <a:shade val="50000"/>
              <a:hueOff val="238612"/>
              <a:satOff val="-14240"/>
              <a:lumOff val="18008"/>
              <a:alphaOff val="0"/>
              <a:shade val="9000"/>
              <a:satMod val="105000"/>
              <a:alpha val="48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硬件平台</a:t>
          </a:r>
        </a:p>
      </dsp:txBody>
      <dsp:txXfrm>
        <a:off x="1007627" y="3722696"/>
        <a:ext cx="3742618" cy="744539"/>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F4B9CB31-5040-4177-91E4-4F8C3074B37B}"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097E7F80-1E57-4CD1-BC2A-0B1DA5F74844}"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46083"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latin typeface="Times New Roman" panose="02020603050405020304" pitchFamily="18" charset="0"/>
              </a:defRPr>
            </a:lvl1pPr>
          </a:lstStyle>
          <a:p>
            <a:pPr>
              <a:defRPr/>
            </a:pPr>
            <a:endParaRPr lang="en-US" altLang="zh-CN"/>
          </a:p>
        </p:txBody>
      </p:sp>
      <p:sp>
        <p:nvSpPr>
          <p:cNvPr id="19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5"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46086"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46087"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1" sz="1200">
                <a:latin typeface="Times New Roman" panose="02020603050405020304" pitchFamily="18" charset="0"/>
              </a:defRPr>
            </a:lvl1pPr>
          </a:lstStyle>
          <a:p>
            <a:pPr>
              <a:defRPr/>
            </a:pPr>
            <a:fld id="{5C0DC07B-B943-477D-9C9A-9E6E6372F578}"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1E75BFD-3AEE-4059-ACD3-0E08409CEC20}" type="slidenum">
              <a:rPr lang="en-US" altLang="zh-CN" smtClean="0"/>
            </a:fld>
            <a:endParaRPr lang="en-US" altLang="zh-CN"/>
          </a:p>
        </p:txBody>
      </p:sp>
      <p:sp>
        <p:nvSpPr>
          <p:cNvPr id="22531" name="Rectangle 2"/>
          <p:cNvSpPr>
            <a:spLocks noGrp="1" noRot="1" noChangeAspect="1" noChangeArrowheads="1" noTextEdit="1"/>
          </p:cNvSpPr>
          <p:nvPr>
            <p:ph type="sldImg"/>
          </p:nvPr>
        </p:nvSpPr>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6FDC0DF-0FAF-41D1-B559-D023F07E2F03}" type="slidenum">
              <a:rPr lang="en-US" altLang="zh-CN" smtClean="0"/>
            </a:fld>
            <a:endParaRPr lang="en-US" altLang="zh-CN"/>
          </a:p>
        </p:txBody>
      </p:sp>
      <p:sp>
        <p:nvSpPr>
          <p:cNvPr id="45059" name="Rectangle 2"/>
          <p:cNvSpPr>
            <a:spLocks noGrp="1" noRot="1" noChangeAspect="1" noChangeArrowheads="1" noTextEdit="1"/>
          </p:cNvSpPr>
          <p:nvPr>
            <p:ph type="sldImg"/>
          </p:nvPr>
        </p:nvSpPr>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84805D8-A22F-45CE-BE4F-7E1B2C39A935}" type="slidenum">
              <a:rPr lang="en-US" altLang="zh-CN" smtClean="0"/>
            </a:fld>
            <a:endParaRPr lang="en-US" altLang="zh-CN"/>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857087D-9A4C-4E55-BAA9-B9D5D68C0AC9}" type="slidenum">
              <a:rPr lang="en-US" altLang="zh-CN" smtClean="0"/>
            </a:fld>
            <a:endParaRPr lang="en-US" altLang="zh-CN"/>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B8353D9-7519-4D26-BB00-89FAC5F0D726}" type="slidenum">
              <a:rPr lang="en-US" altLang="zh-CN" smtClean="0"/>
            </a:fld>
            <a:endParaRPr lang="en-US" altLang="zh-CN"/>
          </a:p>
        </p:txBody>
      </p:sp>
      <p:sp>
        <p:nvSpPr>
          <p:cNvPr id="52227" name="Rectangle 2"/>
          <p:cNvSpPr>
            <a:spLocks noGrp="1" noRot="1" noChangeAspect="1" noChangeArrowheads="1" noTextEdit="1"/>
          </p:cNvSpPr>
          <p:nvPr>
            <p:ph type="sldImg"/>
          </p:nvPr>
        </p:nvSpPr>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EA0C42C-AF97-48BB-8EAB-A008D6239580}" type="slidenum">
              <a:rPr lang="en-US" altLang="zh-CN" smtClean="0"/>
            </a:fld>
            <a:endParaRPr lang="en-US" altLang="zh-CN"/>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6F03DC3-E351-4899-96D1-CD8F3FD18F3F}" type="slidenum">
              <a:rPr lang="en-US" altLang="zh-CN" smtClean="0"/>
            </a:fld>
            <a:endParaRPr lang="en-US" altLang="zh-CN"/>
          </a:p>
        </p:txBody>
      </p:sp>
      <p:sp>
        <p:nvSpPr>
          <p:cNvPr id="56323" name="Rectangle 2"/>
          <p:cNvSpPr>
            <a:spLocks noGrp="1" noRot="1" noChangeAspect="1" noChangeArrowheads="1" noTextEdit="1"/>
          </p:cNvSpPr>
          <p:nvPr>
            <p:ph type="sldImg"/>
          </p:nvPr>
        </p:nvSpPr>
        <p:spPr/>
      </p:sp>
      <p:sp>
        <p:nvSpPr>
          <p:cNvPr id="56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AEC81AD-FF8A-4947-ADCD-E7F395BE5E85}" type="slidenum">
              <a:rPr lang="en-US" altLang="zh-CN" smtClean="0"/>
            </a:fld>
            <a:endParaRPr lang="en-US" altLang="zh-CN"/>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8514404-7522-4C15-BD34-BFC12F3735F2}" type="slidenum">
              <a:rPr lang="en-US" altLang="zh-CN" smtClean="0"/>
            </a:fld>
            <a:endParaRPr lang="en-US" altLang="zh-CN"/>
          </a:p>
        </p:txBody>
      </p:sp>
      <p:sp>
        <p:nvSpPr>
          <p:cNvPr id="60419" name="Rectangle 2"/>
          <p:cNvSpPr>
            <a:spLocks noGrp="1" noRot="1" noChangeAspect="1" noChangeArrowheads="1" noTextEdit="1"/>
          </p:cNvSpPr>
          <p:nvPr>
            <p:ph type="sldImg"/>
          </p:nvPr>
        </p:nvSpPr>
        <p:spPr/>
      </p:sp>
      <p:sp>
        <p:nvSpPr>
          <p:cNvPr id="60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2CE3D58-E1A5-4078-93DE-27C4048BECF6}" type="slidenum">
              <a:rPr lang="en-US" altLang="zh-CN" smtClean="0"/>
            </a:fld>
            <a:endParaRPr lang="en-US" altLang="zh-CN"/>
          </a:p>
        </p:txBody>
      </p:sp>
      <p:sp>
        <p:nvSpPr>
          <p:cNvPr id="63491" name="Rectangle 2"/>
          <p:cNvSpPr>
            <a:spLocks noGrp="1" noRot="1" noChangeAspect="1" noChangeArrowheads="1" noTextEdit="1"/>
          </p:cNvSpPr>
          <p:nvPr>
            <p:ph type="sldImg"/>
          </p:nvPr>
        </p:nvSpPr>
        <p:spPr/>
      </p:sp>
      <p:sp>
        <p:nvSpPr>
          <p:cNvPr id="634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0572838-4188-422D-99C0-8C5E555F81FF}" type="slidenum">
              <a:rPr lang="en-US" altLang="zh-CN" smtClean="0"/>
            </a:fld>
            <a:endParaRPr lang="en-US" altLang="zh-CN"/>
          </a:p>
        </p:txBody>
      </p:sp>
      <p:sp>
        <p:nvSpPr>
          <p:cNvPr id="65539" name="Rectangle 2"/>
          <p:cNvSpPr>
            <a:spLocks noGrp="1" noRot="1" noChangeAspect="1" noChangeArrowheads="1" noTextEdit="1"/>
          </p:cNvSpPr>
          <p:nvPr>
            <p:ph type="sldImg"/>
          </p:nvPr>
        </p:nvSpPr>
        <p:spPr/>
      </p:sp>
      <p:sp>
        <p:nvSpPr>
          <p:cNvPr id="655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E95EB34-830A-41E0-814E-6F43E9783FAA}" type="slidenum">
              <a:rPr lang="en-US" altLang="zh-CN" smtClean="0"/>
            </a:fld>
            <a:endParaRPr lang="en-US" altLang="zh-CN"/>
          </a:p>
        </p:txBody>
      </p:sp>
      <p:sp>
        <p:nvSpPr>
          <p:cNvPr id="26627" name="Rectangle 2"/>
          <p:cNvSpPr>
            <a:spLocks noGrp="1" noRot="1" noChangeAspect="1" noChangeArrowheads="1" noTextEdit="1"/>
          </p:cNvSpPr>
          <p:nvPr>
            <p:ph type="sldImg"/>
          </p:nvPr>
        </p:nvSpPr>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1 </a:t>
            </a:r>
            <a:r>
              <a:rPr lang="zh-CN" altLang="en-US" dirty="0"/>
              <a:t>教材介绍：</a:t>
            </a:r>
            <a:endParaRPr lang="zh-CN" altLang="en-US" dirty="0"/>
          </a:p>
          <a:p>
            <a:pPr eaLnBrk="1" hangingPunct="1"/>
            <a:r>
              <a:rPr lang="zh-CN" altLang="en-US" dirty="0"/>
              <a:t>       比较经典的数据库教材 第一版中国最早的数据库教材，为众多高校计算机专业采用</a:t>
            </a:r>
            <a:endParaRPr lang="zh-CN" altLang="en-US" dirty="0"/>
          </a:p>
          <a:p>
            <a:pPr eaLnBrk="1" hangingPunct="1"/>
            <a:r>
              <a:rPr lang="en-US" altLang="zh-CN" dirty="0"/>
              <a:t>2. </a:t>
            </a:r>
            <a:r>
              <a:rPr lang="zh-CN" altLang="en-US" dirty="0"/>
              <a:t>萨老师介绍</a:t>
            </a:r>
            <a:endParaRPr lang="zh-CN" altLang="en-US" dirty="0"/>
          </a:p>
          <a:p>
            <a:pPr lvl="1" eaLnBrk="1" hangingPunct="1">
              <a:buFontTx/>
              <a:buChar char="•"/>
            </a:pPr>
            <a:r>
              <a:rPr lang="zh-CN" altLang="en-US" dirty="0"/>
              <a:t> 创建信息系，最早系主任</a:t>
            </a:r>
            <a:endParaRPr lang="zh-CN" altLang="en-US" dirty="0"/>
          </a:p>
          <a:p>
            <a:pPr lvl="1" eaLnBrk="1" hangingPunct="1">
              <a:buFontTx/>
              <a:buChar char="•"/>
            </a:pPr>
            <a:r>
              <a:rPr lang="zh-CN" altLang="en-US" dirty="0"/>
              <a:t>中国的</a:t>
            </a:r>
            <a:r>
              <a:rPr lang="en-US" altLang="zh-CN" dirty="0"/>
              <a:t>C J, Date</a:t>
            </a:r>
            <a:endParaRPr lang="en-US" altLang="zh-CN" dirty="0"/>
          </a:p>
          <a:p>
            <a:pPr eaLnBrk="1" hangingPunct="1"/>
            <a:r>
              <a:rPr lang="en-US" altLang="zh-CN" dirty="0"/>
              <a:t>3 </a:t>
            </a:r>
            <a:r>
              <a:rPr lang="zh-CN" altLang="en-US" dirty="0"/>
              <a:t>王老师介绍</a:t>
            </a:r>
            <a:endParaRPr lang="zh-CN" altLang="en-US" dirty="0"/>
          </a:p>
          <a:p>
            <a:pPr eaLnBrk="1" hangingPunct="1"/>
            <a:r>
              <a:rPr lang="en-US" altLang="zh-CN" dirty="0"/>
              <a:t>4 </a:t>
            </a:r>
            <a:r>
              <a:rPr lang="zh-CN" altLang="en-US" dirty="0"/>
              <a:t>数据库所介绍</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009C110-FA1E-4DD0-A78E-EC7C2E3A6640}" type="slidenum">
              <a:rPr lang="en-US" altLang="zh-CN" smtClean="0"/>
            </a:fld>
            <a:endParaRPr lang="en-US" altLang="zh-CN"/>
          </a:p>
        </p:txBody>
      </p:sp>
      <p:sp>
        <p:nvSpPr>
          <p:cNvPr id="67587" name="Rectangle 2"/>
          <p:cNvSpPr>
            <a:spLocks noGrp="1" noRot="1" noChangeAspect="1" noChangeArrowheads="1" noTextEdit="1"/>
          </p:cNvSpPr>
          <p:nvPr>
            <p:ph type="sldImg"/>
          </p:nvPr>
        </p:nvSpPr>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FDD2506-83C1-4E63-97DC-5FBF28667BE5}" type="slidenum">
              <a:rPr lang="en-US" altLang="zh-CN" smtClean="0"/>
            </a:fld>
            <a:endParaRPr lang="en-US" altLang="zh-CN"/>
          </a:p>
        </p:txBody>
      </p:sp>
      <p:sp>
        <p:nvSpPr>
          <p:cNvPr id="69635" name="Rectangle 2"/>
          <p:cNvSpPr>
            <a:spLocks noGrp="1" noRot="1" noChangeAspect="1" noChangeArrowheads="1" noTextEdit="1"/>
          </p:cNvSpPr>
          <p:nvPr>
            <p:ph type="sldImg"/>
          </p:nvPr>
        </p:nvSpPr>
        <p:spPr/>
      </p:sp>
      <p:sp>
        <p:nvSpPr>
          <p:cNvPr id="69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F8CA090-EDE3-463F-BDD0-90A352C2246D}" type="slidenum">
              <a:rPr lang="en-US" altLang="zh-CN"/>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030CF53-2CF8-4CF1-8E16-A81E988FAD09}" type="slidenum">
              <a:rPr lang="en-US" altLang="zh-CN"/>
            </a:fld>
            <a:endParaRPr lang="en-US" altLang="zh-CN"/>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E854600-E416-4822-89BC-9C07052B71C7}" type="slidenum">
              <a:rPr lang="en-US" altLang="zh-CN"/>
            </a:fld>
            <a:endParaRPr lang="en-US" altLang="zh-CN"/>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EB44FF5-2E8B-4783-9F46-9516374374F8}" type="slidenum">
              <a:rPr lang="en-US" altLang="zh-CN"/>
            </a:fld>
            <a:endParaRPr lang="en-US" altLang="zh-CN"/>
          </a:p>
        </p:txBody>
      </p:sp>
      <p:sp>
        <p:nvSpPr>
          <p:cNvPr id="10243" name="Rectangle 2"/>
          <p:cNvSpPr>
            <a:spLocks noGrp="1" noRot="1" noChangeAspect="1" noChangeArrowheads="1" noTextEdit="1"/>
          </p:cNvSpPr>
          <p:nvPr>
            <p:ph type="sldImg"/>
          </p:nvPr>
        </p:nvSpPr>
        <p:spPr/>
      </p:sp>
      <p:sp>
        <p:nvSpPr>
          <p:cNvPr id="10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5480FCD-CCB7-43D4-9DCC-1E08E42C81FA}" type="slidenum">
              <a:rPr lang="en-US" altLang="zh-CN"/>
            </a:fld>
            <a:endParaRPr lang="en-US" altLang="zh-CN"/>
          </a:p>
        </p:txBody>
      </p:sp>
      <p:sp>
        <p:nvSpPr>
          <p:cNvPr id="9219" name="Rectangle 2"/>
          <p:cNvSpPr>
            <a:spLocks noGrp="1" noRot="1" noChangeAspect="1" noChangeArrowheads="1" noTextEdit="1"/>
          </p:cNvSpPr>
          <p:nvPr>
            <p:ph type="sldImg"/>
          </p:nvPr>
        </p:nvSpPr>
        <p:spPr>
          <a:solidFill>
            <a:srgbClr val="FFFFFF"/>
          </a:solidFill>
        </p:spPr>
      </p:sp>
      <p:sp>
        <p:nvSpPr>
          <p:cNvPr id="92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22F8F7B-4CB1-4858-8621-0F1DCCB28163}" type="slidenum">
              <a:rPr lang="en-US" altLang="zh-CN"/>
            </a:fld>
            <a:endParaRPr lang="en-US" altLang="zh-CN"/>
          </a:p>
        </p:txBody>
      </p:sp>
      <p:sp>
        <p:nvSpPr>
          <p:cNvPr id="8195" name="Rectangle 2"/>
          <p:cNvSpPr>
            <a:spLocks noGrp="1" noRot="1" noChangeAspect="1" noChangeArrowheads="1" noTextEdit="1"/>
          </p:cNvSpPr>
          <p:nvPr>
            <p:ph type="sldImg"/>
          </p:nvPr>
        </p:nvSpPr>
        <p:spPr/>
      </p:sp>
      <p:sp>
        <p:nvSpPr>
          <p:cNvPr id="8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41CCA3E-24A7-4F9E-BB3B-95A12EF76BB4}" type="slidenum">
              <a:rPr lang="en-US" altLang="zh-CN"/>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3FF7311-2A40-46E4-907D-85AC07D0E6CA}" type="slidenum">
              <a:rPr lang="en-US" altLang="zh-CN"/>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0A74AFA-0E65-469F-A39A-CF57AA4B8986}" type="slidenum">
              <a:rPr lang="en-US" altLang="zh-CN" smtClean="0"/>
            </a:fld>
            <a:endParaRPr lang="en-US" altLang="zh-CN"/>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99A2469-1EAF-4830-902B-5822BBCC7367}" type="slidenum">
              <a:rPr lang="en-US" altLang="zh-CN"/>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9B1D61B-9F3C-4911-A150-9697B9C3433B}" type="slidenum">
              <a:rPr lang="en-US" altLang="zh-CN"/>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D926215-C57C-4516-A800-7E2CCA31F263}" type="slidenum">
              <a:rPr lang="en-US" altLang="zh-CN"/>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C741433-9620-44EB-BBEB-E98193EE8ABD}" type="slidenum">
              <a:rPr lang="en-US" altLang="zh-CN"/>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C3873E5-82E7-4893-AED1-0A4B9C1B8AE5}" type="slidenum">
              <a:rPr lang="en-US" altLang="zh-CN"/>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3E0B834-2543-4C07-9C23-D77DE8C108C1}" type="slidenum">
              <a:rPr lang="en-US" altLang="zh-CN"/>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D25ED46-2C21-4ED0-BCF1-AF4CD5F1B32B}" type="slidenum">
              <a:rPr lang="en-US" altLang="zh-CN" smtClean="0"/>
            </a:fld>
            <a:endParaRPr lang="en-US" altLang="zh-CN"/>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959E346-69AB-40A0-ACE0-9D5697E7DB06}" type="slidenum">
              <a:rPr lang="en-US" altLang="zh-CN" smtClean="0"/>
            </a:fld>
            <a:endParaRPr lang="en-US" altLang="zh-CN"/>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212734B-11E0-4729-A1DD-A8F29889D40E}" type="slidenum">
              <a:rPr lang="en-US" altLang="zh-CN" smtClean="0"/>
            </a:fld>
            <a:endParaRPr lang="en-US" altLang="zh-CN"/>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9CAE64C-41EF-436B-8A04-1CA0D07A9B7D}" type="slidenum">
              <a:rPr lang="en-US" altLang="zh-CN" smtClean="0"/>
            </a:fld>
            <a:endParaRPr lang="en-US" altLang="zh-CN"/>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D1BAEC8-5C24-48AB-9A6F-321F9F9939DC}" type="slidenum">
              <a:rPr lang="en-US" altLang="zh-CN" smtClean="0"/>
            </a:fld>
            <a:endParaRPr lang="en-US" altLang="zh-CN"/>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BCBB4FB-6586-4291-9F80-648D4F3A19DA}" type="slidenum">
              <a:rPr lang="en-US" altLang="zh-CN" smtClean="0"/>
            </a:fld>
            <a:endParaRPr lang="en-US" altLang="zh-CN"/>
          </a:p>
        </p:txBody>
      </p:sp>
      <p:sp>
        <p:nvSpPr>
          <p:cNvPr id="43011" name="Rectangle 2"/>
          <p:cNvSpPr>
            <a:spLocks noGrp="1" noRot="1" noChangeAspect="1" noChangeArrowheads="1" noTextEdit="1"/>
          </p:cNvSpPr>
          <p:nvPr>
            <p:ph type="sldImg"/>
          </p:nvPr>
        </p:nvSpPr>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Freeform 2"/>
          <p:cNvSpPr/>
          <p:nvPr/>
        </p:nvSpPr>
        <p:spPr bwMode="auto">
          <a:xfrm>
            <a:off x="4760913" y="20638"/>
            <a:ext cx="4438650" cy="4038600"/>
          </a:xfrm>
          <a:custGeom>
            <a:avLst/>
            <a:gdLst>
              <a:gd name="T0" fmla="*/ 1520001873 w 546"/>
              <a:gd name="T1" fmla="*/ 264126065 h 497"/>
              <a:gd name="T2" fmla="*/ 726954943 w 546"/>
              <a:gd name="T3" fmla="*/ 2147483646 h 497"/>
              <a:gd name="T4" fmla="*/ 1652177716 w 546"/>
              <a:gd name="T5" fmla="*/ 2147483646 h 497"/>
              <a:gd name="T6" fmla="*/ 2147483646 w 546"/>
              <a:gd name="T7" fmla="*/ 2147483646 h 497"/>
              <a:gd name="T8" fmla="*/ 2147483646 w 546"/>
              <a:gd name="T9" fmla="*/ 2147483646 h 497"/>
              <a:gd name="T10" fmla="*/ 2147483646 w 546"/>
              <a:gd name="T11" fmla="*/ 2147483646 h 497"/>
              <a:gd name="T12" fmla="*/ 2147483646 w 546"/>
              <a:gd name="T13" fmla="*/ 2147483646 h 497"/>
              <a:gd name="T14" fmla="*/ 2147483646 w 546"/>
              <a:gd name="T15" fmla="*/ 2147483646 h 497"/>
              <a:gd name="T16" fmla="*/ 2147483646 w 546"/>
              <a:gd name="T17" fmla="*/ 1056496135 h 497"/>
              <a:gd name="T18" fmla="*/ 2147483646 w 546"/>
              <a:gd name="T19" fmla="*/ 1914905847 h 497"/>
              <a:gd name="T20" fmla="*/ 2147483646 w 546"/>
              <a:gd name="T21" fmla="*/ 726346679 h 497"/>
              <a:gd name="T22" fmla="*/ 2147483646 w 546"/>
              <a:gd name="T23" fmla="*/ 132063033 h 497"/>
              <a:gd name="T24" fmla="*/ 1520001873 w 546"/>
              <a:gd name="T25" fmla="*/ 264126065 h 4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nvGrpSpPr>
          <p:cNvPr id="3" name="Group 3"/>
          <p:cNvGrpSpPr/>
          <p:nvPr/>
        </p:nvGrpSpPr>
        <p:grpSpPr bwMode="auto">
          <a:xfrm>
            <a:off x="4572000" y="28575"/>
            <a:ext cx="4756150" cy="4338638"/>
            <a:chOff x="2918" y="18"/>
            <a:chExt cx="2958" cy="2699"/>
          </a:xfrm>
        </p:grpSpPr>
        <p:sp>
          <p:nvSpPr>
            <p:cNvPr id="4" name="Freeform 4"/>
            <p:cNvSpPr/>
            <p:nvPr/>
          </p:nvSpPr>
          <p:spPr bwMode="auto">
            <a:xfrm>
              <a:off x="3060" y="18"/>
              <a:ext cx="490" cy="187"/>
            </a:xfrm>
            <a:custGeom>
              <a:avLst/>
              <a:gdLst>
                <a:gd name="T0" fmla="*/ 1814 w 97"/>
                <a:gd name="T1" fmla="*/ 637 h 37"/>
                <a:gd name="T2" fmla="*/ 2324 w 97"/>
                <a:gd name="T3" fmla="*/ 510 h 37"/>
                <a:gd name="T4" fmla="*/ 2349 w 97"/>
                <a:gd name="T5" fmla="*/ 435 h 37"/>
                <a:gd name="T6" fmla="*/ 2248 w 97"/>
                <a:gd name="T7" fmla="*/ 0 h 37"/>
                <a:gd name="T8" fmla="*/ 636 w 97"/>
                <a:gd name="T9" fmla="*/ 0 h 37"/>
                <a:gd name="T10" fmla="*/ 258 w 97"/>
                <a:gd name="T11" fmla="*/ 561 h 37"/>
                <a:gd name="T12" fmla="*/ 1814 w 97"/>
                <a:gd name="T13" fmla="*/ 637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 name="Freeform 5"/>
            <p:cNvSpPr>
              <a:spLocks noEditPoints="1"/>
            </p:cNvSpPr>
            <p:nvPr/>
          </p:nvSpPr>
          <p:spPr bwMode="auto">
            <a:xfrm>
              <a:off x="2918" y="18"/>
              <a:ext cx="2958" cy="2699"/>
            </a:xfrm>
            <a:custGeom>
              <a:avLst/>
              <a:gdLst>
                <a:gd name="T0" fmla="*/ 12884 w 585"/>
                <a:gd name="T1" fmla="*/ 25 h 534"/>
                <a:gd name="T2" fmla="*/ 4015 w 585"/>
                <a:gd name="T3" fmla="*/ 0 h 534"/>
                <a:gd name="T4" fmla="*/ 5754 w 585"/>
                <a:gd name="T5" fmla="*/ 536 h 534"/>
                <a:gd name="T6" fmla="*/ 4450 w 585"/>
                <a:gd name="T7" fmla="*/ 996 h 534"/>
                <a:gd name="T8" fmla="*/ 5294 w 585"/>
                <a:gd name="T9" fmla="*/ 1814 h 534"/>
                <a:gd name="T10" fmla="*/ 1891 w 585"/>
                <a:gd name="T11" fmla="*/ 1531 h 534"/>
                <a:gd name="T12" fmla="*/ 662 w 585"/>
                <a:gd name="T13" fmla="*/ 1607 h 534"/>
                <a:gd name="T14" fmla="*/ 5087 w 585"/>
                <a:gd name="T15" fmla="*/ 12439 h 534"/>
                <a:gd name="T16" fmla="*/ 3681 w 585"/>
                <a:gd name="T17" fmla="*/ 8714 h 534"/>
                <a:gd name="T18" fmla="*/ 2685 w 585"/>
                <a:gd name="T19" fmla="*/ 9603 h 534"/>
                <a:gd name="T20" fmla="*/ 2402 w 585"/>
                <a:gd name="T21" fmla="*/ 11114 h 534"/>
                <a:gd name="T22" fmla="*/ 3170 w 585"/>
                <a:gd name="T23" fmla="*/ 6768 h 534"/>
                <a:gd name="T24" fmla="*/ 3914 w 585"/>
                <a:gd name="T25" fmla="*/ 5823 h 534"/>
                <a:gd name="T26" fmla="*/ 5345 w 585"/>
                <a:gd name="T27" fmla="*/ 6055 h 534"/>
                <a:gd name="T28" fmla="*/ 4809 w 585"/>
                <a:gd name="T29" fmla="*/ 7819 h 534"/>
                <a:gd name="T30" fmla="*/ 4910 w 585"/>
                <a:gd name="T31" fmla="*/ 10088 h 534"/>
                <a:gd name="T32" fmla="*/ 13167 w 585"/>
                <a:gd name="T33" fmla="*/ 12338 h 534"/>
                <a:gd name="T34" fmla="*/ 11610 w 585"/>
                <a:gd name="T35" fmla="*/ 10907 h 534"/>
                <a:gd name="T36" fmla="*/ 10866 w 585"/>
                <a:gd name="T37" fmla="*/ 8815 h 534"/>
                <a:gd name="T38" fmla="*/ 10123 w 585"/>
                <a:gd name="T39" fmla="*/ 6899 h 534"/>
                <a:gd name="T40" fmla="*/ 11761 w 585"/>
                <a:gd name="T41" fmla="*/ 6540 h 534"/>
                <a:gd name="T42" fmla="*/ 10406 w 585"/>
                <a:gd name="T43" fmla="*/ 5696 h 534"/>
                <a:gd name="T44" fmla="*/ 11225 w 585"/>
                <a:gd name="T45" fmla="*/ 5772 h 534"/>
                <a:gd name="T46" fmla="*/ 11200 w 585"/>
                <a:gd name="T47" fmla="*/ 5337 h 534"/>
                <a:gd name="T48" fmla="*/ 9612 w 585"/>
                <a:gd name="T49" fmla="*/ 5388 h 534"/>
                <a:gd name="T50" fmla="*/ 9127 w 585"/>
                <a:gd name="T51" fmla="*/ 8764 h 534"/>
                <a:gd name="T52" fmla="*/ 8874 w 585"/>
                <a:gd name="T53" fmla="*/ 5873 h 534"/>
                <a:gd name="T54" fmla="*/ 8464 w 585"/>
                <a:gd name="T55" fmla="*/ 4650 h 534"/>
                <a:gd name="T56" fmla="*/ 8874 w 585"/>
                <a:gd name="T57" fmla="*/ 3472 h 534"/>
                <a:gd name="T58" fmla="*/ 8667 w 585"/>
                <a:gd name="T59" fmla="*/ 2527 h 534"/>
                <a:gd name="T60" fmla="*/ 8464 w 585"/>
                <a:gd name="T61" fmla="*/ 1582 h 534"/>
                <a:gd name="T62" fmla="*/ 9435 w 585"/>
                <a:gd name="T63" fmla="*/ 2633 h 534"/>
                <a:gd name="T64" fmla="*/ 10608 w 585"/>
                <a:gd name="T65" fmla="*/ 1203 h 534"/>
                <a:gd name="T66" fmla="*/ 10457 w 585"/>
                <a:gd name="T67" fmla="*/ 2426 h 534"/>
                <a:gd name="T68" fmla="*/ 10254 w 585"/>
                <a:gd name="T69" fmla="*/ 3321 h 534"/>
                <a:gd name="T70" fmla="*/ 10254 w 585"/>
                <a:gd name="T71" fmla="*/ 4625 h 534"/>
                <a:gd name="T72" fmla="*/ 14264 w 585"/>
                <a:gd name="T73" fmla="*/ 4625 h 534"/>
                <a:gd name="T74" fmla="*/ 14163 w 585"/>
                <a:gd name="T75" fmla="*/ 1941 h 534"/>
                <a:gd name="T76" fmla="*/ 6366 w 585"/>
                <a:gd name="T77" fmla="*/ 1764 h 534"/>
                <a:gd name="T78" fmla="*/ 7494 w 585"/>
                <a:gd name="T79" fmla="*/ 2376 h 534"/>
                <a:gd name="T80" fmla="*/ 4374 w 585"/>
                <a:gd name="T81" fmla="*/ 4984 h 534"/>
                <a:gd name="T82" fmla="*/ 1765 w 585"/>
                <a:gd name="T83" fmla="*/ 2502 h 534"/>
                <a:gd name="T84" fmla="*/ 4884 w 585"/>
                <a:gd name="T85" fmla="*/ 2709 h 534"/>
                <a:gd name="T86" fmla="*/ 5623 w 585"/>
                <a:gd name="T87" fmla="*/ 2684 h 534"/>
                <a:gd name="T88" fmla="*/ 7721 w 585"/>
                <a:gd name="T89" fmla="*/ 3093 h 534"/>
                <a:gd name="T90" fmla="*/ 7059 w 585"/>
                <a:gd name="T91" fmla="*/ 6540 h 534"/>
                <a:gd name="T92" fmla="*/ 6649 w 585"/>
                <a:gd name="T93" fmla="*/ 3498 h 534"/>
                <a:gd name="T94" fmla="*/ 4374 w 585"/>
                <a:gd name="T95" fmla="*/ 4984 h 534"/>
                <a:gd name="T96" fmla="*/ 5704 w 585"/>
                <a:gd name="T97" fmla="*/ 5747 h 534"/>
                <a:gd name="T98" fmla="*/ 6315 w 585"/>
                <a:gd name="T99" fmla="*/ 4038 h 534"/>
                <a:gd name="T100" fmla="*/ 8333 w 585"/>
                <a:gd name="T101" fmla="*/ 7460 h 534"/>
                <a:gd name="T102" fmla="*/ 5496 w 585"/>
                <a:gd name="T103" fmla="*/ 8198 h 534"/>
                <a:gd name="T104" fmla="*/ 7898 w 585"/>
                <a:gd name="T105" fmla="*/ 7076 h 534"/>
                <a:gd name="T106" fmla="*/ 8131 w 585"/>
                <a:gd name="T107" fmla="*/ 3396 h 534"/>
                <a:gd name="T108" fmla="*/ 8004 w 585"/>
                <a:gd name="T109" fmla="*/ 5443 h 534"/>
                <a:gd name="T110" fmla="*/ 7645 w 585"/>
                <a:gd name="T111" fmla="*/ 3680 h 534"/>
                <a:gd name="T112" fmla="*/ 12965 w 585"/>
                <a:gd name="T113" fmla="*/ 4574 h 534"/>
                <a:gd name="T114" fmla="*/ 11786 w 585"/>
                <a:gd name="T115" fmla="*/ 4139 h 5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 name="Freeform 6"/>
            <p:cNvSpPr/>
            <p:nvPr/>
          </p:nvSpPr>
          <p:spPr bwMode="auto">
            <a:xfrm>
              <a:off x="3621" y="1287"/>
              <a:ext cx="238" cy="283"/>
            </a:xfrm>
            <a:custGeom>
              <a:avLst/>
              <a:gdLst>
                <a:gd name="T0" fmla="*/ 1028 w 47"/>
                <a:gd name="T1" fmla="*/ 384 h 56"/>
                <a:gd name="T2" fmla="*/ 694 w 47"/>
                <a:gd name="T3" fmla="*/ 1430 h 56"/>
                <a:gd name="T4" fmla="*/ 1028 w 47"/>
                <a:gd name="T5" fmla="*/ 384 h 56"/>
                <a:gd name="T6" fmla="*/ 0 60000 65536"/>
                <a:gd name="T7" fmla="*/ 0 60000 65536"/>
                <a:gd name="T8" fmla="*/ 0 60000 65536"/>
              </a:gdLst>
              <a:ahLst/>
              <a:cxnLst>
                <a:cxn ang="T6">
                  <a:pos x="T0" y="T1"/>
                </a:cxn>
                <a:cxn ang="T7">
                  <a:pos x="T2" y="T3"/>
                </a:cxn>
                <a:cxn ang="T8">
                  <a:pos x="T4" y="T5"/>
                </a:cxn>
              </a:cxnLst>
              <a:rect l="0" t="0" r="r" b="b"/>
              <a:pathLst>
                <a:path w="47" h="56">
                  <a:moveTo>
                    <a:pt x="40" y="15"/>
                  </a:moveTo>
                  <a:cubicBezTo>
                    <a:pt x="37" y="0"/>
                    <a:pt x="0" y="23"/>
                    <a:pt x="27" y="56"/>
                  </a:cubicBezTo>
                  <a:cubicBezTo>
                    <a:pt x="27" y="56"/>
                    <a:pt x="47" y="49"/>
                    <a:pt x="40" y="1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7" name="Freeform 7"/>
            <p:cNvSpPr/>
            <p:nvPr/>
          </p:nvSpPr>
          <p:spPr bwMode="auto">
            <a:xfrm>
              <a:off x="3403" y="1403"/>
              <a:ext cx="208" cy="379"/>
            </a:xfrm>
            <a:custGeom>
              <a:avLst/>
              <a:gdLst>
                <a:gd name="T0" fmla="*/ 487 w 41"/>
                <a:gd name="T1" fmla="*/ 687 h 75"/>
                <a:gd name="T2" fmla="*/ 309 w 41"/>
                <a:gd name="T3" fmla="*/ 1764 h 75"/>
                <a:gd name="T4" fmla="*/ 1030 w 41"/>
                <a:gd name="T5" fmla="*/ 1147 h 75"/>
                <a:gd name="T6" fmla="*/ 954 w 41"/>
                <a:gd name="T7" fmla="*/ 611 h 75"/>
                <a:gd name="T8" fmla="*/ 487 w 41"/>
                <a:gd name="T9" fmla="*/ 687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8" name="Freeform 8"/>
            <p:cNvSpPr/>
            <p:nvPr/>
          </p:nvSpPr>
          <p:spPr bwMode="auto">
            <a:xfrm>
              <a:off x="3272" y="645"/>
              <a:ext cx="670" cy="318"/>
            </a:xfrm>
            <a:custGeom>
              <a:avLst/>
              <a:gdLst>
                <a:gd name="T0" fmla="*/ 2759 w 135"/>
                <a:gd name="T1" fmla="*/ 101 h 63"/>
                <a:gd name="T2" fmla="*/ 591 w 135"/>
                <a:gd name="T3" fmla="*/ 101 h 63"/>
                <a:gd name="T4" fmla="*/ 50 w 135"/>
                <a:gd name="T5" fmla="*/ 636 h 63"/>
                <a:gd name="T6" fmla="*/ 1479 w 135"/>
                <a:gd name="T7" fmla="*/ 1479 h 63"/>
                <a:gd name="T8" fmla="*/ 2362 w 135"/>
                <a:gd name="T9" fmla="*/ 1378 h 63"/>
                <a:gd name="T10" fmla="*/ 2784 w 135"/>
                <a:gd name="T11" fmla="*/ 1353 h 63"/>
                <a:gd name="T12" fmla="*/ 2759 w 135"/>
                <a:gd name="T13" fmla="*/ 101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9" name="Freeform 9"/>
            <p:cNvSpPr/>
            <p:nvPr/>
          </p:nvSpPr>
          <p:spPr bwMode="auto">
            <a:xfrm>
              <a:off x="4046" y="1545"/>
              <a:ext cx="503" cy="516"/>
            </a:xfrm>
            <a:custGeom>
              <a:avLst/>
              <a:gdLst>
                <a:gd name="T0" fmla="*/ 1799 w 97"/>
                <a:gd name="T1" fmla="*/ 126 h 102"/>
                <a:gd name="T2" fmla="*/ 835 w 97"/>
                <a:gd name="T3" fmla="*/ 126 h 102"/>
                <a:gd name="T4" fmla="*/ 322 w 97"/>
                <a:gd name="T5" fmla="*/ 1457 h 102"/>
                <a:gd name="T6" fmla="*/ 2126 w 97"/>
                <a:gd name="T7" fmla="*/ 1588 h 102"/>
                <a:gd name="T8" fmla="*/ 1799 w 97"/>
                <a:gd name="T9" fmla="*/ 12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 name="Freeform 10"/>
            <p:cNvSpPr/>
            <p:nvPr/>
          </p:nvSpPr>
          <p:spPr bwMode="auto">
            <a:xfrm>
              <a:off x="5173" y="1024"/>
              <a:ext cx="501" cy="96"/>
            </a:xfrm>
            <a:custGeom>
              <a:avLst/>
              <a:gdLst>
                <a:gd name="T0" fmla="*/ 385 w 99"/>
                <a:gd name="T1" fmla="*/ 0 h 19"/>
                <a:gd name="T2" fmla="*/ 1022 w 99"/>
                <a:gd name="T3" fmla="*/ 384 h 19"/>
                <a:gd name="T4" fmla="*/ 385 w 99"/>
                <a:gd name="T5" fmla="*/ 0 h 19"/>
                <a:gd name="T6" fmla="*/ 0 60000 65536"/>
                <a:gd name="T7" fmla="*/ 0 60000 65536"/>
                <a:gd name="T8" fmla="*/ 0 60000 65536"/>
              </a:gdLst>
              <a:ahLst/>
              <a:cxnLst>
                <a:cxn ang="T6">
                  <a:pos x="T0" y="T1"/>
                </a:cxn>
                <a:cxn ang="T7">
                  <a:pos x="T2" y="T3"/>
                </a:cxn>
                <a:cxn ang="T8">
                  <a:pos x="T4" y="T5"/>
                </a:cxn>
              </a:cxnLst>
              <a:rect l="0" t="0" r="r" b="b"/>
              <a:pathLst>
                <a:path w="99" h="19">
                  <a:moveTo>
                    <a:pt x="15" y="0"/>
                  </a:moveTo>
                  <a:cubicBezTo>
                    <a:pt x="0" y="0"/>
                    <a:pt x="19" y="19"/>
                    <a:pt x="40" y="15"/>
                  </a:cubicBezTo>
                  <a:cubicBezTo>
                    <a:pt x="99" y="1"/>
                    <a:pt x="15" y="0"/>
                    <a:pt x="15" y="0"/>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 name="Freeform 11"/>
            <p:cNvSpPr/>
            <p:nvPr/>
          </p:nvSpPr>
          <p:spPr bwMode="auto">
            <a:xfrm>
              <a:off x="5340" y="1004"/>
              <a:ext cx="385" cy="237"/>
            </a:xfrm>
            <a:custGeom>
              <a:avLst/>
              <a:gdLst>
                <a:gd name="T0" fmla="*/ 537 w 76"/>
                <a:gd name="T1" fmla="*/ 943 h 47"/>
                <a:gd name="T2" fmla="*/ 1798 w 76"/>
                <a:gd name="T3" fmla="*/ 434 h 47"/>
                <a:gd name="T4" fmla="*/ 1231 w 76"/>
                <a:gd name="T5" fmla="*/ 76 h 47"/>
                <a:gd name="T6" fmla="*/ 486 w 76"/>
                <a:gd name="T7" fmla="*/ 812 h 47"/>
                <a:gd name="T8" fmla="*/ 537 w 76"/>
                <a:gd name="T9" fmla="*/ 943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 name="Freeform 12"/>
            <p:cNvSpPr/>
            <p:nvPr/>
          </p:nvSpPr>
          <p:spPr bwMode="auto">
            <a:xfrm>
              <a:off x="5325" y="1201"/>
              <a:ext cx="415" cy="187"/>
            </a:xfrm>
            <a:custGeom>
              <a:avLst/>
              <a:gdLst>
                <a:gd name="T0" fmla="*/ 1842 w 82"/>
                <a:gd name="T1" fmla="*/ 152 h 37"/>
                <a:gd name="T2" fmla="*/ 612 w 82"/>
                <a:gd name="T3" fmla="*/ 435 h 37"/>
                <a:gd name="T4" fmla="*/ 435 w 82"/>
                <a:gd name="T5" fmla="*/ 662 h 37"/>
                <a:gd name="T6" fmla="*/ 1948 w 82"/>
                <a:gd name="T7" fmla="*/ 586 h 37"/>
                <a:gd name="T8" fmla="*/ 2100 w 82"/>
                <a:gd name="T9" fmla="*/ 510 h 37"/>
                <a:gd name="T10" fmla="*/ 2100 w 82"/>
                <a:gd name="T11" fmla="*/ 0 h 37"/>
                <a:gd name="T12" fmla="*/ 1842 w 82"/>
                <a:gd name="T13" fmla="*/ 152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3" name="Freeform 13"/>
            <p:cNvSpPr/>
            <p:nvPr/>
          </p:nvSpPr>
          <p:spPr bwMode="auto">
            <a:xfrm>
              <a:off x="5001" y="1378"/>
              <a:ext cx="698" cy="167"/>
            </a:xfrm>
            <a:custGeom>
              <a:avLst/>
              <a:gdLst>
                <a:gd name="T0" fmla="*/ 536 w 138"/>
                <a:gd name="T1" fmla="*/ 25 h 33"/>
                <a:gd name="T2" fmla="*/ 202 w 138"/>
                <a:gd name="T3" fmla="*/ 359 h 33"/>
                <a:gd name="T4" fmla="*/ 1457 w 138"/>
                <a:gd name="T5" fmla="*/ 562 h 33"/>
                <a:gd name="T6" fmla="*/ 2994 w 138"/>
                <a:gd name="T7" fmla="*/ 587 h 33"/>
                <a:gd name="T8" fmla="*/ 2918 w 138"/>
                <a:gd name="T9" fmla="*/ 202 h 33"/>
                <a:gd name="T10" fmla="*/ 2099 w 138"/>
                <a:gd name="T11" fmla="*/ 76 h 33"/>
                <a:gd name="T12" fmla="*/ 536 w 138"/>
                <a:gd name="T13" fmla="*/ 25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4" name="Freeform 14"/>
            <p:cNvSpPr/>
            <p:nvPr/>
          </p:nvSpPr>
          <p:spPr bwMode="auto">
            <a:xfrm>
              <a:off x="5077" y="1540"/>
              <a:ext cx="567" cy="146"/>
            </a:xfrm>
            <a:custGeom>
              <a:avLst/>
              <a:gdLst>
                <a:gd name="T0" fmla="*/ 2511 w 112"/>
                <a:gd name="T1" fmla="*/ 483 h 29"/>
                <a:gd name="T2" fmla="*/ 2638 w 112"/>
                <a:gd name="T3" fmla="*/ 101 h 29"/>
                <a:gd name="T4" fmla="*/ 1898 w 112"/>
                <a:gd name="T5" fmla="*/ 252 h 29"/>
                <a:gd name="T6" fmla="*/ 921 w 112"/>
                <a:gd name="T7" fmla="*/ 151 h 29"/>
                <a:gd name="T8" fmla="*/ 51 w 112"/>
                <a:gd name="T9" fmla="*/ 101 h 29"/>
                <a:gd name="T10" fmla="*/ 2511 w 112"/>
                <a:gd name="T11" fmla="*/ 483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5" name="Freeform 15"/>
            <p:cNvSpPr/>
            <p:nvPr/>
          </p:nvSpPr>
          <p:spPr bwMode="auto">
            <a:xfrm>
              <a:off x="5042" y="1656"/>
              <a:ext cx="584" cy="480"/>
            </a:xfrm>
            <a:custGeom>
              <a:avLst/>
              <a:gdLst>
                <a:gd name="T0" fmla="*/ 76 w 115"/>
                <a:gd name="T1" fmla="*/ 1354 h 95"/>
                <a:gd name="T2" fmla="*/ 670 w 115"/>
                <a:gd name="T3" fmla="*/ 1379 h 95"/>
                <a:gd name="T4" fmla="*/ 1290 w 115"/>
                <a:gd name="T5" fmla="*/ 1965 h 95"/>
                <a:gd name="T6" fmla="*/ 1523 w 115"/>
                <a:gd name="T7" fmla="*/ 2142 h 95"/>
                <a:gd name="T8" fmla="*/ 2087 w 115"/>
                <a:gd name="T9" fmla="*/ 1329 h 95"/>
                <a:gd name="T10" fmla="*/ 2864 w 115"/>
                <a:gd name="T11" fmla="*/ 1329 h 95"/>
                <a:gd name="T12" fmla="*/ 2036 w 115"/>
                <a:gd name="T13" fmla="*/ 687 h 95"/>
                <a:gd name="T14" fmla="*/ 955 w 115"/>
                <a:gd name="T15" fmla="*/ 409 h 95"/>
                <a:gd name="T16" fmla="*/ 310 w 115"/>
                <a:gd name="T17" fmla="*/ 1046 h 95"/>
                <a:gd name="T18" fmla="*/ 76 w 115"/>
                <a:gd name="T19" fmla="*/ 1354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6" name="Freeform 16"/>
            <p:cNvSpPr/>
            <p:nvPr/>
          </p:nvSpPr>
          <p:spPr bwMode="auto">
            <a:xfrm>
              <a:off x="5421" y="1464"/>
              <a:ext cx="329" cy="854"/>
            </a:xfrm>
            <a:custGeom>
              <a:avLst/>
              <a:gdLst>
                <a:gd name="T0" fmla="*/ 1306 w 65"/>
                <a:gd name="T1" fmla="*/ 1021 h 169"/>
                <a:gd name="T2" fmla="*/ 562 w 65"/>
                <a:gd name="T3" fmla="*/ 1253 h 169"/>
                <a:gd name="T4" fmla="*/ 562 w 65"/>
                <a:gd name="T5" fmla="*/ 1506 h 169"/>
                <a:gd name="T6" fmla="*/ 1281 w 65"/>
                <a:gd name="T7" fmla="*/ 2299 h 169"/>
                <a:gd name="T8" fmla="*/ 871 w 65"/>
                <a:gd name="T9" fmla="*/ 3012 h 169"/>
                <a:gd name="T10" fmla="*/ 0 w 65"/>
                <a:gd name="T11" fmla="*/ 3780 h 169"/>
                <a:gd name="T12" fmla="*/ 435 w 65"/>
                <a:gd name="T13" fmla="*/ 3957 h 169"/>
                <a:gd name="T14" fmla="*/ 1205 w 65"/>
                <a:gd name="T15" fmla="*/ 4240 h 169"/>
                <a:gd name="T16" fmla="*/ 1615 w 65"/>
                <a:gd name="T17" fmla="*/ 4139 h 169"/>
                <a:gd name="T18" fmla="*/ 1665 w 65"/>
                <a:gd name="T19" fmla="*/ 0 h 169"/>
                <a:gd name="T20" fmla="*/ 1306 w 65"/>
                <a:gd name="T21" fmla="*/ 1021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grpSp>
        <p:nvGrpSpPr>
          <p:cNvPr id="17" name="Group 17"/>
          <p:cNvGrpSpPr/>
          <p:nvPr/>
        </p:nvGrpSpPr>
        <p:grpSpPr bwMode="auto">
          <a:xfrm>
            <a:off x="554038" y="36513"/>
            <a:ext cx="7891462" cy="6821487"/>
            <a:chOff x="349" y="23"/>
            <a:chExt cx="4971" cy="4297"/>
          </a:xfrm>
        </p:grpSpPr>
        <p:sp>
          <p:nvSpPr>
            <p:cNvPr id="18" name="Rectangle 18"/>
            <p:cNvSpPr>
              <a:spLocks noChangeArrowheads="1"/>
            </p:cNvSpPr>
            <p:nvPr/>
          </p:nvSpPr>
          <p:spPr bwMode="auto">
            <a:xfrm>
              <a:off x="384" y="23"/>
              <a:ext cx="21"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9" name="Freeform 19"/>
            <p:cNvSpPr>
              <a:spLocks noEditPoints="1"/>
            </p:cNvSpPr>
            <p:nvPr/>
          </p:nvSpPr>
          <p:spPr bwMode="auto">
            <a:xfrm>
              <a:off x="384" y="225"/>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0" name="Freeform 20"/>
            <p:cNvSpPr>
              <a:spLocks noEditPoints="1"/>
            </p:cNvSpPr>
            <p:nvPr/>
          </p:nvSpPr>
          <p:spPr bwMode="auto">
            <a:xfrm>
              <a:off x="384" y="630"/>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1" name="Freeform 21"/>
            <p:cNvSpPr>
              <a:spLocks noEditPoints="1"/>
            </p:cNvSpPr>
            <p:nvPr/>
          </p:nvSpPr>
          <p:spPr bwMode="auto">
            <a:xfrm>
              <a:off x="384" y="1034"/>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2" name="Freeform 22"/>
            <p:cNvSpPr>
              <a:spLocks noEditPoints="1"/>
            </p:cNvSpPr>
            <p:nvPr/>
          </p:nvSpPr>
          <p:spPr bwMode="auto">
            <a:xfrm>
              <a:off x="384" y="1438"/>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3" name="Freeform 23"/>
            <p:cNvSpPr>
              <a:spLocks noEditPoints="1"/>
            </p:cNvSpPr>
            <p:nvPr/>
          </p:nvSpPr>
          <p:spPr bwMode="auto">
            <a:xfrm>
              <a:off x="384" y="1843"/>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4" name="Freeform 24"/>
            <p:cNvSpPr>
              <a:spLocks noEditPoints="1"/>
            </p:cNvSpPr>
            <p:nvPr/>
          </p:nvSpPr>
          <p:spPr bwMode="auto">
            <a:xfrm>
              <a:off x="384" y="2247"/>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5" name="Freeform 25"/>
            <p:cNvSpPr>
              <a:spLocks noEditPoints="1"/>
            </p:cNvSpPr>
            <p:nvPr/>
          </p:nvSpPr>
          <p:spPr bwMode="auto">
            <a:xfrm>
              <a:off x="384" y="2652"/>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6" name="Freeform 26"/>
            <p:cNvSpPr>
              <a:spLocks noEditPoints="1"/>
            </p:cNvSpPr>
            <p:nvPr/>
          </p:nvSpPr>
          <p:spPr bwMode="auto">
            <a:xfrm>
              <a:off x="384" y="3056"/>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7" name="Freeform 27"/>
            <p:cNvSpPr>
              <a:spLocks noEditPoints="1"/>
            </p:cNvSpPr>
            <p:nvPr/>
          </p:nvSpPr>
          <p:spPr bwMode="auto">
            <a:xfrm>
              <a:off x="384" y="3461"/>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8" name="Freeform 28"/>
            <p:cNvSpPr>
              <a:spLocks noEditPoints="1"/>
            </p:cNvSpPr>
            <p:nvPr/>
          </p:nvSpPr>
          <p:spPr bwMode="auto">
            <a:xfrm>
              <a:off x="384" y="3865"/>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9" name="Rectangle 29"/>
            <p:cNvSpPr>
              <a:spLocks noChangeArrowheads="1"/>
            </p:cNvSpPr>
            <p:nvPr/>
          </p:nvSpPr>
          <p:spPr bwMode="auto">
            <a:xfrm>
              <a:off x="384" y="4269"/>
              <a:ext cx="21"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0" name="Rectangle 30"/>
            <p:cNvSpPr>
              <a:spLocks noChangeArrowheads="1"/>
            </p:cNvSpPr>
            <p:nvPr/>
          </p:nvSpPr>
          <p:spPr bwMode="auto">
            <a:xfrm>
              <a:off x="829" y="23"/>
              <a:ext cx="21"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1" name="Freeform 31"/>
            <p:cNvSpPr>
              <a:spLocks noEditPoints="1"/>
            </p:cNvSpPr>
            <p:nvPr/>
          </p:nvSpPr>
          <p:spPr bwMode="auto">
            <a:xfrm>
              <a:off x="829" y="225"/>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2" name="Freeform 32"/>
            <p:cNvSpPr>
              <a:spLocks noEditPoints="1"/>
            </p:cNvSpPr>
            <p:nvPr/>
          </p:nvSpPr>
          <p:spPr bwMode="auto">
            <a:xfrm>
              <a:off x="829" y="630"/>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 name="Freeform 33"/>
            <p:cNvSpPr>
              <a:spLocks noEditPoints="1"/>
            </p:cNvSpPr>
            <p:nvPr/>
          </p:nvSpPr>
          <p:spPr bwMode="auto">
            <a:xfrm>
              <a:off x="829" y="1034"/>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4" name="Freeform 34"/>
            <p:cNvSpPr>
              <a:spLocks noEditPoints="1"/>
            </p:cNvSpPr>
            <p:nvPr/>
          </p:nvSpPr>
          <p:spPr bwMode="auto">
            <a:xfrm>
              <a:off x="829" y="1438"/>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5" name="Freeform 35"/>
            <p:cNvSpPr>
              <a:spLocks noEditPoints="1"/>
            </p:cNvSpPr>
            <p:nvPr/>
          </p:nvSpPr>
          <p:spPr bwMode="auto">
            <a:xfrm>
              <a:off x="829" y="1843"/>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6" name="Freeform 36"/>
            <p:cNvSpPr>
              <a:spLocks noEditPoints="1"/>
            </p:cNvSpPr>
            <p:nvPr/>
          </p:nvSpPr>
          <p:spPr bwMode="auto">
            <a:xfrm>
              <a:off x="829" y="2247"/>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7" name="Freeform 37"/>
            <p:cNvSpPr>
              <a:spLocks noEditPoints="1"/>
            </p:cNvSpPr>
            <p:nvPr/>
          </p:nvSpPr>
          <p:spPr bwMode="auto">
            <a:xfrm>
              <a:off x="829" y="2652"/>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8" name="Freeform 38"/>
            <p:cNvSpPr>
              <a:spLocks noEditPoints="1"/>
            </p:cNvSpPr>
            <p:nvPr/>
          </p:nvSpPr>
          <p:spPr bwMode="auto">
            <a:xfrm>
              <a:off x="829" y="3056"/>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9" name="Freeform 39"/>
            <p:cNvSpPr>
              <a:spLocks noEditPoints="1"/>
            </p:cNvSpPr>
            <p:nvPr/>
          </p:nvSpPr>
          <p:spPr bwMode="auto">
            <a:xfrm>
              <a:off x="829" y="3461"/>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0" name="Freeform 40"/>
            <p:cNvSpPr>
              <a:spLocks noEditPoints="1"/>
            </p:cNvSpPr>
            <p:nvPr/>
          </p:nvSpPr>
          <p:spPr bwMode="auto">
            <a:xfrm>
              <a:off x="829" y="3865"/>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 name="Rectangle 41"/>
            <p:cNvSpPr>
              <a:spLocks noChangeArrowheads="1"/>
            </p:cNvSpPr>
            <p:nvPr/>
          </p:nvSpPr>
          <p:spPr bwMode="auto">
            <a:xfrm>
              <a:off x="829" y="4269"/>
              <a:ext cx="21"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42" name="Rectangle 42"/>
            <p:cNvSpPr>
              <a:spLocks noChangeArrowheads="1"/>
            </p:cNvSpPr>
            <p:nvPr/>
          </p:nvSpPr>
          <p:spPr bwMode="auto">
            <a:xfrm>
              <a:off x="1279" y="23"/>
              <a:ext cx="21"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43" name="Freeform 43"/>
            <p:cNvSpPr>
              <a:spLocks noEditPoints="1"/>
            </p:cNvSpPr>
            <p:nvPr/>
          </p:nvSpPr>
          <p:spPr bwMode="auto">
            <a:xfrm>
              <a:off x="1279" y="225"/>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4" name="Freeform 44"/>
            <p:cNvSpPr>
              <a:spLocks noEditPoints="1"/>
            </p:cNvSpPr>
            <p:nvPr/>
          </p:nvSpPr>
          <p:spPr bwMode="auto">
            <a:xfrm>
              <a:off x="1279" y="630"/>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5" name="Freeform 45"/>
            <p:cNvSpPr>
              <a:spLocks noEditPoints="1"/>
            </p:cNvSpPr>
            <p:nvPr/>
          </p:nvSpPr>
          <p:spPr bwMode="auto">
            <a:xfrm>
              <a:off x="1279" y="1034"/>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6" name="Freeform 46"/>
            <p:cNvSpPr>
              <a:spLocks noEditPoints="1"/>
            </p:cNvSpPr>
            <p:nvPr/>
          </p:nvSpPr>
          <p:spPr bwMode="auto">
            <a:xfrm>
              <a:off x="1279" y="1438"/>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7" name="Freeform 47"/>
            <p:cNvSpPr>
              <a:spLocks noEditPoints="1"/>
            </p:cNvSpPr>
            <p:nvPr/>
          </p:nvSpPr>
          <p:spPr bwMode="auto">
            <a:xfrm>
              <a:off x="1279" y="1843"/>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8" name="Freeform 48"/>
            <p:cNvSpPr>
              <a:spLocks noEditPoints="1"/>
            </p:cNvSpPr>
            <p:nvPr/>
          </p:nvSpPr>
          <p:spPr bwMode="auto">
            <a:xfrm>
              <a:off x="1279" y="2247"/>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9" name="Freeform 49"/>
            <p:cNvSpPr>
              <a:spLocks noEditPoints="1"/>
            </p:cNvSpPr>
            <p:nvPr/>
          </p:nvSpPr>
          <p:spPr bwMode="auto">
            <a:xfrm>
              <a:off x="1279" y="2652"/>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0" name="Freeform 50"/>
            <p:cNvSpPr>
              <a:spLocks noEditPoints="1"/>
            </p:cNvSpPr>
            <p:nvPr/>
          </p:nvSpPr>
          <p:spPr bwMode="auto">
            <a:xfrm>
              <a:off x="1279" y="3056"/>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1" name="Freeform 51"/>
            <p:cNvSpPr>
              <a:spLocks noEditPoints="1"/>
            </p:cNvSpPr>
            <p:nvPr/>
          </p:nvSpPr>
          <p:spPr bwMode="auto">
            <a:xfrm>
              <a:off x="1279" y="3461"/>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2" name="Freeform 52"/>
            <p:cNvSpPr>
              <a:spLocks noEditPoints="1"/>
            </p:cNvSpPr>
            <p:nvPr/>
          </p:nvSpPr>
          <p:spPr bwMode="auto">
            <a:xfrm>
              <a:off x="1279" y="3865"/>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3" name="Rectangle 53"/>
            <p:cNvSpPr>
              <a:spLocks noChangeArrowheads="1"/>
            </p:cNvSpPr>
            <p:nvPr/>
          </p:nvSpPr>
          <p:spPr bwMode="auto">
            <a:xfrm>
              <a:off x="1279" y="4269"/>
              <a:ext cx="21"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54" name="Rectangle 54"/>
            <p:cNvSpPr>
              <a:spLocks noChangeArrowheads="1"/>
            </p:cNvSpPr>
            <p:nvPr/>
          </p:nvSpPr>
          <p:spPr bwMode="auto">
            <a:xfrm>
              <a:off x="1724" y="23"/>
              <a:ext cx="21"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55" name="Freeform 55"/>
            <p:cNvSpPr>
              <a:spLocks noEditPoints="1"/>
            </p:cNvSpPr>
            <p:nvPr/>
          </p:nvSpPr>
          <p:spPr bwMode="auto">
            <a:xfrm>
              <a:off x="1724" y="225"/>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6" name="Freeform 56"/>
            <p:cNvSpPr>
              <a:spLocks noEditPoints="1"/>
            </p:cNvSpPr>
            <p:nvPr/>
          </p:nvSpPr>
          <p:spPr bwMode="auto">
            <a:xfrm>
              <a:off x="1724" y="630"/>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7" name="Freeform 57"/>
            <p:cNvSpPr>
              <a:spLocks noEditPoints="1"/>
            </p:cNvSpPr>
            <p:nvPr/>
          </p:nvSpPr>
          <p:spPr bwMode="auto">
            <a:xfrm>
              <a:off x="1724" y="1034"/>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8" name="Freeform 58"/>
            <p:cNvSpPr>
              <a:spLocks noEditPoints="1"/>
            </p:cNvSpPr>
            <p:nvPr/>
          </p:nvSpPr>
          <p:spPr bwMode="auto">
            <a:xfrm>
              <a:off x="1724" y="1438"/>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9" name="Freeform 59"/>
            <p:cNvSpPr>
              <a:spLocks noEditPoints="1"/>
            </p:cNvSpPr>
            <p:nvPr/>
          </p:nvSpPr>
          <p:spPr bwMode="auto">
            <a:xfrm>
              <a:off x="1724" y="1843"/>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0" name="Freeform 60"/>
            <p:cNvSpPr>
              <a:spLocks noEditPoints="1"/>
            </p:cNvSpPr>
            <p:nvPr/>
          </p:nvSpPr>
          <p:spPr bwMode="auto">
            <a:xfrm>
              <a:off x="1724" y="2247"/>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1" name="Freeform 61"/>
            <p:cNvSpPr>
              <a:spLocks noEditPoints="1"/>
            </p:cNvSpPr>
            <p:nvPr/>
          </p:nvSpPr>
          <p:spPr bwMode="auto">
            <a:xfrm>
              <a:off x="1724" y="2652"/>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2" name="Freeform 62"/>
            <p:cNvSpPr>
              <a:spLocks noEditPoints="1"/>
            </p:cNvSpPr>
            <p:nvPr/>
          </p:nvSpPr>
          <p:spPr bwMode="auto">
            <a:xfrm>
              <a:off x="1724" y="3056"/>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3" name="Freeform 63"/>
            <p:cNvSpPr>
              <a:spLocks noEditPoints="1"/>
            </p:cNvSpPr>
            <p:nvPr/>
          </p:nvSpPr>
          <p:spPr bwMode="auto">
            <a:xfrm>
              <a:off x="1724" y="3461"/>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52" name="Freeform 64"/>
            <p:cNvSpPr>
              <a:spLocks noEditPoints="1"/>
            </p:cNvSpPr>
            <p:nvPr/>
          </p:nvSpPr>
          <p:spPr bwMode="auto">
            <a:xfrm>
              <a:off x="1724" y="3865"/>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53" name="Rectangle 65"/>
            <p:cNvSpPr>
              <a:spLocks noChangeArrowheads="1"/>
            </p:cNvSpPr>
            <p:nvPr/>
          </p:nvSpPr>
          <p:spPr bwMode="auto">
            <a:xfrm>
              <a:off x="1724" y="4269"/>
              <a:ext cx="21"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3954" name="Rectangle 66"/>
            <p:cNvSpPr>
              <a:spLocks noChangeArrowheads="1"/>
            </p:cNvSpPr>
            <p:nvPr/>
          </p:nvSpPr>
          <p:spPr bwMode="auto">
            <a:xfrm>
              <a:off x="2169" y="23"/>
              <a:ext cx="21"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3955" name="Freeform 67"/>
            <p:cNvSpPr>
              <a:spLocks noEditPoints="1"/>
            </p:cNvSpPr>
            <p:nvPr/>
          </p:nvSpPr>
          <p:spPr bwMode="auto">
            <a:xfrm>
              <a:off x="2169" y="225"/>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56" name="Freeform 68"/>
            <p:cNvSpPr>
              <a:spLocks noEditPoints="1"/>
            </p:cNvSpPr>
            <p:nvPr/>
          </p:nvSpPr>
          <p:spPr bwMode="auto">
            <a:xfrm>
              <a:off x="2169" y="630"/>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57" name="Freeform 69"/>
            <p:cNvSpPr>
              <a:spLocks noEditPoints="1"/>
            </p:cNvSpPr>
            <p:nvPr/>
          </p:nvSpPr>
          <p:spPr bwMode="auto">
            <a:xfrm>
              <a:off x="2169" y="1034"/>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58" name="Freeform 70"/>
            <p:cNvSpPr>
              <a:spLocks noEditPoints="1"/>
            </p:cNvSpPr>
            <p:nvPr/>
          </p:nvSpPr>
          <p:spPr bwMode="auto">
            <a:xfrm>
              <a:off x="2169" y="1438"/>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59" name="Freeform 71"/>
            <p:cNvSpPr>
              <a:spLocks noEditPoints="1"/>
            </p:cNvSpPr>
            <p:nvPr/>
          </p:nvSpPr>
          <p:spPr bwMode="auto">
            <a:xfrm>
              <a:off x="2169" y="1843"/>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60" name="Freeform 72"/>
            <p:cNvSpPr>
              <a:spLocks noEditPoints="1"/>
            </p:cNvSpPr>
            <p:nvPr/>
          </p:nvSpPr>
          <p:spPr bwMode="auto">
            <a:xfrm>
              <a:off x="2169" y="2247"/>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61" name="Freeform 73"/>
            <p:cNvSpPr>
              <a:spLocks noEditPoints="1"/>
            </p:cNvSpPr>
            <p:nvPr/>
          </p:nvSpPr>
          <p:spPr bwMode="auto">
            <a:xfrm>
              <a:off x="2169" y="2652"/>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62" name="Freeform 74"/>
            <p:cNvSpPr>
              <a:spLocks noEditPoints="1"/>
            </p:cNvSpPr>
            <p:nvPr/>
          </p:nvSpPr>
          <p:spPr bwMode="auto">
            <a:xfrm>
              <a:off x="2169" y="3056"/>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63" name="Freeform 75"/>
            <p:cNvSpPr>
              <a:spLocks noEditPoints="1"/>
            </p:cNvSpPr>
            <p:nvPr/>
          </p:nvSpPr>
          <p:spPr bwMode="auto">
            <a:xfrm>
              <a:off x="2169" y="3461"/>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64" name="Freeform 76"/>
            <p:cNvSpPr>
              <a:spLocks noEditPoints="1"/>
            </p:cNvSpPr>
            <p:nvPr/>
          </p:nvSpPr>
          <p:spPr bwMode="auto">
            <a:xfrm>
              <a:off x="2169" y="3865"/>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65" name="Rectangle 77"/>
            <p:cNvSpPr>
              <a:spLocks noChangeArrowheads="1"/>
            </p:cNvSpPr>
            <p:nvPr/>
          </p:nvSpPr>
          <p:spPr bwMode="auto">
            <a:xfrm>
              <a:off x="2169" y="4269"/>
              <a:ext cx="21"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3966" name="Rectangle 78"/>
            <p:cNvSpPr>
              <a:spLocks noChangeArrowheads="1"/>
            </p:cNvSpPr>
            <p:nvPr/>
          </p:nvSpPr>
          <p:spPr bwMode="auto">
            <a:xfrm>
              <a:off x="2620" y="23"/>
              <a:ext cx="20"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3967" name="Freeform 79"/>
            <p:cNvSpPr>
              <a:spLocks noEditPoints="1"/>
            </p:cNvSpPr>
            <p:nvPr/>
          </p:nvSpPr>
          <p:spPr bwMode="auto">
            <a:xfrm>
              <a:off x="2620"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68" name="Freeform 80"/>
            <p:cNvSpPr>
              <a:spLocks noEditPoints="1"/>
            </p:cNvSpPr>
            <p:nvPr/>
          </p:nvSpPr>
          <p:spPr bwMode="auto">
            <a:xfrm>
              <a:off x="2620"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69" name="Freeform 81"/>
            <p:cNvSpPr>
              <a:spLocks noEditPoints="1"/>
            </p:cNvSpPr>
            <p:nvPr/>
          </p:nvSpPr>
          <p:spPr bwMode="auto">
            <a:xfrm>
              <a:off x="2620"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70" name="Freeform 82"/>
            <p:cNvSpPr>
              <a:spLocks noEditPoints="1"/>
            </p:cNvSpPr>
            <p:nvPr/>
          </p:nvSpPr>
          <p:spPr bwMode="auto">
            <a:xfrm>
              <a:off x="2620"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71" name="Freeform 83"/>
            <p:cNvSpPr>
              <a:spLocks noEditPoints="1"/>
            </p:cNvSpPr>
            <p:nvPr/>
          </p:nvSpPr>
          <p:spPr bwMode="auto">
            <a:xfrm>
              <a:off x="2620"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72" name="Freeform 84"/>
            <p:cNvSpPr>
              <a:spLocks noEditPoints="1"/>
            </p:cNvSpPr>
            <p:nvPr/>
          </p:nvSpPr>
          <p:spPr bwMode="auto">
            <a:xfrm>
              <a:off x="2620"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73" name="Freeform 85"/>
            <p:cNvSpPr>
              <a:spLocks noEditPoints="1"/>
            </p:cNvSpPr>
            <p:nvPr/>
          </p:nvSpPr>
          <p:spPr bwMode="auto">
            <a:xfrm>
              <a:off x="2620"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74" name="Freeform 86"/>
            <p:cNvSpPr>
              <a:spLocks noEditPoints="1"/>
            </p:cNvSpPr>
            <p:nvPr/>
          </p:nvSpPr>
          <p:spPr bwMode="auto">
            <a:xfrm>
              <a:off x="2620"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75" name="Freeform 87"/>
            <p:cNvSpPr>
              <a:spLocks noEditPoints="1"/>
            </p:cNvSpPr>
            <p:nvPr/>
          </p:nvSpPr>
          <p:spPr bwMode="auto">
            <a:xfrm>
              <a:off x="2620"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76" name="Freeform 88"/>
            <p:cNvSpPr>
              <a:spLocks noEditPoints="1"/>
            </p:cNvSpPr>
            <p:nvPr/>
          </p:nvSpPr>
          <p:spPr bwMode="auto">
            <a:xfrm>
              <a:off x="2620"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77" name="Rectangle 89"/>
            <p:cNvSpPr>
              <a:spLocks noChangeArrowheads="1"/>
            </p:cNvSpPr>
            <p:nvPr/>
          </p:nvSpPr>
          <p:spPr bwMode="auto">
            <a:xfrm>
              <a:off x="2620" y="4269"/>
              <a:ext cx="20"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3978" name="Rectangle 90"/>
            <p:cNvSpPr>
              <a:spLocks noChangeArrowheads="1"/>
            </p:cNvSpPr>
            <p:nvPr/>
          </p:nvSpPr>
          <p:spPr bwMode="auto">
            <a:xfrm>
              <a:off x="3065" y="23"/>
              <a:ext cx="20"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3979" name="Freeform 91"/>
            <p:cNvSpPr>
              <a:spLocks noEditPoints="1"/>
            </p:cNvSpPr>
            <p:nvPr/>
          </p:nvSpPr>
          <p:spPr bwMode="auto">
            <a:xfrm>
              <a:off x="3065"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80" name="Freeform 92"/>
            <p:cNvSpPr>
              <a:spLocks noEditPoints="1"/>
            </p:cNvSpPr>
            <p:nvPr/>
          </p:nvSpPr>
          <p:spPr bwMode="auto">
            <a:xfrm>
              <a:off x="3065"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81" name="Freeform 93"/>
            <p:cNvSpPr>
              <a:spLocks noEditPoints="1"/>
            </p:cNvSpPr>
            <p:nvPr/>
          </p:nvSpPr>
          <p:spPr bwMode="auto">
            <a:xfrm>
              <a:off x="3065"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82" name="Freeform 94"/>
            <p:cNvSpPr>
              <a:spLocks noEditPoints="1"/>
            </p:cNvSpPr>
            <p:nvPr/>
          </p:nvSpPr>
          <p:spPr bwMode="auto">
            <a:xfrm>
              <a:off x="3065"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83" name="Freeform 95"/>
            <p:cNvSpPr>
              <a:spLocks noEditPoints="1"/>
            </p:cNvSpPr>
            <p:nvPr/>
          </p:nvSpPr>
          <p:spPr bwMode="auto">
            <a:xfrm>
              <a:off x="3065"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84" name="Freeform 96"/>
            <p:cNvSpPr>
              <a:spLocks noEditPoints="1"/>
            </p:cNvSpPr>
            <p:nvPr/>
          </p:nvSpPr>
          <p:spPr bwMode="auto">
            <a:xfrm>
              <a:off x="3065"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85" name="Freeform 97"/>
            <p:cNvSpPr>
              <a:spLocks noEditPoints="1"/>
            </p:cNvSpPr>
            <p:nvPr/>
          </p:nvSpPr>
          <p:spPr bwMode="auto">
            <a:xfrm>
              <a:off x="3065"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86" name="Freeform 98"/>
            <p:cNvSpPr>
              <a:spLocks noEditPoints="1"/>
            </p:cNvSpPr>
            <p:nvPr/>
          </p:nvSpPr>
          <p:spPr bwMode="auto">
            <a:xfrm>
              <a:off x="3065"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88" name="Freeform 99"/>
            <p:cNvSpPr>
              <a:spLocks noEditPoints="1"/>
            </p:cNvSpPr>
            <p:nvPr/>
          </p:nvSpPr>
          <p:spPr bwMode="auto">
            <a:xfrm>
              <a:off x="3065"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89" name="Freeform 100"/>
            <p:cNvSpPr>
              <a:spLocks noEditPoints="1"/>
            </p:cNvSpPr>
            <p:nvPr/>
          </p:nvSpPr>
          <p:spPr bwMode="auto">
            <a:xfrm>
              <a:off x="3065"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90" name="Rectangle 101"/>
            <p:cNvSpPr>
              <a:spLocks noChangeArrowheads="1"/>
            </p:cNvSpPr>
            <p:nvPr/>
          </p:nvSpPr>
          <p:spPr bwMode="auto">
            <a:xfrm>
              <a:off x="3065" y="4269"/>
              <a:ext cx="20"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3992" name="Rectangle 102"/>
            <p:cNvSpPr>
              <a:spLocks noChangeArrowheads="1"/>
            </p:cNvSpPr>
            <p:nvPr/>
          </p:nvSpPr>
          <p:spPr bwMode="auto">
            <a:xfrm>
              <a:off x="3510" y="23"/>
              <a:ext cx="20"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3993" name="Freeform 103"/>
            <p:cNvSpPr>
              <a:spLocks noEditPoints="1"/>
            </p:cNvSpPr>
            <p:nvPr/>
          </p:nvSpPr>
          <p:spPr bwMode="auto">
            <a:xfrm>
              <a:off x="3510"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94" name="Freeform 104"/>
            <p:cNvSpPr>
              <a:spLocks noEditPoints="1"/>
            </p:cNvSpPr>
            <p:nvPr/>
          </p:nvSpPr>
          <p:spPr bwMode="auto">
            <a:xfrm>
              <a:off x="3510"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95" name="Freeform 105"/>
            <p:cNvSpPr>
              <a:spLocks noEditPoints="1"/>
            </p:cNvSpPr>
            <p:nvPr/>
          </p:nvSpPr>
          <p:spPr bwMode="auto">
            <a:xfrm>
              <a:off x="3510"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96" name="Freeform 106"/>
            <p:cNvSpPr>
              <a:spLocks noEditPoints="1"/>
            </p:cNvSpPr>
            <p:nvPr/>
          </p:nvSpPr>
          <p:spPr bwMode="auto">
            <a:xfrm>
              <a:off x="3510"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97" name="Freeform 107"/>
            <p:cNvSpPr>
              <a:spLocks noEditPoints="1"/>
            </p:cNvSpPr>
            <p:nvPr/>
          </p:nvSpPr>
          <p:spPr bwMode="auto">
            <a:xfrm>
              <a:off x="3510"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98" name="Freeform 108"/>
            <p:cNvSpPr>
              <a:spLocks noEditPoints="1"/>
            </p:cNvSpPr>
            <p:nvPr/>
          </p:nvSpPr>
          <p:spPr bwMode="auto">
            <a:xfrm>
              <a:off x="3510"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3999" name="Freeform 109"/>
            <p:cNvSpPr>
              <a:spLocks noEditPoints="1"/>
            </p:cNvSpPr>
            <p:nvPr/>
          </p:nvSpPr>
          <p:spPr bwMode="auto">
            <a:xfrm>
              <a:off x="3510"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00" name="Freeform 110"/>
            <p:cNvSpPr>
              <a:spLocks noEditPoints="1"/>
            </p:cNvSpPr>
            <p:nvPr/>
          </p:nvSpPr>
          <p:spPr bwMode="auto">
            <a:xfrm>
              <a:off x="3510"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01" name="Freeform 111"/>
            <p:cNvSpPr>
              <a:spLocks noEditPoints="1"/>
            </p:cNvSpPr>
            <p:nvPr/>
          </p:nvSpPr>
          <p:spPr bwMode="auto">
            <a:xfrm>
              <a:off x="3510"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02" name="Freeform 112"/>
            <p:cNvSpPr>
              <a:spLocks noEditPoints="1"/>
            </p:cNvSpPr>
            <p:nvPr/>
          </p:nvSpPr>
          <p:spPr bwMode="auto">
            <a:xfrm>
              <a:off x="3510"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03" name="Rectangle 113"/>
            <p:cNvSpPr>
              <a:spLocks noChangeArrowheads="1"/>
            </p:cNvSpPr>
            <p:nvPr/>
          </p:nvSpPr>
          <p:spPr bwMode="auto">
            <a:xfrm>
              <a:off x="3510" y="4269"/>
              <a:ext cx="20"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4004" name="Rectangle 114"/>
            <p:cNvSpPr>
              <a:spLocks noChangeArrowheads="1"/>
            </p:cNvSpPr>
            <p:nvPr/>
          </p:nvSpPr>
          <p:spPr bwMode="auto">
            <a:xfrm>
              <a:off x="3960" y="23"/>
              <a:ext cx="20"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4005" name="Freeform 115"/>
            <p:cNvSpPr>
              <a:spLocks noEditPoints="1"/>
            </p:cNvSpPr>
            <p:nvPr/>
          </p:nvSpPr>
          <p:spPr bwMode="auto">
            <a:xfrm>
              <a:off x="3960"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06" name="Freeform 116"/>
            <p:cNvSpPr>
              <a:spLocks noEditPoints="1"/>
            </p:cNvSpPr>
            <p:nvPr/>
          </p:nvSpPr>
          <p:spPr bwMode="auto">
            <a:xfrm>
              <a:off x="3960"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07" name="Freeform 117"/>
            <p:cNvSpPr>
              <a:spLocks noEditPoints="1"/>
            </p:cNvSpPr>
            <p:nvPr/>
          </p:nvSpPr>
          <p:spPr bwMode="auto">
            <a:xfrm>
              <a:off x="3960"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08" name="Freeform 118"/>
            <p:cNvSpPr>
              <a:spLocks noEditPoints="1"/>
            </p:cNvSpPr>
            <p:nvPr/>
          </p:nvSpPr>
          <p:spPr bwMode="auto">
            <a:xfrm>
              <a:off x="3960"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09" name="Freeform 119"/>
            <p:cNvSpPr>
              <a:spLocks noEditPoints="1"/>
            </p:cNvSpPr>
            <p:nvPr/>
          </p:nvSpPr>
          <p:spPr bwMode="auto">
            <a:xfrm>
              <a:off x="3960"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10" name="Freeform 120"/>
            <p:cNvSpPr>
              <a:spLocks noEditPoints="1"/>
            </p:cNvSpPr>
            <p:nvPr/>
          </p:nvSpPr>
          <p:spPr bwMode="auto">
            <a:xfrm>
              <a:off x="3960"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11" name="Freeform 121"/>
            <p:cNvSpPr>
              <a:spLocks noEditPoints="1"/>
            </p:cNvSpPr>
            <p:nvPr/>
          </p:nvSpPr>
          <p:spPr bwMode="auto">
            <a:xfrm>
              <a:off x="3960"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12" name="Freeform 122"/>
            <p:cNvSpPr>
              <a:spLocks noEditPoints="1"/>
            </p:cNvSpPr>
            <p:nvPr/>
          </p:nvSpPr>
          <p:spPr bwMode="auto">
            <a:xfrm>
              <a:off x="3960"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13" name="Freeform 123"/>
            <p:cNvSpPr>
              <a:spLocks noEditPoints="1"/>
            </p:cNvSpPr>
            <p:nvPr/>
          </p:nvSpPr>
          <p:spPr bwMode="auto">
            <a:xfrm>
              <a:off x="3960"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14" name="Freeform 124"/>
            <p:cNvSpPr>
              <a:spLocks noEditPoints="1"/>
            </p:cNvSpPr>
            <p:nvPr/>
          </p:nvSpPr>
          <p:spPr bwMode="auto">
            <a:xfrm>
              <a:off x="3960"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15" name="Rectangle 125"/>
            <p:cNvSpPr>
              <a:spLocks noChangeArrowheads="1"/>
            </p:cNvSpPr>
            <p:nvPr/>
          </p:nvSpPr>
          <p:spPr bwMode="auto">
            <a:xfrm>
              <a:off x="3960" y="4269"/>
              <a:ext cx="20"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4016" name="Rectangle 126"/>
            <p:cNvSpPr>
              <a:spLocks noChangeArrowheads="1"/>
            </p:cNvSpPr>
            <p:nvPr/>
          </p:nvSpPr>
          <p:spPr bwMode="auto">
            <a:xfrm>
              <a:off x="4405" y="23"/>
              <a:ext cx="20"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4017" name="Freeform 127"/>
            <p:cNvSpPr>
              <a:spLocks noEditPoints="1"/>
            </p:cNvSpPr>
            <p:nvPr/>
          </p:nvSpPr>
          <p:spPr bwMode="auto">
            <a:xfrm>
              <a:off x="4405"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18" name="Freeform 128"/>
            <p:cNvSpPr>
              <a:spLocks noEditPoints="1"/>
            </p:cNvSpPr>
            <p:nvPr/>
          </p:nvSpPr>
          <p:spPr bwMode="auto">
            <a:xfrm>
              <a:off x="4405"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19" name="Freeform 129"/>
            <p:cNvSpPr>
              <a:spLocks noEditPoints="1"/>
            </p:cNvSpPr>
            <p:nvPr/>
          </p:nvSpPr>
          <p:spPr bwMode="auto">
            <a:xfrm>
              <a:off x="4405"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20" name="Freeform 130"/>
            <p:cNvSpPr>
              <a:spLocks noEditPoints="1"/>
            </p:cNvSpPr>
            <p:nvPr/>
          </p:nvSpPr>
          <p:spPr bwMode="auto">
            <a:xfrm>
              <a:off x="4405"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21" name="Freeform 131"/>
            <p:cNvSpPr>
              <a:spLocks noEditPoints="1"/>
            </p:cNvSpPr>
            <p:nvPr/>
          </p:nvSpPr>
          <p:spPr bwMode="auto">
            <a:xfrm>
              <a:off x="4405"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22" name="Freeform 132"/>
            <p:cNvSpPr>
              <a:spLocks noEditPoints="1"/>
            </p:cNvSpPr>
            <p:nvPr/>
          </p:nvSpPr>
          <p:spPr bwMode="auto">
            <a:xfrm>
              <a:off x="4405"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23" name="Freeform 133"/>
            <p:cNvSpPr>
              <a:spLocks noEditPoints="1"/>
            </p:cNvSpPr>
            <p:nvPr/>
          </p:nvSpPr>
          <p:spPr bwMode="auto">
            <a:xfrm>
              <a:off x="4405"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24" name="Freeform 134"/>
            <p:cNvSpPr>
              <a:spLocks noEditPoints="1"/>
            </p:cNvSpPr>
            <p:nvPr/>
          </p:nvSpPr>
          <p:spPr bwMode="auto">
            <a:xfrm>
              <a:off x="4405"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25" name="Freeform 135"/>
            <p:cNvSpPr>
              <a:spLocks noEditPoints="1"/>
            </p:cNvSpPr>
            <p:nvPr/>
          </p:nvSpPr>
          <p:spPr bwMode="auto">
            <a:xfrm>
              <a:off x="4405"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26" name="Freeform 136"/>
            <p:cNvSpPr>
              <a:spLocks noEditPoints="1"/>
            </p:cNvSpPr>
            <p:nvPr/>
          </p:nvSpPr>
          <p:spPr bwMode="auto">
            <a:xfrm>
              <a:off x="4405"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27" name="Rectangle 137"/>
            <p:cNvSpPr>
              <a:spLocks noChangeArrowheads="1"/>
            </p:cNvSpPr>
            <p:nvPr/>
          </p:nvSpPr>
          <p:spPr bwMode="auto">
            <a:xfrm>
              <a:off x="4405" y="4269"/>
              <a:ext cx="20"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4028" name="Rectangle 138"/>
            <p:cNvSpPr>
              <a:spLocks noChangeArrowheads="1"/>
            </p:cNvSpPr>
            <p:nvPr/>
          </p:nvSpPr>
          <p:spPr bwMode="auto">
            <a:xfrm>
              <a:off x="4850" y="23"/>
              <a:ext cx="20"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4029" name="Freeform 139"/>
            <p:cNvSpPr>
              <a:spLocks noEditPoints="1"/>
            </p:cNvSpPr>
            <p:nvPr/>
          </p:nvSpPr>
          <p:spPr bwMode="auto">
            <a:xfrm>
              <a:off x="4850"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30" name="Freeform 140"/>
            <p:cNvSpPr>
              <a:spLocks noEditPoints="1"/>
            </p:cNvSpPr>
            <p:nvPr/>
          </p:nvSpPr>
          <p:spPr bwMode="auto">
            <a:xfrm>
              <a:off x="4850"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31" name="Freeform 141"/>
            <p:cNvSpPr>
              <a:spLocks noEditPoints="1"/>
            </p:cNvSpPr>
            <p:nvPr/>
          </p:nvSpPr>
          <p:spPr bwMode="auto">
            <a:xfrm>
              <a:off x="4850"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32" name="Freeform 142"/>
            <p:cNvSpPr>
              <a:spLocks noEditPoints="1"/>
            </p:cNvSpPr>
            <p:nvPr/>
          </p:nvSpPr>
          <p:spPr bwMode="auto">
            <a:xfrm>
              <a:off x="4850"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33" name="Freeform 143"/>
            <p:cNvSpPr>
              <a:spLocks noEditPoints="1"/>
            </p:cNvSpPr>
            <p:nvPr/>
          </p:nvSpPr>
          <p:spPr bwMode="auto">
            <a:xfrm>
              <a:off x="4850"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34" name="Freeform 144"/>
            <p:cNvSpPr>
              <a:spLocks noEditPoints="1"/>
            </p:cNvSpPr>
            <p:nvPr/>
          </p:nvSpPr>
          <p:spPr bwMode="auto">
            <a:xfrm>
              <a:off x="4850"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35" name="Freeform 145"/>
            <p:cNvSpPr>
              <a:spLocks noEditPoints="1"/>
            </p:cNvSpPr>
            <p:nvPr/>
          </p:nvSpPr>
          <p:spPr bwMode="auto">
            <a:xfrm>
              <a:off x="4850"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36" name="Freeform 146"/>
            <p:cNvSpPr>
              <a:spLocks noEditPoints="1"/>
            </p:cNvSpPr>
            <p:nvPr/>
          </p:nvSpPr>
          <p:spPr bwMode="auto">
            <a:xfrm>
              <a:off x="4850"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37" name="Freeform 147"/>
            <p:cNvSpPr>
              <a:spLocks noEditPoints="1"/>
            </p:cNvSpPr>
            <p:nvPr/>
          </p:nvSpPr>
          <p:spPr bwMode="auto">
            <a:xfrm>
              <a:off x="4850"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38" name="Freeform 148"/>
            <p:cNvSpPr>
              <a:spLocks noEditPoints="1"/>
            </p:cNvSpPr>
            <p:nvPr/>
          </p:nvSpPr>
          <p:spPr bwMode="auto">
            <a:xfrm>
              <a:off x="4850"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39" name="Rectangle 149"/>
            <p:cNvSpPr>
              <a:spLocks noChangeArrowheads="1"/>
            </p:cNvSpPr>
            <p:nvPr/>
          </p:nvSpPr>
          <p:spPr bwMode="auto">
            <a:xfrm>
              <a:off x="4850" y="4269"/>
              <a:ext cx="20"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4040" name="Rectangle 150"/>
            <p:cNvSpPr>
              <a:spLocks noChangeArrowheads="1"/>
            </p:cNvSpPr>
            <p:nvPr/>
          </p:nvSpPr>
          <p:spPr bwMode="auto">
            <a:xfrm>
              <a:off x="5300" y="23"/>
              <a:ext cx="20" cy="10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4041" name="Freeform 151"/>
            <p:cNvSpPr>
              <a:spLocks noEditPoints="1"/>
            </p:cNvSpPr>
            <p:nvPr/>
          </p:nvSpPr>
          <p:spPr bwMode="auto">
            <a:xfrm>
              <a:off x="5300"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42" name="Freeform 152"/>
            <p:cNvSpPr>
              <a:spLocks noEditPoints="1"/>
            </p:cNvSpPr>
            <p:nvPr/>
          </p:nvSpPr>
          <p:spPr bwMode="auto">
            <a:xfrm>
              <a:off x="5300"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43" name="Freeform 153"/>
            <p:cNvSpPr>
              <a:spLocks noEditPoints="1"/>
            </p:cNvSpPr>
            <p:nvPr/>
          </p:nvSpPr>
          <p:spPr bwMode="auto">
            <a:xfrm>
              <a:off x="5300"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44" name="Freeform 154"/>
            <p:cNvSpPr>
              <a:spLocks noEditPoints="1"/>
            </p:cNvSpPr>
            <p:nvPr/>
          </p:nvSpPr>
          <p:spPr bwMode="auto">
            <a:xfrm>
              <a:off x="5300"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45" name="Freeform 155"/>
            <p:cNvSpPr>
              <a:spLocks noEditPoints="1"/>
            </p:cNvSpPr>
            <p:nvPr/>
          </p:nvSpPr>
          <p:spPr bwMode="auto">
            <a:xfrm>
              <a:off x="5300"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46" name="Freeform 156"/>
            <p:cNvSpPr>
              <a:spLocks noEditPoints="1"/>
            </p:cNvSpPr>
            <p:nvPr/>
          </p:nvSpPr>
          <p:spPr bwMode="auto">
            <a:xfrm>
              <a:off x="5300"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47" name="Freeform 157"/>
            <p:cNvSpPr>
              <a:spLocks noEditPoints="1"/>
            </p:cNvSpPr>
            <p:nvPr/>
          </p:nvSpPr>
          <p:spPr bwMode="auto">
            <a:xfrm>
              <a:off x="5300"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48" name="Freeform 158"/>
            <p:cNvSpPr>
              <a:spLocks noEditPoints="1"/>
            </p:cNvSpPr>
            <p:nvPr/>
          </p:nvSpPr>
          <p:spPr bwMode="auto">
            <a:xfrm>
              <a:off x="5300"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49" name="Freeform 159"/>
            <p:cNvSpPr>
              <a:spLocks noEditPoints="1"/>
            </p:cNvSpPr>
            <p:nvPr/>
          </p:nvSpPr>
          <p:spPr bwMode="auto">
            <a:xfrm>
              <a:off x="5300"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50" name="Freeform 160"/>
            <p:cNvSpPr>
              <a:spLocks noEditPoints="1"/>
            </p:cNvSpPr>
            <p:nvPr/>
          </p:nvSpPr>
          <p:spPr bwMode="auto">
            <a:xfrm>
              <a:off x="5300"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51" name="Rectangle 161"/>
            <p:cNvSpPr>
              <a:spLocks noChangeArrowheads="1"/>
            </p:cNvSpPr>
            <p:nvPr/>
          </p:nvSpPr>
          <p:spPr bwMode="auto">
            <a:xfrm>
              <a:off x="5300" y="4269"/>
              <a:ext cx="20" cy="51"/>
            </a:xfrm>
            <a:prstGeom prst="rect">
              <a:avLst/>
            </a:prstGeom>
            <a:solidFill>
              <a:schemeClr val="bg2">
                <a:alpha val="50195"/>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34052" name="Freeform 162"/>
            <p:cNvSpPr/>
            <p:nvPr/>
          </p:nvSpPr>
          <p:spPr bwMode="auto">
            <a:xfrm>
              <a:off x="349" y="3304"/>
              <a:ext cx="20" cy="10"/>
            </a:xfrm>
            <a:custGeom>
              <a:avLst/>
              <a:gdLst>
                <a:gd name="T0" fmla="*/ 0 w 4"/>
                <a:gd name="T1" fmla="*/ 25 h 2"/>
                <a:gd name="T2" fmla="*/ 0 w 4"/>
                <a:gd name="T3" fmla="*/ 25 h 2"/>
                <a:gd name="T4" fmla="*/ 0 60000 65536"/>
                <a:gd name="T5" fmla="*/ 0 60000 65536"/>
              </a:gdLst>
              <a:ahLst/>
              <a:cxnLst>
                <a:cxn ang="T4">
                  <a:pos x="T0" y="T1"/>
                </a:cxn>
                <a:cxn ang="T5">
                  <a:pos x="T2" y="T3"/>
                </a:cxn>
              </a:cxnLst>
              <a:rect l="0" t="0" r="r" b="b"/>
              <a:pathLst>
                <a:path w="4" h="2">
                  <a:moveTo>
                    <a:pt x="0" y="1"/>
                  </a:moveTo>
                  <a:cubicBezTo>
                    <a:pt x="1" y="2"/>
                    <a:pt x="4" y="0"/>
                    <a:pt x="0" y="1"/>
                  </a:cubicBez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grpSp>
        <p:nvGrpSpPr>
          <p:cNvPr id="334053" name="Group 168"/>
          <p:cNvGrpSpPr/>
          <p:nvPr/>
        </p:nvGrpSpPr>
        <p:grpSpPr bwMode="auto">
          <a:xfrm>
            <a:off x="152400" y="4724400"/>
            <a:ext cx="1685925" cy="1557338"/>
            <a:chOff x="96" y="2784"/>
            <a:chExt cx="1062" cy="981"/>
          </a:xfrm>
        </p:grpSpPr>
        <p:sp>
          <p:nvSpPr>
            <p:cNvPr id="334054" name="Freeform 169"/>
            <p:cNvSpPr/>
            <p:nvPr userDrawn="1"/>
          </p:nvSpPr>
          <p:spPr bwMode="auto">
            <a:xfrm>
              <a:off x="121" y="2784"/>
              <a:ext cx="207" cy="81"/>
            </a:xfrm>
            <a:custGeom>
              <a:avLst/>
              <a:gdLst>
                <a:gd name="T0" fmla="*/ 762 w 41"/>
                <a:gd name="T1" fmla="*/ 309 h 16"/>
                <a:gd name="T2" fmla="*/ 944 w 41"/>
                <a:gd name="T3" fmla="*/ 258 h 16"/>
                <a:gd name="T4" fmla="*/ 969 w 41"/>
                <a:gd name="T5" fmla="*/ 233 h 16"/>
                <a:gd name="T6" fmla="*/ 793 w 41"/>
                <a:gd name="T7" fmla="*/ 25 h 16"/>
                <a:gd name="T8" fmla="*/ 202 w 41"/>
                <a:gd name="T9" fmla="*/ 284 h 16"/>
                <a:gd name="T10" fmla="*/ 762 w 41"/>
                <a:gd name="T11" fmla="*/ 309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55" name="Freeform 170"/>
            <p:cNvSpPr>
              <a:spLocks noEditPoints="1"/>
            </p:cNvSpPr>
            <p:nvPr userDrawn="1"/>
          </p:nvSpPr>
          <p:spPr bwMode="auto">
            <a:xfrm>
              <a:off x="96" y="2789"/>
              <a:ext cx="1062" cy="976"/>
            </a:xfrm>
            <a:custGeom>
              <a:avLst/>
              <a:gdLst>
                <a:gd name="T0" fmla="*/ 4167 w 210"/>
                <a:gd name="T1" fmla="*/ 3965 h 193"/>
                <a:gd name="T2" fmla="*/ 3889 w 210"/>
                <a:gd name="T3" fmla="*/ 3196 h 193"/>
                <a:gd name="T4" fmla="*/ 3631 w 210"/>
                <a:gd name="T5" fmla="*/ 2534 h 193"/>
                <a:gd name="T6" fmla="*/ 4218 w 210"/>
                <a:gd name="T7" fmla="*/ 2377 h 193"/>
                <a:gd name="T8" fmla="*/ 3732 w 210"/>
                <a:gd name="T9" fmla="*/ 2099 h 193"/>
                <a:gd name="T10" fmla="*/ 4015 w 210"/>
                <a:gd name="T11" fmla="*/ 2124 h 193"/>
                <a:gd name="T12" fmla="*/ 4015 w 210"/>
                <a:gd name="T13" fmla="*/ 1967 h 193"/>
                <a:gd name="T14" fmla="*/ 3454 w 210"/>
                <a:gd name="T15" fmla="*/ 1992 h 193"/>
                <a:gd name="T16" fmla="*/ 3272 w 210"/>
                <a:gd name="T17" fmla="*/ 3196 h 193"/>
                <a:gd name="T18" fmla="*/ 3171 w 210"/>
                <a:gd name="T19" fmla="*/ 2149 h 193"/>
                <a:gd name="T20" fmla="*/ 3019 w 210"/>
                <a:gd name="T21" fmla="*/ 1714 h 193"/>
                <a:gd name="T22" fmla="*/ 3171 w 210"/>
                <a:gd name="T23" fmla="*/ 1305 h 193"/>
                <a:gd name="T24" fmla="*/ 3095 w 210"/>
                <a:gd name="T25" fmla="*/ 946 h 193"/>
                <a:gd name="T26" fmla="*/ 3044 w 210"/>
                <a:gd name="T27" fmla="*/ 612 h 193"/>
                <a:gd name="T28" fmla="*/ 3378 w 210"/>
                <a:gd name="T29" fmla="*/ 996 h 193"/>
                <a:gd name="T30" fmla="*/ 3813 w 210"/>
                <a:gd name="T31" fmla="*/ 460 h 193"/>
                <a:gd name="T32" fmla="*/ 3757 w 210"/>
                <a:gd name="T33" fmla="*/ 920 h 193"/>
                <a:gd name="T34" fmla="*/ 3656 w 210"/>
                <a:gd name="T35" fmla="*/ 1229 h 193"/>
                <a:gd name="T36" fmla="*/ 3682 w 210"/>
                <a:gd name="T37" fmla="*/ 1714 h 193"/>
                <a:gd name="T38" fmla="*/ 5087 w 210"/>
                <a:gd name="T39" fmla="*/ 743 h 193"/>
                <a:gd name="T40" fmla="*/ 2301 w 210"/>
                <a:gd name="T41" fmla="*/ 25 h 193"/>
                <a:gd name="T42" fmla="*/ 1431 w 210"/>
                <a:gd name="T43" fmla="*/ 202 h 193"/>
                <a:gd name="T44" fmla="*/ 2175 w 210"/>
                <a:gd name="T45" fmla="*/ 308 h 193"/>
                <a:gd name="T46" fmla="*/ 1532 w 210"/>
                <a:gd name="T47" fmla="*/ 561 h 193"/>
                <a:gd name="T48" fmla="*/ 1482 w 210"/>
                <a:gd name="T49" fmla="*/ 743 h 193"/>
                <a:gd name="T50" fmla="*/ 971 w 210"/>
                <a:gd name="T51" fmla="*/ 435 h 193"/>
                <a:gd name="T52" fmla="*/ 334 w 210"/>
                <a:gd name="T53" fmla="*/ 2943 h 193"/>
                <a:gd name="T54" fmla="*/ 1558 w 210"/>
                <a:gd name="T55" fmla="*/ 3732 h 193"/>
                <a:gd name="T56" fmla="*/ 1153 w 210"/>
                <a:gd name="T57" fmla="*/ 3403 h 193"/>
                <a:gd name="T58" fmla="*/ 895 w 210"/>
                <a:gd name="T59" fmla="*/ 3707 h 193"/>
                <a:gd name="T60" fmla="*/ 819 w 210"/>
                <a:gd name="T61" fmla="*/ 3272 h 193"/>
                <a:gd name="T62" fmla="*/ 1178 w 210"/>
                <a:gd name="T63" fmla="*/ 2200 h 193"/>
                <a:gd name="T64" fmla="*/ 1714 w 210"/>
                <a:gd name="T65" fmla="*/ 2124 h 193"/>
                <a:gd name="T66" fmla="*/ 1816 w 210"/>
                <a:gd name="T67" fmla="*/ 2427 h 193"/>
                <a:gd name="T68" fmla="*/ 1558 w 210"/>
                <a:gd name="T69" fmla="*/ 3095 h 193"/>
                <a:gd name="T70" fmla="*/ 2326 w 210"/>
                <a:gd name="T71" fmla="*/ 4602 h 193"/>
                <a:gd name="T72" fmla="*/ 4759 w 210"/>
                <a:gd name="T73" fmla="*/ 4243 h 193"/>
                <a:gd name="T74" fmla="*/ 4653 w 210"/>
                <a:gd name="T75" fmla="*/ 1689 h 193"/>
                <a:gd name="T76" fmla="*/ 4218 w 210"/>
                <a:gd name="T77" fmla="*/ 1532 h 193"/>
                <a:gd name="T78" fmla="*/ 2888 w 210"/>
                <a:gd name="T79" fmla="*/ 1558 h 193"/>
                <a:gd name="T80" fmla="*/ 2761 w 210"/>
                <a:gd name="T81" fmla="*/ 2225 h 193"/>
                <a:gd name="T82" fmla="*/ 2918 w 210"/>
                <a:gd name="T83" fmla="*/ 1279 h 193"/>
                <a:gd name="T84" fmla="*/ 2276 w 210"/>
                <a:gd name="T85" fmla="*/ 662 h 193"/>
                <a:gd name="T86" fmla="*/ 2685 w 210"/>
                <a:gd name="T87" fmla="*/ 895 h 193"/>
                <a:gd name="T88" fmla="*/ 1558 w 210"/>
                <a:gd name="T89" fmla="*/ 1841 h 193"/>
                <a:gd name="T90" fmla="*/ 612 w 210"/>
                <a:gd name="T91" fmla="*/ 946 h 193"/>
                <a:gd name="T92" fmla="*/ 1740 w 210"/>
                <a:gd name="T93" fmla="*/ 1022 h 193"/>
                <a:gd name="T94" fmla="*/ 2023 w 210"/>
                <a:gd name="T95" fmla="*/ 1022 h 193"/>
                <a:gd name="T96" fmla="*/ 2761 w 210"/>
                <a:gd name="T97" fmla="*/ 1153 h 193"/>
                <a:gd name="T98" fmla="*/ 2534 w 210"/>
                <a:gd name="T99" fmla="*/ 2377 h 193"/>
                <a:gd name="T100" fmla="*/ 2377 w 210"/>
                <a:gd name="T101" fmla="*/ 1305 h 193"/>
                <a:gd name="T102" fmla="*/ 1558 w 210"/>
                <a:gd name="T103" fmla="*/ 1841 h 193"/>
                <a:gd name="T104" fmla="*/ 2048 w 210"/>
                <a:gd name="T105" fmla="*/ 2099 h 193"/>
                <a:gd name="T106" fmla="*/ 2250 w 210"/>
                <a:gd name="T107" fmla="*/ 1482 h 193"/>
                <a:gd name="T108" fmla="*/ 2609 w 210"/>
                <a:gd name="T109" fmla="*/ 3707 h 193"/>
                <a:gd name="T110" fmla="*/ 2099 w 210"/>
                <a:gd name="T111" fmla="*/ 2453 h 193"/>
                <a:gd name="T112" fmla="*/ 2994 w 210"/>
                <a:gd name="T113" fmla="*/ 2711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56" name="Freeform 171"/>
            <p:cNvSpPr/>
            <p:nvPr userDrawn="1"/>
          </p:nvSpPr>
          <p:spPr bwMode="auto">
            <a:xfrm>
              <a:off x="348" y="3254"/>
              <a:ext cx="86" cy="102"/>
            </a:xfrm>
            <a:custGeom>
              <a:avLst/>
              <a:gdLst>
                <a:gd name="T0" fmla="*/ 359 w 17"/>
                <a:gd name="T1" fmla="*/ 133 h 20"/>
                <a:gd name="T2" fmla="*/ 233 w 17"/>
                <a:gd name="T3" fmla="*/ 520 h 20"/>
                <a:gd name="T4" fmla="*/ 359 w 17"/>
                <a:gd name="T5" fmla="*/ 133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57" name="Freeform 172"/>
            <p:cNvSpPr/>
            <p:nvPr userDrawn="1"/>
          </p:nvSpPr>
          <p:spPr bwMode="auto">
            <a:xfrm>
              <a:off x="267" y="3295"/>
              <a:ext cx="76" cy="136"/>
            </a:xfrm>
            <a:custGeom>
              <a:avLst/>
              <a:gdLst>
                <a:gd name="T0" fmla="*/ 177 w 15"/>
                <a:gd name="T1" fmla="*/ 252 h 27"/>
                <a:gd name="T2" fmla="*/ 101 w 15"/>
                <a:gd name="T3" fmla="*/ 635 h 27"/>
                <a:gd name="T4" fmla="*/ 385 w 15"/>
                <a:gd name="T5" fmla="*/ 408 h 27"/>
                <a:gd name="T6" fmla="*/ 334 w 15"/>
                <a:gd name="T7" fmla="*/ 201 h 27"/>
                <a:gd name="T8" fmla="*/ 177 w 15"/>
                <a:gd name="T9" fmla="*/ 25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58" name="Freeform 173"/>
            <p:cNvSpPr/>
            <p:nvPr userDrawn="1"/>
          </p:nvSpPr>
          <p:spPr bwMode="auto">
            <a:xfrm>
              <a:off x="222" y="3022"/>
              <a:ext cx="243" cy="116"/>
            </a:xfrm>
            <a:custGeom>
              <a:avLst/>
              <a:gdLst>
                <a:gd name="T0" fmla="*/ 1028 w 48"/>
                <a:gd name="T1" fmla="*/ 50 h 23"/>
                <a:gd name="T2" fmla="*/ 233 w 48"/>
                <a:gd name="T3" fmla="*/ 25 h 23"/>
                <a:gd name="T4" fmla="*/ 25 w 48"/>
                <a:gd name="T5" fmla="*/ 227 h 23"/>
                <a:gd name="T6" fmla="*/ 562 w 48"/>
                <a:gd name="T7" fmla="*/ 535 h 23"/>
                <a:gd name="T8" fmla="*/ 871 w 48"/>
                <a:gd name="T9" fmla="*/ 509 h 23"/>
                <a:gd name="T10" fmla="*/ 1028 w 48"/>
                <a:gd name="T11" fmla="*/ 484 h 23"/>
                <a:gd name="T12" fmla="*/ 1028 w 48"/>
                <a:gd name="T13" fmla="*/ 5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59" name="Freeform 174"/>
            <p:cNvSpPr/>
            <p:nvPr userDrawn="1"/>
          </p:nvSpPr>
          <p:spPr bwMode="auto">
            <a:xfrm>
              <a:off x="500" y="3345"/>
              <a:ext cx="177" cy="187"/>
            </a:xfrm>
            <a:custGeom>
              <a:avLst/>
              <a:gdLst>
                <a:gd name="T0" fmla="*/ 612 w 35"/>
                <a:gd name="T1" fmla="*/ 51 h 37"/>
                <a:gd name="T2" fmla="*/ 283 w 35"/>
                <a:gd name="T3" fmla="*/ 51 h 37"/>
                <a:gd name="T4" fmla="*/ 101 w 35"/>
                <a:gd name="T5" fmla="*/ 510 h 37"/>
                <a:gd name="T6" fmla="*/ 718 w 35"/>
                <a:gd name="T7" fmla="*/ 561 h 37"/>
                <a:gd name="T8" fmla="*/ 612 w 35"/>
                <a:gd name="T9" fmla="*/ 51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60" name="Freeform 175"/>
            <p:cNvSpPr/>
            <p:nvPr userDrawn="1"/>
          </p:nvSpPr>
          <p:spPr bwMode="auto">
            <a:xfrm>
              <a:off x="905" y="3158"/>
              <a:ext cx="177" cy="36"/>
            </a:xfrm>
            <a:custGeom>
              <a:avLst/>
              <a:gdLst>
                <a:gd name="T0" fmla="*/ 126 w 35"/>
                <a:gd name="T1" fmla="*/ 0 h 7"/>
                <a:gd name="T2" fmla="*/ 359 w 35"/>
                <a:gd name="T3" fmla="*/ 134 h 7"/>
                <a:gd name="T4" fmla="*/ 126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61" name="Freeform 176"/>
            <p:cNvSpPr/>
            <p:nvPr userDrawn="1"/>
          </p:nvSpPr>
          <p:spPr bwMode="auto">
            <a:xfrm>
              <a:off x="965" y="3153"/>
              <a:ext cx="137" cy="81"/>
            </a:xfrm>
            <a:custGeom>
              <a:avLst/>
              <a:gdLst>
                <a:gd name="T0" fmla="*/ 183 w 27"/>
                <a:gd name="T1" fmla="*/ 334 h 16"/>
                <a:gd name="T2" fmla="*/ 644 w 27"/>
                <a:gd name="T3" fmla="*/ 152 h 16"/>
                <a:gd name="T4" fmla="*/ 436 w 27"/>
                <a:gd name="T5" fmla="*/ 25 h 16"/>
                <a:gd name="T6" fmla="*/ 183 w 27"/>
                <a:gd name="T7" fmla="*/ 284 h 16"/>
                <a:gd name="T8" fmla="*/ 183 w 27"/>
                <a:gd name="T9" fmla="*/ 334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62" name="Freeform 177"/>
            <p:cNvSpPr/>
            <p:nvPr userDrawn="1"/>
          </p:nvSpPr>
          <p:spPr bwMode="auto">
            <a:xfrm>
              <a:off x="960" y="3204"/>
              <a:ext cx="177" cy="86"/>
            </a:xfrm>
            <a:custGeom>
              <a:avLst/>
              <a:gdLst>
                <a:gd name="T0" fmla="*/ 637 w 35"/>
                <a:gd name="T1" fmla="*/ 152 h 17"/>
                <a:gd name="T2" fmla="*/ 202 w 35"/>
                <a:gd name="T3" fmla="*/ 258 h 17"/>
                <a:gd name="T4" fmla="*/ 152 w 35"/>
                <a:gd name="T5" fmla="*/ 334 h 17"/>
                <a:gd name="T6" fmla="*/ 693 w 35"/>
                <a:gd name="T7" fmla="*/ 309 h 17"/>
                <a:gd name="T8" fmla="*/ 637 w 35"/>
                <a:gd name="T9" fmla="*/ 15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63" name="Freeform 178"/>
            <p:cNvSpPr/>
            <p:nvPr userDrawn="1"/>
          </p:nvSpPr>
          <p:spPr bwMode="auto">
            <a:xfrm>
              <a:off x="844" y="3285"/>
              <a:ext cx="248" cy="60"/>
            </a:xfrm>
            <a:custGeom>
              <a:avLst/>
              <a:gdLst>
                <a:gd name="T0" fmla="*/ 1022 w 49"/>
                <a:gd name="T1" fmla="*/ 75 h 12"/>
                <a:gd name="T2" fmla="*/ 744 w 49"/>
                <a:gd name="T3" fmla="*/ 25 h 12"/>
                <a:gd name="T4" fmla="*/ 177 w 49"/>
                <a:gd name="T5" fmla="*/ 0 h 12"/>
                <a:gd name="T6" fmla="*/ 51 w 49"/>
                <a:gd name="T7" fmla="*/ 125 h 12"/>
                <a:gd name="T8" fmla="*/ 511 w 49"/>
                <a:gd name="T9" fmla="*/ 200 h 12"/>
                <a:gd name="T10" fmla="*/ 1053 w 49"/>
                <a:gd name="T11" fmla="*/ 200 h 12"/>
                <a:gd name="T12" fmla="*/ 1022 w 49"/>
                <a:gd name="T13" fmla="*/ 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64" name="Freeform 179"/>
            <p:cNvSpPr/>
            <p:nvPr userDrawn="1"/>
          </p:nvSpPr>
          <p:spPr bwMode="auto">
            <a:xfrm>
              <a:off x="869" y="3340"/>
              <a:ext cx="203" cy="56"/>
            </a:xfrm>
            <a:custGeom>
              <a:avLst/>
              <a:gdLst>
                <a:gd name="T0" fmla="*/ 954 w 40"/>
                <a:gd name="T1" fmla="*/ 51 h 11"/>
                <a:gd name="T2" fmla="*/ 670 w 40"/>
                <a:gd name="T3" fmla="*/ 102 h 11"/>
                <a:gd name="T4" fmla="*/ 335 w 40"/>
                <a:gd name="T5" fmla="*/ 76 h 11"/>
                <a:gd name="T6" fmla="*/ 25 w 40"/>
                <a:gd name="T7" fmla="*/ 51 h 11"/>
                <a:gd name="T8" fmla="*/ 903 w 40"/>
                <a:gd name="T9" fmla="*/ 209 h 11"/>
                <a:gd name="T10" fmla="*/ 954 w 40"/>
                <a:gd name="T11" fmla="*/ 51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65" name="Freeform 180"/>
            <p:cNvSpPr/>
            <p:nvPr userDrawn="1"/>
          </p:nvSpPr>
          <p:spPr bwMode="auto">
            <a:xfrm>
              <a:off x="859" y="3386"/>
              <a:ext cx="207" cy="172"/>
            </a:xfrm>
            <a:custGeom>
              <a:avLst/>
              <a:gdLst>
                <a:gd name="T0" fmla="*/ 712 w 41"/>
                <a:gd name="T1" fmla="*/ 233 h 34"/>
                <a:gd name="T2" fmla="*/ 333 w 41"/>
                <a:gd name="T3" fmla="*/ 152 h 34"/>
                <a:gd name="T4" fmla="*/ 101 w 41"/>
                <a:gd name="T5" fmla="*/ 384 h 34"/>
                <a:gd name="T6" fmla="*/ 25 w 41"/>
                <a:gd name="T7" fmla="*/ 486 h 34"/>
                <a:gd name="T8" fmla="*/ 227 w 41"/>
                <a:gd name="T9" fmla="*/ 486 h 34"/>
                <a:gd name="T10" fmla="*/ 434 w 41"/>
                <a:gd name="T11" fmla="*/ 693 h 34"/>
                <a:gd name="T12" fmla="*/ 535 w 41"/>
                <a:gd name="T13" fmla="*/ 769 h 34"/>
                <a:gd name="T14" fmla="*/ 737 w 41"/>
                <a:gd name="T15" fmla="*/ 486 h 34"/>
                <a:gd name="T16" fmla="*/ 995 w 41"/>
                <a:gd name="T17" fmla="*/ 486 h 34"/>
                <a:gd name="T18" fmla="*/ 712 w 41"/>
                <a:gd name="T19" fmla="*/ 23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4066" name="Freeform 181"/>
            <p:cNvSpPr/>
            <p:nvPr userDrawn="1"/>
          </p:nvSpPr>
          <p:spPr bwMode="auto">
            <a:xfrm>
              <a:off x="996" y="3305"/>
              <a:ext cx="126" cy="318"/>
            </a:xfrm>
            <a:custGeom>
              <a:avLst/>
              <a:gdLst>
                <a:gd name="T0" fmla="*/ 559 w 25"/>
                <a:gd name="T1" fmla="*/ 50 h 63"/>
                <a:gd name="T2" fmla="*/ 459 w 25"/>
                <a:gd name="T3" fmla="*/ 434 h 63"/>
                <a:gd name="T4" fmla="*/ 176 w 25"/>
                <a:gd name="T5" fmla="*/ 510 h 63"/>
                <a:gd name="T6" fmla="*/ 176 w 25"/>
                <a:gd name="T7" fmla="*/ 586 h 63"/>
                <a:gd name="T8" fmla="*/ 433 w 25"/>
                <a:gd name="T9" fmla="*/ 868 h 63"/>
                <a:gd name="T10" fmla="*/ 302 w 25"/>
                <a:gd name="T11" fmla="*/ 1146 h 63"/>
                <a:gd name="T12" fmla="*/ 0 w 25"/>
                <a:gd name="T13" fmla="*/ 1403 h 63"/>
                <a:gd name="T14" fmla="*/ 126 w 25"/>
                <a:gd name="T15" fmla="*/ 1479 h 63"/>
                <a:gd name="T16" fmla="*/ 408 w 25"/>
                <a:gd name="T17" fmla="*/ 1580 h 63"/>
                <a:gd name="T18" fmla="*/ 585 w 25"/>
                <a:gd name="T19" fmla="*/ 1454 h 63"/>
                <a:gd name="T20" fmla="*/ 635 w 25"/>
                <a:gd name="T21" fmla="*/ 358 h 63"/>
                <a:gd name="T22" fmla="*/ 635 w 25"/>
                <a:gd name="T23" fmla="*/ 50 h 63"/>
                <a:gd name="T24" fmla="*/ 559 w 25"/>
                <a:gd name="T25" fmla="*/ 5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sp>
        <p:nvSpPr>
          <p:cNvPr id="333987" name="Rectangle 163"/>
          <p:cNvSpPr>
            <a:spLocks noGrp="1" noRot="1" noChangeArrowheads="1"/>
          </p:cNvSpPr>
          <p:nvPr>
            <p:ph type="ctrTitle"/>
          </p:nvPr>
        </p:nvSpPr>
        <p:spPr>
          <a:xfrm>
            <a:off x="685800" y="2057400"/>
            <a:ext cx="7772400" cy="1143000"/>
          </a:xfrm>
        </p:spPr>
        <p:txBody>
          <a:bodyPr/>
          <a:lstStyle>
            <a:lvl1pPr>
              <a:defRPr/>
            </a:lvl1pPr>
          </a:lstStyle>
          <a:p>
            <a:r>
              <a:rPr lang="zh-CN" altLang="en-US"/>
              <a:t>单击此处编辑母版标题样式</a:t>
            </a:r>
            <a:endParaRPr lang="zh-CN" altLang="en-US"/>
          </a:p>
        </p:txBody>
      </p:sp>
      <p:sp>
        <p:nvSpPr>
          <p:cNvPr id="333991" name="Rectangle 167"/>
          <p:cNvSpPr>
            <a:spLocks noGrp="1" noRot="1" noChangeArrowheads="1"/>
          </p:cNvSpPr>
          <p:nvPr>
            <p:ph type="subTitle" idx="1"/>
          </p:nvPr>
        </p:nvSpPr>
        <p:spPr>
          <a:xfrm>
            <a:off x="1371600" y="3505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334067" name="Rectangle 165"/>
          <p:cNvSpPr>
            <a:spLocks noGrp="1" noChangeArrowheads="1"/>
          </p:cNvSpPr>
          <p:nvPr>
            <p:ph type="ftr" sz="quarter" idx="10"/>
          </p:nvPr>
        </p:nvSpPr>
        <p:spPr>
          <a:xfrm>
            <a:off x="3124200" y="6248400"/>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334068" name="Rectangle 166"/>
          <p:cNvSpPr>
            <a:spLocks noGrp="1" noChangeArrowheads="1"/>
          </p:cNvSpPr>
          <p:nvPr>
            <p:ph type="sldNum" sz="quarter" idx="11"/>
          </p:nvPr>
        </p:nvSpPr>
        <p:spPr>
          <a:xfrm>
            <a:off x="6553200" y="6248400"/>
            <a:ext cx="2289175" cy="476250"/>
          </a:xfrm>
        </p:spPr>
        <p:txBody>
          <a:bodyPr/>
          <a:lstStyle>
            <a:lvl1pPr>
              <a:defRPr/>
            </a:lvl1pPr>
          </a:lstStyle>
          <a:p>
            <a:pPr>
              <a:defRPr/>
            </a:pPr>
            <a:fld id="{9229893E-03D1-4A2D-887A-EBEDB1681809}"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5" name="Rectangle 252"/>
          <p:cNvSpPr>
            <a:spLocks noGrp="1" noChangeArrowheads="1"/>
          </p:cNvSpPr>
          <p:nvPr>
            <p:ph type="sldNum" sz="quarter" idx="11"/>
          </p:nvPr>
        </p:nvSpPr>
        <p:spPr/>
        <p:txBody>
          <a:bodyPr/>
          <a:lstStyle>
            <a:lvl1pPr>
              <a:defRPr/>
            </a:lvl1pPr>
          </a:lstStyle>
          <a:p>
            <a:pPr>
              <a:defRPr/>
            </a:pPr>
            <a:fld id="{AA4765FA-0A0E-4AB3-9129-7876A1E8CE85}"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9413" y="908050"/>
            <a:ext cx="2135187" cy="51911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23850" y="908050"/>
            <a:ext cx="6253163" cy="51911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5" name="Rectangle 252"/>
          <p:cNvSpPr>
            <a:spLocks noGrp="1" noChangeArrowheads="1"/>
          </p:cNvSpPr>
          <p:nvPr>
            <p:ph type="sldNum" sz="quarter" idx="11"/>
          </p:nvPr>
        </p:nvSpPr>
        <p:spPr/>
        <p:txBody>
          <a:bodyPr/>
          <a:lstStyle>
            <a:lvl1pPr>
              <a:defRPr/>
            </a:lvl1pPr>
          </a:lstStyle>
          <a:p>
            <a:pPr>
              <a:defRPr/>
            </a:pPr>
            <a:fld id="{B17B3BA3-E46B-4BB9-9C05-EB92FB97FD9C}"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323850" y="908050"/>
            <a:ext cx="8540750" cy="1143000"/>
          </a:xfrm>
        </p:spPr>
        <p:txBody>
          <a:bodyPr/>
          <a:lstStyle/>
          <a:p>
            <a:r>
              <a:rPr lang="zh-CN" altLang="en-US"/>
              <a:t>单击此处编辑母版标题样式</a:t>
            </a:r>
            <a:endParaRPr lang="zh-CN" altLang="en-US"/>
          </a:p>
        </p:txBody>
      </p:sp>
      <p:sp>
        <p:nvSpPr>
          <p:cNvPr id="3" name="SmartArt 占位符 2"/>
          <p:cNvSpPr>
            <a:spLocks noGrp="1"/>
          </p:cNvSpPr>
          <p:nvPr>
            <p:ph type="pic" idx="1"/>
          </p:nvPr>
        </p:nvSpPr>
        <p:spPr>
          <a:xfrm>
            <a:off x="609600" y="2205038"/>
            <a:ext cx="8153400" cy="3894137"/>
          </a:xfrm>
        </p:spPr>
        <p:txBody>
          <a:bodyPr/>
          <a:lstStyle/>
          <a:p>
            <a:pPr lvl="0"/>
            <a:endParaRPr lang="zh-CN" altLang="en-US" noProof="0"/>
          </a:p>
        </p:txBody>
      </p:sp>
      <p:sp>
        <p:nvSpPr>
          <p:cNvPr id="4"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5" name="Rectangle 252"/>
          <p:cNvSpPr>
            <a:spLocks noGrp="1" noChangeArrowheads="1"/>
          </p:cNvSpPr>
          <p:nvPr>
            <p:ph type="sldNum" sz="quarter" idx="11"/>
          </p:nvPr>
        </p:nvSpPr>
        <p:spPr/>
        <p:txBody>
          <a:bodyPr/>
          <a:lstStyle>
            <a:lvl1pPr>
              <a:defRPr/>
            </a:lvl1pPr>
          </a:lstStyle>
          <a:p>
            <a:pPr>
              <a:defRPr/>
            </a:pPr>
            <a:fld id="{163981D3-73F8-4392-BBF6-EF3877913E77}"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23850" y="908050"/>
            <a:ext cx="8540750" cy="5191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4" name="Rectangle 252"/>
          <p:cNvSpPr>
            <a:spLocks noGrp="1" noChangeArrowheads="1"/>
          </p:cNvSpPr>
          <p:nvPr>
            <p:ph type="sldNum" sz="quarter" idx="11"/>
          </p:nvPr>
        </p:nvSpPr>
        <p:spPr/>
        <p:txBody>
          <a:bodyPr/>
          <a:lstStyle>
            <a:lvl1pPr>
              <a:defRPr/>
            </a:lvl1pPr>
          </a:lstStyle>
          <a:p>
            <a:pPr>
              <a:defRPr/>
            </a:pPr>
            <a:fld id="{881AC998-2E0B-43FD-BEA0-48F0B747D611}"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2" name="日期占位符 29"/>
          <p:cNvSpPr>
            <a:spLocks noGrp="1"/>
          </p:cNvSpPr>
          <p:nvPr>
            <p:ph type="dt" sz="half" idx="10"/>
          </p:nvPr>
        </p:nvSpPr>
        <p:spPr>
          <a:xfrm>
            <a:off x="457200" y="6356350"/>
            <a:ext cx="2133600" cy="365125"/>
          </a:xfrm>
          <a:prstGeom prst="rect">
            <a:avLst/>
          </a:prstGeom>
        </p:spPr>
        <p:txBody>
          <a:bodyPr/>
          <a:lstStyle>
            <a:lvl1pPr>
              <a:defRPr/>
            </a:lvl1pPr>
          </a:lstStyle>
          <a:p>
            <a:pPr>
              <a:defRPr/>
            </a:pPr>
            <a:fld id="{C28816B1-2E6D-49EF-92CA-9E989618B824}" type="datetime1">
              <a:rPr lang="zh-CN" altLang="en-US"/>
            </a:fld>
            <a:endParaRPr lang="en-US" dirty="0">
              <a:solidFill>
                <a:srgbClr val="FFFFFF"/>
              </a:solidFill>
            </a:endParaRPr>
          </a:p>
        </p:txBody>
      </p:sp>
      <p:sp>
        <p:nvSpPr>
          <p:cNvPr id="3" name="页脚占位符 18"/>
          <p:cNvSpPr>
            <a:spLocks noGrp="1"/>
          </p:cNvSpPr>
          <p:nvPr>
            <p:ph type="ftr" sz="quarter" idx="11"/>
          </p:nvPr>
        </p:nvSpPr>
        <p:spPr>
          <a:xfrm>
            <a:off x="2643188" y="6357938"/>
            <a:ext cx="3352800" cy="365125"/>
          </a:xfrm>
          <a:prstGeom prst="rect">
            <a:avLst/>
          </a:prstGeom>
        </p:spPr>
        <p:txBody>
          <a:bodyPr/>
          <a:lstStyle>
            <a:lvl1pPr algn="ctr">
              <a:defRPr/>
            </a:lvl1pPr>
          </a:lstStyle>
          <a:p>
            <a:pPr>
              <a:defRPr/>
            </a:pPr>
            <a:r>
              <a:rPr lang="zh-CN" altLang="en-US"/>
              <a:t>  杨  悦   </a:t>
            </a:r>
            <a:r>
              <a:rPr lang="en-US" altLang="zh-CN"/>
              <a:t>yangyue@hrbeu.edu.cn</a:t>
            </a:r>
            <a:endParaRPr lang="en-US" altLang="zh-CN"/>
          </a:p>
        </p:txBody>
      </p:sp>
      <p:sp>
        <p:nvSpPr>
          <p:cNvPr id="4" name="灯片编号占位符 26"/>
          <p:cNvSpPr>
            <a:spLocks noGrp="1"/>
          </p:cNvSpPr>
          <p:nvPr>
            <p:ph type="sldNum" sz="quarter" idx="12"/>
          </p:nvPr>
        </p:nvSpPr>
        <p:spPr/>
        <p:txBody>
          <a:bodyPr/>
          <a:lstStyle>
            <a:lvl1pPr>
              <a:defRPr>
                <a:solidFill>
                  <a:srgbClr val="D1EAEE"/>
                </a:solidFill>
              </a:defRPr>
            </a:lvl1pPr>
          </a:lstStyle>
          <a:p>
            <a:pPr>
              <a:defRPr/>
            </a:pPr>
            <a:fld id="{14386969-1079-4B8D-A2EC-ADFC258654A9}"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灯片编号占位符 17"/>
          <p:cNvSpPr>
            <a:spLocks noGrp="1"/>
          </p:cNvSpPr>
          <p:nvPr>
            <p:ph type="sldNum" sz="quarter" idx="10"/>
          </p:nvPr>
        </p:nvSpPr>
        <p:spPr/>
        <p:txBody>
          <a:bodyPr/>
          <a:lstStyle>
            <a:lvl1pPr>
              <a:defRPr/>
            </a:lvl1pPr>
          </a:lstStyle>
          <a:p>
            <a:pPr>
              <a:defRPr/>
            </a:pPr>
            <a:fld id="{2228CD12-3CCF-4AF0-98B0-D9876BC434A5}"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endParaRPr lang="zh-CN" altLang="en-US"/>
          </a:p>
        </p:txBody>
      </p:sp>
      <p:sp>
        <p:nvSpPr>
          <p:cNvPr id="4" name="灯片编号占位符 5"/>
          <p:cNvSpPr>
            <a:spLocks noGrp="1"/>
          </p:cNvSpPr>
          <p:nvPr>
            <p:ph type="sldNum" sz="quarter" idx="10"/>
          </p:nvPr>
        </p:nvSpPr>
        <p:spPr/>
        <p:txBody>
          <a:bodyPr/>
          <a:lstStyle>
            <a:lvl1pPr>
              <a:defRPr>
                <a:solidFill>
                  <a:srgbClr val="D1EAEE"/>
                </a:solidFill>
              </a:defRPr>
            </a:lvl1pPr>
          </a:lstStyle>
          <a:p>
            <a:pPr>
              <a:defRPr/>
            </a:pPr>
            <a:fld id="{8CDC8E3F-85FE-427D-9633-F1F66016E6BF}"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灯片编号占位符 17"/>
          <p:cNvSpPr>
            <a:spLocks noGrp="1"/>
          </p:cNvSpPr>
          <p:nvPr>
            <p:ph type="sldNum" sz="quarter" idx="10"/>
          </p:nvPr>
        </p:nvSpPr>
        <p:spPr/>
        <p:txBody>
          <a:bodyPr/>
          <a:lstStyle>
            <a:lvl1pPr>
              <a:defRPr/>
            </a:lvl1pPr>
          </a:lstStyle>
          <a:p>
            <a:pPr>
              <a:defRPr/>
            </a:pPr>
            <a:fld id="{ED0F6CAE-2437-4004-AACC-6EC4680D339F}"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endParaRPr lang="zh-CN" altLang="en-US"/>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endParaRPr lang="zh-CN" altLang="en-US"/>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灯片编号占位符 17"/>
          <p:cNvSpPr>
            <a:spLocks noGrp="1"/>
          </p:cNvSpPr>
          <p:nvPr>
            <p:ph type="sldNum" sz="quarter" idx="10"/>
          </p:nvPr>
        </p:nvSpPr>
        <p:spPr/>
        <p:txBody>
          <a:bodyPr/>
          <a:lstStyle>
            <a:lvl1pPr>
              <a:defRPr/>
            </a:lvl1pPr>
          </a:lstStyle>
          <a:p>
            <a:pPr>
              <a:defRPr/>
            </a:pPr>
            <a:fld id="{463B82C9-505A-4654-A951-BB79E80289B5}"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灯片编号占位符 17"/>
          <p:cNvSpPr>
            <a:spLocks noGrp="1"/>
          </p:cNvSpPr>
          <p:nvPr>
            <p:ph type="sldNum" sz="quarter" idx="10"/>
          </p:nvPr>
        </p:nvSpPr>
        <p:spPr/>
        <p:txBody>
          <a:bodyPr/>
          <a:lstStyle>
            <a:lvl1pPr>
              <a:defRPr/>
            </a:lvl1pPr>
          </a:lstStyle>
          <a:p>
            <a:pPr>
              <a:defRPr/>
            </a:pPr>
            <a:fld id="{0C51EB8B-7C33-4455-85FA-46A1492A642F}"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5" name="Rectangle 252"/>
          <p:cNvSpPr>
            <a:spLocks noGrp="1" noChangeArrowheads="1"/>
          </p:cNvSpPr>
          <p:nvPr>
            <p:ph type="sldNum" sz="quarter" idx="11"/>
          </p:nvPr>
        </p:nvSpPr>
        <p:spPr/>
        <p:txBody>
          <a:bodyPr/>
          <a:lstStyle>
            <a:lvl1pPr>
              <a:defRPr/>
            </a:lvl1pPr>
          </a:lstStyle>
          <a:p>
            <a:pPr>
              <a:defRPr/>
            </a:pPr>
            <a:fld id="{AC1945EB-9FBB-4E7C-ADB9-3D99C9665B79}"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7"/>
          <p:cNvSpPr>
            <a:spLocks noGrp="1"/>
          </p:cNvSpPr>
          <p:nvPr>
            <p:ph type="sldNum" sz="quarter" idx="10"/>
          </p:nvPr>
        </p:nvSpPr>
        <p:spPr/>
        <p:txBody>
          <a:bodyPr/>
          <a:lstStyle>
            <a:lvl1pPr>
              <a:defRPr/>
            </a:lvl1pPr>
          </a:lstStyle>
          <a:p>
            <a:pPr>
              <a:defRPr/>
            </a:pPr>
            <a:fld id="{E98A1274-758F-4DD0-8A9A-0A8DB04263EB}"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endParaRPr lang="zh-CN" altLang="en-US"/>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灯片编号占位符 17"/>
          <p:cNvSpPr>
            <a:spLocks noGrp="1"/>
          </p:cNvSpPr>
          <p:nvPr>
            <p:ph type="sldNum" sz="quarter" idx="10"/>
          </p:nvPr>
        </p:nvSpPr>
        <p:spPr/>
        <p:txBody>
          <a:bodyPr/>
          <a:lstStyle>
            <a:lvl1pPr>
              <a:defRPr/>
            </a:lvl1pPr>
          </a:lstStyle>
          <a:p>
            <a:pPr>
              <a:defRPr/>
            </a:pPr>
            <a:fld id="{79788692-8D9C-44C6-AFDB-347F29040481}"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单圆角矩形 1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直角三角形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任意多边形 16"/>
          <p:cNvSpPr/>
          <p:nvPr userDrawn="1"/>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a typeface="+mn-ea"/>
            </a:endParaRPr>
          </a:p>
        </p:txBody>
      </p:sp>
      <p:sp>
        <p:nvSpPr>
          <p:cNvPr id="8" name="任意多边形 18"/>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a typeface="+mn-ea"/>
            </a:endParaRPr>
          </a:p>
        </p:txBody>
      </p:sp>
      <p:sp>
        <p:nvSpPr>
          <p:cNvPr id="2" name="标题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文本占位符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灯片编号占位符 6"/>
          <p:cNvSpPr>
            <a:spLocks noGrp="1"/>
          </p:cNvSpPr>
          <p:nvPr>
            <p:ph type="sldNum" sz="quarter" idx="10"/>
          </p:nvPr>
        </p:nvSpPr>
        <p:spPr>
          <a:xfrm>
            <a:off x="8077200" y="6356350"/>
            <a:ext cx="609600" cy="365125"/>
          </a:xfrm>
        </p:spPr>
        <p:txBody>
          <a:bodyPr/>
          <a:lstStyle>
            <a:lvl1pPr>
              <a:defRPr/>
            </a:lvl1pPr>
          </a:lstStyle>
          <a:p>
            <a:pPr>
              <a:defRPr/>
            </a:pPr>
            <a:fld id="{9422F48A-8F09-40A3-84B2-6962AA188DC6}"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灯片编号占位符 17"/>
          <p:cNvSpPr>
            <a:spLocks noGrp="1"/>
          </p:cNvSpPr>
          <p:nvPr>
            <p:ph type="sldNum" sz="quarter" idx="10"/>
          </p:nvPr>
        </p:nvSpPr>
        <p:spPr/>
        <p:txBody>
          <a:bodyPr/>
          <a:lstStyle>
            <a:lvl1pPr>
              <a:defRPr/>
            </a:lvl1pPr>
          </a:lstStyle>
          <a:p>
            <a:pPr>
              <a:defRPr/>
            </a:pPr>
            <a:fld id="{A1237066-D45D-4BE9-9463-7F102F8F4B67}"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灯片编号占位符 17"/>
          <p:cNvSpPr>
            <a:spLocks noGrp="1"/>
          </p:cNvSpPr>
          <p:nvPr>
            <p:ph type="sldNum" sz="quarter" idx="10"/>
          </p:nvPr>
        </p:nvSpPr>
        <p:spPr/>
        <p:txBody>
          <a:bodyPr/>
          <a:lstStyle>
            <a:lvl1pPr>
              <a:defRPr/>
            </a:lvl1pPr>
          </a:lstStyle>
          <a:p>
            <a:pPr>
              <a:defRPr/>
            </a:pPr>
            <a:fld id="{F0F3A05D-C935-4DC6-9F6A-3803618250FD}"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323850" y="908050"/>
            <a:ext cx="8540750" cy="1143000"/>
          </a:xfrm>
        </p:spPr>
        <p:txBody>
          <a:bodyPr/>
          <a:lstStyle/>
          <a:p>
            <a:r>
              <a:rPr lang="zh-CN" altLang="en-US"/>
              <a:t>单击此处编辑母版标题样式</a:t>
            </a:r>
            <a:endParaRPr lang="zh-CN" altLang="en-US"/>
          </a:p>
        </p:txBody>
      </p:sp>
      <p:sp>
        <p:nvSpPr>
          <p:cNvPr id="3" name="SmartArt 占位符 2"/>
          <p:cNvSpPr>
            <a:spLocks noGrp="1"/>
          </p:cNvSpPr>
          <p:nvPr>
            <p:ph type="pic" idx="1"/>
          </p:nvPr>
        </p:nvSpPr>
        <p:spPr>
          <a:xfrm>
            <a:off x="609600" y="2205038"/>
            <a:ext cx="8153400" cy="3894137"/>
          </a:xfrm>
        </p:spPr>
        <p:txBody>
          <a:bodyPr>
            <a:normAutofit/>
          </a:bodyPr>
          <a:lstStyle/>
          <a:p>
            <a:pPr lvl="0"/>
            <a:endParaRPr lang="zh-CN" altLang="en-US" noProof="0"/>
          </a:p>
        </p:txBody>
      </p:sp>
      <p:sp>
        <p:nvSpPr>
          <p:cNvPr id="4" name="灯片编号占位符 17"/>
          <p:cNvSpPr>
            <a:spLocks noGrp="1"/>
          </p:cNvSpPr>
          <p:nvPr>
            <p:ph type="sldNum" sz="quarter" idx="10"/>
          </p:nvPr>
        </p:nvSpPr>
        <p:spPr/>
        <p:txBody>
          <a:bodyPr/>
          <a:lstStyle>
            <a:lvl1pPr>
              <a:defRPr/>
            </a:lvl1pPr>
          </a:lstStyle>
          <a:p>
            <a:pPr>
              <a:defRPr/>
            </a:pPr>
            <a:fld id="{79EC4A19-E744-46E8-A0FA-BAAA664D3D6D}"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23850" y="908050"/>
            <a:ext cx="8540750" cy="5191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灯片编号占位符 17"/>
          <p:cNvSpPr>
            <a:spLocks noGrp="1"/>
          </p:cNvSpPr>
          <p:nvPr>
            <p:ph type="sldNum" sz="quarter" idx="10"/>
          </p:nvPr>
        </p:nvSpPr>
        <p:spPr/>
        <p:txBody>
          <a:bodyPr/>
          <a:lstStyle>
            <a:lvl1pPr>
              <a:defRPr/>
            </a:lvl1pPr>
          </a:lstStyle>
          <a:p>
            <a:pPr>
              <a:defRPr/>
            </a:pPr>
            <a:fld id="{E4FF353B-F95E-44B1-8B91-1C05E739EF2C}"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23850" y="908050"/>
            <a:ext cx="8540750" cy="1143000"/>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609600" y="2205038"/>
            <a:ext cx="8153400" cy="3894137"/>
          </a:xfrm>
        </p:spPr>
        <p:txBody>
          <a:bodyPr>
            <a:normAutofit/>
          </a:bodyPr>
          <a:lstStyle/>
          <a:p>
            <a:pPr lvl="0"/>
            <a:endParaRPr lang="zh-CN" altLang="en-US" noProof="0"/>
          </a:p>
        </p:txBody>
      </p:sp>
      <p:sp>
        <p:nvSpPr>
          <p:cNvPr id="4" name="日期占位符 9"/>
          <p:cNvSpPr>
            <a:spLocks noGrp="1"/>
          </p:cNvSpPr>
          <p:nvPr>
            <p:ph type="dt" sz="half" idx="10"/>
          </p:nvPr>
        </p:nvSpPr>
        <p:spPr/>
        <p:txBody>
          <a:bodyPr/>
          <a:lstStyle>
            <a:lvl1pPr>
              <a:defRPr/>
            </a:lvl1pPr>
          </a:lstStyle>
          <a:p>
            <a:pPr>
              <a:defRPr/>
            </a:pPr>
            <a:fld id="{96D4912F-12A3-46EF-9DC5-B5856B5806EC}" type="datetime1">
              <a:rPr lang="zh-CN" altLang="en-US"/>
            </a:fld>
            <a:endParaRPr lang="en-US" altLang="zh-CN"/>
          </a:p>
        </p:txBody>
      </p:sp>
      <p:sp>
        <p:nvSpPr>
          <p:cNvPr id="5" name="页脚占位符 21"/>
          <p:cNvSpPr>
            <a:spLocks noGrp="1"/>
          </p:cNvSpPr>
          <p:nvPr>
            <p:ph type="ftr" sz="quarter" idx="11"/>
          </p:nvPr>
        </p:nvSpPr>
        <p:spPr/>
        <p:txBody>
          <a:bodyPr/>
          <a:lstStyle>
            <a:lvl1pPr>
              <a:defRPr/>
            </a:lvl1pPr>
          </a:lstStyle>
          <a:p>
            <a:pPr>
              <a:defRPr/>
            </a:pPr>
            <a:r>
              <a:rPr lang="en-US" altLang="zh-CN"/>
              <a:t>徐悦竹 xuyuezhu@hrbeu.edu.cn</a:t>
            </a:r>
            <a:endParaRPr lang="en-US" altLang="zh-CN"/>
          </a:p>
        </p:txBody>
      </p:sp>
      <p:sp>
        <p:nvSpPr>
          <p:cNvPr id="6" name="灯片编号占位符 17"/>
          <p:cNvSpPr>
            <a:spLocks noGrp="1"/>
          </p:cNvSpPr>
          <p:nvPr>
            <p:ph type="sldNum" sz="quarter" idx="12"/>
          </p:nvPr>
        </p:nvSpPr>
        <p:spPr/>
        <p:txBody>
          <a:bodyPr/>
          <a:lstStyle>
            <a:lvl1pPr>
              <a:defRPr/>
            </a:lvl1pPr>
          </a:lstStyle>
          <a:p>
            <a:fld id="{23D5E865-1D69-4440-8AD8-AE0305EEB587}"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908050"/>
            <a:ext cx="854075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2205038"/>
            <a:ext cx="4000500" cy="38941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762500" y="2205038"/>
            <a:ext cx="4000500" cy="38941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9"/>
          <p:cNvSpPr>
            <a:spLocks noGrp="1"/>
          </p:cNvSpPr>
          <p:nvPr>
            <p:ph type="dt" sz="half" idx="10"/>
          </p:nvPr>
        </p:nvSpPr>
        <p:spPr/>
        <p:txBody>
          <a:bodyPr/>
          <a:lstStyle>
            <a:lvl1pPr>
              <a:defRPr/>
            </a:lvl1pPr>
          </a:lstStyle>
          <a:p>
            <a:pPr>
              <a:defRPr/>
            </a:pPr>
            <a:fld id="{8B033EEC-E1E0-4C48-9FC1-CF5C5031CDCB}" type="datetime1">
              <a:rPr lang="zh-CN" altLang="en-US"/>
            </a:fld>
            <a:endParaRPr lang="en-US" altLang="zh-CN"/>
          </a:p>
        </p:txBody>
      </p:sp>
      <p:sp>
        <p:nvSpPr>
          <p:cNvPr id="6" name="页脚占位符 21"/>
          <p:cNvSpPr>
            <a:spLocks noGrp="1"/>
          </p:cNvSpPr>
          <p:nvPr>
            <p:ph type="ftr" sz="quarter" idx="11"/>
          </p:nvPr>
        </p:nvSpPr>
        <p:spPr/>
        <p:txBody>
          <a:bodyPr/>
          <a:lstStyle>
            <a:lvl1pPr>
              <a:defRPr/>
            </a:lvl1pPr>
          </a:lstStyle>
          <a:p>
            <a:pPr>
              <a:defRPr/>
            </a:pPr>
            <a:r>
              <a:rPr lang="en-US" altLang="zh-CN"/>
              <a:t>徐悦竹 xuyuezhu@hrbeu.edu.cn</a:t>
            </a:r>
            <a:endParaRPr lang="en-US" altLang="zh-CN"/>
          </a:p>
        </p:txBody>
      </p:sp>
      <p:sp>
        <p:nvSpPr>
          <p:cNvPr id="7" name="灯片编号占位符 17"/>
          <p:cNvSpPr>
            <a:spLocks noGrp="1"/>
          </p:cNvSpPr>
          <p:nvPr>
            <p:ph type="sldNum" sz="quarter" idx="12"/>
          </p:nvPr>
        </p:nvSpPr>
        <p:spPr/>
        <p:txBody>
          <a:bodyPr/>
          <a:lstStyle>
            <a:lvl1pPr>
              <a:defRPr/>
            </a:lvl1pPr>
          </a:lstStyle>
          <a:p>
            <a:fld id="{D83C99F0-CD49-4DAB-B537-D3A1CEB79EF9}"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908050"/>
            <a:ext cx="854075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2205038"/>
            <a:ext cx="4000500" cy="38941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762500" y="2205038"/>
            <a:ext cx="4000500" cy="18700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762500" y="4227513"/>
            <a:ext cx="4000500" cy="18716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9"/>
          <p:cNvSpPr>
            <a:spLocks noGrp="1"/>
          </p:cNvSpPr>
          <p:nvPr>
            <p:ph type="dt" sz="half" idx="10"/>
          </p:nvPr>
        </p:nvSpPr>
        <p:spPr/>
        <p:txBody>
          <a:bodyPr/>
          <a:lstStyle>
            <a:lvl1pPr>
              <a:defRPr/>
            </a:lvl1pPr>
          </a:lstStyle>
          <a:p>
            <a:pPr>
              <a:defRPr/>
            </a:pPr>
            <a:fld id="{208E76AD-8AAD-4B85-8134-1B1189D0E080}" type="datetime1">
              <a:rPr lang="zh-CN" altLang="en-US"/>
            </a:fld>
            <a:endParaRPr lang="en-US" altLang="zh-CN"/>
          </a:p>
        </p:txBody>
      </p:sp>
      <p:sp>
        <p:nvSpPr>
          <p:cNvPr id="7" name="页脚占位符 21"/>
          <p:cNvSpPr>
            <a:spLocks noGrp="1"/>
          </p:cNvSpPr>
          <p:nvPr>
            <p:ph type="ftr" sz="quarter" idx="11"/>
          </p:nvPr>
        </p:nvSpPr>
        <p:spPr/>
        <p:txBody>
          <a:bodyPr/>
          <a:lstStyle>
            <a:lvl1pPr>
              <a:defRPr/>
            </a:lvl1pPr>
          </a:lstStyle>
          <a:p>
            <a:pPr>
              <a:defRPr/>
            </a:pPr>
            <a:r>
              <a:rPr lang="en-US" altLang="zh-CN"/>
              <a:t>徐悦竹 xuyuezhu@hrbeu.edu.cn</a:t>
            </a:r>
            <a:endParaRPr lang="en-US" altLang="zh-CN"/>
          </a:p>
        </p:txBody>
      </p:sp>
      <p:sp>
        <p:nvSpPr>
          <p:cNvPr id="8" name="灯片编号占位符 17"/>
          <p:cNvSpPr>
            <a:spLocks noGrp="1"/>
          </p:cNvSpPr>
          <p:nvPr>
            <p:ph type="sldNum" sz="quarter" idx="12"/>
          </p:nvPr>
        </p:nvSpPr>
        <p:spPr/>
        <p:txBody>
          <a:bodyPr/>
          <a:lstStyle>
            <a:lvl1pPr>
              <a:defRPr/>
            </a:lvl1pPr>
          </a:lstStyle>
          <a:p>
            <a:fld id="{ADA25336-DAAC-4A7F-9DDC-310CAC977613}"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5" name="Rectangle 252"/>
          <p:cNvSpPr>
            <a:spLocks noGrp="1" noChangeArrowheads="1"/>
          </p:cNvSpPr>
          <p:nvPr>
            <p:ph type="sldNum" sz="quarter" idx="11"/>
          </p:nvPr>
        </p:nvSpPr>
        <p:spPr/>
        <p:txBody>
          <a:bodyPr/>
          <a:lstStyle>
            <a:lvl1pPr>
              <a:defRPr/>
            </a:lvl1pPr>
          </a:lstStyle>
          <a:p>
            <a:pPr>
              <a:defRPr/>
            </a:pPr>
            <a:fld id="{05BC1F27-01EB-4577-B8E5-8FD5874F8D8A}"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2205038"/>
            <a:ext cx="4000500" cy="38941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762500" y="2205038"/>
            <a:ext cx="4000500" cy="38941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6" name="Rectangle 252"/>
          <p:cNvSpPr>
            <a:spLocks noGrp="1" noChangeArrowheads="1"/>
          </p:cNvSpPr>
          <p:nvPr>
            <p:ph type="sldNum" sz="quarter" idx="11"/>
          </p:nvPr>
        </p:nvSpPr>
        <p:spPr/>
        <p:txBody>
          <a:bodyPr/>
          <a:lstStyle>
            <a:lvl1pPr>
              <a:defRPr/>
            </a:lvl1pPr>
          </a:lstStyle>
          <a:p>
            <a:pPr>
              <a:defRPr/>
            </a:pPr>
            <a:fld id="{8E21D78A-0343-4567-AF9E-3D3FE5199212}"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8" name="Rectangle 252"/>
          <p:cNvSpPr>
            <a:spLocks noGrp="1" noChangeArrowheads="1"/>
          </p:cNvSpPr>
          <p:nvPr>
            <p:ph type="sldNum" sz="quarter" idx="11"/>
          </p:nvPr>
        </p:nvSpPr>
        <p:spPr/>
        <p:txBody>
          <a:bodyPr/>
          <a:lstStyle>
            <a:lvl1pPr>
              <a:defRPr/>
            </a:lvl1pPr>
          </a:lstStyle>
          <a:p>
            <a:pPr>
              <a:defRPr/>
            </a:pPr>
            <a:fld id="{C63D26EF-F9E3-4832-A1D7-CBB87AC48984}"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4" name="Rectangle 252"/>
          <p:cNvSpPr>
            <a:spLocks noGrp="1" noChangeArrowheads="1"/>
          </p:cNvSpPr>
          <p:nvPr>
            <p:ph type="sldNum" sz="quarter" idx="11"/>
          </p:nvPr>
        </p:nvSpPr>
        <p:spPr/>
        <p:txBody>
          <a:bodyPr/>
          <a:lstStyle>
            <a:lvl1pPr>
              <a:defRPr/>
            </a:lvl1pPr>
          </a:lstStyle>
          <a:p>
            <a:pPr>
              <a:defRPr/>
            </a:pPr>
            <a:fld id="{94E4402E-6221-420A-B046-F07F401B12B0}"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3" name="Rectangle 252"/>
          <p:cNvSpPr>
            <a:spLocks noGrp="1" noChangeArrowheads="1"/>
          </p:cNvSpPr>
          <p:nvPr>
            <p:ph type="sldNum" sz="quarter" idx="11"/>
          </p:nvPr>
        </p:nvSpPr>
        <p:spPr/>
        <p:txBody>
          <a:bodyPr/>
          <a:lstStyle>
            <a:lvl1pPr>
              <a:defRPr/>
            </a:lvl1pPr>
          </a:lstStyle>
          <a:p>
            <a:pPr>
              <a:defRPr/>
            </a:pPr>
            <a:fld id="{097AFA57-7C2E-4792-8D7D-82FD42A130FF}"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6" name="Rectangle 252"/>
          <p:cNvSpPr>
            <a:spLocks noGrp="1" noChangeArrowheads="1"/>
          </p:cNvSpPr>
          <p:nvPr>
            <p:ph type="sldNum" sz="quarter" idx="11"/>
          </p:nvPr>
        </p:nvSpPr>
        <p:spPr/>
        <p:txBody>
          <a:bodyPr/>
          <a:lstStyle>
            <a:lvl1pPr>
              <a:defRPr/>
            </a:lvl1pPr>
          </a:lstStyle>
          <a:p>
            <a:pPr>
              <a:defRPr/>
            </a:pPr>
            <a:fld id="{F18D2372-4F9A-48D9-920F-80FB27B3D405}"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251"/>
          <p:cNvSpPr>
            <a:spLocks noGrp="1" noChangeArrowheads="1"/>
          </p:cNvSpPr>
          <p:nvPr>
            <p:ph type="ftr" sz="quarter" idx="10"/>
          </p:nvPr>
        </p:nvSpPr>
        <p:spPr>
          <a:xfrm>
            <a:off x="3121025" y="6245225"/>
            <a:ext cx="2895600" cy="476250"/>
          </a:xfrm>
          <a:prstGeom prst="rect">
            <a:avLst/>
          </a:prstGeom>
        </p:spPr>
        <p:txBody>
          <a:bodyPr/>
          <a:lstStyle>
            <a:lvl1pPr>
              <a:defRPr/>
            </a:lvl1pPr>
          </a:lstStyle>
          <a:p>
            <a:pPr>
              <a:defRPr/>
            </a:pPr>
            <a:r>
              <a:rPr lang="zh-CN" altLang="en-US"/>
              <a:t>  杨  悦   </a:t>
            </a:r>
            <a:r>
              <a:rPr lang="en-US" altLang="zh-CN"/>
              <a:t>yangyue@hrbeu.edu.cn</a:t>
            </a:r>
            <a:endParaRPr lang="en-US" altLang="zh-CN"/>
          </a:p>
        </p:txBody>
      </p:sp>
      <p:sp>
        <p:nvSpPr>
          <p:cNvPr id="6" name="Rectangle 252"/>
          <p:cNvSpPr>
            <a:spLocks noGrp="1" noChangeArrowheads="1"/>
          </p:cNvSpPr>
          <p:nvPr>
            <p:ph type="sldNum" sz="quarter" idx="11"/>
          </p:nvPr>
        </p:nvSpPr>
        <p:spPr/>
        <p:txBody>
          <a:bodyPr/>
          <a:lstStyle>
            <a:lvl1pPr>
              <a:defRPr/>
            </a:lvl1pPr>
          </a:lstStyle>
          <a:p>
            <a:pPr>
              <a:defRPr/>
            </a:pPr>
            <a:fld id="{7C8192E9-342B-4DA7-BEFE-9683E56350DF}"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8" Type="http://schemas.openxmlformats.org/officeDocument/2006/relationships/theme" Target="../theme/theme2.xml"/><Relationship Id="rId17" Type="http://schemas.openxmlformats.org/officeDocument/2006/relationships/image" Target="../media/image2.jpeg"/><Relationship Id="rId16" Type="http://schemas.openxmlformats.org/officeDocument/2006/relationships/slideLayout" Target="../slideLayouts/slideLayout29.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566738" y="0"/>
            <a:ext cx="7891462" cy="6821488"/>
            <a:chOff x="349" y="23"/>
            <a:chExt cx="4971" cy="4297"/>
          </a:xfrm>
        </p:grpSpPr>
        <p:sp>
          <p:nvSpPr>
            <p:cNvPr id="1132" name="Rectangle 3"/>
            <p:cNvSpPr>
              <a:spLocks noChangeArrowheads="1"/>
            </p:cNvSpPr>
            <p:nvPr/>
          </p:nvSpPr>
          <p:spPr bwMode="auto">
            <a:xfrm>
              <a:off x="384" y="23"/>
              <a:ext cx="21"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2" name="Freeform 4"/>
            <p:cNvSpPr>
              <a:spLocks noEditPoints="1"/>
            </p:cNvSpPr>
            <p:nvPr/>
          </p:nvSpPr>
          <p:spPr bwMode="auto">
            <a:xfrm>
              <a:off x="384" y="225"/>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33" name="Freeform 5"/>
            <p:cNvSpPr>
              <a:spLocks noEditPoints="1"/>
            </p:cNvSpPr>
            <p:nvPr/>
          </p:nvSpPr>
          <p:spPr bwMode="auto">
            <a:xfrm>
              <a:off x="384" y="630"/>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34" name="Freeform 6"/>
            <p:cNvSpPr>
              <a:spLocks noEditPoints="1"/>
            </p:cNvSpPr>
            <p:nvPr/>
          </p:nvSpPr>
          <p:spPr bwMode="auto">
            <a:xfrm>
              <a:off x="384" y="1034"/>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35" name="Freeform 7"/>
            <p:cNvSpPr>
              <a:spLocks noEditPoints="1"/>
            </p:cNvSpPr>
            <p:nvPr/>
          </p:nvSpPr>
          <p:spPr bwMode="auto">
            <a:xfrm>
              <a:off x="384" y="1438"/>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36" name="Freeform 8"/>
            <p:cNvSpPr>
              <a:spLocks noEditPoints="1"/>
            </p:cNvSpPr>
            <p:nvPr/>
          </p:nvSpPr>
          <p:spPr bwMode="auto">
            <a:xfrm>
              <a:off x="384" y="1843"/>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37" name="Freeform 9"/>
            <p:cNvSpPr>
              <a:spLocks noEditPoints="1"/>
            </p:cNvSpPr>
            <p:nvPr/>
          </p:nvSpPr>
          <p:spPr bwMode="auto">
            <a:xfrm>
              <a:off x="384" y="2247"/>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38" name="Freeform 10"/>
            <p:cNvSpPr>
              <a:spLocks noEditPoints="1"/>
            </p:cNvSpPr>
            <p:nvPr/>
          </p:nvSpPr>
          <p:spPr bwMode="auto">
            <a:xfrm>
              <a:off x="384" y="2652"/>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39" name="Freeform 11"/>
            <p:cNvSpPr>
              <a:spLocks noEditPoints="1"/>
            </p:cNvSpPr>
            <p:nvPr/>
          </p:nvSpPr>
          <p:spPr bwMode="auto">
            <a:xfrm>
              <a:off x="384" y="3056"/>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40" name="Freeform 12"/>
            <p:cNvSpPr>
              <a:spLocks noEditPoints="1"/>
            </p:cNvSpPr>
            <p:nvPr/>
          </p:nvSpPr>
          <p:spPr bwMode="auto">
            <a:xfrm>
              <a:off x="384" y="3461"/>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41" name="Freeform 13"/>
            <p:cNvSpPr>
              <a:spLocks noEditPoints="1"/>
            </p:cNvSpPr>
            <p:nvPr/>
          </p:nvSpPr>
          <p:spPr bwMode="auto">
            <a:xfrm>
              <a:off x="384" y="3865"/>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43" name="Rectangle 14"/>
            <p:cNvSpPr>
              <a:spLocks noChangeArrowheads="1"/>
            </p:cNvSpPr>
            <p:nvPr/>
          </p:nvSpPr>
          <p:spPr bwMode="auto">
            <a:xfrm>
              <a:off x="384" y="4269"/>
              <a:ext cx="21"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44" name="Rectangle 15"/>
            <p:cNvSpPr>
              <a:spLocks noChangeArrowheads="1"/>
            </p:cNvSpPr>
            <p:nvPr/>
          </p:nvSpPr>
          <p:spPr bwMode="auto">
            <a:xfrm>
              <a:off x="829" y="23"/>
              <a:ext cx="21"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3" name="Freeform 16"/>
            <p:cNvSpPr>
              <a:spLocks noEditPoints="1"/>
            </p:cNvSpPr>
            <p:nvPr/>
          </p:nvSpPr>
          <p:spPr bwMode="auto">
            <a:xfrm>
              <a:off x="829" y="225"/>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45" name="Freeform 17"/>
            <p:cNvSpPr>
              <a:spLocks noEditPoints="1"/>
            </p:cNvSpPr>
            <p:nvPr/>
          </p:nvSpPr>
          <p:spPr bwMode="auto">
            <a:xfrm>
              <a:off x="829" y="630"/>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46" name="Freeform 18"/>
            <p:cNvSpPr>
              <a:spLocks noEditPoints="1"/>
            </p:cNvSpPr>
            <p:nvPr/>
          </p:nvSpPr>
          <p:spPr bwMode="auto">
            <a:xfrm>
              <a:off x="829" y="1034"/>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47" name="Freeform 19"/>
            <p:cNvSpPr>
              <a:spLocks noEditPoints="1"/>
            </p:cNvSpPr>
            <p:nvPr/>
          </p:nvSpPr>
          <p:spPr bwMode="auto">
            <a:xfrm>
              <a:off x="829" y="1438"/>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48" name="Freeform 20"/>
            <p:cNvSpPr>
              <a:spLocks noEditPoints="1"/>
            </p:cNvSpPr>
            <p:nvPr/>
          </p:nvSpPr>
          <p:spPr bwMode="auto">
            <a:xfrm>
              <a:off x="829" y="1843"/>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49" name="Freeform 21"/>
            <p:cNvSpPr>
              <a:spLocks noEditPoints="1"/>
            </p:cNvSpPr>
            <p:nvPr/>
          </p:nvSpPr>
          <p:spPr bwMode="auto">
            <a:xfrm>
              <a:off x="829" y="2247"/>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50" name="Freeform 22"/>
            <p:cNvSpPr>
              <a:spLocks noEditPoints="1"/>
            </p:cNvSpPr>
            <p:nvPr/>
          </p:nvSpPr>
          <p:spPr bwMode="auto">
            <a:xfrm>
              <a:off x="829" y="2652"/>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51" name="Freeform 23"/>
            <p:cNvSpPr>
              <a:spLocks noEditPoints="1"/>
            </p:cNvSpPr>
            <p:nvPr/>
          </p:nvSpPr>
          <p:spPr bwMode="auto">
            <a:xfrm>
              <a:off x="829" y="3056"/>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52" name="Freeform 24"/>
            <p:cNvSpPr>
              <a:spLocks noEditPoints="1"/>
            </p:cNvSpPr>
            <p:nvPr/>
          </p:nvSpPr>
          <p:spPr bwMode="auto">
            <a:xfrm>
              <a:off x="829" y="3461"/>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53" name="Freeform 25"/>
            <p:cNvSpPr>
              <a:spLocks noEditPoints="1"/>
            </p:cNvSpPr>
            <p:nvPr/>
          </p:nvSpPr>
          <p:spPr bwMode="auto">
            <a:xfrm>
              <a:off x="829" y="3865"/>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55" name="Rectangle 26"/>
            <p:cNvSpPr>
              <a:spLocks noChangeArrowheads="1"/>
            </p:cNvSpPr>
            <p:nvPr/>
          </p:nvSpPr>
          <p:spPr bwMode="auto">
            <a:xfrm>
              <a:off x="829" y="4269"/>
              <a:ext cx="21"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56" name="Rectangle 27"/>
            <p:cNvSpPr>
              <a:spLocks noChangeArrowheads="1"/>
            </p:cNvSpPr>
            <p:nvPr/>
          </p:nvSpPr>
          <p:spPr bwMode="auto">
            <a:xfrm>
              <a:off x="1279" y="23"/>
              <a:ext cx="21"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4" name="Freeform 28"/>
            <p:cNvSpPr>
              <a:spLocks noEditPoints="1"/>
            </p:cNvSpPr>
            <p:nvPr/>
          </p:nvSpPr>
          <p:spPr bwMode="auto">
            <a:xfrm>
              <a:off x="1279" y="225"/>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57" name="Freeform 29"/>
            <p:cNvSpPr>
              <a:spLocks noEditPoints="1"/>
            </p:cNvSpPr>
            <p:nvPr/>
          </p:nvSpPr>
          <p:spPr bwMode="auto">
            <a:xfrm>
              <a:off x="1279" y="630"/>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58" name="Freeform 30"/>
            <p:cNvSpPr>
              <a:spLocks noEditPoints="1"/>
            </p:cNvSpPr>
            <p:nvPr/>
          </p:nvSpPr>
          <p:spPr bwMode="auto">
            <a:xfrm>
              <a:off x="1279" y="1034"/>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59" name="Freeform 31"/>
            <p:cNvSpPr>
              <a:spLocks noEditPoints="1"/>
            </p:cNvSpPr>
            <p:nvPr/>
          </p:nvSpPr>
          <p:spPr bwMode="auto">
            <a:xfrm>
              <a:off x="1279" y="1438"/>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60" name="Freeform 32"/>
            <p:cNvSpPr>
              <a:spLocks noEditPoints="1"/>
            </p:cNvSpPr>
            <p:nvPr/>
          </p:nvSpPr>
          <p:spPr bwMode="auto">
            <a:xfrm>
              <a:off x="1279" y="1843"/>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61" name="Freeform 33"/>
            <p:cNvSpPr>
              <a:spLocks noEditPoints="1"/>
            </p:cNvSpPr>
            <p:nvPr/>
          </p:nvSpPr>
          <p:spPr bwMode="auto">
            <a:xfrm>
              <a:off x="1279" y="2247"/>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62" name="Freeform 34"/>
            <p:cNvSpPr>
              <a:spLocks noEditPoints="1"/>
            </p:cNvSpPr>
            <p:nvPr/>
          </p:nvSpPr>
          <p:spPr bwMode="auto">
            <a:xfrm>
              <a:off x="1279" y="2652"/>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63" name="Freeform 35"/>
            <p:cNvSpPr>
              <a:spLocks noEditPoints="1"/>
            </p:cNvSpPr>
            <p:nvPr/>
          </p:nvSpPr>
          <p:spPr bwMode="auto">
            <a:xfrm>
              <a:off x="1279" y="3056"/>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64" name="Freeform 36"/>
            <p:cNvSpPr>
              <a:spLocks noEditPoints="1"/>
            </p:cNvSpPr>
            <p:nvPr/>
          </p:nvSpPr>
          <p:spPr bwMode="auto">
            <a:xfrm>
              <a:off x="1279" y="3461"/>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65" name="Freeform 37"/>
            <p:cNvSpPr>
              <a:spLocks noEditPoints="1"/>
            </p:cNvSpPr>
            <p:nvPr/>
          </p:nvSpPr>
          <p:spPr bwMode="auto">
            <a:xfrm>
              <a:off x="1279" y="3865"/>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67" name="Rectangle 38"/>
            <p:cNvSpPr>
              <a:spLocks noChangeArrowheads="1"/>
            </p:cNvSpPr>
            <p:nvPr/>
          </p:nvSpPr>
          <p:spPr bwMode="auto">
            <a:xfrm>
              <a:off x="1279" y="4269"/>
              <a:ext cx="21"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68" name="Rectangle 39"/>
            <p:cNvSpPr>
              <a:spLocks noChangeArrowheads="1"/>
            </p:cNvSpPr>
            <p:nvPr/>
          </p:nvSpPr>
          <p:spPr bwMode="auto">
            <a:xfrm>
              <a:off x="1724" y="23"/>
              <a:ext cx="21"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5" name="Freeform 40"/>
            <p:cNvSpPr>
              <a:spLocks noEditPoints="1"/>
            </p:cNvSpPr>
            <p:nvPr/>
          </p:nvSpPr>
          <p:spPr bwMode="auto">
            <a:xfrm>
              <a:off x="1724" y="225"/>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69" name="Freeform 41"/>
            <p:cNvSpPr>
              <a:spLocks noEditPoints="1"/>
            </p:cNvSpPr>
            <p:nvPr/>
          </p:nvSpPr>
          <p:spPr bwMode="auto">
            <a:xfrm>
              <a:off x="1724" y="630"/>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70" name="Freeform 42"/>
            <p:cNvSpPr>
              <a:spLocks noEditPoints="1"/>
            </p:cNvSpPr>
            <p:nvPr/>
          </p:nvSpPr>
          <p:spPr bwMode="auto">
            <a:xfrm>
              <a:off x="1724" y="1034"/>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71" name="Freeform 43"/>
            <p:cNvSpPr>
              <a:spLocks noEditPoints="1"/>
            </p:cNvSpPr>
            <p:nvPr/>
          </p:nvSpPr>
          <p:spPr bwMode="auto">
            <a:xfrm>
              <a:off x="1724" y="1438"/>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72" name="Freeform 44"/>
            <p:cNvSpPr>
              <a:spLocks noEditPoints="1"/>
            </p:cNvSpPr>
            <p:nvPr/>
          </p:nvSpPr>
          <p:spPr bwMode="auto">
            <a:xfrm>
              <a:off x="1724" y="1843"/>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73" name="Freeform 45"/>
            <p:cNvSpPr>
              <a:spLocks noEditPoints="1"/>
            </p:cNvSpPr>
            <p:nvPr/>
          </p:nvSpPr>
          <p:spPr bwMode="auto">
            <a:xfrm>
              <a:off x="1724" y="2247"/>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74" name="Freeform 46"/>
            <p:cNvSpPr>
              <a:spLocks noEditPoints="1"/>
            </p:cNvSpPr>
            <p:nvPr/>
          </p:nvSpPr>
          <p:spPr bwMode="auto">
            <a:xfrm>
              <a:off x="1724" y="2652"/>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75" name="Freeform 47"/>
            <p:cNvSpPr>
              <a:spLocks noEditPoints="1"/>
            </p:cNvSpPr>
            <p:nvPr/>
          </p:nvSpPr>
          <p:spPr bwMode="auto">
            <a:xfrm>
              <a:off x="1724" y="3056"/>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76" name="Freeform 48"/>
            <p:cNvSpPr>
              <a:spLocks noEditPoints="1"/>
            </p:cNvSpPr>
            <p:nvPr/>
          </p:nvSpPr>
          <p:spPr bwMode="auto">
            <a:xfrm>
              <a:off x="1724" y="3461"/>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77" name="Freeform 49"/>
            <p:cNvSpPr>
              <a:spLocks noEditPoints="1"/>
            </p:cNvSpPr>
            <p:nvPr/>
          </p:nvSpPr>
          <p:spPr bwMode="auto">
            <a:xfrm>
              <a:off x="1724" y="3865"/>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79" name="Rectangle 50"/>
            <p:cNvSpPr>
              <a:spLocks noChangeArrowheads="1"/>
            </p:cNvSpPr>
            <p:nvPr/>
          </p:nvSpPr>
          <p:spPr bwMode="auto">
            <a:xfrm>
              <a:off x="1724" y="4269"/>
              <a:ext cx="21"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80" name="Rectangle 51"/>
            <p:cNvSpPr>
              <a:spLocks noChangeArrowheads="1"/>
            </p:cNvSpPr>
            <p:nvPr/>
          </p:nvSpPr>
          <p:spPr bwMode="auto">
            <a:xfrm>
              <a:off x="2169" y="23"/>
              <a:ext cx="21"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6" name="Freeform 52"/>
            <p:cNvSpPr>
              <a:spLocks noEditPoints="1"/>
            </p:cNvSpPr>
            <p:nvPr/>
          </p:nvSpPr>
          <p:spPr bwMode="auto">
            <a:xfrm>
              <a:off x="2169" y="225"/>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81" name="Freeform 53"/>
            <p:cNvSpPr>
              <a:spLocks noEditPoints="1"/>
            </p:cNvSpPr>
            <p:nvPr/>
          </p:nvSpPr>
          <p:spPr bwMode="auto">
            <a:xfrm>
              <a:off x="2169" y="630"/>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82" name="Freeform 54"/>
            <p:cNvSpPr>
              <a:spLocks noEditPoints="1"/>
            </p:cNvSpPr>
            <p:nvPr/>
          </p:nvSpPr>
          <p:spPr bwMode="auto">
            <a:xfrm>
              <a:off x="2169" y="1034"/>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83" name="Freeform 55"/>
            <p:cNvSpPr>
              <a:spLocks noEditPoints="1"/>
            </p:cNvSpPr>
            <p:nvPr/>
          </p:nvSpPr>
          <p:spPr bwMode="auto">
            <a:xfrm>
              <a:off x="2169" y="1438"/>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84" name="Freeform 56"/>
            <p:cNvSpPr>
              <a:spLocks noEditPoints="1"/>
            </p:cNvSpPr>
            <p:nvPr/>
          </p:nvSpPr>
          <p:spPr bwMode="auto">
            <a:xfrm>
              <a:off x="2169" y="1843"/>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85" name="Freeform 57"/>
            <p:cNvSpPr>
              <a:spLocks noEditPoints="1"/>
            </p:cNvSpPr>
            <p:nvPr/>
          </p:nvSpPr>
          <p:spPr bwMode="auto">
            <a:xfrm>
              <a:off x="2169" y="2247"/>
              <a:ext cx="21" cy="304"/>
            </a:xfrm>
            <a:custGeom>
              <a:avLst/>
              <a:gdLst>
                <a:gd name="T0" fmla="*/ 0 w 4"/>
                <a:gd name="T1" fmla="*/ 0 h 60"/>
                <a:gd name="T2" fmla="*/ 0 w 4"/>
                <a:gd name="T3" fmla="*/ 512 h 60"/>
                <a:gd name="T4" fmla="*/ 110 w 4"/>
                <a:gd name="T5" fmla="*/ 512 h 60"/>
                <a:gd name="T6" fmla="*/ 110 w 4"/>
                <a:gd name="T7" fmla="*/ 0 h 60"/>
                <a:gd name="T8" fmla="*/ 0 w 4"/>
                <a:gd name="T9" fmla="*/ 0 h 60"/>
                <a:gd name="T10" fmla="*/ 0 w 4"/>
                <a:gd name="T11" fmla="*/ 1029 h 60"/>
                <a:gd name="T12" fmla="*/ 0 w 4"/>
                <a:gd name="T13" fmla="*/ 1540 h 60"/>
                <a:gd name="T14" fmla="*/ 110 w 4"/>
                <a:gd name="T15" fmla="*/ 1540 h 60"/>
                <a:gd name="T16" fmla="*/ 11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86" name="Freeform 58"/>
            <p:cNvSpPr>
              <a:spLocks noEditPoints="1"/>
            </p:cNvSpPr>
            <p:nvPr/>
          </p:nvSpPr>
          <p:spPr bwMode="auto">
            <a:xfrm>
              <a:off x="2169" y="2652"/>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87" name="Freeform 59"/>
            <p:cNvSpPr>
              <a:spLocks noEditPoints="1"/>
            </p:cNvSpPr>
            <p:nvPr/>
          </p:nvSpPr>
          <p:spPr bwMode="auto">
            <a:xfrm>
              <a:off x="2169" y="3056"/>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88" name="Freeform 60"/>
            <p:cNvSpPr>
              <a:spLocks noEditPoints="1"/>
            </p:cNvSpPr>
            <p:nvPr/>
          </p:nvSpPr>
          <p:spPr bwMode="auto">
            <a:xfrm>
              <a:off x="2169" y="3461"/>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89" name="Freeform 61"/>
            <p:cNvSpPr>
              <a:spLocks noEditPoints="1"/>
            </p:cNvSpPr>
            <p:nvPr/>
          </p:nvSpPr>
          <p:spPr bwMode="auto">
            <a:xfrm>
              <a:off x="2169" y="3865"/>
              <a:ext cx="21" cy="303"/>
            </a:xfrm>
            <a:custGeom>
              <a:avLst/>
              <a:gdLst>
                <a:gd name="T0" fmla="*/ 0 w 4"/>
                <a:gd name="T1" fmla="*/ 0 h 60"/>
                <a:gd name="T2" fmla="*/ 0 w 4"/>
                <a:gd name="T3" fmla="*/ 510 h 60"/>
                <a:gd name="T4" fmla="*/ 110 w 4"/>
                <a:gd name="T5" fmla="*/ 510 h 60"/>
                <a:gd name="T6" fmla="*/ 110 w 4"/>
                <a:gd name="T7" fmla="*/ 0 h 60"/>
                <a:gd name="T8" fmla="*/ 0 w 4"/>
                <a:gd name="T9" fmla="*/ 0 h 60"/>
                <a:gd name="T10" fmla="*/ 0 w 4"/>
                <a:gd name="T11" fmla="*/ 1020 h 60"/>
                <a:gd name="T12" fmla="*/ 0 w 4"/>
                <a:gd name="T13" fmla="*/ 1530 h 60"/>
                <a:gd name="T14" fmla="*/ 110 w 4"/>
                <a:gd name="T15" fmla="*/ 1530 h 60"/>
                <a:gd name="T16" fmla="*/ 11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91" name="Rectangle 62"/>
            <p:cNvSpPr>
              <a:spLocks noChangeArrowheads="1"/>
            </p:cNvSpPr>
            <p:nvPr/>
          </p:nvSpPr>
          <p:spPr bwMode="auto">
            <a:xfrm>
              <a:off x="2169" y="4269"/>
              <a:ext cx="21"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92" name="Rectangle 63"/>
            <p:cNvSpPr>
              <a:spLocks noChangeArrowheads="1"/>
            </p:cNvSpPr>
            <p:nvPr/>
          </p:nvSpPr>
          <p:spPr bwMode="auto">
            <a:xfrm>
              <a:off x="2620" y="23"/>
              <a:ext cx="20"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7" name="Freeform 64"/>
            <p:cNvSpPr>
              <a:spLocks noEditPoints="1"/>
            </p:cNvSpPr>
            <p:nvPr/>
          </p:nvSpPr>
          <p:spPr bwMode="auto">
            <a:xfrm>
              <a:off x="2620"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93" name="Freeform 65"/>
            <p:cNvSpPr>
              <a:spLocks noEditPoints="1"/>
            </p:cNvSpPr>
            <p:nvPr/>
          </p:nvSpPr>
          <p:spPr bwMode="auto">
            <a:xfrm>
              <a:off x="2620"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94" name="Freeform 66"/>
            <p:cNvSpPr>
              <a:spLocks noEditPoints="1"/>
            </p:cNvSpPr>
            <p:nvPr/>
          </p:nvSpPr>
          <p:spPr bwMode="auto">
            <a:xfrm>
              <a:off x="2620"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95" name="Freeform 67"/>
            <p:cNvSpPr>
              <a:spLocks noEditPoints="1"/>
            </p:cNvSpPr>
            <p:nvPr/>
          </p:nvSpPr>
          <p:spPr bwMode="auto">
            <a:xfrm>
              <a:off x="2620"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96" name="Freeform 68"/>
            <p:cNvSpPr>
              <a:spLocks noEditPoints="1"/>
            </p:cNvSpPr>
            <p:nvPr/>
          </p:nvSpPr>
          <p:spPr bwMode="auto">
            <a:xfrm>
              <a:off x="2620"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97" name="Freeform 69"/>
            <p:cNvSpPr>
              <a:spLocks noEditPoints="1"/>
            </p:cNvSpPr>
            <p:nvPr/>
          </p:nvSpPr>
          <p:spPr bwMode="auto">
            <a:xfrm>
              <a:off x="2620"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98" name="Freeform 70"/>
            <p:cNvSpPr>
              <a:spLocks noEditPoints="1"/>
            </p:cNvSpPr>
            <p:nvPr/>
          </p:nvSpPr>
          <p:spPr bwMode="auto">
            <a:xfrm>
              <a:off x="2620"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99" name="Freeform 71"/>
            <p:cNvSpPr>
              <a:spLocks noEditPoints="1"/>
            </p:cNvSpPr>
            <p:nvPr/>
          </p:nvSpPr>
          <p:spPr bwMode="auto">
            <a:xfrm>
              <a:off x="2620"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00" name="Freeform 72"/>
            <p:cNvSpPr>
              <a:spLocks noEditPoints="1"/>
            </p:cNvSpPr>
            <p:nvPr/>
          </p:nvSpPr>
          <p:spPr bwMode="auto">
            <a:xfrm>
              <a:off x="2620"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01" name="Freeform 73"/>
            <p:cNvSpPr>
              <a:spLocks noEditPoints="1"/>
            </p:cNvSpPr>
            <p:nvPr/>
          </p:nvSpPr>
          <p:spPr bwMode="auto">
            <a:xfrm>
              <a:off x="2620"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03" name="Rectangle 74"/>
            <p:cNvSpPr>
              <a:spLocks noChangeArrowheads="1"/>
            </p:cNvSpPr>
            <p:nvPr/>
          </p:nvSpPr>
          <p:spPr bwMode="auto">
            <a:xfrm>
              <a:off x="2620" y="4269"/>
              <a:ext cx="20"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204" name="Rectangle 75"/>
            <p:cNvSpPr>
              <a:spLocks noChangeArrowheads="1"/>
            </p:cNvSpPr>
            <p:nvPr/>
          </p:nvSpPr>
          <p:spPr bwMode="auto">
            <a:xfrm>
              <a:off x="3065" y="23"/>
              <a:ext cx="20"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8" name="Freeform 76"/>
            <p:cNvSpPr>
              <a:spLocks noEditPoints="1"/>
            </p:cNvSpPr>
            <p:nvPr/>
          </p:nvSpPr>
          <p:spPr bwMode="auto">
            <a:xfrm>
              <a:off x="3065"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05" name="Freeform 77"/>
            <p:cNvSpPr>
              <a:spLocks noEditPoints="1"/>
            </p:cNvSpPr>
            <p:nvPr/>
          </p:nvSpPr>
          <p:spPr bwMode="auto">
            <a:xfrm>
              <a:off x="3065"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06" name="Freeform 78"/>
            <p:cNvSpPr>
              <a:spLocks noEditPoints="1"/>
            </p:cNvSpPr>
            <p:nvPr/>
          </p:nvSpPr>
          <p:spPr bwMode="auto">
            <a:xfrm>
              <a:off x="3065"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07" name="Freeform 79"/>
            <p:cNvSpPr>
              <a:spLocks noEditPoints="1"/>
            </p:cNvSpPr>
            <p:nvPr/>
          </p:nvSpPr>
          <p:spPr bwMode="auto">
            <a:xfrm>
              <a:off x="3065"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08" name="Freeform 80"/>
            <p:cNvSpPr>
              <a:spLocks noEditPoints="1"/>
            </p:cNvSpPr>
            <p:nvPr/>
          </p:nvSpPr>
          <p:spPr bwMode="auto">
            <a:xfrm>
              <a:off x="3065"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09" name="Freeform 81"/>
            <p:cNvSpPr>
              <a:spLocks noEditPoints="1"/>
            </p:cNvSpPr>
            <p:nvPr/>
          </p:nvSpPr>
          <p:spPr bwMode="auto">
            <a:xfrm>
              <a:off x="3065"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10" name="Freeform 82"/>
            <p:cNvSpPr>
              <a:spLocks noEditPoints="1"/>
            </p:cNvSpPr>
            <p:nvPr/>
          </p:nvSpPr>
          <p:spPr bwMode="auto">
            <a:xfrm>
              <a:off x="3065"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11" name="Freeform 83"/>
            <p:cNvSpPr>
              <a:spLocks noEditPoints="1"/>
            </p:cNvSpPr>
            <p:nvPr/>
          </p:nvSpPr>
          <p:spPr bwMode="auto">
            <a:xfrm>
              <a:off x="3065"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12" name="Freeform 84"/>
            <p:cNvSpPr>
              <a:spLocks noEditPoints="1"/>
            </p:cNvSpPr>
            <p:nvPr/>
          </p:nvSpPr>
          <p:spPr bwMode="auto">
            <a:xfrm>
              <a:off x="3065"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13" name="Freeform 85"/>
            <p:cNvSpPr>
              <a:spLocks noEditPoints="1"/>
            </p:cNvSpPr>
            <p:nvPr/>
          </p:nvSpPr>
          <p:spPr bwMode="auto">
            <a:xfrm>
              <a:off x="3065"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15" name="Rectangle 86"/>
            <p:cNvSpPr>
              <a:spLocks noChangeArrowheads="1"/>
            </p:cNvSpPr>
            <p:nvPr/>
          </p:nvSpPr>
          <p:spPr bwMode="auto">
            <a:xfrm>
              <a:off x="3065" y="4269"/>
              <a:ext cx="20"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216" name="Rectangle 87"/>
            <p:cNvSpPr>
              <a:spLocks noChangeArrowheads="1"/>
            </p:cNvSpPr>
            <p:nvPr/>
          </p:nvSpPr>
          <p:spPr bwMode="auto">
            <a:xfrm>
              <a:off x="3510" y="23"/>
              <a:ext cx="20"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9" name="Freeform 88"/>
            <p:cNvSpPr>
              <a:spLocks noEditPoints="1"/>
            </p:cNvSpPr>
            <p:nvPr/>
          </p:nvSpPr>
          <p:spPr bwMode="auto">
            <a:xfrm>
              <a:off x="3510"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17" name="Freeform 89"/>
            <p:cNvSpPr>
              <a:spLocks noEditPoints="1"/>
            </p:cNvSpPr>
            <p:nvPr/>
          </p:nvSpPr>
          <p:spPr bwMode="auto">
            <a:xfrm>
              <a:off x="3510"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18" name="Freeform 90"/>
            <p:cNvSpPr>
              <a:spLocks noEditPoints="1"/>
            </p:cNvSpPr>
            <p:nvPr/>
          </p:nvSpPr>
          <p:spPr bwMode="auto">
            <a:xfrm>
              <a:off x="3510"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19" name="Freeform 91"/>
            <p:cNvSpPr>
              <a:spLocks noEditPoints="1"/>
            </p:cNvSpPr>
            <p:nvPr/>
          </p:nvSpPr>
          <p:spPr bwMode="auto">
            <a:xfrm>
              <a:off x="3510"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20" name="Freeform 92"/>
            <p:cNvSpPr>
              <a:spLocks noEditPoints="1"/>
            </p:cNvSpPr>
            <p:nvPr/>
          </p:nvSpPr>
          <p:spPr bwMode="auto">
            <a:xfrm>
              <a:off x="3510"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21" name="Freeform 93"/>
            <p:cNvSpPr>
              <a:spLocks noEditPoints="1"/>
            </p:cNvSpPr>
            <p:nvPr/>
          </p:nvSpPr>
          <p:spPr bwMode="auto">
            <a:xfrm>
              <a:off x="3510"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22" name="Freeform 94"/>
            <p:cNvSpPr>
              <a:spLocks noEditPoints="1"/>
            </p:cNvSpPr>
            <p:nvPr/>
          </p:nvSpPr>
          <p:spPr bwMode="auto">
            <a:xfrm>
              <a:off x="3510"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23" name="Freeform 95"/>
            <p:cNvSpPr>
              <a:spLocks noEditPoints="1"/>
            </p:cNvSpPr>
            <p:nvPr/>
          </p:nvSpPr>
          <p:spPr bwMode="auto">
            <a:xfrm>
              <a:off x="3510"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24" name="Freeform 96"/>
            <p:cNvSpPr>
              <a:spLocks noEditPoints="1"/>
            </p:cNvSpPr>
            <p:nvPr/>
          </p:nvSpPr>
          <p:spPr bwMode="auto">
            <a:xfrm>
              <a:off x="3510"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25" name="Freeform 97"/>
            <p:cNvSpPr>
              <a:spLocks noEditPoints="1"/>
            </p:cNvSpPr>
            <p:nvPr/>
          </p:nvSpPr>
          <p:spPr bwMode="auto">
            <a:xfrm>
              <a:off x="3510"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27" name="Rectangle 98"/>
            <p:cNvSpPr>
              <a:spLocks noChangeArrowheads="1"/>
            </p:cNvSpPr>
            <p:nvPr/>
          </p:nvSpPr>
          <p:spPr bwMode="auto">
            <a:xfrm>
              <a:off x="3510" y="4269"/>
              <a:ext cx="20"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228" name="Rectangle 99"/>
            <p:cNvSpPr>
              <a:spLocks noChangeArrowheads="1"/>
            </p:cNvSpPr>
            <p:nvPr/>
          </p:nvSpPr>
          <p:spPr bwMode="auto">
            <a:xfrm>
              <a:off x="3960" y="23"/>
              <a:ext cx="20"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0" name="Freeform 100"/>
            <p:cNvSpPr>
              <a:spLocks noEditPoints="1"/>
            </p:cNvSpPr>
            <p:nvPr/>
          </p:nvSpPr>
          <p:spPr bwMode="auto">
            <a:xfrm>
              <a:off x="3960"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29" name="Freeform 101"/>
            <p:cNvSpPr>
              <a:spLocks noEditPoints="1"/>
            </p:cNvSpPr>
            <p:nvPr/>
          </p:nvSpPr>
          <p:spPr bwMode="auto">
            <a:xfrm>
              <a:off x="3960"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30" name="Freeform 102"/>
            <p:cNvSpPr>
              <a:spLocks noEditPoints="1"/>
            </p:cNvSpPr>
            <p:nvPr/>
          </p:nvSpPr>
          <p:spPr bwMode="auto">
            <a:xfrm>
              <a:off x="3960"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31" name="Freeform 103"/>
            <p:cNvSpPr>
              <a:spLocks noEditPoints="1"/>
            </p:cNvSpPr>
            <p:nvPr/>
          </p:nvSpPr>
          <p:spPr bwMode="auto">
            <a:xfrm>
              <a:off x="3960"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32" name="Freeform 104"/>
            <p:cNvSpPr>
              <a:spLocks noEditPoints="1"/>
            </p:cNvSpPr>
            <p:nvPr/>
          </p:nvSpPr>
          <p:spPr bwMode="auto">
            <a:xfrm>
              <a:off x="3960"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33" name="Freeform 105"/>
            <p:cNvSpPr>
              <a:spLocks noEditPoints="1"/>
            </p:cNvSpPr>
            <p:nvPr/>
          </p:nvSpPr>
          <p:spPr bwMode="auto">
            <a:xfrm>
              <a:off x="3960"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34" name="Freeform 106"/>
            <p:cNvSpPr>
              <a:spLocks noEditPoints="1"/>
            </p:cNvSpPr>
            <p:nvPr/>
          </p:nvSpPr>
          <p:spPr bwMode="auto">
            <a:xfrm>
              <a:off x="3960"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35" name="Freeform 107"/>
            <p:cNvSpPr>
              <a:spLocks noEditPoints="1"/>
            </p:cNvSpPr>
            <p:nvPr/>
          </p:nvSpPr>
          <p:spPr bwMode="auto">
            <a:xfrm>
              <a:off x="3960"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36" name="Freeform 108"/>
            <p:cNvSpPr>
              <a:spLocks noEditPoints="1"/>
            </p:cNvSpPr>
            <p:nvPr/>
          </p:nvSpPr>
          <p:spPr bwMode="auto">
            <a:xfrm>
              <a:off x="3960"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37" name="Freeform 109"/>
            <p:cNvSpPr>
              <a:spLocks noEditPoints="1"/>
            </p:cNvSpPr>
            <p:nvPr/>
          </p:nvSpPr>
          <p:spPr bwMode="auto">
            <a:xfrm>
              <a:off x="3960"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39" name="Rectangle 110"/>
            <p:cNvSpPr>
              <a:spLocks noChangeArrowheads="1"/>
            </p:cNvSpPr>
            <p:nvPr/>
          </p:nvSpPr>
          <p:spPr bwMode="auto">
            <a:xfrm>
              <a:off x="3960" y="4269"/>
              <a:ext cx="20"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240" name="Rectangle 111"/>
            <p:cNvSpPr>
              <a:spLocks noChangeArrowheads="1"/>
            </p:cNvSpPr>
            <p:nvPr/>
          </p:nvSpPr>
          <p:spPr bwMode="auto">
            <a:xfrm>
              <a:off x="4405" y="23"/>
              <a:ext cx="20"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 name="Freeform 112"/>
            <p:cNvSpPr>
              <a:spLocks noEditPoints="1"/>
            </p:cNvSpPr>
            <p:nvPr/>
          </p:nvSpPr>
          <p:spPr bwMode="auto">
            <a:xfrm>
              <a:off x="4405"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41" name="Freeform 113"/>
            <p:cNvSpPr>
              <a:spLocks noEditPoints="1"/>
            </p:cNvSpPr>
            <p:nvPr/>
          </p:nvSpPr>
          <p:spPr bwMode="auto">
            <a:xfrm>
              <a:off x="4405"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42" name="Freeform 114"/>
            <p:cNvSpPr>
              <a:spLocks noEditPoints="1"/>
            </p:cNvSpPr>
            <p:nvPr/>
          </p:nvSpPr>
          <p:spPr bwMode="auto">
            <a:xfrm>
              <a:off x="4405"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43" name="Freeform 115"/>
            <p:cNvSpPr>
              <a:spLocks noEditPoints="1"/>
            </p:cNvSpPr>
            <p:nvPr/>
          </p:nvSpPr>
          <p:spPr bwMode="auto">
            <a:xfrm>
              <a:off x="4405"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44" name="Freeform 116"/>
            <p:cNvSpPr>
              <a:spLocks noEditPoints="1"/>
            </p:cNvSpPr>
            <p:nvPr/>
          </p:nvSpPr>
          <p:spPr bwMode="auto">
            <a:xfrm>
              <a:off x="4405"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45" name="Freeform 117"/>
            <p:cNvSpPr>
              <a:spLocks noEditPoints="1"/>
            </p:cNvSpPr>
            <p:nvPr/>
          </p:nvSpPr>
          <p:spPr bwMode="auto">
            <a:xfrm>
              <a:off x="4405"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46" name="Freeform 118"/>
            <p:cNvSpPr>
              <a:spLocks noEditPoints="1"/>
            </p:cNvSpPr>
            <p:nvPr/>
          </p:nvSpPr>
          <p:spPr bwMode="auto">
            <a:xfrm>
              <a:off x="4405"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47" name="Freeform 119"/>
            <p:cNvSpPr>
              <a:spLocks noEditPoints="1"/>
            </p:cNvSpPr>
            <p:nvPr/>
          </p:nvSpPr>
          <p:spPr bwMode="auto">
            <a:xfrm>
              <a:off x="4405"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48" name="Freeform 120"/>
            <p:cNvSpPr>
              <a:spLocks noEditPoints="1"/>
            </p:cNvSpPr>
            <p:nvPr/>
          </p:nvSpPr>
          <p:spPr bwMode="auto">
            <a:xfrm>
              <a:off x="4405"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49" name="Freeform 121"/>
            <p:cNvSpPr>
              <a:spLocks noEditPoints="1"/>
            </p:cNvSpPr>
            <p:nvPr/>
          </p:nvSpPr>
          <p:spPr bwMode="auto">
            <a:xfrm>
              <a:off x="4405"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51" name="Rectangle 122"/>
            <p:cNvSpPr>
              <a:spLocks noChangeArrowheads="1"/>
            </p:cNvSpPr>
            <p:nvPr/>
          </p:nvSpPr>
          <p:spPr bwMode="auto">
            <a:xfrm>
              <a:off x="4405" y="4269"/>
              <a:ext cx="20"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252" name="Rectangle 123"/>
            <p:cNvSpPr>
              <a:spLocks noChangeArrowheads="1"/>
            </p:cNvSpPr>
            <p:nvPr/>
          </p:nvSpPr>
          <p:spPr bwMode="auto">
            <a:xfrm>
              <a:off x="4850" y="23"/>
              <a:ext cx="20"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2" name="Freeform 124"/>
            <p:cNvSpPr>
              <a:spLocks noEditPoints="1"/>
            </p:cNvSpPr>
            <p:nvPr/>
          </p:nvSpPr>
          <p:spPr bwMode="auto">
            <a:xfrm>
              <a:off x="4850"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53" name="Freeform 125"/>
            <p:cNvSpPr>
              <a:spLocks noEditPoints="1"/>
            </p:cNvSpPr>
            <p:nvPr/>
          </p:nvSpPr>
          <p:spPr bwMode="auto">
            <a:xfrm>
              <a:off x="4850"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54" name="Freeform 126"/>
            <p:cNvSpPr>
              <a:spLocks noEditPoints="1"/>
            </p:cNvSpPr>
            <p:nvPr/>
          </p:nvSpPr>
          <p:spPr bwMode="auto">
            <a:xfrm>
              <a:off x="4850"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55" name="Freeform 127"/>
            <p:cNvSpPr>
              <a:spLocks noEditPoints="1"/>
            </p:cNvSpPr>
            <p:nvPr/>
          </p:nvSpPr>
          <p:spPr bwMode="auto">
            <a:xfrm>
              <a:off x="4850"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56" name="Freeform 128"/>
            <p:cNvSpPr>
              <a:spLocks noEditPoints="1"/>
            </p:cNvSpPr>
            <p:nvPr/>
          </p:nvSpPr>
          <p:spPr bwMode="auto">
            <a:xfrm>
              <a:off x="4850"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57" name="Freeform 129"/>
            <p:cNvSpPr>
              <a:spLocks noEditPoints="1"/>
            </p:cNvSpPr>
            <p:nvPr/>
          </p:nvSpPr>
          <p:spPr bwMode="auto">
            <a:xfrm>
              <a:off x="4850"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58" name="Freeform 130"/>
            <p:cNvSpPr>
              <a:spLocks noEditPoints="1"/>
            </p:cNvSpPr>
            <p:nvPr/>
          </p:nvSpPr>
          <p:spPr bwMode="auto">
            <a:xfrm>
              <a:off x="4850"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59" name="Freeform 131"/>
            <p:cNvSpPr>
              <a:spLocks noEditPoints="1"/>
            </p:cNvSpPr>
            <p:nvPr/>
          </p:nvSpPr>
          <p:spPr bwMode="auto">
            <a:xfrm>
              <a:off x="4850"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60" name="Freeform 132"/>
            <p:cNvSpPr>
              <a:spLocks noEditPoints="1"/>
            </p:cNvSpPr>
            <p:nvPr/>
          </p:nvSpPr>
          <p:spPr bwMode="auto">
            <a:xfrm>
              <a:off x="4850"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61" name="Freeform 133"/>
            <p:cNvSpPr>
              <a:spLocks noEditPoints="1"/>
            </p:cNvSpPr>
            <p:nvPr/>
          </p:nvSpPr>
          <p:spPr bwMode="auto">
            <a:xfrm>
              <a:off x="4850"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63" name="Rectangle 134"/>
            <p:cNvSpPr>
              <a:spLocks noChangeArrowheads="1"/>
            </p:cNvSpPr>
            <p:nvPr/>
          </p:nvSpPr>
          <p:spPr bwMode="auto">
            <a:xfrm>
              <a:off x="4850" y="4269"/>
              <a:ext cx="20"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264" name="Rectangle 135"/>
            <p:cNvSpPr>
              <a:spLocks noChangeArrowheads="1"/>
            </p:cNvSpPr>
            <p:nvPr/>
          </p:nvSpPr>
          <p:spPr bwMode="auto">
            <a:xfrm>
              <a:off x="5300" y="23"/>
              <a:ext cx="20" cy="10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3" name="Freeform 136"/>
            <p:cNvSpPr>
              <a:spLocks noEditPoints="1"/>
            </p:cNvSpPr>
            <p:nvPr/>
          </p:nvSpPr>
          <p:spPr bwMode="auto">
            <a:xfrm>
              <a:off x="5300" y="225"/>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65" name="Freeform 137"/>
            <p:cNvSpPr>
              <a:spLocks noEditPoints="1"/>
            </p:cNvSpPr>
            <p:nvPr/>
          </p:nvSpPr>
          <p:spPr bwMode="auto">
            <a:xfrm>
              <a:off x="5300" y="630"/>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66" name="Freeform 138"/>
            <p:cNvSpPr>
              <a:spLocks noEditPoints="1"/>
            </p:cNvSpPr>
            <p:nvPr/>
          </p:nvSpPr>
          <p:spPr bwMode="auto">
            <a:xfrm>
              <a:off x="5300" y="1034"/>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67" name="Freeform 139"/>
            <p:cNvSpPr>
              <a:spLocks noEditPoints="1"/>
            </p:cNvSpPr>
            <p:nvPr/>
          </p:nvSpPr>
          <p:spPr bwMode="auto">
            <a:xfrm>
              <a:off x="5300" y="1438"/>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68" name="Freeform 140"/>
            <p:cNvSpPr>
              <a:spLocks noEditPoints="1"/>
            </p:cNvSpPr>
            <p:nvPr/>
          </p:nvSpPr>
          <p:spPr bwMode="auto">
            <a:xfrm>
              <a:off x="5300" y="1843"/>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69" name="Freeform 141"/>
            <p:cNvSpPr>
              <a:spLocks noEditPoints="1"/>
            </p:cNvSpPr>
            <p:nvPr/>
          </p:nvSpPr>
          <p:spPr bwMode="auto">
            <a:xfrm>
              <a:off x="5300" y="2247"/>
              <a:ext cx="20" cy="304"/>
            </a:xfrm>
            <a:custGeom>
              <a:avLst/>
              <a:gdLst>
                <a:gd name="T0" fmla="*/ 0 w 4"/>
                <a:gd name="T1" fmla="*/ 0 h 60"/>
                <a:gd name="T2" fmla="*/ 0 w 4"/>
                <a:gd name="T3" fmla="*/ 512 h 60"/>
                <a:gd name="T4" fmla="*/ 100 w 4"/>
                <a:gd name="T5" fmla="*/ 512 h 60"/>
                <a:gd name="T6" fmla="*/ 100 w 4"/>
                <a:gd name="T7" fmla="*/ 0 h 60"/>
                <a:gd name="T8" fmla="*/ 0 w 4"/>
                <a:gd name="T9" fmla="*/ 0 h 60"/>
                <a:gd name="T10" fmla="*/ 0 w 4"/>
                <a:gd name="T11" fmla="*/ 1029 h 60"/>
                <a:gd name="T12" fmla="*/ 0 w 4"/>
                <a:gd name="T13" fmla="*/ 1540 h 60"/>
                <a:gd name="T14" fmla="*/ 100 w 4"/>
                <a:gd name="T15" fmla="*/ 1540 h 60"/>
                <a:gd name="T16" fmla="*/ 100 w 4"/>
                <a:gd name="T17" fmla="*/ 1029 h 60"/>
                <a:gd name="T18" fmla="*/ 0 w 4"/>
                <a:gd name="T19" fmla="*/ 1029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70" name="Freeform 142"/>
            <p:cNvSpPr>
              <a:spLocks noEditPoints="1"/>
            </p:cNvSpPr>
            <p:nvPr/>
          </p:nvSpPr>
          <p:spPr bwMode="auto">
            <a:xfrm>
              <a:off x="5300" y="2652"/>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71" name="Freeform 143"/>
            <p:cNvSpPr>
              <a:spLocks noEditPoints="1"/>
            </p:cNvSpPr>
            <p:nvPr/>
          </p:nvSpPr>
          <p:spPr bwMode="auto">
            <a:xfrm>
              <a:off x="5300" y="3056"/>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72" name="Freeform 144"/>
            <p:cNvSpPr>
              <a:spLocks noEditPoints="1"/>
            </p:cNvSpPr>
            <p:nvPr/>
          </p:nvSpPr>
          <p:spPr bwMode="auto">
            <a:xfrm>
              <a:off x="5300" y="3461"/>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73" name="Freeform 145"/>
            <p:cNvSpPr>
              <a:spLocks noEditPoints="1"/>
            </p:cNvSpPr>
            <p:nvPr/>
          </p:nvSpPr>
          <p:spPr bwMode="auto">
            <a:xfrm>
              <a:off x="5300" y="3865"/>
              <a:ext cx="20" cy="303"/>
            </a:xfrm>
            <a:custGeom>
              <a:avLst/>
              <a:gdLst>
                <a:gd name="T0" fmla="*/ 0 w 4"/>
                <a:gd name="T1" fmla="*/ 0 h 60"/>
                <a:gd name="T2" fmla="*/ 0 w 4"/>
                <a:gd name="T3" fmla="*/ 510 h 60"/>
                <a:gd name="T4" fmla="*/ 100 w 4"/>
                <a:gd name="T5" fmla="*/ 510 h 60"/>
                <a:gd name="T6" fmla="*/ 100 w 4"/>
                <a:gd name="T7" fmla="*/ 0 h 60"/>
                <a:gd name="T8" fmla="*/ 0 w 4"/>
                <a:gd name="T9" fmla="*/ 0 h 60"/>
                <a:gd name="T10" fmla="*/ 0 w 4"/>
                <a:gd name="T11" fmla="*/ 1020 h 60"/>
                <a:gd name="T12" fmla="*/ 0 w 4"/>
                <a:gd name="T13" fmla="*/ 1530 h 60"/>
                <a:gd name="T14" fmla="*/ 100 w 4"/>
                <a:gd name="T15" fmla="*/ 1530 h 60"/>
                <a:gd name="T16" fmla="*/ 100 w 4"/>
                <a:gd name="T17" fmla="*/ 1020 h 60"/>
                <a:gd name="T18" fmla="*/ 0 w 4"/>
                <a:gd name="T19" fmla="*/ 102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75" name="Rectangle 146"/>
            <p:cNvSpPr>
              <a:spLocks noChangeArrowheads="1"/>
            </p:cNvSpPr>
            <p:nvPr/>
          </p:nvSpPr>
          <p:spPr bwMode="auto">
            <a:xfrm>
              <a:off x="5300" y="4269"/>
              <a:ext cx="20" cy="51"/>
            </a:xfrm>
            <a:prstGeom prst="rect">
              <a:avLst/>
            </a:prstGeom>
            <a:solidFill>
              <a:schemeClr val="bg2">
                <a:alpha val="59999"/>
              </a:schemeClr>
            </a:solidFill>
            <a:ln>
              <a:noFill/>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4" name="Freeform 147"/>
            <p:cNvSpPr/>
            <p:nvPr/>
          </p:nvSpPr>
          <p:spPr bwMode="auto">
            <a:xfrm>
              <a:off x="349" y="3304"/>
              <a:ext cx="20" cy="10"/>
            </a:xfrm>
            <a:custGeom>
              <a:avLst/>
              <a:gdLst>
                <a:gd name="T0" fmla="*/ 0 w 4"/>
                <a:gd name="T1" fmla="*/ 25 h 2"/>
                <a:gd name="T2" fmla="*/ 0 w 4"/>
                <a:gd name="T3" fmla="*/ 25 h 2"/>
                <a:gd name="T4" fmla="*/ 0 60000 65536"/>
                <a:gd name="T5" fmla="*/ 0 60000 65536"/>
              </a:gdLst>
              <a:ahLst/>
              <a:cxnLst>
                <a:cxn ang="T4">
                  <a:pos x="T0" y="T1"/>
                </a:cxn>
                <a:cxn ang="T5">
                  <a:pos x="T2" y="T3"/>
                </a:cxn>
              </a:cxnLst>
              <a:rect l="0" t="0" r="r" b="b"/>
              <a:pathLst>
                <a:path w="4" h="2">
                  <a:moveTo>
                    <a:pt x="0" y="1"/>
                  </a:moveTo>
                  <a:cubicBezTo>
                    <a:pt x="1" y="2"/>
                    <a:pt x="4" y="0"/>
                    <a:pt x="0" y="1"/>
                  </a:cubicBezTo>
                  <a:close/>
                </a:path>
              </a:pathLst>
            </a:custGeom>
            <a:solidFill>
              <a:schemeClr val="bg2">
                <a:alpha val="59999"/>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grpSp>
        <p:nvGrpSpPr>
          <p:cNvPr id="1027" name="Group 148"/>
          <p:cNvGrpSpPr/>
          <p:nvPr/>
        </p:nvGrpSpPr>
        <p:grpSpPr bwMode="auto">
          <a:xfrm>
            <a:off x="1066800" y="3444875"/>
            <a:ext cx="533400" cy="492125"/>
            <a:chOff x="96" y="2784"/>
            <a:chExt cx="1062" cy="981"/>
          </a:xfrm>
        </p:grpSpPr>
        <p:sp>
          <p:nvSpPr>
            <p:cNvPr id="1118" name="Freeform 149"/>
            <p:cNvSpPr/>
            <p:nvPr userDrawn="1"/>
          </p:nvSpPr>
          <p:spPr bwMode="auto">
            <a:xfrm>
              <a:off x="121" y="2784"/>
              <a:ext cx="205" cy="82"/>
            </a:xfrm>
            <a:custGeom>
              <a:avLst/>
              <a:gdLst>
                <a:gd name="T0" fmla="*/ 750 w 41"/>
                <a:gd name="T1" fmla="*/ 318 h 16"/>
                <a:gd name="T2" fmla="*/ 925 w 41"/>
                <a:gd name="T3" fmla="*/ 261 h 16"/>
                <a:gd name="T4" fmla="*/ 950 w 41"/>
                <a:gd name="T5" fmla="*/ 236 h 16"/>
                <a:gd name="T6" fmla="*/ 775 w 41"/>
                <a:gd name="T7" fmla="*/ 26 h 16"/>
                <a:gd name="T8" fmla="*/ 200 w 41"/>
                <a:gd name="T9" fmla="*/ 287 h 16"/>
                <a:gd name="T10" fmla="*/ 750 w 41"/>
                <a:gd name="T11" fmla="*/ 3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19" name="Freeform 150"/>
            <p:cNvSpPr>
              <a:spLocks noEditPoints="1"/>
            </p:cNvSpPr>
            <p:nvPr userDrawn="1"/>
          </p:nvSpPr>
          <p:spPr bwMode="auto">
            <a:xfrm>
              <a:off x="96" y="2790"/>
              <a:ext cx="1062" cy="975"/>
            </a:xfrm>
            <a:custGeom>
              <a:avLst/>
              <a:gdLst>
                <a:gd name="T0" fmla="*/ 4167 w 210"/>
                <a:gd name="T1" fmla="*/ 3956 h 193"/>
                <a:gd name="T2" fmla="*/ 3889 w 210"/>
                <a:gd name="T3" fmla="*/ 3188 h 193"/>
                <a:gd name="T4" fmla="*/ 3631 w 210"/>
                <a:gd name="T5" fmla="*/ 2526 h 193"/>
                <a:gd name="T6" fmla="*/ 4218 w 210"/>
                <a:gd name="T7" fmla="*/ 2374 h 193"/>
                <a:gd name="T8" fmla="*/ 3732 w 210"/>
                <a:gd name="T9" fmla="*/ 2091 h 193"/>
                <a:gd name="T10" fmla="*/ 4015 w 210"/>
                <a:gd name="T11" fmla="*/ 2117 h 193"/>
                <a:gd name="T12" fmla="*/ 4015 w 210"/>
                <a:gd name="T13" fmla="*/ 1965 h 193"/>
                <a:gd name="T14" fmla="*/ 3454 w 210"/>
                <a:gd name="T15" fmla="*/ 1990 h 193"/>
                <a:gd name="T16" fmla="*/ 3272 w 210"/>
                <a:gd name="T17" fmla="*/ 3188 h 193"/>
                <a:gd name="T18" fmla="*/ 3171 w 210"/>
                <a:gd name="T19" fmla="*/ 2142 h 193"/>
                <a:gd name="T20" fmla="*/ 3019 w 210"/>
                <a:gd name="T21" fmla="*/ 1708 h 193"/>
                <a:gd name="T22" fmla="*/ 3171 w 210"/>
                <a:gd name="T23" fmla="*/ 1303 h 193"/>
                <a:gd name="T24" fmla="*/ 3095 w 210"/>
                <a:gd name="T25" fmla="*/ 945 h 193"/>
                <a:gd name="T26" fmla="*/ 3044 w 210"/>
                <a:gd name="T27" fmla="*/ 611 h 193"/>
                <a:gd name="T28" fmla="*/ 3378 w 210"/>
                <a:gd name="T29" fmla="*/ 995 h 193"/>
                <a:gd name="T30" fmla="*/ 3813 w 210"/>
                <a:gd name="T31" fmla="*/ 460 h 193"/>
                <a:gd name="T32" fmla="*/ 3757 w 210"/>
                <a:gd name="T33" fmla="*/ 919 h 193"/>
                <a:gd name="T34" fmla="*/ 3656 w 210"/>
                <a:gd name="T35" fmla="*/ 1223 h 193"/>
                <a:gd name="T36" fmla="*/ 3682 w 210"/>
                <a:gd name="T37" fmla="*/ 1708 h 193"/>
                <a:gd name="T38" fmla="*/ 5087 w 210"/>
                <a:gd name="T39" fmla="*/ 743 h 193"/>
                <a:gd name="T40" fmla="*/ 2301 w 210"/>
                <a:gd name="T41" fmla="*/ 25 h 193"/>
                <a:gd name="T42" fmla="*/ 1431 w 210"/>
                <a:gd name="T43" fmla="*/ 202 h 193"/>
                <a:gd name="T44" fmla="*/ 2175 w 210"/>
                <a:gd name="T45" fmla="*/ 308 h 193"/>
                <a:gd name="T46" fmla="*/ 1532 w 210"/>
                <a:gd name="T47" fmla="*/ 561 h 193"/>
                <a:gd name="T48" fmla="*/ 1482 w 210"/>
                <a:gd name="T49" fmla="*/ 743 h 193"/>
                <a:gd name="T50" fmla="*/ 971 w 210"/>
                <a:gd name="T51" fmla="*/ 434 h 193"/>
                <a:gd name="T52" fmla="*/ 334 w 210"/>
                <a:gd name="T53" fmla="*/ 2935 h 193"/>
                <a:gd name="T54" fmla="*/ 1558 w 210"/>
                <a:gd name="T55" fmla="*/ 3728 h 193"/>
                <a:gd name="T56" fmla="*/ 1153 w 210"/>
                <a:gd name="T57" fmla="*/ 3395 h 193"/>
                <a:gd name="T58" fmla="*/ 895 w 210"/>
                <a:gd name="T59" fmla="*/ 3703 h 193"/>
                <a:gd name="T60" fmla="*/ 819 w 210"/>
                <a:gd name="T61" fmla="*/ 3269 h 193"/>
                <a:gd name="T62" fmla="*/ 1178 w 210"/>
                <a:gd name="T63" fmla="*/ 2192 h 193"/>
                <a:gd name="T64" fmla="*/ 1714 w 210"/>
                <a:gd name="T65" fmla="*/ 2117 h 193"/>
                <a:gd name="T66" fmla="*/ 1816 w 210"/>
                <a:gd name="T67" fmla="*/ 2425 h 193"/>
                <a:gd name="T68" fmla="*/ 1558 w 210"/>
                <a:gd name="T69" fmla="*/ 3087 h 193"/>
                <a:gd name="T70" fmla="*/ 2326 w 210"/>
                <a:gd name="T71" fmla="*/ 4592 h 193"/>
                <a:gd name="T72" fmla="*/ 4759 w 210"/>
                <a:gd name="T73" fmla="*/ 4238 h 193"/>
                <a:gd name="T74" fmla="*/ 4653 w 210"/>
                <a:gd name="T75" fmla="*/ 1682 h 193"/>
                <a:gd name="T76" fmla="*/ 4218 w 210"/>
                <a:gd name="T77" fmla="*/ 1531 h 193"/>
                <a:gd name="T78" fmla="*/ 2888 w 210"/>
                <a:gd name="T79" fmla="*/ 1556 h 193"/>
                <a:gd name="T80" fmla="*/ 2761 w 210"/>
                <a:gd name="T81" fmla="*/ 2223 h 193"/>
                <a:gd name="T82" fmla="*/ 2918 w 210"/>
                <a:gd name="T83" fmla="*/ 1278 h 193"/>
                <a:gd name="T84" fmla="*/ 2276 w 210"/>
                <a:gd name="T85" fmla="*/ 662 h 193"/>
                <a:gd name="T86" fmla="*/ 2685 w 210"/>
                <a:gd name="T87" fmla="*/ 894 h 193"/>
                <a:gd name="T88" fmla="*/ 1558 w 210"/>
                <a:gd name="T89" fmla="*/ 1839 h 193"/>
                <a:gd name="T90" fmla="*/ 612 w 210"/>
                <a:gd name="T91" fmla="*/ 945 h 193"/>
                <a:gd name="T92" fmla="*/ 1740 w 210"/>
                <a:gd name="T93" fmla="*/ 1020 h 193"/>
                <a:gd name="T94" fmla="*/ 2023 w 210"/>
                <a:gd name="T95" fmla="*/ 1020 h 193"/>
                <a:gd name="T96" fmla="*/ 2761 w 210"/>
                <a:gd name="T97" fmla="*/ 1147 h 193"/>
                <a:gd name="T98" fmla="*/ 2534 w 210"/>
                <a:gd name="T99" fmla="*/ 2374 h 193"/>
                <a:gd name="T100" fmla="*/ 2377 w 210"/>
                <a:gd name="T101" fmla="*/ 1303 h 193"/>
                <a:gd name="T102" fmla="*/ 1558 w 210"/>
                <a:gd name="T103" fmla="*/ 1839 h 193"/>
                <a:gd name="T104" fmla="*/ 2048 w 210"/>
                <a:gd name="T105" fmla="*/ 2091 h 193"/>
                <a:gd name="T106" fmla="*/ 2250 w 210"/>
                <a:gd name="T107" fmla="*/ 1480 h 193"/>
                <a:gd name="T108" fmla="*/ 2609 w 210"/>
                <a:gd name="T109" fmla="*/ 3703 h 193"/>
                <a:gd name="T110" fmla="*/ 2099 w 210"/>
                <a:gd name="T111" fmla="*/ 2450 h 193"/>
                <a:gd name="T112" fmla="*/ 2994 w 210"/>
                <a:gd name="T113" fmla="*/ 270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20" name="Freeform 151"/>
            <p:cNvSpPr/>
            <p:nvPr userDrawn="1"/>
          </p:nvSpPr>
          <p:spPr bwMode="auto">
            <a:xfrm>
              <a:off x="349" y="3256"/>
              <a:ext cx="85" cy="101"/>
            </a:xfrm>
            <a:custGeom>
              <a:avLst/>
              <a:gdLst>
                <a:gd name="T0" fmla="*/ 350 w 17"/>
                <a:gd name="T1" fmla="*/ 126 h 20"/>
                <a:gd name="T2" fmla="*/ 225 w 17"/>
                <a:gd name="T3" fmla="*/ 510 h 20"/>
                <a:gd name="T4" fmla="*/ 350 w 17"/>
                <a:gd name="T5" fmla="*/ 12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21" name="Freeform 152"/>
            <p:cNvSpPr/>
            <p:nvPr userDrawn="1"/>
          </p:nvSpPr>
          <p:spPr bwMode="auto">
            <a:xfrm>
              <a:off x="267" y="3293"/>
              <a:ext cx="76" cy="136"/>
            </a:xfrm>
            <a:custGeom>
              <a:avLst/>
              <a:gdLst>
                <a:gd name="T0" fmla="*/ 177 w 15"/>
                <a:gd name="T1" fmla="*/ 252 h 27"/>
                <a:gd name="T2" fmla="*/ 101 w 15"/>
                <a:gd name="T3" fmla="*/ 635 h 27"/>
                <a:gd name="T4" fmla="*/ 385 w 15"/>
                <a:gd name="T5" fmla="*/ 408 h 27"/>
                <a:gd name="T6" fmla="*/ 334 w 15"/>
                <a:gd name="T7" fmla="*/ 201 h 27"/>
                <a:gd name="T8" fmla="*/ 177 w 15"/>
                <a:gd name="T9" fmla="*/ 25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22" name="Freeform 153"/>
            <p:cNvSpPr/>
            <p:nvPr userDrawn="1"/>
          </p:nvSpPr>
          <p:spPr bwMode="auto">
            <a:xfrm>
              <a:off x="222" y="3021"/>
              <a:ext cx="243" cy="117"/>
            </a:xfrm>
            <a:custGeom>
              <a:avLst/>
              <a:gdLst>
                <a:gd name="T0" fmla="*/ 1028 w 48"/>
                <a:gd name="T1" fmla="*/ 51 h 23"/>
                <a:gd name="T2" fmla="*/ 233 w 48"/>
                <a:gd name="T3" fmla="*/ 25 h 23"/>
                <a:gd name="T4" fmla="*/ 25 w 48"/>
                <a:gd name="T5" fmla="*/ 234 h 23"/>
                <a:gd name="T6" fmla="*/ 562 w 48"/>
                <a:gd name="T7" fmla="*/ 544 h 23"/>
                <a:gd name="T8" fmla="*/ 871 w 48"/>
                <a:gd name="T9" fmla="*/ 519 h 23"/>
                <a:gd name="T10" fmla="*/ 1028 w 48"/>
                <a:gd name="T11" fmla="*/ 493 h 23"/>
                <a:gd name="T12" fmla="*/ 1028 w 48"/>
                <a:gd name="T13" fmla="*/ 5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23" name="Freeform 154"/>
            <p:cNvSpPr/>
            <p:nvPr userDrawn="1"/>
          </p:nvSpPr>
          <p:spPr bwMode="auto">
            <a:xfrm>
              <a:off x="501" y="3344"/>
              <a:ext cx="177" cy="187"/>
            </a:xfrm>
            <a:custGeom>
              <a:avLst/>
              <a:gdLst>
                <a:gd name="T0" fmla="*/ 612 w 35"/>
                <a:gd name="T1" fmla="*/ 51 h 37"/>
                <a:gd name="T2" fmla="*/ 283 w 35"/>
                <a:gd name="T3" fmla="*/ 51 h 37"/>
                <a:gd name="T4" fmla="*/ 101 w 35"/>
                <a:gd name="T5" fmla="*/ 510 h 37"/>
                <a:gd name="T6" fmla="*/ 718 w 35"/>
                <a:gd name="T7" fmla="*/ 561 h 37"/>
                <a:gd name="T8" fmla="*/ 612 w 35"/>
                <a:gd name="T9" fmla="*/ 51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24" name="Freeform 155"/>
            <p:cNvSpPr/>
            <p:nvPr userDrawn="1"/>
          </p:nvSpPr>
          <p:spPr bwMode="auto">
            <a:xfrm>
              <a:off x="905" y="3157"/>
              <a:ext cx="177" cy="38"/>
            </a:xfrm>
            <a:custGeom>
              <a:avLst/>
              <a:gdLst>
                <a:gd name="T0" fmla="*/ 126 w 35"/>
                <a:gd name="T1" fmla="*/ 0 h 7"/>
                <a:gd name="T2" fmla="*/ 359 w 35"/>
                <a:gd name="T3" fmla="*/ 147 h 7"/>
                <a:gd name="T4" fmla="*/ 126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25" name="Freeform 156"/>
            <p:cNvSpPr/>
            <p:nvPr userDrawn="1"/>
          </p:nvSpPr>
          <p:spPr bwMode="auto">
            <a:xfrm>
              <a:off x="965" y="3154"/>
              <a:ext cx="136" cy="79"/>
            </a:xfrm>
            <a:custGeom>
              <a:avLst/>
              <a:gdLst>
                <a:gd name="T0" fmla="*/ 176 w 27"/>
                <a:gd name="T1" fmla="*/ 316 h 16"/>
                <a:gd name="T2" fmla="*/ 635 w 27"/>
                <a:gd name="T3" fmla="*/ 148 h 16"/>
                <a:gd name="T4" fmla="*/ 433 w 27"/>
                <a:gd name="T5" fmla="*/ 25 h 16"/>
                <a:gd name="T6" fmla="*/ 176 w 27"/>
                <a:gd name="T7" fmla="*/ 267 h 16"/>
                <a:gd name="T8" fmla="*/ 176 w 27"/>
                <a:gd name="T9" fmla="*/ 31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26" name="Freeform 157"/>
            <p:cNvSpPr/>
            <p:nvPr userDrawn="1"/>
          </p:nvSpPr>
          <p:spPr bwMode="auto">
            <a:xfrm>
              <a:off x="959" y="3205"/>
              <a:ext cx="177" cy="85"/>
            </a:xfrm>
            <a:custGeom>
              <a:avLst/>
              <a:gdLst>
                <a:gd name="T0" fmla="*/ 637 w 35"/>
                <a:gd name="T1" fmla="*/ 150 h 17"/>
                <a:gd name="T2" fmla="*/ 202 w 35"/>
                <a:gd name="T3" fmla="*/ 250 h 17"/>
                <a:gd name="T4" fmla="*/ 152 w 35"/>
                <a:gd name="T5" fmla="*/ 325 h 17"/>
                <a:gd name="T6" fmla="*/ 693 w 35"/>
                <a:gd name="T7" fmla="*/ 300 h 17"/>
                <a:gd name="T8" fmla="*/ 637 w 35"/>
                <a:gd name="T9" fmla="*/ 1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27" name="Freeform 158"/>
            <p:cNvSpPr/>
            <p:nvPr userDrawn="1"/>
          </p:nvSpPr>
          <p:spPr bwMode="auto">
            <a:xfrm>
              <a:off x="845" y="3284"/>
              <a:ext cx="247" cy="60"/>
            </a:xfrm>
            <a:custGeom>
              <a:avLst/>
              <a:gdLst>
                <a:gd name="T0" fmla="*/ 1018 w 49"/>
                <a:gd name="T1" fmla="*/ 75 h 12"/>
                <a:gd name="T2" fmla="*/ 736 w 49"/>
                <a:gd name="T3" fmla="*/ 25 h 12"/>
                <a:gd name="T4" fmla="*/ 176 w 49"/>
                <a:gd name="T5" fmla="*/ 0 h 12"/>
                <a:gd name="T6" fmla="*/ 50 w 49"/>
                <a:gd name="T7" fmla="*/ 125 h 12"/>
                <a:gd name="T8" fmla="*/ 509 w 49"/>
                <a:gd name="T9" fmla="*/ 200 h 12"/>
                <a:gd name="T10" fmla="*/ 1043 w 49"/>
                <a:gd name="T11" fmla="*/ 200 h 12"/>
                <a:gd name="T12" fmla="*/ 1018 w 49"/>
                <a:gd name="T13" fmla="*/ 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28" name="Freeform 159"/>
            <p:cNvSpPr/>
            <p:nvPr userDrawn="1"/>
          </p:nvSpPr>
          <p:spPr bwMode="auto">
            <a:xfrm>
              <a:off x="870" y="3341"/>
              <a:ext cx="202" cy="54"/>
            </a:xfrm>
            <a:custGeom>
              <a:avLst/>
              <a:gdLst>
                <a:gd name="T0" fmla="*/ 944 w 40"/>
                <a:gd name="T1" fmla="*/ 49 h 11"/>
                <a:gd name="T2" fmla="*/ 662 w 40"/>
                <a:gd name="T3" fmla="*/ 98 h 11"/>
                <a:gd name="T4" fmla="*/ 333 w 40"/>
                <a:gd name="T5" fmla="*/ 74 h 11"/>
                <a:gd name="T6" fmla="*/ 25 w 40"/>
                <a:gd name="T7" fmla="*/ 49 h 11"/>
                <a:gd name="T8" fmla="*/ 894 w 40"/>
                <a:gd name="T9" fmla="*/ 191 h 11"/>
                <a:gd name="T10" fmla="*/ 944 w 40"/>
                <a:gd name="T11" fmla="*/ 49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29" name="Freeform 160"/>
            <p:cNvSpPr/>
            <p:nvPr userDrawn="1"/>
          </p:nvSpPr>
          <p:spPr bwMode="auto">
            <a:xfrm>
              <a:off x="858" y="3385"/>
              <a:ext cx="209" cy="174"/>
            </a:xfrm>
            <a:custGeom>
              <a:avLst/>
              <a:gdLst>
                <a:gd name="T0" fmla="*/ 729 w 41"/>
                <a:gd name="T1" fmla="*/ 235 h 34"/>
                <a:gd name="T2" fmla="*/ 336 w 41"/>
                <a:gd name="T3" fmla="*/ 159 h 34"/>
                <a:gd name="T4" fmla="*/ 102 w 41"/>
                <a:gd name="T5" fmla="*/ 394 h 34"/>
                <a:gd name="T6" fmla="*/ 25 w 41"/>
                <a:gd name="T7" fmla="*/ 496 h 34"/>
                <a:gd name="T8" fmla="*/ 234 w 41"/>
                <a:gd name="T9" fmla="*/ 496 h 34"/>
                <a:gd name="T10" fmla="*/ 443 w 41"/>
                <a:gd name="T11" fmla="*/ 706 h 34"/>
                <a:gd name="T12" fmla="*/ 545 w 41"/>
                <a:gd name="T13" fmla="*/ 788 h 34"/>
                <a:gd name="T14" fmla="*/ 754 w 41"/>
                <a:gd name="T15" fmla="*/ 496 h 34"/>
                <a:gd name="T16" fmla="*/ 1014 w 41"/>
                <a:gd name="T17" fmla="*/ 496 h 34"/>
                <a:gd name="T18" fmla="*/ 729 w 41"/>
                <a:gd name="T19" fmla="*/ 235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30" name="Freeform 161"/>
            <p:cNvSpPr/>
            <p:nvPr userDrawn="1"/>
          </p:nvSpPr>
          <p:spPr bwMode="auto">
            <a:xfrm>
              <a:off x="997" y="3306"/>
              <a:ext cx="126" cy="316"/>
            </a:xfrm>
            <a:custGeom>
              <a:avLst/>
              <a:gdLst>
                <a:gd name="T0" fmla="*/ 559 w 25"/>
                <a:gd name="T1" fmla="*/ 50 h 63"/>
                <a:gd name="T2" fmla="*/ 459 w 25"/>
                <a:gd name="T3" fmla="*/ 426 h 63"/>
                <a:gd name="T4" fmla="*/ 176 w 25"/>
                <a:gd name="T5" fmla="*/ 502 h 63"/>
                <a:gd name="T6" fmla="*/ 176 w 25"/>
                <a:gd name="T7" fmla="*/ 577 h 63"/>
                <a:gd name="T8" fmla="*/ 433 w 25"/>
                <a:gd name="T9" fmla="*/ 858 h 63"/>
                <a:gd name="T10" fmla="*/ 302 w 25"/>
                <a:gd name="T11" fmla="*/ 1134 h 63"/>
                <a:gd name="T12" fmla="*/ 0 w 25"/>
                <a:gd name="T13" fmla="*/ 1384 h 63"/>
                <a:gd name="T14" fmla="*/ 126 w 25"/>
                <a:gd name="T15" fmla="*/ 1460 h 63"/>
                <a:gd name="T16" fmla="*/ 408 w 25"/>
                <a:gd name="T17" fmla="*/ 1560 h 63"/>
                <a:gd name="T18" fmla="*/ 585 w 25"/>
                <a:gd name="T19" fmla="*/ 1435 h 63"/>
                <a:gd name="T20" fmla="*/ 635 w 25"/>
                <a:gd name="T21" fmla="*/ 351 h 63"/>
                <a:gd name="T22" fmla="*/ 635 w 25"/>
                <a:gd name="T23" fmla="*/ 50 h 63"/>
                <a:gd name="T24" fmla="*/ 559 w 25"/>
                <a:gd name="T25" fmla="*/ 5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grpSp>
        <p:nvGrpSpPr>
          <p:cNvPr id="1028" name="Group 162"/>
          <p:cNvGrpSpPr/>
          <p:nvPr/>
        </p:nvGrpSpPr>
        <p:grpSpPr bwMode="auto">
          <a:xfrm>
            <a:off x="1066800" y="4552950"/>
            <a:ext cx="533400" cy="492125"/>
            <a:chOff x="96" y="2784"/>
            <a:chExt cx="1062" cy="981"/>
          </a:xfrm>
        </p:grpSpPr>
        <p:sp>
          <p:nvSpPr>
            <p:cNvPr id="1105" name="Freeform 163"/>
            <p:cNvSpPr/>
            <p:nvPr userDrawn="1"/>
          </p:nvSpPr>
          <p:spPr bwMode="auto">
            <a:xfrm>
              <a:off x="121" y="2784"/>
              <a:ext cx="205" cy="82"/>
            </a:xfrm>
            <a:custGeom>
              <a:avLst/>
              <a:gdLst>
                <a:gd name="T0" fmla="*/ 750 w 41"/>
                <a:gd name="T1" fmla="*/ 318 h 16"/>
                <a:gd name="T2" fmla="*/ 925 w 41"/>
                <a:gd name="T3" fmla="*/ 261 h 16"/>
                <a:gd name="T4" fmla="*/ 950 w 41"/>
                <a:gd name="T5" fmla="*/ 236 h 16"/>
                <a:gd name="T6" fmla="*/ 775 w 41"/>
                <a:gd name="T7" fmla="*/ 26 h 16"/>
                <a:gd name="T8" fmla="*/ 200 w 41"/>
                <a:gd name="T9" fmla="*/ 287 h 16"/>
                <a:gd name="T10" fmla="*/ 750 w 41"/>
                <a:gd name="T11" fmla="*/ 3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06" name="Freeform 164"/>
            <p:cNvSpPr>
              <a:spLocks noEditPoints="1"/>
            </p:cNvSpPr>
            <p:nvPr userDrawn="1"/>
          </p:nvSpPr>
          <p:spPr bwMode="auto">
            <a:xfrm>
              <a:off x="96" y="2790"/>
              <a:ext cx="1062" cy="975"/>
            </a:xfrm>
            <a:custGeom>
              <a:avLst/>
              <a:gdLst>
                <a:gd name="T0" fmla="*/ 4167 w 210"/>
                <a:gd name="T1" fmla="*/ 3956 h 193"/>
                <a:gd name="T2" fmla="*/ 3889 w 210"/>
                <a:gd name="T3" fmla="*/ 3188 h 193"/>
                <a:gd name="T4" fmla="*/ 3631 w 210"/>
                <a:gd name="T5" fmla="*/ 2526 h 193"/>
                <a:gd name="T6" fmla="*/ 4218 w 210"/>
                <a:gd name="T7" fmla="*/ 2374 h 193"/>
                <a:gd name="T8" fmla="*/ 3732 w 210"/>
                <a:gd name="T9" fmla="*/ 2091 h 193"/>
                <a:gd name="T10" fmla="*/ 4015 w 210"/>
                <a:gd name="T11" fmla="*/ 2117 h 193"/>
                <a:gd name="T12" fmla="*/ 4015 w 210"/>
                <a:gd name="T13" fmla="*/ 1965 h 193"/>
                <a:gd name="T14" fmla="*/ 3454 w 210"/>
                <a:gd name="T15" fmla="*/ 1990 h 193"/>
                <a:gd name="T16" fmla="*/ 3272 w 210"/>
                <a:gd name="T17" fmla="*/ 3188 h 193"/>
                <a:gd name="T18" fmla="*/ 3171 w 210"/>
                <a:gd name="T19" fmla="*/ 2142 h 193"/>
                <a:gd name="T20" fmla="*/ 3019 w 210"/>
                <a:gd name="T21" fmla="*/ 1708 h 193"/>
                <a:gd name="T22" fmla="*/ 3171 w 210"/>
                <a:gd name="T23" fmla="*/ 1303 h 193"/>
                <a:gd name="T24" fmla="*/ 3095 w 210"/>
                <a:gd name="T25" fmla="*/ 945 h 193"/>
                <a:gd name="T26" fmla="*/ 3044 w 210"/>
                <a:gd name="T27" fmla="*/ 611 h 193"/>
                <a:gd name="T28" fmla="*/ 3378 w 210"/>
                <a:gd name="T29" fmla="*/ 995 h 193"/>
                <a:gd name="T30" fmla="*/ 3813 w 210"/>
                <a:gd name="T31" fmla="*/ 460 h 193"/>
                <a:gd name="T32" fmla="*/ 3757 w 210"/>
                <a:gd name="T33" fmla="*/ 919 h 193"/>
                <a:gd name="T34" fmla="*/ 3656 w 210"/>
                <a:gd name="T35" fmla="*/ 1223 h 193"/>
                <a:gd name="T36" fmla="*/ 3682 w 210"/>
                <a:gd name="T37" fmla="*/ 1708 h 193"/>
                <a:gd name="T38" fmla="*/ 5087 w 210"/>
                <a:gd name="T39" fmla="*/ 743 h 193"/>
                <a:gd name="T40" fmla="*/ 2301 w 210"/>
                <a:gd name="T41" fmla="*/ 25 h 193"/>
                <a:gd name="T42" fmla="*/ 1431 w 210"/>
                <a:gd name="T43" fmla="*/ 202 h 193"/>
                <a:gd name="T44" fmla="*/ 2175 w 210"/>
                <a:gd name="T45" fmla="*/ 308 h 193"/>
                <a:gd name="T46" fmla="*/ 1532 w 210"/>
                <a:gd name="T47" fmla="*/ 561 h 193"/>
                <a:gd name="T48" fmla="*/ 1482 w 210"/>
                <a:gd name="T49" fmla="*/ 743 h 193"/>
                <a:gd name="T50" fmla="*/ 971 w 210"/>
                <a:gd name="T51" fmla="*/ 434 h 193"/>
                <a:gd name="T52" fmla="*/ 334 w 210"/>
                <a:gd name="T53" fmla="*/ 2935 h 193"/>
                <a:gd name="T54" fmla="*/ 1558 w 210"/>
                <a:gd name="T55" fmla="*/ 3728 h 193"/>
                <a:gd name="T56" fmla="*/ 1153 w 210"/>
                <a:gd name="T57" fmla="*/ 3395 h 193"/>
                <a:gd name="T58" fmla="*/ 895 w 210"/>
                <a:gd name="T59" fmla="*/ 3703 h 193"/>
                <a:gd name="T60" fmla="*/ 819 w 210"/>
                <a:gd name="T61" fmla="*/ 3269 h 193"/>
                <a:gd name="T62" fmla="*/ 1178 w 210"/>
                <a:gd name="T63" fmla="*/ 2192 h 193"/>
                <a:gd name="T64" fmla="*/ 1714 w 210"/>
                <a:gd name="T65" fmla="*/ 2117 h 193"/>
                <a:gd name="T66" fmla="*/ 1816 w 210"/>
                <a:gd name="T67" fmla="*/ 2425 h 193"/>
                <a:gd name="T68" fmla="*/ 1558 w 210"/>
                <a:gd name="T69" fmla="*/ 3087 h 193"/>
                <a:gd name="T70" fmla="*/ 2326 w 210"/>
                <a:gd name="T71" fmla="*/ 4592 h 193"/>
                <a:gd name="T72" fmla="*/ 4759 w 210"/>
                <a:gd name="T73" fmla="*/ 4238 h 193"/>
                <a:gd name="T74" fmla="*/ 4653 w 210"/>
                <a:gd name="T75" fmla="*/ 1682 h 193"/>
                <a:gd name="T76" fmla="*/ 4218 w 210"/>
                <a:gd name="T77" fmla="*/ 1531 h 193"/>
                <a:gd name="T78" fmla="*/ 2888 w 210"/>
                <a:gd name="T79" fmla="*/ 1556 h 193"/>
                <a:gd name="T80" fmla="*/ 2761 w 210"/>
                <a:gd name="T81" fmla="*/ 2223 h 193"/>
                <a:gd name="T82" fmla="*/ 2918 w 210"/>
                <a:gd name="T83" fmla="*/ 1278 h 193"/>
                <a:gd name="T84" fmla="*/ 2276 w 210"/>
                <a:gd name="T85" fmla="*/ 662 h 193"/>
                <a:gd name="T86" fmla="*/ 2685 w 210"/>
                <a:gd name="T87" fmla="*/ 894 h 193"/>
                <a:gd name="T88" fmla="*/ 1558 w 210"/>
                <a:gd name="T89" fmla="*/ 1839 h 193"/>
                <a:gd name="T90" fmla="*/ 612 w 210"/>
                <a:gd name="T91" fmla="*/ 945 h 193"/>
                <a:gd name="T92" fmla="*/ 1740 w 210"/>
                <a:gd name="T93" fmla="*/ 1020 h 193"/>
                <a:gd name="T94" fmla="*/ 2023 w 210"/>
                <a:gd name="T95" fmla="*/ 1020 h 193"/>
                <a:gd name="T96" fmla="*/ 2761 w 210"/>
                <a:gd name="T97" fmla="*/ 1147 h 193"/>
                <a:gd name="T98" fmla="*/ 2534 w 210"/>
                <a:gd name="T99" fmla="*/ 2374 h 193"/>
                <a:gd name="T100" fmla="*/ 2377 w 210"/>
                <a:gd name="T101" fmla="*/ 1303 h 193"/>
                <a:gd name="T102" fmla="*/ 1558 w 210"/>
                <a:gd name="T103" fmla="*/ 1839 h 193"/>
                <a:gd name="T104" fmla="*/ 2048 w 210"/>
                <a:gd name="T105" fmla="*/ 2091 h 193"/>
                <a:gd name="T106" fmla="*/ 2250 w 210"/>
                <a:gd name="T107" fmla="*/ 1480 h 193"/>
                <a:gd name="T108" fmla="*/ 2609 w 210"/>
                <a:gd name="T109" fmla="*/ 3703 h 193"/>
                <a:gd name="T110" fmla="*/ 2099 w 210"/>
                <a:gd name="T111" fmla="*/ 2450 h 193"/>
                <a:gd name="T112" fmla="*/ 2994 w 210"/>
                <a:gd name="T113" fmla="*/ 270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07" name="Freeform 165"/>
            <p:cNvSpPr/>
            <p:nvPr userDrawn="1"/>
          </p:nvSpPr>
          <p:spPr bwMode="auto">
            <a:xfrm>
              <a:off x="349" y="3256"/>
              <a:ext cx="85" cy="101"/>
            </a:xfrm>
            <a:custGeom>
              <a:avLst/>
              <a:gdLst>
                <a:gd name="T0" fmla="*/ 350 w 17"/>
                <a:gd name="T1" fmla="*/ 126 h 20"/>
                <a:gd name="T2" fmla="*/ 225 w 17"/>
                <a:gd name="T3" fmla="*/ 510 h 20"/>
                <a:gd name="T4" fmla="*/ 350 w 17"/>
                <a:gd name="T5" fmla="*/ 12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08" name="Freeform 166"/>
            <p:cNvSpPr/>
            <p:nvPr userDrawn="1"/>
          </p:nvSpPr>
          <p:spPr bwMode="auto">
            <a:xfrm>
              <a:off x="267" y="3293"/>
              <a:ext cx="76" cy="136"/>
            </a:xfrm>
            <a:custGeom>
              <a:avLst/>
              <a:gdLst>
                <a:gd name="T0" fmla="*/ 177 w 15"/>
                <a:gd name="T1" fmla="*/ 252 h 27"/>
                <a:gd name="T2" fmla="*/ 101 w 15"/>
                <a:gd name="T3" fmla="*/ 635 h 27"/>
                <a:gd name="T4" fmla="*/ 385 w 15"/>
                <a:gd name="T5" fmla="*/ 408 h 27"/>
                <a:gd name="T6" fmla="*/ 334 w 15"/>
                <a:gd name="T7" fmla="*/ 201 h 27"/>
                <a:gd name="T8" fmla="*/ 177 w 15"/>
                <a:gd name="T9" fmla="*/ 25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09" name="Freeform 167"/>
            <p:cNvSpPr/>
            <p:nvPr userDrawn="1"/>
          </p:nvSpPr>
          <p:spPr bwMode="auto">
            <a:xfrm>
              <a:off x="222" y="3021"/>
              <a:ext cx="243" cy="117"/>
            </a:xfrm>
            <a:custGeom>
              <a:avLst/>
              <a:gdLst>
                <a:gd name="T0" fmla="*/ 1028 w 48"/>
                <a:gd name="T1" fmla="*/ 51 h 23"/>
                <a:gd name="T2" fmla="*/ 233 w 48"/>
                <a:gd name="T3" fmla="*/ 25 h 23"/>
                <a:gd name="T4" fmla="*/ 25 w 48"/>
                <a:gd name="T5" fmla="*/ 234 h 23"/>
                <a:gd name="T6" fmla="*/ 562 w 48"/>
                <a:gd name="T7" fmla="*/ 544 h 23"/>
                <a:gd name="T8" fmla="*/ 871 w 48"/>
                <a:gd name="T9" fmla="*/ 519 h 23"/>
                <a:gd name="T10" fmla="*/ 1028 w 48"/>
                <a:gd name="T11" fmla="*/ 493 h 23"/>
                <a:gd name="T12" fmla="*/ 1028 w 48"/>
                <a:gd name="T13" fmla="*/ 5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10" name="Freeform 168"/>
            <p:cNvSpPr/>
            <p:nvPr userDrawn="1"/>
          </p:nvSpPr>
          <p:spPr bwMode="auto">
            <a:xfrm>
              <a:off x="501" y="3344"/>
              <a:ext cx="177" cy="187"/>
            </a:xfrm>
            <a:custGeom>
              <a:avLst/>
              <a:gdLst>
                <a:gd name="T0" fmla="*/ 612 w 35"/>
                <a:gd name="T1" fmla="*/ 51 h 37"/>
                <a:gd name="T2" fmla="*/ 283 w 35"/>
                <a:gd name="T3" fmla="*/ 51 h 37"/>
                <a:gd name="T4" fmla="*/ 101 w 35"/>
                <a:gd name="T5" fmla="*/ 510 h 37"/>
                <a:gd name="T6" fmla="*/ 718 w 35"/>
                <a:gd name="T7" fmla="*/ 561 h 37"/>
                <a:gd name="T8" fmla="*/ 612 w 35"/>
                <a:gd name="T9" fmla="*/ 51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11" name="Freeform 169"/>
            <p:cNvSpPr/>
            <p:nvPr userDrawn="1"/>
          </p:nvSpPr>
          <p:spPr bwMode="auto">
            <a:xfrm>
              <a:off x="905" y="3157"/>
              <a:ext cx="177" cy="38"/>
            </a:xfrm>
            <a:custGeom>
              <a:avLst/>
              <a:gdLst>
                <a:gd name="T0" fmla="*/ 126 w 35"/>
                <a:gd name="T1" fmla="*/ 0 h 7"/>
                <a:gd name="T2" fmla="*/ 359 w 35"/>
                <a:gd name="T3" fmla="*/ 147 h 7"/>
                <a:gd name="T4" fmla="*/ 126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12" name="Freeform 170"/>
            <p:cNvSpPr/>
            <p:nvPr userDrawn="1"/>
          </p:nvSpPr>
          <p:spPr bwMode="auto">
            <a:xfrm>
              <a:off x="965" y="3154"/>
              <a:ext cx="136" cy="79"/>
            </a:xfrm>
            <a:custGeom>
              <a:avLst/>
              <a:gdLst>
                <a:gd name="T0" fmla="*/ 176 w 27"/>
                <a:gd name="T1" fmla="*/ 316 h 16"/>
                <a:gd name="T2" fmla="*/ 635 w 27"/>
                <a:gd name="T3" fmla="*/ 148 h 16"/>
                <a:gd name="T4" fmla="*/ 433 w 27"/>
                <a:gd name="T5" fmla="*/ 25 h 16"/>
                <a:gd name="T6" fmla="*/ 176 w 27"/>
                <a:gd name="T7" fmla="*/ 267 h 16"/>
                <a:gd name="T8" fmla="*/ 176 w 27"/>
                <a:gd name="T9" fmla="*/ 31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13" name="Freeform 171"/>
            <p:cNvSpPr/>
            <p:nvPr userDrawn="1"/>
          </p:nvSpPr>
          <p:spPr bwMode="auto">
            <a:xfrm>
              <a:off x="959" y="3205"/>
              <a:ext cx="177" cy="85"/>
            </a:xfrm>
            <a:custGeom>
              <a:avLst/>
              <a:gdLst>
                <a:gd name="T0" fmla="*/ 637 w 35"/>
                <a:gd name="T1" fmla="*/ 150 h 17"/>
                <a:gd name="T2" fmla="*/ 202 w 35"/>
                <a:gd name="T3" fmla="*/ 250 h 17"/>
                <a:gd name="T4" fmla="*/ 152 w 35"/>
                <a:gd name="T5" fmla="*/ 325 h 17"/>
                <a:gd name="T6" fmla="*/ 693 w 35"/>
                <a:gd name="T7" fmla="*/ 300 h 17"/>
                <a:gd name="T8" fmla="*/ 637 w 35"/>
                <a:gd name="T9" fmla="*/ 1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14" name="Freeform 172"/>
            <p:cNvSpPr/>
            <p:nvPr userDrawn="1"/>
          </p:nvSpPr>
          <p:spPr bwMode="auto">
            <a:xfrm>
              <a:off x="845" y="3284"/>
              <a:ext cx="247" cy="60"/>
            </a:xfrm>
            <a:custGeom>
              <a:avLst/>
              <a:gdLst>
                <a:gd name="T0" fmla="*/ 1018 w 49"/>
                <a:gd name="T1" fmla="*/ 75 h 12"/>
                <a:gd name="T2" fmla="*/ 736 w 49"/>
                <a:gd name="T3" fmla="*/ 25 h 12"/>
                <a:gd name="T4" fmla="*/ 176 w 49"/>
                <a:gd name="T5" fmla="*/ 0 h 12"/>
                <a:gd name="T6" fmla="*/ 50 w 49"/>
                <a:gd name="T7" fmla="*/ 125 h 12"/>
                <a:gd name="T8" fmla="*/ 509 w 49"/>
                <a:gd name="T9" fmla="*/ 200 h 12"/>
                <a:gd name="T10" fmla="*/ 1043 w 49"/>
                <a:gd name="T11" fmla="*/ 200 h 12"/>
                <a:gd name="T12" fmla="*/ 1018 w 49"/>
                <a:gd name="T13" fmla="*/ 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15" name="Freeform 173"/>
            <p:cNvSpPr/>
            <p:nvPr userDrawn="1"/>
          </p:nvSpPr>
          <p:spPr bwMode="auto">
            <a:xfrm>
              <a:off x="870" y="3341"/>
              <a:ext cx="202" cy="54"/>
            </a:xfrm>
            <a:custGeom>
              <a:avLst/>
              <a:gdLst>
                <a:gd name="T0" fmla="*/ 944 w 40"/>
                <a:gd name="T1" fmla="*/ 49 h 11"/>
                <a:gd name="T2" fmla="*/ 662 w 40"/>
                <a:gd name="T3" fmla="*/ 98 h 11"/>
                <a:gd name="T4" fmla="*/ 333 w 40"/>
                <a:gd name="T5" fmla="*/ 74 h 11"/>
                <a:gd name="T6" fmla="*/ 25 w 40"/>
                <a:gd name="T7" fmla="*/ 49 h 11"/>
                <a:gd name="T8" fmla="*/ 894 w 40"/>
                <a:gd name="T9" fmla="*/ 191 h 11"/>
                <a:gd name="T10" fmla="*/ 944 w 40"/>
                <a:gd name="T11" fmla="*/ 49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16" name="Freeform 174"/>
            <p:cNvSpPr/>
            <p:nvPr userDrawn="1"/>
          </p:nvSpPr>
          <p:spPr bwMode="auto">
            <a:xfrm>
              <a:off x="858" y="3385"/>
              <a:ext cx="209" cy="174"/>
            </a:xfrm>
            <a:custGeom>
              <a:avLst/>
              <a:gdLst>
                <a:gd name="T0" fmla="*/ 729 w 41"/>
                <a:gd name="T1" fmla="*/ 235 h 34"/>
                <a:gd name="T2" fmla="*/ 336 w 41"/>
                <a:gd name="T3" fmla="*/ 159 h 34"/>
                <a:gd name="T4" fmla="*/ 102 w 41"/>
                <a:gd name="T5" fmla="*/ 394 h 34"/>
                <a:gd name="T6" fmla="*/ 25 w 41"/>
                <a:gd name="T7" fmla="*/ 496 h 34"/>
                <a:gd name="T8" fmla="*/ 234 w 41"/>
                <a:gd name="T9" fmla="*/ 496 h 34"/>
                <a:gd name="T10" fmla="*/ 443 w 41"/>
                <a:gd name="T11" fmla="*/ 706 h 34"/>
                <a:gd name="T12" fmla="*/ 545 w 41"/>
                <a:gd name="T13" fmla="*/ 788 h 34"/>
                <a:gd name="T14" fmla="*/ 754 w 41"/>
                <a:gd name="T15" fmla="*/ 496 h 34"/>
                <a:gd name="T16" fmla="*/ 1014 w 41"/>
                <a:gd name="T17" fmla="*/ 496 h 34"/>
                <a:gd name="T18" fmla="*/ 729 w 41"/>
                <a:gd name="T19" fmla="*/ 235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17" name="Freeform 175"/>
            <p:cNvSpPr/>
            <p:nvPr userDrawn="1"/>
          </p:nvSpPr>
          <p:spPr bwMode="auto">
            <a:xfrm>
              <a:off x="997" y="3306"/>
              <a:ext cx="126" cy="316"/>
            </a:xfrm>
            <a:custGeom>
              <a:avLst/>
              <a:gdLst>
                <a:gd name="T0" fmla="*/ 559 w 25"/>
                <a:gd name="T1" fmla="*/ 50 h 63"/>
                <a:gd name="T2" fmla="*/ 459 w 25"/>
                <a:gd name="T3" fmla="*/ 426 h 63"/>
                <a:gd name="T4" fmla="*/ 176 w 25"/>
                <a:gd name="T5" fmla="*/ 502 h 63"/>
                <a:gd name="T6" fmla="*/ 176 w 25"/>
                <a:gd name="T7" fmla="*/ 577 h 63"/>
                <a:gd name="T8" fmla="*/ 433 w 25"/>
                <a:gd name="T9" fmla="*/ 858 h 63"/>
                <a:gd name="T10" fmla="*/ 302 w 25"/>
                <a:gd name="T11" fmla="*/ 1134 h 63"/>
                <a:gd name="T12" fmla="*/ 0 w 25"/>
                <a:gd name="T13" fmla="*/ 1384 h 63"/>
                <a:gd name="T14" fmla="*/ 126 w 25"/>
                <a:gd name="T15" fmla="*/ 1460 h 63"/>
                <a:gd name="T16" fmla="*/ 408 w 25"/>
                <a:gd name="T17" fmla="*/ 1560 h 63"/>
                <a:gd name="T18" fmla="*/ 585 w 25"/>
                <a:gd name="T19" fmla="*/ 1435 h 63"/>
                <a:gd name="T20" fmla="*/ 635 w 25"/>
                <a:gd name="T21" fmla="*/ 351 h 63"/>
                <a:gd name="T22" fmla="*/ 635 w 25"/>
                <a:gd name="T23" fmla="*/ 50 h 63"/>
                <a:gd name="T24" fmla="*/ 559 w 25"/>
                <a:gd name="T25" fmla="*/ 5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grpSp>
        <p:nvGrpSpPr>
          <p:cNvPr id="1029" name="Group 176"/>
          <p:cNvGrpSpPr/>
          <p:nvPr/>
        </p:nvGrpSpPr>
        <p:grpSpPr bwMode="auto">
          <a:xfrm>
            <a:off x="1066800" y="5562600"/>
            <a:ext cx="533400" cy="492125"/>
            <a:chOff x="96" y="2784"/>
            <a:chExt cx="1062" cy="981"/>
          </a:xfrm>
        </p:grpSpPr>
        <p:sp>
          <p:nvSpPr>
            <p:cNvPr id="1092" name="Freeform 177"/>
            <p:cNvSpPr/>
            <p:nvPr userDrawn="1"/>
          </p:nvSpPr>
          <p:spPr bwMode="auto">
            <a:xfrm>
              <a:off x="121" y="2784"/>
              <a:ext cx="205" cy="82"/>
            </a:xfrm>
            <a:custGeom>
              <a:avLst/>
              <a:gdLst>
                <a:gd name="T0" fmla="*/ 750 w 41"/>
                <a:gd name="T1" fmla="*/ 318 h 16"/>
                <a:gd name="T2" fmla="*/ 925 w 41"/>
                <a:gd name="T3" fmla="*/ 261 h 16"/>
                <a:gd name="T4" fmla="*/ 950 w 41"/>
                <a:gd name="T5" fmla="*/ 236 h 16"/>
                <a:gd name="T6" fmla="*/ 775 w 41"/>
                <a:gd name="T7" fmla="*/ 26 h 16"/>
                <a:gd name="T8" fmla="*/ 200 w 41"/>
                <a:gd name="T9" fmla="*/ 287 h 16"/>
                <a:gd name="T10" fmla="*/ 750 w 41"/>
                <a:gd name="T11" fmla="*/ 3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93" name="Freeform 178"/>
            <p:cNvSpPr>
              <a:spLocks noEditPoints="1"/>
            </p:cNvSpPr>
            <p:nvPr userDrawn="1"/>
          </p:nvSpPr>
          <p:spPr bwMode="auto">
            <a:xfrm>
              <a:off x="96" y="2790"/>
              <a:ext cx="1062" cy="975"/>
            </a:xfrm>
            <a:custGeom>
              <a:avLst/>
              <a:gdLst>
                <a:gd name="T0" fmla="*/ 4167 w 210"/>
                <a:gd name="T1" fmla="*/ 3956 h 193"/>
                <a:gd name="T2" fmla="*/ 3889 w 210"/>
                <a:gd name="T3" fmla="*/ 3188 h 193"/>
                <a:gd name="T4" fmla="*/ 3631 w 210"/>
                <a:gd name="T5" fmla="*/ 2526 h 193"/>
                <a:gd name="T6" fmla="*/ 4218 w 210"/>
                <a:gd name="T7" fmla="*/ 2374 h 193"/>
                <a:gd name="T8" fmla="*/ 3732 w 210"/>
                <a:gd name="T9" fmla="*/ 2091 h 193"/>
                <a:gd name="T10" fmla="*/ 4015 w 210"/>
                <a:gd name="T11" fmla="*/ 2117 h 193"/>
                <a:gd name="T12" fmla="*/ 4015 w 210"/>
                <a:gd name="T13" fmla="*/ 1965 h 193"/>
                <a:gd name="T14" fmla="*/ 3454 w 210"/>
                <a:gd name="T15" fmla="*/ 1990 h 193"/>
                <a:gd name="T16" fmla="*/ 3272 w 210"/>
                <a:gd name="T17" fmla="*/ 3188 h 193"/>
                <a:gd name="T18" fmla="*/ 3171 w 210"/>
                <a:gd name="T19" fmla="*/ 2142 h 193"/>
                <a:gd name="T20" fmla="*/ 3019 w 210"/>
                <a:gd name="T21" fmla="*/ 1708 h 193"/>
                <a:gd name="T22" fmla="*/ 3171 w 210"/>
                <a:gd name="T23" fmla="*/ 1303 h 193"/>
                <a:gd name="T24" fmla="*/ 3095 w 210"/>
                <a:gd name="T25" fmla="*/ 945 h 193"/>
                <a:gd name="T26" fmla="*/ 3044 w 210"/>
                <a:gd name="T27" fmla="*/ 611 h 193"/>
                <a:gd name="T28" fmla="*/ 3378 w 210"/>
                <a:gd name="T29" fmla="*/ 995 h 193"/>
                <a:gd name="T30" fmla="*/ 3813 w 210"/>
                <a:gd name="T31" fmla="*/ 460 h 193"/>
                <a:gd name="T32" fmla="*/ 3757 w 210"/>
                <a:gd name="T33" fmla="*/ 919 h 193"/>
                <a:gd name="T34" fmla="*/ 3656 w 210"/>
                <a:gd name="T35" fmla="*/ 1223 h 193"/>
                <a:gd name="T36" fmla="*/ 3682 w 210"/>
                <a:gd name="T37" fmla="*/ 1708 h 193"/>
                <a:gd name="T38" fmla="*/ 5087 w 210"/>
                <a:gd name="T39" fmla="*/ 743 h 193"/>
                <a:gd name="T40" fmla="*/ 2301 w 210"/>
                <a:gd name="T41" fmla="*/ 25 h 193"/>
                <a:gd name="T42" fmla="*/ 1431 w 210"/>
                <a:gd name="T43" fmla="*/ 202 h 193"/>
                <a:gd name="T44" fmla="*/ 2175 w 210"/>
                <a:gd name="T45" fmla="*/ 308 h 193"/>
                <a:gd name="T46" fmla="*/ 1532 w 210"/>
                <a:gd name="T47" fmla="*/ 561 h 193"/>
                <a:gd name="T48" fmla="*/ 1482 w 210"/>
                <a:gd name="T49" fmla="*/ 743 h 193"/>
                <a:gd name="T50" fmla="*/ 971 w 210"/>
                <a:gd name="T51" fmla="*/ 434 h 193"/>
                <a:gd name="T52" fmla="*/ 334 w 210"/>
                <a:gd name="T53" fmla="*/ 2935 h 193"/>
                <a:gd name="T54" fmla="*/ 1558 w 210"/>
                <a:gd name="T55" fmla="*/ 3728 h 193"/>
                <a:gd name="T56" fmla="*/ 1153 w 210"/>
                <a:gd name="T57" fmla="*/ 3395 h 193"/>
                <a:gd name="T58" fmla="*/ 895 w 210"/>
                <a:gd name="T59" fmla="*/ 3703 h 193"/>
                <a:gd name="T60" fmla="*/ 819 w 210"/>
                <a:gd name="T61" fmla="*/ 3269 h 193"/>
                <a:gd name="T62" fmla="*/ 1178 w 210"/>
                <a:gd name="T63" fmla="*/ 2192 h 193"/>
                <a:gd name="T64" fmla="*/ 1714 w 210"/>
                <a:gd name="T65" fmla="*/ 2117 h 193"/>
                <a:gd name="T66" fmla="*/ 1816 w 210"/>
                <a:gd name="T67" fmla="*/ 2425 h 193"/>
                <a:gd name="T68" fmla="*/ 1558 w 210"/>
                <a:gd name="T69" fmla="*/ 3087 h 193"/>
                <a:gd name="T70" fmla="*/ 2326 w 210"/>
                <a:gd name="T71" fmla="*/ 4592 h 193"/>
                <a:gd name="T72" fmla="*/ 4759 w 210"/>
                <a:gd name="T73" fmla="*/ 4238 h 193"/>
                <a:gd name="T74" fmla="*/ 4653 w 210"/>
                <a:gd name="T75" fmla="*/ 1682 h 193"/>
                <a:gd name="T76" fmla="*/ 4218 w 210"/>
                <a:gd name="T77" fmla="*/ 1531 h 193"/>
                <a:gd name="T78" fmla="*/ 2888 w 210"/>
                <a:gd name="T79" fmla="*/ 1556 h 193"/>
                <a:gd name="T80" fmla="*/ 2761 w 210"/>
                <a:gd name="T81" fmla="*/ 2223 h 193"/>
                <a:gd name="T82" fmla="*/ 2918 w 210"/>
                <a:gd name="T83" fmla="*/ 1278 h 193"/>
                <a:gd name="T84" fmla="*/ 2276 w 210"/>
                <a:gd name="T85" fmla="*/ 662 h 193"/>
                <a:gd name="T86" fmla="*/ 2685 w 210"/>
                <a:gd name="T87" fmla="*/ 894 h 193"/>
                <a:gd name="T88" fmla="*/ 1558 w 210"/>
                <a:gd name="T89" fmla="*/ 1839 h 193"/>
                <a:gd name="T90" fmla="*/ 612 w 210"/>
                <a:gd name="T91" fmla="*/ 945 h 193"/>
                <a:gd name="T92" fmla="*/ 1740 w 210"/>
                <a:gd name="T93" fmla="*/ 1020 h 193"/>
                <a:gd name="T94" fmla="*/ 2023 w 210"/>
                <a:gd name="T95" fmla="*/ 1020 h 193"/>
                <a:gd name="T96" fmla="*/ 2761 w 210"/>
                <a:gd name="T97" fmla="*/ 1147 h 193"/>
                <a:gd name="T98" fmla="*/ 2534 w 210"/>
                <a:gd name="T99" fmla="*/ 2374 h 193"/>
                <a:gd name="T100" fmla="*/ 2377 w 210"/>
                <a:gd name="T101" fmla="*/ 1303 h 193"/>
                <a:gd name="T102" fmla="*/ 1558 w 210"/>
                <a:gd name="T103" fmla="*/ 1839 h 193"/>
                <a:gd name="T104" fmla="*/ 2048 w 210"/>
                <a:gd name="T105" fmla="*/ 2091 h 193"/>
                <a:gd name="T106" fmla="*/ 2250 w 210"/>
                <a:gd name="T107" fmla="*/ 1480 h 193"/>
                <a:gd name="T108" fmla="*/ 2609 w 210"/>
                <a:gd name="T109" fmla="*/ 3703 h 193"/>
                <a:gd name="T110" fmla="*/ 2099 w 210"/>
                <a:gd name="T111" fmla="*/ 2450 h 193"/>
                <a:gd name="T112" fmla="*/ 2994 w 210"/>
                <a:gd name="T113" fmla="*/ 270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94" name="Freeform 179"/>
            <p:cNvSpPr/>
            <p:nvPr userDrawn="1"/>
          </p:nvSpPr>
          <p:spPr bwMode="auto">
            <a:xfrm>
              <a:off x="349" y="3256"/>
              <a:ext cx="85" cy="101"/>
            </a:xfrm>
            <a:custGeom>
              <a:avLst/>
              <a:gdLst>
                <a:gd name="T0" fmla="*/ 350 w 17"/>
                <a:gd name="T1" fmla="*/ 126 h 20"/>
                <a:gd name="T2" fmla="*/ 225 w 17"/>
                <a:gd name="T3" fmla="*/ 510 h 20"/>
                <a:gd name="T4" fmla="*/ 350 w 17"/>
                <a:gd name="T5" fmla="*/ 12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95" name="Freeform 180"/>
            <p:cNvSpPr/>
            <p:nvPr userDrawn="1"/>
          </p:nvSpPr>
          <p:spPr bwMode="auto">
            <a:xfrm>
              <a:off x="267" y="3293"/>
              <a:ext cx="76" cy="136"/>
            </a:xfrm>
            <a:custGeom>
              <a:avLst/>
              <a:gdLst>
                <a:gd name="T0" fmla="*/ 177 w 15"/>
                <a:gd name="T1" fmla="*/ 252 h 27"/>
                <a:gd name="T2" fmla="*/ 101 w 15"/>
                <a:gd name="T3" fmla="*/ 635 h 27"/>
                <a:gd name="T4" fmla="*/ 385 w 15"/>
                <a:gd name="T5" fmla="*/ 408 h 27"/>
                <a:gd name="T6" fmla="*/ 334 w 15"/>
                <a:gd name="T7" fmla="*/ 201 h 27"/>
                <a:gd name="T8" fmla="*/ 177 w 15"/>
                <a:gd name="T9" fmla="*/ 25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96" name="Freeform 181"/>
            <p:cNvSpPr/>
            <p:nvPr userDrawn="1"/>
          </p:nvSpPr>
          <p:spPr bwMode="auto">
            <a:xfrm>
              <a:off x="222" y="3021"/>
              <a:ext cx="243" cy="117"/>
            </a:xfrm>
            <a:custGeom>
              <a:avLst/>
              <a:gdLst>
                <a:gd name="T0" fmla="*/ 1028 w 48"/>
                <a:gd name="T1" fmla="*/ 51 h 23"/>
                <a:gd name="T2" fmla="*/ 233 w 48"/>
                <a:gd name="T3" fmla="*/ 25 h 23"/>
                <a:gd name="T4" fmla="*/ 25 w 48"/>
                <a:gd name="T5" fmla="*/ 234 h 23"/>
                <a:gd name="T6" fmla="*/ 562 w 48"/>
                <a:gd name="T7" fmla="*/ 544 h 23"/>
                <a:gd name="T8" fmla="*/ 871 w 48"/>
                <a:gd name="T9" fmla="*/ 519 h 23"/>
                <a:gd name="T10" fmla="*/ 1028 w 48"/>
                <a:gd name="T11" fmla="*/ 493 h 23"/>
                <a:gd name="T12" fmla="*/ 1028 w 48"/>
                <a:gd name="T13" fmla="*/ 5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97" name="Freeform 182"/>
            <p:cNvSpPr/>
            <p:nvPr userDrawn="1"/>
          </p:nvSpPr>
          <p:spPr bwMode="auto">
            <a:xfrm>
              <a:off x="501" y="3344"/>
              <a:ext cx="177" cy="187"/>
            </a:xfrm>
            <a:custGeom>
              <a:avLst/>
              <a:gdLst>
                <a:gd name="T0" fmla="*/ 612 w 35"/>
                <a:gd name="T1" fmla="*/ 51 h 37"/>
                <a:gd name="T2" fmla="*/ 283 w 35"/>
                <a:gd name="T3" fmla="*/ 51 h 37"/>
                <a:gd name="T4" fmla="*/ 101 w 35"/>
                <a:gd name="T5" fmla="*/ 510 h 37"/>
                <a:gd name="T6" fmla="*/ 718 w 35"/>
                <a:gd name="T7" fmla="*/ 561 h 37"/>
                <a:gd name="T8" fmla="*/ 612 w 35"/>
                <a:gd name="T9" fmla="*/ 51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98" name="Freeform 183"/>
            <p:cNvSpPr/>
            <p:nvPr userDrawn="1"/>
          </p:nvSpPr>
          <p:spPr bwMode="auto">
            <a:xfrm>
              <a:off x="905" y="3157"/>
              <a:ext cx="177" cy="38"/>
            </a:xfrm>
            <a:custGeom>
              <a:avLst/>
              <a:gdLst>
                <a:gd name="T0" fmla="*/ 126 w 35"/>
                <a:gd name="T1" fmla="*/ 0 h 7"/>
                <a:gd name="T2" fmla="*/ 359 w 35"/>
                <a:gd name="T3" fmla="*/ 147 h 7"/>
                <a:gd name="T4" fmla="*/ 126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99" name="Freeform 184"/>
            <p:cNvSpPr/>
            <p:nvPr userDrawn="1"/>
          </p:nvSpPr>
          <p:spPr bwMode="auto">
            <a:xfrm>
              <a:off x="965" y="3154"/>
              <a:ext cx="136" cy="79"/>
            </a:xfrm>
            <a:custGeom>
              <a:avLst/>
              <a:gdLst>
                <a:gd name="T0" fmla="*/ 176 w 27"/>
                <a:gd name="T1" fmla="*/ 316 h 16"/>
                <a:gd name="T2" fmla="*/ 635 w 27"/>
                <a:gd name="T3" fmla="*/ 148 h 16"/>
                <a:gd name="T4" fmla="*/ 433 w 27"/>
                <a:gd name="T5" fmla="*/ 25 h 16"/>
                <a:gd name="T6" fmla="*/ 176 w 27"/>
                <a:gd name="T7" fmla="*/ 267 h 16"/>
                <a:gd name="T8" fmla="*/ 176 w 27"/>
                <a:gd name="T9" fmla="*/ 31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00" name="Freeform 185"/>
            <p:cNvSpPr/>
            <p:nvPr userDrawn="1"/>
          </p:nvSpPr>
          <p:spPr bwMode="auto">
            <a:xfrm>
              <a:off x="959" y="3205"/>
              <a:ext cx="177" cy="85"/>
            </a:xfrm>
            <a:custGeom>
              <a:avLst/>
              <a:gdLst>
                <a:gd name="T0" fmla="*/ 637 w 35"/>
                <a:gd name="T1" fmla="*/ 150 h 17"/>
                <a:gd name="T2" fmla="*/ 202 w 35"/>
                <a:gd name="T3" fmla="*/ 250 h 17"/>
                <a:gd name="T4" fmla="*/ 152 w 35"/>
                <a:gd name="T5" fmla="*/ 325 h 17"/>
                <a:gd name="T6" fmla="*/ 693 w 35"/>
                <a:gd name="T7" fmla="*/ 300 h 17"/>
                <a:gd name="T8" fmla="*/ 637 w 35"/>
                <a:gd name="T9" fmla="*/ 1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01" name="Freeform 186"/>
            <p:cNvSpPr/>
            <p:nvPr userDrawn="1"/>
          </p:nvSpPr>
          <p:spPr bwMode="auto">
            <a:xfrm>
              <a:off x="845" y="3284"/>
              <a:ext cx="247" cy="60"/>
            </a:xfrm>
            <a:custGeom>
              <a:avLst/>
              <a:gdLst>
                <a:gd name="T0" fmla="*/ 1018 w 49"/>
                <a:gd name="T1" fmla="*/ 75 h 12"/>
                <a:gd name="T2" fmla="*/ 736 w 49"/>
                <a:gd name="T3" fmla="*/ 25 h 12"/>
                <a:gd name="T4" fmla="*/ 176 w 49"/>
                <a:gd name="T5" fmla="*/ 0 h 12"/>
                <a:gd name="T6" fmla="*/ 50 w 49"/>
                <a:gd name="T7" fmla="*/ 125 h 12"/>
                <a:gd name="T8" fmla="*/ 509 w 49"/>
                <a:gd name="T9" fmla="*/ 200 h 12"/>
                <a:gd name="T10" fmla="*/ 1043 w 49"/>
                <a:gd name="T11" fmla="*/ 200 h 12"/>
                <a:gd name="T12" fmla="*/ 1018 w 49"/>
                <a:gd name="T13" fmla="*/ 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02" name="Freeform 187"/>
            <p:cNvSpPr/>
            <p:nvPr userDrawn="1"/>
          </p:nvSpPr>
          <p:spPr bwMode="auto">
            <a:xfrm>
              <a:off x="870" y="3341"/>
              <a:ext cx="202" cy="54"/>
            </a:xfrm>
            <a:custGeom>
              <a:avLst/>
              <a:gdLst>
                <a:gd name="T0" fmla="*/ 944 w 40"/>
                <a:gd name="T1" fmla="*/ 49 h 11"/>
                <a:gd name="T2" fmla="*/ 662 w 40"/>
                <a:gd name="T3" fmla="*/ 98 h 11"/>
                <a:gd name="T4" fmla="*/ 333 w 40"/>
                <a:gd name="T5" fmla="*/ 74 h 11"/>
                <a:gd name="T6" fmla="*/ 25 w 40"/>
                <a:gd name="T7" fmla="*/ 49 h 11"/>
                <a:gd name="T8" fmla="*/ 894 w 40"/>
                <a:gd name="T9" fmla="*/ 191 h 11"/>
                <a:gd name="T10" fmla="*/ 944 w 40"/>
                <a:gd name="T11" fmla="*/ 49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03" name="Freeform 188"/>
            <p:cNvSpPr/>
            <p:nvPr userDrawn="1"/>
          </p:nvSpPr>
          <p:spPr bwMode="auto">
            <a:xfrm>
              <a:off x="858" y="3385"/>
              <a:ext cx="209" cy="174"/>
            </a:xfrm>
            <a:custGeom>
              <a:avLst/>
              <a:gdLst>
                <a:gd name="T0" fmla="*/ 729 w 41"/>
                <a:gd name="T1" fmla="*/ 235 h 34"/>
                <a:gd name="T2" fmla="*/ 336 w 41"/>
                <a:gd name="T3" fmla="*/ 159 h 34"/>
                <a:gd name="T4" fmla="*/ 102 w 41"/>
                <a:gd name="T5" fmla="*/ 394 h 34"/>
                <a:gd name="T6" fmla="*/ 25 w 41"/>
                <a:gd name="T7" fmla="*/ 496 h 34"/>
                <a:gd name="T8" fmla="*/ 234 w 41"/>
                <a:gd name="T9" fmla="*/ 496 h 34"/>
                <a:gd name="T10" fmla="*/ 443 w 41"/>
                <a:gd name="T11" fmla="*/ 706 h 34"/>
                <a:gd name="T12" fmla="*/ 545 w 41"/>
                <a:gd name="T13" fmla="*/ 788 h 34"/>
                <a:gd name="T14" fmla="*/ 754 w 41"/>
                <a:gd name="T15" fmla="*/ 496 h 34"/>
                <a:gd name="T16" fmla="*/ 1014 w 41"/>
                <a:gd name="T17" fmla="*/ 496 h 34"/>
                <a:gd name="T18" fmla="*/ 729 w 41"/>
                <a:gd name="T19" fmla="*/ 235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04" name="Freeform 189"/>
            <p:cNvSpPr/>
            <p:nvPr userDrawn="1"/>
          </p:nvSpPr>
          <p:spPr bwMode="auto">
            <a:xfrm>
              <a:off x="997" y="3306"/>
              <a:ext cx="126" cy="316"/>
            </a:xfrm>
            <a:custGeom>
              <a:avLst/>
              <a:gdLst>
                <a:gd name="T0" fmla="*/ 559 w 25"/>
                <a:gd name="T1" fmla="*/ 50 h 63"/>
                <a:gd name="T2" fmla="*/ 459 w 25"/>
                <a:gd name="T3" fmla="*/ 426 h 63"/>
                <a:gd name="T4" fmla="*/ 176 w 25"/>
                <a:gd name="T5" fmla="*/ 502 h 63"/>
                <a:gd name="T6" fmla="*/ 176 w 25"/>
                <a:gd name="T7" fmla="*/ 577 h 63"/>
                <a:gd name="T8" fmla="*/ 433 w 25"/>
                <a:gd name="T9" fmla="*/ 858 h 63"/>
                <a:gd name="T10" fmla="*/ 302 w 25"/>
                <a:gd name="T11" fmla="*/ 1134 h 63"/>
                <a:gd name="T12" fmla="*/ 0 w 25"/>
                <a:gd name="T13" fmla="*/ 1384 h 63"/>
                <a:gd name="T14" fmla="*/ 126 w 25"/>
                <a:gd name="T15" fmla="*/ 1460 h 63"/>
                <a:gd name="T16" fmla="*/ 408 w 25"/>
                <a:gd name="T17" fmla="*/ 1560 h 63"/>
                <a:gd name="T18" fmla="*/ 585 w 25"/>
                <a:gd name="T19" fmla="*/ 1435 h 63"/>
                <a:gd name="T20" fmla="*/ 635 w 25"/>
                <a:gd name="T21" fmla="*/ 351 h 63"/>
                <a:gd name="T22" fmla="*/ 635 w 25"/>
                <a:gd name="T23" fmla="*/ 50 h 63"/>
                <a:gd name="T24" fmla="*/ 559 w 25"/>
                <a:gd name="T25" fmla="*/ 5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grpSp>
        <p:nvGrpSpPr>
          <p:cNvPr id="1030" name="Group 190"/>
          <p:cNvGrpSpPr/>
          <p:nvPr/>
        </p:nvGrpSpPr>
        <p:grpSpPr bwMode="auto">
          <a:xfrm>
            <a:off x="381000" y="3962400"/>
            <a:ext cx="533400" cy="492125"/>
            <a:chOff x="96" y="2784"/>
            <a:chExt cx="1062" cy="981"/>
          </a:xfrm>
        </p:grpSpPr>
        <p:sp>
          <p:nvSpPr>
            <p:cNvPr id="1079" name="Freeform 191"/>
            <p:cNvSpPr/>
            <p:nvPr userDrawn="1"/>
          </p:nvSpPr>
          <p:spPr bwMode="auto">
            <a:xfrm>
              <a:off x="121" y="2784"/>
              <a:ext cx="205" cy="82"/>
            </a:xfrm>
            <a:custGeom>
              <a:avLst/>
              <a:gdLst>
                <a:gd name="T0" fmla="*/ 750 w 41"/>
                <a:gd name="T1" fmla="*/ 318 h 16"/>
                <a:gd name="T2" fmla="*/ 925 w 41"/>
                <a:gd name="T3" fmla="*/ 261 h 16"/>
                <a:gd name="T4" fmla="*/ 950 w 41"/>
                <a:gd name="T5" fmla="*/ 236 h 16"/>
                <a:gd name="T6" fmla="*/ 775 w 41"/>
                <a:gd name="T7" fmla="*/ 26 h 16"/>
                <a:gd name="T8" fmla="*/ 200 w 41"/>
                <a:gd name="T9" fmla="*/ 287 h 16"/>
                <a:gd name="T10" fmla="*/ 750 w 41"/>
                <a:gd name="T11" fmla="*/ 3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80" name="Freeform 192"/>
            <p:cNvSpPr>
              <a:spLocks noEditPoints="1"/>
            </p:cNvSpPr>
            <p:nvPr userDrawn="1"/>
          </p:nvSpPr>
          <p:spPr bwMode="auto">
            <a:xfrm>
              <a:off x="96" y="2790"/>
              <a:ext cx="1062" cy="975"/>
            </a:xfrm>
            <a:custGeom>
              <a:avLst/>
              <a:gdLst>
                <a:gd name="T0" fmla="*/ 4167 w 210"/>
                <a:gd name="T1" fmla="*/ 3956 h 193"/>
                <a:gd name="T2" fmla="*/ 3889 w 210"/>
                <a:gd name="T3" fmla="*/ 3188 h 193"/>
                <a:gd name="T4" fmla="*/ 3631 w 210"/>
                <a:gd name="T5" fmla="*/ 2526 h 193"/>
                <a:gd name="T6" fmla="*/ 4218 w 210"/>
                <a:gd name="T7" fmla="*/ 2374 h 193"/>
                <a:gd name="T8" fmla="*/ 3732 w 210"/>
                <a:gd name="T9" fmla="*/ 2091 h 193"/>
                <a:gd name="T10" fmla="*/ 4015 w 210"/>
                <a:gd name="T11" fmla="*/ 2117 h 193"/>
                <a:gd name="T12" fmla="*/ 4015 w 210"/>
                <a:gd name="T13" fmla="*/ 1965 h 193"/>
                <a:gd name="T14" fmla="*/ 3454 w 210"/>
                <a:gd name="T15" fmla="*/ 1990 h 193"/>
                <a:gd name="T16" fmla="*/ 3272 w 210"/>
                <a:gd name="T17" fmla="*/ 3188 h 193"/>
                <a:gd name="T18" fmla="*/ 3171 w 210"/>
                <a:gd name="T19" fmla="*/ 2142 h 193"/>
                <a:gd name="T20" fmla="*/ 3019 w 210"/>
                <a:gd name="T21" fmla="*/ 1708 h 193"/>
                <a:gd name="T22" fmla="*/ 3171 w 210"/>
                <a:gd name="T23" fmla="*/ 1303 h 193"/>
                <a:gd name="T24" fmla="*/ 3095 w 210"/>
                <a:gd name="T25" fmla="*/ 945 h 193"/>
                <a:gd name="T26" fmla="*/ 3044 w 210"/>
                <a:gd name="T27" fmla="*/ 611 h 193"/>
                <a:gd name="T28" fmla="*/ 3378 w 210"/>
                <a:gd name="T29" fmla="*/ 995 h 193"/>
                <a:gd name="T30" fmla="*/ 3813 w 210"/>
                <a:gd name="T31" fmla="*/ 460 h 193"/>
                <a:gd name="T32" fmla="*/ 3757 w 210"/>
                <a:gd name="T33" fmla="*/ 919 h 193"/>
                <a:gd name="T34" fmla="*/ 3656 w 210"/>
                <a:gd name="T35" fmla="*/ 1223 h 193"/>
                <a:gd name="T36" fmla="*/ 3682 w 210"/>
                <a:gd name="T37" fmla="*/ 1708 h 193"/>
                <a:gd name="T38" fmla="*/ 5087 w 210"/>
                <a:gd name="T39" fmla="*/ 743 h 193"/>
                <a:gd name="T40" fmla="*/ 2301 w 210"/>
                <a:gd name="T41" fmla="*/ 25 h 193"/>
                <a:gd name="T42" fmla="*/ 1431 w 210"/>
                <a:gd name="T43" fmla="*/ 202 h 193"/>
                <a:gd name="T44" fmla="*/ 2175 w 210"/>
                <a:gd name="T45" fmla="*/ 308 h 193"/>
                <a:gd name="T46" fmla="*/ 1532 w 210"/>
                <a:gd name="T47" fmla="*/ 561 h 193"/>
                <a:gd name="T48" fmla="*/ 1482 w 210"/>
                <a:gd name="T49" fmla="*/ 743 h 193"/>
                <a:gd name="T50" fmla="*/ 971 w 210"/>
                <a:gd name="T51" fmla="*/ 434 h 193"/>
                <a:gd name="T52" fmla="*/ 334 w 210"/>
                <a:gd name="T53" fmla="*/ 2935 h 193"/>
                <a:gd name="T54" fmla="*/ 1558 w 210"/>
                <a:gd name="T55" fmla="*/ 3728 h 193"/>
                <a:gd name="T56" fmla="*/ 1153 w 210"/>
                <a:gd name="T57" fmla="*/ 3395 h 193"/>
                <a:gd name="T58" fmla="*/ 895 w 210"/>
                <a:gd name="T59" fmla="*/ 3703 h 193"/>
                <a:gd name="T60" fmla="*/ 819 w 210"/>
                <a:gd name="T61" fmla="*/ 3269 h 193"/>
                <a:gd name="T62" fmla="*/ 1178 w 210"/>
                <a:gd name="T63" fmla="*/ 2192 h 193"/>
                <a:gd name="T64" fmla="*/ 1714 w 210"/>
                <a:gd name="T65" fmla="*/ 2117 h 193"/>
                <a:gd name="T66" fmla="*/ 1816 w 210"/>
                <a:gd name="T67" fmla="*/ 2425 h 193"/>
                <a:gd name="T68" fmla="*/ 1558 w 210"/>
                <a:gd name="T69" fmla="*/ 3087 h 193"/>
                <a:gd name="T70" fmla="*/ 2326 w 210"/>
                <a:gd name="T71" fmla="*/ 4592 h 193"/>
                <a:gd name="T72" fmla="*/ 4759 w 210"/>
                <a:gd name="T73" fmla="*/ 4238 h 193"/>
                <a:gd name="T74" fmla="*/ 4653 w 210"/>
                <a:gd name="T75" fmla="*/ 1682 h 193"/>
                <a:gd name="T76" fmla="*/ 4218 w 210"/>
                <a:gd name="T77" fmla="*/ 1531 h 193"/>
                <a:gd name="T78" fmla="*/ 2888 w 210"/>
                <a:gd name="T79" fmla="*/ 1556 h 193"/>
                <a:gd name="T80" fmla="*/ 2761 w 210"/>
                <a:gd name="T81" fmla="*/ 2223 h 193"/>
                <a:gd name="T82" fmla="*/ 2918 w 210"/>
                <a:gd name="T83" fmla="*/ 1278 h 193"/>
                <a:gd name="T84" fmla="*/ 2276 w 210"/>
                <a:gd name="T85" fmla="*/ 662 h 193"/>
                <a:gd name="T86" fmla="*/ 2685 w 210"/>
                <a:gd name="T87" fmla="*/ 894 h 193"/>
                <a:gd name="T88" fmla="*/ 1558 w 210"/>
                <a:gd name="T89" fmla="*/ 1839 h 193"/>
                <a:gd name="T90" fmla="*/ 612 w 210"/>
                <a:gd name="T91" fmla="*/ 945 h 193"/>
                <a:gd name="T92" fmla="*/ 1740 w 210"/>
                <a:gd name="T93" fmla="*/ 1020 h 193"/>
                <a:gd name="T94" fmla="*/ 2023 w 210"/>
                <a:gd name="T95" fmla="*/ 1020 h 193"/>
                <a:gd name="T96" fmla="*/ 2761 w 210"/>
                <a:gd name="T97" fmla="*/ 1147 h 193"/>
                <a:gd name="T98" fmla="*/ 2534 w 210"/>
                <a:gd name="T99" fmla="*/ 2374 h 193"/>
                <a:gd name="T100" fmla="*/ 2377 w 210"/>
                <a:gd name="T101" fmla="*/ 1303 h 193"/>
                <a:gd name="T102" fmla="*/ 1558 w 210"/>
                <a:gd name="T103" fmla="*/ 1839 h 193"/>
                <a:gd name="T104" fmla="*/ 2048 w 210"/>
                <a:gd name="T105" fmla="*/ 2091 h 193"/>
                <a:gd name="T106" fmla="*/ 2250 w 210"/>
                <a:gd name="T107" fmla="*/ 1480 h 193"/>
                <a:gd name="T108" fmla="*/ 2609 w 210"/>
                <a:gd name="T109" fmla="*/ 3703 h 193"/>
                <a:gd name="T110" fmla="*/ 2099 w 210"/>
                <a:gd name="T111" fmla="*/ 2450 h 193"/>
                <a:gd name="T112" fmla="*/ 2994 w 210"/>
                <a:gd name="T113" fmla="*/ 270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81" name="Freeform 193"/>
            <p:cNvSpPr/>
            <p:nvPr userDrawn="1"/>
          </p:nvSpPr>
          <p:spPr bwMode="auto">
            <a:xfrm>
              <a:off x="349" y="3256"/>
              <a:ext cx="85" cy="101"/>
            </a:xfrm>
            <a:custGeom>
              <a:avLst/>
              <a:gdLst>
                <a:gd name="T0" fmla="*/ 350 w 17"/>
                <a:gd name="T1" fmla="*/ 126 h 20"/>
                <a:gd name="T2" fmla="*/ 225 w 17"/>
                <a:gd name="T3" fmla="*/ 510 h 20"/>
                <a:gd name="T4" fmla="*/ 350 w 17"/>
                <a:gd name="T5" fmla="*/ 12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82" name="Freeform 194"/>
            <p:cNvSpPr/>
            <p:nvPr userDrawn="1"/>
          </p:nvSpPr>
          <p:spPr bwMode="auto">
            <a:xfrm>
              <a:off x="267" y="3293"/>
              <a:ext cx="76" cy="136"/>
            </a:xfrm>
            <a:custGeom>
              <a:avLst/>
              <a:gdLst>
                <a:gd name="T0" fmla="*/ 177 w 15"/>
                <a:gd name="T1" fmla="*/ 252 h 27"/>
                <a:gd name="T2" fmla="*/ 101 w 15"/>
                <a:gd name="T3" fmla="*/ 635 h 27"/>
                <a:gd name="T4" fmla="*/ 385 w 15"/>
                <a:gd name="T5" fmla="*/ 408 h 27"/>
                <a:gd name="T6" fmla="*/ 334 w 15"/>
                <a:gd name="T7" fmla="*/ 201 h 27"/>
                <a:gd name="T8" fmla="*/ 177 w 15"/>
                <a:gd name="T9" fmla="*/ 25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83" name="Freeform 195"/>
            <p:cNvSpPr/>
            <p:nvPr userDrawn="1"/>
          </p:nvSpPr>
          <p:spPr bwMode="auto">
            <a:xfrm>
              <a:off x="222" y="3021"/>
              <a:ext cx="243" cy="117"/>
            </a:xfrm>
            <a:custGeom>
              <a:avLst/>
              <a:gdLst>
                <a:gd name="T0" fmla="*/ 1028 w 48"/>
                <a:gd name="T1" fmla="*/ 51 h 23"/>
                <a:gd name="T2" fmla="*/ 233 w 48"/>
                <a:gd name="T3" fmla="*/ 25 h 23"/>
                <a:gd name="T4" fmla="*/ 25 w 48"/>
                <a:gd name="T5" fmla="*/ 234 h 23"/>
                <a:gd name="T6" fmla="*/ 562 w 48"/>
                <a:gd name="T7" fmla="*/ 544 h 23"/>
                <a:gd name="T8" fmla="*/ 871 w 48"/>
                <a:gd name="T9" fmla="*/ 519 h 23"/>
                <a:gd name="T10" fmla="*/ 1028 w 48"/>
                <a:gd name="T11" fmla="*/ 493 h 23"/>
                <a:gd name="T12" fmla="*/ 1028 w 48"/>
                <a:gd name="T13" fmla="*/ 5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84" name="Freeform 196"/>
            <p:cNvSpPr/>
            <p:nvPr userDrawn="1"/>
          </p:nvSpPr>
          <p:spPr bwMode="auto">
            <a:xfrm>
              <a:off x="501" y="3344"/>
              <a:ext cx="177" cy="187"/>
            </a:xfrm>
            <a:custGeom>
              <a:avLst/>
              <a:gdLst>
                <a:gd name="T0" fmla="*/ 612 w 35"/>
                <a:gd name="T1" fmla="*/ 51 h 37"/>
                <a:gd name="T2" fmla="*/ 283 w 35"/>
                <a:gd name="T3" fmla="*/ 51 h 37"/>
                <a:gd name="T4" fmla="*/ 101 w 35"/>
                <a:gd name="T5" fmla="*/ 510 h 37"/>
                <a:gd name="T6" fmla="*/ 718 w 35"/>
                <a:gd name="T7" fmla="*/ 561 h 37"/>
                <a:gd name="T8" fmla="*/ 612 w 35"/>
                <a:gd name="T9" fmla="*/ 51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85" name="Freeform 197"/>
            <p:cNvSpPr/>
            <p:nvPr userDrawn="1"/>
          </p:nvSpPr>
          <p:spPr bwMode="auto">
            <a:xfrm>
              <a:off x="905" y="3157"/>
              <a:ext cx="177" cy="38"/>
            </a:xfrm>
            <a:custGeom>
              <a:avLst/>
              <a:gdLst>
                <a:gd name="T0" fmla="*/ 126 w 35"/>
                <a:gd name="T1" fmla="*/ 0 h 7"/>
                <a:gd name="T2" fmla="*/ 359 w 35"/>
                <a:gd name="T3" fmla="*/ 147 h 7"/>
                <a:gd name="T4" fmla="*/ 126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86" name="Freeform 198"/>
            <p:cNvSpPr/>
            <p:nvPr userDrawn="1"/>
          </p:nvSpPr>
          <p:spPr bwMode="auto">
            <a:xfrm>
              <a:off x="965" y="3154"/>
              <a:ext cx="136" cy="79"/>
            </a:xfrm>
            <a:custGeom>
              <a:avLst/>
              <a:gdLst>
                <a:gd name="T0" fmla="*/ 176 w 27"/>
                <a:gd name="T1" fmla="*/ 316 h 16"/>
                <a:gd name="T2" fmla="*/ 635 w 27"/>
                <a:gd name="T3" fmla="*/ 148 h 16"/>
                <a:gd name="T4" fmla="*/ 433 w 27"/>
                <a:gd name="T5" fmla="*/ 25 h 16"/>
                <a:gd name="T6" fmla="*/ 176 w 27"/>
                <a:gd name="T7" fmla="*/ 267 h 16"/>
                <a:gd name="T8" fmla="*/ 176 w 27"/>
                <a:gd name="T9" fmla="*/ 31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87" name="Freeform 199"/>
            <p:cNvSpPr/>
            <p:nvPr userDrawn="1"/>
          </p:nvSpPr>
          <p:spPr bwMode="auto">
            <a:xfrm>
              <a:off x="959" y="3205"/>
              <a:ext cx="177" cy="85"/>
            </a:xfrm>
            <a:custGeom>
              <a:avLst/>
              <a:gdLst>
                <a:gd name="T0" fmla="*/ 637 w 35"/>
                <a:gd name="T1" fmla="*/ 150 h 17"/>
                <a:gd name="T2" fmla="*/ 202 w 35"/>
                <a:gd name="T3" fmla="*/ 250 h 17"/>
                <a:gd name="T4" fmla="*/ 152 w 35"/>
                <a:gd name="T5" fmla="*/ 325 h 17"/>
                <a:gd name="T6" fmla="*/ 693 w 35"/>
                <a:gd name="T7" fmla="*/ 300 h 17"/>
                <a:gd name="T8" fmla="*/ 637 w 35"/>
                <a:gd name="T9" fmla="*/ 1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88" name="Freeform 200"/>
            <p:cNvSpPr/>
            <p:nvPr userDrawn="1"/>
          </p:nvSpPr>
          <p:spPr bwMode="auto">
            <a:xfrm>
              <a:off x="845" y="3284"/>
              <a:ext cx="247" cy="60"/>
            </a:xfrm>
            <a:custGeom>
              <a:avLst/>
              <a:gdLst>
                <a:gd name="T0" fmla="*/ 1018 w 49"/>
                <a:gd name="T1" fmla="*/ 75 h 12"/>
                <a:gd name="T2" fmla="*/ 736 w 49"/>
                <a:gd name="T3" fmla="*/ 25 h 12"/>
                <a:gd name="T4" fmla="*/ 176 w 49"/>
                <a:gd name="T5" fmla="*/ 0 h 12"/>
                <a:gd name="T6" fmla="*/ 50 w 49"/>
                <a:gd name="T7" fmla="*/ 125 h 12"/>
                <a:gd name="T8" fmla="*/ 509 w 49"/>
                <a:gd name="T9" fmla="*/ 200 h 12"/>
                <a:gd name="T10" fmla="*/ 1043 w 49"/>
                <a:gd name="T11" fmla="*/ 200 h 12"/>
                <a:gd name="T12" fmla="*/ 1018 w 49"/>
                <a:gd name="T13" fmla="*/ 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89" name="Freeform 201"/>
            <p:cNvSpPr/>
            <p:nvPr userDrawn="1"/>
          </p:nvSpPr>
          <p:spPr bwMode="auto">
            <a:xfrm>
              <a:off x="870" y="3341"/>
              <a:ext cx="202" cy="54"/>
            </a:xfrm>
            <a:custGeom>
              <a:avLst/>
              <a:gdLst>
                <a:gd name="T0" fmla="*/ 944 w 40"/>
                <a:gd name="T1" fmla="*/ 49 h 11"/>
                <a:gd name="T2" fmla="*/ 662 w 40"/>
                <a:gd name="T3" fmla="*/ 98 h 11"/>
                <a:gd name="T4" fmla="*/ 333 w 40"/>
                <a:gd name="T5" fmla="*/ 74 h 11"/>
                <a:gd name="T6" fmla="*/ 25 w 40"/>
                <a:gd name="T7" fmla="*/ 49 h 11"/>
                <a:gd name="T8" fmla="*/ 894 w 40"/>
                <a:gd name="T9" fmla="*/ 191 h 11"/>
                <a:gd name="T10" fmla="*/ 944 w 40"/>
                <a:gd name="T11" fmla="*/ 49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90" name="Freeform 202"/>
            <p:cNvSpPr/>
            <p:nvPr userDrawn="1"/>
          </p:nvSpPr>
          <p:spPr bwMode="auto">
            <a:xfrm>
              <a:off x="858" y="3385"/>
              <a:ext cx="209" cy="174"/>
            </a:xfrm>
            <a:custGeom>
              <a:avLst/>
              <a:gdLst>
                <a:gd name="T0" fmla="*/ 729 w 41"/>
                <a:gd name="T1" fmla="*/ 235 h 34"/>
                <a:gd name="T2" fmla="*/ 336 w 41"/>
                <a:gd name="T3" fmla="*/ 159 h 34"/>
                <a:gd name="T4" fmla="*/ 102 w 41"/>
                <a:gd name="T5" fmla="*/ 394 h 34"/>
                <a:gd name="T6" fmla="*/ 25 w 41"/>
                <a:gd name="T7" fmla="*/ 496 h 34"/>
                <a:gd name="T8" fmla="*/ 234 w 41"/>
                <a:gd name="T9" fmla="*/ 496 h 34"/>
                <a:gd name="T10" fmla="*/ 443 w 41"/>
                <a:gd name="T11" fmla="*/ 706 h 34"/>
                <a:gd name="T12" fmla="*/ 545 w 41"/>
                <a:gd name="T13" fmla="*/ 788 h 34"/>
                <a:gd name="T14" fmla="*/ 754 w 41"/>
                <a:gd name="T15" fmla="*/ 496 h 34"/>
                <a:gd name="T16" fmla="*/ 1014 w 41"/>
                <a:gd name="T17" fmla="*/ 496 h 34"/>
                <a:gd name="T18" fmla="*/ 729 w 41"/>
                <a:gd name="T19" fmla="*/ 235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91" name="Freeform 203"/>
            <p:cNvSpPr/>
            <p:nvPr userDrawn="1"/>
          </p:nvSpPr>
          <p:spPr bwMode="auto">
            <a:xfrm>
              <a:off x="997" y="3306"/>
              <a:ext cx="126" cy="316"/>
            </a:xfrm>
            <a:custGeom>
              <a:avLst/>
              <a:gdLst>
                <a:gd name="T0" fmla="*/ 559 w 25"/>
                <a:gd name="T1" fmla="*/ 50 h 63"/>
                <a:gd name="T2" fmla="*/ 459 w 25"/>
                <a:gd name="T3" fmla="*/ 426 h 63"/>
                <a:gd name="T4" fmla="*/ 176 w 25"/>
                <a:gd name="T5" fmla="*/ 502 h 63"/>
                <a:gd name="T6" fmla="*/ 176 w 25"/>
                <a:gd name="T7" fmla="*/ 577 h 63"/>
                <a:gd name="T8" fmla="*/ 433 w 25"/>
                <a:gd name="T9" fmla="*/ 858 h 63"/>
                <a:gd name="T10" fmla="*/ 302 w 25"/>
                <a:gd name="T11" fmla="*/ 1134 h 63"/>
                <a:gd name="T12" fmla="*/ 0 w 25"/>
                <a:gd name="T13" fmla="*/ 1384 h 63"/>
                <a:gd name="T14" fmla="*/ 126 w 25"/>
                <a:gd name="T15" fmla="*/ 1460 h 63"/>
                <a:gd name="T16" fmla="*/ 408 w 25"/>
                <a:gd name="T17" fmla="*/ 1560 h 63"/>
                <a:gd name="T18" fmla="*/ 585 w 25"/>
                <a:gd name="T19" fmla="*/ 1435 h 63"/>
                <a:gd name="T20" fmla="*/ 635 w 25"/>
                <a:gd name="T21" fmla="*/ 351 h 63"/>
                <a:gd name="T22" fmla="*/ 635 w 25"/>
                <a:gd name="T23" fmla="*/ 50 h 63"/>
                <a:gd name="T24" fmla="*/ 559 w 25"/>
                <a:gd name="T25" fmla="*/ 5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grpSp>
        <p:nvGrpSpPr>
          <p:cNvPr id="1031" name="Group 204"/>
          <p:cNvGrpSpPr/>
          <p:nvPr/>
        </p:nvGrpSpPr>
        <p:grpSpPr bwMode="auto">
          <a:xfrm>
            <a:off x="381000" y="5070475"/>
            <a:ext cx="533400" cy="492125"/>
            <a:chOff x="96" y="2784"/>
            <a:chExt cx="1062" cy="981"/>
          </a:xfrm>
        </p:grpSpPr>
        <p:sp>
          <p:nvSpPr>
            <p:cNvPr id="1066" name="Freeform 205"/>
            <p:cNvSpPr/>
            <p:nvPr userDrawn="1"/>
          </p:nvSpPr>
          <p:spPr bwMode="auto">
            <a:xfrm>
              <a:off x="121" y="2784"/>
              <a:ext cx="205" cy="82"/>
            </a:xfrm>
            <a:custGeom>
              <a:avLst/>
              <a:gdLst>
                <a:gd name="T0" fmla="*/ 750 w 41"/>
                <a:gd name="T1" fmla="*/ 318 h 16"/>
                <a:gd name="T2" fmla="*/ 925 w 41"/>
                <a:gd name="T3" fmla="*/ 261 h 16"/>
                <a:gd name="T4" fmla="*/ 950 w 41"/>
                <a:gd name="T5" fmla="*/ 236 h 16"/>
                <a:gd name="T6" fmla="*/ 775 w 41"/>
                <a:gd name="T7" fmla="*/ 26 h 16"/>
                <a:gd name="T8" fmla="*/ 200 w 41"/>
                <a:gd name="T9" fmla="*/ 287 h 16"/>
                <a:gd name="T10" fmla="*/ 750 w 41"/>
                <a:gd name="T11" fmla="*/ 3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67" name="Freeform 206"/>
            <p:cNvSpPr>
              <a:spLocks noEditPoints="1"/>
            </p:cNvSpPr>
            <p:nvPr userDrawn="1"/>
          </p:nvSpPr>
          <p:spPr bwMode="auto">
            <a:xfrm>
              <a:off x="96" y="2790"/>
              <a:ext cx="1062" cy="975"/>
            </a:xfrm>
            <a:custGeom>
              <a:avLst/>
              <a:gdLst>
                <a:gd name="T0" fmla="*/ 4167 w 210"/>
                <a:gd name="T1" fmla="*/ 3956 h 193"/>
                <a:gd name="T2" fmla="*/ 3889 w 210"/>
                <a:gd name="T3" fmla="*/ 3188 h 193"/>
                <a:gd name="T4" fmla="*/ 3631 w 210"/>
                <a:gd name="T5" fmla="*/ 2526 h 193"/>
                <a:gd name="T6" fmla="*/ 4218 w 210"/>
                <a:gd name="T7" fmla="*/ 2374 h 193"/>
                <a:gd name="T8" fmla="*/ 3732 w 210"/>
                <a:gd name="T9" fmla="*/ 2091 h 193"/>
                <a:gd name="T10" fmla="*/ 4015 w 210"/>
                <a:gd name="T11" fmla="*/ 2117 h 193"/>
                <a:gd name="T12" fmla="*/ 4015 w 210"/>
                <a:gd name="T13" fmla="*/ 1965 h 193"/>
                <a:gd name="T14" fmla="*/ 3454 w 210"/>
                <a:gd name="T15" fmla="*/ 1990 h 193"/>
                <a:gd name="T16" fmla="*/ 3272 w 210"/>
                <a:gd name="T17" fmla="*/ 3188 h 193"/>
                <a:gd name="T18" fmla="*/ 3171 w 210"/>
                <a:gd name="T19" fmla="*/ 2142 h 193"/>
                <a:gd name="T20" fmla="*/ 3019 w 210"/>
                <a:gd name="T21" fmla="*/ 1708 h 193"/>
                <a:gd name="T22" fmla="*/ 3171 w 210"/>
                <a:gd name="T23" fmla="*/ 1303 h 193"/>
                <a:gd name="T24" fmla="*/ 3095 w 210"/>
                <a:gd name="T25" fmla="*/ 945 h 193"/>
                <a:gd name="T26" fmla="*/ 3044 w 210"/>
                <a:gd name="T27" fmla="*/ 611 h 193"/>
                <a:gd name="T28" fmla="*/ 3378 w 210"/>
                <a:gd name="T29" fmla="*/ 995 h 193"/>
                <a:gd name="T30" fmla="*/ 3813 w 210"/>
                <a:gd name="T31" fmla="*/ 460 h 193"/>
                <a:gd name="T32" fmla="*/ 3757 w 210"/>
                <a:gd name="T33" fmla="*/ 919 h 193"/>
                <a:gd name="T34" fmla="*/ 3656 w 210"/>
                <a:gd name="T35" fmla="*/ 1223 h 193"/>
                <a:gd name="T36" fmla="*/ 3682 w 210"/>
                <a:gd name="T37" fmla="*/ 1708 h 193"/>
                <a:gd name="T38" fmla="*/ 5087 w 210"/>
                <a:gd name="T39" fmla="*/ 743 h 193"/>
                <a:gd name="T40" fmla="*/ 2301 w 210"/>
                <a:gd name="T41" fmla="*/ 25 h 193"/>
                <a:gd name="T42" fmla="*/ 1431 w 210"/>
                <a:gd name="T43" fmla="*/ 202 h 193"/>
                <a:gd name="T44" fmla="*/ 2175 w 210"/>
                <a:gd name="T45" fmla="*/ 308 h 193"/>
                <a:gd name="T46" fmla="*/ 1532 w 210"/>
                <a:gd name="T47" fmla="*/ 561 h 193"/>
                <a:gd name="T48" fmla="*/ 1482 w 210"/>
                <a:gd name="T49" fmla="*/ 743 h 193"/>
                <a:gd name="T50" fmla="*/ 971 w 210"/>
                <a:gd name="T51" fmla="*/ 434 h 193"/>
                <a:gd name="T52" fmla="*/ 334 w 210"/>
                <a:gd name="T53" fmla="*/ 2935 h 193"/>
                <a:gd name="T54" fmla="*/ 1558 w 210"/>
                <a:gd name="T55" fmla="*/ 3728 h 193"/>
                <a:gd name="T56" fmla="*/ 1153 w 210"/>
                <a:gd name="T57" fmla="*/ 3395 h 193"/>
                <a:gd name="T58" fmla="*/ 895 w 210"/>
                <a:gd name="T59" fmla="*/ 3703 h 193"/>
                <a:gd name="T60" fmla="*/ 819 w 210"/>
                <a:gd name="T61" fmla="*/ 3269 h 193"/>
                <a:gd name="T62" fmla="*/ 1178 w 210"/>
                <a:gd name="T63" fmla="*/ 2192 h 193"/>
                <a:gd name="T64" fmla="*/ 1714 w 210"/>
                <a:gd name="T65" fmla="*/ 2117 h 193"/>
                <a:gd name="T66" fmla="*/ 1816 w 210"/>
                <a:gd name="T67" fmla="*/ 2425 h 193"/>
                <a:gd name="T68" fmla="*/ 1558 w 210"/>
                <a:gd name="T69" fmla="*/ 3087 h 193"/>
                <a:gd name="T70" fmla="*/ 2326 w 210"/>
                <a:gd name="T71" fmla="*/ 4592 h 193"/>
                <a:gd name="T72" fmla="*/ 4759 w 210"/>
                <a:gd name="T73" fmla="*/ 4238 h 193"/>
                <a:gd name="T74" fmla="*/ 4653 w 210"/>
                <a:gd name="T75" fmla="*/ 1682 h 193"/>
                <a:gd name="T76" fmla="*/ 4218 w 210"/>
                <a:gd name="T77" fmla="*/ 1531 h 193"/>
                <a:gd name="T78" fmla="*/ 2888 w 210"/>
                <a:gd name="T79" fmla="*/ 1556 h 193"/>
                <a:gd name="T80" fmla="*/ 2761 w 210"/>
                <a:gd name="T81" fmla="*/ 2223 h 193"/>
                <a:gd name="T82" fmla="*/ 2918 w 210"/>
                <a:gd name="T83" fmla="*/ 1278 h 193"/>
                <a:gd name="T84" fmla="*/ 2276 w 210"/>
                <a:gd name="T85" fmla="*/ 662 h 193"/>
                <a:gd name="T86" fmla="*/ 2685 w 210"/>
                <a:gd name="T87" fmla="*/ 894 h 193"/>
                <a:gd name="T88" fmla="*/ 1558 w 210"/>
                <a:gd name="T89" fmla="*/ 1839 h 193"/>
                <a:gd name="T90" fmla="*/ 612 w 210"/>
                <a:gd name="T91" fmla="*/ 945 h 193"/>
                <a:gd name="T92" fmla="*/ 1740 w 210"/>
                <a:gd name="T93" fmla="*/ 1020 h 193"/>
                <a:gd name="T94" fmla="*/ 2023 w 210"/>
                <a:gd name="T95" fmla="*/ 1020 h 193"/>
                <a:gd name="T96" fmla="*/ 2761 w 210"/>
                <a:gd name="T97" fmla="*/ 1147 h 193"/>
                <a:gd name="T98" fmla="*/ 2534 w 210"/>
                <a:gd name="T99" fmla="*/ 2374 h 193"/>
                <a:gd name="T100" fmla="*/ 2377 w 210"/>
                <a:gd name="T101" fmla="*/ 1303 h 193"/>
                <a:gd name="T102" fmla="*/ 1558 w 210"/>
                <a:gd name="T103" fmla="*/ 1839 h 193"/>
                <a:gd name="T104" fmla="*/ 2048 w 210"/>
                <a:gd name="T105" fmla="*/ 2091 h 193"/>
                <a:gd name="T106" fmla="*/ 2250 w 210"/>
                <a:gd name="T107" fmla="*/ 1480 h 193"/>
                <a:gd name="T108" fmla="*/ 2609 w 210"/>
                <a:gd name="T109" fmla="*/ 3703 h 193"/>
                <a:gd name="T110" fmla="*/ 2099 w 210"/>
                <a:gd name="T111" fmla="*/ 2450 h 193"/>
                <a:gd name="T112" fmla="*/ 2994 w 210"/>
                <a:gd name="T113" fmla="*/ 270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68" name="Freeform 207"/>
            <p:cNvSpPr/>
            <p:nvPr userDrawn="1"/>
          </p:nvSpPr>
          <p:spPr bwMode="auto">
            <a:xfrm>
              <a:off x="349" y="3256"/>
              <a:ext cx="85" cy="101"/>
            </a:xfrm>
            <a:custGeom>
              <a:avLst/>
              <a:gdLst>
                <a:gd name="T0" fmla="*/ 350 w 17"/>
                <a:gd name="T1" fmla="*/ 126 h 20"/>
                <a:gd name="T2" fmla="*/ 225 w 17"/>
                <a:gd name="T3" fmla="*/ 510 h 20"/>
                <a:gd name="T4" fmla="*/ 350 w 17"/>
                <a:gd name="T5" fmla="*/ 12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69" name="Freeform 208"/>
            <p:cNvSpPr/>
            <p:nvPr userDrawn="1"/>
          </p:nvSpPr>
          <p:spPr bwMode="auto">
            <a:xfrm>
              <a:off x="267" y="3293"/>
              <a:ext cx="76" cy="136"/>
            </a:xfrm>
            <a:custGeom>
              <a:avLst/>
              <a:gdLst>
                <a:gd name="T0" fmla="*/ 177 w 15"/>
                <a:gd name="T1" fmla="*/ 252 h 27"/>
                <a:gd name="T2" fmla="*/ 101 w 15"/>
                <a:gd name="T3" fmla="*/ 635 h 27"/>
                <a:gd name="T4" fmla="*/ 385 w 15"/>
                <a:gd name="T5" fmla="*/ 408 h 27"/>
                <a:gd name="T6" fmla="*/ 334 w 15"/>
                <a:gd name="T7" fmla="*/ 201 h 27"/>
                <a:gd name="T8" fmla="*/ 177 w 15"/>
                <a:gd name="T9" fmla="*/ 25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70" name="Freeform 209"/>
            <p:cNvSpPr/>
            <p:nvPr userDrawn="1"/>
          </p:nvSpPr>
          <p:spPr bwMode="auto">
            <a:xfrm>
              <a:off x="222" y="3021"/>
              <a:ext cx="243" cy="117"/>
            </a:xfrm>
            <a:custGeom>
              <a:avLst/>
              <a:gdLst>
                <a:gd name="T0" fmla="*/ 1028 w 48"/>
                <a:gd name="T1" fmla="*/ 51 h 23"/>
                <a:gd name="T2" fmla="*/ 233 w 48"/>
                <a:gd name="T3" fmla="*/ 25 h 23"/>
                <a:gd name="T4" fmla="*/ 25 w 48"/>
                <a:gd name="T5" fmla="*/ 234 h 23"/>
                <a:gd name="T6" fmla="*/ 562 w 48"/>
                <a:gd name="T7" fmla="*/ 544 h 23"/>
                <a:gd name="T8" fmla="*/ 871 w 48"/>
                <a:gd name="T9" fmla="*/ 519 h 23"/>
                <a:gd name="T10" fmla="*/ 1028 w 48"/>
                <a:gd name="T11" fmla="*/ 493 h 23"/>
                <a:gd name="T12" fmla="*/ 1028 w 48"/>
                <a:gd name="T13" fmla="*/ 5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71" name="Freeform 210"/>
            <p:cNvSpPr/>
            <p:nvPr userDrawn="1"/>
          </p:nvSpPr>
          <p:spPr bwMode="auto">
            <a:xfrm>
              <a:off x="501" y="3344"/>
              <a:ext cx="177" cy="187"/>
            </a:xfrm>
            <a:custGeom>
              <a:avLst/>
              <a:gdLst>
                <a:gd name="T0" fmla="*/ 612 w 35"/>
                <a:gd name="T1" fmla="*/ 51 h 37"/>
                <a:gd name="T2" fmla="*/ 283 w 35"/>
                <a:gd name="T3" fmla="*/ 51 h 37"/>
                <a:gd name="T4" fmla="*/ 101 w 35"/>
                <a:gd name="T5" fmla="*/ 510 h 37"/>
                <a:gd name="T6" fmla="*/ 718 w 35"/>
                <a:gd name="T7" fmla="*/ 561 h 37"/>
                <a:gd name="T8" fmla="*/ 612 w 35"/>
                <a:gd name="T9" fmla="*/ 51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72" name="Freeform 211"/>
            <p:cNvSpPr/>
            <p:nvPr userDrawn="1"/>
          </p:nvSpPr>
          <p:spPr bwMode="auto">
            <a:xfrm>
              <a:off x="905" y="3157"/>
              <a:ext cx="177" cy="38"/>
            </a:xfrm>
            <a:custGeom>
              <a:avLst/>
              <a:gdLst>
                <a:gd name="T0" fmla="*/ 126 w 35"/>
                <a:gd name="T1" fmla="*/ 0 h 7"/>
                <a:gd name="T2" fmla="*/ 359 w 35"/>
                <a:gd name="T3" fmla="*/ 147 h 7"/>
                <a:gd name="T4" fmla="*/ 126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73" name="Freeform 212"/>
            <p:cNvSpPr/>
            <p:nvPr userDrawn="1"/>
          </p:nvSpPr>
          <p:spPr bwMode="auto">
            <a:xfrm>
              <a:off x="965" y="3154"/>
              <a:ext cx="136" cy="79"/>
            </a:xfrm>
            <a:custGeom>
              <a:avLst/>
              <a:gdLst>
                <a:gd name="T0" fmla="*/ 176 w 27"/>
                <a:gd name="T1" fmla="*/ 316 h 16"/>
                <a:gd name="T2" fmla="*/ 635 w 27"/>
                <a:gd name="T3" fmla="*/ 148 h 16"/>
                <a:gd name="T4" fmla="*/ 433 w 27"/>
                <a:gd name="T5" fmla="*/ 25 h 16"/>
                <a:gd name="T6" fmla="*/ 176 w 27"/>
                <a:gd name="T7" fmla="*/ 267 h 16"/>
                <a:gd name="T8" fmla="*/ 176 w 27"/>
                <a:gd name="T9" fmla="*/ 31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74" name="Freeform 213"/>
            <p:cNvSpPr/>
            <p:nvPr userDrawn="1"/>
          </p:nvSpPr>
          <p:spPr bwMode="auto">
            <a:xfrm>
              <a:off x="959" y="3205"/>
              <a:ext cx="177" cy="85"/>
            </a:xfrm>
            <a:custGeom>
              <a:avLst/>
              <a:gdLst>
                <a:gd name="T0" fmla="*/ 637 w 35"/>
                <a:gd name="T1" fmla="*/ 150 h 17"/>
                <a:gd name="T2" fmla="*/ 202 w 35"/>
                <a:gd name="T3" fmla="*/ 250 h 17"/>
                <a:gd name="T4" fmla="*/ 152 w 35"/>
                <a:gd name="T5" fmla="*/ 325 h 17"/>
                <a:gd name="T6" fmla="*/ 693 w 35"/>
                <a:gd name="T7" fmla="*/ 300 h 17"/>
                <a:gd name="T8" fmla="*/ 637 w 35"/>
                <a:gd name="T9" fmla="*/ 1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75" name="Freeform 214"/>
            <p:cNvSpPr/>
            <p:nvPr userDrawn="1"/>
          </p:nvSpPr>
          <p:spPr bwMode="auto">
            <a:xfrm>
              <a:off x="845" y="3284"/>
              <a:ext cx="247" cy="60"/>
            </a:xfrm>
            <a:custGeom>
              <a:avLst/>
              <a:gdLst>
                <a:gd name="T0" fmla="*/ 1018 w 49"/>
                <a:gd name="T1" fmla="*/ 75 h 12"/>
                <a:gd name="T2" fmla="*/ 736 w 49"/>
                <a:gd name="T3" fmla="*/ 25 h 12"/>
                <a:gd name="T4" fmla="*/ 176 w 49"/>
                <a:gd name="T5" fmla="*/ 0 h 12"/>
                <a:gd name="T6" fmla="*/ 50 w 49"/>
                <a:gd name="T7" fmla="*/ 125 h 12"/>
                <a:gd name="T8" fmla="*/ 509 w 49"/>
                <a:gd name="T9" fmla="*/ 200 h 12"/>
                <a:gd name="T10" fmla="*/ 1043 w 49"/>
                <a:gd name="T11" fmla="*/ 200 h 12"/>
                <a:gd name="T12" fmla="*/ 1018 w 49"/>
                <a:gd name="T13" fmla="*/ 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76" name="Freeform 215"/>
            <p:cNvSpPr/>
            <p:nvPr userDrawn="1"/>
          </p:nvSpPr>
          <p:spPr bwMode="auto">
            <a:xfrm>
              <a:off x="870" y="3341"/>
              <a:ext cx="202" cy="54"/>
            </a:xfrm>
            <a:custGeom>
              <a:avLst/>
              <a:gdLst>
                <a:gd name="T0" fmla="*/ 944 w 40"/>
                <a:gd name="T1" fmla="*/ 49 h 11"/>
                <a:gd name="T2" fmla="*/ 662 w 40"/>
                <a:gd name="T3" fmla="*/ 98 h 11"/>
                <a:gd name="T4" fmla="*/ 333 w 40"/>
                <a:gd name="T5" fmla="*/ 74 h 11"/>
                <a:gd name="T6" fmla="*/ 25 w 40"/>
                <a:gd name="T7" fmla="*/ 49 h 11"/>
                <a:gd name="T8" fmla="*/ 894 w 40"/>
                <a:gd name="T9" fmla="*/ 191 h 11"/>
                <a:gd name="T10" fmla="*/ 944 w 40"/>
                <a:gd name="T11" fmla="*/ 49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77" name="Freeform 216"/>
            <p:cNvSpPr/>
            <p:nvPr userDrawn="1"/>
          </p:nvSpPr>
          <p:spPr bwMode="auto">
            <a:xfrm>
              <a:off x="858" y="3385"/>
              <a:ext cx="209" cy="174"/>
            </a:xfrm>
            <a:custGeom>
              <a:avLst/>
              <a:gdLst>
                <a:gd name="T0" fmla="*/ 729 w 41"/>
                <a:gd name="T1" fmla="*/ 235 h 34"/>
                <a:gd name="T2" fmla="*/ 336 w 41"/>
                <a:gd name="T3" fmla="*/ 159 h 34"/>
                <a:gd name="T4" fmla="*/ 102 w 41"/>
                <a:gd name="T5" fmla="*/ 394 h 34"/>
                <a:gd name="T6" fmla="*/ 25 w 41"/>
                <a:gd name="T7" fmla="*/ 496 h 34"/>
                <a:gd name="T8" fmla="*/ 234 w 41"/>
                <a:gd name="T9" fmla="*/ 496 h 34"/>
                <a:gd name="T10" fmla="*/ 443 w 41"/>
                <a:gd name="T11" fmla="*/ 706 h 34"/>
                <a:gd name="T12" fmla="*/ 545 w 41"/>
                <a:gd name="T13" fmla="*/ 788 h 34"/>
                <a:gd name="T14" fmla="*/ 754 w 41"/>
                <a:gd name="T15" fmla="*/ 496 h 34"/>
                <a:gd name="T16" fmla="*/ 1014 w 41"/>
                <a:gd name="T17" fmla="*/ 496 h 34"/>
                <a:gd name="T18" fmla="*/ 729 w 41"/>
                <a:gd name="T19" fmla="*/ 235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78" name="Freeform 217"/>
            <p:cNvSpPr/>
            <p:nvPr userDrawn="1"/>
          </p:nvSpPr>
          <p:spPr bwMode="auto">
            <a:xfrm>
              <a:off x="997" y="3306"/>
              <a:ext cx="126" cy="316"/>
            </a:xfrm>
            <a:custGeom>
              <a:avLst/>
              <a:gdLst>
                <a:gd name="T0" fmla="*/ 559 w 25"/>
                <a:gd name="T1" fmla="*/ 50 h 63"/>
                <a:gd name="T2" fmla="*/ 459 w 25"/>
                <a:gd name="T3" fmla="*/ 426 h 63"/>
                <a:gd name="T4" fmla="*/ 176 w 25"/>
                <a:gd name="T5" fmla="*/ 502 h 63"/>
                <a:gd name="T6" fmla="*/ 176 w 25"/>
                <a:gd name="T7" fmla="*/ 577 h 63"/>
                <a:gd name="T8" fmla="*/ 433 w 25"/>
                <a:gd name="T9" fmla="*/ 858 h 63"/>
                <a:gd name="T10" fmla="*/ 302 w 25"/>
                <a:gd name="T11" fmla="*/ 1134 h 63"/>
                <a:gd name="T12" fmla="*/ 0 w 25"/>
                <a:gd name="T13" fmla="*/ 1384 h 63"/>
                <a:gd name="T14" fmla="*/ 126 w 25"/>
                <a:gd name="T15" fmla="*/ 1460 h 63"/>
                <a:gd name="T16" fmla="*/ 408 w 25"/>
                <a:gd name="T17" fmla="*/ 1560 h 63"/>
                <a:gd name="T18" fmla="*/ 585 w 25"/>
                <a:gd name="T19" fmla="*/ 1435 h 63"/>
                <a:gd name="T20" fmla="*/ 635 w 25"/>
                <a:gd name="T21" fmla="*/ 351 h 63"/>
                <a:gd name="T22" fmla="*/ 635 w 25"/>
                <a:gd name="T23" fmla="*/ 50 h 63"/>
                <a:gd name="T24" fmla="*/ 559 w 25"/>
                <a:gd name="T25" fmla="*/ 5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grpSp>
        <p:nvGrpSpPr>
          <p:cNvPr id="1032" name="Group 218"/>
          <p:cNvGrpSpPr/>
          <p:nvPr/>
        </p:nvGrpSpPr>
        <p:grpSpPr bwMode="auto">
          <a:xfrm>
            <a:off x="381000" y="6121400"/>
            <a:ext cx="533400" cy="492125"/>
            <a:chOff x="96" y="2784"/>
            <a:chExt cx="1062" cy="981"/>
          </a:xfrm>
        </p:grpSpPr>
        <p:sp>
          <p:nvSpPr>
            <p:cNvPr id="1053" name="Freeform 219"/>
            <p:cNvSpPr/>
            <p:nvPr userDrawn="1"/>
          </p:nvSpPr>
          <p:spPr bwMode="auto">
            <a:xfrm>
              <a:off x="121" y="2784"/>
              <a:ext cx="205" cy="82"/>
            </a:xfrm>
            <a:custGeom>
              <a:avLst/>
              <a:gdLst>
                <a:gd name="T0" fmla="*/ 750 w 41"/>
                <a:gd name="T1" fmla="*/ 318 h 16"/>
                <a:gd name="T2" fmla="*/ 925 w 41"/>
                <a:gd name="T3" fmla="*/ 261 h 16"/>
                <a:gd name="T4" fmla="*/ 950 w 41"/>
                <a:gd name="T5" fmla="*/ 236 h 16"/>
                <a:gd name="T6" fmla="*/ 775 w 41"/>
                <a:gd name="T7" fmla="*/ 26 h 16"/>
                <a:gd name="T8" fmla="*/ 200 w 41"/>
                <a:gd name="T9" fmla="*/ 287 h 16"/>
                <a:gd name="T10" fmla="*/ 750 w 41"/>
                <a:gd name="T11" fmla="*/ 3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54" name="Freeform 220"/>
            <p:cNvSpPr>
              <a:spLocks noEditPoints="1"/>
            </p:cNvSpPr>
            <p:nvPr userDrawn="1"/>
          </p:nvSpPr>
          <p:spPr bwMode="auto">
            <a:xfrm>
              <a:off x="96" y="2790"/>
              <a:ext cx="1062" cy="975"/>
            </a:xfrm>
            <a:custGeom>
              <a:avLst/>
              <a:gdLst>
                <a:gd name="T0" fmla="*/ 4167 w 210"/>
                <a:gd name="T1" fmla="*/ 3956 h 193"/>
                <a:gd name="T2" fmla="*/ 3889 w 210"/>
                <a:gd name="T3" fmla="*/ 3188 h 193"/>
                <a:gd name="T4" fmla="*/ 3631 w 210"/>
                <a:gd name="T5" fmla="*/ 2526 h 193"/>
                <a:gd name="T6" fmla="*/ 4218 w 210"/>
                <a:gd name="T7" fmla="*/ 2374 h 193"/>
                <a:gd name="T8" fmla="*/ 3732 w 210"/>
                <a:gd name="T9" fmla="*/ 2091 h 193"/>
                <a:gd name="T10" fmla="*/ 4015 w 210"/>
                <a:gd name="T11" fmla="*/ 2117 h 193"/>
                <a:gd name="T12" fmla="*/ 4015 w 210"/>
                <a:gd name="T13" fmla="*/ 1965 h 193"/>
                <a:gd name="T14" fmla="*/ 3454 w 210"/>
                <a:gd name="T15" fmla="*/ 1990 h 193"/>
                <a:gd name="T16" fmla="*/ 3272 w 210"/>
                <a:gd name="T17" fmla="*/ 3188 h 193"/>
                <a:gd name="T18" fmla="*/ 3171 w 210"/>
                <a:gd name="T19" fmla="*/ 2142 h 193"/>
                <a:gd name="T20" fmla="*/ 3019 w 210"/>
                <a:gd name="T21" fmla="*/ 1708 h 193"/>
                <a:gd name="T22" fmla="*/ 3171 w 210"/>
                <a:gd name="T23" fmla="*/ 1303 h 193"/>
                <a:gd name="T24" fmla="*/ 3095 w 210"/>
                <a:gd name="T25" fmla="*/ 945 h 193"/>
                <a:gd name="T26" fmla="*/ 3044 w 210"/>
                <a:gd name="T27" fmla="*/ 611 h 193"/>
                <a:gd name="T28" fmla="*/ 3378 w 210"/>
                <a:gd name="T29" fmla="*/ 995 h 193"/>
                <a:gd name="T30" fmla="*/ 3813 w 210"/>
                <a:gd name="T31" fmla="*/ 460 h 193"/>
                <a:gd name="T32" fmla="*/ 3757 w 210"/>
                <a:gd name="T33" fmla="*/ 919 h 193"/>
                <a:gd name="T34" fmla="*/ 3656 w 210"/>
                <a:gd name="T35" fmla="*/ 1223 h 193"/>
                <a:gd name="T36" fmla="*/ 3682 w 210"/>
                <a:gd name="T37" fmla="*/ 1708 h 193"/>
                <a:gd name="T38" fmla="*/ 5087 w 210"/>
                <a:gd name="T39" fmla="*/ 743 h 193"/>
                <a:gd name="T40" fmla="*/ 2301 w 210"/>
                <a:gd name="T41" fmla="*/ 25 h 193"/>
                <a:gd name="T42" fmla="*/ 1431 w 210"/>
                <a:gd name="T43" fmla="*/ 202 h 193"/>
                <a:gd name="T44" fmla="*/ 2175 w 210"/>
                <a:gd name="T45" fmla="*/ 308 h 193"/>
                <a:gd name="T46" fmla="*/ 1532 w 210"/>
                <a:gd name="T47" fmla="*/ 561 h 193"/>
                <a:gd name="T48" fmla="*/ 1482 w 210"/>
                <a:gd name="T49" fmla="*/ 743 h 193"/>
                <a:gd name="T50" fmla="*/ 971 w 210"/>
                <a:gd name="T51" fmla="*/ 434 h 193"/>
                <a:gd name="T52" fmla="*/ 334 w 210"/>
                <a:gd name="T53" fmla="*/ 2935 h 193"/>
                <a:gd name="T54" fmla="*/ 1558 w 210"/>
                <a:gd name="T55" fmla="*/ 3728 h 193"/>
                <a:gd name="T56" fmla="*/ 1153 w 210"/>
                <a:gd name="T57" fmla="*/ 3395 h 193"/>
                <a:gd name="T58" fmla="*/ 895 w 210"/>
                <a:gd name="T59" fmla="*/ 3703 h 193"/>
                <a:gd name="T60" fmla="*/ 819 w 210"/>
                <a:gd name="T61" fmla="*/ 3269 h 193"/>
                <a:gd name="T62" fmla="*/ 1178 w 210"/>
                <a:gd name="T63" fmla="*/ 2192 h 193"/>
                <a:gd name="T64" fmla="*/ 1714 w 210"/>
                <a:gd name="T65" fmla="*/ 2117 h 193"/>
                <a:gd name="T66" fmla="*/ 1816 w 210"/>
                <a:gd name="T67" fmla="*/ 2425 h 193"/>
                <a:gd name="T68" fmla="*/ 1558 w 210"/>
                <a:gd name="T69" fmla="*/ 3087 h 193"/>
                <a:gd name="T70" fmla="*/ 2326 w 210"/>
                <a:gd name="T71" fmla="*/ 4592 h 193"/>
                <a:gd name="T72" fmla="*/ 4759 w 210"/>
                <a:gd name="T73" fmla="*/ 4238 h 193"/>
                <a:gd name="T74" fmla="*/ 4653 w 210"/>
                <a:gd name="T75" fmla="*/ 1682 h 193"/>
                <a:gd name="T76" fmla="*/ 4218 w 210"/>
                <a:gd name="T77" fmla="*/ 1531 h 193"/>
                <a:gd name="T78" fmla="*/ 2888 w 210"/>
                <a:gd name="T79" fmla="*/ 1556 h 193"/>
                <a:gd name="T80" fmla="*/ 2761 w 210"/>
                <a:gd name="T81" fmla="*/ 2223 h 193"/>
                <a:gd name="T82" fmla="*/ 2918 w 210"/>
                <a:gd name="T83" fmla="*/ 1278 h 193"/>
                <a:gd name="T84" fmla="*/ 2276 w 210"/>
                <a:gd name="T85" fmla="*/ 662 h 193"/>
                <a:gd name="T86" fmla="*/ 2685 w 210"/>
                <a:gd name="T87" fmla="*/ 894 h 193"/>
                <a:gd name="T88" fmla="*/ 1558 w 210"/>
                <a:gd name="T89" fmla="*/ 1839 h 193"/>
                <a:gd name="T90" fmla="*/ 612 w 210"/>
                <a:gd name="T91" fmla="*/ 945 h 193"/>
                <a:gd name="T92" fmla="*/ 1740 w 210"/>
                <a:gd name="T93" fmla="*/ 1020 h 193"/>
                <a:gd name="T94" fmla="*/ 2023 w 210"/>
                <a:gd name="T95" fmla="*/ 1020 h 193"/>
                <a:gd name="T96" fmla="*/ 2761 w 210"/>
                <a:gd name="T97" fmla="*/ 1147 h 193"/>
                <a:gd name="T98" fmla="*/ 2534 w 210"/>
                <a:gd name="T99" fmla="*/ 2374 h 193"/>
                <a:gd name="T100" fmla="*/ 2377 w 210"/>
                <a:gd name="T101" fmla="*/ 1303 h 193"/>
                <a:gd name="T102" fmla="*/ 1558 w 210"/>
                <a:gd name="T103" fmla="*/ 1839 h 193"/>
                <a:gd name="T104" fmla="*/ 2048 w 210"/>
                <a:gd name="T105" fmla="*/ 2091 h 193"/>
                <a:gd name="T106" fmla="*/ 2250 w 210"/>
                <a:gd name="T107" fmla="*/ 1480 h 193"/>
                <a:gd name="T108" fmla="*/ 2609 w 210"/>
                <a:gd name="T109" fmla="*/ 3703 h 193"/>
                <a:gd name="T110" fmla="*/ 2099 w 210"/>
                <a:gd name="T111" fmla="*/ 2450 h 193"/>
                <a:gd name="T112" fmla="*/ 2994 w 210"/>
                <a:gd name="T113" fmla="*/ 270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55" name="Freeform 221"/>
            <p:cNvSpPr/>
            <p:nvPr userDrawn="1"/>
          </p:nvSpPr>
          <p:spPr bwMode="auto">
            <a:xfrm>
              <a:off x="349" y="3256"/>
              <a:ext cx="85" cy="101"/>
            </a:xfrm>
            <a:custGeom>
              <a:avLst/>
              <a:gdLst>
                <a:gd name="T0" fmla="*/ 350 w 17"/>
                <a:gd name="T1" fmla="*/ 126 h 20"/>
                <a:gd name="T2" fmla="*/ 225 w 17"/>
                <a:gd name="T3" fmla="*/ 510 h 20"/>
                <a:gd name="T4" fmla="*/ 350 w 17"/>
                <a:gd name="T5" fmla="*/ 126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56" name="Freeform 222"/>
            <p:cNvSpPr/>
            <p:nvPr userDrawn="1"/>
          </p:nvSpPr>
          <p:spPr bwMode="auto">
            <a:xfrm>
              <a:off x="267" y="3293"/>
              <a:ext cx="76" cy="136"/>
            </a:xfrm>
            <a:custGeom>
              <a:avLst/>
              <a:gdLst>
                <a:gd name="T0" fmla="*/ 177 w 15"/>
                <a:gd name="T1" fmla="*/ 252 h 27"/>
                <a:gd name="T2" fmla="*/ 101 w 15"/>
                <a:gd name="T3" fmla="*/ 635 h 27"/>
                <a:gd name="T4" fmla="*/ 385 w 15"/>
                <a:gd name="T5" fmla="*/ 408 h 27"/>
                <a:gd name="T6" fmla="*/ 334 w 15"/>
                <a:gd name="T7" fmla="*/ 201 h 27"/>
                <a:gd name="T8" fmla="*/ 177 w 15"/>
                <a:gd name="T9" fmla="*/ 25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57" name="Freeform 223"/>
            <p:cNvSpPr/>
            <p:nvPr userDrawn="1"/>
          </p:nvSpPr>
          <p:spPr bwMode="auto">
            <a:xfrm>
              <a:off x="222" y="3021"/>
              <a:ext cx="243" cy="117"/>
            </a:xfrm>
            <a:custGeom>
              <a:avLst/>
              <a:gdLst>
                <a:gd name="T0" fmla="*/ 1028 w 48"/>
                <a:gd name="T1" fmla="*/ 51 h 23"/>
                <a:gd name="T2" fmla="*/ 233 w 48"/>
                <a:gd name="T3" fmla="*/ 25 h 23"/>
                <a:gd name="T4" fmla="*/ 25 w 48"/>
                <a:gd name="T5" fmla="*/ 234 h 23"/>
                <a:gd name="T6" fmla="*/ 562 w 48"/>
                <a:gd name="T7" fmla="*/ 544 h 23"/>
                <a:gd name="T8" fmla="*/ 871 w 48"/>
                <a:gd name="T9" fmla="*/ 519 h 23"/>
                <a:gd name="T10" fmla="*/ 1028 w 48"/>
                <a:gd name="T11" fmla="*/ 493 h 23"/>
                <a:gd name="T12" fmla="*/ 1028 w 48"/>
                <a:gd name="T13" fmla="*/ 5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58" name="Freeform 224"/>
            <p:cNvSpPr/>
            <p:nvPr userDrawn="1"/>
          </p:nvSpPr>
          <p:spPr bwMode="auto">
            <a:xfrm>
              <a:off x="501" y="3344"/>
              <a:ext cx="177" cy="187"/>
            </a:xfrm>
            <a:custGeom>
              <a:avLst/>
              <a:gdLst>
                <a:gd name="T0" fmla="*/ 612 w 35"/>
                <a:gd name="T1" fmla="*/ 51 h 37"/>
                <a:gd name="T2" fmla="*/ 283 w 35"/>
                <a:gd name="T3" fmla="*/ 51 h 37"/>
                <a:gd name="T4" fmla="*/ 101 w 35"/>
                <a:gd name="T5" fmla="*/ 510 h 37"/>
                <a:gd name="T6" fmla="*/ 718 w 35"/>
                <a:gd name="T7" fmla="*/ 561 h 37"/>
                <a:gd name="T8" fmla="*/ 612 w 35"/>
                <a:gd name="T9" fmla="*/ 51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59" name="Freeform 225"/>
            <p:cNvSpPr/>
            <p:nvPr userDrawn="1"/>
          </p:nvSpPr>
          <p:spPr bwMode="auto">
            <a:xfrm>
              <a:off x="905" y="3157"/>
              <a:ext cx="177" cy="38"/>
            </a:xfrm>
            <a:custGeom>
              <a:avLst/>
              <a:gdLst>
                <a:gd name="T0" fmla="*/ 126 w 35"/>
                <a:gd name="T1" fmla="*/ 0 h 7"/>
                <a:gd name="T2" fmla="*/ 359 w 35"/>
                <a:gd name="T3" fmla="*/ 147 h 7"/>
                <a:gd name="T4" fmla="*/ 126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60" name="Freeform 226"/>
            <p:cNvSpPr/>
            <p:nvPr userDrawn="1"/>
          </p:nvSpPr>
          <p:spPr bwMode="auto">
            <a:xfrm>
              <a:off x="965" y="3154"/>
              <a:ext cx="136" cy="79"/>
            </a:xfrm>
            <a:custGeom>
              <a:avLst/>
              <a:gdLst>
                <a:gd name="T0" fmla="*/ 176 w 27"/>
                <a:gd name="T1" fmla="*/ 316 h 16"/>
                <a:gd name="T2" fmla="*/ 635 w 27"/>
                <a:gd name="T3" fmla="*/ 148 h 16"/>
                <a:gd name="T4" fmla="*/ 433 w 27"/>
                <a:gd name="T5" fmla="*/ 25 h 16"/>
                <a:gd name="T6" fmla="*/ 176 w 27"/>
                <a:gd name="T7" fmla="*/ 267 h 16"/>
                <a:gd name="T8" fmla="*/ 176 w 27"/>
                <a:gd name="T9" fmla="*/ 31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61" name="Freeform 227"/>
            <p:cNvSpPr/>
            <p:nvPr userDrawn="1"/>
          </p:nvSpPr>
          <p:spPr bwMode="auto">
            <a:xfrm>
              <a:off x="959" y="3205"/>
              <a:ext cx="177" cy="85"/>
            </a:xfrm>
            <a:custGeom>
              <a:avLst/>
              <a:gdLst>
                <a:gd name="T0" fmla="*/ 637 w 35"/>
                <a:gd name="T1" fmla="*/ 150 h 17"/>
                <a:gd name="T2" fmla="*/ 202 w 35"/>
                <a:gd name="T3" fmla="*/ 250 h 17"/>
                <a:gd name="T4" fmla="*/ 152 w 35"/>
                <a:gd name="T5" fmla="*/ 325 h 17"/>
                <a:gd name="T6" fmla="*/ 693 w 35"/>
                <a:gd name="T7" fmla="*/ 300 h 17"/>
                <a:gd name="T8" fmla="*/ 637 w 35"/>
                <a:gd name="T9" fmla="*/ 1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62" name="Freeform 228"/>
            <p:cNvSpPr/>
            <p:nvPr userDrawn="1"/>
          </p:nvSpPr>
          <p:spPr bwMode="auto">
            <a:xfrm>
              <a:off x="845" y="3284"/>
              <a:ext cx="247" cy="60"/>
            </a:xfrm>
            <a:custGeom>
              <a:avLst/>
              <a:gdLst>
                <a:gd name="T0" fmla="*/ 1018 w 49"/>
                <a:gd name="T1" fmla="*/ 75 h 12"/>
                <a:gd name="T2" fmla="*/ 736 w 49"/>
                <a:gd name="T3" fmla="*/ 25 h 12"/>
                <a:gd name="T4" fmla="*/ 176 w 49"/>
                <a:gd name="T5" fmla="*/ 0 h 12"/>
                <a:gd name="T6" fmla="*/ 50 w 49"/>
                <a:gd name="T7" fmla="*/ 125 h 12"/>
                <a:gd name="T8" fmla="*/ 509 w 49"/>
                <a:gd name="T9" fmla="*/ 200 h 12"/>
                <a:gd name="T10" fmla="*/ 1043 w 49"/>
                <a:gd name="T11" fmla="*/ 200 h 12"/>
                <a:gd name="T12" fmla="*/ 1018 w 49"/>
                <a:gd name="T13" fmla="*/ 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63" name="Freeform 229"/>
            <p:cNvSpPr/>
            <p:nvPr userDrawn="1"/>
          </p:nvSpPr>
          <p:spPr bwMode="auto">
            <a:xfrm>
              <a:off x="870" y="3341"/>
              <a:ext cx="202" cy="54"/>
            </a:xfrm>
            <a:custGeom>
              <a:avLst/>
              <a:gdLst>
                <a:gd name="T0" fmla="*/ 944 w 40"/>
                <a:gd name="T1" fmla="*/ 49 h 11"/>
                <a:gd name="T2" fmla="*/ 662 w 40"/>
                <a:gd name="T3" fmla="*/ 98 h 11"/>
                <a:gd name="T4" fmla="*/ 333 w 40"/>
                <a:gd name="T5" fmla="*/ 74 h 11"/>
                <a:gd name="T6" fmla="*/ 25 w 40"/>
                <a:gd name="T7" fmla="*/ 49 h 11"/>
                <a:gd name="T8" fmla="*/ 894 w 40"/>
                <a:gd name="T9" fmla="*/ 191 h 11"/>
                <a:gd name="T10" fmla="*/ 944 w 40"/>
                <a:gd name="T11" fmla="*/ 49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64" name="Freeform 230"/>
            <p:cNvSpPr/>
            <p:nvPr userDrawn="1"/>
          </p:nvSpPr>
          <p:spPr bwMode="auto">
            <a:xfrm>
              <a:off x="858" y="3385"/>
              <a:ext cx="209" cy="174"/>
            </a:xfrm>
            <a:custGeom>
              <a:avLst/>
              <a:gdLst>
                <a:gd name="T0" fmla="*/ 729 w 41"/>
                <a:gd name="T1" fmla="*/ 235 h 34"/>
                <a:gd name="T2" fmla="*/ 336 w 41"/>
                <a:gd name="T3" fmla="*/ 159 h 34"/>
                <a:gd name="T4" fmla="*/ 102 w 41"/>
                <a:gd name="T5" fmla="*/ 394 h 34"/>
                <a:gd name="T6" fmla="*/ 25 w 41"/>
                <a:gd name="T7" fmla="*/ 496 h 34"/>
                <a:gd name="T8" fmla="*/ 234 w 41"/>
                <a:gd name="T9" fmla="*/ 496 h 34"/>
                <a:gd name="T10" fmla="*/ 443 w 41"/>
                <a:gd name="T11" fmla="*/ 706 h 34"/>
                <a:gd name="T12" fmla="*/ 545 w 41"/>
                <a:gd name="T13" fmla="*/ 788 h 34"/>
                <a:gd name="T14" fmla="*/ 754 w 41"/>
                <a:gd name="T15" fmla="*/ 496 h 34"/>
                <a:gd name="T16" fmla="*/ 1014 w 41"/>
                <a:gd name="T17" fmla="*/ 496 h 34"/>
                <a:gd name="T18" fmla="*/ 729 w 41"/>
                <a:gd name="T19" fmla="*/ 235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65" name="Freeform 231"/>
            <p:cNvSpPr/>
            <p:nvPr userDrawn="1"/>
          </p:nvSpPr>
          <p:spPr bwMode="auto">
            <a:xfrm>
              <a:off x="997" y="3306"/>
              <a:ext cx="126" cy="316"/>
            </a:xfrm>
            <a:custGeom>
              <a:avLst/>
              <a:gdLst>
                <a:gd name="T0" fmla="*/ 559 w 25"/>
                <a:gd name="T1" fmla="*/ 50 h 63"/>
                <a:gd name="T2" fmla="*/ 459 w 25"/>
                <a:gd name="T3" fmla="*/ 426 h 63"/>
                <a:gd name="T4" fmla="*/ 176 w 25"/>
                <a:gd name="T5" fmla="*/ 502 h 63"/>
                <a:gd name="T6" fmla="*/ 176 w 25"/>
                <a:gd name="T7" fmla="*/ 577 h 63"/>
                <a:gd name="T8" fmla="*/ 433 w 25"/>
                <a:gd name="T9" fmla="*/ 858 h 63"/>
                <a:gd name="T10" fmla="*/ 302 w 25"/>
                <a:gd name="T11" fmla="*/ 1134 h 63"/>
                <a:gd name="T12" fmla="*/ 0 w 25"/>
                <a:gd name="T13" fmla="*/ 1384 h 63"/>
                <a:gd name="T14" fmla="*/ 126 w 25"/>
                <a:gd name="T15" fmla="*/ 1460 h 63"/>
                <a:gd name="T16" fmla="*/ 408 w 25"/>
                <a:gd name="T17" fmla="*/ 1560 h 63"/>
                <a:gd name="T18" fmla="*/ 585 w 25"/>
                <a:gd name="T19" fmla="*/ 1435 h 63"/>
                <a:gd name="T20" fmla="*/ 635 w 25"/>
                <a:gd name="T21" fmla="*/ 351 h 63"/>
                <a:gd name="T22" fmla="*/ 635 w 25"/>
                <a:gd name="T23" fmla="*/ 50 h 63"/>
                <a:gd name="T24" fmla="*/ 559 w 25"/>
                <a:gd name="T25" fmla="*/ 5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grpSp>
        <p:nvGrpSpPr>
          <p:cNvPr id="1033" name="Group 232"/>
          <p:cNvGrpSpPr/>
          <p:nvPr/>
        </p:nvGrpSpPr>
        <p:grpSpPr bwMode="auto">
          <a:xfrm>
            <a:off x="6934200" y="-7938"/>
            <a:ext cx="2317750" cy="2063751"/>
            <a:chOff x="4080" y="-5"/>
            <a:chExt cx="1748" cy="1556"/>
          </a:xfrm>
        </p:grpSpPr>
        <p:sp>
          <p:nvSpPr>
            <p:cNvPr id="1038" name="Freeform 233"/>
            <p:cNvSpPr/>
            <p:nvPr userDrawn="1"/>
          </p:nvSpPr>
          <p:spPr bwMode="auto">
            <a:xfrm>
              <a:off x="4161" y="-5"/>
              <a:ext cx="1585" cy="1443"/>
            </a:xfrm>
            <a:custGeom>
              <a:avLst/>
              <a:gdLst>
                <a:gd name="T0" fmla="*/ 194 w 546"/>
                <a:gd name="T1" fmla="*/ 35 h 497"/>
                <a:gd name="T2" fmla="*/ 93 w 546"/>
                <a:gd name="T3" fmla="*/ 598 h 497"/>
                <a:gd name="T4" fmla="*/ 212 w 546"/>
                <a:gd name="T5" fmla="*/ 3313 h 497"/>
                <a:gd name="T6" fmla="*/ 456 w 546"/>
                <a:gd name="T7" fmla="*/ 3853 h 497"/>
                <a:gd name="T8" fmla="*/ 1332 w 546"/>
                <a:gd name="T9" fmla="*/ 4062 h 497"/>
                <a:gd name="T10" fmla="*/ 1719 w 546"/>
                <a:gd name="T11" fmla="*/ 4172 h 497"/>
                <a:gd name="T12" fmla="*/ 4383 w 546"/>
                <a:gd name="T13" fmla="*/ 4004 h 497"/>
                <a:gd name="T14" fmla="*/ 4491 w 546"/>
                <a:gd name="T15" fmla="*/ 1408 h 497"/>
                <a:gd name="T16" fmla="*/ 3109 w 546"/>
                <a:gd name="T17" fmla="*/ 134 h 497"/>
                <a:gd name="T18" fmla="*/ 2099 w 546"/>
                <a:gd name="T19" fmla="*/ 244 h 497"/>
                <a:gd name="T20" fmla="*/ 1669 w 546"/>
                <a:gd name="T21" fmla="*/ 93 h 497"/>
                <a:gd name="T22" fmla="*/ 1271 w 546"/>
                <a:gd name="T23" fmla="*/ 17 h 497"/>
                <a:gd name="T24" fmla="*/ 194 w 546"/>
                <a:gd name="T25" fmla="*/ 35 h 4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nvGrpSpPr>
            <p:cNvPr id="1039" name="Group 234"/>
            <p:cNvGrpSpPr/>
            <p:nvPr userDrawn="1"/>
          </p:nvGrpSpPr>
          <p:grpSpPr bwMode="auto">
            <a:xfrm>
              <a:off x="4080" y="0"/>
              <a:ext cx="1748" cy="1551"/>
              <a:chOff x="2918" y="18"/>
              <a:chExt cx="2958" cy="2699"/>
            </a:xfrm>
          </p:grpSpPr>
          <p:sp>
            <p:nvSpPr>
              <p:cNvPr id="1040" name="Freeform 235"/>
              <p:cNvSpPr/>
              <p:nvPr/>
            </p:nvSpPr>
            <p:spPr bwMode="auto">
              <a:xfrm>
                <a:off x="3060" y="18"/>
                <a:ext cx="490" cy="187"/>
              </a:xfrm>
              <a:custGeom>
                <a:avLst/>
                <a:gdLst>
                  <a:gd name="T0" fmla="*/ 1814 w 97"/>
                  <a:gd name="T1" fmla="*/ 637 h 37"/>
                  <a:gd name="T2" fmla="*/ 2324 w 97"/>
                  <a:gd name="T3" fmla="*/ 510 h 37"/>
                  <a:gd name="T4" fmla="*/ 2349 w 97"/>
                  <a:gd name="T5" fmla="*/ 435 h 37"/>
                  <a:gd name="T6" fmla="*/ 2248 w 97"/>
                  <a:gd name="T7" fmla="*/ 0 h 37"/>
                  <a:gd name="T8" fmla="*/ 636 w 97"/>
                  <a:gd name="T9" fmla="*/ 0 h 37"/>
                  <a:gd name="T10" fmla="*/ 258 w 97"/>
                  <a:gd name="T11" fmla="*/ 561 h 37"/>
                  <a:gd name="T12" fmla="*/ 1814 w 97"/>
                  <a:gd name="T13" fmla="*/ 637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41" name="Freeform 236"/>
              <p:cNvSpPr>
                <a:spLocks noEditPoints="1"/>
              </p:cNvSpPr>
              <p:nvPr/>
            </p:nvSpPr>
            <p:spPr bwMode="auto">
              <a:xfrm>
                <a:off x="2918" y="18"/>
                <a:ext cx="2958" cy="2699"/>
              </a:xfrm>
              <a:custGeom>
                <a:avLst/>
                <a:gdLst>
                  <a:gd name="T0" fmla="*/ 12884 w 585"/>
                  <a:gd name="T1" fmla="*/ 25 h 534"/>
                  <a:gd name="T2" fmla="*/ 4015 w 585"/>
                  <a:gd name="T3" fmla="*/ 0 h 534"/>
                  <a:gd name="T4" fmla="*/ 5754 w 585"/>
                  <a:gd name="T5" fmla="*/ 536 h 534"/>
                  <a:gd name="T6" fmla="*/ 4450 w 585"/>
                  <a:gd name="T7" fmla="*/ 996 h 534"/>
                  <a:gd name="T8" fmla="*/ 5294 w 585"/>
                  <a:gd name="T9" fmla="*/ 1814 h 534"/>
                  <a:gd name="T10" fmla="*/ 1891 w 585"/>
                  <a:gd name="T11" fmla="*/ 1531 h 534"/>
                  <a:gd name="T12" fmla="*/ 662 w 585"/>
                  <a:gd name="T13" fmla="*/ 1607 h 534"/>
                  <a:gd name="T14" fmla="*/ 5087 w 585"/>
                  <a:gd name="T15" fmla="*/ 12439 h 534"/>
                  <a:gd name="T16" fmla="*/ 3681 w 585"/>
                  <a:gd name="T17" fmla="*/ 8714 h 534"/>
                  <a:gd name="T18" fmla="*/ 2685 w 585"/>
                  <a:gd name="T19" fmla="*/ 9603 h 534"/>
                  <a:gd name="T20" fmla="*/ 2402 w 585"/>
                  <a:gd name="T21" fmla="*/ 11114 h 534"/>
                  <a:gd name="T22" fmla="*/ 3170 w 585"/>
                  <a:gd name="T23" fmla="*/ 6768 h 534"/>
                  <a:gd name="T24" fmla="*/ 3914 w 585"/>
                  <a:gd name="T25" fmla="*/ 5823 h 534"/>
                  <a:gd name="T26" fmla="*/ 5345 w 585"/>
                  <a:gd name="T27" fmla="*/ 6055 h 534"/>
                  <a:gd name="T28" fmla="*/ 4809 w 585"/>
                  <a:gd name="T29" fmla="*/ 7819 h 534"/>
                  <a:gd name="T30" fmla="*/ 4910 w 585"/>
                  <a:gd name="T31" fmla="*/ 10088 h 534"/>
                  <a:gd name="T32" fmla="*/ 13167 w 585"/>
                  <a:gd name="T33" fmla="*/ 12338 h 534"/>
                  <a:gd name="T34" fmla="*/ 11610 w 585"/>
                  <a:gd name="T35" fmla="*/ 10907 h 534"/>
                  <a:gd name="T36" fmla="*/ 10866 w 585"/>
                  <a:gd name="T37" fmla="*/ 8815 h 534"/>
                  <a:gd name="T38" fmla="*/ 10123 w 585"/>
                  <a:gd name="T39" fmla="*/ 6899 h 534"/>
                  <a:gd name="T40" fmla="*/ 11761 w 585"/>
                  <a:gd name="T41" fmla="*/ 6540 h 534"/>
                  <a:gd name="T42" fmla="*/ 10406 w 585"/>
                  <a:gd name="T43" fmla="*/ 5696 h 534"/>
                  <a:gd name="T44" fmla="*/ 11225 w 585"/>
                  <a:gd name="T45" fmla="*/ 5772 h 534"/>
                  <a:gd name="T46" fmla="*/ 11200 w 585"/>
                  <a:gd name="T47" fmla="*/ 5337 h 534"/>
                  <a:gd name="T48" fmla="*/ 9612 w 585"/>
                  <a:gd name="T49" fmla="*/ 5388 h 534"/>
                  <a:gd name="T50" fmla="*/ 9127 w 585"/>
                  <a:gd name="T51" fmla="*/ 8764 h 534"/>
                  <a:gd name="T52" fmla="*/ 8874 w 585"/>
                  <a:gd name="T53" fmla="*/ 5873 h 534"/>
                  <a:gd name="T54" fmla="*/ 8464 w 585"/>
                  <a:gd name="T55" fmla="*/ 4650 h 534"/>
                  <a:gd name="T56" fmla="*/ 8874 w 585"/>
                  <a:gd name="T57" fmla="*/ 3472 h 534"/>
                  <a:gd name="T58" fmla="*/ 8667 w 585"/>
                  <a:gd name="T59" fmla="*/ 2527 h 534"/>
                  <a:gd name="T60" fmla="*/ 8464 w 585"/>
                  <a:gd name="T61" fmla="*/ 1582 h 534"/>
                  <a:gd name="T62" fmla="*/ 9435 w 585"/>
                  <a:gd name="T63" fmla="*/ 2633 h 534"/>
                  <a:gd name="T64" fmla="*/ 10608 w 585"/>
                  <a:gd name="T65" fmla="*/ 1203 h 534"/>
                  <a:gd name="T66" fmla="*/ 10457 w 585"/>
                  <a:gd name="T67" fmla="*/ 2426 h 534"/>
                  <a:gd name="T68" fmla="*/ 10254 w 585"/>
                  <a:gd name="T69" fmla="*/ 3321 h 534"/>
                  <a:gd name="T70" fmla="*/ 10254 w 585"/>
                  <a:gd name="T71" fmla="*/ 4625 h 534"/>
                  <a:gd name="T72" fmla="*/ 14264 w 585"/>
                  <a:gd name="T73" fmla="*/ 4625 h 534"/>
                  <a:gd name="T74" fmla="*/ 14163 w 585"/>
                  <a:gd name="T75" fmla="*/ 1941 h 534"/>
                  <a:gd name="T76" fmla="*/ 6366 w 585"/>
                  <a:gd name="T77" fmla="*/ 1764 h 534"/>
                  <a:gd name="T78" fmla="*/ 7494 w 585"/>
                  <a:gd name="T79" fmla="*/ 2376 h 534"/>
                  <a:gd name="T80" fmla="*/ 4374 w 585"/>
                  <a:gd name="T81" fmla="*/ 4984 h 534"/>
                  <a:gd name="T82" fmla="*/ 1765 w 585"/>
                  <a:gd name="T83" fmla="*/ 2502 h 534"/>
                  <a:gd name="T84" fmla="*/ 4884 w 585"/>
                  <a:gd name="T85" fmla="*/ 2709 h 534"/>
                  <a:gd name="T86" fmla="*/ 5623 w 585"/>
                  <a:gd name="T87" fmla="*/ 2684 h 534"/>
                  <a:gd name="T88" fmla="*/ 7721 w 585"/>
                  <a:gd name="T89" fmla="*/ 3093 h 534"/>
                  <a:gd name="T90" fmla="*/ 7059 w 585"/>
                  <a:gd name="T91" fmla="*/ 6540 h 534"/>
                  <a:gd name="T92" fmla="*/ 6649 w 585"/>
                  <a:gd name="T93" fmla="*/ 3498 h 534"/>
                  <a:gd name="T94" fmla="*/ 4374 w 585"/>
                  <a:gd name="T95" fmla="*/ 4984 h 534"/>
                  <a:gd name="T96" fmla="*/ 5704 w 585"/>
                  <a:gd name="T97" fmla="*/ 5747 h 534"/>
                  <a:gd name="T98" fmla="*/ 6315 w 585"/>
                  <a:gd name="T99" fmla="*/ 4038 h 534"/>
                  <a:gd name="T100" fmla="*/ 8333 w 585"/>
                  <a:gd name="T101" fmla="*/ 7460 h 534"/>
                  <a:gd name="T102" fmla="*/ 5496 w 585"/>
                  <a:gd name="T103" fmla="*/ 8198 h 534"/>
                  <a:gd name="T104" fmla="*/ 7898 w 585"/>
                  <a:gd name="T105" fmla="*/ 7076 h 534"/>
                  <a:gd name="T106" fmla="*/ 8131 w 585"/>
                  <a:gd name="T107" fmla="*/ 3396 h 534"/>
                  <a:gd name="T108" fmla="*/ 8004 w 585"/>
                  <a:gd name="T109" fmla="*/ 5443 h 534"/>
                  <a:gd name="T110" fmla="*/ 7645 w 585"/>
                  <a:gd name="T111" fmla="*/ 3680 h 534"/>
                  <a:gd name="T112" fmla="*/ 12965 w 585"/>
                  <a:gd name="T113" fmla="*/ 4574 h 534"/>
                  <a:gd name="T114" fmla="*/ 11786 w 585"/>
                  <a:gd name="T115" fmla="*/ 4139 h 5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42" name="Freeform 237"/>
              <p:cNvSpPr/>
              <p:nvPr/>
            </p:nvSpPr>
            <p:spPr bwMode="auto">
              <a:xfrm>
                <a:off x="3621" y="1286"/>
                <a:ext cx="237" cy="283"/>
              </a:xfrm>
              <a:custGeom>
                <a:avLst/>
                <a:gdLst>
                  <a:gd name="T0" fmla="*/ 1019 w 47"/>
                  <a:gd name="T1" fmla="*/ 384 h 56"/>
                  <a:gd name="T2" fmla="*/ 686 w 47"/>
                  <a:gd name="T3" fmla="*/ 1430 h 56"/>
                  <a:gd name="T4" fmla="*/ 1019 w 47"/>
                  <a:gd name="T5" fmla="*/ 384 h 56"/>
                  <a:gd name="T6" fmla="*/ 0 60000 65536"/>
                  <a:gd name="T7" fmla="*/ 0 60000 65536"/>
                  <a:gd name="T8" fmla="*/ 0 60000 65536"/>
                </a:gdLst>
                <a:ahLst/>
                <a:cxnLst>
                  <a:cxn ang="T6">
                    <a:pos x="T0" y="T1"/>
                  </a:cxn>
                  <a:cxn ang="T7">
                    <a:pos x="T2" y="T3"/>
                  </a:cxn>
                  <a:cxn ang="T8">
                    <a:pos x="T4" y="T5"/>
                  </a:cxn>
                </a:cxnLst>
                <a:rect l="0" t="0" r="r" b="b"/>
                <a:pathLst>
                  <a:path w="47" h="56">
                    <a:moveTo>
                      <a:pt x="40" y="15"/>
                    </a:moveTo>
                    <a:cubicBezTo>
                      <a:pt x="37" y="0"/>
                      <a:pt x="0" y="23"/>
                      <a:pt x="27" y="56"/>
                    </a:cubicBezTo>
                    <a:cubicBezTo>
                      <a:pt x="27" y="56"/>
                      <a:pt x="47" y="49"/>
                      <a:pt x="40" y="1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43" name="Freeform 238"/>
              <p:cNvSpPr/>
              <p:nvPr/>
            </p:nvSpPr>
            <p:spPr bwMode="auto">
              <a:xfrm>
                <a:off x="3402" y="1403"/>
                <a:ext cx="209" cy="379"/>
              </a:xfrm>
              <a:custGeom>
                <a:avLst/>
                <a:gdLst>
                  <a:gd name="T0" fmla="*/ 494 w 41"/>
                  <a:gd name="T1" fmla="*/ 687 h 75"/>
                  <a:gd name="T2" fmla="*/ 311 w 41"/>
                  <a:gd name="T3" fmla="*/ 1764 h 75"/>
                  <a:gd name="T4" fmla="*/ 1040 w 41"/>
                  <a:gd name="T5" fmla="*/ 1147 h 75"/>
                  <a:gd name="T6" fmla="*/ 963 w 41"/>
                  <a:gd name="T7" fmla="*/ 611 h 75"/>
                  <a:gd name="T8" fmla="*/ 494 w 41"/>
                  <a:gd name="T9" fmla="*/ 687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44" name="Freeform 239"/>
              <p:cNvSpPr/>
              <p:nvPr/>
            </p:nvSpPr>
            <p:spPr bwMode="auto">
              <a:xfrm>
                <a:off x="3273" y="645"/>
                <a:ext cx="683" cy="319"/>
              </a:xfrm>
              <a:custGeom>
                <a:avLst/>
                <a:gdLst>
                  <a:gd name="T0" fmla="*/ 2869 w 135"/>
                  <a:gd name="T1" fmla="*/ 101 h 63"/>
                  <a:gd name="T2" fmla="*/ 612 w 135"/>
                  <a:gd name="T3" fmla="*/ 101 h 63"/>
                  <a:gd name="T4" fmla="*/ 51 w 135"/>
                  <a:gd name="T5" fmla="*/ 643 h 63"/>
                  <a:gd name="T6" fmla="*/ 1538 w 135"/>
                  <a:gd name="T7" fmla="*/ 1489 h 63"/>
                  <a:gd name="T8" fmla="*/ 2459 w 135"/>
                  <a:gd name="T9" fmla="*/ 1382 h 63"/>
                  <a:gd name="T10" fmla="*/ 2894 w 135"/>
                  <a:gd name="T11" fmla="*/ 1357 h 63"/>
                  <a:gd name="T12" fmla="*/ 2869 w 135"/>
                  <a:gd name="T13" fmla="*/ 101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45" name="Freeform 240"/>
              <p:cNvSpPr/>
              <p:nvPr/>
            </p:nvSpPr>
            <p:spPr bwMode="auto">
              <a:xfrm>
                <a:off x="4046" y="1544"/>
                <a:ext cx="490" cy="517"/>
              </a:xfrm>
              <a:custGeom>
                <a:avLst/>
                <a:gdLst>
                  <a:gd name="T0" fmla="*/ 1707 w 97"/>
                  <a:gd name="T1" fmla="*/ 127 h 102"/>
                  <a:gd name="T2" fmla="*/ 793 w 97"/>
                  <a:gd name="T3" fmla="*/ 127 h 102"/>
                  <a:gd name="T4" fmla="*/ 308 w 97"/>
                  <a:gd name="T5" fmla="*/ 1465 h 102"/>
                  <a:gd name="T6" fmla="*/ 2016 w 97"/>
                  <a:gd name="T7" fmla="*/ 1592 h 102"/>
                  <a:gd name="T8" fmla="*/ 1707 w 97"/>
                  <a:gd name="T9" fmla="*/ 127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46" name="Freeform 241"/>
              <p:cNvSpPr/>
              <p:nvPr/>
            </p:nvSpPr>
            <p:spPr bwMode="auto">
              <a:xfrm>
                <a:off x="5173" y="1024"/>
                <a:ext cx="500" cy="96"/>
              </a:xfrm>
              <a:custGeom>
                <a:avLst/>
                <a:gdLst>
                  <a:gd name="T0" fmla="*/ 384 w 99"/>
                  <a:gd name="T1" fmla="*/ 0 h 19"/>
                  <a:gd name="T2" fmla="*/ 1020 w 99"/>
                  <a:gd name="T3" fmla="*/ 384 h 19"/>
                  <a:gd name="T4" fmla="*/ 384 w 99"/>
                  <a:gd name="T5" fmla="*/ 0 h 19"/>
                  <a:gd name="T6" fmla="*/ 0 60000 65536"/>
                  <a:gd name="T7" fmla="*/ 0 60000 65536"/>
                  <a:gd name="T8" fmla="*/ 0 60000 65536"/>
                </a:gdLst>
                <a:ahLst/>
                <a:cxnLst>
                  <a:cxn ang="T6">
                    <a:pos x="T0" y="T1"/>
                  </a:cxn>
                  <a:cxn ang="T7">
                    <a:pos x="T2" y="T3"/>
                  </a:cxn>
                  <a:cxn ang="T8">
                    <a:pos x="T4" y="T5"/>
                  </a:cxn>
                </a:cxnLst>
                <a:rect l="0" t="0" r="r" b="b"/>
                <a:pathLst>
                  <a:path w="99" h="19">
                    <a:moveTo>
                      <a:pt x="15" y="0"/>
                    </a:moveTo>
                    <a:cubicBezTo>
                      <a:pt x="0" y="0"/>
                      <a:pt x="19" y="19"/>
                      <a:pt x="40" y="15"/>
                    </a:cubicBezTo>
                    <a:cubicBezTo>
                      <a:pt x="99" y="1"/>
                      <a:pt x="15" y="0"/>
                      <a:pt x="15" y="0"/>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47" name="Freeform 242"/>
              <p:cNvSpPr/>
              <p:nvPr/>
            </p:nvSpPr>
            <p:spPr bwMode="auto">
              <a:xfrm>
                <a:off x="5339" y="1003"/>
                <a:ext cx="385" cy="237"/>
              </a:xfrm>
              <a:custGeom>
                <a:avLst/>
                <a:gdLst>
                  <a:gd name="T0" fmla="*/ 537 w 76"/>
                  <a:gd name="T1" fmla="*/ 943 h 47"/>
                  <a:gd name="T2" fmla="*/ 1798 w 76"/>
                  <a:gd name="T3" fmla="*/ 434 h 47"/>
                  <a:gd name="T4" fmla="*/ 1231 w 76"/>
                  <a:gd name="T5" fmla="*/ 76 h 47"/>
                  <a:gd name="T6" fmla="*/ 486 w 76"/>
                  <a:gd name="T7" fmla="*/ 812 h 47"/>
                  <a:gd name="T8" fmla="*/ 537 w 76"/>
                  <a:gd name="T9" fmla="*/ 943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48" name="Freeform 243"/>
              <p:cNvSpPr/>
              <p:nvPr/>
            </p:nvSpPr>
            <p:spPr bwMode="auto">
              <a:xfrm>
                <a:off x="5325" y="1201"/>
                <a:ext cx="415" cy="187"/>
              </a:xfrm>
              <a:custGeom>
                <a:avLst/>
                <a:gdLst>
                  <a:gd name="T0" fmla="*/ 1842 w 82"/>
                  <a:gd name="T1" fmla="*/ 152 h 37"/>
                  <a:gd name="T2" fmla="*/ 612 w 82"/>
                  <a:gd name="T3" fmla="*/ 435 h 37"/>
                  <a:gd name="T4" fmla="*/ 435 w 82"/>
                  <a:gd name="T5" fmla="*/ 662 h 37"/>
                  <a:gd name="T6" fmla="*/ 1948 w 82"/>
                  <a:gd name="T7" fmla="*/ 586 h 37"/>
                  <a:gd name="T8" fmla="*/ 2100 w 82"/>
                  <a:gd name="T9" fmla="*/ 510 h 37"/>
                  <a:gd name="T10" fmla="*/ 2100 w 82"/>
                  <a:gd name="T11" fmla="*/ 0 h 37"/>
                  <a:gd name="T12" fmla="*/ 1842 w 82"/>
                  <a:gd name="T13" fmla="*/ 152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49" name="Freeform 244"/>
              <p:cNvSpPr/>
              <p:nvPr/>
            </p:nvSpPr>
            <p:spPr bwMode="auto">
              <a:xfrm>
                <a:off x="5001" y="1378"/>
                <a:ext cx="699" cy="167"/>
              </a:xfrm>
              <a:custGeom>
                <a:avLst/>
                <a:gdLst>
                  <a:gd name="T0" fmla="*/ 537 w 138"/>
                  <a:gd name="T1" fmla="*/ 25 h 33"/>
                  <a:gd name="T2" fmla="*/ 208 w 138"/>
                  <a:gd name="T3" fmla="*/ 359 h 33"/>
                  <a:gd name="T4" fmla="*/ 1464 w 138"/>
                  <a:gd name="T5" fmla="*/ 562 h 33"/>
                  <a:gd name="T6" fmla="*/ 3004 w 138"/>
                  <a:gd name="T7" fmla="*/ 587 h 33"/>
                  <a:gd name="T8" fmla="*/ 2923 w 138"/>
                  <a:gd name="T9" fmla="*/ 202 h 33"/>
                  <a:gd name="T10" fmla="*/ 2102 w 138"/>
                  <a:gd name="T11" fmla="*/ 76 h 33"/>
                  <a:gd name="T12" fmla="*/ 537 w 138"/>
                  <a:gd name="T13" fmla="*/ 25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50" name="Freeform 245"/>
              <p:cNvSpPr/>
              <p:nvPr/>
            </p:nvSpPr>
            <p:spPr bwMode="auto">
              <a:xfrm>
                <a:off x="5078" y="1540"/>
                <a:ext cx="565" cy="146"/>
              </a:xfrm>
              <a:custGeom>
                <a:avLst/>
                <a:gdLst>
                  <a:gd name="T0" fmla="*/ 2492 w 112"/>
                  <a:gd name="T1" fmla="*/ 483 h 29"/>
                  <a:gd name="T2" fmla="*/ 2623 w 112"/>
                  <a:gd name="T3" fmla="*/ 101 h 29"/>
                  <a:gd name="T4" fmla="*/ 1882 w 112"/>
                  <a:gd name="T5" fmla="*/ 252 h 29"/>
                  <a:gd name="T6" fmla="*/ 918 w 112"/>
                  <a:gd name="T7" fmla="*/ 151 h 29"/>
                  <a:gd name="T8" fmla="*/ 50 w 112"/>
                  <a:gd name="T9" fmla="*/ 101 h 29"/>
                  <a:gd name="T10" fmla="*/ 2492 w 112"/>
                  <a:gd name="T11" fmla="*/ 483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51" name="Freeform 246"/>
              <p:cNvSpPr/>
              <p:nvPr/>
            </p:nvSpPr>
            <p:spPr bwMode="auto">
              <a:xfrm>
                <a:off x="5041" y="1657"/>
                <a:ext cx="581" cy="479"/>
              </a:xfrm>
              <a:custGeom>
                <a:avLst/>
                <a:gdLst>
                  <a:gd name="T0" fmla="*/ 76 w 115"/>
                  <a:gd name="T1" fmla="*/ 1346 h 95"/>
                  <a:gd name="T2" fmla="*/ 662 w 115"/>
                  <a:gd name="T3" fmla="*/ 1371 h 95"/>
                  <a:gd name="T4" fmla="*/ 1278 w 115"/>
                  <a:gd name="T5" fmla="*/ 1956 h 95"/>
                  <a:gd name="T6" fmla="*/ 1506 w 115"/>
                  <a:gd name="T7" fmla="*/ 2138 h 95"/>
                  <a:gd name="T8" fmla="*/ 2066 w 115"/>
                  <a:gd name="T9" fmla="*/ 1321 h 95"/>
                  <a:gd name="T10" fmla="*/ 2834 w 115"/>
                  <a:gd name="T11" fmla="*/ 1321 h 95"/>
                  <a:gd name="T12" fmla="*/ 2016 w 115"/>
                  <a:gd name="T13" fmla="*/ 686 h 95"/>
                  <a:gd name="T14" fmla="*/ 945 w 115"/>
                  <a:gd name="T15" fmla="*/ 408 h 95"/>
                  <a:gd name="T16" fmla="*/ 308 w 115"/>
                  <a:gd name="T17" fmla="*/ 1044 h 95"/>
                  <a:gd name="T18" fmla="*/ 76 w 115"/>
                  <a:gd name="T19" fmla="*/ 1346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52" name="Freeform 247"/>
              <p:cNvSpPr/>
              <p:nvPr/>
            </p:nvSpPr>
            <p:spPr bwMode="auto">
              <a:xfrm>
                <a:off x="5420" y="1463"/>
                <a:ext cx="330" cy="854"/>
              </a:xfrm>
              <a:custGeom>
                <a:avLst/>
                <a:gdLst>
                  <a:gd name="T0" fmla="*/ 1315 w 65"/>
                  <a:gd name="T1" fmla="*/ 1021 h 169"/>
                  <a:gd name="T2" fmla="*/ 569 w 65"/>
                  <a:gd name="T3" fmla="*/ 1253 h 169"/>
                  <a:gd name="T4" fmla="*/ 569 w 65"/>
                  <a:gd name="T5" fmla="*/ 1506 h 169"/>
                  <a:gd name="T6" fmla="*/ 1290 w 65"/>
                  <a:gd name="T7" fmla="*/ 2299 h 169"/>
                  <a:gd name="T8" fmla="*/ 878 w 65"/>
                  <a:gd name="T9" fmla="*/ 3012 h 169"/>
                  <a:gd name="T10" fmla="*/ 0 w 65"/>
                  <a:gd name="T11" fmla="*/ 3780 h 169"/>
                  <a:gd name="T12" fmla="*/ 437 w 65"/>
                  <a:gd name="T13" fmla="*/ 3957 h 169"/>
                  <a:gd name="T14" fmla="*/ 1213 w 65"/>
                  <a:gd name="T15" fmla="*/ 4240 h 169"/>
                  <a:gd name="T16" fmla="*/ 1625 w 65"/>
                  <a:gd name="T17" fmla="*/ 4139 h 169"/>
                  <a:gd name="T18" fmla="*/ 1675 w 65"/>
                  <a:gd name="T19" fmla="*/ 0 h 169"/>
                  <a:gd name="T20" fmla="*/ 1315 w 65"/>
                  <a:gd name="T21" fmla="*/ 1021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grpSp>
      <p:sp>
        <p:nvSpPr>
          <p:cNvPr id="1034" name="Rectangle 248"/>
          <p:cNvSpPr>
            <a:spLocks noGrp="1" noRot="1" noChangeArrowheads="1"/>
          </p:cNvSpPr>
          <p:nvPr>
            <p:ph type="title"/>
          </p:nvPr>
        </p:nvSpPr>
        <p:spPr bwMode="auto">
          <a:xfrm>
            <a:off x="323850" y="90805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5" name="Rectangle 249"/>
          <p:cNvSpPr>
            <a:spLocks noGrp="1" noRot="1" noChangeArrowheads="1"/>
          </p:cNvSpPr>
          <p:nvPr>
            <p:ph type="body" idx="1"/>
          </p:nvPr>
        </p:nvSpPr>
        <p:spPr bwMode="auto">
          <a:xfrm>
            <a:off x="609600" y="2205038"/>
            <a:ext cx="8153400"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33052" name="Rectangle 252"/>
          <p:cNvSpPr>
            <a:spLocks noGrp="1" noChangeArrowheads="1"/>
          </p:cNvSpPr>
          <p:nvPr>
            <p:ph type="sldNum" sz="quarter" idx="4"/>
          </p:nvPr>
        </p:nvSpPr>
        <p:spPr bwMode="auto">
          <a:xfrm>
            <a:off x="6550025" y="6245225"/>
            <a:ext cx="2289175"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Arial" panose="020B0604020202020204" pitchFamily="34" charset="0"/>
              </a:defRPr>
            </a:lvl1pPr>
          </a:lstStyle>
          <a:p>
            <a:pPr>
              <a:defRPr/>
            </a:pPr>
            <a:fld id="{B07493EB-C4F7-4D4B-9F6C-743C97DF2B94}" type="slidenum">
              <a:rPr lang="en-US" altLang="zh-CN"/>
            </a:fld>
            <a:endParaRPr lang="en-US" altLang="zh-CN"/>
          </a:p>
        </p:txBody>
      </p:sp>
      <p:sp>
        <p:nvSpPr>
          <p:cNvPr id="1037" name="Line 255"/>
          <p:cNvSpPr>
            <a:spLocks noChangeShapeType="1"/>
          </p:cNvSpPr>
          <p:nvPr userDrawn="1"/>
        </p:nvSpPr>
        <p:spPr bwMode="auto">
          <a:xfrm>
            <a:off x="0" y="1955800"/>
            <a:ext cx="2987675" cy="0"/>
          </a:xfrm>
          <a:prstGeom prst="line">
            <a:avLst/>
          </a:prstGeom>
          <a:noFill/>
          <a:ln w="57150">
            <a:solidFill>
              <a:srgbClr val="FFCCCC"/>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7" name="任意多边形 6"/>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a typeface="+mn-ea"/>
            </a:endParaRPr>
          </a:p>
        </p:txBody>
      </p:sp>
      <p:sp>
        <p:nvSpPr>
          <p:cNvPr id="8" name="任意多边形 7"/>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a typeface="+mn-ea"/>
            </a:endParaRPr>
          </a:p>
        </p:txBody>
      </p:sp>
      <p:sp>
        <p:nvSpPr>
          <p:cNvPr id="2052" name="标题占位符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lstStyle/>
          <a:p>
            <a:pPr lvl="0"/>
            <a:r>
              <a:rPr lang="zh-CN" altLang="en-US"/>
              <a:t>单击此处编辑母版标题样式</a:t>
            </a:r>
            <a:endParaRPr lang="en-US" altLang="zh-CN"/>
          </a:p>
        </p:txBody>
      </p:sp>
      <p:sp>
        <p:nvSpPr>
          <p:cNvPr id="2053" name="文本占位符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lstStyle>
            <a:lvl1pPr algn="r" eaLnBrk="1" hangingPunct="1">
              <a:defRPr sz="1200">
                <a:solidFill>
                  <a:srgbClr val="045C75"/>
                </a:solidFill>
              </a:defRPr>
            </a:lvl1pPr>
          </a:lstStyle>
          <a:p>
            <a:pPr>
              <a:defRPr/>
            </a:pPr>
            <a:fld id="{0C6392B6-E655-48C3-84A2-58F28603C3F3}" type="slidenum">
              <a:rPr lang="en-US" altLang="zh-CN"/>
            </a:fld>
            <a:endParaRPr lang="en-US" altLang="zh-CN"/>
          </a:p>
        </p:txBody>
      </p:sp>
      <p:grpSp>
        <p:nvGrpSpPr>
          <p:cNvPr id="2055" name="组合 1"/>
          <p:cNvGrpSpPr/>
          <p:nvPr/>
        </p:nvGrpSpPr>
        <p:grpSpPr bwMode="auto">
          <a:xfrm>
            <a:off x="-19050" y="203200"/>
            <a:ext cx="9180513" cy="647700"/>
            <a:chOff x="-19045" y="216550"/>
            <a:chExt cx="9180548" cy="649224"/>
          </a:xfrm>
        </p:grpSpPr>
        <p:sp>
          <p:nvSpPr>
            <p:cNvPr id="12" name="任意多边形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lang="en-US"/>
            </a:p>
          </p:txBody>
        </p:sp>
        <p:sp>
          <p:nvSpPr>
            <p:cNvPr id="13" name="任意多边形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lang="en-US"/>
            </a:p>
          </p:txBody>
        </p:sp>
      </p:grpSp>
      <p:sp>
        <p:nvSpPr>
          <p:cNvPr id="2056" name="Line 255"/>
          <p:cNvSpPr>
            <a:spLocks noChangeShapeType="1"/>
          </p:cNvSpPr>
          <p:nvPr userDrawn="1"/>
        </p:nvSpPr>
        <p:spPr bwMode="auto">
          <a:xfrm>
            <a:off x="0" y="1955800"/>
            <a:ext cx="2987675" cy="0"/>
          </a:xfrm>
          <a:prstGeom prst="line">
            <a:avLst/>
          </a:prstGeom>
          <a:noFill/>
          <a:ln w="57150">
            <a:solidFill>
              <a:srgbClr val="FFCCCC"/>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hf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anose="020F0502020204030204" pitchFamily="34" charset="0"/>
          <a:ea typeface="隶书" panose="02010509060101010101" pitchFamily="49" charset="-122"/>
        </a:defRPr>
      </a:lvl2pPr>
      <a:lvl3pPr algn="l" rtl="0" eaLnBrk="0" fontAlgn="base" hangingPunct="0">
        <a:spcBef>
          <a:spcPct val="0"/>
        </a:spcBef>
        <a:spcAft>
          <a:spcPct val="0"/>
        </a:spcAft>
        <a:defRPr sz="5000">
          <a:solidFill>
            <a:schemeClr val="tx2"/>
          </a:solidFill>
          <a:latin typeface="Calibri" panose="020F0502020204030204" pitchFamily="34" charset="0"/>
          <a:ea typeface="隶书" panose="02010509060101010101" pitchFamily="49" charset="-122"/>
        </a:defRPr>
      </a:lvl3pPr>
      <a:lvl4pPr algn="l" rtl="0" eaLnBrk="0" fontAlgn="base" hangingPunct="0">
        <a:spcBef>
          <a:spcPct val="0"/>
        </a:spcBef>
        <a:spcAft>
          <a:spcPct val="0"/>
        </a:spcAft>
        <a:defRPr sz="5000">
          <a:solidFill>
            <a:schemeClr val="tx2"/>
          </a:solidFill>
          <a:latin typeface="Calibri" panose="020F0502020204030204" pitchFamily="34" charset="0"/>
          <a:ea typeface="隶书" panose="02010509060101010101" pitchFamily="49" charset="-122"/>
        </a:defRPr>
      </a:lvl4pPr>
      <a:lvl5pPr algn="l" rtl="0" eaLnBrk="0" fontAlgn="base" hangingPunct="0">
        <a:spcBef>
          <a:spcPct val="0"/>
        </a:spcBef>
        <a:spcAft>
          <a:spcPct val="0"/>
        </a:spcAft>
        <a:defRPr sz="5000">
          <a:solidFill>
            <a:schemeClr val="tx2"/>
          </a:solidFill>
          <a:latin typeface="Calibri" panose="020F0502020204030204" pitchFamily="34" charset="0"/>
          <a:ea typeface="隶书" panose="02010509060101010101" pitchFamily="49" charset="-122"/>
        </a:defRPr>
      </a:lvl5pPr>
      <a:lvl6pPr marL="457200" algn="l" rtl="0" fontAlgn="base">
        <a:spcBef>
          <a:spcPct val="0"/>
        </a:spcBef>
        <a:spcAft>
          <a:spcPct val="0"/>
        </a:spcAft>
        <a:defRPr sz="5000">
          <a:solidFill>
            <a:schemeClr val="tx2"/>
          </a:solidFill>
          <a:latin typeface="Calibri" panose="020F0502020204030204" pitchFamily="34" charset="0"/>
          <a:ea typeface="隶书" panose="02010509060101010101" pitchFamily="49" charset="-122"/>
        </a:defRPr>
      </a:lvl6pPr>
      <a:lvl7pPr marL="914400" algn="l" rtl="0" fontAlgn="base">
        <a:spcBef>
          <a:spcPct val="0"/>
        </a:spcBef>
        <a:spcAft>
          <a:spcPct val="0"/>
        </a:spcAft>
        <a:defRPr sz="5000">
          <a:solidFill>
            <a:schemeClr val="tx2"/>
          </a:solidFill>
          <a:latin typeface="Calibri" panose="020F0502020204030204" pitchFamily="34" charset="0"/>
          <a:ea typeface="隶书" panose="02010509060101010101" pitchFamily="49" charset="-122"/>
        </a:defRPr>
      </a:lvl7pPr>
      <a:lvl8pPr marL="1371600" algn="l" rtl="0" fontAlgn="base">
        <a:spcBef>
          <a:spcPct val="0"/>
        </a:spcBef>
        <a:spcAft>
          <a:spcPct val="0"/>
        </a:spcAft>
        <a:defRPr sz="5000">
          <a:solidFill>
            <a:schemeClr val="tx2"/>
          </a:solidFill>
          <a:latin typeface="Calibri" panose="020F0502020204030204" pitchFamily="34" charset="0"/>
          <a:ea typeface="隶书" panose="02010509060101010101" pitchFamily="49" charset="-122"/>
        </a:defRPr>
      </a:lvl8pPr>
      <a:lvl9pPr marL="1828800" algn="l" rtl="0" fontAlgn="base">
        <a:spcBef>
          <a:spcPct val="0"/>
        </a:spcBef>
        <a:spcAft>
          <a:spcPct val="0"/>
        </a:spcAft>
        <a:defRPr sz="5000">
          <a:solidFill>
            <a:schemeClr val="tx2"/>
          </a:solidFill>
          <a:latin typeface="Calibri" panose="020F0502020204030204" pitchFamily="34" charset="0"/>
          <a:ea typeface="隶书" panose="02010509060101010101"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3.png"/></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5.xml"/><Relationship Id="rId2" Type="http://schemas.openxmlformats.org/officeDocument/2006/relationships/image" Target="../media/image10.wmf"/><Relationship Id="rId1"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5.xml"/><Relationship Id="rId2" Type="http://schemas.openxmlformats.org/officeDocument/2006/relationships/image" Target="../media/image11.wmf"/><Relationship Id="rId1" Type="http://schemas.openxmlformats.org/officeDocument/2006/relationships/oleObject" Target="../embeddings/oleObject6.bin"/></Relationships>
</file>

<file path=ppt/slides/_rels/slide11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5.xml"/><Relationship Id="rId2" Type="http://schemas.openxmlformats.org/officeDocument/2006/relationships/image" Target="../media/image11.wmf"/><Relationship Id="rId1" Type="http://schemas.openxmlformats.org/officeDocument/2006/relationships/oleObject" Target="../embeddings/oleObject7.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5.xml"/><Relationship Id="rId2" Type="http://schemas.openxmlformats.org/officeDocument/2006/relationships/image" Target="../media/image12.wmf"/><Relationship Id="rId1" Type="http://schemas.openxmlformats.org/officeDocument/2006/relationships/oleObject" Target="../embeddings/oleObject8.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7.xml"/><Relationship Id="rId4" Type="http://schemas.openxmlformats.org/officeDocument/2006/relationships/image" Target="../media/image14.wmf"/><Relationship Id="rId3" Type="http://schemas.openxmlformats.org/officeDocument/2006/relationships/oleObject" Target="../embeddings/oleObject10.bin"/><Relationship Id="rId2" Type="http://schemas.openxmlformats.org/officeDocument/2006/relationships/image" Target="../media/image13.wmf"/><Relationship Id="rId1" Type="http://schemas.openxmlformats.org/officeDocument/2006/relationships/oleObject" Target="../embeddings/oleObject9.bin"/></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5.xml"/><Relationship Id="rId3" Type="http://schemas.openxmlformats.org/officeDocument/2006/relationships/audio" Target="../media/audio1.wav"/><Relationship Id="rId2" Type="http://schemas.openxmlformats.org/officeDocument/2006/relationships/image" Target="../media/image4.emf"/><Relationship Id="rId1" Type="http://schemas.openxmlformats.org/officeDocument/2006/relationships/oleObject" Target="../embeddings/oleObject1.bin"/></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5.png"/></Relationships>
</file>

<file path=ppt/slides/_rels/slide174.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28.xml"/><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oleObject" Target="../embeddings/oleObject11.bin"/></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5.xml"/><Relationship Id="rId2" Type="http://schemas.openxmlformats.org/officeDocument/2006/relationships/image" Target="../media/image19.wmf"/><Relationship Id="rId1" Type="http://schemas.openxmlformats.org/officeDocument/2006/relationships/oleObject" Target="../embeddings/oleObject12.bin"/></Relationships>
</file>

<file path=ppt/slides/_rels/slide212.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5.xml"/><Relationship Id="rId2" Type="http://schemas.openxmlformats.org/officeDocument/2006/relationships/image" Target="../media/image19.wmf"/><Relationship Id="rId1" Type="http://schemas.openxmlformats.org/officeDocument/2006/relationships/oleObject" Target="../embeddings/oleObject13.bin"/></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15.xml"/><Relationship Id="rId2" Type="http://schemas.openxmlformats.org/officeDocument/2006/relationships/image" Target="../media/image20.wmf"/><Relationship Id="rId1"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6.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15.xml"/><Relationship Id="rId2" Type="http://schemas.openxmlformats.org/officeDocument/2006/relationships/image" Target="../media/image21.wmf"/><Relationship Id="rId1" Type="http://schemas.openxmlformats.org/officeDocument/2006/relationships/oleObject" Target="../embeddings/Document1.doc"/></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2.png"/></Relationships>
</file>

<file path=ppt/slides/_rels/slide42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3.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2.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15.xml"/><Relationship Id="rId2" Type="http://schemas.openxmlformats.org/officeDocument/2006/relationships/image" Target="../media/image24.emf"/><Relationship Id="rId1" Type="http://schemas.openxmlformats.org/officeDocument/2006/relationships/oleObject" Target="../embeddings/oleObject15.bin"/></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3.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15.xml"/><Relationship Id="rId2" Type="http://schemas.openxmlformats.org/officeDocument/2006/relationships/image" Target="../media/image25.wmf"/><Relationship Id="rId1" Type="http://schemas.openxmlformats.org/officeDocument/2006/relationships/oleObject" Target="../embeddings/oleObject16.bin"/></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6.png"/></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7.png"/></Relationships>
</file>

<file path=ppt/slides/_rels/slide70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8.png"/></Relationships>
</file>

<file path=ppt/slides/_rels/slide70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9.png"/></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5.xml"/><Relationship Id="rId2" Type="http://schemas.openxmlformats.org/officeDocument/2006/relationships/image" Target="../media/image9.wmf"/><Relationship Id="rId1" Type="http://schemas.openxmlformats.org/officeDocument/2006/relationships/oleObject" Target="../embeddings/oleObject2.bin"/></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5.xml"/><Relationship Id="rId2" Type="http://schemas.openxmlformats.org/officeDocument/2006/relationships/image" Target="../media/image9.wmf"/><Relationship Id="rId1" Type="http://schemas.openxmlformats.org/officeDocument/2006/relationships/oleObject" Target="../embeddings/oleObject3.bin"/></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5.xml"/><Relationship Id="rId2" Type="http://schemas.openxmlformats.org/officeDocument/2006/relationships/image" Target="../media/image9.wmf"/><Relationship Id="rId1" Type="http://schemas.openxmlformats.org/officeDocument/2006/relationships/oleObject" Target="../embeddings/oleObject4.bin"/></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96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标题 7"/>
          <p:cNvSpPr>
            <a:spLocks noGrp="1"/>
          </p:cNvSpPr>
          <p:nvPr>
            <p:ph type="ctrTitle"/>
          </p:nvPr>
        </p:nvSpPr>
        <p:spPr>
          <a:ln>
            <a:miter lim="800000"/>
          </a:ln>
        </p:spPr>
        <p:txBody>
          <a:bodyPr/>
          <a:lstStyle/>
          <a:p>
            <a:pPr eaLnBrk="1" fontAlgn="auto" hangingPunct="1">
              <a:spcAft>
                <a:spcPts val="0"/>
              </a:spcAft>
              <a:defRPr/>
            </a:pPr>
            <a:br>
              <a:rPr kumimoji="1" lang="zh-CN" altLang="en-US" sz="4000" dirty="0">
                <a:latin typeface="宋体" panose="02010600030101010101" pitchFamily="2" charset="-122"/>
              </a:rPr>
            </a:br>
            <a:r>
              <a:rPr kumimoji="1" lang="zh-CN" altLang="en-US" sz="7200" dirty="0">
                <a:latin typeface="Arial Black" panose="020B0A04020102020204" pitchFamily="34" charset="0"/>
              </a:rPr>
              <a:t>数据库系统概论</a:t>
            </a:r>
            <a:endParaRPr lang="zh-CN" altLang="en-US" sz="7200" dirty="0"/>
          </a:p>
        </p:txBody>
      </p:sp>
      <p:sp>
        <p:nvSpPr>
          <p:cNvPr id="21507" name="副标题 8"/>
          <p:cNvSpPr>
            <a:spLocks noGrp="1"/>
          </p:cNvSpPr>
          <p:nvPr>
            <p:ph type="subTitle" idx="1"/>
          </p:nvPr>
        </p:nvSpPr>
        <p:spPr>
          <a:xfrm>
            <a:off x="533400" y="3228975"/>
            <a:ext cx="7854950" cy="1752600"/>
          </a:xfrm>
        </p:spPr>
        <p:txBody>
          <a:bodyPr/>
          <a:lstStyle/>
          <a:p>
            <a:pPr marR="0" eaLnBrk="1" hangingPunct="1"/>
            <a:r>
              <a:rPr kumimoji="1" lang="en-US" altLang="zh-CN" sz="2800" b="1">
                <a:latin typeface="Times New Roman" panose="02020603050405020304" pitchFamily="18" charset="0"/>
              </a:rPr>
              <a:t>An Introduction to  Database System</a:t>
            </a:r>
            <a:endParaRPr kumimoji="1" lang="en-US" altLang="zh-CN" sz="2800" b="1">
              <a:latin typeface="Times New Roman" panose="02020603050405020304" pitchFamily="18" charset="0"/>
            </a:endParaRPr>
          </a:p>
          <a:p>
            <a:pPr marR="0" eaLnBrk="1" hangingPunct="1"/>
            <a:endParaRPr lang="zh-CN" altLang="en-US"/>
          </a:p>
        </p:txBody>
      </p:sp>
      <p:sp>
        <p:nvSpPr>
          <p:cNvPr id="21508" name="页脚占位符 4"/>
          <p:cNvSpPr>
            <a:spLocks noGrp="1"/>
          </p:cNvSpPr>
          <p:nvPr>
            <p:ph type="ftr" sz="quarter" idx="11"/>
          </p:nvPr>
        </p:nvSpPr>
        <p:spPr bwMode="auto">
          <a:xfrm>
            <a:off x="3929063" y="4714875"/>
            <a:ext cx="3352800" cy="1071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l">
              <a:spcBef>
                <a:spcPct val="0"/>
              </a:spcBef>
              <a:buClrTx/>
              <a:buSzTx/>
              <a:buFontTx/>
              <a:buNone/>
            </a:pPr>
            <a:r>
              <a:rPr lang="zh-CN" altLang="en-US" sz="2400" b="1">
                <a:solidFill>
                  <a:schemeClr val="tx2"/>
                </a:solidFill>
                <a:latin typeface="楷体_GB2312" pitchFamily="49" charset="-122"/>
                <a:ea typeface="楷体_GB2312" pitchFamily="49" charset="-122"/>
              </a:rPr>
              <a:t>  杨  悦</a:t>
            </a:r>
            <a:endParaRPr lang="en-US" altLang="zh-CN" sz="2400" b="1">
              <a:solidFill>
                <a:schemeClr val="tx2"/>
              </a:solidFill>
              <a:latin typeface="楷体_GB2312" pitchFamily="49" charset="-122"/>
              <a:ea typeface="楷体_GB2312" pitchFamily="49" charset="-122"/>
            </a:endParaRPr>
          </a:p>
          <a:p>
            <a:pPr algn="l">
              <a:spcBef>
                <a:spcPct val="0"/>
              </a:spcBef>
              <a:buClrTx/>
              <a:buSzTx/>
              <a:buFontTx/>
              <a:buNone/>
            </a:pPr>
            <a:endParaRPr lang="en-US" altLang="zh-CN" sz="2400" b="1">
              <a:solidFill>
                <a:schemeClr val="tx2"/>
              </a:solidFill>
              <a:latin typeface="楷体_GB2312" pitchFamily="49" charset="-122"/>
              <a:ea typeface="楷体_GB2312" pitchFamily="49" charset="-122"/>
            </a:endParaRPr>
          </a:p>
          <a:p>
            <a:pPr algn="l">
              <a:spcBef>
                <a:spcPct val="0"/>
              </a:spcBef>
              <a:buClrTx/>
              <a:buSzTx/>
              <a:buFontTx/>
              <a:buNone/>
            </a:pPr>
            <a:r>
              <a:rPr lang="en-US" altLang="zh-CN" sz="2400" b="1">
                <a:solidFill>
                  <a:schemeClr val="tx2"/>
                </a:solidFill>
                <a:latin typeface="楷体_GB2312" pitchFamily="49" charset="-122"/>
                <a:ea typeface="楷体_GB2312" pitchFamily="49" charset="-122"/>
              </a:rPr>
              <a:t> </a:t>
            </a:r>
            <a:r>
              <a:rPr lang="en-US" altLang="zh-CN" sz="2400">
                <a:solidFill>
                  <a:schemeClr val="tx2"/>
                </a:solidFill>
                <a:latin typeface="Tahoma" panose="020B0604030504040204" pitchFamily="34" charset="0"/>
              </a:rPr>
              <a:t>yangyue@hrbeu.edu.cn</a:t>
            </a:r>
            <a:endParaRPr lang="en-US" altLang="zh-CN" sz="2400">
              <a:solidFill>
                <a:schemeClr val="tx2"/>
              </a:solidFill>
              <a:latin typeface="Tahoma" panose="020B0604030504040204" pitchFamily="34" charset="0"/>
            </a:endParaRPr>
          </a:p>
        </p:txBody>
      </p:sp>
      <p:sp>
        <p:nvSpPr>
          <p:cNvPr id="7" name="灯片编号占位符 5"/>
          <p:cNvSpPr>
            <a:spLocks noGrp="1"/>
          </p:cNvSpPr>
          <p:nvPr>
            <p:ph type="sldNum" sz="quarter" idx="12"/>
          </p:nvPr>
        </p:nvSpPr>
        <p:spPr/>
        <p:txBody>
          <a:bodyPr/>
          <a:lstStyle/>
          <a:p>
            <a:pPr>
              <a:defRPr/>
            </a:pPr>
            <a:endParaRPr lang="en-US" altLang="zh-CN" dirty="0">
              <a:solidFill>
                <a:schemeClr val="tx2">
                  <a:shade val="90000"/>
                </a:schemeClr>
              </a:solidFill>
            </a:endParaRPr>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Rot="1"/>
          </p:cNvSpPr>
          <p:nvPr>
            <p:ph type="title"/>
          </p:nvPr>
        </p:nvSpPr>
        <p:spPr/>
        <p:txBody>
          <a:bodyPr/>
          <a:lstStyle/>
          <a:p>
            <a:pPr eaLnBrk="1" hangingPunct="1"/>
            <a:r>
              <a:rPr lang="en-US" altLang="zh-CN"/>
              <a:t>1.1</a:t>
            </a:r>
            <a:r>
              <a:rPr lang="en-US" altLang="zh-CN" sz="5400"/>
              <a:t>  </a:t>
            </a:r>
            <a:r>
              <a:rPr lang="zh-CN" altLang="en-US"/>
              <a:t>数据库系统概述</a:t>
            </a:r>
            <a:endParaRPr lang="zh-CN" altLang="en-US" sz="5400"/>
          </a:p>
        </p:txBody>
      </p:sp>
      <p:sp>
        <p:nvSpPr>
          <p:cNvPr id="36867" name="Rectangle 1027"/>
          <p:cNvSpPr>
            <a:spLocks noGrp="1" noRot="1"/>
          </p:cNvSpPr>
          <p:nvPr>
            <p:ph idx="1"/>
          </p:nvPr>
        </p:nvSpPr>
        <p:spPr>
          <a:xfrm>
            <a:off x="609600" y="2205038"/>
            <a:ext cx="7232650" cy="3894137"/>
          </a:xfrm>
        </p:spPr>
        <p:txBody>
          <a:bodyPr/>
          <a:lstStyle/>
          <a:p>
            <a:pPr algn="just" eaLnBrk="1" hangingPunct="1">
              <a:lnSpc>
                <a:spcPct val="170000"/>
              </a:lnSpc>
              <a:buFont typeface="Wingdings" panose="05000000000000000000" pitchFamily="2" charset="2"/>
              <a:buNone/>
            </a:pPr>
            <a:r>
              <a:rPr lang="en-US" altLang="zh-CN">
                <a:latin typeface="宋体" panose="02010600030101010101" pitchFamily="2" charset="-122"/>
              </a:rPr>
              <a:t>  </a:t>
            </a:r>
            <a:r>
              <a:rPr lang="en-US" altLang="zh-CN">
                <a:solidFill>
                  <a:srgbClr val="FC6AB6"/>
                </a:solidFill>
                <a:latin typeface="宋体" panose="02010600030101010101" pitchFamily="2" charset="-122"/>
              </a:rPr>
              <a:t>1.1.1 </a:t>
            </a:r>
            <a:r>
              <a:rPr lang="zh-CN" altLang="en-US">
                <a:solidFill>
                  <a:srgbClr val="FC6AB6"/>
                </a:solidFill>
                <a:latin typeface="宋体" panose="02010600030101010101" pitchFamily="2" charset="-122"/>
              </a:rPr>
              <a:t>数据库的地位</a:t>
            </a:r>
            <a:endParaRPr lang="zh-CN" altLang="en-US">
              <a:solidFill>
                <a:srgbClr val="FC6AB6"/>
              </a:solidFill>
              <a:latin typeface="宋体" panose="02010600030101010101" pitchFamily="2" charset="-122"/>
            </a:endParaRPr>
          </a:p>
          <a:p>
            <a:pPr algn="just" eaLnBrk="1" hangingPunct="1">
              <a:lnSpc>
                <a:spcPct val="170000"/>
              </a:lnSpc>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1.1.2 </a:t>
            </a:r>
            <a:r>
              <a:rPr lang="zh-CN" altLang="en-US">
                <a:latin typeface="宋体" panose="02010600030101010101" pitchFamily="2" charset="-122"/>
              </a:rPr>
              <a:t>四个基本概念</a:t>
            </a:r>
            <a:endParaRPr lang="zh-CN" altLang="en-US">
              <a:latin typeface="宋体" panose="02010600030101010101" pitchFamily="2" charset="-122"/>
            </a:endParaRPr>
          </a:p>
          <a:p>
            <a:pPr algn="just" eaLnBrk="1" hangingPunct="1">
              <a:lnSpc>
                <a:spcPct val="170000"/>
              </a:lnSpc>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1.1.3 </a:t>
            </a:r>
            <a:r>
              <a:rPr lang="zh-CN" altLang="en-US">
                <a:latin typeface="宋体" panose="02010600030101010101" pitchFamily="2" charset="-122"/>
              </a:rPr>
              <a:t>数据管理技术的产生与发展</a:t>
            </a:r>
            <a:endParaRPr lang="zh-CN" altLang="en-US">
              <a:latin typeface="宋体" panose="02010600030101010101" pitchFamily="2" charset="-122"/>
            </a:endParaRPr>
          </a:p>
          <a:p>
            <a:pPr eaLnBrk="1" hangingPunct="1"/>
            <a:endParaRPr lang="en-US" altLang="zh-CN"/>
          </a:p>
        </p:txBody>
      </p:sp>
      <p:sp>
        <p:nvSpPr>
          <p:cNvPr id="3686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E4F4DEC8-2322-4E23-8A62-EA13608F4DAB}"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p:txBody>
          <a:bodyPr/>
          <a:lstStyle/>
          <a:p>
            <a:pPr eaLnBrk="1" hangingPunct="1"/>
            <a:r>
              <a:rPr lang="en-US" altLang="zh-CN" sz="5400"/>
              <a:t>2.1  </a:t>
            </a:r>
            <a:r>
              <a:rPr lang="zh-CN" altLang="en-US" sz="5400"/>
              <a:t>关系模型概述</a:t>
            </a:r>
            <a:endParaRPr lang="zh-CN" altLang="en-US" sz="5400"/>
          </a:p>
        </p:txBody>
      </p:sp>
      <p:sp>
        <p:nvSpPr>
          <p:cNvPr id="215043" name="Rectangle 3"/>
          <p:cNvSpPr>
            <a:spLocks noGrp="1" noRot="1"/>
          </p:cNvSpPr>
          <p:nvPr>
            <p:ph idx="1"/>
          </p:nvPr>
        </p:nvSpPr>
        <p:spPr>
          <a:xfrm>
            <a:off x="457200" y="2149475"/>
            <a:ext cx="8229600" cy="3994150"/>
          </a:xfrm>
        </p:spPr>
        <p:txBody>
          <a:bodyPr/>
          <a:lstStyle/>
          <a:p>
            <a:pPr algn="just" eaLnBrk="1" hangingPunct="1"/>
            <a:r>
              <a:rPr lang="zh-CN" altLang="en-US" sz="3200"/>
              <a:t>关系数据库系统</a:t>
            </a:r>
            <a:endParaRPr lang="zh-CN" altLang="en-US" sz="3200"/>
          </a:p>
          <a:p>
            <a:pPr lvl="1" algn="just" eaLnBrk="1" hangingPunct="1"/>
            <a:r>
              <a:rPr lang="zh-CN" altLang="en-US" sz="2800"/>
              <a:t>是支持关系模型的数据库系统</a:t>
            </a:r>
            <a:endParaRPr lang="zh-CN" altLang="en-US" sz="2800"/>
          </a:p>
          <a:p>
            <a:pPr algn="just" eaLnBrk="1" hangingPunct="1"/>
            <a:r>
              <a:rPr lang="zh-CN" altLang="en-US" sz="3200"/>
              <a:t>关系模型的组成</a:t>
            </a:r>
            <a:endParaRPr lang="zh-CN" altLang="en-US" sz="3200"/>
          </a:p>
          <a:p>
            <a:pPr lvl="1" algn="just" eaLnBrk="1" hangingPunct="1"/>
            <a:r>
              <a:rPr lang="zh-CN" altLang="en-US" sz="2800"/>
              <a:t>关系数据结构</a:t>
            </a:r>
            <a:endParaRPr lang="zh-CN" altLang="en-US" sz="2800"/>
          </a:p>
          <a:p>
            <a:pPr lvl="1" algn="just" eaLnBrk="1" hangingPunct="1"/>
            <a:r>
              <a:rPr lang="zh-CN" altLang="en-US" sz="2800"/>
              <a:t>关系操作集合</a:t>
            </a:r>
            <a:endParaRPr lang="zh-CN" altLang="en-US" sz="2800"/>
          </a:p>
          <a:p>
            <a:pPr lvl="1" algn="just" eaLnBrk="1" hangingPunct="1"/>
            <a:r>
              <a:rPr lang="zh-CN" altLang="en-US" sz="2800"/>
              <a:t>关系完整性约束</a:t>
            </a:r>
            <a:endParaRPr lang="zh-CN" altLang="en-US" sz="2800"/>
          </a:p>
          <a:p>
            <a:pPr eaLnBrk="1" hangingPunct="1"/>
            <a:endParaRPr lang="en-US" altLang="zh-CN"/>
          </a:p>
        </p:txBody>
      </p:sp>
      <p:sp>
        <p:nvSpPr>
          <p:cNvPr id="4" name="日期占位符 3"/>
          <p:cNvSpPr>
            <a:spLocks noGrp="1"/>
          </p:cNvSpPr>
          <p:nvPr>
            <p:ph type="dt" sz="quarter" idx="10"/>
          </p:nvPr>
        </p:nvSpPr>
        <p:spPr/>
        <p:txBody>
          <a:bodyPr/>
          <a:lstStyle/>
          <a:p>
            <a:pPr>
              <a:defRPr/>
            </a:pPr>
            <a:fld id="{C541F7BB-14C0-42DA-9E6F-FF9952B62C70}" type="datetime1">
              <a:rPr lang="zh-CN" altLang="en-US"/>
            </a:fld>
            <a:endParaRPr lang="en-US" altLang="zh-CN"/>
          </a:p>
        </p:txBody>
      </p:sp>
      <p:sp>
        <p:nvSpPr>
          <p:cNvPr id="133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Effect transition="in" filter="blinds(horizontal)">
                                      <p:cBhvr>
                                        <p:cTn id="7" dur="500"/>
                                        <p:tgtEl>
                                          <p:spTgt spid="215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043">
                                            <p:txEl>
                                              <p:pRg st="1" end="1"/>
                                            </p:txEl>
                                          </p:spTgt>
                                        </p:tgtEl>
                                        <p:attrNameLst>
                                          <p:attrName>style.visibility</p:attrName>
                                        </p:attrNameLst>
                                      </p:cBhvr>
                                      <p:to>
                                        <p:strVal val="visible"/>
                                      </p:to>
                                    </p:set>
                                    <p:animEffect transition="in" filter="blinds(horizontal)">
                                      <p:cBhvr>
                                        <p:cTn id="12" dur="500"/>
                                        <p:tgtEl>
                                          <p:spTgt spid="215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5043">
                                            <p:txEl>
                                              <p:pRg st="2" end="2"/>
                                            </p:txEl>
                                          </p:spTgt>
                                        </p:tgtEl>
                                        <p:attrNameLst>
                                          <p:attrName>style.visibility</p:attrName>
                                        </p:attrNameLst>
                                      </p:cBhvr>
                                      <p:to>
                                        <p:strVal val="visible"/>
                                      </p:to>
                                    </p:set>
                                    <p:animEffect transition="in" filter="blinds(horizontal)">
                                      <p:cBhvr>
                                        <p:cTn id="17" dur="500"/>
                                        <p:tgtEl>
                                          <p:spTgt spid="2150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5043">
                                            <p:txEl>
                                              <p:pRg st="3" end="3"/>
                                            </p:txEl>
                                          </p:spTgt>
                                        </p:tgtEl>
                                        <p:attrNameLst>
                                          <p:attrName>style.visibility</p:attrName>
                                        </p:attrNameLst>
                                      </p:cBhvr>
                                      <p:to>
                                        <p:strVal val="visible"/>
                                      </p:to>
                                    </p:set>
                                    <p:animEffect transition="in" filter="blinds(horizontal)">
                                      <p:cBhvr>
                                        <p:cTn id="22" dur="500"/>
                                        <p:tgtEl>
                                          <p:spTgt spid="2150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5043">
                                            <p:txEl>
                                              <p:pRg st="4" end="4"/>
                                            </p:txEl>
                                          </p:spTgt>
                                        </p:tgtEl>
                                        <p:attrNameLst>
                                          <p:attrName>style.visibility</p:attrName>
                                        </p:attrNameLst>
                                      </p:cBhvr>
                                      <p:to>
                                        <p:strVal val="visible"/>
                                      </p:to>
                                    </p:set>
                                    <p:animEffect transition="in" filter="blinds(horizontal)">
                                      <p:cBhvr>
                                        <p:cTn id="27" dur="500"/>
                                        <p:tgtEl>
                                          <p:spTgt spid="2150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5043">
                                            <p:txEl>
                                              <p:pRg st="5" end="5"/>
                                            </p:txEl>
                                          </p:spTgt>
                                        </p:tgtEl>
                                        <p:attrNameLst>
                                          <p:attrName>style.visibility</p:attrName>
                                        </p:attrNameLst>
                                      </p:cBhvr>
                                      <p:to>
                                        <p:strVal val="visible"/>
                                      </p:to>
                                    </p:set>
                                    <p:animEffect transition="in" filter="blinds(horizontal)">
                                      <p:cBhvr>
                                        <p:cTn id="32" dur="500"/>
                                        <p:tgtEl>
                                          <p:spTgt spid="2150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Rot="1" noChangeArrowheads="1"/>
          </p:cNvSpPr>
          <p:nvPr>
            <p:ph type="title"/>
          </p:nvPr>
        </p:nvSpPr>
        <p:spPr/>
        <p:txBody>
          <a:bodyPr>
            <a:normAutofit fontScale="90000"/>
          </a:bodyPr>
          <a:lstStyle/>
          <a:p>
            <a:pPr eaLnBrk="1" fontAlgn="auto" hangingPunct="1">
              <a:spcAft>
                <a:spcPts val="0"/>
              </a:spcAft>
              <a:defRPr/>
            </a:pPr>
            <a:br>
              <a:rPr lang="en-US" altLang="zh-CN" sz="4000"/>
            </a:br>
            <a:r>
              <a:rPr lang="zh-CN" altLang="en-US" sz="4000"/>
              <a:t>排它锁</a:t>
            </a:r>
            <a:br>
              <a:rPr lang="zh-CN" altLang="en-US" sz="4000"/>
            </a:br>
            <a:endParaRPr lang="zh-CN" altLang="en-US" sz="4000"/>
          </a:p>
        </p:txBody>
      </p:sp>
      <p:sp>
        <p:nvSpPr>
          <p:cNvPr id="31747" name="Rectangle 3"/>
          <p:cNvSpPr>
            <a:spLocks noGrp="1" noRot="1"/>
          </p:cNvSpPr>
          <p:nvPr>
            <p:ph idx="1"/>
          </p:nvPr>
        </p:nvSpPr>
        <p:spPr/>
        <p:txBody>
          <a:bodyPr/>
          <a:lstStyle/>
          <a:p>
            <a:pPr eaLnBrk="1" hangingPunct="1">
              <a:lnSpc>
                <a:spcPct val="110000"/>
              </a:lnSpc>
              <a:spcBef>
                <a:spcPct val="60000"/>
              </a:spcBef>
            </a:pPr>
            <a:r>
              <a:rPr lang="zh-CN" altLang="en-US"/>
              <a:t>排它锁又称为写锁</a:t>
            </a:r>
            <a:endParaRPr lang="zh-CN" altLang="en-US"/>
          </a:p>
          <a:p>
            <a:pPr eaLnBrk="1" hangingPunct="1">
              <a:lnSpc>
                <a:spcPct val="110000"/>
              </a:lnSpc>
              <a:spcBef>
                <a:spcPct val="60000"/>
              </a:spcBef>
            </a:pPr>
            <a:r>
              <a:rPr lang="zh-CN" altLang="en-US"/>
              <a:t>若事务</a:t>
            </a:r>
            <a:r>
              <a:rPr lang="en-US" altLang="zh-CN"/>
              <a:t>T</a:t>
            </a:r>
            <a:r>
              <a:rPr lang="zh-CN" altLang="en-US"/>
              <a:t>对数据对象</a:t>
            </a:r>
            <a:r>
              <a:rPr lang="en-US" altLang="zh-CN"/>
              <a:t>A</a:t>
            </a:r>
            <a:r>
              <a:rPr lang="zh-CN" altLang="en-US"/>
              <a:t>加上</a:t>
            </a:r>
            <a:r>
              <a:rPr lang="en-US" altLang="zh-CN"/>
              <a:t>X</a:t>
            </a:r>
            <a:r>
              <a:rPr lang="zh-CN" altLang="en-US"/>
              <a:t>锁，则只允许</a:t>
            </a:r>
            <a:r>
              <a:rPr lang="en-US" altLang="zh-CN"/>
              <a:t>T</a:t>
            </a:r>
            <a:r>
              <a:rPr lang="zh-CN" altLang="en-US"/>
              <a:t>读取和修改</a:t>
            </a:r>
            <a:r>
              <a:rPr lang="en-US" altLang="zh-CN"/>
              <a:t>A</a:t>
            </a:r>
            <a:r>
              <a:rPr lang="zh-CN" altLang="en-US"/>
              <a:t>，其它任何事务都不能再对</a:t>
            </a:r>
            <a:r>
              <a:rPr lang="en-US" altLang="zh-CN"/>
              <a:t>A</a:t>
            </a:r>
            <a:r>
              <a:rPr lang="zh-CN" altLang="en-US"/>
              <a:t>加任何类型的锁，直到</a:t>
            </a:r>
            <a:r>
              <a:rPr lang="en-US" altLang="zh-CN"/>
              <a:t>T</a:t>
            </a:r>
            <a:r>
              <a:rPr lang="zh-CN" altLang="en-US"/>
              <a:t>释放</a:t>
            </a:r>
            <a:r>
              <a:rPr lang="en-US" altLang="zh-CN"/>
              <a:t>A</a:t>
            </a:r>
            <a:r>
              <a:rPr lang="zh-CN" altLang="en-US"/>
              <a:t>上的锁</a:t>
            </a:r>
            <a:endParaRPr lang="zh-CN" altLang="en-US"/>
          </a:p>
        </p:txBody>
      </p:sp>
      <p:sp>
        <p:nvSpPr>
          <p:cNvPr id="3174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p:cNvSpPr>
          <p:nvPr>
            <p:ph type="title"/>
          </p:nvPr>
        </p:nvSpPr>
        <p:spPr/>
        <p:txBody>
          <a:bodyPr/>
          <a:lstStyle/>
          <a:p>
            <a:pPr eaLnBrk="1" hangingPunct="1"/>
            <a:r>
              <a:rPr lang="zh-CN" altLang="en-US" sz="4000"/>
              <a:t>共享锁</a:t>
            </a:r>
            <a:endParaRPr lang="zh-CN" altLang="en-US"/>
          </a:p>
        </p:txBody>
      </p:sp>
      <p:sp>
        <p:nvSpPr>
          <p:cNvPr id="32771" name="Rectangle 3"/>
          <p:cNvSpPr>
            <a:spLocks noGrp="1" noRot="1"/>
          </p:cNvSpPr>
          <p:nvPr>
            <p:ph idx="1"/>
          </p:nvPr>
        </p:nvSpPr>
        <p:spPr/>
        <p:txBody>
          <a:bodyPr/>
          <a:lstStyle/>
          <a:p>
            <a:pPr eaLnBrk="1" hangingPunct="1"/>
            <a:r>
              <a:rPr lang="zh-CN" altLang="en-US"/>
              <a:t>共享锁又称为读锁</a:t>
            </a:r>
            <a:endParaRPr lang="zh-CN" altLang="en-US"/>
          </a:p>
          <a:p>
            <a:pPr eaLnBrk="1" hangingPunct="1">
              <a:lnSpc>
                <a:spcPct val="110000"/>
              </a:lnSpc>
              <a:spcBef>
                <a:spcPct val="60000"/>
              </a:spcBef>
            </a:pPr>
            <a:r>
              <a:rPr lang="zh-CN" altLang="en-US"/>
              <a:t>若事务</a:t>
            </a:r>
            <a:r>
              <a:rPr lang="en-US" altLang="zh-CN"/>
              <a:t>T</a:t>
            </a:r>
            <a:r>
              <a:rPr lang="zh-CN" altLang="en-US"/>
              <a:t>对数据对象</a:t>
            </a:r>
            <a:r>
              <a:rPr lang="en-US" altLang="zh-CN"/>
              <a:t>A</a:t>
            </a:r>
            <a:r>
              <a:rPr lang="zh-CN" altLang="en-US"/>
              <a:t>加上</a:t>
            </a:r>
            <a:r>
              <a:rPr lang="en-US" altLang="zh-CN"/>
              <a:t>S</a:t>
            </a:r>
            <a:r>
              <a:rPr lang="zh-CN" altLang="en-US"/>
              <a:t>锁，则其它事务只能再对</a:t>
            </a:r>
            <a:r>
              <a:rPr lang="en-US" altLang="zh-CN"/>
              <a:t>A</a:t>
            </a:r>
            <a:r>
              <a:rPr lang="zh-CN" altLang="en-US"/>
              <a:t>加</a:t>
            </a:r>
            <a:r>
              <a:rPr lang="en-US" altLang="zh-CN"/>
              <a:t>S</a:t>
            </a:r>
            <a:r>
              <a:rPr lang="zh-CN" altLang="en-US"/>
              <a:t>锁，而不能加</a:t>
            </a:r>
            <a:r>
              <a:rPr lang="en-US" altLang="zh-CN"/>
              <a:t>X</a:t>
            </a:r>
            <a:r>
              <a:rPr lang="zh-CN" altLang="en-US"/>
              <a:t>锁，直到</a:t>
            </a:r>
            <a:r>
              <a:rPr lang="en-US" altLang="zh-CN"/>
              <a:t>T</a:t>
            </a:r>
            <a:r>
              <a:rPr lang="zh-CN" altLang="en-US"/>
              <a:t>释放</a:t>
            </a:r>
            <a:r>
              <a:rPr lang="en-US" altLang="zh-CN"/>
              <a:t>A</a:t>
            </a:r>
            <a:r>
              <a:rPr lang="zh-CN" altLang="en-US"/>
              <a:t>上的</a:t>
            </a:r>
            <a:r>
              <a:rPr lang="en-US" altLang="zh-CN"/>
              <a:t>S</a:t>
            </a:r>
            <a:r>
              <a:rPr lang="zh-CN" altLang="en-US"/>
              <a:t>锁</a:t>
            </a:r>
            <a:endParaRPr lang="zh-CN" altLang="en-US"/>
          </a:p>
          <a:p>
            <a:pPr eaLnBrk="1" hangingPunct="1">
              <a:lnSpc>
                <a:spcPct val="110000"/>
              </a:lnSpc>
              <a:spcBef>
                <a:spcPct val="60000"/>
              </a:spcBef>
            </a:pPr>
            <a:endParaRPr lang="en-US" altLang="zh-CN"/>
          </a:p>
        </p:txBody>
      </p:sp>
      <p:sp>
        <p:nvSpPr>
          <p:cNvPr id="3277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p:cNvSpPr>
          <p:nvPr>
            <p:ph type="title"/>
          </p:nvPr>
        </p:nvSpPr>
        <p:spPr/>
        <p:txBody>
          <a:bodyPr/>
          <a:lstStyle/>
          <a:p>
            <a:pPr eaLnBrk="1" hangingPunct="1"/>
            <a:r>
              <a:rPr lang="en-US" altLang="zh-CN"/>
              <a:t>11.2  </a:t>
            </a:r>
            <a:r>
              <a:rPr lang="zh-CN" altLang="en-US"/>
              <a:t>封锁</a:t>
            </a:r>
            <a:endParaRPr lang="zh-CN" altLang="en-US"/>
          </a:p>
        </p:txBody>
      </p:sp>
      <p:sp>
        <p:nvSpPr>
          <p:cNvPr id="33795" name="Rectangle 3"/>
          <p:cNvSpPr>
            <a:spLocks noGrp="1" noRot="1"/>
          </p:cNvSpPr>
          <p:nvPr>
            <p:ph idx="1"/>
          </p:nvPr>
        </p:nvSpPr>
        <p:spPr/>
        <p:txBody>
          <a:bodyPr/>
          <a:lstStyle/>
          <a:p>
            <a:pPr eaLnBrk="1" hangingPunct="1">
              <a:lnSpc>
                <a:spcPct val="150000"/>
              </a:lnSpc>
              <a:buFont typeface="Wingdings" panose="05000000000000000000" pitchFamily="2" charset="2"/>
              <a:buNone/>
            </a:pPr>
            <a:r>
              <a:rPr lang="zh-CN" altLang="en-US"/>
              <a:t>一、什么是封锁</a:t>
            </a:r>
            <a:endParaRPr lang="zh-CN" altLang="en-US"/>
          </a:p>
          <a:p>
            <a:pPr eaLnBrk="1" hangingPunct="1">
              <a:lnSpc>
                <a:spcPct val="150000"/>
              </a:lnSpc>
              <a:buFont typeface="Wingdings" panose="05000000000000000000" pitchFamily="2" charset="2"/>
              <a:buNone/>
            </a:pPr>
            <a:r>
              <a:rPr lang="zh-CN" altLang="en-US"/>
              <a:t>二、基本封锁类型</a:t>
            </a:r>
            <a:endParaRPr lang="zh-CN" altLang="en-US"/>
          </a:p>
          <a:p>
            <a:pPr eaLnBrk="1" hangingPunct="1">
              <a:lnSpc>
                <a:spcPct val="150000"/>
              </a:lnSpc>
              <a:buFont typeface="Wingdings" panose="05000000000000000000" pitchFamily="2" charset="2"/>
              <a:buNone/>
            </a:pPr>
            <a:r>
              <a:rPr lang="zh-CN" altLang="en-US">
                <a:solidFill>
                  <a:schemeClr val="tx2"/>
                </a:solidFill>
              </a:rPr>
              <a:t>三、基本锁的相容矩阵</a:t>
            </a:r>
            <a:endParaRPr lang="zh-CN" altLang="en-US">
              <a:solidFill>
                <a:schemeClr val="tx2"/>
              </a:solidFill>
            </a:endParaRPr>
          </a:p>
        </p:txBody>
      </p:sp>
      <p:sp>
        <p:nvSpPr>
          <p:cNvPr id="3379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p:cNvSpPr>
          <p:nvPr>
            <p:ph type="title"/>
          </p:nvPr>
        </p:nvSpPr>
        <p:spPr/>
        <p:txBody>
          <a:bodyPr/>
          <a:lstStyle/>
          <a:p>
            <a:pPr eaLnBrk="1" hangingPunct="1"/>
            <a:r>
              <a:rPr lang="zh-CN" altLang="en-US"/>
              <a:t>三、锁的相容矩阵</a:t>
            </a:r>
            <a:endParaRPr lang="zh-CN" altLang="en-US"/>
          </a:p>
        </p:txBody>
      </p:sp>
      <p:sp>
        <p:nvSpPr>
          <p:cNvPr id="34819"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grpSp>
        <p:nvGrpSpPr>
          <p:cNvPr id="34820" name="Group 3"/>
          <p:cNvGrpSpPr/>
          <p:nvPr/>
        </p:nvGrpSpPr>
        <p:grpSpPr bwMode="auto">
          <a:xfrm>
            <a:off x="1447800" y="2057400"/>
            <a:ext cx="7391400" cy="3581400"/>
            <a:chOff x="1152" y="1536"/>
            <a:chExt cx="4416" cy="2016"/>
          </a:xfrm>
        </p:grpSpPr>
        <p:sp>
          <p:nvSpPr>
            <p:cNvPr id="34821" name="Text Box 4"/>
            <p:cNvSpPr txBox="1">
              <a:spLocks noChangeArrowheads="1"/>
            </p:cNvSpPr>
            <p:nvPr/>
          </p:nvSpPr>
          <p:spPr bwMode="auto">
            <a:xfrm>
              <a:off x="3888" y="2928"/>
              <a:ext cx="168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Y=Yes</a:t>
              </a:r>
              <a:r>
                <a:rPr lang="zh-CN" altLang="en-US" sz="2000" b="1"/>
                <a:t>，相容的请求</a:t>
              </a:r>
              <a:endParaRPr lang="zh-CN" altLang="en-US" sz="3200" b="1"/>
            </a:p>
            <a:p>
              <a:r>
                <a:rPr lang="en-US" altLang="zh-CN" sz="2000" b="1"/>
                <a:t>N=No</a:t>
              </a:r>
              <a:r>
                <a:rPr lang="zh-CN" altLang="en-US" sz="2000" b="1"/>
                <a:t>，不相容的请求</a:t>
              </a:r>
              <a:endParaRPr lang="zh-CN" altLang="en-US" sz="6000" b="1"/>
            </a:p>
          </p:txBody>
        </p:sp>
        <p:sp>
          <p:nvSpPr>
            <p:cNvPr id="34822" name="Rectangle 5"/>
            <p:cNvSpPr>
              <a:spLocks noChangeArrowheads="1"/>
            </p:cNvSpPr>
            <p:nvPr/>
          </p:nvSpPr>
          <p:spPr bwMode="auto">
            <a:xfrm>
              <a:off x="1248" y="1584"/>
              <a:ext cx="48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200" b="1"/>
                <a:t>        </a:t>
              </a:r>
              <a:r>
                <a:rPr lang="en-US" altLang="zh-CN" sz="2000" b="1"/>
                <a:t>T</a:t>
              </a:r>
              <a:r>
                <a:rPr lang="en-US" altLang="zh-CN" sz="2000" b="1" baseline="-30000"/>
                <a:t>1</a:t>
              </a:r>
              <a:r>
                <a:rPr lang="en-US" altLang="zh-CN" sz="2000" b="1"/>
                <a:t>    T</a:t>
              </a:r>
              <a:r>
                <a:rPr lang="en-US" altLang="zh-CN" sz="2000" b="1" baseline="-30000"/>
                <a:t>2</a:t>
              </a:r>
              <a:endParaRPr lang="en-US" altLang="zh-CN" sz="4000"/>
            </a:p>
          </p:txBody>
        </p:sp>
        <p:grpSp>
          <p:nvGrpSpPr>
            <p:cNvPr id="34823" name="Group 6"/>
            <p:cNvGrpSpPr/>
            <p:nvPr/>
          </p:nvGrpSpPr>
          <p:grpSpPr bwMode="auto">
            <a:xfrm>
              <a:off x="1152" y="1536"/>
              <a:ext cx="2544" cy="1872"/>
              <a:chOff x="-3" y="-3"/>
              <a:chExt cx="1733" cy="1841"/>
            </a:xfrm>
          </p:grpSpPr>
          <p:grpSp>
            <p:nvGrpSpPr>
              <p:cNvPr id="34825" name="Group 7"/>
              <p:cNvGrpSpPr/>
              <p:nvPr/>
            </p:nvGrpSpPr>
            <p:grpSpPr bwMode="auto">
              <a:xfrm>
                <a:off x="0" y="0"/>
                <a:ext cx="1727" cy="1835"/>
                <a:chOff x="0" y="0"/>
                <a:chExt cx="1727" cy="1835"/>
              </a:xfrm>
            </p:grpSpPr>
            <p:grpSp>
              <p:nvGrpSpPr>
                <p:cNvPr id="34827" name="Group 8"/>
                <p:cNvGrpSpPr/>
                <p:nvPr/>
              </p:nvGrpSpPr>
              <p:grpSpPr bwMode="auto">
                <a:xfrm>
                  <a:off x="0" y="0"/>
                  <a:ext cx="447" cy="442"/>
                  <a:chOff x="0" y="0"/>
                  <a:chExt cx="447" cy="442"/>
                </a:xfrm>
              </p:grpSpPr>
              <p:sp>
                <p:nvSpPr>
                  <p:cNvPr id="34873" name="Rectangle 9"/>
                  <p:cNvSpPr>
                    <a:spLocks noChangeArrowheads="1"/>
                  </p:cNvSpPr>
                  <p:nvPr/>
                </p:nvSpPr>
                <p:spPr bwMode="auto">
                  <a:xfrm>
                    <a:off x="43" y="0"/>
                    <a:ext cx="36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874" name="Rectangle 10"/>
                  <p:cNvSpPr>
                    <a:spLocks noChangeArrowheads="1"/>
                  </p:cNvSpPr>
                  <p:nvPr/>
                </p:nvSpPr>
                <p:spPr bwMode="auto">
                  <a:xfrm>
                    <a:off x="0" y="0"/>
                    <a:ext cx="44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28" name="Group 11"/>
                <p:cNvGrpSpPr/>
                <p:nvPr/>
              </p:nvGrpSpPr>
              <p:grpSpPr bwMode="auto">
                <a:xfrm>
                  <a:off x="447" y="0"/>
                  <a:ext cx="426" cy="442"/>
                  <a:chOff x="447" y="0"/>
                  <a:chExt cx="426" cy="442"/>
                </a:xfrm>
              </p:grpSpPr>
              <p:sp>
                <p:nvSpPr>
                  <p:cNvPr id="34871" name="Rectangle 12"/>
                  <p:cNvSpPr>
                    <a:spLocks noChangeArrowheads="1"/>
                  </p:cNvSpPr>
                  <p:nvPr/>
                </p:nvSpPr>
                <p:spPr bwMode="auto">
                  <a:xfrm>
                    <a:off x="490" y="0"/>
                    <a:ext cx="34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X</a:t>
                    </a:r>
                    <a:endParaRPr lang="en-US" altLang="zh-CN" sz="3600"/>
                  </a:p>
                </p:txBody>
              </p:sp>
              <p:sp>
                <p:nvSpPr>
                  <p:cNvPr id="34872" name="Rectangle 13"/>
                  <p:cNvSpPr>
                    <a:spLocks noChangeArrowheads="1"/>
                  </p:cNvSpPr>
                  <p:nvPr/>
                </p:nvSpPr>
                <p:spPr bwMode="auto">
                  <a:xfrm>
                    <a:off x="447" y="0"/>
                    <a:ext cx="42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29" name="Group 14"/>
                <p:cNvGrpSpPr/>
                <p:nvPr/>
              </p:nvGrpSpPr>
              <p:grpSpPr bwMode="auto">
                <a:xfrm>
                  <a:off x="873" y="0"/>
                  <a:ext cx="426" cy="442"/>
                  <a:chOff x="873" y="0"/>
                  <a:chExt cx="426" cy="442"/>
                </a:xfrm>
              </p:grpSpPr>
              <p:sp>
                <p:nvSpPr>
                  <p:cNvPr id="34869" name="Rectangle 15"/>
                  <p:cNvSpPr>
                    <a:spLocks noChangeArrowheads="1"/>
                  </p:cNvSpPr>
                  <p:nvPr/>
                </p:nvSpPr>
                <p:spPr bwMode="auto">
                  <a:xfrm>
                    <a:off x="916" y="0"/>
                    <a:ext cx="34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S</a:t>
                    </a:r>
                    <a:endParaRPr lang="en-US" altLang="zh-CN" sz="3600"/>
                  </a:p>
                </p:txBody>
              </p:sp>
              <p:sp>
                <p:nvSpPr>
                  <p:cNvPr id="34870" name="Rectangle 16"/>
                  <p:cNvSpPr>
                    <a:spLocks noChangeArrowheads="1"/>
                  </p:cNvSpPr>
                  <p:nvPr/>
                </p:nvSpPr>
                <p:spPr bwMode="auto">
                  <a:xfrm>
                    <a:off x="873" y="0"/>
                    <a:ext cx="42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30" name="Group 17"/>
                <p:cNvGrpSpPr/>
                <p:nvPr/>
              </p:nvGrpSpPr>
              <p:grpSpPr bwMode="auto">
                <a:xfrm>
                  <a:off x="1299" y="0"/>
                  <a:ext cx="428" cy="442"/>
                  <a:chOff x="1299" y="0"/>
                  <a:chExt cx="428" cy="442"/>
                </a:xfrm>
              </p:grpSpPr>
              <p:sp>
                <p:nvSpPr>
                  <p:cNvPr id="34867" name="Rectangle 18"/>
                  <p:cNvSpPr>
                    <a:spLocks noChangeArrowheads="1"/>
                  </p:cNvSpPr>
                  <p:nvPr/>
                </p:nvSpPr>
                <p:spPr bwMode="auto">
                  <a:xfrm>
                    <a:off x="1342" y="0"/>
                    <a:ext cx="34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a:t>
                    </a:r>
                    <a:endParaRPr lang="en-US" altLang="zh-CN" sz="3600"/>
                  </a:p>
                </p:txBody>
              </p:sp>
              <p:sp>
                <p:nvSpPr>
                  <p:cNvPr id="34868" name="Rectangle 19"/>
                  <p:cNvSpPr>
                    <a:spLocks noChangeArrowheads="1"/>
                  </p:cNvSpPr>
                  <p:nvPr/>
                </p:nvSpPr>
                <p:spPr bwMode="auto">
                  <a:xfrm>
                    <a:off x="1299" y="0"/>
                    <a:ext cx="42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31" name="Group 20"/>
                <p:cNvGrpSpPr/>
                <p:nvPr/>
              </p:nvGrpSpPr>
              <p:grpSpPr bwMode="auto">
                <a:xfrm>
                  <a:off x="0" y="442"/>
                  <a:ext cx="447" cy="509"/>
                  <a:chOff x="0" y="442"/>
                  <a:chExt cx="447" cy="509"/>
                </a:xfrm>
              </p:grpSpPr>
              <p:sp>
                <p:nvSpPr>
                  <p:cNvPr id="34865" name="Rectangle 21"/>
                  <p:cNvSpPr>
                    <a:spLocks noChangeArrowheads="1"/>
                  </p:cNvSpPr>
                  <p:nvPr/>
                </p:nvSpPr>
                <p:spPr bwMode="auto">
                  <a:xfrm>
                    <a:off x="43" y="442"/>
                    <a:ext cx="361"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X</a:t>
                    </a:r>
                    <a:endParaRPr lang="en-US" altLang="zh-CN" sz="3600"/>
                  </a:p>
                </p:txBody>
              </p:sp>
              <p:sp>
                <p:nvSpPr>
                  <p:cNvPr id="34866" name="Rectangle 22"/>
                  <p:cNvSpPr>
                    <a:spLocks noChangeArrowheads="1"/>
                  </p:cNvSpPr>
                  <p:nvPr/>
                </p:nvSpPr>
                <p:spPr bwMode="auto">
                  <a:xfrm>
                    <a:off x="0" y="442"/>
                    <a:ext cx="447"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32" name="Group 23"/>
                <p:cNvGrpSpPr/>
                <p:nvPr/>
              </p:nvGrpSpPr>
              <p:grpSpPr bwMode="auto">
                <a:xfrm>
                  <a:off x="447" y="442"/>
                  <a:ext cx="426" cy="509"/>
                  <a:chOff x="447" y="442"/>
                  <a:chExt cx="426" cy="509"/>
                </a:xfrm>
              </p:grpSpPr>
              <p:sp>
                <p:nvSpPr>
                  <p:cNvPr id="34863" name="Rectangle 24"/>
                  <p:cNvSpPr>
                    <a:spLocks noChangeArrowheads="1"/>
                  </p:cNvSpPr>
                  <p:nvPr/>
                </p:nvSpPr>
                <p:spPr bwMode="auto">
                  <a:xfrm>
                    <a:off x="490" y="442"/>
                    <a:ext cx="340"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t>N</a:t>
                    </a:r>
                    <a:endParaRPr lang="en-US" altLang="zh-CN" sz="3200"/>
                  </a:p>
                </p:txBody>
              </p:sp>
              <p:sp>
                <p:nvSpPr>
                  <p:cNvPr id="34864" name="Rectangle 25"/>
                  <p:cNvSpPr>
                    <a:spLocks noChangeArrowheads="1"/>
                  </p:cNvSpPr>
                  <p:nvPr/>
                </p:nvSpPr>
                <p:spPr bwMode="auto">
                  <a:xfrm>
                    <a:off x="447" y="442"/>
                    <a:ext cx="426"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33" name="Group 26"/>
                <p:cNvGrpSpPr/>
                <p:nvPr/>
              </p:nvGrpSpPr>
              <p:grpSpPr bwMode="auto">
                <a:xfrm>
                  <a:off x="873" y="442"/>
                  <a:ext cx="426" cy="509"/>
                  <a:chOff x="873" y="442"/>
                  <a:chExt cx="426" cy="509"/>
                </a:xfrm>
              </p:grpSpPr>
              <p:sp>
                <p:nvSpPr>
                  <p:cNvPr id="34861" name="Rectangle 27"/>
                  <p:cNvSpPr>
                    <a:spLocks noChangeArrowheads="1"/>
                  </p:cNvSpPr>
                  <p:nvPr/>
                </p:nvSpPr>
                <p:spPr bwMode="auto">
                  <a:xfrm>
                    <a:off x="916" y="442"/>
                    <a:ext cx="340"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N</a:t>
                    </a:r>
                    <a:endParaRPr lang="en-US" altLang="zh-CN" sz="3600"/>
                  </a:p>
                </p:txBody>
              </p:sp>
              <p:sp>
                <p:nvSpPr>
                  <p:cNvPr id="34862" name="Rectangle 28"/>
                  <p:cNvSpPr>
                    <a:spLocks noChangeArrowheads="1"/>
                  </p:cNvSpPr>
                  <p:nvPr/>
                </p:nvSpPr>
                <p:spPr bwMode="auto">
                  <a:xfrm>
                    <a:off x="873" y="442"/>
                    <a:ext cx="426"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34" name="Group 29"/>
                <p:cNvGrpSpPr/>
                <p:nvPr/>
              </p:nvGrpSpPr>
              <p:grpSpPr bwMode="auto">
                <a:xfrm>
                  <a:off x="1299" y="442"/>
                  <a:ext cx="428" cy="509"/>
                  <a:chOff x="1299" y="442"/>
                  <a:chExt cx="428" cy="509"/>
                </a:xfrm>
              </p:grpSpPr>
              <p:sp>
                <p:nvSpPr>
                  <p:cNvPr id="34859" name="Rectangle 30"/>
                  <p:cNvSpPr>
                    <a:spLocks noChangeArrowheads="1"/>
                  </p:cNvSpPr>
                  <p:nvPr/>
                </p:nvSpPr>
                <p:spPr bwMode="auto">
                  <a:xfrm>
                    <a:off x="1342" y="442"/>
                    <a:ext cx="342"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200" b="1">
                        <a:cs typeface="Times New Roman" panose="02020603050405020304" pitchFamily="18" charset="0"/>
                      </a:rPr>
                      <a:t>Y</a:t>
                    </a:r>
                    <a:endParaRPr lang="en-US" altLang="zh-CN" sz="2000"/>
                  </a:p>
                </p:txBody>
              </p:sp>
              <p:sp>
                <p:nvSpPr>
                  <p:cNvPr id="34860" name="Rectangle 31"/>
                  <p:cNvSpPr>
                    <a:spLocks noChangeArrowheads="1"/>
                  </p:cNvSpPr>
                  <p:nvPr/>
                </p:nvSpPr>
                <p:spPr bwMode="auto">
                  <a:xfrm>
                    <a:off x="1299" y="442"/>
                    <a:ext cx="428"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35" name="Group 32"/>
                <p:cNvGrpSpPr/>
                <p:nvPr/>
              </p:nvGrpSpPr>
              <p:grpSpPr bwMode="auto">
                <a:xfrm>
                  <a:off x="0" y="951"/>
                  <a:ext cx="447" cy="442"/>
                  <a:chOff x="0" y="951"/>
                  <a:chExt cx="447" cy="442"/>
                </a:xfrm>
              </p:grpSpPr>
              <p:sp>
                <p:nvSpPr>
                  <p:cNvPr id="34857" name="Rectangle 33"/>
                  <p:cNvSpPr>
                    <a:spLocks noChangeArrowheads="1"/>
                  </p:cNvSpPr>
                  <p:nvPr/>
                </p:nvSpPr>
                <p:spPr bwMode="auto">
                  <a:xfrm>
                    <a:off x="43" y="951"/>
                    <a:ext cx="36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S</a:t>
                    </a:r>
                    <a:endParaRPr lang="en-US" altLang="zh-CN"/>
                  </a:p>
                </p:txBody>
              </p:sp>
              <p:sp>
                <p:nvSpPr>
                  <p:cNvPr id="34858" name="Rectangle 34"/>
                  <p:cNvSpPr>
                    <a:spLocks noChangeArrowheads="1"/>
                  </p:cNvSpPr>
                  <p:nvPr/>
                </p:nvSpPr>
                <p:spPr bwMode="auto">
                  <a:xfrm>
                    <a:off x="0" y="951"/>
                    <a:ext cx="44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36" name="Group 35"/>
                <p:cNvGrpSpPr/>
                <p:nvPr/>
              </p:nvGrpSpPr>
              <p:grpSpPr bwMode="auto">
                <a:xfrm>
                  <a:off x="447" y="951"/>
                  <a:ext cx="426" cy="442"/>
                  <a:chOff x="447" y="951"/>
                  <a:chExt cx="426" cy="442"/>
                </a:xfrm>
              </p:grpSpPr>
              <p:sp>
                <p:nvSpPr>
                  <p:cNvPr id="34855" name="Rectangle 36"/>
                  <p:cNvSpPr>
                    <a:spLocks noChangeArrowheads="1"/>
                  </p:cNvSpPr>
                  <p:nvPr/>
                </p:nvSpPr>
                <p:spPr bwMode="auto">
                  <a:xfrm>
                    <a:off x="490" y="951"/>
                    <a:ext cx="34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N</a:t>
                    </a:r>
                    <a:endParaRPr lang="en-US" altLang="zh-CN"/>
                  </a:p>
                </p:txBody>
              </p:sp>
              <p:sp>
                <p:nvSpPr>
                  <p:cNvPr id="34856" name="Rectangle 37"/>
                  <p:cNvSpPr>
                    <a:spLocks noChangeArrowheads="1"/>
                  </p:cNvSpPr>
                  <p:nvPr/>
                </p:nvSpPr>
                <p:spPr bwMode="auto">
                  <a:xfrm>
                    <a:off x="447" y="951"/>
                    <a:ext cx="42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37" name="Group 38"/>
                <p:cNvGrpSpPr/>
                <p:nvPr/>
              </p:nvGrpSpPr>
              <p:grpSpPr bwMode="auto">
                <a:xfrm>
                  <a:off x="873" y="951"/>
                  <a:ext cx="426" cy="442"/>
                  <a:chOff x="873" y="951"/>
                  <a:chExt cx="426" cy="442"/>
                </a:xfrm>
              </p:grpSpPr>
              <p:sp>
                <p:nvSpPr>
                  <p:cNvPr id="34853" name="Rectangle 39"/>
                  <p:cNvSpPr>
                    <a:spLocks noChangeArrowheads="1"/>
                  </p:cNvSpPr>
                  <p:nvPr/>
                </p:nvSpPr>
                <p:spPr bwMode="auto">
                  <a:xfrm>
                    <a:off x="916" y="951"/>
                    <a:ext cx="34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Y</a:t>
                    </a:r>
                    <a:endParaRPr lang="en-US" altLang="zh-CN"/>
                  </a:p>
                </p:txBody>
              </p:sp>
              <p:sp>
                <p:nvSpPr>
                  <p:cNvPr id="34854" name="Rectangle 40"/>
                  <p:cNvSpPr>
                    <a:spLocks noChangeArrowheads="1"/>
                  </p:cNvSpPr>
                  <p:nvPr/>
                </p:nvSpPr>
                <p:spPr bwMode="auto">
                  <a:xfrm>
                    <a:off x="873" y="951"/>
                    <a:ext cx="42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38" name="Group 41"/>
                <p:cNvGrpSpPr/>
                <p:nvPr/>
              </p:nvGrpSpPr>
              <p:grpSpPr bwMode="auto">
                <a:xfrm>
                  <a:off x="1299" y="951"/>
                  <a:ext cx="428" cy="442"/>
                  <a:chOff x="1299" y="951"/>
                  <a:chExt cx="428" cy="442"/>
                </a:xfrm>
              </p:grpSpPr>
              <p:sp>
                <p:nvSpPr>
                  <p:cNvPr id="34851" name="Rectangle 42"/>
                  <p:cNvSpPr>
                    <a:spLocks noChangeArrowheads="1"/>
                  </p:cNvSpPr>
                  <p:nvPr/>
                </p:nvSpPr>
                <p:spPr bwMode="auto">
                  <a:xfrm>
                    <a:off x="1342" y="951"/>
                    <a:ext cx="34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Y</a:t>
                    </a:r>
                    <a:endParaRPr lang="en-US" altLang="zh-CN"/>
                  </a:p>
                </p:txBody>
              </p:sp>
              <p:sp>
                <p:nvSpPr>
                  <p:cNvPr id="34852" name="Rectangle 43"/>
                  <p:cNvSpPr>
                    <a:spLocks noChangeArrowheads="1"/>
                  </p:cNvSpPr>
                  <p:nvPr/>
                </p:nvSpPr>
                <p:spPr bwMode="auto">
                  <a:xfrm>
                    <a:off x="1299" y="951"/>
                    <a:ext cx="42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39" name="Group 44"/>
                <p:cNvGrpSpPr/>
                <p:nvPr/>
              </p:nvGrpSpPr>
              <p:grpSpPr bwMode="auto">
                <a:xfrm>
                  <a:off x="0" y="1393"/>
                  <a:ext cx="447" cy="442"/>
                  <a:chOff x="0" y="1393"/>
                  <a:chExt cx="447" cy="442"/>
                </a:xfrm>
              </p:grpSpPr>
              <p:sp>
                <p:nvSpPr>
                  <p:cNvPr id="34849" name="Rectangle 45"/>
                  <p:cNvSpPr>
                    <a:spLocks noChangeArrowheads="1"/>
                  </p:cNvSpPr>
                  <p:nvPr/>
                </p:nvSpPr>
                <p:spPr bwMode="auto">
                  <a:xfrm>
                    <a:off x="43" y="1393"/>
                    <a:ext cx="36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a:t>
                    </a:r>
                    <a:endParaRPr lang="en-US" altLang="zh-CN" sz="3600"/>
                  </a:p>
                </p:txBody>
              </p:sp>
              <p:sp>
                <p:nvSpPr>
                  <p:cNvPr id="34850" name="Rectangle 46"/>
                  <p:cNvSpPr>
                    <a:spLocks noChangeArrowheads="1"/>
                  </p:cNvSpPr>
                  <p:nvPr/>
                </p:nvSpPr>
                <p:spPr bwMode="auto">
                  <a:xfrm>
                    <a:off x="0" y="1393"/>
                    <a:ext cx="44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40" name="Group 47"/>
                <p:cNvGrpSpPr/>
                <p:nvPr/>
              </p:nvGrpSpPr>
              <p:grpSpPr bwMode="auto">
                <a:xfrm>
                  <a:off x="447" y="1393"/>
                  <a:ext cx="426" cy="442"/>
                  <a:chOff x="447" y="1393"/>
                  <a:chExt cx="426" cy="442"/>
                </a:xfrm>
              </p:grpSpPr>
              <p:sp>
                <p:nvSpPr>
                  <p:cNvPr id="34847" name="Rectangle 48"/>
                  <p:cNvSpPr>
                    <a:spLocks noChangeArrowheads="1"/>
                  </p:cNvSpPr>
                  <p:nvPr/>
                </p:nvSpPr>
                <p:spPr bwMode="auto">
                  <a:xfrm>
                    <a:off x="490" y="1393"/>
                    <a:ext cx="34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Y</a:t>
                    </a:r>
                    <a:endParaRPr lang="en-US" altLang="zh-CN"/>
                  </a:p>
                </p:txBody>
              </p:sp>
              <p:sp>
                <p:nvSpPr>
                  <p:cNvPr id="34848" name="Rectangle 49"/>
                  <p:cNvSpPr>
                    <a:spLocks noChangeArrowheads="1"/>
                  </p:cNvSpPr>
                  <p:nvPr/>
                </p:nvSpPr>
                <p:spPr bwMode="auto">
                  <a:xfrm>
                    <a:off x="447" y="1393"/>
                    <a:ext cx="42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41" name="Group 50"/>
                <p:cNvGrpSpPr/>
                <p:nvPr/>
              </p:nvGrpSpPr>
              <p:grpSpPr bwMode="auto">
                <a:xfrm>
                  <a:off x="873" y="1393"/>
                  <a:ext cx="426" cy="442"/>
                  <a:chOff x="873" y="1393"/>
                  <a:chExt cx="426" cy="442"/>
                </a:xfrm>
              </p:grpSpPr>
              <p:sp>
                <p:nvSpPr>
                  <p:cNvPr id="34845" name="Rectangle 51"/>
                  <p:cNvSpPr>
                    <a:spLocks noChangeArrowheads="1"/>
                  </p:cNvSpPr>
                  <p:nvPr/>
                </p:nvSpPr>
                <p:spPr bwMode="auto">
                  <a:xfrm>
                    <a:off x="916" y="1393"/>
                    <a:ext cx="34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Y</a:t>
                    </a:r>
                    <a:endParaRPr lang="en-US" altLang="zh-CN"/>
                  </a:p>
                </p:txBody>
              </p:sp>
              <p:sp>
                <p:nvSpPr>
                  <p:cNvPr id="34846" name="Rectangle 52"/>
                  <p:cNvSpPr>
                    <a:spLocks noChangeArrowheads="1"/>
                  </p:cNvSpPr>
                  <p:nvPr/>
                </p:nvSpPr>
                <p:spPr bwMode="auto">
                  <a:xfrm>
                    <a:off x="873" y="1393"/>
                    <a:ext cx="42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42" name="Group 53"/>
                <p:cNvGrpSpPr/>
                <p:nvPr/>
              </p:nvGrpSpPr>
              <p:grpSpPr bwMode="auto">
                <a:xfrm>
                  <a:off x="1299" y="1393"/>
                  <a:ext cx="428" cy="442"/>
                  <a:chOff x="1299" y="1393"/>
                  <a:chExt cx="428" cy="442"/>
                </a:xfrm>
              </p:grpSpPr>
              <p:sp>
                <p:nvSpPr>
                  <p:cNvPr id="34843" name="Rectangle 54"/>
                  <p:cNvSpPr>
                    <a:spLocks noChangeArrowheads="1"/>
                  </p:cNvSpPr>
                  <p:nvPr/>
                </p:nvSpPr>
                <p:spPr bwMode="auto">
                  <a:xfrm>
                    <a:off x="1342" y="1393"/>
                    <a:ext cx="34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Y</a:t>
                    </a:r>
                    <a:endParaRPr lang="en-US" altLang="zh-CN"/>
                  </a:p>
                </p:txBody>
              </p:sp>
              <p:sp>
                <p:nvSpPr>
                  <p:cNvPr id="34844" name="Rectangle 55"/>
                  <p:cNvSpPr>
                    <a:spLocks noChangeArrowheads="1"/>
                  </p:cNvSpPr>
                  <p:nvPr/>
                </p:nvSpPr>
                <p:spPr bwMode="auto">
                  <a:xfrm>
                    <a:off x="1299" y="1393"/>
                    <a:ext cx="42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4826" name="Rectangle 56"/>
              <p:cNvSpPr>
                <a:spLocks noChangeArrowheads="1"/>
              </p:cNvSpPr>
              <p:nvPr/>
            </p:nvSpPr>
            <p:spPr bwMode="auto">
              <a:xfrm>
                <a:off x="-3" y="-3"/>
                <a:ext cx="1733" cy="1841"/>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4824" name="Line 57"/>
            <p:cNvSpPr>
              <a:spLocks noChangeShapeType="1"/>
            </p:cNvSpPr>
            <p:nvPr/>
          </p:nvSpPr>
          <p:spPr bwMode="auto">
            <a:xfrm>
              <a:off x="1152" y="1536"/>
              <a:ext cx="624" cy="43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p:cNvSpPr>
          <p:nvPr>
            <p:ph type="title"/>
          </p:nvPr>
        </p:nvSpPr>
        <p:spPr/>
        <p:txBody>
          <a:bodyPr/>
          <a:lstStyle/>
          <a:p>
            <a:pPr eaLnBrk="1" hangingPunct="1"/>
            <a:r>
              <a:rPr lang="zh-CN" altLang="en-US">
                <a:ea typeface="黑体" panose="02010609060101010101" pitchFamily="49" charset="-122"/>
              </a:rPr>
              <a:t>第十一章  并发控制</a:t>
            </a:r>
            <a:endParaRPr lang="zh-CN" altLang="en-US">
              <a:ea typeface="黑体" panose="02010609060101010101" pitchFamily="49" charset="-122"/>
            </a:endParaRPr>
          </a:p>
        </p:txBody>
      </p:sp>
      <p:sp>
        <p:nvSpPr>
          <p:cNvPr id="35843"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t>11.1  </a:t>
            </a:r>
            <a:r>
              <a:rPr lang="zh-CN" altLang="en-US" sz="2800"/>
              <a:t>并发控制概述</a:t>
            </a:r>
            <a:endParaRPr lang="zh-CN" altLang="en-US" sz="2800"/>
          </a:p>
          <a:p>
            <a:pPr algn="just" eaLnBrk="1" hangingPunct="1">
              <a:lnSpc>
                <a:spcPct val="90000"/>
              </a:lnSpc>
              <a:buFont typeface="Wingdings" panose="05000000000000000000" pitchFamily="2" charset="2"/>
              <a:buNone/>
            </a:pPr>
            <a:r>
              <a:rPr lang="en-US" altLang="zh-CN" sz="2800"/>
              <a:t>11.2  </a:t>
            </a:r>
            <a:r>
              <a:rPr lang="zh-CN" altLang="en-US" sz="2800"/>
              <a:t>封锁</a:t>
            </a:r>
            <a:endParaRPr lang="zh-CN" altLang="en-US" sz="2800"/>
          </a:p>
          <a:p>
            <a:pPr algn="just" eaLnBrk="1" hangingPunct="1">
              <a:lnSpc>
                <a:spcPct val="90000"/>
              </a:lnSpc>
              <a:buFont typeface="Wingdings" panose="05000000000000000000" pitchFamily="2" charset="2"/>
              <a:buNone/>
            </a:pPr>
            <a:r>
              <a:rPr lang="en-US" altLang="zh-CN" sz="2800">
                <a:solidFill>
                  <a:schemeClr val="hlink"/>
                </a:solidFill>
              </a:rPr>
              <a:t>11.3  </a:t>
            </a:r>
            <a:r>
              <a:rPr lang="zh-CN" altLang="en-US" sz="2800">
                <a:solidFill>
                  <a:schemeClr val="hlink"/>
                </a:solidFill>
              </a:rPr>
              <a:t>封锁协议</a:t>
            </a:r>
            <a:endParaRPr lang="zh-CN" altLang="en-US" sz="2800">
              <a:solidFill>
                <a:schemeClr val="hlink"/>
              </a:solidFill>
            </a:endParaRPr>
          </a:p>
          <a:p>
            <a:pPr algn="just" eaLnBrk="1" hangingPunct="1">
              <a:lnSpc>
                <a:spcPct val="90000"/>
              </a:lnSpc>
              <a:buFont typeface="Wingdings" panose="05000000000000000000" pitchFamily="2" charset="2"/>
              <a:buNone/>
            </a:pPr>
            <a:r>
              <a:rPr lang="en-US" altLang="zh-CN" sz="2800"/>
              <a:t>11.4  </a:t>
            </a:r>
            <a:r>
              <a:rPr lang="zh-CN" altLang="en-US" sz="2800"/>
              <a:t>活锁和死锁</a:t>
            </a:r>
            <a:endParaRPr lang="zh-CN" altLang="en-US" sz="2800"/>
          </a:p>
          <a:p>
            <a:pPr algn="just" eaLnBrk="1" hangingPunct="1">
              <a:lnSpc>
                <a:spcPct val="90000"/>
              </a:lnSpc>
              <a:buFont typeface="Wingdings" panose="05000000000000000000" pitchFamily="2" charset="2"/>
              <a:buNone/>
            </a:pPr>
            <a:r>
              <a:rPr lang="en-US" altLang="zh-CN" sz="2800"/>
              <a:t>11.5  </a:t>
            </a:r>
            <a:r>
              <a:rPr lang="zh-CN" altLang="en-US" sz="2800"/>
              <a:t>并发调度的可串行性</a:t>
            </a:r>
            <a:endParaRPr lang="zh-CN" altLang="en-US" sz="2800"/>
          </a:p>
          <a:p>
            <a:pPr algn="just" eaLnBrk="1" hangingPunct="1">
              <a:lnSpc>
                <a:spcPct val="90000"/>
              </a:lnSpc>
              <a:buFont typeface="Wingdings" panose="05000000000000000000" pitchFamily="2" charset="2"/>
              <a:buNone/>
            </a:pPr>
            <a:r>
              <a:rPr lang="en-US" altLang="zh-CN" sz="2800"/>
              <a:t>11.6  </a:t>
            </a:r>
            <a:r>
              <a:rPr lang="zh-CN" altLang="en-US" sz="2800"/>
              <a:t>两段锁协议</a:t>
            </a:r>
            <a:endParaRPr lang="zh-CN" altLang="en-US" sz="2800"/>
          </a:p>
          <a:p>
            <a:pPr algn="just" eaLnBrk="1" hangingPunct="1">
              <a:lnSpc>
                <a:spcPct val="90000"/>
              </a:lnSpc>
              <a:buFont typeface="Wingdings" panose="05000000000000000000" pitchFamily="2" charset="2"/>
              <a:buNone/>
            </a:pPr>
            <a:r>
              <a:rPr lang="en-US" altLang="zh-CN" sz="2800"/>
              <a:t>11.7  </a:t>
            </a:r>
            <a:r>
              <a:rPr lang="zh-CN" altLang="en-US" sz="2800"/>
              <a:t>封锁的粒度</a:t>
            </a:r>
            <a:endParaRPr lang="zh-CN" altLang="en-US" sz="2800"/>
          </a:p>
          <a:p>
            <a:pPr algn="just" eaLnBrk="1" hangingPunct="1">
              <a:lnSpc>
                <a:spcPct val="90000"/>
              </a:lnSpc>
              <a:buFont typeface="Wingdings" panose="05000000000000000000" pitchFamily="2" charset="2"/>
              <a:buNone/>
            </a:pPr>
            <a:r>
              <a:rPr lang="en-US" altLang="zh-CN" sz="2800"/>
              <a:t>11.8  </a:t>
            </a:r>
            <a:r>
              <a:rPr lang="zh-CN" altLang="en-US" sz="2800"/>
              <a:t>小结</a:t>
            </a:r>
            <a:endParaRPr lang="zh-CN" altLang="en-US" sz="2800"/>
          </a:p>
        </p:txBody>
      </p:sp>
      <p:sp>
        <p:nvSpPr>
          <p:cNvPr id="3584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p:cNvSpPr>
          <p:nvPr>
            <p:ph type="title"/>
          </p:nvPr>
        </p:nvSpPr>
        <p:spPr/>
        <p:txBody>
          <a:bodyPr/>
          <a:lstStyle/>
          <a:p>
            <a:pPr eaLnBrk="1" hangingPunct="1"/>
            <a:r>
              <a:rPr lang="en-US" altLang="zh-CN"/>
              <a:t>11.3  </a:t>
            </a:r>
            <a:r>
              <a:rPr lang="zh-CN" altLang="en-US"/>
              <a:t>封锁协议</a:t>
            </a:r>
            <a:endParaRPr lang="zh-CN" altLang="en-US"/>
          </a:p>
        </p:txBody>
      </p:sp>
      <p:sp>
        <p:nvSpPr>
          <p:cNvPr id="361475" name="Rectangle 3"/>
          <p:cNvSpPr>
            <a:spLocks noGrp="1" noRot="1"/>
          </p:cNvSpPr>
          <p:nvPr>
            <p:ph idx="1"/>
          </p:nvPr>
        </p:nvSpPr>
        <p:spPr/>
        <p:txBody>
          <a:bodyPr/>
          <a:lstStyle/>
          <a:p>
            <a:pPr eaLnBrk="1" hangingPunct="1">
              <a:lnSpc>
                <a:spcPct val="130000"/>
              </a:lnSpc>
            </a:pPr>
            <a:r>
              <a:rPr lang="zh-CN" altLang="en-US" sz="2400"/>
              <a:t>在运用</a:t>
            </a:r>
            <a:r>
              <a:rPr lang="en-US" altLang="zh-CN" sz="2400"/>
              <a:t>X</a:t>
            </a:r>
            <a:r>
              <a:rPr lang="zh-CN" altLang="en-US" sz="2400"/>
              <a:t>锁和</a:t>
            </a:r>
            <a:r>
              <a:rPr lang="en-US" altLang="zh-CN" sz="2400"/>
              <a:t>S</a:t>
            </a:r>
            <a:r>
              <a:rPr lang="zh-CN" altLang="en-US" sz="2400"/>
              <a:t>锁对数据对象加锁时，需要约定一些规则：封锁协议（</a:t>
            </a:r>
            <a:r>
              <a:rPr lang="en-US" altLang="zh-CN" sz="2400"/>
              <a:t>Locking Protocol</a:t>
            </a:r>
            <a:r>
              <a:rPr lang="zh-CN" altLang="en-US" sz="2400"/>
              <a:t>） </a:t>
            </a:r>
            <a:endParaRPr lang="zh-CN" altLang="en-US"/>
          </a:p>
          <a:p>
            <a:pPr lvl="1" eaLnBrk="1" hangingPunct="1">
              <a:lnSpc>
                <a:spcPct val="130000"/>
              </a:lnSpc>
              <a:spcBef>
                <a:spcPct val="15000"/>
              </a:spcBef>
            </a:pPr>
            <a:r>
              <a:rPr lang="zh-CN" altLang="en-US"/>
              <a:t>何时申请</a:t>
            </a:r>
            <a:r>
              <a:rPr lang="en-US" altLang="zh-CN"/>
              <a:t>X</a:t>
            </a:r>
            <a:r>
              <a:rPr lang="zh-CN" altLang="en-US"/>
              <a:t>锁或</a:t>
            </a:r>
            <a:r>
              <a:rPr lang="en-US" altLang="zh-CN"/>
              <a:t>S</a:t>
            </a:r>
            <a:r>
              <a:rPr lang="zh-CN" altLang="en-US"/>
              <a:t>锁</a:t>
            </a:r>
            <a:endParaRPr lang="zh-CN" altLang="en-US"/>
          </a:p>
          <a:p>
            <a:pPr lvl="1" eaLnBrk="1" hangingPunct="1">
              <a:lnSpc>
                <a:spcPct val="130000"/>
              </a:lnSpc>
              <a:spcBef>
                <a:spcPct val="15000"/>
              </a:spcBef>
            </a:pPr>
            <a:r>
              <a:rPr lang="zh-CN" altLang="en-US"/>
              <a:t>持锁时间、何时释放</a:t>
            </a:r>
            <a:endParaRPr lang="zh-CN" altLang="en-US"/>
          </a:p>
          <a:p>
            <a:pPr eaLnBrk="1" hangingPunct="1">
              <a:lnSpc>
                <a:spcPct val="130000"/>
              </a:lnSpc>
              <a:spcBef>
                <a:spcPct val="15000"/>
              </a:spcBef>
            </a:pPr>
            <a:r>
              <a:rPr lang="zh-CN" altLang="en-US" sz="2400"/>
              <a:t> 不同的封锁协议，在</a:t>
            </a:r>
            <a:r>
              <a:rPr lang="zh-CN" altLang="en-US" sz="2400">
                <a:solidFill>
                  <a:schemeClr val="tx2"/>
                </a:solidFill>
              </a:rPr>
              <a:t>不同的程度上</a:t>
            </a:r>
            <a:r>
              <a:rPr lang="zh-CN" altLang="en-US" sz="2400"/>
              <a:t>为并发操作的正确调度提供一定的保证</a:t>
            </a:r>
            <a:endParaRPr lang="zh-CN" altLang="en-US" sz="2400"/>
          </a:p>
          <a:p>
            <a:pPr eaLnBrk="1" hangingPunct="1">
              <a:lnSpc>
                <a:spcPct val="130000"/>
              </a:lnSpc>
            </a:pPr>
            <a:r>
              <a:rPr lang="zh-CN" altLang="en-US" sz="2400"/>
              <a:t>常用的封锁协议：三级封锁协议</a:t>
            </a:r>
            <a:endParaRPr lang="zh-CN" altLang="en-US" sz="2800"/>
          </a:p>
        </p:txBody>
      </p:sp>
      <p:sp>
        <p:nvSpPr>
          <p:cNvPr id="3686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1475">
                                            <p:txEl>
                                              <p:pRg st="3" end="3"/>
                                            </p:txEl>
                                          </p:spTgt>
                                        </p:tgtEl>
                                        <p:attrNameLst>
                                          <p:attrName>style.visibility</p:attrName>
                                        </p:attrNameLst>
                                      </p:cBhvr>
                                      <p:to>
                                        <p:strVal val="visible"/>
                                      </p:to>
                                    </p:set>
                                    <p:animEffect transition="in" filter="blinds(horizontal)">
                                      <p:cBhvr>
                                        <p:cTn id="7" dur="500"/>
                                        <p:tgtEl>
                                          <p:spTgt spid="36147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1475">
                                            <p:txEl>
                                              <p:pRg st="4" end="4"/>
                                            </p:txEl>
                                          </p:spTgt>
                                        </p:tgtEl>
                                        <p:attrNameLst>
                                          <p:attrName>style.visibility</p:attrName>
                                        </p:attrNameLst>
                                      </p:cBhvr>
                                      <p:to>
                                        <p:strVal val="visible"/>
                                      </p:to>
                                    </p:set>
                                    <p:animEffect transition="in" filter="blinds(horizontal)">
                                      <p:cBhvr>
                                        <p:cTn id="12" dur="500"/>
                                        <p:tgtEl>
                                          <p:spTgt spid="3614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p:cNvSpPr>
          <p:nvPr>
            <p:ph type="title"/>
          </p:nvPr>
        </p:nvSpPr>
        <p:spPr/>
        <p:txBody>
          <a:bodyPr/>
          <a:lstStyle/>
          <a:p>
            <a:pPr eaLnBrk="1" hangingPunct="1"/>
            <a:r>
              <a:rPr lang="en-US" altLang="zh-CN"/>
              <a:t>1</a:t>
            </a:r>
            <a:r>
              <a:rPr lang="zh-CN" altLang="en-US"/>
              <a:t>级封锁协议</a:t>
            </a:r>
            <a:endParaRPr lang="zh-CN" altLang="en-US"/>
          </a:p>
        </p:txBody>
      </p:sp>
      <p:sp>
        <p:nvSpPr>
          <p:cNvPr id="362499" name="Rectangle 3"/>
          <p:cNvSpPr>
            <a:spLocks noGrp="1" noRot="1"/>
          </p:cNvSpPr>
          <p:nvPr>
            <p:ph idx="1"/>
          </p:nvPr>
        </p:nvSpPr>
        <p:spPr/>
        <p:txBody>
          <a:bodyPr/>
          <a:lstStyle/>
          <a:p>
            <a:pPr eaLnBrk="1" hangingPunct="1">
              <a:lnSpc>
                <a:spcPct val="90000"/>
              </a:lnSpc>
            </a:pPr>
            <a:r>
              <a:rPr lang="zh-CN" altLang="en-US"/>
              <a:t>事务</a:t>
            </a:r>
            <a:r>
              <a:rPr lang="en-US" altLang="zh-CN"/>
              <a:t>T</a:t>
            </a:r>
            <a:r>
              <a:rPr lang="zh-CN" altLang="en-US"/>
              <a:t>在修改数据</a:t>
            </a:r>
            <a:r>
              <a:rPr lang="en-US" altLang="zh-CN"/>
              <a:t>R</a:t>
            </a:r>
            <a:r>
              <a:rPr lang="zh-CN" altLang="en-US"/>
              <a:t>之前必须先对其加</a:t>
            </a:r>
            <a:r>
              <a:rPr lang="en-US" altLang="zh-CN"/>
              <a:t>X</a:t>
            </a:r>
            <a:r>
              <a:rPr lang="zh-CN" altLang="en-US"/>
              <a:t>锁，直到事务结束才释放</a:t>
            </a:r>
            <a:endParaRPr lang="zh-CN" altLang="en-US"/>
          </a:p>
          <a:p>
            <a:pPr lvl="2" eaLnBrk="1" hangingPunct="1">
              <a:lnSpc>
                <a:spcPct val="90000"/>
              </a:lnSpc>
            </a:pPr>
            <a:r>
              <a:rPr lang="zh-CN" altLang="en-US"/>
              <a:t>正常结束</a:t>
            </a:r>
            <a:r>
              <a:rPr lang="zh-CN" altLang="en-US" sz="2000"/>
              <a:t>（</a:t>
            </a:r>
            <a:r>
              <a:rPr lang="en-US" altLang="zh-CN" sz="2000"/>
              <a:t>COMMIT</a:t>
            </a:r>
            <a:r>
              <a:rPr lang="zh-CN" altLang="en-US" sz="2000"/>
              <a:t>）</a:t>
            </a:r>
            <a:endParaRPr lang="zh-CN" altLang="en-US" sz="2000"/>
          </a:p>
          <a:p>
            <a:pPr lvl="2" eaLnBrk="1" hangingPunct="1">
              <a:lnSpc>
                <a:spcPct val="90000"/>
              </a:lnSpc>
            </a:pPr>
            <a:r>
              <a:rPr lang="zh-CN" altLang="en-US"/>
              <a:t>非正常结束</a:t>
            </a:r>
            <a:r>
              <a:rPr lang="zh-CN" altLang="en-US" sz="2000"/>
              <a:t>（</a:t>
            </a:r>
            <a:r>
              <a:rPr lang="en-US" altLang="zh-CN" sz="2000"/>
              <a:t>ROLLBACK</a:t>
            </a:r>
            <a:r>
              <a:rPr lang="zh-CN" altLang="en-US" sz="2000"/>
              <a:t>）</a:t>
            </a:r>
            <a:endParaRPr lang="zh-CN" altLang="en-US" sz="2000"/>
          </a:p>
          <a:p>
            <a:pPr eaLnBrk="1" hangingPunct="1">
              <a:lnSpc>
                <a:spcPct val="90000"/>
              </a:lnSpc>
              <a:spcBef>
                <a:spcPct val="60000"/>
              </a:spcBef>
            </a:pPr>
            <a:r>
              <a:rPr lang="en-US" altLang="zh-CN" sz="2800"/>
              <a:t>1</a:t>
            </a:r>
            <a:r>
              <a:rPr lang="zh-CN" altLang="en-US" sz="2800"/>
              <a:t>级封锁协议可防止丢失修改</a:t>
            </a:r>
            <a:endParaRPr lang="zh-CN" altLang="en-US" sz="2800"/>
          </a:p>
          <a:p>
            <a:pPr eaLnBrk="1" hangingPunct="1">
              <a:lnSpc>
                <a:spcPct val="90000"/>
              </a:lnSpc>
              <a:spcBef>
                <a:spcPct val="60000"/>
              </a:spcBef>
            </a:pPr>
            <a:r>
              <a:rPr lang="zh-CN" altLang="en-US" sz="2800"/>
              <a:t>在</a:t>
            </a:r>
            <a:r>
              <a:rPr lang="en-US" altLang="zh-CN" sz="2800"/>
              <a:t>1</a:t>
            </a:r>
            <a:r>
              <a:rPr lang="zh-CN" altLang="en-US" sz="2800"/>
              <a:t>级封锁协议中，如果是读数据，不需要加锁的，所以它不能保证可重复读和不读“脏”数据。</a:t>
            </a:r>
            <a:endParaRPr lang="zh-CN" altLang="en-US" sz="2800"/>
          </a:p>
        </p:txBody>
      </p:sp>
      <p:sp>
        <p:nvSpPr>
          <p:cNvPr id="3789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2499">
                                            <p:txEl>
                                              <p:pRg st="3" end="3"/>
                                            </p:txEl>
                                          </p:spTgt>
                                        </p:tgtEl>
                                        <p:attrNameLst>
                                          <p:attrName>style.visibility</p:attrName>
                                        </p:attrNameLst>
                                      </p:cBhvr>
                                      <p:to>
                                        <p:strVal val="visible"/>
                                      </p:to>
                                    </p:set>
                                    <p:animEffect transition="in" filter="blinds(horizontal)">
                                      <p:cBhvr>
                                        <p:cTn id="7" dur="500"/>
                                        <p:tgtEl>
                                          <p:spTgt spid="36249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2499">
                                            <p:txEl>
                                              <p:pRg st="4" end="4"/>
                                            </p:txEl>
                                          </p:spTgt>
                                        </p:tgtEl>
                                        <p:attrNameLst>
                                          <p:attrName>style.visibility</p:attrName>
                                        </p:attrNameLst>
                                      </p:cBhvr>
                                      <p:to>
                                        <p:strVal val="visible"/>
                                      </p:to>
                                    </p:set>
                                    <p:animEffect transition="in" filter="blinds(horizontal)">
                                      <p:cBhvr>
                                        <p:cTn id="12" dur="500"/>
                                        <p:tgtEl>
                                          <p:spTgt spid="3624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p:cNvSpPr>
          <p:nvPr>
            <p:ph type="title"/>
          </p:nvPr>
        </p:nvSpPr>
        <p:spPr>
          <a:xfrm>
            <a:off x="323850" y="908050"/>
            <a:ext cx="8540750" cy="762000"/>
          </a:xfrm>
        </p:spPr>
        <p:txBody>
          <a:bodyPr/>
          <a:lstStyle/>
          <a:p>
            <a:pPr eaLnBrk="1" hangingPunct="1"/>
            <a:r>
              <a:rPr lang="en-US" altLang="zh-CN" sz="3200"/>
              <a:t>1</a:t>
            </a:r>
            <a:r>
              <a:rPr lang="zh-CN" altLang="en-US" sz="3200"/>
              <a:t>级封锁协议</a:t>
            </a:r>
            <a:endParaRPr lang="zh-CN" altLang="en-US"/>
          </a:p>
        </p:txBody>
      </p:sp>
      <p:sp>
        <p:nvSpPr>
          <p:cNvPr id="38915"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graphicFrame>
        <p:nvGraphicFramePr>
          <p:cNvPr id="363536" name="Group 16"/>
          <p:cNvGraphicFramePr>
            <a:graphicFrameLocks noGrp="1"/>
          </p:cNvGraphicFramePr>
          <p:nvPr/>
        </p:nvGraphicFramePr>
        <p:xfrm>
          <a:off x="1476375" y="1412875"/>
          <a:ext cx="3429000" cy="5197475"/>
        </p:xfrm>
        <a:graphic>
          <a:graphicData uri="http://schemas.openxmlformats.org/drawingml/2006/table">
            <a:tbl>
              <a:tblPr/>
              <a:tblGrid>
                <a:gridCol w="1752600"/>
                <a:gridCol w="1676400"/>
              </a:tblGrid>
              <a:tr h="398341">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T</a:t>
                      </a:r>
                      <a:r>
                        <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endPar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marL="90000" marR="90000" marT="46788" marB="467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T</a:t>
                      </a:r>
                      <a:r>
                        <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endPar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marL="90000" marR="90000" marT="46788" marB="467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9134">
                <a:tc>
                  <a:txBody>
                    <a:bodyPr/>
                    <a:lstStyle/>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①</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Xlock A</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获得</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②</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读</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A=16</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③A←A-1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写回</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A=15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Commit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Unlock A</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④</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⑤</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88" marB="467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Xlock A</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获得</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Xlock A</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读</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A=15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A←A-1</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写回</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A=14</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Commit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Unlock A </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88" marB="467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8927" name="Rectangle 14"/>
          <p:cNvSpPr>
            <a:spLocks noChangeArrowheads="1"/>
          </p:cNvSpPr>
          <p:nvPr/>
        </p:nvSpPr>
        <p:spPr bwMode="auto">
          <a:xfrm>
            <a:off x="5638800" y="31242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b="1"/>
              <a:t>没有丢失修改 </a:t>
            </a:r>
            <a:endParaRPr kumimoji="0" lang="zh-CN" altLang="en-US" b="1"/>
          </a:p>
        </p:txBody>
      </p:sp>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p:cNvSpPr>
          <p:nvPr>
            <p:ph type="title"/>
          </p:nvPr>
        </p:nvSpPr>
        <p:spPr>
          <a:xfrm>
            <a:off x="323850" y="908050"/>
            <a:ext cx="8540750" cy="762000"/>
          </a:xfrm>
        </p:spPr>
        <p:txBody>
          <a:bodyPr/>
          <a:lstStyle/>
          <a:p>
            <a:pPr eaLnBrk="1" hangingPunct="1"/>
            <a:r>
              <a:rPr lang="en-US" altLang="zh-CN" sz="3200"/>
              <a:t>1</a:t>
            </a:r>
            <a:r>
              <a:rPr lang="zh-CN" altLang="en-US" sz="3200"/>
              <a:t>级封锁协议</a:t>
            </a:r>
            <a:endParaRPr lang="zh-CN" altLang="en-US" sz="3200"/>
          </a:p>
        </p:txBody>
      </p:sp>
      <p:sp>
        <p:nvSpPr>
          <p:cNvPr id="39939"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grpSp>
        <p:nvGrpSpPr>
          <p:cNvPr id="39940" name="Group 3"/>
          <p:cNvGrpSpPr/>
          <p:nvPr/>
        </p:nvGrpSpPr>
        <p:grpSpPr bwMode="auto">
          <a:xfrm>
            <a:off x="1763713" y="1773238"/>
            <a:ext cx="3429000" cy="4648200"/>
            <a:chOff x="912" y="753"/>
            <a:chExt cx="2160" cy="3281"/>
          </a:xfrm>
        </p:grpSpPr>
        <p:sp>
          <p:nvSpPr>
            <p:cNvPr id="39942" name="Rectangle 4"/>
            <p:cNvSpPr>
              <a:spLocks noChangeArrowheads="1"/>
            </p:cNvSpPr>
            <p:nvPr/>
          </p:nvSpPr>
          <p:spPr bwMode="auto">
            <a:xfrm>
              <a:off x="2016" y="1003"/>
              <a:ext cx="1056" cy="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800">
                  <a:latin typeface="Arial" panose="020B0604020202020204" pitchFamily="34" charset="0"/>
                </a:rPr>
                <a:t> </a:t>
              </a:r>
              <a:r>
                <a:rPr kumimoji="0" lang="en-US" altLang="zh-CN" sz="2000">
                  <a:latin typeface="Arial" panose="020B0604020202020204" pitchFamily="34" charset="0"/>
                </a:rPr>
                <a:t> </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r>
                <a:rPr kumimoji="0" lang="zh-CN" altLang="en-US" sz="1800">
                  <a:latin typeface="Arial" panose="020B0604020202020204" pitchFamily="34" charset="0"/>
                </a:rPr>
                <a:t>读</a:t>
              </a:r>
              <a:r>
                <a:rPr kumimoji="0" lang="en-US" altLang="zh-CN" sz="1800">
                  <a:latin typeface="Arial" panose="020B0604020202020204" pitchFamily="34" charset="0"/>
                </a:rPr>
                <a:t>A=15</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p:txBody>
        </p:sp>
        <p:sp>
          <p:nvSpPr>
            <p:cNvPr id="39943" name="Rectangle 5"/>
            <p:cNvSpPr>
              <a:spLocks noChangeArrowheads="1"/>
            </p:cNvSpPr>
            <p:nvPr/>
          </p:nvSpPr>
          <p:spPr bwMode="auto">
            <a:xfrm>
              <a:off x="912" y="1003"/>
              <a:ext cx="1104" cy="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①</a:t>
              </a:r>
              <a:r>
                <a:rPr kumimoji="0" lang="en-US" altLang="zh-CN" sz="1800">
                  <a:latin typeface="Arial" panose="020B0604020202020204" pitchFamily="34" charset="0"/>
                  <a:cs typeface="Times New Roman" panose="02020603050405020304" pitchFamily="18" charset="0"/>
                </a:rPr>
                <a:t>  </a:t>
              </a:r>
              <a:r>
                <a:rPr kumimoji="0" lang="en-US" altLang="zh-CN" sz="1800">
                  <a:latin typeface="Arial" panose="020B0604020202020204" pitchFamily="34" charset="0"/>
                </a:rPr>
                <a:t>Xlock A</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获得</a:t>
              </a:r>
              <a:endParaRPr kumimoji="0" lang="zh-CN" altLang="en-US"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r>
                <a:rPr kumimoji="0" lang="zh-CN" altLang="en-US" sz="1800">
                  <a:latin typeface="Arial" panose="020B0604020202020204" pitchFamily="34" charset="0"/>
                </a:rPr>
                <a:t>②</a:t>
              </a:r>
              <a:r>
                <a:rPr kumimoji="0" lang="zh-CN" altLang="en-US" sz="1800">
                  <a:latin typeface="Arial" panose="020B0604020202020204" pitchFamily="34" charset="0"/>
                  <a:cs typeface="Times New Roman" panose="02020603050405020304" pitchFamily="18" charset="0"/>
                </a:rPr>
                <a:t>  </a:t>
              </a:r>
              <a:r>
                <a:rPr kumimoji="0" lang="zh-CN" altLang="en-US" sz="1800">
                  <a:latin typeface="Arial" panose="020B0604020202020204" pitchFamily="34" charset="0"/>
                </a:rPr>
                <a:t>读</a:t>
              </a:r>
              <a:r>
                <a:rPr kumimoji="0" lang="en-US" altLang="zh-CN" sz="1800">
                  <a:latin typeface="Arial" panose="020B0604020202020204" pitchFamily="34" charset="0"/>
                </a:rPr>
                <a:t>A=16</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A←A-1</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写回</a:t>
              </a:r>
              <a:r>
                <a:rPr kumimoji="0" lang="en-US" altLang="zh-CN" sz="1800">
                  <a:latin typeface="Arial" panose="020B0604020202020204" pitchFamily="34" charset="0"/>
                </a:rPr>
                <a:t>A=15</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③</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④ Rollback</a:t>
              </a:r>
              <a:endParaRPr kumimoji="0" lang="en-US" altLang="zh-CN" sz="1800">
                <a:latin typeface="Arial" panose="020B0604020202020204" pitchFamily="34" charset="0"/>
              </a:endParaRPr>
            </a:p>
            <a:p>
              <a:pPr algn="ct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Unlock A</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p:txBody>
        </p:sp>
        <p:sp>
          <p:nvSpPr>
            <p:cNvPr id="39944" name="Rectangle 6"/>
            <p:cNvSpPr>
              <a:spLocks noChangeArrowheads="1"/>
            </p:cNvSpPr>
            <p:nvPr/>
          </p:nvSpPr>
          <p:spPr bwMode="auto">
            <a:xfrm>
              <a:off x="2016" y="753"/>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2</a:t>
              </a:r>
              <a:endParaRPr kumimoji="0" lang="en-US" altLang="zh-CN" sz="2000" baseline="-25000">
                <a:latin typeface="Arial" panose="020B0604020202020204" pitchFamily="34" charset="0"/>
              </a:endParaRPr>
            </a:p>
          </p:txBody>
        </p:sp>
        <p:sp>
          <p:nvSpPr>
            <p:cNvPr id="39945" name="Rectangle 7"/>
            <p:cNvSpPr>
              <a:spLocks noChangeArrowheads="1"/>
            </p:cNvSpPr>
            <p:nvPr/>
          </p:nvSpPr>
          <p:spPr bwMode="auto">
            <a:xfrm>
              <a:off x="912" y="753"/>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1</a:t>
              </a:r>
              <a:endParaRPr kumimoji="0" lang="en-US" altLang="zh-CN" sz="2000" baseline="-25000">
                <a:latin typeface="Arial" panose="020B0604020202020204" pitchFamily="34" charset="0"/>
              </a:endParaRPr>
            </a:p>
          </p:txBody>
        </p:sp>
        <p:sp>
          <p:nvSpPr>
            <p:cNvPr id="39946" name="Line 8"/>
            <p:cNvSpPr>
              <a:spLocks noChangeShapeType="1"/>
            </p:cNvSpPr>
            <p:nvPr/>
          </p:nvSpPr>
          <p:spPr bwMode="auto">
            <a:xfrm>
              <a:off x="912" y="753"/>
              <a:ext cx="216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947" name="Line 9"/>
            <p:cNvSpPr>
              <a:spLocks noChangeShapeType="1"/>
            </p:cNvSpPr>
            <p:nvPr/>
          </p:nvSpPr>
          <p:spPr bwMode="auto">
            <a:xfrm>
              <a:off x="912" y="1003"/>
              <a:ext cx="216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948" name="Line 10"/>
            <p:cNvSpPr>
              <a:spLocks noChangeShapeType="1"/>
            </p:cNvSpPr>
            <p:nvPr/>
          </p:nvSpPr>
          <p:spPr bwMode="auto">
            <a:xfrm>
              <a:off x="912" y="4034"/>
              <a:ext cx="216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949" name="Line 11"/>
            <p:cNvSpPr>
              <a:spLocks noChangeShapeType="1"/>
            </p:cNvSpPr>
            <p:nvPr/>
          </p:nvSpPr>
          <p:spPr bwMode="auto">
            <a:xfrm>
              <a:off x="912" y="753"/>
              <a:ext cx="0" cy="328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950" name="Line 12"/>
            <p:cNvSpPr>
              <a:spLocks noChangeShapeType="1"/>
            </p:cNvSpPr>
            <p:nvPr/>
          </p:nvSpPr>
          <p:spPr bwMode="auto">
            <a:xfrm>
              <a:off x="2016" y="753"/>
              <a:ext cx="0" cy="328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951" name="Line 13"/>
            <p:cNvSpPr>
              <a:spLocks noChangeShapeType="1"/>
            </p:cNvSpPr>
            <p:nvPr/>
          </p:nvSpPr>
          <p:spPr bwMode="auto">
            <a:xfrm>
              <a:off x="3072" y="753"/>
              <a:ext cx="0" cy="328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9941" name="Rectangle 14"/>
          <p:cNvSpPr>
            <a:spLocks noChangeArrowheads="1"/>
          </p:cNvSpPr>
          <p:nvPr/>
        </p:nvSpPr>
        <p:spPr bwMode="auto">
          <a:xfrm>
            <a:off x="5638800" y="31242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b="1"/>
              <a:t>读“脏”数据</a:t>
            </a:r>
            <a:endParaRPr kumimoji="0" lang="zh-CN" altLang="en-US" b="1"/>
          </a:p>
        </p:txBody>
      </p:sp>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p:cNvSpPr>
          <p:nvPr>
            <p:ph type="title"/>
          </p:nvPr>
        </p:nvSpPr>
        <p:spPr>
          <a:xfrm>
            <a:off x="323850" y="620713"/>
            <a:ext cx="8540750" cy="762000"/>
          </a:xfrm>
        </p:spPr>
        <p:txBody>
          <a:bodyPr/>
          <a:lstStyle/>
          <a:p>
            <a:pPr eaLnBrk="1" hangingPunct="1"/>
            <a:r>
              <a:rPr lang="en-US" altLang="zh-CN" sz="3200"/>
              <a:t>1</a:t>
            </a:r>
            <a:r>
              <a:rPr lang="zh-CN" altLang="en-US" sz="3200"/>
              <a:t>级封锁协议</a:t>
            </a:r>
            <a:endParaRPr lang="zh-CN" altLang="en-US" sz="3200"/>
          </a:p>
        </p:txBody>
      </p:sp>
      <p:sp>
        <p:nvSpPr>
          <p:cNvPr id="40963"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grpSp>
        <p:nvGrpSpPr>
          <p:cNvPr id="40964" name="Group 3"/>
          <p:cNvGrpSpPr/>
          <p:nvPr/>
        </p:nvGrpSpPr>
        <p:grpSpPr bwMode="auto">
          <a:xfrm>
            <a:off x="1547813" y="1341438"/>
            <a:ext cx="3429000" cy="5208587"/>
            <a:chOff x="912" y="753"/>
            <a:chExt cx="2160" cy="3281"/>
          </a:xfrm>
        </p:grpSpPr>
        <p:sp>
          <p:nvSpPr>
            <p:cNvPr id="40966" name="Rectangle 4"/>
            <p:cNvSpPr>
              <a:spLocks noChangeArrowheads="1"/>
            </p:cNvSpPr>
            <p:nvPr/>
          </p:nvSpPr>
          <p:spPr bwMode="auto">
            <a:xfrm>
              <a:off x="2016" y="1003"/>
              <a:ext cx="1056" cy="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800">
                  <a:latin typeface="Arial" panose="020B0604020202020204" pitchFamily="34" charset="0"/>
                </a:rPr>
                <a:t> </a:t>
              </a:r>
              <a:r>
                <a:rPr kumimoji="0" lang="en-US" altLang="zh-CN" sz="1800">
                  <a:latin typeface="Arial" panose="020B0604020202020204" pitchFamily="34" charset="0"/>
                </a:rPr>
                <a:t>  </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Xlock B</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获得</a:t>
              </a:r>
              <a:endParaRPr kumimoji="0" lang="zh-CN" altLang="en-US"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zh-CN" altLang="en-US" sz="1800">
                  <a:latin typeface="Arial" panose="020B0604020202020204" pitchFamily="34" charset="0"/>
                </a:rPr>
                <a:t>   读</a:t>
              </a:r>
              <a:r>
                <a:rPr kumimoji="0" lang="en-US" altLang="zh-CN" sz="1800">
                  <a:latin typeface="Arial" panose="020B0604020202020204" pitchFamily="34" charset="0"/>
                </a:rPr>
                <a:t>B=100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B←B*2</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写回</a:t>
              </a:r>
              <a:r>
                <a:rPr kumimoji="0" lang="en-US" altLang="zh-CN" sz="1800">
                  <a:latin typeface="Arial" panose="020B0604020202020204" pitchFamily="34" charset="0"/>
                </a:rPr>
                <a:t>B=200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Commit</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Unlock B</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p:txBody>
        </p:sp>
        <p:sp>
          <p:nvSpPr>
            <p:cNvPr id="40967" name="Rectangle 5"/>
            <p:cNvSpPr>
              <a:spLocks noChangeArrowheads="1"/>
            </p:cNvSpPr>
            <p:nvPr/>
          </p:nvSpPr>
          <p:spPr bwMode="auto">
            <a:xfrm>
              <a:off x="912" y="1003"/>
              <a:ext cx="1104" cy="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①</a:t>
              </a:r>
              <a:r>
                <a:rPr kumimoji="0" lang="zh-CN" altLang="en-US" sz="1800">
                  <a:latin typeface="Arial" panose="020B0604020202020204" pitchFamily="34" charset="0"/>
                </a:rPr>
                <a:t>读</a:t>
              </a:r>
              <a:r>
                <a:rPr kumimoji="0" lang="en-US" altLang="zh-CN" sz="1800">
                  <a:latin typeface="Arial" panose="020B0604020202020204" pitchFamily="34" charset="0"/>
                </a:rPr>
                <a:t>A=50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读</a:t>
              </a:r>
              <a:r>
                <a:rPr kumimoji="0" lang="en-US" altLang="zh-CN" sz="1800">
                  <a:latin typeface="Arial" panose="020B0604020202020204" pitchFamily="34" charset="0"/>
                </a:rPr>
                <a:t>B=100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求和</a:t>
              </a:r>
              <a:r>
                <a:rPr kumimoji="0" lang="en-US" altLang="zh-CN" sz="1800">
                  <a:latin typeface="Arial" panose="020B0604020202020204" pitchFamily="34" charset="0"/>
                </a:rPr>
                <a:t>=150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②</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③</a:t>
              </a:r>
              <a:r>
                <a:rPr kumimoji="0" lang="zh-CN" altLang="en-US" sz="1800">
                  <a:latin typeface="Arial" panose="020B0604020202020204" pitchFamily="34" charset="0"/>
                </a:rPr>
                <a:t>读</a:t>
              </a:r>
              <a:r>
                <a:rPr kumimoji="0" lang="en-US" altLang="zh-CN" sz="1800">
                  <a:latin typeface="Arial" panose="020B0604020202020204" pitchFamily="34" charset="0"/>
                </a:rPr>
                <a:t>A=50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读</a:t>
              </a:r>
              <a:r>
                <a:rPr kumimoji="0" lang="en-US" altLang="zh-CN" sz="1800">
                  <a:latin typeface="Arial" panose="020B0604020202020204" pitchFamily="34" charset="0"/>
                </a:rPr>
                <a:t>B=200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求和</a:t>
              </a:r>
              <a:r>
                <a:rPr kumimoji="0" lang="en-US" altLang="zh-CN" sz="1800">
                  <a:latin typeface="Arial" panose="020B0604020202020204" pitchFamily="34" charset="0"/>
                </a:rPr>
                <a:t>=250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验算不对</a:t>
              </a:r>
              <a:r>
                <a:rPr kumimoji="0" lang="en-US" altLang="zh-CN" sz="1800">
                  <a:latin typeface="Arial" panose="020B0604020202020204" pitchFamily="34" charset="0"/>
                </a:rPr>
                <a:t>) </a:t>
              </a:r>
              <a:endParaRPr kumimoji="0" lang="en-US" altLang="zh-CN" sz="1800">
                <a:latin typeface="Arial" panose="020B0604020202020204" pitchFamily="34" charset="0"/>
              </a:endParaRPr>
            </a:p>
          </p:txBody>
        </p:sp>
        <p:sp>
          <p:nvSpPr>
            <p:cNvPr id="40968" name="Rectangle 6"/>
            <p:cNvSpPr>
              <a:spLocks noChangeArrowheads="1"/>
            </p:cNvSpPr>
            <p:nvPr/>
          </p:nvSpPr>
          <p:spPr bwMode="auto">
            <a:xfrm>
              <a:off x="2016" y="753"/>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2</a:t>
              </a:r>
              <a:endParaRPr kumimoji="0" lang="en-US" altLang="zh-CN" sz="2000" baseline="-25000">
                <a:latin typeface="Arial" panose="020B0604020202020204" pitchFamily="34" charset="0"/>
              </a:endParaRPr>
            </a:p>
          </p:txBody>
        </p:sp>
        <p:sp>
          <p:nvSpPr>
            <p:cNvPr id="40969" name="Rectangle 7"/>
            <p:cNvSpPr>
              <a:spLocks noChangeArrowheads="1"/>
            </p:cNvSpPr>
            <p:nvPr/>
          </p:nvSpPr>
          <p:spPr bwMode="auto">
            <a:xfrm>
              <a:off x="912" y="753"/>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1</a:t>
              </a:r>
              <a:endParaRPr kumimoji="0" lang="en-US" altLang="zh-CN" sz="2000" baseline="-25000">
                <a:latin typeface="Arial" panose="020B0604020202020204" pitchFamily="34" charset="0"/>
              </a:endParaRPr>
            </a:p>
          </p:txBody>
        </p:sp>
        <p:sp>
          <p:nvSpPr>
            <p:cNvPr id="40970" name="Line 8"/>
            <p:cNvSpPr>
              <a:spLocks noChangeShapeType="1"/>
            </p:cNvSpPr>
            <p:nvPr/>
          </p:nvSpPr>
          <p:spPr bwMode="auto">
            <a:xfrm>
              <a:off x="912" y="753"/>
              <a:ext cx="216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971" name="Line 9"/>
            <p:cNvSpPr>
              <a:spLocks noChangeShapeType="1"/>
            </p:cNvSpPr>
            <p:nvPr/>
          </p:nvSpPr>
          <p:spPr bwMode="auto">
            <a:xfrm>
              <a:off x="912" y="1003"/>
              <a:ext cx="216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972" name="Line 10"/>
            <p:cNvSpPr>
              <a:spLocks noChangeShapeType="1"/>
            </p:cNvSpPr>
            <p:nvPr/>
          </p:nvSpPr>
          <p:spPr bwMode="auto">
            <a:xfrm>
              <a:off x="912" y="4034"/>
              <a:ext cx="216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973" name="Line 11"/>
            <p:cNvSpPr>
              <a:spLocks noChangeShapeType="1"/>
            </p:cNvSpPr>
            <p:nvPr/>
          </p:nvSpPr>
          <p:spPr bwMode="auto">
            <a:xfrm>
              <a:off x="912" y="753"/>
              <a:ext cx="0" cy="328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974" name="Line 12"/>
            <p:cNvSpPr>
              <a:spLocks noChangeShapeType="1"/>
            </p:cNvSpPr>
            <p:nvPr/>
          </p:nvSpPr>
          <p:spPr bwMode="auto">
            <a:xfrm>
              <a:off x="2016" y="753"/>
              <a:ext cx="0" cy="328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975" name="Line 13"/>
            <p:cNvSpPr>
              <a:spLocks noChangeShapeType="1"/>
            </p:cNvSpPr>
            <p:nvPr/>
          </p:nvSpPr>
          <p:spPr bwMode="auto">
            <a:xfrm>
              <a:off x="3072" y="753"/>
              <a:ext cx="0" cy="328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40965" name="Rectangle 14"/>
          <p:cNvSpPr>
            <a:spLocks noChangeArrowheads="1"/>
          </p:cNvSpPr>
          <p:nvPr/>
        </p:nvSpPr>
        <p:spPr bwMode="auto">
          <a:xfrm>
            <a:off x="5638800" y="31242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b="1"/>
              <a:t>不可重复读</a:t>
            </a:r>
            <a:endParaRPr kumimoji="0" lang="zh-CN" altLang="en-US" b="1"/>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p:txBody>
          <a:bodyPr/>
          <a:lstStyle/>
          <a:p>
            <a:pPr eaLnBrk="1" hangingPunct="1"/>
            <a:r>
              <a:rPr lang="en-US" altLang="zh-CN"/>
              <a:t>1. </a:t>
            </a:r>
            <a:r>
              <a:rPr lang="zh-CN" altLang="en-US"/>
              <a:t>关系数据结构</a:t>
            </a:r>
            <a:endParaRPr lang="zh-CN" altLang="en-US"/>
          </a:p>
        </p:txBody>
      </p:sp>
      <p:sp>
        <p:nvSpPr>
          <p:cNvPr id="216067" name="Rectangle 3"/>
          <p:cNvSpPr>
            <a:spLocks noGrp="1" noRot="1"/>
          </p:cNvSpPr>
          <p:nvPr>
            <p:ph idx="1"/>
          </p:nvPr>
        </p:nvSpPr>
        <p:spPr>
          <a:xfrm>
            <a:off x="428625" y="2286000"/>
            <a:ext cx="8229600" cy="3565525"/>
          </a:xfrm>
        </p:spPr>
        <p:txBody>
          <a:bodyPr/>
          <a:lstStyle/>
          <a:p>
            <a:pPr algn="just" eaLnBrk="1" hangingPunct="1"/>
            <a:r>
              <a:rPr lang="zh-CN" altLang="en-US" sz="2800">
                <a:latin typeface="宋体" panose="02010600030101010101" pitchFamily="2" charset="-122"/>
              </a:rPr>
              <a:t>单一的数据结构</a:t>
            </a:r>
            <a:r>
              <a:rPr lang="en-US" altLang="zh-CN" sz="2800">
                <a:latin typeface="宋体" panose="02010600030101010101" pitchFamily="2" charset="-122"/>
              </a:rPr>
              <a:t>----</a:t>
            </a:r>
            <a:r>
              <a:rPr lang="zh-CN" altLang="en-US" sz="2800">
                <a:latin typeface="宋体" panose="02010600030101010101" pitchFamily="2" charset="-122"/>
              </a:rPr>
              <a:t>关系</a:t>
            </a:r>
            <a:endParaRPr lang="zh-CN" altLang="en-US" sz="2800">
              <a:latin typeface="宋体" panose="02010600030101010101" pitchFamily="2" charset="-122"/>
            </a:endParaRPr>
          </a:p>
          <a:p>
            <a:pPr lvl="1" algn="just" eaLnBrk="1" hangingPunct="1"/>
            <a:r>
              <a:rPr lang="zh-CN" altLang="en-US" sz="2800"/>
              <a:t>现实世界的实体以及实体间的各种联系均用关系来表示</a:t>
            </a:r>
            <a:endParaRPr lang="zh-CN" altLang="en-US" sz="2800"/>
          </a:p>
          <a:p>
            <a:pPr algn="just" eaLnBrk="1" hangingPunct="1"/>
            <a:r>
              <a:rPr lang="zh-CN" altLang="en-US" sz="2800"/>
              <a:t>数据的逻辑结构</a:t>
            </a:r>
            <a:r>
              <a:rPr lang="en-US" altLang="zh-CN" sz="2800">
                <a:latin typeface="宋体" panose="02010600030101010101" pitchFamily="2" charset="-122"/>
              </a:rPr>
              <a:t>----</a:t>
            </a:r>
            <a:r>
              <a:rPr lang="zh-CN" altLang="en-US" sz="2800"/>
              <a:t>二维表</a:t>
            </a:r>
            <a:endParaRPr lang="zh-CN" altLang="en-US" sz="2800"/>
          </a:p>
          <a:p>
            <a:pPr lvl="1" algn="just" eaLnBrk="1" hangingPunct="1"/>
            <a:r>
              <a:rPr lang="zh-CN" altLang="en-US" sz="2800"/>
              <a:t>从用户角度，关系模型中数据的逻辑结构是一张二维表。 </a:t>
            </a:r>
            <a:endParaRPr lang="zh-CN" altLang="en-US" sz="2800"/>
          </a:p>
        </p:txBody>
      </p:sp>
      <p:sp>
        <p:nvSpPr>
          <p:cNvPr id="4" name="日期占位符 3"/>
          <p:cNvSpPr>
            <a:spLocks noGrp="1"/>
          </p:cNvSpPr>
          <p:nvPr>
            <p:ph type="dt" sz="quarter" idx="10"/>
          </p:nvPr>
        </p:nvSpPr>
        <p:spPr/>
        <p:txBody>
          <a:bodyPr/>
          <a:lstStyle/>
          <a:p>
            <a:pPr>
              <a:defRPr/>
            </a:pPr>
            <a:fld id="{1A4DD1E5-ED36-4758-AB7A-F3167758B91F}" type="datetime1">
              <a:rPr lang="zh-CN" altLang="en-US"/>
            </a:fld>
            <a:endParaRPr lang="en-US" altLang="zh-CN"/>
          </a:p>
        </p:txBody>
      </p:sp>
      <p:sp>
        <p:nvSpPr>
          <p:cNvPr id="143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6067">
                                            <p:txEl>
                                              <p:pRg st="0" end="0"/>
                                            </p:txEl>
                                          </p:spTgt>
                                        </p:tgtEl>
                                        <p:attrNameLst>
                                          <p:attrName>style.visibility</p:attrName>
                                        </p:attrNameLst>
                                      </p:cBhvr>
                                      <p:to>
                                        <p:strVal val="visible"/>
                                      </p:to>
                                    </p:set>
                                    <p:animEffect transition="in" filter="blinds(horizontal)">
                                      <p:cBhvr>
                                        <p:cTn id="7" dur="500"/>
                                        <p:tgtEl>
                                          <p:spTgt spid="216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6067">
                                            <p:txEl>
                                              <p:pRg st="1" end="1"/>
                                            </p:txEl>
                                          </p:spTgt>
                                        </p:tgtEl>
                                        <p:attrNameLst>
                                          <p:attrName>style.visibility</p:attrName>
                                        </p:attrNameLst>
                                      </p:cBhvr>
                                      <p:to>
                                        <p:strVal val="visible"/>
                                      </p:to>
                                    </p:set>
                                    <p:animEffect transition="in" filter="blinds(horizontal)">
                                      <p:cBhvr>
                                        <p:cTn id="12" dur="500"/>
                                        <p:tgtEl>
                                          <p:spTgt spid="2160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6067">
                                            <p:txEl>
                                              <p:pRg st="2" end="2"/>
                                            </p:txEl>
                                          </p:spTgt>
                                        </p:tgtEl>
                                        <p:attrNameLst>
                                          <p:attrName>style.visibility</p:attrName>
                                        </p:attrNameLst>
                                      </p:cBhvr>
                                      <p:to>
                                        <p:strVal val="visible"/>
                                      </p:to>
                                    </p:set>
                                    <p:animEffect transition="in" filter="blinds(horizontal)">
                                      <p:cBhvr>
                                        <p:cTn id="17" dur="500"/>
                                        <p:tgtEl>
                                          <p:spTgt spid="2160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6067">
                                            <p:txEl>
                                              <p:pRg st="3" end="3"/>
                                            </p:txEl>
                                          </p:spTgt>
                                        </p:tgtEl>
                                        <p:attrNameLst>
                                          <p:attrName>style.visibility</p:attrName>
                                        </p:attrNameLst>
                                      </p:cBhvr>
                                      <p:to>
                                        <p:strVal val="visible"/>
                                      </p:to>
                                    </p:set>
                                    <p:animEffect transition="in" filter="blinds(horizontal)">
                                      <p:cBhvr>
                                        <p:cTn id="22" dur="500"/>
                                        <p:tgtEl>
                                          <p:spTgt spid="2160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p:txBody>
          <a:bodyPr/>
          <a:lstStyle/>
          <a:p>
            <a:pPr eaLnBrk="1" hangingPunct="1"/>
            <a:r>
              <a:rPr lang="en-US" altLang="zh-CN"/>
              <a:t> 2</a:t>
            </a:r>
            <a:r>
              <a:rPr lang="zh-CN" altLang="en-US"/>
              <a:t>级封锁协议</a:t>
            </a:r>
            <a:endParaRPr lang="zh-CN" altLang="en-US"/>
          </a:p>
        </p:txBody>
      </p:sp>
      <p:sp>
        <p:nvSpPr>
          <p:cNvPr id="41987" name="Rectangle 3"/>
          <p:cNvSpPr>
            <a:spLocks noGrp="1" noRot="1"/>
          </p:cNvSpPr>
          <p:nvPr>
            <p:ph idx="1"/>
          </p:nvPr>
        </p:nvSpPr>
        <p:spPr>
          <a:xfrm>
            <a:off x="539750" y="2133600"/>
            <a:ext cx="8604250" cy="4114800"/>
          </a:xfrm>
        </p:spPr>
        <p:txBody>
          <a:bodyPr/>
          <a:lstStyle/>
          <a:p>
            <a:pPr eaLnBrk="1" hangingPunct="1"/>
            <a:r>
              <a:rPr lang="en-US" altLang="zh-CN"/>
              <a:t>1</a:t>
            </a:r>
            <a:r>
              <a:rPr lang="zh-CN" altLang="en-US"/>
              <a:t>级封锁协议</a:t>
            </a:r>
            <a:r>
              <a:rPr lang="en-US" altLang="zh-CN"/>
              <a:t>+</a:t>
            </a:r>
            <a:r>
              <a:rPr lang="zh-CN" altLang="en-US"/>
              <a:t>事务</a:t>
            </a:r>
            <a:r>
              <a:rPr lang="en-US" altLang="zh-CN"/>
              <a:t>T</a:t>
            </a:r>
            <a:r>
              <a:rPr lang="zh-CN" altLang="en-US"/>
              <a:t>在读取数据</a:t>
            </a:r>
            <a:r>
              <a:rPr lang="en-US" altLang="zh-CN"/>
              <a:t>R</a:t>
            </a:r>
            <a:r>
              <a:rPr lang="zh-CN" altLang="en-US"/>
              <a:t>前必须</a:t>
            </a:r>
            <a:r>
              <a:rPr lang="zh-CN" altLang="en-US">
                <a:solidFill>
                  <a:schemeClr val="tx2"/>
                </a:solidFill>
              </a:rPr>
              <a:t>先加</a:t>
            </a:r>
            <a:r>
              <a:rPr lang="en-US" altLang="zh-CN">
                <a:solidFill>
                  <a:schemeClr val="tx2"/>
                </a:solidFill>
              </a:rPr>
              <a:t>S</a:t>
            </a:r>
            <a:r>
              <a:rPr lang="zh-CN" altLang="en-US">
                <a:solidFill>
                  <a:schemeClr val="tx2"/>
                </a:solidFill>
              </a:rPr>
              <a:t>锁</a:t>
            </a:r>
            <a:r>
              <a:rPr lang="zh-CN" altLang="en-US"/>
              <a:t>，读完后即可释放</a:t>
            </a:r>
            <a:r>
              <a:rPr lang="en-US" altLang="zh-CN"/>
              <a:t>S</a:t>
            </a:r>
            <a:r>
              <a:rPr lang="zh-CN" altLang="en-US"/>
              <a:t>锁</a:t>
            </a:r>
            <a:endParaRPr lang="zh-CN" altLang="en-US"/>
          </a:p>
          <a:p>
            <a:pPr eaLnBrk="1" hangingPunct="1"/>
            <a:r>
              <a:rPr lang="en-US" altLang="zh-CN"/>
              <a:t>2</a:t>
            </a:r>
            <a:r>
              <a:rPr lang="zh-CN" altLang="en-US"/>
              <a:t>级封锁协议可以防止丢失修改和读“脏”数据。</a:t>
            </a:r>
            <a:endParaRPr lang="zh-CN" altLang="en-US"/>
          </a:p>
          <a:p>
            <a:pPr eaLnBrk="1" hangingPunct="1"/>
            <a:r>
              <a:rPr lang="zh-CN" altLang="en-US"/>
              <a:t>在</a:t>
            </a:r>
            <a:r>
              <a:rPr lang="en-US" altLang="zh-CN"/>
              <a:t>2</a:t>
            </a:r>
            <a:r>
              <a:rPr lang="zh-CN" altLang="en-US"/>
              <a:t>级封锁协议中，由于读完数据后即可释放</a:t>
            </a:r>
            <a:r>
              <a:rPr lang="en-US" altLang="zh-CN"/>
              <a:t>S</a:t>
            </a:r>
            <a:r>
              <a:rPr lang="zh-CN" altLang="en-US"/>
              <a:t>锁，所以它不能保证可重复读</a:t>
            </a:r>
            <a:r>
              <a:rPr lang="zh-CN" altLang="en-US" sz="2800"/>
              <a:t>。</a:t>
            </a:r>
            <a:endParaRPr lang="zh-CN" altLang="en-US" sz="2800"/>
          </a:p>
        </p:txBody>
      </p:sp>
      <p:sp>
        <p:nvSpPr>
          <p:cNvPr id="4198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p:cNvSpPr>
          <p:nvPr>
            <p:ph type="title"/>
          </p:nvPr>
        </p:nvSpPr>
        <p:spPr>
          <a:xfrm>
            <a:off x="250825" y="404813"/>
            <a:ext cx="8540750" cy="762000"/>
          </a:xfrm>
        </p:spPr>
        <p:txBody>
          <a:bodyPr/>
          <a:lstStyle/>
          <a:p>
            <a:pPr eaLnBrk="1" hangingPunct="1"/>
            <a:r>
              <a:rPr lang="en-US" altLang="zh-CN" sz="3200"/>
              <a:t>2</a:t>
            </a:r>
            <a:r>
              <a:rPr lang="zh-CN" altLang="en-US" sz="3200"/>
              <a:t>级封锁协议</a:t>
            </a:r>
            <a:endParaRPr lang="zh-CN" altLang="en-US" sz="3200"/>
          </a:p>
        </p:txBody>
      </p:sp>
      <p:sp>
        <p:nvSpPr>
          <p:cNvPr id="43011"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
        <p:nvSpPr>
          <p:cNvPr id="43012" name="Rectangle 3"/>
          <p:cNvSpPr>
            <a:spLocks noChangeArrowheads="1"/>
          </p:cNvSpPr>
          <p:nvPr/>
        </p:nvSpPr>
        <p:spPr bwMode="auto">
          <a:xfrm>
            <a:off x="3429000" y="60198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b="1"/>
              <a:t>不可重复读</a:t>
            </a:r>
            <a:endParaRPr kumimoji="0" lang="zh-CN" altLang="en-US" b="1"/>
          </a:p>
        </p:txBody>
      </p:sp>
      <p:grpSp>
        <p:nvGrpSpPr>
          <p:cNvPr id="43013" name="Group 4"/>
          <p:cNvGrpSpPr/>
          <p:nvPr/>
        </p:nvGrpSpPr>
        <p:grpSpPr bwMode="auto">
          <a:xfrm>
            <a:off x="1143000" y="1066800"/>
            <a:ext cx="3505200" cy="5029200"/>
            <a:chOff x="720" y="768"/>
            <a:chExt cx="2208" cy="2989"/>
          </a:xfrm>
        </p:grpSpPr>
        <p:sp>
          <p:nvSpPr>
            <p:cNvPr id="43025" name="Rectangle 5"/>
            <p:cNvSpPr>
              <a:spLocks noChangeArrowheads="1"/>
            </p:cNvSpPr>
            <p:nvPr/>
          </p:nvSpPr>
          <p:spPr bwMode="auto">
            <a:xfrm>
              <a:off x="720" y="1008"/>
              <a:ext cx="1056" cy="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①</a:t>
              </a:r>
              <a:r>
                <a:rPr kumimoji="0" lang="en-US" altLang="zh-CN" sz="1800">
                  <a:latin typeface="Arial" panose="020B0604020202020204" pitchFamily="34" charset="0"/>
                  <a:cs typeface="Times New Roman" panose="02020603050405020304" pitchFamily="18" charset="0"/>
                </a:rPr>
                <a:t> </a:t>
              </a:r>
              <a:r>
                <a:rPr kumimoji="0" lang="en-US" altLang="zh-CN" sz="1800">
                  <a:latin typeface="Arial" panose="020B0604020202020204" pitchFamily="34" charset="0"/>
                </a:rPr>
                <a:t>Sclock A</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获得</a:t>
              </a:r>
              <a:endParaRPr kumimoji="0" lang="zh-CN" altLang="en-US"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zh-CN" altLang="en-US" sz="1800">
                  <a:latin typeface="Arial" panose="020B0604020202020204" pitchFamily="34" charset="0"/>
                </a:rPr>
                <a:t>     读</a:t>
              </a:r>
              <a:r>
                <a:rPr kumimoji="0" lang="en-US" altLang="zh-CN" sz="1800">
                  <a:latin typeface="Arial" panose="020B0604020202020204" pitchFamily="34" charset="0"/>
                </a:rPr>
                <a:t>A=50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Unlock A</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② Sclock B</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获得</a:t>
              </a:r>
              <a:endParaRPr kumimoji="0" lang="zh-CN" altLang="en-US"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zh-CN" altLang="en-US" sz="1800">
                  <a:latin typeface="Arial" panose="020B0604020202020204" pitchFamily="34" charset="0"/>
                </a:rPr>
                <a:t>     读</a:t>
              </a:r>
              <a:r>
                <a:rPr kumimoji="0" lang="en-US" altLang="zh-CN" sz="1800">
                  <a:latin typeface="Arial" panose="020B0604020202020204" pitchFamily="34" charset="0"/>
                </a:rPr>
                <a:t>B=100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Unlock  B</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③ </a:t>
              </a:r>
              <a:r>
                <a:rPr kumimoji="0" lang="zh-CN" altLang="en-US" sz="1800">
                  <a:latin typeface="Arial" panose="020B0604020202020204" pitchFamily="34" charset="0"/>
                </a:rPr>
                <a:t>求和</a:t>
              </a:r>
              <a:r>
                <a:rPr kumimoji="0" lang="en-US" altLang="zh-CN" sz="1800">
                  <a:latin typeface="Arial" panose="020B0604020202020204" pitchFamily="34" charset="0"/>
                </a:rPr>
                <a:t>=150</a:t>
              </a:r>
              <a:endParaRPr kumimoji="0" lang="en-US" altLang="zh-CN" sz="1800">
                <a:latin typeface="Arial" panose="020B0604020202020204" pitchFamily="34" charset="0"/>
              </a:endParaRPr>
            </a:p>
            <a:p>
              <a:pPr eaLnBrk="1" hangingPunct="1">
                <a:lnSpc>
                  <a:spcPct val="160000"/>
                </a:lnSpc>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p:txBody>
        </p:sp>
        <p:sp>
          <p:nvSpPr>
            <p:cNvPr id="43026" name="Rectangle 6"/>
            <p:cNvSpPr>
              <a:spLocks noChangeArrowheads="1"/>
            </p:cNvSpPr>
            <p:nvPr/>
          </p:nvSpPr>
          <p:spPr bwMode="auto">
            <a:xfrm>
              <a:off x="1824" y="1008"/>
              <a:ext cx="1104" cy="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cs typeface="Times New Roman" panose="02020603050405020304" pitchFamily="18" charset="0"/>
                </a:rPr>
                <a:t> </a:t>
              </a:r>
              <a:endParaRPr kumimoji="0" lang="en-US" altLang="zh-CN" sz="1800">
                <a:latin typeface="Arial" panose="020B0604020202020204" pitchFamily="34" charset="0"/>
                <a:cs typeface="Times New Roman" panose="02020603050405020304" pitchFamily="18" charset="0"/>
              </a:endParaRPr>
            </a:p>
            <a:p>
              <a:pPr algn="just"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cs typeface="Times New Roman" panose="02020603050405020304" pitchFamily="18"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algn="just" eaLnBrk="1" hangingPunct="1">
                <a:lnSpc>
                  <a:spcPct val="120000"/>
                </a:lnSpc>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algn="just" eaLnBrk="1" hangingPunct="1">
                <a:lnSpc>
                  <a:spcPct val="120000"/>
                </a:lnSpc>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Xlock B</a:t>
              </a:r>
              <a:endParaRPr kumimoji="0" lang="en-US" altLang="zh-CN" sz="1800">
                <a:latin typeface="Arial" panose="020B0604020202020204" pitchFamily="34" charset="0"/>
                <a:cs typeface="Times New Roman" panose="02020603050405020304" pitchFamily="18" charset="0"/>
              </a:endParaRPr>
            </a:p>
            <a:p>
              <a:pPr eaLnBrk="1" hangingPunct="1">
                <a:lnSpc>
                  <a:spcPct val="90000"/>
                </a:lnSpc>
                <a:spcBef>
                  <a:spcPct val="20000"/>
                </a:spcBef>
                <a:buClr>
                  <a:schemeClr val="hlink"/>
                </a:buClr>
                <a:buFont typeface="Wingdings" panose="05000000000000000000" pitchFamily="2" charset="2"/>
                <a:buNone/>
              </a:pPr>
              <a:r>
                <a:rPr kumimoji="0" lang="zh-CN" altLang="en-US" sz="1600">
                  <a:latin typeface="Arial" panose="020B0604020202020204" pitchFamily="34" charset="0"/>
                </a:rPr>
                <a:t>等待</a:t>
              </a:r>
              <a:endParaRPr kumimoji="0" lang="zh-CN" altLang="en-US" sz="1600">
                <a:latin typeface="Arial" panose="020B0604020202020204" pitchFamily="34" charset="0"/>
              </a:endParaRPr>
            </a:p>
            <a:p>
              <a:pPr eaLnBrk="1" hangingPunct="1">
                <a:lnSpc>
                  <a:spcPct val="90000"/>
                </a:lnSpc>
                <a:spcBef>
                  <a:spcPct val="20000"/>
                </a:spcBef>
                <a:buClr>
                  <a:schemeClr val="hlink"/>
                </a:buClr>
                <a:buFont typeface="Wingdings" panose="05000000000000000000" pitchFamily="2" charset="2"/>
                <a:buNone/>
              </a:pPr>
              <a:r>
                <a:rPr kumimoji="0" lang="zh-CN" altLang="en-US" sz="1600">
                  <a:latin typeface="Arial" panose="020B0604020202020204" pitchFamily="34" charset="0"/>
                </a:rPr>
                <a:t>等待</a:t>
              </a:r>
              <a:endParaRPr kumimoji="0" lang="zh-CN" altLang="en-US" sz="1600">
                <a:latin typeface="Arial" panose="020B0604020202020204" pitchFamily="34" charset="0"/>
              </a:endParaRPr>
            </a:p>
            <a:p>
              <a:pPr eaLnBrk="1" hangingPunct="1">
                <a:lnSpc>
                  <a:spcPct val="90000"/>
                </a:lnSpc>
                <a:spcBef>
                  <a:spcPct val="20000"/>
                </a:spcBef>
                <a:buClr>
                  <a:schemeClr val="hlink"/>
                </a:buClr>
                <a:buFont typeface="Wingdings" panose="05000000000000000000" pitchFamily="2" charset="2"/>
                <a:buNone/>
              </a:pPr>
              <a:r>
                <a:rPr kumimoji="0" lang="zh-CN" altLang="en-US" sz="1800">
                  <a:latin typeface="Arial" panose="020B0604020202020204" pitchFamily="34" charset="0"/>
                </a:rPr>
                <a:t>获得</a:t>
              </a:r>
              <a:r>
                <a:rPr kumimoji="0" lang="en-US" altLang="zh-CN" sz="1600">
                  <a:latin typeface="Arial" panose="020B0604020202020204" pitchFamily="34" charset="0"/>
                </a:rPr>
                <a:t>Xlock B</a:t>
              </a:r>
              <a:endParaRPr kumimoji="0" lang="en-US" altLang="zh-CN" sz="1800">
                <a:latin typeface="Arial" panose="020B0604020202020204" pitchFamily="34" charset="0"/>
              </a:endParaRPr>
            </a:p>
            <a:p>
              <a:pPr eaLnBrk="1" hangingPunct="1">
                <a:lnSpc>
                  <a:spcPct val="90000"/>
                </a:lnSpc>
                <a:spcBef>
                  <a:spcPct val="20000"/>
                </a:spcBef>
                <a:buClr>
                  <a:schemeClr val="hlink"/>
                </a:buClr>
                <a:buFont typeface="Wingdings" panose="05000000000000000000" pitchFamily="2" charset="2"/>
                <a:buNone/>
              </a:pPr>
              <a:r>
                <a:rPr kumimoji="0" lang="zh-CN" altLang="en-US" sz="1800">
                  <a:latin typeface="Arial" panose="020B0604020202020204" pitchFamily="34" charset="0"/>
                </a:rPr>
                <a:t>读</a:t>
              </a:r>
              <a:r>
                <a:rPr kumimoji="0" lang="en-US" altLang="zh-CN" sz="1800">
                  <a:latin typeface="Arial" panose="020B0604020202020204" pitchFamily="34" charset="0"/>
                </a:rPr>
                <a:t>B=100</a:t>
              </a:r>
              <a:endParaRPr kumimoji="0" lang="en-US" altLang="zh-CN" sz="1800">
                <a:latin typeface="Arial" panose="020B0604020202020204" pitchFamily="34" charset="0"/>
              </a:endParaRPr>
            </a:p>
            <a:p>
              <a:pPr eaLnBrk="1" hangingPunct="1">
                <a:lnSpc>
                  <a:spcPct val="90000"/>
                </a:lnSpc>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B←B*2</a:t>
              </a:r>
              <a:endParaRPr kumimoji="0" lang="en-US" altLang="zh-CN" sz="1800">
                <a:latin typeface="Arial" panose="020B0604020202020204" pitchFamily="34" charset="0"/>
              </a:endParaRPr>
            </a:p>
            <a:p>
              <a:pPr eaLnBrk="1" hangingPunct="1">
                <a:lnSpc>
                  <a:spcPct val="90000"/>
                </a:lnSpc>
                <a:spcBef>
                  <a:spcPct val="20000"/>
                </a:spcBef>
                <a:buClr>
                  <a:schemeClr val="hlink"/>
                </a:buClr>
                <a:buFont typeface="Wingdings" panose="05000000000000000000" pitchFamily="2" charset="2"/>
                <a:buNone/>
              </a:pPr>
              <a:r>
                <a:rPr kumimoji="0" lang="zh-CN" altLang="en-US" sz="1800">
                  <a:latin typeface="Arial" panose="020B0604020202020204" pitchFamily="34" charset="0"/>
                </a:rPr>
                <a:t>写回</a:t>
              </a:r>
              <a:r>
                <a:rPr kumimoji="0" lang="en-US" altLang="zh-CN" sz="1800">
                  <a:latin typeface="Arial" panose="020B0604020202020204" pitchFamily="34" charset="0"/>
                </a:rPr>
                <a:t>B=200</a:t>
              </a:r>
              <a:endParaRPr kumimoji="0" lang="en-US" altLang="zh-CN" sz="1800">
                <a:latin typeface="Arial" panose="020B0604020202020204" pitchFamily="34" charset="0"/>
              </a:endParaRPr>
            </a:p>
            <a:p>
              <a:pPr eaLnBrk="1" hangingPunct="1">
                <a:lnSpc>
                  <a:spcPct val="90000"/>
                </a:lnSpc>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Commit</a:t>
              </a:r>
              <a:endParaRPr kumimoji="0" lang="en-US" altLang="zh-CN" sz="1800">
                <a:latin typeface="Arial" panose="020B0604020202020204" pitchFamily="34" charset="0"/>
              </a:endParaRPr>
            </a:p>
            <a:p>
              <a:pPr eaLnBrk="1" hangingPunct="1">
                <a:lnSpc>
                  <a:spcPct val="90000"/>
                </a:lnSpc>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Unlock B</a:t>
              </a:r>
              <a:endParaRPr kumimoji="0" lang="en-US" altLang="zh-CN" sz="1800">
                <a:latin typeface="Arial" panose="020B0604020202020204" pitchFamily="34" charset="0"/>
              </a:endParaRPr>
            </a:p>
          </p:txBody>
        </p:sp>
        <p:sp>
          <p:nvSpPr>
            <p:cNvPr id="43027" name="Rectangle 7"/>
            <p:cNvSpPr>
              <a:spLocks noChangeArrowheads="1"/>
            </p:cNvSpPr>
            <p:nvPr/>
          </p:nvSpPr>
          <p:spPr bwMode="auto">
            <a:xfrm>
              <a:off x="1824" y="768"/>
              <a:ext cx="105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2</a:t>
              </a:r>
              <a:endParaRPr kumimoji="0" lang="en-US" altLang="zh-CN" sz="2000" baseline="-25000">
                <a:latin typeface="Arial" panose="020B0604020202020204" pitchFamily="34" charset="0"/>
              </a:endParaRPr>
            </a:p>
          </p:txBody>
        </p:sp>
        <p:sp>
          <p:nvSpPr>
            <p:cNvPr id="43028" name="Rectangle 8"/>
            <p:cNvSpPr>
              <a:spLocks noChangeArrowheads="1"/>
            </p:cNvSpPr>
            <p:nvPr/>
          </p:nvSpPr>
          <p:spPr bwMode="auto">
            <a:xfrm>
              <a:off x="720" y="768"/>
              <a:ext cx="110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1</a:t>
              </a:r>
              <a:endParaRPr kumimoji="0" lang="en-US" altLang="zh-CN" sz="2000" baseline="-25000">
                <a:latin typeface="Arial" panose="020B0604020202020204" pitchFamily="34" charset="0"/>
              </a:endParaRPr>
            </a:p>
          </p:txBody>
        </p:sp>
        <p:sp>
          <p:nvSpPr>
            <p:cNvPr id="43029" name="Line 9"/>
            <p:cNvSpPr>
              <a:spLocks noChangeShapeType="1"/>
            </p:cNvSpPr>
            <p:nvPr/>
          </p:nvSpPr>
          <p:spPr bwMode="auto">
            <a:xfrm>
              <a:off x="720" y="768"/>
              <a:ext cx="216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30" name="Line 10"/>
            <p:cNvSpPr>
              <a:spLocks noChangeShapeType="1"/>
            </p:cNvSpPr>
            <p:nvPr/>
          </p:nvSpPr>
          <p:spPr bwMode="auto">
            <a:xfrm>
              <a:off x="720" y="995"/>
              <a:ext cx="216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31" name="Line 11"/>
            <p:cNvSpPr>
              <a:spLocks noChangeShapeType="1"/>
            </p:cNvSpPr>
            <p:nvPr/>
          </p:nvSpPr>
          <p:spPr bwMode="auto">
            <a:xfrm>
              <a:off x="720" y="3744"/>
              <a:ext cx="216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32" name="Line 12"/>
            <p:cNvSpPr>
              <a:spLocks noChangeShapeType="1"/>
            </p:cNvSpPr>
            <p:nvPr/>
          </p:nvSpPr>
          <p:spPr bwMode="auto">
            <a:xfrm>
              <a:off x="720" y="768"/>
              <a:ext cx="0" cy="29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33" name="Line 13"/>
            <p:cNvSpPr>
              <a:spLocks noChangeShapeType="1"/>
            </p:cNvSpPr>
            <p:nvPr/>
          </p:nvSpPr>
          <p:spPr bwMode="auto">
            <a:xfrm>
              <a:off x="1824" y="768"/>
              <a:ext cx="0" cy="29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34" name="Line 14"/>
            <p:cNvSpPr>
              <a:spLocks noChangeShapeType="1"/>
            </p:cNvSpPr>
            <p:nvPr/>
          </p:nvSpPr>
          <p:spPr bwMode="auto">
            <a:xfrm>
              <a:off x="2880" y="768"/>
              <a:ext cx="0" cy="29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43014" name="Group 15"/>
          <p:cNvGrpSpPr/>
          <p:nvPr/>
        </p:nvGrpSpPr>
        <p:grpSpPr bwMode="auto">
          <a:xfrm>
            <a:off x="4876800" y="1066800"/>
            <a:ext cx="3505200" cy="5029200"/>
            <a:chOff x="3120" y="768"/>
            <a:chExt cx="2208" cy="2989"/>
          </a:xfrm>
        </p:grpSpPr>
        <p:sp>
          <p:nvSpPr>
            <p:cNvPr id="43015" name="Rectangle 16"/>
            <p:cNvSpPr>
              <a:spLocks noChangeArrowheads="1"/>
            </p:cNvSpPr>
            <p:nvPr/>
          </p:nvSpPr>
          <p:spPr bwMode="auto">
            <a:xfrm>
              <a:off x="3120" y="912"/>
              <a:ext cx="1056" cy="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0"/>
                </a:lnSpc>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a:p>
              <a:pPr eaLnBrk="1" hangingPunct="1">
                <a:lnSpc>
                  <a:spcPct val="150000"/>
                </a:lnSpc>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④Sclock A</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获得</a:t>
              </a:r>
              <a:endParaRPr kumimoji="0" lang="zh-CN" altLang="en-US"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zh-CN" altLang="en-US" sz="1800">
                  <a:latin typeface="Arial" panose="020B0604020202020204" pitchFamily="34" charset="0"/>
                </a:rPr>
                <a:t>     读</a:t>
              </a:r>
              <a:r>
                <a:rPr kumimoji="0" lang="en-US" altLang="zh-CN" sz="1800">
                  <a:latin typeface="Arial" panose="020B0604020202020204" pitchFamily="34" charset="0"/>
                </a:rPr>
                <a:t>A=50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Unlock A</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Sclock B</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获得</a:t>
              </a:r>
              <a:endParaRPr kumimoji="0" lang="zh-CN" altLang="en-US"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zh-CN" altLang="en-US" sz="1800">
                  <a:latin typeface="Arial" panose="020B0604020202020204" pitchFamily="34" charset="0"/>
                </a:rPr>
                <a:t>     读</a:t>
              </a:r>
              <a:r>
                <a:rPr kumimoji="0" lang="en-US" altLang="zh-CN" sz="1800">
                  <a:latin typeface="Arial" panose="020B0604020202020204" pitchFamily="34" charset="0"/>
                </a:rPr>
                <a:t>B=200</a:t>
              </a:r>
              <a:endParaRPr kumimoji="0" lang="en-US" altLang="zh-CN" sz="1800">
                <a:latin typeface="Arial" panose="020B0604020202020204" pitchFamily="34" charset="0"/>
              </a:endParaRPr>
            </a:p>
            <a:p>
              <a:pPr algn="ct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Unlock  B</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求和</a:t>
              </a:r>
              <a:r>
                <a:rPr kumimoji="0" lang="en-US" altLang="zh-CN" sz="1800">
                  <a:latin typeface="Arial" panose="020B0604020202020204" pitchFamily="34" charset="0"/>
                </a:rPr>
                <a:t>=250</a:t>
              </a:r>
              <a:endParaRPr kumimoji="0" lang="en-US" altLang="zh-CN" sz="18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r>
                <a:rPr kumimoji="0" lang="zh-CN" altLang="en-US" sz="1800">
                  <a:latin typeface="Arial" panose="020B0604020202020204" pitchFamily="34" charset="0"/>
                </a:rPr>
                <a:t>验算不对</a:t>
              </a:r>
              <a:r>
                <a:rPr kumimoji="0" lang="en-US" altLang="zh-CN" sz="1800">
                  <a:latin typeface="Arial" panose="020B0604020202020204" pitchFamily="34" charset="0"/>
                </a:rPr>
                <a:t>)</a:t>
              </a:r>
              <a:endParaRPr kumimoji="0" lang="en-US" altLang="zh-CN" sz="1800">
                <a:latin typeface="Arial" panose="020B0604020202020204" pitchFamily="34" charset="0"/>
              </a:endParaRPr>
            </a:p>
          </p:txBody>
        </p:sp>
        <p:sp>
          <p:nvSpPr>
            <p:cNvPr id="43016" name="Rectangle 17"/>
            <p:cNvSpPr>
              <a:spLocks noChangeArrowheads="1"/>
            </p:cNvSpPr>
            <p:nvPr/>
          </p:nvSpPr>
          <p:spPr bwMode="auto">
            <a:xfrm>
              <a:off x="4224" y="1008"/>
              <a:ext cx="1104" cy="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cs typeface="Times New Roman" panose="02020603050405020304" pitchFamily="18" charset="0"/>
                </a:rPr>
                <a:t>  </a:t>
              </a:r>
              <a:endParaRPr kumimoji="0" lang="en-US" altLang="zh-CN" sz="1800">
                <a:latin typeface="Arial" panose="020B0604020202020204" pitchFamily="34" charset="0"/>
                <a:cs typeface="Times New Roman" panose="02020603050405020304" pitchFamily="18" charset="0"/>
              </a:endParaRPr>
            </a:p>
            <a:p>
              <a:pPr algn="just"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cs typeface="Times New Roman" panose="02020603050405020304" pitchFamily="18" charset="0"/>
              </a:endParaRPr>
            </a:p>
            <a:p>
              <a:pPr algn="just"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cs typeface="Times New Roman" panose="02020603050405020304" pitchFamily="18" charset="0"/>
              </a:endParaRPr>
            </a:p>
            <a:p>
              <a:pPr algn="just" eaLnBrk="1" hangingPunct="1">
                <a:spcBef>
                  <a:spcPct val="20000"/>
                </a:spcBef>
                <a:buClr>
                  <a:schemeClr val="hlink"/>
                </a:buClr>
                <a:buFont typeface="Wingdings" panose="05000000000000000000" pitchFamily="2" charset="2"/>
                <a:buNone/>
              </a:pPr>
              <a:r>
                <a:rPr kumimoji="0" lang="en-US" altLang="zh-CN" sz="1800">
                  <a:latin typeface="Arial" panose="020B0604020202020204" pitchFamily="34" charset="0"/>
                </a:rPr>
                <a:t> </a:t>
              </a:r>
              <a:endParaRPr kumimoji="0" lang="en-US" altLang="zh-CN" sz="1800">
                <a:latin typeface="Arial" panose="020B0604020202020204" pitchFamily="34" charset="0"/>
              </a:endParaRPr>
            </a:p>
            <a:p>
              <a:pPr algn="just" eaLnBrk="1" hangingPunct="1">
                <a:spcBef>
                  <a:spcPct val="20000"/>
                </a:spcBef>
                <a:buClr>
                  <a:schemeClr val="hlink"/>
                </a:buClr>
                <a:buFont typeface="Wingdings" panose="05000000000000000000" pitchFamily="2" charset="2"/>
                <a:buNone/>
              </a:pPr>
              <a:endParaRPr kumimoji="0" lang="en-US" altLang="zh-CN" sz="1800">
                <a:latin typeface="Arial" panose="020B0604020202020204" pitchFamily="34" charset="0"/>
              </a:endParaRPr>
            </a:p>
          </p:txBody>
        </p:sp>
        <p:sp>
          <p:nvSpPr>
            <p:cNvPr id="43017" name="Rectangle 18"/>
            <p:cNvSpPr>
              <a:spLocks noChangeArrowheads="1"/>
            </p:cNvSpPr>
            <p:nvPr/>
          </p:nvSpPr>
          <p:spPr bwMode="auto">
            <a:xfrm>
              <a:off x="4224" y="768"/>
              <a:ext cx="105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2</a:t>
              </a:r>
              <a:endParaRPr kumimoji="0" lang="en-US" altLang="zh-CN" sz="2000" baseline="-25000">
                <a:latin typeface="Arial" panose="020B0604020202020204" pitchFamily="34" charset="0"/>
              </a:endParaRPr>
            </a:p>
          </p:txBody>
        </p:sp>
        <p:sp>
          <p:nvSpPr>
            <p:cNvPr id="43018" name="Rectangle 19"/>
            <p:cNvSpPr>
              <a:spLocks noChangeArrowheads="1"/>
            </p:cNvSpPr>
            <p:nvPr/>
          </p:nvSpPr>
          <p:spPr bwMode="auto">
            <a:xfrm>
              <a:off x="3120" y="768"/>
              <a:ext cx="110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1 </a:t>
              </a:r>
              <a:r>
                <a:rPr kumimoji="0" lang="en-US" altLang="zh-CN" sz="2000">
                  <a:latin typeface="Arial" panose="020B0604020202020204" pitchFamily="34" charset="0"/>
                </a:rPr>
                <a:t>(</a:t>
              </a:r>
              <a:r>
                <a:rPr kumimoji="0" lang="zh-CN" altLang="en-US" sz="2000">
                  <a:latin typeface="Arial" panose="020B0604020202020204" pitchFamily="34" charset="0"/>
                </a:rPr>
                <a:t>续</a:t>
              </a:r>
              <a:r>
                <a:rPr kumimoji="0" lang="en-US" altLang="zh-CN" sz="2000">
                  <a:latin typeface="Arial" panose="020B0604020202020204" pitchFamily="34" charset="0"/>
                </a:rPr>
                <a:t>)</a:t>
              </a:r>
              <a:endParaRPr kumimoji="0" lang="en-US" altLang="zh-CN" sz="2000">
                <a:latin typeface="Arial" panose="020B0604020202020204" pitchFamily="34" charset="0"/>
              </a:endParaRPr>
            </a:p>
          </p:txBody>
        </p:sp>
        <p:sp>
          <p:nvSpPr>
            <p:cNvPr id="43019" name="Line 20"/>
            <p:cNvSpPr>
              <a:spLocks noChangeShapeType="1"/>
            </p:cNvSpPr>
            <p:nvPr/>
          </p:nvSpPr>
          <p:spPr bwMode="auto">
            <a:xfrm>
              <a:off x="3120" y="768"/>
              <a:ext cx="216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20" name="Line 21"/>
            <p:cNvSpPr>
              <a:spLocks noChangeShapeType="1"/>
            </p:cNvSpPr>
            <p:nvPr/>
          </p:nvSpPr>
          <p:spPr bwMode="auto">
            <a:xfrm>
              <a:off x="3120" y="995"/>
              <a:ext cx="216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21" name="Line 22"/>
            <p:cNvSpPr>
              <a:spLocks noChangeShapeType="1"/>
            </p:cNvSpPr>
            <p:nvPr/>
          </p:nvSpPr>
          <p:spPr bwMode="auto">
            <a:xfrm>
              <a:off x="3120" y="3744"/>
              <a:ext cx="216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22" name="Line 23"/>
            <p:cNvSpPr>
              <a:spLocks noChangeShapeType="1"/>
            </p:cNvSpPr>
            <p:nvPr/>
          </p:nvSpPr>
          <p:spPr bwMode="auto">
            <a:xfrm>
              <a:off x="3120" y="768"/>
              <a:ext cx="0" cy="29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23" name="Line 24"/>
            <p:cNvSpPr>
              <a:spLocks noChangeShapeType="1"/>
            </p:cNvSpPr>
            <p:nvPr/>
          </p:nvSpPr>
          <p:spPr bwMode="auto">
            <a:xfrm>
              <a:off x="4224" y="768"/>
              <a:ext cx="0" cy="29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024" name="Line 25"/>
            <p:cNvSpPr>
              <a:spLocks noChangeShapeType="1"/>
            </p:cNvSpPr>
            <p:nvPr/>
          </p:nvSpPr>
          <p:spPr bwMode="auto">
            <a:xfrm>
              <a:off x="5280" y="768"/>
              <a:ext cx="0" cy="29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p:cNvSpPr>
          <p:nvPr>
            <p:ph type="title"/>
          </p:nvPr>
        </p:nvSpPr>
        <p:spPr/>
        <p:txBody>
          <a:bodyPr/>
          <a:lstStyle/>
          <a:p>
            <a:pPr eaLnBrk="1" hangingPunct="1"/>
            <a:r>
              <a:rPr lang="en-US" altLang="zh-CN"/>
              <a:t> 3</a:t>
            </a:r>
            <a:r>
              <a:rPr lang="zh-CN" altLang="en-US"/>
              <a:t>级封锁协议</a:t>
            </a:r>
            <a:endParaRPr lang="zh-CN" altLang="en-US"/>
          </a:p>
        </p:txBody>
      </p:sp>
      <p:sp>
        <p:nvSpPr>
          <p:cNvPr id="44035" name="Rectangle 3"/>
          <p:cNvSpPr>
            <a:spLocks noGrp="1" noRot="1"/>
          </p:cNvSpPr>
          <p:nvPr>
            <p:ph idx="1"/>
          </p:nvPr>
        </p:nvSpPr>
        <p:spPr/>
        <p:txBody>
          <a:bodyPr/>
          <a:lstStyle/>
          <a:p>
            <a:pPr eaLnBrk="1" hangingPunct="1"/>
            <a:r>
              <a:rPr lang="en-US" altLang="zh-CN"/>
              <a:t>1</a:t>
            </a:r>
            <a:r>
              <a:rPr lang="zh-CN" altLang="en-US"/>
              <a:t>级封锁协议 </a:t>
            </a:r>
            <a:r>
              <a:rPr lang="en-US" altLang="zh-CN"/>
              <a:t>+ </a:t>
            </a:r>
            <a:r>
              <a:rPr lang="zh-CN" altLang="en-US"/>
              <a:t>事务</a:t>
            </a:r>
            <a:r>
              <a:rPr lang="en-US" altLang="zh-CN"/>
              <a:t>T</a:t>
            </a:r>
            <a:r>
              <a:rPr lang="zh-CN" altLang="en-US"/>
              <a:t>在读取数据</a:t>
            </a:r>
            <a:r>
              <a:rPr lang="en-US" altLang="zh-CN"/>
              <a:t>R</a:t>
            </a:r>
            <a:r>
              <a:rPr lang="zh-CN" altLang="en-US"/>
              <a:t>之前必须先对其加</a:t>
            </a:r>
            <a:r>
              <a:rPr lang="en-US" altLang="zh-CN"/>
              <a:t>S</a:t>
            </a:r>
            <a:r>
              <a:rPr lang="zh-CN" altLang="en-US"/>
              <a:t>锁，直到</a:t>
            </a:r>
            <a:r>
              <a:rPr lang="zh-CN" altLang="en-US">
                <a:solidFill>
                  <a:schemeClr val="tx2"/>
                </a:solidFill>
              </a:rPr>
              <a:t>事务结束才释放</a:t>
            </a:r>
            <a:endParaRPr lang="zh-CN" altLang="en-US">
              <a:solidFill>
                <a:schemeClr val="tx2"/>
              </a:solidFill>
            </a:endParaRPr>
          </a:p>
          <a:p>
            <a:pPr lvl="1" eaLnBrk="1" hangingPunct="1"/>
            <a:endParaRPr lang="zh-CN" altLang="en-US">
              <a:solidFill>
                <a:schemeClr val="tx2"/>
              </a:solidFill>
            </a:endParaRPr>
          </a:p>
          <a:p>
            <a:pPr eaLnBrk="1" hangingPunct="1"/>
            <a:r>
              <a:rPr lang="en-US" altLang="zh-CN" sz="2800"/>
              <a:t>3</a:t>
            </a:r>
            <a:r>
              <a:rPr lang="zh-CN" altLang="en-US" sz="2800"/>
              <a:t>级封锁协议可防止丢失修改、读脏数据和不可重复读。</a:t>
            </a:r>
            <a:endParaRPr lang="zh-CN" altLang="en-US" sz="2800"/>
          </a:p>
          <a:p>
            <a:pPr eaLnBrk="1" hangingPunct="1"/>
            <a:endParaRPr lang="en-US" altLang="zh-CN" sz="2800"/>
          </a:p>
        </p:txBody>
      </p:sp>
      <p:sp>
        <p:nvSpPr>
          <p:cNvPr id="4403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p:cNvSpPr>
          <p:nvPr>
            <p:ph type="title"/>
          </p:nvPr>
        </p:nvSpPr>
        <p:spPr>
          <a:xfrm>
            <a:off x="2124075" y="765175"/>
            <a:ext cx="8540750" cy="533400"/>
          </a:xfrm>
        </p:spPr>
        <p:txBody>
          <a:bodyPr/>
          <a:lstStyle/>
          <a:p>
            <a:pPr eaLnBrk="1" hangingPunct="1"/>
            <a:r>
              <a:rPr lang="en-US" altLang="zh-CN" sz="3200"/>
              <a:t>3</a:t>
            </a:r>
            <a:r>
              <a:rPr lang="zh-CN" altLang="en-US" sz="3200"/>
              <a:t>级封锁协议</a:t>
            </a:r>
            <a:endParaRPr lang="zh-CN" altLang="en-US" sz="3200"/>
          </a:p>
        </p:txBody>
      </p:sp>
      <p:sp>
        <p:nvSpPr>
          <p:cNvPr id="45059"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graphicFrame>
        <p:nvGraphicFramePr>
          <p:cNvPr id="369667" name="Group 3"/>
          <p:cNvGraphicFramePr>
            <a:graphicFrameLocks noGrp="1"/>
          </p:cNvGraphicFramePr>
          <p:nvPr/>
        </p:nvGraphicFramePr>
        <p:xfrm>
          <a:off x="1219200" y="914400"/>
          <a:ext cx="3581400" cy="5656263"/>
        </p:xfrm>
        <a:graphic>
          <a:graphicData uri="http://schemas.openxmlformats.org/drawingml/2006/table">
            <a:tbl>
              <a:tblPr/>
              <a:tblGrid>
                <a:gridCol w="1981200"/>
                <a:gridCol w="1600200"/>
              </a:tblGrid>
              <a:tr h="33748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T</a:t>
                      </a:r>
                      <a:r>
                        <a:rPr kumimoji="0" lang="en-US" altLang="zh-CN" sz="1600" b="0"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T</a:t>
                      </a:r>
                      <a:r>
                        <a:rPr kumimoji="0" lang="en-US" altLang="zh-CN" sz="1600" b="0"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endParaRPr kumimoji="0" lang="en-US" altLang="zh-CN" sz="16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781">
                <a:tc>
                  <a:txBody>
                    <a:bodyPr/>
                    <a:lstStyle/>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①</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Slock A</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读</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A=50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Slock 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读</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B=100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求和</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=150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②</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③   </a:t>
                      </a: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读</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A=50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读</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B=100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求和</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=150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Commit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Unlock A</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Unlock 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④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⑤</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Xlock 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  </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获得</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Xlock 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读</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B=100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B←B*2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写回</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B=200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Commit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Unlock B</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5071" name="Rectangle 14"/>
          <p:cNvSpPr>
            <a:spLocks noChangeArrowheads="1"/>
          </p:cNvSpPr>
          <p:nvPr/>
        </p:nvSpPr>
        <p:spPr bwMode="auto">
          <a:xfrm>
            <a:off x="5638800" y="31242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b="1"/>
              <a:t>可重复读 </a:t>
            </a:r>
            <a:endParaRPr kumimoji="0" lang="zh-CN" altLang="en-US" b="1"/>
          </a:p>
        </p:txBody>
      </p:sp>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p:cNvSpPr>
          <p:nvPr>
            <p:ph type="title"/>
          </p:nvPr>
        </p:nvSpPr>
        <p:spPr/>
        <p:txBody>
          <a:bodyPr/>
          <a:lstStyle/>
          <a:p>
            <a:pPr eaLnBrk="1" hangingPunct="1"/>
            <a:r>
              <a:rPr lang="en-US" altLang="zh-CN" sz="3200"/>
              <a:t>3</a:t>
            </a:r>
            <a:r>
              <a:rPr lang="zh-CN" altLang="en-US" sz="3200"/>
              <a:t>级封锁协议</a:t>
            </a:r>
            <a:endParaRPr lang="zh-CN" altLang="en-US" sz="3200"/>
          </a:p>
        </p:txBody>
      </p:sp>
      <p:sp>
        <p:nvSpPr>
          <p:cNvPr id="46083"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graphicFrame>
        <p:nvGraphicFramePr>
          <p:cNvPr id="370691" name="Group 3"/>
          <p:cNvGraphicFramePr>
            <a:graphicFrameLocks noGrp="1"/>
          </p:cNvGraphicFramePr>
          <p:nvPr/>
        </p:nvGraphicFramePr>
        <p:xfrm>
          <a:off x="1600200" y="1676400"/>
          <a:ext cx="3429000" cy="4935538"/>
        </p:xfrm>
        <a:graphic>
          <a:graphicData uri="http://schemas.openxmlformats.org/drawingml/2006/table">
            <a:tbl>
              <a:tblPr/>
              <a:tblGrid>
                <a:gridCol w="1752600"/>
                <a:gridCol w="1676400"/>
              </a:tblGrid>
              <a:tr h="398357">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T</a:t>
                      </a:r>
                      <a:r>
                        <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endPar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marL="90000" marR="90000" marT="46792" marB="467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T</a:t>
                      </a:r>
                      <a:r>
                        <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endPar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marL="90000" marR="90000" marT="46792" marB="467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37181">
                <a:tc>
                  <a:txBody>
                    <a:bodyPr/>
                    <a:lstStyle/>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①</a:t>
                      </a: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Xlock 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读</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 100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C←C*2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写回</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C=200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②</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③</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ROLLBACK</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(C</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恢复为</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Unlock 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④</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⑤</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Slock 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获得</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Slock 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读</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C=100</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Commit 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Unlock 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095" name="Rectangle 14"/>
          <p:cNvSpPr>
            <a:spLocks noChangeArrowheads="1"/>
          </p:cNvSpPr>
          <p:nvPr/>
        </p:nvSpPr>
        <p:spPr bwMode="auto">
          <a:xfrm>
            <a:off x="5638800" y="31242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b="1"/>
              <a:t>不读“脏”数据 </a:t>
            </a:r>
            <a:endParaRPr kumimoji="0" lang="zh-CN" altLang="en-US" b="1"/>
          </a:p>
        </p:txBody>
      </p:sp>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p:cNvSpPr>
          <p:nvPr>
            <p:ph type="title"/>
          </p:nvPr>
        </p:nvSpPr>
        <p:spPr/>
        <p:txBody>
          <a:bodyPr/>
          <a:lstStyle/>
          <a:p>
            <a:pPr eaLnBrk="1" hangingPunct="1"/>
            <a:r>
              <a:rPr lang="en-US" altLang="zh-CN"/>
              <a:t>4</a:t>
            </a:r>
            <a:r>
              <a:rPr lang="zh-CN" altLang="en-US"/>
              <a:t>．封锁协议小结</a:t>
            </a:r>
            <a:endParaRPr lang="zh-CN" altLang="en-US"/>
          </a:p>
        </p:txBody>
      </p:sp>
      <p:sp>
        <p:nvSpPr>
          <p:cNvPr id="47107" name="Rectangle 3"/>
          <p:cNvSpPr>
            <a:spLocks noGrp="1" noRot="1"/>
          </p:cNvSpPr>
          <p:nvPr>
            <p:ph idx="1"/>
          </p:nvPr>
        </p:nvSpPr>
        <p:spPr/>
        <p:txBody>
          <a:bodyPr/>
          <a:lstStyle/>
          <a:p>
            <a:pPr eaLnBrk="1" hangingPunct="1"/>
            <a:r>
              <a:rPr lang="zh-CN" altLang="en-US"/>
              <a:t>三级协议的主要区别</a:t>
            </a:r>
            <a:endParaRPr lang="zh-CN" altLang="en-US"/>
          </a:p>
          <a:p>
            <a:pPr lvl="1" eaLnBrk="1" hangingPunct="1">
              <a:lnSpc>
                <a:spcPct val="170000"/>
              </a:lnSpc>
            </a:pPr>
            <a:r>
              <a:rPr lang="zh-CN" altLang="en-US"/>
              <a:t>什么操作需要申请封锁</a:t>
            </a:r>
            <a:endParaRPr lang="zh-CN" altLang="en-US"/>
          </a:p>
          <a:p>
            <a:pPr lvl="1" eaLnBrk="1" hangingPunct="1">
              <a:lnSpc>
                <a:spcPct val="170000"/>
              </a:lnSpc>
            </a:pPr>
            <a:r>
              <a:rPr lang="zh-CN" altLang="en-US"/>
              <a:t>何时释放锁（即持锁时间）</a:t>
            </a:r>
            <a:endParaRPr lang="zh-CN" altLang="en-US"/>
          </a:p>
        </p:txBody>
      </p:sp>
      <p:sp>
        <p:nvSpPr>
          <p:cNvPr id="4710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p:cNvSpPr>
          <p:nvPr>
            <p:ph type="title"/>
          </p:nvPr>
        </p:nvSpPr>
        <p:spPr/>
        <p:txBody>
          <a:bodyPr/>
          <a:lstStyle/>
          <a:p>
            <a:pPr eaLnBrk="1" hangingPunct="1"/>
            <a:r>
              <a:rPr lang="zh-CN" altLang="en-US"/>
              <a:t>封锁协议小结</a:t>
            </a:r>
            <a:r>
              <a:rPr lang="en-US" altLang="zh-CN"/>
              <a:t>(</a:t>
            </a:r>
            <a:r>
              <a:rPr lang="zh-CN" altLang="en-US"/>
              <a:t>续</a:t>
            </a:r>
            <a:r>
              <a:rPr lang="en-US" altLang="zh-CN"/>
              <a:t>)</a:t>
            </a:r>
            <a:endParaRPr lang="en-US" altLang="zh-CN"/>
          </a:p>
        </p:txBody>
      </p:sp>
      <p:sp>
        <p:nvSpPr>
          <p:cNvPr id="48131" name="Rectangle 3"/>
          <p:cNvSpPr>
            <a:spLocks noGrp="1" noRot="1"/>
          </p:cNvSpPr>
          <p:nvPr>
            <p:ph idx="1"/>
          </p:nvPr>
        </p:nvSpPr>
        <p:spPr/>
        <p:txBody>
          <a:bodyPr/>
          <a:lstStyle/>
          <a:p>
            <a:pPr eaLnBrk="1" hangingPunct="1"/>
            <a:endParaRPr lang="zh-CN" altLang="zh-CN"/>
          </a:p>
        </p:txBody>
      </p:sp>
      <p:sp>
        <p:nvSpPr>
          <p:cNvPr id="4813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pic>
        <p:nvPicPr>
          <p:cNvPr id="48133" name="Picture 4" descr="81"/>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2060575"/>
            <a:ext cx="8496300"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p:cNvSpPr>
          <p:nvPr>
            <p:ph type="title"/>
          </p:nvPr>
        </p:nvSpPr>
        <p:spPr/>
        <p:txBody>
          <a:bodyPr/>
          <a:lstStyle/>
          <a:p>
            <a:pPr eaLnBrk="1" hangingPunct="1"/>
            <a:r>
              <a:rPr lang="zh-CN" altLang="en-US">
                <a:ea typeface="黑体" panose="02010609060101010101" pitchFamily="49" charset="-122"/>
              </a:rPr>
              <a:t>第十一章  并发控制</a:t>
            </a:r>
            <a:endParaRPr lang="zh-CN" altLang="en-US">
              <a:ea typeface="黑体" panose="02010609060101010101" pitchFamily="49" charset="-122"/>
            </a:endParaRPr>
          </a:p>
        </p:txBody>
      </p:sp>
      <p:sp>
        <p:nvSpPr>
          <p:cNvPr id="49155"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t>11.1  </a:t>
            </a:r>
            <a:r>
              <a:rPr lang="zh-CN" altLang="en-US" sz="2800"/>
              <a:t>并发控制概述</a:t>
            </a:r>
            <a:endParaRPr lang="zh-CN" altLang="en-US" sz="2800"/>
          </a:p>
          <a:p>
            <a:pPr algn="just" eaLnBrk="1" hangingPunct="1">
              <a:lnSpc>
                <a:spcPct val="90000"/>
              </a:lnSpc>
              <a:buFont typeface="Wingdings" panose="05000000000000000000" pitchFamily="2" charset="2"/>
              <a:buNone/>
            </a:pPr>
            <a:r>
              <a:rPr lang="en-US" altLang="zh-CN" sz="2800"/>
              <a:t>11.2  </a:t>
            </a:r>
            <a:r>
              <a:rPr lang="zh-CN" altLang="en-US" sz="2800"/>
              <a:t>封锁</a:t>
            </a:r>
            <a:endParaRPr lang="zh-CN" altLang="en-US" sz="2800"/>
          </a:p>
          <a:p>
            <a:pPr algn="just" eaLnBrk="1" hangingPunct="1">
              <a:lnSpc>
                <a:spcPct val="90000"/>
              </a:lnSpc>
              <a:buFont typeface="Wingdings" panose="05000000000000000000" pitchFamily="2" charset="2"/>
              <a:buNone/>
            </a:pPr>
            <a:r>
              <a:rPr lang="en-US" altLang="zh-CN" sz="2800"/>
              <a:t>11.3  </a:t>
            </a:r>
            <a:r>
              <a:rPr lang="zh-CN" altLang="en-US" sz="2800"/>
              <a:t>封锁协议</a:t>
            </a:r>
            <a:endParaRPr lang="zh-CN" altLang="en-US" sz="2800"/>
          </a:p>
          <a:p>
            <a:pPr algn="just" eaLnBrk="1" hangingPunct="1">
              <a:lnSpc>
                <a:spcPct val="90000"/>
              </a:lnSpc>
              <a:buFont typeface="Wingdings" panose="05000000000000000000" pitchFamily="2" charset="2"/>
              <a:buNone/>
            </a:pPr>
            <a:r>
              <a:rPr lang="en-US" altLang="zh-CN" sz="2800">
                <a:solidFill>
                  <a:schemeClr val="hlink"/>
                </a:solidFill>
              </a:rPr>
              <a:t>11.4  </a:t>
            </a:r>
            <a:r>
              <a:rPr lang="zh-CN" altLang="en-US" sz="2800">
                <a:solidFill>
                  <a:schemeClr val="hlink"/>
                </a:solidFill>
              </a:rPr>
              <a:t>活锁和死锁</a:t>
            </a:r>
            <a:endParaRPr lang="zh-CN" altLang="en-US" sz="2800">
              <a:solidFill>
                <a:schemeClr val="hlink"/>
              </a:solidFill>
            </a:endParaRPr>
          </a:p>
          <a:p>
            <a:pPr algn="just" eaLnBrk="1" hangingPunct="1">
              <a:lnSpc>
                <a:spcPct val="90000"/>
              </a:lnSpc>
              <a:buFont typeface="Wingdings" panose="05000000000000000000" pitchFamily="2" charset="2"/>
              <a:buNone/>
            </a:pPr>
            <a:r>
              <a:rPr lang="en-US" altLang="zh-CN" sz="2800"/>
              <a:t>11.5  </a:t>
            </a:r>
            <a:r>
              <a:rPr lang="zh-CN" altLang="en-US" sz="2800"/>
              <a:t>并发调度的可串行性</a:t>
            </a:r>
            <a:endParaRPr lang="zh-CN" altLang="en-US" sz="2800"/>
          </a:p>
          <a:p>
            <a:pPr algn="just" eaLnBrk="1" hangingPunct="1">
              <a:lnSpc>
                <a:spcPct val="90000"/>
              </a:lnSpc>
              <a:buFont typeface="Wingdings" panose="05000000000000000000" pitchFamily="2" charset="2"/>
              <a:buNone/>
            </a:pPr>
            <a:r>
              <a:rPr lang="en-US" altLang="zh-CN" sz="2800"/>
              <a:t>11.6  </a:t>
            </a:r>
            <a:r>
              <a:rPr lang="zh-CN" altLang="en-US" sz="2800"/>
              <a:t>两段锁协议</a:t>
            </a:r>
            <a:endParaRPr lang="zh-CN" altLang="en-US" sz="2800"/>
          </a:p>
          <a:p>
            <a:pPr algn="just" eaLnBrk="1" hangingPunct="1">
              <a:lnSpc>
                <a:spcPct val="90000"/>
              </a:lnSpc>
              <a:buFont typeface="Wingdings" panose="05000000000000000000" pitchFamily="2" charset="2"/>
              <a:buNone/>
            </a:pPr>
            <a:r>
              <a:rPr lang="en-US" altLang="zh-CN" sz="2800"/>
              <a:t>11.7  </a:t>
            </a:r>
            <a:r>
              <a:rPr lang="zh-CN" altLang="en-US" sz="2800"/>
              <a:t>封锁的粒度</a:t>
            </a:r>
            <a:endParaRPr lang="zh-CN" altLang="en-US" sz="2800"/>
          </a:p>
          <a:p>
            <a:pPr algn="just" eaLnBrk="1" hangingPunct="1">
              <a:lnSpc>
                <a:spcPct val="90000"/>
              </a:lnSpc>
              <a:buFont typeface="Wingdings" panose="05000000000000000000" pitchFamily="2" charset="2"/>
              <a:buNone/>
            </a:pPr>
            <a:r>
              <a:rPr lang="en-US" altLang="zh-CN" sz="2800"/>
              <a:t>11.8  </a:t>
            </a:r>
            <a:r>
              <a:rPr lang="zh-CN" altLang="en-US" sz="2800"/>
              <a:t>小结</a:t>
            </a:r>
            <a:endParaRPr lang="zh-CN" altLang="en-US" sz="2800"/>
          </a:p>
        </p:txBody>
      </p:sp>
      <p:sp>
        <p:nvSpPr>
          <p:cNvPr id="4915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p:cNvSpPr>
          <p:nvPr>
            <p:ph type="title"/>
          </p:nvPr>
        </p:nvSpPr>
        <p:spPr/>
        <p:txBody>
          <a:bodyPr/>
          <a:lstStyle/>
          <a:p>
            <a:pPr eaLnBrk="1" hangingPunct="1"/>
            <a:r>
              <a:rPr lang="en-US" altLang="zh-CN"/>
              <a:t>11.4  </a:t>
            </a:r>
            <a:r>
              <a:rPr lang="zh-CN" altLang="en-US"/>
              <a:t>活锁和死锁</a:t>
            </a:r>
            <a:endParaRPr lang="zh-CN" altLang="en-US"/>
          </a:p>
        </p:txBody>
      </p:sp>
      <p:sp>
        <p:nvSpPr>
          <p:cNvPr id="374787" name="Rectangle 3"/>
          <p:cNvSpPr>
            <a:spLocks noGrp="1" noRot="1"/>
          </p:cNvSpPr>
          <p:nvPr>
            <p:ph idx="1"/>
          </p:nvPr>
        </p:nvSpPr>
        <p:spPr/>
        <p:txBody>
          <a:bodyPr/>
          <a:lstStyle/>
          <a:p>
            <a:pPr eaLnBrk="1" hangingPunct="1"/>
            <a:r>
              <a:rPr lang="zh-CN" altLang="en-US"/>
              <a:t>封锁技术可以有效地解决并行操作的一致性问题，但也带来一些新的问题</a:t>
            </a:r>
            <a:endParaRPr lang="zh-CN" altLang="en-US"/>
          </a:p>
          <a:p>
            <a:pPr lvl="1" eaLnBrk="1" hangingPunct="1">
              <a:lnSpc>
                <a:spcPct val="160000"/>
              </a:lnSpc>
            </a:pPr>
            <a:r>
              <a:rPr lang="zh-CN" altLang="en-US"/>
              <a:t>死锁</a:t>
            </a:r>
            <a:endParaRPr lang="zh-CN" altLang="en-US"/>
          </a:p>
          <a:p>
            <a:pPr lvl="1" eaLnBrk="1" hangingPunct="1">
              <a:lnSpc>
                <a:spcPct val="160000"/>
              </a:lnSpc>
            </a:pPr>
            <a:r>
              <a:rPr lang="zh-CN" altLang="en-US"/>
              <a:t>活锁</a:t>
            </a:r>
            <a:endParaRPr lang="zh-CN" altLang="en-US"/>
          </a:p>
        </p:txBody>
      </p:sp>
      <p:sp>
        <p:nvSpPr>
          <p:cNvPr id="50180"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4787">
                                            <p:txEl>
                                              <p:pRg st="1" end="1"/>
                                            </p:txEl>
                                          </p:spTgt>
                                        </p:tgtEl>
                                        <p:attrNameLst>
                                          <p:attrName>style.visibility</p:attrName>
                                        </p:attrNameLst>
                                      </p:cBhvr>
                                      <p:to>
                                        <p:strVal val="visible"/>
                                      </p:to>
                                    </p:set>
                                    <p:animEffect transition="in" filter="blinds(horizontal)">
                                      <p:cBhvr>
                                        <p:cTn id="7" dur="500"/>
                                        <p:tgtEl>
                                          <p:spTgt spid="37478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4787">
                                            <p:txEl>
                                              <p:pRg st="2" end="2"/>
                                            </p:txEl>
                                          </p:spTgt>
                                        </p:tgtEl>
                                        <p:attrNameLst>
                                          <p:attrName>style.visibility</p:attrName>
                                        </p:attrNameLst>
                                      </p:cBhvr>
                                      <p:to>
                                        <p:strVal val="visible"/>
                                      </p:to>
                                    </p:set>
                                    <p:animEffect transition="in" filter="blinds(horizontal)">
                                      <p:cBhvr>
                                        <p:cTn id="10" dur="500"/>
                                        <p:tgtEl>
                                          <p:spTgt spid="3747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p:cNvSpPr>
          <p:nvPr>
            <p:ph type="title"/>
          </p:nvPr>
        </p:nvSpPr>
        <p:spPr/>
        <p:txBody>
          <a:bodyPr/>
          <a:lstStyle/>
          <a:p>
            <a:pPr eaLnBrk="1" hangingPunct="1"/>
            <a:r>
              <a:rPr lang="en-US" altLang="zh-CN"/>
              <a:t>11.4.1  </a:t>
            </a:r>
            <a:r>
              <a:rPr lang="zh-CN" altLang="en-US"/>
              <a:t>活锁</a:t>
            </a:r>
            <a:endParaRPr lang="zh-CN" altLang="en-US"/>
          </a:p>
        </p:txBody>
      </p:sp>
      <p:sp>
        <p:nvSpPr>
          <p:cNvPr id="51203"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pic>
        <p:nvPicPr>
          <p:cNvPr id="51204" name="Picture 4" descr="81"/>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213" y="1989138"/>
            <a:ext cx="762000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p:txBody>
          <a:bodyPr/>
          <a:lstStyle/>
          <a:p>
            <a:pPr eaLnBrk="1" hangingPunct="1"/>
            <a:r>
              <a:rPr lang="en-US" altLang="zh-CN"/>
              <a:t>2. </a:t>
            </a:r>
            <a:r>
              <a:rPr lang="zh-CN" altLang="en-US"/>
              <a:t>关系操作集合</a:t>
            </a:r>
            <a:endParaRPr lang="zh-CN" altLang="en-US"/>
          </a:p>
        </p:txBody>
      </p:sp>
      <p:sp>
        <p:nvSpPr>
          <p:cNvPr id="15363" name="Rectangle 3"/>
          <p:cNvSpPr>
            <a:spLocks noGrp="1" noRot="1"/>
          </p:cNvSpPr>
          <p:nvPr>
            <p:ph idx="1"/>
          </p:nvPr>
        </p:nvSpPr>
        <p:spPr>
          <a:xfrm>
            <a:off x="628650" y="2428875"/>
            <a:ext cx="8229600" cy="2279650"/>
          </a:xfrm>
        </p:spPr>
        <p:txBody>
          <a:bodyPr/>
          <a:lstStyle/>
          <a:p>
            <a:pPr algn="just" eaLnBrk="1" hangingPunct="1"/>
            <a:r>
              <a:rPr lang="en-US" altLang="zh-CN" sz="2800"/>
              <a:t>1) </a:t>
            </a:r>
            <a:r>
              <a:rPr lang="zh-CN" altLang="en-US" sz="2800"/>
              <a:t>常用的关系操作</a:t>
            </a:r>
            <a:endParaRPr lang="zh-CN" altLang="en-US" sz="2800"/>
          </a:p>
          <a:p>
            <a:pPr eaLnBrk="1" hangingPunct="1"/>
            <a:r>
              <a:rPr lang="en-US" altLang="zh-CN" sz="2800"/>
              <a:t>2) </a:t>
            </a:r>
            <a:r>
              <a:rPr lang="zh-CN" altLang="en-US" sz="2800"/>
              <a:t>关系操作的特点</a:t>
            </a:r>
            <a:endParaRPr lang="zh-CN" altLang="en-US" sz="2800"/>
          </a:p>
          <a:p>
            <a:pPr eaLnBrk="1" hangingPunct="1"/>
            <a:r>
              <a:rPr lang="en-US" altLang="zh-CN" sz="2800"/>
              <a:t>3) </a:t>
            </a:r>
            <a:r>
              <a:rPr lang="zh-CN" altLang="en-US" sz="2800"/>
              <a:t>关系数据语言的种类</a:t>
            </a:r>
            <a:endParaRPr lang="zh-CN" altLang="en-US" sz="2800"/>
          </a:p>
          <a:p>
            <a:pPr eaLnBrk="1" hangingPunct="1"/>
            <a:r>
              <a:rPr lang="en-US" altLang="zh-CN" sz="2800"/>
              <a:t>4) </a:t>
            </a:r>
            <a:r>
              <a:rPr lang="zh-CN" altLang="en-US" sz="2800"/>
              <a:t>关系数据语言的特点</a:t>
            </a:r>
            <a:endParaRPr lang="zh-CN" altLang="en-US" sz="2800"/>
          </a:p>
          <a:p>
            <a:pPr eaLnBrk="1" hangingPunct="1"/>
            <a:endParaRPr lang="en-US" altLang="zh-CN"/>
          </a:p>
        </p:txBody>
      </p:sp>
      <p:sp>
        <p:nvSpPr>
          <p:cNvPr id="4" name="日期占位符 3"/>
          <p:cNvSpPr>
            <a:spLocks noGrp="1"/>
          </p:cNvSpPr>
          <p:nvPr>
            <p:ph type="dt" sz="quarter" idx="10"/>
          </p:nvPr>
        </p:nvSpPr>
        <p:spPr/>
        <p:txBody>
          <a:bodyPr/>
          <a:lstStyle/>
          <a:p>
            <a:pPr>
              <a:defRPr/>
            </a:pPr>
            <a:fld id="{E8EA71BF-71CC-45BB-86E3-5BB04F9C3183}" type="datetime1">
              <a:rPr lang="zh-CN" altLang="en-US"/>
            </a:fld>
            <a:endParaRPr lang="en-US" altLang="zh-CN"/>
          </a:p>
        </p:txBody>
      </p:sp>
      <p:sp>
        <p:nvSpPr>
          <p:cNvPr id="15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p:cNvSpPr>
          <p:nvPr>
            <p:ph type="title"/>
          </p:nvPr>
        </p:nvSpPr>
        <p:spPr/>
        <p:txBody>
          <a:bodyPr/>
          <a:lstStyle/>
          <a:p>
            <a:pPr eaLnBrk="1" hangingPunct="1"/>
            <a:r>
              <a:rPr lang="zh-CN" altLang="en-US" sz="4800">
                <a:latin typeface="宋体" panose="02010600030101010101" pitchFamily="2" charset="-122"/>
              </a:rPr>
              <a:t>如何避免活锁</a:t>
            </a:r>
            <a:endParaRPr lang="zh-CN" altLang="en-US"/>
          </a:p>
        </p:txBody>
      </p:sp>
      <p:sp>
        <p:nvSpPr>
          <p:cNvPr id="52227" name="Rectangle 3"/>
          <p:cNvSpPr>
            <a:spLocks noGrp="1" noRot="1"/>
          </p:cNvSpPr>
          <p:nvPr>
            <p:ph idx="1"/>
          </p:nvPr>
        </p:nvSpPr>
        <p:spPr/>
        <p:txBody>
          <a:bodyPr/>
          <a:lstStyle/>
          <a:p>
            <a:pPr algn="just" eaLnBrk="1" hangingPunct="1">
              <a:buFont typeface="Wingdings" panose="05000000000000000000" pitchFamily="2" charset="2"/>
              <a:buNone/>
            </a:pPr>
            <a:r>
              <a:rPr lang="zh-CN" altLang="en-US">
                <a:latin typeface="宋体" panose="02010600030101010101" pitchFamily="2" charset="-122"/>
              </a:rPr>
              <a:t>采用先来先服务的策略：</a:t>
            </a:r>
            <a:endParaRPr lang="zh-CN" altLang="en-US">
              <a:latin typeface="宋体" panose="02010600030101010101" pitchFamily="2" charset="-122"/>
            </a:endParaRPr>
          </a:p>
          <a:p>
            <a:pPr algn="just" eaLnBrk="1" hangingPunct="1">
              <a:buFont typeface="Wingdings" panose="05000000000000000000" pitchFamily="2" charset="2"/>
              <a:buNone/>
            </a:pPr>
            <a:r>
              <a:rPr lang="zh-CN" altLang="en-US">
                <a:latin typeface="宋体" panose="02010600030101010101" pitchFamily="2" charset="-122"/>
              </a:rPr>
              <a:t>当多个事务请求封锁同一数据对象时</a:t>
            </a:r>
            <a:endParaRPr lang="zh-CN" altLang="en-US">
              <a:latin typeface="宋体" panose="02010600030101010101" pitchFamily="2" charset="-122"/>
            </a:endParaRPr>
          </a:p>
          <a:p>
            <a:pPr algn="just" eaLnBrk="1" hangingPunct="1"/>
            <a:r>
              <a:rPr lang="zh-CN" altLang="en-US">
                <a:latin typeface="宋体" panose="02010600030101010101" pitchFamily="2" charset="-122"/>
              </a:rPr>
              <a:t>按请求封锁的先后次序对这些事务排队</a:t>
            </a:r>
            <a:endParaRPr lang="zh-CN" altLang="en-US">
              <a:latin typeface="宋体" panose="02010600030101010101" pitchFamily="2" charset="-122"/>
            </a:endParaRPr>
          </a:p>
          <a:p>
            <a:pPr algn="just" eaLnBrk="1" hangingPunct="1">
              <a:lnSpc>
                <a:spcPct val="120000"/>
              </a:lnSpc>
            </a:pPr>
            <a:r>
              <a:rPr lang="zh-CN" altLang="en-US">
                <a:latin typeface="宋体" panose="02010600030101010101" pitchFamily="2" charset="-122"/>
              </a:rPr>
              <a:t>该数据对象上的锁一旦释放，首先批准申请队列中第一个事务获得锁。</a:t>
            </a:r>
            <a:endParaRPr lang="zh-CN" altLang="en-US">
              <a:latin typeface="宋体" panose="02010600030101010101" pitchFamily="2" charset="-122"/>
            </a:endParaRPr>
          </a:p>
          <a:p>
            <a:pPr eaLnBrk="1" hangingPunct="1">
              <a:buFont typeface="Wingdings" panose="05000000000000000000" pitchFamily="2" charset="2"/>
              <a:buNone/>
            </a:pPr>
            <a:endParaRPr lang="en-US" altLang="zh-CN"/>
          </a:p>
        </p:txBody>
      </p:sp>
      <p:sp>
        <p:nvSpPr>
          <p:cNvPr id="5222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p:cNvSpPr>
          <p:nvPr>
            <p:ph type="title"/>
          </p:nvPr>
        </p:nvSpPr>
        <p:spPr/>
        <p:txBody>
          <a:bodyPr/>
          <a:lstStyle/>
          <a:p>
            <a:pPr eaLnBrk="1" hangingPunct="1"/>
            <a:r>
              <a:rPr lang="en-US" altLang="zh-CN"/>
              <a:t>11.4.2  </a:t>
            </a:r>
            <a:r>
              <a:rPr lang="zh-CN" altLang="en-US"/>
              <a:t>死锁</a:t>
            </a:r>
            <a:endParaRPr lang="zh-CN" altLang="en-US"/>
          </a:p>
        </p:txBody>
      </p:sp>
      <p:sp>
        <p:nvSpPr>
          <p:cNvPr id="53251" name="Rectangle 3"/>
          <p:cNvSpPr>
            <a:spLocks noGrp="1" noRot="1"/>
          </p:cNvSpPr>
          <p:nvPr>
            <p:ph idx="1"/>
          </p:nvPr>
        </p:nvSpPr>
        <p:spPr>
          <a:xfrm>
            <a:off x="1066800" y="1600200"/>
            <a:ext cx="7772400" cy="4114800"/>
          </a:xfrm>
        </p:spPr>
        <p:txBody>
          <a:bodyPr/>
          <a:lstStyle/>
          <a:p>
            <a:pPr eaLnBrk="1" hangingPunct="1">
              <a:buFont typeface="Wingdings" panose="05000000000000000000" pitchFamily="2" charset="2"/>
              <a:buNone/>
            </a:pPr>
            <a:endParaRPr lang="en-US" altLang="zh-CN" sz="3600"/>
          </a:p>
          <a:p>
            <a:pPr eaLnBrk="1" hangingPunct="1">
              <a:buFont typeface="Wingdings" panose="05000000000000000000" pitchFamily="2" charset="2"/>
              <a:buNone/>
            </a:pPr>
            <a:r>
              <a:rPr lang="en-US" altLang="zh-CN"/>
              <a:t>			T</a:t>
            </a:r>
            <a:r>
              <a:rPr lang="en-US" altLang="zh-CN" baseline="-30000"/>
              <a:t>1</a:t>
            </a:r>
            <a:r>
              <a:rPr lang="en-US" altLang="zh-CN"/>
              <a:t>         T</a:t>
            </a:r>
            <a:r>
              <a:rPr lang="en-US" altLang="zh-CN" baseline="-30000"/>
              <a:t>2</a:t>
            </a:r>
            <a:r>
              <a:rPr lang="en-US" altLang="zh-CN"/>
              <a:t> </a:t>
            </a:r>
            <a:endParaRPr lang="en-US" altLang="zh-CN"/>
          </a:p>
        </p:txBody>
      </p:sp>
      <p:sp>
        <p:nvSpPr>
          <p:cNvPr id="5325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
        <p:nvSpPr>
          <p:cNvPr id="53253" name="Line 4"/>
          <p:cNvSpPr>
            <a:spLocks noChangeShapeType="1"/>
          </p:cNvSpPr>
          <p:nvPr/>
        </p:nvSpPr>
        <p:spPr bwMode="auto">
          <a:xfrm>
            <a:off x="2438400" y="3048000"/>
            <a:ext cx="29718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254" name="Line 5"/>
          <p:cNvSpPr>
            <a:spLocks noChangeShapeType="1"/>
          </p:cNvSpPr>
          <p:nvPr/>
        </p:nvSpPr>
        <p:spPr bwMode="auto">
          <a:xfrm>
            <a:off x="3886200" y="2438400"/>
            <a:ext cx="0" cy="39624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255" name="Rectangle 6"/>
          <p:cNvSpPr>
            <a:spLocks noChangeArrowheads="1"/>
          </p:cNvSpPr>
          <p:nvPr/>
        </p:nvSpPr>
        <p:spPr bwMode="auto">
          <a:xfrm>
            <a:off x="2438400" y="3124200"/>
            <a:ext cx="1447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Xlock</a:t>
            </a:r>
            <a:r>
              <a:rPr lang="en-US" altLang="zh-CN" b="1">
                <a:solidFill>
                  <a:schemeClr val="accent2"/>
                </a:solidFill>
              </a:rPr>
              <a:t> </a:t>
            </a:r>
            <a:r>
              <a:rPr lang="en-US" altLang="zh-CN" b="1">
                <a:solidFill>
                  <a:schemeClr val="tx2"/>
                </a:solidFill>
              </a:rPr>
              <a:t>R</a:t>
            </a:r>
            <a:r>
              <a:rPr lang="en-US" altLang="zh-CN" b="1" baseline="-30000">
                <a:solidFill>
                  <a:schemeClr val="tx2"/>
                </a:solidFill>
              </a:rPr>
              <a:t>1</a:t>
            </a:r>
            <a:endParaRPr lang="en-US" altLang="zh-CN">
              <a:solidFill>
                <a:schemeClr val="tx2"/>
              </a:solidFill>
            </a:endParaRPr>
          </a:p>
          <a:p>
            <a:pPr algn="ctr" eaLnBrk="1" hangingPunct="1"/>
            <a:r>
              <a:rPr lang="en-US" altLang="zh-CN" b="1"/>
              <a:t>.</a:t>
            </a:r>
            <a:endParaRPr lang="en-US" altLang="zh-CN"/>
          </a:p>
          <a:p>
            <a:pPr algn="ctr" eaLnBrk="1" hangingPunct="1"/>
            <a:r>
              <a:rPr lang="en-US" altLang="zh-CN" b="1"/>
              <a:t>.</a:t>
            </a:r>
            <a:endParaRPr lang="en-US" altLang="zh-CN"/>
          </a:p>
          <a:p>
            <a:pPr algn="ctr" eaLnBrk="1" hangingPunct="1"/>
            <a:r>
              <a:rPr lang="en-US" altLang="zh-CN" b="1"/>
              <a:t>.</a:t>
            </a:r>
            <a:endParaRPr lang="en-US" altLang="zh-CN"/>
          </a:p>
          <a:p>
            <a:pPr algn="ctr" eaLnBrk="1" hangingPunct="1"/>
            <a:r>
              <a:rPr lang="en-US" altLang="zh-CN" b="1"/>
              <a:t>Xlock R</a:t>
            </a:r>
            <a:r>
              <a:rPr lang="en-US" altLang="zh-CN" b="1" baseline="-30000"/>
              <a:t>2</a:t>
            </a:r>
            <a:endParaRPr lang="en-US" altLang="zh-CN"/>
          </a:p>
          <a:p>
            <a:pPr algn="ctr" eaLnBrk="1" hangingPunct="1"/>
            <a:r>
              <a:rPr lang="zh-CN" altLang="en-US" b="1"/>
              <a:t>等待</a:t>
            </a:r>
            <a:endParaRPr lang="zh-CN" altLang="en-US"/>
          </a:p>
          <a:p>
            <a:pPr algn="ctr" eaLnBrk="1" hangingPunct="1"/>
            <a:r>
              <a:rPr lang="zh-CN" altLang="en-US" b="1"/>
              <a:t>等待</a:t>
            </a:r>
            <a:endParaRPr lang="zh-CN" altLang="en-US"/>
          </a:p>
          <a:p>
            <a:pPr algn="ctr" eaLnBrk="1" hangingPunct="1"/>
            <a:r>
              <a:rPr lang="zh-CN" altLang="en-US" b="1"/>
              <a:t>等待</a:t>
            </a:r>
            <a:endParaRPr lang="zh-CN" altLang="en-US"/>
          </a:p>
          <a:p>
            <a:pPr algn="ctr" eaLnBrk="1" hangingPunct="1"/>
            <a:r>
              <a:rPr lang="en-US" altLang="zh-CN" b="1"/>
              <a:t>.</a:t>
            </a:r>
            <a:endParaRPr lang="en-US" altLang="zh-CN" b="1"/>
          </a:p>
        </p:txBody>
      </p:sp>
      <p:sp>
        <p:nvSpPr>
          <p:cNvPr id="53256" name="Rectangle 7"/>
          <p:cNvSpPr>
            <a:spLocks noChangeArrowheads="1"/>
          </p:cNvSpPr>
          <p:nvPr/>
        </p:nvSpPr>
        <p:spPr bwMode="auto">
          <a:xfrm>
            <a:off x="3886200" y="3124200"/>
            <a:ext cx="1447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a:t>
            </a:r>
            <a:endParaRPr lang="en-US" altLang="zh-CN"/>
          </a:p>
          <a:p>
            <a:pPr algn="ctr" eaLnBrk="1" hangingPunct="1"/>
            <a:r>
              <a:rPr lang="en-US" altLang="zh-CN" b="1"/>
              <a:t>.</a:t>
            </a:r>
            <a:endParaRPr lang="en-US" altLang="zh-CN"/>
          </a:p>
          <a:p>
            <a:pPr algn="ctr" eaLnBrk="1" hangingPunct="1"/>
            <a:r>
              <a:rPr lang="en-US" altLang="zh-CN" b="1"/>
              <a:t>Xlock R</a:t>
            </a:r>
            <a:r>
              <a:rPr lang="en-US" altLang="zh-CN" b="1" baseline="-30000"/>
              <a:t>2</a:t>
            </a:r>
            <a:endParaRPr lang="en-US" altLang="zh-CN"/>
          </a:p>
          <a:p>
            <a:pPr algn="ctr" eaLnBrk="1" hangingPunct="1"/>
            <a:r>
              <a:rPr lang="en-US" altLang="zh-CN" b="1"/>
              <a:t>.</a:t>
            </a:r>
            <a:endParaRPr lang="en-US" altLang="zh-CN"/>
          </a:p>
          <a:p>
            <a:pPr algn="ctr" eaLnBrk="1" hangingPunct="1"/>
            <a:r>
              <a:rPr lang="en-US" altLang="zh-CN" b="1"/>
              <a:t>.</a:t>
            </a:r>
            <a:endParaRPr lang="en-US" altLang="zh-CN"/>
          </a:p>
          <a:p>
            <a:pPr algn="ctr" eaLnBrk="1" hangingPunct="1"/>
            <a:r>
              <a:rPr lang="en-US" altLang="zh-CN" b="1"/>
              <a:t>Xlock </a:t>
            </a:r>
            <a:r>
              <a:rPr lang="en-US" altLang="zh-CN" b="1">
                <a:solidFill>
                  <a:schemeClr val="accent2"/>
                </a:solidFill>
              </a:rPr>
              <a:t>R</a:t>
            </a:r>
            <a:r>
              <a:rPr lang="en-US" altLang="zh-CN" b="1" baseline="-30000">
                <a:solidFill>
                  <a:schemeClr val="accent2"/>
                </a:solidFill>
              </a:rPr>
              <a:t>1</a:t>
            </a:r>
            <a:endParaRPr lang="en-US" altLang="zh-CN"/>
          </a:p>
          <a:p>
            <a:pPr algn="ctr" eaLnBrk="1" hangingPunct="1"/>
            <a:r>
              <a:rPr lang="zh-CN" altLang="en-US" b="1"/>
              <a:t>等待</a:t>
            </a:r>
            <a:endParaRPr lang="zh-CN" altLang="en-US"/>
          </a:p>
          <a:p>
            <a:pPr algn="ctr" eaLnBrk="1" hangingPunct="1"/>
            <a:r>
              <a:rPr lang="zh-CN" altLang="en-US" b="1"/>
              <a:t>等待</a:t>
            </a:r>
            <a:endParaRPr lang="zh-CN" altLang="en-US"/>
          </a:p>
          <a:p>
            <a:pPr algn="ctr" eaLnBrk="1" hangingPunct="1"/>
            <a:r>
              <a:rPr lang="en-US" altLang="zh-CN" b="1"/>
              <a:t>.</a:t>
            </a:r>
            <a:endParaRPr lang="en-US" altLang="zh-CN" b="1"/>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rrowheads="1"/>
          </p:cNvSpPr>
          <p:nvPr>
            <p:ph type="title"/>
          </p:nvPr>
        </p:nvSpPr>
        <p:spPr/>
        <p:txBody>
          <a:bodyPr>
            <a:normAutofit fontScale="90000"/>
          </a:bodyPr>
          <a:lstStyle/>
          <a:p>
            <a:pPr eaLnBrk="1" fontAlgn="auto" hangingPunct="1">
              <a:spcAft>
                <a:spcPts val="0"/>
              </a:spcAft>
              <a:defRPr/>
            </a:pPr>
            <a:br>
              <a:rPr lang="en-US" altLang="zh-CN" sz="4800"/>
            </a:br>
            <a:r>
              <a:rPr lang="zh-CN" altLang="en-US" sz="4800"/>
              <a:t>解决死锁的方法</a:t>
            </a:r>
            <a:br>
              <a:rPr lang="zh-CN" altLang="en-US" sz="4800"/>
            </a:br>
            <a:endParaRPr lang="zh-CN" altLang="en-US" sz="4800">
              <a:ea typeface="黑体" panose="02010609060101010101" pitchFamily="49" charset="-122"/>
            </a:endParaRPr>
          </a:p>
        </p:txBody>
      </p:sp>
      <p:sp>
        <p:nvSpPr>
          <p:cNvPr id="54275" name="Rectangle 3"/>
          <p:cNvSpPr>
            <a:spLocks noGrp="1" noRot="1"/>
          </p:cNvSpPr>
          <p:nvPr>
            <p:ph idx="1"/>
          </p:nvPr>
        </p:nvSpPr>
        <p:spPr/>
        <p:txBody>
          <a:bodyPr/>
          <a:lstStyle/>
          <a:p>
            <a:pPr eaLnBrk="1" hangingPunct="1">
              <a:buFont typeface="Wingdings" panose="05000000000000000000" pitchFamily="2" charset="2"/>
              <a:buNone/>
            </a:pPr>
            <a:r>
              <a:rPr lang="zh-CN" altLang="en-US" sz="3600"/>
              <a:t>两类方法</a:t>
            </a:r>
            <a:endParaRPr lang="zh-CN" altLang="en-US" sz="3600"/>
          </a:p>
          <a:p>
            <a:pPr lvl="1" eaLnBrk="1" hangingPunct="1">
              <a:lnSpc>
                <a:spcPct val="150000"/>
              </a:lnSpc>
              <a:buFont typeface="Wingdings" panose="05000000000000000000" pitchFamily="2" charset="2"/>
              <a:buNone/>
            </a:pPr>
            <a:r>
              <a:rPr lang="en-US" altLang="zh-CN"/>
              <a:t>1. </a:t>
            </a:r>
            <a:r>
              <a:rPr lang="zh-CN" altLang="en-US"/>
              <a:t>预防死锁</a:t>
            </a:r>
            <a:endParaRPr lang="zh-CN" altLang="en-US"/>
          </a:p>
          <a:p>
            <a:pPr lvl="1" eaLnBrk="1" hangingPunct="1">
              <a:lnSpc>
                <a:spcPct val="150000"/>
              </a:lnSpc>
              <a:buFont typeface="Wingdings" panose="05000000000000000000" pitchFamily="2" charset="2"/>
              <a:buNone/>
            </a:pPr>
            <a:r>
              <a:rPr lang="en-US" altLang="zh-CN"/>
              <a:t>2. </a:t>
            </a:r>
            <a:r>
              <a:rPr lang="zh-CN" altLang="en-US"/>
              <a:t>死锁的诊断与解除</a:t>
            </a:r>
            <a:endParaRPr lang="zh-CN" altLang="en-US"/>
          </a:p>
          <a:p>
            <a:pPr eaLnBrk="1" hangingPunct="1"/>
            <a:endParaRPr lang="en-US" altLang="zh-CN"/>
          </a:p>
        </p:txBody>
      </p:sp>
      <p:sp>
        <p:nvSpPr>
          <p:cNvPr id="5427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p:cNvSpPr>
          <p:nvPr>
            <p:ph type="title"/>
          </p:nvPr>
        </p:nvSpPr>
        <p:spPr/>
        <p:txBody>
          <a:bodyPr/>
          <a:lstStyle/>
          <a:p>
            <a:pPr eaLnBrk="1" hangingPunct="1"/>
            <a:r>
              <a:rPr lang="en-US" altLang="zh-CN"/>
              <a:t>1. </a:t>
            </a:r>
            <a:r>
              <a:rPr lang="zh-CN" altLang="en-US"/>
              <a:t>死锁的预防</a:t>
            </a:r>
            <a:endParaRPr lang="zh-CN" altLang="en-US"/>
          </a:p>
        </p:txBody>
      </p:sp>
      <p:sp>
        <p:nvSpPr>
          <p:cNvPr id="55299" name="Rectangle 3"/>
          <p:cNvSpPr>
            <a:spLocks noGrp="1" noRot="1"/>
          </p:cNvSpPr>
          <p:nvPr>
            <p:ph idx="1"/>
          </p:nvPr>
        </p:nvSpPr>
        <p:spPr/>
        <p:txBody>
          <a:bodyPr/>
          <a:lstStyle/>
          <a:p>
            <a:pPr eaLnBrk="1" hangingPunct="1"/>
            <a:r>
              <a:rPr lang="zh-CN" altLang="en-US"/>
              <a:t>产生死锁的原因是两个或多个事务都已封锁了一些数据对象，然后又都请求对已为其他事务封锁的数据对象加锁，从而出现死等待。</a:t>
            </a:r>
            <a:endParaRPr lang="zh-CN" altLang="en-US"/>
          </a:p>
          <a:p>
            <a:pPr eaLnBrk="1" hangingPunct="1">
              <a:lnSpc>
                <a:spcPct val="130000"/>
              </a:lnSpc>
              <a:spcBef>
                <a:spcPct val="60000"/>
              </a:spcBef>
            </a:pPr>
            <a:r>
              <a:rPr lang="zh-CN" altLang="en-US"/>
              <a:t>预防死锁的发生就是要破坏产生死锁的条件</a:t>
            </a:r>
            <a:endParaRPr lang="zh-CN" altLang="en-US"/>
          </a:p>
        </p:txBody>
      </p:sp>
      <p:sp>
        <p:nvSpPr>
          <p:cNvPr id="55300"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p:cNvSpPr>
          <p:nvPr>
            <p:ph type="title"/>
          </p:nvPr>
        </p:nvSpPr>
        <p:spPr/>
        <p:txBody>
          <a:bodyPr/>
          <a:lstStyle/>
          <a:p>
            <a:pPr eaLnBrk="1" hangingPunct="1"/>
            <a:r>
              <a:rPr lang="zh-CN" altLang="en-US"/>
              <a:t>死锁的预防</a:t>
            </a:r>
            <a:r>
              <a:rPr lang="zh-CN" altLang="en-US">
                <a:ea typeface="黑体" panose="02010609060101010101" pitchFamily="49" charset="-122"/>
              </a:rPr>
              <a:t>（续）</a:t>
            </a:r>
            <a:endParaRPr lang="zh-CN" altLang="en-US">
              <a:ea typeface="黑体" panose="02010609060101010101" pitchFamily="49" charset="-122"/>
            </a:endParaRPr>
          </a:p>
        </p:txBody>
      </p:sp>
      <p:sp>
        <p:nvSpPr>
          <p:cNvPr id="380931" name="Rectangle 3"/>
          <p:cNvSpPr>
            <a:spLocks noGrp="1" noRot="1"/>
          </p:cNvSpPr>
          <p:nvPr>
            <p:ph idx="1"/>
          </p:nvPr>
        </p:nvSpPr>
        <p:spPr/>
        <p:txBody>
          <a:bodyPr/>
          <a:lstStyle/>
          <a:p>
            <a:pPr eaLnBrk="1" hangingPunct="1">
              <a:lnSpc>
                <a:spcPct val="150000"/>
              </a:lnSpc>
              <a:buFont typeface="Wingdings" panose="05000000000000000000" pitchFamily="2" charset="2"/>
              <a:buNone/>
            </a:pPr>
            <a:r>
              <a:rPr lang="zh-CN" altLang="en-US" sz="3600"/>
              <a:t>预防死锁的方法</a:t>
            </a:r>
            <a:endParaRPr lang="zh-CN" altLang="en-US" sz="3600"/>
          </a:p>
          <a:p>
            <a:pPr eaLnBrk="1" hangingPunct="1">
              <a:lnSpc>
                <a:spcPct val="150000"/>
              </a:lnSpc>
            </a:pPr>
            <a:r>
              <a:rPr lang="zh-CN" altLang="en-US" sz="3600"/>
              <a:t> 一次封锁法</a:t>
            </a:r>
            <a:endParaRPr lang="zh-CN" altLang="en-US" sz="3600"/>
          </a:p>
          <a:p>
            <a:pPr eaLnBrk="1" hangingPunct="1">
              <a:lnSpc>
                <a:spcPct val="150000"/>
              </a:lnSpc>
            </a:pPr>
            <a:r>
              <a:rPr lang="zh-CN" altLang="en-US" sz="3600"/>
              <a:t> 顺序封锁法</a:t>
            </a:r>
            <a:endParaRPr lang="zh-CN" altLang="en-US" sz="3600"/>
          </a:p>
        </p:txBody>
      </p:sp>
      <p:sp>
        <p:nvSpPr>
          <p:cNvPr id="5632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0931">
                                            <p:txEl>
                                              <p:pRg st="1" end="1"/>
                                            </p:txEl>
                                          </p:spTgt>
                                        </p:tgtEl>
                                        <p:attrNameLst>
                                          <p:attrName>style.visibility</p:attrName>
                                        </p:attrNameLst>
                                      </p:cBhvr>
                                      <p:to>
                                        <p:strVal val="visible"/>
                                      </p:to>
                                    </p:set>
                                    <p:animEffect transition="in" filter="blinds(horizontal)">
                                      <p:cBhvr>
                                        <p:cTn id="7" dur="500"/>
                                        <p:tgtEl>
                                          <p:spTgt spid="3809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0931">
                                            <p:txEl>
                                              <p:pRg st="2" end="2"/>
                                            </p:txEl>
                                          </p:spTgt>
                                        </p:tgtEl>
                                        <p:attrNameLst>
                                          <p:attrName>style.visibility</p:attrName>
                                        </p:attrNameLst>
                                      </p:cBhvr>
                                      <p:to>
                                        <p:strVal val="visible"/>
                                      </p:to>
                                    </p:set>
                                    <p:animEffect transition="in" filter="blinds(horizontal)">
                                      <p:cBhvr>
                                        <p:cTn id="12" dur="500"/>
                                        <p:tgtEl>
                                          <p:spTgt spid="3809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p:cNvSpPr>
          <p:nvPr>
            <p:ph type="title"/>
          </p:nvPr>
        </p:nvSpPr>
        <p:spPr/>
        <p:txBody>
          <a:bodyPr/>
          <a:lstStyle/>
          <a:p>
            <a:pPr eaLnBrk="1" hangingPunct="1"/>
            <a:r>
              <a:rPr lang="en-US" altLang="zh-CN"/>
              <a:t>2. </a:t>
            </a:r>
            <a:r>
              <a:rPr lang="zh-CN" altLang="en-US"/>
              <a:t>死锁的诊断与解除</a:t>
            </a:r>
            <a:endParaRPr lang="zh-CN" altLang="en-US"/>
          </a:p>
        </p:txBody>
      </p:sp>
      <p:sp>
        <p:nvSpPr>
          <p:cNvPr id="57347" name="Rectangle 3"/>
          <p:cNvSpPr>
            <a:spLocks noGrp="1" noRot="1"/>
          </p:cNvSpPr>
          <p:nvPr>
            <p:ph idx="1"/>
          </p:nvPr>
        </p:nvSpPr>
        <p:spPr>
          <a:xfrm>
            <a:off x="684213" y="2060575"/>
            <a:ext cx="7772400" cy="4114800"/>
          </a:xfrm>
        </p:spPr>
        <p:txBody>
          <a:bodyPr/>
          <a:lstStyle/>
          <a:p>
            <a:pPr eaLnBrk="1" hangingPunct="1">
              <a:lnSpc>
                <a:spcPct val="150000"/>
              </a:lnSpc>
            </a:pPr>
            <a:r>
              <a:rPr lang="zh-CN" altLang="en-US"/>
              <a:t>允许死锁发生</a:t>
            </a:r>
            <a:endParaRPr lang="zh-CN" altLang="en-US"/>
          </a:p>
          <a:p>
            <a:pPr eaLnBrk="1" hangingPunct="1">
              <a:lnSpc>
                <a:spcPct val="150000"/>
              </a:lnSpc>
            </a:pPr>
            <a:r>
              <a:rPr lang="zh-CN" altLang="en-US"/>
              <a:t>解除死锁</a:t>
            </a:r>
            <a:endParaRPr lang="zh-CN" altLang="en-US"/>
          </a:p>
          <a:p>
            <a:pPr lvl="1" eaLnBrk="1" hangingPunct="1">
              <a:lnSpc>
                <a:spcPct val="150000"/>
              </a:lnSpc>
            </a:pPr>
            <a:r>
              <a:rPr lang="zh-CN" altLang="en-US"/>
              <a:t>由</a:t>
            </a:r>
            <a:r>
              <a:rPr lang="en-US" altLang="zh-CN"/>
              <a:t>DBMS</a:t>
            </a:r>
            <a:r>
              <a:rPr lang="zh-CN" altLang="en-US"/>
              <a:t>的并发控制子系统定期检测系统中是否存在死锁</a:t>
            </a:r>
            <a:endParaRPr lang="zh-CN" altLang="en-US"/>
          </a:p>
          <a:p>
            <a:pPr lvl="1" eaLnBrk="1" hangingPunct="1">
              <a:lnSpc>
                <a:spcPct val="150000"/>
              </a:lnSpc>
            </a:pPr>
            <a:r>
              <a:rPr lang="zh-CN" altLang="en-US"/>
              <a:t>一旦检测到死锁，就要设法解除</a:t>
            </a:r>
            <a:endParaRPr lang="zh-CN" altLang="en-US" sz="3200"/>
          </a:p>
          <a:p>
            <a:pPr eaLnBrk="1" hangingPunct="1"/>
            <a:endParaRPr lang="en-US" altLang="zh-CN" sz="3600"/>
          </a:p>
        </p:txBody>
      </p:sp>
      <p:sp>
        <p:nvSpPr>
          <p:cNvPr id="5734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p:cNvSpPr>
          <p:nvPr>
            <p:ph type="title"/>
          </p:nvPr>
        </p:nvSpPr>
        <p:spPr/>
        <p:txBody>
          <a:bodyPr/>
          <a:lstStyle/>
          <a:p>
            <a:pPr eaLnBrk="1" hangingPunct="1"/>
            <a:r>
              <a:rPr lang="zh-CN" altLang="en-US">
                <a:ea typeface="黑体" panose="02010609060101010101" pitchFamily="49" charset="-122"/>
              </a:rPr>
              <a:t>第十一章  并发控制</a:t>
            </a:r>
            <a:endParaRPr lang="zh-CN" altLang="en-US">
              <a:ea typeface="黑体" panose="02010609060101010101" pitchFamily="49" charset="-122"/>
            </a:endParaRPr>
          </a:p>
        </p:txBody>
      </p:sp>
      <p:sp>
        <p:nvSpPr>
          <p:cNvPr id="58371"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t>11.1  </a:t>
            </a:r>
            <a:r>
              <a:rPr lang="zh-CN" altLang="en-US" sz="2800"/>
              <a:t>并发控制概述</a:t>
            </a:r>
            <a:endParaRPr lang="zh-CN" altLang="en-US" sz="2800"/>
          </a:p>
          <a:p>
            <a:pPr algn="just" eaLnBrk="1" hangingPunct="1">
              <a:lnSpc>
                <a:spcPct val="90000"/>
              </a:lnSpc>
              <a:buFont typeface="Wingdings" panose="05000000000000000000" pitchFamily="2" charset="2"/>
              <a:buNone/>
            </a:pPr>
            <a:r>
              <a:rPr lang="en-US" altLang="zh-CN" sz="2800"/>
              <a:t>11.2  </a:t>
            </a:r>
            <a:r>
              <a:rPr lang="zh-CN" altLang="en-US" sz="2800"/>
              <a:t>封锁</a:t>
            </a:r>
            <a:endParaRPr lang="zh-CN" altLang="en-US" sz="2800"/>
          </a:p>
          <a:p>
            <a:pPr algn="just" eaLnBrk="1" hangingPunct="1">
              <a:lnSpc>
                <a:spcPct val="90000"/>
              </a:lnSpc>
              <a:buFont typeface="Wingdings" panose="05000000000000000000" pitchFamily="2" charset="2"/>
              <a:buNone/>
            </a:pPr>
            <a:r>
              <a:rPr lang="en-US" altLang="zh-CN" sz="2800"/>
              <a:t>11.3  </a:t>
            </a:r>
            <a:r>
              <a:rPr lang="zh-CN" altLang="en-US" sz="2800"/>
              <a:t>封锁协议</a:t>
            </a:r>
            <a:endParaRPr lang="zh-CN" altLang="en-US" sz="2800"/>
          </a:p>
          <a:p>
            <a:pPr algn="just" eaLnBrk="1" hangingPunct="1">
              <a:lnSpc>
                <a:spcPct val="90000"/>
              </a:lnSpc>
              <a:buFont typeface="Wingdings" panose="05000000000000000000" pitchFamily="2" charset="2"/>
              <a:buNone/>
            </a:pPr>
            <a:r>
              <a:rPr lang="en-US" altLang="zh-CN" sz="2800"/>
              <a:t>11.4  </a:t>
            </a:r>
            <a:r>
              <a:rPr lang="zh-CN" altLang="en-US" sz="2800"/>
              <a:t>活锁和死锁</a:t>
            </a:r>
            <a:endParaRPr lang="zh-CN" altLang="en-US" sz="2800"/>
          </a:p>
          <a:p>
            <a:pPr algn="just" eaLnBrk="1" hangingPunct="1">
              <a:lnSpc>
                <a:spcPct val="90000"/>
              </a:lnSpc>
              <a:buFont typeface="Wingdings" panose="05000000000000000000" pitchFamily="2" charset="2"/>
              <a:buNone/>
            </a:pPr>
            <a:r>
              <a:rPr lang="en-US" altLang="zh-CN" sz="2800">
                <a:solidFill>
                  <a:schemeClr val="hlink"/>
                </a:solidFill>
              </a:rPr>
              <a:t>11.5  </a:t>
            </a:r>
            <a:r>
              <a:rPr lang="zh-CN" altLang="en-US" sz="2800">
                <a:solidFill>
                  <a:schemeClr val="hlink"/>
                </a:solidFill>
              </a:rPr>
              <a:t>并发调度的可串行性</a:t>
            </a:r>
            <a:endParaRPr lang="zh-CN" altLang="en-US" sz="2800">
              <a:solidFill>
                <a:schemeClr val="hlink"/>
              </a:solidFill>
            </a:endParaRPr>
          </a:p>
          <a:p>
            <a:pPr algn="just" eaLnBrk="1" hangingPunct="1">
              <a:lnSpc>
                <a:spcPct val="90000"/>
              </a:lnSpc>
              <a:buFont typeface="Wingdings" panose="05000000000000000000" pitchFamily="2" charset="2"/>
              <a:buNone/>
            </a:pPr>
            <a:r>
              <a:rPr lang="en-US" altLang="zh-CN" sz="2800"/>
              <a:t>11.6  </a:t>
            </a:r>
            <a:r>
              <a:rPr lang="zh-CN" altLang="en-US" sz="2800"/>
              <a:t>两段锁协议</a:t>
            </a:r>
            <a:endParaRPr lang="zh-CN" altLang="en-US" sz="2800"/>
          </a:p>
          <a:p>
            <a:pPr algn="just" eaLnBrk="1" hangingPunct="1">
              <a:lnSpc>
                <a:spcPct val="90000"/>
              </a:lnSpc>
              <a:buFont typeface="Wingdings" panose="05000000000000000000" pitchFamily="2" charset="2"/>
              <a:buNone/>
            </a:pPr>
            <a:r>
              <a:rPr lang="en-US" altLang="zh-CN" sz="2800"/>
              <a:t>11.7  </a:t>
            </a:r>
            <a:r>
              <a:rPr lang="zh-CN" altLang="en-US" sz="2800"/>
              <a:t>封锁的粒度</a:t>
            </a:r>
            <a:endParaRPr lang="zh-CN" altLang="en-US" sz="2800"/>
          </a:p>
          <a:p>
            <a:pPr algn="just" eaLnBrk="1" hangingPunct="1">
              <a:lnSpc>
                <a:spcPct val="90000"/>
              </a:lnSpc>
              <a:buFont typeface="Wingdings" panose="05000000000000000000" pitchFamily="2" charset="2"/>
              <a:buNone/>
            </a:pPr>
            <a:r>
              <a:rPr lang="en-US" altLang="zh-CN" sz="2800"/>
              <a:t>11.8  </a:t>
            </a:r>
            <a:r>
              <a:rPr lang="zh-CN" altLang="en-US" sz="2800"/>
              <a:t>小结</a:t>
            </a:r>
            <a:endParaRPr lang="zh-CN" altLang="en-US" sz="2800"/>
          </a:p>
        </p:txBody>
      </p:sp>
      <p:sp>
        <p:nvSpPr>
          <p:cNvPr id="5837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p:cNvSpPr>
          <p:nvPr>
            <p:ph type="title"/>
          </p:nvPr>
        </p:nvSpPr>
        <p:spPr/>
        <p:txBody>
          <a:bodyPr/>
          <a:lstStyle/>
          <a:p>
            <a:pPr eaLnBrk="1" hangingPunct="1"/>
            <a:r>
              <a:rPr lang="en-US" altLang="zh-CN"/>
              <a:t>11.5  </a:t>
            </a:r>
            <a:r>
              <a:rPr lang="zh-CN" altLang="en-US"/>
              <a:t>并发调度的可串行性</a:t>
            </a:r>
            <a:endParaRPr lang="zh-CN" altLang="en-US"/>
          </a:p>
        </p:txBody>
      </p:sp>
      <p:sp>
        <p:nvSpPr>
          <p:cNvPr id="59395" name="Rectangle 3"/>
          <p:cNvSpPr>
            <a:spLocks noGrp="1" noRot="1"/>
          </p:cNvSpPr>
          <p:nvPr>
            <p:ph idx="1"/>
          </p:nvPr>
        </p:nvSpPr>
        <p:spPr/>
        <p:txBody>
          <a:bodyPr/>
          <a:lstStyle/>
          <a:p>
            <a:pPr eaLnBrk="1" hangingPunct="1">
              <a:lnSpc>
                <a:spcPct val="180000"/>
              </a:lnSpc>
              <a:buFont typeface="Wingdings" panose="05000000000000000000" pitchFamily="2" charset="2"/>
              <a:buNone/>
            </a:pPr>
            <a:r>
              <a:rPr lang="zh-CN" altLang="en-US">
                <a:solidFill>
                  <a:schemeClr val="tx2"/>
                </a:solidFill>
              </a:rPr>
              <a:t>一、什么样的并发操作调度是正确的</a:t>
            </a:r>
            <a:endParaRPr lang="zh-CN" altLang="en-US">
              <a:solidFill>
                <a:schemeClr val="tx2"/>
              </a:solidFill>
            </a:endParaRPr>
          </a:p>
          <a:p>
            <a:pPr eaLnBrk="1" hangingPunct="1">
              <a:lnSpc>
                <a:spcPct val="180000"/>
              </a:lnSpc>
              <a:buFont typeface="Wingdings" panose="05000000000000000000" pitchFamily="2" charset="2"/>
              <a:buNone/>
            </a:pPr>
            <a:r>
              <a:rPr lang="zh-CN" altLang="en-US"/>
              <a:t>二、如何保证并发操作的调度是正确的</a:t>
            </a:r>
            <a:endParaRPr lang="zh-CN" altLang="en-US"/>
          </a:p>
          <a:p>
            <a:pPr eaLnBrk="1" hangingPunct="1">
              <a:lnSpc>
                <a:spcPct val="180000"/>
              </a:lnSpc>
              <a:buFont typeface="Wingdings" panose="05000000000000000000" pitchFamily="2" charset="2"/>
              <a:buNone/>
            </a:pPr>
            <a:endParaRPr lang="en-US" altLang="zh-CN"/>
          </a:p>
        </p:txBody>
      </p:sp>
      <p:sp>
        <p:nvSpPr>
          <p:cNvPr id="5939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p:cNvSpPr>
          <p:nvPr>
            <p:ph type="title"/>
          </p:nvPr>
        </p:nvSpPr>
        <p:spPr/>
        <p:txBody>
          <a:bodyPr/>
          <a:lstStyle/>
          <a:p>
            <a:pPr eaLnBrk="1" hangingPunct="1"/>
            <a:r>
              <a:rPr lang="zh-CN" altLang="en-US" sz="3600"/>
              <a:t>一、什么样的并发操作调度是正确的</a:t>
            </a:r>
            <a:endParaRPr lang="zh-CN" altLang="en-US" sz="3600"/>
          </a:p>
        </p:txBody>
      </p:sp>
      <p:sp>
        <p:nvSpPr>
          <p:cNvPr id="394243" name="Rectangle 3"/>
          <p:cNvSpPr>
            <a:spLocks noGrp="1" noRot="1"/>
          </p:cNvSpPr>
          <p:nvPr>
            <p:ph idx="1"/>
          </p:nvPr>
        </p:nvSpPr>
        <p:spPr>
          <a:xfrm>
            <a:off x="684213" y="1989138"/>
            <a:ext cx="7772400" cy="4114800"/>
          </a:xfrm>
        </p:spPr>
        <p:txBody>
          <a:bodyPr/>
          <a:lstStyle/>
          <a:p>
            <a:pPr eaLnBrk="1" hangingPunct="1">
              <a:lnSpc>
                <a:spcPct val="110000"/>
              </a:lnSpc>
            </a:pPr>
            <a:r>
              <a:rPr lang="zh-CN" altLang="en-US" sz="2800"/>
              <a:t>计算机系统对并行事务中并行操作的调度是的随机的，而不同的调度可能会产生不同的结果。</a:t>
            </a:r>
            <a:endParaRPr lang="zh-CN" altLang="en-US" sz="1800"/>
          </a:p>
          <a:p>
            <a:pPr eaLnBrk="1" hangingPunct="1">
              <a:lnSpc>
                <a:spcPct val="110000"/>
              </a:lnSpc>
            </a:pPr>
            <a:r>
              <a:rPr lang="zh-CN" altLang="en-US" sz="2800"/>
              <a:t>将所有事务串行起来的调度策略一定是正确的调度策略。</a:t>
            </a:r>
            <a:endParaRPr lang="zh-CN" altLang="en-US" sz="2800"/>
          </a:p>
          <a:p>
            <a:pPr lvl="1" eaLnBrk="1" hangingPunct="1">
              <a:lnSpc>
                <a:spcPct val="110000"/>
              </a:lnSpc>
            </a:pPr>
            <a:r>
              <a:rPr lang="zh-CN" altLang="en-US"/>
              <a:t>如果一个事务运行过程中没有其他事务在同时运行，也就是说它没有受到其他事务的干扰，那么就可以认为该事务的运行结果是正常的或者预想的</a:t>
            </a:r>
            <a:endParaRPr lang="zh-CN" altLang="en-US"/>
          </a:p>
        </p:txBody>
      </p:sp>
      <p:sp>
        <p:nvSpPr>
          <p:cNvPr id="60420"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4243">
                                            <p:txEl>
                                              <p:pRg st="1" end="1"/>
                                            </p:txEl>
                                          </p:spTgt>
                                        </p:tgtEl>
                                        <p:attrNameLst>
                                          <p:attrName>style.visibility</p:attrName>
                                        </p:attrNameLst>
                                      </p:cBhvr>
                                      <p:to>
                                        <p:strVal val="visible"/>
                                      </p:to>
                                    </p:set>
                                    <p:animEffect transition="in" filter="blinds(horizontal)">
                                      <p:cBhvr>
                                        <p:cTn id="7" dur="500"/>
                                        <p:tgtEl>
                                          <p:spTgt spid="3942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4243">
                                            <p:txEl>
                                              <p:pRg st="2" end="2"/>
                                            </p:txEl>
                                          </p:spTgt>
                                        </p:tgtEl>
                                        <p:attrNameLst>
                                          <p:attrName>style.visibility</p:attrName>
                                        </p:attrNameLst>
                                      </p:cBhvr>
                                      <p:to>
                                        <p:strVal val="visible"/>
                                      </p:to>
                                    </p:set>
                                    <p:animEffect transition="in" filter="blinds(horizontal)">
                                      <p:cBhvr>
                                        <p:cTn id="12" dur="500"/>
                                        <p:tgtEl>
                                          <p:spTgt spid="3942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p:txBody>
          <a:bodyPr/>
          <a:lstStyle/>
          <a:p>
            <a:pPr eaLnBrk="1" hangingPunct="1"/>
            <a:r>
              <a:rPr lang="zh-CN" altLang="en-US" sz="3600"/>
              <a:t>什么样的并发操作调度是正确的（续）</a:t>
            </a:r>
            <a:endParaRPr lang="zh-CN" altLang="en-US" sz="3600"/>
          </a:p>
        </p:txBody>
      </p:sp>
      <p:sp>
        <p:nvSpPr>
          <p:cNvPr id="395267" name="Rectangle 3"/>
          <p:cNvSpPr>
            <a:spLocks noGrp="1" noRot="1"/>
          </p:cNvSpPr>
          <p:nvPr>
            <p:ph idx="1"/>
          </p:nvPr>
        </p:nvSpPr>
        <p:spPr/>
        <p:txBody>
          <a:bodyPr/>
          <a:lstStyle/>
          <a:p>
            <a:pPr eaLnBrk="1" hangingPunct="1">
              <a:lnSpc>
                <a:spcPct val="110000"/>
              </a:lnSpc>
            </a:pPr>
            <a:r>
              <a:rPr lang="zh-CN" altLang="en-US" sz="2800"/>
              <a:t>以不同的顺序串行执行事务也有可能会产生不同的结果，但由于不会将数据库置于不一致状态，所以都可以认为是正确的。</a:t>
            </a:r>
            <a:endParaRPr lang="zh-CN" altLang="en-US" sz="2800"/>
          </a:p>
          <a:p>
            <a:pPr eaLnBrk="1" hangingPunct="1">
              <a:lnSpc>
                <a:spcPct val="110000"/>
              </a:lnSpc>
            </a:pPr>
            <a:endParaRPr lang="zh-CN" altLang="en-US" sz="2800"/>
          </a:p>
          <a:p>
            <a:pPr eaLnBrk="1" hangingPunct="1">
              <a:lnSpc>
                <a:spcPct val="110000"/>
              </a:lnSpc>
            </a:pPr>
            <a:r>
              <a:rPr lang="zh-CN" altLang="en-US" sz="2800"/>
              <a:t> 几个事务的并行执行是正确的，</a:t>
            </a:r>
            <a:r>
              <a:rPr lang="zh-CN" altLang="en-US" sz="2800">
                <a:solidFill>
                  <a:schemeClr val="tx2"/>
                </a:solidFill>
              </a:rPr>
              <a:t>当且仅当其结果与按某一次序串行地执行它们时的结果相同。</a:t>
            </a:r>
            <a:r>
              <a:rPr lang="zh-CN" altLang="en-US" sz="2800"/>
              <a:t>这种并行调度策略称为可串行化（</a:t>
            </a:r>
            <a:r>
              <a:rPr lang="en-US" altLang="zh-CN" sz="2800"/>
              <a:t>Serializable</a:t>
            </a:r>
            <a:r>
              <a:rPr lang="zh-CN" altLang="en-US" sz="2800"/>
              <a:t>）的调度。</a:t>
            </a:r>
            <a:endParaRPr lang="zh-CN" altLang="en-US"/>
          </a:p>
        </p:txBody>
      </p:sp>
      <p:sp>
        <p:nvSpPr>
          <p:cNvPr id="6144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5267">
                                            <p:txEl>
                                              <p:pRg st="2" end="2"/>
                                            </p:txEl>
                                          </p:spTgt>
                                        </p:tgtEl>
                                        <p:attrNameLst>
                                          <p:attrName>style.visibility</p:attrName>
                                        </p:attrNameLst>
                                      </p:cBhvr>
                                      <p:to>
                                        <p:strVal val="visible"/>
                                      </p:to>
                                    </p:set>
                                    <p:animEffect transition="in" filter="blinds(horizontal)">
                                      <p:cBhvr>
                                        <p:cTn id="7" dur="500"/>
                                        <p:tgtEl>
                                          <p:spTgt spid="3952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p:cNvSpPr>
          <p:nvPr>
            <p:ph type="title"/>
          </p:nvPr>
        </p:nvSpPr>
        <p:spPr/>
        <p:txBody>
          <a:bodyPr/>
          <a:lstStyle/>
          <a:p>
            <a:pPr eaLnBrk="1" hangingPunct="1"/>
            <a:r>
              <a:rPr lang="zh-CN" altLang="en-US"/>
              <a:t>关系操作集合</a:t>
            </a:r>
            <a:r>
              <a:rPr lang="en-US" altLang="zh-CN"/>
              <a:t>(</a:t>
            </a:r>
            <a:r>
              <a:rPr lang="zh-CN" altLang="en-US"/>
              <a:t>续）</a:t>
            </a:r>
            <a:endParaRPr lang="zh-CN" altLang="en-US"/>
          </a:p>
        </p:txBody>
      </p:sp>
      <p:sp>
        <p:nvSpPr>
          <p:cNvPr id="16387" name="Rectangle 3"/>
          <p:cNvSpPr>
            <a:spLocks noGrp="1" noRot="1"/>
          </p:cNvSpPr>
          <p:nvPr>
            <p:ph idx="1"/>
          </p:nvPr>
        </p:nvSpPr>
        <p:spPr>
          <a:xfrm>
            <a:off x="500063" y="2357438"/>
            <a:ext cx="8229600" cy="3922712"/>
          </a:xfrm>
        </p:spPr>
        <p:txBody>
          <a:bodyPr/>
          <a:lstStyle/>
          <a:p>
            <a:pPr algn="just" eaLnBrk="1" hangingPunct="1"/>
            <a:r>
              <a:rPr lang="en-US" altLang="zh-CN" sz="2800"/>
              <a:t>1) </a:t>
            </a:r>
            <a:r>
              <a:rPr lang="zh-CN" altLang="en-US" sz="2800"/>
              <a:t>常用的关系操作</a:t>
            </a:r>
            <a:endParaRPr lang="zh-CN" altLang="en-US" sz="2800"/>
          </a:p>
          <a:p>
            <a:pPr lvl="1" algn="just" eaLnBrk="1" hangingPunct="1"/>
            <a:r>
              <a:rPr lang="zh-CN" altLang="en-US" sz="2800"/>
              <a:t>查询</a:t>
            </a:r>
            <a:endParaRPr lang="zh-CN" altLang="en-US" sz="2800"/>
          </a:p>
          <a:p>
            <a:pPr lvl="2" algn="just" eaLnBrk="1" hangingPunct="1"/>
            <a:r>
              <a:rPr lang="zh-CN" altLang="en-US" sz="2400"/>
              <a:t>选择、投影、连接、除、并、交、差</a:t>
            </a:r>
            <a:endParaRPr lang="zh-CN" altLang="en-US" sz="2400"/>
          </a:p>
          <a:p>
            <a:pPr lvl="1" algn="just" eaLnBrk="1" hangingPunct="1"/>
            <a:r>
              <a:rPr lang="zh-CN" altLang="en-US" sz="2800"/>
              <a:t>数据更新</a:t>
            </a:r>
            <a:endParaRPr lang="zh-CN" altLang="en-US" sz="2800"/>
          </a:p>
          <a:p>
            <a:pPr lvl="2" algn="just" eaLnBrk="1" hangingPunct="1"/>
            <a:r>
              <a:rPr lang="zh-CN" altLang="en-US" sz="2400"/>
              <a:t>插入、删除、修改</a:t>
            </a:r>
            <a:endParaRPr lang="zh-CN" altLang="en-US" sz="2400"/>
          </a:p>
          <a:p>
            <a:pPr lvl="1" algn="just" eaLnBrk="1" hangingPunct="1"/>
            <a:r>
              <a:rPr lang="zh-CN" altLang="en-US" sz="2800"/>
              <a:t>查询的表达能力是其中最主要的部分</a:t>
            </a:r>
            <a:endParaRPr lang="zh-CN" altLang="en-US" sz="2800"/>
          </a:p>
          <a:p>
            <a:pPr eaLnBrk="1" hangingPunct="1"/>
            <a:endParaRPr lang="en-US" altLang="zh-CN"/>
          </a:p>
        </p:txBody>
      </p:sp>
      <p:sp>
        <p:nvSpPr>
          <p:cNvPr id="4" name="日期占位符 3"/>
          <p:cNvSpPr>
            <a:spLocks noGrp="1"/>
          </p:cNvSpPr>
          <p:nvPr>
            <p:ph type="dt" sz="quarter" idx="10"/>
          </p:nvPr>
        </p:nvSpPr>
        <p:spPr/>
        <p:txBody>
          <a:bodyPr/>
          <a:lstStyle/>
          <a:p>
            <a:pPr>
              <a:defRPr/>
            </a:pPr>
            <a:fld id="{0C58BF01-BF5E-40AB-80E7-81832C5467B0}" type="datetime1">
              <a:rPr lang="zh-CN" altLang="en-US"/>
            </a:fld>
            <a:endParaRPr lang="en-US" altLang="zh-CN"/>
          </a:p>
        </p:txBody>
      </p:sp>
      <p:sp>
        <p:nvSpPr>
          <p:cNvPr id="163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p:cNvSpPr>
          <p:nvPr>
            <p:ph type="title"/>
          </p:nvPr>
        </p:nvSpPr>
        <p:spPr/>
        <p:txBody>
          <a:bodyPr/>
          <a:lstStyle/>
          <a:p>
            <a:pPr eaLnBrk="1" hangingPunct="1"/>
            <a:r>
              <a:rPr lang="zh-CN" altLang="en-US" sz="3600"/>
              <a:t>什么样的并发操作调度是正确的（续）</a:t>
            </a:r>
            <a:endParaRPr lang="zh-CN" altLang="en-US" sz="3600"/>
          </a:p>
        </p:txBody>
      </p:sp>
      <p:sp>
        <p:nvSpPr>
          <p:cNvPr id="396291" name="Rectangle 3"/>
          <p:cNvSpPr>
            <a:spLocks noGrp="1" noRot="1"/>
          </p:cNvSpPr>
          <p:nvPr>
            <p:ph idx="1"/>
          </p:nvPr>
        </p:nvSpPr>
        <p:spPr/>
        <p:txBody>
          <a:bodyPr/>
          <a:lstStyle/>
          <a:p>
            <a:pPr eaLnBrk="1" hangingPunct="1"/>
            <a:r>
              <a:rPr lang="zh-CN" altLang="en-US">
                <a:solidFill>
                  <a:schemeClr val="tx2"/>
                </a:solidFill>
              </a:rPr>
              <a:t>可串行性是并行事务正确性的唯一准则</a:t>
            </a:r>
            <a:endParaRPr lang="zh-CN" altLang="en-US">
              <a:solidFill>
                <a:schemeClr val="tx2"/>
              </a:solidFill>
            </a:endParaRPr>
          </a:p>
          <a:p>
            <a:pPr lvl="1" eaLnBrk="1" hangingPunct="1">
              <a:lnSpc>
                <a:spcPct val="160000"/>
              </a:lnSpc>
              <a:buFont typeface="Wingdings" panose="05000000000000000000" pitchFamily="2" charset="2"/>
              <a:buNone/>
            </a:pPr>
            <a:r>
              <a:rPr lang="zh-CN" altLang="en-US"/>
              <a:t>例：现在有两个事务，分别包含下列操作：</a:t>
            </a:r>
            <a:endParaRPr lang="zh-CN" altLang="en-US"/>
          </a:p>
          <a:p>
            <a:pPr lvl="1" eaLnBrk="1" hangingPunct="1">
              <a:lnSpc>
                <a:spcPct val="160000"/>
              </a:lnSpc>
              <a:buFont typeface="Wingdings" panose="05000000000000000000" pitchFamily="2" charset="2"/>
              <a:buNone/>
            </a:pPr>
            <a:r>
              <a:rPr lang="zh-CN" altLang="en-US"/>
              <a:t>        　 事务</a:t>
            </a:r>
            <a:r>
              <a:rPr lang="en-US" altLang="zh-CN"/>
              <a:t>1</a:t>
            </a:r>
            <a:r>
              <a:rPr lang="zh-CN" altLang="en-US"/>
              <a:t>：读</a:t>
            </a:r>
            <a:r>
              <a:rPr lang="en-US" altLang="zh-CN"/>
              <a:t>B</a:t>
            </a:r>
            <a:r>
              <a:rPr lang="zh-CN" altLang="en-US"/>
              <a:t>；</a:t>
            </a:r>
            <a:r>
              <a:rPr lang="en-US" altLang="zh-CN"/>
              <a:t>A=B+1</a:t>
            </a:r>
            <a:r>
              <a:rPr lang="zh-CN" altLang="en-US"/>
              <a:t>；写回</a:t>
            </a:r>
            <a:r>
              <a:rPr lang="en-US" altLang="zh-CN"/>
              <a:t>A</a:t>
            </a:r>
            <a:r>
              <a:rPr lang="zh-CN" altLang="en-US"/>
              <a:t>；</a:t>
            </a:r>
            <a:endParaRPr lang="zh-CN" altLang="en-US"/>
          </a:p>
          <a:p>
            <a:pPr lvl="1" eaLnBrk="1" hangingPunct="1">
              <a:lnSpc>
                <a:spcPct val="160000"/>
              </a:lnSpc>
              <a:buFont typeface="Wingdings" panose="05000000000000000000" pitchFamily="2" charset="2"/>
              <a:buNone/>
            </a:pPr>
            <a:r>
              <a:rPr lang="zh-CN" altLang="en-US"/>
              <a:t>             事务</a:t>
            </a:r>
            <a:r>
              <a:rPr lang="en-US" altLang="zh-CN"/>
              <a:t>2</a:t>
            </a:r>
            <a:r>
              <a:rPr lang="zh-CN" altLang="en-US"/>
              <a:t>：读</a:t>
            </a:r>
            <a:r>
              <a:rPr lang="en-US" altLang="zh-CN"/>
              <a:t>A</a:t>
            </a:r>
            <a:r>
              <a:rPr lang="zh-CN" altLang="en-US"/>
              <a:t>；</a:t>
            </a:r>
            <a:r>
              <a:rPr lang="en-US" altLang="zh-CN"/>
              <a:t>B=A+1</a:t>
            </a:r>
            <a:r>
              <a:rPr lang="zh-CN" altLang="en-US"/>
              <a:t>；写回</a:t>
            </a:r>
            <a:r>
              <a:rPr lang="en-US" altLang="zh-CN"/>
              <a:t>B</a:t>
            </a:r>
            <a:r>
              <a:rPr lang="zh-CN" altLang="en-US"/>
              <a:t>；</a:t>
            </a:r>
            <a:endParaRPr lang="zh-CN" altLang="en-US"/>
          </a:p>
          <a:p>
            <a:pPr lvl="1" eaLnBrk="1" hangingPunct="1">
              <a:lnSpc>
                <a:spcPct val="160000"/>
              </a:lnSpc>
              <a:buFont typeface="Wingdings" panose="05000000000000000000" pitchFamily="2" charset="2"/>
              <a:buNone/>
            </a:pPr>
            <a:r>
              <a:rPr lang="zh-CN" altLang="en-US"/>
              <a:t>        假设</a:t>
            </a:r>
            <a:r>
              <a:rPr lang="en-US" altLang="zh-CN"/>
              <a:t>A</a:t>
            </a:r>
            <a:r>
              <a:rPr lang="zh-CN" altLang="en-US"/>
              <a:t>的初值为</a:t>
            </a:r>
            <a:r>
              <a:rPr lang="en-US" altLang="zh-CN"/>
              <a:t>2</a:t>
            </a:r>
            <a:r>
              <a:rPr lang="zh-CN" altLang="en-US"/>
              <a:t>，</a:t>
            </a:r>
            <a:r>
              <a:rPr lang="en-US" altLang="zh-CN"/>
              <a:t>B</a:t>
            </a:r>
            <a:r>
              <a:rPr lang="zh-CN" altLang="en-US"/>
              <a:t>的初值为</a:t>
            </a:r>
            <a:r>
              <a:rPr lang="en-US" altLang="zh-CN"/>
              <a:t>2</a:t>
            </a:r>
            <a:r>
              <a:rPr lang="zh-CN" altLang="en-US"/>
              <a:t>。</a:t>
            </a:r>
            <a:endParaRPr lang="zh-CN" altLang="en-US"/>
          </a:p>
        </p:txBody>
      </p:sp>
      <p:sp>
        <p:nvSpPr>
          <p:cNvPr id="6246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6291">
                                            <p:txEl>
                                              <p:pRg st="1" end="1"/>
                                            </p:txEl>
                                          </p:spTgt>
                                        </p:tgtEl>
                                        <p:attrNameLst>
                                          <p:attrName>style.visibility</p:attrName>
                                        </p:attrNameLst>
                                      </p:cBhvr>
                                      <p:to>
                                        <p:strVal val="visible"/>
                                      </p:to>
                                    </p:set>
                                    <p:animEffect transition="in" filter="blinds(horizontal)">
                                      <p:cBhvr>
                                        <p:cTn id="7" dur="500"/>
                                        <p:tgtEl>
                                          <p:spTgt spid="39629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6291">
                                            <p:txEl>
                                              <p:pRg st="2" end="2"/>
                                            </p:txEl>
                                          </p:spTgt>
                                        </p:tgtEl>
                                        <p:attrNameLst>
                                          <p:attrName>style.visibility</p:attrName>
                                        </p:attrNameLst>
                                      </p:cBhvr>
                                      <p:to>
                                        <p:strVal val="visible"/>
                                      </p:to>
                                    </p:set>
                                    <p:animEffect transition="in" filter="blinds(horizontal)">
                                      <p:cBhvr>
                                        <p:cTn id="10" dur="500"/>
                                        <p:tgtEl>
                                          <p:spTgt spid="39629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6291">
                                            <p:txEl>
                                              <p:pRg st="3" end="3"/>
                                            </p:txEl>
                                          </p:spTgt>
                                        </p:tgtEl>
                                        <p:attrNameLst>
                                          <p:attrName>style.visibility</p:attrName>
                                        </p:attrNameLst>
                                      </p:cBhvr>
                                      <p:to>
                                        <p:strVal val="visible"/>
                                      </p:to>
                                    </p:set>
                                    <p:animEffect transition="in" filter="blinds(horizontal)">
                                      <p:cBhvr>
                                        <p:cTn id="13" dur="500"/>
                                        <p:tgtEl>
                                          <p:spTgt spid="39629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96291">
                                            <p:txEl>
                                              <p:pRg st="4" end="4"/>
                                            </p:txEl>
                                          </p:spTgt>
                                        </p:tgtEl>
                                        <p:attrNameLst>
                                          <p:attrName>style.visibility</p:attrName>
                                        </p:attrNameLst>
                                      </p:cBhvr>
                                      <p:to>
                                        <p:strVal val="visible"/>
                                      </p:to>
                                    </p:set>
                                    <p:animEffect transition="in" filter="blinds(horizontal)">
                                      <p:cBhvr>
                                        <p:cTn id="16" dur="500"/>
                                        <p:tgtEl>
                                          <p:spTgt spid="396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p:cNvSpPr>
          <p:nvPr>
            <p:ph type="title"/>
          </p:nvPr>
        </p:nvSpPr>
        <p:spPr/>
        <p:txBody>
          <a:bodyPr/>
          <a:lstStyle/>
          <a:p>
            <a:pPr eaLnBrk="1" hangingPunct="1"/>
            <a:endParaRPr lang="zh-CN" altLang="zh-CN"/>
          </a:p>
        </p:txBody>
      </p:sp>
      <p:sp>
        <p:nvSpPr>
          <p:cNvPr id="63491" name="Rectangle 3"/>
          <p:cNvSpPr>
            <a:spLocks noGrp="1" noRot="1"/>
          </p:cNvSpPr>
          <p:nvPr>
            <p:ph idx="1"/>
          </p:nvPr>
        </p:nvSpPr>
        <p:spPr/>
        <p:txBody>
          <a:bodyPr/>
          <a:lstStyle/>
          <a:p>
            <a:pPr eaLnBrk="1" hangingPunct="1"/>
            <a:r>
              <a:rPr lang="zh-CN" altLang="en-US"/>
              <a:t>结果：</a:t>
            </a:r>
            <a:endParaRPr lang="zh-CN" altLang="en-US"/>
          </a:p>
          <a:p>
            <a:pPr eaLnBrk="1" hangingPunct="1"/>
            <a:r>
              <a:rPr lang="en-US" altLang="zh-CN"/>
              <a:t>A=3</a:t>
            </a:r>
            <a:r>
              <a:rPr lang="zh-CN" altLang="en-US"/>
              <a:t>；</a:t>
            </a:r>
            <a:r>
              <a:rPr lang="en-US" altLang="zh-CN"/>
              <a:t>B=4</a:t>
            </a:r>
            <a:endParaRPr lang="en-US" altLang="zh-CN"/>
          </a:p>
          <a:p>
            <a:pPr eaLnBrk="1" hangingPunct="1"/>
            <a:r>
              <a:rPr lang="en-US" altLang="zh-CN"/>
              <a:t>A=4</a:t>
            </a:r>
            <a:r>
              <a:rPr lang="zh-CN" altLang="en-US"/>
              <a:t>；</a:t>
            </a:r>
            <a:r>
              <a:rPr lang="en-US" altLang="zh-CN"/>
              <a:t>B=3</a:t>
            </a:r>
            <a:endParaRPr lang="en-US" altLang="zh-CN"/>
          </a:p>
        </p:txBody>
      </p:sp>
      <p:sp>
        <p:nvSpPr>
          <p:cNvPr id="6349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p:cNvSpPr>
          <p:nvPr>
            <p:ph type="title"/>
          </p:nvPr>
        </p:nvSpPr>
        <p:spPr/>
        <p:txBody>
          <a:bodyPr/>
          <a:lstStyle/>
          <a:p>
            <a:pPr eaLnBrk="1" hangingPunct="1"/>
            <a:r>
              <a:rPr lang="en-US" altLang="zh-CN"/>
              <a:t>11.5  </a:t>
            </a:r>
            <a:r>
              <a:rPr lang="zh-CN" altLang="en-US"/>
              <a:t>并发调度的可串行性</a:t>
            </a:r>
            <a:endParaRPr lang="zh-CN" altLang="en-US"/>
          </a:p>
        </p:txBody>
      </p:sp>
      <p:sp>
        <p:nvSpPr>
          <p:cNvPr id="64515" name="Rectangle 3"/>
          <p:cNvSpPr>
            <a:spLocks noGrp="1" noRot="1"/>
          </p:cNvSpPr>
          <p:nvPr>
            <p:ph idx="1"/>
          </p:nvPr>
        </p:nvSpPr>
        <p:spPr/>
        <p:txBody>
          <a:bodyPr/>
          <a:lstStyle/>
          <a:p>
            <a:pPr eaLnBrk="1" hangingPunct="1">
              <a:lnSpc>
                <a:spcPct val="180000"/>
              </a:lnSpc>
              <a:buFont typeface="Wingdings" panose="05000000000000000000" pitchFamily="2" charset="2"/>
              <a:buNone/>
            </a:pPr>
            <a:r>
              <a:rPr lang="zh-CN" altLang="en-US"/>
              <a:t>一、什么样的并发操作调度是正确的</a:t>
            </a:r>
            <a:endParaRPr lang="zh-CN" altLang="en-US"/>
          </a:p>
          <a:p>
            <a:pPr eaLnBrk="1" hangingPunct="1">
              <a:lnSpc>
                <a:spcPct val="180000"/>
              </a:lnSpc>
              <a:buFont typeface="Wingdings" panose="05000000000000000000" pitchFamily="2" charset="2"/>
              <a:buNone/>
            </a:pPr>
            <a:r>
              <a:rPr lang="zh-CN" altLang="en-US">
                <a:solidFill>
                  <a:schemeClr val="tx2"/>
                </a:solidFill>
              </a:rPr>
              <a:t>二、如何保证并发操作的调度是正确的</a:t>
            </a:r>
            <a:endParaRPr lang="zh-CN" altLang="en-US">
              <a:solidFill>
                <a:schemeClr val="tx2"/>
              </a:solidFill>
            </a:endParaRPr>
          </a:p>
          <a:p>
            <a:pPr eaLnBrk="1" hangingPunct="1">
              <a:lnSpc>
                <a:spcPct val="180000"/>
              </a:lnSpc>
              <a:buFont typeface="Wingdings" panose="05000000000000000000" pitchFamily="2" charset="2"/>
              <a:buNone/>
            </a:pPr>
            <a:endParaRPr lang="en-US" altLang="zh-CN"/>
          </a:p>
        </p:txBody>
      </p:sp>
      <p:sp>
        <p:nvSpPr>
          <p:cNvPr id="6451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p:cNvSpPr>
          <p:nvPr>
            <p:ph type="title"/>
          </p:nvPr>
        </p:nvSpPr>
        <p:spPr/>
        <p:txBody>
          <a:bodyPr/>
          <a:lstStyle/>
          <a:p>
            <a:pPr eaLnBrk="1" hangingPunct="1"/>
            <a:r>
              <a:rPr lang="zh-CN" altLang="en-US" sz="3200"/>
              <a:t>二、如何保证并发操作的调度是正确的</a:t>
            </a:r>
            <a:endParaRPr lang="zh-CN" altLang="en-US" sz="3200"/>
          </a:p>
        </p:txBody>
      </p:sp>
      <p:sp>
        <p:nvSpPr>
          <p:cNvPr id="405507" name="Rectangle 3"/>
          <p:cNvSpPr>
            <a:spLocks noGrp="1" noRot="1"/>
          </p:cNvSpPr>
          <p:nvPr>
            <p:ph idx="1"/>
          </p:nvPr>
        </p:nvSpPr>
        <p:spPr/>
        <p:txBody>
          <a:bodyPr/>
          <a:lstStyle/>
          <a:p>
            <a:pPr eaLnBrk="1" hangingPunct="1"/>
            <a:r>
              <a:rPr lang="zh-CN" altLang="en-US" sz="2800"/>
              <a:t>为了保证并行操作的正确性，</a:t>
            </a:r>
            <a:r>
              <a:rPr lang="en-US" altLang="zh-CN" sz="2800"/>
              <a:t>DBMS</a:t>
            </a:r>
            <a:r>
              <a:rPr lang="zh-CN" altLang="en-US" sz="2800"/>
              <a:t>的并行控制机制必须提供一定的手段来保证调度是可串行化的。</a:t>
            </a:r>
            <a:endParaRPr lang="zh-CN" altLang="en-US" sz="2800"/>
          </a:p>
          <a:p>
            <a:pPr eaLnBrk="1" hangingPunct="1"/>
            <a:endParaRPr lang="zh-CN" altLang="en-US" sz="2800"/>
          </a:p>
          <a:p>
            <a:pPr eaLnBrk="1" hangingPunct="1"/>
            <a:r>
              <a:rPr lang="zh-CN" altLang="en-US" sz="2800"/>
              <a:t>从理论上讲，在某一事务执行时禁止其他事务执行的调度策略一定是可串行化的调度，这也是最简单的调度策略，但这种方法实际上是不可行的，因为它使用户不能充分共享数据库资源。</a:t>
            </a:r>
            <a:endParaRPr lang="zh-CN" altLang="en-US" sz="2800"/>
          </a:p>
        </p:txBody>
      </p:sp>
      <p:sp>
        <p:nvSpPr>
          <p:cNvPr id="65540"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5507">
                                            <p:txEl>
                                              <p:pRg st="2" end="2"/>
                                            </p:txEl>
                                          </p:spTgt>
                                        </p:tgtEl>
                                        <p:attrNameLst>
                                          <p:attrName>style.visibility</p:attrName>
                                        </p:attrNameLst>
                                      </p:cBhvr>
                                      <p:to>
                                        <p:strVal val="visible"/>
                                      </p:to>
                                    </p:set>
                                    <p:animEffect transition="in" filter="blinds(horizontal)">
                                      <p:cBhvr>
                                        <p:cTn id="7" dur="500"/>
                                        <p:tgtEl>
                                          <p:spTgt spid="4055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p:cNvSpPr>
          <p:nvPr>
            <p:ph type="title"/>
          </p:nvPr>
        </p:nvSpPr>
        <p:spPr/>
        <p:txBody>
          <a:bodyPr/>
          <a:lstStyle/>
          <a:p>
            <a:pPr eaLnBrk="1" hangingPunct="1"/>
            <a:r>
              <a:rPr lang="zh-CN" altLang="en-US" sz="3200"/>
              <a:t>如何保证并发操作的调度是正确的（续）</a:t>
            </a:r>
            <a:endParaRPr lang="zh-CN" altLang="en-US" sz="3200"/>
          </a:p>
        </p:txBody>
      </p:sp>
      <p:sp>
        <p:nvSpPr>
          <p:cNvPr id="66563" name="Rectangle 3"/>
          <p:cNvSpPr>
            <a:spLocks noGrp="1" noRot="1"/>
          </p:cNvSpPr>
          <p:nvPr>
            <p:ph idx="1"/>
          </p:nvPr>
        </p:nvSpPr>
        <p:spPr/>
        <p:txBody>
          <a:bodyPr/>
          <a:lstStyle/>
          <a:p>
            <a:pPr eaLnBrk="1" hangingPunct="1"/>
            <a:r>
              <a:rPr lang="zh-CN" altLang="en-US" sz="3600"/>
              <a:t>保证并发操作调度正确性的方法</a:t>
            </a:r>
            <a:endParaRPr lang="zh-CN" altLang="en-US" sz="3600"/>
          </a:p>
          <a:p>
            <a:pPr lvl="1" eaLnBrk="1" hangingPunct="1">
              <a:lnSpc>
                <a:spcPct val="120000"/>
              </a:lnSpc>
              <a:spcBef>
                <a:spcPct val="60000"/>
              </a:spcBef>
            </a:pPr>
            <a:r>
              <a:rPr lang="zh-CN" altLang="en-US"/>
              <a:t>封锁方法：</a:t>
            </a:r>
            <a:r>
              <a:rPr lang="zh-CN" altLang="en-US">
                <a:solidFill>
                  <a:schemeClr val="tx2"/>
                </a:solidFill>
              </a:rPr>
              <a:t>两段锁</a:t>
            </a:r>
            <a:r>
              <a:rPr lang="zh-CN" altLang="en-US"/>
              <a:t>（</a:t>
            </a:r>
            <a:r>
              <a:rPr lang="en-US" altLang="zh-CN"/>
              <a:t>Two-Phase Locking</a:t>
            </a:r>
            <a:r>
              <a:rPr lang="zh-CN" altLang="en-US"/>
              <a:t>，简称</a:t>
            </a:r>
            <a:r>
              <a:rPr lang="en-US" altLang="zh-CN"/>
              <a:t>2PL</a:t>
            </a:r>
            <a:r>
              <a:rPr lang="zh-CN" altLang="en-US"/>
              <a:t>）</a:t>
            </a:r>
            <a:r>
              <a:rPr lang="zh-CN" altLang="en-US">
                <a:solidFill>
                  <a:schemeClr val="tx2"/>
                </a:solidFill>
              </a:rPr>
              <a:t>协议</a:t>
            </a:r>
            <a:endParaRPr lang="zh-CN" altLang="en-US">
              <a:solidFill>
                <a:schemeClr val="tx2"/>
              </a:solidFill>
            </a:endParaRPr>
          </a:p>
          <a:p>
            <a:pPr lvl="1" eaLnBrk="1" hangingPunct="1">
              <a:lnSpc>
                <a:spcPct val="120000"/>
              </a:lnSpc>
              <a:spcBef>
                <a:spcPct val="60000"/>
              </a:spcBef>
            </a:pPr>
            <a:r>
              <a:rPr lang="zh-CN" altLang="en-US"/>
              <a:t>时标方法</a:t>
            </a:r>
            <a:endParaRPr lang="zh-CN" altLang="en-US"/>
          </a:p>
          <a:p>
            <a:pPr lvl="1" eaLnBrk="1" hangingPunct="1">
              <a:lnSpc>
                <a:spcPct val="120000"/>
              </a:lnSpc>
              <a:spcBef>
                <a:spcPct val="60000"/>
              </a:spcBef>
            </a:pPr>
            <a:r>
              <a:rPr lang="zh-CN" altLang="en-US"/>
              <a:t>乐观方法</a:t>
            </a:r>
            <a:endParaRPr lang="zh-CN" altLang="en-US"/>
          </a:p>
        </p:txBody>
      </p:sp>
      <p:sp>
        <p:nvSpPr>
          <p:cNvPr id="6656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p:cNvSpPr>
          <p:nvPr>
            <p:ph type="title"/>
          </p:nvPr>
        </p:nvSpPr>
        <p:spPr/>
        <p:txBody>
          <a:bodyPr/>
          <a:lstStyle/>
          <a:p>
            <a:pPr eaLnBrk="1" hangingPunct="1"/>
            <a:r>
              <a:rPr lang="zh-CN" altLang="en-US">
                <a:latin typeface="宋体" panose="02010600030101010101" pitchFamily="2" charset="-122"/>
              </a:rPr>
              <a:t>第十一章  并发控制</a:t>
            </a:r>
            <a:endParaRPr lang="zh-CN" altLang="en-US">
              <a:ea typeface="黑体" panose="02010609060101010101" pitchFamily="49" charset="-122"/>
            </a:endParaRPr>
          </a:p>
        </p:txBody>
      </p:sp>
      <p:sp>
        <p:nvSpPr>
          <p:cNvPr id="67587"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t>11.1  </a:t>
            </a:r>
            <a:r>
              <a:rPr lang="zh-CN" altLang="en-US" sz="2800"/>
              <a:t>并发控制概述</a:t>
            </a:r>
            <a:endParaRPr lang="zh-CN" altLang="en-US" sz="2800"/>
          </a:p>
          <a:p>
            <a:pPr algn="just" eaLnBrk="1" hangingPunct="1">
              <a:lnSpc>
                <a:spcPct val="90000"/>
              </a:lnSpc>
              <a:buFont typeface="Wingdings" panose="05000000000000000000" pitchFamily="2" charset="2"/>
              <a:buNone/>
            </a:pPr>
            <a:r>
              <a:rPr lang="en-US" altLang="zh-CN" sz="2800"/>
              <a:t>11.2  </a:t>
            </a:r>
            <a:r>
              <a:rPr lang="zh-CN" altLang="en-US" sz="2800"/>
              <a:t>封锁</a:t>
            </a:r>
            <a:endParaRPr lang="zh-CN" altLang="en-US" sz="2800"/>
          </a:p>
          <a:p>
            <a:pPr algn="just" eaLnBrk="1" hangingPunct="1">
              <a:lnSpc>
                <a:spcPct val="90000"/>
              </a:lnSpc>
              <a:buFont typeface="Wingdings" panose="05000000000000000000" pitchFamily="2" charset="2"/>
              <a:buNone/>
            </a:pPr>
            <a:r>
              <a:rPr lang="en-US" altLang="zh-CN" sz="2800"/>
              <a:t>11.3  </a:t>
            </a:r>
            <a:r>
              <a:rPr lang="zh-CN" altLang="en-US" sz="2800"/>
              <a:t>封锁协议</a:t>
            </a:r>
            <a:endParaRPr lang="zh-CN" altLang="en-US" sz="2800"/>
          </a:p>
          <a:p>
            <a:pPr algn="just" eaLnBrk="1" hangingPunct="1">
              <a:lnSpc>
                <a:spcPct val="90000"/>
              </a:lnSpc>
              <a:buFont typeface="Wingdings" panose="05000000000000000000" pitchFamily="2" charset="2"/>
              <a:buNone/>
            </a:pPr>
            <a:r>
              <a:rPr lang="en-US" altLang="zh-CN" sz="2800"/>
              <a:t>11.4  </a:t>
            </a:r>
            <a:r>
              <a:rPr lang="zh-CN" altLang="en-US" sz="2800"/>
              <a:t>活锁和死锁</a:t>
            </a:r>
            <a:endParaRPr lang="zh-CN" altLang="en-US" sz="2800"/>
          </a:p>
          <a:p>
            <a:pPr algn="just" eaLnBrk="1" hangingPunct="1">
              <a:lnSpc>
                <a:spcPct val="90000"/>
              </a:lnSpc>
              <a:buFont typeface="Wingdings" panose="05000000000000000000" pitchFamily="2" charset="2"/>
              <a:buNone/>
            </a:pPr>
            <a:r>
              <a:rPr lang="en-US" altLang="zh-CN" sz="2800"/>
              <a:t>11.5  </a:t>
            </a:r>
            <a:r>
              <a:rPr lang="zh-CN" altLang="en-US" sz="2800"/>
              <a:t>并发调度的可串行性</a:t>
            </a:r>
            <a:endParaRPr lang="zh-CN" altLang="en-US" sz="2800"/>
          </a:p>
          <a:p>
            <a:pPr algn="just" eaLnBrk="1" hangingPunct="1">
              <a:lnSpc>
                <a:spcPct val="90000"/>
              </a:lnSpc>
              <a:buFont typeface="Wingdings" panose="05000000000000000000" pitchFamily="2" charset="2"/>
              <a:buNone/>
            </a:pPr>
            <a:r>
              <a:rPr lang="en-US" altLang="zh-CN" sz="2800">
                <a:solidFill>
                  <a:schemeClr val="hlink"/>
                </a:solidFill>
              </a:rPr>
              <a:t>11.6  </a:t>
            </a:r>
            <a:r>
              <a:rPr lang="zh-CN" altLang="en-US" sz="2800">
                <a:solidFill>
                  <a:schemeClr val="hlink"/>
                </a:solidFill>
              </a:rPr>
              <a:t>两段锁协议</a:t>
            </a:r>
            <a:endParaRPr lang="zh-CN" altLang="en-US" sz="2800">
              <a:solidFill>
                <a:schemeClr val="hlink"/>
              </a:solidFill>
            </a:endParaRPr>
          </a:p>
          <a:p>
            <a:pPr algn="just" eaLnBrk="1" hangingPunct="1">
              <a:lnSpc>
                <a:spcPct val="90000"/>
              </a:lnSpc>
              <a:buFont typeface="Wingdings" panose="05000000000000000000" pitchFamily="2" charset="2"/>
              <a:buNone/>
            </a:pPr>
            <a:r>
              <a:rPr lang="en-US" altLang="zh-CN" sz="2800"/>
              <a:t>11.7  </a:t>
            </a:r>
            <a:r>
              <a:rPr lang="zh-CN" altLang="en-US" sz="2800"/>
              <a:t>封锁的粒度</a:t>
            </a:r>
            <a:endParaRPr lang="zh-CN" altLang="en-US" sz="2800"/>
          </a:p>
          <a:p>
            <a:pPr algn="just" eaLnBrk="1" hangingPunct="1">
              <a:lnSpc>
                <a:spcPct val="90000"/>
              </a:lnSpc>
              <a:buFont typeface="Wingdings" panose="05000000000000000000" pitchFamily="2" charset="2"/>
              <a:buNone/>
            </a:pPr>
            <a:r>
              <a:rPr lang="en-US" altLang="zh-CN" sz="2800"/>
              <a:t>11.8  </a:t>
            </a:r>
            <a:r>
              <a:rPr lang="zh-CN" altLang="en-US" sz="2800"/>
              <a:t>小结</a:t>
            </a:r>
            <a:endParaRPr lang="zh-CN" altLang="en-US" sz="2800"/>
          </a:p>
        </p:txBody>
      </p:sp>
      <p:sp>
        <p:nvSpPr>
          <p:cNvPr id="6758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p:cNvSpPr>
          <p:nvPr>
            <p:ph type="title"/>
          </p:nvPr>
        </p:nvSpPr>
        <p:spPr/>
        <p:txBody>
          <a:bodyPr/>
          <a:lstStyle/>
          <a:p>
            <a:pPr eaLnBrk="1" hangingPunct="1"/>
            <a:r>
              <a:rPr lang="en-US" altLang="zh-CN"/>
              <a:t>11.6  </a:t>
            </a:r>
            <a:r>
              <a:rPr lang="zh-CN" altLang="en-US"/>
              <a:t>两段锁协议</a:t>
            </a:r>
            <a:endParaRPr lang="zh-CN" altLang="en-US"/>
          </a:p>
        </p:txBody>
      </p:sp>
      <p:sp>
        <p:nvSpPr>
          <p:cNvPr id="68611" name="Rectangle 3"/>
          <p:cNvSpPr>
            <a:spLocks noGrp="1" noRot="1"/>
          </p:cNvSpPr>
          <p:nvPr>
            <p:ph idx="1"/>
          </p:nvPr>
        </p:nvSpPr>
        <p:spPr/>
        <p:txBody>
          <a:bodyPr/>
          <a:lstStyle/>
          <a:p>
            <a:pPr eaLnBrk="1" hangingPunct="1"/>
            <a:r>
              <a:rPr lang="zh-CN" altLang="en-US"/>
              <a:t>两段锁协议的内容</a:t>
            </a:r>
            <a:endParaRPr lang="zh-CN" altLang="en-US"/>
          </a:p>
          <a:p>
            <a:pPr lvl="1" eaLnBrk="1" hangingPunct="1">
              <a:lnSpc>
                <a:spcPct val="140000"/>
              </a:lnSpc>
              <a:buFont typeface="Wingdings" panose="05000000000000000000" pitchFamily="2" charset="2"/>
              <a:buNone/>
            </a:pPr>
            <a:r>
              <a:rPr lang="en-US" altLang="zh-CN" sz="3200"/>
              <a:t>1. </a:t>
            </a:r>
            <a:r>
              <a:rPr lang="zh-CN" altLang="en-US" sz="3200"/>
              <a:t>在对任何数据进行读、写操作之前，事务首先要获得对该数据的封锁</a:t>
            </a:r>
            <a:endParaRPr lang="zh-CN" altLang="en-US" sz="3200"/>
          </a:p>
          <a:p>
            <a:pPr lvl="1" eaLnBrk="1" hangingPunct="1">
              <a:lnSpc>
                <a:spcPct val="140000"/>
              </a:lnSpc>
              <a:buFont typeface="Wingdings" panose="05000000000000000000" pitchFamily="2" charset="2"/>
              <a:buNone/>
            </a:pPr>
            <a:r>
              <a:rPr lang="en-US" altLang="zh-CN" sz="3200"/>
              <a:t>2. </a:t>
            </a:r>
            <a:r>
              <a:rPr lang="zh-CN" altLang="en-US" sz="3200"/>
              <a:t>在释放一个封锁之后，事务不再获得任何其他封锁。</a:t>
            </a:r>
            <a:endParaRPr lang="zh-CN" altLang="en-US" sz="3200"/>
          </a:p>
        </p:txBody>
      </p:sp>
      <p:sp>
        <p:nvSpPr>
          <p:cNvPr id="6861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p:cNvSpPr>
          <p:nvPr>
            <p:ph type="title"/>
          </p:nvPr>
        </p:nvSpPr>
        <p:spPr/>
        <p:txBody>
          <a:bodyPr/>
          <a:lstStyle/>
          <a:p>
            <a:pPr eaLnBrk="1" hangingPunct="1"/>
            <a:r>
              <a:rPr lang="zh-CN" altLang="en-US">
                <a:ea typeface="黑体" panose="02010609060101010101" pitchFamily="49" charset="-122"/>
              </a:rPr>
              <a:t>第十一章  并发控制</a:t>
            </a:r>
            <a:endParaRPr lang="zh-CN" altLang="en-US">
              <a:ea typeface="黑体" panose="02010609060101010101" pitchFamily="49" charset="-122"/>
            </a:endParaRPr>
          </a:p>
        </p:txBody>
      </p:sp>
      <p:sp>
        <p:nvSpPr>
          <p:cNvPr id="69635"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t>11.1  </a:t>
            </a:r>
            <a:r>
              <a:rPr lang="zh-CN" altLang="en-US" sz="2800"/>
              <a:t>并发控制概述</a:t>
            </a:r>
            <a:endParaRPr lang="zh-CN" altLang="en-US" sz="2800"/>
          </a:p>
          <a:p>
            <a:pPr algn="just" eaLnBrk="1" hangingPunct="1">
              <a:lnSpc>
                <a:spcPct val="90000"/>
              </a:lnSpc>
              <a:buFont typeface="Wingdings" panose="05000000000000000000" pitchFamily="2" charset="2"/>
              <a:buNone/>
            </a:pPr>
            <a:r>
              <a:rPr lang="en-US" altLang="zh-CN" sz="2800"/>
              <a:t>11.2  </a:t>
            </a:r>
            <a:r>
              <a:rPr lang="zh-CN" altLang="en-US" sz="2800"/>
              <a:t>封锁</a:t>
            </a:r>
            <a:endParaRPr lang="zh-CN" altLang="en-US" sz="2800"/>
          </a:p>
          <a:p>
            <a:pPr algn="just" eaLnBrk="1" hangingPunct="1">
              <a:lnSpc>
                <a:spcPct val="90000"/>
              </a:lnSpc>
              <a:buFont typeface="Wingdings" panose="05000000000000000000" pitchFamily="2" charset="2"/>
              <a:buNone/>
            </a:pPr>
            <a:r>
              <a:rPr lang="en-US" altLang="zh-CN" sz="2800"/>
              <a:t>11.3  </a:t>
            </a:r>
            <a:r>
              <a:rPr lang="zh-CN" altLang="en-US" sz="2800"/>
              <a:t>封锁协议</a:t>
            </a:r>
            <a:endParaRPr lang="zh-CN" altLang="en-US" sz="2800"/>
          </a:p>
          <a:p>
            <a:pPr algn="just" eaLnBrk="1" hangingPunct="1">
              <a:lnSpc>
                <a:spcPct val="90000"/>
              </a:lnSpc>
              <a:buFont typeface="Wingdings" panose="05000000000000000000" pitchFamily="2" charset="2"/>
              <a:buNone/>
            </a:pPr>
            <a:r>
              <a:rPr lang="en-US" altLang="zh-CN" sz="2800"/>
              <a:t>11.4  </a:t>
            </a:r>
            <a:r>
              <a:rPr lang="zh-CN" altLang="en-US" sz="2800"/>
              <a:t>活锁和死锁</a:t>
            </a:r>
            <a:endParaRPr lang="zh-CN" altLang="en-US" sz="2800"/>
          </a:p>
          <a:p>
            <a:pPr algn="just" eaLnBrk="1" hangingPunct="1">
              <a:lnSpc>
                <a:spcPct val="90000"/>
              </a:lnSpc>
              <a:buFont typeface="Wingdings" panose="05000000000000000000" pitchFamily="2" charset="2"/>
              <a:buNone/>
            </a:pPr>
            <a:r>
              <a:rPr lang="en-US" altLang="zh-CN" sz="2800"/>
              <a:t>11.5  </a:t>
            </a:r>
            <a:r>
              <a:rPr lang="zh-CN" altLang="en-US" sz="2800"/>
              <a:t>并发调度的可串行性</a:t>
            </a:r>
            <a:endParaRPr lang="zh-CN" altLang="en-US" sz="2800"/>
          </a:p>
          <a:p>
            <a:pPr algn="just" eaLnBrk="1" hangingPunct="1">
              <a:lnSpc>
                <a:spcPct val="90000"/>
              </a:lnSpc>
              <a:buFont typeface="Wingdings" panose="05000000000000000000" pitchFamily="2" charset="2"/>
              <a:buNone/>
            </a:pPr>
            <a:r>
              <a:rPr lang="en-US" altLang="zh-CN" sz="2800"/>
              <a:t>11.6  </a:t>
            </a:r>
            <a:r>
              <a:rPr lang="zh-CN" altLang="en-US" sz="2800"/>
              <a:t>两段锁协议</a:t>
            </a:r>
            <a:endParaRPr lang="zh-CN" altLang="en-US" sz="2800"/>
          </a:p>
          <a:p>
            <a:pPr algn="just" eaLnBrk="1" hangingPunct="1">
              <a:lnSpc>
                <a:spcPct val="90000"/>
              </a:lnSpc>
              <a:buFont typeface="Wingdings" panose="05000000000000000000" pitchFamily="2" charset="2"/>
              <a:buNone/>
            </a:pPr>
            <a:r>
              <a:rPr lang="en-US" altLang="zh-CN" sz="2800">
                <a:solidFill>
                  <a:schemeClr val="hlink"/>
                </a:solidFill>
              </a:rPr>
              <a:t>11.7  </a:t>
            </a:r>
            <a:r>
              <a:rPr lang="zh-CN" altLang="en-US" sz="2800">
                <a:solidFill>
                  <a:schemeClr val="hlink"/>
                </a:solidFill>
              </a:rPr>
              <a:t>封锁的粒度</a:t>
            </a:r>
            <a:endParaRPr lang="zh-CN" altLang="en-US" sz="2800">
              <a:solidFill>
                <a:schemeClr val="hlink"/>
              </a:solidFill>
            </a:endParaRPr>
          </a:p>
          <a:p>
            <a:pPr algn="just" eaLnBrk="1" hangingPunct="1">
              <a:lnSpc>
                <a:spcPct val="90000"/>
              </a:lnSpc>
              <a:buFont typeface="Wingdings" panose="05000000000000000000" pitchFamily="2" charset="2"/>
              <a:buNone/>
            </a:pPr>
            <a:r>
              <a:rPr lang="en-US" altLang="zh-CN" sz="2800"/>
              <a:t>11.8  </a:t>
            </a:r>
            <a:r>
              <a:rPr lang="zh-CN" altLang="en-US" sz="2800"/>
              <a:t>小结</a:t>
            </a:r>
            <a:endParaRPr lang="zh-CN" altLang="en-US" sz="2800"/>
          </a:p>
        </p:txBody>
      </p:sp>
      <p:sp>
        <p:nvSpPr>
          <p:cNvPr id="6963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p:cNvSpPr>
          <p:nvPr>
            <p:ph type="title"/>
          </p:nvPr>
        </p:nvSpPr>
        <p:spPr/>
        <p:txBody>
          <a:bodyPr/>
          <a:lstStyle/>
          <a:p>
            <a:pPr eaLnBrk="1" hangingPunct="1"/>
            <a:r>
              <a:rPr lang="en-US" altLang="zh-CN"/>
              <a:t>11.7  </a:t>
            </a:r>
            <a:r>
              <a:rPr lang="zh-CN" altLang="en-US"/>
              <a:t>封锁的粒度</a:t>
            </a:r>
            <a:endParaRPr lang="zh-CN" altLang="en-US"/>
          </a:p>
        </p:txBody>
      </p:sp>
      <p:sp>
        <p:nvSpPr>
          <p:cNvPr id="70659"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en-US" altLang="zh-CN">
                <a:solidFill>
                  <a:schemeClr val="tx2"/>
                </a:solidFill>
              </a:rPr>
              <a:t>11.7.1 </a:t>
            </a:r>
            <a:r>
              <a:rPr lang="zh-CN" altLang="en-US">
                <a:solidFill>
                  <a:schemeClr val="tx2"/>
                </a:solidFill>
              </a:rPr>
              <a:t>封锁粒度</a:t>
            </a:r>
            <a:endParaRPr lang="zh-CN" altLang="en-US">
              <a:solidFill>
                <a:schemeClr val="tx2"/>
              </a:solidFill>
            </a:endParaRPr>
          </a:p>
          <a:p>
            <a:pPr eaLnBrk="1" hangingPunct="1">
              <a:lnSpc>
                <a:spcPct val="160000"/>
              </a:lnSpc>
              <a:buFont typeface="Wingdings" panose="05000000000000000000" pitchFamily="2" charset="2"/>
              <a:buNone/>
            </a:pPr>
            <a:r>
              <a:rPr lang="en-US" altLang="zh-CN"/>
              <a:t>11.7.2 </a:t>
            </a:r>
            <a:r>
              <a:rPr lang="zh-CN" altLang="en-US"/>
              <a:t>多粒度封锁</a:t>
            </a:r>
            <a:endParaRPr lang="zh-CN" altLang="en-US"/>
          </a:p>
          <a:p>
            <a:pPr eaLnBrk="1" hangingPunct="1">
              <a:lnSpc>
                <a:spcPct val="160000"/>
              </a:lnSpc>
              <a:buFont typeface="Wingdings" panose="05000000000000000000" pitchFamily="2" charset="2"/>
              <a:buNone/>
            </a:pPr>
            <a:r>
              <a:rPr lang="en-US" altLang="zh-CN"/>
              <a:t>11.7.3 </a:t>
            </a:r>
            <a:r>
              <a:rPr lang="zh-CN" altLang="en-US"/>
              <a:t>意向锁</a:t>
            </a:r>
            <a:endParaRPr lang="zh-CN" altLang="en-US"/>
          </a:p>
        </p:txBody>
      </p:sp>
      <p:sp>
        <p:nvSpPr>
          <p:cNvPr id="70660"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p:cNvSpPr>
          <p:nvPr>
            <p:ph type="title"/>
          </p:nvPr>
        </p:nvSpPr>
        <p:spPr/>
        <p:txBody>
          <a:bodyPr/>
          <a:lstStyle/>
          <a:p>
            <a:pPr eaLnBrk="1" hangingPunct="1"/>
            <a:r>
              <a:rPr lang="en-US" altLang="zh-CN"/>
              <a:t>11.7.1 </a:t>
            </a:r>
            <a:r>
              <a:rPr lang="zh-CN" altLang="en-US"/>
              <a:t>封锁粒度</a:t>
            </a:r>
            <a:endParaRPr lang="zh-CN" altLang="en-US"/>
          </a:p>
        </p:txBody>
      </p:sp>
      <p:sp>
        <p:nvSpPr>
          <p:cNvPr id="71683" name="Rectangle 3"/>
          <p:cNvSpPr>
            <a:spLocks noGrp="1" noRot="1"/>
          </p:cNvSpPr>
          <p:nvPr>
            <p:ph idx="1"/>
          </p:nvPr>
        </p:nvSpPr>
        <p:spPr/>
        <p:txBody>
          <a:bodyPr/>
          <a:lstStyle/>
          <a:p>
            <a:pPr eaLnBrk="1" hangingPunct="1">
              <a:lnSpc>
                <a:spcPct val="200000"/>
              </a:lnSpc>
              <a:buFont typeface="Wingdings" panose="05000000000000000000" pitchFamily="2" charset="2"/>
              <a:buNone/>
            </a:pPr>
            <a:r>
              <a:rPr lang="zh-CN" altLang="en-US">
                <a:solidFill>
                  <a:schemeClr val="tx2"/>
                </a:solidFill>
              </a:rPr>
              <a:t>一、什么是封锁粒度</a:t>
            </a:r>
            <a:endParaRPr lang="zh-CN" altLang="en-US">
              <a:solidFill>
                <a:schemeClr val="tx2"/>
              </a:solidFill>
            </a:endParaRPr>
          </a:p>
          <a:p>
            <a:pPr eaLnBrk="1" hangingPunct="1">
              <a:lnSpc>
                <a:spcPct val="200000"/>
              </a:lnSpc>
              <a:buFont typeface="Wingdings" panose="05000000000000000000" pitchFamily="2" charset="2"/>
              <a:buNone/>
            </a:pPr>
            <a:r>
              <a:rPr lang="zh-CN" altLang="en-US"/>
              <a:t>二、选择封锁粒度的原则</a:t>
            </a:r>
            <a:endParaRPr lang="zh-CN" altLang="en-US"/>
          </a:p>
        </p:txBody>
      </p:sp>
      <p:sp>
        <p:nvSpPr>
          <p:cNvPr id="7168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p:cNvSpPr>
          <p:nvPr>
            <p:ph type="title"/>
          </p:nvPr>
        </p:nvSpPr>
        <p:spPr/>
        <p:txBody>
          <a:bodyPr/>
          <a:lstStyle/>
          <a:p>
            <a:pPr eaLnBrk="1" hangingPunct="1"/>
            <a:r>
              <a:rPr lang="zh-CN" altLang="en-US"/>
              <a:t>关系操作集合（续）</a:t>
            </a:r>
            <a:endParaRPr lang="zh-CN" altLang="en-US"/>
          </a:p>
        </p:txBody>
      </p:sp>
      <p:sp>
        <p:nvSpPr>
          <p:cNvPr id="17411" name="Rectangle 3"/>
          <p:cNvSpPr>
            <a:spLocks noGrp="1" noRot="1"/>
          </p:cNvSpPr>
          <p:nvPr>
            <p:ph idx="1"/>
          </p:nvPr>
        </p:nvSpPr>
        <p:spPr>
          <a:xfrm>
            <a:off x="428625" y="2857500"/>
            <a:ext cx="8229600" cy="2851150"/>
          </a:xfrm>
        </p:spPr>
        <p:txBody>
          <a:bodyPr/>
          <a:lstStyle/>
          <a:p>
            <a:pPr algn="just" eaLnBrk="1" hangingPunct="1"/>
            <a:r>
              <a:rPr lang="en-US" altLang="zh-CN" sz="2800"/>
              <a:t>2) </a:t>
            </a:r>
            <a:r>
              <a:rPr lang="zh-CN" altLang="en-US" sz="2800"/>
              <a:t>关系操作的特点</a:t>
            </a:r>
            <a:endParaRPr lang="zh-CN" altLang="en-US" sz="2800"/>
          </a:p>
          <a:p>
            <a:pPr lvl="1" algn="just" eaLnBrk="1" hangingPunct="1"/>
            <a:r>
              <a:rPr lang="zh-CN" altLang="en-US" sz="2800"/>
              <a:t>集合操作方式，即操作的对象和结果都是集合。</a:t>
            </a:r>
            <a:endParaRPr lang="zh-CN" altLang="en-US" sz="2800"/>
          </a:p>
          <a:p>
            <a:pPr lvl="2" algn="just" eaLnBrk="1" hangingPunct="1"/>
            <a:endParaRPr lang="en-US" altLang="zh-CN" sz="2400"/>
          </a:p>
          <a:p>
            <a:pPr lvl="2" algn="just" eaLnBrk="1" hangingPunct="1"/>
            <a:r>
              <a:rPr lang="zh-CN" altLang="en-US" sz="2400"/>
              <a:t>关系数据模型的数据操作方式：一次一集合</a:t>
            </a:r>
            <a:endParaRPr lang="en-US" altLang="zh-CN" sz="2400"/>
          </a:p>
          <a:p>
            <a:pPr lvl="2" algn="just" eaLnBrk="1" hangingPunct="1"/>
            <a:r>
              <a:rPr lang="zh-CN" altLang="en-US" sz="2400"/>
              <a:t>非关系数据模型的数据操作方式：一次一记录</a:t>
            </a:r>
            <a:endParaRPr lang="zh-CN" altLang="en-US" sz="2400"/>
          </a:p>
          <a:p>
            <a:pPr lvl="1" eaLnBrk="1" hangingPunct="1"/>
            <a:endParaRPr lang="en-US" altLang="zh-CN" sz="2800"/>
          </a:p>
        </p:txBody>
      </p:sp>
      <p:sp>
        <p:nvSpPr>
          <p:cNvPr id="4" name="日期占位符 3"/>
          <p:cNvSpPr>
            <a:spLocks noGrp="1"/>
          </p:cNvSpPr>
          <p:nvPr>
            <p:ph type="dt" sz="quarter" idx="10"/>
          </p:nvPr>
        </p:nvSpPr>
        <p:spPr/>
        <p:txBody>
          <a:bodyPr/>
          <a:lstStyle/>
          <a:p>
            <a:pPr>
              <a:defRPr/>
            </a:pPr>
            <a:fld id="{9BE52BE9-DAFA-44CA-B5A8-EA29495371CF}" type="datetime1">
              <a:rPr lang="zh-CN" altLang="en-US"/>
            </a:fld>
            <a:endParaRPr lang="en-US" altLang="zh-CN"/>
          </a:p>
        </p:txBody>
      </p:sp>
      <p:sp>
        <p:nvSpPr>
          <p:cNvPr id="174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p:cNvSpPr>
          <p:nvPr>
            <p:ph type="title"/>
          </p:nvPr>
        </p:nvSpPr>
        <p:spPr/>
        <p:txBody>
          <a:bodyPr/>
          <a:lstStyle/>
          <a:p>
            <a:pPr eaLnBrk="1" hangingPunct="1"/>
            <a:r>
              <a:rPr lang="zh-CN" altLang="en-US"/>
              <a:t>一、什么是封锁粒度</a:t>
            </a:r>
            <a:endParaRPr lang="zh-CN" altLang="en-US"/>
          </a:p>
        </p:txBody>
      </p:sp>
      <p:sp>
        <p:nvSpPr>
          <p:cNvPr id="419843" name="Rectangle 3"/>
          <p:cNvSpPr>
            <a:spLocks noGrp="1" noRot="1"/>
          </p:cNvSpPr>
          <p:nvPr>
            <p:ph idx="1"/>
          </p:nvPr>
        </p:nvSpPr>
        <p:spPr/>
        <p:txBody>
          <a:bodyPr/>
          <a:lstStyle/>
          <a:p>
            <a:pPr eaLnBrk="1" hangingPunct="1">
              <a:lnSpc>
                <a:spcPct val="110000"/>
              </a:lnSpc>
            </a:pPr>
            <a:r>
              <a:rPr lang="en-US" altLang="zh-CN" sz="2800"/>
              <a:t>X</a:t>
            </a:r>
            <a:r>
              <a:rPr lang="zh-CN" altLang="en-US" sz="2800"/>
              <a:t>锁和</a:t>
            </a:r>
            <a:r>
              <a:rPr lang="en-US" altLang="zh-CN" sz="2800"/>
              <a:t>S</a:t>
            </a:r>
            <a:r>
              <a:rPr lang="zh-CN" altLang="en-US" sz="2800"/>
              <a:t>锁都是加在某一个数据对象上的</a:t>
            </a:r>
            <a:endParaRPr lang="zh-CN" altLang="en-US" sz="2800"/>
          </a:p>
          <a:p>
            <a:pPr eaLnBrk="1" hangingPunct="1">
              <a:lnSpc>
                <a:spcPct val="110000"/>
              </a:lnSpc>
            </a:pPr>
            <a:r>
              <a:rPr lang="zh-CN" altLang="en-US" sz="2800"/>
              <a:t>封锁的对象</a:t>
            </a:r>
            <a:r>
              <a:rPr lang="en-US" altLang="zh-CN" sz="2800"/>
              <a:t>:</a:t>
            </a:r>
            <a:r>
              <a:rPr lang="zh-CN" altLang="en-US" sz="2800"/>
              <a:t>逻辑单元，物理单元 </a:t>
            </a:r>
            <a:endParaRPr lang="zh-CN" altLang="en-US" sz="2800"/>
          </a:p>
          <a:p>
            <a:pPr eaLnBrk="1" hangingPunct="1">
              <a:lnSpc>
                <a:spcPct val="110000"/>
              </a:lnSpc>
              <a:buFont typeface="Wingdings" panose="05000000000000000000" pitchFamily="2" charset="2"/>
              <a:buNone/>
            </a:pPr>
            <a:r>
              <a:rPr lang="zh-CN" altLang="en-US" sz="2800"/>
              <a:t>     例：在关系数据库中，封锁对象：</a:t>
            </a:r>
            <a:endParaRPr lang="zh-CN" altLang="en-US"/>
          </a:p>
          <a:p>
            <a:pPr lvl="1" eaLnBrk="1" hangingPunct="1">
              <a:lnSpc>
                <a:spcPct val="140000"/>
              </a:lnSpc>
            </a:pPr>
            <a:r>
              <a:rPr lang="zh-CN" altLang="en-US"/>
              <a:t>逻辑单元</a:t>
            </a:r>
            <a:r>
              <a:rPr lang="en-US" altLang="zh-CN"/>
              <a:t>: </a:t>
            </a:r>
            <a:r>
              <a:rPr lang="zh-CN" altLang="en-US"/>
              <a:t>属性值、属性值集合、元组、关系、索引项、整个索引、整个数据库等</a:t>
            </a:r>
            <a:endParaRPr lang="zh-CN" altLang="en-US"/>
          </a:p>
          <a:p>
            <a:pPr lvl="1" eaLnBrk="1" hangingPunct="1">
              <a:lnSpc>
                <a:spcPct val="140000"/>
              </a:lnSpc>
            </a:pPr>
            <a:r>
              <a:rPr lang="zh-CN" altLang="en-US"/>
              <a:t>物理单元：页（数据页或索引页）、物理记录等</a:t>
            </a:r>
            <a:endParaRPr lang="zh-CN" altLang="en-US"/>
          </a:p>
        </p:txBody>
      </p:sp>
      <p:sp>
        <p:nvSpPr>
          <p:cNvPr id="7270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9843">
                                            <p:txEl>
                                              <p:pRg st="1" end="1"/>
                                            </p:txEl>
                                          </p:spTgt>
                                        </p:tgtEl>
                                        <p:attrNameLst>
                                          <p:attrName>style.visibility</p:attrName>
                                        </p:attrNameLst>
                                      </p:cBhvr>
                                      <p:to>
                                        <p:strVal val="visible"/>
                                      </p:to>
                                    </p:set>
                                    <p:animEffect transition="in" filter="blinds(horizontal)">
                                      <p:cBhvr>
                                        <p:cTn id="7" dur="500"/>
                                        <p:tgtEl>
                                          <p:spTgt spid="4198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9843">
                                            <p:txEl>
                                              <p:pRg st="2" end="2"/>
                                            </p:txEl>
                                          </p:spTgt>
                                        </p:tgtEl>
                                        <p:attrNameLst>
                                          <p:attrName>style.visibility</p:attrName>
                                        </p:attrNameLst>
                                      </p:cBhvr>
                                      <p:to>
                                        <p:strVal val="visible"/>
                                      </p:to>
                                    </p:set>
                                    <p:animEffect transition="in" filter="blinds(horizontal)">
                                      <p:cBhvr>
                                        <p:cTn id="12" dur="500"/>
                                        <p:tgtEl>
                                          <p:spTgt spid="41984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19843">
                                            <p:txEl>
                                              <p:pRg st="3" end="3"/>
                                            </p:txEl>
                                          </p:spTgt>
                                        </p:tgtEl>
                                        <p:attrNameLst>
                                          <p:attrName>style.visibility</p:attrName>
                                        </p:attrNameLst>
                                      </p:cBhvr>
                                      <p:to>
                                        <p:strVal val="visible"/>
                                      </p:to>
                                    </p:set>
                                    <p:animEffect transition="in" filter="blinds(horizontal)">
                                      <p:cBhvr>
                                        <p:cTn id="15" dur="500"/>
                                        <p:tgtEl>
                                          <p:spTgt spid="41984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19843">
                                            <p:txEl>
                                              <p:pRg st="4" end="4"/>
                                            </p:txEl>
                                          </p:spTgt>
                                        </p:tgtEl>
                                        <p:attrNameLst>
                                          <p:attrName>style.visibility</p:attrName>
                                        </p:attrNameLst>
                                      </p:cBhvr>
                                      <p:to>
                                        <p:strVal val="visible"/>
                                      </p:to>
                                    </p:set>
                                    <p:animEffect transition="in" filter="blinds(horizontal)">
                                      <p:cBhvr>
                                        <p:cTn id="18" dur="500"/>
                                        <p:tgtEl>
                                          <p:spTgt spid="4198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p:cNvSpPr>
          <p:nvPr>
            <p:ph type="title"/>
          </p:nvPr>
        </p:nvSpPr>
        <p:spPr/>
        <p:txBody>
          <a:bodyPr/>
          <a:lstStyle/>
          <a:p>
            <a:pPr eaLnBrk="1" hangingPunct="1"/>
            <a:r>
              <a:rPr lang="en-US" altLang="zh-CN"/>
              <a:t>11.7.1 </a:t>
            </a:r>
            <a:r>
              <a:rPr lang="zh-CN" altLang="en-US"/>
              <a:t>封锁粒度</a:t>
            </a:r>
            <a:endParaRPr lang="zh-CN" altLang="en-US"/>
          </a:p>
        </p:txBody>
      </p:sp>
      <p:sp>
        <p:nvSpPr>
          <p:cNvPr id="73731" name="Rectangle 3"/>
          <p:cNvSpPr>
            <a:spLocks noGrp="1" noRot="1"/>
          </p:cNvSpPr>
          <p:nvPr>
            <p:ph idx="1"/>
          </p:nvPr>
        </p:nvSpPr>
        <p:spPr/>
        <p:txBody>
          <a:bodyPr/>
          <a:lstStyle/>
          <a:p>
            <a:pPr eaLnBrk="1" hangingPunct="1">
              <a:lnSpc>
                <a:spcPct val="200000"/>
              </a:lnSpc>
              <a:buFont typeface="Wingdings" panose="05000000000000000000" pitchFamily="2" charset="2"/>
              <a:buNone/>
            </a:pPr>
            <a:r>
              <a:rPr lang="zh-CN" altLang="en-US"/>
              <a:t>一、什么是封锁粒度</a:t>
            </a:r>
            <a:endParaRPr lang="zh-CN" altLang="en-US"/>
          </a:p>
          <a:p>
            <a:pPr eaLnBrk="1" hangingPunct="1">
              <a:lnSpc>
                <a:spcPct val="200000"/>
              </a:lnSpc>
              <a:buFont typeface="Wingdings" panose="05000000000000000000" pitchFamily="2" charset="2"/>
              <a:buNone/>
            </a:pPr>
            <a:r>
              <a:rPr lang="zh-CN" altLang="en-US">
                <a:solidFill>
                  <a:schemeClr val="tx2"/>
                </a:solidFill>
              </a:rPr>
              <a:t>二、选择封锁粒度的原则</a:t>
            </a:r>
            <a:endParaRPr lang="zh-CN" altLang="en-US">
              <a:solidFill>
                <a:schemeClr val="tx2"/>
              </a:solidFill>
            </a:endParaRPr>
          </a:p>
        </p:txBody>
      </p:sp>
      <p:sp>
        <p:nvSpPr>
          <p:cNvPr id="7373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p:cNvSpPr>
          <p:nvPr>
            <p:ph type="title"/>
          </p:nvPr>
        </p:nvSpPr>
        <p:spPr/>
        <p:txBody>
          <a:bodyPr/>
          <a:lstStyle/>
          <a:p>
            <a:pPr eaLnBrk="1" hangingPunct="1"/>
            <a:r>
              <a:rPr lang="zh-CN" altLang="en-US"/>
              <a:t>二、选择封锁粒度的原则</a:t>
            </a:r>
            <a:endParaRPr lang="zh-CN" altLang="en-US"/>
          </a:p>
        </p:txBody>
      </p:sp>
      <p:sp>
        <p:nvSpPr>
          <p:cNvPr id="422915" name="Rectangle 3"/>
          <p:cNvSpPr>
            <a:spLocks noGrp="1" noRot="1"/>
          </p:cNvSpPr>
          <p:nvPr>
            <p:ph idx="1"/>
          </p:nvPr>
        </p:nvSpPr>
        <p:spPr/>
        <p:txBody>
          <a:bodyPr/>
          <a:lstStyle/>
          <a:p>
            <a:pPr eaLnBrk="1" hangingPunct="1">
              <a:lnSpc>
                <a:spcPct val="90000"/>
              </a:lnSpc>
            </a:pPr>
            <a:r>
              <a:rPr lang="zh-CN" altLang="en-US" sz="3600"/>
              <a:t>封锁的粒度越                  大</a:t>
            </a:r>
            <a:endParaRPr lang="zh-CN" altLang="en-US" sz="3600"/>
          </a:p>
          <a:p>
            <a:pPr eaLnBrk="1" hangingPunct="1">
              <a:lnSpc>
                <a:spcPct val="90000"/>
              </a:lnSpc>
            </a:pPr>
            <a:r>
              <a:rPr lang="zh-CN" altLang="en-US" sz="3600"/>
              <a:t>系统被封锁的对象           少</a:t>
            </a:r>
            <a:endParaRPr lang="zh-CN" altLang="en-US" sz="3600"/>
          </a:p>
          <a:p>
            <a:pPr eaLnBrk="1" hangingPunct="1">
              <a:lnSpc>
                <a:spcPct val="90000"/>
              </a:lnSpc>
            </a:pPr>
            <a:r>
              <a:rPr lang="zh-CN" altLang="en-US" sz="3600"/>
              <a:t>并发度                             小</a:t>
            </a:r>
            <a:endParaRPr lang="zh-CN" altLang="en-US" sz="3600"/>
          </a:p>
          <a:p>
            <a:pPr eaLnBrk="1" hangingPunct="1">
              <a:lnSpc>
                <a:spcPct val="90000"/>
              </a:lnSpc>
            </a:pPr>
            <a:r>
              <a:rPr lang="zh-CN" altLang="en-US" sz="3600"/>
              <a:t>系统开销                         小</a:t>
            </a:r>
            <a:endParaRPr lang="zh-CN" altLang="en-US" sz="3600"/>
          </a:p>
          <a:p>
            <a:pPr eaLnBrk="1" hangingPunct="1">
              <a:lnSpc>
                <a:spcPct val="90000"/>
              </a:lnSpc>
            </a:pPr>
            <a:r>
              <a:rPr lang="zh-CN" altLang="en-US"/>
              <a:t>选择封锁粒度：</a:t>
            </a:r>
            <a:endParaRPr lang="zh-CN" altLang="en-US"/>
          </a:p>
          <a:p>
            <a:pPr lvl="1" eaLnBrk="1" hangingPunct="1">
              <a:lnSpc>
                <a:spcPct val="90000"/>
              </a:lnSpc>
              <a:buFont typeface="Wingdings" panose="05000000000000000000" pitchFamily="2" charset="2"/>
              <a:buNone/>
            </a:pPr>
            <a:r>
              <a:rPr lang="zh-CN" altLang="en-US"/>
              <a:t>考虑封锁机构和并发度两个因素</a:t>
            </a:r>
            <a:endParaRPr lang="zh-CN" altLang="en-US"/>
          </a:p>
          <a:p>
            <a:pPr lvl="1" eaLnBrk="1" hangingPunct="1">
              <a:lnSpc>
                <a:spcPct val="90000"/>
              </a:lnSpc>
              <a:buFont typeface="Wingdings" panose="05000000000000000000" pitchFamily="2" charset="2"/>
              <a:buNone/>
            </a:pPr>
            <a:r>
              <a:rPr lang="zh-CN" altLang="en-US"/>
              <a:t>对系统开销与并发度进行权衡</a:t>
            </a:r>
            <a:endParaRPr lang="zh-CN" altLang="en-US"/>
          </a:p>
        </p:txBody>
      </p:sp>
      <p:sp>
        <p:nvSpPr>
          <p:cNvPr id="7475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
        <p:nvSpPr>
          <p:cNvPr id="422916" name="Rectangle 4"/>
          <p:cNvSpPr>
            <a:spLocks noChangeArrowheads="1"/>
          </p:cNvSpPr>
          <p:nvPr/>
        </p:nvSpPr>
        <p:spPr bwMode="auto">
          <a:xfrm>
            <a:off x="6948488" y="1844675"/>
            <a:ext cx="504825" cy="2952750"/>
          </a:xfrm>
          <a:prstGeom prst="rect">
            <a:avLst/>
          </a:prstGeom>
          <a:solidFill>
            <a:schemeClr val="accent1"/>
          </a:solidFill>
          <a:ln w="9525">
            <a:solidFill>
              <a:schemeClr val="tx1"/>
            </a:solidFill>
            <a:miter lim="800000"/>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pPr>
            <a:r>
              <a:rPr lang="zh-CN" altLang="en-US" sz="3600"/>
              <a:t>小</a:t>
            </a:r>
            <a:endParaRPr lang="zh-CN" altLang="en-US" sz="3600"/>
          </a:p>
          <a:p>
            <a:pPr algn="ctr" eaLnBrk="1" hangingPunct="1">
              <a:lnSpc>
                <a:spcPct val="110000"/>
              </a:lnSpc>
            </a:pPr>
            <a:r>
              <a:rPr lang="zh-CN" altLang="en-US" sz="3600"/>
              <a:t>多</a:t>
            </a:r>
            <a:endParaRPr lang="zh-CN" altLang="en-US" sz="3600"/>
          </a:p>
          <a:p>
            <a:pPr algn="ctr" eaLnBrk="1" hangingPunct="1">
              <a:lnSpc>
                <a:spcPct val="110000"/>
              </a:lnSpc>
            </a:pPr>
            <a:r>
              <a:rPr lang="zh-CN" altLang="en-US" sz="3600"/>
              <a:t>高</a:t>
            </a:r>
            <a:endParaRPr lang="zh-CN" altLang="en-US" sz="3600"/>
          </a:p>
          <a:p>
            <a:pPr algn="ctr" eaLnBrk="1" hangingPunct="1">
              <a:lnSpc>
                <a:spcPct val="110000"/>
              </a:lnSpc>
            </a:pPr>
            <a:r>
              <a:rPr lang="zh-CN" altLang="en-US" sz="3600"/>
              <a:t>大</a:t>
            </a:r>
            <a:endParaRPr lang="zh-CN" altLang="en-US"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2915">
                                            <p:txEl>
                                              <p:pRg st="1" end="1"/>
                                            </p:txEl>
                                          </p:spTgt>
                                        </p:tgtEl>
                                        <p:attrNameLst>
                                          <p:attrName>style.visibility</p:attrName>
                                        </p:attrNameLst>
                                      </p:cBhvr>
                                      <p:to>
                                        <p:strVal val="visible"/>
                                      </p:to>
                                    </p:set>
                                    <p:animEffect transition="in" filter="blinds(horizontal)">
                                      <p:cBhvr>
                                        <p:cTn id="7" dur="500"/>
                                        <p:tgtEl>
                                          <p:spTgt spid="4229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2915">
                                            <p:txEl>
                                              <p:pRg st="2" end="2"/>
                                            </p:txEl>
                                          </p:spTgt>
                                        </p:tgtEl>
                                        <p:attrNameLst>
                                          <p:attrName>style.visibility</p:attrName>
                                        </p:attrNameLst>
                                      </p:cBhvr>
                                      <p:to>
                                        <p:strVal val="visible"/>
                                      </p:to>
                                    </p:set>
                                    <p:animEffect transition="in" filter="blinds(horizontal)">
                                      <p:cBhvr>
                                        <p:cTn id="12" dur="500"/>
                                        <p:tgtEl>
                                          <p:spTgt spid="4229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2915">
                                            <p:txEl>
                                              <p:pRg st="3" end="3"/>
                                            </p:txEl>
                                          </p:spTgt>
                                        </p:tgtEl>
                                        <p:attrNameLst>
                                          <p:attrName>style.visibility</p:attrName>
                                        </p:attrNameLst>
                                      </p:cBhvr>
                                      <p:to>
                                        <p:strVal val="visible"/>
                                      </p:to>
                                    </p:set>
                                    <p:animEffect transition="in" filter="blinds(horizontal)">
                                      <p:cBhvr>
                                        <p:cTn id="17" dur="500"/>
                                        <p:tgtEl>
                                          <p:spTgt spid="4229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22916"/>
                                        </p:tgtEl>
                                        <p:attrNameLst>
                                          <p:attrName>style.visibility</p:attrName>
                                        </p:attrNameLst>
                                      </p:cBhvr>
                                      <p:to>
                                        <p:strVal val="visible"/>
                                      </p:to>
                                    </p:set>
                                    <p:animEffect transition="in" filter="blinds(horizontal)">
                                      <p:cBhvr>
                                        <p:cTn id="22" dur="500"/>
                                        <p:tgtEl>
                                          <p:spTgt spid="4229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22915">
                                            <p:txEl>
                                              <p:pRg st="4" end="4"/>
                                            </p:txEl>
                                          </p:spTgt>
                                        </p:tgtEl>
                                        <p:attrNameLst>
                                          <p:attrName>style.visibility</p:attrName>
                                        </p:attrNameLst>
                                      </p:cBhvr>
                                      <p:to>
                                        <p:strVal val="visible"/>
                                      </p:to>
                                    </p:set>
                                    <p:animEffect transition="in" filter="blinds(horizontal)">
                                      <p:cBhvr>
                                        <p:cTn id="27" dur="500"/>
                                        <p:tgtEl>
                                          <p:spTgt spid="4229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22915">
                                            <p:txEl>
                                              <p:pRg st="5" end="5"/>
                                            </p:txEl>
                                          </p:spTgt>
                                        </p:tgtEl>
                                        <p:attrNameLst>
                                          <p:attrName>style.visibility</p:attrName>
                                        </p:attrNameLst>
                                      </p:cBhvr>
                                      <p:to>
                                        <p:strVal val="visible"/>
                                      </p:to>
                                    </p:set>
                                    <p:animEffect transition="in" filter="blinds(horizontal)">
                                      <p:cBhvr>
                                        <p:cTn id="32" dur="500"/>
                                        <p:tgtEl>
                                          <p:spTgt spid="4229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22915">
                                            <p:txEl>
                                              <p:pRg st="6" end="6"/>
                                            </p:txEl>
                                          </p:spTgt>
                                        </p:tgtEl>
                                        <p:attrNameLst>
                                          <p:attrName>style.visibility</p:attrName>
                                        </p:attrNameLst>
                                      </p:cBhvr>
                                      <p:to>
                                        <p:strVal val="visible"/>
                                      </p:to>
                                    </p:set>
                                    <p:animEffect transition="in" filter="blinds(horizontal)">
                                      <p:cBhvr>
                                        <p:cTn id="37" dur="500"/>
                                        <p:tgtEl>
                                          <p:spTgt spid="4229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6" grpId="0" animBg="1"/>
    </p:bldLst>
  </p:timing>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p:cNvSpPr>
          <p:nvPr>
            <p:ph type="title"/>
          </p:nvPr>
        </p:nvSpPr>
        <p:spPr/>
        <p:txBody>
          <a:bodyPr/>
          <a:lstStyle/>
          <a:p>
            <a:pPr eaLnBrk="1" hangingPunct="1"/>
            <a:r>
              <a:rPr lang="zh-CN" altLang="en-US"/>
              <a:t>选择封锁粒度的原则（续）</a:t>
            </a:r>
            <a:endParaRPr lang="zh-CN" altLang="en-US"/>
          </a:p>
        </p:txBody>
      </p:sp>
      <p:sp>
        <p:nvSpPr>
          <p:cNvPr id="423939" name="Rectangle 3"/>
          <p:cNvSpPr>
            <a:spLocks noGrp="1" noRot="1"/>
          </p:cNvSpPr>
          <p:nvPr>
            <p:ph idx="1"/>
          </p:nvPr>
        </p:nvSpPr>
        <p:spPr>
          <a:xfrm>
            <a:off x="684213" y="1916113"/>
            <a:ext cx="7772400" cy="4114800"/>
          </a:xfrm>
        </p:spPr>
        <p:txBody>
          <a:bodyPr/>
          <a:lstStyle/>
          <a:p>
            <a:pPr eaLnBrk="1" hangingPunct="1">
              <a:lnSpc>
                <a:spcPct val="110000"/>
              </a:lnSpc>
            </a:pPr>
            <a:endParaRPr lang="en-US" altLang="zh-CN" sz="2800"/>
          </a:p>
          <a:p>
            <a:pPr eaLnBrk="1" hangingPunct="1">
              <a:lnSpc>
                <a:spcPct val="110000"/>
              </a:lnSpc>
            </a:pPr>
            <a:r>
              <a:rPr lang="zh-CN" altLang="en-US" sz="2800"/>
              <a:t>需要处理多个关系的大量元组的用户事务：以数据库为封锁单位；</a:t>
            </a:r>
            <a:endParaRPr lang="zh-CN" altLang="en-US" sz="2800"/>
          </a:p>
          <a:p>
            <a:pPr eaLnBrk="1" hangingPunct="1">
              <a:lnSpc>
                <a:spcPct val="110000"/>
              </a:lnSpc>
            </a:pPr>
            <a:r>
              <a:rPr lang="zh-CN" altLang="en-US" sz="2800"/>
              <a:t>需要处理大量元组的用户事务：以关系为封锁单元；</a:t>
            </a:r>
            <a:endParaRPr lang="zh-CN" altLang="en-US" sz="2800"/>
          </a:p>
          <a:p>
            <a:pPr eaLnBrk="1" hangingPunct="1">
              <a:lnSpc>
                <a:spcPct val="110000"/>
              </a:lnSpc>
            </a:pPr>
            <a:r>
              <a:rPr lang="zh-CN" altLang="en-US" sz="2800"/>
              <a:t>只处理少量元组的用户事务：以元组为封锁单位</a:t>
            </a:r>
            <a:endParaRPr lang="zh-CN" altLang="en-US" sz="2800"/>
          </a:p>
        </p:txBody>
      </p:sp>
      <p:sp>
        <p:nvSpPr>
          <p:cNvPr id="75780"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3939">
                                            <p:txEl>
                                              <p:pRg st="1" end="1"/>
                                            </p:txEl>
                                          </p:spTgt>
                                        </p:tgtEl>
                                        <p:attrNameLst>
                                          <p:attrName>style.visibility</p:attrName>
                                        </p:attrNameLst>
                                      </p:cBhvr>
                                      <p:to>
                                        <p:strVal val="visible"/>
                                      </p:to>
                                    </p:set>
                                    <p:animEffect transition="in" filter="blinds(horizontal)">
                                      <p:cBhvr>
                                        <p:cTn id="7" dur="500"/>
                                        <p:tgtEl>
                                          <p:spTgt spid="42393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23939">
                                            <p:txEl>
                                              <p:pRg st="2" end="2"/>
                                            </p:txEl>
                                          </p:spTgt>
                                        </p:tgtEl>
                                        <p:attrNameLst>
                                          <p:attrName>style.visibility</p:attrName>
                                        </p:attrNameLst>
                                      </p:cBhvr>
                                      <p:to>
                                        <p:strVal val="visible"/>
                                      </p:to>
                                    </p:set>
                                    <p:animEffect transition="in" filter="blinds(horizontal)">
                                      <p:cBhvr>
                                        <p:cTn id="10" dur="500"/>
                                        <p:tgtEl>
                                          <p:spTgt spid="42393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23939">
                                            <p:txEl>
                                              <p:pRg st="3" end="3"/>
                                            </p:txEl>
                                          </p:spTgt>
                                        </p:tgtEl>
                                        <p:attrNameLst>
                                          <p:attrName>style.visibility</p:attrName>
                                        </p:attrNameLst>
                                      </p:cBhvr>
                                      <p:to>
                                        <p:strVal val="visible"/>
                                      </p:to>
                                    </p:set>
                                    <p:animEffect transition="in" filter="blinds(horizontal)">
                                      <p:cBhvr>
                                        <p:cTn id="13" dur="500"/>
                                        <p:tgtEl>
                                          <p:spTgt spid="423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p:cNvSpPr>
          <p:nvPr>
            <p:ph type="title"/>
          </p:nvPr>
        </p:nvSpPr>
        <p:spPr/>
        <p:txBody>
          <a:bodyPr/>
          <a:lstStyle/>
          <a:p>
            <a:pPr eaLnBrk="1" hangingPunct="1"/>
            <a:r>
              <a:rPr lang="en-US" altLang="zh-CN"/>
              <a:t>11.7  </a:t>
            </a:r>
            <a:r>
              <a:rPr lang="zh-CN" altLang="en-US"/>
              <a:t>封锁的粒度</a:t>
            </a:r>
            <a:endParaRPr lang="zh-CN" altLang="en-US"/>
          </a:p>
        </p:txBody>
      </p:sp>
      <p:sp>
        <p:nvSpPr>
          <p:cNvPr id="76803"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en-US" altLang="zh-CN"/>
              <a:t>11.7.1 </a:t>
            </a:r>
            <a:r>
              <a:rPr lang="zh-CN" altLang="en-US"/>
              <a:t>封锁粒度</a:t>
            </a:r>
            <a:endParaRPr lang="zh-CN" altLang="en-US"/>
          </a:p>
          <a:p>
            <a:pPr eaLnBrk="1" hangingPunct="1">
              <a:lnSpc>
                <a:spcPct val="160000"/>
              </a:lnSpc>
              <a:buFont typeface="Wingdings" panose="05000000000000000000" pitchFamily="2" charset="2"/>
              <a:buNone/>
            </a:pPr>
            <a:r>
              <a:rPr lang="en-US" altLang="zh-CN">
                <a:solidFill>
                  <a:schemeClr val="tx2"/>
                </a:solidFill>
              </a:rPr>
              <a:t>11.7.2 </a:t>
            </a:r>
            <a:r>
              <a:rPr lang="zh-CN" altLang="en-US">
                <a:solidFill>
                  <a:schemeClr val="tx2"/>
                </a:solidFill>
              </a:rPr>
              <a:t>多粒度封锁</a:t>
            </a:r>
            <a:endParaRPr lang="zh-CN" altLang="en-US">
              <a:solidFill>
                <a:schemeClr val="tx2"/>
              </a:solidFill>
            </a:endParaRPr>
          </a:p>
          <a:p>
            <a:pPr eaLnBrk="1" hangingPunct="1">
              <a:lnSpc>
                <a:spcPct val="160000"/>
              </a:lnSpc>
              <a:buFont typeface="Wingdings" panose="05000000000000000000" pitchFamily="2" charset="2"/>
              <a:buNone/>
            </a:pPr>
            <a:r>
              <a:rPr lang="en-US" altLang="zh-CN"/>
              <a:t>11.7.3 </a:t>
            </a:r>
            <a:r>
              <a:rPr lang="zh-CN" altLang="en-US"/>
              <a:t>意向锁</a:t>
            </a:r>
            <a:endParaRPr lang="zh-CN" altLang="en-US"/>
          </a:p>
        </p:txBody>
      </p:sp>
      <p:sp>
        <p:nvSpPr>
          <p:cNvPr id="7680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p:cNvSpPr>
          <p:nvPr>
            <p:ph type="title"/>
          </p:nvPr>
        </p:nvSpPr>
        <p:spPr/>
        <p:txBody>
          <a:bodyPr/>
          <a:lstStyle/>
          <a:p>
            <a:pPr eaLnBrk="1" hangingPunct="1"/>
            <a:r>
              <a:rPr lang="en-US" altLang="zh-CN"/>
              <a:t>11.7.2 </a:t>
            </a:r>
            <a:r>
              <a:rPr lang="zh-CN" altLang="en-US"/>
              <a:t>多粒度封锁</a:t>
            </a:r>
            <a:endParaRPr lang="zh-CN" altLang="en-US"/>
          </a:p>
        </p:txBody>
      </p:sp>
      <p:sp>
        <p:nvSpPr>
          <p:cNvPr id="77827" name="Rectangle 3"/>
          <p:cNvSpPr>
            <a:spLocks noGrp="1" noRot="1"/>
          </p:cNvSpPr>
          <p:nvPr>
            <p:ph idx="1"/>
          </p:nvPr>
        </p:nvSpPr>
        <p:spPr/>
        <p:txBody>
          <a:bodyPr/>
          <a:lstStyle/>
          <a:p>
            <a:pPr eaLnBrk="1" hangingPunct="1">
              <a:lnSpc>
                <a:spcPct val="90000"/>
              </a:lnSpc>
            </a:pPr>
            <a:r>
              <a:rPr lang="zh-CN" altLang="en-US" sz="2800"/>
              <a:t>多粒度树</a:t>
            </a:r>
            <a:endParaRPr lang="zh-CN" altLang="en-US" sz="2800"/>
          </a:p>
          <a:p>
            <a:pPr eaLnBrk="1" hangingPunct="1">
              <a:lnSpc>
                <a:spcPct val="110000"/>
              </a:lnSpc>
              <a:spcBef>
                <a:spcPct val="60000"/>
              </a:spcBef>
            </a:pPr>
            <a:r>
              <a:rPr lang="zh-CN" altLang="en-US" sz="2800"/>
              <a:t>以树形结构来表示多级封锁粒度</a:t>
            </a:r>
            <a:endParaRPr lang="zh-CN" altLang="en-US" sz="2800"/>
          </a:p>
          <a:p>
            <a:pPr eaLnBrk="1" hangingPunct="1">
              <a:lnSpc>
                <a:spcPct val="110000"/>
              </a:lnSpc>
              <a:spcBef>
                <a:spcPct val="60000"/>
              </a:spcBef>
            </a:pPr>
            <a:r>
              <a:rPr lang="zh-CN" altLang="en-US" sz="2800"/>
              <a:t>根结点是整个数据库，表示最大的数据粒度</a:t>
            </a:r>
            <a:endParaRPr lang="zh-CN" altLang="en-US" sz="2800"/>
          </a:p>
          <a:p>
            <a:pPr eaLnBrk="1" hangingPunct="1">
              <a:lnSpc>
                <a:spcPct val="110000"/>
              </a:lnSpc>
              <a:spcBef>
                <a:spcPct val="60000"/>
              </a:spcBef>
            </a:pPr>
            <a:r>
              <a:rPr lang="zh-CN" altLang="en-US" sz="2800"/>
              <a:t>叶结点表示最小的数据粒度</a:t>
            </a:r>
            <a:endParaRPr lang="zh-CN" altLang="en-US" sz="2800"/>
          </a:p>
          <a:p>
            <a:pPr lvl="2" eaLnBrk="1" hangingPunct="1">
              <a:lnSpc>
                <a:spcPct val="90000"/>
              </a:lnSpc>
            </a:pPr>
            <a:endParaRPr lang="zh-CN" altLang="en-US" sz="2800"/>
          </a:p>
          <a:p>
            <a:pPr eaLnBrk="1" hangingPunct="1">
              <a:lnSpc>
                <a:spcPct val="90000"/>
              </a:lnSpc>
              <a:buFont typeface="Wingdings" panose="05000000000000000000" pitchFamily="2" charset="2"/>
              <a:buNone/>
            </a:pPr>
            <a:r>
              <a:rPr lang="zh-CN" altLang="en-US" sz="2800"/>
              <a:t>    </a:t>
            </a:r>
            <a:endParaRPr lang="zh-CN" altLang="en-US" sz="2400"/>
          </a:p>
        </p:txBody>
      </p:sp>
      <p:sp>
        <p:nvSpPr>
          <p:cNvPr id="7782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p:cNvSpPr>
          <p:nvPr>
            <p:ph type="title"/>
          </p:nvPr>
        </p:nvSpPr>
        <p:spPr/>
        <p:txBody>
          <a:bodyPr/>
          <a:lstStyle/>
          <a:p>
            <a:pPr eaLnBrk="1" hangingPunct="1"/>
            <a:r>
              <a:rPr lang="en-US" altLang="zh-CN"/>
              <a:t>11.7  </a:t>
            </a:r>
            <a:r>
              <a:rPr lang="zh-CN" altLang="en-US"/>
              <a:t>封锁的粒度</a:t>
            </a:r>
            <a:endParaRPr lang="zh-CN" altLang="en-US"/>
          </a:p>
        </p:txBody>
      </p:sp>
      <p:sp>
        <p:nvSpPr>
          <p:cNvPr id="78851"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en-US" altLang="zh-CN"/>
              <a:t>11.7.1 </a:t>
            </a:r>
            <a:r>
              <a:rPr lang="zh-CN" altLang="en-US"/>
              <a:t>封锁粒度</a:t>
            </a:r>
            <a:endParaRPr lang="zh-CN" altLang="en-US"/>
          </a:p>
          <a:p>
            <a:pPr eaLnBrk="1" hangingPunct="1">
              <a:lnSpc>
                <a:spcPct val="160000"/>
              </a:lnSpc>
              <a:buFont typeface="Wingdings" panose="05000000000000000000" pitchFamily="2" charset="2"/>
              <a:buNone/>
            </a:pPr>
            <a:r>
              <a:rPr lang="en-US" altLang="zh-CN"/>
              <a:t>11.7.2 </a:t>
            </a:r>
            <a:r>
              <a:rPr lang="zh-CN" altLang="en-US"/>
              <a:t>多粒度封锁</a:t>
            </a:r>
            <a:endParaRPr lang="zh-CN" altLang="en-US"/>
          </a:p>
          <a:p>
            <a:pPr eaLnBrk="1" hangingPunct="1">
              <a:lnSpc>
                <a:spcPct val="160000"/>
              </a:lnSpc>
              <a:buFont typeface="Wingdings" panose="05000000000000000000" pitchFamily="2" charset="2"/>
              <a:buNone/>
            </a:pPr>
            <a:r>
              <a:rPr lang="en-US" altLang="zh-CN">
                <a:solidFill>
                  <a:schemeClr val="tx2"/>
                </a:solidFill>
              </a:rPr>
              <a:t>11.7.3 </a:t>
            </a:r>
            <a:r>
              <a:rPr lang="zh-CN" altLang="en-US">
                <a:solidFill>
                  <a:schemeClr val="tx2"/>
                </a:solidFill>
              </a:rPr>
              <a:t>意向锁</a:t>
            </a:r>
            <a:endParaRPr lang="zh-CN" altLang="en-US">
              <a:solidFill>
                <a:schemeClr val="tx2"/>
              </a:solidFill>
            </a:endParaRPr>
          </a:p>
        </p:txBody>
      </p:sp>
      <p:sp>
        <p:nvSpPr>
          <p:cNvPr id="7885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p:cNvSpPr>
          <p:nvPr>
            <p:ph type="title"/>
          </p:nvPr>
        </p:nvSpPr>
        <p:spPr/>
        <p:txBody>
          <a:bodyPr/>
          <a:lstStyle/>
          <a:p>
            <a:pPr eaLnBrk="1" hangingPunct="1"/>
            <a:r>
              <a:rPr lang="en-US" altLang="zh-CN"/>
              <a:t>11.7.3 </a:t>
            </a:r>
            <a:r>
              <a:rPr lang="zh-CN" altLang="en-US"/>
              <a:t>意向锁</a:t>
            </a:r>
            <a:endParaRPr lang="zh-CN" altLang="en-US"/>
          </a:p>
        </p:txBody>
      </p:sp>
      <p:sp>
        <p:nvSpPr>
          <p:cNvPr id="79875" name="Rectangle 3"/>
          <p:cNvSpPr>
            <a:spLocks noGrp="1" noRot="1"/>
          </p:cNvSpPr>
          <p:nvPr>
            <p:ph idx="1"/>
          </p:nvPr>
        </p:nvSpPr>
        <p:spPr/>
        <p:txBody>
          <a:bodyPr/>
          <a:lstStyle/>
          <a:p>
            <a:pPr eaLnBrk="1" hangingPunct="1">
              <a:lnSpc>
                <a:spcPct val="120000"/>
              </a:lnSpc>
            </a:pPr>
            <a:r>
              <a:rPr lang="zh-CN" altLang="en-US"/>
              <a:t>引进意向锁（</a:t>
            </a:r>
            <a:r>
              <a:rPr lang="en-US" altLang="zh-CN"/>
              <a:t>intention lock</a:t>
            </a:r>
            <a:r>
              <a:rPr lang="zh-CN" altLang="en-US"/>
              <a:t>）目的</a:t>
            </a:r>
            <a:endParaRPr lang="zh-CN" altLang="en-US" sz="2800"/>
          </a:p>
          <a:p>
            <a:pPr lvl="1" eaLnBrk="1" hangingPunct="1">
              <a:lnSpc>
                <a:spcPct val="150000"/>
              </a:lnSpc>
            </a:pPr>
            <a:r>
              <a:rPr lang="zh-CN" altLang="en-US"/>
              <a:t>提高对某个数据对象加锁时系统的检查效率</a:t>
            </a:r>
            <a:endParaRPr lang="zh-CN" altLang="en-US"/>
          </a:p>
        </p:txBody>
      </p:sp>
      <p:sp>
        <p:nvSpPr>
          <p:cNvPr id="7987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p:cNvSpPr>
          <p:nvPr>
            <p:ph type="title"/>
          </p:nvPr>
        </p:nvSpPr>
        <p:spPr/>
        <p:txBody>
          <a:bodyPr/>
          <a:lstStyle/>
          <a:p>
            <a:pPr eaLnBrk="1" hangingPunct="1"/>
            <a:r>
              <a:rPr lang="zh-CN" altLang="en-US"/>
              <a:t>什么是意向锁</a:t>
            </a:r>
            <a:endParaRPr lang="zh-CN" altLang="en-US"/>
          </a:p>
        </p:txBody>
      </p:sp>
      <p:sp>
        <p:nvSpPr>
          <p:cNvPr id="80899" name="Rectangle 3"/>
          <p:cNvSpPr>
            <a:spLocks noGrp="1" noRot="1"/>
          </p:cNvSpPr>
          <p:nvPr>
            <p:ph idx="1"/>
          </p:nvPr>
        </p:nvSpPr>
        <p:spPr/>
        <p:txBody>
          <a:bodyPr/>
          <a:lstStyle/>
          <a:p>
            <a:pPr eaLnBrk="1" hangingPunct="1"/>
            <a:r>
              <a:rPr lang="zh-CN" altLang="en-US"/>
              <a:t>对任一结点加基本锁，必须</a:t>
            </a:r>
            <a:r>
              <a:rPr lang="zh-CN" altLang="en-US">
                <a:solidFill>
                  <a:schemeClr val="hlink"/>
                </a:solidFill>
              </a:rPr>
              <a:t>先</a:t>
            </a:r>
            <a:r>
              <a:rPr lang="zh-CN" altLang="en-US"/>
              <a:t>对它的上层结点</a:t>
            </a:r>
            <a:r>
              <a:rPr lang="zh-CN" altLang="en-US">
                <a:solidFill>
                  <a:schemeClr val="tx2"/>
                </a:solidFill>
              </a:rPr>
              <a:t>加意向锁</a:t>
            </a:r>
            <a:endParaRPr lang="zh-CN" altLang="en-US">
              <a:solidFill>
                <a:schemeClr val="tx2"/>
              </a:solidFill>
            </a:endParaRPr>
          </a:p>
          <a:p>
            <a:pPr eaLnBrk="1" hangingPunct="1">
              <a:lnSpc>
                <a:spcPct val="110000"/>
              </a:lnSpc>
              <a:spcBef>
                <a:spcPct val="60000"/>
              </a:spcBef>
            </a:pPr>
            <a:r>
              <a:rPr lang="zh-CN" altLang="en-US"/>
              <a:t>如果对一个结点加意向锁，则说明该结点的</a:t>
            </a:r>
            <a:r>
              <a:rPr lang="zh-CN" altLang="en-US">
                <a:solidFill>
                  <a:schemeClr val="tx2"/>
                </a:solidFill>
              </a:rPr>
              <a:t>下层结点</a:t>
            </a:r>
            <a:r>
              <a:rPr lang="zh-CN" altLang="en-US"/>
              <a:t>正在被加锁</a:t>
            </a:r>
            <a:endParaRPr lang="zh-CN" altLang="en-US"/>
          </a:p>
          <a:p>
            <a:pPr lvl="1" eaLnBrk="1" hangingPunct="1">
              <a:lnSpc>
                <a:spcPct val="90000"/>
              </a:lnSpc>
            </a:pPr>
            <a:endParaRPr lang="en-US" altLang="zh-CN"/>
          </a:p>
        </p:txBody>
      </p:sp>
      <p:sp>
        <p:nvSpPr>
          <p:cNvPr id="80900"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p:cNvSpPr>
          <p:nvPr>
            <p:ph type="title"/>
          </p:nvPr>
        </p:nvSpPr>
        <p:spPr/>
        <p:txBody>
          <a:bodyPr/>
          <a:lstStyle/>
          <a:p>
            <a:pPr eaLnBrk="1" hangingPunct="1"/>
            <a:r>
              <a:rPr lang="zh-CN" altLang="en-US" sz="4800"/>
              <a:t>常用意向锁</a:t>
            </a:r>
            <a:endParaRPr lang="zh-CN" altLang="en-US" sz="4800"/>
          </a:p>
        </p:txBody>
      </p:sp>
      <p:sp>
        <p:nvSpPr>
          <p:cNvPr id="81923" name="Rectangle 3"/>
          <p:cNvSpPr>
            <a:spLocks noGrp="1" noRot="1"/>
          </p:cNvSpPr>
          <p:nvPr>
            <p:ph idx="1"/>
          </p:nvPr>
        </p:nvSpPr>
        <p:spPr>
          <a:xfrm>
            <a:off x="468313" y="2133600"/>
            <a:ext cx="8382000" cy="4114800"/>
          </a:xfrm>
        </p:spPr>
        <p:txBody>
          <a:bodyPr/>
          <a:lstStyle/>
          <a:p>
            <a:pPr eaLnBrk="1" hangingPunct="1"/>
            <a:r>
              <a:rPr lang="zh-CN" altLang="en-US"/>
              <a:t>意向共享锁</a:t>
            </a:r>
            <a:r>
              <a:rPr lang="en-US" altLang="zh-CN"/>
              <a:t>(Intent Share Lock</a:t>
            </a:r>
            <a:r>
              <a:rPr lang="zh-CN" altLang="en-US"/>
              <a:t>，简称</a:t>
            </a:r>
            <a:r>
              <a:rPr lang="en-US" altLang="zh-CN"/>
              <a:t>IS</a:t>
            </a:r>
            <a:r>
              <a:rPr lang="zh-CN" altLang="en-US"/>
              <a:t>锁</a:t>
            </a:r>
            <a:r>
              <a:rPr lang="en-US" altLang="zh-CN"/>
              <a:t>)</a:t>
            </a:r>
            <a:endParaRPr lang="en-US" altLang="zh-CN"/>
          </a:p>
          <a:p>
            <a:pPr eaLnBrk="1" hangingPunct="1">
              <a:lnSpc>
                <a:spcPct val="130000"/>
              </a:lnSpc>
              <a:spcBef>
                <a:spcPct val="60000"/>
              </a:spcBef>
            </a:pPr>
            <a:r>
              <a:rPr lang="zh-CN" altLang="en-US"/>
              <a:t>意向排它锁</a:t>
            </a:r>
            <a:r>
              <a:rPr lang="en-US" altLang="zh-CN"/>
              <a:t>(Intent Exclusive Lock</a:t>
            </a:r>
            <a:r>
              <a:rPr lang="zh-CN" altLang="en-US"/>
              <a:t>，简称</a:t>
            </a:r>
            <a:r>
              <a:rPr lang="en-US" altLang="zh-CN"/>
              <a:t>IX</a:t>
            </a:r>
            <a:r>
              <a:rPr lang="zh-CN" altLang="en-US"/>
              <a:t>锁</a:t>
            </a:r>
            <a:r>
              <a:rPr lang="en-US" altLang="zh-CN"/>
              <a:t>)</a:t>
            </a:r>
            <a:endParaRPr lang="en-US" altLang="zh-CN"/>
          </a:p>
          <a:p>
            <a:pPr eaLnBrk="1" hangingPunct="1">
              <a:lnSpc>
                <a:spcPct val="130000"/>
              </a:lnSpc>
              <a:spcBef>
                <a:spcPct val="60000"/>
              </a:spcBef>
            </a:pPr>
            <a:r>
              <a:rPr lang="zh-CN" altLang="en-US"/>
              <a:t>共享意向排它锁</a:t>
            </a:r>
            <a:r>
              <a:rPr lang="en-US" altLang="zh-CN"/>
              <a:t>(Share Intent Exclusive Lock</a:t>
            </a:r>
            <a:r>
              <a:rPr lang="zh-CN" altLang="en-US"/>
              <a:t>，简称</a:t>
            </a:r>
            <a:r>
              <a:rPr lang="en-US" altLang="zh-CN"/>
              <a:t>SIX</a:t>
            </a:r>
            <a:r>
              <a:rPr lang="zh-CN" altLang="en-US"/>
              <a:t>锁</a:t>
            </a:r>
            <a:r>
              <a:rPr lang="en-US" altLang="zh-CN"/>
              <a:t>)</a:t>
            </a:r>
            <a:endParaRPr lang="en-US" altLang="zh-CN"/>
          </a:p>
        </p:txBody>
      </p:sp>
      <p:sp>
        <p:nvSpPr>
          <p:cNvPr id="8192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p:txBody>
          <a:bodyPr/>
          <a:lstStyle/>
          <a:p>
            <a:pPr eaLnBrk="1" hangingPunct="1"/>
            <a:r>
              <a:rPr lang="zh-CN" altLang="en-US"/>
              <a:t>关系操作集合（续）</a:t>
            </a:r>
            <a:endParaRPr lang="zh-CN" altLang="en-US"/>
          </a:p>
        </p:txBody>
      </p:sp>
      <p:sp>
        <p:nvSpPr>
          <p:cNvPr id="224259" name="Rectangle 3"/>
          <p:cNvSpPr>
            <a:spLocks noGrp="1" noRot="1"/>
          </p:cNvSpPr>
          <p:nvPr>
            <p:ph idx="1"/>
          </p:nvPr>
        </p:nvSpPr>
        <p:spPr>
          <a:xfrm>
            <a:off x="609600" y="2205038"/>
            <a:ext cx="8153400" cy="4248150"/>
          </a:xfrm>
        </p:spPr>
        <p:txBody>
          <a:bodyPr/>
          <a:lstStyle/>
          <a:p>
            <a:pPr algn="just" eaLnBrk="1" hangingPunct="1"/>
            <a:r>
              <a:rPr lang="zh-CN" altLang="en-US" sz="3200"/>
              <a:t>关系数据语言的种类（续）</a:t>
            </a:r>
            <a:endParaRPr lang="zh-CN" altLang="en-US" sz="3200"/>
          </a:p>
          <a:p>
            <a:pPr lvl="1" algn="just" eaLnBrk="1" hangingPunct="1"/>
            <a:r>
              <a:rPr lang="zh-CN" altLang="en-US" sz="2800"/>
              <a:t>关系代数语言</a:t>
            </a:r>
            <a:endParaRPr lang="en-US" altLang="zh-CN" sz="2800"/>
          </a:p>
          <a:p>
            <a:pPr lvl="1" algn="just" eaLnBrk="1" hangingPunct="1"/>
            <a:r>
              <a:rPr lang="zh-CN" altLang="en-US" sz="2800"/>
              <a:t>关系演算语言：用谓词来表达查询要求</a:t>
            </a:r>
            <a:endParaRPr lang="zh-CN" altLang="en-US" sz="2800"/>
          </a:p>
          <a:p>
            <a:pPr lvl="2" algn="just" eaLnBrk="1" hangingPunct="1"/>
            <a:r>
              <a:rPr lang="zh-CN" altLang="en-US" sz="2400"/>
              <a:t>元组关系演算语言</a:t>
            </a:r>
            <a:endParaRPr lang="zh-CN" altLang="en-US" sz="2400"/>
          </a:p>
          <a:p>
            <a:pPr lvl="2" algn="just" eaLnBrk="1" hangingPunct="1">
              <a:buFont typeface="Wingdings 2" panose="05020102010507070707" pitchFamily="18" charset="2"/>
              <a:buNone/>
            </a:pPr>
            <a:r>
              <a:rPr lang="zh-CN" altLang="en-US" sz="2000"/>
              <a:t>	谓词变元的基本对象是元组变量</a:t>
            </a:r>
            <a:r>
              <a:rPr lang="en-US" altLang="zh-CN" sz="2000"/>
              <a:t>---</a:t>
            </a:r>
            <a:r>
              <a:rPr lang="zh-CN" altLang="en-US" sz="2000"/>
              <a:t>典型代表：</a:t>
            </a:r>
            <a:r>
              <a:rPr lang="en-US" altLang="zh-CN" sz="2000">
                <a:latin typeface="Times New Roman" panose="02020603050405020304" pitchFamily="18" charset="0"/>
              </a:rPr>
              <a:t>APLHA, QUEL</a:t>
            </a:r>
            <a:endParaRPr lang="en-US" altLang="zh-CN" sz="2000">
              <a:latin typeface="Times New Roman" panose="02020603050405020304" pitchFamily="18" charset="0"/>
            </a:endParaRPr>
          </a:p>
          <a:p>
            <a:pPr lvl="2" algn="just" eaLnBrk="1" hangingPunct="1"/>
            <a:r>
              <a:rPr lang="zh-CN" altLang="en-US" sz="2400"/>
              <a:t>域关系演算语言</a:t>
            </a:r>
            <a:endParaRPr lang="zh-CN" altLang="en-US" sz="2400"/>
          </a:p>
          <a:p>
            <a:pPr lvl="2" algn="just" eaLnBrk="1" hangingPunct="1">
              <a:buFont typeface="Wingdings 2" panose="05020102010507070707" pitchFamily="18" charset="2"/>
              <a:buNone/>
            </a:pPr>
            <a:r>
              <a:rPr lang="zh-CN" altLang="en-US" sz="1800"/>
              <a:t>	</a:t>
            </a:r>
            <a:r>
              <a:rPr lang="zh-CN" altLang="en-US" sz="2000"/>
              <a:t>谓词变元的基本对象是域变量</a:t>
            </a:r>
            <a:r>
              <a:rPr lang="en-US" altLang="zh-CN" sz="2000"/>
              <a:t>---</a:t>
            </a:r>
            <a:r>
              <a:rPr lang="zh-CN" altLang="en-US" sz="2000"/>
              <a:t>典型代表：</a:t>
            </a:r>
            <a:r>
              <a:rPr lang="en-US" altLang="zh-CN" sz="2000">
                <a:latin typeface="Times New Roman" panose="02020603050405020304" pitchFamily="18" charset="0"/>
              </a:rPr>
              <a:t>QBE</a:t>
            </a:r>
            <a:endParaRPr lang="en-US" altLang="zh-CN" sz="2000">
              <a:latin typeface="Times New Roman" panose="02020603050405020304" pitchFamily="18" charset="0"/>
            </a:endParaRPr>
          </a:p>
          <a:p>
            <a:pPr lvl="1" algn="just" eaLnBrk="1" hangingPunct="1"/>
            <a:r>
              <a:rPr lang="zh-CN" altLang="en-US" sz="2800"/>
              <a:t>具有关系代数和关系演算双重特点的语言</a:t>
            </a:r>
            <a:endParaRPr lang="zh-CN" altLang="en-US" sz="2800"/>
          </a:p>
          <a:p>
            <a:pPr lvl="2" algn="just" eaLnBrk="1" hangingPunct="1"/>
            <a:r>
              <a:rPr lang="zh-CN" altLang="en-US" sz="2400"/>
              <a:t>典型代表：</a:t>
            </a:r>
            <a:r>
              <a:rPr lang="en-US" altLang="zh-CN" sz="2400">
                <a:latin typeface="Times New Roman" panose="02020603050405020304" pitchFamily="18" charset="0"/>
              </a:rPr>
              <a:t>SQL</a:t>
            </a:r>
            <a:endParaRPr lang="en-US" altLang="zh-CN" sz="2400">
              <a:latin typeface="Times New Roman" panose="02020603050405020304" pitchFamily="18" charset="0"/>
            </a:endParaRPr>
          </a:p>
        </p:txBody>
      </p:sp>
      <p:sp>
        <p:nvSpPr>
          <p:cNvPr id="4" name="日期占位符 3"/>
          <p:cNvSpPr>
            <a:spLocks noGrp="1"/>
          </p:cNvSpPr>
          <p:nvPr>
            <p:ph type="dt" sz="quarter" idx="10"/>
          </p:nvPr>
        </p:nvSpPr>
        <p:spPr/>
        <p:txBody>
          <a:bodyPr/>
          <a:lstStyle/>
          <a:p>
            <a:pPr>
              <a:defRPr/>
            </a:pPr>
            <a:fld id="{FD286801-828B-4212-97CE-55E340ABCCAA}" type="datetime1">
              <a:rPr lang="zh-CN" altLang="en-US"/>
            </a:fld>
            <a:endParaRPr lang="en-US" altLang="zh-CN"/>
          </a:p>
        </p:txBody>
      </p:sp>
      <p:sp>
        <p:nvSpPr>
          <p:cNvPr id="184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224259">
                                            <p:txEl>
                                              <p:pRg st="1" end="1"/>
                                            </p:txEl>
                                          </p:spTgt>
                                        </p:tgtEl>
                                        <p:attrNameLst>
                                          <p:attrName>r</p:attrName>
                                        </p:attrNameLst>
                                      </p:cBhvr>
                                    </p:animRot>
                                  </p:childTnLst>
                                </p:cTn>
                              </p:par>
                              <p:par>
                                <p:cTn id="7" presetID="8" presetClass="emph" presetSubtype="0" fill="hold" nodeType="withEffect">
                                  <p:stCondLst>
                                    <p:cond delay="0"/>
                                  </p:stCondLst>
                                  <p:childTnLst>
                                    <p:animRot by="21600000">
                                      <p:cBhvr>
                                        <p:cTn id="8" dur="500" fill="hold"/>
                                        <p:tgtEl>
                                          <p:spTgt spid="224259">
                                            <p:txEl>
                                              <p:pRg st="7" end="7"/>
                                            </p:txEl>
                                          </p:spTgt>
                                        </p:tgtEl>
                                        <p:attrNameLst>
                                          <p:attrName>r</p:attrName>
                                        </p:attrNameLst>
                                      </p:cBhvr>
                                    </p:animRot>
                                  </p:childTnLst>
                                </p:cTn>
                              </p:par>
                              <p:par>
                                <p:cTn id="9" presetID="8" presetClass="emph" presetSubtype="0" fill="hold" nodeType="withEffect">
                                  <p:stCondLst>
                                    <p:cond delay="0"/>
                                  </p:stCondLst>
                                  <p:childTnLst>
                                    <p:animRot by="21600000">
                                      <p:cBhvr>
                                        <p:cTn id="10" dur="500" fill="hold"/>
                                        <p:tgtEl>
                                          <p:spTgt spid="224259">
                                            <p:txEl>
                                              <p:pRg st="8" end="8"/>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Lst>
  </p:timing>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p:cNvSpPr>
          <p:nvPr>
            <p:ph type="title"/>
          </p:nvPr>
        </p:nvSpPr>
        <p:spPr/>
        <p:txBody>
          <a:bodyPr/>
          <a:lstStyle/>
          <a:p>
            <a:pPr eaLnBrk="1" hangingPunct="1"/>
            <a:r>
              <a:rPr lang="zh-CN" altLang="en-US"/>
              <a:t>意向锁（续）</a:t>
            </a:r>
            <a:endParaRPr lang="zh-CN" altLang="en-US"/>
          </a:p>
        </p:txBody>
      </p:sp>
      <p:sp>
        <p:nvSpPr>
          <p:cNvPr id="439299" name="Rectangle 3"/>
          <p:cNvSpPr>
            <a:spLocks noGrp="1" noRot="1" noChangeArrowheads="1"/>
          </p:cNvSpPr>
          <p:nvPr>
            <p:ph idx="1"/>
          </p:nvPr>
        </p:nvSpPr>
        <p:spPr>
          <a:xfrm>
            <a:off x="1331913" y="2060575"/>
            <a:ext cx="8153400" cy="3894138"/>
          </a:xfrm>
        </p:spPr>
        <p:txBody>
          <a:bodyPr>
            <a:normAutofit lnSpcReduction="10000"/>
          </a:bodyPr>
          <a:lstStyle/>
          <a:p>
            <a:pPr marL="274320" indent="-274320" eaLnBrk="1" fontAlgn="auto" hangingPunct="1">
              <a:lnSpc>
                <a:spcPct val="90000"/>
              </a:lnSpc>
              <a:spcAft>
                <a:spcPts val="0"/>
              </a:spcAft>
              <a:buClr>
                <a:schemeClr val="accent3"/>
              </a:buClr>
              <a:buFont typeface="Wingdings" panose="05000000000000000000" pitchFamily="2" charset="2"/>
              <a:buNone/>
              <a:defRPr/>
            </a:pPr>
            <a:r>
              <a:rPr lang="zh-CN" altLang="en-US" sz="2800"/>
              <a:t>意向锁的相容矩阵                   </a:t>
            </a:r>
            <a:endParaRPr lang="zh-CN" altLang="en-US" sz="2800"/>
          </a:p>
          <a:p>
            <a:pPr marL="274320" indent="-274320" eaLnBrk="1" fontAlgn="auto" hangingPunct="1">
              <a:lnSpc>
                <a:spcPct val="90000"/>
              </a:lnSpc>
              <a:spcAft>
                <a:spcPts val="0"/>
              </a:spcAft>
              <a:buClr>
                <a:schemeClr val="accent3"/>
              </a:buClr>
              <a:buFont typeface="Wingdings" panose="05000000000000000000" pitchFamily="2" charset="2"/>
              <a:buNone/>
              <a:defRPr/>
            </a:pPr>
            <a:r>
              <a:rPr lang="zh-CN" altLang="en-US" sz="2800"/>
              <a:t>      </a:t>
            </a:r>
            <a:r>
              <a:rPr lang="en-US" altLang="zh-CN" sz="2800"/>
              <a:t>T1   T2    S    X     IS    IX    SIX    -   </a:t>
            </a:r>
            <a:endParaRPr lang="en-US" altLang="zh-CN" sz="2800"/>
          </a:p>
          <a:p>
            <a:pPr marL="274320" indent="-274320" eaLnBrk="1" fontAlgn="auto" hangingPunct="1">
              <a:lnSpc>
                <a:spcPct val="90000"/>
              </a:lnSpc>
              <a:spcAft>
                <a:spcPts val="0"/>
              </a:spcAft>
              <a:buClr>
                <a:schemeClr val="accent3"/>
              </a:buClr>
              <a:buFont typeface="Wingdings" panose="05000000000000000000" pitchFamily="2" charset="2"/>
              <a:buNone/>
              <a:defRPr/>
            </a:pPr>
            <a:r>
              <a:rPr lang="en-US" altLang="zh-CN" sz="2800"/>
              <a:t>          </a:t>
            </a:r>
            <a:endParaRPr lang="en-US" altLang="zh-CN" sz="2800"/>
          </a:p>
          <a:p>
            <a:pPr marL="274320" indent="-274320" eaLnBrk="1" fontAlgn="auto" hangingPunct="1">
              <a:lnSpc>
                <a:spcPct val="90000"/>
              </a:lnSpc>
              <a:spcAft>
                <a:spcPts val="0"/>
              </a:spcAft>
              <a:buClr>
                <a:schemeClr val="accent3"/>
              </a:buClr>
              <a:buFont typeface="Wingdings" panose="05000000000000000000" pitchFamily="2" charset="2"/>
              <a:buNone/>
              <a:defRPr/>
            </a:pPr>
            <a:r>
              <a:rPr lang="en-US" altLang="zh-CN" sz="2800"/>
              <a:t>             S      Y     N      Y    N     N     Y       </a:t>
            </a:r>
            <a:endParaRPr lang="en-US" altLang="zh-CN" sz="2800"/>
          </a:p>
          <a:p>
            <a:pPr marL="274320" indent="-274320" eaLnBrk="1" fontAlgn="auto" hangingPunct="1">
              <a:lnSpc>
                <a:spcPct val="90000"/>
              </a:lnSpc>
              <a:spcAft>
                <a:spcPts val="0"/>
              </a:spcAft>
              <a:buClr>
                <a:schemeClr val="accent3"/>
              </a:buClr>
              <a:buFont typeface="Wingdings" panose="05000000000000000000" pitchFamily="2" charset="2"/>
              <a:buNone/>
              <a:defRPr/>
            </a:pPr>
            <a:r>
              <a:rPr lang="en-US" altLang="zh-CN" sz="2800"/>
              <a:t>             X      N     N     N     N     N     Y       </a:t>
            </a:r>
            <a:endParaRPr lang="en-US" altLang="zh-CN" sz="2800"/>
          </a:p>
          <a:p>
            <a:pPr marL="274320" indent="-274320" eaLnBrk="1" fontAlgn="auto" hangingPunct="1">
              <a:lnSpc>
                <a:spcPct val="90000"/>
              </a:lnSpc>
              <a:spcAft>
                <a:spcPts val="0"/>
              </a:spcAft>
              <a:buClr>
                <a:schemeClr val="accent3"/>
              </a:buClr>
              <a:buFont typeface="Wingdings" panose="05000000000000000000" pitchFamily="2" charset="2"/>
              <a:buNone/>
              <a:defRPr/>
            </a:pPr>
            <a:r>
              <a:rPr lang="en-US" altLang="zh-CN" sz="2800"/>
              <a:t>             IS     Y     N     </a:t>
            </a:r>
            <a:r>
              <a:rPr lang="en-US" altLang="zh-CN" sz="2800">
                <a:solidFill>
                  <a:schemeClr val="tx2"/>
                </a:solidFill>
              </a:rPr>
              <a:t>Y     Y      Y</a:t>
            </a:r>
            <a:r>
              <a:rPr lang="en-US" altLang="zh-CN" sz="2800"/>
              <a:t>     Y       </a:t>
            </a:r>
            <a:endParaRPr lang="en-US" altLang="zh-CN" sz="2800"/>
          </a:p>
          <a:p>
            <a:pPr marL="274320" indent="-274320" eaLnBrk="1" fontAlgn="auto" hangingPunct="1">
              <a:lnSpc>
                <a:spcPct val="90000"/>
              </a:lnSpc>
              <a:spcAft>
                <a:spcPts val="0"/>
              </a:spcAft>
              <a:buClr>
                <a:schemeClr val="accent3"/>
              </a:buClr>
              <a:buFont typeface="Wingdings" panose="05000000000000000000" pitchFamily="2" charset="2"/>
              <a:buNone/>
              <a:defRPr/>
            </a:pPr>
            <a:r>
              <a:rPr lang="en-US" altLang="zh-CN" sz="2800"/>
              <a:t>             IX     N     N     </a:t>
            </a:r>
            <a:r>
              <a:rPr lang="en-US" altLang="zh-CN" sz="2800">
                <a:solidFill>
                  <a:schemeClr val="tx2"/>
                </a:solidFill>
              </a:rPr>
              <a:t>Y     Y      N</a:t>
            </a:r>
            <a:r>
              <a:rPr lang="en-US" altLang="zh-CN" sz="2800"/>
              <a:t>     Y       </a:t>
            </a:r>
            <a:endParaRPr lang="en-US" altLang="zh-CN" sz="2800"/>
          </a:p>
          <a:p>
            <a:pPr marL="274320" indent="-274320" eaLnBrk="1" fontAlgn="auto" hangingPunct="1">
              <a:lnSpc>
                <a:spcPct val="90000"/>
              </a:lnSpc>
              <a:spcAft>
                <a:spcPts val="0"/>
              </a:spcAft>
              <a:buClr>
                <a:schemeClr val="accent3"/>
              </a:buClr>
              <a:buFont typeface="Wingdings" panose="05000000000000000000" pitchFamily="2" charset="2"/>
              <a:buNone/>
              <a:defRPr/>
            </a:pPr>
            <a:r>
              <a:rPr lang="en-US" altLang="zh-CN" sz="2800"/>
              <a:t>            SIX    N     N     </a:t>
            </a:r>
            <a:r>
              <a:rPr lang="en-US" altLang="zh-CN" sz="2800">
                <a:solidFill>
                  <a:schemeClr val="tx2"/>
                </a:solidFill>
              </a:rPr>
              <a:t>Y     N      N</a:t>
            </a:r>
            <a:r>
              <a:rPr lang="en-US" altLang="zh-CN" sz="2800"/>
              <a:t>     Y       </a:t>
            </a:r>
            <a:endParaRPr lang="en-US" altLang="zh-CN" sz="2800"/>
          </a:p>
          <a:p>
            <a:pPr marL="274320" indent="-274320" eaLnBrk="1" fontAlgn="auto" hangingPunct="1">
              <a:lnSpc>
                <a:spcPct val="90000"/>
              </a:lnSpc>
              <a:spcAft>
                <a:spcPts val="0"/>
              </a:spcAft>
              <a:buClr>
                <a:schemeClr val="accent3"/>
              </a:buClr>
              <a:buFont typeface="Wingdings" panose="05000000000000000000" pitchFamily="2" charset="2"/>
              <a:buNone/>
              <a:defRPr/>
            </a:pPr>
            <a:r>
              <a:rPr lang="en-US" altLang="zh-CN" sz="2800"/>
              <a:t>               -     Y     Y      Y     Y      Y     Y     </a:t>
            </a:r>
            <a:endParaRPr lang="en-US" altLang="zh-CN" sz="2800"/>
          </a:p>
        </p:txBody>
      </p:sp>
      <p:sp>
        <p:nvSpPr>
          <p:cNvPr id="8294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
        <p:nvSpPr>
          <p:cNvPr id="82949" name="Line 4"/>
          <p:cNvSpPr>
            <a:spLocks noChangeShapeType="1"/>
          </p:cNvSpPr>
          <p:nvPr/>
        </p:nvSpPr>
        <p:spPr bwMode="auto">
          <a:xfrm>
            <a:off x="3206750" y="2379663"/>
            <a:ext cx="0" cy="396398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2950" name="Line 5"/>
          <p:cNvSpPr>
            <a:spLocks noChangeShapeType="1"/>
          </p:cNvSpPr>
          <p:nvPr/>
        </p:nvSpPr>
        <p:spPr bwMode="auto">
          <a:xfrm>
            <a:off x="1835150" y="3141663"/>
            <a:ext cx="6096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2951" name="Line 6"/>
          <p:cNvSpPr>
            <a:spLocks noChangeShapeType="1"/>
          </p:cNvSpPr>
          <p:nvPr/>
        </p:nvSpPr>
        <p:spPr bwMode="auto">
          <a:xfrm>
            <a:off x="1835150" y="2379663"/>
            <a:ext cx="60198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2952" name="Line 7"/>
          <p:cNvSpPr>
            <a:spLocks noChangeShapeType="1"/>
          </p:cNvSpPr>
          <p:nvPr/>
        </p:nvSpPr>
        <p:spPr bwMode="auto">
          <a:xfrm>
            <a:off x="2292350" y="2379663"/>
            <a:ext cx="914400" cy="762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2953" name="Line 8"/>
          <p:cNvSpPr>
            <a:spLocks noChangeShapeType="1"/>
          </p:cNvSpPr>
          <p:nvPr/>
        </p:nvSpPr>
        <p:spPr bwMode="auto">
          <a:xfrm>
            <a:off x="1987550" y="6342063"/>
            <a:ext cx="5943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p:cNvSpPr>
          <p:nvPr>
            <p:ph type="title"/>
          </p:nvPr>
        </p:nvSpPr>
        <p:spPr/>
        <p:txBody>
          <a:bodyPr/>
          <a:lstStyle/>
          <a:p>
            <a:pPr eaLnBrk="1" hangingPunct="1"/>
            <a:r>
              <a:rPr lang="zh-CN" altLang="en-US">
                <a:ea typeface="黑体" panose="02010609060101010101" pitchFamily="49" charset="-122"/>
              </a:rPr>
              <a:t>第十一章  并发控制</a:t>
            </a:r>
            <a:endParaRPr lang="zh-CN" altLang="en-US">
              <a:ea typeface="黑体" panose="02010609060101010101" pitchFamily="49" charset="-122"/>
            </a:endParaRPr>
          </a:p>
        </p:txBody>
      </p:sp>
      <p:sp>
        <p:nvSpPr>
          <p:cNvPr id="83971"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t>11.1  </a:t>
            </a:r>
            <a:r>
              <a:rPr lang="zh-CN" altLang="en-US" sz="2800"/>
              <a:t>并发控制概述</a:t>
            </a:r>
            <a:endParaRPr lang="zh-CN" altLang="en-US" sz="2800"/>
          </a:p>
          <a:p>
            <a:pPr algn="just" eaLnBrk="1" hangingPunct="1">
              <a:lnSpc>
                <a:spcPct val="90000"/>
              </a:lnSpc>
              <a:buFont typeface="Wingdings" panose="05000000000000000000" pitchFamily="2" charset="2"/>
              <a:buNone/>
            </a:pPr>
            <a:r>
              <a:rPr lang="en-US" altLang="zh-CN" sz="2800"/>
              <a:t>11.2  </a:t>
            </a:r>
            <a:r>
              <a:rPr lang="zh-CN" altLang="en-US" sz="2800"/>
              <a:t>封锁</a:t>
            </a:r>
            <a:endParaRPr lang="zh-CN" altLang="en-US" sz="2800"/>
          </a:p>
          <a:p>
            <a:pPr algn="just" eaLnBrk="1" hangingPunct="1">
              <a:lnSpc>
                <a:spcPct val="90000"/>
              </a:lnSpc>
              <a:buFont typeface="Wingdings" panose="05000000000000000000" pitchFamily="2" charset="2"/>
              <a:buNone/>
            </a:pPr>
            <a:r>
              <a:rPr lang="en-US" altLang="zh-CN" sz="2800"/>
              <a:t>11.3  </a:t>
            </a:r>
            <a:r>
              <a:rPr lang="zh-CN" altLang="en-US" sz="2800"/>
              <a:t>封锁协议</a:t>
            </a:r>
            <a:endParaRPr lang="zh-CN" altLang="en-US" sz="2800"/>
          </a:p>
          <a:p>
            <a:pPr algn="just" eaLnBrk="1" hangingPunct="1">
              <a:lnSpc>
                <a:spcPct val="90000"/>
              </a:lnSpc>
              <a:buFont typeface="Wingdings" panose="05000000000000000000" pitchFamily="2" charset="2"/>
              <a:buNone/>
            </a:pPr>
            <a:r>
              <a:rPr lang="en-US" altLang="zh-CN" sz="2800"/>
              <a:t>11.4  </a:t>
            </a:r>
            <a:r>
              <a:rPr lang="zh-CN" altLang="en-US" sz="2800"/>
              <a:t>活锁和死锁</a:t>
            </a:r>
            <a:endParaRPr lang="zh-CN" altLang="en-US" sz="2800"/>
          </a:p>
          <a:p>
            <a:pPr algn="just" eaLnBrk="1" hangingPunct="1">
              <a:lnSpc>
                <a:spcPct val="90000"/>
              </a:lnSpc>
              <a:buFont typeface="Wingdings" panose="05000000000000000000" pitchFamily="2" charset="2"/>
              <a:buNone/>
            </a:pPr>
            <a:r>
              <a:rPr lang="en-US" altLang="zh-CN" sz="2800"/>
              <a:t>11.5  </a:t>
            </a:r>
            <a:r>
              <a:rPr lang="zh-CN" altLang="en-US" sz="2800"/>
              <a:t>并发调度的可串行性</a:t>
            </a:r>
            <a:endParaRPr lang="zh-CN" altLang="en-US" sz="2800"/>
          </a:p>
          <a:p>
            <a:pPr algn="just" eaLnBrk="1" hangingPunct="1">
              <a:lnSpc>
                <a:spcPct val="90000"/>
              </a:lnSpc>
              <a:buFont typeface="Wingdings" panose="05000000000000000000" pitchFamily="2" charset="2"/>
              <a:buNone/>
            </a:pPr>
            <a:r>
              <a:rPr lang="en-US" altLang="zh-CN" sz="2800"/>
              <a:t>11.6  </a:t>
            </a:r>
            <a:r>
              <a:rPr lang="zh-CN" altLang="en-US" sz="2800"/>
              <a:t>两段锁协议</a:t>
            </a:r>
            <a:endParaRPr lang="zh-CN" altLang="en-US" sz="2800"/>
          </a:p>
          <a:p>
            <a:pPr algn="just" eaLnBrk="1" hangingPunct="1">
              <a:lnSpc>
                <a:spcPct val="90000"/>
              </a:lnSpc>
              <a:buFont typeface="Wingdings" panose="05000000000000000000" pitchFamily="2" charset="2"/>
              <a:buNone/>
            </a:pPr>
            <a:r>
              <a:rPr lang="en-US" altLang="zh-CN" sz="2800"/>
              <a:t>11.7  </a:t>
            </a:r>
            <a:r>
              <a:rPr lang="zh-CN" altLang="en-US" sz="2800"/>
              <a:t>封锁的粒度</a:t>
            </a:r>
            <a:endParaRPr lang="zh-CN" altLang="en-US" sz="2800"/>
          </a:p>
          <a:p>
            <a:pPr algn="just" eaLnBrk="1" hangingPunct="1">
              <a:lnSpc>
                <a:spcPct val="90000"/>
              </a:lnSpc>
              <a:buFont typeface="Wingdings" panose="05000000000000000000" pitchFamily="2" charset="2"/>
              <a:buNone/>
            </a:pPr>
            <a:r>
              <a:rPr lang="en-US" altLang="zh-CN" sz="2800">
                <a:solidFill>
                  <a:schemeClr val="hlink"/>
                </a:solidFill>
              </a:rPr>
              <a:t>11.8  </a:t>
            </a:r>
            <a:r>
              <a:rPr lang="zh-CN" altLang="en-US" sz="2800">
                <a:solidFill>
                  <a:schemeClr val="hlink"/>
                </a:solidFill>
              </a:rPr>
              <a:t>小结</a:t>
            </a:r>
            <a:endParaRPr lang="zh-CN" altLang="en-US" sz="2800">
              <a:solidFill>
                <a:schemeClr val="hlink"/>
              </a:solidFill>
            </a:endParaRPr>
          </a:p>
        </p:txBody>
      </p:sp>
      <p:sp>
        <p:nvSpPr>
          <p:cNvPr id="8397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p:cNvSpPr>
          <p:nvPr>
            <p:ph type="title"/>
          </p:nvPr>
        </p:nvSpPr>
        <p:spPr/>
        <p:txBody>
          <a:bodyPr/>
          <a:lstStyle/>
          <a:p>
            <a:pPr eaLnBrk="1" hangingPunct="1"/>
            <a:r>
              <a:rPr lang="en-US" altLang="zh-CN"/>
              <a:t>11.8  </a:t>
            </a:r>
            <a:r>
              <a:rPr lang="zh-CN" altLang="en-US"/>
              <a:t>小结</a:t>
            </a:r>
            <a:endParaRPr lang="zh-CN" altLang="en-US"/>
          </a:p>
        </p:txBody>
      </p:sp>
      <p:sp>
        <p:nvSpPr>
          <p:cNvPr id="452611" name="Rectangle 3"/>
          <p:cNvSpPr>
            <a:spLocks noGrp="1" noRot="1"/>
          </p:cNvSpPr>
          <p:nvPr>
            <p:ph idx="1"/>
          </p:nvPr>
        </p:nvSpPr>
        <p:spPr/>
        <p:txBody>
          <a:bodyPr/>
          <a:lstStyle/>
          <a:p>
            <a:pPr eaLnBrk="1" hangingPunct="1"/>
            <a:r>
              <a:rPr lang="zh-CN" altLang="en-US" sz="2400"/>
              <a:t>数据共享与数据一致性是一对矛盾</a:t>
            </a:r>
            <a:endParaRPr lang="zh-CN" altLang="en-US" sz="2400"/>
          </a:p>
          <a:p>
            <a:pPr eaLnBrk="1" hangingPunct="1"/>
            <a:r>
              <a:rPr lang="zh-CN" altLang="en-US" sz="2400"/>
              <a:t>数据库的价值在很大程度上取决于它所能提供的数据共享度。</a:t>
            </a:r>
            <a:endParaRPr lang="zh-CN" altLang="en-US" sz="2400"/>
          </a:p>
          <a:p>
            <a:pPr eaLnBrk="1" hangingPunct="1">
              <a:lnSpc>
                <a:spcPct val="110000"/>
              </a:lnSpc>
              <a:spcBef>
                <a:spcPct val="40000"/>
              </a:spcBef>
            </a:pPr>
            <a:r>
              <a:rPr lang="zh-CN" altLang="en-US" sz="2400"/>
              <a:t>数据共享在很大程度上取决于系统允许对数据并发操作的程度。</a:t>
            </a:r>
            <a:endParaRPr lang="zh-CN" altLang="en-US" sz="2400"/>
          </a:p>
          <a:p>
            <a:pPr eaLnBrk="1" hangingPunct="1">
              <a:lnSpc>
                <a:spcPct val="110000"/>
              </a:lnSpc>
              <a:spcBef>
                <a:spcPct val="40000"/>
              </a:spcBef>
            </a:pPr>
            <a:r>
              <a:rPr lang="zh-CN" altLang="en-US" sz="2400"/>
              <a:t>数据并发程度又取决于数据库中的并发控制机制</a:t>
            </a:r>
            <a:endParaRPr lang="zh-CN" altLang="en-US" sz="2400"/>
          </a:p>
          <a:p>
            <a:pPr eaLnBrk="1" hangingPunct="1">
              <a:lnSpc>
                <a:spcPct val="110000"/>
              </a:lnSpc>
              <a:spcBef>
                <a:spcPct val="40000"/>
              </a:spcBef>
            </a:pPr>
            <a:r>
              <a:rPr lang="zh-CN" altLang="en-US" sz="2400"/>
              <a:t>另一方面，数据的一致性也取决于并发控制的程度。施加的并发控制愈多，数据的一致性往往愈好。</a:t>
            </a:r>
            <a:endParaRPr lang="zh-CN" altLang="en-US" sz="2400"/>
          </a:p>
        </p:txBody>
      </p:sp>
      <p:sp>
        <p:nvSpPr>
          <p:cNvPr id="8499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animEffect transition="in" filter="blinds(horizontal)">
                                      <p:cBhvr>
                                        <p:cTn id="7" dur="500"/>
                                        <p:tgtEl>
                                          <p:spTgt spid="452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2611">
                                            <p:txEl>
                                              <p:pRg st="1" end="1"/>
                                            </p:txEl>
                                          </p:spTgt>
                                        </p:tgtEl>
                                        <p:attrNameLst>
                                          <p:attrName>style.visibility</p:attrName>
                                        </p:attrNameLst>
                                      </p:cBhvr>
                                      <p:to>
                                        <p:strVal val="visible"/>
                                      </p:to>
                                    </p:set>
                                    <p:animEffect transition="in" filter="blinds(horizontal)">
                                      <p:cBhvr>
                                        <p:cTn id="12" dur="500"/>
                                        <p:tgtEl>
                                          <p:spTgt spid="452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2611">
                                            <p:txEl>
                                              <p:pRg st="2" end="2"/>
                                            </p:txEl>
                                          </p:spTgt>
                                        </p:tgtEl>
                                        <p:attrNameLst>
                                          <p:attrName>style.visibility</p:attrName>
                                        </p:attrNameLst>
                                      </p:cBhvr>
                                      <p:to>
                                        <p:strVal val="visible"/>
                                      </p:to>
                                    </p:set>
                                    <p:animEffect transition="in" filter="blinds(horizontal)">
                                      <p:cBhvr>
                                        <p:cTn id="17" dur="500"/>
                                        <p:tgtEl>
                                          <p:spTgt spid="4526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2611">
                                            <p:txEl>
                                              <p:pRg st="3" end="3"/>
                                            </p:txEl>
                                          </p:spTgt>
                                        </p:tgtEl>
                                        <p:attrNameLst>
                                          <p:attrName>style.visibility</p:attrName>
                                        </p:attrNameLst>
                                      </p:cBhvr>
                                      <p:to>
                                        <p:strVal val="visible"/>
                                      </p:to>
                                    </p:set>
                                    <p:animEffect transition="in" filter="blinds(horizontal)">
                                      <p:cBhvr>
                                        <p:cTn id="22" dur="500"/>
                                        <p:tgtEl>
                                          <p:spTgt spid="4526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52611">
                                            <p:txEl>
                                              <p:pRg st="4" end="4"/>
                                            </p:txEl>
                                          </p:spTgt>
                                        </p:tgtEl>
                                        <p:attrNameLst>
                                          <p:attrName>style.visibility</p:attrName>
                                        </p:attrNameLst>
                                      </p:cBhvr>
                                      <p:to>
                                        <p:strVal val="visible"/>
                                      </p:to>
                                    </p:set>
                                    <p:animEffect transition="in" filter="blinds(horizontal)">
                                      <p:cBhvr>
                                        <p:cTn id="27" dur="500"/>
                                        <p:tgtEl>
                                          <p:spTgt spid="4526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p:cNvSpPr>
          <p:nvPr>
            <p:ph type="title"/>
          </p:nvPr>
        </p:nvSpPr>
        <p:spPr/>
        <p:txBody>
          <a:bodyPr/>
          <a:lstStyle/>
          <a:p>
            <a:pPr eaLnBrk="1" hangingPunct="1"/>
            <a:r>
              <a:rPr lang="zh-CN" altLang="en-US"/>
              <a:t>小结（续）</a:t>
            </a:r>
            <a:endParaRPr lang="zh-CN" altLang="en-US"/>
          </a:p>
        </p:txBody>
      </p:sp>
      <p:sp>
        <p:nvSpPr>
          <p:cNvPr id="453635" name="Rectangle 3"/>
          <p:cNvSpPr>
            <a:spLocks noGrp="1" noRot="1"/>
          </p:cNvSpPr>
          <p:nvPr>
            <p:ph idx="1"/>
          </p:nvPr>
        </p:nvSpPr>
        <p:spPr/>
        <p:txBody>
          <a:bodyPr/>
          <a:lstStyle/>
          <a:p>
            <a:pPr eaLnBrk="1" hangingPunct="1"/>
            <a:r>
              <a:rPr lang="zh-CN" altLang="en-US" sz="2800"/>
              <a:t>数据库的并发控制以事务为单位</a:t>
            </a:r>
            <a:endParaRPr lang="zh-CN" altLang="en-US" sz="2800"/>
          </a:p>
          <a:p>
            <a:pPr eaLnBrk="1" hangingPunct="1"/>
            <a:endParaRPr lang="zh-CN" altLang="en-US" sz="2800"/>
          </a:p>
          <a:p>
            <a:pPr eaLnBrk="1" hangingPunct="1"/>
            <a:r>
              <a:rPr lang="zh-CN" altLang="en-US" sz="2800"/>
              <a:t>数据库的并发控制通常使用封锁机制</a:t>
            </a:r>
            <a:endParaRPr lang="zh-CN" altLang="en-US" sz="2800"/>
          </a:p>
          <a:p>
            <a:pPr lvl="1" eaLnBrk="1" hangingPunct="1"/>
            <a:r>
              <a:rPr lang="zh-CN" altLang="en-US"/>
              <a:t>两类最常用的封锁</a:t>
            </a:r>
            <a:endParaRPr lang="zh-CN" altLang="en-US"/>
          </a:p>
          <a:p>
            <a:pPr eaLnBrk="1" hangingPunct="1"/>
            <a:endParaRPr lang="zh-CN" altLang="en-US" sz="2800"/>
          </a:p>
          <a:p>
            <a:pPr eaLnBrk="1" hangingPunct="1"/>
            <a:r>
              <a:rPr lang="zh-CN" altLang="en-US" sz="2800"/>
              <a:t>不同级别的封锁协议提供不同的数据一致性保证，提供不同的数据共享度。</a:t>
            </a:r>
            <a:endParaRPr lang="zh-CN" altLang="en-US" sz="2800"/>
          </a:p>
          <a:p>
            <a:pPr lvl="1" eaLnBrk="1" hangingPunct="1"/>
            <a:r>
              <a:rPr lang="zh-CN" altLang="en-US"/>
              <a:t>三级封锁协议</a:t>
            </a:r>
            <a:endParaRPr lang="zh-CN" altLang="en-US"/>
          </a:p>
        </p:txBody>
      </p:sp>
      <p:sp>
        <p:nvSpPr>
          <p:cNvPr id="86020"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3635">
                                            <p:txEl>
                                              <p:pRg st="2" end="2"/>
                                            </p:txEl>
                                          </p:spTgt>
                                        </p:tgtEl>
                                        <p:attrNameLst>
                                          <p:attrName>style.visibility</p:attrName>
                                        </p:attrNameLst>
                                      </p:cBhvr>
                                      <p:to>
                                        <p:strVal val="visible"/>
                                      </p:to>
                                    </p:set>
                                    <p:animEffect transition="in" filter="blinds(horizontal)">
                                      <p:cBhvr>
                                        <p:cTn id="7" dur="500"/>
                                        <p:tgtEl>
                                          <p:spTgt spid="4536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3635">
                                            <p:txEl>
                                              <p:pRg st="3" end="3"/>
                                            </p:txEl>
                                          </p:spTgt>
                                        </p:tgtEl>
                                        <p:attrNameLst>
                                          <p:attrName>style.visibility</p:attrName>
                                        </p:attrNameLst>
                                      </p:cBhvr>
                                      <p:to>
                                        <p:strVal val="visible"/>
                                      </p:to>
                                    </p:set>
                                    <p:animEffect transition="in" filter="blinds(horizontal)">
                                      <p:cBhvr>
                                        <p:cTn id="12" dur="500"/>
                                        <p:tgtEl>
                                          <p:spTgt spid="45363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3635">
                                            <p:txEl>
                                              <p:pRg st="5" end="5"/>
                                            </p:txEl>
                                          </p:spTgt>
                                        </p:tgtEl>
                                        <p:attrNameLst>
                                          <p:attrName>style.visibility</p:attrName>
                                        </p:attrNameLst>
                                      </p:cBhvr>
                                      <p:to>
                                        <p:strVal val="visible"/>
                                      </p:to>
                                    </p:set>
                                    <p:animEffect transition="in" filter="blinds(horizontal)">
                                      <p:cBhvr>
                                        <p:cTn id="17" dur="500"/>
                                        <p:tgtEl>
                                          <p:spTgt spid="4536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3635">
                                            <p:txEl>
                                              <p:pRg st="6" end="6"/>
                                            </p:txEl>
                                          </p:spTgt>
                                        </p:tgtEl>
                                        <p:attrNameLst>
                                          <p:attrName>style.visibility</p:attrName>
                                        </p:attrNameLst>
                                      </p:cBhvr>
                                      <p:to>
                                        <p:strVal val="visible"/>
                                      </p:to>
                                    </p:set>
                                    <p:animEffect transition="in" filter="blinds(horizontal)">
                                      <p:cBhvr>
                                        <p:cTn id="22" dur="500"/>
                                        <p:tgtEl>
                                          <p:spTgt spid="4536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p:cNvSpPr>
          <p:nvPr>
            <p:ph type="title"/>
          </p:nvPr>
        </p:nvSpPr>
        <p:spPr/>
        <p:txBody>
          <a:bodyPr/>
          <a:lstStyle/>
          <a:p>
            <a:pPr eaLnBrk="1" hangingPunct="1"/>
            <a:r>
              <a:rPr lang="zh-CN" altLang="en-US"/>
              <a:t>小结（续）</a:t>
            </a:r>
            <a:endParaRPr lang="zh-CN" altLang="en-US"/>
          </a:p>
        </p:txBody>
      </p:sp>
      <p:sp>
        <p:nvSpPr>
          <p:cNvPr id="454659" name="Rectangle 3"/>
          <p:cNvSpPr>
            <a:spLocks noGrp="1" noRot="1"/>
          </p:cNvSpPr>
          <p:nvPr>
            <p:ph idx="1"/>
          </p:nvPr>
        </p:nvSpPr>
        <p:spPr/>
        <p:txBody>
          <a:bodyPr/>
          <a:lstStyle/>
          <a:p>
            <a:pPr eaLnBrk="1" hangingPunct="1"/>
            <a:r>
              <a:rPr lang="zh-CN" altLang="en-US" sz="2800"/>
              <a:t>并发控制机制调度并发事务操作是否正确的判别准则是可串行性</a:t>
            </a:r>
            <a:endParaRPr lang="zh-CN" altLang="en-US" sz="2800"/>
          </a:p>
          <a:p>
            <a:pPr lvl="1" eaLnBrk="1" hangingPunct="1">
              <a:lnSpc>
                <a:spcPct val="120000"/>
              </a:lnSpc>
              <a:spcBef>
                <a:spcPct val="60000"/>
              </a:spcBef>
            </a:pPr>
            <a:r>
              <a:rPr lang="zh-CN" altLang="en-US"/>
              <a:t>并发操作的正确性则通常由两段锁协议来保证。</a:t>
            </a:r>
            <a:endParaRPr lang="zh-CN" altLang="en-US"/>
          </a:p>
          <a:p>
            <a:pPr lvl="1" eaLnBrk="1" hangingPunct="1">
              <a:lnSpc>
                <a:spcPct val="120000"/>
              </a:lnSpc>
              <a:spcBef>
                <a:spcPct val="60000"/>
              </a:spcBef>
            </a:pPr>
            <a:r>
              <a:rPr lang="zh-CN" altLang="en-US"/>
              <a:t>两段锁协议是可串行化调度的充分条件，但不是必要条件</a:t>
            </a:r>
            <a:endParaRPr lang="zh-CN" altLang="en-US"/>
          </a:p>
        </p:txBody>
      </p:sp>
      <p:sp>
        <p:nvSpPr>
          <p:cNvPr id="8704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4659">
                                            <p:txEl>
                                              <p:pRg st="1" end="1"/>
                                            </p:txEl>
                                          </p:spTgt>
                                        </p:tgtEl>
                                        <p:attrNameLst>
                                          <p:attrName>style.visibility</p:attrName>
                                        </p:attrNameLst>
                                      </p:cBhvr>
                                      <p:to>
                                        <p:strVal val="visible"/>
                                      </p:to>
                                    </p:set>
                                    <p:animEffect transition="in" filter="blinds(horizontal)">
                                      <p:cBhvr>
                                        <p:cTn id="7" dur="500"/>
                                        <p:tgtEl>
                                          <p:spTgt spid="4546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4659">
                                            <p:txEl>
                                              <p:pRg st="2" end="2"/>
                                            </p:txEl>
                                          </p:spTgt>
                                        </p:tgtEl>
                                        <p:attrNameLst>
                                          <p:attrName>style.visibility</p:attrName>
                                        </p:attrNameLst>
                                      </p:cBhvr>
                                      <p:to>
                                        <p:strVal val="visible"/>
                                      </p:to>
                                    </p:set>
                                    <p:animEffect transition="in" filter="blinds(horizontal)">
                                      <p:cBhvr>
                                        <p:cTn id="12" dur="500"/>
                                        <p:tgtEl>
                                          <p:spTgt spid="4546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p:cNvSpPr>
          <p:nvPr>
            <p:ph type="title"/>
          </p:nvPr>
        </p:nvSpPr>
        <p:spPr/>
        <p:txBody>
          <a:bodyPr/>
          <a:lstStyle/>
          <a:p>
            <a:pPr eaLnBrk="1" hangingPunct="1"/>
            <a:r>
              <a:rPr lang="zh-CN" altLang="en-US"/>
              <a:t>小结（续）</a:t>
            </a:r>
            <a:endParaRPr lang="zh-CN" altLang="en-US"/>
          </a:p>
        </p:txBody>
      </p:sp>
      <p:sp>
        <p:nvSpPr>
          <p:cNvPr id="455683" name="Rectangle 3"/>
          <p:cNvSpPr>
            <a:spLocks noGrp="1" noRot="1"/>
          </p:cNvSpPr>
          <p:nvPr>
            <p:ph idx="1"/>
          </p:nvPr>
        </p:nvSpPr>
        <p:spPr>
          <a:xfrm>
            <a:off x="611188" y="2060575"/>
            <a:ext cx="7993062" cy="4114800"/>
          </a:xfrm>
        </p:spPr>
        <p:txBody>
          <a:bodyPr/>
          <a:lstStyle/>
          <a:p>
            <a:pPr eaLnBrk="1" hangingPunct="1">
              <a:lnSpc>
                <a:spcPct val="80000"/>
              </a:lnSpc>
            </a:pPr>
            <a:r>
              <a:rPr lang="zh-CN" altLang="en-US" sz="2800"/>
              <a:t>对数据对象施加封锁，带来问题</a:t>
            </a:r>
            <a:endParaRPr lang="zh-CN" altLang="en-US" sz="2800"/>
          </a:p>
          <a:p>
            <a:pPr eaLnBrk="1" hangingPunct="1">
              <a:lnSpc>
                <a:spcPct val="80000"/>
              </a:lnSpc>
            </a:pPr>
            <a:r>
              <a:rPr lang="zh-CN" altLang="en-US" sz="2800"/>
              <a:t>活锁： 先来先服务</a:t>
            </a:r>
            <a:endParaRPr lang="zh-CN" altLang="en-US" sz="2800"/>
          </a:p>
          <a:p>
            <a:pPr eaLnBrk="1" hangingPunct="1">
              <a:lnSpc>
                <a:spcPct val="80000"/>
              </a:lnSpc>
            </a:pPr>
            <a:r>
              <a:rPr lang="zh-CN" altLang="en-US" sz="2800"/>
              <a:t> 死锁：</a:t>
            </a:r>
            <a:endParaRPr lang="zh-CN" altLang="en-US" sz="2800"/>
          </a:p>
          <a:p>
            <a:pPr lvl="1" eaLnBrk="1" hangingPunct="1">
              <a:lnSpc>
                <a:spcPct val="80000"/>
              </a:lnSpc>
            </a:pPr>
            <a:r>
              <a:rPr lang="zh-CN" altLang="en-US"/>
              <a:t>预防方法</a:t>
            </a:r>
            <a:endParaRPr lang="zh-CN" altLang="en-US"/>
          </a:p>
          <a:p>
            <a:pPr lvl="2" eaLnBrk="1" hangingPunct="1">
              <a:lnSpc>
                <a:spcPct val="80000"/>
              </a:lnSpc>
            </a:pPr>
            <a:r>
              <a:rPr lang="zh-CN" altLang="en-US" sz="2800"/>
              <a:t>一次封锁法</a:t>
            </a:r>
            <a:endParaRPr lang="zh-CN" altLang="en-US" sz="2800"/>
          </a:p>
          <a:p>
            <a:pPr lvl="2" eaLnBrk="1" hangingPunct="1">
              <a:lnSpc>
                <a:spcPct val="80000"/>
              </a:lnSpc>
            </a:pPr>
            <a:r>
              <a:rPr lang="zh-CN" altLang="en-US" sz="2800"/>
              <a:t>顺序封锁法</a:t>
            </a:r>
            <a:endParaRPr lang="zh-CN" altLang="en-US" sz="2800"/>
          </a:p>
          <a:p>
            <a:pPr lvl="1" eaLnBrk="1" hangingPunct="1">
              <a:lnSpc>
                <a:spcPct val="80000"/>
              </a:lnSpc>
            </a:pPr>
            <a:r>
              <a:rPr lang="zh-CN" altLang="en-US"/>
              <a:t> 死锁的诊断与解除</a:t>
            </a:r>
            <a:endParaRPr lang="zh-CN" altLang="en-US"/>
          </a:p>
          <a:p>
            <a:pPr lvl="2" eaLnBrk="1" hangingPunct="1">
              <a:lnSpc>
                <a:spcPct val="80000"/>
              </a:lnSpc>
            </a:pPr>
            <a:r>
              <a:rPr lang="zh-CN" altLang="en-US" sz="2800"/>
              <a:t>超时法</a:t>
            </a:r>
            <a:endParaRPr lang="zh-CN" altLang="en-US" sz="2800"/>
          </a:p>
          <a:p>
            <a:pPr lvl="2" eaLnBrk="1" hangingPunct="1">
              <a:lnSpc>
                <a:spcPct val="80000"/>
              </a:lnSpc>
            </a:pPr>
            <a:r>
              <a:rPr lang="zh-CN" altLang="en-US" sz="2800"/>
              <a:t>等待图法</a:t>
            </a:r>
            <a:endParaRPr lang="zh-CN" altLang="en-US" sz="2800"/>
          </a:p>
        </p:txBody>
      </p:sp>
      <p:sp>
        <p:nvSpPr>
          <p:cNvPr id="8806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5683">
                                            <p:txEl>
                                              <p:pRg st="1" end="1"/>
                                            </p:txEl>
                                          </p:spTgt>
                                        </p:tgtEl>
                                        <p:attrNameLst>
                                          <p:attrName>style.visibility</p:attrName>
                                        </p:attrNameLst>
                                      </p:cBhvr>
                                      <p:to>
                                        <p:strVal val="visible"/>
                                      </p:to>
                                    </p:set>
                                    <p:animEffect transition="in" filter="blinds(horizontal)">
                                      <p:cBhvr>
                                        <p:cTn id="7" dur="500"/>
                                        <p:tgtEl>
                                          <p:spTgt spid="4556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5683">
                                            <p:txEl>
                                              <p:pRg st="2" end="2"/>
                                            </p:txEl>
                                          </p:spTgt>
                                        </p:tgtEl>
                                        <p:attrNameLst>
                                          <p:attrName>style.visibility</p:attrName>
                                        </p:attrNameLst>
                                      </p:cBhvr>
                                      <p:to>
                                        <p:strVal val="visible"/>
                                      </p:to>
                                    </p:set>
                                    <p:animEffect transition="in" filter="blinds(horizontal)">
                                      <p:cBhvr>
                                        <p:cTn id="12" dur="500"/>
                                        <p:tgtEl>
                                          <p:spTgt spid="4556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5683">
                                            <p:txEl>
                                              <p:pRg st="3" end="3"/>
                                            </p:txEl>
                                          </p:spTgt>
                                        </p:tgtEl>
                                        <p:attrNameLst>
                                          <p:attrName>style.visibility</p:attrName>
                                        </p:attrNameLst>
                                      </p:cBhvr>
                                      <p:to>
                                        <p:strVal val="visible"/>
                                      </p:to>
                                    </p:set>
                                    <p:animEffect transition="in" filter="blinds(horizontal)">
                                      <p:cBhvr>
                                        <p:cTn id="17" dur="500"/>
                                        <p:tgtEl>
                                          <p:spTgt spid="45568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55683">
                                            <p:txEl>
                                              <p:pRg st="4" end="4"/>
                                            </p:txEl>
                                          </p:spTgt>
                                        </p:tgtEl>
                                        <p:attrNameLst>
                                          <p:attrName>style.visibility</p:attrName>
                                        </p:attrNameLst>
                                      </p:cBhvr>
                                      <p:to>
                                        <p:strVal val="visible"/>
                                      </p:to>
                                    </p:set>
                                    <p:animEffect transition="in" filter="blinds(horizontal)">
                                      <p:cBhvr>
                                        <p:cTn id="20" dur="500"/>
                                        <p:tgtEl>
                                          <p:spTgt spid="455683">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55683">
                                            <p:txEl>
                                              <p:pRg st="5" end="5"/>
                                            </p:txEl>
                                          </p:spTgt>
                                        </p:tgtEl>
                                        <p:attrNameLst>
                                          <p:attrName>style.visibility</p:attrName>
                                        </p:attrNameLst>
                                      </p:cBhvr>
                                      <p:to>
                                        <p:strVal val="visible"/>
                                      </p:to>
                                    </p:set>
                                    <p:animEffect transition="in" filter="blinds(horizontal)">
                                      <p:cBhvr>
                                        <p:cTn id="23" dur="500"/>
                                        <p:tgtEl>
                                          <p:spTgt spid="45568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55683">
                                            <p:txEl>
                                              <p:pRg st="6" end="6"/>
                                            </p:txEl>
                                          </p:spTgt>
                                        </p:tgtEl>
                                        <p:attrNameLst>
                                          <p:attrName>style.visibility</p:attrName>
                                        </p:attrNameLst>
                                      </p:cBhvr>
                                      <p:to>
                                        <p:strVal val="visible"/>
                                      </p:to>
                                    </p:set>
                                    <p:animEffect transition="in" filter="blinds(horizontal)">
                                      <p:cBhvr>
                                        <p:cTn id="28" dur="500"/>
                                        <p:tgtEl>
                                          <p:spTgt spid="455683">
                                            <p:txEl>
                                              <p:pRg st="6" end="6"/>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455683">
                                            <p:txEl>
                                              <p:pRg st="7" end="7"/>
                                            </p:txEl>
                                          </p:spTgt>
                                        </p:tgtEl>
                                        <p:attrNameLst>
                                          <p:attrName>style.visibility</p:attrName>
                                        </p:attrNameLst>
                                      </p:cBhvr>
                                      <p:to>
                                        <p:strVal val="visible"/>
                                      </p:to>
                                    </p:set>
                                    <p:animEffect transition="in" filter="blinds(horizontal)">
                                      <p:cBhvr>
                                        <p:cTn id="31" dur="500"/>
                                        <p:tgtEl>
                                          <p:spTgt spid="455683">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55683">
                                            <p:txEl>
                                              <p:pRg st="8" end="8"/>
                                            </p:txEl>
                                          </p:spTgt>
                                        </p:tgtEl>
                                        <p:attrNameLst>
                                          <p:attrName>style.visibility</p:attrName>
                                        </p:attrNameLst>
                                      </p:cBhvr>
                                      <p:to>
                                        <p:strVal val="visible"/>
                                      </p:to>
                                    </p:set>
                                    <p:animEffect transition="in" filter="blinds(horizontal)">
                                      <p:cBhvr>
                                        <p:cTn id="34" dur="500"/>
                                        <p:tgtEl>
                                          <p:spTgt spid="4556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p:cNvSpPr>
          <p:nvPr>
            <p:ph type="title"/>
          </p:nvPr>
        </p:nvSpPr>
        <p:spPr/>
        <p:txBody>
          <a:bodyPr/>
          <a:lstStyle/>
          <a:p>
            <a:pPr eaLnBrk="1" hangingPunct="1"/>
            <a:r>
              <a:rPr lang="zh-CN" altLang="en-US"/>
              <a:t>小结（续）</a:t>
            </a:r>
            <a:endParaRPr lang="zh-CN" altLang="en-US"/>
          </a:p>
        </p:txBody>
      </p:sp>
      <p:sp>
        <p:nvSpPr>
          <p:cNvPr id="89091" name="Rectangle 3"/>
          <p:cNvSpPr>
            <a:spLocks noGrp="1" noRot="1"/>
          </p:cNvSpPr>
          <p:nvPr>
            <p:ph idx="1"/>
          </p:nvPr>
        </p:nvSpPr>
        <p:spPr/>
        <p:txBody>
          <a:bodyPr/>
          <a:lstStyle/>
          <a:p>
            <a:pPr eaLnBrk="1" hangingPunct="1">
              <a:lnSpc>
                <a:spcPct val="160000"/>
              </a:lnSpc>
            </a:pPr>
            <a:r>
              <a:rPr lang="zh-CN" altLang="en-US" sz="2800"/>
              <a:t>不同的数据库管理系统提供的封锁类型、封锁协议、达到的系统一致性级别不尽相同。但是其依据的基本原理和技术是共同的。</a:t>
            </a:r>
            <a:endParaRPr lang="zh-CN" altLang="en-US" sz="2800"/>
          </a:p>
        </p:txBody>
      </p:sp>
      <p:sp>
        <p:nvSpPr>
          <p:cNvPr id="8909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p:cNvSpPr>
          <p:nvPr>
            <p:ph type="title"/>
          </p:nvPr>
        </p:nvSpPr>
        <p:spPr/>
        <p:txBody>
          <a:bodyPr/>
          <a:lstStyle/>
          <a:p>
            <a:pPr eaLnBrk="1" hangingPunct="1"/>
            <a:r>
              <a:rPr lang="zh-CN" altLang="en-US"/>
              <a:t>关系操作集合（续）</a:t>
            </a:r>
            <a:endParaRPr lang="zh-CN" altLang="en-US"/>
          </a:p>
        </p:txBody>
      </p:sp>
      <p:sp>
        <p:nvSpPr>
          <p:cNvPr id="19459" name="Rectangle 3"/>
          <p:cNvSpPr>
            <a:spLocks noGrp="1" noRot="1"/>
          </p:cNvSpPr>
          <p:nvPr>
            <p:ph idx="1"/>
          </p:nvPr>
        </p:nvSpPr>
        <p:spPr>
          <a:xfrm>
            <a:off x="457200" y="2214563"/>
            <a:ext cx="8229600" cy="4389437"/>
          </a:xfrm>
        </p:spPr>
        <p:txBody>
          <a:bodyPr/>
          <a:lstStyle/>
          <a:p>
            <a:pPr algn="just" eaLnBrk="1" hangingPunct="1"/>
            <a:r>
              <a:rPr lang="en-US" altLang="zh-CN" sz="2800"/>
              <a:t>3) </a:t>
            </a:r>
            <a:r>
              <a:rPr lang="zh-CN" altLang="en-US" sz="2800"/>
              <a:t>关系数据语言的特点</a:t>
            </a:r>
            <a:endParaRPr lang="zh-CN" altLang="en-US" sz="2800"/>
          </a:p>
          <a:p>
            <a:pPr lvl="1" algn="just" eaLnBrk="1" hangingPunct="1"/>
            <a:r>
              <a:rPr lang="zh-CN" altLang="en-US" sz="2800"/>
              <a:t>关系语言是一种高度非过程化的语言</a:t>
            </a:r>
            <a:endParaRPr lang="zh-CN" altLang="en-US" sz="2800"/>
          </a:p>
          <a:p>
            <a:pPr lvl="2" algn="just" eaLnBrk="1" hangingPunct="1"/>
            <a:r>
              <a:rPr lang="zh-CN" altLang="en-US" sz="2800"/>
              <a:t>存取路径的选择由</a:t>
            </a:r>
            <a:r>
              <a:rPr lang="en-US" altLang="zh-CN" sz="2800"/>
              <a:t>DBMS</a:t>
            </a:r>
            <a:r>
              <a:rPr lang="zh-CN" altLang="en-US" sz="2800"/>
              <a:t>的优化机制来完成</a:t>
            </a:r>
            <a:endParaRPr lang="zh-CN" altLang="en-US" sz="2800"/>
          </a:p>
          <a:p>
            <a:pPr lvl="2" algn="just" eaLnBrk="1" hangingPunct="1"/>
            <a:r>
              <a:rPr lang="zh-CN" altLang="en-US" sz="2800"/>
              <a:t>用户不必用循环结构就可以完成数据操作</a:t>
            </a:r>
            <a:endParaRPr lang="zh-CN" altLang="en-US" sz="2400"/>
          </a:p>
          <a:p>
            <a:pPr lvl="1" algn="just" eaLnBrk="1" hangingPunct="1"/>
            <a:r>
              <a:rPr lang="zh-CN" altLang="en-US" sz="2800"/>
              <a:t>能够嵌入高级语言中使用</a:t>
            </a:r>
            <a:endParaRPr lang="zh-CN" altLang="en-US" sz="2800"/>
          </a:p>
          <a:p>
            <a:pPr lvl="1" algn="just" eaLnBrk="1" hangingPunct="1"/>
            <a:r>
              <a:rPr lang="zh-CN" altLang="en-US" sz="2800"/>
              <a:t>关系代数、元组关系演算和域关系演算三种语言在表达能力上完全等价</a:t>
            </a:r>
            <a:endParaRPr lang="zh-CN" altLang="en-US" sz="2800"/>
          </a:p>
          <a:p>
            <a:pPr eaLnBrk="1" hangingPunct="1"/>
            <a:endParaRPr lang="en-US" altLang="zh-CN"/>
          </a:p>
        </p:txBody>
      </p:sp>
      <p:sp>
        <p:nvSpPr>
          <p:cNvPr id="4" name="日期占位符 3"/>
          <p:cNvSpPr>
            <a:spLocks noGrp="1"/>
          </p:cNvSpPr>
          <p:nvPr>
            <p:ph type="dt" sz="quarter" idx="10"/>
          </p:nvPr>
        </p:nvSpPr>
        <p:spPr/>
        <p:txBody>
          <a:bodyPr/>
          <a:lstStyle/>
          <a:p>
            <a:pPr>
              <a:defRPr/>
            </a:pPr>
            <a:fld id="{C5D7BACB-9917-4A72-88DF-986491E82783}" type="datetime1">
              <a:rPr lang="zh-CN" altLang="en-US"/>
            </a:fld>
            <a:endParaRPr lang="en-US" altLang="zh-CN"/>
          </a:p>
        </p:txBody>
      </p:sp>
      <p:sp>
        <p:nvSpPr>
          <p:cNvPr id="194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p:cNvSpPr>
          <p:nvPr>
            <p:ph type="title"/>
          </p:nvPr>
        </p:nvSpPr>
        <p:spPr/>
        <p:txBody>
          <a:bodyPr/>
          <a:lstStyle/>
          <a:p>
            <a:pPr eaLnBrk="1" hangingPunct="1"/>
            <a:r>
              <a:rPr lang="en-US" altLang="zh-CN">
                <a:latin typeface="宋体" panose="02010600030101010101" pitchFamily="2" charset="-122"/>
              </a:rPr>
              <a:t>3. </a:t>
            </a:r>
            <a:r>
              <a:rPr lang="zh-CN" altLang="en-US">
                <a:latin typeface="宋体" panose="02010600030101010101" pitchFamily="2" charset="-122"/>
              </a:rPr>
              <a:t>关系的三类完整性约束</a:t>
            </a:r>
            <a:endParaRPr lang="zh-CN" altLang="en-US">
              <a:latin typeface="宋体" panose="02010600030101010101" pitchFamily="2" charset="-122"/>
            </a:endParaRPr>
          </a:p>
        </p:txBody>
      </p:sp>
      <p:sp>
        <p:nvSpPr>
          <p:cNvPr id="20483" name="Rectangle 3"/>
          <p:cNvSpPr>
            <a:spLocks noGrp="1" noRot="1"/>
          </p:cNvSpPr>
          <p:nvPr>
            <p:ph idx="1"/>
          </p:nvPr>
        </p:nvSpPr>
        <p:spPr>
          <a:xfrm>
            <a:off x="428625" y="2214563"/>
            <a:ext cx="8229600" cy="4389437"/>
          </a:xfrm>
        </p:spPr>
        <p:txBody>
          <a:bodyPr/>
          <a:lstStyle/>
          <a:p>
            <a:pPr algn="just" eaLnBrk="1" hangingPunct="1">
              <a:lnSpc>
                <a:spcPct val="90000"/>
              </a:lnSpc>
            </a:pPr>
            <a:r>
              <a:rPr lang="zh-CN" altLang="en-US" sz="2800"/>
              <a:t>实体完整性</a:t>
            </a:r>
            <a:endParaRPr lang="zh-CN" altLang="en-US" sz="2800"/>
          </a:p>
          <a:p>
            <a:pPr lvl="1" algn="just" eaLnBrk="1" hangingPunct="1">
              <a:lnSpc>
                <a:spcPct val="90000"/>
              </a:lnSpc>
            </a:pPr>
            <a:r>
              <a:rPr lang="zh-CN" altLang="en-US"/>
              <a:t>通常由关系系统自动支持</a:t>
            </a:r>
            <a:endParaRPr lang="zh-CN" altLang="en-US"/>
          </a:p>
          <a:p>
            <a:pPr algn="just" eaLnBrk="1" hangingPunct="1">
              <a:lnSpc>
                <a:spcPct val="90000"/>
              </a:lnSpc>
            </a:pPr>
            <a:r>
              <a:rPr lang="zh-CN" altLang="en-US" sz="2800"/>
              <a:t>参照完整性</a:t>
            </a:r>
            <a:endParaRPr lang="zh-CN" altLang="en-US" sz="2800"/>
          </a:p>
          <a:p>
            <a:pPr lvl="1" algn="just" eaLnBrk="1" hangingPunct="1">
              <a:lnSpc>
                <a:spcPct val="90000"/>
              </a:lnSpc>
            </a:pPr>
            <a:r>
              <a:rPr lang="zh-CN" altLang="en-US"/>
              <a:t>早期系统不支持，目前大型系统能自动支持</a:t>
            </a:r>
            <a:endParaRPr lang="zh-CN" altLang="en-US"/>
          </a:p>
          <a:p>
            <a:pPr algn="just" eaLnBrk="1" hangingPunct="1">
              <a:lnSpc>
                <a:spcPct val="90000"/>
              </a:lnSpc>
            </a:pPr>
            <a:r>
              <a:rPr lang="zh-CN" altLang="en-US" sz="2800"/>
              <a:t>用户定义的完整性</a:t>
            </a:r>
            <a:endParaRPr lang="zh-CN" altLang="en-US" sz="2800"/>
          </a:p>
          <a:p>
            <a:pPr lvl="1" algn="just" eaLnBrk="1" hangingPunct="1">
              <a:lnSpc>
                <a:spcPct val="90000"/>
              </a:lnSpc>
            </a:pPr>
            <a:r>
              <a:rPr lang="zh-CN" altLang="en-US"/>
              <a:t>反映应用领域需要遵循的约束条件，体现了具体领域中的语义约束</a:t>
            </a:r>
            <a:endParaRPr lang="zh-CN" altLang="en-US"/>
          </a:p>
          <a:p>
            <a:pPr lvl="1" algn="just" eaLnBrk="1" hangingPunct="1">
              <a:lnSpc>
                <a:spcPct val="90000"/>
              </a:lnSpc>
            </a:pPr>
            <a:r>
              <a:rPr lang="zh-CN" altLang="en-US"/>
              <a:t>用户定义后由系统支持</a:t>
            </a:r>
            <a:endParaRPr lang="zh-CN" altLang="en-US" sz="2000"/>
          </a:p>
        </p:txBody>
      </p:sp>
      <p:sp>
        <p:nvSpPr>
          <p:cNvPr id="4" name="日期占位符 3"/>
          <p:cNvSpPr>
            <a:spLocks noGrp="1"/>
          </p:cNvSpPr>
          <p:nvPr>
            <p:ph type="dt" sz="quarter" idx="10"/>
          </p:nvPr>
        </p:nvSpPr>
        <p:spPr/>
        <p:txBody>
          <a:bodyPr/>
          <a:lstStyle/>
          <a:p>
            <a:pPr>
              <a:defRPr/>
            </a:pPr>
            <a:fld id="{CBD5A0E2-70F9-41D6-9D03-127F87A438DB}" type="datetime1">
              <a:rPr lang="zh-CN" altLang="en-US"/>
            </a:fld>
            <a:endParaRPr lang="en-US" altLang="zh-CN"/>
          </a:p>
        </p:txBody>
      </p:sp>
      <p:sp>
        <p:nvSpPr>
          <p:cNvPr id="20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p:cNvSpPr>
          <p:nvPr>
            <p:ph type="title"/>
          </p:nvPr>
        </p:nvSpPr>
        <p:spPr/>
        <p:txBody>
          <a:bodyPr/>
          <a:lstStyle/>
          <a:p>
            <a:pPr eaLnBrk="1" hangingPunct="1"/>
            <a:r>
              <a:rPr lang="zh-CN" altLang="en-US"/>
              <a:t>第二章 关系数据库</a:t>
            </a:r>
            <a:endParaRPr lang="zh-CN" altLang="en-US"/>
          </a:p>
        </p:txBody>
      </p:sp>
      <p:sp>
        <p:nvSpPr>
          <p:cNvPr id="21507" name="Rectangle 3"/>
          <p:cNvSpPr>
            <a:spLocks noGrp="1" noRot="1"/>
          </p:cNvSpPr>
          <p:nvPr>
            <p:ph idx="1"/>
          </p:nvPr>
        </p:nvSpPr>
        <p:spPr>
          <a:xfrm>
            <a:off x="428625" y="2071688"/>
            <a:ext cx="8229600" cy="4389437"/>
          </a:xfrm>
        </p:spPr>
        <p:txBody>
          <a:bodyPr/>
          <a:lstStyle/>
          <a:p>
            <a:pPr lvl="1" eaLnBrk="1" hangingPunct="1">
              <a:buFont typeface="Wingdings" panose="05000000000000000000" pitchFamily="2" charset="2"/>
              <a:buNone/>
            </a:pPr>
            <a:r>
              <a:rPr lang="en-US" altLang="zh-CN" sz="3200"/>
              <a:t>2.1  </a:t>
            </a:r>
            <a:r>
              <a:rPr lang="zh-CN" altLang="en-US" sz="3200"/>
              <a:t>关系模型概述</a:t>
            </a:r>
            <a:endParaRPr lang="zh-CN" altLang="en-US" sz="3200"/>
          </a:p>
          <a:p>
            <a:pPr lvl="1" eaLnBrk="1" hangingPunct="1">
              <a:buFont typeface="Wingdings" panose="05000000000000000000" pitchFamily="2" charset="2"/>
              <a:buNone/>
            </a:pPr>
            <a:r>
              <a:rPr lang="en-US" altLang="zh-CN" sz="3200">
                <a:solidFill>
                  <a:schemeClr val="hlink"/>
                </a:solidFill>
              </a:rPr>
              <a:t>2.2  </a:t>
            </a:r>
            <a:r>
              <a:rPr lang="zh-CN" altLang="en-US" sz="3200">
                <a:solidFill>
                  <a:schemeClr val="hlink"/>
                </a:solidFill>
              </a:rPr>
              <a:t>关系数据结构</a:t>
            </a:r>
            <a:endParaRPr lang="zh-CN" altLang="en-US" sz="3200">
              <a:solidFill>
                <a:schemeClr val="hlink"/>
              </a:solidFill>
            </a:endParaRPr>
          </a:p>
          <a:p>
            <a:pPr lvl="1" eaLnBrk="1" hangingPunct="1">
              <a:buFont typeface="Wingdings" panose="05000000000000000000" pitchFamily="2" charset="2"/>
              <a:buNone/>
            </a:pPr>
            <a:r>
              <a:rPr lang="en-US" altLang="zh-CN" sz="3200"/>
              <a:t>2.3  </a:t>
            </a:r>
            <a:r>
              <a:rPr lang="zh-CN" altLang="en-US" sz="3200"/>
              <a:t>关系的完整性</a:t>
            </a:r>
            <a:endParaRPr lang="zh-CN" altLang="en-US" sz="3200"/>
          </a:p>
          <a:p>
            <a:pPr lvl="1" eaLnBrk="1" hangingPunct="1">
              <a:buFont typeface="Wingdings" panose="05000000000000000000" pitchFamily="2" charset="2"/>
              <a:buNone/>
            </a:pPr>
            <a:r>
              <a:rPr lang="en-US" altLang="zh-CN" sz="3200"/>
              <a:t>2.4  </a:t>
            </a:r>
            <a:r>
              <a:rPr lang="zh-CN" altLang="en-US" sz="3200"/>
              <a:t>关系代数</a:t>
            </a:r>
            <a:endParaRPr lang="zh-CN" altLang="en-US" sz="3200"/>
          </a:p>
          <a:p>
            <a:pPr lvl="1" eaLnBrk="1" hangingPunct="1">
              <a:buFont typeface="Wingdings" panose="05000000000000000000" pitchFamily="2" charset="2"/>
              <a:buNone/>
            </a:pPr>
            <a:r>
              <a:rPr lang="en-US" altLang="zh-CN" sz="3200"/>
              <a:t>2.5  </a:t>
            </a:r>
            <a:r>
              <a:rPr lang="zh-CN" altLang="en-US" sz="3200"/>
              <a:t>关系演算</a:t>
            </a:r>
            <a:endParaRPr lang="zh-CN" altLang="en-US" sz="3200"/>
          </a:p>
          <a:p>
            <a:pPr lvl="1" eaLnBrk="1" hangingPunct="1">
              <a:buFont typeface="Wingdings" panose="05000000000000000000" pitchFamily="2" charset="2"/>
              <a:buNone/>
            </a:pPr>
            <a:r>
              <a:rPr lang="en-US" altLang="zh-CN" sz="3200"/>
              <a:t>2.6  </a:t>
            </a:r>
            <a:r>
              <a:rPr lang="zh-CN" altLang="en-US" sz="3200"/>
              <a:t>小结</a:t>
            </a:r>
            <a:endParaRPr lang="zh-CN" altLang="en-US" sz="3200"/>
          </a:p>
        </p:txBody>
      </p:sp>
      <p:sp>
        <p:nvSpPr>
          <p:cNvPr id="4" name="日期占位符 3"/>
          <p:cNvSpPr>
            <a:spLocks noGrp="1"/>
          </p:cNvSpPr>
          <p:nvPr>
            <p:ph type="dt" sz="quarter" idx="10"/>
          </p:nvPr>
        </p:nvSpPr>
        <p:spPr/>
        <p:txBody>
          <a:bodyPr/>
          <a:lstStyle/>
          <a:p>
            <a:pPr>
              <a:defRPr/>
            </a:pPr>
            <a:fld id="{B833353C-5832-420E-A4AF-589987DB79F0}" type="datetime1">
              <a:rPr lang="zh-CN" altLang="en-US"/>
            </a:fld>
            <a:endParaRPr lang="en-US" altLang="zh-CN"/>
          </a:p>
        </p:txBody>
      </p:sp>
      <p:sp>
        <p:nvSpPr>
          <p:cNvPr id="21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Rot="1"/>
          </p:cNvSpPr>
          <p:nvPr>
            <p:ph type="title"/>
          </p:nvPr>
        </p:nvSpPr>
        <p:spPr/>
        <p:txBody>
          <a:bodyPr/>
          <a:lstStyle/>
          <a:p>
            <a:pPr eaLnBrk="1" hangingPunct="1"/>
            <a:r>
              <a:rPr lang="en-US" altLang="zh-CN"/>
              <a:t>2.2  </a:t>
            </a:r>
            <a:r>
              <a:rPr lang="zh-CN" altLang="en-US"/>
              <a:t>关系数据结构</a:t>
            </a:r>
            <a:endParaRPr lang="zh-CN" altLang="en-US"/>
          </a:p>
        </p:txBody>
      </p:sp>
      <p:sp>
        <p:nvSpPr>
          <p:cNvPr id="22531" name="Rectangle 1027"/>
          <p:cNvSpPr>
            <a:spLocks noGrp="1" noRot="1"/>
          </p:cNvSpPr>
          <p:nvPr>
            <p:ph idx="1"/>
          </p:nvPr>
        </p:nvSpPr>
        <p:spPr>
          <a:xfrm>
            <a:off x="428625" y="2143125"/>
            <a:ext cx="8229600" cy="4389438"/>
          </a:xfrm>
        </p:spPr>
        <p:txBody>
          <a:bodyPr/>
          <a:lstStyle/>
          <a:p>
            <a:pPr algn="just" eaLnBrk="1" hangingPunct="1">
              <a:spcAft>
                <a:spcPct val="50000"/>
              </a:spcAft>
            </a:pPr>
            <a:r>
              <a:rPr lang="zh-CN" altLang="en-US" sz="3200"/>
              <a:t>关系模型建立在集合代数的基础上</a:t>
            </a:r>
            <a:endParaRPr lang="zh-CN" altLang="en-US" sz="3200"/>
          </a:p>
          <a:p>
            <a:pPr algn="just" eaLnBrk="1" hangingPunct="1"/>
            <a:r>
              <a:rPr lang="zh-CN" altLang="en-US" sz="3200"/>
              <a:t>关系数据结构的基本概念</a:t>
            </a:r>
            <a:endParaRPr lang="zh-CN" altLang="en-US" sz="3200"/>
          </a:p>
          <a:p>
            <a:pPr lvl="1" algn="just" eaLnBrk="1" hangingPunct="1"/>
            <a:r>
              <a:rPr lang="zh-CN" altLang="en-US" sz="3200"/>
              <a:t>关系</a:t>
            </a:r>
            <a:endParaRPr lang="zh-CN" altLang="en-US" sz="3200"/>
          </a:p>
          <a:p>
            <a:pPr lvl="1" algn="just" eaLnBrk="1" hangingPunct="1"/>
            <a:r>
              <a:rPr lang="zh-CN" altLang="en-US" sz="3200"/>
              <a:t>关系模式</a:t>
            </a:r>
            <a:endParaRPr lang="zh-CN" altLang="en-US" sz="3200"/>
          </a:p>
          <a:p>
            <a:pPr lvl="1" algn="just" eaLnBrk="1" hangingPunct="1"/>
            <a:r>
              <a:rPr lang="zh-CN" altLang="en-US" sz="3200"/>
              <a:t>关系数据库</a:t>
            </a:r>
            <a:endParaRPr lang="zh-CN" altLang="en-US" sz="3200"/>
          </a:p>
          <a:p>
            <a:pPr eaLnBrk="1" hangingPunct="1"/>
            <a:endParaRPr lang="en-US" altLang="zh-CN"/>
          </a:p>
        </p:txBody>
      </p:sp>
      <p:sp>
        <p:nvSpPr>
          <p:cNvPr id="4" name="日期占位符 3"/>
          <p:cNvSpPr>
            <a:spLocks noGrp="1"/>
          </p:cNvSpPr>
          <p:nvPr>
            <p:ph type="dt" sz="quarter" idx="10"/>
          </p:nvPr>
        </p:nvSpPr>
        <p:spPr/>
        <p:txBody>
          <a:bodyPr/>
          <a:lstStyle/>
          <a:p>
            <a:pPr>
              <a:defRPr/>
            </a:pPr>
            <a:fld id="{7575A590-4C4A-4E59-8FDD-F66DFF76666C}" type="datetime1">
              <a:rPr lang="zh-CN" altLang="en-US"/>
            </a:fld>
            <a:endParaRPr lang="en-US" altLang="zh-CN"/>
          </a:p>
        </p:txBody>
      </p:sp>
      <p:sp>
        <p:nvSpPr>
          <p:cNvPr id="22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pPr eaLnBrk="1" hangingPunct="1"/>
            <a:r>
              <a:rPr lang="zh-CN" altLang="en-US"/>
              <a:t>数据库 是什么？</a:t>
            </a:r>
            <a:endParaRPr lang="zh-CN" altLang="en-US"/>
          </a:p>
        </p:txBody>
      </p:sp>
      <p:graphicFrame>
        <p:nvGraphicFramePr>
          <p:cNvPr id="7" name="内容占位符 6"/>
          <p:cNvGraphicFramePr>
            <a:graphicFrameLocks noGrp="1"/>
          </p:cNvGraphicFramePr>
          <p:nvPr>
            <p:ph idx="1"/>
          </p:nvPr>
        </p:nvGraphicFramePr>
        <p:xfrm>
          <a:off x="457200" y="1857365"/>
          <a:ext cx="5757874" cy="446723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 name="云形标注 9"/>
          <p:cNvSpPr/>
          <p:nvPr/>
        </p:nvSpPr>
        <p:spPr>
          <a:xfrm>
            <a:off x="4572000" y="2286000"/>
            <a:ext cx="2714625" cy="1071563"/>
          </a:xfrm>
          <a:prstGeom prst="cloudCallout">
            <a:avLst>
              <a:gd name="adj1" fmla="val -50820"/>
              <a:gd name="adj2" fmla="val 6666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协同软件</a:t>
            </a:r>
            <a:endParaRPr lang="en-US" altLang="zh-CN" dirty="0"/>
          </a:p>
          <a:p>
            <a:pPr algn="ctr" eaLnBrk="1" hangingPunct="1">
              <a:defRPr/>
            </a:pPr>
            <a:r>
              <a:rPr lang="zh-CN" altLang="en-US" dirty="0"/>
              <a:t>办公软件</a:t>
            </a:r>
            <a:r>
              <a:rPr lang="en-US" altLang="zh-CN" dirty="0"/>
              <a:t>…</a:t>
            </a:r>
            <a:endParaRPr lang="zh-CN" altLang="en-US" dirty="0"/>
          </a:p>
        </p:txBody>
      </p:sp>
      <p:sp>
        <p:nvSpPr>
          <p:cNvPr id="11" name="云形标注 10"/>
          <p:cNvSpPr/>
          <p:nvPr/>
        </p:nvSpPr>
        <p:spPr>
          <a:xfrm>
            <a:off x="5000625" y="3429000"/>
            <a:ext cx="3214688" cy="1000125"/>
          </a:xfrm>
          <a:prstGeom prst="cloudCallout">
            <a:avLst>
              <a:gd name="adj1" fmla="val -49971"/>
              <a:gd name="adj2" fmla="val 7142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中间件</a:t>
            </a:r>
            <a:endParaRPr lang="en-US" altLang="zh-CN" dirty="0"/>
          </a:p>
          <a:p>
            <a:pPr algn="ctr" eaLnBrk="1" hangingPunct="1">
              <a:defRPr/>
            </a:pPr>
            <a:r>
              <a:rPr lang="zh-CN" altLang="en-US" dirty="0"/>
              <a:t>应用基础服务器</a:t>
            </a:r>
            <a:r>
              <a:rPr lang="en-US" altLang="zh-CN" dirty="0"/>
              <a:t>…</a:t>
            </a:r>
            <a:endParaRPr lang="zh-CN" altLang="en-US" dirty="0"/>
          </a:p>
        </p:txBody>
      </p:sp>
      <p:sp>
        <p:nvSpPr>
          <p:cNvPr id="12" name="云形标注 11"/>
          <p:cNvSpPr/>
          <p:nvPr/>
        </p:nvSpPr>
        <p:spPr>
          <a:xfrm>
            <a:off x="6000750" y="5072063"/>
            <a:ext cx="3000375" cy="1357312"/>
          </a:xfrm>
          <a:prstGeom prst="cloudCallout">
            <a:avLst>
              <a:gd name="adj1" fmla="val -66176"/>
              <a:gd name="adj2" fmla="val -4101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solidFill>
                  <a:srgbClr val="FFFF00"/>
                </a:solidFill>
              </a:rPr>
              <a:t>数据库系统</a:t>
            </a:r>
            <a:endParaRPr lang="en-US" altLang="zh-CN" dirty="0">
              <a:solidFill>
                <a:srgbClr val="FFFF00"/>
              </a:solidFill>
            </a:endParaRPr>
          </a:p>
          <a:p>
            <a:pPr algn="ctr" eaLnBrk="1" hangingPunct="1">
              <a:defRPr/>
            </a:pPr>
            <a:r>
              <a:rPr lang="zh-CN" altLang="en-US" dirty="0"/>
              <a:t>操作系统</a:t>
            </a:r>
            <a:r>
              <a:rPr lang="en-US" altLang="zh-CN" dirty="0"/>
              <a:t>…</a:t>
            </a:r>
            <a:endParaRPr lang="zh-CN" altLang="en-US" dirty="0"/>
          </a:p>
        </p:txBody>
      </p:sp>
      <p:sp>
        <p:nvSpPr>
          <p:cNvPr id="38919" name="灯片编号占位符 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6B24A5FC-459C-4243-BA62-1D337EBD1451}" type="slidenum">
              <a:rPr lang="en-US" altLang="zh-CN" smtClean="0">
                <a:solidFill>
                  <a:srgbClr val="045C75"/>
                </a:solidFill>
              </a:rPr>
            </a:fld>
            <a:endParaRPr lang="en-US" altLang="zh-CN">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wipe(down)">
                                      <p:cBhvr>
                                        <p:cTn id="7" dur="500"/>
                                        <p:tgtEl>
                                          <p:spTgt spid="10">
                                            <p:bg/>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wipe(down)">
                                      <p:cBhvr>
                                        <p:cTn id="10" dur="500"/>
                                        <p:tgtEl>
                                          <p:spTgt spid="10">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wipe(down)">
                                      <p:cBhvr>
                                        <p:cTn id="13" dur="500"/>
                                        <p:tgtEl>
                                          <p:spTgt spid="1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
                                            <p:bg/>
                                          </p:spTgt>
                                        </p:tgtEl>
                                        <p:attrNameLst>
                                          <p:attrName>style.visibility</p:attrName>
                                        </p:attrNameLst>
                                      </p:cBhvr>
                                      <p:to>
                                        <p:strVal val="visible"/>
                                      </p:to>
                                    </p:set>
                                    <p:animEffect transition="in" filter="wipe(down)">
                                      <p:cBhvr>
                                        <p:cTn id="18" dur="500"/>
                                        <p:tgtEl>
                                          <p:spTgt spid="11">
                                            <p:bg/>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wipe(down)">
                                      <p:cBhvr>
                                        <p:cTn id="21" dur="500"/>
                                        <p:tgtEl>
                                          <p:spTgt spid="11">
                                            <p:txEl>
                                              <p:pRg st="0" end="0"/>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1">
                                            <p:txEl>
                                              <p:pRg st="1" end="1"/>
                                            </p:txEl>
                                          </p:spTgt>
                                        </p:tgtEl>
                                        <p:attrNameLst>
                                          <p:attrName>style.visibility</p:attrName>
                                        </p:attrNameLst>
                                      </p:cBhvr>
                                      <p:to>
                                        <p:strVal val="visible"/>
                                      </p:to>
                                    </p:set>
                                    <p:animEffect transition="in" filter="wipe(down)">
                                      <p:cBhvr>
                                        <p:cTn id="24" dur="500"/>
                                        <p:tgtEl>
                                          <p:spTgt spid="1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2">
                                            <p:bg/>
                                          </p:spTgt>
                                        </p:tgtEl>
                                        <p:attrNameLst>
                                          <p:attrName>style.visibility</p:attrName>
                                        </p:attrNameLst>
                                      </p:cBhvr>
                                      <p:to>
                                        <p:strVal val="visible"/>
                                      </p:to>
                                    </p:set>
                                    <p:animEffect transition="in" filter="wipe(down)">
                                      <p:cBhvr>
                                        <p:cTn id="29" dur="500"/>
                                        <p:tgtEl>
                                          <p:spTgt spid="12">
                                            <p:bg/>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wipe(down)">
                                      <p:cBhvr>
                                        <p:cTn id="32" dur="500"/>
                                        <p:tgtEl>
                                          <p:spTgt spid="12">
                                            <p:txEl>
                                              <p:pRg st="0" end="0"/>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animEffect transition="in" filter="wipe(down)">
                                      <p:cBhvr>
                                        <p:cTn id="35"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build="allAtOnce"/>
      <p:bldP spid="11" grpId="0" animBg="1" build="allAtOnce"/>
      <p:bldP spid="12" grpId="0" animBg="1" build="allAtOnce"/>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en-US" altLang="zh-CN"/>
              <a:t>2.2  </a:t>
            </a:r>
            <a:r>
              <a:rPr lang="zh-CN" altLang="en-US"/>
              <a:t>关系数据结构</a:t>
            </a:r>
            <a:endParaRPr lang="zh-CN" altLang="en-US"/>
          </a:p>
        </p:txBody>
      </p:sp>
      <p:sp>
        <p:nvSpPr>
          <p:cNvPr id="23555" name="Rectangle 3"/>
          <p:cNvSpPr>
            <a:spLocks noGrp="1" noRot="1"/>
          </p:cNvSpPr>
          <p:nvPr>
            <p:ph idx="1"/>
          </p:nvPr>
        </p:nvSpPr>
        <p:spPr/>
        <p:txBody>
          <a:bodyPr/>
          <a:lstStyle/>
          <a:p>
            <a:pPr eaLnBrk="1" hangingPunct="1">
              <a:lnSpc>
                <a:spcPct val="180000"/>
              </a:lnSpc>
            </a:pPr>
            <a:r>
              <a:rPr lang="en-US" altLang="zh-CN" sz="3200">
                <a:solidFill>
                  <a:schemeClr val="hlink"/>
                </a:solidFill>
              </a:rPr>
              <a:t>2.2.1  </a:t>
            </a:r>
            <a:r>
              <a:rPr lang="zh-CN" altLang="en-US" sz="3200">
                <a:solidFill>
                  <a:schemeClr val="hlink"/>
                </a:solidFill>
                <a:latin typeface="宋体" panose="02010600030101010101" pitchFamily="2" charset="-122"/>
              </a:rPr>
              <a:t>关系</a:t>
            </a:r>
            <a:endParaRPr lang="zh-CN" altLang="en-US" sz="3200">
              <a:solidFill>
                <a:schemeClr val="hlink"/>
              </a:solidFill>
              <a:latin typeface="宋体" panose="02010600030101010101" pitchFamily="2" charset="-122"/>
            </a:endParaRPr>
          </a:p>
          <a:p>
            <a:pPr eaLnBrk="1" hangingPunct="1"/>
            <a:r>
              <a:rPr lang="en-US" altLang="zh-CN" sz="3200"/>
              <a:t>2.2.2  </a:t>
            </a:r>
            <a:r>
              <a:rPr lang="zh-CN" altLang="en-US" sz="3200"/>
              <a:t>关系模式</a:t>
            </a:r>
            <a:endParaRPr lang="zh-CN" altLang="en-US" sz="3200">
              <a:ea typeface="黑体" panose="02010609060101010101" pitchFamily="49" charset="-122"/>
            </a:endParaRPr>
          </a:p>
          <a:p>
            <a:pPr eaLnBrk="1" hangingPunct="1">
              <a:lnSpc>
                <a:spcPct val="130000"/>
              </a:lnSpc>
            </a:pPr>
            <a:r>
              <a:rPr lang="en-US" altLang="zh-CN" sz="3200"/>
              <a:t>2.2.3  </a:t>
            </a:r>
            <a:r>
              <a:rPr lang="zh-CN" altLang="en-US" sz="3200"/>
              <a:t>关系数据库</a:t>
            </a:r>
            <a:endParaRPr lang="zh-CN" altLang="en-US" sz="3200"/>
          </a:p>
        </p:txBody>
      </p:sp>
      <p:sp>
        <p:nvSpPr>
          <p:cNvPr id="4" name="日期占位符 3"/>
          <p:cNvSpPr>
            <a:spLocks noGrp="1"/>
          </p:cNvSpPr>
          <p:nvPr>
            <p:ph type="dt" sz="quarter" idx="10"/>
          </p:nvPr>
        </p:nvSpPr>
        <p:spPr/>
        <p:txBody>
          <a:bodyPr/>
          <a:lstStyle/>
          <a:p>
            <a:pPr>
              <a:defRPr/>
            </a:pPr>
            <a:fld id="{D6948F43-AF3B-44CD-9DF3-05617DF4547B}" type="datetime1">
              <a:rPr lang="zh-CN" altLang="en-US"/>
            </a:fld>
            <a:endParaRPr lang="en-US" altLang="zh-CN"/>
          </a:p>
        </p:txBody>
      </p:sp>
      <p:sp>
        <p:nvSpPr>
          <p:cNvPr id="235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p:txBody>
          <a:bodyPr/>
          <a:lstStyle/>
          <a:p>
            <a:pPr eaLnBrk="1" hangingPunct="1"/>
            <a:r>
              <a:rPr lang="en-US" altLang="zh-CN"/>
              <a:t>2.2.1  </a:t>
            </a:r>
            <a:r>
              <a:rPr lang="zh-CN" altLang="en-US">
                <a:latin typeface="宋体" panose="02010600030101010101" pitchFamily="2" charset="-122"/>
              </a:rPr>
              <a:t>关系</a:t>
            </a:r>
            <a:endParaRPr lang="zh-CN" altLang="en-US">
              <a:latin typeface="宋体" panose="02010600030101010101" pitchFamily="2" charset="-122"/>
            </a:endParaRPr>
          </a:p>
        </p:txBody>
      </p:sp>
      <p:sp>
        <p:nvSpPr>
          <p:cNvPr id="24579" name="Rectangle 3"/>
          <p:cNvSpPr>
            <a:spLocks noGrp="1" noRot="1"/>
          </p:cNvSpPr>
          <p:nvPr>
            <p:ph idx="1"/>
          </p:nvPr>
        </p:nvSpPr>
        <p:spPr>
          <a:xfrm>
            <a:off x="457200" y="2220913"/>
            <a:ext cx="8229600" cy="3779837"/>
          </a:xfrm>
        </p:spPr>
        <p:txBody>
          <a:bodyPr/>
          <a:lstStyle/>
          <a:p>
            <a:pPr algn="just" eaLnBrk="1" hangingPunct="1"/>
            <a:r>
              <a:rPr lang="en-US" altLang="zh-CN" sz="3200"/>
              <a:t>⒈ </a:t>
            </a:r>
            <a:r>
              <a:rPr lang="zh-CN" altLang="en-US" sz="3200"/>
              <a:t>域（</a:t>
            </a:r>
            <a:r>
              <a:rPr lang="en-US" altLang="zh-CN" sz="3200">
                <a:latin typeface="Times New Roman" panose="02020603050405020304" pitchFamily="18" charset="0"/>
              </a:rPr>
              <a:t>Domain</a:t>
            </a:r>
            <a:r>
              <a:rPr lang="zh-CN" altLang="en-US" sz="3200"/>
              <a:t>）</a:t>
            </a:r>
            <a:endParaRPr lang="en-US" altLang="zh-CN" sz="3200"/>
          </a:p>
          <a:p>
            <a:pPr algn="just" eaLnBrk="1" hangingPunct="1"/>
            <a:endParaRPr lang="zh-CN" altLang="en-US" sz="3200"/>
          </a:p>
          <a:p>
            <a:pPr algn="just" eaLnBrk="1" hangingPunct="1"/>
            <a:r>
              <a:rPr lang="zh-CN" altLang="en-US" sz="3200"/>
              <a:t> </a:t>
            </a:r>
            <a:r>
              <a:rPr lang="en-US" altLang="zh-CN" sz="3200"/>
              <a:t>2. </a:t>
            </a:r>
            <a:r>
              <a:rPr lang="zh-CN" altLang="en-US" sz="3200"/>
              <a:t>笛卡尔积（</a:t>
            </a:r>
            <a:r>
              <a:rPr lang="en-US" altLang="zh-CN" sz="3200">
                <a:latin typeface="Times New Roman" panose="02020603050405020304" pitchFamily="18" charset="0"/>
              </a:rPr>
              <a:t>Cartesian Product</a:t>
            </a:r>
            <a:r>
              <a:rPr lang="zh-CN" altLang="en-US" sz="3200"/>
              <a:t>）</a:t>
            </a:r>
            <a:endParaRPr lang="en-US" altLang="zh-CN" sz="3200"/>
          </a:p>
          <a:p>
            <a:pPr algn="just" eaLnBrk="1" hangingPunct="1"/>
            <a:endParaRPr lang="zh-CN" altLang="en-US" sz="3200"/>
          </a:p>
          <a:p>
            <a:pPr algn="just" eaLnBrk="1" hangingPunct="1"/>
            <a:r>
              <a:rPr lang="zh-CN" altLang="en-US" sz="3200"/>
              <a:t> </a:t>
            </a:r>
            <a:r>
              <a:rPr lang="en-US" altLang="zh-CN" sz="3200"/>
              <a:t>3. </a:t>
            </a:r>
            <a:r>
              <a:rPr lang="zh-CN" altLang="en-US" sz="3200"/>
              <a:t>关系（</a:t>
            </a:r>
            <a:r>
              <a:rPr lang="en-US" altLang="zh-CN" sz="3200">
                <a:latin typeface="Times New Roman" panose="02020603050405020304" pitchFamily="18" charset="0"/>
              </a:rPr>
              <a:t>Relation</a:t>
            </a:r>
            <a:r>
              <a:rPr lang="zh-CN" altLang="en-US" sz="3200"/>
              <a:t>）</a:t>
            </a:r>
            <a:endParaRPr lang="zh-CN" altLang="en-US" sz="3200"/>
          </a:p>
          <a:p>
            <a:pPr eaLnBrk="1" hangingPunct="1"/>
            <a:endParaRPr lang="en-US" altLang="zh-CN">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F7B3F5ED-A416-4B77-A7CD-C668562486C6}" type="datetime1">
              <a:rPr lang="zh-CN" altLang="en-US"/>
            </a:fld>
            <a:endParaRPr lang="en-US" altLang="zh-CN"/>
          </a:p>
        </p:txBody>
      </p:sp>
      <p:sp>
        <p:nvSpPr>
          <p:cNvPr id="24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p:cNvSpPr>
          <p:nvPr>
            <p:ph type="title"/>
          </p:nvPr>
        </p:nvSpPr>
        <p:spPr/>
        <p:txBody>
          <a:bodyPr/>
          <a:lstStyle/>
          <a:p>
            <a:pPr eaLnBrk="1" hangingPunct="1"/>
            <a:r>
              <a:rPr lang="en-US" altLang="zh-CN"/>
              <a:t>⒈ </a:t>
            </a:r>
            <a:r>
              <a:rPr lang="zh-CN" altLang="en-US"/>
              <a:t>域（</a:t>
            </a:r>
            <a:r>
              <a:rPr lang="en-US" altLang="zh-CN">
                <a:latin typeface="Times New Roman" panose="02020603050405020304" pitchFamily="18" charset="0"/>
              </a:rPr>
              <a:t>Domain</a:t>
            </a:r>
            <a:r>
              <a:rPr lang="zh-CN" altLang="en-US"/>
              <a:t>）</a:t>
            </a:r>
            <a:endParaRPr lang="zh-CN" altLang="en-US"/>
          </a:p>
        </p:txBody>
      </p:sp>
      <p:sp>
        <p:nvSpPr>
          <p:cNvPr id="25603" name="Rectangle 3"/>
          <p:cNvSpPr>
            <a:spLocks noGrp="1" noRot="1"/>
          </p:cNvSpPr>
          <p:nvPr>
            <p:ph idx="1"/>
          </p:nvPr>
        </p:nvSpPr>
        <p:spPr>
          <a:xfrm>
            <a:off x="457200" y="2111375"/>
            <a:ext cx="8229600" cy="4389438"/>
          </a:xfrm>
        </p:spPr>
        <p:txBody>
          <a:bodyPr/>
          <a:lstStyle/>
          <a:p>
            <a:pPr algn="just" eaLnBrk="1" hangingPunct="1">
              <a:lnSpc>
                <a:spcPct val="90000"/>
              </a:lnSpc>
            </a:pPr>
            <a:r>
              <a:rPr lang="zh-CN" altLang="en-US" sz="3200">
                <a:latin typeface="黑体" panose="02010609060101010101" pitchFamily="49" charset="-122"/>
                <a:ea typeface="黑体" panose="02010609060101010101" pitchFamily="49" charset="-122"/>
              </a:rPr>
              <a:t>域</a:t>
            </a:r>
            <a:r>
              <a:rPr lang="zh-CN" altLang="en-US" sz="3200"/>
              <a:t>是一组具有相同数据类型的值的集合。</a:t>
            </a:r>
            <a:endParaRPr lang="en-US" altLang="zh-CN" sz="3200"/>
          </a:p>
          <a:p>
            <a:pPr algn="just" eaLnBrk="1" hangingPunct="1">
              <a:lnSpc>
                <a:spcPct val="90000"/>
              </a:lnSpc>
            </a:pPr>
            <a:r>
              <a:rPr lang="zh-CN" altLang="en-US"/>
              <a:t>例</a:t>
            </a:r>
            <a:r>
              <a:rPr lang="en-US" altLang="zh-CN"/>
              <a:t>:</a:t>
            </a:r>
            <a:endParaRPr lang="en-US" altLang="zh-CN"/>
          </a:p>
          <a:p>
            <a:pPr lvl="2" algn="just" eaLnBrk="1" hangingPunct="1">
              <a:lnSpc>
                <a:spcPct val="90000"/>
              </a:lnSpc>
            </a:pPr>
            <a:r>
              <a:rPr lang="zh-CN" altLang="en-US" sz="2800"/>
              <a:t>整数</a:t>
            </a:r>
            <a:endParaRPr lang="zh-CN" altLang="en-US" sz="2800"/>
          </a:p>
          <a:p>
            <a:pPr lvl="2" algn="just" eaLnBrk="1" hangingPunct="1">
              <a:lnSpc>
                <a:spcPct val="90000"/>
              </a:lnSpc>
            </a:pPr>
            <a:r>
              <a:rPr lang="zh-CN" altLang="en-US" sz="2800"/>
              <a:t>实数</a:t>
            </a:r>
            <a:endParaRPr lang="zh-CN" altLang="en-US" sz="2800"/>
          </a:p>
          <a:p>
            <a:pPr lvl="2" eaLnBrk="1" hangingPunct="1">
              <a:lnSpc>
                <a:spcPct val="90000"/>
              </a:lnSpc>
            </a:pPr>
            <a:r>
              <a:rPr lang="zh-CN" altLang="en-US" sz="2800"/>
              <a:t>介于某个取值范围的整数</a:t>
            </a:r>
            <a:endParaRPr lang="zh-CN" altLang="en-US" sz="2800"/>
          </a:p>
          <a:p>
            <a:pPr lvl="2" algn="just" eaLnBrk="1" hangingPunct="1">
              <a:lnSpc>
                <a:spcPct val="90000"/>
              </a:lnSpc>
            </a:pPr>
            <a:r>
              <a:rPr lang="zh-CN" altLang="en-US" sz="2800"/>
              <a:t>长度指定长度的字符串集合</a:t>
            </a:r>
            <a:endParaRPr lang="zh-CN" altLang="en-US" sz="2800"/>
          </a:p>
          <a:p>
            <a:pPr lvl="2" algn="just" eaLnBrk="1" hangingPunct="1">
              <a:lnSpc>
                <a:spcPct val="90000"/>
              </a:lnSpc>
            </a:pPr>
            <a:r>
              <a:rPr lang="en-US" altLang="zh-CN" sz="2800"/>
              <a:t>{‘</a:t>
            </a:r>
            <a:r>
              <a:rPr lang="zh-CN" altLang="en-US" sz="2800"/>
              <a:t>男’，‘女’</a:t>
            </a:r>
            <a:r>
              <a:rPr lang="en-US" altLang="zh-CN" sz="2800"/>
              <a:t>}</a:t>
            </a:r>
            <a:endParaRPr lang="en-US" altLang="zh-CN" sz="2800"/>
          </a:p>
          <a:p>
            <a:pPr lvl="2" algn="just" eaLnBrk="1" hangingPunct="1">
              <a:lnSpc>
                <a:spcPct val="90000"/>
              </a:lnSpc>
            </a:pPr>
            <a:r>
              <a:rPr lang="zh-CN" altLang="en-US" sz="2800"/>
              <a:t>介于某个取值范围的日期</a:t>
            </a:r>
            <a:endParaRPr lang="zh-CN" altLang="en-US" sz="2800"/>
          </a:p>
        </p:txBody>
      </p:sp>
      <p:sp>
        <p:nvSpPr>
          <p:cNvPr id="4" name="日期占位符 3"/>
          <p:cNvSpPr>
            <a:spLocks noGrp="1"/>
          </p:cNvSpPr>
          <p:nvPr>
            <p:ph type="dt" sz="quarter" idx="10"/>
          </p:nvPr>
        </p:nvSpPr>
        <p:spPr/>
        <p:txBody>
          <a:bodyPr/>
          <a:lstStyle/>
          <a:p>
            <a:pPr>
              <a:defRPr/>
            </a:pPr>
            <a:fld id="{180F17CF-E736-4E67-B237-489CE69082A8}" type="datetime1">
              <a:rPr lang="zh-CN" altLang="en-US"/>
            </a:fld>
            <a:endParaRPr lang="en-US" altLang="zh-CN"/>
          </a:p>
        </p:txBody>
      </p:sp>
      <p:sp>
        <p:nvSpPr>
          <p:cNvPr id="256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a:xfrm>
            <a:off x="323850" y="908050"/>
            <a:ext cx="8456613" cy="1143000"/>
          </a:xfrm>
        </p:spPr>
        <p:txBody>
          <a:bodyPr/>
          <a:lstStyle/>
          <a:p>
            <a:pPr eaLnBrk="1" hangingPunct="1"/>
            <a:r>
              <a:rPr lang="en-US" altLang="zh-CN" sz="4000"/>
              <a:t>2. </a:t>
            </a:r>
            <a:r>
              <a:rPr lang="zh-CN" altLang="en-US" sz="4000"/>
              <a:t>笛卡尔积（</a:t>
            </a:r>
            <a:r>
              <a:rPr lang="en-US" altLang="zh-CN" sz="4000">
                <a:latin typeface="Times New Roman" panose="02020603050405020304" pitchFamily="18" charset="0"/>
              </a:rPr>
              <a:t>Cartesian Product</a:t>
            </a:r>
            <a:r>
              <a:rPr lang="zh-CN" altLang="en-US" sz="4000"/>
              <a:t>）</a:t>
            </a:r>
            <a:endParaRPr lang="zh-CN" altLang="en-US"/>
          </a:p>
        </p:txBody>
      </p:sp>
      <p:sp>
        <p:nvSpPr>
          <p:cNvPr id="26627" name="Rectangle 3"/>
          <p:cNvSpPr>
            <a:spLocks noGrp="1" noRot="1"/>
          </p:cNvSpPr>
          <p:nvPr>
            <p:ph idx="1"/>
          </p:nvPr>
        </p:nvSpPr>
        <p:spPr>
          <a:xfrm>
            <a:off x="457200" y="2182813"/>
            <a:ext cx="8229600" cy="4389437"/>
          </a:xfrm>
        </p:spPr>
        <p:txBody>
          <a:bodyPr/>
          <a:lstStyle/>
          <a:p>
            <a:pPr algn="just" eaLnBrk="1" hangingPunct="1"/>
            <a:r>
              <a:rPr lang="en-US" altLang="zh-CN" sz="2800"/>
              <a:t>1) </a:t>
            </a:r>
            <a:r>
              <a:rPr lang="zh-CN" altLang="en-US" sz="2800"/>
              <a:t>笛卡尔积</a:t>
            </a:r>
            <a:endParaRPr lang="zh-CN" altLang="en-US" sz="2800"/>
          </a:p>
          <a:p>
            <a:pPr lvl="1" algn="just" eaLnBrk="1" hangingPunct="1">
              <a:buFont typeface="Wingdings" panose="05000000000000000000" pitchFamily="2" charset="2"/>
              <a:buNone/>
            </a:pPr>
            <a:r>
              <a:rPr lang="zh-CN" altLang="en-US" sz="2800"/>
              <a:t>给定一组域</a:t>
            </a:r>
            <a:r>
              <a:rPr lang="en-US" altLang="zh-CN" sz="2800" i="1"/>
              <a:t>D</a:t>
            </a:r>
            <a:r>
              <a:rPr lang="en-US" altLang="zh-CN" sz="2800" baseline="-25000"/>
              <a:t>1</a:t>
            </a:r>
            <a:r>
              <a:rPr lang="zh-CN" altLang="en-US" sz="2800"/>
              <a:t>，</a:t>
            </a:r>
            <a:r>
              <a:rPr lang="en-US" altLang="zh-CN" sz="2800" i="1"/>
              <a:t>D</a:t>
            </a:r>
            <a:r>
              <a:rPr lang="en-US" altLang="zh-CN" sz="2800" baseline="-25000"/>
              <a:t>2</a:t>
            </a:r>
            <a:r>
              <a:rPr lang="zh-CN" altLang="en-US" sz="2800"/>
              <a:t>，</a:t>
            </a:r>
            <a:r>
              <a:rPr lang="en-US" altLang="zh-CN" sz="2800"/>
              <a:t>…</a:t>
            </a:r>
            <a:r>
              <a:rPr lang="zh-CN" altLang="en-US" sz="2800"/>
              <a:t>，</a:t>
            </a:r>
            <a:r>
              <a:rPr lang="en-US" altLang="zh-CN" sz="2800" i="1"/>
              <a:t>D</a:t>
            </a:r>
            <a:r>
              <a:rPr lang="en-US" altLang="zh-CN" sz="2800" i="1" baseline="-25000"/>
              <a:t>n</a:t>
            </a:r>
            <a:r>
              <a:rPr lang="zh-CN" altLang="en-US" sz="2800"/>
              <a:t>，这些域中可以有相同的。</a:t>
            </a:r>
            <a:r>
              <a:rPr lang="en-US" altLang="zh-CN" sz="2800" i="1"/>
              <a:t>D</a:t>
            </a:r>
            <a:r>
              <a:rPr lang="en-US" altLang="zh-CN" sz="2800" baseline="-25000"/>
              <a:t>1</a:t>
            </a:r>
            <a:r>
              <a:rPr lang="zh-CN" altLang="en-US" sz="2800"/>
              <a:t>，</a:t>
            </a:r>
            <a:r>
              <a:rPr lang="en-US" altLang="zh-CN" sz="2800" i="1"/>
              <a:t>D</a:t>
            </a:r>
            <a:r>
              <a:rPr lang="en-US" altLang="zh-CN" sz="2800" baseline="-25000"/>
              <a:t>2</a:t>
            </a:r>
            <a:r>
              <a:rPr lang="zh-CN" altLang="en-US" sz="2800"/>
              <a:t>，</a:t>
            </a:r>
            <a:r>
              <a:rPr lang="en-US" altLang="zh-CN" sz="2800" i="1"/>
              <a:t>…</a:t>
            </a:r>
            <a:r>
              <a:rPr lang="zh-CN" altLang="en-US" sz="2800"/>
              <a:t>，</a:t>
            </a:r>
            <a:r>
              <a:rPr lang="en-US" altLang="zh-CN" sz="2800" i="1"/>
              <a:t>D</a:t>
            </a:r>
            <a:r>
              <a:rPr lang="en-US" altLang="zh-CN" sz="2800" i="1" baseline="-25000"/>
              <a:t>n</a:t>
            </a:r>
            <a:r>
              <a:rPr lang="zh-CN" altLang="en-US" sz="2800"/>
              <a:t>的</a:t>
            </a:r>
            <a:r>
              <a:rPr lang="zh-CN" altLang="en-US" sz="2800">
                <a:ea typeface="黑体" panose="02010609060101010101" pitchFamily="49" charset="-122"/>
              </a:rPr>
              <a:t>笛卡尔积</a:t>
            </a:r>
            <a:r>
              <a:rPr lang="zh-CN" altLang="en-US" sz="2800"/>
              <a:t>为：</a:t>
            </a:r>
            <a:endParaRPr lang="zh-CN" altLang="en-US" sz="2800"/>
          </a:p>
          <a:p>
            <a:pPr lvl="1" algn="just" eaLnBrk="1" hangingPunct="1">
              <a:buFont typeface="Wingdings" panose="05000000000000000000" pitchFamily="2" charset="2"/>
              <a:buNone/>
            </a:pPr>
            <a:r>
              <a:rPr lang="en-US" altLang="zh-CN" sz="2800" i="1"/>
              <a:t>D</a:t>
            </a:r>
            <a:r>
              <a:rPr lang="en-US" altLang="zh-CN" sz="2800" baseline="-25000"/>
              <a:t>1</a:t>
            </a:r>
            <a:r>
              <a:rPr lang="en-US" altLang="zh-CN" sz="2800"/>
              <a:t>×</a:t>
            </a:r>
            <a:r>
              <a:rPr lang="en-US" altLang="zh-CN" sz="2800" i="1"/>
              <a:t>D</a:t>
            </a:r>
            <a:r>
              <a:rPr lang="en-US" altLang="zh-CN" sz="2800" baseline="-25000"/>
              <a:t>2</a:t>
            </a:r>
            <a:r>
              <a:rPr lang="en-US" altLang="zh-CN" sz="2800"/>
              <a:t>×…×</a:t>
            </a:r>
            <a:r>
              <a:rPr lang="en-US" altLang="zh-CN" sz="2800" i="1"/>
              <a:t>D</a:t>
            </a:r>
            <a:r>
              <a:rPr lang="en-US" altLang="zh-CN" sz="2800" i="1" baseline="-25000"/>
              <a:t>n</a:t>
            </a:r>
            <a:r>
              <a:rPr lang="zh-CN" altLang="en-US" sz="2800"/>
              <a:t>＝｛（</a:t>
            </a:r>
            <a:r>
              <a:rPr lang="en-US" altLang="zh-CN" sz="2800" i="1"/>
              <a:t>d</a:t>
            </a:r>
            <a:r>
              <a:rPr lang="en-US" altLang="zh-CN" sz="2800" baseline="-25000"/>
              <a:t>1</a:t>
            </a:r>
            <a:r>
              <a:rPr lang="zh-CN" altLang="en-US" sz="2800"/>
              <a:t>，</a:t>
            </a:r>
            <a:r>
              <a:rPr lang="en-US" altLang="zh-CN" sz="2800" i="1"/>
              <a:t>d</a:t>
            </a:r>
            <a:r>
              <a:rPr lang="en-US" altLang="zh-CN" sz="2800" baseline="-25000"/>
              <a:t>2</a:t>
            </a:r>
            <a:r>
              <a:rPr lang="zh-CN" altLang="en-US" sz="2800"/>
              <a:t>，</a:t>
            </a:r>
            <a:r>
              <a:rPr lang="en-US" altLang="zh-CN" sz="2800"/>
              <a:t>…</a:t>
            </a:r>
            <a:r>
              <a:rPr lang="zh-CN" altLang="en-US" sz="2800"/>
              <a:t>，</a:t>
            </a:r>
            <a:r>
              <a:rPr lang="en-US" altLang="zh-CN" sz="2800" i="1"/>
              <a:t>d</a:t>
            </a:r>
            <a:r>
              <a:rPr lang="en-US" altLang="zh-CN" sz="2800" i="1" baseline="-25000"/>
              <a:t>n</a:t>
            </a:r>
            <a:r>
              <a:rPr lang="zh-CN" altLang="en-US" sz="2800"/>
              <a:t>）｜</a:t>
            </a:r>
            <a:r>
              <a:rPr lang="en-US" altLang="zh-CN" sz="2800" i="1"/>
              <a:t>d</a:t>
            </a:r>
            <a:r>
              <a:rPr lang="en-US" altLang="zh-CN" sz="2800" i="1" baseline="-25000"/>
              <a:t>i</a:t>
            </a:r>
            <a:r>
              <a:rPr lang="en-US" altLang="zh-CN" sz="2800">
                <a:sym typeface="Symbol" panose="05050102010706020507" pitchFamily="18" charset="2"/>
              </a:rPr>
              <a:t></a:t>
            </a:r>
            <a:r>
              <a:rPr lang="en-US" altLang="zh-CN" sz="2800" i="1"/>
              <a:t>D</a:t>
            </a:r>
            <a:r>
              <a:rPr lang="en-US" altLang="zh-CN" sz="2800" i="1" baseline="-25000"/>
              <a:t>i</a:t>
            </a:r>
            <a:r>
              <a:rPr lang="zh-CN" altLang="en-US" sz="2800"/>
              <a:t>，</a:t>
            </a:r>
            <a:r>
              <a:rPr lang="en-US" altLang="zh-CN" sz="2800" i="1"/>
              <a:t>i</a:t>
            </a:r>
            <a:r>
              <a:rPr lang="zh-CN" altLang="en-US" sz="2800"/>
              <a:t>＝</a:t>
            </a:r>
            <a:r>
              <a:rPr lang="en-US" altLang="zh-CN" sz="2800"/>
              <a:t>1</a:t>
            </a:r>
            <a:r>
              <a:rPr lang="zh-CN" altLang="en-US" sz="2800"/>
              <a:t>，</a:t>
            </a:r>
            <a:r>
              <a:rPr lang="en-US" altLang="zh-CN" sz="2800"/>
              <a:t>2</a:t>
            </a:r>
            <a:r>
              <a:rPr lang="zh-CN" altLang="en-US" sz="2800"/>
              <a:t>，</a:t>
            </a:r>
            <a:r>
              <a:rPr lang="en-US" altLang="zh-CN" sz="2800"/>
              <a:t>…</a:t>
            </a:r>
            <a:r>
              <a:rPr lang="zh-CN" altLang="en-US" sz="2800"/>
              <a:t>，</a:t>
            </a:r>
            <a:r>
              <a:rPr lang="en-US" altLang="zh-CN" sz="2800" i="1"/>
              <a:t>n</a:t>
            </a:r>
            <a:r>
              <a:rPr lang="zh-CN" altLang="en-US" sz="2800"/>
              <a:t>｝</a:t>
            </a:r>
            <a:endParaRPr lang="zh-CN" altLang="en-US" sz="2800"/>
          </a:p>
          <a:p>
            <a:pPr eaLnBrk="1" hangingPunct="1"/>
            <a:endParaRPr lang="zh-CN" altLang="en-US" sz="2800"/>
          </a:p>
          <a:p>
            <a:pPr lvl="1" eaLnBrk="1" hangingPunct="1"/>
            <a:r>
              <a:rPr lang="zh-CN" altLang="en-US" sz="2800"/>
              <a:t>所有域的所有取值的一个组合</a:t>
            </a:r>
            <a:endParaRPr lang="zh-CN" altLang="en-US" sz="2800"/>
          </a:p>
          <a:p>
            <a:pPr lvl="1" eaLnBrk="1" hangingPunct="1"/>
            <a:r>
              <a:rPr lang="zh-CN" altLang="en-US" sz="2800"/>
              <a:t>不能重复</a:t>
            </a:r>
            <a:endParaRPr lang="zh-CN" altLang="en-US" sz="2800"/>
          </a:p>
        </p:txBody>
      </p:sp>
      <p:sp>
        <p:nvSpPr>
          <p:cNvPr id="4" name="日期占位符 3"/>
          <p:cNvSpPr>
            <a:spLocks noGrp="1"/>
          </p:cNvSpPr>
          <p:nvPr>
            <p:ph type="dt" sz="quarter" idx="10"/>
          </p:nvPr>
        </p:nvSpPr>
        <p:spPr/>
        <p:txBody>
          <a:bodyPr/>
          <a:lstStyle/>
          <a:p>
            <a:pPr>
              <a:defRPr/>
            </a:pPr>
            <a:fld id="{ADD2779F-E9B3-45F0-9FAB-0F759F56FD01}" type="datetime1">
              <a:rPr lang="zh-CN" altLang="en-US"/>
            </a:fld>
            <a:endParaRPr lang="en-US" altLang="zh-CN"/>
          </a:p>
        </p:txBody>
      </p:sp>
      <p:sp>
        <p:nvSpPr>
          <p:cNvPr id="26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zh-CN" altLang="en-US" sz="4000"/>
              <a:t>笛卡尔积（续</a:t>
            </a:r>
            <a:r>
              <a:rPr lang="en-US" altLang="zh-CN" sz="4000"/>
              <a:t>)</a:t>
            </a:r>
            <a:endParaRPr lang="en-US" altLang="zh-CN" sz="4000"/>
          </a:p>
        </p:txBody>
      </p:sp>
      <p:sp>
        <p:nvSpPr>
          <p:cNvPr id="27651" name="Rectangle 3"/>
          <p:cNvSpPr>
            <a:spLocks noGrp="1" noRot="1"/>
          </p:cNvSpPr>
          <p:nvPr>
            <p:ph idx="1"/>
          </p:nvPr>
        </p:nvSpPr>
        <p:spPr>
          <a:xfrm>
            <a:off x="428625" y="2111375"/>
            <a:ext cx="8229600" cy="4389438"/>
          </a:xfrm>
        </p:spPr>
        <p:txBody>
          <a:bodyPr/>
          <a:lstStyle/>
          <a:p>
            <a:pPr algn="just" eaLnBrk="1" hangingPunct="1"/>
            <a:r>
              <a:rPr lang="en-US" altLang="zh-CN" sz="2800"/>
              <a:t>2) </a:t>
            </a:r>
            <a:r>
              <a:rPr lang="zh-CN" altLang="en-US" sz="2800">
                <a:ea typeface="黑体" panose="02010609060101010101" pitchFamily="49" charset="-122"/>
              </a:rPr>
              <a:t>元组</a:t>
            </a:r>
            <a:r>
              <a:rPr lang="zh-CN" altLang="en-US" sz="2800"/>
              <a:t>（</a:t>
            </a:r>
            <a:r>
              <a:rPr lang="en-US" altLang="zh-CN" sz="2800">
                <a:latin typeface="Times New Roman" panose="02020603050405020304" pitchFamily="18" charset="0"/>
              </a:rPr>
              <a:t>Tuple</a:t>
            </a:r>
            <a:r>
              <a:rPr lang="zh-CN" altLang="en-US" sz="2800"/>
              <a:t>）</a:t>
            </a:r>
            <a:endParaRPr lang="zh-CN" altLang="en-US" sz="2800"/>
          </a:p>
          <a:p>
            <a:pPr lvl="1" algn="just" eaLnBrk="1" hangingPunct="1"/>
            <a:r>
              <a:rPr lang="zh-CN" altLang="en-US" sz="2800"/>
              <a:t>笛卡尔积中每一个元素（</a:t>
            </a:r>
            <a:r>
              <a:rPr lang="en-US" altLang="zh-CN" sz="2800" i="1"/>
              <a:t>d</a:t>
            </a:r>
            <a:r>
              <a:rPr lang="en-US" altLang="zh-CN" sz="2800" baseline="-25000"/>
              <a:t>1</a:t>
            </a:r>
            <a:r>
              <a:rPr lang="zh-CN" altLang="en-US" sz="2800"/>
              <a:t>，</a:t>
            </a:r>
            <a:r>
              <a:rPr lang="en-US" altLang="zh-CN" sz="2800" i="1"/>
              <a:t>d</a:t>
            </a:r>
            <a:r>
              <a:rPr lang="en-US" altLang="zh-CN" sz="2800" baseline="-25000"/>
              <a:t>2</a:t>
            </a:r>
            <a:r>
              <a:rPr lang="zh-CN" altLang="en-US" sz="2800"/>
              <a:t>，</a:t>
            </a:r>
            <a:r>
              <a:rPr lang="en-US" altLang="zh-CN" sz="2800"/>
              <a:t>…</a:t>
            </a:r>
            <a:r>
              <a:rPr lang="zh-CN" altLang="en-US" sz="2800"/>
              <a:t>，</a:t>
            </a:r>
            <a:r>
              <a:rPr lang="en-US" altLang="zh-CN" sz="2800" i="1"/>
              <a:t>d</a:t>
            </a:r>
            <a:r>
              <a:rPr lang="en-US" altLang="zh-CN" sz="2800" i="1" baseline="-25000"/>
              <a:t>n</a:t>
            </a:r>
            <a:r>
              <a:rPr lang="zh-CN" altLang="en-US" sz="2800"/>
              <a:t>）叫作一个</a:t>
            </a:r>
            <a:r>
              <a:rPr lang="en-US" altLang="zh-CN" sz="2800" i="1">
                <a:ea typeface="黑体" panose="02010609060101010101" pitchFamily="49" charset="-122"/>
              </a:rPr>
              <a:t>n</a:t>
            </a:r>
            <a:r>
              <a:rPr lang="zh-CN" altLang="en-US" sz="2800">
                <a:ea typeface="黑体" panose="02010609060101010101" pitchFamily="49" charset="-122"/>
              </a:rPr>
              <a:t>元组</a:t>
            </a:r>
            <a:r>
              <a:rPr lang="zh-CN" altLang="en-US" sz="2800"/>
              <a:t>（</a:t>
            </a:r>
            <a:r>
              <a:rPr lang="en-US" altLang="zh-CN" sz="2800"/>
              <a:t>n-tuple</a:t>
            </a:r>
            <a:r>
              <a:rPr lang="zh-CN" altLang="en-US" sz="2800"/>
              <a:t>）或简称</a:t>
            </a:r>
            <a:r>
              <a:rPr lang="zh-CN" altLang="en-US" sz="2800">
                <a:ea typeface="黑体" panose="02010609060101010101" pitchFamily="49" charset="-122"/>
              </a:rPr>
              <a:t>元组</a:t>
            </a:r>
            <a:r>
              <a:rPr lang="zh-CN" altLang="en-US" sz="2800"/>
              <a:t>。</a:t>
            </a:r>
            <a:endParaRPr lang="zh-CN" altLang="en-US" sz="2800"/>
          </a:p>
          <a:p>
            <a:pPr lvl="1" eaLnBrk="1" hangingPunct="1">
              <a:buFont typeface="Wingdings" panose="05000000000000000000" pitchFamily="2" charset="2"/>
              <a:buNone/>
            </a:pPr>
            <a:r>
              <a:rPr lang="zh-CN" altLang="en-US" sz="2800"/>
              <a:t>   </a:t>
            </a:r>
            <a:endParaRPr lang="zh-CN" altLang="en-US" sz="2800"/>
          </a:p>
          <a:p>
            <a:pPr eaLnBrk="1" hangingPunct="1"/>
            <a:r>
              <a:rPr lang="en-US" altLang="zh-CN" sz="2800"/>
              <a:t>3) </a:t>
            </a:r>
            <a:r>
              <a:rPr lang="zh-CN" altLang="en-US" sz="2800"/>
              <a:t>分量（</a:t>
            </a:r>
            <a:r>
              <a:rPr lang="en-US" altLang="zh-CN" sz="2800">
                <a:latin typeface="Times New Roman" panose="02020603050405020304" pitchFamily="18" charset="0"/>
              </a:rPr>
              <a:t>Component</a:t>
            </a:r>
            <a:r>
              <a:rPr lang="zh-CN" altLang="en-US" sz="2800"/>
              <a:t>）</a:t>
            </a:r>
            <a:endParaRPr lang="zh-CN" altLang="en-US" sz="2800"/>
          </a:p>
          <a:p>
            <a:pPr lvl="1" eaLnBrk="1" hangingPunct="1"/>
            <a:r>
              <a:rPr lang="zh-CN" altLang="en-US" sz="2800"/>
              <a:t>笛卡尔积元素（</a:t>
            </a:r>
            <a:r>
              <a:rPr lang="en-US" altLang="zh-CN" sz="2800" i="1"/>
              <a:t>d</a:t>
            </a:r>
            <a:r>
              <a:rPr lang="en-US" altLang="zh-CN" sz="2800" baseline="-25000"/>
              <a:t>1</a:t>
            </a:r>
            <a:r>
              <a:rPr lang="zh-CN" altLang="en-US" sz="2800"/>
              <a:t>，</a:t>
            </a:r>
            <a:r>
              <a:rPr lang="en-US" altLang="zh-CN" sz="2800" i="1"/>
              <a:t>d</a:t>
            </a:r>
            <a:r>
              <a:rPr lang="en-US" altLang="zh-CN" sz="2800" baseline="-25000"/>
              <a:t>2</a:t>
            </a:r>
            <a:r>
              <a:rPr lang="zh-CN" altLang="en-US" sz="2800"/>
              <a:t>，</a:t>
            </a:r>
            <a:r>
              <a:rPr lang="en-US" altLang="zh-CN" sz="2800"/>
              <a:t>…</a:t>
            </a:r>
            <a:r>
              <a:rPr lang="zh-CN" altLang="en-US" sz="2800"/>
              <a:t>，</a:t>
            </a:r>
            <a:r>
              <a:rPr lang="en-US" altLang="zh-CN" sz="2800" i="1"/>
              <a:t>d</a:t>
            </a:r>
            <a:r>
              <a:rPr lang="en-US" altLang="zh-CN" sz="2800" i="1" baseline="-25000"/>
              <a:t>n</a:t>
            </a:r>
            <a:r>
              <a:rPr lang="zh-CN" altLang="en-US" sz="2800"/>
              <a:t>）中的每一个值</a:t>
            </a:r>
            <a:r>
              <a:rPr lang="en-US" altLang="zh-CN" sz="2800" i="1"/>
              <a:t>d</a:t>
            </a:r>
            <a:r>
              <a:rPr lang="en-US" altLang="zh-CN" sz="2800" i="1" baseline="-25000"/>
              <a:t>i</a:t>
            </a:r>
            <a:r>
              <a:rPr lang="zh-CN" altLang="en-US" sz="2800"/>
              <a:t>叫作一个</a:t>
            </a:r>
            <a:r>
              <a:rPr lang="zh-CN" altLang="en-US" sz="2800">
                <a:ea typeface="黑体" panose="02010609060101010101" pitchFamily="49" charset="-122"/>
              </a:rPr>
              <a:t>分量</a:t>
            </a:r>
            <a:r>
              <a:rPr lang="zh-CN" altLang="en-US" sz="2800"/>
              <a:t>。</a:t>
            </a:r>
            <a:endParaRPr lang="zh-CN" altLang="en-US" sz="2800"/>
          </a:p>
          <a:p>
            <a:pPr lvl="1" eaLnBrk="1" hangingPunct="1">
              <a:buFont typeface="Wingdings" panose="05000000000000000000" pitchFamily="2" charset="2"/>
              <a:buNone/>
            </a:pPr>
            <a:r>
              <a:rPr lang="zh-CN" altLang="en-US"/>
              <a:t>   </a:t>
            </a:r>
            <a:endParaRPr lang="zh-CN" altLang="en-US"/>
          </a:p>
        </p:txBody>
      </p:sp>
      <p:sp>
        <p:nvSpPr>
          <p:cNvPr id="4" name="日期占位符 3"/>
          <p:cNvSpPr>
            <a:spLocks noGrp="1"/>
          </p:cNvSpPr>
          <p:nvPr>
            <p:ph type="dt" sz="quarter" idx="10"/>
          </p:nvPr>
        </p:nvSpPr>
        <p:spPr/>
        <p:txBody>
          <a:bodyPr/>
          <a:lstStyle/>
          <a:p>
            <a:pPr>
              <a:defRPr/>
            </a:pPr>
            <a:fld id="{67F80505-D0B1-4798-8F51-78A2259A4600}" type="datetime1">
              <a:rPr lang="zh-CN" altLang="en-US"/>
            </a:fld>
            <a:endParaRPr lang="en-US" altLang="zh-CN"/>
          </a:p>
        </p:txBody>
      </p:sp>
      <p:sp>
        <p:nvSpPr>
          <p:cNvPr id="276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p:cNvSpPr>
          <p:nvPr>
            <p:ph type="title"/>
          </p:nvPr>
        </p:nvSpPr>
        <p:spPr/>
        <p:txBody>
          <a:bodyPr/>
          <a:lstStyle/>
          <a:p>
            <a:pPr eaLnBrk="1" hangingPunct="1"/>
            <a:r>
              <a:rPr lang="zh-CN" altLang="en-US" sz="4000"/>
              <a:t>笛卡尔积（续</a:t>
            </a:r>
            <a:r>
              <a:rPr lang="en-US" altLang="zh-CN" sz="4000"/>
              <a:t>)</a:t>
            </a:r>
            <a:endParaRPr lang="en-US" altLang="zh-CN" sz="4000"/>
          </a:p>
        </p:txBody>
      </p:sp>
      <p:sp>
        <p:nvSpPr>
          <p:cNvPr id="28675" name="Rectangle 3"/>
          <p:cNvSpPr>
            <a:spLocks noGrp="1" noRot="1"/>
          </p:cNvSpPr>
          <p:nvPr>
            <p:ph idx="1"/>
          </p:nvPr>
        </p:nvSpPr>
        <p:spPr/>
        <p:txBody>
          <a:bodyPr/>
          <a:lstStyle/>
          <a:p>
            <a:pPr algn="just" eaLnBrk="1" hangingPunct="1"/>
            <a:r>
              <a:rPr lang="en-US" altLang="zh-CN" sz="2800"/>
              <a:t>4) </a:t>
            </a:r>
            <a:r>
              <a:rPr lang="zh-CN" altLang="en-US" sz="2800"/>
              <a:t>基数（</a:t>
            </a:r>
            <a:r>
              <a:rPr lang="en-US" altLang="zh-CN" sz="2800">
                <a:latin typeface="Times New Roman" panose="02020603050405020304" pitchFamily="18" charset="0"/>
              </a:rPr>
              <a:t>Cardinal number</a:t>
            </a:r>
            <a:r>
              <a:rPr lang="zh-CN" altLang="en-US" sz="2800"/>
              <a:t>）</a:t>
            </a:r>
            <a:endParaRPr lang="zh-CN" altLang="en-US" sz="2800"/>
          </a:p>
          <a:p>
            <a:pPr lvl="1" algn="just" eaLnBrk="1" hangingPunct="1"/>
            <a:r>
              <a:rPr lang="zh-CN" altLang="en-US" sz="2800"/>
              <a:t>若</a:t>
            </a:r>
            <a:r>
              <a:rPr lang="en-US" altLang="zh-CN" sz="2800" i="1"/>
              <a:t>D</a:t>
            </a:r>
            <a:r>
              <a:rPr lang="en-US" altLang="zh-CN" sz="2800" i="1" baseline="-25000"/>
              <a:t>i</a:t>
            </a:r>
            <a:r>
              <a:rPr lang="zh-CN" altLang="en-US" sz="2800"/>
              <a:t>（</a:t>
            </a:r>
            <a:r>
              <a:rPr lang="en-US" altLang="zh-CN" sz="2800" i="1"/>
              <a:t>i</a:t>
            </a:r>
            <a:r>
              <a:rPr lang="zh-CN" altLang="en-US" sz="2800"/>
              <a:t>＝</a:t>
            </a:r>
            <a:r>
              <a:rPr lang="en-US" altLang="zh-CN" sz="2800"/>
              <a:t>1</a:t>
            </a:r>
            <a:r>
              <a:rPr lang="zh-CN" altLang="en-US" sz="2800"/>
              <a:t>，</a:t>
            </a:r>
            <a:r>
              <a:rPr lang="en-US" altLang="zh-CN" sz="2800"/>
              <a:t>2</a:t>
            </a:r>
            <a:r>
              <a:rPr lang="zh-CN" altLang="en-US" sz="2800"/>
              <a:t>，</a:t>
            </a:r>
            <a:r>
              <a:rPr lang="en-US" altLang="zh-CN" sz="2800"/>
              <a:t>…</a:t>
            </a:r>
            <a:r>
              <a:rPr lang="zh-CN" altLang="en-US" sz="2800"/>
              <a:t>，</a:t>
            </a:r>
            <a:r>
              <a:rPr lang="en-US" altLang="zh-CN" sz="2800" i="1"/>
              <a:t>n</a:t>
            </a:r>
            <a:r>
              <a:rPr lang="zh-CN" altLang="en-US" sz="2800"/>
              <a:t>）为有限集，其基数为</a:t>
            </a:r>
            <a:r>
              <a:rPr lang="en-US" altLang="zh-CN" sz="2800" i="1"/>
              <a:t>m</a:t>
            </a:r>
            <a:r>
              <a:rPr lang="en-US" altLang="zh-CN" sz="2800" i="1" baseline="-25000"/>
              <a:t>i</a:t>
            </a:r>
            <a:r>
              <a:rPr lang="zh-CN" altLang="en-US" sz="2800"/>
              <a:t>（</a:t>
            </a:r>
            <a:r>
              <a:rPr lang="en-US" altLang="zh-CN" sz="2800" i="1"/>
              <a:t>i</a:t>
            </a:r>
            <a:r>
              <a:rPr lang="zh-CN" altLang="en-US" sz="2800"/>
              <a:t>＝</a:t>
            </a:r>
            <a:r>
              <a:rPr lang="en-US" altLang="zh-CN" sz="2800"/>
              <a:t>1</a:t>
            </a:r>
            <a:r>
              <a:rPr lang="zh-CN" altLang="en-US" sz="2800"/>
              <a:t>，</a:t>
            </a:r>
            <a:r>
              <a:rPr lang="en-US" altLang="zh-CN" sz="2800"/>
              <a:t>2</a:t>
            </a:r>
            <a:r>
              <a:rPr lang="zh-CN" altLang="en-US" sz="2800"/>
              <a:t>，</a:t>
            </a:r>
            <a:r>
              <a:rPr lang="en-US" altLang="zh-CN" sz="2800"/>
              <a:t>…</a:t>
            </a:r>
            <a:r>
              <a:rPr lang="zh-CN" altLang="en-US" sz="2800"/>
              <a:t>，</a:t>
            </a:r>
            <a:r>
              <a:rPr lang="en-US" altLang="zh-CN" sz="2800" i="1"/>
              <a:t>n</a:t>
            </a:r>
            <a:r>
              <a:rPr lang="zh-CN" altLang="en-US" sz="2800"/>
              <a:t>），则</a:t>
            </a:r>
            <a:r>
              <a:rPr lang="en-US" altLang="zh-CN" sz="2800" i="1"/>
              <a:t>D</a:t>
            </a:r>
            <a:r>
              <a:rPr lang="en-US" altLang="zh-CN" sz="2800" baseline="-25000"/>
              <a:t>1</a:t>
            </a:r>
            <a:r>
              <a:rPr lang="en-US" altLang="zh-CN" sz="2800"/>
              <a:t>×</a:t>
            </a:r>
            <a:r>
              <a:rPr lang="en-US" altLang="zh-CN" sz="2800" i="1"/>
              <a:t>D</a:t>
            </a:r>
            <a:r>
              <a:rPr lang="en-US" altLang="zh-CN" sz="2800" baseline="-25000"/>
              <a:t>2</a:t>
            </a:r>
            <a:r>
              <a:rPr lang="en-US" altLang="zh-CN" sz="2800"/>
              <a:t>×…×</a:t>
            </a:r>
            <a:r>
              <a:rPr lang="en-US" altLang="zh-CN" sz="2800" i="1"/>
              <a:t>D</a:t>
            </a:r>
            <a:r>
              <a:rPr lang="en-US" altLang="zh-CN" sz="2800" i="1" baseline="-25000"/>
              <a:t>n</a:t>
            </a:r>
            <a:r>
              <a:rPr lang="zh-CN" altLang="en-US" sz="2800"/>
              <a:t>的基数</a:t>
            </a:r>
            <a:r>
              <a:rPr lang="en-US" altLang="zh-CN" sz="2800" i="1"/>
              <a:t>M</a:t>
            </a:r>
            <a:r>
              <a:rPr lang="zh-CN" altLang="en-US" sz="2800"/>
              <a:t>为：</a:t>
            </a:r>
            <a:endParaRPr lang="zh-CN" altLang="en-US" sz="2800"/>
          </a:p>
          <a:p>
            <a:pPr lvl="1" algn="just" eaLnBrk="1" hangingPunct="1"/>
            <a:endParaRPr lang="zh-CN" altLang="en-US" sz="2800"/>
          </a:p>
          <a:p>
            <a:pPr lvl="1" algn="just" eaLnBrk="1" hangingPunct="1"/>
            <a:endParaRPr lang="zh-CN" altLang="en-US" sz="2800"/>
          </a:p>
          <a:p>
            <a:pPr lvl="1" eaLnBrk="1" hangingPunct="1">
              <a:buFont typeface="Wingdings" panose="05000000000000000000" pitchFamily="2" charset="2"/>
              <a:buNone/>
            </a:pPr>
            <a:r>
              <a:rPr lang="zh-CN" altLang="en-US" sz="2800"/>
              <a:t>在上例中，基数：</a:t>
            </a:r>
            <a:r>
              <a:rPr lang="en-US" altLang="zh-CN" sz="2800"/>
              <a:t>2×2×3</a:t>
            </a:r>
            <a:r>
              <a:rPr lang="zh-CN" altLang="en-US" sz="2800"/>
              <a:t>＝</a:t>
            </a:r>
            <a:r>
              <a:rPr lang="en-US" altLang="zh-CN" sz="2800"/>
              <a:t>12</a:t>
            </a:r>
            <a:r>
              <a:rPr lang="zh-CN" altLang="en-US" sz="2800"/>
              <a:t>，即</a:t>
            </a:r>
            <a:r>
              <a:rPr lang="en-US" altLang="zh-CN" sz="2800" i="1"/>
              <a:t>D</a:t>
            </a:r>
            <a:r>
              <a:rPr lang="en-US" altLang="zh-CN" sz="2800" baseline="-25000"/>
              <a:t>1</a:t>
            </a:r>
            <a:r>
              <a:rPr lang="en-US" altLang="zh-CN" sz="2800"/>
              <a:t>×</a:t>
            </a:r>
            <a:r>
              <a:rPr lang="en-US" altLang="zh-CN" sz="2800" i="1"/>
              <a:t>D</a:t>
            </a:r>
            <a:r>
              <a:rPr lang="en-US" altLang="zh-CN" sz="2800" baseline="-25000"/>
              <a:t>2</a:t>
            </a:r>
            <a:r>
              <a:rPr lang="en-US" altLang="zh-CN" sz="2800"/>
              <a:t>×</a:t>
            </a:r>
            <a:r>
              <a:rPr lang="en-US" altLang="zh-CN" sz="2800" i="1"/>
              <a:t>D</a:t>
            </a:r>
            <a:r>
              <a:rPr lang="en-US" altLang="zh-CN" sz="2800" baseline="-25000"/>
              <a:t>3</a:t>
            </a:r>
            <a:r>
              <a:rPr lang="zh-CN" altLang="en-US" sz="2800"/>
              <a:t>共有</a:t>
            </a:r>
            <a:r>
              <a:rPr lang="en-US" altLang="zh-CN" sz="2800"/>
              <a:t>2×2×3</a:t>
            </a:r>
            <a:r>
              <a:rPr lang="zh-CN" altLang="en-US" sz="2800"/>
              <a:t>＝</a:t>
            </a:r>
            <a:r>
              <a:rPr lang="en-US" altLang="zh-CN" sz="2800"/>
              <a:t>12</a:t>
            </a:r>
            <a:r>
              <a:rPr lang="zh-CN" altLang="en-US" sz="2800"/>
              <a:t>个元组</a:t>
            </a:r>
            <a:endParaRPr lang="zh-CN" altLang="en-US" sz="2800"/>
          </a:p>
          <a:p>
            <a:pPr lvl="1" eaLnBrk="1" hangingPunct="1">
              <a:buFont typeface="Wingdings" panose="05000000000000000000" pitchFamily="2" charset="2"/>
              <a:buNone/>
            </a:pPr>
            <a:endParaRPr lang="zh-CN" altLang="en-US"/>
          </a:p>
          <a:p>
            <a:pPr eaLnBrk="1" hangingPunct="1"/>
            <a:endParaRPr lang="en-US" altLang="zh-CN"/>
          </a:p>
        </p:txBody>
      </p:sp>
      <p:sp>
        <p:nvSpPr>
          <p:cNvPr id="5" name="日期占位符 3"/>
          <p:cNvSpPr>
            <a:spLocks noGrp="1"/>
          </p:cNvSpPr>
          <p:nvPr>
            <p:ph type="dt" sz="quarter" idx="10"/>
          </p:nvPr>
        </p:nvSpPr>
        <p:spPr/>
        <p:txBody>
          <a:bodyPr/>
          <a:lstStyle/>
          <a:p>
            <a:pPr>
              <a:defRPr/>
            </a:pPr>
            <a:fld id="{8CA11DF1-0315-4BB6-9EE7-21A15D455861}" type="datetime1">
              <a:rPr lang="zh-CN" altLang="en-US"/>
            </a:fld>
            <a:endParaRPr lang="en-US" altLang="zh-CN"/>
          </a:p>
        </p:txBody>
      </p:sp>
      <p:sp>
        <p:nvSpPr>
          <p:cNvPr id="28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graphicFrame>
        <p:nvGraphicFramePr>
          <p:cNvPr id="28678" name="Object 4"/>
          <p:cNvGraphicFramePr>
            <a:graphicFrameLocks noChangeAspect="1"/>
          </p:cNvGraphicFramePr>
          <p:nvPr/>
        </p:nvGraphicFramePr>
        <p:xfrm>
          <a:off x="3124200" y="3810000"/>
          <a:ext cx="1981200" cy="876300"/>
        </p:xfrm>
        <a:graphic>
          <a:graphicData uri="http://schemas.openxmlformats.org/presentationml/2006/ole">
            <mc:AlternateContent xmlns:mc="http://schemas.openxmlformats.org/markup-compatibility/2006">
              <mc:Choice xmlns:v="urn:schemas-microsoft-com:vml" Requires="v">
                <p:oleObj spid="_x0000_s0" name="公式" r:id="rId1" imgW="673100" imgH="342900" progId="Equation.3">
                  <p:embed/>
                </p:oleObj>
              </mc:Choice>
              <mc:Fallback>
                <p:oleObj name="公式" r:id="rId1" imgW="673100" imgH="342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810000"/>
                        <a:ext cx="19812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zh-CN" altLang="en-US" sz="4000"/>
              <a:t>笛卡尔积（续</a:t>
            </a:r>
            <a:r>
              <a:rPr lang="en-US" altLang="zh-CN" sz="4000"/>
              <a:t>)</a:t>
            </a:r>
            <a:endParaRPr lang="en-US" altLang="zh-CN" sz="4000"/>
          </a:p>
        </p:txBody>
      </p:sp>
      <p:sp>
        <p:nvSpPr>
          <p:cNvPr id="29699" name="Rectangle 3"/>
          <p:cNvSpPr>
            <a:spLocks noGrp="1" noRot="1"/>
          </p:cNvSpPr>
          <p:nvPr>
            <p:ph idx="1"/>
          </p:nvPr>
        </p:nvSpPr>
        <p:spPr>
          <a:xfrm>
            <a:off x="457200" y="2149475"/>
            <a:ext cx="8229600" cy="3565525"/>
          </a:xfrm>
        </p:spPr>
        <p:txBody>
          <a:bodyPr/>
          <a:lstStyle/>
          <a:p>
            <a:pPr algn="just" eaLnBrk="1" hangingPunct="1"/>
            <a:r>
              <a:rPr lang="en-US" altLang="zh-CN" sz="2800"/>
              <a:t>5)</a:t>
            </a:r>
            <a:r>
              <a:rPr lang="zh-CN" altLang="en-US" sz="2800"/>
              <a:t>笛卡尔积的表示方法</a:t>
            </a:r>
            <a:endParaRPr lang="zh-CN" altLang="en-US" sz="2800"/>
          </a:p>
          <a:p>
            <a:pPr lvl="1" algn="just" eaLnBrk="1" hangingPunct="1"/>
            <a:r>
              <a:rPr lang="zh-CN" altLang="en-US" sz="2800"/>
              <a:t>笛卡尔积可表示为一个二维表。表中的每行对应一个元组，表中的每列对应一个域。</a:t>
            </a:r>
            <a:endParaRPr lang="zh-CN" altLang="en-US" sz="2800"/>
          </a:p>
          <a:p>
            <a:pPr lvl="1" algn="just" eaLnBrk="1" hangingPunct="1">
              <a:buFont typeface="Wingdings" panose="05000000000000000000" pitchFamily="2" charset="2"/>
              <a:buNone/>
            </a:pPr>
            <a:endParaRPr lang="zh-CN" altLang="en-US" sz="2800"/>
          </a:p>
          <a:p>
            <a:pPr lvl="1" algn="just" eaLnBrk="1" hangingPunct="1">
              <a:buFont typeface="Wingdings" panose="05000000000000000000" pitchFamily="2" charset="2"/>
              <a:buNone/>
            </a:pPr>
            <a:r>
              <a:rPr lang="zh-CN" altLang="en-US" sz="2800"/>
              <a:t>在上例中，</a:t>
            </a:r>
            <a:r>
              <a:rPr lang="en-US" altLang="zh-CN" sz="2800"/>
              <a:t>12</a:t>
            </a:r>
            <a:r>
              <a:rPr lang="zh-CN" altLang="en-US" sz="2800"/>
              <a:t>个元组可列成一张二维表    </a:t>
            </a:r>
            <a:endParaRPr lang="zh-CN" altLang="en-US" sz="2800"/>
          </a:p>
          <a:p>
            <a:pPr lvl="1"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EB7354F4-57DE-4F9C-AEE4-00E5A535CC9E}" type="datetime1">
              <a:rPr lang="zh-CN" altLang="en-US"/>
            </a:fld>
            <a:endParaRPr lang="en-US" altLang="zh-CN"/>
          </a:p>
        </p:txBody>
      </p:sp>
      <p:sp>
        <p:nvSpPr>
          <p:cNvPr id="297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p:txBody>
          <a:bodyPr/>
          <a:lstStyle/>
          <a:p>
            <a:pPr eaLnBrk="1" hangingPunct="1"/>
            <a:r>
              <a:rPr lang="en-US" altLang="zh-CN"/>
              <a:t> </a:t>
            </a:r>
            <a:endParaRPr lang="en-US" altLang="zh-CN"/>
          </a:p>
        </p:txBody>
      </p:sp>
      <p:graphicFrame>
        <p:nvGraphicFramePr>
          <p:cNvPr id="30723" name="Object 4"/>
          <p:cNvGraphicFramePr>
            <a:graphicFrameLocks noGrp="1" noChangeAspect="1"/>
          </p:cNvGraphicFramePr>
          <p:nvPr>
            <p:ph type="pic" idx="1"/>
          </p:nvPr>
        </p:nvGraphicFramePr>
        <p:xfrm>
          <a:off x="500063" y="620713"/>
          <a:ext cx="8286750" cy="6022975"/>
        </p:xfrm>
        <a:graphic>
          <a:graphicData uri="http://schemas.openxmlformats.org/presentationml/2006/ole">
            <mc:AlternateContent xmlns:mc="http://schemas.openxmlformats.org/markup-compatibility/2006">
              <mc:Choice xmlns:v="urn:schemas-microsoft-com:vml" Requires="v">
                <p:oleObj spid="_x0000_s0" name="文档" r:id="rId1" imgW="3953510" imgH="3209290" progId="Word.Document.8">
                  <p:embed/>
                </p:oleObj>
              </mc:Choice>
              <mc:Fallback>
                <p:oleObj name="文档" r:id="rId1" imgW="3953510" imgH="3209290"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620713"/>
                        <a:ext cx="8286750" cy="602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日期占位符 3"/>
          <p:cNvSpPr>
            <a:spLocks noGrp="1"/>
          </p:cNvSpPr>
          <p:nvPr>
            <p:ph type="dt" sz="quarter" idx="10"/>
          </p:nvPr>
        </p:nvSpPr>
        <p:spPr/>
        <p:txBody>
          <a:bodyPr/>
          <a:lstStyle/>
          <a:p>
            <a:pPr>
              <a:defRPr/>
            </a:pPr>
            <a:fld id="{D5F08529-0591-4EB9-B0DF-06A1A1657FE8}" type="datetime1">
              <a:rPr lang="zh-CN" altLang="en-US"/>
            </a:fld>
            <a:endParaRPr lang="en-US" altLang="zh-CN"/>
          </a:p>
        </p:txBody>
      </p:sp>
      <p:sp>
        <p:nvSpPr>
          <p:cNvPr id="30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AAD65A3-33D2-4A33-B390-E78FB990DEA8}"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p:cNvSpPr>
          <p:nvPr>
            <p:ph type="title"/>
          </p:nvPr>
        </p:nvSpPr>
        <p:spPr/>
        <p:txBody>
          <a:bodyPr/>
          <a:lstStyle/>
          <a:p>
            <a:pPr eaLnBrk="1" hangingPunct="1"/>
            <a:r>
              <a:rPr lang="zh-CN" altLang="en-US" sz="4000"/>
              <a:t>笛卡尔积（续</a:t>
            </a:r>
            <a:r>
              <a:rPr lang="en-US" altLang="zh-CN" sz="4000"/>
              <a:t>)</a:t>
            </a:r>
            <a:endParaRPr lang="en-US" altLang="zh-CN" sz="4000"/>
          </a:p>
        </p:txBody>
      </p:sp>
      <p:sp>
        <p:nvSpPr>
          <p:cNvPr id="4" name="日期占位符 3"/>
          <p:cNvSpPr>
            <a:spLocks noGrp="1"/>
          </p:cNvSpPr>
          <p:nvPr>
            <p:ph type="dt" sz="quarter" idx="10"/>
          </p:nvPr>
        </p:nvSpPr>
        <p:spPr/>
        <p:txBody>
          <a:bodyPr/>
          <a:lstStyle/>
          <a:p>
            <a:pPr>
              <a:defRPr/>
            </a:pPr>
            <a:fld id="{60F24970-2277-4226-8185-78C7310AE262}" type="datetime1">
              <a:rPr lang="zh-CN" altLang="en-US"/>
            </a:fld>
            <a:endParaRPr lang="en-US" altLang="zh-CN"/>
          </a:p>
        </p:txBody>
      </p:sp>
      <p:sp>
        <p:nvSpPr>
          <p:cNvPr id="3174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graphicFrame>
        <p:nvGraphicFramePr>
          <p:cNvPr id="31749" name="Object 4"/>
          <p:cNvGraphicFramePr>
            <a:graphicFrameLocks noChangeAspect="1"/>
          </p:cNvGraphicFramePr>
          <p:nvPr/>
        </p:nvGraphicFramePr>
        <p:xfrm>
          <a:off x="611188" y="1557338"/>
          <a:ext cx="8153400" cy="5095875"/>
        </p:xfrm>
        <a:graphic>
          <a:graphicData uri="http://schemas.openxmlformats.org/presentationml/2006/ole">
            <mc:AlternateContent xmlns:mc="http://schemas.openxmlformats.org/markup-compatibility/2006">
              <mc:Choice xmlns:v="urn:schemas-microsoft-com:vml" Requires="v">
                <p:oleObj spid="_x0000_s0" name="文档" r:id="rId1" imgW="3953510" imgH="3209290" progId="Word.Document.8">
                  <p:embed/>
                </p:oleObj>
              </mc:Choice>
              <mc:Fallback>
                <p:oleObj name="文档" r:id="rId1" imgW="3953510" imgH="3209290"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557338"/>
                        <a:ext cx="815340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p:cNvSpPr>
          <p:nvPr>
            <p:ph type="title"/>
          </p:nvPr>
        </p:nvSpPr>
        <p:spPr/>
        <p:txBody>
          <a:bodyPr/>
          <a:lstStyle/>
          <a:p>
            <a:pPr eaLnBrk="1" hangingPunct="1"/>
            <a:r>
              <a:rPr lang="en-US" altLang="zh-CN"/>
              <a:t>3. </a:t>
            </a:r>
            <a:r>
              <a:rPr lang="zh-CN" altLang="en-US"/>
              <a:t>关系（</a:t>
            </a:r>
            <a:r>
              <a:rPr lang="en-US" altLang="zh-CN"/>
              <a:t>Relation</a:t>
            </a:r>
            <a:r>
              <a:rPr lang="zh-CN" altLang="en-US"/>
              <a:t>）</a:t>
            </a:r>
            <a:endParaRPr lang="zh-CN" altLang="en-US"/>
          </a:p>
        </p:txBody>
      </p:sp>
      <p:sp>
        <p:nvSpPr>
          <p:cNvPr id="32771" name="Rectangle 3"/>
          <p:cNvSpPr>
            <a:spLocks noGrp="1" noRot="1"/>
          </p:cNvSpPr>
          <p:nvPr>
            <p:ph idx="1"/>
          </p:nvPr>
        </p:nvSpPr>
        <p:spPr/>
        <p:txBody>
          <a:bodyPr/>
          <a:lstStyle/>
          <a:p>
            <a:pPr algn="just" eaLnBrk="1" hangingPunct="1">
              <a:buFont typeface="Wingdings" panose="05000000000000000000" pitchFamily="2" charset="2"/>
              <a:buNone/>
            </a:pPr>
            <a:r>
              <a:rPr lang="en-US" altLang="zh-CN">
                <a:ea typeface="黑体" panose="02010609060101010101" pitchFamily="49" charset="-122"/>
              </a:rPr>
              <a:t>1) </a:t>
            </a:r>
            <a:r>
              <a:rPr lang="zh-CN" altLang="en-US">
                <a:ea typeface="黑体" panose="02010609060101010101" pitchFamily="49" charset="-122"/>
              </a:rPr>
              <a:t>关系</a:t>
            </a:r>
            <a:endParaRPr lang="zh-CN" altLang="en-US">
              <a:ea typeface="黑体" panose="02010609060101010101" pitchFamily="49" charset="-122"/>
            </a:endParaRPr>
          </a:p>
          <a:p>
            <a:pPr lvl="1" algn="just" eaLnBrk="1" hangingPunct="1">
              <a:buFont typeface="Wingdings" panose="05000000000000000000" pitchFamily="2" charset="2"/>
              <a:buNone/>
            </a:pPr>
            <a:r>
              <a:rPr lang="en-US" altLang="zh-CN" i="1"/>
              <a:t>D</a:t>
            </a:r>
            <a:r>
              <a:rPr lang="en-US" altLang="zh-CN" baseline="-25000"/>
              <a:t>1</a:t>
            </a:r>
            <a:r>
              <a:rPr lang="en-US" altLang="zh-CN"/>
              <a:t>×</a:t>
            </a:r>
            <a:r>
              <a:rPr lang="en-US" altLang="zh-CN" i="1"/>
              <a:t>D</a:t>
            </a:r>
            <a:r>
              <a:rPr lang="en-US" altLang="zh-CN" baseline="-25000"/>
              <a:t>2</a:t>
            </a:r>
            <a:r>
              <a:rPr lang="en-US" altLang="zh-CN"/>
              <a:t>×…×</a:t>
            </a:r>
            <a:r>
              <a:rPr lang="en-US" altLang="zh-CN" i="1"/>
              <a:t>D</a:t>
            </a:r>
            <a:r>
              <a:rPr lang="en-US" altLang="zh-CN" i="1" baseline="-25000"/>
              <a:t>n</a:t>
            </a:r>
            <a:r>
              <a:rPr lang="zh-CN" altLang="en-US"/>
              <a:t>的子集叫作在域</a:t>
            </a:r>
            <a:r>
              <a:rPr lang="en-US" altLang="zh-CN" i="1"/>
              <a:t>D</a:t>
            </a:r>
            <a:r>
              <a:rPr lang="en-US" altLang="zh-CN" baseline="-25000"/>
              <a:t>1</a:t>
            </a:r>
            <a:r>
              <a:rPr lang="zh-CN" altLang="en-US"/>
              <a:t>，</a:t>
            </a:r>
            <a:r>
              <a:rPr lang="en-US" altLang="zh-CN" i="1"/>
              <a:t>D</a:t>
            </a:r>
            <a:r>
              <a:rPr lang="en-US" altLang="zh-CN" baseline="-25000"/>
              <a:t>2</a:t>
            </a:r>
            <a:r>
              <a:rPr lang="zh-CN" altLang="en-US"/>
              <a:t>，</a:t>
            </a:r>
            <a:r>
              <a:rPr lang="en-US" altLang="zh-CN"/>
              <a:t>…</a:t>
            </a:r>
            <a:r>
              <a:rPr lang="zh-CN" altLang="en-US"/>
              <a:t>，</a:t>
            </a:r>
            <a:r>
              <a:rPr lang="en-US" altLang="zh-CN" i="1"/>
              <a:t>D</a:t>
            </a:r>
            <a:r>
              <a:rPr lang="en-US" altLang="zh-CN" i="1" baseline="-25000"/>
              <a:t>n</a:t>
            </a:r>
            <a:r>
              <a:rPr lang="zh-CN" altLang="en-US"/>
              <a:t>上的</a:t>
            </a:r>
            <a:r>
              <a:rPr lang="zh-CN" altLang="en-US">
                <a:ea typeface="黑体" panose="02010609060101010101" pitchFamily="49" charset="-122"/>
              </a:rPr>
              <a:t>关系</a:t>
            </a:r>
            <a:r>
              <a:rPr lang="zh-CN" altLang="en-US"/>
              <a:t>，表示为</a:t>
            </a:r>
            <a:endParaRPr lang="zh-CN" altLang="en-US"/>
          </a:p>
          <a:p>
            <a:pPr lvl="1" algn="just" eaLnBrk="1" hangingPunct="1">
              <a:buFont typeface="Wingdings" panose="05000000000000000000" pitchFamily="2" charset="2"/>
              <a:buNone/>
            </a:pPr>
            <a:r>
              <a:rPr lang="zh-CN" altLang="en-US"/>
              <a:t>                 </a:t>
            </a:r>
            <a:r>
              <a:rPr lang="en-US" altLang="zh-CN" i="1"/>
              <a:t>R</a:t>
            </a:r>
            <a:r>
              <a:rPr lang="zh-CN" altLang="en-US"/>
              <a:t>（</a:t>
            </a:r>
            <a:r>
              <a:rPr lang="en-US" altLang="zh-CN" i="1"/>
              <a:t>D</a:t>
            </a:r>
            <a:r>
              <a:rPr lang="en-US" altLang="zh-CN" baseline="-25000"/>
              <a:t>1</a:t>
            </a:r>
            <a:r>
              <a:rPr lang="zh-CN" altLang="en-US"/>
              <a:t>，</a:t>
            </a:r>
            <a:r>
              <a:rPr lang="en-US" altLang="zh-CN" i="1"/>
              <a:t>D</a:t>
            </a:r>
            <a:r>
              <a:rPr lang="en-US" altLang="zh-CN" baseline="-25000"/>
              <a:t>2</a:t>
            </a:r>
            <a:r>
              <a:rPr lang="zh-CN" altLang="en-US"/>
              <a:t>，</a:t>
            </a:r>
            <a:r>
              <a:rPr lang="en-US" altLang="zh-CN"/>
              <a:t>…</a:t>
            </a:r>
            <a:r>
              <a:rPr lang="zh-CN" altLang="en-US"/>
              <a:t>，</a:t>
            </a:r>
            <a:r>
              <a:rPr lang="en-US" altLang="zh-CN" i="1"/>
              <a:t>D</a:t>
            </a:r>
            <a:r>
              <a:rPr lang="en-US" altLang="zh-CN" i="1" baseline="-25000"/>
              <a:t>n</a:t>
            </a:r>
            <a:r>
              <a:rPr lang="zh-CN" altLang="en-US"/>
              <a:t>）</a:t>
            </a:r>
            <a:endParaRPr lang="zh-CN" altLang="en-US"/>
          </a:p>
          <a:p>
            <a:pPr lvl="1" algn="just" eaLnBrk="1" hangingPunct="1">
              <a:buFont typeface="Wingdings" panose="05000000000000000000" pitchFamily="2" charset="2"/>
              <a:buNone/>
            </a:pPr>
            <a:r>
              <a:rPr lang="zh-CN" altLang="en-US"/>
              <a:t>         </a:t>
            </a:r>
            <a:r>
              <a:rPr lang="en-US" altLang="zh-CN" i="1"/>
              <a:t>R</a:t>
            </a:r>
            <a:r>
              <a:rPr lang="zh-CN" altLang="en-US" i="1"/>
              <a:t>：</a:t>
            </a:r>
            <a:r>
              <a:rPr lang="zh-CN" altLang="en-US"/>
              <a:t>关系名</a:t>
            </a:r>
            <a:endParaRPr lang="zh-CN" altLang="en-US"/>
          </a:p>
          <a:p>
            <a:pPr lvl="1" algn="just" eaLnBrk="1" hangingPunct="1">
              <a:buFont typeface="Wingdings" panose="05000000000000000000" pitchFamily="2" charset="2"/>
              <a:buNone/>
            </a:pPr>
            <a:r>
              <a:rPr lang="zh-CN" altLang="en-US" i="1"/>
              <a:t>         </a:t>
            </a:r>
            <a:r>
              <a:rPr lang="en-US" altLang="zh-CN" i="1"/>
              <a:t>n</a:t>
            </a:r>
            <a:r>
              <a:rPr lang="zh-CN" altLang="en-US" i="1"/>
              <a:t>：</a:t>
            </a:r>
            <a:r>
              <a:rPr lang="zh-CN" altLang="en-US"/>
              <a:t>关系的</a:t>
            </a:r>
            <a:r>
              <a:rPr lang="zh-CN" altLang="en-US">
                <a:ea typeface="黑体" panose="02010609060101010101" pitchFamily="49" charset="-122"/>
              </a:rPr>
              <a:t>目</a:t>
            </a:r>
            <a:r>
              <a:rPr lang="zh-CN" altLang="en-US"/>
              <a:t>或</a:t>
            </a:r>
            <a:r>
              <a:rPr lang="zh-CN" altLang="en-US">
                <a:ea typeface="黑体" panose="02010609060101010101" pitchFamily="49" charset="-122"/>
              </a:rPr>
              <a:t>度</a:t>
            </a:r>
            <a:r>
              <a:rPr lang="zh-CN" altLang="en-US"/>
              <a:t>（</a:t>
            </a:r>
            <a:r>
              <a:rPr lang="en-US" altLang="zh-CN"/>
              <a:t>Degree</a:t>
            </a:r>
            <a:r>
              <a:rPr lang="zh-CN" altLang="en-US"/>
              <a:t>）</a:t>
            </a:r>
            <a:endParaRPr lang="zh-CN" altLang="en-US"/>
          </a:p>
        </p:txBody>
      </p:sp>
      <p:sp>
        <p:nvSpPr>
          <p:cNvPr id="4" name="日期占位符 3"/>
          <p:cNvSpPr>
            <a:spLocks noGrp="1"/>
          </p:cNvSpPr>
          <p:nvPr>
            <p:ph type="dt" sz="quarter" idx="10"/>
          </p:nvPr>
        </p:nvSpPr>
        <p:spPr/>
        <p:txBody>
          <a:bodyPr/>
          <a:lstStyle/>
          <a:p>
            <a:pPr>
              <a:defRPr/>
            </a:pPr>
            <a:fld id="{BA88FF66-9AC1-4F49-B2B1-0ABC1CFD2D57}" type="datetime1">
              <a:rPr lang="zh-CN" altLang="en-US"/>
            </a:fld>
            <a:endParaRPr lang="en-US" altLang="zh-CN"/>
          </a:p>
        </p:txBody>
      </p:sp>
      <p:sp>
        <p:nvSpPr>
          <p:cNvPr id="327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p:cNvSpPr>
          <p:nvPr>
            <p:ph type="title"/>
          </p:nvPr>
        </p:nvSpPr>
        <p:spPr/>
        <p:txBody>
          <a:bodyPr/>
          <a:lstStyle/>
          <a:p>
            <a:pPr eaLnBrk="1" hangingPunct="1"/>
            <a:r>
              <a:rPr lang="zh-CN" altLang="en-US">
                <a:latin typeface="宋体" panose="02010600030101010101" pitchFamily="2" charset="-122"/>
              </a:rPr>
              <a:t>数据库的地位</a:t>
            </a:r>
            <a:endParaRPr lang="zh-CN" altLang="en-US">
              <a:latin typeface="宋体" panose="02010600030101010101" pitchFamily="2" charset="-122"/>
            </a:endParaRPr>
          </a:p>
        </p:txBody>
      </p:sp>
      <p:sp>
        <p:nvSpPr>
          <p:cNvPr id="13315" name="Rectangle 3"/>
          <p:cNvSpPr>
            <a:spLocks noGrp="1" noRot="1"/>
          </p:cNvSpPr>
          <p:nvPr>
            <p:ph idx="1"/>
          </p:nvPr>
        </p:nvSpPr>
        <p:spPr>
          <a:xfrm>
            <a:off x="785813" y="2286000"/>
            <a:ext cx="7780337" cy="3513138"/>
          </a:xfrm>
        </p:spPr>
        <p:txBody>
          <a:bodyPr/>
          <a:lstStyle/>
          <a:p>
            <a:pPr eaLnBrk="1" hangingPunct="1">
              <a:lnSpc>
                <a:spcPct val="90000"/>
              </a:lnSpc>
            </a:pPr>
            <a:r>
              <a:rPr lang="zh-CN" altLang="en-US" sz="2400"/>
              <a:t>数据库技术产生于六十年代末，是数据管理的最新技术，是计算机科学的重要分支</a:t>
            </a:r>
            <a:endParaRPr lang="zh-CN" altLang="en-US" sz="2400"/>
          </a:p>
          <a:p>
            <a:pPr eaLnBrk="1" hangingPunct="1">
              <a:lnSpc>
                <a:spcPct val="90000"/>
              </a:lnSpc>
            </a:pPr>
            <a:endParaRPr lang="zh-CN" altLang="en-US" sz="2400"/>
          </a:p>
          <a:p>
            <a:pPr eaLnBrk="1" hangingPunct="1">
              <a:lnSpc>
                <a:spcPct val="90000"/>
              </a:lnSpc>
            </a:pPr>
            <a:r>
              <a:rPr lang="zh-CN" altLang="en-US" sz="2400"/>
              <a:t>数据库技术是信息系统的核心和基础，它的出现极大地促进了计算机应用向各行各业的渗透</a:t>
            </a:r>
            <a:endParaRPr lang="zh-CN" altLang="en-US" sz="2400"/>
          </a:p>
          <a:p>
            <a:pPr eaLnBrk="1" hangingPunct="1">
              <a:lnSpc>
                <a:spcPct val="90000"/>
              </a:lnSpc>
            </a:pPr>
            <a:endParaRPr lang="zh-CN" altLang="en-US" sz="2400"/>
          </a:p>
          <a:p>
            <a:pPr eaLnBrk="1" hangingPunct="1">
              <a:lnSpc>
                <a:spcPct val="90000"/>
              </a:lnSpc>
            </a:pPr>
            <a:r>
              <a:rPr lang="zh-CN" altLang="en-US" sz="2400"/>
              <a:t>数据库的建设规模、数据库信息量的大小和使用频度已成为衡量</a:t>
            </a:r>
            <a:r>
              <a:rPr lang="zh-CN" altLang="en-US" sz="2400">
                <a:solidFill>
                  <a:srgbClr val="F46BFB"/>
                </a:solidFill>
              </a:rPr>
              <a:t>一个国家信息化程度</a:t>
            </a:r>
            <a:r>
              <a:rPr lang="zh-CN" altLang="en-US" sz="2400"/>
              <a:t>的重要标志</a:t>
            </a:r>
            <a:endParaRPr lang="zh-CN" altLang="en-US" sz="2400"/>
          </a:p>
          <a:p>
            <a:pPr eaLnBrk="1" hangingPunct="1">
              <a:lnSpc>
                <a:spcPct val="90000"/>
              </a:lnSpc>
            </a:pPr>
            <a:endParaRPr lang="en-US" altLang="zh-CN" sz="2800" b="1"/>
          </a:p>
        </p:txBody>
      </p:sp>
      <p:sp>
        <p:nvSpPr>
          <p:cNvPr id="3994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2FBFA267-5E3F-4EF0-9F11-61421480A888}"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linds(horizontal)">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xEl>
                                              <p:pRg st="2" end="2"/>
                                            </p:txEl>
                                          </p:spTgt>
                                        </p:tgtEl>
                                        <p:attrNameLst>
                                          <p:attrName>style.visibility</p:attrName>
                                        </p:attrNameLst>
                                      </p:cBhvr>
                                      <p:to>
                                        <p:strVal val="visible"/>
                                      </p:to>
                                    </p:set>
                                    <p:animEffect transition="in" filter="blinds(horizontal)">
                                      <p:cBhvr>
                                        <p:cTn id="12" dur="500"/>
                                        <p:tgtEl>
                                          <p:spTgt spid="133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17"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p:cNvSpPr>
          <p:nvPr>
            <p:ph type="title"/>
          </p:nvPr>
        </p:nvSpPr>
        <p:spPr/>
        <p:txBody>
          <a:bodyPr/>
          <a:lstStyle/>
          <a:p>
            <a:pPr eaLnBrk="1" hangingPunct="1"/>
            <a:r>
              <a:rPr lang="zh-CN" altLang="en-US"/>
              <a:t>关系（续）</a:t>
            </a:r>
            <a:endParaRPr lang="zh-CN" altLang="en-US"/>
          </a:p>
        </p:txBody>
      </p:sp>
      <p:sp>
        <p:nvSpPr>
          <p:cNvPr id="33795" name="Rectangle 3"/>
          <p:cNvSpPr>
            <a:spLocks noGrp="1" noRot="1"/>
          </p:cNvSpPr>
          <p:nvPr>
            <p:ph idx="1"/>
          </p:nvPr>
        </p:nvSpPr>
        <p:spPr>
          <a:xfrm>
            <a:off x="857250" y="2286000"/>
            <a:ext cx="7772400" cy="4114800"/>
          </a:xfrm>
        </p:spPr>
        <p:txBody>
          <a:bodyPr/>
          <a:lstStyle/>
          <a:p>
            <a:pPr algn="just" eaLnBrk="1" hangingPunct="1">
              <a:buFont typeface="Wingdings" panose="05000000000000000000" pitchFamily="2" charset="2"/>
              <a:buNone/>
            </a:pPr>
            <a:r>
              <a:rPr lang="en-US" altLang="zh-CN" sz="2800"/>
              <a:t>2) </a:t>
            </a:r>
            <a:r>
              <a:rPr lang="zh-CN" altLang="en-US" sz="2800"/>
              <a:t>元组</a:t>
            </a:r>
            <a:endParaRPr lang="zh-CN" altLang="en-US" sz="2800"/>
          </a:p>
          <a:p>
            <a:pPr lvl="1" algn="just" eaLnBrk="1" hangingPunct="1">
              <a:buFont typeface="Wingdings" panose="05000000000000000000" pitchFamily="2" charset="2"/>
              <a:buNone/>
            </a:pPr>
            <a:r>
              <a:rPr lang="zh-CN" altLang="en-US" sz="2800"/>
              <a:t>关系中的每个元素是关系中的元组，通常用</a:t>
            </a:r>
            <a:r>
              <a:rPr lang="en-US" altLang="zh-CN" sz="2800" i="1"/>
              <a:t>t</a:t>
            </a:r>
            <a:r>
              <a:rPr lang="zh-CN" altLang="en-US" sz="2800"/>
              <a:t>表示。</a:t>
            </a:r>
            <a:endParaRPr lang="zh-CN" altLang="en-US" sz="2800"/>
          </a:p>
          <a:p>
            <a:pPr algn="just" eaLnBrk="1" hangingPunct="1">
              <a:buFont typeface="Wingdings" panose="05000000000000000000" pitchFamily="2" charset="2"/>
              <a:buNone/>
            </a:pPr>
            <a:r>
              <a:rPr lang="en-US" altLang="zh-CN" sz="2800"/>
              <a:t>3) </a:t>
            </a:r>
            <a:r>
              <a:rPr lang="zh-CN" altLang="en-US" sz="2800"/>
              <a:t>单元关系与二元关系</a:t>
            </a:r>
            <a:endParaRPr lang="zh-CN" altLang="en-US" sz="2800"/>
          </a:p>
          <a:p>
            <a:pPr lvl="1" algn="just" eaLnBrk="1" hangingPunct="1">
              <a:buFont typeface="Wingdings" panose="05000000000000000000" pitchFamily="2" charset="2"/>
              <a:buNone/>
            </a:pPr>
            <a:r>
              <a:rPr lang="zh-CN" altLang="en-US" sz="2800"/>
              <a:t>当</a:t>
            </a:r>
            <a:r>
              <a:rPr lang="en-US" altLang="zh-CN" sz="2800" i="1"/>
              <a:t>n</a:t>
            </a:r>
            <a:r>
              <a:rPr lang="en-US" altLang="zh-CN" sz="2800"/>
              <a:t>=1</a:t>
            </a:r>
            <a:r>
              <a:rPr lang="zh-CN" altLang="en-US" sz="2800"/>
              <a:t>时，称该关系为</a:t>
            </a:r>
            <a:r>
              <a:rPr lang="zh-CN" altLang="en-US" sz="2800">
                <a:ea typeface="黑体" panose="02010609060101010101" pitchFamily="49" charset="-122"/>
              </a:rPr>
              <a:t>单元</a:t>
            </a:r>
            <a:r>
              <a:rPr lang="zh-CN" altLang="en-US" sz="2800"/>
              <a:t>关系（</a:t>
            </a:r>
            <a:r>
              <a:rPr lang="en-US" altLang="zh-CN" sz="2800"/>
              <a:t>Unary relation</a:t>
            </a:r>
            <a:r>
              <a:rPr lang="zh-CN" altLang="en-US" sz="2800"/>
              <a:t>）。</a:t>
            </a:r>
            <a:endParaRPr lang="zh-CN" altLang="en-US" sz="2800"/>
          </a:p>
          <a:p>
            <a:pPr lvl="1" algn="just" eaLnBrk="1" hangingPunct="1">
              <a:buFont typeface="Wingdings" panose="05000000000000000000" pitchFamily="2" charset="2"/>
              <a:buNone/>
            </a:pPr>
            <a:r>
              <a:rPr lang="zh-CN" altLang="en-US" sz="2800"/>
              <a:t>当</a:t>
            </a:r>
            <a:r>
              <a:rPr lang="en-US" altLang="zh-CN" sz="2800" i="1"/>
              <a:t>n</a:t>
            </a:r>
            <a:r>
              <a:rPr lang="en-US" altLang="zh-CN" sz="2800"/>
              <a:t>=2</a:t>
            </a:r>
            <a:r>
              <a:rPr lang="zh-CN" altLang="en-US" sz="2800"/>
              <a:t>时，称该关系为</a:t>
            </a:r>
            <a:r>
              <a:rPr lang="zh-CN" altLang="en-US" sz="2800">
                <a:ea typeface="黑体" panose="02010609060101010101" pitchFamily="49" charset="-122"/>
              </a:rPr>
              <a:t>二元</a:t>
            </a:r>
            <a:r>
              <a:rPr lang="zh-CN" altLang="en-US" sz="2800"/>
              <a:t>关系（</a:t>
            </a:r>
            <a:r>
              <a:rPr lang="en-US" altLang="zh-CN" sz="2800"/>
              <a:t>Binary relation</a:t>
            </a:r>
            <a:r>
              <a:rPr lang="zh-CN" altLang="en-US" sz="2800"/>
              <a:t>）。</a:t>
            </a:r>
            <a:endParaRPr lang="zh-CN" altLang="en-US" sz="2800"/>
          </a:p>
        </p:txBody>
      </p:sp>
      <p:sp>
        <p:nvSpPr>
          <p:cNvPr id="4" name="日期占位符 3"/>
          <p:cNvSpPr>
            <a:spLocks noGrp="1"/>
          </p:cNvSpPr>
          <p:nvPr>
            <p:ph type="dt" sz="quarter" idx="10"/>
          </p:nvPr>
        </p:nvSpPr>
        <p:spPr/>
        <p:txBody>
          <a:bodyPr/>
          <a:lstStyle/>
          <a:p>
            <a:pPr>
              <a:defRPr/>
            </a:pPr>
            <a:fld id="{242F7484-AEAF-45E4-9489-4F9C0CA2BC0F}" type="datetime1">
              <a:rPr lang="zh-CN" altLang="en-US"/>
            </a:fld>
            <a:endParaRPr lang="en-US" altLang="zh-CN"/>
          </a:p>
        </p:txBody>
      </p:sp>
      <p:sp>
        <p:nvSpPr>
          <p:cNvPr id="337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p:cNvSpPr>
          <p:nvPr>
            <p:ph type="title"/>
          </p:nvPr>
        </p:nvSpPr>
        <p:spPr/>
        <p:txBody>
          <a:bodyPr/>
          <a:lstStyle/>
          <a:p>
            <a:pPr eaLnBrk="1" hangingPunct="1"/>
            <a:r>
              <a:rPr lang="zh-CN" altLang="en-US"/>
              <a:t>关系（续）</a:t>
            </a:r>
            <a:endParaRPr lang="zh-CN" altLang="en-US"/>
          </a:p>
        </p:txBody>
      </p:sp>
      <p:sp>
        <p:nvSpPr>
          <p:cNvPr id="34819" name="Rectangle 3"/>
          <p:cNvSpPr>
            <a:spLocks noGrp="1" noRot="1"/>
          </p:cNvSpPr>
          <p:nvPr>
            <p:ph idx="1"/>
          </p:nvPr>
        </p:nvSpPr>
        <p:spPr>
          <a:xfrm>
            <a:off x="609600" y="2205038"/>
            <a:ext cx="8153400" cy="1587500"/>
          </a:xfrm>
        </p:spPr>
        <p:txBody>
          <a:bodyPr/>
          <a:lstStyle/>
          <a:p>
            <a:pPr algn="just" eaLnBrk="1" hangingPunct="1">
              <a:buFont typeface="Wingdings" panose="05000000000000000000" pitchFamily="2" charset="2"/>
              <a:buNone/>
            </a:pPr>
            <a:r>
              <a:rPr lang="en-US" altLang="zh-CN"/>
              <a:t>4) </a:t>
            </a:r>
            <a:r>
              <a:rPr lang="zh-CN" altLang="en-US"/>
              <a:t>关系的表示</a:t>
            </a:r>
            <a:endParaRPr lang="zh-CN" altLang="en-US"/>
          </a:p>
          <a:p>
            <a:pPr lvl="1" algn="just" eaLnBrk="1" hangingPunct="1">
              <a:buFont typeface="Wingdings" panose="05000000000000000000" pitchFamily="2" charset="2"/>
              <a:buNone/>
            </a:pPr>
            <a:r>
              <a:rPr lang="zh-CN" altLang="en-US"/>
              <a:t>关系也是一个二维表，表的每行对应一个元组，表的每列对应一个域。</a:t>
            </a:r>
            <a:endParaRPr lang="zh-CN" altLang="en-US"/>
          </a:p>
        </p:txBody>
      </p:sp>
      <p:sp>
        <p:nvSpPr>
          <p:cNvPr id="5" name="日期占位符 3"/>
          <p:cNvSpPr>
            <a:spLocks noGrp="1"/>
          </p:cNvSpPr>
          <p:nvPr>
            <p:ph type="dt" sz="quarter" idx="10"/>
          </p:nvPr>
        </p:nvSpPr>
        <p:spPr/>
        <p:txBody>
          <a:bodyPr/>
          <a:lstStyle/>
          <a:p>
            <a:pPr>
              <a:defRPr/>
            </a:pPr>
            <a:fld id="{4126BBA4-09D6-4034-BF79-281619385359}" type="datetime1">
              <a:rPr lang="zh-CN" altLang="en-US"/>
            </a:fld>
            <a:endParaRPr lang="en-US" altLang="zh-CN"/>
          </a:p>
        </p:txBody>
      </p:sp>
      <p:sp>
        <p:nvSpPr>
          <p:cNvPr id="348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graphicFrame>
        <p:nvGraphicFramePr>
          <p:cNvPr id="34822" name="Object 4"/>
          <p:cNvGraphicFramePr>
            <a:graphicFrameLocks noChangeAspect="1"/>
          </p:cNvGraphicFramePr>
          <p:nvPr/>
        </p:nvGraphicFramePr>
        <p:xfrm>
          <a:off x="533400" y="3500438"/>
          <a:ext cx="8610600" cy="3124200"/>
        </p:xfrm>
        <a:graphic>
          <a:graphicData uri="http://schemas.openxmlformats.org/presentationml/2006/ole">
            <mc:AlternateContent xmlns:mc="http://schemas.openxmlformats.org/markup-compatibility/2006">
              <mc:Choice xmlns:v="urn:schemas-microsoft-com:vml" Requires="v">
                <p:oleObj spid="_x0000_s0" name="文档" r:id="rId1" imgW="3752215" imgH="1103630" progId="Word.Document.8">
                  <p:embed/>
                </p:oleObj>
              </mc:Choice>
              <mc:Fallback>
                <p:oleObj name="文档" r:id="rId1" imgW="3752215" imgH="1103630"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500438"/>
                        <a:ext cx="8610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p:cNvSpPr>
          <p:nvPr>
            <p:ph type="title"/>
          </p:nvPr>
        </p:nvSpPr>
        <p:spPr/>
        <p:txBody>
          <a:bodyPr/>
          <a:lstStyle/>
          <a:p>
            <a:pPr eaLnBrk="1" hangingPunct="1"/>
            <a:r>
              <a:rPr lang="zh-CN" altLang="en-US"/>
              <a:t>关系（续）</a:t>
            </a:r>
            <a:endParaRPr lang="zh-CN" altLang="en-US"/>
          </a:p>
        </p:txBody>
      </p:sp>
      <p:sp>
        <p:nvSpPr>
          <p:cNvPr id="35843" name="Rectangle 3"/>
          <p:cNvSpPr>
            <a:spLocks noGrp="1" noRot="1"/>
          </p:cNvSpPr>
          <p:nvPr>
            <p:ph idx="1"/>
          </p:nvPr>
        </p:nvSpPr>
        <p:spPr>
          <a:xfrm>
            <a:off x="457200" y="2182813"/>
            <a:ext cx="8229600" cy="2398712"/>
          </a:xfrm>
        </p:spPr>
        <p:txBody>
          <a:bodyPr/>
          <a:lstStyle/>
          <a:p>
            <a:pPr algn="just" eaLnBrk="1" hangingPunct="1">
              <a:buFont typeface="Wingdings" panose="05000000000000000000" pitchFamily="2" charset="2"/>
              <a:buNone/>
            </a:pPr>
            <a:r>
              <a:rPr lang="en-US" altLang="zh-CN" sz="2800"/>
              <a:t>5) </a:t>
            </a:r>
            <a:r>
              <a:rPr lang="zh-CN" altLang="en-US" sz="2800"/>
              <a:t>属性</a:t>
            </a:r>
            <a:endParaRPr lang="zh-CN" altLang="en-US" sz="2800"/>
          </a:p>
          <a:p>
            <a:pPr lvl="1" algn="just" eaLnBrk="1" hangingPunct="1">
              <a:buFont typeface="Wingdings" panose="05000000000000000000" pitchFamily="2" charset="2"/>
              <a:buNone/>
            </a:pPr>
            <a:r>
              <a:rPr lang="zh-CN" altLang="en-US" sz="2800"/>
              <a:t>关系中不同列可以对应相同的域，为了加以区分，必须对每列起一个名字，称为属性（</a:t>
            </a:r>
            <a:r>
              <a:rPr lang="en-US" altLang="zh-CN" sz="2800"/>
              <a:t>Attribute</a:t>
            </a:r>
            <a:r>
              <a:rPr lang="zh-CN" altLang="en-US" sz="2800"/>
              <a:t>）。</a:t>
            </a:r>
            <a:endParaRPr lang="zh-CN" altLang="en-US" sz="2800"/>
          </a:p>
          <a:p>
            <a:pPr lvl="1" algn="just" eaLnBrk="1" hangingPunct="1">
              <a:buFont typeface="Wingdings" panose="05000000000000000000" pitchFamily="2" charset="2"/>
              <a:buNone/>
            </a:pPr>
            <a:r>
              <a:rPr lang="en-US" altLang="zh-CN" sz="2800" i="1"/>
              <a:t>n</a:t>
            </a:r>
            <a:r>
              <a:rPr lang="zh-CN" altLang="en-US" sz="2800"/>
              <a:t>目关系必有</a:t>
            </a:r>
            <a:r>
              <a:rPr lang="en-US" altLang="zh-CN" sz="2800" i="1"/>
              <a:t>n</a:t>
            </a:r>
            <a:r>
              <a:rPr lang="zh-CN" altLang="en-US" sz="2800"/>
              <a:t>个属性。</a:t>
            </a:r>
            <a:endParaRPr lang="zh-CN" altLang="en-US" sz="2800"/>
          </a:p>
        </p:txBody>
      </p:sp>
      <p:sp>
        <p:nvSpPr>
          <p:cNvPr id="4" name="日期占位符 3"/>
          <p:cNvSpPr>
            <a:spLocks noGrp="1"/>
          </p:cNvSpPr>
          <p:nvPr>
            <p:ph type="dt" sz="quarter" idx="10"/>
          </p:nvPr>
        </p:nvSpPr>
        <p:spPr/>
        <p:txBody>
          <a:bodyPr/>
          <a:lstStyle/>
          <a:p>
            <a:pPr>
              <a:defRPr/>
            </a:pPr>
            <a:fld id="{7016E93D-1654-41CF-BE50-0FAE6635C843}" type="datetime1">
              <a:rPr lang="zh-CN" altLang="en-US"/>
            </a:fld>
            <a:endParaRPr lang="en-US" altLang="zh-CN"/>
          </a:p>
        </p:txBody>
      </p:sp>
      <p:sp>
        <p:nvSpPr>
          <p:cNvPr id="358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p:cNvSpPr>
          <p:nvPr>
            <p:ph type="title"/>
          </p:nvPr>
        </p:nvSpPr>
        <p:spPr/>
        <p:txBody>
          <a:bodyPr/>
          <a:lstStyle/>
          <a:p>
            <a:pPr eaLnBrk="1" hangingPunct="1"/>
            <a:r>
              <a:rPr lang="zh-CN" altLang="en-US"/>
              <a:t>关系（续）</a:t>
            </a:r>
            <a:endParaRPr lang="zh-CN" altLang="en-US"/>
          </a:p>
        </p:txBody>
      </p:sp>
      <p:sp>
        <p:nvSpPr>
          <p:cNvPr id="257027"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3600">
                <a:ea typeface="黑体" panose="02010609060101010101" pitchFamily="49" charset="-122"/>
              </a:rPr>
              <a:t>6) </a:t>
            </a:r>
            <a:r>
              <a:rPr lang="zh-CN" altLang="en-US" sz="3600"/>
              <a:t>码</a:t>
            </a:r>
            <a:endParaRPr lang="zh-CN" altLang="en-US" sz="3600"/>
          </a:p>
          <a:p>
            <a:pPr lvl="1" algn="just" eaLnBrk="1" hangingPunct="1">
              <a:lnSpc>
                <a:spcPct val="90000"/>
              </a:lnSpc>
              <a:buFont typeface="Wingdings" panose="05000000000000000000" pitchFamily="2" charset="2"/>
              <a:buNone/>
            </a:pPr>
            <a:r>
              <a:rPr lang="zh-CN" altLang="en-US" sz="3200" u="sng"/>
              <a:t>候选码（</a:t>
            </a:r>
            <a:r>
              <a:rPr lang="en-US" altLang="zh-CN" sz="3200" u="sng"/>
              <a:t>Candidate key</a:t>
            </a:r>
            <a:r>
              <a:rPr lang="zh-CN" altLang="en-US" sz="3200" u="sng"/>
              <a:t>）</a:t>
            </a:r>
            <a:endParaRPr lang="zh-CN" altLang="en-US" sz="3200">
              <a:ea typeface="黑体" panose="02010609060101010101" pitchFamily="49" charset="-122"/>
            </a:endParaRPr>
          </a:p>
          <a:p>
            <a:pPr lvl="1" eaLnBrk="1" hangingPunct="1">
              <a:lnSpc>
                <a:spcPct val="90000"/>
              </a:lnSpc>
              <a:buFont typeface="Wingdings" panose="05000000000000000000" pitchFamily="2" charset="2"/>
              <a:buNone/>
            </a:pPr>
            <a:r>
              <a:rPr lang="zh-CN" altLang="en-US"/>
              <a:t>	若关系中的某一属性组的值能唯一地标识一个元组，则称该属性组为候选码。</a:t>
            </a:r>
            <a:endParaRPr lang="zh-CN" altLang="en-US"/>
          </a:p>
          <a:p>
            <a:pPr lvl="1" eaLnBrk="1" hangingPunct="1">
              <a:lnSpc>
                <a:spcPct val="90000"/>
              </a:lnSpc>
              <a:buFont typeface="Wingdings" panose="05000000000000000000" pitchFamily="2" charset="2"/>
              <a:buNone/>
            </a:pPr>
            <a:r>
              <a:rPr lang="zh-CN" altLang="en-US"/>
              <a:t>	在最简单的情况下，候选码只包含一个属性。</a:t>
            </a:r>
            <a:endParaRPr lang="zh-CN" altLang="en-US"/>
          </a:p>
          <a:p>
            <a:pPr lvl="1" eaLnBrk="1" hangingPunct="1">
              <a:lnSpc>
                <a:spcPct val="90000"/>
              </a:lnSpc>
              <a:buFont typeface="Wingdings" panose="05000000000000000000" pitchFamily="2" charset="2"/>
              <a:buNone/>
            </a:pPr>
            <a:r>
              <a:rPr lang="zh-CN" altLang="en-US" u="sng"/>
              <a:t>全码（</a:t>
            </a:r>
            <a:r>
              <a:rPr lang="en-US" altLang="zh-CN" u="sng"/>
              <a:t>All-key</a:t>
            </a:r>
            <a:r>
              <a:rPr lang="zh-CN" altLang="en-US" u="sng"/>
              <a:t>）</a:t>
            </a:r>
            <a:endParaRPr lang="zh-CN" altLang="en-US"/>
          </a:p>
          <a:p>
            <a:pPr lvl="1" eaLnBrk="1" hangingPunct="1">
              <a:lnSpc>
                <a:spcPct val="90000"/>
              </a:lnSpc>
              <a:buFont typeface="Wingdings" panose="05000000000000000000" pitchFamily="2" charset="2"/>
              <a:buNone/>
            </a:pPr>
            <a:r>
              <a:rPr lang="zh-CN" altLang="en-US"/>
              <a:t>	在最极端的情况下，关系模式的所有属性组是这个关系模式的候选码，称为全码（</a:t>
            </a:r>
            <a:r>
              <a:rPr lang="en-US" altLang="zh-CN"/>
              <a:t>All-key</a:t>
            </a:r>
            <a:r>
              <a:rPr lang="zh-CN" altLang="en-US"/>
              <a:t>）</a:t>
            </a:r>
            <a:endParaRPr lang="zh-CN" altLang="en-US"/>
          </a:p>
          <a:p>
            <a:pPr lvl="1" algn="just" eaLnBrk="1" hangingPunct="1">
              <a:lnSpc>
                <a:spcPct val="90000"/>
              </a:lnSpc>
              <a:spcBef>
                <a:spcPts val="400"/>
              </a:spcBef>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D0FBE513-1176-4632-A7AB-4D38E2130976}" type="datetime1">
              <a:rPr lang="zh-CN" altLang="en-US"/>
            </a:fld>
            <a:endParaRPr lang="en-US" altLang="zh-CN"/>
          </a:p>
        </p:txBody>
      </p:sp>
      <p:sp>
        <p:nvSpPr>
          <p:cNvPr id="368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7027">
                                            <p:txEl>
                                              <p:pRg st="1" end="1"/>
                                            </p:txEl>
                                          </p:spTgt>
                                        </p:tgtEl>
                                        <p:attrNameLst>
                                          <p:attrName>style.visibility</p:attrName>
                                        </p:attrNameLst>
                                      </p:cBhvr>
                                      <p:to>
                                        <p:strVal val="visible"/>
                                      </p:to>
                                    </p:set>
                                    <p:animEffect transition="in" filter="blinds(horizontal)">
                                      <p:cBhvr>
                                        <p:cTn id="7" dur="500"/>
                                        <p:tgtEl>
                                          <p:spTgt spid="2570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7027">
                                            <p:txEl>
                                              <p:pRg st="2" end="2"/>
                                            </p:txEl>
                                          </p:spTgt>
                                        </p:tgtEl>
                                        <p:attrNameLst>
                                          <p:attrName>style.visibility</p:attrName>
                                        </p:attrNameLst>
                                      </p:cBhvr>
                                      <p:to>
                                        <p:strVal val="visible"/>
                                      </p:to>
                                    </p:set>
                                    <p:animEffect transition="in" filter="blinds(horizontal)">
                                      <p:cBhvr>
                                        <p:cTn id="12" dur="500"/>
                                        <p:tgtEl>
                                          <p:spTgt spid="2570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7027">
                                            <p:txEl>
                                              <p:pRg st="3" end="3"/>
                                            </p:txEl>
                                          </p:spTgt>
                                        </p:tgtEl>
                                        <p:attrNameLst>
                                          <p:attrName>style.visibility</p:attrName>
                                        </p:attrNameLst>
                                      </p:cBhvr>
                                      <p:to>
                                        <p:strVal val="visible"/>
                                      </p:to>
                                    </p:set>
                                    <p:animEffect transition="in" filter="blinds(horizontal)">
                                      <p:cBhvr>
                                        <p:cTn id="17" dur="500"/>
                                        <p:tgtEl>
                                          <p:spTgt spid="2570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7027">
                                            <p:txEl>
                                              <p:pRg st="4" end="4"/>
                                            </p:txEl>
                                          </p:spTgt>
                                        </p:tgtEl>
                                        <p:attrNameLst>
                                          <p:attrName>style.visibility</p:attrName>
                                        </p:attrNameLst>
                                      </p:cBhvr>
                                      <p:to>
                                        <p:strVal val="visible"/>
                                      </p:to>
                                    </p:set>
                                    <p:animEffect transition="in" filter="blinds(horizontal)">
                                      <p:cBhvr>
                                        <p:cTn id="22" dur="500"/>
                                        <p:tgtEl>
                                          <p:spTgt spid="25702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7027">
                                            <p:txEl>
                                              <p:pRg st="5" end="5"/>
                                            </p:txEl>
                                          </p:spTgt>
                                        </p:tgtEl>
                                        <p:attrNameLst>
                                          <p:attrName>style.visibility</p:attrName>
                                        </p:attrNameLst>
                                      </p:cBhvr>
                                      <p:to>
                                        <p:strVal val="visible"/>
                                      </p:to>
                                    </p:set>
                                    <p:animEffect transition="in" filter="blinds(horizontal)">
                                      <p:cBhvr>
                                        <p:cTn id="27" dur="500"/>
                                        <p:tgtEl>
                                          <p:spTgt spid="2570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p:cNvSpPr>
          <p:nvPr>
            <p:ph type="title"/>
          </p:nvPr>
        </p:nvSpPr>
        <p:spPr/>
        <p:txBody>
          <a:bodyPr/>
          <a:lstStyle/>
          <a:p>
            <a:pPr eaLnBrk="1" hangingPunct="1"/>
            <a:r>
              <a:rPr lang="zh-CN" altLang="en-US"/>
              <a:t>关系（续）</a:t>
            </a:r>
            <a:endParaRPr lang="zh-CN" altLang="en-US"/>
          </a:p>
        </p:txBody>
      </p:sp>
      <p:sp>
        <p:nvSpPr>
          <p:cNvPr id="267267" name="Rectangle 3"/>
          <p:cNvSpPr>
            <a:spLocks noGrp="1" noRot="1"/>
          </p:cNvSpPr>
          <p:nvPr>
            <p:ph idx="1"/>
          </p:nvPr>
        </p:nvSpPr>
        <p:spPr/>
        <p:txBody>
          <a:bodyPr/>
          <a:lstStyle/>
          <a:p>
            <a:pPr algn="just" eaLnBrk="1" hangingPunct="1">
              <a:buFont typeface="Wingdings" panose="05000000000000000000" pitchFamily="2" charset="2"/>
              <a:buNone/>
            </a:pPr>
            <a:r>
              <a:rPr lang="zh-CN" altLang="en-US"/>
              <a:t>码</a:t>
            </a:r>
            <a:r>
              <a:rPr lang="en-US" altLang="zh-CN"/>
              <a:t>(</a:t>
            </a:r>
            <a:r>
              <a:rPr lang="zh-CN" altLang="en-US"/>
              <a:t>续</a:t>
            </a:r>
            <a:r>
              <a:rPr lang="en-US" altLang="zh-CN"/>
              <a:t>)</a:t>
            </a:r>
            <a:endParaRPr lang="en-US" altLang="zh-CN"/>
          </a:p>
          <a:p>
            <a:pPr lvl="1" algn="just" eaLnBrk="1" hangingPunct="1">
              <a:buFont typeface="Wingdings" panose="05000000000000000000" pitchFamily="2" charset="2"/>
              <a:buNone/>
            </a:pPr>
            <a:r>
              <a:rPr lang="zh-CN" altLang="en-US" u="sng"/>
              <a:t>主码</a:t>
            </a:r>
            <a:endParaRPr lang="zh-CN" altLang="en-US"/>
          </a:p>
          <a:p>
            <a:pPr lvl="1" algn="just" eaLnBrk="1" hangingPunct="1">
              <a:buFont typeface="Wingdings" panose="05000000000000000000" pitchFamily="2" charset="2"/>
              <a:buNone/>
            </a:pPr>
            <a:r>
              <a:rPr lang="zh-CN" altLang="en-US"/>
              <a:t>	若一个关系有多个候选码，则选定其中一个为</a:t>
            </a:r>
            <a:r>
              <a:rPr lang="zh-CN" altLang="en-US">
                <a:ea typeface="黑体" panose="02010609060101010101" pitchFamily="49" charset="-122"/>
              </a:rPr>
              <a:t>主码</a:t>
            </a:r>
            <a:r>
              <a:rPr lang="zh-CN" altLang="en-US"/>
              <a:t>（</a:t>
            </a:r>
            <a:r>
              <a:rPr lang="en-US" altLang="zh-CN"/>
              <a:t>Primary key</a:t>
            </a:r>
            <a:r>
              <a:rPr lang="zh-CN" altLang="en-US"/>
              <a:t>）</a:t>
            </a:r>
            <a:endParaRPr lang="zh-CN" altLang="en-US"/>
          </a:p>
          <a:p>
            <a:pPr lvl="1" algn="just" eaLnBrk="1" hangingPunct="1">
              <a:buFont typeface="Wingdings" panose="05000000000000000000" pitchFamily="2" charset="2"/>
              <a:buNone/>
            </a:pPr>
            <a:r>
              <a:rPr lang="zh-CN" altLang="en-US"/>
              <a:t>候选码的诸属性称为</a:t>
            </a:r>
            <a:r>
              <a:rPr lang="zh-CN" altLang="en-US" u="sng"/>
              <a:t>主属性</a:t>
            </a:r>
            <a:r>
              <a:rPr lang="zh-CN" altLang="en-US"/>
              <a:t>（</a:t>
            </a:r>
            <a:r>
              <a:rPr lang="en-US" altLang="zh-CN"/>
              <a:t>Prime attribute</a:t>
            </a:r>
            <a:r>
              <a:rPr lang="zh-CN" altLang="en-US"/>
              <a:t>）。</a:t>
            </a:r>
            <a:endParaRPr lang="zh-CN" altLang="en-US"/>
          </a:p>
          <a:p>
            <a:pPr lvl="1" algn="just" eaLnBrk="1" hangingPunct="1">
              <a:buFont typeface="Wingdings" panose="05000000000000000000" pitchFamily="2" charset="2"/>
              <a:buNone/>
            </a:pPr>
            <a:r>
              <a:rPr lang="zh-CN" altLang="en-US"/>
              <a:t>不包含在任何候选码中的属性称为</a:t>
            </a:r>
            <a:r>
              <a:rPr lang="zh-CN" altLang="en-US" u="sng"/>
              <a:t>非码属性</a:t>
            </a:r>
            <a:r>
              <a:rPr lang="zh-CN" altLang="en-US"/>
              <a:t>（</a:t>
            </a:r>
            <a:r>
              <a:rPr lang="en-US" altLang="zh-CN"/>
              <a:t>Non-key attribute</a:t>
            </a:r>
            <a:r>
              <a:rPr lang="zh-CN" altLang="en-US"/>
              <a:t>） </a:t>
            </a:r>
            <a:endParaRPr lang="zh-CN" altLang="en-US"/>
          </a:p>
        </p:txBody>
      </p:sp>
      <p:sp>
        <p:nvSpPr>
          <p:cNvPr id="4" name="日期占位符 3"/>
          <p:cNvSpPr>
            <a:spLocks noGrp="1"/>
          </p:cNvSpPr>
          <p:nvPr>
            <p:ph type="dt" sz="quarter" idx="10"/>
          </p:nvPr>
        </p:nvSpPr>
        <p:spPr/>
        <p:txBody>
          <a:bodyPr/>
          <a:lstStyle/>
          <a:p>
            <a:pPr>
              <a:defRPr/>
            </a:pPr>
            <a:fld id="{F09AB230-9B07-4DBC-867B-00D4FA92A22E}" type="datetime1">
              <a:rPr lang="zh-CN" altLang="en-US"/>
            </a:fld>
            <a:endParaRPr lang="en-US" altLang="zh-CN"/>
          </a:p>
        </p:txBody>
      </p:sp>
      <p:sp>
        <p:nvSpPr>
          <p:cNvPr id="389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7267">
                                            <p:txEl>
                                              <p:pRg st="1" end="1"/>
                                            </p:txEl>
                                          </p:spTgt>
                                        </p:tgtEl>
                                        <p:attrNameLst>
                                          <p:attrName>style.visibility</p:attrName>
                                        </p:attrNameLst>
                                      </p:cBhvr>
                                      <p:to>
                                        <p:strVal val="visible"/>
                                      </p:to>
                                    </p:set>
                                    <p:animEffect transition="in" filter="blinds(horizontal)">
                                      <p:cBhvr>
                                        <p:cTn id="7" dur="500"/>
                                        <p:tgtEl>
                                          <p:spTgt spid="2672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7267">
                                            <p:txEl>
                                              <p:pRg st="2" end="2"/>
                                            </p:txEl>
                                          </p:spTgt>
                                        </p:tgtEl>
                                        <p:attrNameLst>
                                          <p:attrName>style.visibility</p:attrName>
                                        </p:attrNameLst>
                                      </p:cBhvr>
                                      <p:to>
                                        <p:strVal val="visible"/>
                                      </p:to>
                                    </p:set>
                                    <p:animEffect transition="in" filter="blinds(horizontal)">
                                      <p:cBhvr>
                                        <p:cTn id="12" dur="500"/>
                                        <p:tgtEl>
                                          <p:spTgt spid="267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7267">
                                            <p:txEl>
                                              <p:pRg st="3" end="3"/>
                                            </p:txEl>
                                          </p:spTgt>
                                        </p:tgtEl>
                                        <p:attrNameLst>
                                          <p:attrName>style.visibility</p:attrName>
                                        </p:attrNameLst>
                                      </p:cBhvr>
                                      <p:to>
                                        <p:strVal val="visible"/>
                                      </p:to>
                                    </p:set>
                                    <p:animEffect transition="in" filter="blinds(horizontal)">
                                      <p:cBhvr>
                                        <p:cTn id="17" dur="500"/>
                                        <p:tgtEl>
                                          <p:spTgt spid="2672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7267">
                                            <p:txEl>
                                              <p:pRg st="4" end="4"/>
                                            </p:txEl>
                                          </p:spTgt>
                                        </p:tgtEl>
                                        <p:attrNameLst>
                                          <p:attrName>style.visibility</p:attrName>
                                        </p:attrNameLst>
                                      </p:cBhvr>
                                      <p:to>
                                        <p:strVal val="visible"/>
                                      </p:to>
                                    </p:set>
                                    <p:animEffect transition="in" filter="blinds(horizontal)">
                                      <p:cBhvr>
                                        <p:cTn id="22" dur="500"/>
                                        <p:tgtEl>
                                          <p:spTgt spid="267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p:cNvSpPr>
          <p:nvPr>
            <p:ph type="title"/>
          </p:nvPr>
        </p:nvSpPr>
        <p:spPr/>
        <p:txBody>
          <a:bodyPr/>
          <a:lstStyle/>
          <a:p>
            <a:pPr eaLnBrk="1" hangingPunct="1"/>
            <a:r>
              <a:rPr lang="zh-CN" altLang="en-US"/>
              <a:t>关系（续）</a:t>
            </a:r>
            <a:endParaRPr lang="zh-CN" altLang="en-US"/>
          </a:p>
        </p:txBody>
      </p:sp>
      <p:sp>
        <p:nvSpPr>
          <p:cNvPr id="40963" name="Rectangle 3"/>
          <p:cNvSpPr>
            <a:spLocks noGrp="1" noRot="1"/>
          </p:cNvSpPr>
          <p:nvPr>
            <p:ph idx="1"/>
          </p:nvPr>
        </p:nvSpPr>
        <p:spPr>
          <a:xfrm>
            <a:off x="457200" y="2111375"/>
            <a:ext cx="8229600" cy="4389438"/>
          </a:xfrm>
        </p:spPr>
        <p:txBody>
          <a:bodyPr/>
          <a:lstStyle/>
          <a:p>
            <a:pPr algn="just" eaLnBrk="1" hangingPunct="1">
              <a:spcBef>
                <a:spcPts val="400"/>
              </a:spcBef>
              <a:buFont typeface="Wingdings" panose="05000000000000000000" pitchFamily="2" charset="2"/>
              <a:buNone/>
            </a:pPr>
            <a:r>
              <a:rPr lang="en-US" altLang="zh-CN" sz="2800"/>
              <a:t>7) </a:t>
            </a:r>
            <a:r>
              <a:rPr lang="zh-CN" altLang="en-US" sz="2800"/>
              <a:t>三类关系</a:t>
            </a:r>
            <a:endParaRPr lang="zh-CN" altLang="en-US" sz="2800"/>
          </a:p>
          <a:p>
            <a:pPr lvl="1" algn="just" eaLnBrk="1" hangingPunct="1">
              <a:buFont typeface="Wingdings" panose="05000000000000000000" pitchFamily="2" charset="2"/>
              <a:buNone/>
            </a:pPr>
            <a:r>
              <a:rPr lang="zh-CN" altLang="en-US" sz="2800" u="sng"/>
              <a:t>基本关系</a:t>
            </a:r>
            <a:r>
              <a:rPr lang="zh-CN" altLang="en-US" sz="2800"/>
              <a:t>（基本表或基表）</a:t>
            </a:r>
            <a:endParaRPr lang="zh-CN" altLang="en-US" sz="2800"/>
          </a:p>
          <a:p>
            <a:pPr lvl="2" eaLnBrk="1" hangingPunct="1">
              <a:buFont typeface="Wingdings 2" panose="05020102010507070707" pitchFamily="18" charset="2"/>
              <a:buNone/>
            </a:pPr>
            <a:r>
              <a:rPr lang="zh-CN" altLang="en-US" sz="2400"/>
              <a:t>实际存在的表，是实际存储数据的逻辑表示</a:t>
            </a:r>
            <a:endParaRPr lang="zh-CN" altLang="en-US" sz="2400"/>
          </a:p>
          <a:p>
            <a:pPr lvl="1" algn="just" eaLnBrk="1" hangingPunct="1">
              <a:buFont typeface="Wingdings" panose="05000000000000000000" pitchFamily="2" charset="2"/>
              <a:buNone/>
            </a:pPr>
            <a:r>
              <a:rPr lang="zh-CN" altLang="en-US" sz="2800" u="sng"/>
              <a:t>查询表</a:t>
            </a:r>
            <a:endParaRPr lang="zh-CN" altLang="en-US" sz="2800"/>
          </a:p>
          <a:p>
            <a:pPr lvl="2" algn="just" eaLnBrk="1" hangingPunct="1">
              <a:buFont typeface="Wingdings 2" panose="05020102010507070707" pitchFamily="18" charset="2"/>
              <a:buNone/>
            </a:pPr>
            <a:r>
              <a:rPr lang="zh-CN" altLang="en-US" sz="2400"/>
              <a:t>查询结果对应的表</a:t>
            </a:r>
            <a:endParaRPr lang="zh-CN" altLang="en-US" sz="2400"/>
          </a:p>
          <a:p>
            <a:pPr lvl="1" algn="just" eaLnBrk="1" hangingPunct="1">
              <a:buFont typeface="Wingdings" panose="05000000000000000000" pitchFamily="2" charset="2"/>
              <a:buNone/>
            </a:pPr>
            <a:r>
              <a:rPr lang="zh-CN" altLang="en-US" sz="2800" u="sng"/>
              <a:t>视图表</a:t>
            </a:r>
            <a:endParaRPr lang="zh-CN" altLang="en-US" sz="2800"/>
          </a:p>
          <a:p>
            <a:pPr lvl="2" algn="just" eaLnBrk="1" hangingPunct="1">
              <a:buFont typeface="Wingdings 2" panose="05020102010507070707" pitchFamily="18" charset="2"/>
              <a:buNone/>
            </a:pPr>
            <a:r>
              <a:rPr lang="zh-CN" altLang="en-US" sz="2400"/>
              <a:t>由基本表或其他视图表导出的表，是虚表，不对</a:t>
            </a:r>
            <a:endParaRPr lang="zh-CN" altLang="en-US" sz="2400"/>
          </a:p>
          <a:p>
            <a:pPr lvl="2" algn="just" eaLnBrk="1" hangingPunct="1">
              <a:buFont typeface="Wingdings 2" panose="05020102010507070707" pitchFamily="18" charset="2"/>
              <a:buNone/>
            </a:pPr>
            <a:r>
              <a:rPr lang="zh-CN" altLang="en-US" sz="2400"/>
              <a:t>应实际存储的数据</a:t>
            </a:r>
            <a:endParaRPr lang="zh-CN" altLang="en-US" sz="2400"/>
          </a:p>
        </p:txBody>
      </p:sp>
      <p:sp>
        <p:nvSpPr>
          <p:cNvPr id="4" name="日期占位符 3"/>
          <p:cNvSpPr>
            <a:spLocks noGrp="1"/>
          </p:cNvSpPr>
          <p:nvPr>
            <p:ph type="dt" sz="quarter" idx="10"/>
          </p:nvPr>
        </p:nvSpPr>
        <p:spPr/>
        <p:txBody>
          <a:bodyPr/>
          <a:lstStyle/>
          <a:p>
            <a:pPr>
              <a:defRPr/>
            </a:pPr>
            <a:fld id="{1F2BB943-6FB5-4FC5-A6D7-44351D58181E}" type="datetime1">
              <a:rPr lang="zh-CN" altLang="en-US"/>
            </a:fld>
            <a:endParaRPr lang="en-US" altLang="zh-CN"/>
          </a:p>
        </p:txBody>
      </p:sp>
      <p:sp>
        <p:nvSpPr>
          <p:cNvPr id="409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p:txBody>
          <a:bodyPr/>
          <a:lstStyle/>
          <a:p>
            <a:pPr eaLnBrk="1" hangingPunct="1"/>
            <a:r>
              <a:rPr lang="zh-CN" altLang="en-US"/>
              <a:t>关系（续）</a:t>
            </a:r>
            <a:endParaRPr lang="zh-CN" altLang="en-US"/>
          </a:p>
        </p:txBody>
      </p:sp>
      <p:sp>
        <p:nvSpPr>
          <p:cNvPr id="405507" name="Rectangle 3"/>
          <p:cNvSpPr>
            <a:spLocks noGrp="1" noRot="1"/>
          </p:cNvSpPr>
          <p:nvPr>
            <p:ph idx="1"/>
          </p:nvPr>
        </p:nvSpPr>
        <p:spPr/>
        <p:txBody>
          <a:bodyPr/>
          <a:lstStyle/>
          <a:p>
            <a:pPr algn="just" eaLnBrk="1" hangingPunct="1">
              <a:spcBef>
                <a:spcPts val="400"/>
              </a:spcBef>
              <a:buFont typeface="Wingdings" panose="05000000000000000000" pitchFamily="2" charset="2"/>
              <a:buNone/>
            </a:pPr>
            <a:r>
              <a:rPr lang="en-US" altLang="zh-CN" sz="2800"/>
              <a:t>8) </a:t>
            </a:r>
            <a:r>
              <a:rPr lang="zh-CN" altLang="en-US" sz="2800"/>
              <a:t>基本关系的性质</a:t>
            </a:r>
            <a:endParaRPr lang="en-US" altLang="zh-CN" sz="2800"/>
          </a:p>
          <a:p>
            <a:pPr algn="just" eaLnBrk="1" hangingPunct="1">
              <a:spcBef>
                <a:spcPts val="400"/>
              </a:spcBef>
              <a:buFont typeface="Wingdings" panose="05000000000000000000" pitchFamily="2" charset="2"/>
              <a:buNone/>
            </a:pPr>
            <a:endParaRPr lang="zh-CN" altLang="en-US" sz="2800"/>
          </a:p>
          <a:p>
            <a:pPr algn="just" eaLnBrk="1" hangingPunct="1">
              <a:spcBef>
                <a:spcPts val="400"/>
              </a:spcBef>
              <a:buClr>
                <a:schemeClr val="tx2"/>
              </a:buClr>
              <a:buFont typeface="Wingdings" panose="05000000000000000000" pitchFamily="2" charset="2"/>
              <a:buChar char="Ø"/>
            </a:pPr>
            <a:r>
              <a:rPr lang="zh-CN" altLang="en-US" sz="2800"/>
              <a:t>列是同质的（</a:t>
            </a:r>
            <a:r>
              <a:rPr lang="en-US" altLang="zh-CN" sz="2800"/>
              <a:t>Homogeneous</a:t>
            </a:r>
            <a:r>
              <a:rPr lang="zh-CN" altLang="en-US" sz="2800"/>
              <a:t>）</a:t>
            </a:r>
            <a:endParaRPr lang="zh-CN" altLang="en-US" sz="2800"/>
          </a:p>
          <a:p>
            <a:pPr algn="just" eaLnBrk="1" hangingPunct="1">
              <a:spcBef>
                <a:spcPts val="400"/>
              </a:spcBef>
              <a:buClr>
                <a:schemeClr val="tx2"/>
              </a:buClr>
              <a:buFont typeface="Wingdings" panose="05000000000000000000" pitchFamily="2" charset="2"/>
              <a:buChar char="Ø"/>
            </a:pPr>
            <a:r>
              <a:rPr lang="zh-CN" altLang="en-US" sz="2800"/>
              <a:t>不同的列可出自同一个域</a:t>
            </a:r>
            <a:endParaRPr lang="zh-CN" altLang="en-US" sz="2800"/>
          </a:p>
          <a:p>
            <a:pPr eaLnBrk="1" hangingPunct="1">
              <a:buClr>
                <a:schemeClr val="tx2"/>
              </a:buClr>
              <a:buFont typeface="Wingdings" panose="05000000000000000000" pitchFamily="2" charset="2"/>
              <a:buChar char="Ø"/>
            </a:pPr>
            <a:r>
              <a:rPr lang="zh-CN" altLang="en-US" sz="2800"/>
              <a:t>列的顺序无所谓</a:t>
            </a:r>
            <a:endParaRPr lang="zh-CN" altLang="en-US" sz="2800"/>
          </a:p>
          <a:p>
            <a:pPr eaLnBrk="1" hangingPunct="1">
              <a:buClr>
                <a:schemeClr val="tx2"/>
              </a:buClr>
              <a:buFont typeface="Wingdings" panose="05000000000000000000" pitchFamily="2" charset="2"/>
              <a:buChar char="Ø"/>
            </a:pPr>
            <a:r>
              <a:rPr lang="zh-CN" altLang="en-US" sz="2800"/>
              <a:t>任意两个元组不能完全相同</a:t>
            </a:r>
            <a:endParaRPr lang="zh-CN" altLang="en-US" sz="2800"/>
          </a:p>
          <a:p>
            <a:pPr algn="just" eaLnBrk="1" hangingPunct="1">
              <a:buClr>
                <a:schemeClr val="tx2"/>
              </a:buClr>
              <a:buFont typeface="Wingdings" panose="05000000000000000000" pitchFamily="2" charset="2"/>
              <a:buChar char="Ø"/>
            </a:pPr>
            <a:r>
              <a:rPr lang="zh-CN" altLang="en-US" sz="2800"/>
              <a:t>行的顺序无所谓</a:t>
            </a:r>
            <a:endParaRPr lang="zh-CN" altLang="en-US" sz="2800"/>
          </a:p>
          <a:p>
            <a:pPr algn="just" eaLnBrk="1" hangingPunct="1">
              <a:buClr>
                <a:schemeClr val="tx2"/>
              </a:buClr>
              <a:buFont typeface="Wingdings" panose="05000000000000000000" pitchFamily="2" charset="2"/>
              <a:buChar char="Ø"/>
            </a:pPr>
            <a:r>
              <a:rPr lang="zh-CN" altLang="en-US" sz="2800"/>
              <a:t>分量必须取原子值</a:t>
            </a:r>
            <a:endParaRPr lang="zh-CN" altLang="en-US" sz="2800"/>
          </a:p>
        </p:txBody>
      </p:sp>
      <p:sp>
        <p:nvSpPr>
          <p:cNvPr id="4" name="日期占位符 3"/>
          <p:cNvSpPr>
            <a:spLocks noGrp="1"/>
          </p:cNvSpPr>
          <p:nvPr>
            <p:ph type="dt" sz="quarter" idx="10"/>
          </p:nvPr>
        </p:nvSpPr>
        <p:spPr/>
        <p:txBody>
          <a:bodyPr/>
          <a:lstStyle/>
          <a:p>
            <a:pPr>
              <a:defRPr/>
            </a:pPr>
            <a:fld id="{021936A1-670D-41C7-9E3F-D75CC81FBD91}" type="datetime1">
              <a:rPr lang="zh-CN" altLang="en-US"/>
            </a:fld>
            <a:endParaRPr lang="en-US" altLang="zh-CN"/>
          </a:p>
        </p:txBody>
      </p:sp>
      <p:sp>
        <p:nvSpPr>
          <p:cNvPr id="419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5507">
                                            <p:txEl>
                                              <p:pRg st="2" end="2"/>
                                            </p:txEl>
                                          </p:spTgt>
                                        </p:tgtEl>
                                        <p:attrNameLst>
                                          <p:attrName>style.visibility</p:attrName>
                                        </p:attrNameLst>
                                      </p:cBhvr>
                                      <p:to>
                                        <p:strVal val="visible"/>
                                      </p:to>
                                    </p:set>
                                    <p:animEffect transition="in" filter="blinds(horizontal)">
                                      <p:cBhvr>
                                        <p:cTn id="7" dur="500"/>
                                        <p:tgtEl>
                                          <p:spTgt spid="40550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5507">
                                            <p:txEl>
                                              <p:pRg st="3" end="3"/>
                                            </p:txEl>
                                          </p:spTgt>
                                        </p:tgtEl>
                                        <p:attrNameLst>
                                          <p:attrName>style.visibility</p:attrName>
                                        </p:attrNameLst>
                                      </p:cBhvr>
                                      <p:to>
                                        <p:strVal val="visible"/>
                                      </p:to>
                                    </p:set>
                                    <p:animEffect transition="in" filter="blinds(horizontal)">
                                      <p:cBhvr>
                                        <p:cTn id="12" dur="500"/>
                                        <p:tgtEl>
                                          <p:spTgt spid="40550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5507">
                                            <p:txEl>
                                              <p:pRg st="4" end="4"/>
                                            </p:txEl>
                                          </p:spTgt>
                                        </p:tgtEl>
                                        <p:attrNameLst>
                                          <p:attrName>style.visibility</p:attrName>
                                        </p:attrNameLst>
                                      </p:cBhvr>
                                      <p:to>
                                        <p:strVal val="visible"/>
                                      </p:to>
                                    </p:set>
                                    <p:animEffect transition="in" filter="blinds(horizontal)">
                                      <p:cBhvr>
                                        <p:cTn id="17" dur="500"/>
                                        <p:tgtEl>
                                          <p:spTgt spid="40550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5507">
                                            <p:txEl>
                                              <p:pRg st="5" end="5"/>
                                            </p:txEl>
                                          </p:spTgt>
                                        </p:tgtEl>
                                        <p:attrNameLst>
                                          <p:attrName>style.visibility</p:attrName>
                                        </p:attrNameLst>
                                      </p:cBhvr>
                                      <p:to>
                                        <p:strVal val="visible"/>
                                      </p:to>
                                    </p:set>
                                    <p:animEffect transition="in" filter="blinds(horizontal)">
                                      <p:cBhvr>
                                        <p:cTn id="22" dur="500"/>
                                        <p:tgtEl>
                                          <p:spTgt spid="40550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05507">
                                            <p:txEl>
                                              <p:pRg st="6" end="6"/>
                                            </p:txEl>
                                          </p:spTgt>
                                        </p:tgtEl>
                                        <p:attrNameLst>
                                          <p:attrName>style.visibility</p:attrName>
                                        </p:attrNameLst>
                                      </p:cBhvr>
                                      <p:to>
                                        <p:strVal val="visible"/>
                                      </p:to>
                                    </p:set>
                                    <p:animEffect transition="in" filter="blinds(horizontal)">
                                      <p:cBhvr>
                                        <p:cTn id="27" dur="500"/>
                                        <p:tgtEl>
                                          <p:spTgt spid="40550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5507">
                                            <p:txEl>
                                              <p:pRg st="7" end="7"/>
                                            </p:txEl>
                                          </p:spTgt>
                                        </p:tgtEl>
                                        <p:attrNameLst>
                                          <p:attrName>style.visibility</p:attrName>
                                        </p:attrNameLst>
                                      </p:cBhvr>
                                      <p:to>
                                        <p:strVal val="visible"/>
                                      </p:to>
                                    </p:set>
                                    <p:animEffect transition="in" filter="blinds(horizontal)">
                                      <p:cBhvr>
                                        <p:cTn id="32" dur="500"/>
                                        <p:tgtEl>
                                          <p:spTgt spid="405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p:cNvSpPr>
          <p:nvPr>
            <p:ph type="title"/>
          </p:nvPr>
        </p:nvSpPr>
        <p:spPr/>
        <p:txBody>
          <a:bodyPr/>
          <a:lstStyle/>
          <a:p>
            <a:pPr eaLnBrk="1" hangingPunct="1"/>
            <a:r>
              <a:rPr lang="en-US" altLang="zh-CN"/>
              <a:t>2.2  </a:t>
            </a:r>
            <a:r>
              <a:rPr lang="zh-CN" altLang="en-US"/>
              <a:t>关系数据结构</a:t>
            </a:r>
            <a:endParaRPr lang="zh-CN" altLang="en-US"/>
          </a:p>
        </p:txBody>
      </p:sp>
      <p:sp>
        <p:nvSpPr>
          <p:cNvPr id="43011" name="Rectangle 3"/>
          <p:cNvSpPr>
            <a:spLocks noGrp="1" noRot="1"/>
          </p:cNvSpPr>
          <p:nvPr>
            <p:ph idx="1"/>
          </p:nvPr>
        </p:nvSpPr>
        <p:spPr>
          <a:xfrm>
            <a:off x="1365250" y="2336800"/>
            <a:ext cx="5435600" cy="3540125"/>
          </a:xfrm>
        </p:spPr>
        <p:txBody>
          <a:bodyPr/>
          <a:lstStyle/>
          <a:p>
            <a:pPr eaLnBrk="1" hangingPunct="1">
              <a:lnSpc>
                <a:spcPct val="180000"/>
              </a:lnSpc>
              <a:buFont typeface="Wingdings" panose="05000000000000000000" pitchFamily="2" charset="2"/>
              <a:buNone/>
            </a:pPr>
            <a:r>
              <a:rPr lang="en-US" altLang="zh-CN"/>
              <a:t>2.2.1  </a:t>
            </a:r>
            <a:r>
              <a:rPr lang="zh-CN" altLang="en-US">
                <a:latin typeface="宋体" panose="02010600030101010101" pitchFamily="2" charset="-122"/>
              </a:rPr>
              <a:t>关系</a:t>
            </a:r>
            <a:endParaRPr lang="zh-CN" altLang="en-US">
              <a:latin typeface="宋体" panose="02010600030101010101" pitchFamily="2" charset="-122"/>
            </a:endParaRPr>
          </a:p>
          <a:p>
            <a:pPr eaLnBrk="1" hangingPunct="1">
              <a:buFont typeface="Wingdings" panose="05000000000000000000" pitchFamily="2" charset="2"/>
              <a:buNone/>
            </a:pPr>
            <a:r>
              <a:rPr lang="en-US" altLang="zh-CN">
                <a:solidFill>
                  <a:schemeClr val="hlink"/>
                </a:solidFill>
              </a:rPr>
              <a:t>2.2.2  </a:t>
            </a:r>
            <a:r>
              <a:rPr lang="zh-CN" altLang="en-US">
                <a:solidFill>
                  <a:schemeClr val="hlink"/>
                </a:solidFill>
              </a:rPr>
              <a:t>关系模式</a:t>
            </a:r>
            <a:endParaRPr lang="zh-CN" altLang="en-US">
              <a:solidFill>
                <a:schemeClr val="hlink"/>
              </a:solidFill>
            </a:endParaRPr>
          </a:p>
          <a:p>
            <a:pPr eaLnBrk="1" hangingPunct="1">
              <a:lnSpc>
                <a:spcPct val="130000"/>
              </a:lnSpc>
              <a:buFont typeface="Wingdings" panose="05000000000000000000" pitchFamily="2" charset="2"/>
              <a:buNone/>
            </a:pPr>
            <a:r>
              <a:rPr lang="en-US" altLang="zh-CN"/>
              <a:t>2.2.3  </a:t>
            </a:r>
            <a:r>
              <a:rPr lang="zh-CN" altLang="en-US"/>
              <a:t>关系数据库</a:t>
            </a:r>
            <a:endParaRPr lang="zh-CN" altLang="en-US"/>
          </a:p>
        </p:txBody>
      </p:sp>
      <p:sp>
        <p:nvSpPr>
          <p:cNvPr id="4" name="日期占位符 3"/>
          <p:cNvSpPr>
            <a:spLocks noGrp="1"/>
          </p:cNvSpPr>
          <p:nvPr>
            <p:ph type="dt" sz="quarter" idx="10"/>
          </p:nvPr>
        </p:nvSpPr>
        <p:spPr/>
        <p:txBody>
          <a:bodyPr/>
          <a:lstStyle/>
          <a:p>
            <a:pPr>
              <a:defRPr/>
            </a:pPr>
            <a:fld id="{B692F0EB-4E39-4808-8E58-E42CA31C92F7}" type="datetime1">
              <a:rPr lang="zh-CN" altLang="en-US"/>
            </a:fld>
            <a:endParaRPr lang="en-US" altLang="zh-CN"/>
          </a:p>
        </p:txBody>
      </p:sp>
      <p:sp>
        <p:nvSpPr>
          <p:cNvPr id="430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p:cNvSpPr>
          <p:nvPr>
            <p:ph type="title"/>
          </p:nvPr>
        </p:nvSpPr>
        <p:spPr/>
        <p:txBody>
          <a:bodyPr/>
          <a:lstStyle/>
          <a:p>
            <a:pPr eaLnBrk="1" hangingPunct="1"/>
            <a:r>
              <a:rPr lang="en-US" altLang="zh-CN"/>
              <a:t>2.2.2  </a:t>
            </a:r>
            <a:r>
              <a:rPr lang="zh-CN" altLang="en-US"/>
              <a:t>关系模式</a:t>
            </a:r>
            <a:endParaRPr lang="zh-CN" altLang="en-US">
              <a:ea typeface="黑体" panose="02010609060101010101" pitchFamily="49" charset="-122"/>
            </a:endParaRPr>
          </a:p>
        </p:txBody>
      </p:sp>
      <p:sp>
        <p:nvSpPr>
          <p:cNvPr id="44035" name="Rectangle 3"/>
          <p:cNvSpPr>
            <a:spLocks noGrp="1" noRot="1"/>
          </p:cNvSpPr>
          <p:nvPr>
            <p:ph idx="1"/>
          </p:nvPr>
        </p:nvSpPr>
        <p:spPr>
          <a:xfrm>
            <a:off x="942975" y="2243138"/>
            <a:ext cx="7772400" cy="4114800"/>
          </a:xfrm>
        </p:spPr>
        <p:txBody>
          <a:bodyPr/>
          <a:lstStyle/>
          <a:p>
            <a:pPr algn="just" eaLnBrk="1" hangingPunct="1">
              <a:lnSpc>
                <a:spcPct val="150000"/>
              </a:lnSpc>
              <a:buFont typeface="Wingdings" panose="05000000000000000000" pitchFamily="2" charset="2"/>
              <a:buNone/>
            </a:pPr>
            <a:r>
              <a:rPr lang="en-US" altLang="zh-CN" sz="3200"/>
              <a:t>1</a:t>
            </a:r>
            <a:r>
              <a:rPr lang="zh-CN" altLang="en-US" sz="3200"/>
              <a:t>．什么是关系模式</a:t>
            </a:r>
            <a:endParaRPr lang="zh-CN" altLang="en-US" sz="3200"/>
          </a:p>
          <a:p>
            <a:pPr eaLnBrk="1" hangingPunct="1">
              <a:lnSpc>
                <a:spcPct val="150000"/>
              </a:lnSpc>
              <a:buFont typeface="Wingdings" panose="05000000000000000000" pitchFamily="2" charset="2"/>
              <a:buNone/>
            </a:pPr>
            <a:r>
              <a:rPr lang="en-US" altLang="zh-CN" sz="3200"/>
              <a:t>2</a:t>
            </a:r>
            <a:r>
              <a:rPr lang="zh-CN" altLang="en-US" sz="3200"/>
              <a:t>．定义关系模式</a:t>
            </a:r>
            <a:endParaRPr lang="zh-CN" altLang="en-US" sz="3200"/>
          </a:p>
          <a:p>
            <a:pPr eaLnBrk="1" hangingPunct="1">
              <a:lnSpc>
                <a:spcPct val="150000"/>
              </a:lnSpc>
              <a:buFont typeface="Wingdings" panose="05000000000000000000" pitchFamily="2" charset="2"/>
              <a:buNone/>
            </a:pPr>
            <a:r>
              <a:rPr lang="en-US" altLang="zh-CN" sz="3200"/>
              <a:t>3.  </a:t>
            </a:r>
            <a:r>
              <a:rPr lang="zh-CN" altLang="en-US" sz="3200"/>
              <a:t>关系模式与关系</a:t>
            </a:r>
            <a:endParaRPr lang="zh-CN" altLang="en-US" sz="3200"/>
          </a:p>
        </p:txBody>
      </p:sp>
      <p:sp>
        <p:nvSpPr>
          <p:cNvPr id="4" name="日期占位符 3"/>
          <p:cNvSpPr>
            <a:spLocks noGrp="1"/>
          </p:cNvSpPr>
          <p:nvPr>
            <p:ph type="dt" sz="quarter" idx="10"/>
          </p:nvPr>
        </p:nvSpPr>
        <p:spPr/>
        <p:txBody>
          <a:bodyPr/>
          <a:lstStyle/>
          <a:p>
            <a:pPr>
              <a:defRPr/>
            </a:pPr>
            <a:fld id="{C140F845-5EA8-4F4D-8B02-42254DA85237}" type="datetime1">
              <a:rPr lang="zh-CN" altLang="en-US"/>
            </a:fld>
            <a:endParaRPr lang="en-US" altLang="zh-CN"/>
          </a:p>
        </p:txBody>
      </p:sp>
      <p:sp>
        <p:nvSpPr>
          <p:cNvPr id="440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p:cNvSpPr>
          <p:nvPr>
            <p:ph type="title"/>
          </p:nvPr>
        </p:nvSpPr>
        <p:spPr/>
        <p:txBody>
          <a:bodyPr/>
          <a:lstStyle/>
          <a:p>
            <a:pPr eaLnBrk="1" hangingPunct="1"/>
            <a:r>
              <a:rPr lang="en-US" altLang="zh-CN"/>
              <a:t>1</a:t>
            </a:r>
            <a:r>
              <a:rPr lang="zh-CN" altLang="en-US"/>
              <a:t>．什么是关系模式</a:t>
            </a:r>
            <a:endParaRPr lang="zh-CN" altLang="en-US"/>
          </a:p>
        </p:txBody>
      </p:sp>
      <p:sp>
        <p:nvSpPr>
          <p:cNvPr id="45059" name="Rectangle 3"/>
          <p:cNvSpPr>
            <a:spLocks noGrp="1" noRot="1"/>
          </p:cNvSpPr>
          <p:nvPr>
            <p:ph idx="1"/>
          </p:nvPr>
        </p:nvSpPr>
        <p:spPr>
          <a:xfrm>
            <a:off x="971550" y="2060575"/>
            <a:ext cx="7772400" cy="4114800"/>
          </a:xfrm>
        </p:spPr>
        <p:txBody>
          <a:bodyPr/>
          <a:lstStyle/>
          <a:p>
            <a:pPr algn="just" eaLnBrk="1" hangingPunct="1">
              <a:buFont typeface="Wingdings" panose="05000000000000000000" pitchFamily="2" charset="2"/>
              <a:buNone/>
            </a:pPr>
            <a:r>
              <a:rPr lang="zh-CN" altLang="en-US" sz="2800"/>
              <a:t>关系模式（</a:t>
            </a:r>
            <a:r>
              <a:rPr lang="en-US" altLang="zh-CN" sz="2800"/>
              <a:t>Relation Schema</a:t>
            </a:r>
            <a:r>
              <a:rPr lang="zh-CN" altLang="en-US" sz="2800"/>
              <a:t>）是型</a:t>
            </a:r>
            <a:endParaRPr lang="zh-CN" altLang="en-US" sz="2800"/>
          </a:p>
          <a:p>
            <a:pPr algn="just" eaLnBrk="1" hangingPunct="1">
              <a:buFont typeface="Wingdings" panose="05000000000000000000" pitchFamily="2" charset="2"/>
              <a:buNone/>
            </a:pPr>
            <a:r>
              <a:rPr lang="zh-CN" altLang="en-US" sz="2800"/>
              <a:t>关系是值</a:t>
            </a:r>
            <a:endParaRPr lang="zh-CN" altLang="en-US" sz="2800"/>
          </a:p>
          <a:p>
            <a:pPr algn="just" eaLnBrk="1" hangingPunct="1">
              <a:buFont typeface="Wingdings" panose="05000000000000000000" pitchFamily="2" charset="2"/>
              <a:buNone/>
            </a:pPr>
            <a:r>
              <a:rPr lang="zh-CN" altLang="en-US" sz="2800"/>
              <a:t>关系模式是对关系的描述</a:t>
            </a:r>
            <a:endParaRPr lang="zh-CN" altLang="en-US" sz="2800"/>
          </a:p>
          <a:p>
            <a:pPr lvl="1" algn="just" eaLnBrk="1" hangingPunct="1">
              <a:buFont typeface="Wingdings" panose="05000000000000000000" pitchFamily="2" charset="2"/>
              <a:buNone/>
            </a:pPr>
            <a:r>
              <a:rPr lang="zh-CN" altLang="en-US"/>
              <a:t>元组集合的结构</a:t>
            </a:r>
            <a:endParaRPr lang="zh-CN" altLang="en-US"/>
          </a:p>
          <a:p>
            <a:pPr lvl="2" algn="just" eaLnBrk="1" hangingPunct="1">
              <a:buFont typeface="Wingdings 2" panose="05020102010507070707" pitchFamily="18" charset="2"/>
              <a:buNone/>
            </a:pPr>
            <a:r>
              <a:rPr lang="zh-CN" altLang="en-US" sz="2000"/>
              <a:t>属性构成</a:t>
            </a:r>
            <a:endParaRPr lang="zh-CN" altLang="en-US" sz="2000"/>
          </a:p>
          <a:p>
            <a:pPr lvl="2" algn="just" eaLnBrk="1" hangingPunct="1">
              <a:buFont typeface="Wingdings 2" panose="05020102010507070707" pitchFamily="18" charset="2"/>
              <a:buNone/>
            </a:pPr>
            <a:r>
              <a:rPr lang="zh-CN" altLang="en-US" sz="2000"/>
              <a:t>属性来自的域           </a:t>
            </a:r>
            <a:endParaRPr lang="zh-CN" altLang="en-US" sz="2000"/>
          </a:p>
          <a:p>
            <a:pPr lvl="2" algn="just" eaLnBrk="1" hangingPunct="1">
              <a:buFont typeface="Wingdings 2" panose="05020102010507070707" pitchFamily="18" charset="2"/>
              <a:buNone/>
            </a:pPr>
            <a:r>
              <a:rPr lang="zh-CN" altLang="en-US" sz="2000"/>
              <a:t>属性与域之间的映象关系</a:t>
            </a:r>
            <a:endParaRPr lang="zh-CN" altLang="en-US" sz="2000"/>
          </a:p>
          <a:p>
            <a:pPr lvl="1" algn="just" eaLnBrk="1" hangingPunct="1">
              <a:buFont typeface="Wingdings" panose="05000000000000000000" pitchFamily="2" charset="2"/>
              <a:buNone/>
            </a:pPr>
            <a:r>
              <a:rPr lang="zh-CN" altLang="en-US"/>
              <a:t>元组语义以及完整性约束条件</a:t>
            </a:r>
            <a:endParaRPr lang="zh-CN" altLang="en-US"/>
          </a:p>
          <a:p>
            <a:pPr lvl="1" algn="just" eaLnBrk="1" hangingPunct="1">
              <a:buFont typeface="Wingdings" panose="05000000000000000000" pitchFamily="2" charset="2"/>
              <a:buNone/>
            </a:pPr>
            <a:r>
              <a:rPr lang="zh-CN" altLang="en-US"/>
              <a:t>属性间的数据依赖关系集合     </a:t>
            </a:r>
            <a:endParaRPr lang="zh-CN" altLang="en-US"/>
          </a:p>
          <a:p>
            <a:pPr eaLnBrk="1" hangingPunct="1">
              <a:buFont typeface="Wingdings" panose="05000000000000000000" pitchFamily="2" charset="2"/>
              <a:buNone/>
            </a:pPr>
            <a:endParaRPr lang="en-US" altLang="zh-CN" sz="2800"/>
          </a:p>
        </p:txBody>
      </p:sp>
      <p:sp>
        <p:nvSpPr>
          <p:cNvPr id="4" name="日期占位符 3"/>
          <p:cNvSpPr>
            <a:spLocks noGrp="1"/>
          </p:cNvSpPr>
          <p:nvPr>
            <p:ph type="dt" sz="quarter" idx="10"/>
          </p:nvPr>
        </p:nvSpPr>
        <p:spPr/>
        <p:txBody>
          <a:bodyPr/>
          <a:lstStyle/>
          <a:p>
            <a:pPr>
              <a:defRPr/>
            </a:pPr>
            <a:fld id="{FD967911-2FB9-4A18-8034-30D7DC39C861}" type="datetime1">
              <a:rPr lang="zh-CN" altLang="en-US"/>
            </a:fld>
            <a:endParaRPr lang="en-US" altLang="zh-CN"/>
          </a:p>
        </p:txBody>
      </p:sp>
      <p:sp>
        <p:nvSpPr>
          <p:cNvPr id="450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p:txBody>
          <a:bodyPr/>
          <a:lstStyle/>
          <a:p>
            <a:pPr eaLnBrk="1" hangingPunct="1"/>
            <a:r>
              <a:rPr lang="en-US" altLang="zh-CN"/>
              <a:t>1.1  </a:t>
            </a:r>
            <a:r>
              <a:rPr lang="zh-CN" altLang="en-US"/>
              <a:t>数据库系统概述</a:t>
            </a:r>
            <a:endParaRPr lang="zh-CN" altLang="en-US" sz="5400"/>
          </a:p>
        </p:txBody>
      </p:sp>
      <p:sp>
        <p:nvSpPr>
          <p:cNvPr id="41987" name="Rectangle 3"/>
          <p:cNvSpPr>
            <a:spLocks noGrp="1" noRot="1"/>
          </p:cNvSpPr>
          <p:nvPr>
            <p:ph idx="1"/>
          </p:nvPr>
        </p:nvSpPr>
        <p:spPr>
          <a:xfrm>
            <a:off x="609600" y="2205038"/>
            <a:ext cx="7232650" cy="3894137"/>
          </a:xfrm>
        </p:spPr>
        <p:txBody>
          <a:bodyPr/>
          <a:lstStyle/>
          <a:p>
            <a:pPr algn="just" eaLnBrk="1" hangingPunct="1">
              <a:lnSpc>
                <a:spcPct val="170000"/>
              </a:lnSpc>
              <a:buFont typeface="Wingdings" panose="05000000000000000000" pitchFamily="2" charset="2"/>
              <a:buNone/>
            </a:pPr>
            <a:r>
              <a:rPr lang="en-US" altLang="zh-CN">
                <a:latin typeface="宋体" panose="02010600030101010101" pitchFamily="2" charset="-122"/>
              </a:rPr>
              <a:t>  1.1.1 </a:t>
            </a:r>
            <a:r>
              <a:rPr lang="zh-CN" altLang="en-US">
                <a:latin typeface="宋体" panose="02010600030101010101" pitchFamily="2" charset="-122"/>
              </a:rPr>
              <a:t>数据库的地位</a:t>
            </a:r>
            <a:endParaRPr lang="zh-CN" altLang="en-US">
              <a:latin typeface="宋体" panose="02010600030101010101" pitchFamily="2" charset="-122"/>
            </a:endParaRPr>
          </a:p>
          <a:p>
            <a:pPr algn="just" eaLnBrk="1" hangingPunct="1">
              <a:lnSpc>
                <a:spcPct val="170000"/>
              </a:lnSpc>
              <a:buFont typeface="Wingdings" panose="05000000000000000000" pitchFamily="2" charset="2"/>
              <a:buNone/>
            </a:pPr>
            <a:r>
              <a:rPr lang="zh-CN" altLang="en-US">
                <a:latin typeface="宋体" panose="02010600030101010101" pitchFamily="2" charset="-122"/>
              </a:rPr>
              <a:t>  </a:t>
            </a:r>
            <a:r>
              <a:rPr lang="en-US" altLang="zh-CN">
                <a:solidFill>
                  <a:srgbClr val="FC6AB6"/>
                </a:solidFill>
                <a:latin typeface="宋体" panose="02010600030101010101" pitchFamily="2" charset="-122"/>
              </a:rPr>
              <a:t>1.1.2 </a:t>
            </a:r>
            <a:r>
              <a:rPr lang="zh-CN" altLang="en-US">
                <a:solidFill>
                  <a:srgbClr val="FC6AB6"/>
                </a:solidFill>
                <a:latin typeface="宋体" panose="02010600030101010101" pitchFamily="2" charset="-122"/>
              </a:rPr>
              <a:t>四个基本概念</a:t>
            </a:r>
            <a:endParaRPr lang="zh-CN" altLang="en-US">
              <a:solidFill>
                <a:srgbClr val="FC6AB6"/>
              </a:solidFill>
              <a:latin typeface="宋体" panose="02010600030101010101" pitchFamily="2" charset="-122"/>
            </a:endParaRPr>
          </a:p>
          <a:p>
            <a:pPr algn="just" eaLnBrk="1" hangingPunct="1">
              <a:lnSpc>
                <a:spcPct val="170000"/>
              </a:lnSpc>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1.1.3 </a:t>
            </a:r>
            <a:r>
              <a:rPr lang="zh-CN" altLang="en-US">
                <a:latin typeface="宋体" panose="02010600030101010101" pitchFamily="2" charset="-122"/>
              </a:rPr>
              <a:t>数据管理技术的产生与发展</a:t>
            </a:r>
            <a:endParaRPr lang="zh-CN" altLang="en-US">
              <a:latin typeface="宋体" panose="02010600030101010101" pitchFamily="2" charset="-122"/>
            </a:endParaRPr>
          </a:p>
          <a:p>
            <a:pPr eaLnBrk="1" hangingPunct="1">
              <a:lnSpc>
                <a:spcPct val="170000"/>
              </a:lnSpc>
            </a:pPr>
            <a:endParaRPr lang="en-US" altLang="zh-CN"/>
          </a:p>
        </p:txBody>
      </p:sp>
      <p:sp>
        <p:nvSpPr>
          <p:cNvPr id="4198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5726F501-EC0A-4DF2-8B99-83208A56F58D}"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p:cNvSpPr>
          <p:nvPr>
            <p:ph type="title"/>
          </p:nvPr>
        </p:nvSpPr>
        <p:spPr/>
        <p:txBody>
          <a:bodyPr/>
          <a:lstStyle/>
          <a:p>
            <a:pPr eaLnBrk="1" hangingPunct="1"/>
            <a:r>
              <a:rPr lang="en-US" altLang="zh-CN"/>
              <a:t>2</a:t>
            </a:r>
            <a:r>
              <a:rPr lang="zh-CN" altLang="en-US"/>
              <a:t>．定义关系模式</a:t>
            </a:r>
            <a:endParaRPr lang="zh-CN" altLang="en-US"/>
          </a:p>
        </p:txBody>
      </p:sp>
      <p:sp>
        <p:nvSpPr>
          <p:cNvPr id="46083" name="Rectangle 3"/>
          <p:cNvSpPr>
            <a:spLocks noGrp="1" noRot="1"/>
          </p:cNvSpPr>
          <p:nvPr>
            <p:ph idx="1"/>
          </p:nvPr>
        </p:nvSpPr>
        <p:spPr>
          <a:xfrm>
            <a:off x="457200" y="2039938"/>
            <a:ext cx="8229600" cy="4389437"/>
          </a:xfrm>
        </p:spPr>
        <p:txBody>
          <a:bodyPr/>
          <a:lstStyle/>
          <a:p>
            <a:pPr algn="just" eaLnBrk="1" hangingPunct="1">
              <a:buFont typeface="Wingdings" panose="05000000000000000000" pitchFamily="2" charset="2"/>
              <a:buNone/>
            </a:pPr>
            <a:r>
              <a:rPr lang="zh-CN" altLang="en-US" sz="2800"/>
              <a:t>关系模式可以形式化地表示为：</a:t>
            </a:r>
            <a:endParaRPr lang="zh-CN" altLang="en-US" sz="2800"/>
          </a:p>
          <a:p>
            <a:pPr lvl="1" algn="just" eaLnBrk="1" hangingPunct="1">
              <a:buFont typeface="Wingdings" panose="05000000000000000000" pitchFamily="2" charset="2"/>
              <a:buNone/>
            </a:pPr>
            <a:r>
              <a:rPr lang="zh-CN" altLang="en-US" sz="3600">
                <a:solidFill>
                  <a:srgbClr val="79710F"/>
                </a:solidFill>
              </a:rPr>
              <a:t>    	</a:t>
            </a:r>
            <a:r>
              <a:rPr lang="en-US" altLang="zh-CN" sz="3600" i="1">
                <a:solidFill>
                  <a:srgbClr val="79710F"/>
                </a:solidFill>
              </a:rPr>
              <a:t>R</a:t>
            </a:r>
            <a:r>
              <a:rPr lang="zh-CN" altLang="en-US" sz="3600">
                <a:solidFill>
                  <a:srgbClr val="79710F"/>
                </a:solidFill>
              </a:rPr>
              <a:t>（</a:t>
            </a:r>
            <a:r>
              <a:rPr lang="en-US" altLang="zh-CN" sz="3600" i="1">
                <a:solidFill>
                  <a:srgbClr val="79710F"/>
                </a:solidFill>
              </a:rPr>
              <a:t>U</a:t>
            </a:r>
            <a:r>
              <a:rPr lang="zh-CN" altLang="en-US" sz="3600">
                <a:solidFill>
                  <a:srgbClr val="79710F"/>
                </a:solidFill>
              </a:rPr>
              <a:t>，</a:t>
            </a:r>
            <a:r>
              <a:rPr lang="en-US" altLang="zh-CN" sz="3600" i="1">
                <a:solidFill>
                  <a:srgbClr val="79710F"/>
                </a:solidFill>
              </a:rPr>
              <a:t>D</a:t>
            </a:r>
            <a:r>
              <a:rPr lang="zh-CN" altLang="en-US" sz="3600">
                <a:solidFill>
                  <a:srgbClr val="79710F"/>
                </a:solidFill>
              </a:rPr>
              <a:t>，</a:t>
            </a:r>
            <a:r>
              <a:rPr lang="en-US" altLang="zh-CN" sz="3600">
                <a:solidFill>
                  <a:srgbClr val="79710F"/>
                </a:solidFill>
              </a:rPr>
              <a:t>dom</a:t>
            </a:r>
            <a:r>
              <a:rPr lang="zh-CN" altLang="en-US" sz="3600">
                <a:solidFill>
                  <a:srgbClr val="79710F"/>
                </a:solidFill>
              </a:rPr>
              <a:t>，</a:t>
            </a:r>
            <a:r>
              <a:rPr lang="en-US" altLang="zh-CN" sz="3600" i="1">
                <a:solidFill>
                  <a:srgbClr val="79710F"/>
                </a:solidFill>
              </a:rPr>
              <a:t>F</a:t>
            </a:r>
            <a:r>
              <a:rPr lang="zh-CN" altLang="en-US" sz="3600">
                <a:solidFill>
                  <a:srgbClr val="79710F"/>
                </a:solidFill>
              </a:rPr>
              <a:t>）</a:t>
            </a:r>
            <a:endParaRPr lang="zh-CN" altLang="en-US" sz="2800">
              <a:solidFill>
                <a:srgbClr val="79710F"/>
              </a:solidFill>
            </a:endParaRPr>
          </a:p>
          <a:p>
            <a:pPr lvl="1" algn="just" eaLnBrk="1" hangingPunct="1">
              <a:buFont typeface="Wingdings" panose="05000000000000000000" pitchFamily="2" charset="2"/>
              <a:buNone/>
            </a:pPr>
            <a:r>
              <a:rPr lang="zh-CN" altLang="en-US" sz="2800" i="1"/>
              <a:t>		 </a:t>
            </a:r>
            <a:r>
              <a:rPr lang="en-US" altLang="zh-CN" sz="2800" i="1"/>
              <a:t>R      </a:t>
            </a:r>
            <a:r>
              <a:rPr lang="zh-CN" altLang="en-US" sz="2800"/>
              <a:t>关系名</a:t>
            </a:r>
            <a:endParaRPr lang="zh-CN" altLang="en-US" sz="2800"/>
          </a:p>
          <a:p>
            <a:pPr lvl="1" algn="just" eaLnBrk="1" hangingPunct="1">
              <a:buFont typeface="Wingdings" panose="05000000000000000000" pitchFamily="2" charset="2"/>
              <a:buNone/>
            </a:pPr>
            <a:r>
              <a:rPr lang="zh-CN" altLang="en-US" sz="2800" i="1"/>
              <a:t>		</a:t>
            </a:r>
            <a:r>
              <a:rPr lang="en-US" altLang="zh-CN" sz="2800" i="1"/>
              <a:t>U</a:t>
            </a:r>
            <a:r>
              <a:rPr lang="en-US" altLang="zh-CN" sz="2800"/>
              <a:t>       </a:t>
            </a:r>
            <a:r>
              <a:rPr lang="zh-CN" altLang="en-US" sz="2800"/>
              <a:t>组成该关系的属性名集合</a:t>
            </a:r>
            <a:endParaRPr lang="zh-CN" altLang="en-US" sz="2800"/>
          </a:p>
          <a:p>
            <a:pPr lvl="1" algn="just" eaLnBrk="1" hangingPunct="1">
              <a:buFont typeface="Wingdings" panose="05000000000000000000" pitchFamily="2" charset="2"/>
              <a:buNone/>
            </a:pPr>
            <a:r>
              <a:rPr lang="zh-CN" altLang="en-US" sz="2800" i="1"/>
              <a:t>		</a:t>
            </a:r>
            <a:r>
              <a:rPr lang="en-US" altLang="zh-CN" sz="2800" i="1"/>
              <a:t>D</a:t>
            </a:r>
            <a:r>
              <a:rPr lang="en-US" altLang="zh-CN" sz="2800"/>
              <a:t>       </a:t>
            </a:r>
            <a:r>
              <a:rPr lang="zh-CN" altLang="en-US" sz="2800"/>
              <a:t>属性组</a:t>
            </a:r>
            <a:r>
              <a:rPr lang="en-US" altLang="zh-CN" sz="2800" i="1"/>
              <a:t>U</a:t>
            </a:r>
            <a:r>
              <a:rPr lang="zh-CN" altLang="en-US" sz="2800"/>
              <a:t>中属性所来自的域</a:t>
            </a:r>
            <a:endParaRPr lang="zh-CN" altLang="en-US" sz="2800"/>
          </a:p>
          <a:p>
            <a:pPr lvl="1" algn="just" eaLnBrk="1" hangingPunct="1">
              <a:buFont typeface="Wingdings" panose="05000000000000000000" pitchFamily="2" charset="2"/>
              <a:buNone/>
            </a:pPr>
            <a:r>
              <a:rPr lang="zh-CN" altLang="en-US" sz="2800"/>
              <a:t>		</a:t>
            </a:r>
            <a:r>
              <a:rPr lang="en-US" altLang="zh-CN" sz="2800"/>
              <a:t>dom   </a:t>
            </a:r>
            <a:r>
              <a:rPr lang="zh-CN" altLang="en-US" sz="2800"/>
              <a:t>属性向域的映象集合</a:t>
            </a:r>
            <a:endParaRPr lang="zh-CN" altLang="en-US" sz="2800"/>
          </a:p>
          <a:p>
            <a:pPr lvl="1" algn="just" eaLnBrk="1" hangingPunct="1">
              <a:buFont typeface="Wingdings" panose="05000000000000000000" pitchFamily="2" charset="2"/>
              <a:buNone/>
            </a:pPr>
            <a:r>
              <a:rPr lang="zh-CN" altLang="en-US" sz="2800" i="1"/>
              <a:t>		</a:t>
            </a:r>
            <a:r>
              <a:rPr lang="en-US" altLang="zh-CN" sz="2800" i="1"/>
              <a:t>F</a:t>
            </a:r>
            <a:r>
              <a:rPr lang="en-US" altLang="zh-CN" sz="2800"/>
              <a:t>        </a:t>
            </a:r>
            <a:r>
              <a:rPr lang="zh-CN" altLang="en-US" sz="2800"/>
              <a:t>属性间的数据依赖关系集合</a:t>
            </a:r>
            <a:endParaRPr lang="zh-CN" altLang="en-US" sz="2800"/>
          </a:p>
          <a:p>
            <a:pPr eaLnBrk="1" hangingPunct="1">
              <a:buFont typeface="Wingdings" panose="05000000000000000000" pitchFamily="2" charset="2"/>
              <a:buNone/>
            </a:pPr>
            <a:endParaRPr lang="en-US" altLang="zh-CN" sz="2800"/>
          </a:p>
        </p:txBody>
      </p:sp>
      <p:sp>
        <p:nvSpPr>
          <p:cNvPr id="4" name="日期占位符 3"/>
          <p:cNvSpPr>
            <a:spLocks noGrp="1"/>
          </p:cNvSpPr>
          <p:nvPr>
            <p:ph type="dt" sz="quarter" idx="10"/>
          </p:nvPr>
        </p:nvSpPr>
        <p:spPr/>
        <p:txBody>
          <a:bodyPr/>
          <a:lstStyle/>
          <a:p>
            <a:pPr>
              <a:defRPr/>
            </a:pPr>
            <a:fld id="{A9A1B1F5-2BE3-4359-985B-E46C4A409BDC}" type="datetime1">
              <a:rPr lang="zh-CN" altLang="en-US"/>
            </a:fld>
            <a:endParaRPr lang="en-US" altLang="zh-CN"/>
          </a:p>
        </p:txBody>
      </p:sp>
      <p:sp>
        <p:nvSpPr>
          <p:cNvPr id="460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p:cNvSpPr>
          <p:nvPr>
            <p:ph type="title"/>
          </p:nvPr>
        </p:nvSpPr>
        <p:spPr/>
        <p:txBody>
          <a:bodyPr/>
          <a:lstStyle/>
          <a:p>
            <a:pPr eaLnBrk="1" hangingPunct="1"/>
            <a:r>
              <a:rPr lang="zh-CN" altLang="en-US"/>
              <a:t>定义关系模式 </a:t>
            </a:r>
            <a:r>
              <a:rPr lang="en-US" altLang="zh-CN"/>
              <a:t>(</a:t>
            </a:r>
            <a:r>
              <a:rPr lang="zh-CN" altLang="en-US"/>
              <a:t>续</a:t>
            </a:r>
            <a:r>
              <a:rPr lang="en-US" altLang="zh-CN"/>
              <a:t>)</a:t>
            </a:r>
            <a:endParaRPr lang="en-US" altLang="zh-CN"/>
          </a:p>
        </p:txBody>
      </p:sp>
      <p:sp>
        <p:nvSpPr>
          <p:cNvPr id="47107" name="Rectangle 3"/>
          <p:cNvSpPr>
            <a:spLocks noGrp="1" noRot="1"/>
          </p:cNvSpPr>
          <p:nvPr>
            <p:ph idx="1"/>
          </p:nvPr>
        </p:nvSpPr>
        <p:spPr>
          <a:xfrm>
            <a:off x="457200" y="2111375"/>
            <a:ext cx="8229600" cy="4389438"/>
          </a:xfrm>
        </p:spPr>
        <p:txBody>
          <a:bodyPr/>
          <a:lstStyle/>
          <a:p>
            <a:pPr eaLnBrk="1" hangingPunct="1">
              <a:buFont typeface="Wingdings" panose="05000000000000000000" pitchFamily="2" charset="2"/>
              <a:buNone/>
            </a:pPr>
            <a:r>
              <a:rPr lang="zh-CN" altLang="en-US" sz="2800"/>
              <a:t>关系模式通常可以简记为</a:t>
            </a:r>
            <a:endParaRPr lang="zh-CN" altLang="en-US" sz="2800"/>
          </a:p>
          <a:p>
            <a:pPr eaLnBrk="1" hangingPunct="1">
              <a:buFont typeface="Wingdings" panose="05000000000000000000" pitchFamily="2" charset="2"/>
              <a:buNone/>
            </a:pPr>
            <a:r>
              <a:rPr lang="zh-CN" altLang="en-US" sz="2800"/>
              <a:t> 	</a:t>
            </a:r>
            <a:r>
              <a:rPr lang="en-US" altLang="zh-CN" sz="2800" i="1"/>
              <a:t>R </a:t>
            </a:r>
            <a:r>
              <a:rPr lang="en-US" altLang="zh-CN" sz="2800"/>
              <a:t>(</a:t>
            </a:r>
            <a:r>
              <a:rPr lang="en-US" altLang="zh-CN" sz="2800" i="1"/>
              <a:t>U</a:t>
            </a:r>
            <a:r>
              <a:rPr lang="en-US" altLang="zh-CN" sz="2800"/>
              <a:t>)    </a:t>
            </a:r>
            <a:r>
              <a:rPr lang="zh-CN" altLang="en-US" sz="2800"/>
              <a:t>或    </a:t>
            </a:r>
            <a:r>
              <a:rPr lang="en-US" altLang="zh-CN" sz="2800" i="1"/>
              <a:t>R </a:t>
            </a:r>
            <a:r>
              <a:rPr lang="en-US" altLang="zh-CN" sz="2800"/>
              <a:t>(</a:t>
            </a:r>
            <a:r>
              <a:rPr lang="en-US" altLang="zh-CN" sz="2800" i="1"/>
              <a:t>A</a:t>
            </a:r>
            <a:r>
              <a:rPr lang="en-US" altLang="zh-CN" sz="2800" baseline="-25000"/>
              <a:t>1</a:t>
            </a:r>
            <a:r>
              <a:rPr lang="zh-CN" altLang="en-US" sz="2800"/>
              <a:t>，</a:t>
            </a:r>
            <a:r>
              <a:rPr lang="en-US" altLang="zh-CN" sz="2800" i="1"/>
              <a:t>A</a:t>
            </a:r>
            <a:r>
              <a:rPr lang="en-US" altLang="zh-CN" sz="2800" baseline="-25000"/>
              <a:t>2</a:t>
            </a:r>
            <a:r>
              <a:rPr lang="zh-CN" altLang="en-US" sz="2800"/>
              <a:t>，</a:t>
            </a:r>
            <a:r>
              <a:rPr lang="en-US" altLang="zh-CN" sz="2800"/>
              <a:t>…</a:t>
            </a:r>
            <a:r>
              <a:rPr lang="zh-CN" altLang="en-US" sz="2800"/>
              <a:t>，</a:t>
            </a:r>
            <a:r>
              <a:rPr lang="en-US" altLang="zh-CN" sz="2800" i="1"/>
              <a:t>A</a:t>
            </a:r>
            <a:r>
              <a:rPr lang="en-US" altLang="zh-CN" sz="2800" i="1" baseline="-25000"/>
              <a:t>n</a:t>
            </a:r>
            <a:r>
              <a:rPr lang="en-US" altLang="zh-CN" sz="2800"/>
              <a:t>)</a:t>
            </a:r>
            <a:endParaRPr lang="en-US" altLang="zh-CN" sz="2800"/>
          </a:p>
          <a:p>
            <a:pPr eaLnBrk="1" hangingPunct="1">
              <a:buFont typeface="Wingdings" panose="05000000000000000000" pitchFamily="2" charset="2"/>
              <a:buNone/>
            </a:pPr>
            <a:r>
              <a:rPr lang="en-US" altLang="zh-CN" sz="2800"/>
              <a:t>    </a:t>
            </a:r>
            <a:r>
              <a:rPr lang="en-US" altLang="zh-CN" sz="2800" i="1"/>
              <a:t>R   </a:t>
            </a:r>
            <a:r>
              <a:rPr lang="zh-CN" altLang="en-US" sz="2800"/>
              <a:t>关系名</a:t>
            </a:r>
            <a:endParaRPr lang="zh-CN" altLang="en-US" sz="2800"/>
          </a:p>
          <a:p>
            <a:pPr lvl="1" eaLnBrk="1" hangingPunct="1">
              <a:buFont typeface="Wingdings" panose="05000000000000000000" pitchFamily="2" charset="2"/>
              <a:buNone/>
            </a:pPr>
            <a:r>
              <a:rPr lang="en-US" altLang="zh-CN" sz="3600" i="1"/>
              <a:t>A</a:t>
            </a:r>
            <a:r>
              <a:rPr lang="en-US" altLang="zh-CN" sz="3600" baseline="-25000"/>
              <a:t>1</a:t>
            </a:r>
            <a:r>
              <a:rPr lang="zh-CN" altLang="en-US" sz="3600"/>
              <a:t>，</a:t>
            </a:r>
            <a:r>
              <a:rPr lang="en-US" altLang="zh-CN" sz="3600" i="1"/>
              <a:t>A</a:t>
            </a:r>
            <a:r>
              <a:rPr lang="en-US" altLang="zh-CN" sz="3600" baseline="-25000"/>
              <a:t>2</a:t>
            </a:r>
            <a:r>
              <a:rPr lang="zh-CN" altLang="en-US" sz="3600"/>
              <a:t>，</a:t>
            </a:r>
            <a:r>
              <a:rPr lang="en-US" altLang="zh-CN" sz="3600"/>
              <a:t>…</a:t>
            </a:r>
            <a:r>
              <a:rPr lang="zh-CN" altLang="en-US" sz="3600"/>
              <a:t>，</a:t>
            </a:r>
            <a:r>
              <a:rPr lang="en-US" altLang="zh-CN" sz="3600" i="1"/>
              <a:t>A</a:t>
            </a:r>
            <a:r>
              <a:rPr lang="en-US" altLang="zh-CN" sz="3600" i="1" baseline="-25000"/>
              <a:t>n      </a:t>
            </a:r>
            <a:r>
              <a:rPr lang="zh-CN" altLang="en-US" sz="3600"/>
              <a:t>属性名</a:t>
            </a:r>
            <a:endParaRPr lang="zh-CN" altLang="en-US" sz="2800"/>
          </a:p>
          <a:p>
            <a:pPr lvl="1" eaLnBrk="1" hangingPunct="1">
              <a:lnSpc>
                <a:spcPct val="170000"/>
              </a:lnSpc>
              <a:buFont typeface="Wingdings" panose="05000000000000000000" pitchFamily="2" charset="2"/>
              <a:buNone/>
            </a:pPr>
            <a:r>
              <a:rPr lang="zh-CN" altLang="en-US" sz="2800"/>
              <a:t>注：域名及属性向域的映象常常直接说明为</a:t>
            </a:r>
            <a:endParaRPr lang="zh-CN" altLang="en-US" sz="2800"/>
          </a:p>
          <a:p>
            <a:pPr lvl="1" eaLnBrk="1" hangingPunct="1">
              <a:buFont typeface="Wingdings" panose="05000000000000000000" pitchFamily="2" charset="2"/>
              <a:buNone/>
            </a:pPr>
            <a:r>
              <a:rPr lang="zh-CN" altLang="en-US" sz="2800"/>
              <a:t>        属性的类型、长度</a:t>
            </a:r>
            <a:endParaRPr lang="zh-CN" altLang="en-US" sz="2800"/>
          </a:p>
          <a:p>
            <a:pPr eaLnBrk="1" hangingPunct="1"/>
            <a:endParaRPr lang="en-US" altLang="zh-CN"/>
          </a:p>
        </p:txBody>
      </p:sp>
      <p:sp>
        <p:nvSpPr>
          <p:cNvPr id="4" name="日期占位符 3"/>
          <p:cNvSpPr>
            <a:spLocks noGrp="1"/>
          </p:cNvSpPr>
          <p:nvPr>
            <p:ph type="dt" sz="quarter" idx="10"/>
          </p:nvPr>
        </p:nvSpPr>
        <p:spPr/>
        <p:txBody>
          <a:bodyPr/>
          <a:lstStyle/>
          <a:p>
            <a:pPr>
              <a:defRPr/>
            </a:pPr>
            <a:fld id="{6906F0A2-AF0C-4C1C-99A1-E66388A59D47}" type="datetime1">
              <a:rPr lang="zh-CN" altLang="en-US"/>
            </a:fld>
            <a:endParaRPr lang="en-US" altLang="zh-CN"/>
          </a:p>
        </p:txBody>
      </p:sp>
      <p:sp>
        <p:nvSpPr>
          <p:cNvPr id="471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p:cNvSpPr>
          <p:nvPr>
            <p:ph type="title"/>
          </p:nvPr>
        </p:nvSpPr>
        <p:spPr/>
        <p:txBody>
          <a:bodyPr/>
          <a:lstStyle/>
          <a:p>
            <a:pPr eaLnBrk="1" hangingPunct="1"/>
            <a:r>
              <a:rPr lang="en-US" altLang="zh-CN"/>
              <a:t>3.  </a:t>
            </a:r>
            <a:r>
              <a:rPr lang="zh-CN" altLang="en-US"/>
              <a:t>关系模式与关系</a:t>
            </a:r>
            <a:endParaRPr lang="zh-CN" altLang="en-US"/>
          </a:p>
        </p:txBody>
      </p:sp>
      <p:sp>
        <p:nvSpPr>
          <p:cNvPr id="48131" name="Rectangle 3"/>
          <p:cNvSpPr>
            <a:spLocks noGrp="1" noRot="1"/>
          </p:cNvSpPr>
          <p:nvPr>
            <p:ph idx="1"/>
          </p:nvPr>
        </p:nvSpPr>
        <p:spPr>
          <a:xfrm>
            <a:off x="611188" y="2349500"/>
            <a:ext cx="7772400" cy="3816350"/>
          </a:xfrm>
        </p:spPr>
        <p:txBody>
          <a:bodyPr/>
          <a:lstStyle/>
          <a:p>
            <a:pPr algn="just" eaLnBrk="1" hangingPunct="1">
              <a:buFont typeface="Wingdings" panose="05000000000000000000" pitchFamily="2" charset="2"/>
              <a:buNone/>
            </a:pPr>
            <a:r>
              <a:rPr lang="zh-CN" altLang="en-US" sz="2800" u="sng"/>
              <a:t>关系模式</a:t>
            </a:r>
            <a:endParaRPr lang="zh-CN" altLang="en-US" sz="2800"/>
          </a:p>
          <a:p>
            <a:pPr lvl="1" algn="just" eaLnBrk="1" hangingPunct="1">
              <a:buFont typeface="Wingdings" panose="05000000000000000000" pitchFamily="2" charset="2"/>
              <a:buNone/>
            </a:pPr>
            <a:r>
              <a:rPr lang="zh-CN" altLang="en-US"/>
              <a:t>对关系的描述</a:t>
            </a:r>
            <a:endParaRPr lang="zh-CN" altLang="en-US"/>
          </a:p>
          <a:p>
            <a:pPr lvl="1" algn="just" eaLnBrk="1" hangingPunct="1">
              <a:buFont typeface="Wingdings" panose="05000000000000000000" pitchFamily="2" charset="2"/>
              <a:buNone/>
            </a:pPr>
            <a:r>
              <a:rPr lang="zh-CN" altLang="en-US"/>
              <a:t>静态的、稳定的</a:t>
            </a:r>
            <a:endParaRPr lang="zh-CN" altLang="en-US"/>
          </a:p>
          <a:p>
            <a:pPr algn="just" eaLnBrk="1" hangingPunct="1">
              <a:buFont typeface="Wingdings" panose="05000000000000000000" pitchFamily="2" charset="2"/>
              <a:buNone/>
            </a:pPr>
            <a:r>
              <a:rPr lang="zh-CN" altLang="en-US" sz="2800" u="sng"/>
              <a:t>关系</a:t>
            </a:r>
            <a:endParaRPr lang="zh-CN" altLang="en-US" sz="2800"/>
          </a:p>
          <a:p>
            <a:pPr lvl="1" algn="just" eaLnBrk="1" hangingPunct="1">
              <a:buFont typeface="Wingdings" panose="05000000000000000000" pitchFamily="2" charset="2"/>
              <a:buNone/>
            </a:pPr>
            <a:r>
              <a:rPr lang="zh-CN" altLang="en-US"/>
              <a:t>关系模式在某一时刻的状态或内容</a:t>
            </a:r>
            <a:endParaRPr lang="zh-CN" altLang="en-US"/>
          </a:p>
          <a:p>
            <a:pPr lvl="1" algn="just" eaLnBrk="1" hangingPunct="1">
              <a:buFont typeface="Wingdings" panose="05000000000000000000" pitchFamily="2" charset="2"/>
              <a:buNone/>
            </a:pPr>
            <a:r>
              <a:rPr lang="zh-CN" altLang="en-US"/>
              <a:t>动态的、随时间不断变化的</a:t>
            </a:r>
            <a:endParaRPr lang="zh-CN" altLang="en-US"/>
          </a:p>
          <a:p>
            <a:pPr algn="just" eaLnBrk="1" hangingPunct="1">
              <a:lnSpc>
                <a:spcPct val="140000"/>
              </a:lnSpc>
              <a:buFont typeface="Wingdings" panose="05000000000000000000" pitchFamily="2" charset="2"/>
              <a:buNone/>
            </a:pPr>
            <a:r>
              <a:rPr lang="zh-CN" altLang="en-US" sz="2400"/>
              <a:t>关系模式和关系往往统称为关系，通过上下文加以区别</a:t>
            </a:r>
            <a:endParaRPr lang="zh-CN" altLang="en-US" sz="2800"/>
          </a:p>
        </p:txBody>
      </p:sp>
      <p:sp>
        <p:nvSpPr>
          <p:cNvPr id="4" name="日期占位符 3"/>
          <p:cNvSpPr>
            <a:spLocks noGrp="1"/>
          </p:cNvSpPr>
          <p:nvPr>
            <p:ph type="dt" sz="quarter" idx="10"/>
          </p:nvPr>
        </p:nvSpPr>
        <p:spPr/>
        <p:txBody>
          <a:bodyPr/>
          <a:lstStyle/>
          <a:p>
            <a:pPr>
              <a:defRPr/>
            </a:pPr>
            <a:fld id="{58A4A6F6-A8E9-4E94-80A9-AF180AAED176}" type="datetime1">
              <a:rPr lang="zh-CN" altLang="en-US"/>
            </a:fld>
            <a:endParaRPr lang="en-US" altLang="zh-CN"/>
          </a:p>
        </p:txBody>
      </p:sp>
      <p:sp>
        <p:nvSpPr>
          <p:cNvPr id="481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p:cNvSpPr>
          <p:nvPr>
            <p:ph type="title"/>
          </p:nvPr>
        </p:nvSpPr>
        <p:spPr/>
        <p:txBody>
          <a:bodyPr/>
          <a:lstStyle/>
          <a:p>
            <a:pPr eaLnBrk="1" hangingPunct="1"/>
            <a:r>
              <a:rPr lang="en-US" altLang="zh-CN"/>
              <a:t>2.2  </a:t>
            </a:r>
            <a:r>
              <a:rPr lang="zh-CN" altLang="en-US"/>
              <a:t>关系数据结构</a:t>
            </a:r>
            <a:endParaRPr lang="zh-CN" altLang="en-US"/>
          </a:p>
        </p:txBody>
      </p:sp>
      <p:sp>
        <p:nvSpPr>
          <p:cNvPr id="49155" name="Rectangle 3"/>
          <p:cNvSpPr>
            <a:spLocks noGrp="1" noRot="1"/>
          </p:cNvSpPr>
          <p:nvPr>
            <p:ph idx="1"/>
          </p:nvPr>
        </p:nvSpPr>
        <p:spPr>
          <a:xfrm>
            <a:off x="1000125" y="2214563"/>
            <a:ext cx="7772400" cy="4114800"/>
          </a:xfrm>
        </p:spPr>
        <p:txBody>
          <a:bodyPr/>
          <a:lstStyle/>
          <a:p>
            <a:pPr eaLnBrk="1" hangingPunct="1">
              <a:lnSpc>
                <a:spcPct val="180000"/>
              </a:lnSpc>
              <a:buFont typeface="Wingdings" panose="05000000000000000000" pitchFamily="2" charset="2"/>
              <a:buNone/>
            </a:pPr>
            <a:r>
              <a:rPr lang="en-US" altLang="zh-CN" sz="3200"/>
              <a:t>2.2.1  </a:t>
            </a:r>
            <a:r>
              <a:rPr lang="zh-CN" altLang="en-US" sz="3200">
                <a:latin typeface="宋体" panose="02010600030101010101" pitchFamily="2" charset="-122"/>
              </a:rPr>
              <a:t>关系</a:t>
            </a:r>
            <a:endParaRPr lang="zh-CN" altLang="en-US" sz="3200">
              <a:latin typeface="宋体" panose="02010600030101010101" pitchFamily="2" charset="-122"/>
            </a:endParaRPr>
          </a:p>
          <a:p>
            <a:pPr eaLnBrk="1" hangingPunct="1">
              <a:buFont typeface="Wingdings" panose="05000000000000000000" pitchFamily="2" charset="2"/>
              <a:buNone/>
            </a:pPr>
            <a:r>
              <a:rPr lang="en-US" altLang="zh-CN" sz="3200"/>
              <a:t>2.2.2  </a:t>
            </a:r>
            <a:r>
              <a:rPr lang="zh-CN" altLang="en-US" sz="3200"/>
              <a:t>关系模式</a:t>
            </a:r>
            <a:endParaRPr lang="zh-CN" altLang="en-US" sz="3200">
              <a:ea typeface="黑体" panose="02010609060101010101" pitchFamily="49" charset="-122"/>
            </a:endParaRPr>
          </a:p>
          <a:p>
            <a:pPr eaLnBrk="1" hangingPunct="1">
              <a:lnSpc>
                <a:spcPct val="130000"/>
              </a:lnSpc>
              <a:buFont typeface="Wingdings" panose="05000000000000000000" pitchFamily="2" charset="2"/>
              <a:buNone/>
            </a:pPr>
            <a:r>
              <a:rPr lang="en-US" altLang="zh-CN" sz="3200">
                <a:solidFill>
                  <a:schemeClr val="hlink"/>
                </a:solidFill>
              </a:rPr>
              <a:t>2.2.3  </a:t>
            </a:r>
            <a:r>
              <a:rPr lang="zh-CN" altLang="en-US" sz="3200">
                <a:solidFill>
                  <a:schemeClr val="hlink"/>
                </a:solidFill>
              </a:rPr>
              <a:t>关系数据库</a:t>
            </a:r>
            <a:endParaRPr lang="zh-CN" altLang="en-US" sz="3200">
              <a:solidFill>
                <a:schemeClr val="hlink"/>
              </a:solidFill>
            </a:endParaRPr>
          </a:p>
        </p:txBody>
      </p:sp>
      <p:sp>
        <p:nvSpPr>
          <p:cNvPr id="4" name="日期占位符 3"/>
          <p:cNvSpPr>
            <a:spLocks noGrp="1"/>
          </p:cNvSpPr>
          <p:nvPr>
            <p:ph type="dt" sz="quarter" idx="10"/>
          </p:nvPr>
        </p:nvSpPr>
        <p:spPr/>
        <p:txBody>
          <a:bodyPr/>
          <a:lstStyle/>
          <a:p>
            <a:pPr>
              <a:defRPr/>
            </a:pPr>
            <a:fld id="{B021AADE-A061-4BDA-853C-9C46637B7760}" type="datetime1">
              <a:rPr lang="zh-CN" altLang="en-US"/>
            </a:fld>
            <a:endParaRPr lang="en-US" altLang="zh-CN"/>
          </a:p>
        </p:txBody>
      </p:sp>
      <p:sp>
        <p:nvSpPr>
          <p:cNvPr id="491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p:cNvSpPr>
          <p:nvPr>
            <p:ph type="title"/>
          </p:nvPr>
        </p:nvSpPr>
        <p:spPr/>
        <p:txBody>
          <a:bodyPr/>
          <a:lstStyle/>
          <a:p>
            <a:pPr eaLnBrk="1" hangingPunct="1"/>
            <a:r>
              <a:rPr lang="en-US" altLang="zh-CN">
                <a:latin typeface="宋体" panose="02010600030101010101" pitchFamily="2" charset="-122"/>
              </a:rPr>
              <a:t>2.2.3  </a:t>
            </a:r>
            <a:r>
              <a:rPr lang="zh-CN" altLang="en-US">
                <a:latin typeface="宋体" panose="02010600030101010101" pitchFamily="2" charset="-122"/>
              </a:rPr>
              <a:t>关系数据库</a:t>
            </a:r>
            <a:endParaRPr lang="zh-CN" altLang="en-US">
              <a:ea typeface="黑体" panose="02010609060101010101" pitchFamily="49" charset="-122"/>
            </a:endParaRPr>
          </a:p>
        </p:txBody>
      </p:sp>
      <p:sp>
        <p:nvSpPr>
          <p:cNvPr id="50179" name="Rectangle 3"/>
          <p:cNvSpPr>
            <a:spLocks noGrp="1" noRot="1"/>
          </p:cNvSpPr>
          <p:nvPr>
            <p:ph idx="1"/>
          </p:nvPr>
        </p:nvSpPr>
        <p:spPr>
          <a:xfrm>
            <a:off x="468313" y="2276475"/>
            <a:ext cx="7772400" cy="4114800"/>
          </a:xfrm>
        </p:spPr>
        <p:txBody>
          <a:bodyPr/>
          <a:lstStyle/>
          <a:p>
            <a:pPr algn="just" eaLnBrk="1" hangingPunct="1">
              <a:lnSpc>
                <a:spcPct val="170000"/>
              </a:lnSpc>
              <a:buFont typeface="Wingdings" panose="05000000000000000000" pitchFamily="2" charset="2"/>
              <a:buNone/>
            </a:pPr>
            <a:r>
              <a:rPr lang="en-US" altLang="zh-CN"/>
              <a:t>1. </a:t>
            </a:r>
            <a:r>
              <a:rPr lang="zh-CN" altLang="en-US"/>
              <a:t>关系数据库</a:t>
            </a:r>
            <a:endParaRPr lang="zh-CN" altLang="en-US"/>
          </a:p>
          <a:p>
            <a:pPr algn="just" eaLnBrk="1" hangingPunct="1">
              <a:lnSpc>
                <a:spcPct val="170000"/>
              </a:lnSpc>
              <a:buFont typeface="Wingdings" panose="05000000000000000000" pitchFamily="2" charset="2"/>
              <a:buNone/>
            </a:pPr>
            <a:r>
              <a:rPr lang="en-US" altLang="zh-CN"/>
              <a:t>2. </a:t>
            </a:r>
            <a:r>
              <a:rPr lang="zh-CN" altLang="en-US"/>
              <a:t>关系数据库的型与值</a:t>
            </a:r>
            <a:endParaRPr lang="en-US" altLang="zh-CN"/>
          </a:p>
          <a:p>
            <a:pPr algn="just" eaLnBrk="1" hangingPunct="1">
              <a:lnSpc>
                <a:spcPct val="170000"/>
              </a:lnSpc>
              <a:buFont typeface="Wingdings" panose="05000000000000000000" pitchFamily="2" charset="2"/>
              <a:buNone/>
            </a:pPr>
            <a:r>
              <a:rPr lang="zh-CN" altLang="en-US" sz="2000"/>
              <a:t>型：关系数据库模式</a:t>
            </a:r>
            <a:r>
              <a:rPr lang="en-US" altLang="zh-CN" sz="2000"/>
              <a:t>—</a:t>
            </a:r>
            <a:r>
              <a:rPr lang="zh-CN" altLang="en-US" sz="2000"/>
              <a:t>抽象</a:t>
            </a:r>
            <a:endParaRPr lang="en-US" altLang="zh-CN" sz="2000"/>
          </a:p>
          <a:p>
            <a:pPr algn="just" eaLnBrk="1" hangingPunct="1">
              <a:lnSpc>
                <a:spcPct val="170000"/>
              </a:lnSpc>
              <a:buFont typeface="Wingdings" panose="05000000000000000000" pitchFamily="2" charset="2"/>
              <a:buNone/>
            </a:pPr>
            <a:r>
              <a:rPr lang="en-US" altLang="zh-CN" sz="2000"/>
              <a:t>   </a:t>
            </a:r>
            <a:r>
              <a:rPr lang="zh-CN" altLang="en-US" sz="2000">
                <a:solidFill>
                  <a:srgbClr val="F46BFB"/>
                </a:solidFill>
              </a:rPr>
              <a:t>若干域的定义；域上定义的若干关系模式</a:t>
            </a:r>
            <a:endParaRPr lang="en-US" altLang="zh-CN" sz="2000">
              <a:solidFill>
                <a:srgbClr val="F46BFB"/>
              </a:solidFill>
            </a:endParaRPr>
          </a:p>
          <a:p>
            <a:pPr algn="just" eaLnBrk="1" hangingPunct="1">
              <a:lnSpc>
                <a:spcPct val="170000"/>
              </a:lnSpc>
              <a:buFont typeface="Wingdings" panose="05000000000000000000" pitchFamily="2" charset="2"/>
              <a:buNone/>
            </a:pPr>
            <a:r>
              <a:rPr lang="zh-CN" altLang="en-US" sz="2000"/>
              <a:t>值：关系模式在某一时刻对应的关系的集合</a:t>
            </a:r>
            <a:endParaRPr lang="en-US" altLang="zh-CN" sz="2000"/>
          </a:p>
          <a:p>
            <a:pPr algn="just" eaLnBrk="1" hangingPunct="1">
              <a:lnSpc>
                <a:spcPct val="170000"/>
              </a:lnSpc>
              <a:buFont typeface="Wingdings" panose="05000000000000000000" pitchFamily="2" charset="2"/>
              <a:buNone/>
            </a:pPr>
            <a:r>
              <a:rPr lang="zh-CN" altLang="en-US" sz="2000"/>
              <a:t>   </a:t>
            </a:r>
            <a:r>
              <a:rPr lang="zh-CN" altLang="en-US" sz="2000">
                <a:solidFill>
                  <a:srgbClr val="F46BFB"/>
                </a:solidFill>
              </a:rPr>
              <a:t>关系数据库的值简称为关系数据库</a:t>
            </a:r>
            <a:r>
              <a:rPr lang="en-US" altLang="zh-CN" sz="2000">
                <a:solidFill>
                  <a:srgbClr val="F46BFB"/>
                </a:solidFill>
              </a:rPr>
              <a:t>RDB</a:t>
            </a:r>
            <a:endParaRPr lang="zh-CN" altLang="en-US" sz="2000">
              <a:solidFill>
                <a:srgbClr val="F46BFB"/>
              </a:solidFill>
            </a:endParaRPr>
          </a:p>
          <a:p>
            <a:pPr eaLnBrk="1" hangingPunct="1"/>
            <a:endParaRPr lang="en-US" altLang="zh-CN"/>
          </a:p>
        </p:txBody>
      </p:sp>
      <p:sp>
        <p:nvSpPr>
          <p:cNvPr id="5" name="日期占位符 3"/>
          <p:cNvSpPr>
            <a:spLocks noGrp="1"/>
          </p:cNvSpPr>
          <p:nvPr>
            <p:ph type="dt" sz="quarter" idx="10"/>
          </p:nvPr>
        </p:nvSpPr>
        <p:spPr/>
        <p:txBody>
          <a:bodyPr/>
          <a:lstStyle/>
          <a:p>
            <a:pPr>
              <a:defRPr/>
            </a:pPr>
            <a:fld id="{ED3F9035-8BF4-4B4B-BF43-ACF39D3C8300}" type="datetime1">
              <a:rPr lang="zh-CN" altLang="en-US"/>
            </a:fld>
            <a:endParaRPr lang="en-US" altLang="zh-CN"/>
          </a:p>
        </p:txBody>
      </p:sp>
      <p:sp>
        <p:nvSpPr>
          <p:cNvPr id="501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
        <p:nvSpPr>
          <p:cNvPr id="236548" name="AutoShape 4"/>
          <p:cNvSpPr>
            <a:spLocks noChangeArrowheads="1"/>
          </p:cNvSpPr>
          <p:nvPr/>
        </p:nvSpPr>
        <p:spPr bwMode="auto">
          <a:xfrm>
            <a:off x="4429125" y="1571625"/>
            <a:ext cx="4391025" cy="1225550"/>
          </a:xfrm>
          <a:prstGeom prst="wedgeRoundRectCallout">
            <a:avLst>
              <a:gd name="adj1" fmla="val -78454"/>
              <a:gd name="adj2" fmla="val 28755"/>
              <a:gd name="adj3" fmla="val 16667"/>
            </a:avLst>
          </a:prstGeom>
          <a:solidFill>
            <a:schemeClr val="bg2"/>
          </a:solidFill>
          <a:ln w="9525">
            <a:solidFill>
              <a:schemeClr val="tx1"/>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zh-CN" altLang="en-US" sz="1800">
                <a:latin typeface="Tahoma" panose="020B0604030504040204" pitchFamily="34" charset="0"/>
              </a:rPr>
              <a:t>在一个给定的应用领域中，所有实体及实体之间联系的关系的集合构成一个关系数据库。</a:t>
            </a:r>
            <a:endParaRPr lang="zh-CN" altLang="en-US" sz="18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6548"/>
                                        </p:tgtEl>
                                        <p:attrNameLst>
                                          <p:attrName>style.visibility</p:attrName>
                                        </p:attrNameLst>
                                      </p:cBhvr>
                                      <p:to>
                                        <p:strVal val="visible"/>
                                      </p:to>
                                    </p:set>
                                    <p:animEffect transition="in" filter="blinds(horizontal)">
                                      <p:cBhvr>
                                        <p:cTn id="7" dur="500"/>
                                        <p:tgtEl>
                                          <p:spTgt spid="236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p:cNvSpPr>
          <p:nvPr>
            <p:ph type="title"/>
          </p:nvPr>
        </p:nvSpPr>
        <p:spPr/>
        <p:txBody>
          <a:bodyPr/>
          <a:lstStyle/>
          <a:p>
            <a:pPr eaLnBrk="1" hangingPunct="1"/>
            <a:r>
              <a:rPr lang="zh-CN" altLang="en-US"/>
              <a:t>第二章 关系数据库</a:t>
            </a:r>
            <a:endParaRPr lang="zh-CN" altLang="en-US"/>
          </a:p>
        </p:txBody>
      </p:sp>
      <p:sp>
        <p:nvSpPr>
          <p:cNvPr id="51203" name="Rectangle 3"/>
          <p:cNvSpPr>
            <a:spLocks noGrp="1" noRot="1"/>
          </p:cNvSpPr>
          <p:nvPr>
            <p:ph idx="1"/>
          </p:nvPr>
        </p:nvSpPr>
        <p:spPr/>
        <p:txBody>
          <a:bodyPr/>
          <a:lstStyle/>
          <a:p>
            <a:pPr lvl="1" eaLnBrk="1" hangingPunct="1">
              <a:buFont typeface="Wingdings" panose="05000000000000000000" pitchFamily="2" charset="2"/>
              <a:buNone/>
            </a:pPr>
            <a:r>
              <a:rPr lang="en-US" altLang="zh-CN" sz="3600"/>
              <a:t>2.1  </a:t>
            </a:r>
            <a:r>
              <a:rPr lang="zh-CN" altLang="en-US" sz="3600"/>
              <a:t>关系模型概述</a:t>
            </a:r>
            <a:endParaRPr lang="zh-CN" altLang="en-US" sz="3600"/>
          </a:p>
          <a:p>
            <a:pPr lvl="1" eaLnBrk="1" hangingPunct="1">
              <a:buFont typeface="Wingdings" panose="05000000000000000000" pitchFamily="2" charset="2"/>
              <a:buNone/>
            </a:pPr>
            <a:r>
              <a:rPr lang="en-US" altLang="zh-CN" sz="3600"/>
              <a:t>2.2  </a:t>
            </a:r>
            <a:r>
              <a:rPr lang="zh-CN" altLang="en-US" sz="3600"/>
              <a:t>关系数据结构</a:t>
            </a:r>
            <a:endParaRPr lang="zh-CN" altLang="en-US" sz="3600"/>
          </a:p>
          <a:p>
            <a:pPr lvl="1" eaLnBrk="1" hangingPunct="1">
              <a:buFont typeface="Wingdings" panose="05000000000000000000" pitchFamily="2" charset="2"/>
              <a:buNone/>
            </a:pPr>
            <a:r>
              <a:rPr lang="en-US" altLang="zh-CN" sz="3600">
                <a:solidFill>
                  <a:schemeClr val="hlink"/>
                </a:solidFill>
              </a:rPr>
              <a:t>2.3  </a:t>
            </a:r>
            <a:r>
              <a:rPr lang="zh-CN" altLang="en-US" sz="3600">
                <a:solidFill>
                  <a:schemeClr val="hlink"/>
                </a:solidFill>
              </a:rPr>
              <a:t>关系的完整性</a:t>
            </a:r>
            <a:endParaRPr lang="zh-CN" altLang="en-US" sz="3600">
              <a:solidFill>
                <a:schemeClr val="hlink"/>
              </a:solidFill>
            </a:endParaRPr>
          </a:p>
          <a:p>
            <a:pPr lvl="1" eaLnBrk="1" hangingPunct="1">
              <a:buFont typeface="Wingdings" panose="05000000000000000000" pitchFamily="2" charset="2"/>
              <a:buNone/>
            </a:pPr>
            <a:r>
              <a:rPr lang="en-US" altLang="zh-CN" sz="3600"/>
              <a:t>2.4  </a:t>
            </a:r>
            <a:r>
              <a:rPr lang="zh-CN" altLang="en-US" sz="3600"/>
              <a:t>关系代数</a:t>
            </a:r>
            <a:endParaRPr lang="zh-CN" altLang="en-US" sz="3600"/>
          </a:p>
          <a:p>
            <a:pPr lvl="1" eaLnBrk="1" hangingPunct="1">
              <a:buFont typeface="Wingdings" panose="05000000000000000000" pitchFamily="2" charset="2"/>
              <a:buNone/>
            </a:pPr>
            <a:r>
              <a:rPr lang="en-US" altLang="zh-CN" sz="3600"/>
              <a:t>2.5  </a:t>
            </a:r>
            <a:r>
              <a:rPr lang="zh-CN" altLang="en-US" sz="3600"/>
              <a:t>关系演算</a:t>
            </a:r>
            <a:endParaRPr lang="zh-CN" altLang="en-US" sz="3600"/>
          </a:p>
          <a:p>
            <a:pPr lvl="1" eaLnBrk="1" hangingPunct="1">
              <a:buFont typeface="Wingdings" panose="05000000000000000000" pitchFamily="2" charset="2"/>
              <a:buNone/>
            </a:pPr>
            <a:r>
              <a:rPr lang="en-US" altLang="zh-CN" sz="3600"/>
              <a:t>2.6  </a:t>
            </a:r>
            <a:r>
              <a:rPr lang="zh-CN" altLang="en-US" sz="3600"/>
              <a:t>小结</a:t>
            </a:r>
            <a:endParaRPr lang="zh-CN" altLang="en-US" sz="3600"/>
          </a:p>
        </p:txBody>
      </p:sp>
      <p:sp>
        <p:nvSpPr>
          <p:cNvPr id="4" name="日期占位符 3"/>
          <p:cNvSpPr>
            <a:spLocks noGrp="1"/>
          </p:cNvSpPr>
          <p:nvPr>
            <p:ph type="dt" sz="quarter" idx="10"/>
          </p:nvPr>
        </p:nvSpPr>
        <p:spPr/>
        <p:txBody>
          <a:bodyPr/>
          <a:lstStyle/>
          <a:p>
            <a:pPr>
              <a:defRPr/>
            </a:pPr>
            <a:fld id="{DB937574-8AA5-45F5-BC36-E4C894035869}" type="datetime1">
              <a:rPr lang="zh-CN" altLang="en-US"/>
            </a:fld>
            <a:endParaRPr lang="en-US" altLang="zh-CN"/>
          </a:p>
        </p:txBody>
      </p:sp>
      <p:sp>
        <p:nvSpPr>
          <p:cNvPr id="512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p:cNvSpPr>
          <p:nvPr>
            <p:ph type="title"/>
          </p:nvPr>
        </p:nvSpPr>
        <p:spPr/>
        <p:txBody>
          <a:bodyPr/>
          <a:lstStyle/>
          <a:p>
            <a:pPr eaLnBrk="1" hangingPunct="1"/>
            <a:r>
              <a:rPr lang="en-US" altLang="zh-CN" sz="5400"/>
              <a:t>2.3  </a:t>
            </a:r>
            <a:r>
              <a:rPr lang="zh-CN" altLang="en-US" sz="5400"/>
              <a:t>关系的完整性</a:t>
            </a:r>
            <a:endParaRPr lang="zh-CN" altLang="en-US" sz="5400"/>
          </a:p>
        </p:txBody>
      </p:sp>
      <p:sp>
        <p:nvSpPr>
          <p:cNvPr id="281603" name="Rectangle 3"/>
          <p:cNvSpPr>
            <a:spLocks noGrp="1" noRot="1"/>
          </p:cNvSpPr>
          <p:nvPr>
            <p:ph idx="1"/>
          </p:nvPr>
        </p:nvSpPr>
        <p:spPr>
          <a:xfrm>
            <a:off x="684213" y="1916113"/>
            <a:ext cx="8204200" cy="4114800"/>
          </a:xfrm>
        </p:spPr>
        <p:txBody>
          <a:bodyPr/>
          <a:lstStyle/>
          <a:p>
            <a:pPr algn="just" eaLnBrk="1" hangingPunct="1">
              <a:lnSpc>
                <a:spcPct val="120000"/>
              </a:lnSpc>
              <a:buFont typeface="Wingdings" panose="05000000000000000000" pitchFamily="2" charset="2"/>
              <a:buNone/>
            </a:pPr>
            <a:r>
              <a:rPr lang="zh-CN" altLang="en-US" sz="2400"/>
              <a:t>关系模型的完整性规则是对关系的某种约束条件。</a:t>
            </a:r>
            <a:endParaRPr lang="zh-CN" altLang="en-US" sz="2800"/>
          </a:p>
          <a:p>
            <a:pPr algn="just" eaLnBrk="1" hangingPunct="1">
              <a:lnSpc>
                <a:spcPct val="120000"/>
              </a:lnSpc>
              <a:buFont typeface="Wingdings" panose="05000000000000000000" pitchFamily="2" charset="2"/>
              <a:buNone/>
            </a:pPr>
            <a:r>
              <a:rPr lang="zh-CN" altLang="en-US" sz="2400"/>
              <a:t>关系模型中三类完整性约束：</a:t>
            </a:r>
            <a:endParaRPr lang="zh-CN" altLang="en-US" sz="2800"/>
          </a:p>
          <a:p>
            <a:pPr lvl="1" algn="just" eaLnBrk="1" hangingPunct="1">
              <a:lnSpc>
                <a:spcPct val="120000"/>
              </a:lnSpc>
              <a:buFont typeface="Wingdings" panose="05000000000000000000" pitchFamily="2" charset="2"/>
              <a:buNone/>
            </a:pPr>
            <a:r>
              <a:rPr lang="zh-CN" altLang="en-US"/>
              <a:t>实体完整性</a:t>
            </a:r>
            <a:endParaRPr lang="zh-CN" altLang="en-US"/>
          </a:p>
          <a:p>
            <a:pPr lvl="1" algn="just" eaLnBrk="1" hangingPunct="1">
              <a:lnSpc>
                <a:spcPct val="120000"/>
              </a:lnSpc>
              <a:buFont typeface="Wingdings" panose="05000000000000000000" pitchFamily="2" charset="2"/>
              <a:buNone/>
            </a:pPr>
            <a:r>
              <a:rPr lang="zh-CN" altLang="en-US"/>
              <a:t>参照完整性</a:t>
            </a:r>
            <a:endParaRPr lang="zh-CN" altLang="en-US"/>
          </a:p>
          <a:p>
            <a:pPr lvl="1" algn="just" eaLnBrk="1" hangingPunct="1">
              <a:lnSpc>
                <a:spcPct val="120000"/>
              </a:lnSpc>
              <a:buFont typeface="Wingdings" panose="05000000000000000000" pitchFamily="2" charset="2"/>
              <a:buNone/>
            </a:pPr>
            <a:r>
              <a:rPr lang="zh-CN" altLang="en-US"/>
              <a:t>用户定义的完整性</a:t>
            </a:r>
            <a:endParaRPr lang="zh-CN" altLang="en-US"/>
          </a:p>
          <a:p>
            <a:pPr algn="just" eaLnBrk="1" hangingPunct="1">
              <a:lnSpc>
                <a:spcPct val="120000"/>
              </a:lnSpc>
              <a:buFont typeface="Wingdings" panose="05000000000000000000" pitchFamily="2" charset="2"/>
              <a:buNone/>
            </a:pPr>
            <a:r>
              <a:rPr lang="zh-CN" altLang="en-US" sz="2400"/>
              <a:t>	实体完整性和参照完整性是关系模型必须满足的完整性约束条件，被称作是关系的两个</a:t>
            </a:r>
            <a:r>
              <a:rPr lang="zh-CN" altLang="en-US" sz="2400" b="1" u="sng"/>
              <a:t>不变性</a:t>
            </a:r>
            <a:r>
              <a:rPr lang="zh-CN" altLang="en-US" sz="2400"/>
              <a:t>，应该由关系系统自动支持。</a:t>
            </a:r>
            <a:endParaRPr lang="zh-CN" altLang="en-US" sz="2400"/>
          </a:p>
        </p:txBody>
      </p:sp>
      <p:sp>
        <p:nvSpPr>
          <p:cNvPr id="4" name="日期占位符 3"/>
          <p:cNvSpPr>
            <a:spLocks noGrp="1"/>
          </p:cNvSpPr>
          <p:nvPr>
            <p:ph type="dt" sz="quarter" idx="10"/>
          </p:nvPr>
        </p:nvSpPr>
        <p:spPr/>
        <p:txBody>
          <a:bodyPr/>
          <a:lstStyle/>
          <a:p>
            <a:pPr>
              <a:defRPr/>
            </a:pPr>
            <a:fld id="{5E939B85-CE4C-4751-A15F-667A2F2F2622}" type="datetime1">
              <a:rPr lang="zh-CN" altLang="en-US"/>
            </a:fld>
            <a:endParaRPr lang="en-US" altLang="zh-CN"/>
          </a:p>
        </p:txBody>
      </p:sp>
      <p:sp>
        <p:nvSpPr>
          <p:cNvPr id="522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1603">
                                            <p:txEl>
                                              <p:pRg st="1" end="1"/>
                                            </p:txEl>
                                          </p:spTgt>
                                        </p:tgtEl>
                                        <p:attrNameLst>
                                          <p:attrName>style.visibility</p:attrName>
                                        </p:attrNameLst>
                                      </p:cBhvr>
                                      <p:to>
                                        <p:strVal val="visible"/>
                                      </p:to>
                                    </p:set>
                                    <p:animEffect transition="in" filter="blinds(horizontal)">
                                      <p:cBhvr>
                                        <p:cTn id="7" dur="500"/>
                                        <p:tgtEl>
                                          <p:spTgt spid="281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1603">
                                            <p:txEl>
                                              <p:pRg st="2" end="2"/>
                                            </p:txEl>
                                          </p:spTgt>
                                        </p:tgtEl>
                                        <p:attrNameLst>
                                          <p:attrName>style.visibility</p:attrName>
                                        </p:attrNameLst>
                                      </p:cBhvr>
                                      <p:to>
                                        <p:strVal val="visible"/>
                                      </p:to>
                                    </p:set>
                                    <p:animEffect transition="in" filter="blinds(horizontal)">
                                      <p:cBhvr>
                                        <p:cTn id="12" dur="500"/>
                                        <p:tgtEl>
                                          <p:spTgt spid="2816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1603">
                                            <p:txEl>
                                              <p:pRg st="3" end="3"/>
                                            </p:txEl>
                                          </p:spTgt>
                                        </p:tgtEl>
                                        <p:attrNameLst>
                                          <p:attrName>style.visibility</p:attrName>
                                        </p:attrNameLst>
                                      </p:cBhvr>
                                      <p:to>
                                        <p:strVal val="visible"/>
                                      </p:to>
                                    </p:set>
                                    <p:animEffect transition="in" filter="blinds(horizontal)">
                                      <p:cBhvr>
                                        <p:cTn id="17" dur="500"/>
                                        <p:tgtEl>
                                          <p:spTgt spid="28160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1603">
                                            <p:txEl>
                                              <p:pRg st="4" end="4"/>
                                            </p:txEl>
                                          </p:spTgt>
                                        </p:tgtEl>
                                        <p:attrNameLst>
                                          <p:attrName>style.visibility</p:attrName>
                                        </p:attrNameLst>
                                      </p:cBhvr>
                                      <p:to>
                                        <p:strVal val="visible"/>
                                      </p:to>
                                    </p:set>
                                    <p:animEffect transition="in" filter="blinds(horizontal)">
                                      <p:cBhvr>
                                        <p:cTn id="22" dur="500"/>
                                        <p:tgtEl>
                                          <p:spTgt spid="28160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81603">
                                            <p:txEl>
                                              <p:pRg st="5" end="5"/>
                                            </p:txEl>
                                          </p:spTgt>
                                        </p:tgtEl>
                                        <p:attrNameLst>
                                          <p:attrName>style.visibility</p:attrName>
                                        </p:attrNameLst>
                                      </p:cBhvr>
                                      <p:to>
                                        <p:strVal val="visible"/>
                                      </p:to>
                                    </p:set>
                                    <p:animEffect transition="in" filter="blinds(horizontal)">
                                      <p:cBhvr>
                                        <p:cTn id="27" dur="500"/>
                                        <p:tgtEl>
                                          <p:spTgt spid="281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p:cNvSpPr>
          <p:nvPr>
            <p:ph type="title"/>
          </p:nvPr>
        </p:nvSpPr>
        <p:spPr/>
        <p:txBody>
          <a:bodyPr/>
          <a:lstStyle/>
          <a:p>
            <a:pPr eaLnBrk="1" hangingPunct="1"/>
            <a:r>
              <a:rPr lang="en-US" altLang="zh-CN"/>
              <a:t>2.3.1 </a:t>
            </a:r>
            <a:r>
              <a:rPr lang="zh-CN" altLang="en-US"/>
              <a:t>实体完整性</a:t>
            </a:r>
            <a:endParaRPr lang="zh-CN" altLang="en-US"/>
          </a:p>
        </p:txBody>
      </p:sp>
      <p:sp>
        <p:nvSpPr>
          <p:cNvPr id="283651" name="Rectangle 3"/>
          <p:cNvSpPr>
            <a:spLocks noGrp="1" noRot="1"/>
          </p:cNvSpPr>
          <p:nvPr>
            <p:ph idx="1"/>
          </p:nvPr>
        </p:nvSpPr>
        <p:spPr/>
        <p:txBody>
          <a:bodyPr/>
          <a:lstStyle/>
          <a:p>
            <a:pPr algn="just" eaLnBrk="1" hangingPunct="1">
              <a:buFont typeface="Wingdings" panose="05000000000000000000" pitchFamily="2" charset="2"/>
              <a:buNone/>
            </a:pPr>
            <a:r>
              <a:rPr lang="zh-CN" altLang="en-US"/>
              <a:t>实体完整性规则（</a:t>
            </a:r>
            <a:r>
              <a:rPr lang="en-US" altLang="zh-CN"/>
              <a:t>Entity Integrity</a:t>
            </a:r>
            <a:r>
              <a:rPr lang="zh-CN" altLang="en-US"/>
              <a:t>）</a:t>
            </a:r>
            <a:endParaRPr lang="zh-CN" altLang="en-US"/>
          </a:p>
          <a:p>
            <a:pPr algn="just" eaLnBrk="1" hangingPunct="1">
              <a:buFont typeface="Wingdings" panose="05000000000000000000" pitchFamily="2" charset="2"/>
              <a:buNone/>
            </a:pPr>
            <a:r>
              <a:rPr lang="zh-CN" altLang="en-US"/>
              <a:t>若属性</a:t>
            </a:r>
            <a:r>
              <a:rPr lang="en-US" altLang="zh-CN" i="1"/>
              <a:t>A</a:t>
            </a:r>
            <a:r>
              <a:rPr lang="zh-CN" altLang="en-US"/>
              <a:t>是基本关系</a:t>
            </a:r>
            <a:r>
              <a:rPr lang="en-US" altLang="zh-CN" i="1"/>
              <a:t>R</a:t>
            </a:r>
            <a:r>
              <a:rPr lang="zh-CN" altLang="en-US"/>
              <a:t>的主属性，则属性</a:t>
            </a:r>
            <a:endParaRPr lang="zh-CN" altLang="en-US"/>
          </a:p>
          <a:p>
            <a:pPr algn="just" eaLnBrk="1" hangingPunct="1">
              <a:buFont typeface="Wingdings" panose="05000000000000000000" pitchFamily="2" charset="2"/>
              <a:buNone/>
            </a:pPr>
            <a:r>
              <a:rPr lang="en-US" altLang="zh-CN" i="1"/>
              <a:t>A</a:t>
            </a:r>
            <a:r>
              <a:rPr lang="zh-CN" altLang="en-US"/>
              <a:t>不能取空值</a:t>
            </a:r>
            <a:endParaRPr lang="zh-CN" altLang="en-US"/>
          </a:p>
          <a:p>
            <a:pPr algn="just" eaLnBrk="1" hangingPunct="1">
              <a:lnSpc>
                <a:spcPct val="150000"/>
              </a:lnSpc>
              <a:buFont typeface="Wingdings" panose="05000000000000000000" pitchFamily="2" charset="2"/>
              <a:buNone/>
            </a:pPr>
            <a:r>
              <a:rPr lang="zh-CN" altLang="en-US"/>
              <a:t>例</a:t>
            </a:r>
            <a:endParaRPr lang="zh-CN" altLang="en-US"/>
          </a:p>
          <a:p>
            <a:pPr lvl="1" algn="just" eaLnBrk="1" hangingPunct="1">
              <a:buFont typeface="Wingdings" panose="05000000000000000000" pitchFamily="2" charset="2"/>
              <a:buNone/>
            </a:pPr>
            <a:r>
              <a:rPr lang="zh-CN" altLang="en-US" sz="2200"/>
              <a:t>学生</a:t>
            </a:r>
            <a:r>
              <a:rPr lang="en-US" altLang="zh-CN" sz="2200"/>
              <a:t>(</a:t>
            </a:r>
            <a:r>
              <a:rPr lang="zh-CN" altLang="en-US" sz="2200"/>
              <a:t>学号，姓名，性别</a:t>
            </a:r>
            <a:r>
              <a:rPr lang="en-US" altLang="zh-CN" sz="2200"/>
              <a:t>)</a:t>
            </a:r>
            <a:endParaRPr lang="en-US" altLang="zh-CN" sz="2200"/>
          </a:p>
          <a:p>
            <a:pPr lvl="1" algn="just" eaLnBrk="1" hangingPunct="1">
              <a:buFont typeface="Wingdings" panose="05000000000000000000" pitchFamily="2" charset="2"/>
              <a:buNone/>
            </a:pPr>
            <a:r>
              <a:rPr lang="en-US" altLang="zh-CN"/>
              <a:t>‘</a:t>
            </a:r>
            <a:r>
              <a:rPr lang="zh-CN" altLang="en-US"/>
              <a:t>学号’属性为主码</a:t>
            </a:r>
            <a:r>
              <a:rPr lang="en-US" altLang="zh-CN"/>
              <a:t>,</a:t>
            </a:r>
            <a:r>
              <a:rPr lang="zh-CN" altLang="en-US"/>
              <a:t>则其不能取空值</a:t>
            </a:r>
            <a:endParaRPr lang="zh-CN" altLang="en-US"/>
          </a:p>
        </p:txBody>
      </p:sp>
      <p:sp>
        <p:nvSpPr>
          <p:cNvPr id="4" name="日期占位符 3"/>
          <p:cNvSpPr>
            <a:spLocks noGrp="1"/>
          </p:cNvSpPr>
          <p:nvPr>
            <p:ph type="dt" sz="quarter" idx="10"/>
          </p:nvPr>
        </p:nvSpPr>
        <p:spPr/>
        <p:txBody>
          <a:bodyPr/>
          <a:lstStyle/>
          <a:p>
            <a:pPr>
              <a:defRPr/>
            </a:pPr>
            <a:fld id="{7D0F51E0-28C9-4E6E-B1CC-C5598224F63C}" type="datetime1">
              <a:rPr lang="zh-CN" altLang="en-US"/>
            </a:fld>
            <a:endParaRPr lang="en-US" altLang="zh-CN"/>
          </a:p>
        </p:txBody>
      </p:sp>
      <p:sp>
        <p:nvSpPr>
          <p:cNvPr id="532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3651">
                                            <p:txEl>
                                              <p:pRg st="3" end="3"/>
                                            </p:txEl>
                                          </p:spTgt>
                                        </p:tgtEl>
                                        <p:attrNameLst>
                                          <p:attrName>style.visibility</p:attrName>
                                        </p:attrNameLst>
                                      </p:cBhvr>
                                      <p:to>
                                        <p:strVal val="visible"/>
                                      </p:to>
                                    </p:set>
                                    <p:animEffect transition="in" filter="blinds(horizontal)">
                                      <p:cBhvr>
                                        <p:cTn id="7" dur="500"/>
                                        <p:tgtEl>
                                          <p:spTgt spid="283651">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3651">
                                            <p:txEl>
                                              <p:pRg st="4" end="4"/>
                                            </p:txEl>
                                          </p:spTgt>
                                        </p:tgtEl>
                                        <p:attrNameLst>
                                          <p:attrName>style.visibility</p:attrName>
                                        </p:attrNameLst>
                                      </p:cBhvr>
                                      <p:to>
                                        <p:strVal val="visible"/>
                                      </p:to>
                                    </p:set>
                                    <p:animEffect transition="in" filter="blinds(horizontal)">
                                      <p:cBhvr>
                                        <p:cTn id="10" dur="500"/>
                                        <p:tgtEl>
                                          <p:spTgt spid="283651">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83651">
                                            <p:txEl>
                                              <p:pRg st="5" end="5"/>
                                            </p:txEl>
                                          </p:spTgt>
                                        </p:tgtEl>
                                        <p:attrNameLst>
                                          <p:attrName>style.visibility</p:attrName>
                                        </p:attrNameLst>
                                      </p:cBhvr>
                                      <p:to>
                                        <p:strVal val="visible"/>
                                      </p:to>
                                    </p:set>
                                    <p:animEffect transition="in" filter="blinds(horizontal)">
                                      <p:cBhvr>
                                        <p:cTn id="13" dur="500"/>
                                        <p:tgtEl>
                                          <p:spTgt spid="283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p:cNvSpPr>
          <p:nvPr>
            <p:ph type="title"/>
          </p:nvPr>
        </p:nvSpPr>
        <p:spPr/>
        <p:txBody>
          <a:bodyPr/>
          <a:lstStyle/>
          <a:p>
            <a:pPr eaLnBrk="1" hangingPunct="1"/>
            <a:r>
              <a:rPr lang="en-US" altLang="zh-CN"/>
              <a:t>2.3.2 </a:t>
            </a:r>
            <a:r>
              <a:rPr lang="zh-CN" altLang="en-US"/>
              <a:t>参照完整性</a:t>
            </a:r>
            <a:endParaRPr lang="zh-CN" altLang="en-US"/>
          </a:p>
        </p:txBody>
      </p:sp>
      <p:sp>
        <p:nvSpPr>
          <p:cNvPr id="54275" name="Rectangle 3"/>
          <p:cNvSpPr>
            <a:spLocks noGrp="1" noRot="1"/>
          </p:cNvSpPr>
          <p:nvPr>
            <p:ph idx="1"/>
          </p:nvPr>
        </p:nvSpPr>
        <p:spPr>
          <a:xfrm>
            <a:off x="2044700" y="2270125"/>
            <a:ext cx="6115050" cy="3671888"/>
          </a:xfrm>
        </p:spPr>
        <p:txBody>
          <a:bodyPr/>
          <a:lstStyle/>
          <a:p>
            <a:pPr eaLnBrk="1" hangingPunct="1">
              <a:lnSpc>
                <a:spcPct val="140000"/>
              </a:lnSpc>
              <a:buFont typeface="Wingdings" panose="05000000000000000000" pitchFamily="2" charset="2"/>
              <a:buNone/>
            </a:pPr>
            <a:r>
              <a:rPr lang="en-US" altLang="zh-CN"/>
              <a:t>1. </a:t>
            </a:r>
            <a:r>
              <a:rPr lang="zh-CN" altLang="en-US"/>
              <a:t>关系间的引用</a:t>
            </a:r>
            <a:endParaRPr lang="zh-CN" altLang="en-US"/>
          </a:p>
          <a:p>
            <a:pPr algn="just" eaLnBrk="1" hangingPunct="1">
              <a:lnSpc>
                <a:spcPct val="140000"/>
              </a:lnSpc>
              <a:buFont typeface="Wingdings" panose="05000000000000000000" pitchFamily="2" charset="2"/>
              <a:buNone/>
            </a:pPr>
            <a:r>
              <a:rPr lang="en-US" altLang="zh-CN"/>
              <a:t>2. </a:t>
            </a:r>
            <a:r>
              <a:rPr lang="zh-CN" altLang="en-US"/>
              <a:t>外码</a:t>
            </a:r>
            <a:endParaRPr lang="zh-CN" altLang="en-US"/>
          </a:p>
          <a:p>
            <a:pPr algn="just" eaLnBrk="1" hangingPunct="1">
              <a:lnSpc>
                <a:spcPct val="140000"/>
              </a:lnSpc>
              <a:buFont typeface="Wingdings" panose="05000000000000000000" pitchFamily="2" charset="2"/>
              <a:buNone/>
            </a:pPr>
            <a:r>
              <a:rPr lang="en-US" altLang="zh-CN"/>
              <a:t>3. </a:t>
            </a:r>
            <a:r>
              <a:rPr lang="zh-CN" altLang="en-US"/>
              <a:t>参照完整性规则</a:t>
            </a:r>
            <a:endParaRPr lang="zh-CN" altLang="en-US"/>
          </a:p>
        </p:txBody>
      </p:sp>
      <p:sp>
        <p:nvSpPr>
          <p:cNvPr id="4" name="日期占位符 3"/>
          <p:cNvSpPr>
            <a:spLocks noGrp="1"/>
          </p:cNvSpPr>
          <p:nvPr>
            <p:ph type="dt" sz="quarter" idx="10"/>
          </p:nvPr>
        </p:nvSpPr>
        <p:spPr/>
        <p:txBody>
          <a:bodyPr/>
          <a:lstStyle/>
          <a:p>
            <a:pPr>
              <a:defRPr/>
            </a:pPr>
            <a:fld id="{FD2473DD-A454-489B-A578-4AFAC8C43285}" type="datetime1">
              <a:rPr lang="zh-CN" altLang="en-US"/>
            </a:fld>
            <a:endParaRPr lang="en-US" altLang="zh-CN"/>
          </a:p>
        </p:txBody>
      </p:sp>
      <p:sp>
        <p:nvSpPr>
          <p:cNvPr id="542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p:cNvSpPr>
          <p:nvPr>
            <p:ph type="title"/>
          </p:nvPr>
        </p:nvSpPr>
        <p:spPr/>
        <p:txBody>
          <a:bodyPr/>
          <a:lstStyle/>
          <a:p>
            <a:pPr eaLnBrk="1" hangingPunct="1"/>
            <a:r>
              <a:rPr lang="en-US" altLang="zh-CN"/>
              <a:t>1. </a:t>
            </a:r>
            <a:r>
              <a:rPr lang="zh-CN" altLang="en-US"/>
              <a:t>关系间的引用</a:t>
            </a:r>
            <a:endParaRPr lang="zh-CN" altLang="en-US"/>
          </a:p>
        </p:txBody>
      </p:sp>
      <p:sp>
        <p:nvSpPr>
          <p:cNvPr id="289795" name="Rectangle 3"/>
          <p:cNvSpPr>
            <a:spLocks noGrp="1" noRot="1"/>
          </p:cNvSpPr>
          <p:nvPr>
            <p:ph idx="1"/>
          </p:nvPr>
        </p:nvSpPr>
        <p:spPr>
          <a:xfrm>
            <a:off x="468313" y="2193925"/>
            <a:ext cx="8316912" cy="4114800"/>
          </a:xfrm>
        </p:spPr>
        <p:txBody>
          <a:bodyPr/>
          <a:lstStyle/>
          <a:p>
            <a:pPr algn="just" eaLnBrk="1" hangingPunct="1">
              <a:lnSpc>
                <a:spcPct val="90000"/>
              </a:lnSpc>
              <a:buFont typeface="Wingdings" panose="05000000000000000000" pitchFamily="2" charset="2"/>
              <a:buNone/>
            </a:pPr>
            <a:r>
              <a:rPr lang="zh-CN" altLang="en-US"/>
              <a:t>在关系模型中实体及实体间的联系都是用</a:t>
            </a:r>
            <a:endParaRPr lang="zh-CN" altLang="en-US"/>
          </a:p>
          <a:p>
            <a:pPr algn="just" eaLnBrk="1" hangingPunct="1">
              <a:lnSpc>
                <a:spcPct val="90000"/>
              </a:lnSpc>
              <a:buFont typeface="Wingdings" panose="05000000000000000000" pitchFamily="2" charset="2"/>
              <a:buNone/>
            </a:pPr>
            <a:r>
              <a:rPr lang="zh-CN" altLang="en-US"/>
              <a:t>关系来描述的，因此可能存在着关系与关</a:t>
            </a:r>
            <a:endParaRPr lang="zh-CN" altLang="en-US"/>
          </a:p>
          <a:p>
            <a:pPr algn="just" eaLnBrk="1" hangingPunct="1">
              <a:lnSpc>
                <a:spcPct val="90000"/>
              </a:lnSpc>
              <a:buFont typeface="Wingdings" panose="05000000000000000000" pitchFamily="2" charset="2"/>
              <a:buNone/>
            </a:pPr>
            <a:r>
              <a:rPr lang="zh-CN" altLang="en-US"/>
              <a:t>系间的引用。</a:t>
            </a:r>
            <a:endParaRPr lang="zh-CN" altLang="en-US"/>
          </a:p>
          <a:p>
            <a:pPr algn="just" eaLnBrk="1" hangingPunct="1">
              <a:lnSpc>
                <a:spcPct val="150000"/>
              </a:lnSpc>
              <a:buFont typeface="Wingdings" panose="05000000000000000000" pitchFamily="2" charset="2"/>
              <a:buNone/>
            </a:pPr>
            <a:r>
              <a:rPr lang="zh-CN" altLang="en-US">
                <a:ea typeface="黑体" panose="02010609060101010101" pitchFamily="49" charset="-122"/>
              </a:rPr>
              <a:t>例</a:t>
            </a:r>
            <a:r>
              <a:rPr lang="en-US" altLang="zh-CN"/>
              <a:t>1  </a:t>
            </a:r>
            <a:r>
              <a:rPr lang="zh-CN" altLang="en-US"/>
              <a:t>学生实体、专业实体以及专业与学生</a:t>
            </a:r>
            <a:endParaRPr lang="zh-CN" altLang="en-US"/>
          </a:p>
          <a:p>
            <a:pPr algn="just" eaLnBrk="1" hangingPunct="1">
              <a:lnSpc>
                <a:spcPct val="90000"/>
              </a:lnSpc>
              <a:buFont typeface="Wingdings" panose="05000000000000000000" pitchFamily="2" charset="2"/>
              <a:buNone/>
            </a:pPr>
            <a:r>
              <a:rPr lang="zh-CN" altLang="en-US"/>
              <a:t>        间的一对多联系</a:t>
            </a:r>
            <a:endParaRPr lang="zh-CN" altLang="en-US"/>
          </a:p>
          <a:p>
            <a:pPr lvl="1" algn="just" eaLnBrk="1" hangingPunct="1">
              <a:lnSpc>
                <a:spcPct val="90000"/>
              </a:lnSpc>
              <a:buFont typeface="Wingdings" panose="05000000000000000000" pitchFamily="2" charset="2"/>
              <a:buNone/>
            </a:pPr>
            <a:r>
              <a:rPr lang="zh-CN" altLang="en-US"/>
              <a:t>  　学生（</a:t>
            </a:r>
            <a:r>
              <a:rPr lang="zh-CN" altLang="en-US" u="sng"/>
              <a:t>学号</a:t>
            </a:r>
            <a:r>
              <a:rPr lang="zh-CN" altLang="en-US"/>
              <a:t>，姓名，性别，</a:t>
            </a:r>
            <a:r>
              <a:rPr lang="zh-CN" altLang="en-US">
                <a:solidFill>
                  <a:schemeClr val="hlink"/>
                </a:solidFill>
              </a:rPr>
              <a:t>专业号</a:t>
            </a:r>
            <a:r>
              <a:rPr lang="zh-CN" altLang="en-US"/>
              <a:t>，年龄）</a:t>
            </a:r>
            <a:endParaRPr lang="zh-CN" altLang="en-US"/>
          </a:p>
          <a:p>
            <a:pPr lvl="1" algn="just" eaLnBrk="1" hangingPunct="1">
              <a:lnSpc>
                <a:spcPct val="90000"/>
              </a:lnSpc>
              <a:buFont typeface="Wingdings" panose="05000000000000000000" pitchFamily="2" charset="2"/>
              <a:buNone/>
            </a:pPr>
            <a:r>
              <a:rPr lang="zh-CN" altLang="en-US"/>
              <a:t>　  专业（</a:t>
            </a:r>
            <a:r>
              <a:rPr lang="zh-CN" altLang="en-US">
                <a:solidFill>
                  <a:schemeClr val="hlink"/>
                </a:solidFill>
              </a:rPr>
              <a:t>专业号</a:t>
            </a:r>
            <a:r>
              <a:rPr lang="zh-CN" altLang="en-US"/>
              <a:t>，专业名）</a:t>
            </a:r>
            <a:endParaRPr lang="zh-CN" altLang="en-US"/>
          </a:p>
        </p:txBody>
      </p:sp>
      <p:sp>
        <p:nvSpPr>
          <p:cNvPr id="4" name="日期占位符 3"/>
          <p:cNvSpPr>
            <a:spLocks noGrp="1"/>
          </p:cNvSpPr>
          <p:nvPr>
            <p:ph type="dt" sz="quarter" idx="10"/>
          </p:nvPr>
        </p:nvSpPr>
        <p:spPr/>
        <p:txBody>
          <a:bodyPr/>
          <a:lstStyle/>
          <a:p>
            <a:pPr>
              <a:defRPr/>
            </a:pPr>
            <a:fld id="{24B572CE-E60E-428A-AF1D-80ABF06090AE}" type="datetime1">
              <a:rPr lang="zh-CN" altLang="en-US"/>
            </a:fld>
            <a:endParaRPr lang="en-US" altLang="zh-CN"/>
          </a:p>
        </p:txBody>
      </p:sp>
      <p:sp>
        <p:nvSpPr>
          <p:cNvPr id="553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9795">
                                            <p:txEl>
                                              <p:pRg st="3" end="3"/>
                                            </p:txEl>
                                          </p:spTgt>
                                        </p:tgtEl>
                                        <p:attrNameLst>
                                          <p:attrName>style.visibility</p:attrName>
                                        </p:attrNameLst>
                                      </p:cBhvr>
                                      <p:to>
                                        <p:strVal val="visible"/>
                                      </p:to>
                                    </p:set>
                                    <p:animEffect transition="in" filter="blinds(horizontal)">
                                      <p:cBhvr>
                                        <p:cTn id="7" dur="500"/>
                                        <p:tgtEl>
                                          <p:spTgt spid="28979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9795">
                                            <p:txEl>
                                              <p:pRg st="4" end="4"/>
                                            </p:txEl>
                                          </p:spTgt>
                                        </p:tgtEl>
                                        <p:attrNameLst>
                                          <p:attrName>style.visibility</p:attrName>
                                        </p:attrNameLst>
                                      </p:cBhvr>
                                      <p:to>
                                        <p:strVal val="visible"/>
                                      </p:to>
                                    </p:set>
                                    <p:animEffect transition="in" filter="blinds(horizontal)">
                                      <p:cBhvr>
                                        <p:cTn id="10" dur="500"/>
                                        <p:tgtEl>
                                          <p:spTgt spid="28979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89795">
                                            <p:txEl>
                                              <p:pRg st="5" end="5"/>
                                            </p:txEl>
                                          </p:spTgt>
                                        </p:tgtEl>
                                        <p:attrNameLst>
                                          <p:attrName>style.visibility</p:attrName>
                                        </p:attrNameLst>
                                      </p:cBhvr>
                                      <p:to>
                                        <p:strVal val="visible"/>
                                      </p:to>
                                    </p:set>
                                    <p:animEffect transition="in" filter="blinds(horizontal)">
                                      <p:cBhvr>
                                        <p:cTn id="13" dur="500"/>
                                        <p:tgtEl>
                                          <p:spTgt spid="28979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89795">
                                            <p:txEl>
                                              <p:pRg st="6" end="6"/>
                                            </p:txEl>
                                          </p:spTgt>
                                        </p:tgtEl>
                                        <p:attrNameLst>
                                          <p:attrName>style.visibility</p:attrName>
                                        </p:attrNameLst>
                                      </p:cBhvr>
                                      <p:to>
                                        <p:strVal val="visible"/>
                                      </p:to>
                                    </p:set>
                                    <p:animEffect transition="in" filter="blinds(horizontal)">
                                      <p:cBhvr>
                                        <p:cTn id="16" dur="500"/>
                                        <p:tgtEl>
                                          <p:spTgt spid="289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p:cNvSpPr>
          <p:nvPr>
            <p:ph type="title"/>
          </p:nvPr>
        </p:nvSpPr>
        <p:spPr/>
        <p:txBody>
          <a:bodyPr/>
          <a:lstStyle/>
          <a:p>
            <a:pPr eaLnBrk="1" hangingPunct="1"/>
            <a:r>
              <a:rPr lang="en-US" altLang="zh-CN"/>
              <a:t>1.1.2 </a:t>
            </a:r>
            <a:r>
              <a:rPr lang="zh-CN" altLang="en-US"/>
              <a:t>四个基本概念</a:t>
            </a:r>
            <a:endParaRPr lang="zh-CN" altLang="en-US" sz="5500">
              <a:latin typeface="宋体" panose="02010600030101010101" pitchFamily="2" charset="-122"/>
            </a:endParaRPr>
          </a:p>
        </p:txBody>
      </p:sp>
      <p:sp>
        <p:nvSpPr>
          <p:cNvPr id="44035" name="Rectangle 3"/>
          <p:cNvSpPr>
            <a:spLocks noGrp="1" noRot="1"/>
          </p:cNvSpPr>
          <p:nvPr>
            <p:ph idx="1"/>
          </p:nvPr>
        </p:nvSpPr>
        <p:spPr>
          <a:xfrm>
            <a:off x="785813" y="2214563"/>
            <a:ext cx="5756275" cy="4037012"/>
          </a:xfrm>
        </p:spPr>
        <p:txBody>
          <a:bodyPr/>
          <a:lstStyle/>
          <a:p>
            <a:pPr eaLnBrk="1" hangingPunct="1">
              <a:lnSpc>
                <a:spcPct val="110000"/>
              </a:lnSpc>
            </a:pPr>
            <a:r>
              <a:rPr lang="zh-CN" altLang="en-US">
                <a:latin typeface="宋体" panose="02010600030101010101" pitchFamily="2" charset="-122"/>
              </a:rPr>
              <a:t>数据</a:t>
            </a:r>
            <a:r>
              <a:rPr lang="en-US" altLang="zh-CN">
                <a:latin typeface="宋体" panose="02010600030101010101" pitchFamily="2" charset="-122"/>
              </a:rPr>
              <a:t>(Data)</a:t>
            </a:r>
            <a:endParaRPr lang="en-US" altLang="zh-CN">
              <a:latin typeface="宋体" panose="02010600030101010101" pitchFamily="2" charset="-122"/>
            </a:endParaRPr>
          </a:p>
          <a:p>
            <a:pPr eaLnBrk="1" hangingPunct="1">
              <a:lnSpc>
                <a:spcPct val="110000"/>
              </a:lnSpc>
            </a:pPr>
            <a:r>
              <a:rPr lang="zh-CN" altLang="en-US">
                <a:latin typeface="宋体" panose="02010600030101010101" pitchFamily="2" charset="-122"/>
              </a:rPr>
              <a:t>数据库</a:t>
            </a:r>
            <a:r>
              <a:rPr lang="en-US" altLang="zh-CN">
                <a:latin typeface="宋体" panose="02010600030101010101" pitchFamily="2" charset="-122"/>
              </a:rPr>
              <a:t>(Database)</a:t>
            </a:r>
            <a:endParaRPr lang="en-US" altLang="zh-CN">
              <a:latin typeface="宋体" panose="02010600030101010101" pitchFamily="2" charset="-122"/>
            </a:endParaRPr>
          </a:p>
          <a:p>
            <a:pPr eaLnBrk="1" hangingPunct="1">
              <a:lnSpc>
                <a:spcPct val="110000"/>
              </a:lnSpc>
            </a:pPr>
            <a:r>
              <a:rPr lang="zh-CN" altLang="en-US">
                <a:latin typeface="宋体" panose="02010600030101010101" pitchFamily="2" charset="-122"/>
              </a:rPr>
              <a:t>数据库管理系统</a:t>
            </a:r>
            <a:r>
              <a:rPr lang="en-US" altLang="zh-CN">
                <a:latin typeface="宋体" panose="02010600030101010101" pitchFamily="2" charset="-122"/>
              </a:rPr>
              <a:t>(DBMS)</a:t>
            </a:r>
            <a:endParaRPr lang="en-US" altLang="zh-CN">
              <a:latin typeface="宋体" panose="02010600030101010101" pitchFamily="2" charset="-122"/>
            </a:endParaRPr>
          </a:p>
          <a:p>
            <a:pPr eaLnBrk="1" hangingPunct="1">
              <a:lnSpc>
                <a:spcPct val="110000"/>
              </a:lnSpc>
            </a:pPr>
            <a:r>
              <a:rPr lang="zh-CN" altLang="en-US">
                <a:latin typeface="宋体" panose="02010600030101010101" pitchFamily="2" charset="-122"/>
              </a:rPr>
              <a:t>数据库系统</a:t>
            </a:r>
            <a:r>
              <a:rPr lang="en-US" altLang="zh-CN">
                <a:latin typeface="宋体" panose="02010600030101010101" pitchFamily="2" charset="-122"/>
              </a:rPr>
              <a:t>(DBS)</a:t>
            </a:r>
            <a:endParaRPr lang="en-US" altLang="zh-CN">
              <a:latin typeface="宋体" panose="02010600030101010101" pitchFamily="2" charset="-122"/>
            </a:endParaRPr>
          </a:p>
        </p:txBody>
      </p:sp>
      <p:sp>
        <p:nvSpPr>
          <p:cNvPr id="4403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035B8C4D-A758-45E1-BA66-F97EDF1E01FF}"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Rot="1"/>
          </p:cNvSpPr>
          <p:nvPr>
            <p:ph type="title"/>
          </p:nvPr>
        </p:nvSpPr>
        <p:spPr>
          <a:xfrm>
            <a:off x="1042988" y="404813"/>
            <a:ext cx="6697662" cy="4640262"/>
          </a:xfrm>
        </p:spPr>
        <p:txBody>
          <a:bodyPr/>
          <a:lstStyle/>
          <a:p>
            <a:pPr eaLnBrk="1" hangingPunct="1"/>
            <a:r>
              <a:rPr lang="zh-CN" altLang="en-US" sz="2400">
                <a:solidFill>
                  <a:schemeClr val="tx1"/>
                </a:solidFill>
              </a:rPr>
              <a:t>学生（</a:t>
            </a:r>
            <a:r>
              <a:rPr lang="zh-CN" altLang="en-US" sz="2400" u="sng">
                <a:solidFill>
                  <a:schemeClr val="tx1"/>
                </a:solidFill>
              </a:rPr>
              <a:t>学号</a:t>
            </a:r>
            <a:r>
              <a:rPr lang="zh-CN" altLang="en-US" sz="2400">
                <a:solidFill>
                  <a:schemeClr val="tx1"/>
                </a:solidFill>
              </a:rPr>
              <a:t>，姓名，性别，专业号，年龄）</a:t>
            </a:r>
            <a:br>
              <a:rPr lang="zh-CN" altLang="en-US" sz="2400">
                <a:solidFill>
                  <a:schemeClr val="tx1"/>
                </a:solidFill>
              </a:rPr>
            </a:br>
            <a:br>
              <a:rPr lang="zh-CN" altLang="en-US" sz="2800">
                <a:solidFill>
                  <a:schemeClr val="tx1"/>
                </a:solidFill>
              </a:rPr>
            </a:br>
            <a:br>
              <a:rPr lang="zh-CN" altLang="en-US" sz="2800">
                <a:solidFill>
                  <a:schemeClr val="tx1"/>
                </a:solidFill>
              </a:rPr>
            </a:br>
            <a:br>
              <a:rPr lang="zh-CN" altLang="en-US" sz="2800">
                <a:solidFill>
                  <a:schemeClr val="tx1"/>
                </a:solidFill>
              </a:rPr>
            </a:br>
            <a:br>
              <a:rPr lang="zh-CN" altLang="en-US" sz="2800">
                <a:solidFill>
                  <a:schemeClr val="tx1"/>
                </a:solidFill>
              </a:rPr>
            </a:br>
            <a:br>
              <a:rPr lang="zh-CN" altLang="en-US" sz="2800">
                <a:solidFill>
                  <a:schemeClr val="tx1"/>
                </a:solidFill>
              </a:rPr>
            </a:br>
            <a:br>
              <a:rPr lang="zh-CN" altLang="en-US" sz="2800">
                <a:solidFill>
                  <a:schemeClr val="tx1"/>
                </a:solidFill>
              </a:rPr>
            </a:br>
            <a:br>
              <a:rPr lang="zh-CN" altLang="en-US" sz="2800">
                <a:solidFill>
                  <a:schemeClr val="tx1"/>
                </a:solidFill>
              </a:rPr>
            </a:br>
            <a:r>
              <a:rPr lang="zh-CN" altLang="en-US" sz="2400">
                <a:solidFill>
                  <a:schemeClr val="tx1"/>
                </a:solidFill>
              </a:rPr>
              <a:t>专业（</a:t>
            </a:r>
            <a:r>
              <a:rPr lang="zh-CN" altLang="en-US" sz="2400" u="sng">
                <a:solidFill>
                  <a:schemeClr val="tx1"/>
                </a:solidFill>
              </a:rPr>
              <a:t>专业号</a:t>
            </a:r>
            <a:r>
              <a:rPr lang="zh-CN" altLang="en-US" sz="2400">
                <a:solidFill>
                  <a:schemeClr val="tx1"/>
                </a:solidFill>
              </a:rPr>
              <a:t>，专业名）</a:t>
            </a:r>
            <a:br>
              <a:rPr lang="zh-CN" altLang="en-US">
                <a:solidFill>
                  <a:schemeClr val="tx1"/>
                </a:solidFill>
              </a:rPr>
            </a:br>
            <a:endParaRPr lang="zh-CN" altLang="en-US"/>
          </a:p>
        </p:txBody>
      </p:sp>
      <p:graphicFrame>
        <p:nvGraphicFramePr>
          <p:cNvPr id="56323" name="Object 3"/>
          <p:cNvGraphicFramePr>
            <a:graphicFrameLocks noGrp="1" noChangeAspect="1"/>
          </p:cNvGraphicFramePr>
          <p:nvPr>
            <p:ph type="tbl" idx="1"/>
          </p:nvPr>
        </p:nvGraphicFramePr>
        <p:xfrm>
          <a:off x="2681288" y="1484313"/>
          <a:ext cx="3903662" cy="2743200"/>
        </p:xfrm>
        <a:graphic>
          <a:graphicData uri="http://schemas.openxmlformats.org/presentationml/2006/ole">
            <mc:AlternateContent xmlns:mc="http://schemas.openxmlformats.org/markup-compatibility/2006">
              <mc:Choice xmlns:v="urn:schemas-microsoft-com:vml" Requires="v">
                <p:oleObj spid="_x0000_s0" name="文档" r:id="rId1" imgW="7760335" imgH="5452745" progId="Word.Document.8">
                  <p:embed/>
                </p:oleObj>
              </mc:Choice>
              <mc:Fallback>
                <p:oleObj name="文档" r:id="rId1" imgW="7760335" imgH="5452745" progId="Word.Document.8">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288" y="1484313"/>
                        <a:ext cx="39036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日期占位符 3"/>
          <p:cNvSpPr>
            <a:spLocks noGrp="1"/>
          </p:cNvSpPr>
          <p:nvPr>
            <p:ph type="dt" sz="quarter" idx="10"/>
          </p:nvPr>
        </p:nvSpPr>
        <p:spPr/>
        <p:txBody>
          <a:bodyPr/>
          <a:lstStyle/>
          <a:p>
            <a:pPr>
              <a:defRPr/>
            </a:pPr>
            <a:fld id="{F2D32AD0-88BA-4DBB-BB89-D123BF6550E2}" type="datetime1">
              <a:rPr lang="zh-CN" altLang="en-US"/>
            </a:fld>
            <a:endParaRPr lang="en-US" altLang="zh-CN"/>
          </a:p>
        </p:txBody>
      </p:sp>
      <p:sp>
        <p:nvSpPr>
          <p:cNvPr id="56325"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8D9C0094-4A16-471A-8494-742BA207FD19}" type="slidenum">
              <a:rPr lang="en-US" altLang="zh-CN" sz="120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graphicFrame>
        <p:nvGraphicFramePr>
          <p:cNvPr id="56326" name="Object 4"/>
          <p:cNvGraphicFramePr>
            <a:graphicFrameLocks noChangeAspect="1"/>
          </p:cNvGraphicFramePr>
          <p:nvPr/>
        </p:nvGraphicFramePr>
        <p:xfrm>
          <a:off x="1905000" y="4572000"/>
          <a:ext cx="5556250" cy="1981200"/>
        </p:xfrm>
        <a:graphic>
          <a:graphicData uri="http://schemas.openxmlformats.org/presentationml/2006/ole">
            <mc:AlternateContent xmlns:mc="http://schemas.openxmlformats.org/markup-compatibility/2006">
              <mc:Choice xmlns:v="urn:schemas-microsoft-com:vml" Requires="v">
                <p:oleObj spid="_x0000_s2" name="文档" r:id="rId3" imgW="7760335" imgH="4443730" progId="Word.Document.8">
                  <p:embed/>
                </p:oleObj>
              </mc:Choice>
              <mc:Fallback>
                <p:oleObj name="文档" r:id="rId3" imgW="7760335" imgH="444373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572000"/>
                        <a:ext cx="555625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p:cNvSpPr>
          <p:nvPr>
            <p:ph type="title"/>
          </p:nvPr>
        </p:nvSpPr>
        <p:spPr/>
        <p:txBody>
          <a:bodyPr/>
          <a:lstStyle/>
          <a:p>
            <a:pPr eaLnBrk="1" hangingPunct="1"/>
            <a:r>
              <a:rPr lang="en-US" altLang="zh-CN"/>
              <a:t>2</a:t>
            </a:r>
            <a:r>
              <a:rPr lang="zh-CN" altLang="en-US"/>
              <a:t>．外码（</a:t>
            </a:r>
            <a:r>
              <a:rPr lang="en-US" altLang="zh-CN"/>
              <a:t>Foreign Key</a:t>
            </a:r>
            <a:r>
              <a:rPr lang="zh-CN" altLang="en-US"/>
              <a:t>）</a:t>
            </a:r>
            <a:endParaRPr lang="zh-CN" altLang="en-US"/>
          </a:p>
        </p:txBody>
      </p:sp>
      <p:sp>
        <p:nvSpPr>
          <p:cNvPr id="291843" name="Rectangle 3"/>
          <p:cNvSpPr>
            <a:spLocks noGrp="1" noRot="1"/>
          </p:cNvSpPr>
          <p:nvPr>
            <p:ph idx="1"/>
          </p:nvPr>
        </p:nvSpPr>
        <p:spPr>
          <a:xfrm>
            <a:off x="0" y="2205038"/>
            <a:ext cx="8604250" cy="4114800"/>
          </a:xfrm>
        </p:spPr>
        <p:txBody>
          <a:bodyPr/>
          <a:lstStyle/>
          <a:p>
            <a:pPr algn="just" eaLnBrk="1" hangingPunct="1">
              <a:buFont typeface="Wingdings" panose="05000000000000000000" pitchFamily="2" charset="2"/>
              <a:buNone/>
            </a:pPr>
            <a:r>
              <a:rPr lang="en-US" altLang="zh-CN"/>
              <a:t>	</a:t>
            </a:r>
            <a:r>
              <a:rPr lang="zh-CN" altLang="en-US"/>
              <a:t>设</a:t>
            </a:r>
            <a:r>
              <a:rPr lang="en-US" altLang="zh-CN" i="1"/>
              <a:t>F</a:t>
            </a:r>
            <a:r>
              <a:rPr lang="zh-CN" altLang="en-US"/>
              <a:t>是基本关系</a:t>
            </a:r>
            <a:r>
              <a:rPr lang="en-US" altLang="zh-CN" i="1"/>
              <a:t>R</a:t>
            </a:r>
            <a:r>
              <a:rPr lang="zh-CN" altLang="en-US"/>
              <a:t>的一个或一组属性，但不是关系</a:t>
            </a:r>
            <a:r>
              <a:rPr lang="en-US" altLang="zh-CN" i="1"/>
              <a:t>R</a:t>
            </a:r>
            <a:r>
              <a:rPr lang="zh-CN" altLang="en-US"/>
              <a:t>的码。如果</a:t>
            </a:r>
            <a:r>
              <a:rPr lang="en-US" altLang="zh-CN"/>
              <a:t>F</a:t>
            </a:r>
            <a:r>
              <a:rPr lang="zh-CN" altLang="en-US"/>
              <a:t>与基本关系</a:t>
            </a:r>
            <a:r>
              <a:rPr lang="en-US" altLang="zh-CN" i="1"/>
              <a:t>S</a:t>
            </a:r>
            <a:r>
              <a:rPr lang="zh-CN" altLang="en-US"/>
              <a:t>的主码</a:t>
            </a:r>
            <a:r>
              <a:rPr lang="en-US" altLang="zh-CN"/>
              <a:t>K</a:t>
            </a:r>
            <a:r>
              <a:rPr lang="en-US" altLang="zh-CN" baseline="-25000"/>
              <a:t>s</a:t>
            </a:r>
            <a:r>
              <a:rPr lang="zh-CN" altLang="en-US"/>
              <a:t>相对应，则称</a:t>
            </a:r>
            <a:r>
              <a:rPr lang="en-US" altLang="zh-CN"/>
              <a:t>F</a:t>
            </a:r>
            <a:r>
              <a:rPr lang="zh-CN" altLang="en-US"/>
              <a:t>是基本关系</a:t>
            </a:r>
            <a:r>
              <a:rPr lang="en-US" altLang="zh-CN" i="1"/>
              <a:t>R</a:t>
            </a:r>
            <a:r>
              <a:rPr lang="zh-CN" altLang="en-US"/>
              <a:t>的</a:t>
            </a:r>
            <a:r>
              <a:rPr lang="zh-CN" altLang="en-US">
                <a:solidFill>
                  <a:schemeClr val="hlink"/>
                </a:solidFill>
                <a:ea typeface="黑体" panose="02010609060101010101" pitchFamily="49" charset="-122"/>
              </a:rPr>
              <a:t>外码，</a:t>
            </a:r>
            <a:r>
              <a:rPr lang="zh-CN" altLang="en-US"/>
              <a:t>基本关系</a:t>
            </a:r>
            <a:r>
              <a:rPr lang="en-US" altLang="zh-CN" i="1"/>
              <a:t>R</a:t>
            </a:r>
            <a:r>
              <a:rPr lang="zh-CN" altLang="en-US" i="1"/>
              <a:t>称</a:t>
            </a:r>
            <a:r>
              <a:rPr lang="zh-CN" altLang="en-US"/>
              <a:t>为</a:t>
            </a:r>
            <a:r>
              <a:rPr lang="zh-CN" altLang="en-US">
                <a:solidFill>
                  <a:schemeClr val="hlink"/>
                </a:solidFill>
                <a:ea typeface="黑体" panose="02010609060101010101" pitchFamily="49" charset="-122"/>
              </a:rPr>
              <a:t>参照关系</a:t>
            </a:r>
            <a:r>
              <a:rPr lang="zh-CN" altLang="en-US"/>
              <a:t>（</a:t>
            </a:r>
            <a:r>
              <a:rPr lang="en-US" altLang="zh-CN"/>
              <a:t>Referencing Relation</a:t>
            </a:r>
            <a:r>
              <a:rPr lang="zh-CN" altLang="en-US"/>
              <a:t>）基本关系</a:t>
            </a:r>
            <a:r>
              <a:rPr lang="en-US" altLang="zh-CN" i="1"/>
              <a:t>S</a:t>
            </a:r>
            <a:r>
              <a:rPr lang="zh-CN" altLang="en-US" i="1"/>
              <a:t>称</a:t>
            </a:r>
            <a:r>
              <a:rPr lang="zh-CN" altLang="en-US"/>
              <a:t>为</a:t>
            </a:r>
            <a:r>
              <a:rPr lang="zh-CN" altLang="en-US">
                <a:solidFill>
                  <a:schemeClr val="hlink"/>
                </a:solidFill>
                <a:ea typeface="黑体" panose="02010609060101010101" pitchFamily="49" charset="-122"/>
              </a:rPr>
              <a:t>被参照关系</a:t>
            </a:r>
            <a:r>
              <a:rPr lang="zh-CN" altLang="en-US"/>
              <a:t>（</a:t>
            </a:r>
            <a:r>
              <a:rPr lang="en-US" altLang="zh-CN"/>
              <a:t>ReferencedRelation</a:t>
            </a:r>
            <a:r>
              <a:rPr lang="zh-CN" altLang="en-US"/>
              <a:t>）或</a:t>
            </a:r>
            <a:r>
              <a:rPr lang="zh-CN" altLang="en-US">
                <a:solidFill>
                  <a:schemeClr val="hlink"/>
                </a:solidFill>
                <a:ea typeface="黑体" panose="02010609060101010101" pitchFamily="49" charset="-122"/>
              </a:rPr>
              <a:t>目标关系</a:t>
            </a:r>
            <a:r>
              <a:rPr lang="zh-CN" altLang="en-US"/>
              <a:t>（</a:t>
            </a:r>
            <a:r>
              <a:rPr lang="en-US" altLang="zh-CN"/>
              <a:t>Target Relation</a:t>
            </a:r>
            <a:r>
              <a:rPr lang="zh-CN" altLang="en-US"/>
              <a:t>）。</a:t>
            </a:r>
            <a:endParaRPr lang="zh-CN" altLang="en-US"/>
          </a:p>
          <a:p>
            <a:pPr eaLnBrk="1" hangingPunct="1"/>
            <a:endParaRPr lang="en-US" altLang="zh-CN"/>
          </a:p>
        </p:txBody>
      </p:sp>
      <p:sp>
        <p:nvSpPr>
          <p:cNvPr id="4" name="日期占位符 3"/>
          <p:cNvSpPr>
            <a:spLocks noGrp="1"/>
          </p:cNvSpPr>
          <p:nvPr>
            <p:ph type="dt" sz="quarter" idx="10"/>
          </p:nvPr>
        </p:nvSpPr>
        <p:spPr/>
        <p:txBody>
          <a:bodyPr/>
          <a:lstStyle/>
          <a:p>
            <a:pPr>
              <a:defRPr/>
            </a:pPr>
            <a:fld id="{7C2F1D4A-9CEA-4441-AF0F-50923D8D312C}" type="datetime1">
              <a:rPr lang="zh-CN" altLang="en-US"/>
            </a:fld>
            <a:endParaRPr lang="en-US" altLang="zh-CN"/>
          </a:p>
        </p:txBody>
      </p:sp>
      <p:sp>
        <p:nvSpPr>
          <p:cNvPr id="573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1843">
                                            <p:txEl>
                                              <p:pRg st="0" end="0"/>
                                            </p:txEl>
                                          </p:spTgt>
                                        </p:tgtEl>
                                        <p:attrNameLst>
                                          <p:attrName>style.visibility</p:attrName>
                                        </p:attrNameLst>
                                      </p:cBhvr>
                                      <p:to>
                                        <p:strVal val="visible"/>
                                      </p:to>
                                    </p:set>
                                    <p:animEffect transition="in" filter="blinds(horizontal)">
                                      <p:cBhvr>
                                        <p:cTn id="7" dur="500"/>
                                        <p:tgtEl>
                                          <p:spTgt spid="2918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p:cNvSpPr>
          <p:nvPr>
            <p:ph type="title"/>
          </p:nvPr>
        </p:nvSpPr>
        <p:spPr/>
        <p:txBody>
          <a:bodyPr/>
          <a:lstStyle/>
          <a:p>
            <a:pPr eaLnBrk="1" hangingPunct="1"/>
            <a:endParaRPr lang="zh-CN" altLang="zh-CN"/>
          </a:p>
        </p:txBody>
      </p:sp>
      <p:sp>
        <p:nvSpPr>
          <p:cNvPr id="58371" name="Rectangle 3"/>
          <p:cNvSpPr>
            <a:spLocks noGrp="1" noRot="1"/>
          </p:cNvSpPr>
          <p:nvPr>
            <p:ph idx="1"/>
          </p:nvPr>
        </p:nvSpPr>
        <p:spPr/>
        <p:txBody>
          <a:bodyPr/>
          <a:lstStyle/>
          <a:p>
            <a:pPr algn="just" eaLnBrk="1" hangingPunct="1">
              <a:lnSpc>
                <a:spcPct val="150000"/>
              </a:lnSpc>
              <a:buFont typeface="Wingdings" panose="05000000000000000000" pitchFamily="2" charset="2"/>
              <a:buNone/>
            </a:pPr>
            <a:r>
              <a:rPr lang="zh-CN" altLang="en-US">
                <a:ea typeface="黑体" panose="02010609060101010101" pitchFamily="49" charset="-122"/>
              </a:rPr>
              <a:t>例</a:t>
            </a:r>
            <a:r>
              <a:rPr lang="en-US" altLang="zh-CN"/>
              <a:t>1  </a:t>
            </a:r>
            <a:r>
              <a:rPr lang="zh-CN" altLang="en-US"/>
              <a:t>学生实体、专业实体以及专业与学生</a:t>
            </a:r>
            <a:endParaRPr lang="zh-CN" altLang="en-US"/>
          </a:p>
          <a:p>
            <a:pPr algn="just" eaLnBrk="1" hangingPunct="1">
              <a:buFont typeface="Wingdings" panose="05000000000000000000" pitchFamily="2" charset="2"/>
              <a:buNone/>
            </a:pPr>
            <a:r>
              <a:rPr lang="zh-CN" altLang="en-US"/>
              <a:t>        间的一对多联系</a:t>
            </a:r>
            <a:endParaRPr lang="zh-CN" altLang="en-US"/>
          </a:p>
          <a:p>
            <a:pPr lvl="1" algn="just" eaLnBrk="1" hangingPunct="1">
              <a:buFont typeface="Wingdings" panose="05000000000000000000" pitchFamily="2" charset="2"/>
              <a:buNone/>
            </a:pPr>
            <a:r>
              <a:rPr lang="zh-CN" altLang="en-US"/>
              <a:t>  　学生（</a:t>
            </a:r>
            <a:r>
              <a:rPr lang="zh-CN" altLang="en-US" u="sng"/>
              <a:t>学号</a:t>
            </a:r>
            <a:r>
              <a:rPr lang="zh-CN" altLang="en-US"/>
              <a:t>，姓名，性别，</a:t>
            </a:r>
            <a:r>
              <a:rPr lang="zh-CN" altLang="en-US">
                <a:solidFill>
                  <a:schemeClr val="tx2"/>
                </a:solidFill>
              </a:rPr>
              <a:t>专业号</a:t>
            </a:r>
            <a:r>
              <a:rPr lang="zh-CN" altLang="en-US"/>
              <a:t>，年龄）</a:t>
            </a:r>
            <a:endParaRPr lang="zh-CN" altLang="en-US"/>
          </a:p>
          <a:p>
            <a:pPr lvl="1" algn="just" eaLnBrk="1" hangingPunct="1">
              <a:buFont typeface="Wingdings" panose="05000000000000000000" pitchFamily="2" charset="2"/>
              <a:buNone/>
            </a:pPr>
            <a:r>
              <a:rPr lang="zh-CN" altLang="en-US"/>
              <a:t>　  专业（</a:t>
            </a:r>
            <a:r>
              <a:rPr lang="zh-CN" altLang="en-US">
                <a:solidFill>
                  <a:schemeClr val="tx2"/>
                </a:solidFill>
              </a:rPr>
              <a:t>专业号</a:t>
            </a:r>
            <a:r>
              <a:rPr lang="zh-CN" altLang="en-US"/>
              <a:t>，专业名）</a:t>
            </a:r>
            <a:endParaRPr lang="zh-CN" altLang="en-US"/>
          </a:p>
          <a:p>
            <a:pPr lvl="1" algn="just" eaLnBrk="1" hangingPunct="1">
              <a:buFont typeface="Wingdings" panose="05000000000000000000" pitchFamily="2" charset="2"/>
              <a:buNone/>
            </a:pPr>
            <a:r>
              <a:rPr lang="zh-CN" altLang="en-US">
                <a:solidFill>
                  <a:srgbClr val="3333FF"/>
                </a:solidFill>
              </a:rPr>
              <a:t>‘专业号’称为学生关系的外码</a:t>
            </a:r>
            <a:endParaRPr lang="zh-CN" altLang="en-US">
              <a:solidFill>
                <a:srgbClr val="3333FF"/>
              </a:solidFill>
            </a:endParaRPr>
          </a:p>
        </p:txBody>
      </p:sp>
      <p:sp>
        <p:nvSpPr>
          <p:cNvPr id="4" name="日期占位符 3"/>
          <p:cNvSpPr>
            <a:spLocks noGrp="1"/>
          </p:cNvSpPr>
          <p:nvPr>
            <p:ph type="dt" sz="quarter" idx="10"/>
          </p:nvPr>
        </p:nvSpPr>
        <p:spPr/>
        <p:txBody>
          <a:bodyPr/>
          <a:lstStyle/>
          <a:p>
            <a:pPr>
              <a:defRPr/>
            </a:pPr>
            <a:fld id="{56540161-F809-4270-8EDC-9B23898F085E}" type="datetime1">
              <a:rPr lang="zh-CN" altLang="en-US"/>
            </a:fld>
            <a:endParaRPr lang="en-US" altLang="zh-CN"/>
          </a:p>
        </p:txBody>
      </p:sp>
      <p:sp>
        <p:nvSpPr>
          <p:cNvPr id="583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p:cNvSpPr>
          <p:nvPr>
            <p:ph type="title"/>
          </p:nvPr>
        </p:nvSpPr>
        <p:spPr/>
        <p:txBody>
          <a:bodyPr/>
          <a:lstStyle/>
          <a:p>
            <a:pPr eaLnBrk="1" hangingPunct="1"/>
            <a:r>
              <a:rPr lang="zh-CN" altLang="en-US"/>
              <a:t>外码</a:t>
            </a:r>
            <a:r>
              <a:rPr lang="en-US" altLang="zh-CN"/>
              <a:t>(</a:t>
            </a:r>
            <a:r>
              <a:rPr lang="zh-CN" altLang="en-US"/>
              <a:t>续</a:t>
            </a:r>
            <a:r>
              <a:rPr lang="en-US" altLang="zh-CN"/>
              <a:t>)</a:t>
            </a:r>
            <a:endParaRPr lang="en-US" altLang="zh-CN"/>
          </a:p>
        </p:txBody>
      </p:sp>
      <p:sp>
        <p:nvSpPr>
          <p:cNvPr id="292867" name="Rectangle 3"/>
          <p:cNvSpPr>
            <a:spLocks noGrp="1" noRot="1"/>
          </p:cNvSpPr>
          <p:nvPr>
            <p:ph idx="1"/>
          </p:nvPr>
        </p:nvSpPr>
        <p:spPr/>
        <p:txBody>
          <a:bodyPr/>
          <a:lstStyle/>
          <a:p>
            <a:pPr algn="just" eaLnBrk="1" hangingPunct="1">
              <a:buFont typeface="Wingdings" panose="05000000000000000000" pitchFamily="2" charset="2"/>
              <a:buNone/>
            </a:pPr>
            <a:r>
              <a:rPr lang="zh-CN" altLang="en-US"/>
              <a:t>说明</a:t>
            </a:r>
            <a:endParaRPr lang="zh-CN" altLang="en-US"/>
          </a:p>
          <a:p>
            <a:pPr eaLnBrk="1" hangingPunct="1"/>
            <a:r>
              <a:rPr lang="zh-CN" altLang="en-US"/>
              <a:t>关系</a:t>
            </a:r>
            <a:r>
              <a:rPr lang="en-US" altLang="zh-CN" i="1"/>
              <a:t>R</a:t>
            </a:r>
            <a:r>
              <a:rPr lang="zh-CN" altLang="en-US"/>
              <a:t>和</a:t>
            </a:r>
            <a:r>
              <a:rPr lang="en-US" altLang="zh-CN" i="1"/>
              <a:t>S</a:t>
            </a:r>
            <a:r>
              <a:rPr lang="zh-CN" altLang="en-US"/>
              <a:t>不一定是不同的关系</a:t>
            </a:r>
            <a:endParaRPr lang="zh-CN" altLang="en-US"/>
          </a:p>
          <a:p>
            <a:pPr eaLnBrk="1" hangingPunct="1"/>
            <a:r>
              <a:rPr lang="zh-CN" altLang="en-US"/>
              <a:t>目标关系</a:t>
            </a:r>
            <a:r>
              <a:rPr lang="en-US" altLang="zh-CN" i="1"/>
              <a:t>S</a:t>
            </a:r>
            <a:r>
              <a:rPr lang="zh-CN" altLang="en-US"/>
              <a:t>的主码</a:t>
            </a:r>
            <a:r>
              <a:rPr lang="en-US" altLang="zh-CN"/>
              <a:t>K</a:t>
            </a:r>
            <a:r>
              <a:rPr lang="en-US" altLang="zh-CN" baseline="-25000"/>
              <a:t>s </a:t>
            </a:r>
            <a:r>
              <a:rPr lang="zh-CN" altLang="en-US"/>
              <a:t>和参照关系的外码</a:t>
            </a:r>
            <a:r>
              <a:rPr lang="en-US" altLang="zh-CN"/>
              <a:t>F</a:t>
            </a:r>
            <a:r>
              <a:rPr lang="zh-CN" altLang="en-US"/>
              <a:t>必须定义在同一个（或一组）域上</a:t>
            </a:r>
            <a:endParaRPr lang="zh-CN" altLang="en-US"/>
          </a:p>
          <a:p>
            <a:pPr eaLnBrk="1" hangingPunct="1"/>
            <a:r>
              <a:rPr lang="zh-CN" altLang="en-US"/>
              <a:t>外码并不一定要与相应的主码同名。当外码与相应的主码属于不同关系时，往往   取相同的名字，以便于识别。</a:t>
            </a:r>
            <a:endParaRPr lang="zh-CN" altLang="en-US"/>
          </a:p>
        </p:txBody>
      </p:sp>
      <p:sp>
        <p:nvSpPr>
          <p:cNvPr id="5" name="日期占位符 3"/>
          <p:cNvSpPr>
            <a:spLocks noGrp="1"/>
          </p:cNvSpPr>
          <p:nvPr>
            <p:ph type="dt" sz="quarter" idx="10"/>
          </p:nvPr>
        </p:nvSpPr>
        <p:spPr/>
        <p:txBody>
          <a:bodyPr/>
          <a:lstStyle/>
          <a:p>
            <a:pPr>
              <a:defRPr/>
            </a:pPr>
            <a:fld id="{DCD1C003-2A86-49BD-AB9D-0F2296537E22}" type="datetime1">
              <a:rPr lang="zh-CN" altLang="en-US"/>
            </a:fld>
            <a:endParaRPr lang="en-US" altLang="zh-CN"/>
          </a:p>
        </p:txBody>
      </p:sp>
      <p:sp>
        <p:nvSpPr>
          <p:cNvPr id="593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
        <p:nvSpPr>
          <p:cNvPr id="292869" name="AutoShape 5"/>
          <p:cNvSpPr>
            <a:spLocks noChangeArrowheads="1"/>
          </p:cNvSpPr>
          <p:nvPr/>
        </p:nvSpPr>
        <p:spPr bwMode="auto">
          <a:xfrm>
            <a:off x="2555875" y="3933825"/>
            <a:ext cx="5688013" cy="647700"/>
          </a:xfrm>
          <a:prstGeom prst="wedgeRectCallout">
            <a:avLst>
              <a:gd name="adj1" fmla="val 17847"/>
              <a:gd name="adj2" fmla="val -177449"/>
            </a:avLst>
          </a:prstGeom>
          <a:solidFill>
            <a:schemeClr val="accent1"/>
          </a:solidFill>
          <a:ln w="9525">
            <a:solidFill>
              <a:schemeClr val="tx1"/>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1800">
                <a:latin typeface="Tahoma" panose="020B0604030504040204" pitchFamily="34" charset="0"/>
              </a:rPr>
              <a:t>学生（学号，姓名，性别，所在班级，班长学号）</a:t>
            </a:r>
            <a:endParaRPr lang="zh-CN" altLang="en-US" sz="18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2867">
                                            <p:txEl>
                                              <p:pRg st="1" end="1"/>
                                            </p:txEl>
                                          </p:spTgt>
                                        </p:tgtEl>
                                        <p:attrNameLst>
                                          <p:attrName>style.visibility</p:attrName>
                                        </p:attrNameLst>
                                      </p:cBhvr>
                                      <p:to>
                                        <p:strVal val="visible"/>
                                      </p:to>
                                    </p:set>
                                    <p:animEffect transition="in" filter="blinds(horizontal)">
                                      <p:cBhvr>
                                        <p:cTn id="7" dur="500"/>
                                        <p:tgtEl>
                                          <p:spTgt spid="2928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2869"/>
                                        </p:tgtEl>
                                        <p:attrNameLst>
                                          <p:attrName>style.visibility</p:attrName>
                                        </p:attrNameLst>
                                      </p:cBhvr>
                                      <p:to>
                                        <p:strVal val="visible"/>
                                      </p:to>
                                    </p:set>
                                    <p:animEffect transition="in" filter="blinds(horizontal)">
                                      <p:cBhvr>
                                        <p:cTn id="12" dur="500"/>
                                        <p:tgtEl>
                                          <p:spTgt spid="2928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292869"/>
                                        </p:tgtEl>
                                      </p:cBhvr>
                                    </p:animEffect>
                                    <p:set>
                                      <p:cBhvr>
                                        <p:cTn id="17" dur="1" fill="hold">
                                          <p:stCondLst>
                                            <p:cond delay="499"/>
                                          </p:stCondLst>
                                        </p:cTn>
                                        <p:tgtEl>
                                          <p:spTgt spid="29286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92867">
                                            <p:txEl>
                                              <p:pRg st="2" end="2"/>
                                            </p:txEl>
                                          </p:spTgt>
                                        </p:tgtEl>
                                        <p:attrNameLst>
                                          <p:attrName>style.visibility</p:attrName>
                                        </p:attrNameLst>
                                      </p:cBhvr>
                                      <p:to>
                                        <p:strVal val="visible"/>
                                      </p:to>
                                    </p:set>
                                    <p:animEffect transition="in" filter="blinds(horizontal)">
                                      <p:cBhvr>
                                        <p:cTn id="22" dur="500"/>
                                        <p:tgtEl>
                                          <p:spTgt spid="29286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92867">
                                            <p:txEl>
                                              <p:pRg st="3" end="3"/>
                                            </p:txEl>
                                          </p:spTgt>
                                        </p:tgtEl>
                                        <p:attrNameLst>
                                          <p:attrName>style.visibility</p:attrName>
                                        </p:attrNameLst>
                                      </p:cBhvr>
                                      <p:to>
                                        <p:strVal val="visible"/>
                                      </p:to>
                                    </p:set>
                                    <p:animEffect transition="in" filter="blinds(horizontal)">
                                      <p:cBhvr>
                                        <p:cTn id="27" dur="500"/>
                                        <p:tgtEl>
                                          <p:spTgt spid="292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9" grpId="0" animBg="1"/>
      <p:bldP spid="292869"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p:cNvSpPr>
          <p:nvPr>
            <p:ph type="title"/>
          </p:nvPr>
        </p:nvSpPr>
        <p:spPr/>
        <p:txBody>
          <a:bodyPr/>
          <a:lstStyle/>
          <a:p>
            <a:pPr eaLnBrk="1" hangingPunct="1"/>
            <a:r>
              <a:rPr lang="en-US" altLang="zh-CN"/>
              <a:t>3. </a:t>
            </a:r>
            <a:r>
              <a:rPr lang="zh-CN" altLang="en-US"/>
              <a:t>参照完整性规则</a:t>
            </a:r>
            <a:endParaRPr lang="zh-CN" altLang="en-US"/>
          </a:p>
        </p:txBody>
      </p:sp>
      <p:sp>
        <p:nvSpPr>
          <p:cNvPr id="285699" name="Rectangle 3"/>
          <p:cNvSpPr>
            <a:spLocks noGrp="1" noRot="1"/>
          </p:cNvSpPr>
          <p:nvPr>
            <p:ph idx="1"/>
          </p:nvPr>
        </p:nvSpPr>
        <p:spPr/>
        <p:txBody>
          <a:bodyPr/>
          <a:lstStyle/>
          <a:p>
            <a:pPr algn="just" eaLnBrk="1" hangingPunct="1">
              <a:buFont typeface="Wingdings" panose="05000000000000000000" pitchFamily="2" charset="2"/>
              <a:buNone/>
            </a:pPr>
            <a:r>
              <a:rPr lang="zh-CN" altLang="en-US"/>
              <a:t>若属性（或属性组）</a:t>
            </a:r>
            <a:r>
              <a:rPr lang="en-US" altLang="zh-CN" i="1"/>
              <a:t>F</a:t>
            </a:r>
            <a:r>
              <a:rPr lang="zh-CN" altLang="en-US"/>
              <a:t>是基本关系</a:t>
            </a:r>
            <a:r>
              <a:rPr lang="en-US" altLang="zh-CN" i="1"/>
              <a:t>R</a:t>
            </a:r>
            <a:r>
              <a:rPr lang="zh-CN" altLang="en-US"/>
              <a:t>的外码</a:t>
            </a:r>
            <a:endParaRPr lang="zh-CN" altLang="en-US"/>
          </a:p>
          <a:p>
            <a:pPr algn="just" eaLnBrk="1" hangingPunct="1">
              <a:buFont typeface="Wingdings" panose="05000000000000000000" pitchFamily="2" charset="2"/>
              <a:buNone/>
            </a:pPr>
            <a:r>
              <a:rPr lang="zh-CN" altLang="en-US"/>
              <a:t>它与基本关系</a:t>
            </a:r>
            <a:r>
              <a:rPr lang="en-US" altLang="zh-CN" i="1"/>
              <a:t>S</a:t>
            </a:r>
            <a:r>
              <a:rPr lang="zh-CN" altLang="en-US"/>
              <a:t>的主码</a:t>
            </a:r>
            <a:r>
              <a:rPr lang="en-US" altLang="zh-CN"/>
              <a:t>K</a:t>
            </a:r>
            <a:r>
              <a:rPr lang="en-US" altLang="zh-CN" baseline="-25000"/>
              <a:t>s</a:t>
            </a:r>
            <a:r>
              <a:rPr lang="zh-CN" altLang="en-US"/>
              <a:t>相对应（基本关</a:t>
            </a:r>
            <a:endParaRPr lang="zh-CN" altLang="en-US"/>
          </a:p>
          <a:p>
            <a:pPr algn="just" eaLnBrk="1" hangingPunct="1">
              <a:buFont typeface="Wingdings" panose="05000000000000000000" pitchFamily="2" charset="2"/>
              <a:buNone/>
            </a:pPr>
            <a:r>
              <a:rPr lang="zh-CN" altLang="en-US"/>
              <a:t>系</a:t>
            </a:r>
            <a:r>
              <a:rPr lang="en-US" altLang="zh-CN" i="1"/>
              <a:t>R</a:t>
            </a:r>
            <a:r>
              <a:rPr lang="zh-CN" altLang="en-US"/>
              <a:t>和</a:t>
            </a:r>
            <a:r>
              <a:rPr lang="en-US" altLang="zh-CN" i="1"/>
              <a:t>S</a:t>
            </a:r>
            <a:r>
              <a:rPr lang="zh-CN" altLang="en-US"/>
              <a:t>不一定是不同的关系），则对</a:t>
            </a:r>
            <a:endParaRPr lang="zh-CN" altLang="en-US"/>
          </a:p>
          <a:p>
            <a:pPr algn="just" eaLnBrk="1" hangingPunct="1">
              <a:buFont typeface="Wingdings" panose="05000000000000000000" pitchFamily="2" charset="2"/>
              <a:buNone/>
            </a:pPr>
            <a:r>
              <a:rPr lang="zh-CN" altLang="en-US"/>
              <a:t>于</a:t>
            </a:r>
            <a:r>
              <a:rPr lang="en-US" altLang="zh-CN" i="1"/>
              <a:t>R</a:t>
            </a:r>
            <a:r>
              <a:rPr lang="zh-CN" altLang="en-US"/>
              <a:t>中每个元组在</a:t>
            </a:r>
            <a:r>
              <a:rPr lang="en-US" altLang="zh-CN" i="1"/>
              <a:t>F</a:t>
            </a:r>
            <a:r>
              <a:rPr lang="zh-CN" altLang="en-US"/>
              <a:t>上的值必须为：</a:t>
            </a:r>
            <a:endParaRPr lang="zh-CN" altLang="en-US"/>
          </a:p>
          <a:p>
            <a:pPr lvl="1" algn="just" eaLnBrk="1" hangingPunct="1">
              <a:lnSpc>
                <a:spcPct val="140000"/>
              </a:lnSpc>
              <a:buFont typeface="Wingdings" panose="05000000000000000000" pitchFamily="2" charset="2"/>
              <a:buNone/>
            </a:pPr>
            <a:r>
              <a:rPr lang="zh-CN" altLang="en-US">
                <a:solidFill>
                  <a:srgbClr val="3333FF"/>
                </a:solidFill>
                <a:sym typeface="Symbol" panose="05050102010706020507" pitchFamily="18" charset="2"/>
              </a:rPr>
              <a:t></a:t>
            </a:r>
            <a:r>
              <a:rPr lang="zh-CN" altLang="en-US">
                <a:solidFill>
                  <a:srgbClr val="3333FF"/>
                </a:solidFill>
              </a:rPr>
              <a:t> 或者取空值（</a:t>
            </a:r>
            <a:r>
              <a:rPr lang="en-US" altLang="zh-CN" i="1">
                <a:solidFill>
                  <a:srgbClr val="3333FF"/>
                </a:solidFill>
              </a:rPr>
              <a:t>F</a:t>
            </a:r>
            <a:r>
              <a:rPr lang="zh-CN" altLang="en-US">
                <a:solidFill>
                  <a:srgbClr val="3333FF"/>
                </a:solidFill>
              </a:rPr>
              <a:t>的每个属性值均为空值）</a:t>
            </a:r>
            <a:endParaRPr lang="zh-CN" altLang="en-US">
              <a:solidFill>
                <a:srgbClr val="3333FF"/>
              </a:solidFill>
            </a:endParaRPr>
          </a:p>
          <a:p>
            <a:pPr lvl="1" algn="just" eaLnBrk="1" hangingPunct="1">
              <a:buFont typeface="Wingdings" panose="05000000000000000000" pitchFamily="2" charset="2"/>
              <a:buNone/>
            </a:pPr>
            <a:r>
              <a:rPr lang="zh-CN" altLang="en-US">
                <a:solidFill>
                  <a:srgbClr val="3333FF"/>
                </a:solidFill>
                <a:sym typeface="Symbol" panose="05050102010706020507" pitchFamily="18" charset="2"/>
              </a:rPr>
              <a:t></a:t>
            </a:r>
            <a:r>
              <a:rPr lang="zh-CN" altLang="en-US">
                <a:solidFill>
                  <a:srgbClr val="3333FF"/>
                </a:solidFill>
              </a:rPr>
              <a:t> 或者等于</a:t>
            </a:r>
            <a:r>
              <a:rPr lang="en-US" altLang="zh-CN" i="1">
                <a:solidFill>
                  <a:srgbClr val="3333FF"/>
                </a:solidFill>
              </a:rPr>
              <a:t>S</a:t>
            </a:r>
            <a:r>
              <a:rPr lang="zh-CN" altLang="en-US">
                <a:solidFill>
                  <a:srgbClr val="3333FF"/>
                </a:solidFill>
              </a:rPr>
              <a:t>中某个元组的主码值。</a:t>
            </a:r>
            <a:endParaRPr lang="zh-CN" altLang="en-US">
              <a:solidFill>
                <a:srgbClr val="3333FF"/>
              </a:solidFill>
            </a:endParaRPr>
          </a:p>
        </p:txBody>
      </p:sp>
      <p:sp>
        <p:nvSpPr>
          <p:cNvPr id="4" name="日期占位符 3"/>
          <p:cNvSpPr>
            <a:spLocks noGrp="1"/>
          </p:cNvSpPr>
          <p:nvPr>
            <p:ph type="dt" sz="quarter" idx="10"/>
          </p:nvPr>
        </p:nvSpPr>
        <p:spPr/>
        <p:txBody>
          <a:bodyPr/>
          <a:lstStyle/>
          <a:p>
            <a:pPr>
              <a:defRPr/>
            </a:pPr>
            <a:fld id="{ED57EB60-0425-4B41-8CCE-00B180DF2F56}" type="datetime1">
              <a:rPr lang="zh-CN" altLang="en-US"/>
            </a:fld>
            <a:endParaRPr lang="en-US" altLang="zh-CN"/>
          </a:p>
        </p:txBody>
      </p:sp>
      <p:sp>
        <p:nvSpPr>
          <p:cNvPr id="604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5699">
                                            <p:txEl>
                                              <p:pRg st="4" end="4"/>
                                            </p:txEl>
                                          </p:spTgt>
                                        </p:tgtEl>
                                        <p:attrNameLst>
                                          <p:attrName>style.visibility</p:attrName>
                                        </p:attrNameLst>
                                      </p:cBhvr>
                                      <p:to>
                                        <p:strVal val="visible"/>
                                      </p:to>
                                    </p:set>
                                    <p:animEffect transition="in" filter="blinds(horizontal)">
                                      <p:cBhvr>
                                        <p:cTn id="7" dur="500"/>
                                        <p:tgtEl>
                                          <p:spTgt spid="28569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5699">
                                            <p:txEl>
                                              <p:pRg st="5" end="5"/>
                                            </p:txEl>
                                          </p:spTgt>
                                        </p:tgtEl>
                                        <p:attrNameLst>
                                          <p:attrName>style.visibility</p:attrName>
                                        </p:attrNameLst>
                                      </p:cBhvr>
                                      <p:to>
                                        <p:strVal val="visible"/>
                                      </p:to>
                                    </p:set>
                                    <p:animEffect transition="in" filter="blinds(horizontal)">
                                      <p:cBhvr>
                                        <p:cTn id="12" dur="500"/>
                                        <p:tgtEl>
                                          <p:spTgt spid="285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p:txBody>
          <a:bodyPr/>
          <a:lstStyle/>
          <a:p>
            <a:pPr eaLnBrk="1" hangingPunct="1"/>
            <a:r>
              <a:rPr lang="zh-CN" altLang="en-US"/>
              <a:t>参照完整性规则</a:t>
            </a:r>
            <a:r>
              <a:rPr lang="en-US" altLang="zh-CN"/>
              <a:t>(</a:t>
            </a:r>
            <a:r>
              <a:rPr lang="zh-CN" altLang="en-US"/>
              <a:t>续</a:t>
            </a:r>
            <a:r>
              <a:rPr lang="en-US" altLang="zh-CN"/>
              <a:t>)</a:t>
            </a:r>
            <a:endParaRPr lang="en-US" altLang="zh-CN"/>
          </a:p>
        </p:txBody>
      </p:sp>
      <p:sp>
        <p:nvSpPr>
          <p:cNvPr id="61443" name="Rectangle 3"/>
          <p:cNvSpPr>
            <a:spLocks noGrp="1" noRot="1"/>
          </p:cNvSpPr>
          <p:nvPr>
            <p:ph idx="1"/>
          </p:nvPr>
        </p:nvSpPr>
        <p:spPr>
          <a:xfrm>
            <a:off x="539750" y="1844675"/>
            <a:ext cx="7772400" cy="4114800"/>
          </a:xfrm>
        </p:spPr>
        <p:txBody>
          <a:bodyPr/>
          <a:lstStyle/>
          <a:p>
            <a:pPr lvl="4" algn="just" eaLnBrk="1" hangingPunct="1">
              <a:buFont typeface="Wingdings 2" panose="05020102010507070707" pitchFamily="18" charset="2"/>
              <a:buNone/>
            </a:pPr>
            <a:endParaRPr lang="en-US" altLang="zh-CN"/>
          </a:p>
          <a:p>
            <a:pPr algn="just" eaLnBrk="1" hangingPunct="1">
              <a:buFont typeface="Wingdings" panose="05000000000000000000" pitchFamily="2" charset="2"/>
              <a:buNone/>
            </a:pPr>
            <a:r>
              <a:rPr lang="zh-CN" altLang="en-US"/>
              <a:t>学生关系中每个元组的</a:t>
            </a:r>
            <a:r>
              <a:rPr lang="zh-CN" altLang="en-US">
                <a:solidFill>
                  <a:srgbClr val="3333FF"/>
                </a:solidFill>
              </a:rPr>
              <a:t>“专业号”</a:t>
            </a:r>
            <a:r>
              <a:rPr lang="zh-CN" altLang="en-US"/>
              <a:t>属性只</a:t>
            </a:r>
            <a:endParaRPr lang="zh-CN" altLang="en-US"/>
          </a:p>
          <a:p>
            <a:pPr algn="just" eaLnBrk="1" hangingPunct="1">
              <a:buFont typeface="Wingdings" panose="05000000000000000000" pitchFamily="2" charset="2"/>
              <a:buNone/>
            </a:pPr>
            <a:r>
              <a:rPr lang="zh-CN" altLang="en-US"/>
              <a:t>取下面两类值：</a:t>
            </a:r>
            <a:endParaRPr lang="zh-CN" altLang="en-US"/>
          </a:p>
          <a:p>
            <a:pPr algn="just" eaLnBrk="1" hangingPunct="1">
              <a:lnSpc>
                <a:spcPct val="130000"/>
              </a:lnSpc>
              <a:buFont typeface="Wingdings" panose="05000000000000000000" pitchFamily="2" charset="2"/>
              <a:buNone/>
            </a:pPr>
            <a:r>
              <a:rPr lang="zh-CN" altLang="en-US"/>
              <a:t>（</a:t>
            </a:r>
            <a:r>
              <a:rPr lang="en-US" altLang="zh-CN"/>
              <a:t>1</a:t>
            </a:r>
            <a:r>
              <a:rPr lang="zh-CN" altLang="en-US"/>
              <a:t>）</a:t>
            </a:r>
            <a:r>
              <a:rPr lang="zh-CN" altLang="en-US">
                <a:solidFill>
                  <a:srgbClr val="3333FF"/>
                </a:solidFill>
              </a:rPr>
              <a:t>空值</a:t>
            </a:r>
            <a:r>
              <a:rPr lang="zh-CN" altLang="en-US"/>
              <a:t>，表示尚未给该学生分配专业</a:t>
            </a:r>
            <a:endParaRPr lang="zh-CN" altLang="en-US"/>
          </a:p>
          <a:p>
            <a:pPr algn="just" eaLnBrk="1" hangingPunct="1">
              <a:lnSpc>
                <a:spcPct val="130000"/>
              </a:lnSpc>
              <a:buFont typeface="Wingdings" panose="05000000000000000000" pitchFamily="2" charset="2"/>
              <a:buNone/>
            </a:pPr>
            <a:r>
              <a:rPr lang="zh-CN" altLang="en-US"/>
              <a:t>（</a:t>
            </a:r>
            <a:r>
              <a:rPr lang="en-US" altLang="zh-CN"/>
              <a:t>2</a:t>
            </a:r>
            <a:r>
              <a:rPr lang="zh-CN" altLang="en-US"/>
              <a:t>）非空值，这时该值必须</a:t>
            </a:r>
            <a:r>
              <a:rPr lang="zh-CN" altLang="en-US">
                <a:solidFill>
                  <a:srgbClr val="3333FF"/>
                </a:solidFill>
              </a:rPr>
              <a:t>是专业关系中某个元组的“专业号”值</a:t>
            </a:r>
            <a:r>
              <a:rPr lang="zh-CN" altLang="en-US"/>
              <a:t>，表示该学生不可能分配到一个不存在的专业中</a:t>
            </a:r>
            <a:endParaRPr lang="zh-CN" altLang="en-US"/>
          </a:p>
        </p:txBody>
      </p:sp>
      <p:sp>
        <p:nvSpPr>
          <p:cNvPr id="4" name="日期占位符 3"/>
          <p:cNvSpPr>
            <a:spLocks noGrp="1"/>
          </p:cNvSpPr>
          <p:nvPr>
            <p:ph type="dt" sz="quarter" idx="10"/>
          </p:nvPr>
        </p:nvSpPr>
        <p:spPr/>
        <p:txBody>
          <a:bodyPr/>
          <a:lstStyle/>
          <a:p>
            <a:pPr>
              <a:defRPr/>
            </a:pPr>
            <a:fld id="{F6F683B5-10D1-4D41-BE54-68C22105C66A}" type="datetime1">
              <a:rPr lang="zh-CN" altLang="en-US"/>
            </a:fld>
            <a:endParaRPr lang="en-US" altLang="zh-CN"/>
          </a:p>
        </p:txBody>
      </p:sp>
      <p:sp>
        <p:nvSpPr>
          <p:cNvPr id="614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p:cNvSpPr>
          <p:nvPr>
            <p:ph type="title"/>
          </p:nvPr>
        </p:nvSpPr>
        <p:spPr/>
        <p:txBody>
          <a:bodyPr/>
          <a:lstStyle/>
          <a:p>
            <a:pPr eaLnBrk="1" hangingPunct="1"/>
            <a:r>
              <a:rPr lang="en-US" altLang="zh-CN"/>
              <a:t>2.3.3 </a:t>
            </a:r>
            <a:r>
              <a:rPr lang="zh-CN" altLang="en-US"/>
              <a:t>用户定义的完整性</a:t>
            </a:r>
            <a:endParaRPr lang="zh-CN" altLang="en-US"/>
          </a:p>
        </p:txBody>
      </p:sp>
      <p:sp>
        <p:nvSpPr>
          <p:cNvPr id="62467" name="Rectangle 3"/>
          <p:cNvSpPr>
            <a:spLocks noGrp="1" noRot="1"/>
          </p:cNvSpPr>
          <p:nvPr>
            <p:ph idx="1"/>
          </p:nvPr>
        </p:nvSpPr>
        <p:spPr>
          <a:xfrm>
            <a:off x="684213" y="1916113"/>
            <a:ext cx="8128000" cy="4114800"/>
          </a:xfrm>
        </p:spPr>
        <p:txBody>
          <a:bodyPr/>
          <a:lstStyle/>
          <a:p>
            <a:pPr algn="just" eaLnBrk="1" hangingPunct="1">
              <a:lnSpc>
                <a:spcPct val="130000"/>
              </a:lnSpc>
            </a:pPr>
            <a:r>
              <a:rPr lang="zh-CN" altLang="en-US"/>
              <a:t>用户定义的完整性是针对某一具体关系数据库的约束条件，反映某一具体应用所涉及的数据必须满足的语义要求。</a:t>
            </a:r>
            <a:endParaRPr lang="zh-CN" altLang="en-US"/>
          </a:p>
          <a:p>
            <a:pPr algn="just" eaLnBrk="1" hangingPunct="1">
              <a:lnSpc>
                <a:spcPct val="130000"/>
              </a:lnSpc>
            </a:pPr>
            <a:r>
              <a:rPr lang="zh-CN" altLang="en-US"/>
              <a:t>关系模型应提供定义和检验这类完整性的机制，以便用统一的系统的方法处理它们，而不要由应用程序承担这一功能。</a:t>
            </a:r>
            <a:endParaRPr lang="zh-CN" altLang="en-US"/>
          </a:p>
        </p:txBody>
      </p:sp>
      <p:sp>
        <p:nvSpPr>
          <p:cNvPr id="4" name="日期占位符 3"/>
          <p:cNvSpPr>
            <a:spLocks noGrp="1"/>
          </p:cNvSpPr>
          <p:nvPr>
            <p:ph type="dt" sz="quarter" idx="10"/>
          </p:nvPr>
        </p:nvSpPr>
        <p:spPr/>
        <p:txBody>
          <a:bodyPr/>
          <a:lstStyle/>
          <a:p>
            <a:pPr>
              <a:defRPr/>
            </a:pPr>
            <a:fld id="{9D59FFC2-A093-4FDF-BD38-55CB0AECB207}" type="datetime1">
              <a:rPr lang="zh-CN" altLang="en-US"/>
            </a:fld>
            <a:endParaRPr lang="en-US" altLang="zh-CN"/>
          </a:p>
        </p:txBody>
      </p:sp>
      <p:sp>
        <p:nvSpPr>
          <p:cNvPr id="624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p:cNvSpPr>
          <p:nvPr>
            <p:ph type="title"/>
          </p:nvPr>
        </p:nvSpPr>
        <p:spPr/>
        <p:txBody>
          <a:bodyPr/>
          <a:lstStyle/>
          <a:p>
            <a:pPr eaLnBrk="1" hangingPunct="1"/>
            <a:r>
              <a:rPr lang="zh-CN" altLang="en-US"/>
              <a:t>小结</a:t>
            </a:r>
            <a:endParaRPr lang="zh-CN" altLang="en-US"/>
          </a:p>
        </p:txBody>
      </p:sp>
      <p:sp>
        <p:nvSpPr>
          <p:cNvPr id="63491" name="Rectangle 3"/>
          <p:cNvSpPr>
            <a:spLocks noGrp="1" noRot="1"/>
          </p:cNvSpPr>
          <p:nvPr>
            <p:ph idx="1"/>
          </p:nvPr>
        </p:nvSpPr>
        <p:spPr>
          <a:xfrm>
            <a:off x="990600" y="1676400"/>
            <a:ext cx="7772400" cy="4114800"/>
          </a:xfrm>
        </p:spPr>
        <p:txBody>
          <a:bodyPr/>
          <a:lstStyle/>
          <a:p>
            <a:pPr eaLnBrk="1" hangingPunct="1"/>
            <a:r>
              <a:rPr lang="zh-CN" altLang="en-US"/>
              <a:t>关系数据结构</a:t>
            </a:r>
            <a:endParaRPr lang="zh-CN" altLang="en-US"/>
          </a:p>
          <a:p>
            <a:pPr lvl="1" eaLnBrk="1" hangingPunct="1"/>
            <a:r>
              <a:rPr lang="zh-CN" altLang="en-US"/>
              <a:t> </a:t>
            </a:r>
            <a:r>
              <a:rPr lang="zh-CN" altLang="en-US">
                <a:latin typeface="宋体" panose="02010600030101010101" pitchFamily="2" charset="-122"/>
              </a:rPr>
              <a:t>关系</a:t>
            </a:r>
            <a:endParaRPr lang="zh-CN" altLang="en-US">
              <a:latin typeface="宋体" panose="02010600030101010101" pitchFamily="2" charset="-122"/>
            </a:endParaRPr>
          </a:p>
          <a:p>
            <a:pPr lvl="2" eaLnBrk="1" hangingPunct="1"/>
            <a:r>
              <a:rPr lang="zh-CN" altLang="en-US"/>
              <a:t>域</a:t>
            </a:r>
            <a:endParaRPr lang="zh-CN" altLang="en-US"/>
          </a:p>
          <a:p>
            <a:pPr lvl="2" eaLnBrk="1" hangingPunct="1"/>
            <a:r>
              <a:rPr lang="zh-CN" altLang="en-US"/>
              <a:t>笛卡尔积</a:t>
            </a:r>
            <a:endParaRPr lang="zh-CN" altLang="en-US"/>
          </a:p>
          <a:p>
            <a:pPr lvl="2" eaLnBrk="1" hangingPunct="1"/>
            <a:r>
              <a:rPr lang="zh-CN" altLang="en-US"/>
              <a:t>关系</a:t>
            </a:r>
            <a:endParaRPr lang="zh-CN" altLang="en-US"/>
          </a:p>
          <a:p>
            <a:pPr lvl="3" eaLnBrk="1" hangingPunct="1">
              <a:buClr>
                <a:schemeClr val="tx1"/>
              </a:buClr>
              <a:buSzPct val="35000"/>
            </a:pPr>
            <a:r>
              <a:rPr lang="zh-CN" altLang="en-US"/>
              <a:t>关系，属性，元组</a:t>
            </a:r>
            <a:endParaRPr lang="zh-CN" altLang="en-US"/>
          </a:p>
          <a:p>
            <a:pPr lvl="3" eaLnBrk="1" hangingPunct="1">
              <a:buClr>
                <a:schemeClr val="tx1"/>
              </a:buClr>
              <a:buSzPct val="35000"/>
            </a:pPr>
            <a:r>
              <a:rPr lang="zh-CN" altLang="en-US"/>
              <a:t>候选码，主码，主属性</a:t>
            </a:r>
            <a:endParaRPr lang="zh-CN" altLang="en-US"/>
          </a:p>
          <a:p>
            <a:pPr lvl="3" eaLnBrk="1" hangingPunct="1">
              <a:buClr>
                <a:schemeClr val="tx1"/>
              </a:buClr>
              <a:buSzPct val="35000"/>
            </a:pPr>
            <a:r>
              <a:rPr lang="zh-CN" altLang="en-US"/>
              <a:t>基本关系的性质</a:t>
            </a:r>
            <a:endParaRPr lang="zh-CN" altLang="en-US"/>
          </a:p>
          <a:p>
            <a:pPr lvl="1" eaLnBrk="1" hangingPunct="1"/>
            <a:r>
              <a:rPr lang="zh-CN" altLang="en-US"/>
              <a:t> 关系模式</a:t>
            </a:r>
            <a:endParaRPr lang="zh-CN" altLang="en-US">
              <a:ea typeface="黑体" panose="02010609060101010101" pitchFamily="49" charset="-122"/>
            </a:endParaRPr>
          </a:p>
          <a:p>
            <a:pPr lvl="1" eaLnBrk="1" hangingPunct="1"/>
            <a:r>
              <a:rPr lang="zh-CN" altLang="en-US"/>
              <a:t> 关系数据库</a:t>
            </a:r>
            <a:endParaRPr lang="zh-CN" altLang="en-US"/>
          </a:p>
        </p:txBody>
      </p:sp>
      <p:sp>
        <p:nvSpPr>
          <p:cNvPr id="4" name="日期占位符 3"/>
          <p:cNvSpPr>
            <a:spLocks noGrp="1"/>
          </p:cNvSpPr>
          <p:nvPr>
            <p:ph type="dt" sz="quarter" idx="10"/>
          </p:nvPr>
        </p:nvSpPr>
        <p:spPr/>
        <p:txBody>
          <a:bodyPr/>
          <a:lstStyle/>
          <a:p>
            <a:pPr>
              <a:defRPr/>
            </a:pPr>
            <a:fld id="{FA18CD3A-3FCC-45AE-9B94-3EF55CB84A72}" type="datetime1">
              <a:rPr lang="zh-CN" altLang="en-US"/>
            </a:fld>
            <a:endParaRPr lang="en-US" altLang="zh-CN"/>
          </a:p>
        </p:txBody>
      </p:sp>
      <p:sp>
        <p:nvSpPr>
          <p:cNvPr id="634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p:cNvSpPr>
          <p:nvPr>
            <p:ph type="title"/>
          </p:nvPr>
        </p:nvSpPr>
        <p:spPr/>
        <p:txBody>
          <a:bodyPr/>
          <a:lstStyle/>
          <a:p>
            <a:pPr eaLnBrk="1" hangingPunct="1"/>
            <a:endParaRPr lang="zh-CN" altLang="zh-CN"/>
          </a:p>
        </p:txBody>
      </p:sp>
      <p:sp>
        <p:nvSpPr>
          <p:cNvPr id="64515" name="Rectangle 3"/>
          <p:cNvSpPr>
            <a:spLocks noGrp="1" noRot="1"/>
          </p:cNvSpPr>
          <p:nvPr>
            <p:ph idx="1"/>
          </p:nvPr>
        </p:nvSpPr>
        <p:spPr/>
        <p:txBody>
          <a:bodyPr/>
          <a:lstStyle/>
          <a:p>
            <a:pPr eaLnBrk="1" hangingPunct="1"/>
            <a:r>
              <a:rPr lang="zh-CN" altLang="en-US"/>
              <a:t>关系的数据操作集合</a:t>
            </a:r>
            <a:endParaRPr lang="zh-CN" altLang="en-US"/>
          </a:p>
          <a:p>
            <a:pPr lvl="1" eaLnBrk="1" hangingPunct="1"/>
            <a:r>
              <a:rPr lang="zh-CN" altLang="en-US"/>
              <a:t>查询</a:t>
            </a:r>
            <a:endParaRPr lang="zh-CN" altLang="en-US"/>
          </a:p>
          <a:p>
            <a:pPr lvl="2" eaLnBrk="1" hangingPunct="1"/>
            <a:r>
              <a:rPr lang="zh-CN" altLang="en-US"/>
              <a:t>选择、投影、连接、除、并、交、差</a:t>
            </a:r>
            <a:endParaRPr lang="zh-CN" altLang="en-US"/>
          </a:p>
          <a:p>
            <a:pPr lvl="1" eaLnBrk="1" hangingPunct="1"/>
            <a:r>
              <a:rPr lang="zh-CN" altLang="en-US"/>
              <a:t>数据更新</a:t>
            </a:r>
            <a:endParaRPr lang="zh-CN" altLang="en-US"/>
          </a:p>
          <a:p>
            <a:pPr lvl="2" eaLnBrk="1" hangingPunct="1"/>
            <a:r>
              <a:rPr lang="zh-CN" altLang="en-US"/>
              <a:t>插入、删除、修改</a:t>
            </a:r>
            <a:endParaRPr lang="zh-CN" altLang="en-US"/>
          </a:p>
        </p:txBody>
      </p:sp>
      <p:sp>
        <p:nvSpPr>
          <p:cNvPr id="4" name="日期占位符 3"/>
          <p:cNvSpPr>
            <a:spLocks noGrp="1"/>
          </p:cNvSpPr>
          <p:nvPr>
            <p:ph type="dt" sz="quarter" idx="10"/>
          </p:nvPr>
        </p:nvSpPr>
        <p:spPr/>
        <p:txBody>
          <a:bodyPr/>
          <a:lstStyle/>
          <a:p>
            <a:pPr>
              <a:defRPr/>
            </a:pPr>
            <a:fld id="{4F712421-16C0-4D55-BE3B-C6E61B635343}" type="datetime1">
              <a:rPr lang="zh-CN" altLang="en-US"/>
            </a:fld>
            <a:endParaRPr lang="en-US" altLang="zh-CN"/>
          </a:p>
        </p:txBody>
      </p:sp>
      <p:sp>
        <p:nvSpPr>
          <p:cNvPr id="645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p:cNvSpPr>
          <p:nvPr>
            <p:ph type="title"/>
          </p:nvPr>
        </p:nvSpPr>
        <p:spPr/>
        <p:txBody>
          <a:bodyPr/>
          <a:lstStyle/>
          <a:p>
            <a:pPr eaLnBrk="1" hangingPunct="1"/>
            <a:endParaRPr lang="zh-CN" altLang="zh-CN"/>
          </a:p>
        </p:txBody>
      </p:sp>
      <p:sp>
        <p:nvSpPr>
          <p:cNvPr id="324611" name="Rectangle 3"/>
          <p:cNvSpPr>
            <a:spLocks noGrp="1" noRot="1" noChangeArrowheads="1"/>
          </p:cNvSpPr>
          <p:nvPr>
            <p:ph idx="1"/>
          </p:nvPr>
        </p:nvSpPr>
        <p:spPr/>
        <p:txBody>
          <a:bodyPr>
            <a:normAutofit/>
          </a:bodyPr>
          <a:lstStyle/>
          <a:p>
            <a:pPr marL="274320" indent="-274320" eaLnBrk="1" fontAlgn="auto" hangingPunct="1">
              <a:spcAft>
                <a:spcPts val="0"/>
              </a:spcAft>
              <a:buClr>
                <a:schemeClr val="accent3"/>
              </a:buClr>
              <a:buFont typeface="Wingdings 2" panose="05020102010507070707"/>
              <a:buChar char=""/>
              <a:defRPr/>
            </a:pPr>
            <a:r>
              <a:rPr lang="zh-CN" altLang="en-US"/>
              <a:t>关系的完整性约束</a:t>
            </a:r>
            <a:endParaRPr lang="zh-CN" altLang="en-US"/>
          </a:p>
          <a:p>
            <a:pPr marL="640080" lvl="1" indent="-247015" eaLnBrk="1" fontAlgn="auto" hangingPunct="1">
              <a:spcAft>
                <a:spcPts val="0"/>
              </a:spcAft>
              <a:buFont typeface="Wingdings 2" panose="05020102010507070707"/>
              <a:buChar char=""/>
              <a:defRPr/>
            </a:pPr>
            <a:r>
              <a:rPr lang="zh-CN" altLang="en-US"/>
              <a:t>实体完整性</a:t>
            </a:r>
            <a:endParaRPr lang="zh-CN" altLang="en-US"/>
          </a:p>
          <a:p>
            <a:pPr marL="640080" lvl="1" indent="-247015" eaLnBrk="1" fontAlgn="auto" hangingPunct="1">
              <a:spcAft>
                <a:spcPts val="0"/>
              </a:spcAft>
              <a:buFont typeface="Wingdings 2" panose="05020102010507070707"/>
              <a:buChar char=""/>
              <a:defRPr/>
            </a:pPr>
            <a:r>
              <a:rPr lang="zh-CN" altLang="en-US"/>
              <a:t>参照完整性</a:t>
            </a:r>
            <a:endParaRPr lang="zh-CN" altLang="en-US"/>
          </a:p>
          <a:p>
            <a:pPr lvl="2" indent="-247015" eaLnBrk="1" fontAlgn="auto" hangingPunct="1">
              <a:spcAft>
                <a:spcPts val="0"/>
              </a:spcAft>
              <a:buFont typeface="Wingdings 2" panose="05020102010507070707"/>
              <a:buChar char=""/>
              <a:defRPr/>
            </a:pPr>
            <a:r>
              <a:rPr lang="zh-CN" altLang="en-US"/>
              <a:t>外码</a:t>
            </a:r>
            <a:endParaRPr lang="zh-CN" altLang="en-US"/>
          </a:p>
          <a:p>
            <a:pPr marL="640080" lvl="1" indent="-247015" eaLnBrk="1" fontAlgn="auto" hangingPunct="1">
              <a:spcAft>
                <a:spcPts val="0"/>
              </a:spcAft>
              <a:buFont typeface="Wingdings 2" panose="05020102010507070707"/>
              <a:buChar char=""/>
              <a:defRPr/>
            </a:pPr>
            <a:r>
              <a:rPr lang="zh-CN" altLang="en-US"/>
              <a:t>用户定义的完整性</a:t>
            </a:r>
            <a:endParaRPr lang="zh-CN" altLang="en-US">
              <a:effectLst>
                <a:outerShdw blurRad="38100" dist="38100" dir="2700000" algn="tl">
                  <a:srgbClr val="C0C0C0"/>
                </a:outerShdw>
              </a:effectLst>
            </a:endParaRPr>
          </a:p>
          <a:p>
            <a:pPr marL="640080" lvl="1" indent="-247015" eaLnBrk="1" fontAlgn="auto" hangingPunct="1">
              <a:spcAft>
                <a:spcPts val="0"/>
              </a:spcAft>
              <a:buFont typeface="Wingdings 2" panose="05020102010507070707"/>
              <a:buChar char=""/>
              <a:defRPr/>
            </a:pPr>
            <a:endParaRPr lang="zh-CN" altLang="en-US"/>
          </a:p>
          <a:p>
            <a:pPr marL="274320" indent="-274320" eaLnBrk="1" fontAlgn="auto" hangingPunct="1">
              <a:spcAft>
                <a:spcPts val="0"/>
              </a:spcAft>
              <a:buClr>
                <a:schemeClr val="accent3"/>
              </a:buClr>
              <a:buFont typeface="Wingdings 2" panose="05020102010507070707"/>
              <a:buChar char=""/>
              <a:defRPr/>
            </a:pPr>
            <a:endParaRPr lang="en-US" altLang="zh-CN"/>
          </a:p>
        </p:txBody>
      </p:sp>
      <p:sp>
        <p:nvSpPr>
          <p:cNvPr id="4" name="日期占位符 3"/>
          <p:cNvSpPr>
            <a:spLocks noGrp="1"/>
          </p:cNvSpPr>
          <p:nvPr>
            <p:ph type="dt" sz="quarter" idx="10"/>
          </p:nvPr>
        </p:nvSpPr>
        <p:spPr/>
        <p:txBody>
          <a:bodyPr/>
          <a:lstStyle/>
          <a:p>
            <a:pPr>
              <a:defRPr/>
            </a:pPr>
            <a:fld id="{811B8E55-00C9-4462-8DA4-3CBF05DBBA80}" type="datetime1">
              <a:rPr lang="zh-CN" altLang="en-US"/>
            </a:fld>
            <a:endParaRPr lang="en-US" altLang="zh-CN"/>
          </a:p>
        </p:txBody>
      </p:sp>
      <p:sp>
        <p:nvSpPr>
          <p:cNvPr id="655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p:cNvSpPr>
          <p:nvPr>
            <p:ph type="title"/>
          </p:nvPr>
        </p:nvSpPr>
        <p:spPr/>
        <p:txBody>
          <a:bodyPr/>
          <a:lstStyle/>
          <a:p>
            <a:pPr eaLnBrk="1" hangingPunct="1"/>
            <a:r>
              <a:rPr lang="zh-CN" altLang="en-US"/>
              <a:t>一、数据</a:t>
            </a:r>
            <a:endParaRPr lang="zh-CN" altLang="en-US"/>
          </a:p>
        </p:txBody>
      </p:sp>
      <p:sp>
        <p:nvSpPr>
          <p:cNvPr id="46083" name="Rectangle 3"/>
          <p:cNvSpPr>
            <a:spLocks noGrp="1" noRot="1"/>
          </p:cNvSpPr>
          <p:nvPr>
            <p:ph idx="1"/>
          </p:nvPr>
        </p:nvSpPr>
        <p:spPr>
          <a:xfrm>
            <a:off x="539750" y="2060575"/>
            <a:ext cx="8096250" cy="4037013"/>
          </a:xfrm>
        </p:spPr>
        <p:txBody>
          <a:bodyPr/>
          <a:lstStyle/>
          <a:p>
            <a:pPr eaLnBrk="1" hangingPunct="1"/>
            <a:r>
              <a:rPr lang="zh-CN" altLang="en-US"/>
              <a:t>数据</a:t>
            </a:r>
            <a:r>
              <a:rPr lang="en-US" altLang="zh-CN"/>
              <a:t>(Data)</a:t>
            </a:r>
            <a:r>
              <a:rPr lang="zh-CN" altLang="en-US"/>
              <a:t>是数据库中存储的基本对象</a:t>
            </a:r>
            <a:endParaRPr lang="zh-CN" altLang="en-US"/>
          </a:p>
          <a:p>
            <a:pPr eaLnBrk="1" hangingPunct="1"/>
            <a:r>
              <a:rPr lang="zh-CN" altLang="en-US"/>
              <a:t>数据的定义</a:t>
            </a:r>
            <a:endParaRPr lang="zh-CN" altLang="en-US"/>
          </a:p>
          <a:p>
            <a:pPr lvl="1" eaLnBrk="1" hangingPunct="1"/>
            <a:r>
              <a:rPr lang="zh-CN" altLang="en-US"/>
              <a:t>描述事物的符号记录</a:t>
            </a:r>
            <a:endParaRPr lang="zh-CN" altLang="en-US" b="1"/>
          </a:p>
          <a:p>
            <a:pPr eaLnBrk="1" hangingPunct="1"/>
            <a:r>
              <a:rPr lang="zh-CN" altLang="en-US"/>
              <a:t>数据的种类</a:t>
            </a:r>
            <a:endParaRPr lang="zh-CN" altLang="en-US"/>
          </a:p>
          <a:p>
            <a:pPr lvl="1" eaLnBrk="1" hangingPunct="1"/>
            <a:r>
              <a:rPr lang="zh-CN" altLang="en-US"/>
              <a:t>数字、文字、图形、图象、声音</a:t>
            </a:r>
            <a:endParaRPr lang="zh-CN" altLang="en-US"/>
          </a:p>
          <a:p>
            <a:pPr eaLnBrk="1" hangingPunct="1"/>
            <a:r>
              <a:rPr lang="zh-CN" altLang="en-US"/>
              <a:t>数据的特点</a:t>
            </a:r>
            <a:endParaRPr lang="zh-CN" altLang="en-US"/>
          </a:p>
          <a:p>
            <a:pPr lvl="1" eaLnBrk="1" hangingPunct="1"/>
            <a:r>
              <a:rPr lang="zh-CN" altLang="en-US"/>
              <a:t>数据与其语义是不可分的</a:t>
            </a:r>
            <a:endParaRPr lang="zh-CN" altLang="en-US"/>
          </a:p>
        </p:txBody>
      </p:sp>
      <p:sp>
        <p:nvSpPr>
          <p:cNvPr id="4608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72A4B6D4-B41B-435C-9A5A-6F2DB75D8AB8}"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7FA4F598-5355-427A-B82B-6B7E6290F49D}" type="datetime1">
              <a:rPr lang="zh-CN" altLang="en-US"/>
            </a:fld>
            <a:endParaRPr lang="en-US" altLang="zh-CN"/>
          </a:p>
        </p:txBody>
      </p:sp>
      <p:sp>
        <p:nvSpPr>
          <p:cNvPr id="921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
        <p:nvSpPr>
          <p:cNvPr id="9220" name="Rectangle 3"/>
          <p:cNvSpPr>
            <a:spLocks noChangeArrowheads="1"/>
          </p:cNvSpPr>
          <p:nvPr/>
        </p:nvSpPr>
        <p:spPr bwMode="auto">
          <a:xfrm>
            <a:off x="755650" y="990600"/>
            <a:ext cx="7924800"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4800" b="1">
                <a:latin typeface="Arial Black" panose="020B0A04020102020204" pitchFamily="34" charset="0"/>
                <a:ea typeface="隶书" panose="02010509060101010101" pitchFamily="49" charset="-122"/>
              </a:rPr>
              <a:t>数据库系统概论</a:t>
            </a:r>
            <a:endParaRPr lang="zh-CN" altLang="en-US" sz="4800" b="1">
              <a:latin typeface="宋体" panose="02010600030101010101" pitchFamily="2" charset="-122"/>
            </a:endParaRPr>
          </a:p>
          <a:p>
            <a:pPr algn="ctr" eaLnBrk="1" hangingPunct="1">
              <a:spcBef>
                <a:spcPct val="0"/>
              </a:spcBef>
              <a:buClrTx/>
              <a:buSzTx/>
              <a:buFontTx/>
              <a:buNone/>
            </a:pPr>
            <a:r>
              <a:rPr lang="en-US" altLang="zh-CN" sz="3600" b="1">
                <a:latin typeface="Times New Roman" panose="02020603050405020304" pitchFamily="18" charset="0"/>
              </a:rPr>
              <a:t>An Introduction to Database System</a:t>
            </a:r>
            <a:endParaRPr lang="en-US" altLang="zh-CN" sz="3600" b="1">
              <a:latin typeface="Times New Roman" panose="02020603050405020304" pitchFamily="18" charset="0"/>
            </a:endParaRPr>
          </a:p>
          <a:p>
            <a:pPr algn="ctr" eaLnBrk="1" hangingPunct="1">
              <a:spcBef>
                <a:spcPct val="0"/>
              </a:spcBef>
              <a:buClrTx/>
              <a:buSzTx/>
              <a:buFontTx/>
              <a:buNone/>
            </a:pPr>
            <a:endParaRPr lang="en-US" altLang="zh-CN" sz="4400" b="1">
              <a:latin typeface="Times New Roman" panose="02020603050405020304" pitchFamily="18" charset="0"/>
            </a:endParaRPr>
          </a:p>
          <a:p>
            <a:pPr algn="ctr" eaLnBrk="1" hangingPunct="1">
              <a:spcBef>
                <a:spcPct val="0"/>
              </a:spcBef>
              <a:buClrTx/>
              <a:buSzTx/>
              <a:buFontTx/>
              <a:buNone/>
            </a:pPr>
            <a:r>
              <a:rPr lang="zh-CN" altLang="en-US" sz="4400" b="1">
                <a:solidFill>
                  <a:schemeClr val="tx2"/>
                </a:solidFill>
                <a:latin typeface="楷体_GB2312" pitchFamily="49" charset="-122"/>
                <a:ea typeface="楷体_GB2312" pitchFamily="49" charset="-122"/>
              </a:rPr>
              <a:t>第二章 关系数据库</a:t>
            </a:r>
            <a:r>
              <a:rPr lang="en-US" altLang="zh-CN" sz="4400" b="1">
                <a:solidFill>
                  <a:schemeClr val="tx2"/>
                </a:solidFill>
                <a:latin typeface="楷体_GB2312" pitchFamily="49" charset="-122"/>
                <a:ea typeface="楷体_GB2312" pitchFamily="49" charset="-122"/>
              </a:rPr>
              <a:t>(</a:t>
            </a:r>
            <a:r>
              <a:rPr lang="zh-CN" altLang="en-US" sz="4400" b="1">
                <a:solidFill>
                  <a:schemeClr val="tx2"/>
                </a:solidFill>
                <a:latin typeface="楷体_GB2312" pitchFamily="49" charset="-122"/>
                <a:ea typeface="楷体_GB2312" pitchFamily="49" charset="-122"/>
              </a:rPr>
              <a:t>续）</a:t>
            </a:r>
            <a:endParaRPr lang="zh-CN" altLang="en-US" sz="4400" b="1">
              <a:solidFill>
                <a:schemeClr val="tx2"/>
              </a:solidFill>
              <a:latin typeface="楷体_GB2312" pitchFamily="49" charset="-122"/>
              <a:ea typeface="楷体_GB2312" pitchFamily="49" charset="-122"/>
            </a:endParaRPr>
          </a:p>
        </p:txBody>
      </p:sp>
    </p:spTree>
  </p:cSld>
  <p:clrMapOvr>
    <a:masterClrMapping/>
  </p:clrMapOvr>
  <p:transition>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a:lstStyle/>
          <a:p>
            <a:pPr eaLnBrk="1" hangingPunct="1"/>
            <a:r>
              <a:rPr lang="zh-CN" altLang="en-US"/>
              <a:t>第二章 关系数据库</a:t>
            </a:r>
            <a:endParaRPr lang="zh-CN" altLang="en-US"/>
          </a:p>
        </p:txBody>
      </p:sp>
      <p:sp>
        <p:nvSpPr>
          <p:cNvPr id="11267" name="Rectangle 3"/>
          <p:cNvSpPr>
            <a:spLocks noGrp="1" noRot="1"/>
          </p:cNvSpPr>
          <p:nvPr>
            <p:ph idx="1"/>
          </p:nvPr>
        </p:nvSpPr>
        <p:spPr/>
        <p:txBody>
          <a:bodyPr/>
          <a:lstStyle/>
          <a:p>
            <a:pPr lvl="1" eaLnBrk="1" hangingPunct="1">
              <a:buFont typeface="Wingdings" panose="05000000000000000000" pitchFamily="2" charset="2"/>
              <a:buNone/>
            </a:pPr>
            <a:r>
              <a:rPr lang="en-US" altLang="zh-CN" sz="3600"/>
              <a:t>2.1  </a:t>
            </a:r>
            <a:r>
              <a:rPr lang="zh-CN" altLang="en-US" sz="3600"/>
              <a:t>关系模型概述</a:t>
            </a:r>
            <a:endParaRPr lang="zh-CN" altLang="en-US" sz="3600"/>
          </a:p>
          <a:p>
            <a:pPr lvl="1" eaLnBrk="1" hangingPunct="1">
              <a:buFont typeface="Wingdings" panose="05000000000000000000" pitchFamily="2" charset="2"/>
              <a:buNone/>
            </a:pPr>
            <a:r>
              <a:rPr lang="en-US" altLang="zh-CN" sz="3600"/>
              <a:t>2.2  </a:t>
            </a:r>
            <a:r>
              <a:rPr lang="zh-CN" altLang="en-US" sz="3600"/>
              <a:t>关系数据结构</a:t>
            </a:r>
            <a:endParaRPr lang="zh-CN" altLang="en-US" sz="3600"/>
          </a:p>
          <a:p>
            <a:pPr lvl="1" eaLnBrk="1" hangingPunct="1">
              <a:buFont typeface="Wingdings" panose="05000000000000000000" pitchFamily="2" charset="2"/>
              <a:buNone/>
            </a:pPr>
            <a:r>
              <a:rPr lang="en-US" altLang="zh-CN" sz="3600"/>
              <a:t>2.3  </a:t>
            </a:r>
            <a:r>
              <a:rPr lang="zh-CN" altLang="en-US" sz="3600"/>
              <a:t>关系的完整性</a:t>
            </a:r>
            <a:endParaRPr lang="zh-CN" altLang="en-US" sz="3600"/>
          </a:p>
          <a:p>
            <a:pPr lvl="1" eaLnBrk="1" hangingPunct="1">
              <a:buFont typeface="Wingdings" panose="05000000000000000000" pitchFamily="2" charset="2"/>
              <a:buNone/>
            </a:pPr>
            <a:r>
              <a:rPr lang="en-US" altLang="zh-CN" sz="3600"/>
              <a:t>2.4  </a:t>
            </a:r>
            <a:r>
              <a:rPr lang="zh-CN" altLang="en-US" sz="3600">
                <a:solidFill>
                  <a:schemeClr val="hlink"/>
                </a:solidFill>
              </a:rPr>
              <a:t>关系代数</a:t>
            </a:r>
            <a:endParaRPr lang="zh-CN" altLang="en-US" sz="3600">
              <a:solidFill>
                <a:schemeClr val="hlink"/>
              </a:solidFill>
            </a:endParaRPr>
          </a:p>
          <a:p>
            <a:pPr lvl="1" eaLnBrk="1" hangingPunct="1">
              <a:buFont typeface="Wingdings" panose="05000000000000000000" pitchFamily="2" charset="2"/>
              <a:buNone/>
            </a:pPr>
            <a:r>
              <a:rPr lang="en-US" altLang="zh-CN" sz="3600"/>
              <a:t>2.5  </a:t>
            </a:r>
            <a:r>
              <a:rPr lang="zh-CN" altLang="en-US" sz="3600"/>
              <a:t>关系演算</a:t>
            </a:r>
            <a:endParaRPr lang="zh-CN" altLang="en-US" sz="3600"/>
          </a:p>
          <a:p>
            <a:pPr lvl="1" eaLnBrk="1" hangingPunct="1">
              <a:buFont typeface="Wingdings" panose="05000000000000000000" pitchFamily="2" charset="2"/>
              <a:buNone/>
            </a:pPr>
            <a:r>
              <a:rPr lang="en-US" altLang="zh-CN" sz="3600"/>
              <a:t>2.6  </a:t>
            </a:r>
            <a:r>
              <a:rPr lang="zh-CN" altLang="en-US" sz="3600"/>
              <a:t>小结</a:t>
            </a:r>
            <a:endParaRPr lang="zh-CN" altLang="en-US" sz="3600"/>
          </a:p>
        </p:txBody>
      </p:sp>
      <p:sp>
        <p:nvSpPr>
          <p:cNvPr id="4" name="日期占位符 3"/>
          <p:cNvSpPr>
            <a:spLocks noGrp="1"/>
          </p:cNvSpPr>
          <p:nvPr>
            <p:ph type="dt" sz="quarter" idx="10"/>
          </p:nvPr>
        </p:nvSpPr>
        <p:spPr/>
        <p:txBody>
          <a:bodyPr/>
          <a:lstStyle/>
          <a:p>
            <a:pPr>
              <a:defRPr/>
            </a:pPr>
            <a:fld id="{4D2FCBB9-DB86-4573-B1AA-77BC10E44E38}" type="datetime1">
              <a:rPr lang="zh-CN" altLang="en-US"/>
            </a:fld>
            <a:endParaRPr lang="en-US" altLang="zh-CN"/>
          </a:p>
        </p:txBody>
      </p:sp>
      <p:sp>
        <p:nvSpPr>
          <p:cNvPr id="11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p:cNvSpPr>
          <p:nvPr>
            <p:ph type="title"/>
          </p:nvPr>
        </p:nvSpPr>
        <p:spPr/>
        <p:txBody>
          <a:bodyPr/>
          <a:lstStyle/>
          <a:p>
            <a:pPr eaLnBrk="1" hangingPunct="1"/>
            <a:r>
              <a:rPr lang="en-US" altLang="zh-CN"/>
              <a:t>2.4</a:t>
            </a:r>
            <a:r>
              <a:rPr lang="en-US" altLang="zh-CN">
                <a:latin typeface="宋体" panose="02010600030101010101" pitchFamily="2" charset="-122"/>
              </a:rPr>
              <a:t> </a:t>
            </a:r>
            <a:r>
              <a:rPr lang="zh-CN" altLang="en-US">
                <a:latin typeface="宋体" panose="02010600030101010101" pitchFamily="2" charset="-122"/>
              </a:rPr>
              <a:t>关系代数</a:t>
            </a:r>
            <a:endParaRPr lang="zh-CN" altLang="en-US">
              <a:latin typeface="宋体" panose="02010600030101010101" pitchFamily="2" charset="-122"/>
            </a:endParaRPr>
          </a:p>
        </p:txBody>
      </p:sp>
      <p:sp>
        <p:nvSpPr>
          <p:cNvPr id="12291" name="Rectangle 3"/>
          <p:cNvSpPr>
            <a:spLocks noGrp="1" noRot="1"/>
          </p:cNvSpPr>
          <p:nvPr>
            <p:ph idx="1"/>
          </p:nvPr>
        </p:nvSpPr>
        <p:spPr/>
        <p:txBody>
          <a:bodyPr/>
          <a:lstStyle/>
          <a:p>
            <a:pPr eaLnBrk="1" hangingPunct="1">
              <a:lnSpc>
                <a:spcPct val="150000"/>
              </a:lnSpc>
            </a:pPr>
            <a:r>
              <a:rPr lang="en-US" altLang="zh-CN">
                <a:cs typeface="Times New Roman" panose="02020603050405020304" pitchFamily="18" charset="0"/>
              </a:rPr>
              <a:t> </a:t>
            </a:r>
            <a:r>
              <a:rPr lang="zh-CN" altLang="en-US">
                <a:solidFill>
                  <a:schemeClr val="hlink"/>
                </a:solidFill>
              </a:rPr>
              <a:t>概述</a:t>
            </a:r>
            <a:endParaRPr lang="zh-CN" altLang="en-US">
              <a:solidFill>
                <a:schemeClr val="hlink"/>
              </a:solidFill>
            </a:endParaRPr>
          </a:p>
          <a:p>
            <a:pPr eaLnBrk="1" hangingPunct="1">
              <a:lnSpc>
                <a:spcPct val="150000"/>
              </a:lnSpc>
            </a:pPr>
            <a:r>
              <a:rPr lang="zh-CN" altLang="en-US">
                <a:cs typeface="Times New Roman" panose="02020603050405020304" pitchFamily="18" charset="0"/>
              </a:rPr>
              <a:t> </a:t>
            </a:r>
            <a:r>
              <a:rPr lang="zh-CN" altLang="en-US"/>
              <a:t>传统的集合运算</a:t>
            </a:r>
            <a:endParaRPr lang="zh-CN" altLang="en-US">
              <a:cs typeface="Times New Roman" panose="02020603050405020304" pitchFamily="18" charset="0"/>
            </a:endParaRPr>
          </a:p>
          <a:p>
            <a:pPr eaLnBrk="1" hangingPunct="1">
              <a:lnSpc>
                <a:spcPct val="150000"/>
              </a:lnSpc>
            </a:pPr>
            <a:r>
              <a:rPr lang="zh-CN" altLang="en-US"/>
              <a:t> 专门的关系运算</a:t>
            </a:r>
            <a:endParaRPr lang="zh-CN" altLang="en-US"/>
          </a:p>
        </p:txBody>
      </p:sp>
      <p:sp>
        <p:nvSpPr>
          <p:cNvPr id="4" name="日期占位符 3"/>
          <p:cNvSpPr>
            <a:spLocks noGrp="1"/>
          </p:cNvSpPr>
          <p:nvPr>
            <p:ph type="dt" sz="quarter" idx="10"/>
          </p:nvPr>
        </p:nvSpPr>
        <p:spPr/>
        <p:txBody>
          <a:bodyPr/>
          <a:lstStyle/>
          <a:p>
            <a:pPr>
              <a:defRPr/>
            </a:pPr>
            <a:fld id="{F62CD391-523B-4831-B6D9-C10037FB4325}" type="datetime1">
              <a:rPr lang="zh-CN" altLang="en-US"/>
            </a:fld>
            <a:endParaRPr lang="en-US" altLang="zh-CN"/>
          </a:p>
        </p:txBody>
      </p:sp>
      <p:sp>
        <p:nvSpPr>
          <p:cNvPr id="12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p:txBody>
          <a:bodyPr/>
          <a:lstStyle/>
          <a:p>
            <a:pPr eaLnBrk="1" hangingPunct="1"/>
            <a:r>
              <a:rPr lang="zh-CN" altLang="en-US"/>
              <a:t>概述</a:t>
            </a:r>
            <a:endParaRPr lang="zh-CN" altLang="en-US"/>
          </a:p>
        </p:txBody>
      </p:sp>
      <p:sp>
        <p:nvSpPr>
          <p:cNvPr id="13315" name="Rectangle 3"/>
          <p:cNvSpPr>
            <a:spLocks noGrp="1" noRot="1"/>
          </p:cNvSpPr>
          <p:nvPr>
            <p:ph idx="1"/>
          </p:nvPr>
        </p:nvSpPr>
        <p:spPr>
          <a:xfrm>
            <a:off x="769938" y="2205038"/>
            <a:ext cx="7993062" cy="3894137"/>
          </a:xfrm>
        </p:spPr>
        <p:txBody>
          <a:bodyPr/>
          <a:lstStyle/>
          <a:p>
            <a:pPr marL="476250" indent="-476250" eaLnBrk="1" hangingPunct="1">
              <a:buFont typeface="Wingdings" panose="05000000000000000000" pitchFamily="2" charset="2"/>
              <a:buNone/>
            </a:pPr>
            <a:r>
              <a:rPr lang="en-US" altLang="zh-CN"/>
              <a:t>1. </a:t>
            </a:r>
            <a:r>
              <a:rPr lang="zh-CN" altLang="en-US"/>
              <a:t>关系代数</a:t>
            </a:r>
            <a:endParaRPr lang="zh-CN" altLang="en-US"/>
          </a:p>
          <a:p>
            <a:pPr marL="476250" indent="-476250" eaLnBrk="1" hangingPunct="1">
              <a:buFont typeface="Wingdings" panose="05000000000000000000" pitchFamily="2" charset="2"/>
              <a:buNone/>
            </a:pPr>
            <a:r>
              <a:rPr lang="en-US" altLang="zh-CN"/>
              <a:t>2. </a:t>
            </a:r>
            <a:r>
              <a:rPr lang="zh-CN" altLang="en-US"/>
              <a:t>运算的三要素</a:t>
            </a:r>
            <a:endParaRPr lang="zh-CN" altLang="en-US"/>
          </a:p>
          <a:p>
            <a:pPr marL="476250" indent="-476250" eaLnBrk="1" hangingPunct="1">
              <a:buFont typeface="Wingdings" panose="05000000000000000000" pitchFamily="2" charset="2"/>
              <a:buNone/>
            </a:pPr>
            <a:r>
              <a:rPr lang="en-US" altLang="zh-CN"/>
              <a:t>3. </a:t>
            </a:r>
            <a:r>
              <a:rPr lang="zh-CN" altLang="en-US"/>
              <a:t>关系代数运算的三个要素</a:t>
            </a:r>
            <a:endParaRPr lang="zh-CN" altLang="en-US"/>
          </a:p>
          <a:p>
            <a:pPr marL="476250" indent="-476250" eaLnBrk="1" hangingPunct="1">
              <a:buFont typeface="Wingdings" panose="05000000000000000000" pitchFamily="2" charset="2"/>
              <a:buNone/>
            </a:pPr>
            <a:r>
              <a:rPr lang="en-US" altLang="zh-CN"/>
              <a:t>4. </a:t>
            </a:r>
            <a:r>
              <a:rPr lang="zh-CN" altLang="en-US"/>
              <a:t>关系代数运算的分类</a:t>
            </a:r>
            <a:endParaRPr lang="zh-CN" altLang="en-US"/>
          </a:p>
          <a:p>
            <a:pPr marL="476250" indent="-476250" eaLnBrk="1" hangingPunct="1">
              <a:buFont typeface="Wingdings" panose="05000000000000000000" pitchFamily="2" charset="2"/>
              <a:buNone/>
            </a:pPr>
            <a:r>
              <a:rPr lang="en-US" altLang="zh-CN"/>
              <a:t>5. </a:t>
            </a:r>
            <a:r>
              <a:rPr lang="zh-CN" altLang="en-US"/>
              <a:t>表示记号</a:t>
            </a:r>
            <a:endParaRPr lang="zh-CN" altLang="en-US"/>
          </a:p>
        </p:txBody>
      </p:sp>
      <p:sp>
        <p:nvSpPr>
          <p:cNvPr id="4" name="日期占位符 3"/>
          <p:cNvSpPr>
            <a:spLocks noGrp="1"/>
          </p:cNvSpPr>
          <p:nvPr>
            <p:ph type="dt" sz="quarter" idx="10"/>
          </p:nvPr>
        </p:nvSpPr>
        <p:spPr/>
        <p:txBody>
          <a:bodyPr/>
          <a:lstStyle/>
          <a:p>
            <a:pPr>
              <a:defRPr/>
            </a:pPr>
            <a:fld id="{F3366C4F-910D-418D-B0C5-13211893DB23}" type="datetime1">
              <a:rPr lang="zh-CN" altLang="en-US"/>
            </a:fld>
            <a:endParaRPr lang="en-US" altLang="zh-CN"/>
          </a:p>
        </p:txBody>
      </p:sp>
      <p:sp>
        <p:nvSpPr>
          <p:cNvPr id="133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p:txBody>
          <a:bodyPr/>
          <a:lstStyle/>
          <a:p>
            <a:pPr eaLnBrk="1" hangingPunct="1"/>
            <a:r>
              <a:rPr lang="zh-CN" altLang="en-US"/>
              <a:t>概述</a:t>
            </a:r>
            <a:endParaRPr lang="zh-CN" altLang="en-US"/>
          </a:p>
        </p:txBody>
      </p:sp>
      <p:sp>
        <p:nvSpPr>
          <p:cNvPr id="14339" name="Rectangle 3"/>
          <p:cNvSpPr>
            <a:spLocks noGrp="1" noRot="1"/>
          </p:cNvSpPr>
          <p:nvPr>
            <p:ph idx="1"/>
          </p:nvPr>
        </p:nvSpPr>
        <p:spPr/>
        <p:txBody>
          <a:bodyPr/>
          <a:lstStyle/>
          <a:p>
            <a:pPr algn="just" eaLnBrk="1" hangingPunct="1">
              <a:lnSpc>
                <a:spcPct val="150000"/>
              </a:lnSpc>
              <a:buFont typeface="Wingdings" panose="05000000000000000000" pitchFamily="2" charset="2"/>
              <a:buNone/>
            </a:pPr>
            <a:r>
              <a:rPr lang="en-US" altLang="zh-CN"/>
              <a:t>1.</a:t>
            </a:r>
            <a:r>
              <a:rPr lang="zh-CN" altLang="en-US"/>
              <a:t>关系代数</a:t>
            </a:r>
            <a:endParaRPr lang="zh-CN" altLang="en-US"/>
          </a:p>
          <a:p>
            <a:pPr algn="just" eaLnBrk="1" hangingPunct="1">
              <a:lnSpc>
                <a:spcPct val="150000"/>
              </a:lnSpc>
              <a:buFont typeface="Wingdings" panose="05000000000000000000" pitchFamily="2" charset="2"/>
              <a:buNone/>
            </a:pPr>
            <a:r>
              <a:rPr lang="zh-CN" altLang="en-US"/>
              <a:t>	一种抽象的</a:t>
            </a:r>
            <a:r>
              <a:rPr lang="zh-CN" altLang="en-US">
                <a:solidFill>
                  <a:schemeClr val="tx2"/>
                </a:solidFill>
              </a:rPr>
              <a:t>查询</a:t>
            </a:r>
            <a:r>
              <a:rPr lang="zh-CN" altLang="en-US"/>
              <a:t>语言</a:t>
            </a:r>
            <a:endParaRPr lang="zh-CN" altLang="en-US"/>
          </a:p>
          <a:p>
            <a:pPr lvl="1" algn="just" eaLnBrk="1" hangingPunct="1">
              <a:lnSpc>
                <a:spcPct val="150000"/>
              </a:lnSpc>
              <a:buFont typeface="Wingdings" panose="05000000000000000000" pitchFamily="2" charset="2"/>
              <a:buNone/>
            </a:pPr>
            <a:r>
              <a:rPr lang="zh-CN" altLang="en-US"/>
              <a:t>	用对关系的运算来表达查询</a:t>
            </a:r>
            <a:endParaRPr lang="zh-CN" altLang="en-US"/>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85F70F7C-AAED-4836-B625-68BD0DEA2F81}" type="datetime1">
              <a:rPr lang="zh-CN" altLang="en-US"/>
            </a:fld>
            <a:endParaRPr lang="en-US" altLang="zh-CN"/>
          </a:p>
        </p:txBody>
      </p:sp>
      <p:sp>
        <p:nvSpPr>
          <p:cNvPr id="143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p:txBody>
          <a:bodyPr/>
          <a:lstStyle/>
          <a:p>
            <a:pPr eaLnBrk="1" hangingPunct="1"/>
            <a:r>
              <a:rPr lang="zh-CN" altLang="en-US"/>
              <a:t>概述</a:t>
            </a:r>
            <a:r>
              <a:rPr lang="en-US" altLang="zh-CN"/>
              <a:t>(</a:t>
            </a:r>
            <a:r>
              <a:rPr lang="zh-CN" altLang="en-US"/>
              <a:t>续</a:t>
            </a:r>
            <a:r>
              <a:rPr lang="en-US" altLang="zh-CN"/>
              <a:t>)</a:t>
            </a:r>
            <a:endParaRPr lang="en-US" altLang="zh-CN"/>
          </a:p>
        </p:txBody>
      </p:sp>
      <p:sp>
        <p:nvSpPr>
          <p:cNvPr id="15363" name="Rectangle 3"/>
          <p:cNvSpPr>
            <a:spLocks noGrp="1" noRot="1"/>
          </p:cNvSpPr>
          <p:nvPr>
            <p:ph idx="1"/>
          </p:nvPr>
        </p:nvSpPr>
        <p:spPr/>
        <p:txBody>
          <a:bodyPr/>
          <a:lstStyle/>
          <a:p>
            <a:pPr algn="just" eaLnBrk="1" hangingPunct="1">
              <a:lnSpc>
                <a:spcPct val="150000"/>
              </a:lnSpc>
              <a:buFont typeface="Wingdings" panose="05000000000000000000" pitchFamily="2" charset="2"/>
              <a:buNone/>
            </a:pPr>
            <a:r>
              <a:rPr lang="en-US" altLang="zh-CN"/>
              <a:t>2</a:t>
            </a:r>
            <a:r>
              <a:rPr lang="zh-CN" altLang="en-US"/>
              <a:t>．关系代数运算的三个要素</a:t>
            </a:r>
            <a:endParaRPr lang="zh-CN" altLang="en-US"/>
          </a:p>
          <a:p>
            <a:pPr lvl="1" algn="just" eaLnBrk="1" hangingPunct="1">
              <a:lnSpc>
                <a:spcPct val="150000"/>
              </a:lnSpc>
              <a:buFont typeface="Wingdings" panose="05000000000000000000" pitchFamily="2" charset="2"/>
              <a:buNone/>
            </a:pPr>
            <a:r>
              <a:rPr lang="zh-CN" altLang="en-US"/>
              <a:t>运算对象：关系</a:t>
            </a:r>
            <a:endParaRPr lang="zh-CN" altLang="en-US"/>
          </a:p>
          <a:p>
            <a:pPr lvl="1" algn="just" eaLnBrk="1" hangingPunct="1">
              <a:lnSpc>
                <a:spcPct val="150000"/>
              </a:lnSpc>
              <a:buFont typeface="Wingdings" panose="05000000000000000000" pitchFamily="2" charset="2"/>
              <a:buNone/>
            </a:pPr>
            <a:r>
              <a:rPr lang="zh-CN" altLang="en-US"/>
              <a:t>运算结果：关系</a:t>
            </a:r>
            <a:endParaRPr lang="zh-CN" altLang="en-US"/>
          </a:p>
          <a:p>
            <a:pPr lvl="1" algn="just" eaLnBrk="1" hangingPunct="1">
              <a:lnSpc>
                <a:spcPct val="150000"/>
              </a:lnSpc>
              <a:buFont typeface="Wingdings" panose="05000000000000000000" pitchFamily="2" charset="2"/>
              <a:buNone/>
            </a:pPr>
            <a:r>
              <a:rPr lang="zh-CN" altLang="en-US"/>
              <a:t>运算符：四类</a:t>
            </a:r>
            <a:endParaRPr lang="zh-CN" altLang="en-US"/>
          </a:p>
          <a:p>
            <a:pPr algn="just" eaLnBrk="1" hangingPunct="1">
              <a:lnSpc>
                <a:spcPct val="150000"/>
              </a:lnSpc>
              <a:buFont typeface="Wingdings" panose="05000000000000000000" pitchFamily="2" charset="2"/>
              <a:buNone/>
            </a:pPr>
            <a:endParaRPr lang="zh-CN" altLang="en-US"/>
          </a:p>
          <a:p>
            <a:pPr eaLnBrk="1" hangingPunct="1"/>
            <a:endParaRPr lang="en-US" altLang="zh-CN"/>
          </a:p>
        </p:txBody>
      </p:sp>
      <p:sp>
        <p:nvSpPr>
          <p:cNvPr id="4" name="日期占位符 3"/>
          <p:cNvSpPr>
            <a:spLocks noGrp="1"/>
          </p:cNvSpPr>
          <p:nvPr>
            <p:ph type="dt" sz="quarter" idx="10"/>
          </p:nvPr>
        </p:nvSpPr>
        <p:spPr/>
        <p:txBody>
          <a:bodyPr/>
          <a:lstStyle/>
          <a:p>
            <a:pPr>
              <a:defRPr/>
            </a:pPr>
            <a:fld id="{1E9BA443-1B55-41FA-8BEC-499F962E0068}" type="datetime1">
              <a:rPr lang="zh-CN" altLang="en-US"/>
            </a:fld>
            <a:endParaRPr lang="en-US" altLang="zh-CN"/>
          </a:p>
        </p:txBody>
      </p:sp>
      <p:sp>
        <p:nvSpPr>
          <p:cNvPr id="15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p:cNvSpPr>
          <p:nvPr>
            <p:ph type="title"/>
          </p:nvPr>
        </p:nvSpPr>
        <p:spPr/>
        <p:txBody>
          <a:bodyPr/>
          <a:lstStyle/>
          <a:p>
            <a:pPr eaLnBrk="1" hangingPunct="1"/>
            <a:r>
              <a:rPr lang="zh-CN" altLang="en-US"/>
              <a:t>概述</a:t>
            </a:r>
            <a:r>
              <a:rPr lang="en-US" altLang="zh-CN"/>
              <a:t>(</a:t>
            </a:r>
            <a:r>
              <a:rPr lang="zh-CN" altLang="en-US"/>
              <a:t>续</a:t>
            </a:r>
            <a:r>
              <a:rPr lang="en-US" altLang="zh-CN"/>
              <a:t>)</a:t>
            </a:r>
            <a:endParaRPr lang="en-US" altLang="zh-CN"/>
          </a:p>
        </p:txBody>
      </p:sp>
      <p:sp>
        <p:nvSpPr>
          <p:cNvPr id="308227" name="Rectangle 3"/>
          <p:cNvSpPr>
            <a:spLocks noGrp="1" noRot="1"/>
          </p:cNvSpPr>
          <p:nvPr>
            <p:ph idx="1"/>
          </p:nvPr>
        </p:nvSpPr>
        <p:spPr>
          <a:xfrm>
            <a:off x="755650" y="2060575"/>
            <a:ext cx="7772400" cy="4114800"/>
          </a:xfrm>
        </p:spPr>
        <p:txBody>
          <a:bodyPr/>
          <a:lstStyle/>
          <a:p>
            <a:pPr algn="just" eaLnBrk="1" hangingPunct="1">
              <a:lnSpc>
                <a:spcPct val="80000"/>
              </a:lnSpc>
            </a:pPr>
            <a:r>
              <a:rPr lang="zh-CN" altLang="en-US"/>
              <a:t>集合运算符</a:t>
            </a:r>
            <a:endParaRPr lang="zh-CN" altLang="en-US" sz="2400"/>
          </a:p>
          <a:p>
            <a:pPr lvl="1" algn="just" eaLnBrk="1" hangingPunct="1">
              <a:lnSpc>
                <a:spcPct val="80000"/>
              </a:lnSpc>
            </a:pPr>
            <a:r>
              <a:rPr lang="zh-CN" altLang="en-US"/>
              <a:t>将关系看成元组的集合</a:t>
            </a:r>
            <a:endParaRPr lang="zh-CN" altLang="en-US"/>
          </a:p>
          <a:p>
            <a:pPr lvl="1" algn="just" eaLnBrk="1" hangingPunct="1">
              <a:lnSpc>
                <a:spcPct val="80000"/>
              </a:lnSpc>
              <a:spcAft>
                <a:spcPct val="20000"/>
              </a:spcAft>
            </a:pPr>
            <a:r>
              <a:rPr lang="zh-CN" altLang="en-US"/>
              <a:t>运算是从关系的“水平”方向即行的角度来进行</a:t>
            </a:r>
            <a:endParaRPr lang="zh-CN" altLang="en-US" sz="2000"/>
          </a:p>
          <a:p>
            <a:pPr algn="just" eaLnBrk="1" hangingPunct="1">
              <a:lnSpc>
                <a:spcPct val="80000"/>
              </a:lnSpc>
            </a:pPr>
            <a:r>
              <a:rPr lang="zh-CN" altLang="en-US"/>
              <a:t>专门的关系运算符</a:t>
            </a:r>
            <a:endParaRPr lang="zh-CN" altLang="en-US"/>
          </a:p>
          <a:p>
            <a:pPr lvl="1" algn="just" eaLnBrk="1" hangingPunct="1">
              <a:lnSpc>
                <a:spcPct val="80000"/>
              </a:lnSpc>
              <a:spcAft>
                <a:spcPct val="20000"/>
              </a:spcAft>
            </a:pPr>
            <a:r>
              <a:rPr lang="zh-CN" altLang="en-US"/>
              <a:t>不仅涉及行而且涉及列</a:t>
            </a:r>
            <a:endParaRPr lang="zh-CN" altLang="en-US"/>
          </a:p>
          <a:p>
            <a:pPr algn="just" eaLnBrk="1" hangingPunct="1">
              <a:lnSpc>
                <a:spcPct val="80000"/>
              </a:lnSpc>
            </a:pPr>
            <a:r>
              <a:rPr lang="zh-CN" altLang="en-US"/>
              <a:t>算术比较符</a:t>
            </a:r>
            <a:endParaRPr lang="zh-CN" altLang="en-US"/>
          </a:p>
          <a:p>
            <a:pPr lvl="1" algn="just" eaLnBrk="1" hangingPunct="1">
              <a:lnSpc>
                <a:spcPct val="80000"/>
              </a:lnSpc>
              <a:spcAft>
                <a:spcPct val="20000"/>
              </a:spcAft>
            </a:pPr>
            <a:r>
              <a:rPr lang="zh-CN" altLang="en-US"/>
              <a:t>辅助专门的关系运算符进行操作</a:t>
            </a:r>
            <a:endParaRPr lang="zh-CN" altLang="en-US"/>
          </a:p>
          <a:p>
            <a:pPr algn="just" eaLnBrk="1" hangingPunct="1">
              <a:lnSpc>
                <a:spcPct val="80000"/>
              </a:lnSpc>
            </a:pPr>
            <a:r>
              <a:rPr lang="zh-CN" altLang="en-US"/>
              <a:t>逻辑运算符</a:t>
            </a:r>
            <a:endParaRPr lang="zh-CN" altLang="en-US" sz="2800"/>
          </a:p>
          <a:p>
            <a:pPr lvl="1" algn="just" eaLnBrk="1" hangingPunct="1">
              <a:lnSpc>
                <a:spcPct val="80000"/>
              </a:lnSpc>
            </a:pPr>
            <a:r>
              <a:rPr lang="zh-CN" altLang="en-US"/>
              <a:t>辅助专门的关系运算符进行操作</a:t>
            </a:r>
            <a:endParaRPr lang="zh-CN" altLang="en-US"/>
          </a:p>
        </p:txBody>
      </p:sp>
      <p:sp>
        <p:nvSpPr>
          <p:cNvPr id="4" name="日期占位符 3"/>
          <p:cNvSpPr>
            <a:spLocks noGrp="1"/>
          </p:cNvSpPr>
          <p:nvPr>
            <p:ph type="dt" sz="quarter" idx="10"/>
          </p:nvPr>
        </p:nvSpPr>
        <p:spPr/>
        <p:txBody>
          <a:bodyPr/>
          <a:lstStyle/>
          <a:p>
            <a:pPr>
              <a:defRPr/>
            </a:pPr>
            <a:fld id="{F38DD4B1-B641-4166-A17E-4A689E21CC9E}" type="datetime1">
              <a:rPr lang="zh-CN" altLang="en-US"/>
            </a:fld>
            <a:endParaRPr lang="en-US" altLang="zh-CN"/>
          </a:p>
        </p:txBody>
      </p:sp>
      <p:sp>
        <p:nvSpPr>
          <p:cNvPr id="163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8227">
                                            <p:txEl>
                                              <p:pRg st="0" end="0"/>
                                            </p:txEl>
                                          </p:spTgt>
                                        </p:tgtEl>
                                        <p:attrNameLst>
                                          <p:attrName>style.visibility</p:attrName>
                                        </p:attrNameLst>
                                      </p:cBhvr>
                                      <p:to>
                                        <p:strVal val="visible"/>
                                      </p:to>
                                    </p:set>
                                    <p:animEffect transition="in" filter="blinds(horizontal)">
                                      <p:cBhvr>
                                        <p:cTn id="7" dur="500"/>
                                        <p:tgtEl>
                                          <p:spTgt spid="308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8227">
                                            <p:txEl>
                                              <p:pRg st="1" end="1"/>
                                            </p:txEl>
                                          </p:spTgt>
                                        </p:tgtEl>
                                        <p:attrNameLst>
                                          <p:attrName>style.visibility</p:attrName>
                                        </p:attrNameLst>
                                      </p:cBhvr>
                                      <p:to>
                                        <p:strVal val="visible"/>
                                      </p:to>
                                    </p:set>
                                    <p:animEffect transition="in" filter="blinds(horizontal)">
                                      <p:cBhvr>
                                        <p:cTn id="12" dur="500"/>
                                        <p:tgtEl>
                                          <p:spTgt spid="308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8227">
                                            <p:txEl>
                                              <p:pRg st="2" end="2"/>
                                            </p:txEl>
                                          </p:spTgt>
                                        </p:tgtEl>
                                        <p:attrNameLst>
                                          <p:attrName>style.visibility</p:attrName>
                                        </p:attrNameLst>
                                      </p:cBhvr>
                                      <p:to>
                                        <p:strVal val="visible"/>
                                      </p:to>
                                    </p:set>
                                    <p:animEffect transition="in" filter="blinds(horizontal)">
                                      <p:cBhvr>
                                        <p:cTn id="17" dur="500"/>
                                        <p:tgtEl>
                                          <p:spTgt spid="3082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8227">
                                            <p:txEl>
                                              <p:pRg st="3" end="3"/>
                                            </p:txEl>
                                          </p:spTgt>
                                        </p:tgtEl>
                                        <p:attrNameLst>
                                          <p:attrName>style.visibility</p:attrName>
                                        </p:attrNameLst>
                                      </p:cBhvr>
                                      <p:to>
                                        <p:strVal val="visible"/>
                                      </p:to>
                                    </p:set>
                                    <p:animEffect transition="in" filter="blinds(horizontal)">
                                      <p:cBhvr>
                                        <p:cTn id="22" dur="500"/>
                                        <p:tgtEl>
                                          <p:spTgt spid="3082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8227">
                                            <p:txEl>
                                              <p:pRg st="4" end="4"/>
                                            </p:txEl>
                                          </p:spTgt>
                                        </p:tgtEl>
                                        <p:attrNameLst>
                                          <p:attrName>style.visibility</p:attrName>
                                        </p:attrNameLst>
                                      </p:cBhvr>
                                      <p:to>
                                        <p:strVal val="visible"/>
                                      </p:to>
                                    </p:set>
                                    <p:animEffect transition="in" filter="blinds(horizontal)">
                                      <p:cBhvr>
                                        <p:cTn id="27" dur="500"/>
                                        <p:tgtEl>
                                          <p:spTgt spid="3082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08227">
                                            <p:txEl>
                                              <p:pRg st="5" end="5"/>
                                            </p:txEl>
                                          </p:spTgt>
                                        </p:tgtEl>
                                        <p:attrNameLst>
                                          <p:attrName>style.visibility</p:attrName>
                                        </p:attrNameLst>
                                      </p:cBhvr>
                                      <p:to>
                                        <p:strVal val="visible"/>
                                      </p:to>
                                    </p:set>
                                    <p:animEffect transition="in" filter="blinds(horizontal)">
                                      <p:cBhvr>
                                        <p:cTn id="32" dur="500"/>
                                        <p:tgtEl>
                                          <p:spTgt spid="30822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8227">
                                            <p:txEl>
                                              <p:pRg st="6" end="6"/>
                                            </p:txEl>
                                          </p:spTgt>
                                        </p:tgtEl>
                                        <p:attrNameLst>
                                          <p:attrName>style.visibility</p:attrName>
                                        </p:attrNameLst>
                                      </p:cBhvr>
                                      <p:to>
                                        <p:strVal val="visible"/>
                                      </p:to>
                                    </p:set>
                                    <p:animEffect transition="in" filter="blinds(horizontal)">
                                      <p:cBhvr>
                                        <p:cTn id="37" dur="500"/>
                                        <p:tgtEl>
                                          <p:spTgt spid="30822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08227">
                                            <p:txEl>
                                              <p:pRg st="7" end="7"/>
                                            </p:txEl>
                                          </p:spTgt>
                                        </p:tgtEl>
                                        <p:attrNameLst>
                                          <p:attrName>style.visibility</p:attrName>
                                        </p:attrNameLst>
                                      </p:cBhvr>
                                      <p:to>
                                        <p:strVal val="visible"/>
                                      </p:to>
                                    </p:set>
                                    <p:animEffect transition="in" filter="blinds(horizontal)">
                                      <p:cBhvr>
                                        <p:cTn id="42" dur="500"/>
                                        <p:tgtEl>
                                          <p:spTgt spid="30822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08227">
                                            <p:txEl>
                                              <p:pRg st="8" end="8"/>
                                            </p:txEl>
                                          </p:spTgt>
                                        </p:tgtEl>
                                        <p:attrNameLst>
                                          <p:attrName>style.visibility</p:attrName>
                                        </p:attrNameLst>
                                      </p:cBhvr>
                                      <p:to>
                                        <p:strVal val="visible"/>
                                      </p:to>
                                    </p:set>
                                    <p:animEffect transition="in" filter="blinds(horizontal)">
                                      <p:cBhvr>
                                        <p:cTn id="47" dur="500"/>
                                        <p:tgtEl>
                                          <p:spTgt spid="3082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1"/>
          <p:cNvSpPr>
            <a:spLocks noGrp="1"/>
          </p:cNvSpPr>
          <p:nvPr>
            <p:ph type="dt" sz="quarter" idx="10"/>
          </p:nvPr>
        </p:nvSpPr>
        <p:spPr/>
        <p:txBody>
          <a:bodyPr/>
          <a:lstStyle/>
          <a:p>
            <a:pPr>
              <a:defRPr/>
            </a:pPr>
            <a:fld id="{024C6839-1B95-4C6A-B93F-4F4C751B0B98}" type="datetime1">
              <a:rPr lang="zh-CN" altLang="en-US"/>
            </a:fld>
            <a:endParaRPr lang="en-US" altLang="zh-CN"/>
          </a:p>
        </p:txBody>
      </p:sp>
      <p:sp>
        <p:nvSpPr>
          <p:cNvPr id="17411" name="灯片编号占位符 3"/>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F17900D0-CCA5-4DD8-97F7-8424785E6393}" type="slidenum">
              <a:rPr lang="en-US" altLang="zh-CN" smtClean="0"/>
            </a:fld>
            <a:endParaRPr lang="en-US" altLang="zh-CN" sz="1200">
              <a:solidFill>
                <a:srgbClr val="045C75"/>
              </a:solidFill>
              <a:latin typeface="Times New Roman" panose="02020603050405020304" pitchFamily="18" charset="0"/>
            </a:endParaRPr>
          </a:p>
        </p:txBody>
      </p:sp>
      <p:graphicFrame>
        <p:nvGraphicFramePr>
          <p:cNvPr id="310405" name="Group 133"/>
          <p:cNvGraphicFramePr>
            <a:graphicFrameLocks noGrp="1"/>
          </p:cNvGraphicFramePr>
          <p:nvPr/>
        </p:nvGraphicFramePr>
        <p:xfrm>
          <a:off x="1295400" y="3124200"/>
          <a:ext cx="7010400" cy="3078163"/>
        </p:xfrm>
        <a:graphic>
          <a:graphicData uri="http://schemas.openxmlformats.org/drawingml/2006/table">
            <a:tbl>
              <a:tblPr/>
              <a:tblGrid>
                <a:gridCol w="685800"/>
                <a:gridCol w="1143000"/>
                <a:gridCol w="1600200"/>
                <a:gridCol w="685800"/>
                <a:gridCol w="1066800"/>
                <a:gridCol w="1828800"/>
              </a:tblGrid>
              <a:tr h="30781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集合</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运算</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符</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a:t>
                      </a: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a:t>
                      </a: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a:t>
                      </a: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a:t>
                      </a: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并</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差</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交</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广义笛卡尔积</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比较运算符</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     ≠ </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大于</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大于等于</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小于</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小于等于</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等于</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不等于</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10408" name="Group 136"/>
          <p:cNvGraphicFramePr>
            <a:graphicFrameLocks noGrp="1"/>
          </p:cNvGraphicFramePr>
          <p:nvPr/>
        </p:nvGraphicFramePr>
        <p:xfrm>
          <a:off x="1295400" y="2514600"/>
          <a:ext cx="7010400" cy="609600"/>
        </p:xfrm>
        <a:graphic>
          <a:graphicData uri="http://schemas.openxmlformats.org/drawingml/2006/table">
            <a:tbl>
              <a:tblPr/>
              <a:tblGrid>
                <a:gridCol w="1828800"/>
                <a:gridCol w="1600200"/>
                <a:gridCol w="1752600"/>
                <a:gridCol w="1828800"/>
              </a:tblGrid>
              <a:tr h="6096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运算符</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含义</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运算符</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含义</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442" name="Rectangle 137"/>
          <p:cNvSpPr>
            <a:spLocks noChangeArrowheads="1"/>
          </p:cNvSpPr>
          <p:nvPr/>
        </p:nvSpPr>
        <p:spPr bwMode="auto">
          <a:xfrm>
            <a:off x="1476375" y="1700213"/>
            <a:ext cx="6324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表</a:t>
            </a:r>
            <a:r>
              <a:rPr lang="en-US" altLang="zh-CN" sz="2400" b="1">
                <a:latin typeface="Times New Roman" panose="02020603050405020304" pitchFamily="18" charset="0"/>
              </a:rPr>
              <a:t>2.4  </a:t>
            </a:r>
            <a:r>
              <a:rPr lang="zh-CN" altLang="en-US" sz="2400" b="1">
                <a:latin typeface="Times New Roman" panose="02020603050405020304" pitchFamily="18" charset="0"/>
              </a:rPr>
              <a:t>关系代数运算符</a:t>
            </a:r>
            <a:r>
              <a:rPr lang="zh-CN" altLang="en-US" sz="2400">
                <a:latin typeface="Times New Roman" panose="02020603050405020304" pitchFamily="18" charset="0"/>
              </a:rPr>
              <a:t> </a:t>
            </a:r>
            <a:endParaRPr lang="zh-CN" altLang="en-US" sz="2400">
              <a:latin typeface="Times New Roman" panose="02020603050405020304" pitchFamily="18" charset="0"/>
            </a:endParaRPr>
          </a:p>
        </p:txBody>
      </p:sp>
      <p:sp>
        <p:nvSpPr>
          <p:cNvPr id="17443" name="Rectangle 138"/>
          <p:cNvSpPr>
            <a:spLocks noChangeArrowheads="1"/>
          </p:cNvSpPr>
          <p:nvPr/>
        </p:nvSpPr>
        <p:spPr bwMode="auto">
          <a:xfrm>
            <a:off x="1116013" y="1077913"/>
            <a:ext cx="18653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zh-CN" altLang="en-US" sz="3600" b="1">
                <a:solidFill>
                  <a:schemeClr val="tx2"/>
                </a:solidFill>
                <a:latin typeface="Times New Roman" panose="02020603050405020304" pitchFamily="18" charset="0"/>
              </a:rPr>
              <a:t>概述</a:t>
            </a:r>
            <a:r>
              <a:rPr lang="en-US" altLang="zh-CN" sz="3600" b="1">
                <a:solidFill>
                  <a:schemeClr val="tx2"/>
                </a:solidFill>
                <a:latin typeface="Times New Roman" panose="02020603050405020304" pitchFamily="18" charset="0"/>
              </a:rPr>
              <a:t>(</a:t>
            </a:r>
            <a:r>
              <a:rPr lang="zh-CN" altLang="en-US" sz="3600" b="1">
                <a:solidFill>
                  <a:schemeClr val="tx2"/>
                </a:solidFill>
                <a:latin typeface="Times New Roman" panose="02020603050405020304" pitchFamily="18" charset="0"/>
              </a:rPr>
              <a:t>续</a:t>
            </a:r>
            <a:r>
              <a:rPr lang="en-US" altLang="zh-CN" sz="3600" b="1">
                <a:solidFill>
                  <a:schemeClr val="tx2"/>
                </a:solidFill>
                <a:latin typeface="Times New Roman" panose="02020603050405020304" pitchFamily="18" charset="0"/>
              </a:rPr>
              <a:t>)</a:t>
            </a:r>
            <a:endParaRPr lang="en-US" altLang="zh-CN" sz="3600" b="1">
              <a:solidFill>
                <a:schemeClr val="tx2"/>
              </a:solidFill>
              <a:latin typeface="Times New Roman" panose="02020603050405020304" pitchFamily="18"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日期占位符 1"/>
          <p:cNvSpPr>
            <a:spLocks noGrp="1"/>
          </p:cNvSpPr>
          <p:nvPr>
            <p:ph type="dt" sz="quarter" idx="10"/>
          </p:nvPr>
        </p:nvSpPr>
        <p:spPr/>
        <p:txBody>
          <a:bodyPr/>
          <a:lstStyle/>
          <a:p>
            <a:pPr>
              <a:defRPr/>
            </a:pPr>
            <a:fld id="{261B4F79-BF7F-478B-908F-ACCDA5216B8B}" type="datetime1">
              <a:rPr lang="zh-CN" altLang="en-US"/>
            </a:fld>
            <a:endParaRPr lang="en-US" altLang="zh-CN"/>
          </a:p>
        </p:txBody>
      </p:sp>
      <p:sp>
        <p:nvSpPr>
          <p:cNvPr id="18435" name="灯片编号占位符 3"/>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F17900D0-CCA5-4DD8-97F7-8424785E6393}" type="slidenum">
              <a:rPr lang="en-US" altLang="zh-CN" smtClean="0"/>
            </a:fld>
            <a:endParaRPr lang="en-US" altLang="zh-CN" sz="1200">
              <a:solidFill>
                <a:srgbClr val="045C75"/>
              </a:solidFill>
              <a:latin typeface="Times New Roman" panose="02020603050405020304" pitchFamily="18" charset="0"/>
            </a:endParaRPr>
          </a:p>
        </p:txBody>
      </p:sp>
      <p:graphicFrame>
        <p:nvGraphicFramePr>
          <p:cNvPr id="315438" name="Group 46"/>
          <p:cNvGraphicFramePr>
            <a:graphicFrameLocks noGrp="1"/>
          </p:cNvGraphicFramePr>
          <p:nvPr/>
        </p:nvGraphicFramePr>
        <p:xfrm>
          <a:off x="1295400" y="3048000"/>
          <a:ext cx="7010400" cy="2566988"/>
        </p:xfrm>
        <a:graphic>
          <a:graphicData uri="http://schemas.openxmlformats.org/drawingml/2006/table">
            <a:tbl>
              <a:tblPr/>
              <a:tblGrid>
                <a:gridCol w="1447800"/>
                <a:gridCol w="1066800"/>
                <a:gridCol w="914400"/>
                <a:gridCol w="1447800"/>
                <a:gridCol w="1143000"/>
                <a:gridCol w="990600"/>
              </a:tblGrid>
              <a:tr h="25669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专门的关系</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运算符</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σ</a:t>
                      </a: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π</a:t>
                      </a: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 </a:t>
                      </a: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 </a:t>
                      </a: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选择</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投影</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连接</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除</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逻辑运算符</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sym typeface="Symbol" panose="05050102010706020507" pitchFamily="18" charset="2"/>
                        </a:rPr>
                        <a:t></a:t>
                      </a: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a:t>
                      </a: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  </a:t>
                      </a:r>
                      <a:endParaRPr kumimoji="0" lang="en-US" altLang="zh-CN"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非</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与</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rPr>
                        <a:t>或</a:t>
                      </a:r>
                      <a:endParaRPr kumimoji="0" lang="zh-CN" altLang="en-US" sz="2800" b="0" i="0" u="none" strike="noStrike" cap="none" normalizeH="0" baseline="0">
                        <a:ln>
                          <a:noFill/>
                        </a:ln>
                        <a:solidFill>
                          <a:srgbClr val="0033CC"/>
                        </a:solidFill>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15440" name="Group 48"/>
          <p:cNvGraphicFramePr>
            <a:graphicFrameLocks noGrp="1"/>
          </p:cNvGraphicFramePr>
          <p:nvPr/>
        </p:nvGraphicFramePr>
        <p:xfrm>
          <a:off x="1295400" y="2438400"/>
          <a:ext cx="7010400" cy="609600"/>
        </p:xfrm>
        <a:graphic>
          <a:graphicData uri="http://schemas.openxmlformats.org/drawingml/2006/table">
            <a:tbl>
              <a:tblPr/>
              <a:tblGrid>
                <a:gridCol w="1447800"/>
                <a:gridCol w="1981200"/>
                <a:gridCol w="1447800"/>
                <a:gridCol w="2133600"/>
              </a:tblGrid>
              <a:tr h="6096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运算符</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含义</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运算符</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含义</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466" name="AutoShape 32"/>
          <p:cNvSpPr>
            <a:spLocks noChangeAspect="1" noChangeArrowheads="1"/>
          </p:cNvSpPr>
          <p:nvPr/>
        </p:nvSpPr>
        <p:spPr bwMode="auto">
          <a:xfrm rot="5400000" flipV="1">
            <a:off x="3213100" y="4178300"/>
            <a:ext cx="203200" cy="381000"/>
          </a:xfrm>
          <a:prstGeom prst="flowChartCollate">
            <a:avLst/>
          </a:prstGeom>
          <a:solidFill>
            <a:srgbClr val="FFFFFF"/>
          </a:solidFill>
          <a:ln w="38100">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18467" name="Rectangle 49"/>
          <p:cNvSpPr>
            <a:spLocks noChangeArrowheads="1"/>
          </p:cNvSpPr>
          <p:nvPr/>
        </p:nvSpPr>
        <p:spPr bwMode="auto">
          <a:xfrm>
            <a:off x="1752600" y="1676400"/>
            <a:ext cx="5943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表</a:t>
            </a:r>
            <a:r>
              <a:rPr lang="en-US" altLang="zh-CN" sz="2400" b="1">
                <a:latin typeface="Times New Roman" panose="02020603050405020304" pitchFamily="18" charset="0"/>
              </a:rPr>
              <a:t>2.4  </a:t>
            </a:r>
            <a:r>
              <a:rPr lang="zh-CN" altLang="en-US" sz="2400" b="1">
                <a:latin typeface="Times New Roman" panose="02020603050405020304" pitchFamily="18" charset="0"/>
              </a:rPr>
              <a:t>关系代数运算符（续）</a:t>
            </a:r>
            <a:r>
              <a:rPr lang="zh-CN" altLang="en-US" sz="2400">
                <a:latin typeface="Times New Roman" panose="02020603050405020304" pitchFamily="18" charset="0"/>
              </a:rPr>
              <a:t> </a:t>
            </a:r>
            <a:endParaRPr lang="zh-CN" altLang="en-US" sz="2400">
              <a:latin typeface="Times New Roman" panose="02020603050405020304" pitchFamily="18" charset="0"/>
            </a:endParaRPr>
          </a:p>
        </p:txBody>
      </p:sp>
      <p:sp>
        <p:nvSpPr>
          <p:cNvPr id="18468" name="Rectangle 50"/>
          <p:cNvSpPr>
            <a:spLocks noChangeArrowheads="1"/>
          </p:cNvSpPr>
          <p:nvPr/>
        </p:nvSpPr>
        <p:spPr bwMode="auto">
          <a:xfrm>
            <a:off x="1042988" y="908050"/>
            <a:ext cx="7620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zh-CN" altLang="en-US" sz="4000" b="1">
                <a:solidFill>
                  <a:schemeClr val="tx2"/>
                </a:solidFill>
                <a:latin typeface="Times New Roman" panose="02020603050405020304" pitchFamily="18" charset="0"/>
              </a:rPr>
              <a:t>概述</a:t>
            </a:r>
            <a:r>
              <a:rPr lang="en-US" altLang="zh-CN" sz="4000" b="1">
                <a:solidFill>
                  <a:schemeClr val="tx2"/>
                </a:solidFill>
                <a:latin typeface="Times New Roman" panose="02020603050405020304" pitchFamily="18" charset="0"/>
              </a:rPr>
              <a:t>(</a:t>
            </a:r>
            <a:r>
              <a:rPr lang="zh-CN" altLang="en-US" sz="4000" b="1">
                <a:solidFill>
                  <a:schemeClr val="tx2"/>
                </a:solidFill>
                <a:latin typeface="Times New Roman" panose="02020603050405020304" pitchFamily="18" charset="0"/>
              </a:rPr>
              <a:t>续</a:t>
            </a:r>
            <a:r>
              <a:rPr lang="en-US" altLang="zh-CN" sz="4000" b="1">
                <a:solidFill>
                  <a:schemeClr val="tx2"/>
                </a:solidFill>
                <a:latin typeface="Times New Roman" panose="02020603050405020304" pitchFamily="18" charset="0"/>
              </a:rPr>
              <a:t>)</a:t>
            </a:r>
            <a:endParaRPr lang="en-US" altLang="zh-CN" sz="4000" b="1">
              <a:solidFill>
                <a:schemeClr val="tx2"/>
              </a:solidFill>
              <a:latin typeface="Times New Roman" panose="02020603050405020304" pitchFamily="18"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p:cNvSpPr>
          <p:nvPr>
            <p:ph type="title"/>
          </p:nvPr>
        </p:nvSpPr>
        <p:spPr/>
        <p:txBody>
          <a:bodyPr/>
          <a:lstStyle/>
          <a:p>
            <a:pPr eaLnBrk="1" hangingPunct="1"/>
            <a:r>
              <a:rPr lang="zh-CN" altLang="en-US"/>
              <a:t>概述</a:t>
            </a:r>
            <a:r>
              <a:rPr lang="en-US" altLang="zh-CN"/>
              <a:t>(</a:t>
            </a:r>
            <a:r>
              <a:rPr lang="zh-CN" altLang="en-US"/>
              <a:t>续</a:t>
            </a:r>
            <a:r>
              <a:rPr lang="en-US" altLang="zh-CN"/>
              <a:t>)</a:t>
            </a:r>
            <a:endParaRPr lang="en-US" altLang="zh-CN"/>
          </a:p>
        </p:txBody>
      </p:sp>
      <p:sp>
        <p:nvSpPr>
          <p:cNvPr id="19459" name="Rectangle 3"/>
          <p:cNvSpPr>
            <a:spLocks noGrp="1" noRot="1"/>
          </p:cNvSpPr>
          <p:nvPr>
            <p:ph idx="1"/>
          </p:nvPr>
        </p:nvSpPr>
        <p:spPr/>
        <p:txBody>
          <a:bodyPr/>
          <a:lstStyle/>
          <a:p>
            <a:pPr eaLnBrk="1" hangingPunct="1">
              <a:buFont typeface="Wingdings" panose="05000000000000000000" pitchFamily="2" charset="2"/>
              <a:buNone/>
            </a:pPr>
            <a:r>
              <a:rPr lang="en-US" altLang="zh-CN"/>
              <a:t>4</a:t>
            </a:r>
            <a:r>
              <a:rPr lang="zh-CN" altLang="en-US"/>
              <a:t>．关系代数运算的分类</a:t>
            </a:r>
            <a:endParaRPr lang="zh-CN" altLang="en-US"/>
          </a:p>
          <a:p>
            <a:pPr lvl="1" eaLnBrk="1" hangingPunct="1">
              <a:lnSpc>
                <a:spcPct val="150000"/>
              </a:lnSpc>
              <a:buFont typeface="Wingdings" panose="05000000000000000000" pitchFamily="2" charset="2"/>
              <a:buNone/>
            </a:pPr>
            <a:r>
              <a:rPr lang="zh-CN" altLang="en-US"/>
              <a:t>	 传统的集合运算</a:t>
            </a:r>
            <a:endParaRPr lang="zh-CN" altLang="en-US"/>
          </a:p>
          <a:p>
            <a:pPr lvl="2" algn="just" eaLnBrk="1" hangingPunct="1">
              <a:lnSpc>
                <a:spcPct val="150000"/>
              </a:lnSpc>
              <a:buFont typeface="Wingdings 2" panose="05020102010507070707" pitchFamily="18" charset="2"/>
              <a:buNone/>
            </a:pPr>
            <a:r>
              <a:rPr lang="zh-CN" altLang="en-US"/>
              <a:t>            并、差、交、广义笛卡尔积</a:t>
            </a:r>
            <a:endParaRPr lang="zh-CN" altLang="en-US"/>
          </a:p>
          <a:p>
            <a:pPr lvl="1" algn="just" eaLnBrk="1" hangingPunct="1">
              <a:lnSpc>
                <a:spcPct val="150000"/>
              </a:lnSpc>
              <a:buFont typeface="Wingdings" panose="05000000000000000000" pitchFamily="2" charset="2"/>
              <a:buNone/>
            </a:pPr>
            <a:r>
              <a:rPr lang="zh-CN" altLang="en-US"/>
              <a:t>	专门的关系运算</a:t>
            </a:r>
            <a:endParaRPr lang="zh-CN" altLang="en-US"/>
          </a:p>
          <a:p>
            <a:pPr lvl="2" algn="just" eaLnBrk="1" hangingPunct="1">
              <a:lnSpc>
                <a:spcPct val="150000"/>
              </a:lnSpc>
              <a:buFont typeface="Wingdings 2" panose="05020102010507070707" pitchFamily="18" charset="2"/>
              <a:buNone/>
            </a:pPr>
            <a:r>
              <a:rPr lang="zh-CN" altLang="en-US"/>
              <a:t>            选择、投影、连接、除</a:t>
            </a:r>
            <a:endParaRPr lang="zh-CN" altLang="en-US"/>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4137D7B4-B36B-42CA-856C-F840AEAA8BF4}" type="datetime1">
              <a:rPr lang="zh-CN" altLang="en-US"/>
            </a:fld>
            <a:endParaRPr lang="en-US" altLang="zh-CN"/>
          </a:p>
        </p:txBody>
      </p:sp>
      <p:sp>
        <p:nvSpPr>
          <p:cNvPr id="194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p:cNvSpPr>
          <p:nvPr>
            <p:ph type="title"/>
          </p:nvPr>
        </p:nvSpPr>
        <p:spPr/>
        <p:txBody>
          <a:bodyPr/>
          <a:lstStyle/>
          <a:p>
            <a:pPr eaLnBrk="1" hangingPunct="1"/>
            <a:r>
              <a:rPr lang="zh-CN" altLang="en-US"/>
              <a:t>数据举例</a:t>
            </a:r>
            <a:endParaRPr lang="zh-CN" altLang="en-US"/>
          </a:p>
        </p:txBody>
      </p:sp>
      <p:sp>
        <p:nvSpPr>
          <p:cNvPr id="48131" name="Rectangle 3"/>
          <p:cNvSpPr>
            <a:spLocks noGrp="1" noRot="1"/>
          </p:cNvSpPr>
          <p:nvPr>
            <p:ph idx="1"/>
          </p:nvPr>
        </p:nvSpPr>
        <p:spPr>
          <a:xfrm>
            <a:off x="684213" y="2060575"/>
            <a:ext cx="7856537" cy="4035425"/>
          </a:xfrm>
        </p:spPr>
        <p:txBody>
          <a:bodyPr/>
          <a:lstStyle/>
          <a:p>
            <a:pPr eaLnBrk="1" hangingPunct="1"/>
            <a:r>
              <a:rPr lang="zh-CN" altLang="en-US" sz="2800"/>
              <a:t>学生档案中的学生记录</a:t>
            </a:r>
            <a:endParaRPr lang="en-US" altLang="zh-CN" sz="2800"/>
          </a:p>
          <a:p>
            <a:pPr eaLnBrk="1" hangingPunct="1">
              <a:buFont typeface="Wingdings 2" panose="05020102010507070707" pitchFamily="18" charset="2"/>
              <a:buNone/>
            </a:pPr>
            <a:r>
              <a:rPr lang="zh-CN" altLang="en-US" sz="2000"/>
              <a:t>（李明，男，</a:t>
            </a:r>
            <a:r>
              <a:rPr lang="en-US" altLang="zh-CN" sz="2000"/>
              <a:t>200105</a:t>
            </a:r>
            <a:r>
              <a:rPr lang="zh-CN" altLang="en-US" sz="2000"/>
              <a:t>，浙江省杭州市，计算机科学与技术专业，</a:t>
            </a:r>
            <a:r>
              <a:rPr lang="en-US" altLang="zh-CN" sz="2000"/>
              <a:t>2019</a:t>
            </a:r>
            <a:r>
              <a:rPr lang="zh-CN" altLang="en-US" sz="2000"/>
              <a:t>）</a:t>
            </a:r>
            <a:endParaRPr lang="en-US" altLang="zh-CN" sz="2000"/>
          </a:p>
          <a:p>
            <a:pPr eaLnBrk="1" hangingPunct="1">
              <a:buFont typeface="Wingdings 2" panose="05020102010507070707" pitchFamily="18" charset="2"/>
              <a:buNone/>
            </a:pPr>
            <a:endParaRPr lang="zh-CN" altLang="en-US" sz="2000"/>
          </a:p>
          <a:p>
            <a:pPr eaLnBrk="1" hangingPunct="1"/>
            <a:r>
              <a:rPr lang="zh-CN" altLang="en-US" sz="2800"/>
              <a:t>数据的形式不能完全表达其内容</a:t>
            </a:r>
            <a:endParaRPr lang="zh-CN" altLang="en-US" sz="2800"/>
          </a:p>
          <a:p>
            <a:pPr eaLnBrk="1" hangingPunct="1"/>
            <a:r>
              <a:rPr lang="zh-CN" altLang="en-US" sz="2800"/>
              <a:t>数据的解释</a:t>
            </a:r>
            <a:endParaRPr lang="zh-CN" altLang="en-US" sz="2800"/>
          </a:p>
          <a:p>
            <a:pPr lvl="1" eaLnBrk="1" hangingPunct="1"/>
            <a:endParaRPr lang="en-US" altLang="zh-CN" sz="2000"/>
          </a:p>
          <a:p>
            <a:pPr lvl="1" eaLnBrk="1" hangingPunct="1"/>
            <a:r>
              <a:rPr lang="zh-CN" altLang="en-US" sz="2000"/>
              <a:t>语义：学生姓名、性别、出生年月、籍贯、所在系别、入学时间</a:t>
            </a:r>
            <a:endParaRPr lang="zh-CN" altLang="en-US" sz="2000"/>
          </a:p>
          <a:p>
            <a:pPr lvl="1" eaLnBrk="1" hangingPunct="1"/>
            <a:r>
              <a:rPr lang="zh-CN" altLang="en-US" sz="2000"/>
              <a:t>解释：李明是个大学生，</a:t>
            </a:r>
            <a:r>
              <a:rPr lang="en-US" altLang="zh-CN" sz="2000"/>
              <a:t>2001</a:t>
            </a:r>
            <a:r>
              <a:rPr lang="zh-CN" altLang="en-US" sz="2000"/>
              <a:t>年</a:t>
            </a:r>
            <a:r>
              <a:rPr lang="en-US" altLang="zh-CN" sz="2000"/>
              <a:t>05</a:t>
            </a:r>
            <a:r>
              <a:rPr lang="zh-CN" altLang="en-US" sz="2000"/>
              <a:t>月出生，杭州人，</a:t>
            </a:r>
            <a:r>
              <a:rPr lang="en-US" altLang="zh-CN" sz="2000"/>
              <a:t>2019</a:t>
            </a:r>
            <a:r>
              <a:rPr lang="zh-CN" altLang="en-US" sz="2000"/>
              <a:t>年考入计算机科学与技术专业</a:t>
            </a:r>
            <a:endParaRPr lang="zh-CN" altLang="en-US" sz="2000"/>
          </a:p>
        </p:txBody>
      </p:sp>
      <p:sp>
        <p:nvSpPr>
          <p:cNvPr id="4813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99BE1CB2-8FB9-4460-B198-3027017A7BBC}"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p:cNvSpPr>
          <p:nvPr>
            <p:ph type="title"/>
          </p:nvPr>
        </p:nvSpPr>
        <p:spPr/>
        <p:txBody>
          <a:bodyPr/>
          <a:lstStyle/>
          <a:p>
            <a:pPr eaLnBrk="1" hangingPunct="1"/>
            <a:r>
              <a:rPr lang="en-US" altLang="zh-CN"/>
              <a:t>2.4</a:t>
            </a:r>
            <a:r>
              <a:rPr lang="en-US" altLang="zh-CN">
                <a:latin typeface="宋体" panose="02010600030101010101" pitchFamily="2" charset="-122"/>
              </a:rPr>
              <a:t> </a:t>
            </a:r>
            <a:r>
              <a:rPr lang="zh-CN" altLang="en-US">
                <a:latin typeface="宋体" panose="02010600030101010101" pitchFamily="2" charset="-122"/>
              </a:rPr>
              <a:t>关系代数</a:t>
            </a:r>
            <a:endParaRPr lang="zh-CN" altLang="en-US">
              <a:latin typeface="宋体" panose="02010600030101010101" pitchFamily="2" charset="-122"/>
            </a:endParaRPr>
          </a:p>
        </p:txBody>
      </p:sp>
      <p:sp>
        <p:nvSpPr>
          <p:cNvPr id="20483" name="Rectangle 3"/>
          <p:cNvSpPr>
            <a:spLocks noGrp="1" noRot="1"/>
          </p:cNvSpPr>
          <p:nvPr>
            <p:ph idx="1"/>
          </p:nvPr>
        </p:nvSpPr>
        <p:spPr/>
        <p:txBody>
          <a:bodyPr/>
          <a:lstStyle/>
          <a:p>
            <a:pPr eaLnBrk="1" hangingPunct="1">
              <a:lnSpc>
                <a:spcPct val="150000"/>
              </a:lnSpc>
            </a:pPr>
            <a:r>
              <a:rPr lang="en-US" altLang="zh-CN">
                <a:cs typeface="Times New Roman" panose="02020603050405020304" pitchFamily="18" charset="0"/>
              </a:rPr>
              <a:t>  </a:t>
            </a:r>
            <a:r>
              <a:rPr lang="zh-CN" altLang="en-US"/>
              <a:t>概述</a:t>
            </a:r>
            <a:endParaRPr lang="zh-CN" altLang="en-US"/>
          </a:p>
          <a:p>
            <a:pPr eaLnBrk="1" hangingPunct="1">
              <a:lnSpc>
                <a:spcPct val="150000"/>
              </a:lnSpc>
            </a:pPr>
            <a:r>
              <a:rPr lang="zh-CN" altLang="en-US">
                <a:cs typeface="Times New Roman" panose="02020603050405020304" pitchFamily="18" charset="0"/>
              </a:rPr>
              <a:t>  </a:t>
            </a:r>
            <a:r>
              <a:rPr lang="zh-CN" altLang="en-US">
                <a:solidFill>
                  <a:schemeClr val="hlink"/>
                </a:solidFill>
              </a:rPr>
              <a:t>传统的集合运算</a:t>
            </a:r>
            <a:endParaRPr lang="zh-CN" altLang="en-US">
              <a:solidFill>
                <a:schemeClr val="hlink"/>
              </a:solidFill>
            </a:endParaRPr>
          </a:p>
          <a:p>
            <a:pPr eaLnBrk="1" hangingPunct="1">
              <a:lnSpc>
                <a:spcPct val="150000"/>
              </a:lnSpc>
            </a:pPr>
            <a:r>
              <a:rPr lang="zh-CN" altLang="en-US">
                <a:cs typeface="Times New Roman" panose="02020603050405020304" pitchFamily="18" charset="0"/>
              </a:rPr>
              <a:t>  </a:t>
            </a:r>
            <a:r>
              <a:rPr lang="zh-CN" altLang="en-US"/>
              <a:t>专门的关系运算</a:t>
            </a:r>
            <a:endParaRPr lang="zh-CN" altLang="en-US"/>
          </a:p>
          <a:p>
            <a:pPr eaLnBrk="1" hangingPunct="1"/>
            <a:endParaRPr lang="en-US" altLang="zh-CN"/>
          </a:p>
        </p:txBody>
      </p:sp>
      <p:sp>
        <p:nvSpPr>
          <p:cNvPr id="4" name="日期占位符 3"/>
          <p:cNvSpPr>
            <a:spLocks noGrp="1"/>
          </p:cNvSpPr>
          <p:nvPr>
            <p:ph type="dt" sz="quarter" idx="10"/>
          </p:nvPr>
        </p:nvSpPr>
        <p:spPr/>
        <p:txBody>
          <a:bodyPr/>
          <a:lstStyle/>
          <a:p>
            <a:pPr>
              <a:defRPr/>
            </a:pPr>
            <a:fld id="{76DCF1DB-C8E8-45B0-9087-4AB2B1BB5F3D}" type="datetime1">
              <a:rPr lang="zh-CN" altLang="en-US"/>
            </a:fld>
            <a:endParaRPr lang="en-US" altLang="zh-CN"/>
          </a:p>
        </p:txBody>
      </p:sp>
      <p:sp>
        <p:nvSpPr>
          <p:cNvPr id="20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p:cNvSpPr>
          <p:nvPr>
            <p:ph type="title"/>
          </p:nvPr>
        </p:nvSpPr>
        <p:spPr/>
        <p:txBody>
          <a:bodyPr/>
          <a:lstStyle/>
          <a:p>
            <a:pPr eaLnBrk="1" hangingPunct="1"/>
            <a:r>
              <a:rPr lang="en-US" altLang="zh-CN"/>
              <a:t>2.4.1  </a:t>
            </a:r>
            <a:r>
              <a:rPr lang="zh-CN" altLang="en-US"/>
              <a:t>传统的集合运算</a:t>
            </a:r>
            <a:endParaRPr lang="zh-CN" altLang="en-US"/>
          </a:p>
        </p:txBody>
      </p:sp>
      <p:sp>
        <p:nvSpPr>
          <p:cNvPr id="21507" name="Rectangle 3"/>
          <p:cNvSpPr>
            <a:spLocks noGrp="1" noRot="1"/>
          </p:cNvSpPr>
          <p:nvPr>
            <p:ph idx="1"/>
          </p:nvPr>
        </p:nvSpPr>
        <p:spPr/>
        <p:txBody>
          <a:bodyPr/>
          <a:lstStyle/>
          <a:p>
            <a:pPr marL="579755" indent="-476250" eaLnBrk="1" hangingPunct="1"/>
            <a:r>
              <a:rPr lang="zh-CN" altLang="en-US"/>
              <a:t>并</a:t>
            </a:r>
            <a:endParaRPr lang="zh-CN" altLang="en-US"/>
          </a:p>
          <a:p>
            <a:pPr marL="579755" indent="-476250" eaLnBrk="1" hangingPunct="1"/>
            <a:r>
              <a:rPr lang="zh-CN" altLang="en-US"/>
              <a:t>差</a:t>
            </a:r>
            <a:endParaRPr lang="zh-CN" altLang="en-US"/>
          </a:p>
          <a:p>
            <a:pPr marL="579755" indent="-476250" eaLnBrk="1" hangingPunct="1"/>
            <a:r>
              <a:rPr lang="zh-CN" altLang="en-US"/>
              <a:t>交</a:t>
            </a:r>
            <a:endParaRPr lang="zh-CN" altLang="en-US"/>
          </a:p>
          <a:p>
            <a:pPr marL="579755" indent="-476250" eaLnBrk="1" hangingPunct="1"/>
            <a:r>
              <a:rPr lang="zh-CN" altLang="en-US"/>
              <a:t>广义笛卡尔积</a:t>
            </a:r>
            <a:endParaRPr lang="zh-CN" altLang="en-US"/>
          </a:p>
        </p:txBody>
      </p:sp>
      <p:sp>
        <p:nvSpPr>
          <p:cNvPr id="4" name="日期占位符 3"/>
          <p:cNvSpPr>
            <a:spLocks noGrp="1"/>
          </p:cNvSpPr>
          <p:nvPr>
            <p:ph type="dt" sz="quarter" idx="10"/>
          </p:nvPr>
        </p:nvSpPr>
        <p:spPr/>
        <p:txBody>
          <a:bodyPr/>
          <a:lstStyle/>
          <a:p>
            <a:pPr>
              <a:defRPr/>
            </a:pPr>
            <a:fld id="{23B6CDE0-390C-444A-8AFA-DB25A82D439A}" type="datetime1">
              <a:rPr lang="zh-CN" altLang="en-US"/>
            </a:fld>
            <a:endParaRPr lang="en-US" altLang="zh-CN"/>
          </a:p>
        </p:txBody>
      </p:sp>
      <p:sp>
        <p:nvSpPr>
          <p:cNvPr id="21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p:cNvSpPr>
          <p:nvPr>
            <p:ph type="title"/>
          </p:nvPr>
        </p:nvSpPr>
        <p:spPr/>
        <p:txBody>
          <a:bodyPr/>
          <a:lstStyle/>
          <a:p>
            <a:pPr eaLnBrk="1" hangingPunct="1"/>
            <a:r>
              <a:rPr lang="en-US" altLang="zh-CN"/>
              <a:t>1. </a:t>
            </a:r>
            <a:r>
              <a:rPr lang="zh-CN" altLang="en-US"/>
              <a:t>并（</a:t>
            </a:r>
            <a:r>
              <a:rPr lang="en-US" altLang="zh-CN"/>
              <a:t>Union</a:t>
            </a:r>
            <a:r>
              <a:rPr lang="zh-CN" altLang="en-US"/>
              <a:t>）</a:t>
            </a:r>
            <a:endParaRPr lang="zh-CN" altLang="en-US"/>
          </a:p>
        </p:txBody>
      </p:sp>
      <p:sp>
        <p:nvSpPr>
          <p:cNvPr id="22531" name="Rectangle 3"/>
          <p:cNvSpPr>
            <a:spLocks noGrp="1" noRot="1"/>
          </p:cNvSpPr>
          <p:nvPr>
            <p:ph idx="1"/>
          </p:nvPr>
        </p:nvSpPr>
        <p:spPr/>
        <p:txBody>
          <a:bodyPr/>
          <a:lstStyle/>
          <a:p>
            <a:pPr algn="just" eaLnBrk="1" hangingPunct="1"/>
            <a:r>
              <a:rPr lang="en-US" altLang="zh-CN" i="1"/>
              <a:t>R</a:t>
            </a:r>
            <a:r>
              <a:rPr lang="zh-CN" altLang="en-US"/>
              <a:t>和</a:t>
            </a:r>
            <a:r>
              <a:rPr lang="en-US" altLang="zh-CN" i="1"/>
              <a:t>S</a:t>
            </a:r>
            <a:endParaRPr lang="en-US" altLang="zh-CN" i="1"/>
          </a:p>
          <a:p>
            <a:pPr lvl="1" algn="just" eaLnBrk="1" hangingPunct="1"/>
            <a:r>
              <a:rPr lang="zh-CN" altLang="en-US"/>
              <a:t>具有相同的目</a:t>
            </a:r>
            <a:r>
              <a:rPr lang="en-US" altLang="zh-CN" i="1"/>
              <a:t>n</a:t>
            </a:r>
            <a:r>
              <a:rPr lang="zh-CN" altLang="en-US"/>
              <a:t>（即两个关系都有</a:t>
            </a:r>
            <a:r>
              <a:rPr lang="en-US" altLang="zh-CN" i="1"/>
              <a:t>n</a:t>
            </a:r>
            <a:r>
              <a:rPr lang="zh-CN" altLang="en-US"/>
              <a:t>个属性）</a:t>
            </a:r>
            <a:endParaRPr lang="zh-CN" altLang="en-US"/>
          </a:p>
          <a:p>
            <a:pPr lvl="1" algn="just" eaLnBrk="1" hangingPunct="1"/>
            <a:r>
              <a:rPr lang="zh-CN" altLang="en-US"/>
              <a:t>相应的属性取自同一个域</a:t>
            </a:r>
            <a:endParaRPr lang="zh-CN" altLang="en-US"/>
          </a:p>
          <a:p>
            <a:pPr algn="just" eaLnBrk="1" hangingPunct="1">
              <a:buFont typeface="Wingdings" panose="05000000000000000000" pitchFamily="2" charset="2"/>
              <a:buNone/>
            </a:pPr>
            <a:endParaRPr lang="zh-CN" altLang="en-US"/>
          </a:p>
          <a:p>
            <a:pPr algn="just" eaLnBrk="1" hangingPunct="1"/>
            <a:r>
              <a:rPr lang="en-US" altLang="zh-CN" i="1"/>
              <a:t>R</a:t>
            </a:r>
            <a:r>
              <a:rPr lang="en-US" altLang="zh-CN"/>
              <a:t>∪</a:t>
            </a:r>
            <a:r>
              <a:rPr lang="en-US" altLang="zh-CN" i="1"/>
              <a:t>S</a:t>
            </a:r>
            <a:r>
              <a:rPr lang="en-US" altLang="zh-CN"/>
              <a:t> </a:t>
            </a:r>
            <a:endParaRPr lang="en-US" altLang="zh-CN"/>
          </a:p>
          <a:p>
            <a:pPr lvl="1" algn="just" eaLnBrk="1" hangingPunct="1"/>
            <a:r>
              <a:rPr lang="zh-CN" altLang="en-US"/>
              <a:t>仍为</a:t>
            </a:r>
            <a:r>
              <a:rPr lang="en-US" altLang="zh-CN" i="1"/>
              <a:t>n</a:t>
            </a:r>
            <a:r>
              <a:rPr lang="zh-CN" altLang="en-US"/>
              <a:t>目关系，由属于</a:t>
            </a:r>
            <a:r>
              <a:rPr lang="en-US" altLang="zh-CN" i="1"/>
              <a:t>R</a:t>
            </a:r>
            <a:r>
              <a:rPr lang="zh-CN" altLang="en-US">
                <a:solidFill>
                  <a:srgbClr val="E02920"/>
                </a:solidFill>
              </a:rPr>
              <a:t>或</a:t>
            </a:r>
            <a:r>
              <a:rPr lang="zh-CN" altLang="en-US"/>
              <a:t>属于</a:t>
            </a:r>
            <a:r>
              <a:rPr lang="en-US" altLang="zh-CN" i="1"/>
              <a:t>S</a:t>
            </a:r>
            <a:r>
              <a:rPr lang="zh-CN" altLang="en-US"/>
              <a:t>的元组组成</a:t>
            </a:r>
            <a:endParaRPr lang="zh-CN" altLang="en-US"/>
          </a:p>
          <a:p>
            <a:pPr lvl="1" algn="just" eaLnBrk="1" hangingPunct="1">
              <a:buFont typeface="Wingdings" panose="05000000000000000000" pitchFamily="2" charset="2"/>
              <a:buNone/>
            </a:pPr>
            <a:r>
              <a:rPr lang="zh-CN" altLang="en-US" i="1"/>
              <a:t>             </a:t>
            </a:r>
            <a:r>
              <a:rPr lang="en-US" altLang="zh-CN" i="1"/>
              <a:t>R</a:t>
            </a:r>
            <a:r>
              <a:rPr lang="en-US" altLang="zh-CN"/>
              <a:t>∪</a:t>
            </a:r>
            <a:r>
              <a:rPr lang="en-US" altLang="zh-CN" i="1"/>
              <a:t>S</a:t>
            </a:r>
            <a:r>
              <a:rPr lang="en-US" altLang="zh-CN"/>
              <a:t> = { </a:t>
            </a:r>
            <a:r>
              <a:rPr lang="en-US" altLang="zh-CN" i="1"/>
              <a:t>t</a:t>
            </a:r>
            <a:r>
              <a:rPr lang="en-US" altLang="zh-CN"/>
              <a:t>|</a:t>
            </a:r>
            <a:r>
              <a:rPr lang="en-US" altLang="zh-CN" i="1"/>
              <a:t>t </a:t>
            </a:r>
            <a:r>
              <a:rPr lang="en-US" altLang="zh-CN">
                <a:sym typeface="Symbol" panose="05050102010706020507" pitchFamily="18" charset="2"/>
              </a:rPr>
              <a:t></a:t>
            </a:r>
            <a:r>
              <a:rPr lang="en-US" altLang="zh-CN"/>
              <a:t> </a:t>
            </a:r>
            <a:r>
              <a:rPr lang="en-US" altLang="zh-CN" i="1"/>
              <a:t>R</a:t>
            </a:r>
            <a:r>
              <a:rPr lang="en-US" altLang="zh-CN"/>
              <a:t>∨</a:t>
            </a:r>
            <a:r>
              <a:rPr lang="en-US" altLang="zh-CN" i="1"/>
              <a:t>t </a:t>
            </a:r>
            <a:r>
              <a:rPr lang="en-US" altLang="zh-CN">
                <a:sym typeface="Symbol" panose="05050102010706020507" pitchFamily="18" charset="2"/>
              </a:rPr>
              <a:t></a:t>
            </a:r>
            <a:r>
              <a:rPr lang="en-US" altLang="zh-CN" i="1"/>
              <a:t>S </a:t>
            </a:r>
            <a:r>
              <a:rPr lang="en-US" altLang="zh-CN"/>
              <a:t>}</a:t>
            </a:r>
            <a:endParaRPr lang="en-US" altLang="zh-CN"/>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EB5968B4-3550-4ABD-9D00-18E5E95164CC}" type="datetime1">
              <a:rPr lang="zh-CN" altLang="en-US"/>
            </a:fld>
            <a:endParaRPr lang="en-US" altLang="zh-CN"/>
          </a:p>
        </p:txBody>
      </p:sp>
      <p:sp>
        <p:nvSpPr>
          <p:cNvPr id="22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zh-CN" altLang="en-US"/>
              <a:t>并</a:t>
            </a:r>
            <a:r>
              <a:rPr lang="en-US" altLang="zh-CN"/>
              <a:t>(</a:t>
            </a:r>
            <a:r>
              <a:rPr lang="zh-CN" altLang="en-US"/>
              <a:t>续</a:t>
            </a:r>
            <a:r>
              <a:rPr lang="en-US" altLang="zh-CN"/>
              <a:t>)</a:t>
            </a:r>
            <a:endParaRPr lang="en-US" altLang="zh-CN"/>
          </a:p>
        </p:txBody>
      </p:sp>
      <p:sp>
        <p:nvSpPr>
          <p:cNvPr id="82" name="日期占位符 3"/>
          <p:cNvSpPr>
            <a:spLocks noGrp="1"/>
          </p:cNvSpPr>
          <p:nvPr>
            <p:ph type="dt" sz="quarter" idx="10"/>
          </p:nvPr>
        </p:nvSpPr>
        <p:spPr/>
        <p:txBody>
          <a:bodyPr/>
          <a:lstStyle/>
          <a:p>
            <a:pPr>
              <a:defRPr/>
            </a:pPr>
            <a:fld id="{3F1D618E-87D2-46FB-887C-096093EAA8E9}" type="datetime1">
              <a:rPr lang="zh-CN" altLang="en-US"/>
            </a:fld>
            <a:endParaRPr lang="en-US" altLang="zh-CN"/>
          </a:p>
        </p:txBody>
      </p:sp>
      <p:sp>
        <p:nvSpPr>
          <p:cNvPr id="23556"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aphicFrame>
        <p:nvGraphicFramePr>
          <p:cNvPr id="328905" name="Group 201"/>
          <p:cNvGraphicFramePr>
            <a:graphicFrameLocks noGrp="1"/>
          </p:cNvGraphicFramePr>
          <p:nvPr/>
        </p:nvGraphicFramePr>
        <p:xfrm>
          <a:off x="1676400" y="1828800"/>
          <a:ext cx="2743200" cy="2073276"/>
        </p:xfrm>
        <a:graphic>
          <a:graphicData uri="http://schemas.openxmlformats.org/drawingml/2006/table">
            <a:tbl>
              <a:tblPr/>
              <a:tblGrid>
                <a:gridCol w="914400"/>
                <a:gridCol w="914400"/>
                <a:gridCol w="914400"/>
              </a:tblGrid>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28982" name="Group 278"/>
          <p:cNvGraphicFramePr>
            <a:graphicFrameLocks noGrp="1"/>
          </p:cNvGraphicFramePr>
          <p:nvPr/>
        </p:nvGraphicFramePr>
        <p:xfrm>
          <a:off x="5867400" y="2819400"/>
          <a:ext cx="2743200" cy="2606675"/>
        </p:xfrm>
        <a:graphic>
          <a:graphicData uri="http://schemas.openxmlformats.org/drawingml/2006/table">
            <a:tbl>
              <a:tblPr/>
              <a:tblGrid>
                <a:gridCol w="914400"/>
                <a:gridCol w="914400"/>
                <a:gridCol w="914400"/>
              </a:tblGrid>
              <a:tr h="533530">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86">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86">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86">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b3</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86">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a2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28954" name="Group 250"/>
          <p:cNvGraphicFramePr>
            <a:graphicFrameLocks noGrp="1"/>
          </p:cNvGraphicFramePr>
          <p:nvPr/>
        </p:nvGraphicFramePr>
        <p:xfrm>
          <a:off x="1692275" y="4076700"/>
          <a:ext cx="2667000" cy="2073276"/>
        </p:xfrm>
        <a:graphic>
          <a:graphicData uri="http://schemas.openxmlformats.org/drawingml/2006/table">
            <a:tbl>
              <a:tblPr/>
              <a:tblGrid>
                <a:gridCol w="889000"/>
                <a:gridCol w="889000"/>
                <a:gridCol w="889000"/>
              </a:tblGrid>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b3</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633" name="Rectangle 251"/>
          <p:cNvSpPr>
            <a:spLocks noChangeArrowheads="1"/>
          </p:cNvSpPr>
          <p:nvPr/>
        </p:nvSpPr>
        <p:spPr bwMode="auto">
          <a:xfrm>
            <a:off x="1143000" y="2286000"/>
            <a:ext cx="30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i="1">
                <a:latin typeface="Times New Roman" panose="02020603050405020304" pitchFamily="18" charset="0"/>
              </a:rPr>
              <a:t>R</a:t>
            </a:r>
            <a:endParaRPr lang="en-US" altLang="zh-CN" sz="2400" b="1" i="1">
              <a:latin typeface="Times New Roman" panose="02020603050405020304" pitchFamily="18" charset="0"/>
            </a:endParaRPr>
          </a:p>
        </p:txBody>
      </p:sp>
      <p:sp>
        <p:nvSpPr>
          <p:cNvPr id="23634" name="Rectangle 252"/>
          <p:cNvSpPr>
            <a:spLocks noChangeArrowheads="1"/>
          </p:cNvSpPr>
          <p:nvPr/>
        </p:nvSpPr>
        <p:spPr bwMode="auto">
          <a:xfrm>
            <a:off x="1219200" y="4800600"/>
            <a:ext cx="30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i="1">
                <a:latin typeface="Times New Roman" panose="02020603050405020304" pitchFamily="18" charset="0"/>
              </a:rPr>
              <a:t>S</a:t>
            </a:r>
            <a:endParaRPr lang="en-US" altLang="zh-CN" sz="2400" b="1" i="1">
              <a:latin typeface="Times New Roman" panose="02020603050405020304" pitchFamily="18" charset="0"/>
            </a:endParaRPr>
          </a:p>
        </p:txBody>
      </p:sp>
      <p:sp>
        <p:nvSpPr>
          <p:cNvPr id="328957" name="Rectangle 253"/>
          <p:cNvSpPr>
            <a:spLocks noChangeArrowheads="1"/>
          </p:cNvSpPr>
          <p:nvPr/>
        </p:nvSpPr>
        <p:spPr bwMode="auto">
          <a:xfrm>
            <a:off x="4800600" y="35052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i="1">
                <a:latin typeface="Times New Roman" panose="02020603050405020304" pitchFamily="18" charset="0"/>
              </a:rPr>
              <a:t>R</a:t>
            </a:r>
            <a:r>
              <a:rPr lang="en-US" altLang="zh-CN" sz="2400" b="1">
                <a:latin typeface="Times New Roman" panose="02020603050405020304" pitchFamily="18" charset="0"/>
              </a:rPr>
              <a:t>∪</a:t>
            </a:r>
            <a:r>
              <a:rPr lang="en-US" altLang="zh-CN" sz="2400" b="1" i="1">
                <a:latin typeface="Times New Roman" panose="02020603050405020304" pitchFamily="18" charset="0"/>
              </a:rPr>
              <a:t>S</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8982"/>
                                        </p:tgtEl>
                                        <p:attrNameLst>
                                          <p:attrName>style.visibility</p:attrName>
                                        </p:attrNameLst>
                                      </p:cBhvr>
                                      <p:to>
                                        <p:strVal val="visible"/>
                                      </p:to>
                                    </p:set>
                                    <p:animEffect transition="in" filter="blinds(horizontal)">
                                      <p:cBhvr>
                                        <p:cTn id="7" dur="500"/>
                                        <p:tgtEl>
                                          <p:spTgt spid="328982"/>
                                        </p:tgtEl>
                                      </p:cBhvr>
                                    </p:animEffect>
                                  </p:childTnLst>
                                </p:cTn>
                              </p:par>
                              <p:par>
                                <p:cTn id="8" presetID="3" presetClass="entr" presetSubtype="10" fill="hold" nodeType="withEffect">
                                  <p:stCondLst>
                                    <p:cond delay="0"/>
                                  </p:stCondLst>
                                  <p:childTnLst>
                                    <p:set>
                                      <p:cBhvr>
                                        <p:cTn id="9" dur="1" fill="hold">
                                          <p:stCondLst>
                                            <p:cond delay="0"/>
                                          </p:stCondLst>
                                        </p:cTn>
                                        <p:tgtEl>
                                          <p:spTgt spid="328957"/>
                                        </p:tgtEl>
                                        <p:attrNameLst>
                                          <p:attrName>style.visibility</p:attrName>
                                        </p:attrNameLst>
                                      </p:cBhvr>
                                      <p:to>
                                        <p:strVal val="visible"/>
                                      </p:to>
                                    </p:set>
                                    <p:animEffect transition="in" filter="blinds(horizontal)">
                                      <p:cBhvr>
                                        <p:cTn id="10" dur="500"/>
                                        <p:tgtEl>
                                          <p:spTgt spid="328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95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p:txBody>
          <a:bodyPr/>
          <a:lstStyle/>
          <a:p>
            <a:pPr eaLnBrk="1" hangingPunct="1"/>
            <a:r>
              <a:rPr lang="en-US" altLang="zh-CN"/>
              <a:t>2. </a:t>
            </a:r>
            <a:r>
              <a:rPr lang="zh-CN" altLang="en-US"/>
              <a:t>差（</a:t>
            </a:r>
            <a:r>
              <a:rPr lang="en-US" altLang="zh-CN"/>
              <a:t>Difference</a:t>
            </a:r>
            <a:r>
              <a:rPr lang="zh-CN" altLang="en-US"/>
              <a:t>）</a:t>
            </a:r>
            <a:endParaRPr lang="zh-CN" altLang="en-US"/>
          </a:p>
        </p:txBody>
      </p:sp>
      <p:sp>
        <p:nvSpPr>
          <p:cNvPr id="24579" name="Rectangle 3"/>
          <p:cNvSpPr>
            <a:spLocks noGrp="1" noRot="1"/>
          </p:cNvSpPr>
          <p:nvPr>
            <p:ph idx="1"/>
          </p:nvPr>
        </p:nvSpPr>
        <p:spPr>
          <a:xfrm>
            <a:off x="609600" y="2205038"/>
            <a:ext cx="8153400" cy="4103687"/>
          </a:xfrm>
        </p:spPr>
        <p:txBody>
          <a:bodyPr/>
          <a:lstStyle/>
          <a:p>
            <a:pPr algn="just" eaLnBrk="1" hangingPunct="1">
              <a:lnSpc>
                <a:spcPct val="90000"/>
              </a:lnSpc>
            </a:pPr>
            <a:r>
              <a:rPr lang="en-US" altLang="zh-CN" i="1"/>
              <a:t>R</a:t>
            </a:r>
            <a:r>
              <a:rPr lang="zh-CN" altLang="en-US"/>
              <a:t>和</a:t>
            </a:r>
            <a:r>
              <a:rPr lang="en-US" altLang="zh-CN" i="1"/>
              <a:t>S</a:t>
            </a:r>
            <a:endParaRPr lang="en-US" altLang="zh-CN" i="1"/>
          </a:p>
          <a:p>
            <a:pPr lvl="1" algn="just" eaLnBrk="1" hangingPunct="1">
              <a:lnSpc>
                <a:spcPct val="90000"/>
              </a:lnSpc>
            </a:pPr>
            <a:r>
              <a:rPr lang="zh-CN" altLang="en-US"/>
              <a:t>具有相同的目</a:t>
            </a:r>
            <a:r>
              <a:rPr lang="en-US" altLang="zh-CN" i="1"/>
              <a:t>n</a:t>
            </a:r>
            <a:endParaRPr lang="en-US" altLang="zh-CN" i="1"/>
          </a:p>
          <a:p>
            <a:pPr lvl="1" algn="just" eaLnBrk="1" hangingPunct="1">
              <a:lnSpc>
                <a:spcPct val="90000"/>
              </a:lnSpc>
            </a:pPr>
            <a:r>
              <a:rPr lang="zh-CN" altLang="en-US"/>
              <a:t>相应的属性取自同一个域</a:t>
            </a:r>
            <a:endParaRPr lang="zh-CN" altLang="en-US"/>
          </a:p>
          <a:p>
            <a:pPr algn="just" eaLnBrk="1" hangingPunct="1">
              <a:lnSpc>
                <a:spcPct val="90000"/>
              </a:lnSpc>
              <a:buFont typeface="Wingdings" panose="05000000000000000000" pitchFamily="2" charset="2"/>
              <a:buNone/>
            </a:pPr>
            <a:endParaRPr lang="zh-CN" altLang="en-US"/>
          </a:p>
          <a:p>
            <a:pPr algn="just" eaLnBrk="1" hangingPunct="1">
              <a:lnSpc>
                <a:spcPct val="90000"/>
              </a:lnSpc>
            </a:pPr>
            <a:r>
              <a:rPr lang="en-US" altLang="zh-CN" i="1"/>
              <a:t>R - S</a:t>
            </a:r>
            <a:r>
              <a:rPr lang="en-US" altLang="zh-CN"/>
              <a:t> </a:t>
            </a:r>
            <a:endParaRPr lang="en-US" altLang="zh-CN"/>
          </a:p>
          <a:p>
            <a:pPr lvl="1" algn="just" eaLnBrk="1" hangingPunct="1">
              <a:lnSpc>
                <a:spcPct val="90000"/>
              </a:lnSpc>
            </a:pPr>
            <a:r>
              <a:rPr lang="zh-CN" altLang="en-US"/>
              <a:t>仍为</a:t>
            </a:r>
            <a:r>
              <a:rPr lang="en-US" altLang="zh-CN" i="1"/>
              <a:t>n</a:t>
            </a:r>
            <a:r>
              <a:rPr lang="zh-CN" altLang="en-US"/>
              <a:t>目关系，由属于</a:t>
            </a:r>
            <a:r>
              <a:rPr lang="en-US" altLang="zh-CN" i="1"/>
              <a:t>R</a:t>
            </a:r>
            <a:r>
              <a:rPr lang="zh-CN" altLang="en-US">
                <a:solidFill>
                  <a:schemeClr val="tx2"/>
                </a:solidFill>
              </a:rPr>
              <a:t>且</a:t>
            </a:r>
            <a:r>
              <a:rPr lang="zh-CN" altLang="en-US"/>
              <a:t>不属于</a:t>
            </a:r>
            <a:r>
              <a:rPr lang="en-US" altLang="zh-CN" i="1"/>
              <a:t>S</a:t>
            </a:r>
            <a:r>
              <a:rPr lang="zh-CN" altLang="en-US"/>
              <a:t>的所有元组组成</a:t>
            </a:r>
            <a:endParaRPr lang="zh-CN" altLang="en-US"/>
          </a:p>
          <a:p>
            <a:pPr algn="just" eaLnBrk="1" hangingPunct="1">
              <a:lnSpc>
                <a:spcPct val="90000"/>
              </a:lnSpc>
              <a:buFont typeface="Wingdings" panose="05000000000000000000" pitchFamily="2" charset="2"/>
              <a:buNone/>
            </a:pPr>
            <a:r>
              <a:rPr lang="zh-CN" altLang="en-US"/>
              <a:t>                </a:t>
            </a:r>
            <a:r>
              <a:rPr lang="en-US" altLang="zh-CN" sz="2800" i="1"/>
              <a:t>R </a:t>
            </a:r>
            <a:r>
              <a:rPr lang="en-US" altLang="zh-CN" sz="2800"/>
              <a:t>-</a:t>
            </a:r>
            <a:r>
              <a:rPr lang="en-US" altLang="zh-CN" sz="2800" i="1"/>
              <a:t>S</a:t>
            </a:r>
            <a:r>
              <a:rPr lang="en-US" altLang="zh-CN" sz="2800"/>
              <a:t> = { </a:t>
            </a:r>
            <a:r>
              <a:rPr lang="en-US" altLang="zh-CN" sz="2800" i="1"/>
              <a:t>t</a:t>
            </a:r>
            <a:r>
              <a:rPr lang="en-US" altLang="zh-CN" sz="2800"/>
              <a:t>|</a:t>
            </a:r>
            <a:r>
              <a:rPr lang="en-US" altLang="zh-CN" sz="2800" i="1"/>
              <a:t>t</a:t>
            </a:r>
            <a:r>
              <a:rPr lang="en-US" altLang="zh-CN" sz="2800">
                <a:sym typeface="Symbol" panose="05050102010706020507" pitchFamily="18" charset="2"/>
              </a:rPr>
              <a:t></a:t>
            </a:r>
            <a:r>
              <a:rPr lang="en-US" altLang="zh-CN" sz="2800" i="1"/>
              <a:t>R</a:t>
            </a:r>
            <a:r>
              <a:rPr lang="en-US" altLang="zh-CN" sz="2800"/>
              <a:t>∧</a:t>
            </a:r>
            <a:r>
              <a:rPr lang="en-US" altLang="zh-CN" sz="2800" i="1"/>
              <a:t>t</a:t>
            </a:r>
            <a:r>
              <a:rPr lang="en-US" altLang="zh-CN" sz="2800">
                <a:sym typeface="Symbol" panose="05050102010706020507" pitchFamily="18" charset="2"/>
              </a:rPr>
              <a:t></a:t>
            </a:r>
            <a:r>
              <a:rPr lang="en-US" altLang="zh-CN" sz="2800" i="1"/>
              <a:t>S</a:t>
            </a:r>
            <a:r>
              <a:rPr lang="en-US" altLang="zh-CN" sz="2800"/>
              <a:t> }</a:t>
            </a:r>
            <a:endParaRPr lang="en-US" altLang="zh-CN"/>
          </a:p>
        </p:txBody>
      </p:sp>
      <p:sp>
        <p:nvSpPr>
          <p:cNvPr id="4" name="日期占位符 3"/>
          <p:cNvSpPr>
            <a:spLocks noGrp="1"/>
          </p:cNvSpPr>
          <p:nvPr>
            <p:ph type="dt" sz="quarter" idx="10"/>
          </p:nvPr>
        </p:nvSpPr>
        <p:spPr/>
        <p:txBody>
          <a:bodyPr/>
          <a:lstStyle/>
          <a:p>
            <a:pPr>
              <a:defRPr/>
            </a:pPr>
            <a:fld id="{F42B8DB9-DCB9-44E7-82F9-DEBC8D17E353}" type="datetime1">
              <a:rPr lang="zh-CN" altLang="en-US"/>
            </a:fld>
            <a:endParaRPr lang="en-US" altLang="zh-CN"/>
          </a:p>
        </p:txBody>
      </p:sp>
      <p:sp>
        <p:nvSpPr>
          <p:cNvPr id="24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p:cNvSpPr>
          <p:nvPr>
            <p:ph type="title"/>
          </p:nvPr>
        </p:nvSpPr>
        <p:spPr/>
        <p:txBody>
          <a:bodyPr/>
          <a:lstStyle/>
          <a:p>
            <a:pPr eaLnBrk="1" hangingPunct="1"/>
            <a:r>
              <a:rPr lang="zh-CN" altLang="en-US"/>
              <a:t>差</a:t>
            </a:r>
            <a:r>
              <a:rPr lang="en-US" altLang="zh-CN"/>
              <a:t>(</a:t>
            </a:r>
            <a:r>
              <a:rPr lang="zh-CN" altLang="en-US"/>
              <a:t>续</a:t>
            </a:r>
            <a:r>
              <a:rPr lang="en-US" altLang="zh-CN"/>
              <a:t>)</a:t>
            </a:r>
            <a:endParaRPr lang="en-US" altLang="zh-CN"/>
          </a:p>
        </p:txBody>
      </p:sp>
      <p:sp>
        <p:nvSpPr>
          <p:cNvPr id="70" name="日期占位符 3"/>
          <p:cNvSpPr>
            <a:spLocks noGrp="1"/>
          </p:cNvSpPr>
          <p:nvPr>
            <p:ph type="dt" sz="quarter" idx="10"/>
          </p:nvPr>
        </p:nvSpPr>
        <p:spPr/>
        <p:txBody>
          <a:bodyPr/>
          <a:lstStyle/>
          <a:p>
            <a:pPr>
              <a:defRPr/>
            </a:pPr>
            <a:fld id="{314FBAF3-DB89-4394-8EF1-2A9F5354A8A4}" type="datetime1">
              <a:rPr lang="zh-CN" altLang="en-US"/>
            </a:fld>
            <a:endParaRPr lang="en-US" altLang="zh-CN"/>
          </a:p>
        </p:txBody>
      </p:sp>
      <p:sp>
        <p:nvSpPr>
          <p:cNvPr id="25604"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aphicFrame>
        <p:nvGraphicFramePr>
          <p:cNvPr id="332803" name="Group 3"/>
          <p:cNvGraphicFramePr>
            <a:graphicFrameLocks noGrp="1"/>
          </p:cNvGraphicFramePr>
          <p:nvPr/>
        </p:nvGraphicFramePr>
        <p:xfrm>
          <a:off x="1676400" y="1828800"/>
          <a:ext cx="2743200" cy="2073276"/>
        </p:xfrm>
        <a:graphic>
          <a:graphicData uri="http://schemas.openxmlformats.org/drawingml/2006/table">
            <a:tbl>
              <a:tblPr/>
              <a:tblGrid>
                <a:gridCol w="914400"/>
                <a:gridCol w="914400"/>
                <a:gridCol w="914400"/>
              </a:tblGrid>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a2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2879" name="Group 79"/>
          <p:cNvGraphicFramePr>
            <a:graphicFrameLocks noGrp="1"/>
          </p:cNvGraphicFramePr>
          <p:nvPr/>
        </p:nvGraphicFramePr>
        <p:xfrm>
          <a:off x="5867400" y="3429000"/>
          <a:ext cx="2743200" cy="1036638"/>
        </p:xfrm>
        <a:graphic>
          <a:graphicData uri="http://schemas.openxmlformats.org/drawingml/2006/table">
            <a:tbl>
              <a:tblPr/>
              <a:tblGrid>
                <a:gridCol w="914400"/>
                <a:gridCol w="914400"/>
                <a:gridCol w="914400"/>
              </a:tblGrid>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2851" name="Group 51"/>
          <p:cNvGraphicFramePr>
            <a:graphicFrameLocks noGrp="1"/>
          </p:cNvGraphicFramePr>
          <p:nvPr/>
        </p:nvGraphicFramePr>
        <p:xfrm>
          <a:off x="1752600" y="4419600"/>
          <a:ext cx="2667000" cy="2073276"/>
        </p:xfrm>
        <a:graphic>
          <a:graphicData uri="http://schemas.openxmlformats.org/drawingml/2006/table">
            <a:tbl>
              <a:tblPr/>
              <a:tblGrid>
                <a:gridCol w="889000"/>
                <a:gridCol w="889000"/>
                <a:gridCol w="889000"/>
              </a:tblGrid>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b3</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a2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669" name="Rectangle 75"/>
          <p:cNvSpPr>
            <a:spLocks noChangeArrowheads="1"/>
          </p:cNvSpPr>
          <p:nvPr/>
        </p:nvSpPr>
        <p:spPr bwMode="auto">
          <a:xfrm>
            <a:off x="1143000" y="2286000"/>
            <a:ext cx="30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i="1">
                <a:latin typeface="Times New Roman" panose="02020603050405020304" pitchFamily="18" charset="0"/>
              </a:rPr>
              <a:t>R</a:t>
            </a:r>
            <a:endParaRPr lang="en-US" altLang="zh-CN" sz="2400" b="1" i="1">
              <a:latin typeface="Times New Roman" panose="02020603050405020304" pitchFamily="18" charset="0"/>
            </a:endParaRPr>
          </a:p>
        </p:txBody>
      </p:sp>
      <p:sp>
        <p:nvSpPr>
          <p:cNvPr id="25670" name="Rectangle 76"/>
          <p:cNvSpPr>
            <a:spLocks noChangeArrowheads="1"/>
          </p:cNvSpPr>
          <p:nvPr/>
        </p:nvSpPr>
        <p:spPr bwMode="auto">
          <a:xfrm>
            <a:off x="1219200" y="4800600"/>
            <a:ext cx="30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i="1">
                <a:latin typeface="Times New Roman" panose="02020603050405020304" pitchFamily="18" charset="0"/>
              </a:rPr>
              <a:t>S</a:t>
            </a:r>
            <a:endParaRPr lang="en-US" altLang="zh-CN" sz="2400" b="1" i="1">
              <a:latin typeface="Times New Roman" panose="02020603050405020304" pitchFamily="18" charset="0"/>
            </a:endParaRPr>
          </a:p>
        </p:txBody>
      </p:sp>
      <p:sp>
        <p:nvSpPr>
          <p:cNvPr id="332877" name="Rectangle 77"/>
          <p:cNvSpPr>
            <a:spLocks noChangeArrowheads="1"/>
          </p:cNvSpPr>
          <p:nvPr/>
        </p:nvSpPr>
        <p:spPr bwMode="auto">
          <a:xfrm>
            <a:off x="4800600" y="35052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i="1">
                <a:latin typeface="Times New Roman" panose="02020603050405020304" pitchFamily="18" charset="0"/>
              </a:rPr>
              <a:t>R</a:t>
            </a:r>
            <a:r>
              <a:rPr lang="en-US" altLang="zh-CN" sz="2400" b="1">
                <a:latin typeface="Times New Roman" panose="02020603050405020304" pitchFamily="18" charset="0"/>
              </a:rPr>
              <a:t>-</a:t>
            </a:r>
            <a:r>
              <a:rPr lang="en-US" altLang="zh-CN" sz="2400" b="1" i="1">
                <a:latin typeface="Times New Roman" panose="02020603050405020304" pitchFamily="18" charset="0"/>
              </a:rPr>
              <a:t>S</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2879"/>
                                        </p:tgtEl>
                                        <p:attrNameLst>
                                          <p:attrName>style.visibility</p:attrName>
                                        </p:attrNameLst>
                                      </p:cBhvr>
                                      <p:to>
                                        <p:strVal val="visible"/>
                                      </p:to>
                                    </p:set>
                                    <p:animEffect transition="in" filter="blinds(horizontal)">
                                      <p:cBhvr>
                                        <p:cTn id="7" dur="500"/>
                                        <p:tgtEl>
                                          <p:spTgt spid="332879"/>
                                        </p:tgtEl>
                                      </p:cBhvr>
                                    </p:animEffect>
                                  </p:childTnLst>
                                </p:cTn>
                              </p:par>
                              <p:par>
                                <p:cTn id="8" presetID="3" presetClass="entr" presetSubtype="10" fill="hold" nodeType="withEffect">
                                  <p:stCondLst>
                                    <p:cond delay="0"/>
                                  </p:stCondLst>
                                  <p:childTnLst>
                                    <p:set>
                                      <p:cBhvr>
                                        <p:cTn id="9" dur="1" fill="hold">
                                          <p:stCondLst>
                                            <p:cond delay="0"/>
                                          </p:stCondLst>
                                        </p:cTn>
                                        <p:tgtEl>
                                          <p:spTgt spid="332877"/>
                                        </p:tgtEl>
                                        <p:attrNameLst>
                                          <p:attrName>style.visibility</p:attrName>
                                        </p:attrNameLst>
                                      </p:cBhvr>
                                      <p:to>
                                        <p:strVal val="visible"/>
                                      </p:to>
                                    </p:set>
                                    <p:animEffect transition="in" filter="blinds(horizontal)">
                                      <p:cBhvr>
                                        <p:cTn id="10" dur="500"/>
                                        <p:tgtEl>
                                          <p:spTgt spid="332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7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p:txBody>
          <a:bodyPr/>
          <a:lstStyle/>
          <a:p>
            <a:pPr eaLnBrk="1" hangingPunct="1"/>
            <a:r>
              <a:rPr lang="en-US" altLang="zh-CN"/>
              <a:t>3. </a:t>
            </a:r>
            <a:r>
              <a:rPr lang="zh-CN" altLang="en-US"/>
              <a:t>交（</a:t>
            </a:r>
            <a:r>
              <a:rPr lang="en-US" altLang="zh-CN"/>
              <a:t>Intersection</a:t>
            </a:r>
            <a:r>
              <a:rPr lang="zh-CN" altLang="en-US"/>
              <a:t>）</a:t>
            </a:r>
            <a:endParaRPr lang="zh-CN" altLang="en-US"/>
          </a:p>
        </p:txBody>
      </p:sp>
      <p:sp>
        <p:nvSpPr>
          <p:cNvPr id="26627" name="Rectangle 3"/>
          <p:cNvSpPr>
            <a:spLocks noGrp="1" noRot="1"/>
          </p:cNvSpPr>
          <p:nvPr>
            <p:ph idx="1"/>
          </p:nvPr>
        </p:nvSpPr>
        <p:spPr>
          <a:xfrm>
            <a:off x="611188" y="1916113"/>
            <a:ext cx="7772400" cy="4392612"/>
          </a:xfrm>
        </p:spPr>
        <p:txBody>
          <a:bodyPr/>
          <a:lstStyle/>
          <a:p>
            <a:pPr eaLnBrk="1" hangingPunct="1">
              <a:lnSpc>
                <a:spcPct val="90000"/>
              </a:lnSpc>
            </a:pPr>
            <a:r>
              <a:rPr lang="en-US" altLang="zh-CN" i="1"/>
              <a:t>R</a:t>
            </a:r>
            <a:r>
              <a:rPr lang="zh-CN" altLang="en-US"/>
              <a:t>和</a:t>
            </a:r>
            <a:r>
              <a:rPr lang="en-US" altLang="zh-CN" i="1"/>
              <a:t>S</a:t>
            </a:r>
            <a:endParaRPr lang="en-US" altLang="zh-CN" i="1"/>
          </a:p>
          <a:p>
            <a:pPr lvl="1" eaLnBrk="1" hangingPunct="1">
              <a:lnSpc>
                <a:spcPct val="90000"/>
              </a:lnSpc>
            </a:pPr>
            <a:r>
              <a:rPr lang="zh-CN" altLang="en-US"/>
              <a:t>具有相同的目</a:t>
            </a:r>
            <a:r>
              <a:rPr lang="en-US" altLang="zh-CN" i="1"/>
              <a:t>n</a:t>
            </a:r>
            <a:endParaRPr lang="en-US" altLang="zh-CN" i="1"/>
          </a:p>
          <a:p>
            <a:pPr lvl="1" eaLnBrk="1" hangingPunct="1">
              <a:lnSpc>
                <a:spcPct val="90000"/>
              </a:lnSpc>
            </a:pPr>
            <a:r>
              <a:rPr lang="zh-CN" altLang="en-US"/>
              <a:t>相应的属性取自同一个域</a:t>
            </a:r>
            <a:endParaRPr lang="zh-CN" altLang="en-US"/>
          </a:p>
          <a:p>
            <a:pPr algn="just" eaLnBrk="1" hangingPunct="1">
              <a:lnSpc>
                <a:spcPct val="90000"/>
              </a:lnSpc>
              <a:buFont typeface="Wingdings" panose="05000000000000000000" pitchFamily="2" charset="2"/>
              <a:buNone/>
            </a:pPr>
            <a:endParaRPr lang="zh-CN" altLang="en-US"/>
          </a:p>
          <a:p>
            <a:pPr algn="just" eaLnBrk="1" hangingPunct="1">
              <a:lnSpc>
                <a:spcPct val="90000"/>
              </a:lnSpc>
            </a:pPr>
            <a:r>
              <a:rPr lang="en-US" altLang="zh-CN" i="1"/>
              <a:t>R</a:t>
            </a:r>
            <a:r>
              <a:rPr lang="en-US" altLang="zh-CN"/>
              <a:t>∩</a:t>
            </a:r>
            <a:r>
              <a:rPr lang="en-US" altLang="zh-CN" i="1"/>
              <a:t>S</a:t>
            </a:r>
            <a:endParaRPr lang="en-US" altLang="zh-CN" i="1"/>
          </a:p>
          <a:p>
            <a:pPr lvl="1" algn="just" eaLnBrk="1" hangingPunct="1">
              <a:lnSpc>
                <a:spcPct val="90000"/>
              </a:lnSpc>
            </a:pPr>
            <a:r>
              <a:rPr lang="zh-CN" altLang="en-US"/>
              <a:t>仍为</a:t>
            </a:r>
            <a:r>
              <a:rPr lang="en-US" altLang="zh-CN" i="1"/>
              <a:t>n</a:t>
            </a:r>
            <a:r>
              <a:rPr lang="zh-CN" altLang="en-US"/>
              <a:t>目关系，由既属于</a:t>
            </a:r>
            <a:r>
              <a:rPr lang="en-US" altLang="zh-CN" i="1"/>
              <a:t>R</a:t>
            </a:r>
            <a:r>
              <a:rPr lang="zh-CN" altLang="en-US">
                <a:solidFill>
                  <a:schemeClr val="tx2"/>
                </a:solidFill>
              </a:rPr>
              <a:t>又</a:t>
            </a:r>
            <a:r>
              <a:rPr lang="zh-CN" altLang="en-US"/>
              <a:t>属于</a:t>
            </a:r>
            <a:r>
              <a:rPr lang="en-US" altLang="zh-CN" i="1"/>
              <a:t>S</a:t>
            </a:r>
            <a:r>
              <a:rPr lang="zh-CN" altLang="en-US"/>
              <a:t>的元组组成</a:t>
            </a:r>
            <a:endParaRPr lang="zh-CN" altLang="en-US"/>
          </a:p>
          <a:p>
            <a:pPr lvl="1" algn="just" eaLnBrk="1" hangingPunct="1">
              <a:lnSpc>
                <a:spcPct val="90000"/>
              </a:lnSpc>
              <a:buFont typeface="Wingdings" panose="05000000000000000000" pitchFamily="2" charset="2"/>
              <a:buNone/>
            </a:pPr>
            <a:r>
              <a:rPr lang="zh-CN" altLang="en-US" i="1"/>
              <a:t>		            </a:t>
            </a:r>
            <a:r>
              <a:rPr lang="en-US" altLang="zh-CN" i="1"/>
              <a:t>R</a:t>
            </a:r>
            <a:r>
              <a:rPr lang="en-US" altLang="zh-CN"/>
              <a:t>∩</a:t>
            </a:r>
            <a:r>
              <a:rPr lang="en-US" altLang="zh-CN" i="1"/>
              <a:t>S</a:t>
            </a:r>
            <a:r>
              <a:rPr lang="en-US" altLang="zh-CN"/>
              <a:t> = { </a:t>
            </a:r>
            <a:r>
              <a:rPr lang="en-US" altLang="zh-CN" i="1"/>
              <a:t>t</a:t>
            </a:r>
            <a:r>
              <a:rPr lang="en-US" altLang="zh-CN"/>
              <a:t>|</a:t>
            </a:r>
            <a:r>
              <a:rPr lang="en-US" altLang="zh-CN" i="1"/>
              <a:t>t </a:t>
            </a:r>
            <a:r>
              <a:rPr lang="en-US" altLang="zh-CN">
                <a:sym typeface="Symbol" panose="05050102010706020507" pitchFamily="18" charset="2"/>
              </a:rPr>
              <a:t></a:t>
            </a:r>
            <a:r>
              <a:rPr lang="en-US" altLang="zh-CN"/>
              <a:t> </a:t>
            </a:r>
            <a:r>
              <a:rPr lang="en-US" altLang="zh-CN" i="1"/>
              <a:t>R</a:t>
            </a:r>
            <a:r>
              <a:rPr lang="en-US" altLang="zh-CN"/>
              <a:t>∧</a:t>
            </a:r>
            <a:r>
              <a:rPr lang="en-US" altLang="zh-CN" i="1"/>
              <a:t>t </a:t>
            </a:r>
            <a:r>
              <a:rPr lang="en-US" altLang="zh-CN">
                <a:sym typeface="Symbol" panose="05050102010706020507" pitchFamily="18" charset="2"/>
              </a:rPr>
              <a:t></a:t>
            </a:r>
            <a:r>
              <a:rPr lang="en-US" altLang="zh-CN" i="1"/>
              <a:t>S </a:t>
            </a:r>
            <a:r>
              <a:rPr lang="en-US" altLang="zh-CN"/>
              <a:t>}</a:t>
            </a:r>
            <a:endParaRPr lang="en-US" altLang="zh-CN"/>
          </a:p>
          <a:p>
            <a:pPr lvl="1" algn="just" eaLnBrk="1" hangingPunct="1">
              <a:lnSpc>
                <a:spcPct val="90000"/>
              </a:lnSpc>
              <a:buFont typeface="Wingdings" panose="05000000000000000000" pitchFamily="2" charset="2"/>
              <a:buNone/>
            </a:pPr>
            <a:r>
              <a:rPr lang="en-US" altLang="zh-CN" i="1"/>
              <a:t>        	  R</a:t>
            </a:r>
            <a:r>
              <a:rPr lang="en-US" altLang="zh-CN"/>
              <a:t>∩</a:t>
            </a:r>
            <a:r>
              <a:rPr lang="en-US" altLang="zh-CN" i="1"/>
              <a:t>S</a:t>
            </a:r>
            <a:r>
              <a:rPr lang="en-US" altLang="zh-CN"/>
              <a:t> = </a:t>
            </a:r>
            <a:r>
              <a:rPr lang="en-US" altLang="zh-CN" i="1"/>
              <a:t>R</a:t>
            </a:r>
            <a:r>
              <a:rPr lang="en-US" altLang="zh-CN"/>
              <a:t> –(</a:t>
            </a:r>
            <a:r>
              <a:rPr lang="en-US" altLang="zh-CN" i="1"/>
              <a:t>R</a:t>
            </a:r>
            <a:r>
              <a:rPr lang="en-US" altLang="zh-CN"/>
              <a:t>-</a:t>
            </a:r>
            <a:r>
              <a:rPr lang="en-US" altLang="zh-CN" i="1"/>
              <a:t>S</a:t>
            </a:r>
            <a:r>
              <a:rPr lang="zh-CN" altLang="en-US"/>
              <a:t>）</a:t>
            </a:r>
            <a:endParaRPr lang="zh-CN" altLang="en-US"/>
          </a:p>
        </p:txBody>
      </p:sp>
      <p:sp>
        <p:nvSpPr>
          <p:cNvPr id="4" name="日期占位符 3"/>
          <p:cNvSpPr>
            <a:spLocks noGrp="1"/>
          </p:cNvSpPr>
          <p:nvPr>
            <p:ph type="dt" sz="quarter" idx="10"/>
          </p:nvPr>
        </p:nvSpPr>
        <p:spPr/>
        <p:txBody>
          <a:bodyPr/>
          <a:lstStyle/>
          <a:p>
            <a:pPr>
              <a:defRPr/>
            </a:pPr>
            <a:fld id="{F1D80741-9F73-4B9A-A651-2D9A23910913}" type="datetime1">
              <a:rPr lang="zh-CN" altLang="en-US"/>
            </a:fld>
            <a:endParaRPr lang="en-US" altLang="zh-CN"/>
          </a:p>
        </p:txBody>
      </p:sp>
      <p:sp>
        <p:nvSpPr>
          <p:cNvPr id="26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zh-CN" altLang="en-US"/>
              <a:t>交 </a:t>
            </a:r>
            <a:r>
              <a:rPr lang="en-US" altLang="zh-CN"/>
              <a:t>(</a:t>
            </a:r>
            <a:r>
              <a:rPr lang="zh-CN" altLang="en-US"/>
              <a:t>续</a:t>
            </a:r>
            <a:r>
              <a:rPr lang="en-US" altLang="zh-CN"/>
              <a:t>)</a:t>
            </a:r>
            <a:endParaRPr lang="en-US" altLang="zh-CN"/>
          </a:p>
        </p:txBody>
      </p:sp>
      <p:sp>
        <p:nvSpPr>
          <p:cNvPr id="74" name="日期占位符 3"/>
          <p:cNvSpPr>
            <a:spLocks noGrp="1"/>
          </p:cNvSpPr>
          <p:nvPr>
            <p:ph type="dt" sz="quarter" idx="10"/>
          </p:nvPr>
        </p:nvSpPr>
        <p:spPr/>
        <p:txBody>
          <a:bodyPr/>
          <a:lstStyle/>
          <a:p>
            <a:pPr>
              <a:defRPr/>
            </a:pPr>
            <a:fld id="{78C69F7D-9BC9-4CD5-B369-36EB034EDE6F}" type="datetime1">
              <a:rPr lang="zh-CN" altLang="en-US"/>
            </a:fld>
            <a:endParaRPr lang="en-US" altLang="zh-CN"/>
          </a:p>
        </p:txBody>
      </p:sp>
      <p:sp>
        <p:nvSpPr>
          <p:cNvPr id="27652"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aphicFrame>
        <p:nvGraphicFramePr>
          <p:cNvPr id="333827" name="Group 3"/>
          <p:cNvGraphicFramePr>
            <a:graphicFrameLocks noGrp="1"/>
          </p:cNvGraphicFramePr>
          <p:nvPr/>
        </p:nvGraphicFramePr>
        <p:xfrm>
          <a:off x="1676400" y="1828800"/>
          <a:ext cx="2743200" cy="2073276"/>
        </p:xfrm>
        <a:graphic>
          <a:graphicData uri="http://schemas.openxmlformats.org/drawingml/2006/table">
            <a:tbl>
              <a:tblPr/>
              <a:tblGrid>
                <a:gridCol w="914400"/>
                <a:gridCol w="914400"/>
                <a:gridCol w="914400"/>
              </a:tblGrid>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a2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03" name="Group 79"/>
          <p:cNvGraphicFramePr>
            <a:graphicFrameLocks noGrp="1"/>
          </p:cNvGraphicFramePr>
          <p:nvPr/>
        </p:nvGraphicFramePr>
        <p:xfrm>
          <a:off x="5867400" y="2819400"/>
          <a:ext cx="2743200" cy="1554163"/>
        </p:xfrm>
        <a:graphic>
          <a:graphicData uri="http://schemas.openxmlformats.org/drawingml/2006/table">
            <a:tbl>
              <a:tblPr/>
              <a:tblGrid>
                <a:gridCol w="914400"/>
                <a:gridCol w="914400"/>
                <a:gridCol w="914400"/>
              </a:tblGrid>
              <a:tr h="518054">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75" name="Group 51"/>
          <p:cNvGraphicFramePr>
            <a:graphicFrameLocks noGrp="1"/>
          </p:cNvGraphicFramePr>
          <p:nvPr/>
        </p:nvGraphicFramePr>
        <p:xfrm>
          <a:off x="1752600" y="4419600"/>
          <a:ext cx="2667000" cy="2073276"/>
        </p:xfrm>
        <a:graphic>
          <a:graphicData uri="http://schemas.openxmlformats.org/drawingml/2006/table">
            <a:tbl>
              <a:tblPr/>
              <a:tblGrid>
                <a:gridCol w="889000"/>
                <a:gridCol w="889000"/>
                <a:gridCol w="889000"/>
              </a:tblGrid>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b3</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a2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hlink"/>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721" name="Rectangle 75"/>
          <p:cNvSpPr>
            <a:spLocks noChangeArrowheads="1"/>
          </p:cNvSpPr>
          <p:nvPr/>
        </p:nvSpPr>
        <p:spPr bwMode="auto">
          <a:xfrm>
            <a:off x="1143000" y="2286000"/>
            <a:ext cx="30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i="1">
                <a:latin typeface="Times New Roman" panose="02020603050405020304" pitchFamily="18" charset="0"/>
              </a:rPr>
              <a:t>R</a:t>
            </a:r>
            <a:endParaRPr lang="en-US" altLang="zh-CN" sz="2400" b="1" i="1">
              <a:latin typeface="Times New Roman" panose="02020603050405020304" pitchFamily="18" charset="0"/>
            </a:endParaRPr>
          </a:p>
        </p:txBody>
      </p:sp>
      <p:sp>
        <p:nvSpPr>
          <p:cNvPr id="27722" name="Rectangle 76"/>
          <p:cNvSpPr>
            <a:spLocks noChangeArrowheads="1"/>
          </p:cNvSpPr>
          <p:nvPr/>
        </p:nvSpPr>
        <p:spPr bwMode="auto">
          <a:xfrm>
            <a:off x="1219200" y="4800600"/>
            <a:ext cx="30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i="1">
                <a:latin typeface="Times New Roman" panose="02020603050405020304" pitchFamily="18" charset="0"/>
              </a:rPr>
              <a:t>S</a:t>
            </a:r>
            <a:endParaRPr lang="en-US" altLang="zh-CN" sz="2400" b="1" i="1">
              <a:latin typeface="Times New Roman" panose="02020603050405020304" pitchFamily="18" charset="0"/>
            </a:endParaRPr>
          </a:p>
        </p:txBody>
      </p:sp>
      <p:sp>
        <p:nvSpPr>
          <p:cNvPr id="333901" name="Rectangle 77"/>
          <p:cNvSpPr>
            <a:spLocks noChangeArrowheads="1"/>
          </p:cNvSpPr>
          <p:nvPr/>
        </p:nvSpPr>
        <p:spPr bwMode="auto">
          <a:xfrm>
            <a:off x="4800600" y="35052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i="1">
                <a:latin typeface="Times New Roman" panose="02020603050405020304" pitchFamily="18" charset="0"/>
              </a:rPr>
              <a:t>R </a:t>
            </a:r>
            <a:r>
              <a:rPr lang="en-US" altLang="zh-CN" sz="3200" b="1">
                <a:latin typeface="Times New Roman" panose="02020603050405020304" pitchFamily="18" charset="0"/>
              </a:rPr>
              <a:t>∩</a:t>
            </a:r>
            <a:r>
              <a:rPr lang="en-US" altLang="zh-CN" sz="2400" b="1" i="1">
                <a:latin typeface="Times New Roman" panose="02020603050405020304" pitchFamily="18" charset="0"/>
              </a:rPr>
              <a:t> S</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3903"/>
                                        </p:tgtEl>
                                        <p:attrNameLst>
                                          <p:attrName>style.visibility</p:attrName>
                                        </p:attrNameLst>
                                      </p:cBhvr>
                                      <p:to>
                                        <p:strVal val="visible"/>
                                      </p:to>
                                    </p:set>
                                    <p:animEffect transition="in" filter="blinds(horizontal)">
                                      <p:cBhvr>
                                        <p:cTn id="7" dur="500"/>
                                        <p:tgtEl>
                                          <p:spTgt spid="333903"/>
                                        </p:tgtEl>
                                      </p:cBhvr>
                                    </p:animEffect>
                                  </p:childTnLst>
                                </p:cTn>
                              </p:par>
                              <p:par>
                                <p:cTn id="8" presetID="3" presetClass="entr" presetSubtype="10" fill="hold" nodeType="withEffect">
                                  <p:stCondLst>
                                    <p:cond delay="0"/>
                                  </p:stCondLst>
                                  <p:childTnLst>
                                    <p:set>
                                      <p:cBhvr>
                                        <p:cTn id="9" dur="1" fill="hold">
                                          <p:stCondLst>
                                            <p:cond delay="0"/>
                                          </p:stCondLst>
                                        </p:cTn>
                                        <p:tgtEl>
                                          <p:spTgt spid="333901"/>
                                        </p:tgtEl>
                                        <p:attrNameLst>
                                          <p:attrName>style.visibility</p:attrName>
                                        </p:attrNameLst>
                                      </p:cBhvr>
                                      <p:to>
                                        <p:strVal val="visible"/>
                                      </p:to>
                                    </p:set>
                                    <p:animEffect transition="in" filter="blinds(horizontal)">
                                      <p:cBhvr>
                                        <p:cTn id="10" dur="500"/>
                                        <p:tgtEl>
                                          <p:spTgt spid="333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901"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p:cNvSpPr>
          <p:nvPr>
            <p:ph type="title"/>
          </p:nvPr>
        </p:nvSpPr>
        <p:spPr/>
        <p:txBody>
          <a:bodyPr/>
          <a:lstStyle/>
          <a:p>
            <a:pPr eaLnBrk="1" hangingPunct="1"/>
            <a:r>
              <a:rPr lang="en-US" altLang="zh-CN" sz="2800"/>
              <a:t>4. </a:t>
            </a:r>
            <a:r>
              <a:rPr lang="zh-CN" altLang="en-US" sz="2800"/>
              <a:t>广义笛卡尔积（</a:t>
            </a:r>
            <a:r>
              <a:rPr lang="en-US" altLang="zh-CN" sz="2800"/>
              <a:t>Extended Cartesian Product</a:t>
            </a:r>
            <a:r>
              <a:rPr lang="zh-CN" altLang="en-US" sz="2800"/>
              <a:t>）</a:t>
            </a:r>
            <a:endParaRPr lang="zh-CN" altLang="en-US"/>
          </a:p>
        </p:txBody>
      </p:sp>
      <p:sp>
        <p:nvSpPr>
          <p:cNvPr id="28675" name="Rectangle 3"/>
          <p:cNvSpPr>
            <a:spLocks noGrp="1" noRot="1"/>
          </p:cNvSpPr>
          <p:nvPr>
            <p:ph idx="1"/>
          </p:nvPr>
        </p:nvSpPr>
        <p:spPr>
          <a:xfrm>
            <a:off x="755650" y="1989138"/>
            <a:ext cx="7772400" cy="4464050"/>
          </a:xfrm>
        </p:spPr>
        <p:txBody>
          <a:bodyPr/>
          <a:lstStyle/>
          <a:p>
            <a:pPr algn="just" eaLnBrk="1" hangingPunct="1">
              <a:lnSpc>
                <a:spcPct val="80000"/>
              </a:lnSpc>
            </a:pPr>
            <a:r>
              <a:rPr lang="en-US" altLang="zh-CN" sz="2800"/>
              <a:t>R</a:t>
            </a:r>
            <a:endParaRPr lang="en-US" altLang="zh-CN" sz="2800"/>
          </a:p>
          <a:p>
            <a:pPr lvl="1" algn="just" eaLnBrk="1" hangingPunct="1">
              <a:lnSpc>
                <a:spcPct val="80000"/>
              </a:lnSpc>
            </a:pPr>
            <a:r>
              <a:rPr lang="en-US" altLang="zh-CN" i="1"/>
              <a:t>n</a:t>
            </a:r>
            <a:r>
              <a:rPr lang="zh-CN" altLang="en-US"/>
              <a:t>目关系，</a:t>
            </a:r>
            <a:r>
              <a:rPr lang="en-US" altLang="zh-CN" i="1"/>
              <a:t>k</a:t>
            </a:r>
            <a:r>
              <a:rPr lang="en-US" altLang="zh-CN" baseline="-30000"/>
              <a:t>1</a:t>
            </a:r>
            <a:r>
              <a:rPr lang="zh-CN" altLang="en-US"/>
              <a:t>个元组</a:t>
            </a:r>
            <a:endParaRPr lang="zh-CN" altLang="en-US"/>
          </a:p>
          <a:p>
            <a:pPr algn="just" eaLnBrk="1" hangingPunct="1">
              <a:lnSpc>
                <a:spcPct val="80000"/>
              </a:lnSpc>
            </a:pPr>
            <a:r>
              <a:rPr lang="en-US" altLang="zh-CN" sz="2800"/>
              <a:t>S</a:t>
            </a:r>
            <a:endParaRPr lang="en-US" altLang="zh-CN" sz="2800"/>
          </a:p>
          <a:p>
            <a:pPr lvl="1" algn="just" eaLnBrk="1" hangingPunct="1">
              <a:lnSpc>
                <a:spcPct val="80000"/>
              </a:lnSpc>
            </a:pPr>
            <a:r>
              <a:rPr lang="en-US" altLang="zh-CN" i="1"/>
              <a:t>m</a:t>
            </a:r>
            <a:r>
              <a:rPr lang="zh-CN" altLang="en-US"/>
              <a:t>目关系，</a:t>
            </a:r>
            <a:r>
              <a:rPr lang="en-US" altLang="zh-CN" i="1"/>
              <a:t>k</a:t>
            </a:r>
            <a:r>
              <a:rPr lang="en-US" altLang="zh-CN" baseline="-30000"/>
              <a:t>2</a:t>
            </a:r>
            <a:r>
              <a:rPr lang="zh-CN" altLang="en-US"/>
              <a:t>个元组</a:t>
            </a:r>
            <a:endParaRPr lang="zh-CN" altLang="en-US"/>
          </a:p>
          <a:p>
            <a:pPr algn="just" eaLnBrk="1" hangingPunct="1"/>
            <a:r>
              <a:rPr lang="en-US" altLang="zh-CN" sz="2800" i="1"/>
              <a:t>R</a:t>
            </a:r>
            <a:r>
              <a:rPr lang="en-US" altLang="zh-CN" sz="2800"/>
              <a:t>×</a:t>
            </a:r>
            <a:r>
              <a:rPr lang="en-US" altLang="zh-CN" sz="2800" i="1"/>
              <a:t>S</a:t>
            </a:r>
            <a:r>
              <a:rPr lang="en-US" altLang="zh-CN" sz="2800"/>
              <a:t> </a:t>
            </a:r>
            <a:endParaRPr lang="en-US" altLang="zh-CN" sz="2800"/>
          </a:p>
          <a:p>
            <a:pPr lvl="1" algn="just" eaLnBrk="1" hangingPunct="1"/>
            <a:r>
              <a:rPr lang="zh-CN" altLang="en-US"/>
              <a:t>列：（</a:t>
            </a:r>
            <a:r>
              <a:rPr lang="en-US" altLang="zh-CN" i="1"/>
              <a:t>n</a:t>
            </a:r>
            <a:r>
              <a:rPr lang="en-US" altLang="zh-CN"/>
              <a:t>+</a:t>
            </a:r>
            <a:r>
              <a:rPr lang="en-US" altLang="zh-CN" i="1"/>
              <a:t>m</a:t>
            </a:r>
            <a:r>
              <a:rPr lang="zh-CN" altLang="en-US"/>
              <a:t>）列的元组的集合</a:t>
            </a:r>
            <a:endParaRPr lang="zh-CN" altLang="en-US"/>
          </a:p>
          <a:p>
            <a:pPr lvl="2" algn="just" eaLnBrk="1" hangingPunct="1"/>
            <a:r>
              <a:rPr lang="zh-CN" altLang="en-US" sz="2000"/>
              <a:t>元组的前</a:t>
            </a:r>
            <a:r>
              <a:rPr lang="en-US" altLang="zh-CN" sz="2000" i="1"/>
              <a:t>n</a:t>
            </a:r>
            <a:r>
              <a:rPr lang="zh-CN" altLang="en-US" sz="2000"/>
              <a:t>列是关系</a:t>
            </a:r>
            <a:r>
              <a:rPr lang="en-US" altLang="zh-CN" sz="2000" i="1"/>
              <a:t>R</a:t>
            </a:r>
            <a:r>
              <a:rPr lang="zh-CN" altLang="en-US" sz="2000"/>
              <a:t>的一个元组</a:t>
            </a:r>
            <a:endParaRPr lang="zh-CN" altLang="en-US" sz="2000"/>
          </a:p>
          <a:p>
            <a:pPr lvl="2" algn="just" eaLnBrk="1" hangingPunct="1"/>
            <a:r>
              <a:rPr lang="zh-CN" altLang="en-US" sz="2000"/>
              <a:t>后</a:t>
            </a:r>
            <a:r>
              <a:rPr lang="en-US" altLang="zh-CN" sz="2000" i="1"/>
              <a:t>m</a:t>
            </a:r>
            <a:r>
              <a:rPr lang="zh-CN" altLang="en-US" sz="2000"/>
              <a:t>列是关系</a:t>
            </a:r>
            <a:r>
              <a:rPr lang="en-US" altLang="zh-CN" sz="2000" i="1"/>
              <a:t>S</a:t>
            </a:r>
            <a:r>
              <a:rPr lang="zh-CN" altLang="en-US" sz="2000"/>
              <a:t>的一个元组</a:t>
            </a:r>
            <a:endParaRPr lang="zh-CN" altLang="en-US" sz="2000"/>
          </a:p>
          <a:p>
            <a:pPr lvl="1" algn="just" eaLnBrk="1" hangingPunct="1"/>
            <a:r>
              <a:rPr lang="zh-CN" altLang="en-US"/>
              <a:t>行：</a:t>
            </a:r>
            <a:r>
              <a:rPr lang="en-US" altLang="zh-CN" i="1"/>
              <a:t>k</a:t>
            </a:r>
            <a:r>
              <a:rPr lang="en-US" altLang="zh-CN" baseline="-30000"/>
              <a:t>1</a:t>
            </a:r>
            <a:r>
              <a:rPr lang="en-US" altLang="zh-CN"/>
              <a:t>×</a:t>
            </a:r>
            <a:r>
              <a:rPr lang="en-US" altLang="zh-CN" i="1"/>
              <a:t>k</a:t>
            </a:r>
            <a:r>
              <a:rPr lang="en-US" altLang="zh-CN" baseline="-30000"/>
              <a:t>2</a:t>
            </a:r>
            <a:r>
              <a:rPr lang="zh-CN" altLang="en-US"/>
              <a:t>个元组</a:t>
            </a:r>
            <a:endParaRPr lang="zh-CN" altLang="en-US"/>
          </a:p>
          <a:p>
            <a:pPr lvl="2" algn="just" eaLnBrk="1" hangingPunct="1"/>
            <a:r>
              <a:rPr lang="en-US" altLang="zh-CN" sz="2000" i="1"/>
              <a:t>R</a:t>
            </a:r>
            <a:r>
              <a:rPr lang="en-US" altLang="zh-CN" sz="2000"/>
              <a:t>×</a:t>
            </a:r>
            <a:r>
              <a:rPr lang="en-US" altLang="zh-CN" sz="2000" i="1"/>
              <a:t>S</a:t>
            </a:r>
            <a:r>
              <a:rPr lang="en-US" altLang="zh-CN" sz="2000"/>
              <a:t> = {</a:t>
            </a:r>
            <a:r>
              <a:rPr lang="en-US" altLang="zh-CN" sz="2000" i="1"/>
              <a:t>t</a:t>
            </a:r>
            <a:r>
              <a:rPr lang="en-US" altLang="zh-CN" sz="2000" baseline="-30000"/>
              <a:t>r</a:t>
            </a:r>
            <a:r>
              <a:rPr lang="en-US" altLang="zh-CN" sz="2000"/>
              <a:t> </a:t>
            </a:r>
            <a:r>
              <a:rPr lang="en-US" altLang="zh-CN" sz="2000" i="1"/>
              <a:t>t</a:t>
            </a:r>
            <a:r>
              <a:rPr lang="en-US" altLang="zh-CN" sz="2000" baseline="-30000"/>
              <a:t>s</a:t>
            </a:r>
            <a:r>
              <a:rPr lang="en-US" altLang="zh-CN" sz="2000"/>
              <a:t> |</a:t>
            </a:r>
            <a:r>
              <a:rPr lang="en-US" altLang="zh-CN" sz="2000" i="1"/>
              <a:t>t</a:t>
            </a:r>
            <a:r>
              <a:rPr lang="en-US" altLang="zh-CN" sz="2000" baseline="-30000"/>
              <a:t>r</a:t>
            </a:r>
            <a:r>
              <a:rPr lang="en-US" altLang="zh-CN" sz="2000"/>
              <a:t> </a:t>
            </a:r>
            <a:r>
              <a:rPr lang="en-US" altLang="zh-CN" sz="2000">
                <a:sym typeface="Symbol" panose="05050102010706020507" pitchFamily="18" charset="2"/>
              </a:rPr>
              <a:t></a:t>
            </a:r>
            <a:r>
              <a:rPr lang="en-US" altLang="zh-CN" sz="2000" i="1"/>
              <a:t>R</a:t>
            </a:r>
            <a:r>
              <a:rPr lang="en-US" altLang="zh-CN" sz="2000"/>
              <a:t> ∧ </a:t>
            </a:r>
            <a:r>
              <a:rPr lang="en-US" altLang="zh-CN" sz="2000" i="1"/>
              <a:t>t</a:t>
            </a:r>
            <a:r>
              <a:rPr lang="en-US" altLang="zh-CN" sz="2000" baseline="-30000"/>
              <a:t>s</a:t>
            </a:r>
            <a:r>
              <a:rPr lang="en-US" altLang="zh-CN" sz="2000">
                <a:sym typeface="Symbol" panose="05050102010706020507" pitchFamily="18" charset="2"/>
              </a:rPr>
              <a:t></a:t>
            </a:r>
            <a:r>
              <a:rPr lang="en-US" altLang="zh-CN" sz="2000" i="1"/>
              <a:t>S</a:t>
            </a:r>
            <a:r>
              <a:rPr lang="en-US" altLang="zh-CN" sz="2000"/>
              <a:t> }</a:t>
            </a:r>
            <a:endParaRPr lang="en-US" altLang="zh-CN" sz="2000"/>
          </a:p>
        </p:txBody>
      </p:sp>
      <p:sp>
        <p:nvSpPr>
          <p:cNvPr id="5" name="日期占位符 3"/>
          <p:cNvSpPr>
            <a:spLocks noGrp="1"/>
          </p:cNvSpPr>
          <p:nvPr>
            <p:ph type="dt" sz="quarter" idx="10"/>
          </p:nvPr>
        </p:nvSpPr>
        <p:spPr/>
        <p:txBody>
          <a:bodyPr/>
          <a:lstStyle/>
          <a:p>
            <a:pPr>
              <a:defRPr/>
            </a:pPr>
            <a:fld id="{71F7663C-B8CD-44D3-9587-8EB146C9F78A}" type="datetime1">
              <a:rPr lang="zh-CN" altLang="en-US"/>
            </a:fld>
            <a:endParaRPr lang="en-US" altLang="zh-CN"/>
          </a:p>
        </p:txBody>
      </p:sp>
      <p:sp>
        <p:nvSpPr>
          <p:cNvPr id="28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
        <p:nvSpPr>
          <p:cNvPr id="28678" name="Freeform 4"/>
          <p:cNvSpPr/>
          <p:nvPr/>
        </p:nvSpPr>
        <p:spPr bwMode="auto">
          <a:xfrm>
            <a:off x="2655888" y="5710238"/>
            <a:ext cx="311150" cy="130175"/>
          </a:xfrm>
          <a:custGeom>
            <a:avLst/>
            <a:gdLst>
              <a:gd name="T0" fmla="*/ 0 w 196"/>
              <a:gd name="T1" fmla="*/ 2147483646 h 82"/>
              <a:gd name="T2" fmla="*/ 2147483646 w 196"/>
              <a:gd name="T3" fmla="*/ 2147483646 h 82"/>
              <a:gd name="T4" fmla="*/ 2147483646 w 196"/>
              <a:gd name="T5" fmla="*/ 2147483646 h 82"/>
              <a:gd name="T6" fmla="*/ 2147483646 w 196"/>
              <a:gd name="T7" fmla="*/ 2147483646 h 82"/>
              <a:gd name="T8" fmla="*/ 0 60000 65536"/>
              <a:gd name="T9" fmla="*/ 0 60000 65536"/>
              <a:gd name="T10" fmla="*/ 0 60000 65536"/>
              <a:gd name="T11" fmla="*/ 0 60000 65536"/>
              <a:gd name="T12" fmla="*/ 0 w 196"/>
              <a:gd name="T13" fmla="*/ 0 h 82"/>
              <a:gd name="T14" fmla="*/ 196 w 196"/>
              <a:gd name="T15" fmla="*/ 82 h 82"/>
            </a:gdLst>
            <a:ahLst/>
            <a:cxnLst>
              <a:cxn ang="T8">
                <a:pos x="T0" y="T1"/>
              </a:cxn>
              <a:cxn ang="T9">
                <a:pos x="T2" y="T3"/>
              </a:cxn>
              <a:cxn ang="T10">
                <a:pos x="T4" y="T5"/>
              </a:cxn>
              <a:cxn ang="T11">
                <a:pos x="T6" y="T7"/>
              </a:cxn>
            </a:cxnLst>
            <a:rect l="T12" t="T13" r="T14" b="T15"/>
            <a:pathLst>
              <a:path w="196" h="82">
                <a:moveTo>
                  <a:pt x="0" y="43"/>
                </a:moveTo>
                <a:cubicBezTo>
                  <a:pt x="64" y="0"/>
                  <a:pt x="75" y="4"/>
                  <a:pt x="156" y="17"/>
                </a:cubicBezTo>
                <a:cubicBezTo>
                  <a:pt x="165" y="26"/>
                  <a:pt x="176" y="32"/>
                  <a:pt x="183" y="43"/>
                </a:cubicBezTo>
                <a:cubicBezTo>
                  <a:pt x="190" y="55"/>
                  <a:pt x="196" y="82"/>
                  <a:pt x="196" y="8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zh-CN" altLang="en-US"/>
              <a:t>广义笛卡尔积 </a:t>
            </a:r>
            <a:r>
              <a:rPr lang="en-US" altLang="zh-CN"/>
              <a:t>(</a:t>
            </a:r>
            <a:r>
              <a:rPr lang="zh-CN" altLang="en-US"/>
              <a:t>续</a:t>
            </a:r>
            <a:r>
              <a:rPr lang="en-US" altLang="zh-CN"/>
              <a:t>)</a:t>
            </a:r>
            <a:endParaRPr lang="en-US" altLang="zh-CN"/>
          </a:p>
        </p:txBody>
      </p:sp>
      <p:sp>
        <p:nvSpPr>
          <p:cNvPr id="150" name="日期占位符 3"/>
          <p:cNvSpPr>
            <a:spLocks noGrp="1"/>
          </p:cNvSpPr>
          <p:nvPr>
            <p:ph type="dt" sz="quarter" idx="10"/>
          </p:nvPr>
        </p:nvSpPr>
        <p:spPr/>
        <p:txBody>
          <a:bodyPr/>
          <a:lstStyle/>
          <a:p>
            <a:pPr>
              <a:defRPr/>
            </a:pPr>
            <a:fld id="{9D104DA5-BA2B-4D9D-AFEE-62625B6E4039}" type="datetime1">
              <a:rPr lang="zh-CN" altLang="en-US"/>
            </a:fld>
            <a:endParaRPr lang="en-US" altLang="zh-CN"/>
          </a:p>
        </p:txBody>
      </p:sp>
      <p:sp>
        <p:nvSpPr>
          <p:cNvPr id="29700"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aphicFrame>
        <p:nvGraphicFramePr>
          <p:cNvPr id="338092" name="Group 172"/>
          <p:cNvGraphicFramePr>
            <a:graphicFrameLocks noGrp="1"/>
          </p:cNvGraphicFramePr>
          <p:nvPr/>
        </p:nvGraphicFramePr>
        <p:xfrm>
          <a:off x="1524000" y="1905000"/>
          <a:ext cx="1905000" cy="2073276"/>
        </p:xfrm>
        <a:graphic>
          <a:graphicData uri="http://schemas.openxmlformats.org/drawingml/2006/table">
            <a:tbl>
              <a:tblPr/>
              <a:tblGrid>
                <a:gridCol w="635000"/>
                <a:gridCol w="635000"/>
                <a:gridCol w="635000"/>
              </a:tblGrid>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8256" name="Group 336"/>
          <p:cNvGraphicFramePr>
            <a:graphicFrameLocks noGrp="1"/>
          </p:cNvGraphicFramePr>
          <p:nvPr/>
        </p:nvGraphicFramePr>
        <p:xfrm>
          <a:off x="4648200" y="1676400"/>
          <a:ext cx="1905000" cy="4765677"/>
        </p:xfrm>
        <a:graphic>
          <a:graphicData uri="http://schemas.openxmlformats.org/drawingml/2006/table">
            <a:tbl>
              <a:tblPr/>
              <a:tblGrid>
                <a:gridCol w="644525"/>
                <a:gridCol w="650875"/>
                <a:gridCol w="609600"/>
              </a:tblGrid>
              <a:tr h="518091">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12">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12">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12">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8095" name="Group 175"/>
          <p:cNvGraphicFramePr>
            <a:graphicFrameLocks noGrp="1"/>
          </p:cNvGraphicFramePr>
          <p:nvPr/>
        </p:nvGraphicFramePr>
        <p:xfrm>
          <a:off x="1600200" y="4343400"/>
          <a:ext cx="1828800" cy="2073276"/>
        </p:xfrm>
        <a:graphic>
          <a:graphicData uri="http://schemas.openxmlformats.org/drawingml/2006/table">
            <a:tbl>
              <a:tblPr/>
              <a:tblGrid>
                <a:gridCol w="609600"/>
                <a:gridCol w="609600"/>
                <a:gridCol w="609600"/>
              </a:tblGrid>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b3</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319">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797" name="Rectangle 71"/>
          <p:cNvSpPr>
            <a:spLocks noChangeArrowheads="1"/>
          </p:cNvSpPr>
          <p:nvPr/>
        </p:nvSpPr>
        <p:spPr bwMode="auto">
          <a:xfrm>
            <a:off x="1143000" y="2286000"/>
            <a:ext cx="30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i="1">
                <a:latin typeface="Times New Roman" panose="02020603050405020304" pitchFamily="18" charset="0"/>
              </a:rPr>
              <a:t>R</a:t>
            </a:r>
            <a:endParaRPr lang="en-US" altLang="zh-CN" sz="2400" b="1" i="1">
              <a:latin typeface="Times New Roman" panose="02020603050405020304" pitchFamily="18" charset="0"/>
            </a:endParaRPr>
          </a:p>
        </p:txBody>
      </p:sp>
      <p:sp>
        <p:nvSpPr>
          <p:cNvPr id="29798" name="Rectangle 72"/>
          <p:cNvSpPr>
            <a:spLocks noChangeArrowheads="1"/>
          </p:cNvSpPr>
          <p:nvPr/>
        </p:nvSpPr>
        <p:spPr bwMode="auto">
          <a:xfrm>
            <a:off x="1219200" y="4800600"/>
            <a:ext cx="30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i="1">
                <a:latin typeface="Times New Roman" panose="02020603050405020304" pitchFamily="18" charset="0"/>
              </a:rPr>
              <a:t>S</a:t>
            </a:r>
            <a:endParaRPr lang="en-US" altLang="zh-CN" sz="2400" b="1" i="1">
              <a:latin typeface="Times New Roman" panose="02020603050405020304" pitchFamily="18" charset="0"/>
            </a:endParaRPr>
          </a:p>
        </p:txBody>
      </p:sp>
      <p:sp>
        <p:nvSpPr>
          <p:cNvPr id="337993" name="Rectangle 73"/>
          <p:cNvSpPr>
            <a:spLocks noChangeArrowheads="1"/>
          </p:cNvSpPr>
          <p:nvPr/>
        </p:nvSpPr>
        <p:spPr bwMode="auto">
          <a:xfrm>
            <a:off x="3657600" y="3505200"/>
            <a:ext cx="838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000" b="1" i="1">
                <a:latin typeface="Times New Roman" panose="02020603050405020304" pitchFamily="18" charset="0"/>
              </a:rPr>
              <a:t>R </a:t>
            </a:r>
            <a:r>
              <a:rPr lang="en-US" altLang="zh-CN" sz="2000" b="1">
                <a:latin typeface="Times New Roman" panose="02020603050405020304" pitchFamily="18" charset="0"/>
              </a:rPr>
              <a:t>×</a:t>
            </a:r>
            <a:r>
              <a:rPr lang="en-US" altLang="zh-CN" sz="2000" b="1" i="1">
                <a:latin typeface="Times New Roman" panose="02020603050405020304" pitchFamily="18" charset="0"/>
              </a:rPr>
              <a:t> S</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graphicFrame>
        <p:nvGraphicFramePr>
          <p:cNvPr id="338231" name="Group 311"/>
          <p:cNvGraphicFramePr>
            <a:graphicFrameLocks noGrp="1"/>
          </p:cNvGraphicFramePr>
          <p:nvPr/>
        </p:nvGraphicFramePr>
        <p:xfrm>
          <a:off x="6553200" y="1676400"/>
          <a:ext cx="1905000" cy="4762502"/>
        </p:xfrm>
        <a:graphic>
          <a:graphicData uri="http://schemas.openxmlformats.org/drawingml/2006/table">
            <a:tbl>
              <a:tblPr/>
              <a:tblGrid>
                <a:gridCol w="685800"/>
                <a:gridCol w="609600"/>
                <a:gridCol w="609600"/>
              </a:tblGrid>
              <a:tr h="518090">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12">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b3</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b3</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b3</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2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a2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rPr>
                        <a:t>c1</a:t>
                      </a:r>
                      <a:endParaRPr kumimoji="0" lang="en-US" altLang="zh-CN" sz="24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93"/>
                                        </p:tgtEl>
                                        <p:attrNameLst>
                                          <p:attrName>style.visibility</p:attrName>
                                        </p:attrNameLst>
                                      </p:cBhvr>
                                      <p:to>
                                        <p:strVal val="visible"/>
                                      </p:to>
                                    </p:set>
                                    <p:animEffect transition="in" filter="blinds(horizontal)">
                                      <p:cBhvr>
                                        <p:cTn id="7" dur="500"/>
                                        <p:tgtEl>
                                          <p:spTgt spid="3379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8256"/>
                                        </p:tgtEl>
                                        <p:attrNameLst>
                                          <p:attrName>style.visibility</p:attrName>
                                        </p:attrNameLst>
                                      </p:cBhvr>
                                      <p:to>
                                        <p:strVal val="visible"/>
                                      </p:to>
                                    </p:set>
                                    <p:animEffect transition="in" filter="blinds(horizontal)">
                                      <p:cBhvr>
                                        <p:cTn id="12" dur="500"/>
                                        <p:tgtEl>
                                          <p:spTgt spid="3382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8231"/>
                                        </p:tgtEl>
                                        <p:attrNameLst>
                                          <p:attrName>style.visibility</p:attrName>
                                        </p:attrNameLst>
                                      </p:cBhvr>
                                      <p:to>
                                        <p:strVal val="visible"/>
                                      </p:to>
                                    </p:set>
                                    <p:animEffect transition="in" filter="blinds(horizontal)">
                                      <p:cBhvr>
                                        <p:cTn id="17" dur="500"/>
                                        <p:tgtEl>
                                          <p:spTgt spid="338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93"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1026"/>
          <p:cNvSpPr>
            <a:spLocks noGrp="1" noRot="1"/>
          </p:cNvSpPr>
          <p:nvPr>
            <p:ph type="title"/>
          </p:nvPr>
        </p:nvSpPr>
        <p:spPr/>
        <p:txBody>
          <a:bodyPr/>
          <a:lstStyle/>
          <a:p>
            <a:pPr eaLnBrk="1" hangingPunct="1"/>
            <a:r>
              <a:rPr lang="zh-CN" altLang="en-US"/>
              <a:t>二、数据库（举例）</a:t>
            </a:r>
            <a:endParaRPr lang="zh-CN" altLang="en-US"/>
          </a:p>
        </p:txBody>
      </p:sp>
      <p:sp>
        <p:nvSpPr>
          <p:cNvPr id="302084" name="AutoShape 1028"/>
          <p:cNvSpPr>
            <a:spLocks noGrp="1" noChangeArrowheads="1"/>
          </p:cNvSpPr>
          <p:nvPr>
            <p:ph idx="1"/>
          </p:nvPr>
        </p:nvSpPr>
        <p:spPr>
          <a:xfrm flipV="1">
            <a:off x="762000" y="2057400"/>
            <a:ext cx="7772400" cy="4114800"/>
          </a:xfrm>
          <a:prstGeom prst="verticalScroll">
            <a:avLst>
              <a:gd name="adj" fmla="val 7477"/>
            </a:avLst>
          </a:prstGeom>
          <a:gradFill rotWithShape="0">
            <a:gsLst>
              <a:gs pos="0">
                <a:srgbClr val="FFFFFF"/>
              </a:gs>
              <a:gs pos="100000">
                <a:srgbClr val="BBBBBB"/>
              </a:gs>
            </a:gsLst>
            <a:lin ang="5400000" scaled="1"/>
          </a:gradFill>
          <a:ln w="25400">
            <a:solidFill>
              <a:schemeClr val="tx1"/>
            </a:solidFill>
            <a:round/>
          </a:ln>
        </p:spPr>
        <p:txBody>
          <a:bodyPr/>
          <a:lstStyle/>
          <a:p>
            <a:pPr eaLnBrk="1" hangingPunct="1">
              <a:spcBef>
                <a:spcPct val="0"/>
              </a:spcBef>
              <a:buClrTx/>
              <a:buFontTx/>
              <a:buNone/>
            </a:pPr>
            <a:endParaRPr lang="en-US" altLang="zh-CN" b="1">
              <a:latin typeface="Times New Roman" panose="02020603050405020304" pitchFamily="18" charset="0"/>
            </a:endParaRPr>
          </a:p>
          <a:p>
            <a:pPr eaLnBrk="1" hangingPunct="1">
              <a:spcBef>
                <a:spcPct val="0"/>
              </a:spcBef>
              <a:buClrTx/>
              <a:buFontTx/>
              <a:buNone/>
            </a:pPr>
            <a:endParaRPr lang="en-US" altLang="zh-CN" sz="2400" b="1">
              <a:latin typeface="Times New Roman" panose="02020603050405020304" pitchFamily="18" charset="0"/>
            </a:endParaRPr>
          </a:p>
          <a:p>
            <a:pPr eaLnBrk="1" hangingPunct="1">
              <a:spcBef>
                <a:spcPct val="0"/>
              </a:spcBef>
              <a:buClrTx/>
              <a:buFontTx/>
              <a:buNone/>
            </a:pPr>
            <a:endParaRPr lang="en-US" altLang="zh-CN" sz="2400" b="1">
              <a:latin typeface="Times New Roman" panose="02020603050405020304" pitchFamily="18" charset="0"/>
            </a:endParaRPr>
          </a:p>
        </p:txBody>
      </p:sp>
      <p:sp>
        <p:nvSpPr>
          <p:cNvPr id="5018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757E1C77-22DB-44F4-88B5-3D6B8A054581}"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graphicFrame>
        <p:nvGraphicFramePr>
          <p:cNvPr id="302085" name="Object 1029"/>
          <p:cNvGraphicFramePr>
            <a:graphicFrameLocks noChangeAspect="1"/>
          </p:cNvGraphicFramePr>
          <p:nvPr/>
        </p:nvGraphicFramePr>
        <p:xfrm>
          <a:off x="990600" y="2057400"/>
          <a:ext cx="7391400" cy="3648075"/>
        </p:xfrm>
        <a:graphic>
          <a:graphicData uri="http://schemas.openxmlformats.org/presentationml/2006/ole">
            <mc:AlternateContent xmlns:mc="http://schemas.openxmlformats.org/markup-compatibility/2006">
              <mc:Choice xmlns:v="urn:schemas-microsoft-com:vml" Requires="v">
                <p:oleObj spid="_x0000_s2" name="Document" r:id="rId1" imgW="3404870" imgH="1680845" progId="Word.Document.8">
                  <p:embed/>
                </p:oleObj>
              </mc:Choice>
              <mc:Fallback>
                <p:oleObj name="Document" r:id="rId1" imgW="3404870" imgH="1680845" progId="Word.Document.8">
                  <p:embed/>
                  <p:pic>
                    <p:nvPicPr>
                      <p:cNvPr id="0" name="Object 1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739140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nodePh="1">
                                  <p:stCondLst>
                                    <p:cond delay="0"/>
                                  </p:stCondLst>
                                  <p:endCondLst>
                                    <p:cond evt="begin" delay="0">
                                      <p:tn val="5"/>
                                    </p:cond>
                                  </p:endCondLst>
                                  <p:childTnLst>
                                    <p:set>
                                      <p:cBhvr>
                                        <p:cTn id="6" dur="1" fill="hold">
                                          <p:stCondLst>
                                            <p:cond delay="0"/>
                                          </p:stCondLst>
                                        </p:cTn>
                                        <p:tgtEl>
                                          <p:spTgt spid="302084">
                                            <p:txEl>
                                              <p:pRg st="0" end="0"/>
                                            </p:txEl>
                                          </p:spTgt>
                                        </p:tgtEl>
                                        <p:attrNameLst>
                                          <p:attrName>style.visibility</p:attrName>
                                        </p:attrNameLst>
                                      </p:cBhvr>
                                      <p:to>
                                        <p:strVal val="visible"/>
                                      </p:to>
                                    </p:set>
                                    <p:anim calcmode="lin" valueType="num">
                                      <p:cBhvr additive="base">
                                        <p:cTn id="7" dur="500" fill="hold"/>
                                        <p:tgtEl>
                                          <p:spTgt spid="30208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208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02085"/>
                                        </p:tgtEl>
                                        <p:attrNameLst>
                                          <p:attrName>style.visibility</p:attrName>
                                        </p:attrNameLst>
                                      </p:cBhvr>
                                      <p:to>
                                        <p:strVal val="visible"/>
                                      </p:to>
                                    </p:set>
                                    <p:anim calcmode="lin" valueType="num">
                                      <p:cBhvr additive="base">
                                        <p:cTn id="13" dur="500" fill="hold"/>
                                        <p:tgtEl>
                                          <p:spTgt spid="302085"/>
                                        </p:tgtEl>
                                        <p:attrNameLst>
                                          <p:attrName>ppt_x</p:attrName>
                                        </p:attrNameLst>
                                      </p:cBhvr>
                                      <p:tavLst>
                                        <p:tav tm="0">
                                          <p:val>
                                            <p:strVal val="#ppt_x"/>
                                          </p:val>
                                        </p:tav>
                                        <p:tav tm="100000">
                                          <p:val>
                                            <p:strVal val="#ppt_x"/>
                                          </p:val>
                                        </p:tav>
                                      </p:tavLst>
                                    </p:anim>
                                    <p:anim calcmode="lin" valueType="num">
                                      <p:cBhvr additive="base">
                                        <p:cTn id="14" dur="500" fill="hold"/>
                                        <p:tgtEl>
                                          <p:spTgt spid="30208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4" grpId="0" autoUpdateAnimBg="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p:txBody>
          <a:bodyPr/>
          <a:lstStyle/>
          <a:p>
            <a:pPr eaLnBrk="1" hangingPunct="1"/>
            <a:r>
              <a:rPr lang="en-US" altLang="zh-CN"/>
              <a:t>2.4</a:t>
            </a:r>
            <a:r>
              <a:rPr lang="en-US" altLang="zh-CN">
                <a:latin typeface="宋体" panose="02010600030101010101" pitchFamily="2" charset="-122"/>
              </a:rPr>
              <a:t> </a:t>
            </a:r>
            <a:r>
              <a:rPr lang="zh-CN" altLang="en-US">
                <a:latin typeface="宋体" panose="02010600030101010101" pitchFamily="2" charset="-122"/>
              </a:rPr>
              <a:t>关系代数</a:t>
            </a:r>
            <a:endParaRPr lang="zh-CN" altLang="en-US"/>
          </a:p>
        </p:txBody>
      </p:sp>
      <p:sp>
        <p:nvSpPr>
          <p:cNvPr id="30723" name="Rectangle 3"/>
          <p:cNvSpPr>
            <a:spLocks noGrp="1" noRot="1"/>
          </p:cNvSpPr>
          <p:nvPr>
            <p:ph idx="1"/>
          </p:nvPr>
        </p:nvSpPr>
        <p:spPr/>
        <p:txBody>
          <a:bodyPr/>
          <a:lstStyle/>
          <a:p>
            <a:pPr marL="662305" indent="-476250" eaLnBrk="1" hangingPunct="1">
              <a:lnSpc>
                <a:spcPct val="150000"/>
              </a:lnSpc>
            </a:pPr>
            <a:r>
              <a:rPr lang="zh-CN" altLang="en-US"/>
              <a:t>概述</a:t>
            </a:r>
            <a:endParaRPr lang="zh-CN" altLang="en-US"/>
          </a:p>
          <a:p>
            <a:pPr marL="662305" indent="-476250" eaLnBrk="1" hangingPunct="1">
              <a:lnSpc>
                <a:spcPct val="150000"/>
              </a:lnSpc>
            </a:pPr>
            <a:r>
              <a:rPr lang="zh-CN" altLang="en-US"/>
              <a:t>传统的集合运算</a:t>
            </a:r>
            <a:endParaRPr lang="zh-CN" altLang="en-US">
              <a:cs typeface="Times New Roman" panose="02020603050405020304" pitchFamily="18" charset="0"/>
            </a:endParaRPr>
          </a:p>
          <a:p>
            <a:pPr marL="662305" indent="-476250" eaLnBrk="1" hangingPunct="1">
              <a:lnSpc>
                <a:spcPct val="150000"/>
              </a:lnSpc>
            </a:pPr>
            <a:r>
              <a:rPr lang="zh-CN" altLang="en-US">
                <a:solidFill>
                  <a:schemeClr val="hlink"/>
                </a:solidFill>
              </a:rPr>
              <a:t>专门的关系运算</a:t>
            </a:r>
            <a:endParaRPr lang="zh-CN" altLang="en-US">
              <a:solidFill>
                <a:schemeClr val="hlink"/>
              </a:solidFill>
            </a:endParaRPr>
          </a:p>
        </p:txBody>
      </p:sp>
      <p:sp>
        <p:nvSpPr>
          <p:cNvPr id="4" name="日期占位符 3"/>
          <p:cNvSpPr>
            <a:spLocks noGrp="1"/>
          </p:cNvSpPr>
          <p:nvPr>
            <p:ph type="dt" sz="quarter" idx="10"/>
          </p:nvPr>
        </p:nvSpPr>
        <p:spPr/>
        <p:txBody>
          <a:bodyPr/>
          <a:lstStyle/>
          <a:p>
            <a:pPr>
              <a:defRPr/>
            </a:pPr>
            <a:fld id="{DE5AFC73-892E-45D9-BE49-DFCA47B4CAED}" type="datetime1">
              <a:rPr lang="zh-CN" altLang="en-US"/>
            </a:fld>
            <a:endParaRPr lang="en-US" altLang="zh-CN"/>
          </a:p>
        </p:txBody>
      </p:sp>
      <p:sp>
        <p:nvSpPr>
          <p:cNvPr id="30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p:cNvSpPr>
          <p:nvPr>
            <p:ph type="title"/>
          </p:nvPr>
        </p:nvSpPr>
        <p:spPr/>
        <p:txBody>
          <a:bodyPr/>
          <a:lstStyle/>
          <a:p>
            <a:pPr eaLnBrk="1" hangingPunct="1"/>
            <a:r>
              <a:rPr lang="en-US" altLang="zh-CN"/>
              <a:t>2.4.2 </a:t>
            </a:r>
            <a:r>
              <a:rPr lang="zh-CN" altLang="en-US"/>
              <a:t>专门的关系运算</a:t>
            </a:r>
            <a:endParaRPr lang="zh-CN" altLang="en-US"/>
          </a:p>
        </p:txBody>
      </p:sp>
      <p:sp>
        <p:nvSpPr>
          <p:cNvPr id="31747" name="Rectangle 3"/>
          <p:cNvSpPr>
            <a:spLocks noGrp="1" noRot="1"/>
          </p:cNvSpPr>
          <p:nvPr>
            <p:ph idx="1"/>
          </p:nvPr>
        </p:nvSpPr>
        <p:spPr/>
        <p:txBody>
          <a:bodyPr/>
          <a:lstStyle/>
          <a:p>
            <a:pPr marL="849630" indent="-476250" eaLnBrk="1" hangingPunct="1"/>
            <a:r>
              <a:rPr lang="zh-CN" altLang="en-US"/>
              <a:t>选择</a:t>
            </a:r>
            <a:endParaRPr lang="zh-CN" altLang="en-US"/>
          </a:p>
          <a:p>
            <a:pPr marL="849630" indent="-476250" eaLnBrk="1" hangingPunct="1"/>
            <a:r>
              <a:rPr lang="zh-CN" altLang="en-US"/>
              <a:t>投影</a:t>
            </a:r>
            <a:endParaRPr lang="zh-CN" altLang="en-US"/>
          </a:p>
          <a:p>
            <a:pPr marL="849630" indent="-476250" eaLnBrk="1" hangingPunct="1"/>
            <a:r>
              <a:rPr lang="zh-CN" altLang="en-US"/>
              <a:t>连接</a:t>
            </a:r>
            <a:endParaRPr lang="zh-CN" altLang="en-US"/>
          </a:p>
          <a:p>
            <a:pPr marL="849630" indent="-476250" eaLnBrk="1" hangingPunct="1"/>
            <a:r>
              <a:rPr lang="zh-CN" altLang="en-US"/>
              <a:t>除</a:t>
            </a:r>
            <a:endParaRPr lang="zh-CN" altLang="en-US"/>
          </a:p>
        </p:txBody>
      </p:sp>
      <p:sp>
        <p:nvSpPr>
          <p:cNvPr id="4" name="日期占位符 3"/>
          <p:cNvSpPr>
            <a:spLocks noGrp="1"/>
          </p:cNvSpPr>
          <p:nvPr>
            <p:ph type="dt" sz="quarter" idx="10"/>
          </p:nvPr>
        </p:nvSpPr>
        <p:spPr/>
        <p:txBody>
          <a:bodyPr/>
          <a:lstStyle/>
          <a:p>
            <a:pPr>
              <a:defRPr/>
            </a:pPr>
            <a:fld id="{BF5A0F83-046B-469A-8CCD-FA23BA322001}" type="datetime1">
              <a:rPr lang="zh-CN" altLang="en-US"/>
            </a:fld>
            <a:endParaRPr lang="en-US" altLang="zh-CN"/>
          </a:p>
        </p:txBody>
      </p:sp>
      <p:sp>
        <p:nvSpPr>
          <p:cNvPr id="317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p:cNvSpPr>
          <p:nvPr>
            <p:ph type="title"/>
          </p:nvPr>
        </p:nvSpPr>
        <p:spPr/>
        <p:txBody>
          <a:bodyPr/>
          <a:lstStyle/>
          <a:p>
            <a:pPr eaLnBrk="1" hangingPunct="1"/>
            <a:r>
              <a:rPr lang="en-US" altLang="zh-CN"/>
              <a:t>1. </a:t>
            </a:r>
            <a:r>
              <a:rPr lang="zh-CN" altLang="en-US"/>
              <a:t>选择（</a:t>
            </a:r>
            <a:r>
              <a:rPr lang="en-US" altLang="zh-CN"/>
              <a:t>Selection</a:t>
            </a:r>
            <a:r>
              <a:rPr lang="zh-CN" altLang="en-US"/>
              <a:t>） </a:t>
            </a:r>
            <a:endParaRPr lang="zh-CN" altLang="en-US"/>
          </a:p>
        </p:txBody>
      </p:sp>
      <p:sp>
        <p:nvSpPr>
          <p:cNvPr id="339971" name="Rectangle 3"/>
          <p:cNvSpPr>
            <a:spLocks noGrp="1" noRot="1"/>
          </p:cNvSpPr>
          <p:nvPr>
            <p:ph idx="1"/>
          </p:nvPr>
        </p:nvSpPr>
        <p:spPr>
          <a:xfrm>
            <a:off x="611188" y="2060575"/>
            <a:ext cx="7772400" cy="4114800"/>
          </a:xfrm>
        </p:spPr>
        <p:txBody>
          <a:bodyPr/>
          <a:lstStyle/>
          <a:p>
            <a:pPr algn="just" eaLnBrk="1" hangingPunct="1">
              <a:lnSpc>
                <a:spcPct val="80000"/>
              </a:lnSpc>
            </a:pPr>
            <a:r>
              <a:rPr lang="en-US" altLang="zh-CN" sz="2800" dirty="0"/>
              <a:t>1) </a:t>
            </a:r>
            <a:r>
              <a:rPr lang="zh-CN" altLang="en-US" sz="2800" dirty="0"/>
              <a:t>选择又称为限制（</a:t>
            </a:r>
            <a:r>
              <a:rPr lang="en-US" altLang="zh-CN" sz="2800" dirty="0"/>
              <a:t>Restriction</a:t>
            </a:r>
            <a:r>
              <a:rPr lang="zh-CN" altLang="en-US" sz="2800" dirty="0"/>
              <a:t>）</a:t>
            </a:r>
            <a:endParaRPr lang="zh-CN" altLang="en-US" sz="2800" dirty="0"/>
          </a:p>
          <a:p>
            <a:pPr algn="just" eaLnBrk="1" hangingPunct="1">
              <a:lnSpc>
                <a:spcPct val="80000"/>
              </a:lnSpc>
            </a:pPr>
            <a:r>
              <a:rPr lang="en-US" altLang="zh-CN" sz="2800" dirty="0"/>
              <a:t>2) </a:t>
            </a:r>
            <a:r>
              <a:rPr lang="zh-CN" altLang="en-US" sz="2800" dirty="0"/>
              <a:t>选择运算符的含义</a:t>
            </a:r>
            <a:endParaRPr lang="zh-CN" altLang="en-US" sz="2800" dirty="0"/>
          </a:p>
          <a:p>
            <a:pPr lvl="1" algn="just" eaLnBrk="1" hangingPunct="1">
              <a:lnSpc>
                <a:spcPct val="80000"/>
              </a:lnSpc>
            </a:pPr>
            <a:r>
              <a:rPr lang="zh-CN" altLang="en-US" dirty="0"/>
              <a:t>在关系</a:t>
            </a:r>
            <a:r>
              <a:rPr lang="en-US" altLang="zh-CN" i="1" dirty="0"/>
              <a:t>R</a:t>
            </a:r>
            <a:r>
              <a:rPr lang="zh-CN" altLang="en-US" dirty="0"/>
              <a:t>中选择满足给定条件的诸元组</a:t>
            </a:r>
            <a:endParaRPr lang="zh-CN" altLang="en-US" dirty="0"/>
          </a:p>
          <a:p>
            <a:pPr lvl="1" algn="just" eaLnBrk="1" hangingPunct="1">
              <a:lnSpc>
                <a:spcPct val="80000"/>
              </a:lnSpc>
              <a:buFont typeface="Wingdings" panose="05000000000000000000" pitchFamily="2" charset="2"/>
              <a:buNone/>
            </a:pPr>
            <a:r>
              <a:rPr lang="zh-CN" altLang="en-US" dirty="0"/>
              <a:t>               </a:t>
            </a:r>
            <a:r>
              <a:rPr lang="en-US" altLang="zh-CN" dirty="0" err="1"/>
              <a:t>σ</a:t>
            </a:r>
            <a:r>
              <a:rPr lang="en-US" altLang="zh-CN" baseline="-30000" dirty="0" err="1"/>
              <a:t>F</a:t>
            </a:r>
            <a:r>
              <a:rPr lang="en-US" altLang="zh-CN" dirty="0"/>
              <a:t>(</a:t>
            </a:r>
            <a:r>
              <a:rPr lang="en-US" altLang="zh-CN" i="1" dirty="0"/>
              <a:t>R</a:t>
            </a:r>
            <a:r>
              <a:rPr lang="en-US" altLang="zh-CN" dirty="0"/>
              <a:t>) = {</a:t>
            </a:r>
            <a:r>
              <a:rPr lang="en-US" altLang="zh-CN" i="1" dirty="0" err="1"/>
              <a:t>t</a:t>
            </a:r>
            <a:r>
              <a:rPr lang="en-US" altLang="zh-CN" dirty="0" err="1"/>
              <a:t>|</a:t>
            </a:r>
            <a:r>
              <a:rPr lang="en-US" altLang="zh-CN" i="1" dirty="0" err="1"/>
              <a:t>t</a:t>
            </a:r>
            <a:r>
              <a:rPr lang="en-US" altLang="zh-CN" dirty="0" err="1">
                <a:sym typeface="Symbol" panose="05050102010706020507" pitchFamily="18" charset="2"/>
              </a:rPr>
              <a:t></a:t>
            </a:r>
            <a:r>
              <a:rPr lang="en-US" altLang="zh-CN" i="1" dirty="0" err="1"/>
              <a:t>R</a:t>
            </a:r>
            <a:r>
              <a:rPr lang="en-US" altLang="zh-CN" dirty="0" err="1"/>
              <a:t>∧</a:t>
            </a:r>
            <a:r>
              <a:rPr lang="en-US" altLang="zh-CN" i="1" dirty="0" err="1"/>
              <a:t>F</a:t>
            </a:r>
            <a:r>
              <a:rPr lang="en-US" altLang="zh-CN" dirty="0"/>
              <a:t>(</a:t>
            </a:r>
            <a:r>
              <a:rPr lang="en-US" altLang="zh-CN" i="1" dirty="0"/>
              <a:t>t</a:t>
            </a:r>
            <a:r>
              <a:rPr lang="en-US" altLang="zh-CN" dirty="0"/>
              <a:t>)= '</a:t>
            </a:r>
            <a:r>
              <a:rPr lang="zh-CN" altLang="en-US" dirty="0"/>
              <a:t>真</a:t>
            </a:r>
            <a:r>
              <a:rPr lang="en-US" altLang="zh-CN" dirty="0"/>
              <a:t>'}</a:t>
            </a:r>
            <a:endParaRPr lang="en-US" altLang="zh-CN" dirty="0"/>
          </a:p>
          <a:p>
            <a:pPr lvl="1" algn="just" eaLnBrk="1" hangingPunct="1">
              <a:lnSpc>
                <a:spcPct val="80000"/>
              </a:lnSpc>
            </a:pPr>
            <a:r>
              <a:rPr lang="en-US" altLang="zh-CN" dirty="0"/>
              <a:t>F</a:t>
            </a:r>
            <a:r>
              <a:rPr lang="zh-CN" altLang="en-US" dirty="0"/>
              <a:t>：选择条件，是一个逻辑表达式，基本形式为：</a:t>
            </a:r>
            <a:endParaRPr lang="zh-CN" altLang="en-US" dirty="0"/>
          </a:p>
          <a:p>
            <a:pPr lvl="1" algn="just" eaLnBrk="1" hangingPunct="1">
              <a:lnSpc>
                <a:spcPct val="80000"/>
              </a:lnSpc>
              <a:buFont typeface="Wingdings" panose="05000000000000000000" pitchFamily="2" charset="2"/>
              <a:buNone/>
            </a:pPr>
            <a:r>
              <a:rPr lang="zh-CN" altLang="en-US" dirty="0"/>
              <a:t>           </a:t>
            </a:r>
            <a:r>
              <a:rPr lang="en-US" altLang="zh-CN" dirty="0"/>
              <a:t>[</a:t>
            </a:r>
            <a:r>
              <a:rPr lang="en-US" altLang="zh-CN" dirty="0">
                <a:sym typeface="Symbol" panose="05050102010706020507" pitchFamily="18" charset="2"/>
              </a:rPr>
              <a:t>( ]</a:t>
            </a:r>
            <a:r>
              <a:rPr lang="en-US" altLang="zh-CN" dirty="0"/>
              <a:t> </a:t>
            </a:r>
            <a:r>
              <a:rPr lang="en-US" altLang="zh-CN" i="1" dirty="0"/>
              <a:t>X</a:t>
            </a:r>
            <a:r>
              <a:rPr lang="en-US" altLang="zh-CN" baseline="-25000" dirty="0"/>
              <a:t>1</a:t>
            </a:r>
            <a:r>
              <a:rPr lang="en-US" altLang="zh-CN" dirty="0"/>
              <a:t>θ</a:t>
            </a:r>
            <a:r>
              <a:rPr lang="en-US" altLang="zh-CN" i="1" dirty="0"/>
              <a:t>Y</a:t>
            </a:r>
            <a:r>
              <a:rPr lang="en-US" altLang="zh-CN" baseline="-25000" dirty="0"/>
              <a:t>1</a:t>
            </a:r>
            <a:r>
              <a:rPr lang="en-US" altLang="zh-CN" dirty="0"/>
              <a:t> [ )][</a:t>
            </a:r>
            <a:r>
              <a:rPr lang="en-US" altLang="zh-CN" i="1" dirty="0"/>
              <a:t>φ </a:t>
            </a:r>
            <a:r>
              <a:rPr lang="en-US" altLang="zh-CN" dirty="0"/>
              <a:t>[</a:t>
            </a:r>
            <a:r>
              <a:rPr lang="en-US" altLang="zh-CN" dirty="0">
                <a:sym typeface="Symbol" panose="05050102010706020507" pitchFamily="18" charset="2"/>
              </a:rPr>
              <a:t>( ]</a:t>
            </a:r>
            <a:r>
              <a:rPr lang="en-US" altLang="zh-CN" i="1" dirty="0"/>
              <a:t> X</a:t>
            </a:r>
            <a:r>
              <a:rPr lang="en-US" altLang="zh-CN" baseline="-25000" dirty="0"/>
              <a:t>2</a:t>
            </a:r>
            <a:r>
              <a:rPr lang="en-US" altLang="zh-CN" dirty="0"/>
              <a:t>θ</a:t>
            </a:r>
            <a:r>
              <a:rPr lang="en-US" altLang="zh-CN" i="1" dirty="0"/>
              <a:t>Y</a:t>
            </a:r>
            <a:r>
              <a:rPr lang="en-US" altLang="zh-CN" baseline="-25000" dirty="0"/>
              <a:t>2</a:t>
            </a:r>
            <a:r>
              <a:rPr lang="en-US" altLang="zh-CN" dirty="0"/>
              <a:t> [ )]]…</a:t>
            </a:r>
            <a:endParaRPr lang="en-US" altLang="zh-CN" dirty="0"/>
          </a:p>
          <a:p>
            <a:pPr marL="1162050" lvl="2" algn="just" eaLnBrk="1" hangingPunct="1">
              <a:lnSpc>
                <a:spcPct val="80000"/>
              </a:lnSpc>
            </a:pPr>
            <a:r>
              <a:rPr lang="en-US" altLang="zh-CN" sz="2000" dirty="0"/>
              <a:t>θ</a:t>
            </a:r>
            <a:r>
              <a:rPr lang="zh-CN" altLang="en-US" sz="2000" dirty="0"/>
              <a:t>：比较运算符（＞，≥，＜，≤，＝或</a:t>
            </a:r>
            <a:r>
              <a:rPr lang="en-US" altLang="zh-CN" sz="2000" dirty="0"/>
              <a:t>&lt;&gt;</a:t>
            </a:r>
            <a:r>
              <a:rPr lang="zh-CN" altLang="en-US" sz="2000" dirty="0"/>
              <a:t>）</a:t>
            </a:r>
            <a:endParaRPr lang="zh-CN" altLang="en-US" sz="2000" dirty="0"/>
          </a:p>
          <a:p>
            <a:pPr marL="1162050" lvl="2" algn="just" eaLnBrk="1" hangingPunct="1">
              <a:lnSpc>
                <a:spcPct val="80000"/>
              </a:lnSpc>
            </a:pPr>
            <a:r>
              <a:rPr lang="en-US" altLang="zh-CN" sz="2000" dirty="0"/>
              <a:t>X</a:t>
            </a:r>
            <a:r>
              <a:rPr lang="en-US" altLang="zh-CN" baseline="-25000" dirty="0"/>
              <a:t>1</a:t>
            </a:r>
            <a:r>
              <a:rPr lang="zh-CN" altLang="en-US" sz="2000" dirty="0"/>
              <a:t>，</a:t>
            </a:r>
            <a:r>
              <a:rPr lang="en-US" altLang="zh-CN" sz="2000" dirty="0"/>
              <a:t>Y</a:t>
            </a:r>
            <a:r>
              <a:rPr lang="en-US" altLang="zh-CN" sz="2000" baseline="-25000" dirty="0"/>
              <a:t>1</a:t>
            </a:r>
            <a:r>
              <a:rPr lang="zh-CN" altLang="en-US" sz="2000" dirty="0"/>
              <a:t>等：属性名、常量、简单函数；属性名也可以用它的序号来代替；</a:t>
            </a:r>
            <a:endParaRPr lang="zh-CN" altLang="en-US" sz="2000" dirty="0"/>
          </a:p>
          <a:p>
            <a:pPr marL="1162050" lvl="2" algn="just" eaLnBrk="1" hangingPunct="1">
              <a:lnSpc>
                <a:spcPct val="80000"/>
              </a:lnSpc>
            </a:pPr>
            <a:r>
              <a:rPr lang="en-US" altLang="zh-CN" sz="2000" dirty="0"/>
              <a:t>φ</a:t>
            </a:r>
            <a:r>
              <a:rPr lang="zh-CN" altLang="en-US" sz="2000" dirty="0"/>
              <a:t>：逻辑运算符（∧或∨）</a:t>
            </a:r>
            <a:endParaRPr lang="zh-CN" altLang="en-US" sz="2000" dirty="0"/>
          </a:p>
          <a:p>
            <a:pPr marL="1162050" lvl="2" algn="just" eaLnBrk="1" hangingPunct="1">
              <a:lnSpc>
                <a:spcPct val="80000"/>
              </a:lnSpc>
            </a:pPr>
            <a:r>
              <a:rPr lang="en-US" altLang="zh-CN" sz="2000" dirty="0"/>
              <a:t>[ ]</a:t>
            </a:r>
            <a:r>
              <a:rPr lang="zh-CN" altLang="en-US" sz="2000" dirty="0"/>
              <a:t>：表示任选项</a:t>
            </a:r>
            <a:endParaRPr lang="zh-CN" altLang="en-US" sz="2000" dirty="0"/>
          </a:p>
          <a:p>
            <a:pPr marL="1162050" lvl="2" algn="just" eaLnBrk="1" hangingPunct="1">
              <a:lnSpc>
                <a:spcPct val="80000"/>
              </a:lnSpc>
            </a:pPr>
            <a:r>
              <a:rPr lang="en-US" altLang="zh-CN" sz="2000" dirty="0"/>
              <a:t>…</a:t>
            </a:r>
            <a:r>
              <a:rPr lang="zh-CN" altLang="en-US" sz="2000" dirty="0"/>
              <a:t>：表示上述格式可以重复下去</a:t>
            </a:r>
            <a:endParaRPr lang="zh-CN" altLang="en-US" sz="1800" dirty="0"/>
          </a:p>
        </p:txBody>
      </p:sp>
      <p:sp>
        <p:nvSpPr>
          <p:cNvPr id="4" name="日期占位符 3"/>
          <p:cNvSpPr>
            <a:spLocks noGrp="1"/>
          </p:cNvSpPr>
          <p:nvPr>
            <p:ph type="dt" sz="quarter" idx="10"/>
          </p:nvPr>
        </p:nvSpPr>
        <p:spPr/>
        <p:txBody>
          <a:bodyPr/>
          <a:lstStyle/>
          <a:p>
            <a:pPr>
              <a:defRPr/>
            </a:pPr>
            <a:fld id="{34B422E3-46CE-4F53-9290-15F1B80789D8}" type="datetime1">
              <a:rPr lang="zh-CN" altLang="en-US"/>
            </a:fld>
            <a:endParaRPr lang="en-US" altLang="zh-CN"/>
          </a:p>
        </p:txBody>
      </p:sp>
      <p:sp>
        <p:nvSpPr>
          <p:cNvPr id="327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9971">
                                            <p:txEl>
                                              <p:pRg st="4" end="4"/>
                                            </p:txEl>
                                          </p:spTgt>
                                        </p:tgtEl>
                                        <p:attrNameLst>
                                          <p:attrName>style.visibility</p:attrName>
                                        </p:attrNameLst>
                                      </p:cBhvr>
                                      <p:to>
                                        <p:strVal val="visible"/>
                                      </p:to>
                                    </p:set>
                                    <p:animEffect transition="in" filter="blinds(horizontal)">
                                      <p:cBhvr>
                                        <p:cTn id="7" dur="500"/>
                                        <p:tgtEl>
                                          <p:spTgt spid="339971">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39971">
                                            <p:txEl>
                                              <p:pRg st="5" end="5"/>
                                            </p:txEl>
                                          </p:spTgt>
                                        </p:tgtEl>
                                        <p:attrNameLst>
                                          <p:attrName>style.visibility</p:attrName>
                                        </p:attrNameLst>
                                      </p:cBhvr>
                                      <p:to>
                                        <p:strVal val="visible"/>
                                      </p:to>
                                    </p:set>
                                    <p:animEffect transition="in" filter="blinds(horizontal)">
                                      <p:cBhvr>
                                        <p:cTn id="10" dur="500"/>
                                        <p:tgtEl>
                                          <p:spTgt spid="339971">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39971">
                                            <p:txEl>
                                              <p:pRg st="6" end="6"/>
                                            </p:txEl>
                                          </p:spTgt>
                                        </p:tgtEl>
                                        <p:attrNameLst>
                                          <p:attrName>style.visibility</p:attrName>
                                        </p:attrNameLst>
                                      </p:cBhvr>
                                      <p:to>
                                        <p:strVal val="visible"/>
                                      </p:to>
                                    </p:set>
                                    <p:animEffect transition="in" filter="blinds(horizontal)">
                                      <p:cBhvr>
                                        <p:cTn id="13" dur="500"/>
                                        <p:tgtEl>
                                          <p:spTgt spid="339971">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39971">
                                            <p:txEl>
                                              <p:pRg st="7" end="7"/>
                                            </p:txEl>
                                          </p:spTgt>
                                        </p:tgtEl>
                                        <p:attrNameLst>
                                          <p:attrName>style.visibility</p:attrName>
                                        </p:attrNameLst>
                                      </p:cBhvr>
                                      <p:to>
                                        <p:strVal val="visible"/>
                                      </p:to>
                                    </p:set>
                                    <p:animEffect transition="in" filter="blinds(horizontal)">
                                      <p:cBhvr>
                                        <p:cTn id="16" dur="500"/>
                                        <p:tgtEl>
                                          <p:spTgt spid="339971">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39971">
                                            <p:txEl>
                                              <p:pRg st="8" end="8"/>
                                            </p:txEl>
                                          </p:spTgt>
                                        </p:tgtEl>
                                        <p:attrNameLst>
                                          <p:attrName>style.visibility</p:attrName>
                                        </p:attrNameLst>
                                      </p:cBhvr>
                                      <p:to>
                                        <p:strVal val="visible"/>
                                      </p:to>
                                    </p:set>
                                    <p:animEffect transition="in" filter="blinds(horizontal)">
                                      <p:cBhvr>
                                        <p:cTn id="19" dur="500"/>
                                        <p:tgtEl>
                                          <p:spTgt spid="339971">
                                            <p:txEl>
                                              <p:pRg st="8" end="8"/>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39971">
                                            <p:txEl>
                                              <p:pRg st="9" end="9"/>
                                            </p:txEl>
                                          </p:spTgt>
                                        </p:tgtEl>
                                        <p:attrNameLst>
                                          <p:attrName>style.visibility</p:attrName>
                                        </p:attrNameLst>
                                      </p:cBhvr>
                                      <p:to>
                                        <p:strVal val="visible"/>
                                      </p:to>
                                    </p:set>
                                    <p:animEffect transition="in" filter="blinds(horizontal)">
                                      <p:cBhvr>
                                        <p:cTn id="22" dur="500"/>
                                        <p:tgtEl>
                                          <p:spTgt spid="339971">
                                            <p:txEl>
                                              <p:pRg st="9" end="9"/>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39971">
                                            <p:txEl>
                                              <p:pRg st="10" end="10"/>
                                            </p:txEl>
                                          </p:spTgt>
                                        </p:tgtEl>
                                        <p:attrNameLst>
                                          <p:attrName>style.visibility</p:attrName>
                                        </p:attrNameLst>
                                      </p:cBhvr>
                                      <p:to>
                                        <p:strVal val="visible"/>
                                      </p:to>
                                    </p:set>
                                    <p:animEffect transition="in" filter="blinds(horizontal)">
                                      <p:cBhvr>
                                        <p:cTn id="25" dur="500"/>
                                        <p:tgtEl>
                                          <p:spTgt spid="3399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p:cNvSpPr>
          <p:nvPr>
            <p:ph type="title"/>
          </p:nvPr>
        </p:nvSpPr>
        <p:spPr/>
        <p:txBody>
          <a:bodyPr/>
          <a:lstStyle/>
          <a:p>
            <a:pPr eaLnBrk="1" hangingPunct="1"/>
            <a:r>
              <a:rPr lang="zh-CN" altLang="en-US"/>
              <a:t>选择（续）</a:t>
            </a:r>
            <a:endParaRPr lang="zh-CN" altLang="en-US"/>
          </a:p>
        </p:txBody>
      </p:sp>
      <p:sp>
        <p:nvSpPr>
          <p:cNvPr id="33795" name="Rectangle 3"/>
          <p:cNvSpPr>
            <a:spLocks noGrp="1" noRot="1"/>
          </p:cNvSpPr>
          <p:nvPr>
            <p:ph idx="1"/>
          </p:nvPr>
        </p:nvSpPr>
        <p:spPr>
          <a:xfrm>
            <a:off x="611188" y="1989138"/>
            <a:ext cx="8153400" cy="3894137"/>
          </a:xfrm>
        </p:spPr>
        <p:txBody>
          <a:bodyPr/>
          <a:lstStyle/>
          <a:p>
            <a:pPr algn="just" eaLnBrk="1" hangingPunct="1"/>
            <a:r>
              <a:rPr lang="en-US" altLang="zh-CN"/>
              <a:t>3) </a:t>
            </a:r>
            <a:r>
              <a:rPr lang="zh-CN" altLang="en-US"/>
              <a:t>选择运算是从行的角度进行的运算 </a:t>
            </a:r>
            <a:endParaRPr lang="zh-CN" altLang="en-US"/>
          </a:p>
          <a:p>
            <a:pPr algn="just" eaLnBrk="1" hangingPunct="1"/>
            <a:endParaRPr lang="zh-CN" altLang="en-US"/>
          </a:p>
          <a:p>
            <a:pPr algn="just" eaLnBrk="1" hangingPunct="1"/>
            <a:endParaRPr lang="zh-CN" altLang="en-US"/>
          </a:p>
          <a:p>
            <a:pPr algn="just" eaLnBrk="1" hangingPunct="1"/>
            <a:endParaRPr lang="zh-CN" altLang="en-US"/>
          </a:p>
          <a:p>
            <a:pPr algn="just" eaLnBrk="1" hangingPunct="1"/>
            <a:r>
              <a:rPr lang="en-US" altLang="zh-CN"/>
              <a:t>4) </a:t>
            </a:r>
            <a:r>
              <a:rPr lang="zh-CN" altLang="en-US"/>
              <a:t>举例</a:t>
            </a:r>
            <a:endParaRPr lang="zh-CN" altLang="en-US"/>
          </a:p>
          <a:p>
            <a:pPr marL="819150" lvl="1" algn="just" eaLnBrk="1" hangingPunct="1">
              <a:buFont typeface="Wingdings" panose="05000000000000000000" pitchFamily="2" charset="2"/>
              <a:buNone/>
            </a:pPr>
            <a:r>
              <a:rPr lang="zh-CN" altLang="en-US"/>
              <a:t>	</a:t>
            </a:r>
            <a:endParaRPr lang="zh-CN" altLang="en-US"/>
          </a:p>
        </p:txBody>
      </p:sp>
      <p:sp>
        <p:nvSpPr>
          <p:cNvPr id="18" name="日期占位符 3"/>
          <p:cNvSpPr>
            <a:spLocks noGrp="1"/>
          </p:cNvSpPr>
          <p:nvPr>
            <p:ph type="dt" sz="quarter" idx="10"/>
          </p:nvPr>
        </p:nvSpPr>
        <p:spPr/>
        <p:txBody>
          <a:bodyPr/>
          <a:lstStyle/>
          <a:p>
            <a:pPr>
              <a:defRPr/>
            </a:pPr>
            <a:fld id="{E60F7390-AD3E-4370-B3BF-C497EB05781D}" type="datetime1">
              <a:rPr lang="zh-CN" altLang="en-US"/>
            </a:fld>
            <a:endParaRPr lang="en-US" altLang="zh-CN"/>
          </a:p>
        </p:txBody>
      </p:sp>
      <p:sp>
        <p:nvSpPr>
          <p:cNvPr id="337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33798" name="Group 4"/>
          <p:cNvGrpSpPr/>
          <p:nvPr/>
        </p:nvGrpSpPr>
        <p:grpSpPr bwMode="auto">
          <a:xfrm>
            <a:off x="2438400" y="2590800"/>
            <a:ext cx="4191000" cy="1219200"/>
            <a:chOff x="2448" y="1728"/>
            <a:chExt cx="2640" cy="768"/>
          </a:xfrm>
        </p:grpSpPr>
        <p:sp>
          <p:nvSpPr>
            <p:cNvPr id="33799" name="Rectangle 5"/>
            <p:cNvSpPr>
              <a:spLocks noChangeArrowheads="1"/>
            </p:cNvSpPr>
            <p:nvPr/>
          </p:nvSpPr>
          <p:spPr bwMode="auto">
            <a:xfrm>
              <a:off x="2448" y="1728"/>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00" name="Rectangle 6" descr="浅色下对角线"/>
            <p:cNvSpPr>
              <a:spLocks noChangeArrowheads="1"/>
            </p:cNvSpPr>
            <p:nvPr/>
          </p:nvSpPr>
          <p:spPr bwMode="auto">
            <a:xfrm>
              <a:off x="2448" y="1824"/>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01" name="Rectangle 7"/>
            <p:cNvSpPr>
              <a:spLocks noChangeArrowheads="1"/>
            </p:cNvSpPr>
            <p:nvPr/>
          </p:nvSpPr>
          <p:spPr bwMode="auto">
            <a:xfrm>
              <a:off x="2448" y="1920"/>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02" name="Rectangle 8"/>
            <p:cNvSpPr>
              <a:spLocks noChangeArrowheads="1"/>
            </p:cNvSpPr>
            <p:nvPr/>
          </p:nvSpPr>
          <p:spPr bwMode="auto">
            <a:xfrm>
              <a:off x="2448" y="2400"/>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03" name="Rectangle 9"/>
            <p:cNvSpPr>
              <a:spLocks noChangeArrowheads="1"/>
            </p:cNvSpPr>
            <p:nvPr/>
          </p:nvSpPr>
          <p:spPr bwMode="auto">
            <a:xfrm>
              <a:off x="2448" y="2016"/>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04" name="Rectangle 10" descr="浅色下对角线"/>
            <p:cNvSpPr>
              <a:spLocks noChangeArrowheads="1"/>
            </p:cNvSpPr>
            <p:nvPr/>
          </p:nvSpPr>
          <p:spPr bwMode="auto">
            <a:xfrm>
              <a:off x="2448" y="2112"/>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05" name="Rectangle 11"/>
            <p:cNvSpPr>
              <a:spLocks noChangeArrowheads="1"/>
            </p:cNvSpPr>
            <p:nvPr/>
          </p:nvSpPr>
          <p:spPr bwMode="auto">
            <a:xfrm>
              <a:off x="2448" y="2208"/>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06" name="Rectangle 12" descr="浅色下对角线"/>
            <p:cNvSpPr>
              <a:spLocks noChangeArrowheads="1"/>
            </p:cNvSpPr>
            <p:nvPr/>
          </p:nvSpPr>
          <p:spPr bwMode="auto">
            <a:xfrm>
              <a:off x="2448" y="2304"/>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07" name="Rectangle 13" descr="浅色下对角线"/>
            <p:cNvSpPr>
              <a:spLocks noChangeArrowheads="1"/>
            </p:cNvSpPr>
            <p:nvPr/>
          </p:nvSpPr>
          <p:spPr bwMode="auto">
            <a:xfrm>
              <a:off x="4176" y="2112"/>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08" name="Rectangle 14" descr="浅色下对角线"/>
            <p:cNvSpPr>
              <a:spLocks noChangeArrowheads="1"/>
            </p:cNvSpPr>
            <p:nvPr/>
          </p:nvSpPr>
          <p:spPr bwMode="auto">
            <a:xfrm>
              <a:off x="4176" y="2016"/>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09" name="Rectangle 15" descr="浅色下对角线"/>
            <p:cNvSpPr>
              <a:spLocks noChangeArrowheads="1"/>
            </p:cNvSpPr>
            <p:nvPr/>
          </p:nvSpPr>
          <p:spPr bwMode="auto">
            <a:xfrm>
              <a:off x="4176" y="1920"/>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10" name="AutoShape 16"/>
            <p:cNvSpPr>
              <a:spLocks noChangeArrowheads="1"/>
            </p:cNvSpPr>
            <p:nvPr/>
          </p:nvSpPr>
          <p:spPr bwMode="auto">
            <a:xfrm>
              <a:off x="3552" y="2016"/>
              <a:ext cx="528" cy="144"/>
            </a:xfrm>
            <a:prstGeom prst="rightArrow">
              <a:avLst>
                <a:gd name="adj1" fmla="val 50000"/>
                <a:gd name="adj2" fmla="val 91667"/>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3811" name="Text Box 17"/>
            <p:cNvSpPr txBox="1">
              <a:spLocks noChangeArrowheads="1"/>
            </p:cNvSpPr>
            <p:nvPr/>
          </p:nvSpPr>
          <p:spPr bwMode="auto">
            <a:xfrm>
              <a:off x="3552" y="172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50000"/>
                </a:spcBef>
                <a:buClrTx/>
                <a:buSzTx/>
                <a:buFontTx/>
                <a:buNone/>
              </a:pPr>
              <a:r>
                <a:rPr lang="en-US" altLang="zh-CN" sz="2400" b="1">
                  <a:latin typeface="Times New Roman" panose="02020603050405020304" pitchFamily="18" charset="0"/>
                </a:rPr>
                <a:t>σ</a:t>
              </a:r>
              <a:endParaRPr lang="en-US" altLang="zh-CN" sz="2000">
                <a:latin typeface="Times New Roman" panose="02020603050405020304" pitchFamily="18" charset="0"/>
              </a:endParaRPr>
            </a:p>
          </p:txBody>
        </p:sp>
      </p:gr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Rot="1"/>
          </p:cNvSpPr>
          <p:nvPr>
            <p:ph type="body" sz="half" idx="1"/>
          </p:nvPr>
        </p:nvSpPr>
        <p:spPr>
          <a:xfrm>
            <a:off x="609600" y="785813"/>
            <a:ext cx="7923213" cy="5313362"/>
          </a:xfrm>
        </p:spPr>
        <p:txBody>
          <a:bodyPr/>
          <a:lstStyle/>
          <a:p>
            <a:pPr algn="just" eaLnBrk="1" hangingPunct="1">
              <a:lnSpc>
                <a:spcPct val="90000"/>
              </a:lnSpc>
              <a:buFont typeface="Wingdings" panose="05000000000000000000" pitchFamily="2" charset="2"/>
              <a:buNone/>
            </a:pPr>
            <a:r>
              <a:rPr lang="zh-CN" altLang="en-US" sz="2400">
                <a:latin typeface="宋体" panose="02010600030101010101" pitchFamily="2" charset="-122"/>
              </a:rPr>
              <a:t>有职工表Ｓ，试找出满足条件性别＝</a:t>
            </a:r>
            <a:r>
              <a:rPr lang="zh-CN" altLang="en-US" sz="2400"/>
              <a:t>“</a:t>
            </a:r>
            <a:r>
              <a:rPr lang="zh-CN" altLang="en-US" sz="2400">
                <a:latin typeface="宋体" panose="02010600030101010101" pitchFamily="2" charset="-122"/>
              </a:rPr>
              <a:t>女</a:t>
            </a:r>
            <a:r>
              <a:rPr lang="zh-CN" altLang="en-US" sz="2400"/>
              <a:t>”</a:t>
            </a:r>
            <a:r>
              <a:rPr lang="zh-CN" altLang="en-US" sz="2400">
                <a:latin typeface="宋体" panose="02010600030101010101" pitchFamily="2" charset="-122"/>
              </a:rPr>
              <a:t>的元组集。</a:t>
            </a:r>
            <a:endParaRPr lang="zh-CN" altLang="en-US" sz="2400">
              <a:ea typeface="Arial Unicode MS" panose="020B0604020202020204" charset="-122"/>
              <a:cs typeface="Arial Unicode MS" panose="020B0604020202020204" charset="-122"/>
            </a:endParaRPr>
          </a:p>
          <a:p>
            <a:pPr eaLnBrk="1" hangingPunct="1">
              <a:lnSpc>
                <a:spcPct val="90000"/>
              </a:lnSpc>
              <a:buFont typeface="Wingdings" panose="05000000000000000000" pitchFamily="2" charset="2"/>
              <a:buNone/>
            </a:pPr>
            <a:endParaRPr lang="zh-CN" altLang="en-US" sz="2000"/>
          </a:p>
          <a:p>
            <a:pPr eaLnBrk="1" hangingPunct="1">
              <a:lnSpc>
                <a:spcPct val="90000"/>
              </a:lnSpc>
              <a:buFont typeface="Wingdings" panose="05000000000000000000" pitchFamily="2" charset="2"/>
              <a:buNone/>
            </a:pPr>
            <a:endParaRPr lang="zh-CN" altLang="en-US" sz="2000"/>
          </a:p>
          <a:p>
            <a:pPr eaLnBrk="1" hangingPunct="1">
              <a:lnSpc>
                <a:spcPct val="90000"/>
              </a:lnSpc>
              <a:buFont typeface="Wingdings" panose="05000000000000000000" pitchFamily="2" charset="2"/>
              <a:buNone/>
            </a:pPr>
            <a:endParaRPr lang="zh-CN" altLang="en-US" sz="2000"/>
          </a:p>
          <a:p>
            <a:pPr eaLnBrk="1" hangingPunct="1">
              <a:lnSpc>
                <a:spcPct val="90000"/>
              </a:lnSpc>
              <a:buFont typeface="Wingdings" panose="05000000000000000000" pitchFamily="2" charset="2"/>
              <a:buNone/>
            </a:pPr>
            <a:endParaRPr lang="zh-CN" altLang="en-US" sz="2000"/>
          </a:p>
          <a:p>
            <a:pPr eaLnBrk="1" hangingPunct="1">
              <a:lnSpc>
                <a:spcPct val="90000"/>
              </a:lnSpc>
              <a:buFont typeface="Wingdings" panose="05000000000000000000" pitchFamily="2" charset="2"/>
              <a:buNone/>
            </a:pPr>
            <a:endParaRPr lang="zh-CN" altLang="en-US" sz="2000"/>
          </a:p>
          <a:p>
            <a:pPr eaLnBrk="1" hangingPunct="1">
              <a:lnSpc>
                <a:spcPct val="90000"/>
              </a:lnSpc>
              <a:buFont typeface="Wingdings" panose="05000000000000000000" pitchFamily="2" charset="2"/>
              <a:buNone/>
            </a:pPr>
            <a:endParaRPr lang="en-US" altLang="zh-CN" sz="2000"/>
          </a:p>
          <a:p>
            <a:pPr eaLnBrk="1" hangingPunct="1">
              <a:lnSpc>
                <a:spcPct val="90000"/>
              </a:lnSpc>
              <a:buFont typeface="Wingdings" panose="05000000000000000000" pitchFamily="2" charset="2"/>
              <a:buNone/>
            </a:pPr>
            <a:endParaRPr lang="en-US" altLang="zh-CN" sz="2000"/>
          </a:p>
          <a:p>
            <a:pPr eaLnBrk="1" hangingPunct="1">
              <a:lnSpc>
                <a:spcPct val="90000"/>
              </a:lnSpc>
              <a:buFont typeface="Wingdings" panose="05000000000000000000" pitchFamily="2" charset="2"/>
              <a:buNone/>
            </a:pPr>
            <a:endParaRPr lang="en-US" altLang="zh-CN" sz="2000"/>
          </a:p>
          <a:p>
            <a:pPr eaLnBrk="1" hangingPunct="1">
              <a:lnSpc>
                <a:spcPct val="90000"/>
              </a:lnSpc>
              <a:buFont typeface="Wingdings" panose="05000000000000000000" pitchFamily="2" charset="2"/>
              <a:buNone/>
            </a:pPr>
            <a:endParaRPr lang="zh-CN" altLang="en-US" sz="2000"/>
          </a:p>
          <a:p>
            <a:pPr eaLnBrk="1" hangingPunct="1">
              <a:lnSpc>
                <a:spcPct val="90000"/>
              </a:lnSpc>
              <a:buFont typeface="Wingdings" panose="05000000000000000000" pitchFamily="2" charset="2"/>
              <a:buNone/>
            </a:pPr>
            <a:r>
              <a:rPr lang="zh-CN" altLang="en-US" sz="2000">
                <a:latin typeface="宋体" panose="02010600030101010101" pitchFamily="2" charset="-122"/>
              </a:rPr>
              <a:t>   </a:t>
            </a:r>
            <a:r>
              <a:rPr lang="zh-CN" altLang="en-US" sz="2400">
                <a:latin typeface="宋体" panose="02010600030101010101" pitchFamily="2" charset="-122"/>
              </a:rPr>
              <a:t>选择条件为：性别＝</a:t>
            </a:r>
            <a:r>
              <a:rPr lang="zh-CN" altLang="en-US" sz="2400"/>
              <a:t>‘</a:t>
            </a:r>
            <a:r>
              <a:rPr lang="zh-CN" altLang="en-US" sz="2400">
                <a:latin typeface="宋体" panose="02010600030101010101" pitchFamily="2" charset="-122"/>
              </a:rPr>
              <a:t>女</a:t>
            </a:r>
            <a:r>
              <a:rPr lang="zh-CN" altLang="en-US" sz="2400"/>
              <a:t>’</a:t>
            </a:r>
            <a:r>
              <a:rPr lang="zh-CN" altLang="en-US" sz="2400">
                <a:latin typeface="宋体" panose="02010600030101010101" pitchFamily="2" charset="-122"/>
              </a:rPr>
              <a:t>，用关系代数表示为：</a:t>
            </a:r>
            <a:r>
              <a:rPr lang="zh-CN" altLang="en-US" sz="2000"/>
              <a:t> </a:t>
            </a:r>
            <a:endParaRPr lang="zh-CN" altLang="en-US" sz="2000"/>
          </a:p>
          <a:p>
            <a:pPr eaLnBrk="1" hangingPunct="1">
              <a:lnSpc>
                <a:spcPct val="90000"/>
              </a:lnSpc>
              <a:buFont typeface="Wingdings" panose="05000000000000000000" pitchFamily="2" charset="2"/>
              <a:buNone/>
            </a:pPr>
            <a:endParaRPr lang="zh-CN" altLang="en-US" sz="2000"/>
          </a:p>
          <a:p>
            <a:pPr eaLnBrk="1" hangingPunct="1">
              <a:lnSpc>
                <a:spcPct val="90000"/>
              </a:lnSpc>
              <a:buFont typeface="Wingdings" panose="05000000000000000000" pitchFamily="2" charset="2"/>
              <a:buNone/>
            </a:pPr>
            <a:endParaRPr lang="zh-CN" altLang="en-US" sz="2000"/>
          </a:p>
          <a:p>
            <a:pPr eaLnBrk="1" hangingPunct="1">
              <a:lnSpc>
                <a:spcPct val="90000"/>
              </a:lnSpc>
              <a:buFont typeface="Wingdings" panose="05000000000000000000" pitchFamily="2" charset="2"/>
              <a:buNone/>
            </a:pPr>
            <a:r>
              <a:rPr lang="zh-CN" altLang="en-US" sz="2000">
                <a:latin typeface="宋体" panose="02010600030101010101" pitchFamily="2" charset="-122"/>
              </a:rPr>
              <a:t>   结果下表</a:t>
            </a:r>
            <a:endParaRPr lang="zh-CN" altLang="en-US" sz="2000"/>
          </a:p>
          <a:p>
            <a:pPr eaLnBrk="1" hangingPunct="1">
              <a:lnSpc>
                <a:spcPct val="90000"/>
              </a:lnSpc>
            </a:pPr>
            <a:endParaRPr lang="en-US" altLang="zh-CN" sz="2000"/>
          </a:p>
        </p:txBody>
      </p:sp>
      <p:graphicFrame>
        <p:nvGraphicFramePr>
          <p:cNvPr id="34819" name="Object 4"/>
          <p:cNvGraphicFramePr>
            <a:graphicFrameLocks noGrp="1" noChangeAspect="1"/>
          </p:cNvGraphicFramePr>
          <p:nvPr>
            <p:ph sz="half" idx="2"/>
          </p:nvPr>
        </p:nvGraphicFramePr>
        <p:xfrm>
          <a:off x="3335338" y="4868863"/>
          <a:ext cx="1509712" cy="503237"/>
        </p:xfrm>
        <a:graphic>
          <a:graphicData uri="http://schemas.openxmlformats.org/presentationml/2006/ole">
            <mc:AlternateContent xmlns:mc="http://schemas.openxmlformats.org/markup-compatibility/2006">
              <mc:Choice xmlns:v="urn:schemas-microsoft-com:vml" Requires="v">
                <p:oleObj spid="_x0000_s0" name="Microsoft 公式 3.0" r:id="rId1" imgW="723900" imgH="241300" progId="Equation.3">
                  <p:embed/>
                </p:oleObj>
              </mc:Choice>
              <mc:Fallback>
                <p:oleObj name="Microsoft 公式 3.0" r:id="rId1" imgW="723900" imgH="2413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338" y="4868863"/>
                        <a:ext cx="1509712"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日期占位符 4"/>
          <p:cNvSpPr>
            <a:spLocks noGrp="1"/>
          </p:cNvSpPr>
          <p:nvPr>
            <p:ph type="dt" sz="quarter" idx="10"/>
          </p:nvPr>
        </p:nvSpPr>
        <p:spPr/>
        <p:txBody>
          <a:bodyPr/>
          <a:lstStyle/>
          <a:p>
            <a:pPr>
              <a:defRPr/>
            </a:pPr>
            <a:fld id="{5D04A283-97C2-4116-A79B-63EB3B892489}" type="datetime1">
              <a:rPr lang="zh-CN" altLang="en-US"/>
            </a:fld>
            <a:endParaRPr lang="en-US" altLang="zh-CN"/>
          </a:p>
        </p:txBody>
      </p:sp>
      <p:sp>
        <p:nvSpPr>
          <p:cNvPr id="34821" name="灯片编号占位符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53530E3D-1728-4D8B-A161-9933C59C0B0F}" type="slidenum">
              <a:rPr lang="en-US" altLang="zh-CN" sz="1200">
                <a:solidFill>
                  <a:srgbClr val="045C75"/>
                </a:solidFill>
                <a:latin typeface="Times New Roman" panose="02020603050405020304" pitchFamily="18" charset="0"/>
              </a:rPr>
            </a:fld>
            <a:endParaRPr lang="en-US" altLang="zh-CN" sz="1200">
              <a:solidFill>
                <a:srgbClr val="045C75"/>
              </a:solidFill>
              <a:latin typeface="Times New Roman" panose="02020603050405020304" pitchFamily="18" charset="0"/>
            </a:endParaRPr>
          </a:p>
        </p:txBody>
      </p:sp>
      <p:pic>
        <p:nvPicPr>
          <p:cNvPr id="34822" name="Picture 7"/>
          <p:cNvPicPr>
            <a:picLocks noChangeAspect="1" noChangeArrowheads="1"/>
          </p:cNvPicPr>
          <p:nvPr/>
        </p:nvPicPr>
        <p:blipFill>
          <a:blip r:embed="rId3">
            <a:extLst>
              <a:ext uri="{28A0092B-C50C-407E-A947-70E740481C1C}">
                <a14:useLocalDpi xmlns:a14="http://schemas.microsoft.com/office/drawing/2010/main" val="0"/>
              </a:ext>
            </a:extLst>
          </a:blip>
          <a:srcRect l="26039" t="25163" r="26221" b="41466"/>
          <a:stretch>
            <a:fillRect/>
          </a:stretch>
        </p:blipFill>
        <p:spPr bwMode="auto">
          <a:xfrm>
            <a:off x="1143000" y="1357313"/>
            <a:ext cx="607218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p:cNvSpPr>
          <p:nvPr>
            <p:ph type="title"/>
          </p:nvPr>
        </p:nvSpPr>
        <p:spPr/>
        <p:txBody>
          <a:bodyPr/>
          <a:lstStyle/>
          <a:p>
            <a:pPr eaLnBrk="1" hangingPunct="1"/>
            <a:endParaRPr lang="zh-CN" altLang="zh-CN"/>
          </a:p>
        </p:txBody>
      </p:sp>
      <p:pic>
        <p:nvPicPr>
          <p:cNvPr id="35843"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l="24763" t="15372" r="25706" b="60217"/>
          <a:stretch>
            <a:fillRect/>
          </a:stretch>
        </p:blipFill>
        <p:spPr>
          <a:xfrm>
            <a:off x="1714500" y="1995488"/>
            <a:ext cx="5214938" cy="1862137"/>
          </a:xfrm>
          <a:noFill/>
        </p:spPr>
      </p:pic>
      <p:sp>
        <p:nvSpPr>
          <p:cNvPr id="4" name="日期占位符 3"/>
          <p:cNvSpPr>
            <a:spLocks noGrp="1"/>
          </p:cNvSpPr>
          <p:nvPr>
            <p:ph type="dt" sz="quarter" idx="10"/>
          </p:nvPr>
        </p:nvSpPr>
        <p:spPr/>
        <p:txBody>
          <a:bodyPr/>
          <a:lstStyle/>
          <a:p>
            <a:pPr>
              <a:defRPr/>
            </a:pPr>
            <a:fld id="{592C66E7-BC2B-46C7-B5DA-53C0D069061A}" type="datetime1">
              <a:rPr lang="zh-CN" altLang="en-US"/>
            </a:fld>
            <a:endParaRPr lang="en-US" altLang="zh-CN"/>
          </a:p>
        </p:txBody>
      </p:sp>
      <p:sp>
        <p:nvSpPr>
          <p:cNvPr id="358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
        <p:nvSpPr>
          <p:cNvPr id="8" name="云形 7"/>
          <p:cNvSpPr/>
          <p:nvPr/>
        </p:nvSpPr>
        <p:spPr>
          <a:xfrm>
            <a:off x="1071563" y="4071938"/>
            <a:ext cx="7072312" cy="2143125"/>
          </a:xfrm>
          <a:prstGeom prst="clou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solidFill>
                  <a:srgbClr val="FF0000"/>
                </a:solidFill>
              </a:rPr>
              <a:t>选择</a:t>
            </a:r>
            <a:r>
              <a:rPr lang="en-US" altLang="zh-CN" dirty="0">
                <a:solidFill>
                  <a:schemeClr val="accent1">
                    <a:lumMod val="75000"/>
                  </a:schemeClr>
                </a:solidFill>
              </a:rPr>
              <a:t>——</a:t>
            </a:r>
            <a:r>
              <a:rPr lang="zh-CN" altLang="en-US" dirty="0">
                <a:solidFill>
                  <a:schemeClr val="accent1">
                    <a:lumMod val="75000"/>
                  </a:schemeClr>
                </a:solidFill>
              </a:rPr>
              <a:t>对元组进行操作，行变、列一定不变！</a:t>
            </a:r>
            <a:endParaRPr lang="en-US" altLang="zh-CN" dirty="0">
              <a:solidFill>
                <a:schemeClr val="accent1">
                  <a:lumMod val="75000"/>
                </a:schemeClr>
              </a:solidFill>
            </a:endParaRPr>
          </a:p>
          <a:p>
            <a:pPr algn="ctr" eaLnBrk="1" hangingPunct="1">
              <a:defRPr/>
            </a:pPr>
            <a:r>
              <a:rPr lang="en-US" altLang="zh-CN" dirty="0">
                <a:solidFill>
                  <a:schemeClr val="accent1">
                    <a:lumMod val="75000"/>
                  </a:schemeClr>
                </a:solidFill>
              </a:rPr>
              <a:t>    </a:t>
            </a:r>
            <a:endParaRPr lang="en-US" altLang="zh-CN" dirty="0">
              <a:solidFill>
                <a:schemeClr val="accent1">
                  <a:lumMod val="75000"/>
                </a:schemeClr>
              </a:solidFill>
            </a:endParaRPr>
          </a:p>
          <a:p>
            <a:pPr algn="ctr" eaLnBrk="1" hangingPunct="1">
              <a:defRPr/>
            </a:pPr>
            <a:r>
              <a:rPr lang="en-US" altLang="zh-CN" dirty="0">
                <a:solidFill>
                  <a:schemeClr val="accent1">
                    <a:lumMod val="75000"/>
                  </a:schemeClr>
                </a:solidFill>
              </a:rPr>
              <a:t>——</a:t>
            </a:r>
            <a:r>
              <a:rPr lang="zh-CN" altLang="en-US" dirty="0">
                <a:solidFill>
                  <a:schemeClr val="accent1">
                    <a:lumMod val="75000"/>
                  </a:schemeClr>
                </a:solidFill>
              </a:rPr>
              <a:t>只作用于单一关系之上！</a:t>
            </a:r>
            <a:endParaRPr lang="zh-CN" altLang="en-US" dirty="0">
              <a:solidFill>
                <a:schemeClr val="accent1">
                  <a:lumMod val="75000"/>
                </a:schemeClr>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p:cNvSpPr>
          <p:nvPr>
            <p:ph type="title"/>
          </p:nvPr>
        </p:nvSpPr>
        <p:spPr/>
        <p:txBody>
          <a:bodyPr/>
          <a:lstStyle/>
          <a:p>
            <a:pPr eaLnBrk="1" hangingPunct="1"/>
            <a:r>
              <a:rPr lang="en-US" altLang="zh-CN"/>
              <a:t>2. </a:t>
            </a:r>
            <a:r>
              <a:rPr lang="zh-CN" altLang="en-US"/>
              <a:t>投影（</a:t>
            </a:r>
            <a:r>
              <a:rPr lang="en-US" altLang="zh-CN"/>
              <a:t>Projection</a:t>
            </a:r>
            <a:r>
              <a:rPr lang="zh-CN" altLang="en-US"/>
              <a:t>） </a:t>
            </a:r>
            <a:endParaRPr lang="zh-CN" altLang="en-US"/>
          </a:p>
        </p:txBody>
      </p:sp>
      <p:sp>
        <p:nvSpPr>
          <p:cNvPr id="36867" name="Rectangle 3"/>
          <p:cNvSpPr>
            <a:spLocks noGrp="1" noRot="1"/>
          </p:cNvSpPr>
          <p:nvPr>
            <p:ph idx="1"/>
          </p:nvPr>
        </p:nvSpPr>
        <p:spPr/>
        <p:txBody>
          <a:bodyPr/>
          <a:lstStyle/>
          <a:p>
            <a:pPr algn="just" eaLnBrk="1" hangingPunct="1">
              <a:lnSpc>
                <a:spcPct val="110000"/>
              </a:lnSpc>
            </a:pPr>
            <a:r>
              <a:rPr lang="en-US" altLang="zh-CN"/>
              <a:t>1</a:t>
            </a:r>
            <a:r>
              <a:rPr lang="zh-CN" altLang="en-US"/>
              <a:t>）投影运算符的含义</a:t>
            </a:r>
            <a:endParaRPr lang="zh-CN" altLang="en-US"/>
          </a:p>
          <a:p>
            <a:pPr lvl="1" algn="just" eaLnBrk="1" hangingPunct="1">
              <a:lnSpc>
                <a:spcPct val="110000"/>
              </a:lnSpc>
            </a:pPr>
            <a:r>
              <a:rPr lang="zh-CN" altLang="en-US"/>
              <a:t>从</a:t>
            </a:r>
            <a:r>
              <a:rPr lang="en-US" altLang="zh-CN" i="1"/>
              <a:t>R</a:t>
            </a:r>
            <a:r>
              <a:rPr lang="zh-CN" altLang="en-US"/>
              <a:t>中选择出若干属性列组成新的关系</a:t>
            </a:r>
            <a:endParaRPr lang="zh-CN" altLang="en-US"/>
          </a:p>
          <a:p>
            <a:pPr lvl="1" algn="just" eaLnBrk="1" hangingPunct="1">
              <a:lnSpc>
                <a:spcPct val="110000"/>
              </a:lnSpc>
              <a:buFont typeface="Wingdings" panose="05000000000000000000" pitchFamily="2" charset="2"/>
              <a:buNone/>
            </a:pPr>
            <a:r>
              <a:rPr lang="zh-CN" altLang="en-US"/>
              <a:t>              </a:t>
            </a:r>
            <a:r>
              <a:rPr lang="en-US" altLang="zh-CN"/>
              <a:t>π</a:t>
            </a:r>
            <a:r>
              <a:rPr lang="en-US" altLang="zh-CN" i="1" baseline="-30000"/>
              <a:t>A</a:t>
            </a:r>
            <a:r>
              <a:rPr lang="en-US" altLang="zh-CN"/>
              <a:t>(</a:t>
            </a:r>
            <a:r>
              <a:rPr lang="en-US" altLang="zh-CN" i="1"/>
              <a:t>R</a:t>
            </a:r>
            <a:r>
              <a:rPr lang="en-US" altLang="zh-CN"/>
              <a:t>) = { </a:t>
            </a:r>
            <a:r>
              <a:rPr lang="en-US" altLang="zh-CN" i="1"/>
              <a:t>t</a:t>
            </a:r>
            <a:r>
              <a:rPr lang="en-US" altLang="zh-CN"/>
              <a:t>[</a:t>
            </a:r>
            <a:r>
              <a:rPr lang="en-US" altLang="zh-CN" i="1"/>
              <a:t>A</a:t>
            </a:r>
            <a:r>
              <a:rPr lang="en-US" altLang="zh-CN"/>
              <a:t>] | </a:t>
            </a:r>
            <a:r>
              <a:rPr lang="en-US" altLang="zh-CN" i="1"/>
              <a:t>t </a:t>
            </a:r>
            <a:r>
              <a:rPr lang="en-US" altLang="zh-CN">
                <a:sym typeface="Symbol" panose="05050102010706020507" pitchFamily="18" charset="2"/>
              </a:rPr>
              <a:t></a:t>
            </a:r>
            <a:r>
              <a:rPr lang="en-US" altLang="zh-CN" i="1"/>
              <a:t>R</a:t>
            </a:r>
            <a:r>
              <a:rPr lang="en-US" altLang="zh-CN"/>
              <a:t> }</a:t>
            </a:r>
            <a:endParaRPr lang="en-US" altLang="zh-CN"/>
          </a:p>
          <a:p>
            <a:pPr marL="1162050" lvl="2" algn="just" eaLnBrk="1" hangingPunct="1">
              <a:lnSpc>
                <a:spcPct val="110000"/>
              </a:lnSpc>
              <a:buFont typeface="Wingdings 2" panose="05020102010507070707" pitchFamily="18" charset="2"/>
              <a:buNone/>
            </a:pPr>
            <a:r>
              <a:rPr lang="en-US" altLang="zh-CN" i="1"/>
              <a:t>		A</a:t>
            </a:r>
            <a:r>
              <a:rPr lang="zh-CN" altLang="en-US" i="1"/>
              <a:t>：</a:t>
            </a:r>
            <a:r>
              <a:rPr lang="en-US" altLang="zh-CN" i="1"/>
              <a:t>R</a:t>
            </a:r>
            <a:r>
              <a:rPr lang="zh-CN" altLang="en-US"/>
              <a:t>中的属性列</a:t>
            </a:r>
            <a:endParaRPr lang="zh-CN" altLang="en-US"/>
          </a:p>
          <a:p>
            <a:pPr algn="just" eaLnBrk="1" hangingPunct="1">
              <a:lnSpc>
                <a:spcPct val="110000"/>
              </a:lnSpc>
              <a:buFont typeface="Wingdings" panose="05000000000000000000" pitchFamily="2" charset="2"/>
              <a:buNone/>
            </a:pPr>
            <a:r>
              <a:rPr lang="zh-CN" altLang="en-US"/>
              <a:t> </a:t>
            </a:r>
            <a:endParaRPr lang="zh-CN" altLang="en-US"/>
          </a:p>
          <a:p>
            <a:pPr eaLnBrk="1" hangingPunct="1">
              <a:lnSpc>
                <a:spcPct val="90000"/>
              </a:lnSpc>
            </a:pPr>
            <a:endParaRPr lang="en-US" altLang="zh-CN"/>
          </a:p>
        </p:txBody>
      </p:sp>
      <p:sp>
        <p:nvSpPr>
          <p:cNvPr id="4" name="日期占位符 3"/>
          <p:cNvSpPr>
            <a:spLocks noGrp="1"/>
          </p:cNvSpPr>
          <p:nvPr>
            <p:ph type="dt" sz="quarter" idx="10"/>
          </p:nvPr>
        </p:nvSpPr>
        <p:spPr/>
        <p:txBody>
          <a:bodyPr/>
          <a:lstStyle/>
          <a:p>
            <a:pPr>
              <a:defRPr/>
            </a:pPr>
            <a:fld id="{2E705A6F-BA79-4D8B-8645-3C173A4C422B}" type="datetime1">
              <a:rPr lang="zh-CN" altLang="en-US"/>
            </a:fld>
            <a:endParaRPr lang="en-US" altLang="zh-CN"/>
          </a:p>
        </p:txBody>
      </p:sp>
      <p:sp>
        <p:nvSpPr>
          <p:cNvPr id="368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p:cNvSpPr>
          <p:nvPr>
            <p:ph type="title"/>
          </p:nvPr>
        </p:nvSpPr>
        <p:spPr/>
        <p:txBody>
          <a:bodyPr/>
          <a:lstStyle/>
          <a:p>
            <a:pPr eaLnBrk="1" hangingPunct="1"/>
            <a:r>
              <a:rPr lang="en-US" altLang="zh-CN"/>
              <a:t>2. </a:t>
            </a:r>
            <a:r>
              <a:rPr lang="zh-CN" altLang="en-US"/>
              <a:t>投影（</a:t>
            </a:r>
            <a:r>
              <a:rPr lang="en-US" altLang="zh-CN"/>
              <a:t>Projection</a:t>
            </a:r>
            <a:r>
              <a:rPr lang="zh-CN" altLang="en-US"/>
              <a:t>） </a:t>
            </a:r>
            <a:endParaRPr lang="zh-CN" altLang="en-US"/>
          </a:p>
        </p:txBody>
      </p:sp>
      <p:sp>
        <p:nvSpPr>
          <p:cNvPr id="37891" name="Rectangle 3"/>
          <p:cNvSpPr>
            <a:spLocks noGrp="1" noRot="1"/>
          </p:cNvSpPr>
          <p:nvPr>
            <p:ph idx="1"/>
          </p:nvPr>
        </p:nvSpPr>
        <p:spPr/>
        <p:txBody>
          <a:bodyPr/>
          <a:lstStyle/>
          <a:p>
            <a:pPr algn="just" eaLnBrk="1" hangingPunct="1">
              <a:lnSpc>
                <a:spcPct val="90000"/>
              </a:lnSpc>
            </a:pPr>
            <a:r>
              <a:rPr lang="en-US" altLang="zh-CN"/>
              <a:t>2</a:t>
            </a:r>
            <a:r>
              <a:rPr lang="zh-CN" altLang="en-US"/>
              <a:t>）投影操作主要是从列的角度进行运算</a:t>
            </a:r>
            <a:endParaRPr lang="zh-CN" altLang="en-US"/>
          </a:p>
          <a:p>
            <a:pPr lvl="1" algn="just" eaLnBrk="1" hangingPunct="1">
              <a:lnSpc>
                <a:spcPct val="90000"/>
              </a:lnSpc>
            </a:pPr>
            <a:endParaRPr lang="zh-CN" altLang="en-US"/>
          </a:p>
          <a:p>
            <a:pPr lvl="1" algn="just" eaLnBrk="1" hangingPunct="1">
              <a:lnSpc>
                <a:spcPct val="90000"/>
              </a:lnSpc>
            </a:pPr>
            <a:endParaRPr lang="zh-CN" altLang="en-US"/>
          </a:p>
          <a:p>
            <a:pPr lvl="1" algn="just" eaLnBrk="1" hangingPunct="1">
              <a:lnSpc>
                <a:spcPct val="90000"/>
              </a:lnSpc>
            </a:pPr>
            <a:endParaRPr lang="zh-CN" altLang="en-US"/>
          </a:p>
          <a:p>
            <a:pPr lvl="1" algn="just" eaLnBrk="1" hangingPunct="1">
              <a:lnSpc>
                <a:spcPct val="90000"/>
              </a:lnSpc>
            </a:pPr>
            <a:endParaRPr lang="zh-CN" altLang="en-US"/>
          </a:p>
          <a:p>
            <a:pPr lvl="1" algn="just" eaLnBrk="1" hangingPunct="1">
              <a:lnSpc>
                <a:spcPct val="90000"/>
              </a:lnSpc>
            </a:pPr>
            <a:endParaRPr lang="zh-CN" altLang="en-US"/>
          </a:p>
          <a:p>
            <a:pPr lvl="1" algn="just" eaLnBrk="1" hangingPunct="1">
              <a:lnSpc>
                <a:spcPct val="90000"/>
              </a:lnSpc>
            </a:pPr>
            <a:r>
              <a:rPr lang="zh-CN" altLang="en-US"/>
              <a:t>但投影之后不仅取消了原关系中的某些列，而且还可能取消某些元组（</a:t>
            </a:r>
            <a:r>
              <a:rPr lang="zh-CN" altLang="en-US">
                <a:solidFill>
                  <a:schemeClr val="tx2"/>
                </a:solidFill>
              </a:rPr>
              <a:t>避免重复行</a:t>
            </a:r>
            <a:r>
              <a:rPr lang="zh-CN" altLang="en-US"/>
              <a:t>）</a:t>
            </a:r>
            <a:endParaRPr lang="zh-CN" altLang="en-US"/>
          </a:p>
          <a:p>
            <a:pPr eaLnBrk="1" hangingPunct="1">
              <a:lnSpc>
                <a:spcPct val="90000"/>
              </a:lnSpc>
            </a:pPr>
            <a:endParaRPr lang="en-US" altLang="zh-CN"/>
          </a:p>
        </p:txBody>
      </p:sp>
      <p:sp>
        <p:nvSpPr>
          <p:cNvPr id="15" name="日期占位符 3"/>
          <p:cNvSpPr>
            <a:spLocks noGrp="1"/>
          </p:cNvSpPr>
          <p:nvPr>
            <p:ph type="dt" sz="quarter" idx="10"/>
          </p:nvPr>
        </p:nvSpPr>
        <p:spPr/>
        <p:txBody>
          <a:bodyPr/>
          <a:lstStyle/>
          <a:p>
            <a:pPr>
              <a:defRPr/>
            </a:pPr>
            <a:fld id="{7BD736F1-D448-4803-9D9B-ED1D105F7639}" type="datetime1">
              <a:rPr lang="zh-CN" altLang="en-US"/>
            </a:fld>
            <a:endParaRPr lang="en-US" altLang="zh-CN"/>
          </a:p>
        </p:txBody>
      </p:sp>
      <p:sp>
        <p:nvSpPr>
          <p:cNvPr id="378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37894" name="Group 27"/>
          <p:cNvGrpSpPr/>
          <p:nvPr/>
        </p:nvGrpSpPr>
        <p:grpSpPr bwMode="auto">
          <a:xfrm>
            <a:off x="2627313" y="2571750"/>
            <a:ext cx="2743200" cy="1600200"/>
            <a:chOff x="1536" y="1584"/>
            <a:chExt cx="1728" cy="1008"/>
          </a:xfrm>
        </p:grpSpPr>
        <p:sp>
          <p:nvSpPr>
            <p:cNvPr id="37895" name="AutoShape 16"/>
            <p:cNvSpPr>
              <a:spLocks noChangeArrowheads="1"/>
            </p:cNvSpPr>
            <p:nvPr/>
          </p:nvSpPr>
          <p:spPr bwMode="auto">
            <a:xfrm>
              <a:off x="2352" y="2016"/>
              <a:ext cx="528" cy="144"/>
            </a:xfrm>
            <a:prstGeom prst="rightArrow">
              <a:avLst>
                <a:gd name="adj1" fmla="val 50000"/>
                <a:gd name="adj2" fmla="val 91667"/>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7896" name="Text Box 17"/>
            <p:cNvSpPr txBox="1">
              <a:spLocks noChangeArrowheads="1"/>
            </p:cNvSpPr>
            <p:nvPr/>
          </p:nvSpPr>
          <p:spPr bwMode="auto">
            <a:xfrm>
              <a:off x="2352" y="172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50000"/>
                </a:spcBef>
                <a:buClrTx/>
                <a:buSzTx/>
                <a:buFontTx/>
                <a:buNone/>
              </a:pPr>
              <a:r>
                <a:rPr lang="en-US" altLang="zh-CN" sz="2400" b="1">
                  <a:latin typeface="Times New Roman" panose="02020603050405020304" pitchFamily="18" charset="0"/>
                </a:rPr>
                <a:t>π</a:t>
              </a:r>
              <a:endParaRPr lang="en-US" altLang="zh-CN" sz="2400">
                <a:latin typeface="Times New Roman" panose="02020603050405020304" pitchFamily="18" charset="0"/>
              </a:endParaRPr>
            </a:p>
          </p:txBody>
        </p:sp>
        <p:sp>
          <p:nvSpPr>
            <p:cNvPr id="37897" name="Rectangle 19"/>
            <p:cNvSpPr>
              <a:spLocks noChangeArrowheads="1"/>
            </p:cNvSpPr>
            <p:nvPr/>
          </p:nvSpPr>
          <p:spPr bwMode="auto">
            <a:xfrm>
              <a:off x="1536" y="1584"/>
              <a:ext cx="96" cy="1008"/>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7898" name="Rectangle 20" descr="浅色下对角线"/>
            <p:cNvSpPr>
              <a:spLocks noChangeArrowheads="1"/>
            </p:cNvSpPr>
            <p:nvPr/>
          </p:nvSpPr>
          <p:spPr bwMode="auto">
            <a:xfrm>
              <a:off x="1632" y="1584"/>
              <a:ext cx="96" cy="1008"/>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7899" name="Rectangle 21"/>
            <p:cNvSpPr>
              <a:spLocks noChangeArrowheads="1"/>
            </p:cNvSpPr>
            <p:nvPr/>
          </p:nvSpPr>
          <p:spPr bwMode="auto">
            <a:xfrm>
              <a:off x="1728" y="1584"/>
              <a:ext cx="96" cy="1008"/>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7900" name="Rectangle 22"/>
            <p:cNvSpPr>
              <a:spLocks noChangeArrowheads="1"/>
            </p:cNvSpPr>
            <p:nvPr/>
          </p:nvSpPr>
          <p:spPr bwMode="auto">
            <a:xfrm>
              <a:off x="1824" y="1584"/>
              <a:ext cx="96" cy="1008"/>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7901" name="Rectangle 23" descr="浅色下对角线"/>
            <p:cNvSpPr>
              <a:spLocks noChangeArrowheads="1"/>
            </p:cNvSpPr>
            <p:nvPr/>
          </p:nvSpPr>
          <p:spPr bwMode="auto">
            <a:xfrm>
              <a:off x="1920" y="1584"/>
              <a:ext cx="96" cy="1008"/>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7902" name="Rectangle 24"/>
            <p:cNvSpPr>
              <a:spLocks noChangeArrowheads="1"/>
            </p:cNvSpPr>
            <p:nvPr/>
          </p:nvSpPr>
          <p:spPr bwMode="auto">
            <a:xfrm>
              <a:off x="2016" y="1584"/>
              <a:ext cx="96" cy="1008"/>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7903" name="Rectangle 25" descr="浅色下对角线"/>
            <p:cNvSpPr>
              <a:spLocks noChangeArrowheads="1"/>
            </p:cNvSpPr>
            <p:nvPr/>
          </p:nvSpPr>
          <p:spPr bwMode="auto">
            <a:xfrm>
              <a:off x="3072" y="1584"/>
              <a:ext cx="96" cy="1008"/>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37904" name="Rectangle 26" descr="浅色下对角线"/>
            <p:cNvSpPr>
              <a:spLocks noChangeArrowheads="1"/>
            </p:cNvSpPr>
            <p:nvPr/>
          </p:nvSpPr>
          <p:spPr bwMode="auto">
            <a:xfrm>
              <a:off x="3168" y="1584"/>
              <a:ext cx="96" cy="1008"/>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p:cNvSpPr>
          <p:nvPr>
            <p:ph type="title"/>
          </p:nvPr>
        </p:nvSpPr>
        <p:spPr>
          <a:xfrm>
            <a:off x="428625" y="714375"/>
            <a:ext cx="8229600" cy="1143000"/>
          </a:xfrm>
        </p:spPr>
        <p:txBody>
          <a:bodyPr/>
          <a:lstStyle/>
          <a:p>
            <a:pPr eaLnBrk="1" hangingPunct="1"/>
            <a:r>
              <a:rPr lang="zh-CN" altLang="en-US"/>
              <a:t>投影（续）</a:t>
            </a:r>
            <a:endParaRPr lang="zh-CN" altLang="en-US"/>
          </a:p>
        </p:txBody>
      </p:sp>
      <p:sp>
        <p:nvSpPr>
          <p:cNvPr id="38915" name="Rectangle 3"/>
          <p:cNvSpPr>
            <a:spLocks noGrp="1" noRot="1"/>
          </p:cNvSpPr>
          <p:nvPr>
            <p:ph idx="1"/>
          </p:nvPr>
        </p:nvSpPr>
        <p:spPr/>
        <p:txBody>
          <a:bodyPr/>
          <a:lstStyle/>
          <a:p>
            <a:pPr algn="just" eaLnBrk="1" hangingPunct="1"/>
            <a:r>
              <a:rPr lang="en-US" altLang="zh-CN" sz="2400"/>
              <a:t>3) </a:t>
            </a:r>
            <a:r>
              <a:rPr lang="zh-CN" altLang="en-US" sz="2400"/>
              <a:t>举例</a:t>
            </a:r>
            <a:endParaRPr lang="zh-CN" altLang="en-US" sz="2400"/>
          </a:p>
          <a:p>
            <a:pPr algn="just" eaLnBrk="1" hangingPunct="1">
              <a:buFont typeface="Wingdings" panose="05000000000000000000" pitchFamily="2" charset="2"/>
              <a:buNone/>
            </a:pPr>
            <a:r>
              <a:rPr lang="en-US" altLang="zh-CN" sz="2400"/>
              <a:t>[</a:t>
            </a:r>
            <a:r>
              <a:rPr lang="zh-CN" altLang="en-US" sz="2400"/>
              <a:t>例</a:t>
            </a:r>
            <a:r>
              <a:rPr lang="en-US" altLang="zh-CN" sz="2400"/>
              <a:t>3]  </a:t>
            </a:r>
            <a:r>
              <a:rPr lang="zh-CN" altLang="en-US" sz="2400"/>
              <a:t>查询学生的姓名和所在系</a:t>
            </a:r>
            <a:endParaRPr lang="en-US" altLang="zh-CN" sz="2400"/>
          </a:p>
          <a:p>
            <a:pPr algn="just" eaLnBrk="1" hangingPunct="1">
              <a:buFont typeface="Wingdings" panose="05000000000000000000" pitchFamily="2" charset="2"/>
              <a:buNone/>
            </a:pPr>
            <a:endParaRPr lang="zh-CN" altLang="en-US" sz="2400"/>
          </a:p>
          <a:p>
            <a:pPr lvl="1" algn="just" eaLnBrk="1" hangingPunct="1">
              <a:buFont typeface="Wingdings" panose="05000000000000000000" pitchFamily="2" charset="2"/>
              <a:buNone/>
            </a:pPr>
            <a:r>
              <a:rPr lang="zh-CN" altLang="en-US" sz="2000"/>
              <a:t>	即求</a:t>
            </a:r>
            <a:r>
              <a:rPr lang="en-US" altLang="zh-CN" sz="2000"/>
              <a:t>Student</a:t>
            </a:r>
            <a:r>
              <a:rPr lang="zh-CN" altLang="en-US" sz="2000"/>
              <a:t>关系上学生姓名和所在系两个属性上的投影</a:t>
            </a:r>
            <a:endParaRPr lang="zh-CN" altLang="en-US" sz="2000"/>
          </a:p>
          <a:p>
            <a:pPr lvl="1" algn="just" eaLnBrk="1" hangingPunct="1">
              <a:buFont typeface="Wingdings" panose="05000000000000000000" pitchFamily="2" charset="2"/>
              <a:buNone/>
            </a:pPr>
            <a:r>
              <a:rPr lang="zh-CN" altLang="en-US" sz="2000"/>
              <a:t>    </a:t>
            </a:r>
            <a:r>
              <a:rPr lang="en-US" altLang="zh-CN" sz="2000"/>
              <a:t>π</a:t>
            </a:r>
            <a:r>
              <a:rPr lang="en-US" altLang="zh-CN" sz="2000" baseline="-30000"/>
              <a:t>Sname</a:t>
            </a:r>
            <a:r>
              <a:rPr lang="zh-CN" altLang="en-US" sz="2000" baseline="-30000"/>
              <a:t>，</a:t>
            </a:r>
            <a:r>
              <a:rPr lang="en-US" altLang="zh-CN" sz="2000" baseline="-30000"/>
              <a:t>Sdept</a:t>
            </a:r>
            <a:r>
              <a:rPr lang="en-US" altLang="zh-CN" sz="2000"/>
              <a:t>(Student)</a:t>
            </a:r>
            <a:endParaRPr lang="en-US" altLang="zh-CN" sz="2000"/>
          </a:p>
          <a:p>
            <a:pPr lvl="1" algn="just" eaLnBrk="1" hangingPunct="1">
              <a:buFont typeface="Wingdings" panose="05000000000000000000" pitchFamily="2" charset="2"/>
              <a:buNone/>
            </a:pPr>
            <a:r>
              <a:rPr lang="en-US" altLang="zh-CN" sz="2000"/>
              <a:t>	</a:t>
            </a:r>
            <a:r>
              <a:rPr lang="zh-CN" altLang="en-US" sz="2000"/>
              <a:t>或      </a:t>
            </a:r>
            <a:r>
              <a:rPr lang="en-US" altLang="zh-CN" sz="2000"/>
              <a:t>π</a:t>
            </a:r>
            <a:r>
              <a:rPr lang="en-US" altLang="zh-CN" sz="2000" baseline="-30000"/>
              <a:t>2</a:t>
            </a:r>
            <a:r>
              <a:rPr lang="zh-CN" altLang="en-US" sz="2000" baseline="-30000"/>
              <a:t>，</a:t>
            </a:r>
            <a:r>
              <a:rPr lang="en-US" altLang="zh-CN" sz="2000" baseline="-30000"/>
              <a:t>5</a:t>
            </a:r>
            <a:r>
              <a:rPr lang="en-US" altLang="zh-CN" sz="2000"/>
              <a:t>(Student)</a:t>
            </a:r>
            <a:endParaRPr lang="en-US" altLang="zh-CN" sz="2000"/>
          </a:p>
          <a:p>
            <a:pPr lvl="1" algn="just" eaLnBrk="1" hangingPunct="1">
              <a:buFont typeface="Wingdings" panose="05000000000000000000" pitchFamily="2" charset="2"/>
              <a:buNone/>
            </a:pPr>
            <a:endParaRPr lang="en-US" altLang="zh-CN" sz="2000"/>
          </a:p>
          <a:p>
            <a:pPr lvl="1" algn="just" eaLnBrk="1" hangingPunct="1">
              <a:buFont typeface="Wingdings" panose="05000000000000000000" pitchFamily="2" charset="2"/>
              <a:buNone/>
            </a:pPr>
            <a:r>
              <a:rPr lang="zh-CN" altLang="en-US" sz="2000"/>
              <a:t>结果：</a:t>
            </a:r>
            <a:endParaRPr lang="zh-CN" altLang="en-US" sz="2000"/>
          </a:p>
          <a:p>
            <a:pPr eaLnBrk="1" hangingPunct="1"/>
            <a:endParaRPr lang="en-US" altLang="zh-CN" sz="2400"/>
          </a:p>
        </p:txBody>
      </p:sp>
      <p:sp>
        <p:nvSpPr>
          <p:cNvPr id="4" name="日期占位符 3"/>
          <p:cNvSpPr>
            <a:spLocks noGrp="1"/>
          </p:cNvSpPr>
          <p:nvPr>
            <p:ph type="dt" sz="quarter" idx="10"/>
          </p:nvPr>
        </p:nvSpPr>
        <p:spPr/>
        <p:txBody>
          <a:bodyPr/>
          <a:lstStyle/>
          <a:p>
            <a:pPr>
              <a:defRPr/>
            </a:pPr>
            <a:fld id="{A78A1571-6C1D-4D74-A525-C3C38090DA85}" type="datetime1">
              <a:rPr lang="zh-CN" altLang="en-US"/>
            </a:fld>
            <a:endParaRPr lang="en-US" altLang="zh-CN"/>
          </a:p>
        </p:txBody>
      </p:sp>
      <p:sp>
        <p:nvSpPr>
          <p:cNvPr id="389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p:cNvSpPr>
          <p:nvPr>
            <p:ph type="title"/>
          </p:nvPr>
        </p:nvSpPr>
        <p:spPr/>
        <p:txBody>
          <a:bodyPr/>
          <a:lstStyle/>
          <a:p>
            <a:pPr eaLnBrk="1" hangingPunct="1"/>
            <a:r>
              <a:rPr lang="zh-CN" altLang="en-US"/>
              <a:t>投影（续）</a:t>
            </a:r>
            <a:endParaRPr lang="zh-CN" altLang="en-US"/>
          </a:p>
        </p:txBody>
      </p:sp>
      <p:sp>
        <p:nvSpPr>
          <p:cNvPr id="36" name="日期占位符 3"/>
          <p:cNvSpPr>
            <a:spLocks noGrp="1"/>
          </p:cNvSpPr>
          <p:nvPr>
            <p:ph type="dt" sz="quarter" idx="10"/>
          </p:nvPr>
        </p:nvSpPr>
        <p:spPr/>
        <p:txBody>
          <a:bodyPr/>
          <a:lstStyle/>
          <a:p>
            <a:pPr>
              <a:defRPr/>
            </a:pPr>
            <a:fld id="{CD68F1D7-0B69-4818-B17A-292774FF3CF7}" type="datetime1">
              <a:rPr lang="zh-CN" altLang="en-US"/>
            </a:fld>
            <a:endParaRPr lang="en-US" altLang="zh-CN"/>
          </a:p>
        </p:txBody>
      </p:sp>
      <p:sp>
        <p:nvSpPr>
          <p:cNvPr id="39940"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39941" name="Group 36"/>
          <p:cNvGrpSpPr/>
          <p:nvPr/>
        </p:nvGrpSpPr>
        <p:grpSpPr bwMode="auto">
          <a:xfrm>
            <a:off x="3200400" y="2209800"/>
            <a:ext cx="2895600" cy="3352800"/>
            <a:chOff x="-3" y="-3"/>
            <a:chExt cx="1546" cy="2283"/>
          </a:xfrm>
        </p:grpSpPr>
        <p:grpSp>
          <p:nvGrpSpPr>
            <p:cNvPr id="39942" name="Group 34"/>
            <p:cNvGrpSpPr/>
            <p:nvPr/>
          </p:nvGrpSpPr>
          <p:grpSpPr bwMode="auto">
            <a:xfrm>
              <a:off x="0" y="0"/>
              <a:ext cx="1540" cy="2277"/>
              <a:chOff x="0" y="0"/>
              <a:chExt cx="1540" cy="2277"/>
            </a:xfrm>
          </p:grpSpPr>
          <p:grpSp>
            <p:nvGrpSpPr>
              <p:cNvPr id="39944" name="Group 15"/>
              <p:cNvGrpSpPr/>
              <p:nvPr/>
            </p:nvGrpSpPr>
            <p:grpSpPr bwMode="auto">
              <a:xfrm>
                <a:off x="0" y="0"/>
                <a:ext cx="734" cy="442"/>
                <a:chOff x="0" y="0"/>
                <a:chExt cx="734" cy="442"/>
              </a:xfrm>
            </p:grpSpPr>
            <p:sp>
              <p:nvSpPr>
                <p:cNvPr id="39972" name="Rectangle 4"/>
                <p:cNvSpPr>
                  <a:spLocks noChangeArrowheads="1"/>
                </p:cNvSpPr>
                <p:nvPr/>
              </p:nvSpPr>
              <p:spPr bwMode="auto">
                <a:xfrm>
                  <a:off x="43" y="0"/>
                  <a:ext cx="64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rPr>
                    <a:t>Sname</a:t>
                  </a:r>
                  <a:endParaRPr lang="en-US" altLang="zh-CN" sz="2800">
                    <a:latin typeface="Times New Roman" panose="02020603050405020304" pitchFamily="18" charset="0"/>
                  </a:endParaRPr>
                </a:p>
              </p:txBody>
            </p:sp>
            <p:sp>
              <p:nvSpPr>
                <p:cNvPr id="39973" name="Rectangle 14"/>
                <p:cNvSpPr>
                  <a:spLocks noChangeArrowheads="1"/>
                </p:cNvSpPr>
                <p:nvPr/>
              </p:nvSpPr>
              <p:spPr bwMode="auto">
                <a:xfrm>
                  <a:off x="0" y="0"/>
                  <a:ext cx="734"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39945" name="Group 17"/>
              <p:cNvGrpSpPr/>
              <p:nvPr/>
            </p:nvGrpSpPr>
            <p:grpSpPr bwMode="auto">
              <a:xfrm>
                <a:off x="734" y="0"/>
                <a:ext cx="806" cy="442"/>
                <a:chOff x="734" y="0"/>
                <a:chExt cx="806" cy="442"/>
              </a:xfrm>
            </p:grpSpPr>
            <p:sp>
              <p:nvSpPr>
                <p:cNvPr id="39970" name="Rectangle 5"/>
                <p:cNvSpPr>
                  <a:spLocks noChangeArrowheads="1"/>
                </p:cNvSpPr>
                <p:nvPr/>
              </p:nvSpPr>
              <p:spPr bwMode="auto">
                <a:xfrm>
                  <a:off x="777" y="0"/>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rPr>
                    <a:t>Sdept</a:t>
                  </a:r>
                  <a:endParaRPr lang="en-US" altLang="zh-CN" sz="2800">
                    <a:latin typeface="Times New Roman" panose="02020603050405020304" pitchFamily="18" charset="0"/>
                  </a:endParaRPr>
                </a:p>
              </p:txBody>
            </p:sp>
            <p:sp>
              <p:nvSpPr>
                <p:cNvPr id="39971" name="Rectangle 16"/>
                <p:cNvSpPr>
                  <a:spLocks noChangeArrowheads="1"/>
                </p:cNvSpPr>
                <p:nvPr/>
              </p:nvSpPr>
              <p:spPr bwMode="auto">
                <a:xfrm>
                  <a:off x="734" y="0"/>
                  <a:ext cx="80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39946" name="Group 19"/>
              <p:cNvGrpSpPr/>
              <p:nvPr/>
            </p:nvGrpSpPr>
            <p:grpSpPr bwMode="auto">
              <a:xfrm>
                <a:off x="0" y="442"/>
                <a:ext cx="734" cy="509"/>
                <a:chOff x="0" y="442"/>
                <a:chExt cx="734" cy="509"/>
              </a:xfrm>
            </p:grpSpPr>
            <p:sp>
              <p:nvSpPr>
                <p:cNvPr id="39968" name="Rectangle 6"/>
                <p:cNvSpPr>
                  <a:spLocks noChangeArrowheads="1"/>
                </p:cNvSpPr>
                <p:nvPr/>
              </p:nvSpPr>
              <p:spPr bwMode="auto">
                <a:xfrm>
                  <a:off x="43" y="442"/>
                  <a:ext cx="648"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800" b="1">
                      <a:latin typeface="Times New Roman" panose="02020603050405020304" pitchFamily="18" charset="0"/>
                    </a:rPr>
                    <a:t>李勇</a:t>
                  </a:r>
                  <a:endParaRPr lang="zh-CN" altLang="en-US" sz="2800">
                    <a:latin typeface="Times New Roman" panose="02020603050405020304" pitchFamily="18" charset="0"/>
                  </a:endParaRPr>
                </a:p>
              </p:txBody>
            </p:sp>
            <p:sp>
              <p:nvSpPr>
                <p:cNvPr id="39969" name="Rectangle 18"/>
                <p:cNvSpPr>
                  <a:spLocks noChangeArrowheads="1"/>
                </p:cNvSpPr>
                <p:nvPr/>
              </p:nvSpPr>
              <p:spPr bwMode="auto">
                <a:xfrm>
                  <a:off x="0" y="442"/>
                  <a:ext cx="734"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39947" name="Group 21"/>
              <p:cNvGrpSpPr/>
              <p:nvPr/>
            </p:nvGrpSpPr>
            <p:grpSpPr bwMode="auto">
              <a:xfrm>
                <a:off x="734" y="442"/>
                <a:ext cx="806" cy="509"/>
                <a:chOff x="734" y="442"/>
                <a:chExt cx="806" cy="509"/>
              </a:xfrm>
            </p:grpSpPr>
            <p:sp>
              <p:nvSpPr>
                <p:cNvPr id="39966" name="Rectangle 7"/>
                <p:cNvSpPr>
                  <a:spLocks noChangeArrowheads="1"/>
                </p:cNvSpPr>
                <p:nvPr/>
              </p:nvSpPr>
              <p:spPr bwMode="auto">
                <a:xfrm>
                  <a:off x="777" y="442"/>
                  <a:ext cx="720"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cs typeface="Times New Roman" panose="02020603050405020304" pitchFamily="18" charset="0"/>
                    </a:rPr>
                    <a:t>CS</a:t>
                  </a:r>
                  <a:endParaRPr lang="en-US" altLang="zh-CN" sz="2400">
                    <a:latin typeface="Times New Roman" panose="02020603050405020304" pitchFamily="18" charset="0"/>
                  </a:endParaRPr>
                </a:p>
              </p:txBody>
            </p:sp>
            <p:sp>
              <p:nvSpPr>
                <p:cNvPr id="39967" name="Rectangle 20"/>
                <p:cNvSpPr>
                  <a:spLocks noChangeArrowheads="1"/>
                </p:cNvSpPr>
                <p:nvPr/>
              </p:nvSpPr>
              <p:spPr bwMode="auto">
                <a:xfrm>
                  <a:off x="734" y="442"/>
                  <a:ext cx="806"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39948" name="Group 23"/>
              <p:cNvGrpSpPr/>
              <p:nvPr/>
            </p:nvGrpSpPr>
            <p:grpSpPr bwMode="auto">
              <a:xfrm>
                <a:off x="0" y="951"/>
                <a:ext cx="734" cy="442"/>
                <a:chOff x="0" y="951"/>
                <a:chExt cx="734" cy="442"/>
              </a:xfrm>
            </p:grpSpPr>
            <p:sp>
              <p:nvSpPr>
                <p:cNvPr id="39964" name="Rectangle 8"/>
                <p:cNvSpPr>
                  <a:spLocks noChangeArrowheads="1"/>
                </p:cNvSpPr>
                <p:nvPr/>
              </p:nvSpPr>
              <p:spPr bwMode="auto">
                <a:xfrm>
                  <a:off x="43" y="951"/>
                  <a:ext cx="64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800" b="1">
                      <a:latin typeface="Times New Roman" panose="02020603050405020304" pitchFamily="18" charset="0"/>
                    </a:rPr>
                    <a:t>刘晨</a:t>
                  </a:r>
                  <a:endParaRPr lang="zh-CN" altLang="en-US" sz="2800">
                    <a:latin typeface="Times New Roman" panose="02020603050405020304" pitchFamily="18" charset="0"/>
                  </a:endParaRPr>
                </a:p>
              </p:txBody>
            </p:sp>
            <p:sp>
              <p:nvSpPr>
                <p:cNvPr id="39965" name="Rectangle 22"/>
                <p:cNvSpPr>
                  <a:spLocks noChangeArrowheads="1"/>
                </p:cNvSpPr>
                <p:nvPr/>
              </p:nvSpPr>
              <p:spPr bwMode="auto">
                <a:xfrm>
                  <a:off x="0" y="951"/>
                  <a:ext cx="734"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39949" name="Group 25"/>
              <p:cNvGrpSpPr/>
              <p:nvPr/>
            </p:nvGrpSpPr>
            <p:grpSpPr bwMode="auto">
              <a:xfrm>
                <a:off x="734" y="951"/>
                <a:ext cx="806" cy="442"/>
                <a:chOff x="734" y="951"/>
                <a:chExt cx="806" cy="442"/>
              </a:xfrm>
            </p:grpSpPr>
            <p:sp>
              <p:nvSpPr>
                <p:cNvPr id="39962" name="Rectangle 9"/>
                <p:cNvSpPr>
                  <a:spLocks noChangeArrowheads="1"/>
                </p:cNvSpPr>
                <p:nvPr/>
              </p:nvSpPr>
              <p:spPr bwMode="auto">
                <a:xfrm>
                  <a:off x="777" y="951"/>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rPr>
                    <a:t>IS</a:t>
                  </a:r>
                  <a:endParaRPr lang="en-US" altLang="zh-CN" sz="2400">
                    <a:latin typeface="Times New Roman" panose="02020603050405020304" pitchFamily="18" charset="0"/>
                  </a:endParaRPr>
                </a:p>
              </p:txBody>
            </p:sp>
            <p:sp>
              <p:nvSpPr>
                <p:cNvPr id="39963" name="Rectangle 24"/>
                <p:cNvSpPr>
                  <a:spLocks noChangeArrowheads="1"/>
                </p:cNvSpPr>
                <p:nvPr/>
              </p:nvSpPr>
              <p:spPr bwMode="auto">
                <a:xfrm>
                  <a:off x="734" y="951"/>
                  <a:ext cx="80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39950" name="Group 27"/>
              <p:cNvGrpSpPr/>
              <p:nvPr/>
            </p:nvGrpSpPr>
            <p:grpSpPr bwMode="auto">
              <a:xfrm>
                <a:off x="0" y="1393"/>
                <a:ext cx="734" cy="442"/>
                <a:chOff x="0" y="1393"/>
                <a:chExt cx="734" cy="442"/>
              </a:xfrm>
            </p:grpSpPr>
            <p:sp>
              <p:nvSpPr>
                <p:cNvPr id="39960" name="Rectangle 10"/>
                <p:cNvSpPr>
                  <a:spLocks noChangeArrowheads="1"/>
                </p:cNvSpPr>
                <p:nvPr/>
              </p:nvSpPr>
              <p:spPr bwMode="auto">
                <a:xfrm>
                  <a:off x="43" y="1393"/>
                  <a:ext cx="64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800" b="1">
                      <a:latin typeface="Times New Roman" panose="02020603050405020304" pitchFamily="18" charset="0"/>
                    </a:rPr>
                    <a:t>王敏</a:t>
                  </a:r>
                  <a:endParaRPr lang="zh-CN" altLang="en-US" sz="2800">
                    <a:latin typeface="Times New Roman" panose="02020603050405020304" pitchFamily="18" charset="0"/>
                  </a:endParaRPr>
                </a:p>
              </p:txBody>
            </p:sp>
            <p:sp>
              <p:nvSpPr>
                <p:cNvPr id="39961" name="Rectangle 26"/>
                <p:cNvSpPr>
                  <a:spLocks noChangeArrowheads="1"/>
                </p:cNvSpPr>
                <p:nvPr/>
              </p:nvSpPr>
              <p:spPr bwMode="auto">
                <a:xfrm>
                  <a:off x="0" y="1393"/>
                  <a:ext cx="734"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39951" name="Group 29"/>
              <p:cNvGrpSpPr/>
              <p:nvPr/>
            </p:nvGrpSpPr>
            <p:grpSpPr bwMode="auto">
              <a:xfrm>
                <a:off x="734" y="1393"/>
                <a:ext cx="806" cy="442"/>
                <a:chOff x="734" y="1393"/>
                <a:chExt cx="806" cy="442"/>
              </a:xfrm>
            </p:grpSpPr>
            <p:sp>
              <p:nvSpPr>
                <p:cNvPr id="39958" name="Rectangle 11"/>
                <p:cNvSpPr>
                  <a:spLocks noChangeArrowheads="1"/>
                </p:cNvSpPr>
                <p:nvPr/>
              </p:nvSpPr>
              <p:spPr bwMode="auto">
                <a:xfrm>
                  <a:off x="777" y="1393"/>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rPr>
                    <a:t>MA</a:t>
                  </a:r>
                  <a:endParaRPr lang="en-US" altLang="zh-CN" sz="2800">
                    <a:latin typeface="Times New Roman" panose="02020603050405020304" pitchFamily="18" charset="0"/>
                  </a:endParaRPr>
                </a:p>
              </p:txBody>
            </p:sp>
            <p:sp>
              <p:nvSpPr>
                <p:cNvPr id="39959" name="Rectangle 28"/>
                <p:cNvSpPr>
                  <a:spLocks noChangeArrowheads="1"/>
                </p:cNvSpPr>
                <p:nvPr/>
              </p:nvSpPr>
              <p:spPr bwMode="auto">
                <a:xfrm>
                  <a:off x="734" y="1393"/>
                  <a:ext cx="80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39952" name="Group 31"/>
              <p:cNvGrpSpPr/>
              <p:nvPr/>
            </p:nvGrpSpPr>
            <p:grpSpPr bwMode="auto">
              <a:xfrm>
                <a:off x="0" y="1835"/>
                <a:ext cx="734" cy="442"/>
                <a:chOff x="0" y="1835"/>
                <a:chExt cx="734" cy="442"/>
              </a:xfrm>
            </p:grpSpPr>
            <p:sp>
              <p:nvSpPr>
                <p:cNvPr id="39956" name="Rectangle 12"/>
                <p:cNvSpPr>
                  <a:spLocks noChangeArrowheads="1"/>
                </p:cNvSpPr>
                <p:nvPr/>
              </p:nvSpPr>
              <p:spPr bwMode="auto">
                <a:xfrm>
                  <a:off x="43" y="1835"/>
                  <a:ext cx="64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800" b="1">
                      <a:latin typeface="Times New Roman" panose="02020603050405020304" pitchFamily="18" charset="0"/>
                    </a:rPr>
                    <a:t>张立</a:t>
                  </a:r>
                  <a:endParaRPr lang="zh-CN" altLang="en-US" sz="2800">
                    <a:latin typeface="Times New Roman" panose="02020603050405020304" pitchFamily="18" charset="0"/>
                  </a:endParaRPr>
                </a:p>
              </p:txBody>
            </p:sp>
            <p:sp>
              <p:nvSpPr>
                <p:cNvPr id="39957" name="Rectangle 30"/>
                <p:cNvSpPr>
                  <a:spLocks noChangeArrowheads="1"/>
                </p:cNvSpPr>
                <p:nvPr/>
              </p:nvSpPr>
              <p:spPr bwMode="auto">
                <a:xfrm>
                  <a:off x="0" y="1835"/>
                  <a:ext cx="734"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39953" name="Group 33"/>
              <p:cNvGrpSpPr/>
              <p:nvPr/>
            </p:nvGrpSpPr>
            <p:grpSpPr bwMode="auto">
              <a:xfrm>
                <a:off x="734" y="1835"/>
                <a:ext cx="806" cy="442"/>
                <a:chOff x="734" y="1835"/>
                <a:chExt cx="806" cy="442"/>
              </a:xfrm>
            </p:grpSpPr>
            <p:sp>
              <p:nvSpPr>
                <p:cNvPr id="39954" name="Rectangle 13"/>
                <p:cNvSpPr>
                  <a:spLocks noChangeArrowheads="1"/>
                </p:cNvSpPr>
                <p:nvPr/>
              </p:nvSpPr>
              <p:spPr bwMode="auto">
                <a:xfrm>
                  <a:off x="777" y="1835"/>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rPr>
                    <a:t>IS</a:t>
                  </a:r>
                  <a:endParaRPr lang="en-US" altLang="zh-CN" sz="2800">
                    <a:latin typeface="Times New Roman" panose="02020603050405020304" pitchFamily="18" charset="0"/>
                  </a:endParaRPr>
                </a:p>
              </p:txBody>
            </p:sp>
            <p:sp>
              <p:nvSpPr>
                <p:cNvPr id="39955" name="Rectangle 32"/>
                <p:cNvSpPr>
                  <a:spLocks noChangeArrowheads="1"/>
                </p:cNvSpPr>
                <p:nvPr/>
              </p:nvSpPr>
              <p:spPr bwMode="auto">
                <a:xfrm>
                  <a:off x="734" y="1835"/>
                  <a:ext cx="80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39943" name="Rectangle 35"/>
            <p:cNvSpPr>
              <a:spLocks noChangeArrowheads="1"/>
            </p:cNvSpPr>
            <p:nvPr/>
          </p:nvSpPr>
          <p:spPr bwMode="auto">
            <a:xfrm>
              <a:off x="-3" y="-3"/>
              <a:ext cx="1546" cy="2283"/>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p:cNvSpPr>
          <p:nvPr>
            <p:ph type="title"/>
          </p:nvPr>
        </p:nvSpPr>
        <p:spPr/>
        <p:txBody>
          <a:bodyPr/>
          <a:lstStyle/>
          <a:p>
            <a:pPr eaLnBrk="1" hangingPunct="1"/>
            <a:r>
              <a:rPr lang="zh-CN" altLang="en-US"/>
              <a:t>二、数据库</a:t>
            </a:r>
            <a:endParaRPr lang="en-US" altLang="zh-CN"/>
          </a:p>
        </p:txBody>
      </p:sp>
      <p:sp>
        <p:nvSpPr>
          <p:cNvPr id="22531" name="Rectangle 3"/>
          <p:cNvSpPr>
            <a:spLocks noGrp="1" noRot="1"/>
          </p:cNvSpPr>
          <p:nvPr>
            <p:ph idx="1"/>
          </p:nvPr>
        </p:nvSpPr>
        <p:spPr>
          <a:xfrm>
            <a:off x="609600" y="2205038"/>
            <a:ext cx="7418388" cy="3821112"/>
          </a:xfrm>
        </p:spPr>
        <p:txBody>
          <a:bodyPr/>
          <a:lstStyle/>
          <a:p>
            <a:pPr algn="just" eaLnBrk="1" hangingPunct="1"/>
            <a:r>
              <a:rPr lang="zh-CN" altLang="en-US" sz="2800"/>
              <a:t>人们收集并抽取出一个应用所需要的大量数据之后，应将其保存起来以供进一步加工处理，进一步抽取有用信息</a:t>
            </a:r>
            <a:endParaRPr lang="zh-CN" altLang="en-US" sz="2800"/>
          </a:p>
          <a:p>
            <a:pPr algn="just" eaLnBrk="1" hangingPunct="1"/>
            <a:endParaRPr lang="zh-CN" altLang="en-US" sz="2800"/>
          </a:p>
          <a:p>
            <a:pPr algn="just" eaLnBrk="1" hangingPunct="1"/>
            <a:r>
              <a:rPr lang="zh-CN" altLang="en-US"/>
              <a:t>数据库的定义</a:t>
            </a:r>
            <a:endParaRPr lang="zh-CN" altLang="en-US"/>
          </a:p>
          <a:p>
            <a:pPr lvl="1" algn="just" eaLnBrk="1" hangingPunct="1">
              <a:lnSpc>
                <a:spcPct val="120000"/>
              </a:lnSpc>
            </a:pPr>
            <a:r>
              <a:rPr lang="zh-CN" altLang="en-US"/>
              <a:t>数据库</a:t>
            </a:r>
            <a:r>
              <a:rPr lang="en-US" altLang="zh-CN"/>
              <a:t>(Database,</a:t>
            </a:r>
            <a:r>
              <a:rPr lang="zh-CN" altLang="en-US"/>
              <a:t>简称</a:t>
            </a:r>
            <a:r>
              <a:rPr lang="en-US" altLang="zh-CN"/>
              <a:t>DB)</a:t>
            </a:r>
            <a:r>
              <a:rPr lang="zh-CN" altLang="en-US"/>
              <a:t>是</a:t>
            </a:r>
            <a:r>
              <a:rPr lang="zh-CN" altLang="en-US" u="sng">
                <a:solidFill>
                  <a:srgbClr val="FF0000"/>
                </a:solidFill>
              </a:rPr>
              <a:t>长期</a:t>
            </a:r>
            <a:r>
              <a:rPr lang="zh-CN" altLang="en-US"/>
              <a:t>储存在计算机内、</a:t>
            </a:r>
            <a:r>
              <a:rPr lang="zh-CN" altLang="en-US" u="sng">
                <a:solidFill>
                  <a:srgbClr val="FF0000"/>
                </a:solidFill>
              </a:rPr>
              <a:t>有组织</a:t>
            </a:r>
            <a:r>
              <a:rPr lang="zh-CN" altLang="en-US"/>
              <a:t>的、</a:t>
            </a:r>
            <a:r>
              <a:rPr lang="zh-CN" altLang="en-US" u="sng">
                <a:solidFill>
                  <a:srgbClr val="FF0000"/>
                </a:solidFill>
              </a:rPr>
              <a:t>可共享</a:t>
            </a:r>
            <a:r>
              <a:rPr lang="zh-CN" altLang="en-US"/>
              <a:t>的</a:t>
            </a:r>
            <a:r>
              <a:rPr lang="zh-CN" altLang="en-US" u="sng">
                <a:solidFill>
                  <a:schemeClr val="tx2"/>
                </a:solidFill>
              </a:rPr>
              <a:t>大量</a:t>
            </a:r>
            <a:r>
              <a:rPr lang="zh-CN" altLang="en-US"/>
              <a:t>数据集合</a:t>
            </a:r>
            <a:endParaRPr lang="zh-CN" altLang="en-US"/>
          </a:p>
        </p:txBody>
      </p:sp>
      <p:sp>
        <p:nvSpPr>
          <p:cNvPr id="5120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D5D80A9C-66BF-48CB-BC57-F2A25AE7014F}"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blinds(horizontal)">
                                      <p:cBhvr>
                                        <p:cTn id="12" dur="500"/>
                                        <p:tgtEl>
                                          <p:spTgt spid="22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1">
                                            <p:txEl>
                                              <p:pRg st="3" end="3"/>
                                            </p:txEl>
                                          </p:spTgt>
                                        </p:tgtEl>
                                        <p:attrNameLst>
                                          <p:attrName>style.visibility</p:attrName>
                                        </p:attrNameLst>
                                      </p:cBhvr>
                                      <p:to>
                                        <p:strVal val="visible"/>
                                      </p:to>
                                    </p:set>
                                    <p:animEffect transition="in" filter="blinds(horizontal)">
                                      <p:cBhvr>
                                        <p:cTn id="17" dur="500"/>
                                        <p:tgtEl>
                                          <p:spTgt spid="225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p:cNvSpPr>
          <p:nvPr>
            <p:ph type="title"/>
          </p:nvPr>
        </p:nvSpPr>
        <p:spPr/>
        <p:txBody>
          <a:bodyPr/>
          <a:lstStyle/>
          <a:p>
            <a:pPr eaLnBrk="1" hangingPunct="1"/>
            <a:r>
              <a:rPr lang="en-US" altLang="zh-CN"/>
              <a:t>3. </a:t>
            </a:r>
            <a:r>
              <a:rPr lang="zh-CN" altLang="en-US"/>
              <a:t>连接（</a:t>
            </a:r>
            <a:r>
              <a:rPr lang="en-US" altLang="zh-CN"/>
              <a:t>Join</a:t>
            </a:r>
            <a:r>
              <a:rPr lang="zh-CN" altLang="en-US"/>
              <a:t>） </a:t>
            </a:r>
            <a:endParaRPr lang="zh-CN" altLang="en-US"/>
          </a:p>
        </p:txBody>
      </p:sp>
      <p:sp>
        <p:nvSpPr>
          <p:cNvPr id="352259" name="Rectangle 3"/>
          <p:cNvSpPr>
            <a:spLocks noGrp="1" noRot="1"/>
          </p:cNvSpPr>
          <p:nvPr>
            <p:ph idx="1"/>
          </p:nvPr>
        </p:nvSpPr>
        <p:spPr>
          <a:xfrm>
            <a:off x="539750" y="1916113"/>
            <a:ext cx="7772400" cy="4114800"/>
          </a:xfrm>
        </p:spPr>
        <p:txBody>
          <a:bodyPr/>
          <a:lstStyle/>
          <a:p>
            <a:pPr algn="just" eaLnBrk="1" hangingPunct="1">
              <a:lnSpc>
                <a:spcPct val="90000"/>
              </a:lnSpc>
            </a:pPr>
            <a:r>
              <a:rPr lang="en-US" altLang="zh-CN" sz="2800"/>
              <a:t>1</a:t>
            </a:r>
            <a:r>
              <a:rPr lang="zh-CN" altLang="en-US" sz="2800"/>
              <a:t>）连接也称为</a:t>
            </a:r>
            <a:r>
              <a:rPr lang="en-US" altLang="zh-CN" sz="2800"/>
              <a:t>θ</a:t>
            </a:r>
            <a:r>
              <a:rPr lang="zh-CN" altLang="en-US" sz="2800"/>
              <a:t>连接</a:t>
            </a:r>
            <a:endParaRPr lang="zh-CN" altLang="en-US" sz="2800"/>
          </a:p>
          <a:p>
            <a:pPr algn="just" eaLnBrk="1" hangingPunct="1">
              <a:lnSpc>
                <a:spcPct val="90000"/>
              </a:lnSpc>
            </a:pPr>
            <a:r>
              <a:rPr lang="en-US" altLang="zh-CN" sz="2800"/>
              <a:t>2</a:t>
            </a:r>
            <a:r>
              <a:rPr lang="zh-CN" altLang="en-US" sz="2800"/>
              <a:t>）连接运算的含义</a:t>
            </a:r>
            <a:endParaRPr lang="zh-CN" altLang="en-US" sz="2800"/>
          </a:p>
          <a:p>
            <a:pPr marL="819150" lvl="1" algn="just" eaLnBrk="1" hangingPunct="1">
              <a:lnSpc>
                <a:spcPct val="90000"/>
              </a:lnSpc>
            </a:pPr>
            <a:r>
              <a:rPr lang="zh-CN" altLang="en-US"/>
              <a:t>从两个关系的笛卡尔积中选取属性间满足一定条件的元组</a:t>
            </a:r>
            <a:endParaRPr lang="zh-CN" altLang="en-US"/>
          </a:p>
          <a:p>
            <a:pPr marL="819150" lvl="1" algn="just" eaLnBrk="1" hangingPunct="1">
              <a:lnSpc>
                <a:spcPct val="90000"/>
              </a:lnSpc>
              <a:buFont typeface="Wingdings" panose="05000000000000000000" pitchFamily="2" charset="2"/>
              <a:buNone/>
            </a:pPr>
            <a:r>
              <a:rPr lang="zh-CN" altLang="en-US" i="1"/>
              <a:t>	</a:t>
            </a:r>
            <a:r>
              <a:rPr lang="zh-CN" altLang="en-US"/>
              <a:t> </a:t>
            </a:r>
            <a:r>
              <a:rPr lang="en-US" altLang="zh-CN" i="1"/>
              <a:t>R         S</a:t>
            </a:r>
            <a:r>
              <a:rPr lang="en-US" altLang="zh-CN"/>
              <a:t> = {          | </a:t>
            </a:r>
            <a:r>
              <a:rPr lang="en-US" altLang="zh-CN" i="1"/>
              <a:t>t</a:t>
            </a:r>
            <a:r>
              <a:rPr lang="en-US" altLang="zh-CN" baseline="-30000"/>
              <a:t>r</a:t>
            </a:r>
            <a:r>
              <a:rPr lang="en-US" altLang="zh-CN" i="1" baseline="-30000"/>
              <a:t> </a:t>
            </a:r>
            <a:r>
              <a:rPr lang="en-US" altLang="zh-CN">
                <a:sym typeface="Symbol" panose="05050102010706020507" pitchFamily="18" charset="2"/>
              </a:rPr>
              <a:t></a:t>
            </a:r>
            <a:r>
              <a:rPr lang="en-US" altLang="zh-CN"/>
              <a:t> </a:t>
            </a:r>
            <a:r>
              <a:rPr lang="en-US" altLang="zh-CN" i="1"/>
              <a:t>R</a:t>
            </a:r>
            <a:r>
              <a:rPr lang="en-US" altLang="zh-CN"/>
              <a:t>∧</a:t>
            </a:r>
            <a:r>
              <a:rPr lang="en-US" altLang="zh-CN" i="1"/>
              <a:t>t</a:t>
            </a:r>
            <a:r>
              <a:rPr lang="en-US" altLang="zh-CN" baseline="-30000"/>
              <a:t>s</a:t>
            </a:r>
            <a:r>
              <a:rPr lang="en-US" altLang="zh-CN" i="1" baseline="-30000"/>
              <a:t> </a:t>
            </a:r>
            <a:r>
              <a:rPr lang="en-US" altLang="zh-CN">
                <a:sym typeface="Symbol" panose="05050102010706020507" pitchFamily="18" charset="2"/>
              </a:rPr>
              <a:t></a:t>
            </a:r>
            <a:r>
              <a:rPr lang="en-US" altLang="zh-CN" i="1"/>
              <a:t>S</a:t>
            </a:r>
            <a:r>
              <a:rPr lang="en-US" altLang="zh-CN"/>
              <a:t>∧</a:t>
            </a:r>
            <a:r>
              <a:rPr lang="en-US" altLang="zh-CN" i="1"/>
              <a:t>t</a:t>
            </a:r>
            <a:r>
              <a:rPr lang="en-US" altLang="zh-CN" baseline="-30000"/>
              <a:t>r</a:t>
            </a:r>
            <a:r>
              <a:rPr lang="en-US" altLang="zh-CN"/>
              <a:t>[</a:t>
            </a:r>
            <a:r>
              <a:rPr lang="en-US" altLang="zh-CN" i="1"/>
              <a:t>A</a:t>
            </a:r>
            <a:r>
              <a:rPr lang="en-US" altLang="zh-CN"/>
              <a:t>]θ</a:t>
            </a:r>
            <a:r>
              <a:rPr lang="en-US" altLang="zh-CN" i="1"/>
              <a:t>t</a:t>
            </a:r>
            <a:r>
              <a:rPr lang="en-US" altLang="zh-CN" baseline="-30000"/>
              <a:t>s</a:t>
            </a:r>
            <a:r>
              <a:rPr lang="en-US" altLang="zh-CN"/>
              <a:t>[</a:t>
            </a:r>
            <a:r>
              <a:rPr lang="en-US" altLang="zh-CN" i="1"/>
              <a:t>B</a:t>
            </a:r>
            <a:r>
              <a:rPr lang="en-US" altLang="zh-CN"/>
              <a:t>] }</a:t>
            </a:r>
            <a:endParaRPr lang="en-US" altLang="zh-CN"/>
          </a:p>
          <a:p>
            <a:pPr marL="819150" lvl="1" algn="just" eaLnBrk="1" hangingPunct="1">
              <a:lnSpc>
                <a:spcPct val="90000"/>
              </a:lnSpc>
              <a:buFont typeface="Wingdings" panose="05000000000000000000" pitchFamily="2" charset="2"/>
              <a:buNone/>
            </a:pPr>
            <a:endParaRPr lang="en-US" altLang="zh-CN" sz="1400"/>
          </a:p>
          <a:p>
            <a:pPr marL="1238250" lvl="2" algn="just" eaLnBrk="1" hangingPunct="1">
              <a:lnSpc>
                <a:spcPct val="90000"/>
              </a:lnSpc>
            </a:pPr>
            <a:r>
              <a:rPr lang="en-US" altLang="zh-CN" i="1"/>
              <a:t>A</a:t>
            </a:r>
            <a:r>
              <a:rPr lang="zh-CN" altLang="en-US"/>
              <a:t>和</a:t>
            </a:r>
            <a:r>
              <a:rPr lang="en-US" altLang="zh-CN" i="1"/>
              <a:t>B</a:t>
            </a:r>
            <a:r>
              <a:rPr lang="zh-CN" altLang="en-US" i="1"/>
              <a:t>：</a:t>
            </a:r>
            <a:r>
              <a:rPr lang="zh-CN" altLang="en-US"/>
              <a:t>分别为</a:t>
            </a:r>
            <a:r>
              <a:rPr lang="en-US" altLang="zh-CN" i="1"/>
              <a:t>R</a:t>
            </a:r>
            <a:r>
              <a:rPr lang="zh-CN" altLang="en-US"/>
              <a:t>和</a:t>
            </a:r>
            <a:r>
              <a:rPr lang="en-US" altLang="zh-CN" i="1"/>
              <a:t>S</a:t>
            </a:r>
            <a:r>
              <a:rPr lang="zh-CN" altLang="en-US"/>
              <a:t>上度数相等且可比的属性组</a:t>
            </a:r>
            <a:endParaRPr lang="zh-CN" altLang="en-US"/>
          </a:p>
          <a:p>
            <a:pPr marL="1238250" lvl="2" algn="just" eaLnBrk="1" hangingPunct="1">
              <a:lnSpc>
                <a:spcPct val="90000"/>
              </a:lnSpc>
            </a:pPr>
            <a:r>
              <a:rPr lang="en-US" altLang="zh-CN"/>
              <a:t>θ</a:t>
            </a:r>
            <a:r>
              <a:rPr lang="zh-CN" altLang="en-US"/>
              <a:t>：比较运算符 </a:t>
            </a:r>
            <a:endParaRPr lang="zh-CN" altLang="en-US" sz="2000"/>
          </a:p>
          <a:p>
            <a:pPr marL="819150" lvl="1" eaLnBrk="1" hangingPunct="1">
              <a:lnSpc>
                <a:spcPct val="90000"/>
              </a:lnSpc>
            </a:pPr>
            <a:r>
              <a:rPr lang="zh-CN" altLang="en-US"/>
              <a:t>	连接运算从</a:t>
            </a:r>
            <a:r>
              <a:rPr lang="en-US" altLang="zh-CN" i="1"/>
              <a:t>R</a:t>
            </a:r>
            <a:r>
              <a:rPr lang="zh-CN" altLang="en-US"/>
              <a:t>和</a:t>
            </a:r>
            <a:r>
              <a:rPr lang="en-US" altLang="zh-CN" i="1"/>
              <a:t>S</a:t>
            </a:r>
            <a:r>
              <a:rPr lang="zh-CN" altLang="en-US"/>
              <a:t>的广义笛卡尔积</a:t>
            </a:r>
            <a:r>
              <a:rPr lang="en-US" altLang="zh-CN" i="1"/>
              <a:t>R</a:t>
            </a:r>
            <a:r>
              <a:rPr lang="en-US" altLang="zh-CN"/>
              <a:t>×</a:t>
            </a:r>
            <a:r>
              <a:rPr lang="en-US" altLang="zh-CN" i="1"/>
              <a:t>S</a:t>
            </a:r>
            <a:r>
              <a:rPr lang="zh-CN" altLang="en-US"/>
              <a:t>中选取（</a:t>
            </a:r>
            <a:r>
              <a:rPr lang="en-US" altLang="zh-CN" i="1"/>
              <a:t>R</a:t>
            </a:r>
            <a:r>
              <a:rPr lang="zh-CN" altLang="en-US"/>
              <a:t>关系）在</a:t>
            </a:r>
            <a:r>
              <a:rPr lang="en-US" altLang="zh-CN" i="1"/>
              <a:t>A</a:t>
            </a:r>
            <a:r>
              <a:rPr lang="zh-CN" altLang="en-US"/>
              <a:t>属性组上的值与（</a:t>
            </a:r>
            <a:r>
              <a:rPr lang="en-US" altLang="zh-CN" i="1"/>
              <a:t>S</a:t>
            </a:r>
            <a:r>
              <a:rPr lang="zh-CN" altLang="en-US"/>
              <a:t>关系）在</a:t>
            </a:r>
            <a:r>
              <a:rPr lang="en-US" altLang="zh-CN" i="1"/>
              <a:t>B</a:t>
            </a:r>
            <a:r>
              <a:rPr lang="zh-CN" altLang="en-US"/>
              <a:t>属性组上值满足比较关系的元组。 </a:t>
            </a:r>
            <a:endParaRPr lang="zh-CN" altLang="en-US"/>
          </a:p>
        </p:txBody>
      </p:sp>
      <p:sp>
        <p:nvSpPr>
          <p:cNvPr id="12" name="日期占位符 3"/>
          <p:cNvSpPr>
            <a:spLocks noGrp="1"/>
          </p:cNvSpPr>
          <p:nvPr>
            <p:ph type="dt" sz="quarter" idx="10"/>
          </p:nvPr>
        </p:nvSpPr>
        <p:spPr/>
        <p:txBody>
          <a:bodyPr/>
          <a:lstStyle/>
          <a:p>
            <a:pPr>
              <a:defRPr/>
            </a:pPr>
            <a:fld id="{088F8193-4A29-4354-9378-2E973B06FC32}" type="datetime1">
              <a:rPr lang="zh-CN" altLang="en-US"/>
            </a:fld>
            <a:endParaRPr lang="en-US" altLang="zh-CN"/>
          </a:p>
        </p:txBody>
      </p:sp>
      <p:sp>
        <p:nvSpPr>
          <p:cNvPr id="409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40966" name="Group 16"/>
          <p:cNvGrpSpPr/>
          <p:nvPr/>
        </p:nvGrpSpPr>
        <p:grpSpPr bwMode="auto">
          <a:xfrm>
            <a:off x="1285875" y="3643313"/>
            <a:ext cx="1600200" cy="685800"/>
            <a:chOff x="1152" y="2304"/>
            <a:chExt cx="1008" cy="432"/>
          </a:xfrm>
        </p:grpSpPr>
        <p:grpSp>
          <p:nvGrpSpPr>
            <p:cNvPr id="40970" name="Group 4"/>
            <p:cNvGrpSpPr/>
            <p:nvPr/>
          </p:nvGrpSpPr>
          <p:grpSpPr bwMode="auto">
            <a:xfrm>
              <a:off x="1152" y="2352"/>
              <a:ext cx="1008" cy="384"/>
              <a:chOff x="2325" y="6446"/>
              <a:chExt cx="705" cy="367"/>
            </a:xfrm>
          </p:grpSpPr>
          <p:sp>
            <p:nvSpPr>
              <p:cNvPr id="40972" name="AutoShape 5"/>
              <p:cNvSpPr>
                <a:spLocks noChangeArrowheads="1"/>
              </p:cNvSpPr>
              <p:nvPr/>
            </p:nvSpPr>
            <p:spPr bwMode="auto">
              <a:xfrm rot="5400000" flipV="1">
                <a:off x="2612" y="6414"/>
                <a:ext cx="78" cy="142"/>
              </a:xfrm>
              <a:prstGeom prst="flowChartCollate">
                <a:avLst/>
              </a:prstGeom>
              <a:solidFill>
                <a:srgbClr val="FFFFFF"/>
              </a:solidFill>
              <a:ln w="6350">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0973" name="Text Box 6"/>
              <p:cNvSpPr txBox="1">
                <a:spLocks noChangeArrowheads="1"/>
              </p:cNvSpPr>
              <p:nvPr/>
            </p:nvSpPr>
            <p:spPr bwMode="auto">
              <a:xfrm flipV="1">
                <a:off x="2325" y="6450"/>
                <a:ext cx="70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lnSpc>
                    <a:spcPct val="80000"/>
                  </a:lnSpc>
                  <a:spcBef>
                    <a:spcPct val="0"/>
                  </a:spcBef>
                  <a:buClrTx/>
                  <a:buSzTx/>
                  <a:buFontTx/>
                  <a:buNone/>
                </a:pPr>
                <a:r>
                  <a:rPr kumimoji="0" lang="en-US" altLang="zh-CN" sz="600" i="1">
                    <a:latin typeface="Times New Roman" panose="02020603050405020304" pitchFamily="18" charset="0"/>
                  </a:rPr>
                  <a:t> </a:t>
                </a:r>
                <a:endParaRPr kumimoji="0" lang="en-US" altLang="zh-CN" sz="600">
                  <a:latin typeface="Times New Roman" panose="02020603050405020304" pitchFamily="18" charset="0"/>
                </a:endParaRPr>
              </a:p>
            </p:txBody>
          </p:sp>
        </p:grpSp>
        <p:sp>
          <p:nvSpPr>
            <p:cNvPr id="40971" name="Rectangle 10"/>
            <p:cNvSpPr>
              <a:spLocks noChangeArrowheads="1"/>
            </p:cNvSpPr>
            <p:nvPr/>
          </p:nvSpPr>
          <p:spPr bwMode="auto">
            <a:xfrm>
              <a:off x="1296" y="2304"/>
              <a:ext cx="57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i="1">
                  <a:latin typeface="Times New Roman" panose="02020603050405020304" pitchFamily="18" charset="0"/>
                </a:rPr>
                <a:t> </a:t>
              </a:r>
              <a:r>
                <a:rPr lang="en-US" altLang="zh-CN" sz="1600" b="1" i="1">
                  <a:latin typeface="Times New Roman" panose="02020603050405020304" pitchFamily="18" charset="0"/>
                </a:rPr>
                <a:t>A</a:t>
              </a:r>
              <a:r>
                <a:rPr lang="en-US" altLang="zh-CN" sz="1600" b="1">
                  <a:latin typeface="Times New Roman" panose="02020603050405020304" pitchFamily="18" charset="0"/>
                </a:rPr>
                <a:t>θ</a:t>
              </a:r>
              <a:r>
                <a:rPr lang="en-US" altLang="zh-CN" sz="1600" b="1" i="1">
                  <a:latin typeface="Times New Roman" panose="02020603050405020304" pitchFamily="18" charset="0"/>
                </a:rPr>
                <a:t>B</a:t>
              </a:r>
              <a:endParaRPr lang="en-US" altLang="zh-CN" sz="1600" b="1" i="1">
                <a:latin typeface="Times New Roman" panose="02020603050405020304" pitchFamily="18" charset="0"/>
              </a:endParaRPr>
            </a:p>
          </p:txBody>
        </p:sp>
      </p:grpSp>
      <p:grpSp>
        <p:nvGrpSpPr>
          <p:cNvPr id="40967" name="Group 12"/>
          <p:cNvGrpSpPr/>
          <p:nvPr/>
        </p:nvGrpSpPr>
        <p:grpSpPr bwMode="auto">
          <a:xfrm>
            <a:off x="3105150" y="3608388"/>
            <a:ext cx="609600" cy="392112"/>
            <a:chOff x="2172" y="3199"/>
            <a:chExt cx="384" cy="247"/>
          </a:xfrm>
        </p:grpSpPr>
        <p:sp>
          <p:nvSpPr>
            <p:cNvPr id="40968" name="Text Box 13"/>
            <p:cNvSpPr txBox="1">
              <a:spLocks noChangeArrowheads="1"/>
            </p:cNvSpPr>
            <p:nvPr/>
          </p:nvSpPr>
          <p:spPr bwMode="auto">
            <a:xfrm>
              <a:off x="2172" y="3216"/>
              <a:ext cx="3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50000"/>
                </a:spcBef>
                <a:buClrTx/>
                <a:buSzTx/>
                <a:buFontTx/>
                <a:buNone/>
              </a:pPr>
              <a:r>
                <a:rPr lang="en-US" altLang="zh-CN" sz="2400" b="1" i="1">
                  <a:latin typeface="Times New Roman" panose="02020603050405020304" pitchFamily="18" charset="0"/>
                </a:rPr>
                <a:t>t</a:t>
              </a:r>
              <a:r>
                <a:rPr lang="en-US" altLang="zh-CN" sz="2400" b="1" baseline="-30000">
                  <a:latin typeface="Times New Roman" panose="02020603050405020304" pitchFamily="18" charset="0"/>
                </a:rPr>
                <a:t>r </a:t>
              </a:r>
              <a:r>
                <a:rPr lang="en-US" altLang="zh-CN" sz="2400" b="1" i="1">
                  <a:latin typeface="Times New Roman" panose="02020603050405020304" pitchFamily="18" charset="0"/>
                </a:rPr>
                <a:t>t</a:t>
              </a:r>
              <a:r>
                <a:rPr lang="en-US" altLang="zh-CN" sz="2400" b="1" baseline="-30000">
                  <a:latin typeface="Times New Roman" panose="02020603050405020304" pitchFamily="18" charset="0"/>
                </a:rPr>
                <a:t>s</a:t>
              </a:r>
              <a:endParaRPr lang="en-US" altLang="zh-CN" sz="2400" b="1" baseline="-30000">
                <a:latin typeface="Times New Roman" panose="02020603050405020304" pitchFamily="18" charset="0"/>
              </a:endParaRPr>
            </a:p>
          </p:txBody>
        </p:sp>
        <p:sp>
          <p:nvSpPr>
            <p:cNvPr id="40969" name="Freeform 14"/>
            <p:cNvSpPr/>
            <p:nvPr/>
          </p:nvSpPr>
          <p:spPr bwMode="auto">
            <a:xfrm>
              <a:off x="2262" y="3199"/>
              <a:ext cx="156" cy="62"/>
            </a:xfrm>
            <a:custGeom>
              <a:avLst/>
              <a:gdLst>
                <a:gd name="T0" fmla="*/ 0 w 156"/>
                <a:gd name="T1" fmla="*/ 62 h 62"/>
                <a:gd name="T2" fmla="*/ 117 w 156"/>
                <a:gd name="T3" fmla="*/ 23 h 62"/>
                <a:gd name="T4" fmla="*/ 156 w 156"/>
                <a:gd name="T5" fmla="*/ 62 h 62"/>
                <a:gd name="T6" fmla="*/ 0 60000 65536"/>
                <a:gd name="T7" fmla="*/ 0 60000 65536"/>
                <a:gd name="T8" fmla="*/ 0 60000 65536"/>
                <a:gd name="T9" fmla="*/ 0 w 156"/>
                <a:gd name="T10" fmla="*/ 0 h 62"/>
                <a:gd name="T11" fmla="*/ 156 w 156"/>
                <a:gd name="T12" fmla="*/ 62 h 62"/>
              </a:gdLst>
              <a:ahLst/>
              <a:cxnLst>
                <a:cxn ang="T6">
                  <a:pos x="T0" y="T1"/>
                </a:cxn>
                <a:cxn ang="T7">
                  <a:pos x="T2" y="T3"/>
                </a:cxn>
                <a:cxn ang="T8">
                  <a:pos x="T4" y="T5"/>
                </a:cxn>
              </a:cxnLst>
              <a:rect l="T9" t="T10" r="T11" b="T12"/>
              <a:pathLst>
                <a:path w="156" h="62">
                  <a:moveTo>
                    <a:pt x="0" y="62"/>
                  </a:moveTo>
                  <a:cubicBezTo>
                    <a:pt x="89" y="2"/>
                    <a:pt x="48" y="0"/>
                    <a:pt x="117" y="23"/>
                  </a:cubicBezTo>
                  <a:cubicBezTo>
                    <a:pt x="130" y="36"/>
                    <a:pt x="156" y="62"/>
                    <a:pt x="156" y="62"/>
                  </a:cubicBez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2259">
                                            <p:txEl>
                                              <p:pRg st="7" end="7"/>
                                            </p:txEl>
                                          </p:spTgt>
                                        </p:tgtEl>
                                        <p:attrNameLst>
                                          <p:attrName>style.visibility</p:attrName>
                                        </p:attrNameLst>
                                      </p:cBhvr>
                                      <p:to>
                                        <p:strVal val="visible"/>
                                      </p:to>
                                    </p:set>
                                    <p:animEffect transition="in" filter="blinds(horizontal)">
                                      <p:cBhvr>
                                        <p:cTn id="7" dur="500"/>
                                        <p:tgtEl>
                                          <p:spTgt spid="3522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p:txBody>
          <a:bodyPr/>
          <a:lstStyle/>
          <a:p>
            <a:pPr eaLnBrk="1" hangingPunct="1"/>
            <a:r>
              <a:rPr lang="en-US" altLang="zh-CN"/>
              <a:t> </a:t>
            </a:r>
            <a:r>
              <a:rPr lang="zh-CN" altLang="en-US"/>
              <a:t>连接</a:t>
            </a:r>
            <a:r>
              <a:rPr lang="en-US" altLang="zh-CN"/>
              <a:t>(</a:t>
            </a:r>
            <a:r>
              <a:rPr lang="zh-CN" altLang="en-US"/>
              <a:t>续</a:t>
            </a:r>
            <a:r>
              <a:rPr lang="en-US" altLang="zh-CN"/>
              <a:t>) </a:t>
            </a:r>
            <a:endParaRPr lang="en-US" altLang="zh-CN"/>
          </a:p>
        </p:txBody>
      </p:sp>
      <p:sp>
        <p:nvSpPr>
          <p:cNvPr id="41987" name="Rectangle 8"/>
          <p:cNvSpPr>
            <a:spLocks noGrp="1" noRot="1"/>
          </p:cNvSpPr>
          <p:nvPr>
            <p:ph idx="1"/>
          </p:nvPr>
        </p:nvSpPr>
        <p:spPr/>
        <p:txBody>
          <a:bodyPr/>
          <a:lstStyle/>
          <a:p>
            <a:pPr eaLnBrk="1" hangingPunct="1"/>
            <a:r>
              <a:rPr lang="en-US" altLang="zh-CN"/>
              <a:t>3</a:t>
            </a:r>
            <a:r>
              <a:rPr lang="zh-CN" altLang="en-US"/>
              <a:t>）两类常用连接运算</a:t>
            </a:r>
            <a:endParaRPr lang="zh-CN" altLang="en-US"/>
          </a:p>
          <a:p>
            <a:pPr lvl="1" eaLnBrk="1" hangingPunct="1"/>
            <a:r>
              <a:rPr lang="zh-CN" altLang="en-US"/>
              <a:t>等值连接（</a:t>
            </a:r>
            <a:r>
              <a:rPr lang="en-US" altLang="zh-CN"/>
              <a:t>equijoin</a:t>
            </a:r>
            <a:r>
              <a:rPr lang="zh-CN" altLang="en-US"/>
              <a:t>） </a:t>
            </a:r>
            <a:endParaRPr lang="zh-CN" altLang="en-US"/>
          </a:p>
          <a:p>
            <a:pPr marL="1162050" lvl="2" algn="just" eaLnBrk="1" hangingPunct="1"/>
            <a:r>
              <a:rPr lang="zh-CN" altLang="en-US"/>
              <a:t>什么是等值连接</a:t>
            </a:r>
            <a:endParaRPr lang="zh-CN" altLang="en-US"/>
          </a:p>
          <a:p>
            <a:pPr lvl="3" eaLnBrk="1" hangingPunct="1"/>
            <a:r>
              <a:rPr lang="en-US" altLang="zh-CN" sz="2400"/>
              <a:t>θ</a:t>
            </a:r>
            <a:r>
              <a:rPr lang="zh-CN" altLang="en-US" sz="2400"/>
              <a:t>为“＝”的连接运算称为等值连接</a:t>
            </a:r>
            <a:r>
              <a:rPr lang="zh-CN" altLang="en-US"/>
              <a:t> </a:t>
            </a:r>
            <a:endParaRPr lang="zh-CN" altLang="en-US"/>
          </a:p>
          <a:p>
            <a:pPr marL="1162050" lvl="2" algn="just" eaLnBrk="1" hangingPunct="1"/>
            <a:r>
              <a:rPr lang="zh-CN" altLang="en-US"/>
              <a:t>等值连接的含义</a:t>
            </a:r>
            <a:endParaRPr lang="zh-CN" altLang="en-US"/>
          </a:p>
          <a:p>
            <a:pPr lvl="3" algn="just" eaLnBrk="1" hangingPunct="1"/>
            <a:r>
              <a:rPr lang="zh-CN" altLang="en-US" sz="2400"/>
              <a:t>从关系</a:t>
            </a:r>
            <a:r>
              <a:rPr lang="en-US" altLang="zh-CN" sz="2400" i="1"/>
              <a:t>R</a:t>
            </a:r>
            <a:r>
              <a:rPr lang="zh-CN" altLang="en-US" sz="2400"/>
              <a:t>与</a:t>
            </a:r>
            <a:r>
              <a:rPr lang="en-US" altLang="zh-CN" sz="2400" i="1"/>
              <a:t>S</a:t>
            </a:r>
            <a:r>
              <a:rPr lang="zh-CN" altLang="en-US" sz="2400"/>
              <a:t>的广义笛卡尔积中选取</a:t>
            </a:r>
            <a:r>
              <a:rPr lang="en-US" altLang="zh-CN" sz="2400" i="1"/>
              <a:t>A</a:t>
            </a:r>
            <a:r>
              <a:rPr lang="zh-CN" altLang="en-US" sz="2400"/>
              <a:t>、</a:t>
            </a:r>
            <a:r>
              <a:rPr lang="en-US" altLang="zh-CN" sz="2400" i="1"/>
              <a:t>B</a:t>
            </a:r>
            <a:r>
              <a:rPr lang="zh-CN" altLang="en-US" sz="2400"/>
              <a:t>属性值相等的那些元组，即等值连接为：</a:t>
            </a:r>
            <a:endParaRPr lang="zh-CN" altLang="en-US" sz="2400">
              <a:latin typeface="Wingdings" panose="05000000000000000000" pitchFamily="2" charset="2"/>
            </a:endParaRPr>
          </a:p>
          <a:p>
            <a:pPr marL="1162050" lvl="2" eaLnBrk="1" hangingPunct="1">
              <a:buFont typeface="Wingdings 2" panose="05020102010507070707" pitchFamily="18" charset="2"/>
              <a:buNone/>
            </a:pPr>
            <a:r>
              <a:rPr lang="zh-CN" altLang="en-US"/>
              <a:t>        </a:t>
            </a:r>
            <a:r>
              <a:rPr lang="en-US" altLang="zh-CN" i="1"/>
              <a:t>R    S</a:t>
            </a:r>
            <a:r>
              <a:rPr lang="en-US" altLang="zh-CN"/>
              <a:t> = {          | </a:t>
            </a:r>
            <a:r>
              <a:rPr lang="en-US" altLang="zh-CN" i="1"/>
              <a:t>t</a:t>
            </a:r>
            <a:r>
              <a:rPr lang="en-US" altLang="zh-CN" baseline="-30000"/>
              <a:t>r</a:t>
            </a:r>
            <a:r>
              <a:rPr lang="en-US" altLang="zh-CN" i="1" baseline="-30000"/>
              <a:t> </a:t>
            </a:r>
            <a:r>
              <a:rPr lang="en-US" altLang="zh-CN">
                <a:sym typeface="Symbol" panose="05050102010706020507" pitchFamily="18" charset="2"/>
              </a:rPr>
              <a:t></a:t>
            </a:r>
            <a:r>
              <a:rPr lang="en-US" altLang="zh-CN" i="1"/>
              <a:t>R</a:t>
            </a:r>
            <a:r>
              <a:rPr lang="en-US" altLang="zh-CN"/>
              <a:t>∧</a:t>
            </a:r>
            <a:r>
              <a:rPr lang="en-US" altLang="zh-CN" i="1"/>
              <a:t>t</a:t>
            </a:r>
            <a:r>
              <a:rPr lang="en-US" altLang="zh-CN" baseline="-30000"/>
              <a:t>s </a:t>
            </a:r>
            <a:r>
              <a:rPr lang="en-US" altLang="zh-CN">
                <a:sym typeface="Symbol" panose="05050102010706020507" pitchFamily="18" charset="2"/>
              </a:rPr>
              <a:t></a:t>
            </a:r>
            <a:r>
              <a:rPr lang="en-US" altLang="zh-CN" i="1"/>
              <a:t>S</a:t>
            </a:r>
            <a:r>
              <a:rPr lang="en-US" altLang="zh-CN"/>
              <a:t>∧</a:t>
            </a:r>
            <a:r>
              <a:rPr lang="en-US" altLang="zh-CN" i="1"/>
              <a:t>t</a:t>
            </a:r>
            <a:r>
              <a:rPr lang="en-US" altLang="zh-CN" baseline="-30000"/>
              <a:t>r</a:t>
            </a:r>
            <a:r>
              <a:rPr lang="en-US" altLang="zh-CN"/>
              <a:t>[</a:t>
            </a:r>
            <a:r>
              <a:rPr lang="en-US" altLang="zh-CN" i="1"/>
              <a:t>A</a:t>
            </a:r>
            <a:r>
              <a:rPr lang="en-US" altLang="zh-CN"/>
              <a:t>] = </a:t>
            </a:r>
            <a:r>
              <a:rPr lang="en-US" altLang="zh-CN" i="1"/>
              <a:t>t</a:t>
            </a:r>
            <a:r>
              <a:rPr lang="en-US" altLang="zh-CN" baseline="-30000"/>
              <a:t>s</a:t>
            </a:r>
            <a:r>
              <a:rPr lang="en-US" altLang="zh-CN"/>
              <a:t>[</a:t>
            </a:r>
            <a:r>
              <a:rPr lang="en-US" altLang="zh-CN" i="1"/>
              <a:t>B</a:t>
            </a:r>
            <a:r>
              <a:rPr lang="en-US" altLang="zh-CN"/>
              <a:t>] }  </a:t>
            </a:r>
            <a:endParaRPr lang="en-US" altLang="zh-CN"/>
          </a:p>
        </p:txBody>
      </p:sp>
      <p:sp>
        <p:nvSpPr>
          <p:cNvPr id="11" name="日期占位符 3"/>
          <p:cNvSpPr>
            <a:spLocks noGrp="1"/>
          </p:cNvSpPr>
          <p:nvPr>
            <p:ph type="dt" sz="quarter" idx="10"/>
          </p:nvPr>
        </p:nvSpPr>
        <p:spPr/>
        <p:txBody>
          <a:bodyPr/>
          <a:lstStyle/>
          <a:p>
            <a:pPr>
              <a:defRPr/>
            </a:pPr>
            <a:fld id="{13A79171-FED8-4297-ACDE-FFCC7F058B8B}" type="datetime1">
              <a:rPr lang="zh-CN" altLang="en-US"/>
            </a:fld>
            <a:endParaRPr lang="en-US" altLang="zh-CN"/>
          </a:p>
        </p:txBody>
      </p:sp>
      <p:sp>
        <p:nvSpPr>
          <p:cNvPr id="419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41990" name="Group 9"/>
          <p:cNvGrpSpPr/>
          <p:nvPr/>
        </p:nvGrpSpPr>
        <p:grpSpPr bwMode="auto">
          <a:xfrm>
            <a:off x="1682750" y="5000625"/>
            <a:ext cx="1295400" cy="685800"/>
            <a:chOff x="2355" y="9416"/>
            <a:chExt cx="705" cy="367"/>
          </a:xfrm>
        </p:grpSpPr>
        <p:sp>
          <p:nvSpPr>
            <p:cNvPr id="41995" name="AutoShape 10"/>
            <p:cNvSpPr>
              <a:spLocks noChangeArrowheads="1"/>
            </p:cNvSpPr>
            <p:nvPr/>
          </p:nvSpPr>
          <p:spPr bwMode="auto">
            <a:xfrm rot="5400000" flipV="1">
              <a:off x="2642" y="9384"/>
              <a:ext cx="78" cy="142"/>
            </a:xfrm>
            <a:prstGeom prst="flowChartCollate">
              <a:avLst/>
            </a:prstGeom>
            <a:solidFill>
              <a:srgbClr val="FFFFFF"/>
            </a:solidFill>
            <a:ln w="6350">
              <a:solidFill>
                <a:srgbClr val="000000"/>
              </a:solidFill>
              <a:miter lim="800000"/>
            </a:ln>
          </p:spPr>
          <p:txBody>
            <a:bodyPr vert="eaVert"/>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1996" name="Text Box 11"/>
            <p:cNvSpPr txBox="1">
              <a:spLocks noChangeArrowheads="1"/>
            </p:cNvSpPr>
            <p:nvPr/>
          </p:nvSpPr>
          <p:spPr bwMode="auto">
            <a:xfrm flipV="1">
              <a:off x="2355" y="9420"/>
              <a:ext cx="70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lnSpc>
                  <a:spcPct val="80000"/>
                </a:lnSpc>
                <a:spcBef>
                  <a:spcPct val="0"/>
                </a:spcBef>
                <a:buClrTx/>
                <a:buSzTx/>
                <a:buFontTx/>
                <a:buNone/>
              </a:pPr>
              <a:endParaRPr kumimoji="0" lang="zh-CN" altLang="zh-CN" sz="2000">
                <a:latin typeface="Times New Roman" panose="02020603050405020304" pitchFamily="18" charset="0"/>
              </a:endParaRPr>
            </a:p>
          </p:txBody>
        </p:sp>
      </p:grpSp>
      <p:sp>
        <p:nvSpPr>
          <p:cNvPr id="41991" name="Rectangle 12"/>
          <p:cNvSpPr>
            <a:spLocks noChangeArrowheads="1"/>
          </p:cNvSpPr>
          <p:nvPr/>
        </p:nvSpPr>
        <p:spPr bwMode="auto">
          <a:xfrm>
            <a:off x="1714500" y="4886325"/>
            <a:ext cx="1143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i="1">
                <a:latin typeface="Times New Roman" panose="02020603050405020304" pitchFamily="18" charset="0"/>
              </a:rPr>
              <a:t>A=B</a:t>
            </a:r>
            <a:endParaRPr lang="en-US" altLang="zh-CN" sz="1600" i="1">
              <a:latin typeface="Times New Roman" panose="02020603050405020304" pitchFamily="18" charset="0"/>
            </a:endParaRPr>
          </a:p>
        </p:txBody>
      </p:sp>
      <p:grpSp>
        <p:nvGrpSpPr>
          <p:cNvPr id="41992" name="Group 16"/>
          <p:cNvGrpSpPr/>
          <p:nvPr/>
        </p:nvGrpSpPr>
        <p:grpSpPr bwMode="auto">
          <a:xfrm>
            <a:off x="3000375" y="4929188"/>
            <a:ext cx="609600" cy="392112"/>
            <a:chOff x="2400" y="3199"/>
            <a:chExt cx="384" cy="247"/>
          </a:xfrm>
        </p:grpSpPr>
        <p:sp>
          <p:nvSpPr>
            <p:cNvPr id="41993" name="Text Box 14"/>
            <p:cNvSpPr txBox="1">
              <a:spLocks noChangeArrowheads="1"/>
            </p:cNvSpPr>
            <p:nvPr/>
          </p:nvSpPr>
          <p:spPr bwMode="auto">
            <a:xfrm>
              <a:off x="2400" y="3216"/>
              <a:ext cx="3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50000"/>
                </a:spcBef>
                <a:buClrTx/>
                <a:buSzTx/>
                <a:buFontTx/>
                <a:buNone/>
              </a:pPr>
              <a:r>
                <a:rPr lang="en-US" altLang="zh-CN" sz="2400" b="1" i="1">
                  <a:latin typeface="Times New Roman" panose="02020603050405020304" pitchFamily="18" charset="0"/>
                </a:rPr>
                <a:t>t</a:t>
              </a:r>
              <a:r>
                <a:rPr lang="en-US" altLang="zh-CN" sz="2400" b="1" baseline="-30000">
                  <a:latin typeface="Times New Roman" panose="02020603050405020304" pitchFamily="18" charset="0"/>
                </a:rPr>
                <a:t>r </a:t>
              </a:r>
              <a:r>
                <a:rPr lang="en-US" altLang="zh-CN" sz="2400" b="1" i="1">
                  <a:latin typeface="Times New Roman" panose="02020603050405020304" pitchFamily="18" charset="0"/>
                </a:rPr>
                <a:t>t</a:t>
              </a:r>
              <a:r>
                <a:rPr lang="en-US" altLang="zh-CN" sz="2400" b="1" baseline="-30000">
                  <a:latin typeface="Times New Roman" panose="02020603050405020304" pitchFamily="18" charset="0"/>
                </a:rPr>
                <a:t>s</a:t>
              </a:r>
              <a:endParaRPr lang="en-US" altLang="zh-CN" sz="2400" b="1" baseline="-30000">
                <a:latin typeface="Times New Roman" panose="02020603050405020304" pitchFamily="18" charset="0"/>
              </a:endParaRPr>
            </a:p>
          </p:txBody>
        </p:sp>
        <p:sp>
          <p:nvSpPr>
            <p:cNvPr id="41994" name="Freeform 15"/>
            <p:cNvSpPr/>
            <p:nvPr/>
          </p:nvSpPr>
          <p:spPr bwMode="auto">
            <a:xfrm>
              <a:off x="2504" y="3199"/>
              <a:ext cx="156" cy="62"/>
            </a:xfrm>
            <a:custGeom>
              <a:avLst/>
              <a:gdLst>
                <a:gd name="T0" fmla="*/ 0 w 156"/>
                <a:gd name="T1" fmla="*/ 62 h 62"/>
                <a:gd name="T2" fmla="*/ 117 w 156"/>
                <a:gd name="T3" fmla="*/ 23 h 62"/>
                <a:gd name="T4" fmla="*/ 156 w 156"/>
                <a:gd name="T5" fmla="*/ 62 h 62"/>
                <a:gd name="T6" fmla="*/ 0 60000 65536"/>
                <a:gd name="T7" fmla="*/ 0 60000 65536"/>
                <a:gd name="T8" fmla="*/ 0 60000 65536"/>
                <a:gd name="T9" fmla="*/ 0 w 156"/>
                <a:gd name="T10" fmla="*/ 0 h 62"/>
                <a:gd name="T11" fmla="*/ 156 w 156"/>
                <a:gd name="T12" fmla="*/ 62 h 62"/>
              </a:gdLst>
              <a:ahLst/>
              <a:cxnLst>
                <a:cxn ang="T6">
                  <a:pos x="T0" y="T1"/>
                </a:cxn>
                <a:cxn ang="T7">
                  <a:pos x="T2" y="T3"/>
                </a:cxn>
                <a:cxn ang="T8">
                  <a:pos x="T4" y="T5"/>
                </a:cxn>
              </a:cxnLst>
              <a:rect l="T9" t="T10" r="T11" b="T12"/>
              <a:pathLst>
                <a:path w="156" h="62">
                  <a:moveTo>
                    <a:pt x="0" y="62"/>
                  </a:moveTo>
                  <a:cubicBezTo>
                    <a:pt x="89" y="2"/>
                    <a:pt x="48" y="0"/>
                    <a:pt x="117" y="23"/>
                  </a:cubicBezTo>
                  <a:cubicBezTo>
                    <a:pt x="130" y="36"/>
                    <a:pt x="156" y="62"/>
                    <a:pt x="156" y="62"/>
                  </a:cubicBez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p:cNvSpPr>
          <p:nvPr>
            <p:ph type="title"/>
          </p:nvPr>
        </p:nvSpPr>
        <p:spPr/>
        <p:txBody>
          <a:bodyPr/>
          <a:lstStyle/>
          <a:p>
            <a:pPr eaLnBrk="1" hangingPunct="1"/>
            <a:r>
              <a:rPr lang="en-US" altLang="zh-CN"/>
              <a:t> </a:t>
            </a:r>
            <a:r>
              <a:rPr lang="zh-CN" altLang="en-US"/>
              <a:t>连接</a:t>
            </a:r>
            <a:r>
              <a:rPr lang="en-US" altLang="zh-CN"/>
              <a:t>(</a:t>
            </a:r>
            <a:r>
              <a:rPr lang="zh-CN" altLang="en-US"/>
              <a:t>续</a:t>
            </a:r>
            <a:r>
              <a:rPr lang="en-US" altLang="zh-CN"/>
              <a:t>) </a:t>
            </a:r>
            <a:endParaRPr lang="en-US" altLang="zh-CN"/>
          </a:p>
        </p:txBody>
      </p:sp>
      <p:sp>
        <p:nvSpPr>
          <p:cNvPr id="43011" name="Rectangle 3"/>
          <p:cNvSpPr>
            <a:spLocks noGrp="1" noRot="1"/>
          </p:cNvSpPr>
          <p:nvPr>
            <p:ph idx="1"/>
          </p:nvPr>
        </p:nvSpPr>
        <p:spPr>
          <a:xfrm>
            <a:off x="755650" y="1916113"/>
            <a:ext cx="7772400" cy="4267200"/>
          </a:xfrm>
        </p:spPr>
        <p:txBody>
          <a:bodyPr/>
          <a:lstStyle/>
          <a:p>
            <a:pPr algn="just" eaLnBrk="1" hangingPunct="1"/>
            <a:r>
              <a:rPr lang="zh-CN" altLang="en-US" sz="2800"/>
              <a:t>自然连接（</a:t>
            </a:r>
            <a:r>
              <a:rPr lang="en-US" altLang="zh-CN" sz="2800"/>
              <a:t>Natural join</a:t>
            </a:r>
            <a:r>
              <a:rPr lang="zh-CN" altLang="en-US" sz="2800"/>
              <a:t>）</a:t>
            </a:r>
            <a:r>
              <a:rPr lang="zh-CN" altLang="en-US" sz="2800">
                <a:cs typeface="Times New Roman" panose="02020603050405020304" pitchFamily="18" charset="0"/>
              </a:rPr>
              <a:t> </a:t>
            </a:r>
            <a:endParaRPr lang="zh-CN" altLang="en-US" sz="2800">
              <a:cs typeface="Times New Roman" panose="02020603050405020304" pitchFamily="18" charset="0"/>
            </a:endParaRPr>
          </a:p>
          <a:p>
            <a:pPr lvl="1" algn="just" eaLnBrk="1" hangingPunct="1"/>
            <a:r>
              <a:rPr lang="zh-CN" altLang="en-US"/>
              <a:t>什么是自然连接</a:t>
            </a:r>
            <a:endParaRPr lang="zh-CN" altLang="en-US"/>
          </a:p>
          <a:p>
            <a:pPr lvl="2" eaLnBrk="1" hangingPunct="1"/>
            <a:r>
              <a:rPr lang="zh-CN" altLang="en-US"/>
              <a:t>自然连接是一种特殊的等值连接</a:t>
            </a:r>
            <a:endParaRPr lang="zh-CN" altLang="en-US"/>
          </a:p>
          <a:p>
            <a:pPr marL="1719580" lvl="3" indent="-347980" eaLnBrk="1" hangingPunct="1"/>
            <a:r>
              <a:rPr lang="zh-CN" altLang="en-US"/>
              <a:t>两个关系中进行比较的分量必须是相同的属性组</a:t>
            </a:r>
            <a:endParaRPr lang="zh-CN" altLang="en-US"/>
          </a:p>
          <a:p>
            <a:pPr marL="1719580" lvl="3" indent="-347980" eaLnBrk="1" hangingPunct="1"/>
            <a:r>
              <a:rPr lang="zh-CN" altLang="en-US"/>
              <a:t>在结果中把重复的属性列去掉</a:t>
            </a:r>
            <a:endParaRPr lang="zh-CN" altLang="en-US" sz="1800"/>
          </a:p>
          <a:p>
            <a:pPr lvl="1" algn="just" eaLnBrk="1" hangingPunct="1"/>
            <a:r>
              <a:rPr lang="zh-CN" altLang="en-US"/>
              <a:t>自然连接的含义</a:t>
            </a:r>
            <a:endParaRPr lang="zh-CN" altLang="en-US"/>
          </a:p>
          <a:p>
            <a:pPr lvl="1" algn="just" eaLnBrk="1" hangingPunct="1">
              <a:buFont typeface="Wingdings" panose="05000000000000000000" pitchFamily="2" charset="2"/>
              <a:buNone/>
            </a:pPr>
            <a:r>
              <a:rPr lang="zh-CN" altLang="en-US" i="1"/>
              <a:t>	</a:t>
            </a:r>
            <a:r>
              <a:rPr lang="en-US" altLang="zh-CN" i="1"/>
              <a:t>R</a:t>
            </a:r>
            <a:r>
              <a:rPr lang="zh-CN" altLang="en-US"/>
              <a:t>和</a:t>
            </a:r>
            <a:r>
              <a:rPr lang="en-US" altLang="zh-CN" i="1"/>
              <a:t>S</a:t>
            </a:r>
            <a:r>
              <a:rPr lang="zh-CN" altLang="en-US"/>
              <a:t>具有相同的属性组</a:t>
            </a:r>
            <a:r>
              <a:rPr lang="en-US" altLang="zh-CN" i="1"/>
              <a:t>B</a:t>
            </a:r>
            <a:endParaRPr lang="en-US" altLang="zh-CN"/>
          </a:p>
          <a:p>
            <a:pPr lvl="1" eaLnBrk="1" hangingPunct="1">
              <a:buFont typeface="Wingdings" panose="05000000000000000000" pitchFamily="2" charset="2"/>
              <a:buNone/>
            </a:pPr>
            <a:r>
              <a:rPr lang="en-US" altLang="zh-CN"/>
              <a:t>       </a:t>
            </a:r>
            <a:r>
              <a:rPr lang="en-US" altLang="zh-CN" i="1"/>
              <a:t>R  </a:t>
            </a:r>
            <a:r>
              <a:rPr lang="en-US" altLang="zh-CN"/>
              <a:t>   </a:t>
            </a:r>
            <a:r>
              <a:rPr lang="en-US" altLang="zh-CN" i="1"/>
              <a:t>S</a:t>
            </a:r>
            <a:r>
              <a:rPr lang="en-US" altLang="zh-CN"/>
              <a:t> = {         | t</a:t>
            </a:r>
            <a:r>
              <a:rPr lang="en-US" altLang="zh-CN" baseline="-30000"/>
              <a:t>r </a:t>
            </a:r>
            <a:r>
              <a:rPr lang="en-US" altLang="zh-CN">
                <a:sym typeface="Symbol" panose="05050102010706020507" pitchFamily="18" charset="2"/>
              </a:rPr>
              <a:t></a:t>
            </a:r>
            <a:r>
              <a:rPr lang="en-US" altLang="zh-CN" i="1"/>
              <a:t>R</a:t>
            </a:r>
            <a:r>
              <a:rPr lang="en-US" altLang="zh-CN"/>
              <a:t>∧</a:t>
            </a:r>
            <a:r>
              <a:rPr lang="en-US" altLang="zh-CN" i="1"/>
              <a:t>t</a:t>
            </a:r>
            <a:r>
              <a:rPr lang="en-US" altLang="zh-CN" baseline="-30000"/>
              <a:t>s </a:t>
            </a:r>
            <a:r>
              <a:rPr lang="en-US" altLang="zh-CN">
                <a:sym typeface="Symbol" panose="05050102010706020507" pitchFamily="18" charset="2"/>
              </a:rPr>
              <a:t></a:t>
            </a:r>
            <a:r>
              <a:rPr lang="en-US" altLang="zh-CN" i="1"/>
              <a:t>S</a:t>
            </a:r>
            <a:r>
              <a:rPr lang="en-US" altLang="zh-CN"/>
              <a:t>∧</a:t>
            </a:r>
            <a:r>
              <a:rPr lang="en-US" altLang="zh-CN" i="1"/>
              <a:t>t</a:t>
            </a:r>
            <a:r>
              <a:rPr lang="en-US" altLang="zh-CN" baseline="-30000"/>
              <a:t>r</a:t>
            </a:r>
            <a:r>
              <a:rPr lang="en-US" altLang="zh-CN"/>
              <a:t>[</a:t>
            </a:r>
            <a:r>
              <a:rPr lang="en-US" altLang="zh-CN" i="1"/>
              <a:t>B</a:t>
            </a:r>
            <a:r>
              <a:rPr lang="en-US" altLang="zh-CN"/>
              <a:t>] = </a:t>
            </a:r>
            <a:r>
              <a:rPr lang="en-US" altLang="zh-CN" i="1"/>
              <a:t>t</a:t>
            </a:r>
            <a:r>
              <a:rPr lang="en-US" altLang="zh-CN" baseline="-30000"/>
              <a:t>s</a:t>
            </a:r>
            <a:r>
              <a:rPr lang="en-US" altLang="zh-CN"/>
              <a:t>[</a:t>
            </a:r>
            <a:r>
              <a:rPr lang="en-US" altLang="zh-CN" i="1"/>
              <a:t>B</a:t>
            </a:r>
            <a:r>
              <a:rPr lang="en-US" altLang="zh-CN"/>
              <a:t>] }  </a:t>
            </a:r>
            <a:endParaRPr lang="en-US" altLang="zh-CN"/>
          </a:p>
        </p:txBody>
      </p:sp>
      <p:sp>
        <p:nvSpPr>
          <p:cNvPr id="8" name="日期占位符 3"/>
          <p:cNvSpPr>
            <a:spLocks noGrp="1"/>
          </p:cNvSpPr>
          <p:nvPr>
            <p:ph type="dt" sz="quarter" idx="10"/>
          </p:nvPr>
        </p:nvSpPr>
        <p:spPr/>
        <p:txBody>
          <a:bodyPr/>
          <a:lstStyle/>
          <a:p>
            <a:pPr>
              <a:defRPr/>
            </a:pPr>
            <a:fld id="{DE875B8D-501A-4B71-9CC1-F86A3BAF4688}" type="datetime1">
              <a:rPr lang="zh-CN" altLang="en-US"/>
            </a:fld>
            <a:endParaRPr lang="en-US" altLang="zh-CN"/>
          </a:p>
        </p:txBody>
      </p:sp>
      <p:sp>
        <p:nvSpPr>
          <p:cNvPr id="430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
        <p:nvSpPr>
          <p:cNvPr id="43014" name="AutoShape 5"/>
          <p:cNvSpPr>
            <a:spLocks noChangeArrowheads="1"/>
          </p:cNvSpPr>
          <p:nvPr/>
        </p:nvSpPr>
        <p:spPr bwMode="auto">
          <a:xfrm rot="5400000" flipV="1">
            <a:off x="2000250" y="4986338"/>
            <a:ext cx="228600" cy="228600"/>
          </a:xfrm>
          <a:prstGeom prst="flowChartCollate">
            <a:avLst/>
          </a:prstGeom>
          <a:solidFill>
            <a:srgbClr val="FFFFFF"/>
          </a:solidFill>
          <a:ln w="6350">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nvGrpSpPr>
          <p:cNvPr id="43015" name="Group 6"/>
          <p:cNvGrpSpPr/>
          <p:nvPr/>
        </p:nvGrpSpPr>
        <p:grpSpPr bwMode="auto">
          <a:xfrm>
            <a:off x="3000375" y="4941888"/>
            <a:ext cx="609600" cy="392112"/>
            <a:chOff x="2400" y="3199"/>
            <a:chExt cx="384" cy="247"/>
          </a:xfrm>
        </p:grpSpPr>
        <p:sp>
          <p:nvSpPr>
            <p:cNvPr id="43016" name="Text Box 7"/>
            <p:cNvSpPr txBox="1">
              <a:spLocks noChangeArrowheads="1"/>
            </p:cNvSpPr>
            <p:nvPr/>
          </p:nvSpPr>
          <p:spPr bwMode="auto">
            <a:xfrm>
              <a:off x="2400" y="3216"/>
              <a:ext cx="3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50000"/>
                </a:spcBef>
                <a:buClrTx/>
                <a:buSzTx/>
                <a:buFontTx/>
                <a:buNone/>
              </a:pPr>
              <a:r>
                <a:rPr lang="en-US" altLang="zh-CN" sz="2400" b="1" i="1">
                  <a:latin typeface="Times New Roman" panose="02020603050405020304" pitchFamily="18" charset="0"/>
                </a:rPr>
                <a:t>t</a:t>
              </a:r>
              <a:r>
                <a:rPr lang="en-US" altLang="zh-CN" sz="2400" b="1" baseline="-30000">
                  <a:latin typeface="Times New Roman" panose="02020603050405020304" pitchFamily="18" charset="0"/>
                </a:rPr>
                <a:t>r </a:t>
              </a:r>
              <a:r>
                <a:rPr lang="en-US" altLang="zh-CN" sz="2400" b="1" i="1">
                  <a:latin typeface="Times New Roman" panose="02020603050405020304" pitchFamily="18" charset="0"/>
                </a:rPr>
                <a:t>t</a:t>
              </a:r>
              <a:r>
                <a:rPr lang="en-US" altLang="zh-CN" sz="2400" b="1" baseline="-30000">
                  <a:latin typeface="Times New Roman" panose="02020603050405020304" pitchFamily="18" charset="0"/>
                </a:rPr>
                <a:t>s</a:t>
              </a:r>
              <a:endParaRPr lang="en-US" altLang="zh-CN" sz="2400" b="1" baseline="-30000">
                <a:latin typeface="Times New Roman" panose="02020603050405020304" pitchFamily="18" charset="0"/>
              </a:endParaRPr>
            </a:p>
          </p:txBody>
        </p:sp>
        <p:sp>
          <p:nvSpPr>
            <p:cNvPr id="43017" name="Freeform 8"/>
            <p:cNvSpPr/>
            <p:nvPr/>
          </p:nvSpPr>
          <p:spPr bwMode="auto">
            <a:xfrm>
              <a:off x="2504" y="3199"/>
              <a:ext cx="156" cy="62"/>
            </a:xfrm>
            <a:custGeom>
              <a:avLst/>
              <a:gdLst>
                <a:gd name="T0" fmla="*/ 0 w 156"/>
                <a:gd name="T1" fmla="*/ 62 h 62"/>
                <a:gd name="T2" fmla="*/ 117 w 156"/>
                <a:gd name="T3" fmla="*/ 23 h 62"/>
                <a:gd name="T4" fmla="*/ 156 w 156"/>
                <a:gd name="T5" fmla="*/ 62 h 62"/>
                <a:gd name="T6" fmla="*/ 0 60000 65536"/>
                <a:gd name="T7" fmla="*/ 0 60000 65536"/>
                <a:gd name="T8" fmla="*/ 0 60000 65536"/>
                <a:gd name="T9" fmla="*/ 0 w 156"/>
                <a:gd name="T10" fmla="*/ 0 h 62"/>
                <a:gd name="T11" fmla="*/ 156 w 156"/>
                <a:gd name="T12" fmla="*/ 62 h 62"/>
              </a:gdLst>
              <a:ahLst/>
              <a:cxnLst>
                <a:cxn ang="T6">
                  <a:pos x="T0" y="T1"/>
                </a:cxn>
                <a:cxn ang="T7">
                  <a:pos x="T2" y="T3"/>
                </a:cxn>
                <a:cxn ang="T8">
                  <a:pos x="T4" y="T5"/>
                </a:cxn>
              </a:cxnLst>
              <a:rect l="T9" t="T10" r="T11" b="T12"/>
              <a:pathLst>
                <a:path w="156" h="62">
                  <a:moveTo>
                    <a:pt x="0" y="62"/>
                  </a:moveTo>
                  <a:cubicBezTo>
                    <a:pt x="89" y="2"/>
                    <a:pt x="48" y="0"/>
                    <a:pt x="117" y="23"/>
                  </a:cubicBezTo>
                  <a:cubicBezTo>
                    <a:pt x="130" y="36"/>
                    <a:pt x="156" y="62"/>
                    <a:pt x="156" y="62"/>
                  </a:cubicBez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p:cNvSpPr>
          <p:nvPr>
            <p:ph type="title"/>
          </p:nvPr>
        </p:nvSpPr>
        <p:spPr/>
        <p:txBody>
          <a:bodyPr/>
          <a:lstStyle/>
          <a:p>
            <a:pPr eaLnBrk="1" hangingPunct="1"/>
            <a:r>
              <a:rPr lang="zh-CN" altLang="en-US"/>
              <a:t>连接</a:t>
            </a:r>
            <a:r>
              <a:rPr lang="en-US" altLang="zh-CN"/>
              <a:t>(</a:t>
            </a:r>
            <a:r>
              <a:rPr lang="zh-CN" altLang="en-US"/>
              <a:t>续</a:t>
            </a:r>
            <a:r>
              <a:rPr lang="en-US" altLang="zh-CN"/>
              <a:t>)</a:t>
            </a:r>
            <a:endParaRPr lang="en-US" altLang="zh-CN"/>
          </a:p>
        </p:txBody>
      </p:sp>
      <p:sp>
        <p:nvSpPr>
          <p:cNvPr id="44035" name="Rectangle 3"/>
          <p:cNvSpPr>
            <a:spLocks noGrp="1" noRot="1"/>
          </p:cNvSpPr>
          <p:nvPr>
            <p:ph idx="1"/>
          </p:nvPr>
        </p:nvSpPr>
        <p:spPr/>
        <p:txBody>
          <a:bodyPr/>
          <a:lstStyle/>
          <a:p>
            <a:pPr algn="just" eaLnBrk="1" hangingPunct="1">
              <a:lnSpc>
                <a:spcPct val="90000"/>
              </a:lnSpc>
            </a:pPr>
            <a:r>
              <a:rPr lang="en-US" altLang="zh-CN" sz="2800"/>
              <a:t>4</a:t>
            </a:r>
            <a:r>
              <a:rPr lang="zh-CN" altLang="en-US" sz="2800"/>
              <a:t>）</a:t>
            </a:r>
            <a:r>
              <a:rPr lang="zh-CN" altLang="en-US" sz="2400"/>
              <a:t>一般的连接操作是从行的角度进行运算。</a:t>
            </a:r>
            <a:endParaRPr lang="zh-CN" altLang="en-US" sz="2400"/>
          </a:p>
          <a:p>
            <a:pPr algn="just" eaLnBrk="1" hangingPunct="1">
              <a:lnSpc>
                <a:spcPct val="90000"/>
              </a:lnSpc>
            </a:pPr>
            <a:endParaRPr lang="zh-CN" altLang="en-US" sz="2800"/>
          </a:p>
          <a:p>
            <a:pPr algn="just" eaLnBrk="1" hangingPunct="1">
              <a:lnSpc>
                <a:spcPct val="90000"/>
              </a:lnSpc>
            </a:pPr>
            <a:endParaRPr lang="zh-CN" altLang="en-US" sz="2800"/>
          </a:p>
          <a:p>
            <a:pPr algn="just" eaLnBrk="1" hangingPunct="1">
              <a:lnSpc>
                <a:spcPct val="90000"/>
              </a:lnSpc>
            </a:pPr>
            <a:endParaRPr lang="zh-CN" altLang="en-US" sz="2800"/>
          </a:p>
          <a:p>
            <a:pPr algn="just" eaLnBrk="1" hangingPunct="1">
              <a:lnSpc>
                <a:spcPct val="90000"/>
              </a:lnSpc>
            </a:pPr>
            <a:endParaRPr lang="zh-CN" altLang="en-US" sz="2800"/>
          </a:p>
          <a:p>
            <a:pPr eaLnBrk="1" hangingPunct="1">
              <a:lnSpc>
                <a:spcPct val="90000"/>
              </a:lnSpc>
              <a:buFont typeface="Wingdings" panose="05000000000000000000" pitchFamily="2" charset="2"/>
              <a:buNone/>
            </a:pPr>
            <a:r>
              <a:rPr lang="zh-CN" altLang="en-US" sz="2800"/>
              <a:t>   		</a:t>
            </a:r>
            <a:endParaRPr lang="zh-CN" altLang="en-US" sz="2800"/>
          </a:p>
          <a:p>
            <a:pPr eaLnBrk="1" hangingPunct="1">
              <a:lnSpc>
                <a:spcPct val="90000"/>
              </a:lnSpc>
              <a:buFont typeface="Wingdings" panose="05000000000000000000" pitchFamily="2" charset="2"/>
              <a:buNone/>
            </a:pPr>
            <a:r>
              <a:rPr lang="zh-CN" altLang="en-US" sz="2800"/>
              <a:t>	</a:t>
            </a:r>
            <a:endParaRPr lang="en-US" altLang="zh-CN" sz="2800"/>
          </a:p>
          <a:p>
            <a:pPr eaLnBrk="1" hangingPunct="1">
              <a:lnSpc>
                <a:spcPct val="90000"/>
              </a:lnSpc>
              <a:buFont typeface="Wingdings" panose="05000000000000000000" pitchFamily="2" charset="2"/>
              <a:buNone/>
            </a:pPr>
            <a:r>
              <a:rPr lang="zh-CN" altLang="en-US" sz="2400"/>
              <a:t>          自然连接还需要取消重复列，所以是同时从行和列的角度进行运算。 </a:t>
            </a:r>
            <a:endParaRPr lang="zh-CN" altLang="en-US" sz="2400"/>
          </a:p>
        </p:txBody>
      </p:sp>
      <p:sp>
        <p:nvSpPr>
          <p:cNvPr id="35" name="日期占位符 3"/>
          <p:cNvSpPr>
            <a:spLocks noGrp="1"/>
          </p:cNvSpPr>
          <p:nvPr>
            <p:ph type="dt" sz="quarter" idx="10"/>
          </p:nvPr>
        </p:nvSpPr>
        <p:spPr/>
        <p:txBody>
          <a:bodyPr/>
          <a:lstStyle/>
          <a:p>
            <a:pPr>
              <a:defRPr/>
            </a:pPr>
            <a:fld id="{0A689455-4166-48FC-AD3B-C72D5650045F}" type="datetime1">
              <a:rPr lang="zh-CN" altLang="en-US"/>
            </a:fld>
            <a:endParaRPr lang="en-US" altLang="zh-CN"/>
          </a:p>
        </p:txBody>
      </p:sp>
      <p:sp>
        <p:nvSpPr>
          <p:cNvPr id="440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44038" name="Group 44"/>
          <p:cNvGrpSpPr/>
          <p:nvPr/>
        </p:nvGrpSpPr>
        <p:grpSpPr bwMode="auto">
          <a:xfrm>
            <a:off x="1979613" y="2636838"/>
            <a:ext cx="5486400" cy="2286000"/>
            <a:chOff x="1728" y="1632"/>
            <a:chExt cx="3456" cy="1440"/>
          </a:xfrm>
        </p:grpSpPr>
        <p:grpSp>
          <p:nvGrpSpPr>
            <p:cNvPr id="44039" name="Group 18"/>
            <p:cNvGrpSpPr/>
            <p:nvPr/>
          </p:nvGrpSpPr>
          <p:grpSpPr bwMode="auto">
            <a:xfrm>
              <a:off x="2064" y="1680"/>
              <a:ext cx="912" cy="768"/>
              <a:chOff x="1536" y="1632"/>
              <a:chExt cx="912" cy="768"/>
            </a:xfrm>
          </p:grpSpPr>
          <p:sp>
            <p:nvSpPr>
              <p:cNvPr id="44061" name="Rectangle 5"/>
              <p:cNvSpPr>
                <a:spLocks noChangeArrowheads="1"/>
              </p:cNvSpPr>
              <p:nvPr/>
            </p:nvSpPr>
            <p:spPr bwMode="auto">
              <a:xfrm>
                <a:off x="1536" y="1632"/>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62" name="Rectangle 6" descr="浅色下对角线"/>
              <p:cNvSpPr>
                <a:spLocks noChangeArrowheads="1"/>
              </p:cNvSpPr>
              <p:nvPr/>
            </p:nvSpPr>
            <p:spPr bwMode="auto">
              <a:xfrm>
                <a:off x="1536" y="1728"/>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63" name="Rectangle 7"/>
              <p:cNvSpPr>
                <a:spLocks noChangeArrowheads="1"/>
              </p:cNvSpPr>
              <p:nvPr/>
            </p:nvSpPr>
            <p:spPr bwMode="auto">
              <a:xfrm>
                <a:off x="1536" y="1824"/>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64" name="Rectangle 8"/>
              <p:cNvSpPr>
                <a:spLocks noChangeArrowheads="1"/>
              </p:cNvSpPr>
              <p:nvPr/>
            </p:nvSpPr>
            <p:spPr bwMode="auto">
              <a:xfrm>
                <a:off x="1536" y="2304"/>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65" name="Rectangle 9"/>
              <p:cNvSpPr>
                <a:spLocks noChangeArrowheads="1"/>
              </p:cNvSpPr>
              <p:nvPr/>
            </p:nvSpPr>
            <p:spPr bwMode="auto">
              <a:xfrm>
                <a:off x="1536" y="1920"/>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66" name="Rectangle 10" descr="浅色下对角线"/>
              <p:cNvSpPr>
                <a:spLocks noChangeArrowheads="1"/>
              </p:cNvSpPr>
              <p:nvPr/>
            </p:nvSpPr>
            <p:spPr bwMode="auto">
              <a:xfrm>
                <a:off x="1536" y="2016"/>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67" name="Rectangle 11"/>
              <p:cNvSpPr>
                <a:spLocks noChangeArrowheads="1"/>
              </p:cNvSpPr>
              <p:nvPr/>
            </p:nvSpPr>
            <p:spPr bwMode="auto">
              <a:xfrm>
                <a:off x="1536" y="2112"/>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68" name="Rectangle 12" descr="浅色下对角线"/>
              <p:cNvSpPr>
                <a:spLocks noChangeArrowheads="1"/>
              </p:cNvSpPr>
              <p:nvPr/>
            </p:nvSpPr>
            <p:spPr bwMode="auto">
              <a:xfrm>
                <a:off x="1536" y="2208"/>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
          <p:nvSpPr>
            <p:cNvPr id="44040" name="AutoShape 16"/>
            <p:cNvSpPr>
              <a:spLocks noChangeArrowheads="1"/>
            </p:cNvSpPr>
            <p:nvPr/>
          </p:nvSpPr>
          <p:spPr bwMode="auto">
            <a:xfrm rot="2235391">
              <a:off x="3072" y="2352"/>
              <a:ext cx="480" cy="144"/>
            </a:xfrm>
            <a:prstGeom prst="rightArrow">
              <a:avLst>
                <a:gd name="adj1" fmla="val 50000"/>
                <a:gd name="adj2" fmla="val 83333"/>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nvGrpSpPr>
            <p:cNvPr id="44041" name="Group 27"/>
            <p:cNvGrpSpPr/>
            <p:nvPr/>
          </p:nvGrpSpPr>
          <p:grpSpPr bwMode="auto">
            <a:xfrm>
              <a:off x="2304" y="2688"/>
              <a:ext cx="528" cy="384"/>
              <a:chOff x="1536" y="2544"/>
              <a:chExt cx="912" cy="384"/>
            </a:xfrm>
          </p:grpSpPr>
          <p:sp>
            <p:nvSpPr>
              <p:cNvPr id="44057" name="Rectangle 19"/>
              <p:cNvSpPr>
                <a:spLocks noChangeArrowheads="1"/>
              </p:cNvSpPr>
              <p:nvPr/>
            </p:nvSpPr>
            <p:spPr bwMode="auto">
              <a:xfrm>
                <a:off x="1536" y="2544"/>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58" name="Rectangle 20" descr="浅色下对角线"/>
              <p:cNvSpPr>
                <a:spLocks noChangeArrowheads="1"/>
              </p:cNvSpPr>
              <p:nvPr/>
            </p:nvSpPr>
            <p:spPr bwMode="auto">
              <a:xfrm>
                <a:off x="1536" y="2640"/>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59" name="Rectangle 21"/>
              <p:cNvSpPr>
                <a:spLocks noChangeArrowheads="1"/>
              </p:cNvSpPr>
              <p:nvPr/>
            </p:nvSpPr>
            <p:spPr bwMode="auto">
              <a:xfrm>
                <a:off x="1536" y="2736"/>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60" name="Rectangle 23"/>
              <p:cNvSpPr>
                <a:spLocks noChangeArrowheads="1"/>
              </p:cNvSpPr>
              <p:nvPr/>
            </p:nvSpPr>
            <p:spPr bwMode="auto">
              <a:xfrm>
                <a:off x="1536" y="2832"/>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4042" name="Group 43"/>
            <p:cNvGrpSpPr/>
            <p:nvPr/>
          </p:nvGrpSpPr>
          <p:grpSpPr bwMode="auto">
            <a:xfrm>
              <a:off x="2688" y="2448"/>
              <a:ext cx="1008" cy="432"/>
              <a:chOff x="2688" y="2448"/>
              <a:chExt cx="1008" cy="432"/>
            </a:xfrm>
          </p:grpSpPr>
          <p:grpSp>
            <p:nvGrpSpPr>
              <p:cNvPr id="44053" name="Group 29"/>
              <p:cNvGrpSpPr/>
              <p:nvPr/>
            </p:nvGrpSpPr>
            <p:grpSpPr bwMode="auto">
              <a:xfrm>
                <a:off x="2688" y="2496"/>
                <a:ext cx="1008" cy="384"/>
                <a:chOff x="2325" y="6446"/>
                <a:chExt cx="705" cy="367"/>
              </a:xfrm>
            </p:grpSpPr>
            <p:sp>
              <p:nvSpPr>
                <p:cNvPr id="44055" name="AutoShape 30"/>
                <p:cNvSpPr>
                  <a:spLocks noChangeArrowheads="1"/>
                </p:cNvSpPr>
                <p:nvPr/>
              </p:nvSpPr>
              <p:spPr bwMode="auto">
                <a:xfrm rot="5400000" flipV="1">
                  <a:off x="2612" y="6414"/>
                  <a:ext cx="78" cy="142"/>
                </a:xfrm>
                <a:prstGeom prst="flowChartCollate">
                  <a:avLst/>
                </a:prstGeom>
                <a:solidFill>
                  <a:srgbClr val="FFFFFF"/>
                </a:solidFill>
                <a:ln w="6350">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56" name="Text Box 31"/>
                <p:cNvSpPr txBox="1">
                  <a:spLocks noChangeArrowheads="1"/>
                </p:cNvSpPr>
                <p:nvPr/>
              </p:nvSpPr>
              <p:spPr bwMode="auto">
                <a:xfrm flipV="1">
                  <a:off x="2325" y="6450"/>
                  <a:ext cx="70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lnSpc>
                      <a:spcPct val="80000"/>
                    </a:lnSpc>
                    <a:spcBef>
                      <a:spcPct val="0"/>
                    </a:spcBef>
                    <a:buClrTx/>
                    <a:buSzTx/>
                    <a:buFontTx/>
                    <a:buNone/>
                  </a:pPr>
                  <a:endParaRPr kumimoji="0" lang="zh-CN" altLang="zh-CN" sz="600">
                    <a:latin typeface="Times New Roman" panose="02020603050405020304" pitchFamily="18" charset="0"/>
                  </a:endParaRPr>
                </a:p>
              </p:txBody>
            </p:sp>
          </p:grpSp>
          <p:sp>
            <p:nvSpPr>
              <p:cNvPr id="44054" name="Rectangle 32"/>
              <p:cNvSpPr>
                <a:spLocks noChangeArrowheads="1"/>
              </p:cNvSpPr>
              <p:nvPr/>
            </p:nvSpPr>
            <p:spPr bwMode="auto">
              <a:xfrm>
                <a:off x="2832" y="2448"/>
                <a:ext cx="57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i="1">
                    <a:latin typeface="Times New Roman" panose="02020603050405020304" pitchFamily="18" charset="0"/>
                  </a:rPr>
                  <a:t> </a:t>
                </a:r>
                <a:r>
                  <a:rPr lang="en-US" altLang="zh-CN" sz="1600" b="1" i="1">
                    <a:latin typeface="Times New Roman" panose="02020603050405020304" pitchFamily="18" charset="0"/>
                  </a:rPr>
                  <a:t>A</a:t>
                </a:r>
                <a:r>
                  <a:rPr lang="en-US" altLang="zh-CN" sz="1600" b="1">
                    <a:latin typeface="Times New Roman" panose="02020603050405020304" pitchFamily="18" charset="0"/>
                  </a:rPr>
                  <a:t>θ</a:t>
                </a:r>
                <a:r>
                  <a:rPr lang="en-US" altLang="zh-CN" sz="1600" b="1" i="1">
                    <a:latin typeface="Times New Roman" panose="02020603050405020304" pitchFamily="18" charset="0"/>
                  </a:rPr>
                  <a:t>B</a:t>
                </a:r>
                <a:endParaRPr lang="en-US" altLang="zh-CN" sz="1600" b="1" i="1">
                  <a:latin typeface="Times New Roman" panose="02020603050405020304" pitchFamily="18" charset="0"/>
                </a:endParaRPr>
              </a:p>
            </p:txBody>
          </p:sp>
        </p:grpSp>
        <p:sp>
          <p:nvSpPr>
            <p:cNvPr id="44043" name="AutoShape 33"/>
            <p:cNvSpPr>
              <a:spLocks noChangeArrowheads="1"/>
            </p:cNvSpPr>
            <p:nvPr/>
          </p:nvSpPr>
          <p:spPr bwMode="auto">
            <a:xfrm rot="-1832436">
              <a:off x="3120" y="2736"/>
              <a:ext cx="384" cy="96"/>
            </a:xfrm>
            <a:prstGeom prst="rightArrow">
              <a:avLst>
                <a:gd name="adj1" fmla="val 50000"/>
                <a:gd name="adj2" fmla="val 100000"/>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nvGrpSpPr>
            <p:cNvPr id="44044" name="Group 39"/>
            <p:cNvGrpSpPr/>
            <p:nvPr/>
          </p:nvGrpSpPr>
          <p:grpSpPr bwMode="auto">
            <a:xfrm>
              <a:off x="3744" y="2400"/>
              <a:ext cx="1440" cy="288"/>
              <a:chOff x="3216" y="2352"/>
              <a:chExt cx="1440" cy="288"/>
            </a:xfrm>
          </p:grpSpPr>
          <p:sp>
            <p:nvSpPr>
              <p:cNvPr id="44047" name="Rectangle 13" descr="浅色下对角线"/>
              <p:cNvSpPr>
                <a:spLocks noChangeArrowheads="1"/>
              </p:cNvSpPr>
              <p:nvPr/>
            </p:nvSpPr>
            <p:spPr bwMode="auto">
              <a:xfrm>
                <a:off x="3216" y="2544"/>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48" name="Rectangle 14" descr="浅色下对角线"/>
              <p:cNvSpPr>
                <a:spLocks noChangeArrowheads="1"/>
              </p:cNvSpPr>
              <p:nvPr/>
            </p:nvSpPr>
            <p:spPr bwMode="auto">
              <a:xfrm>
                <a:off x="3216" y="2448"/>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49" name="Rectangle 15" descr="浅色下对角线"/>
              <p:cNvSpPr>
                <a:spLocks noChangeArrowheads="1"/>
              </p:cNvSpPr>
              <p:nvPr/>
            </p:nvSpPr>
            <p:spPr bwMode="auto">
              <a:xfrm>
                <a:off x="3216" y="2352"/>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50" name="Rectangle 35" descr="浅色下对角线"/>
              <p:cNvSpPr>
                <a:spLocks noChangeArrowheads="1"/>
              </p:cNvSpPr>
              <p:nvPr/>
            </p:nvSpPr>
            <p:spPr bwMode="auto">
              <a:xfrm>
                <a:off x="4128" y="2352"/>
                <a:ext cx="528"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51" name="Rectangle 36" descr="浅色下对角线"/>
              <p:cNvSpPr>
                <a:spLocks noChangeArrowheads="1"/>
              </p:cNvSpPr>
              <p:nvPr/>
            </p:nvSpPr>
            <p:spPr bwMode="auto">
              <a:xfrm>
                <a:off x="4128" y="2448"/>
                <a:ext cx="528"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4052" name="Rectangle 37" descr="浅色下对角线"/>
              <p:cNvSpPr>
                <a:spLocks noChangeArrowheads="1"/>
              </p:cNvSpPr>
              <p:nvPr/>
            </p:nvSpPr>
            <p:spPr bwMode="auto">
              <a:xfrm>
                <a:off x="4128" y="2544"/>
                <a:ext cx="528"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
          <p:nvSpPr>
            <p:cNvPr id="44045" name="Text Box 40"/>
            <p:cNvSpPr txBox="1">
              <a:spLocks noChangeArrowheads="1"/>
            </p:cNvSpPr>
            <p:nvPr/>
          </p:nvSpPr>
          <p:spPr bwMode="auto">
            <a:xfrm>
              <a:off x="1728" y="163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50000"/>
                </a:spcBef>
                <a:buClrTx/>
                <a:buSzTx/>
                <a:buFontTx/>
                <a:buNone/>
              </a:pPr>
              <a:r>
                <a:rPr lang="en-US" altLang="zh-CN" sz="2400" b="1">
                  <a:latin typeface="Times New Roman" panose="02020603050405020304" pitchFamily="18" charset="0"/>
                </a:rPr>
                <a:t>R</a:t>
              </a:r>
              <a:endParaRPr lang="en-US" altLang="zh-CN" sz="2400">
                <a:latin typeface="Times New Roman" panose="02020603050405020304" pitchFamily="18" charset="0"/>
              </a:endParaRPr>
            </a:p>
          </p:txBody>
        </p:sp>
        <p:sp>
          <p:nvSpPr>
            <p:cNvPr id="44046" name="Text Box 41"/>
            <p:cNvSpPr txBox="1">
              <a:spLocks noChangeArrowheads="1"/>
            </p:cNvSpPr>
            <p:nvPr/>
          </p:nvSpPr>
          <p:spPr bwMode="auto">
            <a:xfrm>
              <a:off x="1920" y="268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50000"/>
                </a:spcBef>
                <a:buClrTx/>
                <a:buSzTx/>
                <a:buFontTx/>
                <a:buNone/>
              </a:pPr>
              <a:r>
                <a:rPr lang="en-US" altLang="zh-CN" sz="2400" b="1">
                  <a:latin typeface="Times New Roman" panose="02020603050405020304" pitchFamily="18" charset="0"/>
                </a:rPr>
                <a:t>S</a:t>
              </a:r>
              <a:endParaRPr lang="en-US" altLang="zh-CN" sz="2400">
                <a:latin typeface="Times New Roman" panose="02020603050405020304" pitchFamily="18" charset="0"/>
              </a:endParaRPr>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p:cNvSpPr>
          <p:nvPr>
            <p:ph type="title"/>
          </p:nvPr>
        </p:nvSpPr>
        <p:spPr/>
        <p:txBody>
          <a:bodyPr/>
          <a:lstStyle/>
          <a:p>
            <a:pPr eaLnBrk="1" hangingPunct="1"/>
            <a:r>
              <a:rPr lang="zh-CN" altLang="en-US"/>
              <a:t>连接</a:t>
            </a:r>
            <a:r>
              <a:rPr lang="en-US" altLang="zh-CN"/>
              <a:t>(</a:t>
            </a:r>
            <a:r>
              <a:rPr lang="zh-CN" altLang="en-US"/>
              <a:t>续</a:t>
            </a:r>
            <a:r>
              <a:rPr lang="en-US" altLang="zh-CN"/>
              <a:t>)</a:t>
            </a:r>
            <a:endParaRPr lang="en-US" altLang="zh-CN"/>
          </a:p>
        </p:txBody>
      </p:sp>
      <p:sp>
        <p:nvSpPr>
          <p:cNvPr id="45059" name="Rectangle 3"/>
          <p:cNvSpPr>
            <a:spLocks noGrp="1" noRot="1"/>
          </p:cNvSpPr>
          <p:nvPr>
            <p:ph idx="1"/>
          </p:nvPr>
        </p:nvSpPr>
        <p:spPr>
          <a:xfrm>
            <a:off x="609600" y="2205038"/>
            <a:ext cx="8153400" cy="1298575"/>
          </a:xfrm>
        </p:spPr>
        <p:txBody>
          <a:bodyPr/>
          <a:lstStyle/>
          <a:p>
            <a:pPr eaLnBrk="1" hangingPunct="1"/>
            <a:r>
              <a:rPr lang="en-US" altLang="zh-CN"/>
              <a:t>5</a:t>
            </a:r>
            <a:r>
              <a:rPr lang="zh-CN" altLang="en-US"/>
              <a:t>）举例</a:t>
            </a:r>
            <a:endParaRPr lang="zh-CN" altLang="en-US"/>
          </a:p>
          <a:p>
            <a:pPr eaLnBrk="1" hangingPunct="1">
              <a:buFont typeface="Wingdings" panose="05000000000000000000" pitchFamily="2" charset="2"/>
              <a:buNone/>
            </a:pPr>
            <a:r>
              <a:rPr lang="zh-CN" altLang="en-US"/>
              <a:t> 	</a:t>
            </a:r>
            <a:r>
              <a:rPr lang="en-US" altLang="zh-CN"/>
              <a:t>[</a:t>
            </a:r>
            <a:r>
              <a:rPr lang="zh-CN" altLang="en-US">
                <a:ea typeface="黑体" panose="02010609060101010101" pitchFamily="49" charset="-122"/>
              </a:rPr>
              <a:t>例</a:t>
            </a:r>
            <a:r>
              <a:rPr lang="en-US" altLang="zh-CN">
                <a:ea typeface="黑体" panose="02010609060101010101" pitchFamily="49" charset="-122"/>
              </a:rPr>
              <a:t>5</a:t>
            </a:r>
            <a:r>
              <a:rPr lang="en-US" altLang="zh-CN"/>
              <a:t>] </a:t>
            </a:r>
            <a:endParaRPr lang="en-US" altLang="zh-CN"/>
          </a:p>
        </p:txBody>
      </p:sp>
      <p:sp>
        <p:nvSpPr>
          <p:cNvPr id="93" name="日期占位符 3"/>
          <p:cNvSpPr>
            <a:spLocks noGrp="1"/>
          </p:cNvSpPr>
          <p:nvPr>
            <p:ph type="dt" sz="quarter" idx="10"/>
          </p:nvPr>
        </p:nvSpPr>
        <p:spPr/>
        <p:txBody>
          <a:bodyPr/>
          <a:lstStyle/>
          <a:p>
            <a:pPr>
              <a:defRPr/>
            </a:pPr>
            <a:fld id="{51A18CE2-EA18-4B45-B27D-FEFD6653754A}" type="datetime1">
              <a:rPr lang="zh-CN" altLang="en-US"/>
            </a:fld>
            <a:endParaRPr lang="en-US" altLang="zh-CN"/>
          </a:p>
        </p:txBody>
      </p:sp>
      <p:sp>
        <p:nvSpPr>
          <p:cNvPr id="450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45062" name="Group 156"/>
          <p:cNvGrpSpPr/>
          <p:nvPr/>
        </p:nvGrpSpPr>
        <p:grpSpPr bwMode="auto">
          <a:xfrm>
            <a:off x="1752600" y="3200400"/>
            <a:ext cx="2590800" cy="2286000"/>
            <a:chOff x="-3" y="-3"/>
            <a:chExt cx="1171" cy="2832"/>
          </a:xfrm>
        </p:grpSpPr>
        <p:grpSp>
          <p:nvGrpSpPr>
            <p:cNvPr id="45104" name="Group 154"/>
            <p:cNvGrpSpPr/>
            <p:nvPr/>
          </p:nvGrpSpPr>
          <p:grpSpPr bwMode="auto">
            <a:xfrm>
              <a:off x="0" y="0"/>
              <a:ext cx="1165" cy="2826"/>
              <a:chOff x="0" y="0"/>
              <a:chExt cx="1165" cy="2826"/>
            </a:xfrm>
          </p:grpSpPr>
          <p:grpSp>
            <p:nvGrpSpPr>
              <p:cNvPr id="45106" name="Group 125"/>
              <p:cNvGrpSpPr/>
              <p:nvPr/>
            </p:nvGrpSpPr>
            <p:grpSpPr bwMode="auto">
              <a:xfrm>
                <a:off x="0" y="0"/>
                <a:ext cx="417" cy="442"/>
                <a:chOff x="0" y="0"/>
                <a:chExt cx="417" cy="442"/>
              </a:xfrm>
            </p:grpSpPr>
            <p:sp>
              <p:nvSpPr>
                <p:cNvPr id="45149" name="Rectangle 109"/>
                <p:cNvSpPr>
                  <a:spLocks noChangeArrowheads="1"/>
                </p:cNvSpPr>
                <p:nvPr/>
              </p:nvSpPr>
              <p:spPr bwMode="auto">
                <a:xfrm>
                  <a:off x="43" y="0"/>
                  <a:ext cx="33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i="1">
                      <a:latin typeface="Times New Roman" panose="02020603050405020304" pitchFamily="18" charset="0"/>
                    </a:rPr>
                    <a:t>A</a:t>
                  </a:r>
                  <a:endParaRPr lang="en-US" altLang="zh-CN" sz="2400">
                    <a:latin typeface="Times New Roman" panose="02020603050405020304" pitchFamily="18" charset="0"/>
                  </a:endParaRPr>
                </a:p>
              </p:txBody>
            </p:sp>
            <p:sp>
              <p:nvSpPr>
                <p:cNvPr id="45150" name="Rectangle 124"/>
                <p:cNvSpPr>
                  <a:spLocks noChangeArrowheads="1"/>
                </p:cNvSpPr>
                <p:nvPr/>
              </p:nvSpPr>
              <p:spPr bwMode="auto">
                <a:xfrm>
                  <a:off x="0" y="0"/>
                  <a:ext cx="417"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07" name="Group 127"/>
              <p:cNvGrpSpPr/>
              <p:nvPr/>
            </p:nvGrpSpPr>
            <p:grpSpPr bwMode="auto">
              <a:xfrm>
                <a:off x="417" y="0"/>
                <a:ext cx="302" cy="442"/>
                <a:chOff x="417" y="0"/>
                <a:chExt cx="302" cy="442"/>
              </a:xfrm>
            </p:grpSpPr>
            <p:sp>
              <p:nvSpPr>
                <p:cNvPr id="45147" name="Rectangle 110"/>
                <p:cNvSpPr>
                  <a:spLocks noChangeArrowheads="1"/>
                </p:cNvSpPr>
                <p:nvPr/>
              </p:nvSpPr>
              <p:spPr bwMode="auto">
                <a:xfrm>
                  <a:off x="460" y="0"/>
                  <a:ext cx="2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i="1">
                      <a:latin typeface="Times New Roman" panose="02020603050405020304" pitchFamily="18" charset="0"/>
                    </a:rPr>
                    <a:t>B</a:t>
                  </a:r>
                  <a:endParaRPr lang="en-US" altLang="zh-CN" sz="2400">
                    <a:latin typeface="Times New Roman" panose="02020603050405020304" pitchFamily="18" charset="0"/>
                  </a:endParaRPr>
                </a:p>
              </p:txBody>
            </p:sp>
            <p:sp>
              <p:nvSpPr>
                <p:cNvPr id="45148" name="Rectangle 126"/>
                <p:cNvSpPr>
                  <a:spLocks noChangeArrowheads="1"/>
                </p:cNvSpPr>
                <p:nvPr/>
              </p:nvSpPr>
              <p:spPr bwMode="auto">
                <a:xfrm>
                  <a:off x="417" y="0"/>
                  <a:ext cx="302"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08" name="Group 129"/>
              <p:cNvGrpSpPr/>
              <p:nvPr/>
            </p:nvGrpSpPr>
            <p:grpSpPr bwMode="auto">
              <a:xfrm>
                <a:off x="719" y="0"/>
                <a:ext cx="446" cy="442"/>
                <a:chOff x="719" y="0"/>
                <a:chExt cx="446" cy="442"/>
              </a:xfrm>
            </p:grpSpPr>
            <p:sp>
              <p:nvSpPr>
                <p:cNvPr id="45145" name="Rectangle 111"/>
                <p:cNvSpPr>
                  <a:spLocks noChangeArrowheads="1"/>
                </p:cNvSpPr>
                <p:nvPr/>
              </p:nvSpPr>
              <p:spPr bwMode="auto">
                <a:xfrm>
                  <a:off x="762" y="0"/>
                  <a:ext cx="36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i="1">
                      <a:latin typeface="Times New Roman" panose="02020603050405020304" pitchFamily="18" charset="0"/>
                    </a:rPr>
                    <a:t>C</a:t>
                  </a:r>
                  <a:endParaRPr lang="en-US" altLang="zh-CN" sz="2400">
                    <a:latin typeface="Times New Roman" panose="02020603050405020304" pitchFamily="18" charset="0"/>
                  </a:endParaRPr>
                </a:p>
              </p:txBody>
            </p:sp>
            <p:sp>
              <p:nvSpPr>
                <p:cNvPr id="45146" name="Rectangle 128"/>
                <p:cNvSpPr>
                  <a:spLocks noChangeArrowheads="1"/>
                </p:cNvSpPr>
                <p:nvPr/>
              </p:nvSpPr>
              <p:spPr bwMode="auto">
                <a:xfrm>
                  <a:off x="719" y="0"/>
                  <a:ext cx="446"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09" name="Group 131"/>
              <p:cNvGrpSpPr/>
              <p:nvPr/>
            </p:nvGrpSpPr>
            <p:grpSpPr bwMode="auto">
              <a:xfrm>
                <a:off x="0" y="442"/>
                <a:ext cx="417" cy="596"/>
                <a:chOff x="0" y="442"/>
                <a:chExt cx="417" cy="596"/>
              </a:xfrm>
            </p:grpSpPr>
            <p:sp>
              <p:nvSpPr>
                <p:cNvPr id="45143" name="Rectangle 112"/>
                <p:cNvSpPr>
                  <a:spLocks noChangeArrowheads="1"/>
                </p:cNvSpPr>
                <p:nvPr/>
              </p:nvSpPr>
              <p:spPr bwMode="auto">
                <a:xfrm>
                  <a:off x="43" y="442"/>
                  <a:ext cx="33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i="1">
                      <a:latin typeface="Times New Roman" panose="02020603050405020304" pitchFamily="18" charset="0"/>
                    </a:rPr>
                    <a:t>a</a:t>
                  </a:r>
                  <a:r>
                    <a:rPr lang="en-US" altLang="zh-CN" sz="1600" b="1" baseline="-30000">
                      <a:latin typeface="Times New Roman" panose="02020603050405020304" pitchFamily="18" charset="0"/>
                    </a:rPr>
                    <a:t>1</a:t>
                  </a:r>
                  <a:endParaRPr lang="en-US" altLang="zh-CN" sz="2400">
                    <a:latin typeface="Times New Roman" panose="02020603050405020304" pitchFamily="18" charset="0"/>
                  </a:endParaRPr>
                </a:p>
              </p:txBody>
            </p:sp>
            <p:sp>
              <p:nvSpPr>
                <p:cNvPr id="45144" name="Rectangle 130"/>
                <p:cNvSpPr>
                  <a:spLocks noChangeArrowheads="1"/>
                </p:cNvSpPr>
                <p:nvPr/>
              </p:nvSpPr>
              <p:spPr bwMode="auto">
                <a:xfrm>
                  <a:off x="0" y="442"/>
                  <a:ext cx="417"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10" name="Group 133"/>
              <p:cNvGrpSpPr/>
              <p:nvPr/>
            </p:nvGrpSpPr>
            <p:grpSpPr bwMode="auto">
              <a:xfrm>
                <a:off x="417" y="442"/>
                <a:ext cx="302" cy="596"/>
                <a:chOff x="417" y="442"/>
                <a:chExt cx="302" cy="596"/>
              </a:xfrm>
            </p:grpSpPr>
            <p:sp>
              <p:nvSpPr>
                <p:cNvPr id="45141" name="Rectangle 113"/>
                <p:cNvSpPr>
                  <a:spLocks noChangeArrowheads="1"/>
                </p:cNvSpPr>
                <p:nvPr/>
              </p:nvSpPr>
              <p:spPr bwMode="auto">
                <a:xfrm>
                  <a:off x="460" y="442"/>
                  <a:ext cx="21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i="1">
                      <a:latin typeface="Times New Roman" panose="02020603050405020304" pitchFamily="18" charset="0"/>
                    </a:rPr>
                    <a:t>b</a:t>
                  </a:r>
                  <a:r>
                    <a:rPr lang="en-US" altLang="zh-CN" sz="1600" b="1" baseline="-30000">
                      <a:latin typeface="Times New Roman" panose="02020603050405020304" pitchFamily="18" charset="0"/>
                    </a:rPr>
                    <a:t>1</a:t>
                  </a:r>
                  <a:endParaRPr lang="en-US" altLang="zh-CN" sz="2400">
                    <a:latin typeface="Times New Roman" panose="02020603050405020304" pitchFamily="18" charset="0"/>
                  </a:endParaRPr>
                </a:p>
              </p:txBody>
            </p:sp>
            <p:sp>
              <p:nvSpPr>
                <p:cNvPr id="45142" name="Rectangle 132"/>
                <p:cNvSpPr>
                  <a:spLocks noChangeArrowheads="1"/>
                </p:cNvSpPr>
                <p:nvPr/>
              </p:nvSpPr>
              <p:spPr bwMode="auto">
                <a:xfrm>
                  <a:off x="417" y="442"/>
                  <a:ext cx="302"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11" name="Group 135"/>
              <p:cNvGrpSpPr/>
              <p:nvPr/>
            </p:nvGrpSpPr>
            <p:grpSpPr bwMode="auto">
              <a:xfrm>
                <a:off x="719" y="442"/>
                <a:ext cx="446" cy="596"/>
                <a:chOff x="719" y="442"/>
                <a:chExt cx="446" cy="596"/>
              </a:xfrm>
            </p:grpSpPr>
            <p:sp>
              <p:nvSpPr>
                <p:cNvPr id="45139" name="Rectangle 114"/>
                <p:cNvSpPr>
                  <a:spLocks noChangeArrowheads="1"/>
                </p:cNvSpPr>
                <p:nvPr/>
              </p:nvSpPr>
              <p:spPr bwMode="auto">
                <a:xfrm>
                  <a:off x="762" y="442"/>
                  <a:ext cx="3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45140" name="Rectangle 134"/>
                <p:cNvSpPr>
                  <a:spLocks noChangeArrowheads="1"/>
                </p:cNvSpPr>
                <p:nvPr/>
              </p:nvSpPr>
              <p:spPr bwMode="auto">
                <a:xfrm>
                  <a:off x="719" y="442"/>
                  <a:ext cx="446"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12" name="Group 137"/>
              <p:cNvGrpSpPr/>
              <p:nvPr/>
            </p:nvGrpSpPr>
            <p:grpSpPr bwMode="auto">
              <a:xfrm>
                <a:off x="0" y="1038"/>
                <a:ext cx="417" cy="596"/>
                <a:chOff x="0" y="1038"/>
                <a:chExt cx="417" cy="596"/>
              </a:xfrm>
            </p:grpSpPr>
            <p:sp>
              <p:nvSpPr>
                <p:cNvPr id="45137" name="Rectangle 115"/>
                <p:cNvSpPr>
                  <a:spLocks noChangeArrowheads="1"/>
                </p:cNvSpPr>
                <p:nvPr/>
              </p:nvSpPr>
              <p:spPr bwMode="auto">
                <a:xfrm>
                  <a:off x="43" y="1038"/>
                  <a:ext cx="33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i="1">
                      <a:latin typeface="Times New Roman" panose="02020603050405020304" pitchFamily="18" charset="0"/>
                    </a:rPr>
                    <a:t>a</a:t>
                  </a:r>
                  <a:r>
                    <a:rPr lang="en-US" altLang="zh-CN" sz="1600" b="1" baseline="-30000">
                      <a:latin typeface="Times New Roman" panose="02020603050405020304" pitchFamily="18" charset="0"/>
                    </a:rPr>
                    <a:t>1</a:t>
                  </a:r>
                  <a:endParaRPr lang="en-US" altLang="zh-CN" sz="2400">
                    <a:latin typeface="Times New Roman" panose="02020603050405020304" pitchFamily="18" charset="0"/>
                  </a:endParaRPr>
                </a:p>
              </p:txBody>
            </p:sp>
            <p:sp>
              <p:nvSpPr>
                <p:cNvPr id="45138" name="Rectangle 136"/>
                <p:cNvSpPr>
                  <a:spLocks noChangeArrowheads="1"/>
                </p:cNvSpPr>
                <p:nvPr/>
              </p:nvSpPr>
              <p:spPr bwMode="auto">
                <a:xfrm>
                  <a:off x="0" y="1038"/>
                  <a:ext cx="417"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13" name="Group 139"/>
              <p:cNvGrpSpPr/>
              <p:nvPr/>
            </p:nvGrpSpPr>
            <p:grpSpPr bwMode="auto">
              <a:xfrm>
                <a:off x="417" y="1038"/>
                <a:ext cx="302" cy="596"/>
                <a:chOff x="417" y="1038"/>
                <a:chExt cx="302" cy="596"/>
              </a:xfrm>
            </p:grpSpPr>
            <p:sp>
              <p:nvSpPr>
                <p:cNvPr id="45135" name="Rectangle 116"/>
                <p:cNvSpPr>
                  <a:spLocks noChangeArrowheads="1"/>
                </p:cNvSpPr>
                <p:nvPr/>
              </p:nvSpPr>
              <p:spPr bwMode="auto">
                <a:xfrm>
                  <a:off x="460" y="1038"/>
                  <a:ext cx="21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i="1">
                      <a:latin typeface="Times New Roman" panose="02020603050405020304" pitchFamily="18" charset="0"/>
                    </a:rPr>
                    <a:t>b</a:t>
                  </a:r>
                  <a:r>
                    <a:rPr lang="en-US" altLang="zh-CN" sz="1600" b="1" baseline="-30000">
                      <a:latin typeface="Times New Roman" panose="02020603050405020304" pitchFamily="18" charset="0"/>
                    </a:rPr>
                    <a:t>2</a:t>
                  </a:r>
                  <a:endParaRPr lang="en-US" altLang="zh-CN" sz="2400">
                    <a:latin typeface="Times New Roman" panose="02020603050405020304" pitchFamily="18" charset="0"/>
                  </a:endParaRPr>
                </a:p>
              </p:txBody>
            </p:sp>
            <p:sp>
              <p:nvSpPr>
                <p:cNvPr id="45136" name="Rectangle 138"/>
                <p:cNvSpPr>
                  <a:spLocks noChangeArrowheads="1"/>
                </p:cNvSpPr>
                <p:nvPr/>
              </p:nvSpPr>
              <p:spPr bwMode="auto">
                <a:xfrm>
                  <a:off x="417" y="1038"/>
                  <a:ext cx="302"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14" name="Group 141"/>
              <p:cNvGrpSpPr/>
              <p:nvPr/>
            </p:nvGrpSpPr>
            <p:grpSpPr bwMode="auto">
              <a:xfrm>
                <a:off x="719" y="1038"/>
                <a:ext cx="446" cy="596"/>
                <a:chOff x="719" y="1038"/>
                <a:chExt cx="446" cy="596"/>
              </a:xfrm>
            </p:grpSpPr>
            <p:sp>
              <p:nvSpPr>
                <p:cNvPr id="45133" name="Rectangle 117"/>
                <p:cNvSpPr>
                  <a:spLocks noChangeArrowheads="1"/>
                </p:cNvSpPr>
                <p:nvPr/>
              </p:nvSpPr>
              <p:spPr bwMode="auto">
                <a:xfrm>
                  <a:off x="762" y="1038"/>
                  <a:ext cx="3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45134" name="Rectangle 140"/>
                <p:cNvSpPr>
                  <a:spLocks noChangeArrowheads="1"/>
                </p:cNvSpPr>
                <p:nvPr/>
              </p:nvSpPr>
              <p:spPr bwMode="auto">
                <a:xfrm>
                  <a:off x="719" y="1038"/>
                  <a:ext cx="446"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15" name="Group 143"/>
              <p:cNvGrpSpPr/>
              <p:nvPr/>
            </p:nvGrpSpPr>
            <p:grpSpPr bwMode="auto">
              <a:xfrm>
                <a:off x="0" y="1634"/>
                <a:ext cx="417" cy="596"/>
                <a:chOff x="0" y="1634"/>
                <a:chExt cx="417" cy="596"/>
              </a:xfrm>
            </p:grpSpPr>
            <p:sp>
              <p:nvSpPr>
                <p:cNvPr id="45131" name="Rectangle 118"/>
                <p:cNvSpPr>
                  <a:spLocks noChangeArrowheads="1"/>
                </p:cNvSpPr>
                <p:nvPr/>
              </p:nvSpPr>
              <p:spPr bwMode="auto">
                <a:xfrm>
                  <a:off x="43" y="1634"/>
                  <a:ext cx="33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i="1">
                      <a:latin typeface="Times New Roman" panose="02020603050405020304" pitchFamily="18" charset="0"/>
                    </a:rPr>
                    <a:t>a</a:t>
                  </a:r>
                  <a:r>
                    <a:rPr lang="en-US" altLang="zh-CN" sz="1600" b="1" baseline="-30000">
                      <a:latin typeface="Times New Roman" panose="02020603050405020304" pitchFamily="18" charset="0"/>
                    </a:rPr>
                    <a:t>2</a:t>
                  </a:r>
                  <a:endParaRPr lang="en-US" altLang="zh-CN" sz="2400">
                    <a:latin typeface="Times New Roman" panose="02020603050405020304" pitchFamily="18" charset="0"/>
                  </a:endParaRPr>
                </a:p>
              </p:txBody>
            </p:sp>
            <p:sp>
              <p:nvSpPr>
                <p:cNvPr id="45132" name="Rectangle 142"/>
                <p:cNvSpPr>
                  <a:spLocks noChangeArrowheads="1"/>
                </p:cNvSpPr>
                <p:nvPr/>
              </p:nvSpPr>
              <p:spPr bwMode="auto">
                <a:xfrm>
                  <a:off x="0" y="1634"/>
                  <a:ext cx="417"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16" name="Group 145"/>
              <p:cNvGrpSpPr/>
              <p:nvPr/>
            </p:nvGrpSpPr>
            <p:grpSpPr bwMode="auto">
              <a:xfrm>
                <a:off x="417" y="1634"/>
                <a:ext cx="302" cy="596"/>
                <a:chOff x="417" y="1634"/>
                <a:chExt cx="302" cy="596"/>
              </a:xfrm>
            </p:grpSpPr>
            <p:sp>
              <p:nvSpPr>
                <p:cNvPr id="45129" name="Rectangle 119"/>
                <p:cNvSpPr>
                  <a:spLocks noChangeArrowheads="1"/>
                </p:cNvSpPr>
                <p:nvPr/>
              </p:nvSpPr>
              <p:spPr bwMode="auto">
                <a:xfrm>
                  <a:off x="460" y="1634"/>
                  <a:ext cx="21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i="1">
                      <a:latin typeface="Times New Roman" panose="02020603050405020304" pitchFamily="18" charset="0"/>
                    </a:rPr>
                    <a:t>b</a:t>
                  </a:r>
                  <a:r>
                    <a:rPr lang="en-US" altLang="zh-CN" sz="1600" b="1" baseline="-30000">
                      <a:latin typeface="Times New Roman" panose="02020603050405020304" pitchFamily="18" charset="0"/>
                    </a:rPr>
                    <a:t>3</a:t>
                  </a:r>
                  <a:endParaRPr lang="en-US" altLang="zh-CN" sz="2400">
                    <a:latin typeface="Times New Roman" panose="02020603050405020304" pitchFamily="18" charset="0"/>
                  </a:endParaRPr>
                </a:p>
              </p:txBody>
            </p:sp>
            <p:sp>
              <p:nvSpPr>
                <p:cNvPr id="45130" name="Rectangle 144"/>
                <p:cNvSpPr>
                  <a:spLocks noChangeArrowheads="1"/>
                </p:cNvSpPr>
                <p:nvPr/>
              </p:nvSpPr>
              <p:spPr bwMode="auto">
                <a:xfrm>
                  <a:off x="417" y="1634"/>
                  <a:ext cx="302"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17" name="Group 147"/>
              <p:cNvGrpSpPr/>
              <p:nvPr/>
            </p:nvGrpSpPr>
            <p:grpSpPr bwMode="auto">
              <a:xfrm>
                <a:off x="719" y="1634"/>
                <a:ext cx="446" cy="596"/>
                <a:chOff x="719" y="1634"/>
                <a:chExt cx="446" cy="596"/>
              </a:xfrm>
            </p:grpSpPr>
            <p:sp>
              <p:nvSpPr>
                <p:cNvPr id="45127" name="Rectangle 120"/>
                <p:cNvSpPr>
                  <a:spLocks noChangeArrowheads="1"/>
                </p:cNvSpPr>
                <p:nvPr/>
              </p:nvSpPr>
              <p:spPr bwMode="auto">
                <a:xfrm>
                  <a:off x="762" y="1634"/>
                  <a:ext cx="3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45128" name="Rectangle 146"/>
                <p:cNvSpPr>
                  <a:spLocks noChangeArrowheads="1"/>
                </p:cNvSpPr>
                <p:nvPr/>
              </p:nvSpPr>
              <p:spPr bwMode="auto">
                <a:xfrm>
                  <a:off x="719" y="1634"/>
                  <a:ext cx="446"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18" name="Group 149"/>
              <p:cNvGrpSpPr/>
              <p:nvPr/>
            </p:nvGrpSpPr>
            <p:grpSpPr bwMode="auto">
              <a:xfrm>
                <a:off x="0" y="2230"/>
                <a:ext cx="417" cy="596"/>
                <a:chOff x="0" y="2230"/>
                <a:chExt cx="417" cy="596"/>
              </a:xfrm>
            </p:grpSpPr>
            <p:sp>
              <p:nvSpPr>
                <p:cNvPr id="45125" name="Rectangle 121"/>
                <p:cNvSpPr>
                  <a:spLocks noChangeArrowheads="1"/>
                </p:cNvSpPr>
                <p:nvPr/>
              </p:nvSpPr>
              <p:spPr bwMode="auto">
                <a:xfrm>
                  <a:off x="43" y="2230"/>
                  <a:ext cx="33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i="1">
                      <a:latin typeface="Times New Roman" panose="02020603050405020304" pitchFamily="18" charset="0"/>
                    </a:rPr>
                    <a:t>a</a:t>
                  </a:r>
                  <a:r>
                    <a:rPr lang="en-US" altLang="zh-CN" sz="1600" b="1" baseline="-30000">
                      <a:latin typeface="Times New Roman" panose="02020603050405020304" pitchFamily="18" charset="0"/>
                    </a:rPr>
                    <a:t>2</a:t>
                  </a:r>
                  <a:endParaRPr lang="en-US" altLang="zh-CN" sz="2400">
                    <a:latin typeface="Times New Roman" panose="02020603050405020304" pitchFamily="18" charset="0"/>
                  </a:endParaRPr>
                </a:p>
              </p:txBody>
            </p:sp>
            <p:sp>
              <p:nvSpPr>
                <p:cNvPr id="45126" name="Rectangle 148"/>
                <p:cNvSpPr>
                  <a:spLocks noChangeArrowheads="1"/>
                </p:cNvSpPr>
                <p:nvPr/>
              </p:nvSpPr>
              <p:spPr bwMode="auto">
                <a:xfrm>
                  <a:off x="0" y="2230"/>
                  <a:ext cx="417"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19" name="Group 151"/>
              <p:cNvGrpSpPr/>
              <p:nvPr/>
            </p:nvGrpSpPr>
            <p:grpSpPr bwMode="auto">
              <a:xfrm>
                <a:off x="417" y="2230"/>
                <a:ext cx="302" cy="596"/>
                <a:chOff x="417" y="2230"/>
                <a:chExt cx="302" cy="596"/>
              </a:xfrm>
            </p:grpSpPr>
            <p:sp>
              <p:nvSpPr>
                <p:cNvPr id="45123" name="Rectangle 122"/>
                <p:cNvSpPr>
                  <a:spLocks noChangeArrowheads="1"/>
                </p:cNvSpPr>
                <p:nvPr/>
              </p:nvSpPr>
              <p:spPr bwMode="auto">
                <a:xfrm>
                  <a:off x="460" y="2230"/>
                  <a:ext cx="21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i="1">
                      <a:latin typeface="Times New Roman" panose="02020603050405020304" pitchFamily="18" charset="0"/>
                    </a:rPr>
                    <a:t>b</a:t>
                  </a:r>
                  <a:r>
                    <a:rPr lang="en-US" altLang="zh-CN" sz="1600" b="1" baseline="-30000">
                      <a:latin typeface="Times New Roman" panose="02020603050405020304" pitchFamily="18" charset="0"/>
                    </a:rPr>
                    <a:t>4</a:t>
                  </a:r>
                  <a:endParaRPr lang="en-US" altLang="zh-CN" sz="2400">
                    <a:latin typeface="Times New Roman" panose="02020603050405020304" pitchFamily="18" charset="0"/>
                  </a:endParaRPr>
                </a:p>
              </p:txBody>
            </p:sp>
            <p:sp>
              <p:nvSpPr>
                <p:cNvPr id="45124" name="Rectangle 150"/>
                <p:cNvSpPr>
                  <a:spLocks noChangeArrowheads="1"/>
                </p:cNvSpPr>
                <p:nvPr/>
              </p:nvSpPr>
              <p:spPr bwMode="auto">
                <a:xfrm>
                  <a:off x="417" y="2230"/>
                  <a:ext cx="302"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120" name="Group 153"/>
              <p:cNvGrpSpPr/>
              <p:nvPr/>
            </p:nvGrpSpPr>
            <p:grpSpPr bwMode="auto">
              <a:xfrm>
                <a:off x="719" y="2230"/>
                <a:ext cx="446" cy="596"/>
                <a:chOff x="719" y="2230"/>
                <a:chExt cx="446" cy="596"/>
              </a:xfrm>
            </p:grpSpPr>
            <p:sp>
              <p:nvSpPr>
                <p:cNvPr id="45121" name="Rectangle 123"/>
                <p:cNvSpPr>
                  <a:spLocks noChangeArrowheads="1"/>
                </p:cNvSpPr>
                <p:nvPr/>
              </p:nvSpPr>
              <p:spPr bwMode="auto">
                <a:xfrm>
                  <a:off x="762" y="2230"/>
                  <a:ext cx="3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600" b="1">
                      <a:latin typeface="Times New Roman" panose="02020603050405020304" pitchFamily="18" charset="0"/>
                    </a:rPr>
                    <a:t>12</a:t>
                  </a:r>
                  <a:endParaRPr lang="en-US" altLang="zh-CN" sz="2400">
                    <a:latin typeface="Times New Roman" panose="02020603050405020304" pitchFamily="18" charset="0"/>
                  </a:endParaRPr>
                </a:p>
              </p:txBody>
            </p:sp>
            <p:sp>
              <p:nvSpPr>
                <p:cNvPr id="45122" name="Rectangle 152"/>
                <p:cNvSpPr>
                  <a:spLocks noChangeArrowheads="1"/>
                </p:cNvSpPr>
                <p:nvPr/>
              </p:nvSpPr>
              <p:spPr bwMode="auto">
                <a:xfrm>
                  <a:off x="719" y="2230"/>
                  <a:ext cx="446" cy="59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45105" name="Rectangle 155"/>
            <p:cNvSpPr>
              <a:spLocks noChangeArrowheads="1"/>
            </p:cNvSpPr>
            <p:nvPr/>
          </p:nvSpPr>
          <p:spPr bwMode="auto">
            <a:xfrm>
              <a:off x="-3" y="-3"/>
              <a:ext cx="1171" cy="2832"/>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63" name="Group 195"/>
          <p:cNvGrpSpPr/>
          <p:nvPr/>
        </p:nvGrpSpPr>
        <p:grpSpPr bwMode="auto">
          <a:xfrm>
            <a:off x="5929313" y="2214563"/>
            <a:ext cx="1752600" cy="3429000"/>
            <a:chOff x="-3" y="-3"/>
            <a:chExt cx="740" cy="3211"/>
          </a:xfrm>
        </p:grpSpPr>
        <p:grpSp>
          <p:nvGrpSpPr>
            <p:cNvPr id="45066" name="Group 193"/>
            <p:cNvGrpSpPr/>
            <p:nvPr/>
          </p:nvGrpSpPr>
          <p:grpSpPr bwMode="auto">
            <a:xfrm>
              <a:off x="0" y="0"/>
              <a:ext cx="734" cy="3205"/>
              <a:chOff x="0" y="0"/>
              <a:chExt cx="734" cy="3205"/>
            </a:xfrm>
          </p:grpSpPr>
          <p:grpSp>
            <p:nvGrpSpPr>
              <p:cNvPr id="45068" name="Group 170"/>
              <p:cNvGrpSpPr/>
              <p:nvPr/>
            </p:nvGrpSpPr>
            <p:grpSpPr bwMode="auto">
              <a:xfrm>
                <a:off x="0" y="0"/>
                <a:ext cx="360" cy="499"/>
                <a:chOff x="0" y="0"/>
                <a:chExt cx="360" cy="499"/>
              </a:xfrm>
            </p:grpSpPr>
            <p:sp>
              <p:nvSpPr>
                <p:cNvPr id="45102" name="Rectangle 157"/>
                <p:cNvSpPr>
                  <a:spLocks noChangeArrowheads="1"/>
                </p:cNvSpPr>
                <p:nvPr/>
              </p:nvSpPr>
              <p:spPr bwMode="auto">
                <a:xfrm>
                  <a:off x="4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cs typeface="Times New Roman" panose="02020603050405020304" pitchFamily="18" charset="0"/>
                    </a:rPr>
                    <a:t>B</a:t>
                  </a:r>
                  <a:endParaRPr lang="en-US" altLang="zh-CN" sz="1200" b="1" i="1">
                    <a:latin typeface="Times New Roman" panose="02020603050405020304" pitchFamily="18" charset="0"/>
                    <a:cs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5103" name="Rectangle 169"/>
                <p:cNvSpPr>
                  <a:spLocks noChangeArrowheads="1"/>
                </p:cNvSpPr>
                <p:nvPr/>
              </p:nvSpPr>
              <p:spPr bwMode="auto">
                <a:xfrm>
                  <a:off x="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69" name="Group 172"/>
              <p:cNvGrpSpPr/>
              <p:nvPr/>
            </p:nvGrpSpPr>
            <p:grpSpPr bwMode="auto">
              <a:xfrm>
                <a:off x="360" y="0"/>
                <a:ext cx="374" cy="499"/>
                <a:chOff x="360" y="0"/>
                <a:chExt cx="374" cy="499"/>
              </a:xfrm>
            </p:grpSpPr>
            <p:sp>
              <p:nvSpPr>
                <p:cNvPr id="45100" name="Rectangle 158"/>
                <p:cNvSpPr>
                  <a:spLocks noChangeArrowheads="1"/>
                </p:cNvSpPr>
                <p:nvPr/>
              </p:nvSpPr>
              <p:spPr bwMode="auto">
                <a:xfrm>
                  <a:off x="403" y="0"/>
                  <a:ext cx="28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5101" name="Rectangle 171"/>
                <p:cNvSpPr>
                  <a:spLocks noChangeArrowheads="1"/>
                </p:cNvSpPr>
                <p:nvPr/>
              </p:nvSpPr>
              <p:spPr bwMode="auto">
                <a:xfrm>
                  <a:off x="360" y="0"/>
                  <a:ext cx="37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70" name="Group 174"/>
              <p:cNvGrpSpPr/>
              <p:nvPr/>
            </p:nvGrpSpPr>
            <p:grpSpPr bwMode="auto">
              <a:xfrm>
                <a:off x="0" y="499"/>
                <a:ext cx="360" cy="499"/>
                <a:chOff x="0" y="499"/>
                <a:chExt cx="360" cy="499"/>
              </a:xfrm>
            </p:grpSpPr>
            <p:sp>
              <p:nvSpPr>
                <p:cNvPr id="45098" name="Rectangle 159"/>
                <p:cNvSpPr>
                  <a:spLocks noChangeArrowheads="1"/>
                </p:cNvSpPr>
                <p:nvPr/>
              </p:nvSpPr>
              <p:spPr bwMode="auto">
                <a:xfrm>
                  <a:off x="43" y="499"/>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5099" name="Rectangle 173"/>
                <p:cNvSpPr>
                  <a:spLocks noChangeArrowheads="1"/>
                </p:cNvSpPr>
                <p:nvPr/>
              </p:nvSpPr>
              <p:spPr bwMode="auto">
                <a:xfrm>
                  <a:off x="0" y="499"/>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71" name="Group 176"/>
              <p:cNvGrpSpPr/>
              <p:nvPr/>
            </p:nvGrpSpPr>
            <p:grpSpPr bwMode="auto">
              <a:xfrm>
                <a:off x="360" y="499"/>
                <a:ext cx="374" cy="499"/>
                <a:chOff x="360" y="499"/>
                <a:chExt cx="374" cy="499"/>
              </a:xfrm>
            </p:grpSpPr>
            <p:sp>
              <p:nvSpPr>
                <p:cNvPr id="45096" name="Rectangle 160"/>
                <p:cNvSpPr>
                  <a:spLocks noChangeArrowheads="1"/>
                </p:cNvSpPr>
                <p:nvPr/>
              </p:nvSpPr>
              <p:spPr bwMode="auto">
                <a:xfrm>
                  <a:off x="403" y="499"/>
                  <a:ext cx="28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5097" name="Rectangle 175"/>
                <p:cNvSpPr>
                  <a:spLocks noChangeArrowheads="1"/>
                </p:cNvSpPr>
                <p:nvPr/>
              </p:nvSpPr>
              <p:spPr bwMode="auto">
                <a:xfrm>
                  <a:off x="360" y="499"/>
                  <a:ext cx="37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72" name="Group 178"/>
              <p:cNvGrpSpPr/>
              <p:nvPr/>
            </p:nvGrpSpPr>
            <p:grpSpPr bwMode="auto">
              <a:xfrm>
                <a:off x="0" y="998"/>
                <a:ext cx="360" cy="499"/>
                <a:chOff x="0" y="998"/>
                <a:chExt cx="360" cy="499"/>
              </a:xfrm>
            </p:grpSpPr>
            <p:sp>
              <p:nvSpPr>
                <p:cNvPr id="45094" name="Rectangle 161"/>
                <p:cNvSpPr>
                  <a:spLocks noChangeArrowheads="1"/>
                </p:cNvSpPr>
                <p:nvPr/>
              </p:nvSpPr>
              <p:spPr bwMode="auto">
                <a:xfrm>
                  <a:off x="43" y="998"/>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5095" name="Rectangle 177"/>
                <p:cNvSpPr>
                  <a:spLocks noChangeArrowheads="1"/>
                </p:cNvSpPr>
                <p:nvPr/>
              </p:nvSpPr>
              <p:spPr bwMode="auto">
                <a:xfrm>
                  <a:off x="0" y="998"/>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73" name="Group 180"/>
              <p:cNvGrpSpPr/>
              <p:nvPr/>
            </p:nvGrpSpPr>
            <p:grpSpPr bwMode="auto">
              <a:xfrm>
                <a:off x="360" y="998"/>
                <a:ext cx="374" cy="499"/>
                <a:chOff x="360" y="998"/>
                <a:chExt cx="374" cy="499"/>
              </a:xfrm>
            </p:grpSpPr>
            <p:sp>
              <p:nvSpPr>
                <p:cNvPr id="45092" name="Rectangle 162"/>
                <p:cNvSpPr>
                  <a:spLocks noChangeArrowheads="1"/>
                </p:cNvSpPr>
                <p:nvPr/>
              </p:nvSpPr>
              <p:spPr bwMode="auto">
                <a:xfrm>
                  <a:off x="403" y="998"/>
                  <a:ext cx="28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7</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5093" name="Rectangle 179"/>
                <p:cNvSpPr>
                  <a:spLocks noChangeArrowheads="1"/>
                </p:cNvSpPr>
                <p:nvPr/>
              </p:nvSpPr>
              <p:spPr bwMode="auto">
                <a:xfrm>
                  <a:off x="360" y="998"/>
                  <a:ext cx="37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74" name="Group 182"/>
              <p:cNvGrpSpPr/>
              <p:nvPr/>
            </p:nvGrpSpPr>
            <p:grpSpPr bwMode="auto">
              <a:xfrm>
                <a:off x="0" y="1497"/>
                <a:ext cx="360" cy="710"/>
                <a:chOff x="0" y="1497"/>
                <a:chExt cx="360" cy="710"/>
              </a:xfrm>
            </p:grpSpPr>
            <p:sp>
              <p:nvSpPr>
                <p:cNvPr id="45090" name="Rectangle 163"/>
                <p:cNvSpPr>
                  <a:spLocks noChangeArrowheads="1"/>
                </p:cNvSpPr>
                <p:nvPr/>
              </p:nvSpPr>
              <p:spPr bwMode="auto">
                <a:xfrm>
                  <a:off x="43" y="1497"/>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3</a:t>
                  </a:r>
                  <a:endParaRPr lang="en-US" altLang="zh-CN" sz="2400">
                    <a:latin typeface="Times New Roman" panose="02020603050405020304" pitchFamily="18" charset="0"/>
                  </a:endParaRPr>
                </a:p>
              </p:txBody>
            </p:sp>
            <p:sp>
              <p:nvSpPr>
                <p:cNvPr id="45091" name="Rectangle 181"/>
                <p:cNvSpPr>
                  <a:spLocks noChangeArrowheads="1"/>
                </p:cNvSpPr>
                <p:nvPr/>
              </p:nvSpPr>
              <p:spPr bwMode="auto">
                <a:xfrm>
                  <a:off x="0" y="1497"/>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75" name="Group 184"/>
              <p:cNvGrpSpPr/>
              <p:nvPr/>
            </p:nvGrpSpPr>
            <p:grpSpPr bwMode="auto">
              <a:xfrm>
                <a:off x="360" y="1497"/>
                <a:ext cx="374" cy="710"/>
                <a:chOff x="360" y="1497"/>
                <a:chExt cx="374" cy="710"/>
              </a:xfrm>
            </p:grpSpPr>
            <p:sp>
              <p:nvSpPr>
                <p:cNvPr id="45088" name="Rectangle 164"/>
                <p:cNvSpPr>
                  <a:spLocks noChangeArrowheads="1"/>
                </p:cNvSpPr>
                <p:nvPr/>
              </p:nvSpPr>
              <p:spPr bwMode="auto">
                <a:xfrm>
                  <a:off x="403" y="1497"/>
                  <a:ext cx="28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10</a:t>
                  </a:r>
                  <a:endParaRPr lang="en-US" altLang="zh-CN" sz="2400">
                    <a:latin typeface="Times New Roman" panose="02020603050405020304" pitchFamily="18" charset="0"/>
                  </a:endParaRPr>
                </a:p>
              </p:txBody>
            </p:sp>
            <p:sp>
              <p:nvSpPr>
                <p:cNvPr id="45089" name="Rectangle 183"/>
                <p:cNvSpPr>
                  <a:spLocks noChangeArrowheads="1"/>
                </p:cNvSpPr>
                <p:nvPr/>
              </p:nvSpPr>
              <p:spPr bwMode="auto">
                <a:xfrm>
                  <a:off x="360" y="1497"/>
                  <a:ext cx="374"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76" name="Group 186"/>
              <p:cNvGrpSpPr/>
              <p:nvPr/>
            </p:nvGrpSpPr>
            <p:grpSpPr bwMode="auto">
              <a:xfrm>
                <a:off x="0" y="2207"/>
                <a:ext cx="360" cy="499"/>
                <a:chOff x="0" y="2207"/>
                <a:chExt cx="360" cy="499"/>
              </a:xfrm>
            </p:grpSpPr>
            <p:sp>
              <p:nvSpPr>
                <p:cNvPr id="45086" name="Rectangle 165"/>
                <p:cNvSpPr>
                  <a:spLocks noChangeArrowheads="1"/>
                </p:cNvSpPr>
                <p:nvPr/>
              </p:nvSpPr>
              <p:spPr bwMode="auto">
                <a:xfrm>
                  <a:off x="43" y="2207"/>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5087" name="Rectangle 185"/>
                <p:cNvSpPr>
                  <a:spLocks noChangeArrowheads="1"/>
                </p:cNvSpPr>
                <p:nvPr/>
              </p:nvSpPr>
              <p:spPr bwMode="auto">
                <a:xfrm>
                  <a:off x="0" y="2207"/>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77" name="Group 188"/>
              <p:cNvGrpSpPr/>
              <p:nvPr/>
            </p:nvGrpSpPr>
            <p:grpSpPr bwMode="auto">
              <a:xfrm>
                <a:off x="360" y="2207"/>
                <a:ext cx="374" cy="499"/>
                <a:chOff x="360" y="2207"/>
                <a:chExt cx="374" cy="499"/>
              </a:xfrm>
            </p:grpSpPr>
            <p:sp>
              <p:nvSpPr>
                <p:cNvPr id="45084" name="Rectangle 166"/>
                <p:cNvSpPr>
                  <a:spLocks noChangeArrowheads="1"/>
                </p:cNvSpPr>
                <p:nvPr/>
              </p:nvSpPr>
              <p:spPr bwMode="auto">
                <a:xfrm>
                  <a:off x="403" y="2207"/>
                  <a:ext cx="28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5085" name="Rectangle 187"/>
                <p:cNvSpPr>
                  <a:spLocks noChangeArrowheads="1"/>
                </p:cNvSpPr>
                <p:nvPr/>
              </p:nvSpPr>
              <p:spPr bwMode="auto">
                <a:xfrm>
                  <a:off x="360" y="2207"/>
                  <a:ext cx="37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78" name="Group 190"/>
              <p:cNvGrpSpPr/>
              <p:nvPr/>
            </p:nvGrpSpPr>
            <p:grpSpPr bwMode="auto">
              <a:xfrm>
                <a:off x="0" y="2706"/>
                <a:ext cx="360" cy="499"/>
                <a:chOff x="0" y="2706"/>
                <a:chExt cx="360" cy="499"/>
              </a:xfrm>
            </p:grpSpPr>
            <p:sp>
              <p:nvSpPr>
                <p:cNvPr id="45082" name="Rectangle 167"/>
                <p:cNvSpPr>
                  <a:spLocks noChangeArrowheads="1"/>
                </p:cNvSpPr>
                <p:nvPr/>
              </p:nvSpPr>
              <p:spPr bwMode="auto">
                <a:xfrm>
                  <a:off x="43" y="2706"/>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5</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5083" name="Rectangle 189"/>
                <p:cNvSpPr>
                  <a:spLocks noChangeArrowheads="1"/>
                </p:cNvSpPr>
                <p:nvPr/>
              </p:nvSpPr>
              <p:spPr bwMode="auto">
                <a:xfrm>
                  <a:off x="0" y="2706"/>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5079" name="Group 192"/>
              <p:cNvGrpSpPr/>
              <p:nvPr/>
            </p:nvGrpSpPr>
            <p:grpSpPr bwMode="auto">
              <a:xfrm>
                <a:off x="360" y="2706"/>
                <a:ext cx="374" cy="499"/>
                <a:chOff x="360" y="2706"/>
                <a:chExt cx="374" cy="499"/>
              </a:xfrm>
            </p:grpSpPr>
            <p:sp>
              <p:nvSpPr>
                <p:cNvPr id="45080" name="Rectangle 168"/>
                <p:cNvSpPr>
                  <a:spLocks noChangeArrowheads="1"/>
                </p:cNvSpPr>
                <p:nvPr/>
              </p:nvSpPr>
              <p:spPr bwMode="auto">
                <a:xfrm>
                  <a:off x="403" y="2706"/>
                  <a:ext cx="28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5081" name="Rectangle 191"/>
                <p:cNvSpPr>
                  <a:spLocks noChangeArrowheads="1"/>
                </p:cNvSpPr>
                <p:nvPr/>
              </p:nvSpPr>
              <p:spPr bwMode="auto">
                <a:xfrm>
                  <a:off x="360" y="2706"/>
                  <a:ext cx="37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45067" name="Rectangle 194"/>
            <p:cNvSpPr>
              <a:spLocks noChangeArrowheads="1"/>
            </p:cNvSpPr>
            <p:nvPr/>
          </p:nvSpPr>
          <p:spPr bwMode="auto">
            <a:xfrm>
              <a:off x="-3" y="-3"/>
              <a:ext cx="740" cy="3211"/>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
        <p:nvSpPr>
          <p:cNvPr id="45064" name="Rectangle 196"/>
          <p:cNvSpPr>
            <a:spLocks noChangeArrowheads="1"/>
          </p:cNvSpPr>
          <p:nvPr/>
        </p:nvSpPr>
        <p:spPr bwMode="auto">
          <a:xfrm>
            <a:off x="2514600" y="5715000"/>
            <a:ext cx="1295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i="1">
                <a:latin typeface="Times New Roman" panose="02020603050405020304" pitchFamily="18" charset="0"/>
              </a:rPr>
              <a:t>R</a:t>
            </a:r>
            <a:endParaRPr lang="en-US" altLang="zh-CN" sz="2400" i="1">
              <a:latin typeface="Times New Roman" panose="02020603050405020304" pitchFamily="18" charset="0"/>
            </a:endParaRPr>
          </a:p>
        </p:txBody>
      </p:sp>
      <p:sp>
        <p:nvSpPr>
          <p:cNvPr id="45065" name="Rectangle 197"/>
          <p:cNvSpPr>
            <a:spLocks noChangeArrowheads="1"/>
          </p:cNvSpPr>
          <p:nvPr/>
        </p:nvSpPr>
        <p:spPr bwMode="auto">
          <a:xfrm>
            <a:off x="5867400" y="58674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i="1">
                <a:latin typeface="Times New Roman" panose="02020603050405020304" pitchFamily="18" charset="0"/>
              </a:rPr>
              <a:t>S</a:t>
            </a:r>
            <a:endParaRPr lang="en-US" altLang="zh-CN" sz="2400" i="1">
              <a:latin typeface="Times New Roman" panose="02020603050405020304" pitchFamily="18"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p:cNvSpPr>
          <p:nvPr>
            <p:ph type="title"/>
          </p:nvPr>
        </p:nvSpPr>
        <p:spPr/>
        <p:txBody>
          <a:bodyPr/>
          <a:lstStyle/>
          <a:p>
            <a:pPr eaLnBrk="1" hangingPunct="1"/>
            <a:r>
              <a:rPr lang="zh-CN" altLang="en-US"/>
              <a:t>连接</a:t>
            </a:r>
            <a:r>
              <a:rPr lang="en-US" altLang="zh-CN"/>
              <a:t>(</a:t>
            </a:r>
            <a:r>
              <a:rPr lang="zh-CN" altLang="en-US"/>
              <a:t>续</a:t>
            </a:r>
            <a:r>
              <a:rPr lang="en-US" altLang="zh-CN"/>
              <a:t>)</a:t>
            </a:r>
            <a:endParaRPr lang="en-US" altLang="zh-CN"/>
          </a:p>
        </p:txBody>
      </p:sp>
      <p:sp>
        <p:nvSpPr>
          <p:cNvPr id="46083" name="Rectangle 3"/>
          <p:cNvSpPr>
            <a:spLocks noGrp="1" noRot="1"/>
          </p:cNvSpPr>
          <p:nvPr>
            <p:ph idx="1"/>
          </p:nvPr>
        </p:nvSpPr>
        <p:spPr>
          <a:xfrm>
            <a:off x="609600" y="2205038"/>
            <a:ext cx="8153400" cy="576262"/>
          </a:xfrm>
        </p:spPr>
        <p:txBody>
          <a:bodyPr/>
          <a:lstStyle/>
          <a:p>
            <a:pPr eaLnBrk="1" hangingPunct="1">
              <a:buFont typeface="Wingdings" panose="05000000000000000000" pitchFamily="2" charset="2"/>
              <a:buNone/>
            </a:pPr>
            <a:r>
              <a:rPr lang="en-US" altLang="zh-CN" i="1"/>
              <a:t> R  </a:t>
            </a:r>
            <a:r>
              <a:rPr lang="en-US" altLang="zh-CN"/>
              <a:t>    </a:t>
            </a:r>
            <a:r>
              <a:rPr lang="en-US" altLang="zh-CN" i="1"/>
              <a:t>S</a:t>
            </a:r>
            <a:r>
              <a:rPr lang="en-US" altLang="zh-CN"/>
              <a:t> </a:t>
            </a:r>
            <a:endParaRPr lang="en-US" altLang="zh-CN"/>
          </a:p>
        </p:txBody>
      </p:sp>
      <p:sp>
        <p:nvSpPr>
          <p:cNvPr id="102" name="日期占位符 3"/>
          <p:cNvSpPr>
            <a:spLocks noGrp="1"/>
          </p:cNvSpPr>
          <p:nvPr>
            <p:ph type="dt" sz="quarter" idx="10"/>
          </p:nvPr>
        </p:nvSpPr>
        <p:spPr/>
        <p:txBody>
          <a:bodyPr/>
          <a:lstStyle/>
          <a:p>
            <a:pPr>
              <a:defRPr/>
            </a:pPr>
            <a:fld id="{D5E04D05-8F98-48D2-A215-02780ADC5493}" type="datetime1">
              <a:rPr lang="zh-CN" altLang="en-US"/>
            </a:fld>
            <a:endParaRPr lang="en-US" altLang="zh-CN"/>
          </a:p>
        </p:txBody>
      </p:sp>
      <p:sp>
        <p:nvSpPr>
          <p:cNvPr id="460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46086" name="Group 96"/>
          <p:cNvGrpSpPr/>
          <p:nvPr/>
        </p:nvGrpSpPr>
        <p:grpSpPr bwMode="auto">
          <a:xfrm>
            <a:off x="2057400" y="2590800"/>
            <a:ext cx="4800600" cy="3581400"/>
            <a:chOff x="-3" y="-3"/>
            <a:chExt cx="1628" cy="4984"/>
          </a:xfrm>
        </p:grpSpPr>
        <p:grpSp>
          <p:nvGrpSpPr>
            <p:cNvPr id="46092" name="Group 94"/>
            <p:cNvGrpSpPr/>
            <p:nvPr/>
          </p:nvGrpSpPr>
          <p:grpSpPr bwMode="auto">
            <a:xfrm>
              <a:off x="0" y="0"/>
              <a:ext cx="1622" cy="4978"/>
              <a:chOff x="0" y="0"/>
              <a:chExt cx="1622" cy="4978"/>
            </a:xfrm>
          </p:grpSpPr>
          <p:grpSp>
            <p:nvGrpSpPr>
              <p:cNvPr id="46094" name="Group 35"/>
              <p:cNvGrpSpPr/>
              <p:nvPr/>
            </p:nvGrpSpPr>
            <p:grpSpPr bwMode="auto">
              <a:xfrm>
                <a:off x="0" y="0"/>
                <a:ext cx="322" cy="1038"/>
                <a:chOff x="0" y="0"/>
                <a:chExt cx="322" cy="1038"/>
              </a:xfrm>
            </p:grpSpPr>
            <p:sp>
              <p:nvSpPr>
                <p:cNvPr id="46182" name="Rectangle 4"/>
                <p:cNvSpPr>
                  <a:spLocks noChangeArrowheads="1"/>
                </p:cNvSpPr>
                <p:nvPr/>
              </p:nvSpPr>
              <p:spPr bwMode="auto">
                <a:xfrm>
                  <a:off x="43" y="0"/>
                  <a:ext cx="236"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A</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83" name="Rectangle 34"/>
                <p:cNvSpPr>
                  <a:spLocks noChangeArrowheads="1"/>
                </p:cNvSpPr>
                <p:nvPr/>
              </p:nvSpPr>
              <p:spPr bwMode="auto">
                <a:xfrm>
                  <a:off x="0" y="0"/>
                  <a:ext cx="322" cy="103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095" name="Group 37"/>
              <p:cNvGrpSpPr/>
              <p:nvPr/>
            </p:nvGrpSpPr>
            <p:grpSpPr bwMode="auto">
              <a:xfrm>
                <a:off x="322" y="0"/>
                <a:ext cx="347" cy="1038"/>
                <a:chOff x="322" y="0"/>
                <a:chExt cx="347" cy="1038"/>
              </a:xfrm>
            </p:grpSpPr>
            <p:sp>
              <p:nvSpPr>
                <p:cNvPr id="46180" name="Rectangle 5"/>
                <p:cNvSpPr>
                  <a:spLocks noChangeArrowheads="1"/>
                </p:cNvSpPr>
                <p:nvPr/>
              </p:nvSpPr>
              <p:spPr bwMode="auto">
                <a:xfrm>
                  <a:off x="365" y="0"/>
                  <a:ext cx="261"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R.B</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81" name="Rectangle 36"/>
                <p:cNvSpPr>
                  <a:spLocks noChangeArrowheads="1"/>
                </p:cNvSpPr>
                <p:nvPr/>
              </p:nvSpPr>
              <p:spPr bwMode="auto">
                <a:xfrm>
                  <a:off x="322" y="0"/>
                  <a:ext cx="347" cy="103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096" name="Group 39"/>
              <p:cNvGrpSpPr/>
              <p:nvPr/>
            </p:nvGrpSpPr>
            <p:grpSpPr bwMode="auto">
              <a:xfrm>
                <a:off x="669" y="0"/>
                <a:ext cx="301" cy="1038"/>
                <a:chOff x="669" y="0"/>
                <a:chExt cx="301" cy="1038"/>
              </a:xfrm>
            </p:grpSpPr>
            <p:sp>
              <p:nvSpPr>
                <p:cNvPr id="46178" name="Rectangle 6"/>
                <p:cNvSpPr>
                  <a:spLocks noChangeArrowheads="1"/>
                </p:cNvSpPr>
                <p:nvPr/>
              </p:nvSpPr>
              <p:spPr bwMode="auto">
                <a:xfrm>
                  <a:off x="712" y="0"/>
                  <a:ext cx="215"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C</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79" name="Rectangle 38"/>
                <p:cNvSpPr>
                  <a:spLocks noChangeArrowheads="1"/>
                </p:cNvSpPr>
                <p:nvPr/>
              </p:nvSpPr>
              <p:spPr bwMode="auto">
                <a:xfrm>
                  <a:off x="669" y="0"/>
                  <a:ext cx="301" cy="103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097" name="Group 41"/>
              <p:cNvGrpSpPr/>
              <p:nvPr/>
            </p:nvGrpSpPr>
            <p:grpSpPr bwMode="auto">
              <a:xfrm>
                <a:off x="970" y="0"/>
                <a:ext cx="321" cy="1038"/>
                <a:chOff x="970" y="0"/>
                <a:chExt cx="321" cy="1038"/>
              </a:xfrm>
            </p:grpSpPr>
            <p:sp>
              <p:nvSpPr>
                <p:cNvPr id="46176" name="Rectangle 7"/>
                <p:cNvSpPr>
                  <a:spLocks noChangeArrowheads="1"/>
                </p:cNvSpPr>
                <p:nvPr/>
              </p:nvSpPr>
              <p:spPr bwMode="auto">
                <a:xfrm>
                  <a:off x="1013" y="0"/>
                  <a:ext cx="235"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S.B</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77" name="Rectangle 40"/>
                <p:cNvSpPr>
                  <a:spLocks noChangeArrowheads="1"/>
                </p:cNvSpPr>
                <p:nvPr/>
              </p:nvSpPr>
              <p:spPr bwMode="auto">
                <a:xfrm>
                  <a:off x="970" y="0"/>
                  <a:ext cx="321" cy="103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098" name="Group 43"/>
              <p:cNvGrpSpPr/>
              <p:nvPr/>
            </p:nvGrpSpPr>
            <p:grpSpPr bwMode="auto">
              <a:xfrm>
                <a:off x="1291" y="0"/>
                <a:ext cx="331" cy="1038"/>
                <a:chOff x="1291" y="0"/>
                <a:chExt cx="331" cy="1038"/>
              </a:xfrm>
            </p:grpSpPr>
            <p:sp>
              <p:nvSpPr>
                <p:cNvPr id="46174" name="Rectangle 8"/>
                <p:cNvSpPr>
                  <a:spLocks noChangeArrowheads="1"/>
                </p:cNvSpPr>
                <p:nvPr/>
              </p:nvSpPr>
              <p:spPr bwMode="auto">
                <a:xfrm>
                  <a:off x="1334" y="0"/>
                  <a:ext cx="245"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75" name="Rectangle 42"/>
                <p:cNvSpPr>
                  <a:spLocks noChangeArrowheads="1"/>
                </p:cNvSpPr>
                <p:nvPr/>
              </p:nvSpPr>
              <p:spPr bwMode="auto">
                <a:xfrm>
                  <a:off x="1291" y="0"/>
                  <a:ext cx="331" cy="103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099" name="Group 45"/>
              <p:cNvGrpSpPr/>
              <p:nvPr/>
            </p:nvGrpSpPr>
            <p:grpSpPr bwMode="auto">
              <a:xfrm>
                <a:off x="0" y="1038"/>
                <a:ext cx="322" cy="788"/>
                <a:chOff x="0" y="1038"/>
                <a:chExt cx="322" cy="788"/>
              </a:xfrm>
            </p:grpSpPr>
            <p:sp>
              <p:nvSpPr>
                <p:cNvPr id="46172" name="Rectangle 9"/>
                <p:cNvSpPr>
                  <a:spLocks noChangeArrowheads="1"/>
                </p:cNvSpPr>
                <p:nvPr/>
              </p:nvSpPr>
              <p:spPr bwMode="auto">
                <a:xfrm>
                  <a:off x="43" y="1038"/>
                  <a:ext cx="236"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a</a:t>
                  </a:r>
                  <a:r>
                    <a:rPr lang="en-US" altLang="zh-CN"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73" name="Rectangle 44"/>
                <p:cNvSpPr>
                  <a:spLocks noChangeArrowheads="1"/>
                </p:cNvSpPr>
                <p:nvPr/>
              </p:nvSpPr>
              <p:spPr bwMode="auto">
                <a:xfrm>
                  <a:off x="0" y="1038"/>
                  <a:ext cx="322"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00" name="Group 47"/>
              <p:cNvGrpSpPr/>
              <p:nvPr/>
            </p:nvGrpSpPr>
            <p:grpSpPr bwMode="auto">
              <a:xfrm>
                <a:off x="322" y="1038"/>
                <a:ext cx="347" cy="788"/>
                <a:chOff x="322" y="1038"/>
                <a:chExt cx="347" cy="788"/>
              </a:xfrm>
            </p:grpSpPr>
            <p:sp>
              <p:nvSpPr>
                <p:cNvPr id="46170" name="Rectangle 10"/>
                <p:cNvSpPr>
                  <a:spLocks noChangeArrowheads="1"/>
                </p:cNvSpPr>
                <p:nvPr/>
              </p:nvSpPr>
              <p:spPr bwMode="auto">
                <a:xfrm>
                  <a:off x="365" y="1038"/>
                  <a:ext cx="261"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b</a:t>
                  </a:r>
                  <a:r>
                    <a:rPr lang="en-US" altLang="zh-CN"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71" name="Rectangle 46"/>
                <p:cNvSpPr>
                  <a:spLocks noChangeArrowheads="1"/>
                </p:cNvSpPr>
                <p:nvPr/>
              </p:nvSpPr>
              <p:spPr bwMode="auto">
                <a:xfrm>
                  <a:off x="322" y="1038"/>
                  <a:ext cx="347"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01" name="Group 49"/>
              <p:cNvGrpSpPr/>
              <p:nvPr/>
            </p:nvGrpSpPr>
            <p:grpSpPr bwMode="auto">
              <a:xfrm>
                <a:off x="669" y="1038"/>
                <a:ext cx="301" cy="788"/>
                <a:chOff x="669" y="1038"/>
                <a:chExt cx="301" cy="788"/>
              </a:xfrm>
            </p:grpSpPr>
            <p:sp>
              <p:nvSpPr>
                <p:cNvPr id="46168" name="Rectangle 11"/>
                <p:cNvSpPr>
                  <a:spLocks noChangeArrowheads="1"/>
                </p:cNvSpPr>
                <p:nvPr/>
              </p:nvSpPr>
              <p:spPr bwMode="auto">
                <a:xfrm>
                  <a:off x="712" y="1038"/>
                  <a:ext cx="21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rPr>
                    <a:t>5</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69" name="Rectangle 48"/>
                <p:cNvSpPr>
                  <a:spLocks noChangeArrowheads="1"/>
                </p:cNvSpPr>
                <p:nvPr/>
              </p:nvSpPr>
              <p:spPr bwMode="auto">
                <a:xfrm>
                  <a:off x="669" y="1038"/>
                  <a:ext cx="30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02" name="Group 51"/>
              <p:cNvGrpSpPr/>
              <p:nvPr/>
            </p:nvGrpSpPr>
            <p:grpSpPr bwMode="auto">
              <a:xfrm>
                <a:off x="970" y="1038"/>
                <a:ext cx="321" cy="788"/>
                <a:chOff x="970" y="1038"/>
                <a:chExt cx="321" cy="788"/>
              </a:xfrm>
            </p:grpSpPr>
            <p:sp>
              <p:nvSpPr>
                <p:cNvPr id="46166" name="Rectangle 12"/>
                <p:cNvSpPr>
                  <a:spLocks noChangeArrowheads="1"/>
                </p:cNvSpPr>
                <p:nvPr/>
              </p:nvSpPr>
              <p:spPr bwMode="auto">
                <a:xfrm>
                  <a:off x="1013" y="1038"/>
                  <a:ext cx="23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b</a:t>
                  </a:r>
                  <a:r>
                    <a:rPr lang="en-US" altLang="zh-CN"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67" name="Rectangle 50"/>
                <p:cNvSpPr>
                  <a:spLocks noChangeArrowheads="1"/>
                </p:cNvSpPr>
                <p:nvPr/>
              </p:nvSpPr>
              <p:spPr bwMode="auto">
                <a:xfrm>
                  <a:off x="970" y="1038"/>
                  <a:ext cx="32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03" name="Group 53"/>
              <p:cNvGrpSpPr/>
              <p:nvPr/>
            </p:nvGrpSpPr>
            <p:grpSpPr bwMode="auto">
              <a:xfrm>
                <a:off x="1291" y="1038"/>
                <a:ext cx="331" cy="788"/>
                <a:chOff x="1291" y="1038"/>
                <a:chExt cx="331" cy="788"/>
              </a:xfrm>
            </p:grpSpPr>
            <p:sp>
              <p:nvSpPr>
                <p:cNvPr id="46164" name="Rectangle 13"/>
                <p:cNvSpPr>
                  <a:spLocks noChangeArrowheads="1"/>
                </p:cNvSpPr>
                <p:nvPr/>
              </p:nvSpPr>
              <p:spPr bwMode="auto">
                <a:xfrm>
                  <a:off x="1334" y="1038"/>
                  <a:ext cx="24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rPr>
                    <a:t>7</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65" name="Rectangle 52"/>
                <p:cNvSpPr>
                  <a:spLocks noChangeArrowheads="1"/>
                </p:cNvSpPr>
                <p:nvPr/>
              </p:nvSpPr>
              <p:spPr bwMode="auto">
                <a:xfrm>
                  <a:off x="1291" y="1038"/>
                  <a:ext cx="33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04" name="Group 55"/>
              <p:cNvGrpSpPr/>
              <p:nvPr/>
            </p:nvGrpSpPr>
            <p:grpSpPr bwMode="auto">
              <a:xfrm>
                <a:off x="0" y="1826"/>
                <a:ext cx="322" cy="788"/>
                <a:chOff x="0" y="1826"/>
                <a:chExt cx="322" cy="788"/>
              </a:xfrm>
            </p:grpSpPr>
            <p:sp>
              <p:nvSpPr>
                <p:cNvPr id="46162" name="Rectangle 14"/>
                <p:cNvSpPr>
                  <a:spLocks noChangeArrowheads="1"/>
                </p:cNvSpPr>
                <p:nvPr/>
              </p:nvSpPr>
              <p:spPr bwMode="auto">
                <a:xfrm>
                  <a:off x="43" y="1826"/>
                  <a:ext cx="236"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a</a:t>
                  </a:r>
                  <a:r>
                    <a:rPr lang="en-US" altLang="zh-CN"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63" name="Rectangle 54"/>
                <p:cNvSpPr>
                  <a:spLocks noChangeArrowheads="1"/>
                </p:cNvSpPr>
                <p:nvPr/>
              </p:nvSpPr>
              <p:spPr bwMode="auto">
                <a:xfrm>
                  <a:off x="0" y="1826"/>
                  <a:ext cx="322"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05" name="Group 57"/>
              <p:cNvGrpSpPr/>
              <p:nvPr/>
            </p:nvGrpSpPr>
            <p:grpSpPr bwMode="auto">
              <a:xfrm>
                <a:off x="322" y="1826"/>
                <a:ext cx="347" cy="788"/>
                <a:chOff x="322" y="1826"/>
                <a:chExt cx="347" cy="788"/>
              </a:xfrm>
            </p:grpSpPr>
            <p:sp>
              <p:nvSpPr>
                <p:cNvPr id="46160" name="Rectangle 15"/>
                <p:cNvSpPr>
                  <a:spLocks noChangeArrowheads="1"/>
                </p:cNvSpPr>
                <p:nvPr/>
              </p:nvSpPr>
              <p:spPr bwMode="auto">
                <a:xfrm>
                  <a:off x="365" y="1826"/>
                  <a:ext cx="261"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b</a:t>
                  </a:r>
                  <a:r>
                    <a:rPr lang="en-US" altLang="zh-CN"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61" name="Rectangle 56"/>
                <p:cNvSpPr>
                  <a:spLocks noChangeArrowheads="1"/>
                </p:cNvSpPr>
                <p:nvPr/>
              </p:nvSpPr>
              <p:spPr bwMode="auto">
                <a:xfrm>
                  <a:off x="322" y="1826"/>
                  <a:ext cx="347"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06" name="Group 59"/>
              <p:cNvGrpSpPr/>
              <p:nvPr/>
            </p:nvGrpSpPr>
            <p:grpSpPr bwMode="auto">
              <a:xfrm>
                <a:off x="669" y="1826"/>
                <a:ext cx="301" cy="788"/>
                <a:chOff x="669" y="1826"/>
                <a:chExt cx="301" cy="788"/>
              </a:xfrm>
            </p:grpSpPr>
            <p:sp>
              <p:nvSpPr>
                <p:cNvPr id="46158" name="Rectangle 16"/>
                <p:cNvSpPr>
                  <a:spLocks noChangeArrowheads="1"/>
                </p:cNvSpPr>
                <p:nvPr/>
              </p:nvSpPr>
              <p:spPr bwMode="auto">
                <a:xfrm>
                  <a:off x="712" y="1826"/>
                  <a:ext cx="21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rPr>
                    <a:t>5</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59" name="Rectangle 58"/>
                <p:cNvSpPr>
                  <a:spLocks noChangeArrowheads="1"/>
                </p:cNvSpPr>
                <p:nvPr/>
              </p:nvSpPr>
              <p:spPr bwMode="auto">
                <a:xfrm>
                  <a:off x="669" y="1826"/>
                  <a:ext cx="30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07" name="Group 61"/>
              <p:cNvGrpSpPr/>
              <p:nvPr/>
            </p:nvGrpSpPr>
            <p:grpSpPr bwMode="auto">
              <a:xfrm>
                <a:off x="970" y="1826"/>
                <a:ext cx="321" cy="788"/>
                <a:chOff x="970" y="1826"/>
                <a:chExt cx="321" cy="788"/>
              </a:xfrm>
            </p:grpSpPr>
            <p:sp>
              <p:nvSpPr>
                <p:cNvPr id="46156" name="Rectangle 17"/>
                <p:cNvSpPr>
                  <a:spLocks noChangeArrowheads="1"/>
                </p:cNvSpPr>
                <p:nvPr/>
              </p:nvSpPr>
              <p:spPr bwMode="auto">
                <a:xfrm>
                  <a:off x="1013" y="1826"/>
                  <a:ext cx="23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b</a:t>
                  </a:r>
                  <a:r>
                    <a:rPr lang="en-US" altLang="zh-CN"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57" name="Rectangle 60"/>
                <p:cNvSpPr>
                  <a:spLocks noChangeArrowheads="1"/>
                </p:cNvSpPr>
                <p:nvPr/>
              </p:nvSpPr>
              <p:spPr bwMode="auto">
                <a:xfrm>
                  <a:off x="970" y="1826"/>
                  <a:ext cx="32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08" name="Group 63"/>
              <p:cNvGrpSpPr/>
              <p:nvPr/>
            </p:nvGrpSpPr>
            <p:grpSpPr bwMode="auto">
              <a:xfrm>
                <a:off x="1291" y="1826"/>
                <a:ext cx="331" cy="788"/>
                <a:chOff x="1291" y="1826"/>
                <a:chExt cx="331" cy="788"/>
              </a:xfrm>
            </p:grpSpPr>
            <p:sp>
              <p:nvSpPr>
                <p:cNvPr id="46154" name="Rectangle 18"/>
                <p:cNvSpPr>
                  <a:spLocks noChangeArrowheads="1"/>
                </p:cNvSpPr>
                <p:nvPr/>
              </p:nvSpPr>
              <p:spPr bwMode="auto">
                <a:xfrm>
                  <a:off x="1334" y="1826"/>
                  <a:ext cx="24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rPr>
                    <a:t>10</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55" name="Rectangle 62"/>
                <p:cNvSpPr>
                  <a:spLocks noChangeArrowheads="1"/>
                </p:cNvSpPr>
                <p:nvPr/>
              </p:nvSpPr>
              <p:spPr bwMode="auto">
                <a:xfrm>
                  <a:off x="1291" y="1826"/>
                  <a:ext cx="33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09" name="Group 65"/>
              <p:cNvGrpSpPr/>
              <p:nvPr/>
            </p:nvGrpSpPr>
            <p:grpSpPr bwMode="auto">
              <a:xfrm>
                <a:off x="0" y="2614"/>
                <a:ext cx="322" cy="788"/>
                <a:chOff x="0" y="2614"/>
                <a:chExt cx="322" cy="788"/>
              </a:xfrm>
            </p:grpSpPr>
            <p:sp>
              <p:nvSpPr>
                <p:cNvPr id="46152" name="Rectangle 19"/>
                <p:cNvSpPr>
                  <a:spLocks noChangeArrowheads="1"/>
                </p:cNvSpPr>
                <p:nvPr/>
              </p:nvSpPr>
              <p:spPr bwMode="auto">
                <a:xfrm>
                  <a:off x="43" y="2614"/>
                  <a:ext cx="236"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a</a:t>
                  </a:r>
                  <a:r>
                    <a:rPr lang="en-US" altLang="zh-CN"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53" name="Rectangle 64"/>
                <p:cNvSpPr>
                  <a:spLocks noChangeArrowheads="1"/>
                </p:cNvSpPr>
                <p:nvPr/>
              </p:nvSpPr>
              <p:spPr bwMode="auto">
                <a:xfrm>
                  <a:off x="0" y="2614"/>
                  <a:ext cx="322"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10" name="Group 67"/>
              <p:cNvGrpSpPr/>
              <p:nvPr/>
            </p:nvGrpSpPr>
            <p:grpSpPr bwMode="auto">
              <a:xfrm>
                <a:off x="322" y="2614"/>
                <a:ext cx="347" cy="788"/>
                <a:chOff x="322" y="2614"/>
                <a:chExt cx="347" cy="788"/>
              </a:xfrm>
            </p:grpSpPr>
            <p:sp>
              <p:nvSpPr>
                <p:cNvPr id="46150" name="Rectangle 20"/>
                <p:cNvSpPr>
                  <a:spLocks noChangeArrowheads="1"/>
                </p:cNvSpPr>
                <p:nvPr/>
              </p:nvSpPr>
              <p:spPr bwMode="auto">
                <a:xfrm>
                  <a:off x="365" y="2614"/>
                  <a:ext cx="261"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b</a:t>
                  </a:r>
                  <a:r>
                    <a:rPr lang="en-US" altLang="zh-CN"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51" name="Rectangle 66"/>
                <p:cNvSpPr>
                  <a:spLocks noChangeArrowheads="1"/>
                </p:cNvSpPr>
                <p:nvPr/>
              </p:nvSpPr>
              <p:spPr bwMode="auto">
                <a:xfrm>
                  <a:off x="322" y="2614"/>
                  <a:ext cx="347"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11" name="Group 69"/>
              <p:cNvGrpSpPr/>
              <p:nvPr/>
            </p:nvGrpSpPr>
            <p:grpSpPr bwMode="auto">
              <a:xfrm>
                <a:off x="669" y="2614"/>
                <a:ext cx="301" cy="788"/>
                <a:chOff x="669" y="2614"/>
                <a:chExt cx="301" cy="788"/>
              </a:xfrm>
            </p:grpSpPr>
            <p:sp>
              <p:nvSpPr>
                <p:cNvPr id="46148" name="Rectangle 21"/>
                <p:cNvSpPr>
                  <a:spLocks noChangeArrowheads="1"/>
                </p:cNvSpPr>
                <p:nvPr/>
              </p:nvSpPr>
              <p:spPr bwMode="auto">
                <a:xfrm>
                  <a:off x="712" y="2614"/>
                  <a:ext cx="21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49" name="Rectangle 68"/>
                <p:cNvSpPr>
                  <a:spLocks noChangeArrowheads="1"/>
                </p:cNvSpPr>
                <p:nvPr/>
              </p:nvSpPr>
              <p:spPr bwMode="auto">
                <a:xfrm>
                  <a:off x="669" y="2614"/>
                  <a:ext cx="30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12" name="Group 71"/>
              <p:cNvGrpSpPr/>
              <p:nvPr/>
            </p:nvGrpSpPr>
            <p:grpSpPr bwMode="auto">
              <a:xfrm>
                <a:off x="970" y="2614"/>
                <a:ext cx="321" cy="788"/>
                <a:chOff x="970" y="2614"/>
                <a:chExt cx="321" cy="788"/>
              </a:xfrm>
            </p:grpSpPr>
            <p:sp>
              <p:nvSpPr>
                <p:cNvPr id="46146" name="Rectangle 22"/>
                <p:cNvSpPr>
                  <a:spLocks noChangeArrowheads="1"/>
                </p:cNvSpPr>
                <p:nvPr/>
              </p:nvSpPr>
              <p:spPr bwMode="auto">
                <a:xfrm>
                  <a:off x="1013" y="2614"/>
                  <a:ext cx="23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b</a:t>
                  </a:r>
                  <a:r>
                    <a:rPr lang="en-US" altLang="zh-CN"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47" name="Rectangle 70"/>
                <p:cNvSpPr>
                  <a:spLocks noChangeArrowheads="1"/>
                </p:cNvSpPr>
                <p:nvPr/>
              </p:nvSpPr>
              <p:spPr bwMode="auto">
                <a:xfrm>
                  <a:off x="970" y="2614"/>
                  <a:ext cx="32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13" name="Group 73"/>
              <p:cNvGrpSpPr/>
              <p:nvPr/>
            </p:nvGrpSpPr>
            <p:grpSpPr bwMode="auto">
              <a:xfrm>
                <a:off x="1291" y="2614"/>
                <a:ext cx="331" cy="788"/>
                <a:chOff x="1291" y="2614"/>
                <a:chExt cx="331" cy="788"/>
              </a:xfrm>
            </p:grpSpPr>
            <p:sp>
              <p:nvSpPr>
                <p:cNvPr id="46144" name="Rectangle 23"/>
                <p:cNvSpPr>
                  <a:spLocks noChangeArrowheads="1"/>
                </p:cNvSpPr>
                <p:nvPr/>
              </p:nvSpPr>
              <p:spPr bwMode="auto">
                <a:xfrm>
                  <a:off x="1334" y="2614"/>
                  <a:ext cx="24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rPr>
                    <a:t>7</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45" name="Rectangle 72"/>
                <p:cNvSpPr>
                  <a:spLocks noChangeArrowheads="1"/>
                </p:cNvSpPr>
                <p:nvPr/>
              </p:nvSpPr>
              <p:spPr bwMode="auto">
                <a:xfrm>
                  <a:off x="1291" y="2614"/>
                  <a:ext cx="33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14" name="Group 75"/>
              <p:cNvGrpSpPr/>
              <p:nvPr/>
            </p:nvGrpSpPr>
            <p:grpSpPr bwMode="auto">
              <a:xfrm>
                <a:off x="0" y="3402"/>
                <a:ext cx="322" cy="788"/>
                <a:chOff x="0" y="3402"/>
                <a:chExt cx="322" cy="788"/>
              </a:xfrm>
            </p:grpSpPr>
            <p:sp>
              <p:nvSpPr>
                <p:cNvPr id="46142" name="Rectangle 24"/>
                <p:cNvSpPr>
                  <a:spLocks noChangeArrowheads="1"/>
                </p:cNvSpPr>
                <p:nvPr/>
              </p:nvSpPr>
              <p:spPr bwMode="auto">
                <a:xfrm>
                  <a:off x="43" y="3402"/>
                  <a:ext cx="236"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a</a:t>
                  </a:r>
                  <a:r>
                    <a:rPr lang="en-US" altLang="zh-CN"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43" name="Rectangle 74"/>
                <p:cNvSpPr>
                  <a:spLocks noChangeArrowheads="1"/>
                </p:cNvSpPr>
                <p:nvPr/>
              </p:nvSpPr>
              <p:spPr bwMode="auto">
                <a:xfrm>
                  <a:off x="0" y="3402"/>
                  <a:ext cx="322"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15" name="Group 77"/>
              <p:cNvGrpSpPr/>
              <p:nvPr/>
            </p:nvGrpSpPr>
            <p:grpSpPr bwMode="auto">
              <a:xfrm>
                <a:off x="322" y="3402"/>
                <a:ext cx="347" cy="788"/>
                <a:chOff x="322" y="3402"/>
                <a:chExt cx="347" cy="788"/>
              </a:xfrm>
            </p:grpSpPr>
            <p:sp>
              <p:nvSpPr>
                <p:cNvPr id="46140" name="Rectangle 25"/>
                <p:cNvSpPr>
                  <a:spLocks noChangeArrowheads="1"/>
                </p:cNvSpPr>
                <p:nvPr/>
              </p:nvSpPr>
              <p:spPr bwMode="auto">
                <a:xfrm>
                  <a:off x="365" y="3402"/>
                  <a:ext cx="261"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b</a:t>
                  </a:r>
                  <a:r>
                    <a:rPr lang="en-US" altLang="zh-CN"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41" name="Rectangle 76"/>
                <p:cNvSpPr>
                  <a:spLocks noChangeArrowheads="1"/>
                </p:cNvSpPr>
                <p:nvPr/>
              </p:nvSpPr>
              <p:spPr bwMode="auto">
                <a:xfrm>
                  <a:off x="322" y="3402"/>
                  <a:ext cx="347"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16" name="Group 79"/>
              <p:cNvGrpSpPr/>
              <p:nvPr/>
            </p:nvGrpSpPr>
            <p:grpSpPr bwMode="auto">
              <a:xfrm>
                <a:off x="669" y="3402"/>
                <a:ext cx="301" cy="788"/>
                <a:chOff x="669" y="3402"/>
                <a:chExt cx="301" cy="788"/>
              </a:xfrm>
            </p:grpSpPr>
            <p:sp>
              <p:nvSpPr>
                <p:cNvPr id="46138" name="Rectangle 26"/>
                <p:cNvSpPr>
                  <a:spLocks noChangeArrowheads="1"/>
                </p:cNvSpPr>
                <p:nvPr/>
              </p:nvSpPr>
              <p:spPr bwMode="auto">
                <a:xfrm>
                  <a:off x="712" y="3402"/>
                  <a:ext cx="21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39" name="Rectangle 78"/>
                <p:cNvSpPr>
                  <a:spLocks noChangeArrowheads="1"/>
                </p:cNvSpPr>
                <p:nvPr/>
              </p:nvSpPr>
              <p:spPr bwMode="auto">
                <a:xfrm>
                  <a:off x="669" y="3402"/>
                  <a:ext cx="30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17" name="Group 81"/>
              <p:cNvGrpSpPr/>
              <p:nvPr/>
            </p:nvGrpSpPr>
            <p:grpSpPr bwMode="auto">
              <a:xfrm>
                <a:off x="970" y="3402"/>
                <a:ext cx="321" cy="788"/>
                <a:chOff x="970" y="3402"/>
                <a:chExt cx="321" cy="788"/>
              </a:xfrm>
            </p:grpSpPr>
            <p:sp>
              <p:nvSpPr>
                <p:cNvPr id="46136" name="Rectangle 27"/>
                <p:cNvSpPr>
                  <a:spLocks noChangeArrowheads="1"/>
                </p:cNvSpPr>
                <p:nvPr/>
              </p:nvSpPr>
              <p:spPr bwMode="auto">
                <a:xfrm>
                  <a:off x="1013" y="3402"/>
                  <a:ext cx="23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b</a:t>
                  </a:r>
                  <a:r>
                    <a:rPr lang="en-US" altLang="zh-CN"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37" name="Rectangle 80"/>
                <p:cNvSpPr>
                  <a:spLocks noChangeArrowheads="1"/>
                </p:cNvSpPr>
                <p:nvPr/>
              </p:nvSpPr>
              <p:spPr bwMode="auto">
                <a:xfrm>
                  <a:off x="970" y="3402"/>
                  <a:ext cx="32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18" name="Group 83"/>
              <p:cNvGrpSpPr/>
              <p:nvPr/>
            </p:nvGrpSpPr>
            <p:grpSpPr bwMode="auto">
              <a:xfrm>
                <a:off x="1291" y="3402"/>
                <a:ext cx="331" cy="788"/>
                <a:chOff x="1291" y="3402"/>
                <a:chExt cx="331" cy="788"/>
              </a:xfrm>
            </p:grpSpPr>
            <p:sp>
              <p:nvSpPr>
                <p:cNvPr id="46134" name="Rectangle 28"/>
                <p:cNvSpPr>
                  <a:spLocks noChangeArrowheads="1"/>
                </p:cNvSpPr>
                <p:nvPr/>
              </p:nvSpPr>
              <p:spPr bwMode="auto">
                <a:xfrm>
                  <a:off x="1334" y="3402"/>
                  <a:ext cx="24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rPr>
                    <a:t>10</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35" name="Rectangle 82"/>
                <p:cNvSpPr>
                  <a:spLocks noChangeArrowheads="1"/>
                </p:cNvSpPr>
                <p:nvPr/>
              </p:nvSpPr>
              <p:spPr bwMode="auto">
                <a:xfrm>
                  <a:off x="1291" y="3402"/>
                  <a:ext cx="33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19" name="Group 85"/>
              <p:cNvGrpSpPr/>
              <p:nvPr/>
            </p:nvGrpSpPr>
            <p:grpSpPr bwMode="auto">
              <a:xfrm>
                <a:off x="0" y="4190"/>
                <a:ext cx="322" cy="788"/>
                <a:chOff x="0" y="4190"/>
                <a:chExt cx="322" cy="788"/>
              </a:xfrm>
            </p:grpSpPr>
            <p:sp>
              <p:nvSpPr>
                <p:cNvPr id="46132" name="Rectangle 29"/>
                <p:cNvSpPr>
                  <a:spLocks noChangeArrowheads="1"/>
                </p:cNvSpPr>
                <p:nvPr/>
              </p:nvSpPr>
              <p:spPr bwMode="auto">
                <a:xfrm>
                  <a:off x="43" y="4190"/>
                  <a:ext cx="236"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a</a:t>
                  </a:r>
                  <a:r>
                    <a:rPr lang="en-US" altLang="zh-CN"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33" name="Rectangle 84"/>
                <p:cNvSpPr>
                  <a:spLocks noChangeArrowheads="1"/>
                </p:cNvSpPr>
                <p:nvPr/>
              </p:nvSpPr>
              <p:spPr bwMode="auto">
                <a:xfrm>
                  <a:off x="0" y="4190"/>
                  <a:ext cx="322"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20" name="Group 87"/>
              <p:cNvGrpSpPr/>
              <p:nvPr/>
            </p:nvGrpSpPr>
            <p:grpSpPr bwMode="auto">
              <a:xfrm>
                <a:off x="322" y="4190"/>
                <a:ext cx="347" cy="788"/>
                <a:chOff x="322" y="4190"/>
                <a:chExt cx="347" cy="788"/>
              </a:xfrm>
            </p:grpSpPr>
            <p:sp>
              <p:nvSpPr>
                <p:cNvPr id="46130" name="Rectangle 30"/>
                <p:cNvSpPr>
                  <a:spLocks noChangeArrowheads="1"/>
                </p:cNvSpPr>
                <p:nvPr/>
              </p:nvSpPr>
              <p:spPr bwMode="auto">
                <a:xfrm>
                  <a:off x="365" y="4190"/>
                  <a:ext cx="261"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b</a:t>
                  </a:r>
                  <a:r>
                    <a:rPr lang="en-US" altLang="zh-CN"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31" name="Rectangle 86"/>
                <p:cNvSpPr>
                  <a:spLocks noChangeArrowheads="1"/>
                </p:cNvSpPr>
                <p:nvPr/>
              </p:nvSpPr>
              <p:spPr bwMode="auto">
                <a:xfrm>
                  <a:off x="322" y="4190"/>
                  <a:ext cx="347"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21" name="Group 89"/>
              <p:cNvGrpSpPr/>
              <p:nvPr/>
            </p:nvGrpSpPr>
            <p:grpSpPr bwMode="auto">
              <a:xfrm>
                <a:off x="669" y="4190"/>
                <a:ext cx="301" cy="788"/>
                <a:chOff x="669" y="4190"/>
                <a:chExt cx="301" cy="788"/>
              </a:xfrm>
            </p:grpSpPr>
            <p:sp>
              <p:nvSpPr>
                <p:cNvPr id="46128" name="Rectangle 31"/>
                <p:cNvSpPr>
                  <a:spLocks noChangeArrowheads="1"/>
                </p:cNvSpPr>
                <p:nvPr/>
              </p:nvSpPr>
              <p:spPr bwMode="auto">
                <a:xfrm>
                  <a:off x="712" y="4190"/>
                  <a:ext cx="21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rPr>
                    <a:t>8</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29" name="Rectangle 88"/>
                <p:cNvSpPr>
                  <a:spLocks noChangeArrowheads="1"/>
                </p:cNvSpPr>
                <p:nvPr/>
              </p:nvSpPr>
              <p:spPr bwMode="auto">
                <a:xfrm>
                  <a:off x="669" y="4190"/>
                  <a:ext cx="30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22" name="Group 91"/>
              <p:cNvGrpSpPr/>
              <p:nvPr/>
            </p:nvGrpSpPr>
            <p:grpSpPr bwMode="auto">
              <a:xfrm>
                <a:off x="970" y="4190"/>
                <a:ext cx="321" cy="788"/>
                <a:chOff x="970" y="4190"/>
                <a:chExt cx="321" cy="788"/>
              </a:xfrm>
            </p:grpSpPr>
            <p:sp>
              <p:nvSpPr>
                <p:cNvPr id="46126" name="Rectangle 32"/>
                <p:cNvSpPr>
                  <a:spLocks noChangeArrowheads="1"/>
                </p:cNvSpPr>
                <p:nvPr/>
              </p:nvSpPr>
              <p:spPr bwMode="auto">
                <a:xfrm>
                  <a:off x="1013" y="4190"/>
                  <a:ext cx="23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i="1">
                      <a:latin typeface="Times New Roman" panose="02020603050405020304" pitchFamily="18" charset="0"/>
                    </a:rPr>
                    <a:t>b</a:t>
                  </a:r>
                  <a:r>
                    <a:rPr lang="en-US" altLang="zh-CN"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27" name="Rectangle 90"/>
                <p:cNvSpPr>
                  <a:spLocks noChangeArrowheads="1"/>
                </p:cNvSpPr>
                <p:nvPr/>
              </p:nvSpPr>
              <p:spPr bwMode="auto">
                <a:xfrm>
                  <a:off x="970" y="4190"/>
                  <a:ext cx="32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123" name="Group 93"/>
              <p:cNvGrpSpPr/>
              <p:nvPr/>
            </p:nvGrpSpPr>
            <p:grpSpPr bwMode="auto">
              <a:xfrm>
                <a:off x="1291" y="4190"/>
                <a:ext cx="331" cy="788"/>
                <a:chOff x="1291" y="4190"/>
                <a:chExt cx="331" cy="788"/>
              </a:xfrm>
            </p:grpSpPr>
            <p:sp>
              <p:nvSpPr>
                <p:cNvPr id="46124" name="Rectangle 33"/>
                <p:cNvSpPr>
                  <a:spLocks noChangeArrowheads="1"/>
                </p:cNvSpPr>
                <p:nvPr/>
              </p:nvSpPr>
              <p:spPr bwMode="auto">
                <a:xfrm>
                  <a:off x="1334" y="4190"/>
                  <a:ext cx="24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rPr>
                    <a:t>10</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6125" name="Rectangle 92"/>
                <p:cNvSpPr>
                  <a:spLocks noChangeArrowheads="1"/>
                </p:cNvSpPr>
                <p:nvPr/>
              </p:nvSpPr>
              <p:spPr bwMode="auto">
                <a:xfrm>
                  <a:off x="1291" y="4190"/>
                  <a:ext cx="331" cy="78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46093" name="Rectangle 95"/>
            <p:cNvSpPr>
              <a:spLocks noChangeArrowheads="1"/>
            </p:cNvSpPr>
            <p:nvPr/>
          </p:nvSpPr>
          <p:spPr bwMode="auto">
            <a:xfrm>
              <a:off x="-3" y="-3"/>
              <a:ext cx="1628" cy="4984"/>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6087" name="Group 101"/>
          <p:cNvGrpSpPr/>
          <p:nvPr/>
        </p:nvGrpSpPr>
        <p:grpSpPr bwMode="auto">
          <a:xfrm>
            <a:off x="714375" y="1628775"/>
            <a:ext cx="1066800" cy="1371600"/>
            <a:chOff x="2112" y="816"/>
            <a:chExt cx="672" cy="864"/>
          </a:xfrm>
        </p:grpSpPr>
        <p:grpSp>
          <p:nvGrpSpPr>
            <p:cNvPr id="46088" name="Group 97"/>
            <p:cNvGrpSpPr/>
            <p:nvPr/>
          </p:nvGrpSpPr>
          <p:grpSpPr bwMode="auto">
            <a:xfrm rot="10800000">
              <a:off x="2160" y="816"/>
              <a:ext cx="624" cy="576"/>
              <a:chOff x="6431" y="11824"/>
              <a:chExt cx="705" cy="367"/>
            </a:xfrm>
          </p:grpSpPr>
          <p:sp>
            <p:nvSpPr>
              <p:cNvPr id="46090" name="AutoShape 98"/>
              <p:cNvSpPr>
                <a:spLocks noChangeArrowheads="1"/>
              </p:cNvSpPr>
              <p:nvPr/>
            </p:nvSpPr>
            <p:spPr bwMode="auto">
              <a:xfrm rot="5400000" flipV="1">
                <a:off x="6793" y="11792"/>
                <a:ext cx="78" cy="142"/>
              </a:xfrm>
              <a:prstGeom prst="flowChartCollate">
                <a:avLst/>
              </a:prstGeom>
              <a:solidFill>
                <a:srgbClr val="FFFFFF"/>
              </a:solidFill>
              <a:ln w="6350">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6091" name="Text Box 99"/>
              <p:cNvSpPr txBox="1">
                <a:spLocks noChangeArrowheads="1"/>
              </p:cNvSpPr>
              <p:nvPr/>
            </p:nvSpPr>
            <p:spPr bwMode="auto">
              <a:xfrm flipV="1">
                <a:off x="6431" y="11828"/>
                <a:ext cx="70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lnSpc>
                    <a:spcPct val="80000"/>
                  </a:lnSpc>
                  <a:spcBef>
                    <a:spcPct val="0"/>
                  </a:spcBef>
                  <a:buClrTx/>
                  <a:buSzTx/>
                  <a:buFontTx/>
                  <a:buNone/>
                </a:pPr>
                <a:r>
                  <a:rPr kumimoji="0" lang="en-US" altLang="zh-CN" sz="600" i="1">
                    <a:latin typeface="Times New Roman" panose="02020603050405020304" pitchFamily="18" charset="0"/>
                  </a:rPr>
                  <a:t> </a:t>
                </a:r>
                <a:endParaRPr kumimoji="0" lang="en-US" altLang="zh-CN" sz="2400">
                  <a:latin typeface="Times New Roman" panose="02020603050405020304" pitchFamily="18" charset="0"/>
                </a:endParaRPr>
              </a:p>
            </p:txBody>
          </p:sp>
        </p:grpSp>
        <p:sp>
          <p:nvSpPr>
            <p:cNvPr id="46089" name="Rectangle 100"/>
            <p:cNvSpPr>
              <a:spLocks noChangeArrowheads="1"/>
            </p:cNvSpPr>
            <p:nvPr/>
          </p:nvSpPr>
          <p:spPr bwMode="auto">
            <a:xfrm>
              <a:off x="2112" y="1296"/>
              <a:ext cx="6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lnSpc>
                  <a:spcPct val="80000"/>
                </a:lnSpc>
                <a:spcBef>
                  <a:spcPct val="0"/>
                </a:spcBef>
                <a:buClrTx/>
                <a:buSzTx/>
                <a:buFontTx/>
                <a:buNone/>
              </a:pPr>
              <a:r>
                <a:rPr kumimoji="0" lang="en-US" altLang="zh-CN" sz="1600" i="1">
                  <a:latin typeface="Times New Roman" panose="02020603050405020304" pitchFamily="18" charset="0"/>
                </a:rPr>
                <a:t>C</a:t>
              </a:r>
              <a:r>
                <a:rPr kumimoji="0" lang="zh-CN" altLang="en-US" sz="1600">
                  <a:latin typeface="Times New Roman" panose="02020603050405020304" pitchFamily="18" charset="0"/>
                </a:rPr>
                <a:t>＜</a:t>
              </a:r>
              <a:r>
                <a:rPr kumimoji="0" lang="en-US" altLang="zh-CN" sz="1600" i="1">
                  <a:latin typeface="Times New Roman" panose="02020603050405020304" pitchFamily="18" charset="0"/>
                </a:rPr>
                <a:t>E</a:t>
              </a:r>
              <a:endParaRPr lang="en-US" altLang="zh-CN" sz="2400">
                <a:latin typeface="Times New Roman" panose="02020603050405020304" pitchFamily="18" charset="0"/>
              </a:endParaRPr>
            </a:p>
          </p:txBody>
        </p:sp>
      </p:gr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p:cNvSpPr>
          <p:nvPr>
            <p:ph type="title"/>
          </p:nvPr>
        </p:nvSpPr>
        <p:spPr/>
        <p:txBody>
          <a:bodyPr/>
          <a:lstStyle/>
          <a:p>
            <a:pPr eaLnBrk="1" hangingPunct="1"/>
            <a:r>
              <a:rPr lang="zh-CN" altLang="en-US"/>
              <a:t>连接</a:t>
            </a:r>
            <a:r>
              <a:rPr lang="en-US" altLang="zh-CN"/>
              <a:t>(</a:t>
            </a:r>
            <a:r>
              <a:rPr lang="zh-CN" altLang="en-US"/>
              <a:t>续</a:t>
            </a:r>
            <a:r>
              <a:rPr lang="en-US" altLang="zh-CN"/>
              <a:t>)</a:t>
            </a:r>
            <a:endParaRPr lang="en-US" altLang="zh-CN"/>
          </a:p>
        </p:txBody>
      </p:sp>
      <p:sp>
        <p:nvSpPr>
          <p:cNvPr id="47107" name="Rectangle 3"/>
          <p:cNvSpPr>
            <a:spLocks noGrp="1" noRot="1"/>
          </p:cNvSpPr>
          <p:nvPr>
            <p:ph idx="1"/>
          </p:nvPr>
        </p:nvSpPr>
        <p:spPr>
          <a:xfrm>
            <a:off x="755650" y="1844675"/>
            <a:ext cx="7772400" cy="762000"/>
          </a:xfrm>
        </p:spPr>
        <p:txBody>
          <a:bodyPr/>
          <a:lstStyle/>
          <a:p>
            <a:pPr algn="just" eaLnBrk="1" hangingPunct="1">
              <a:buFont typeface="Wingdings" panose="05000000000000000000" pitchFamily="2" charset="2"/>
              <a:buNone/>
            </a:pPr>
            <a:r>
              <a:rPr lang="en-US" altLang="zh-CN"/>
              <a:t>   </a:t>
            </a:r>
            <a:r>
              <a:rPr lang="zh-CN" altLang="en-US"/>
              <a:t>等值连接 </a:t>
            </a:r>
            <a:r>
              <a:rPr lang="en-US" altLang="zh-CN" i="1"/>
              <a:t>R</a:t>
            </a:r>
            <a:r>
              <a:rPr lang="en-US" altLang="zh-CN"/>
              <a:t>  </a:t>
            </a:r>
            <a:r>
              <a:rPr lang="en-US" altLang="zh-CN" i="1"/>
              <a:t>      S </a:t>
            </a:r>
            <a:endParaRPr lang="en-US" altLang="zh-CN"/>
          </a:p>
        </p:txBody>
      </p:sp>
      <p:sp>
        <p:nvSpPr>
          <p:cNvPr id="87" name="日期占位符 3"/>
          <p:cNvSpPr>
            <a:spLocks noGrp="1"/>
          </p:cNvSpPr>
          <p:nvPr>
            <p:ph type="dt" sz="quarter" idx="10"/>
          </p:nvPr>
        </p:nvSpPr>
        <p:spPr/>
        <p:txBody>
          <a:bodyPr/>
          <a:lstStyle/>
          <a:p>
            <a:pPr>
              <a:defRPr/>
            </a:pPr>
            <a:fld id="{96E72A1C-B864-4545-A687-979E2C46115C}" type="datetime1">
              <a:rPr lang="zh-CN" altLang="en-US"/>
            </a:fld>
            <a:endParaRPr lang="en-US" altLang="zh-CN"/>
          </a:p>
        </p:txBody>
      </p:sp>
      <p:sp>
        <p:nvSpPr>
          <p:cNvPr id="471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47110" name="Group 87"/>
          <p:cNvGrpSpPr/>
          <p:nvPr/>
        </p:nvGrpSpPr>
        <p:grpSpPr bwMode="auto">
          <a:xfrm>
            <a:off x="2571750" y="1295400"/>
            <a:ext cx="1066800" cy="1447800"/>
            <a:chOff x="3360" y="816"/>
            <a:chExt cx="672" cy="912"/>
          </a:xfrm>
        </p:grpSpPr>
        <p:sp>
          <p:nvSpPr>
            <p:cNvPr id="47189" name="Rectangle 4"/>
            <p:cNvSpPr>
              <a:spLocks noChangeArrowheads="1"/>
            </p:cNvSpPr>
            <p:nvPr/>
          </p:nvSpPr>
          <p:spPr bwMode="auto">
            <a:xfrm>
              <a:off x="3408" y="1344"/>
              <a:ext cx="6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lnSpc>
                  <a:spcPct val="80000"/>
                </a:lnSpc>
                <a:spcBef>
                  <a:spcPct val="0"/>
                </a:spcBef>
                <a:buClrTx/>
                <a:buSzTx/>
                <a:buFontTx/>
                <a:buNone/>
              </a:pPr>
              <a:r>
                <a:rPr kumimoji="0" lang="en-US" altLang="zh-CN" sz="1600" i="1">
                  <a:latin typeface="Times New Roman" panose="02020603050405020304" pitchFamily="18" charset="0"/>
                </a:rPr>
                <a:t>R.B=S.B</a:t>
              </a:r>
              <a:endParaRPr lang="en-US" altLang="zh-CN" sz="2400">
                <a:latin typeface="Times New Roman" panose="02020603050405020304" pitchFamily="18" charset="0"/>
              </a:endParaRPr>
            </a:p>
          </p:txBody>
        </p:sp>
        <p:grpSp>
          <p:nvGrpSpPr>
            <p:cNvPr id="47190" name="Group 6"/>
            <p:cNvGrpSpPr/>
            <p:nvPr/>
          </p:nvGrpSpPr>
          <p:grpSpPr bwMode="auto">
            <a:xfrm rot="10800000">
              <a:off x="3360" y="816"/>
              <a:ext cx="624" cy="576"/>
              <a:chOff x="6431" y="11824"/>
              <a:chExt cx="705" cy="367"/>
            </a:xfrm>
          </p:grpSpPr>
          <p:sp>
            <p:nvSpPr>
              <p:cNvPr id="47191" name="AutoShape 7"/>
              <p:cNvSpPr>
                <a:spLocks noChangeArrowheads="1"/>
              </p:cNvSpPr>
              <p:nvPr/>
            </p:nvSpPr>
            <p:spPr bwMode="auto">
              <a:xfrm rot="5400000" flipV="1">
                <a:off x="6793" y="11792"/>
                <a:ext cx="78" cy="142"/>
              </a:xfrm>
              <a:prstGeom prst="flowChartCollate">
                <a:avLst/>
              </a:prstGeom>
              <a:solidFill>
                <a:srgbClr val="FFFFFF"/>
              </a:solidFill>
              <a:ln w="6350">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7192" name="Text Box 8"/>
              <p:cNvSpPr txBox="1">
                <a:spLocks noChangeArrowheads="1"/>
              </p:cNvSpPr>
              <p:nvPr/>
            </p:nvSpPr>
            <p:spPr bwMode="auto">
              <a:xfrm flipV="1">
                <a:off x="6431" y="11828"/>
                <a:ext cx="70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600" i="1">
                    <a:latin typeface="Times New Roman" panose="02020603050405020304" pitchFamily="18" charset="0"/>
                  </a:rPr>
                  <a:t> </a:t>
                </a:r>
                <a:endParaRPr kumimoji="0" lang="en-US" altLang="zh-CN" sz="2400">
                  <a:latin typeface="Times New Roman" panose="02020603050405020304" pitchFamily="18" charset="0"/>
                </a:endParaRPr>
              </a:p>
            </p:txBody>
          </p:sp>
        </p:grpSp>
      </p:grpSp>
      <p:grpSp>
        <p:nvGrpSpPr>
          <p:cNvPr id="47111" name="Group 86"/>
          <p:cNvGrpSpPr/>
          <p:nvPr/>
        </p:nvGrpSpPr>
        <p:grpSpPr bwMode="auto">
          <a:xfrm>
            <a:off x="2743200" y="2887663"/>
            <a:ext cx="4114800" cy="3436937"/>
            <a:chOff x="-3" y="-3"/>
            <a:chExt cx="2205" cy="2501"/>
          </a:xfrm>
        </p:grpSpPr>
        <p:grpSp>
          <p:nvGrpSpPr>
            <p:cNvPr id="47112" name="Group 84"/>
            <p:cNvGrpSpPr/>
            <p:nvPr/>
          </p:nvGrpSpPr>
          <p:grpSpPr bwMode="auto">
            <a:xfrm>
              <a:off x="0" y="0"/>
              <a:ext cx="2199" cy="2495"/>
              <a:chOff x="0" y="0"/>
              <a:chExt cx="2199" cy="2495"/>
            </a:xfrm>
          </p:grpSpPr>
          <p:grpSp>
            <p:nvGrpSpPr>
              <p:cNvPr id="47114" name="Group 35"/>
              <p:cNvGrpSpPr/>
              <p:nvPr/>
            </p:nvGrpSpPr>
            <p:grpSpPr bwMode="auto">
              <a:xfrm>
                <a:off x="0" y="0"/>
                <a:ext cx="390" cy="499"/>
                <a:chOff x="0" y="0"/>
                <a:chExt cx="390" cy="499"/>
              </a:xfrm>
            </p:grpSpPr>
            <p:sp>
              <p:nvSpPr>
                <p:cNvPr id="47187" name="Rectangle 9"/>
                <p:cNvSpPr>
                  <a:spLocks noChangeArrowheads="1"/>
                </p:cNvSpPr>
                <p:nvPr/>
              </p:nvSpPr>
              <p:spPr bwMode="auto">
                <a:xfrm>
                  <a:off x="43" y="0"/>
                  <a:ext cx="30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88" name="Rectangle 34"/>
                <p:cNvSpPr>
                  <a:spLocks noChangeArrowheads="1"/>
                </p:cNvSpPr>
                <p:nvPr/>
              </p:nvSpPr>
              <p:spPr bwMode="auto">
                <a:xfrm>
                  <a:off x="0" y="0"/>
                  <a:ext cx="39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15" name="Group 37"/>
              <p:cNvGrpSpPr/>
              <p:nvPr/>
            </p:nvGrpSpPr>
            <p:grpSpPr bwMode="auto">
              <a:xfrm>
                <a:off x="390" y="0"/>
                <a:ext cx="523" cy="499"/>
                <a:chOff x="390" y="0"/>
                <a:chExt cx="523" cy="499"/>
              </a:xfrm>
            </p:grpSpPr>
            <p:sp>
              <p:nvSpPr>
                <p:cNvPr id="47185" name="Rectangle 10"/>
                <p:cNvSpPr>
                  <a:spLocks noChangeArrowheads="1"/>
                </p:cNvSpPr>
                <p:nvPr/>
              </p:nvSpPr>
              <p:spPr bwMode="auto">
                <a:xfrm>
                  <a:off x="433" y="0"/>
                  <a:ext cx="43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R.B</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86" name="Rectangle 36"/>
                <p:cNvSpPr>
                  <a:spLocks noChangeArrowheads="1"/>
                </p:cNvSpPr>
                <p:nvPr/>
              </p:nvSpPr>
              <p:spPr bwMode="auto">
                <a:xfrm>
                  <a:off x="390" y="0"/>
                  <a:ext cx="52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16" name="Group 39"/>
              <p:cNvGrpSpPr/>
              <p:nvPr/>
            </p:nvGrpSpPr>
            <p:grpSpPr bwMode="auto">
              <a:xfrm>
                <a:off x="913" y="0"/>
                <a:ext cx="362" cy="499"/>
                <a:chOff x="913" y="0"/>
                <a:chExt cx="362" cy="499"/>
              </a:xfrm>
            </p:grpSpPr>
            <p:sp>
              <p:nvSpPr>
                <p:cNvPr id="47183" name="Rectangle 11"/>
                <p:cNvSpPr>
                  <a:spLocks noChangeArrowheads="1"/>
                </p:cNvSpPr>
                <p:nvPr/>
              </p:nvSpPr>
              <p:spPr bwMode="auto">
                <a:xfrm>
                  <a:off x="956" y="0"/>
                  <a:ext cx="27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84" name="Rectangle 38"/>
                <p:cNvSpPr>
                  <a:spLocks noChangeArrowheads="1"/>
                </p:cNvSpPr>
                <p:nvPr/>
              </p:nvSpPr>
              <p:spPr bwMode="auto">
                <a:xfrm>
                  <a:off x="913" y="0"/>
                  <a:ext cx="36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17" name="Group 41"/>
              <p:cNvGrpSpPr/>
              <p:nvPr/>
            </p:nvGrpSpPr>
            <p:grpSpPr bwMode="auto">
              <a:xfrm>
                <a:off x="1275" y="0"/>
                <a:ext cx="504" cy="499"/>
                <a:chOff x="1275" y="0"/>
                <a:chExt cx="504" cy="499"/>
              </a:xfrm>
            </p:grpSpPr>
            <p:sp>
              <p:nvSpPr>
                <p:cNvPr id="47181" name="Rectangle 12"/>
                <p:cNvSpPr>
                  <a:spLocks noChangeArrowheads="1"/>
                </p:cNvSpPr>
                <p:nvPr/>
              </p:nvSpPr>
              <p:spPr bwMode="auto">
                <a:xfrm>
                  <a:off x="1318" y="0"/>
                  <a:ext cx="41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S.B</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82" name="Rectangle 40"/>
                <p:cNvSpPr>
                  <a:spLocks noChangeArrowheads="1"/>
                </p:cNvSpPr>
                <p:nvPr/>
              </p:nvSpPr>
              <p:spPr bwMode="auto">
                <a:xfrm>
                  <a:off x="1275" y="0"/>
                  <a:ext cx="50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18" name="Group 43"/>
              <p:cNvGrpSpPr/>
              <p:nvPr/>
            </p:nvGrpSpPr>
            <p:grpSpPr bwMode="auto">
              <a:xfrm>
                <a:off x="1779" y="0"/>
                <a:ext cx="420" cy="499"/>
                <a:chOff x="1779" y="0"/>
                <a:chExt cx="420" cy="499"/>
              </a:xfrm>
            </p:grpSpPr>
            <p:sp>
              <p:nvSpPr>
                <p:cNvPr id="47179" name="Rectangle 13"/>
                <p:cNvSpPr>
                  <a:spLocks noChangeArrowheads="1"/>
                </p:cNvSpPr>
                <p:nvPr/>
              </p:nvSpPr>
              <p:spPr bwMode="auto">
                <a:xfrm>
                  <a:off x="1822" y="0"/>
                  <a:ext cx="33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80" name="Rectangle 42"/>
                <p:cNvSpPr>
                  <a:spLocks noChangeArrowheads="1"/>
                </p:cNvSpPr>
                <p:nvPr/>
              </p:nvSpPr>
              <p:spPr bwMode="auto">
                <a:xfrm>
                  <a:off x="1779" y="0"/>
                  <a:ext cx="42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19" name="Group 45"/>
              <p:cNvGrpSpPr/>
              <p:nvPr/>
            </p:nvGrpSpPr>
            <p:grpSpPr bwMode="auto">
              <a:xfrm>
                <a:off x="0" y="499"/>
                <a:ext cx="390" cy="499"/>
                <a:chOff x="0" y="499"/>
                <a:chExt cx="390" cy="499"/>
              </a:xfrm>
            </p:grpSpPr>
            <p:sp>
              <p:nvSpPr>
                <p:cNvPr id="47177" name="Rectangle 14"/>
                <p:cNvSpPr>
                  <a:spLocks noChangeArrowheads="1"/>
                </p:cNvSpPr>
                <p:nvPr/>
              </p:nvSpPr>
              <p:spPr bwMode="auto">
                <a:xfrm>
                  <a:off x="43" y="499"/>
                  <a:ext cx="30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78" name="Rectangle 44"/>
                <p:cNvSpPr>
                  <a:spLocks noChangeArrowheads="1"/>
                </p:cNvSpPr>
                <p:nvPr/>
              </p:nvSpPr>
              <p:spPr bwMode="auto">
                <a:xfrm>
                  <a:off x="0" y="499"/>
                  <a:ext cx="39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20" name="Group 47"/>
              <p:cNvGrpSpPr/>
              <p:nvPr/>
            </p:nvGrpSpPr>
            <p:grpSpPr bwMode="auto">
              <a:xfrm>
                <a:off x="390" y="499"/>
                <a:ext cx="523" cy="499"/>
                <a:chOff x="390" y="499"/>
                <a:chExt cx="523" cy="499"/>
              </a:xfrm>
            </p:grpSpPr>
            <p:sp>
              <p:nvSpPr>
                <p:cNvPr id="47175" name="Rectangle 15"/>
                <p:cNvSpPr>
                  <a:spLocks noChangeArrowheads="1"/>
                </p:cNvSpPr>
                <p:nvPr/>
              </p:nvSpPr>
              <p:spPr bwMode="auto">
                <a:xfrm>
                  <a:off x="433" y="499"/>
                  <a:ext cx="43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76" name="Rectangle 46"/>
                <p:cNvSpPr>
                  <a:spLocks noChangeArrowheads="1"/>
                </p:cNvSpPr>
                <p:nvPr/>
              </p:nvSpPr>
              <p:spPr bwMode="auto">
                <a:xfrm>
                  <a:off x="390" y="499"/>
                  <a:ext cx="52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21" name="Group 49"/>
              <p:cNvGrpSpPr/>
              <p:nvPr/>
            </p:nvGrpSpPr>
            <p:grpSpPr bwMode="auto">
              <a:xfrm>
                <a:off x="913" y="499"/>
                <a:ext cx="362" cy="499"/>
                <a:chOff x="913" y="499"/>
                <a:chExt cx="362" cy="499"/>
              </a:xfrm>
            </p:grpSpPr>
            <p:sp>
              <p:nvSpPr>
                <p:cNvPr id="47173" name="Rectangle 16"/>
                <p:cNvSpPr>
                  <a:spLocks noChangeArrowheads="1"/>
                </p:cNvSpPr>
                <p:nvPr/>
              </p:nvSpPr>
              <p:spPr bwMode="auto">
                <a:xfrm>
                  <a:off x="956" y="499"/>
                  <a:ext cx="27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5</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74" name="Rectangle 48"/>
                <p:cNvSpPr>
                  <a:spLocks noChangeArrowheads="1"/>
                </p:cNvSpPr>
                <p:nvPr/>
              </p:nvSpPr>
              <p:spPr bwMode="auto">
                <a:xfrm>
                  <a:off x="913" y="499"/>
                  <a:ext cx="36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22" name="Group 51"/>
              <p:cNvGrpSpPr/>
              <p:nvPr/>
            </p:nvGrpSpPr>
            <p:grpSpPr bwMode="auto">
              <a:xfrm>
                <a:off x="1275" y="499"/>
                <a:ext cx="504" cy="499"/>
                <a:chOff x="1275" y="499"/>
                <a:chExt cx="504" cy="499"/>
              </a:xfrm>
            </p:grpSpPr>
            <p:sp>
              <p:nvSpPr>
                <p:cNvPr id="47171" name="Rectangle 17"/>
                <p:cNvSpPr>
                  <a:spLocks noChangeArrowheads="1"/>
                </p:cNvSpPr>
                <p:nvPr/>
              </p:nvSpPr>
              <p:spPr bwMode="auto">
                <a:xfrm>
                  <a:off x="1318" y="499"/>
                  <a:ext cx="41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72" name="Rectangle 50"/>
                <p:cNvSpPr>
                  <a:spLocks noChangeArrowheads="1"/>
                </p:cNvSpPr>
                <p:nvPr/>
              </p:nvSpPr>
              <p:spPr bwMode="auto">
                <a:xfrm>
                  <a:off x="1275" y="499"/>
                  <a:ext cx="50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23" name="Group 53"/>
              <p:cNvGrpSpPr/>
              <p:nvPr/>
            </p:nvGrpSpPr>
            <p:grpSpPr bwMode="auto">
              <a:xfrm>
                <a:off x="1779" y="499"/>
                <a:ext cx="420" cy="499"/>
                <a:chOff x="1779" y="499"/>
                <a:chExt cx="420" cy="499"/>
              </a:xfrm>
            </p:grpSpPr>
            <p:sp>
              <p:nvSpPr>
                <p:cNvPr id="47169" name="Rectangle 18"/>
                <p:cNvSpPr>
                  <a:spLocks noChangeArrowheads="1"/>
                </p:cNvSpPr>
                <p:nvPr/>
              </p:nvSpPr>
              <p:spPr bwMode="auto">
                <a:xfrm>
                  <a:off x="1822" y="499"/>
                  <a:ext cx="33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70" name="Rectangle 52"/>
                <p:cNvSpPr>
                  <a:spLocks noChangeArrowheads="1"/>
                </p:cNvSpPr>
                <p:nvPr/>
              </p:nvSpPr>
              <p:spPr bwMode="auto">
                <a:xfrm>
                  <a:off x="1779" y="499"/>
                  <a:ext cx="42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24" name="Group 55"/>
              <p:cNvGrpSpPr/>
              <p:nvPr/>
            </p:nvGrpSpPr>
            <p:grpSpPr bwMode="auto">
              <a:xfrm>
                <a:off x="0" y="998"/>
                <a:ext cx="390" cy="499"/>
                <a:chOff x="0" y="998"/>
                <a:chExt cx="390" cy="499"/>
              </a:xfrm>
            </p:grpSpPr>
            <p:sp>
              <p:nvSpPr>
                <p:cNvPr id="47167" name="Rectangle 19"/>
                <p:cNvSpPr>
                  <a:spLocks noChangeArrowheads="1"/>
                </p:cNvSpPr>
                <p:nvPr/>
              </p:nvSpPr>
              <p:spPr bwMode="auto">
                <a:xfrm>
                  <a:off x="43" y="998"/>
                  <a:ext cx="30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68" name="Rectangle 54"/>
                <p:cNvSpPr>
                  <a:spLocks noChangeArrowheads="1"/>
                </p:cNvSpPr>
                <p:nvPr/>
              </p:nvSpPr>
              <p:spPr bwMode="auto">
                <a:xfrm>
                  <a:off x="0" y="998"/>
                  <a:ext cx="39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25" name="Group 57"/>
              <p:cNvGrpSpPr/>
              <p:nvPr/>
            </p:nvGrpSpPr>
            <p:grpSpPr bwMode="auto">
              <a:xfrm>
                <a:off x="390" y="998"/>
                <a:ext cx="523" cy="499"/>
                <a:chOff x="390" y="998"/>
                <a:chExt cx="523" cy="499"/>
              </a:xfrm>
            </p:grpSpPr>
            <p:sp>
              <p:nvSpPr>
                <p:cNvPr id="47165" name="Rectangle 20"/>
                <p:cNvSpPr>
                  <a:spLocks noChangeArrowheads="1"/>
                </p:cNvSpPr>
                <p:nvPr/>
              </p:nvSpPr>
              <p:spPr bwMode="auto">
                <a:xfrm>
                  <a:off x="433" y="998"/>
                  <a:ext cx="43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66" name="Rectangle 56"/>
                <p:cNvSpPr>
                  <a:spLocks noChangeArrowheads="1"/>
                </p:cNvSpPr>
                <p:nvPr/>
              </p:nvSpPr>
              <p:spPr bwMode="auto">
                <a:xfrm>
                  <a:off x="390" y="998"/>
                  <a:ext cx="52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26" name="Group 59"/>
              <p:cNvGrpSpPr/>
              <p:nvPr/>
            </p:nvGrpSpPr>
            <p:grpSpPr bwMode="auto">
              <a:xfrm>
                <a:off x="913" y="998"/>
                <a:ext cx="362" cy="499"/>
                <a:chOff x="913" y="998"/>
                <a:chExt cx="362" cy="499"/>
              </a:xfrm>
            </p:grpSpPr>
            <p:sp>
              <p:nvSpPr>
                <p:cNvPr id="47163" name="Rectangle 21"/>
                <p:cNvSpPr>
                  <a:spLocks noChangeArrowheads="1"/>
                </p:cNvSpPr>
                <p:nvPr/>
              </p:nvSpPr>
              <p:spPr bwMode="auto">
                <a:xfrm>
                  <a:off x="956" y="998"/>
                  <a:ext cx="27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64" name="Rectangle 58"/>
                <p:cNvSpPr>
                  <a:spLocks noChangeArrowheads="1"/>
                </p:cNvSpPr>
                <p:nvPr/>
              </p:nvSpPr>
              <p:spPr bwMode="auto">
                <a:xfrm>
                  <a:off x="913" y="998"/>
                  <a:ext cx="36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27" name="Group 61"/>
              <p:cNvGrpSpPr/>
              <p:nvPr/>
            </p:nvGrpSpPr>
            <p:grpSpPr bwMode="auto">
              <a:xfrm>
                <a:off x="1275" y="998"/>
                <a:ext cx="504" cy="499"/>
                <a:chOff x="1275" y="998"/>
                <a:chExt cx="504" cy="499"/>
              </a:xfrm>
            </p:grpSpPr>
            <p:sp>
              <p:nvSpPr>
                <p:cNvPr id="47161" name="Rectangle 22"/>
                <p:cNvSpPr>
                  <a:spLocks noChangeArrowheads="1"/>
                </p:cNvSpPr>
                <p:nvPr/>
              </p:nvSpPr>
              <p:spPr bwMode="auto">
                <a:xfrm>
                  <a:off x="1318" y="998"/>
                  <a:ext cx="41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62" name="Rectangle 60"/>
                <p:cNvSpPr>
                  <a:spLocks noChangeArrowheads="1"/>
                </p:cNvSpPr>
                <p:nvPr/>
              </p:nvSpPr>
              <p:spPr bwMode="auto">
                <a:xfrm>
                  <a:off x="1275" y="998"/>
                  <a:ext cx="50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28" name="Group 63"/>
              <p:cNvGrpSpPr/>
              <p:nvPr/>
            </p:nvGrpSpPr>
            <p:grpSpPr bwMode="auto">
              <a:xfrm>
                <a:off x="1779" y="998"/>
                <a:ext cx="420" cy="499"/>
                <a:chOff x="1779" y="998"/>
                <a:chExt cx="420" cy="499"/>
              </a:xfrm>
            </p:grpSpPr>
            <p:sp>
              <p:nvSpPr>
                <p:cNvPr id="47159" name="Rectangle 23"/>
                <p:cNvSpPr>
                  <a:spLocks noChangeArrowheads="1"/>
                </p:cNvSpPr>
                <p:nvPr/>
              </p:nvSpPr>
              <p:spPr bwMode="auto">
                <a:xfrm>
                  <a:off x="1822" y="998"/>
                  <a:ext cx="33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7</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60" name="Rectangle 62"/>
                <p:cNvSpPr>
                  <a:spLocks noChangeArrowheads="1"/>
                </p:cNvSpPr>
                <p:nvPr/>
              </p:nvSpPr>
              <p:spPr bwMode="auto">
                <a:xfrm>
                  <a:off x="1779" y="998"/>
                  <a:ext cx="42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29" name="Group 65"/>
              <p:cNvGrpSpPr/>
              <p:nvPr/>
            </p:nvGrpSpPr>
            <p:grpSpPr bwMode="auto">
              <a:xfrm>
                <a:off x="0" y="1497"/>
                <a:ext cx="390" cy="499"/>
                <a:chOff x="0" y="1497"/>
                <a:chExt cx="390" cy="499"/>
              </a:xfrm>
            </p:grpSpPr>
            <p:sp>
              <p:nvSpPr>
                <p:cNvPr id="47157" name="Rectangle 24"/>
                <p:cNvSpPr>
                  <a:spLocks noChangeArrowheads="1"/>
                </p:cNvSpPr>
                <p:nvPr/>
              </p:nvSpPr>
              <p:spPr bwMode="auto">
                <a:xfrm>
                  <a:off x="43" y="1497"/>
                  <a:ext cx="30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58" name="Rectangle 64"/>
                <p:cNvSpPr>
                  <a:spLocks noChangeArrowheads="1"/>
                </p:cNvSpPr>
                <p:nvPr/>
              </p:nvSpPr>
              <p:spPr bwMode="auto">
                <a:xfrm>
                  <a:off x="0" y="1497"/>
                  <a:ext cx="39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30" name="Group 67"/>
              <p:cNvGrpSpPr/>
              <p:nvPr/>
            </p:nvGrpSpPr>
            <p:grpSpPr bwMode="auto">
              <a:xfrm>
                <a:off x="390" y="1497"/>
                <a:ext cx="523" cy="499"/>
                <a:chOff x="390" y="1497"/>
                <a:chExt cx="523" cy="499"/>
              </a:xfrm>
            </p:grpSpPr>
            <p:sp>
              <p:nvSpPr>
                <p:cNvPr id="47155" name="Rectangle 25"/>
                <p:cNvSpPr>
                  <a:spLocks noChangeArrowheads="1"/>
                </p:cNvSpPr>
                <p:nvPr/>
              </p:nvSpPr>
              <p:spPr bwMode="auto">
                <a:xfrm>
                  <a:off x="433" y="1497"/>
                  <a:ext cx="43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56" name="Rectangle 66"/>
                <p:cNvSpPr>
                  <a:spLocks noChangeArrowheads="1"/>
                </p:cNvSpPr>
                <p:nvPr/>
              </p:nvSpPr>
              <p:spPr bwMode="auto">
                <a:xfrm>
                  <a:off x="390" y="1497"/>
                  <a:ext cx="52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31" name="Group 69"/>
              <p:cNvGrpSpPr/>
              <p:nvPr/>
            </p:nvGrpSpPr>
            <p:grpSpPr bwMode="auto">
              <a:xfrm>
                <a:off x="913" y="1497"/>
                <a:ext cx="362" cy="499"/>
                <a:chOff x="913" y="1497"/>
                <a:chExt cx="362" cy="499"/>
              </a:xfrm>
            </p:grpSpPr>
            <p:sp>
              <p:nvSpPr>
                <p:cNvPr id="47153" name="Rectangle 26"/>
                <p:cNvSpPr>
                  <a:spLocks noChangeArrowheads="1"/>
                </p:cNvSpPr>
                <p:nvPr/>
              </p:nvSpPr>
              <p:spPr bwMode="auto">
                <a:xfrm>
                  <a:off x="956" y="1497"/>
                  <a:ext cx="27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8</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54" name="Rectangle 68"/>
                <p:cNvSpPr>
                  <a:spLocks noChangeArrowheads="1"/>
                </p:cNvSpPr>
                <p:nvPr/>
              </p:nvSpPr>
              <p:spPr bwMode="auto">
                <a:xfrm>
                  <a:off x="913" y="1497"/>
                  <a:ext cx="36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32" name="Group 71"/>
              <p:cNvGrpSpPr/>
              <p:nvPr/>
            </p:nvGrpSpPr>
            <p:grpSpPr bwMode="auto">
              <a:xfrm>
                <a:off x="1275" y="1497"/>
                <a:ext cx="504" cy="499"/>
                <a:chOff x="1275" y="1497"/>
                <a:chExt cx="504" cy="499"/>
              </a:xfrm>
            </p:grpSpPr>
            <p:sp>
              <p:nvSpPr>
                <p:cNvPr id="47151" name="Rectangle 27"/>
                <p:cNvSpPr>
                  <a:spLocks noChangeArrowheads="1"/>
                </p:cNvSpPr>
                <p:nvPr/>
              </p:nvSpPr>
              <p:spPr bwMode="auto">
                <a:xfrm>
                  <a:off x="1318" y="1497"/>
                  <a:ext cx="41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52" name="Rectangle 70"/>
                <p:cNvSpPr>
                  <a:spLocks noChangeArrowheads="1"/>
                </p:cNvSpPr>
                <p:nvPr/>
              </p:nvSpPr>
              <p:spPr bwMode="auto">
                <a:xfrm>
                  <a:off x="1275" y="1497"/>
                  <a:ext cx="50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33" name="Group 73"/>
              <p:cNvGrpSpPr/>
              <p:nvPr/>
            </p:nvGrpSpPr>
            <p:grpSpPr bwMode="auto">
              <a:xfrm>
                <a:off x="1779" y="1497"/>
                <a:ext cx="420" cy="499"/>
                <a:chOff x="1779" y="1497"/>
                <a:chExt cx="420" cy="499"/>
              </a:xfrm>
            </p:grpSpPr>
            <p:sp>
              <p:nvSpPr>
                <p:cNvPr id="47149" name="Rectangle 28"/>
                <p:cNvSpPr>
                  <a:spLocks noChangeArrowheads="1"/>
                </p:cNvSpPr>
                <p:nvPr/>
              </p:nvSpPr>
              <p:spPr bwMode="auto">
                <a:xfrm>
                  <a:off x="1822" y="1497"/>
                  <a:ext cx="33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10</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50" name="Rectangle 72"/>
                <p:cNvSpPr>
                  <a:spLocks noChangeArrowheads="1"/>
                </p:cNvSpPr>
                <p:nvPr/>
              </p:nvSpPr>
              <p:spPr bwMode="auto">
                <a:xfrm>
                  <a:off x="1779" y="1497"/>
                  <a:ext cx="42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34" name="Group 75"/>
              <p:cNvGrpSpPr/>
              <p:nvPr/>
            </p:nvGrpSpPr>
            <p:grpSpPr bwMode="auto">
              <a:xfrm>
                <a:off x="0" y="1996"/>
                <a:ext cx="390" cy="499"/>
                <a:chOff x="0" y="1996"/>
                <a:chExt cx="390" cy="499"/>
              </a:xfrm>
            </p:grpSpPr>
            <p:sp>
              <p:nvSpPr>
                <p:cNvPr id="47147" name="Rectangle 29"/>
                <p:cNvSpPr>
                  <a:spLocks noChangeArrowheads="1"/>
                </p:cNvSpPr>
                <p:nvPr/>
              </p:nvSpPr>
              <p:spPr bwMode="auto">
                <a:xfrm>
                  <a:off x="43" y="1996"/>
                  <a:ext cx="30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48" name="Rectangle 74"/>
                <p:cNvSpPr>
                  <a:spLocks noChangeArrowheads="1"/>
                </p:cNvSpPr>
                <p:nvPr/>
              </p:nvSpPr>
              <p:spPr bwMode="auto">
                <a:xfrm>
                  <a:off x="0" y="1996"/>
                  <a:ext cx="39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35" name="Group 77"/>
              <p:cNvGrpSpPr/>
              <p:nvPr/>
            </p:nvGrpSpPr>
            <p:grpSpPr bwMode="auto">
              <a:xfrm>
                <a:off x="390" y="1996"/>
                <a:ext cx="523" cy="499"/>
                <a:chOff x="390" y="1996"/>
                <a:chExt cx="523" cy="499"/>
              </a:xfrm>
            </p:grpSpPr>
            <p:sp>
              <p:nvSpPr>
                <p:cNvPr id="47145" name="Rectangle 30"/>
                <p:cNvSpPr>
                  <a:spLocks noChangeArrowheads="1"/>
                </p:cNvSpPr>
                <p:nvPr/>
              </p:nvSpPr>
              <p:spPr bwMode="auto">
                <a:xfrm>
                  <a:off x="433" y="1996"/>
                  <a:ext cx="43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46" name="Rectangle 76"/>
                <p:cNvSpPr>
                  <a:spLocks noChangeArrowheads="1"/>
                </p:cNvSpPr>
                <p:nvPr/>
              </p:nvSpPr>
              <p:spPr bwMode="auto">
                <a:xfrm>
                  <a:off x="390" y="1996"/>
                  <a:ext cx="52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36" name="Group 79"/>
              <p:cNvGrpSpPr/>
              <p:nvPr/>
            </p:nvGrpSpPr>
            <p:grpSpPr bwMode="auto">
              <a:xfrm>
                <a:off x="913" y="1996"/>
                <a:ext cx="362" cy="499"/>
                <a:chOff x="913" y="1996"/>
                <a:chExt cx="362" cy="499"/>
              </a:xfrm>
            </p:grpSpPr>
            <p:sp>
              <p:nvSpPr>
                <p:cNvPr id="47143" name="Rectangle 31"/>
                <p:cNvSpPr>
                  <a:spLocks noChangeArrowheads="1"/>
                </p:cNvSpPr>
                <p:nvPr/>
              </p:nvSpPr>
              <p:spPr bwMode="auto">
                <a:xfrm>
                  <a:off x="956" y="1996"/>
                  <a:ext cx="27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8</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44" name="Rectangle 78"/>
                <p:cNvSpPr>
                  <a:spLocks noChangeArrowheads="1"/>
                </p:cNvSpPr>
                <p:nvPr/>
              </p:nvSpPr>
              <p:spPr bwMode="auto">
                <a:xfrm>
                  <a:off x="913" y="1996"/>
                  <a:ext cx="36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37" name="Group 81"/>
              <p:cNvGrpSpPr/>
              <p:nvPr/>
            </p:nvGrpSpPr>
            <p:grpSpPr bwMode="auto">
              <a:xfrm>
                <a:off x="1275" y="1996"/>
                <a:ext cx="504" cy="499"/>
                <a:chOff x="1275" y="1996"/>
                <a:chExt cx="504" cy="499"/>
              </a:xfrm>
            </p:grpSpPr>
            <p:sp>
              <p:nvSpPr>
                <p:cNvPr id="47141" name="Rectangle 32"/>
                <p:cNvSpPr>
                  <a:spLocks noChangeArrowheads="1"/>
                </p:cNvSpPr>
                <p:nvPr/>
              </p:nvSpPr>
              <p:spPr bwMode="auto">
                <a:xfrm>
                  <a:off x="1318" y="1996"/>
                  <a:ext cx="41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42" name="Rectangle 80"/>
                <p:cNvSpPr>
                  <a:spLocks noChangeArrowheads="1"/>
                </p:cNvSpPr>
                <p:nvPr/>
              </p:nvSpPr>
              <p:spPr bwMode="auto">
                <a:xfrm>
                  <a:off x="1275" y="1996"/>
                  <a:ext cx="50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7138" name="Group 83"/>
              <p:cNvGrpSpPr/>
              <p:nvPr/>
            </p:nvGrpSpPr>
            <p:grpSpPr bwMode="auto">
              <a:xfrm>
                <a:off x="1779" y="1996"/>
                <a:ext cx="420" cy="499"/>
                <a:chOff x="1779" y="1996"/>
                <a:chExt cx="420" cy="499"/>
              </a:xfrm>
            </p:grpSpPr>
            <p:sp>
              <p:nvSpPr>
                <p:cNvPr id="47139" name="Rectangle 33"/>
                <p:cNvSpPr>
                  <a:spLocks noChangeArrowheads="1"/>
                </p:cNvSpPr>
                <p:nvPr/>
              </p:nvSpPr>
              <p:spPr bwMode="auto">
                <a:xfrm>
                  <a:off x="1822" y="1996"/>
                  <a:ext cx="33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7140" name="Rectangle 82"/>
                <p:cNvSpPr>
                  <a:spLocks noChangeArrowheads="1"/>
                </p:cNvSpPr>
                <p:nvPr/>
              </p:nvSpPr>
              <p:spPr bwMode="auto">
                <a:xfrm>
                  <a:off x="1779" y="1996"/>
                  <a:ext cx="42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47113" name="Rectangle 85"/>
            <p:cNvSpPr>
              <a:spLocks noChangeArrowheads="1"/>
            </p:cNvSpPr>
            <p:nvPr/>
          </p:nvSpPr>
          <p:spPr bwMode="auto">
            <a:xfrm>
              <a:off x="-3" y="-3"/>
              <a:ext cx="2205" cy="2501"/>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p:cNvSpPr>
          <p:nvPr>
            <p:ph type="title"/>
          </p:nvPr>
        </p:nvSpPr>
        <p:spPr/>
        <p:txBody>
          <a:bodyPr/>
          <a:lstStyle/>
          <a:p>
            <a:pPr eaLnBrk="1" hangingPunct="1"/>
            <a:r>
              <a:rPr lang="zh-CN" altLang="en-US"/>
              <a:t>连接</a:t>
            </a:r>
            <a:r>
              <a:rPr lang="en-US" altLang="zh-CN"/>
              <a:t>(</a:t>
            </a:r>
            <a:r>
              <a:rPr lang="zh-CN" altLang="en-US"/>
              <a:t>续</a:t>
            </a:r>
            <a:r>
              <a:rPr lang="en-US" altLang="zh-CN"/>
              <a:t>)</a:t>
            </a:r>
            <a:endParaRPr lang="en-US" altLang="zh-CN"/>
          </a:p>
        </p:txBody>
      </p:sp>
      <p:sp>
        <p:nvSpPr>
          <p:cNvPr id="48131" name="Rectangle 3"/>
          <p:cNvSpPr>
            <a:spLocks noGrp="1" noRot="1"/>
          </p:cNvSpPr>
          <p:nvPr>
            <p:ph idx="1"/>
          </p:nvPr>
        </p:nvSpPr>
        <p:spPr>
          <a:xfrm>
            <a:off x="827088" y="1916113"/>
            <a:ext cx="7772400" cy="762000"/>
          </a:xfrm>
        </p:spPr>
        <p:txBody>
          <a:bodyPr/>
          <a:lstStyle/>
          <a:p>
            <a:pPr algn="just" eaLnBrk="1" hangingPunct="1">
              <a:buFont typeface="Wingdings" panose="05000000000000000000" pitchFamily="2" charset="2"/>
              <a:buNone/>
            </a:pPr>
            <a:r>
              <a:rPr lang="en-US" altLang="zh-CN"/>
              <a:t>   </a:t>
            </a:r>
            <a:r>
              <a:rPr lang="zh-CN" altLang="en-US"/>
              <a:t>自然连接 </a:t>
            </a:r>
            <a:r>
              <a:rPr lang="en-US" altLang="zh-CN" i="1"/>
              <a:t>R</a:t>
            </a:r>
            <a:r>
              <a:rPr lang="en-US" altLang="zh-CN"/>
              <a:t>  </a:t>
            </a:r>
            <a:r>
              <a:rPr lang="en-US" altLang="zh-CN" i="1"/>
              <a:t>      S </a:t>
            </a:r>
            <a:endParaRPr lang="en-US" altLang="zh-CN"/>
          </a:p>
        </p:txBody>
      </p:sp>
      <p:sp>
        <p:nvSpPr>
          <p:cNvPr id="70" name="日期占位符 3"/>
          <p:cNvSpPr>
            <a:spLocks noGrp="1"/>
          </p:cNvSpPr>
          <p:nvPr>
            <p:ph type="dt" sz="quarter" idx="10"/>
          </p:nvPr>
        </p:nvSpPr>
        <p:spPr/>
        <p:txBody>
          <a:bodyPr/>
          <a:lstStyle/>
          <a:p>
            <a:pPr>
              <a:defRPr/>
            </a:pPr>
            <a:fld id="{C6D115A4-9EA8-4053-9684-099677CFE512}" type="datetime1">
              <a:rPr lang="zh-CN" altLang="en-US"/>
            </a:fld>
            <a:endParaRPr lang="en-US" altLang="zh-CN"/>
          </a:p>
        </p:txBody>
      </p:sp>
      <p:sp>
        <p:nvSpPr>
          <p:cNvPr id="481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48134" name="Group 5"/>
          <p:cNvGrpSpPr/>
          <p:nvPr/>
        </p:nvGrpSpPr>
        <p:grpSpPr bwMode="auto">
          <a:xfrm rot="10800000">
            <a:off x="2643188" y="912813"/>
            <a:ext cx="990600" cy="1373187"/>
            <a:chOff x="6431" y="11824"/>
            <a:chExt cx="705" cy="367"/>
          </a:xfrm>
        </p:grpSpPr>
        <p:sp>
          <p:nvSpPr>
            <p:cNvPr id="48198" name="AutoShape 6"/>
            <p:cNvSpPr>
              <a:spLocks noChangeArrowheads="1"/>
            </p:cNvSpPr>
            <p:nvPr/>
          </p:nvSpPr>
          <p:spPr bwMode="auto">
            <a:xfrm rot="5400000" flipV="1">
              <a:off x="6793" y="11792"/>
              <a:ext cx="78" cy="142"/>
            </a:xfrm>
            <a:prstGeom prst="flowChartCollate">
              <a:avLst/>
            </a:prstGeom>
            <a:solidFill>
              <a:srgbClr val="FFFFFF"/>
            </a:solidFill>
            <a:ln w="6350">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48199" name="Text Box 7"/>
            <p:cNvSpPr txBox="1">
              <a:spLocks noChangeArrowheads="1"/>
            </p:cNvSpPr>
            <p:nvPr/>
          </p:nvSpPr>
          <p:spPr bwMode="auto">
            <a:xfrm flipV="1">
              <a:off x="6431" y="11828"/>
              <a:ext cx="70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600" i="1">
                  <a:latin typeface="Times New Roman" panose="02020603050405020304" pitchFamily="18" charset="0"/>
                </a:rPr>
                <a:t> </a:t>
              </a:r>
              <a:endParaRPr kumimoji="0" lang="en-US" altLang="zh-CN" sz="2400">
                <a:latin typeface="Times New Roman" panose="02020603050405020304" pitchFamily="18" charset="0"/>
              </a:endParaRPr>
            </a:p>
          </p:txBody>
        </p:sp>
      </p:grpSp>
      <p:grpSp>
        <p:nvGrpSpPr>
          <p:cNvPr id="48135" name="Group 70"/>
          <p:cNvGrpSpPr/>
          <p:nvPr/>
        </p:nvGrpSpPr>
        <p:grpSpPr bwMode="auto">
          <a:xfrm>
            <a:off x="2438400" y="2667000"/>
            <a:ext cx="3505200" cy="3505200"/>
            <a:chOff x="-3" y="-3"/>
            <a:chExt cx="1446" cy="2712"/>
          </a:xfrm>
        </p:grpSpPr>
        <p:grpSp>
          <p:nvGrpSpPr>
            <p:cNvPr id="48136" name="Group 68"/>
            <p:cNvGrpSpPr/>
            <p:nvPr/>
          </p:nvGrpSpPr>
          <p:grpSpPr bwMode="auto">
            <a:xfrm>
              <a:off x="0" y="0"/>
              <a:ext cx="1440" cy="2706"/>
              <a:chOff x="0" y="0"/>
              <a:chExt cx="1440" cy="2706"/>
            </a:xfrm>
          </p:grpSpPr>
          <p:grpSp>
            <p:nvGrpSpPr>
              <p:cNvPr id="48138" name="Group 29"/>
              <p:cNvGrpSpPr/>
              <p:nvPr/>
            </p:nvGrpSpPr>
            <p:grpSpPr bwMode="auto">
              <a:xfrm>
                <a:off x="0" y="0"/>
                <a:ext cx="360" cy="499"/>
                <a:chOff x="0" y="0"/>
                <a:chExt cx="360" cy="499"/>
              </a:xfrm>
            </p:grpSpPr>
            <p:sp>
              <p:nvSpPr>
                <p:cNvPr id="48196" name="Rectangle 8"/>
                <p:cNvSpPr>
                  <a:spLocks noChangeArrowheads="1"/>
                </p:cNvSpPr>
                <p:nvPr/>
              </p:nvSpPr>
              <p:spPr bwMode="auto">
                <a:xfrm>
                  <a:off x="4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97" name="Rectangle 28"/>
                <p:cNvSpPr>
                  <a:spLocks noChangeArrowheads="1"/>
                </p:cNvSpPr>
                <p:nvPr/>
              </p:nvSpPr>
              <p:spPr bwMode="auto">
                <a:xfrm>
                  <a:off x="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39" name="Group 31"/>
              <p:cNvGrpSpPr/>
              <p:nvPr/>
            </p:nvGrpSpPr>
            <p:grpSpPr bwMode="auto">
              <a:xfrm>
                <a:off x="360" y="0"/>
                <a:ext cx="360" cy="499"/>
                <a:chOff x="360" y="0"/>
                <a:chExt cx="360" cy="499"/>
              </a:xfrm>
            </p:grpSpPr>
            <p:sp>
              <p:nvSpPr>
                <p:cNvPr id="48194" name="Rectangle 9"/>
                <p:cNvSpPr>
                  <a:spLocks noChangeArrowheads="1"/>
                </p:cNvSpPr>
                <p:nvPr/>
              </p:nvSpPr>
              <p:spPr bwMode="auto">
                <a:xfrm>
                  <a:off x="40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95" name="Rectangle 30"/>
                <p:cNvSpPr>
                  <a:spLocks noChangeArrowheads="1"/>
                </p:cNvSpPr>
                <p:nvPr/>
              </p:nvSpPr>
              <p:spPr bwMode="auto">
                <a:xfrm>
                  <a:off x="36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40" name="Group 33"/>
              <p:cNvGrpSpPr/>
              <p:nvPr/>
            </p:nvGrpSpPr>
            <p:grpSpPr bwMode="auto">
              <a:xfrm>
                <a:off x="720" y="0"/>
                <a:ext cx="360" cy="499"/>
                <a:chOff x="720" y="0"/>
                <a:chExt cx="360" cy="499"/>
              </a:xfrm>
            </p:grpSpPr>
            <p:sp>
              <p:nvSpPr>
                <p:cNvPr id="48192" name="Rectangle 10"/>
                <p:cNvSpPr>
                  <a:spLocks noChangeArrowheads="1"/>
                </p:cNvSpPr>
                <p:nvPr/>
              </p:nvSpPr>
              <p:spPr bwMode="auto">
                <a:xfrm>
                  <a:off x="76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93" name="Rectangle 32"/>
                <p:cNvSpPr>
                  <a:spLocks noChangeArrowheads="1"/>
                </p:cNvSpPr>
                <p:nvPr/>
              </p:nvSpPr>
              <p:spPr bwMode="auto">
                <a:xfrm>
                  <a:off x="72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41" name="Group 35"/>
              <p:cNvGrpSpPr/>
              <p:nvPr/>
            </p:nvGrpSpPr>
            <p:grpSpPr bwMode="auto">
              <a:xfrm>
                <a:off x="1080" y="0"/>
                <a:ext cx="360" cy="499"/>
                <a:chOff x="1080" y="0"/>
                <a:chExt cx="360" cy="499"/>
              </a:xfrm>
            </p:grpSpPr>
            <p:sp>
              <p:nvSpPr>
                <p:cNvPr id="48190" name="Rectangle 11"/>
                <p:cNvSpPr>
                  <a:spLocks noChangeArrowheads="1"/>
                </p:cNvSpPr>
                <p:nvPr/>
              </p:nvSpPr>
              <p:spPr bwMode="auto">
                <a:xfrm>
                  <a:off x="112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91" name="Rectangle 34"/>
                <p:cNvSpPr>
                  <a:spLocks noChangeArrowheads="1"/>
                </p:cNvSpPr>
                <p:nvPr/>
              </p:nvSpPr>
              <p:spPr bwMode="auto">
                <a:xfrm>
                  <a:off x="108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42" name="Group 37"/>
              <p:cNvGrpSpPr/>
              <p:nvPr/>
            </p:nvGrpSpPr>
            <p:grpSpPr bwMode="auto">
              <a:xfrm>
                <a:off x="0" y="499"/>
                <a:ext cx="360" cy="499"/>
                <a:chOff x="0" y="499"/>
                <a:chExt cx="360" cy="499"/>
              </a:xfrm>
            </p:grpSpPr>
            <p:sp>
              <p:nvSpPr>
                <p:cNvPr id="48188" name="Rectangle 12"/>
                <p:cNvSpPr>
                  <a:spLocks noChangeArrowheads="1"/>
                </p:cNvSpPr>
                <p:nvPr/>
              </p:nvSpPr>
              <p:spPr bwMode="auto">
                <a:xfrm>
                  <a:off x="43" y="499"/>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89" name="Rectangle 36"/>
                <p:cNvSpPr>
                  <a:spLocks noChangeArrowheads="1"/>
                </p:cNvSpPr>
                <p:nvPr/>
              </p:nvSpPr>
              <p:spPr bwMode="auto">
                <a:xfrm>
                  <a:off x="0" y="499"/>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43" name="Group 39"/>
              <p:cNvGrpSpPr/>
              <p:nvPr/>
            </p:nvGrpSpPr>
            <p:grpSpPr bwMode="auto">
              <a:xfrm>
                <a:off x="360" y="499"/>
                <a:ext cx="360" cy="499"/>
                <a:chOff x="360" y="499"/>
                <a:chExt cx="360" cy="499"/>
              </a:xfrm>
            </p:grpSpPr>
            <p:sp>
              <p:nvSpPr>
                <p:cNvPr id="48186" name="Rectangle 13"/>
                <p:cNvSpPr>
                  <a:spLocks noChangeArrowheads="1"/>
                </p:cNvSpPr>
                <p:nvPr/>
              </p:nvSpPr>
              <p:spPr bwMode="auto">
                <a:xfrm>
                  <a:off x="403" y="499"/>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87" name="Rectangle 38"/>
                <p:cNvSpPr>
                  <a:spLocks noChangeArrowheads="1"/>
                </p:cNvSpPr>
                <p:nvPr/>
              </p:nvSpPr>
              <p:spPr bwMode="auto">
                <a:xfrm>
                  <a:off x="360" y="499"/>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44" name="Group 41"/>
              <p:cNvGrpSpPr/>
              <p:nvPr/>
            </p:nvGrpSpPr>
            <p:grpSpPr bwMode="auto">
              <a:xfrm>
                <a:off x="720" y="499"/>
                <a:ext cx="360" cy="499"/>
                <a:chOff x="720" y="499"/>
                <a:chExt cx="360" cy="499"/>
              </a:xfrm>
            </p:grpSpPr>
            <p:sp>
              <p:nvSpPr>
                <p:cNvPr id="48184" name="Rectangle 14"/>
                <p:cNvSpPr>
                  <a:spLocks noChangeArrowheads="1"/>
                </p:cNvSpPr>
                <p:nvPr/>
              </p:nvSpPr>
              <p:spPr bwMode="auto">
                <a:xfrm>
                  <a:off x="763" y="499"/>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5</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85" name="Rectangle 40"/>
                <p:cNvSpPr>
                  <a:spLocks noChangeArrowheads="1"/>
                </p:cNvSpPr>
                <p:nvPr/>
              </p:nvSpPr>
              <p:spPr bwMode="auto">
                <a:xfrm>
                  <a:off x="720" y="499"/>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45" name="Group 43"/>
              <p:cNvGrpSpPr/>
              <p:nvPr/>
            </p:nvGrpSpPr>
            <p:grpSpPr bwMode="auto">
              <a:xfrm>
                <a:off x="1080" y="499"/>
                <a:ext cx="360" cy="499"/>
                <a:chOff x="1080" y="499"/>
                <a:chExt cx="360" cy="499"/>
              </a:xfrm>
            </p:grpSpPr>
            <p:sp>
              <p:nvSpPr>
                <p:cNvPr id="48182" name="Rectangle 15"/>
                <p:cNvSpPr>
                  <a:spLocks noChangeArrowheads="1"/>
                </p:cNvSpPr>
                <p:nvPr/>
              </p:nvSpPr>
              <p:spPr bwMode="auto">
                <a:xfrm>
                  <a:off x="1123" y="499"/>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83" name="Rectangle 42"/>
                <p:cNvSpPr>
                  <a:spLocks noChangeArrowheads="1"/>
                </p:cNvSpPr>
                <p:nvPr/>
              </p:nvSpPr>
              <p:spPr bwMode="auto">
                <a:xfrm>
                  <a:off x="1080" y="499"/>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46" name="Group 45"/>
              <p:cNvGrpSpPr/>
              <p:nvPr/>
            </p:nvGrpSpPr>
            <p:grpSpPr bwMode="auto">
              <a:xfrm>
                <a:off x="0" y="998"/>
                <a:ext cx="360" cy="499"/>
                <a:chOff x="0" y="998"/>
                <a:chExt cx="360" cy="499"/>
              </a:xfrm>
            </p:grpSpPr>
            <p:sp>
              <p:nvSpPr>
                <p:cNvPr id="48180" name="Rectangle 16"/>
                <p:cNvSpPr>
                  <a:spLocks noChangeArrowheads="1"/>
                </p:cNvSpPr>
                <p:nvPr/>
              </p:nvSpPr>
              <p:spPr bwMode="auto">
                <a:xfrm>
                  <a:off x="43" y="998"/>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81" name="Rectangle 44"/>
                <p:cNvSpPr>
                  <a:spLocks noChangeArrowheads="1"/>
                </p:cNvSpPr>
                <p:nvPr/>
              </p:nvSpPr>
              <p:spPr bwMode="auto">
                <a:xfrm>
                  <a:off x="0" y="998"/>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47" name="Group 47"/>
              <p:cNvGrpSpPr/>
              <p:nvPr/>
            </p:nvGrpSpPr>
            <p:grpSpPr bwMode="auto">
              <a:xfrm>
                <a:off x="360" y="998"/>
                <a:ext cx="360" cy="499"/>
                <a:chOff x="360" y="998"/>
                <a:chExt cx="360" cy="499"/>
              </a:xfrm>
            </p:grpSpPr>
            <p:sp>
              <p:nvSpPr>
                <p:cNvPr id="48178" name="Rectangle 17"/>
                <p:cNvSpPr>
                  <a:spLocks noChangeArrowheads="1"/>
                </p:cNvSpPr>
                <p:nvPr/>
              </p:nvSpPr>
              <p:spPr bwMode="auto">
                <a:xfrm>
                  <a:off x="403" y="998"/>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79" name="Rectangle 46"/>
                <p:cNvSpPr>
                  <a:spLocks noChangeArrowheads="1"/>
                </p:cNvSpPr>
                <p:nvPr/>
              </p:nvSpPr>
              <p:spPr bwMode="auto">
                <a:xfrm>
                  <a:off x="360" y="998"/>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48" name="Group 49"/>
              <p:cNvGrpSpPr/>
              <p:nvPr/>
            </p:nvGrpSpPr>
            <p:grpSpPr bwMode="auto">
              <a:xfrm>
                <a:off x="720" y="998"/>
                <a:ext cx="360" cy="499"/>
                <a:chOff x="720" y="998"/>
                <a:chExt cx="360" cy="499"/>
              </a:xfrm>
            </p:grpSpPr>
            <p:sp>
              <p:nvSpPr>
                <p:cNvPr id="48176" name="Rectangle 18"/>
                <p:cNvSpPr>
                  <a:spLocks noChangeArrowheads="1"/>
                </p:cNvSpPr>
                <p:nvPr/>
              </p:nvSpPr>
              <p:spPr bwMode="auto">
                <a:xfrm>
                  <a:off x="763" y="998"/>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77" name="Rectangle 48"/>
                <p:cNvSpPr>
                  <a:spLocks noChangeArrowheads="1"/>
                </p:cNvSpPr>
                <p:nvPr/>
              </p:nvSpPr>
              <p:spPr bwMode="auto">
                <a:xfrm>
                  <a:off x="720" y="998"/>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49" name="Group 51"/>
              <p:cNvGrpSpPr/>
              <p:nvPr/>
            </p:nvGrpSpPr>
            <p:grpSpPr bwMode="auto">
              <a:xfrm>
                <a:off x="1080" y="998"/>
                <a:ext cx="360" cy="499"/>
                <a:chOff x="1080" y="998"/>
                <a:chExt cx="360" cy="499"/>
              </a:xfrm>
            </p:grpSpPr>
            <p:sp>
              <p:nvSpPr>
                <p:cNvPr id="48174" name="Rectangle 19"/>
                <p:cNvSpPr>
                  <a:spLocks noChangeArrowheads="1"/>
                </p:cNvSpPr>
                <p:nvPr/>
              </p:nvSpPr>
              <p:spPr bwMode="auto">
                <a:xfrm>
                  <a:off x="1123" y="998"/>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7</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75" name="Rectangle 50"/>
                <p:cNvSpPr>
                  <a:spLocks noChangeArrowheads="1"/>
                </p:cNvSpPr>
                <p:nvPr/>
              </p:nvSpPr>
              <p:spPr bwMode="auto">
                <a:xfrm>
                  <a:off x="1080" y="998"/>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50" name="Group 53"/>
              <p:cNvGrpSpPr/>
              <p:nvPr/>
            </p:nvGrpSpPr>
            <p:grpSpPr bwMode="auto">
              <a:xfrm>
                <a:off x="0" y="1497"/>
                <a:ext cx="360" cy="710"/>
                <a:chOff x="0" y="1497"/>
                <a:chExt cx="360" cy="710"/>
              </a:xfrm>
            </p:grpSpPr>
            <p:sp>
              <p:nvSpPr>
                <p:cNvPr id="48172" name="Rectangle 20"/>
                <p:cNvSpPr>
                  <a:spLocks noChangeArrowheads="1"/>
                </p:cNvSpPr>
                <p:nvPr/>
              </p:nvSpPr>
              <p:spPr bwMode="auto">
                <a:xfrm>
                  <a:off x="43" y="1497"/>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73" name="Rectangle 52"/>
                <p:cNvSpPr>
                  <a:spLocks noChangeArrowheads="1"/>
                </p:cNvSpPr>
                <p:nvPr/>
              </p:nvSpPr>
              <p:spPr bwMode="auto">
                <a:xfrm>
                  <a:off x="0" y="1497"/>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51" name="Group 55"/>
              <p:cNvGrpSpPr/>
              <p:nvPr/>
            </p:nvGrpSpPr>
            <p:grpSpPr bwMode="auto">
              <a:xfrm>
                <a:off x="360" y="1497"/>
                <a:ext cx="360" cy="710"/>
                <a:chOff x="360" y="1497"/>
                <a:chExt cx="360" cy="710"/>
              </a:xfrm>
            </p:grpSpPr>
            <p:sp>
              <p:nvSpPr>
                <p:cNvPr id="48170" name="Rectangle 21"/>
                <p:cNvSpPr>
                  <a:spLocks noChangeArrowheads="1"/>
                </p:cNvSpPr>
                <p:nvPr/>
              </p:nvSpPr>
              <p:spPr bwMode="auto">
                <a:xfrm>
                  <a:off x="403" y="1497"/>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71" name="Rectangle 54"/>
                <p:cNvSpPr>
                  <a:spLocks noChangeArrowheads="1"/>
                </p:cNvSpPr>
                <p:nvPr/>
              </p:nvSpPr>
              <p:spPr bwMode="auto">
                <a:xfrm>
                  <a:off x="360" y="1497"/>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52" name="Group 57"/>
              <p:cNvGrpSpPr/>
              <p:nvPr/>
            </p:nvGrpSpPr>
            <p:grpSpPr bwMode="auto">
              <a:xfrm>
                <a:off x="720" y="1497"/>
                <a:ext cx="360" cy="710"/>
                <a:chOff x="720" y="1497"/>
                <a:chExt cx="360" cy="710"/>
              </a:xfrm>
            </p:grpSpPr>
            <p:sp>
              <p:nvSpPr>
                <p:cNvPr id="48168" name="Rectangle 22"/>
                <p:cNvSpPr>
                  <a:spLocks noChangeArrowheads="1"/>
                </p:cNvSpPr>
                <p:nvPr/>
              </p:nvSpPr>
              <p:spPr bwMode="auto">
                <a:xfrm>
                  <a:off x="763" y="1497"/>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8</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69" name="Rectangle 56"/>
                <p:cNvSpPr>
                  <a:spLocks noChangeArrowheads="1"/>
                </p:cNvSpPr>
                <p:nvPr/>
              </p:nvSpPr>
              <p:spPr bwMode="auto">
                <a:xfrm>
                  <a:off x="720" y="1497"/>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53" name="Group 59"/>
              <p:cNvGrpSpPr/>
              <p:nvPr/>
            </p:nvGrpSpPr>
            <p:grpSpPr bwMode="auto">
              <a:xfrm>
                <a:off x="1080" y="1497"/>
                <a:ext cx="360" cy="710"/>
                <a:chOff x="1080" y="1497"/>
                <a:chExt cx="360" cy="710"/>
              </a:xfrm>
            </p:grpSpPr>
            <p:sp>
              <p:nvSpPr>
                <p:cNvPr id="48166" name="Rectangle 23"/>
                <p:cNvSpPr>
                  <a:spLocks noChangeArrowheads="1"/>
                </p:cNvSpPr>
                <p:nvPr/>
              </p:nvSpPr>
              <p:spPr bwMode="auto">
                <a:xfrm>
                  <a:off x="1123" y="1497"/>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10</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67" name="Rectangle 58"/>
                <p:cNvSpPr>
                  <a:spLocks noChangeArrowheads="1"/>
                </p:cNvSpPr>
                <p:nvPr/>
              </p:nvSpPr>
              <p:spPr bwMode="auto">
                <a:xfrm>
                  <a:off x="1080" y="1497"/>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54" name="Group 61"/>
              <p:cNvGrpSpPr/>
              <p:nvPr/>
            </p:nvGrpSpPr>
            <p:grpSpPr bwMode="auto">
              <a:xfrm>
                <a:off x="0" y="2207"/>
                <a:ext cx="360" cy="499"/>
                <a:chOff x="0" y="2207"/>
                <a:chExt cx="360" cy="499"/>
              </a:xfrm>
            </p:grpSpPr>
            <p:sp>
              <p:nvSpPr>
                <p:cNvPr id="48164" name="Rectangle 24"/>
                <p:cNvSpPr>
                  <a:spLocks noChangeArrowheads="1"/>
                </p:cNvSpPr>
                <p:nvPr/>
              </p:nvSpPr>
              <p:spPr bwMode="auto">
                <a:xfrm>
                  <a:off x="43" y="2207"/>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65" name="Rectangle 60"/>
                <p:cNvSpPr>
                  <a:spLocks noChangeArrowheads="1"/>
                </p:cNvSpPr>
                <p:nvPr/>
              </p:nvSpPr>
              <p:spPr bwMode="auto">
                <a:xfrm>
                  <a:off x="0" y="2207"/>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55" name="Group 63"/>
              <p:cNvGrpSpPr/>
              <p:nvPr/>
            </p:nvGrpSpPr>
            <p:grpSpPr bwMode="auto">
              <a:xfrm>
                <a:off x="360" y="2207"/>
                <a:ext cx="360" cy="499"/>
                <a:chOff x="360" y="2207"/>
                <a:chExt cx="360" cy="499"/>
              </a:xfrm>
            </p:grpSpPr>
            <p:sp>
              <p:nvSpPr>
                <p:cNvPr id="48162" name="Rectangle 25"/>
                <p:cNvSpPr>
                  <a:spLocks noChangeArrowheads="1"/>
                </p:cNvSpPr>
                <p:nvPr/>
              </p:nvSpPr>
              <p:spPr bwMode="auto">
                <a:xfrm>
                  <a:off x="403" y="2207"/>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63" name="Rectangle 62"/>
                <p:cNvSpPr>
                  <a:spLocks noChangeArrowheads="1"/>
                </p:cNvSpPr>
                <p:nvPr/>
              </p:nvSpPr>
              <p:spPr bwMode="auto">
                <a:xfrm>
                  <a:off x="360" y="2207"/>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56" name="Group 65"/>
              <p:cNvGrpSpPr/>
              <p:nvPr/>
            </p:nvGrpSpPr>
            <p:grpSpPr bwMode="auto">
              <a:xfrm>
                <a:off x="720" y="2207"/>
                <a:ext cx="360" cy="499"/>
                <a:chOff x="720" y="2207"/>
                <a:chExt cx="360" cy="499"/>
              </a:xfrm>
            </p:grpSpPr>
            <p:sp>
              <p:nvSpPr>
                <p:cNvPr id="48160" name="Rectangle 26"/>
                <p:cNvSpPr>
                  <a:spLocks noChangeArrowheads="1"/>
                </p:cNvSpPr>
                <p:nvPr/>
              </p:nvSpPr>
              <p:spPr bwMode="auto">
                <a:xfrm>
                  <a:off x="763" y="2207"/>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8</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61" name="Rectangle 64"/>
                <p:cNvSpPr>
                  <a:spLocks noChangeArrowheads="1"/>
                </p:cNvSpPr>
                <p:nvPr/>
              </p:nvSpPr>
              <p:spPr bwMode="auto">
                <a:xfrm>
                  <a:off x="720" y="2207"/>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48157" name="Group 67"/>
              <p:cNvGrpSpPr/>
              <p:nvPr/>
            </p:nvGrpSpPr>
            <p:grpSpPr bwMode="auto">
              <a:xfrm>
                <a:off x="1080" y="2207"/>
                <a:ext cx="360" cy="499"/>
                <a:chOff x="1080" y="2207"/>
                <a:chExt cx="360" cy="499"/>
              </a:xfrm>
            </p:grpSpPr>
            <p:sp>
              <p:nvSpPr>
                <p:cNvPr id="48158" name="Rectangle 27"/>
                <p:cNvSpPr>
                  <a:spLocks noChangeArrowheads="1"/>
                </p:cNvSpPr>
                <p:nvPr/>
              </p:nvSpPr>
              <p:spPr bwMode="auto">
                <a:xfrm>
                  <a:off x="1123" y="2207"/>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48159" name="Rectangle 66"/>
                <p:cNvSpPr>
                  <a:spLocks noChangeArrowheads="1"/>
                </p:cNvSpPr>
                <p:nvPr/>
              </p:nvSpPr>
              <p:spPr bwMode="auto">
                <a:xfrm>
                  <a:off x="1080" y="2207"/>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48137" name="Rectangle 69"/>
            <p:cNvSpPr>
              <a:spLocks noChangeArrowheads="1"/>
            </p:cNvSpPr>
            <p:nvPr/>
          </p:nvSpPr>
          <p:spPr bwMode="auto">
            <a:xfrm>
              <a:off x="-3" y="-3"/>
              <a:ext cx="1446" cy="2712"/>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p:cNvSpPr>
          <p:nvPr>
            <p:ph type="title"/>
          </p:nvPr>
        </p:nvSpPr>
        <p:spPr/>
        <p:txBody>
          <a:bodyPr/>
          <a:lstStyle/>
          <a:p>
            <a:pPr eaLnBrk="1" hangingPunct="1"/>
            <a:r>
              <a:rPr lang="en-US" altLang="zh-CN"/>
              <a:t>4. </a:t>
            </a:r>
            <a:r>
              <a:rPr lang="zh-CN" altLang="en-US"/>
              <a:t>除（</a:t>
            </a:r>
            <a:r>
              <a:rPr lang="en-US" altLang="zh-CN"/>
              <a:t>Division</a:t>
            </a:r>
            <a:r>
              <a:rPr lang="zh-CN" altLang="en-US"/>
              <a:t>） </a:t>
            </a:r>
            <a:endParaRPr lang="zh-CN" altLang="en-US"/>
          </a:p>
        </p:txBody>
      </p:sp>
      <p:sp>
        <p:nvSpPr>
          <p:cNvPr id="49155" name="Rectangle 3"/>
          <p:cNvSpPr>
            <a:spLocks noGrp="1" noRot="1"/>
          </p:cNvSpPr>
          <p:nvPr>
            <p:ph idx="1"/>
          </p:nvPr>
        </p:nvSpPr>
        <p:spPr>
          <a:xfrm>
            <a:off x="395288" y="1916113"/>
            <a:ext cx="8367712" cy="4114800"/>
          </a:xfrm>
        </p:spPr>
        <p:txBody>
          <a:bodyPr/>
          <a:lstStyle/>
          <a:p>
            <a:pPr algn="just" eaLnBrk="1" hangingPunct="1">
              <a:lnSpc>
                <a:spcPct val="140000"/>
              </a:lnSpc>
              <a:buFont typeface="Wingdings" panose="05000000000000000000" pitchFamily="2" charset="2"/>
              <a:buNone/>
            </a:pPr>
            <a:r>
              <a:rPr lang="en-US" altLang="zh-CN" sz="2400"/>
              <a:t>	</a:t>
            </a:r>
            <a:r>
              <a:rPr lang="zh-CN" altLang="en-US" sz="2400"/>
              <a:t>给定关系</a:t>
            </a:r>
            <a:r>
              <a:rPr lang="en-US" altLang="zh-CN" sz="2400"/>
              <a:t>R (</a:t>
            </a:r>
            <a:r>
              <a:rPr lang="en-US" altLang="zh-CN" sz="2400">
                <a:solidFill>
                  <a:schemeClr val="hlink"/>
                </a:solidFill>
              </a:rPr>
              <a:t>X</a:t>
            </a:r>
            <a:r>
              <a:rPr lang="zh-CN" altLang="en-US" sz="2400"/>
              <a:t>，</a:t>
            </a:r>
            <a:r>
              <a:rPr lang="en-US" altLang="zh-CN" sz="2400">
                <a:solidFill>
                  <a:srgbClr val="0033CC"/>
                </a:solidFill>
              </a:rPr>
              <a:t>Y</a:t>
            </a:r>
            <a:r>
              <a:rPr lang="en-US" altLang="zh-CN" sz="2400"/>
              <a:t>) </a:t>
            </a:r>
            <a:r>
              <a:rPr lang="zh-CN" altLang="en-US" sz="2400"/>
              <a:t>和</a:t>
            </a:r>
            <a:r>
              <a:rPr lang="en-US" altLang="zh-CN" sz="2400"/>
              <a:t>S (</a:t>
            </a:r>
            <a:r>
              <a:rPr lang="en-US" altLang="zh-CN" sz="2400">
                <a:solidFill>
                  <a:srgbClr val="0033CC"/>
                </a:solidFill>
              </a:rPr>
              <a:t>Y</a:t>
            </a:r>
            <a:r>
              <a:rPr lang="zh-CN" altLang="en-US" sz="2400"/>
              <a:t>，</a:t>
            </a:r>
            <a:r>
              <a:rPr lang="en-US" altLang="zh-CN" sz="2400"/>
              <a:t>Z)</a:t>
            </a:r>
            <a:r>
              <a:rPr lang="zh-CN" altLang="en-US" sz="2400"/>
              <a:t>，其中</a:t>
            </a:r>
            <a:r>
              <a:rPr lang="en-US" altLang="zh-CN" sz="2400"/>
              <a:t>X</a:t>
            </a:r>
            <a:r>
              <a:rPr lang="zh-CN" altLang="en-US" sz="2400"/>
              <a:t>，</a:t>
            </a:r>
            <a:r>
              <a:rPr lang="en-US" altLang="zh-CN" sz="2400"/>
              <a:t>Y</a:t>
            </a:r>
            <a:r>
              <a:rPr lang="zh-CN" altLang="en-US" sz="2400"/>
              <a:t>，</a:t>
            </a:r>
            <a:r>
              <a:rPr lang="en-US" altLang="zh-CN" sz="2400"/>
              <a:t>Z</a:t>
            </a:r>
            <a:r>
              <a:rPr lang="zh-CN" altLang="en-US" sz="2400"/>
              <a:t>为属性组。</a:t>
            </a:r>
            <a:r>
              <a:rPr lang="en-US" altLang="zh-CN" sz="2400"/>
              <a:t>R</a:t>
            </a:r>
            <a:r>
              <a:rPr lang="zh-CN" altLang="en-US" sz="2400"/>
              <a:t>中的</a:t>
            </a:r>
            <a:r>
              <a:rPr lang="en-US" altLang="zh-CN" sz="2400"/>
              <a:t>Y</a:t>
            </a:r>
            <a:r>
              <a:rPr lang="zh-CN" altLang="en-US" sz="2400"/>
              <a:t>与</a:t>
            </a:r>
            <a:r>
              <a:rPr lang="en-US" altLang="zh-CN" sz="2400"/>
              <a:t>S</a:t>
            </a:r>
            <a:r>
              <a:rPr lang="zh-CN" altLang="en-US" sz="2400"/>
              <a:t>中的</a:t>
            </a:r>
            <a:r>
              <a:rPr lang="en-US" altLang="zh-CN" sz="2400"/>
              <a:t>Y</a:t>
            </a:r>
            <a:r>
              <a:rPr lang="zh-CN" altLang="en-US" sz="2400"/>
              <a:t>可以有不同的属性名，但必须出自相同的域集。</a:t>
            </a:r>
            <a:r>
              <a:rPr lang="en-US" altLang="zh-CN" sz="2400"/>
              <a:t>R</a:t>
            </a:r>
            <a:r>
              <a:rPr lang="zh-CN" altLang="en-US" sz="2400"/>
              <a:t>与</a:t>
            </a:r>
            <a:r>
              <a:rPr lang="en-US" altLang="zh-CN" sz="2400"/>
              <a:t>S</a:t>
            </a:r>
            <a:r>
              <a:rPr lang="zh-CN" altLang="en-US" sz="2400"/>
              <a:t>的除运算得到一个新的关系</a:t>
            </a:r>
            <a:r>
              <a:rPr lang="en-US" altLang="zh-CN" sz="2400">
                <a:solidFill>
                  <a:schemeClr val="hlink"/>
                </a:solidFill>
              </a:rPr>
              <a:t>P(X)</a:t>
            </a:r>
            <a:r>
              <a:rPr lang="zh-CN" altLang="en-US" sz="2400">
                <a:solidFill>
                  <a:schemeClr val="hlink"/>
                </a:solidFill>
              </a:rPr>
              <a:t>，</a:t>
            </a:r>
            <a:r>
              <a:rPr lang="en-US" altLang="zh-CN" sz="2400"/>
              <a:t>P</a:t>
            </a:r>
            <a:r>
              <a:rPr lang="zh-CN" altLang="en-US" sz="2400"/>
              <a:t>是</a:t>
            </a:r>
            <a:r>
              <a:rPr lang="en-US" altLang="zh-CN" sz="2400">
                <a:solidFill>
                  <a:schemeClr val="hlink"/>
                </a:solidFill>
              </a:rPr>
              <a:t>R</a:t>
            </a:r>
            <a:r>
              <a:rPr lang="zh-CN" altLang="en-US" sz="2400">
                <a:solidFill>
                  <a:schemeClr val="hlink"/>
                </a:solidFill>
              </a:rPr>
              <a:t>中满足下列条件的元组在</a:t>
            </a:r>
            <a:r>
              <a:rPr lang="en-US" altLang="zh-CN" sz="2400"/>
              <a:t>X</a:t>
            </a:r>
            <a:r>
              <a:rPr lang="zh-CN" altLang="en-US" sz="2400"/>
              <a:t>属性列上的投影：元组在</a:t>
            </a:r>
            <a:r>
              <a:rPr lang="en-US" altLang="zh-CN" sz="2400"/>
              <a:t>X</a:t>
            </a:r>
            <a:r>
              <a:rPr lang="zh-CN" altLang="en-US" sz="2400"/>
              <a:t>上分量值</a:t>
            </a:r>
            <a:r>
              <a:rPr lang="en-US" altLang="zh-CN" sz="2400"/>
              <a:t>x</a:t>
            </a:r>
            <a:r>
              <a:rPr lang="zh-CN" altLang="en-US" sz="2400"/>
              <a:t>的象集</a:t>
            </a:r>
            <a:r>
              <a:rPr lang="en-US" altLang="zh-CN" sz="2400"/>
              <a:t>Y</a:t>
            </a:r>
            <a:r>
              <a:rPr lang="en-US" altLang="zh-CN" sz="2400" baseline="-30000"/>
              <a:t>x</a:t>
            </a:r>
            <a:r>
              <a:rPr lang="zh-CN" altLang="en-US" sz="2400"/>
              <a:t>包含</a:t>
            </a:r>
            <a:r>
              <a:rPr lang="en-US" altLang="zh-CN" sz="2400"/>
              <a:t>S</a:t>
            </a:r>
            <a:r>
              <a:rPr lang="zh-CN" altLang="en-US" sz="2400"/>
              <a:t>在</a:t>
            </a:r>
            <a:r>
              <a:rPr lang="en-US" altLang="zh-CN" sz="2400"/>
              <a:t>Y</a:t>
            </a:r>
            <a:r>
              <a:rPr lang="zh-CN" altLang="en-US" sz="2400"/>
              <a:t>上投影的集合。</a:t>
            </a:r>
            <a:endParaRPr lang="zh-CN" altLang="en-US" sz="2800"/>
          </a:p>
          <a:p>
            <a:pPr lvl="1" algn="just" eaLnBrk="1" hangingPunct="1">
              <a:lnSpc>
                <a:spcPct val="140000"/>
              </a:lnSpc>
              <a:buFont typeface="Wingdings" panose="05000000000000000000" pitchFamily="2" charset="2"/>
              <a:buNone/>
            </a:pPr>
            <a:r>
              <a:rPr lang="zh-CN" altLang="en-US"/>
              <a:t>             </a:t>
            </a:r>
            <a:r>
              <a:rPr lang="en-US" altLang="zh-CN"/>
              <a:t>R÷S = {t</a:t>
            </a:r>
            <a:r>
              <a:rPr lang="en-US" altLang="zh-CN" baseline="-30000"/>
              <a:t>r </a:t>
            </a:r>
            <a:r>
              <a:rPr lang="en-US" altLang="zh-CN"/>
              <a:t>[X] | t</a:t>
            </a:r>
            <a:r>
              <a:rPr lang="en-US" altLang="zh-CN" baseline="-30000"/>
              <a:t>r </a:t>
            </a:r>
            <a:r>
              <a:rPr lang="en-US" altLang="zh-CN">
                <a:sym typeface="Symbol" panose="05050102010706020507" pitchFamily="18" charset="2"/>
              </a:rPr>
              <a:t></a:t>
            </a:r>
            <a:r>
              <a:rPr lang="en-US" altLang="zh-CN"/>
              <a:t> R∧π</a:t>
            </a:r>
            <a:r>
              <a:rPr lang="en-US" altLang="zh-CN" baseline="-30000"/>
              <a:t>Y</a:t>
            </a:r>
            <a:r>
              <a:rPr lang="en-US" altLang="zh-CN"/>
              <a:t> (S) </a:t>
            </a:r>
            <a:r>
              <a:rPr lang="en-US" altLang="zh-CN">
                <a:sym typeface="Symbol" panose="05050102010706020507" pitchFamily="18" charset="2"/>
              </a:rPr>
              <a:t></a:t>
            </a:r>
            <a:r>
              <a:rPr lang="en-US" altLang="zh-CN"/>
              <a:t> Y</a:t>
            </a:r>
            <a:r>
              <a:rPr lang="en-US" altLang="zh-CN" baseline="-30000"/>
              <a:t>x</a:t>
            </a:r>
            <a:r>
              <a:rPr lang="en-US" altLang="zh-CN"/>
              <a:t> }</a:t>
            </a:r>
            <a:endParaRPr lang="en-US" altLang="zh-CN"/>
          </a:p>
          <a:p>
            <a:pPr lvl="1" algn="just" eaLnBrk="1" hangingPunct="1">
              <a:lnSpc>
                <a:spcPct val="140000"/>
              </a:lnSpc>
              <a:buFont typeface="Wingdings" panose="05000000000000000000" pitchFamily="2" charset="2"/>
              <a:buNone/>
            </a:pPr>
            <a:r>
              <a:rPr lang="en-US" altLang="zh-CN"/>
              <a:t>	Y</a:t>
            </a:r>
            <a:r>
              <a:rPr lang="en-US" altLang="zh-CN" baseline="-30000"/>
              <a:t>x</a:t>
            </a:r>
            <a:r>
              <a:rPr lang="zh-CN" altLang="en-US"/>
              <a:t>：</a:t>
            </a:r>
            <a:r>
              <a:rPr lang="en-US" altLang="zh-CN"/>
              <a:t>x</a:t>
            </a:r>
            <a:r>
              <a:rPr lang="zh-CN" altLang="en-US"/>
              <a:t>在</a:t>
            </a:r>
            <a:r>
              <a:rPr lang="en-US" altLang="zh-CN"/>
              <a:t>R</a:t>
            </a:r>
            <a:r>
              <a:rPr lang="zh-CN" altLang="en-US"/>
              <a:t>中的象集，</a:t>
            </a:r>
            <a:r>
              <a:rPr lang="en-US" altLang="zh-CN"/>
              <a:t>x = t</a:t>
            </a:r>
            <a:r>
              <a:rPr lang="en-US" altLang="zh-CN" baseline="-30000"/>
              <a:t>r</a:t>
            </a:r>
            <a:r>
              <a:rPr lang="en-US" altLang="zh-CN"/>
              <a:t>[X]</a:t>
            </a:r>
            <a:endParaRPr lang="en-US" altLang="zh-CN"/>
          </a:p>
        </p:txBody>
      </p:sp>
      <p:sp>
        <p:nvSpPr>
          <p:cNvPr id="4" name="日期占位符 3"/>
          <p:cNvSpPr>
            <a:spLocks noGrp="1"/>
          </p:cNvSpPr>
          <p:nvPr>
            <p:ph type="dt" sz="quarter" idx="10"/>
          </p:nvPr>
        </p:nvSpPr>
        <p:spPr/>
        <p:txBody>
          <a:bodyPr/>
          <a:lstStyle/>
          <a:p>
            <a:pPr>
              <a:defRPr/>
            </a:pPr>
            <a:fld id="{CE28BA43-5F40-4FA3-A0FC-8CA1C0CC746A}" type="datetime1">
              <a:rPr lang="zh-CN" altLang="en-US"/>
            </a:fld>
            <a:endParaRPr lang="en-US" altLang="zh-CN"/>
          </a:p>
        </p:txBody>
      </p:sp>
      <p:sp>
        <p:nvSpPr>
          <p:cNvPr id="491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p:cNvSpPr>
          <p:nvPr>
            <p:ph type="title"/>
          </p:nvPr>
        </p:nvSpPr>
        <p:spPr/>
        <p:txBody>
          <a:bodyPr/>
          <a:lstStyle/>
          <a:p>
            <a:pPr eaLnBrk="1" hangingPunct="1"/>
            <a:r>
              <a:rPr lang="zh-CN" altLang="en-US"/>
              <a:t>除</a:t>
            </a:r>
            <a:r>
              <a:rPr lang="en-US" altLang="zh-CN"/>
              <a:t>(</a:t>
            </a:r>
            <a:r>
              <a:rPr lang="zh-CN" altLang="en-US"/>
              <a:t>续</a:t>
            </a:r>
            <a:r>
              <a:rPr lang="en-US" altLang="zh-CN"/>
              <a:t>)</a:t>
            </a:r>
            <a:endParaRPr lang="en-US" altLang="zh-CN"/>
          </a:p>
        </p:txBody>
      </p:sp>
      <p:sp>
        <p:nvSpPr>
          <p:cNvPr id="50179" name="Rectangle 3"/>
          <p:cNvSpPr>
            <a:spLocks noGrp="1" noRot="1"/>
          </p:cNvSpPr>
          <p:nvPr>
            <p:ph idx="1"/>
          </p:nvPr>
        </p:nvSpPr>
        <p:spPr/>
        <p:txBody>
          <a:bodyPr/>
          <a:lstStyle/>
          <a:p>
            <a:pPr algn="just" eaLnBrk="1" hangingPunct="1">
              <a:lnSpc>
                <a:spcPct val="90000"/>
              </a:lnSpc>
            </a:pPr>
            <a:r>
              <a:rPr lang="en-US" altLang="zh-CN" sz="2800"/>
              <a:t>2</a:t>
            </a:r>
            <a:r>
              <a:rPr lang="zh-CN" altLang="en-US" sz="2800"/>
              <a:t>）除操作是同时从行和列角度进行运算</a:t>
            </a:r>
            <a:endParaRPr lang="zh-CN" altLang="en-US" sz="2800"/>
          </a:p>
          <a:p>
            <a:pPr algn="just" eaLnBrk="1" hangingPunct="1">
              <a:lnSpc>
                <a:spcPct val="90000"/>
              </a:lnSpc>
              <a:buFont typeface="Wingdings" panose="05000000000000000000" pitchFamily="2" charset="2"/>
              <a:buNone/>
            </a:pPr>
            <a:r>
              <a:rPr lang="zh-CN" altLang="en-US" sz="2800"/>
              <a:t> </a:t>
            </a:r>
            <a:endParaRPr lang="zh-CN" altLang="en-US" sz="2800"/>
          </a:p>
          <a:p>
            <a:pPr algn="just" eaLnBrk="1" hangingPunct="1">
              <a:lnSpc>
                <a:spcPct val="90000"/>
              </a:lnSpc>
            </a:pPr>
            <a:endParaRPr lang="zh-CN" altLang="en-US" sz="2800"/>
          </a:p>
          <a:p>
            <a:pPr algn="just" eaLnBrk="1" hangingPunct="1">
              <a:lnSpc>
                <a:spcPct val="90000"/>
              </a:lnSpc>
            </a:pPr>
            <a:endParaRPr lang="zh-CN" altLang="en-US" sz="2800"/>
          </a:p>
          <a:p>
            <a:pPr algn="just" eaLnBrk="1" hangingPunct="1">
              <a:lnSpc>
                <a:spcPct val="90000"/>
              </a:lnSpc>
            </a:pPr>
            <a:endParaRPr lang="zh-CN" altLang="en-US" sz="2800"/>
          </a:p>
          <a:p>
            <a:pPr lvl="2" algn="just" eaLnBrk="1" hangingPunct="1">
              <a:lnSpc>
                <a:spcPct val="90000"/>
              </a:lnSpc>
            </a:pPr>
            <a:endParaRPr lang="zh-CN" altLang="en-US" sz="2000"/>
          </a:p>
          <a:p>
            <a:pPr algn="just" eaLnBrk="1" hangingPunct="1">
              <a:lnSpc>
                <a:spcPct val="90000"/>
              </a:lnSpc>
            </a:pPr>
            <a:r>
              <a:rPr lang="en-US" altLang="zh-CN" sz="2800"/>
              <a:t>3</a:t>
            </a:r>
            <a:r>
              <a:rPr lang="zh-CN" altLang="en-US" sz="2800"/>
              <a:t>）举例</a:t>
            </a:r>
            <a:endParaRPr lang="zh-CN" altLang="en-US" sz="2800"/>
          </a:p>
          <a:p>
            <a:pPr algn="just" eaLnBrk="1" hangingPunct="1">
              <a:lnSpc>
                <a:spcPct val="90000"/>
              </a:lnSpc>
              <a:buFont typeface="Wingdings" panose="05000000000000000000" pitchFamily="2" charset="2"/>
              <a:buNone/>
            </a:pPr>
            <a:r>
              <a:rPr lang="zh-CN" altLang="en-US" sz="2800"/>
              <a:t> 		</a:t>
            </a:r>
            <a:r>
              <a:rPr lang="en-US" altLang="zh-CN" sz="2400"/>
              <a:t>[</a:t>
            </a:r>
            <a:r>
              <a:rPr lang="zh-CN" altLang="en-US" sz="2400"/>
              <a:t>例</a:t>
            </a:r>
            <a:r>
              <a:rPr lang="en-US" altLang="zh-CN" sz="2400"/>
              <a:t>6]</a:t>
            </a:r>
            <a:r>
              <a:rPr lang="en-US" altLang="zh-CN" sz="2800"/>
              <a:t>  (P59)</a:t>
            </a:r>
            <a:endParaRPr lang="en-US" altLang="zh-CN" sz="2800"/>
          </a:p>
        </p:txBody>
      </p:sp>
      <p:sp>
        <p:nvSpPr>
          <p:cNvPr id="28" name="日期占位符 3"/>
          <p:cNvSpPr>
            <a:spLocks noGrp="1"/>
          </p:cNvSpPr>
          <p:nvPr>
            <p:ph type="dt" sz="quarter" idx="10"/>
          </p:nvPr>
        </p:nvSpPr>
        <p:spPr/>
        <p:txBody>
          <a:bodyPr/>
          <a:lstStyle/>
          <a:p>
            <a:pPr>
              <a:defRPr/>
            </a:pPr>
            <a:fld id="{323DA597-DEA3-446E-9693-FD48708ED4FE}" type="datetime1">
              <a:rPr lang="zh-CN" altLang="en-US"/>
            </a:fld>
            <a:endParaRPr lang="en-US" altLang="zh-CN"/>
          </a:p>
        </p:txBody>
      </p:sp>
      <p:sp>
        <p:nvSpPr>
          <p:cNvPr id="501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50182" name="Group 43"/>
          <p:cNvGrpSpPr/>
          <p:nvPr/>
        </p:nvGrpSpPr>
        <p:grpSpPr bwMode="auto">
          <a:xfrm>
            <a:off x="2700338" y="2852738"/>
            <a:ext cx="3810000" cy="2209800"/>
            <a:chOff x="1728" y="1536"/>
            <a:chExt cx="2400" cy="1392"/>
          </a:xfrm>
        </p:grpSpPr>
        <p:grpSp>
          <p:nvGrpSpPr>
            <p:cNvPr id="50183" name="Group 20"/>
            <p:cNvGrpSpPr/>
            <p:nvPr/>
          </p:nvGrpSpPr>
          <p:grpSpPr bwMode="auto">
            <a:xfrm>
              <a:off x="2064" y="1632"/>
              <a:ext cx="912" cy="768"/>
              <a:chOff x="1536" y="1632"/>
              <a:chExt cx="912" cy="768"/>
            </a:xfrm>
          </p:grpSpPr>
          <p:sp>
            <p:nvSpPr>
              <p:cNvPr id="50198" name="Rectangle 21"/>
              <p:cNvSpPr>
                <a:spLocks noChangeArrowheads="1"/>
              </p:cNvSpPr>
              <p:nvPr/>
            </p:nvSpPr>
            <p:spPr bwMode="auto">
              <a:xfrm>
                <a:off x="1536" y="1632"/>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199" name="Rectangle 22" descr="浅色下对角线"/>
              <p:cNvSpPr>
                <a:spLocks noChangeArrowheads="1"/>
              </p:cNvSpPr>
              <p:nvPr/>
            </p:nvSpPr>
            <p:spPr bwMode="auto">
              <a:xfrm>
                <a:off x="1536" y="1728"/>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200" name="Rectangle 23"/>
              <p:cNvSpPr>
                <a:spLocks noChangeArrowheads="1"/>
              </p:cNvSpPr>
              <p:nvPr/>
            </p:nvSpPr>
            <p:spPr bwMode="auto">
              <a:xfrm>
                <a:off x="1536" y="1824"/>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201" name="Rectangle 24"/>
              <p:cNvSpPr>
                <a:spLocks noChangeArrowheads="1"/>
              </p:cNvSpPr>
              <p:nvPr/>
            </p:nvSpPr>
            <p:spPr bwMode="auto">
              <a:xfrm>
                <a:off x="1536" y="2304"/>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202" name="Rectangle 25"/>
              <p:cNvSpPr>
                <a:spLocks noChangeArrowheads="1"/>
              </p:cNvSpPr>
              <p:nvPr/>
            </p:nvSpPr>
            <p:spPr bwMode="auto">
              <a:xfrm>
                <a:off x="1536" y="1920"/>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203" name="Rectangle 26" descr="浅色下对角线"/>
              <p:cNvSpPr>
                <a:spLocks noChangeArrowheads="1"/>
              </p:cNvSpPr>
              <p:nvPr/>
            </p:nvSpPr>
            <p:spPr bwMode="auto">
              <a:xfrm>
                <a:off x="1536" y="2016"/>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204" name="Rectangle 27"/>
              <p:cNvSpPr>
                <a:spLocks noChangeArrowheads="1"/>
              </p:cNvSpPr>
              <p:nvPr/>
            </p:nvSpPr>
            <p:spPr bwMode="auto">
              <a:xfrm>
                <a:off x="1536" y="2112"/>
                <a:ext cx="912"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205" name="Rectangle 28" descr="浅色下对角线"/>
              <p:cNvSpPr>
                <a:spLocks noChangeArrowheads="1"/>
              </p:cNvSpPr>
              <p:nvPr/>
            </p:nvSpPr>
            <p:spPr bwMode="auto">
              <a:xfrm>
                <a:off x="1536" y="2208"/>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
          <p:nvSpPr>
            <p:cNvPr id="50184" name="AutoShape 29"/>
            <p:cNvSpPr>
              <a:spLocks noChangeArrowheads="1"/>
            </p:cNvSpPr>
            <p:nvPr/>
          </p:nvSpPr>
          <p:spPr bwMode="auto">
            <a:xfrm rot="2235391">
              <a:off x="3072" y="2304"/>
              <a:ext cx="480" cy="144"/>
            </a:xfrm>
            <a:prstGeom prst="rightArrow">
              <a:avLst>
                <a:gd name="adj1" fmla="val 50000"/>
                <a:gd name="adj2" fmla="val 83333"/>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185" name="Rectangle 30"/>
            <p:cNvSpPr>
              <a:spLocks noChangeArrowheads="1"/>
            </p:cNvSpPr>
            <p:nvPr/>
          </p:nvSpPr>
          <p:spPr bwMode="auto">
            <a:xfrm>
              <a:off x="2448" y="2640"/>
              <a:ext cx="528"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186" name="Rectangle 31"/>
            <p:cNvSpPr>
              <a:spLocks noChangeArrowheads="1"/>
            </p:cNvSpPr>
            <p:nvPr/>
          </p:nvSpPr>
          <p:spPr bwMode="auto">
            <a:xfrm>
              <a:off x="2448" y="2832"/>
              <a:ext cx="528"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187" name="Rectangle 32"/>
            <p:cNvSpPr>
              <a:spLocks noChangeArrowheads="1"/>
            </p:cNvSpPr>
            <p:nvPr/>
          </p:nvSpPr>
          <p:spPr bwMode="auto">
            <a:xfrm>
              <a:off x="2448" y="2736"/>
              <a:ext cx="528" cy="96"/>
            </a:xfrm>
            <a:prstGeom prst="rect">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188" name="Rectangle 33"/>
            <p:cNvSpPr>
              <a:spLocks noChangeArrowheads="1"/>
            </p:cNvSpPr>
            <p:nvPr/>
          </p:nvSpPr>
          <p:spPr bwMode="auto">
            <a:xfrm>
              <a:off x="2928" y="2304"/>
              <a:ext cx="57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000">
                  <a:latin typeface="Times New Roman" panose="02020603050405020304" pitchFamily="18" charset="0"/>
                </a:rPr>
                <a:t>÷</a:t>
              </a:r>
              <a:endParaRPr lang="en-US" altLang="zh-CN" sz="2000">
                <a:latin typeface="Times New Roman" panose="02020603050405020304" pitchFamily="18" charset="0"/>
              </a:endParaRPr>
            </a:p>
          </p:txBody>
        </p:sp>
        <p:sp>
          <p:nvSpPr>
            <p:cNvPr id="50189" name="AutoShape 34"/>
            <p:cNvSpPr>
              <a:spLocks noChangeArrowheads="1"/>
            </p:cNvSpPr>
            <p:nvPr/>
          </p:nvSpPr>
          <p:spPr bwMode="auto">
            <a:xfrm rot="-1832436">
              <a:off x="3132" y="2684"/>
              <a:ext cx="384" cy="144"/>
            </a:xfrm>
            <a:prstGeom prst="rightArrow">
              <a:avLst>
                <a:gd name="adj1" fmla="val 50000"/>
                <a:gd name="adj2" fmla="val 66667"/>
              </a:avLst>
            </a:prstGeom>
            <a:solidFill>
              <a:srgbClr val="FFFFFF"/>
            </a:solid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190" name="Rectangle 35" descr="浅色下对角线"/>
            <p:cNvSpPr>
              <a:spLocks noChangeArrowheads="1"/>
            </p:cNvSpPr>
            <p:nvPr/>
          </p:nvSpPr>
          <p:spPr bwMode="auto">
            <a:xfrm>
              <a:off x="3744" y="2544"/>
              <a:ext cx="384"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191" name="Rectangle 36" descr="浅色下对角线"/>
            <p:cNvSpPr>
              <a:spLocks noChangeArrowheads="1"/>
            </p:cNvSpPr>
            <p:nvPr/>
          </p:nvSpPr>
          <p:spPr bwMode="auto">
            <a:xfrm>
              <a:off x="3744" y="2448"/>
              <a:ext cx="384"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192" name="Rectangle 37" descr="浅色下对角线"/>
            <p:cNvSpPr>
              <a:spLocks noChangeArrowheads="1"/>
            </p:cNvSpPr>
            <p:nvPr/>
          </p:nvSpPr>
          <p:spPr bwMode="auto">
            <a:xfrm>
              <a:off x="2064" y="1536"/>
              <a:ext cx="912" cy="96"/>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0193" name="Text Box 38"/>
            <p:cNvSpPr txBox="1">
              <a:spLocks noChangeArrowheads="1"/>
            </p:cNvSpPr>
            <p:nvPr/>
          </p:nvSpPr>
          <p:spPr bwMode="auto">
            <a:xfrm>
              <a:off x="1728" y="15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50000"/>
                </a:spcBef>
                <a:buClrTx/>
                <a:buSzTx/>
                <a:buFontTx/>
                <a:buNone/>
              </a:pPr>
              <a:r>
                <a:rPr lang="en-US" altLang="zh-CN" sz="2400" b="1">
                  <a:latin typeface="Times New Roman" panose="02020603050405020304" pitchFamily="18" charset="0"/>
                </a:rPr>
                <a:t>R</a:t>
              </a:r>
              <a:endParaRPr lang="en-US" altLang="zh-CN" sz="2400">
                <a:latin typeface="Times New Roman" panose="02020603050405020304" pitchFamily="18" charset="0"/>
              </a:endParaRPr>
            </a:p>
          </p:txBody>
        </p:sp>
        <p:sp>
          <p:nvSpPr>
            <p:cNvPr id="50194" name="Text Box 39"/>
            <p:cNvSpPr txBox="1">
              <a:spLocks noChangeArrowheads="1"/>
            </p:cNvSpPr>
            <p:nvPr/>
          </p:nvSpPr>
          <p:spPr bwMode="auto">
            <a:xfrm>
              <a:off x="2064" y="26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50000"/>
                </a:spcBef>
                <a:buClrTx/>
                <a:buSzTx/>
                <a:buFontTx/>
                <a:buNone/>
              </a:pPr>
              <a:r>
                <a:rPr lang="en-US" altLang="zh-CN" sz="2400" b="1">
                  <a:latin typeface="Times New Roman" panose="02020603050405020304" pitchFamily="18" charset="0"/>
                </a:rPr>
                <a:t>S</a:t>
              </a:r>
              <a:endParaRPr lang="en-US" altLang="zh-CN" sz="2400">
                <a:latin typeface="Times New Roman" panose="02020603050405020304" pitchFamily="18" charset="0"/>
              </a:endParaRPr>
            </a:p>
          </p:txBody>
        </p:sp>
        <p:sp>
          <p:nvSpPr>
            <p:cNvPr id="50195" name="Line 40"/>
            <p:cNvSpPr>
              <a:spLocks noChangeShapeType="1"/>
            </p:cNvSpPr>
            <p:nvPr/>
          </p:nvSpPr>
          <p:spPr bwMode="auto">
            <a:xfrm>
              <a:off x="2448" y="1536"/>
              <a:ext cx="0" cy="86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6" name="Line 41"/>
            <p:cNvSpPr>
              <a:spLocks noChangeShapeType="1"/>
            </p:cNvSpPr>
            <p:nvPr/>
          </p:nvSpPr>
          <p:spPr bwMode="auto">
            <a:xfrm>
              <a:off x="2784" y="2640"/>
              <a:ext cx="0" cy="2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7" name="Line 42"/>
            <p:cNvSpPr>
              <a:spLocks noChangeShapeType="1"/>
            </p:cNvSpPr>
            <p:nvPr/>
          </p:nvSpPr>
          <p:spPr bwMode="auto">
            <a:xfrm>
              <a:off x="2784" y="1536"/>
              <a:ext cx="0" cy="86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p:cNvSpPr>
          <p:nvPr>
            <p:ph type="title"/>
          </p:nvPr>
        </p:nvSpPr>
        <p:spPr/>
        <p:txBody>
          <a:bodyPr/>
          <a:lstStyle/>
          <a:p>
            <a:pPr eaLnBrk="1" hangingPunct="1"/>
            <a:r>
              <a:rPr lang="zh-CN" altLang="en-US"/>
              <a:t>二、数据库</a:t>
            </a:r>
            <a:r>
              <a:rPr lang="en-US" altLang="zh-CN"/>
              <a:t>(</a:t>
            </a:r>
            <a:r>
              <a:rPr lang="zh-CN" altLang="en-US"/>
              <a:t>续</a:t>
            </a:r>
            <a:r>
              <a:rPr lang="en-US" altLang="zh-CN"/>
              <a:t>)</a:t>
            </a:r>
            <a:endParaRPr lang="en-US" altLang="zh-CN"/>
          </a:p>
        </p:txBody>
      </p:sp>
      <p:sp>
        <p:nvSpPr>
          <p:cNvPr id="24579" name="Rectangle 3"/>
          <p:cNvSpPr>
            <a:spLocks noGrp="1" noRot="1"/>
          </p:cNvSpPr>
          <p:nvPr>
            <p:ph idx="1"/>
          </p:nvPr>
        </p:nvSpPr>
        <p:spPr/>
        <p:txBody>
          <a:bodyPr/>
          <a:lstStyle/>
          <a:p>
            <a:pPr algn="just" eaLnBrk="1" hangingPunct="1"/>
            <a:r>
              <a:rPr lang="zh-CN" altLang="en-US"/>
              <a:t>数据库的特征</a:t>
            </a:r>
            <a:endParaRPr lang="zh-CN" altLang="en-US"/>
          </a:p>
          <a:p>
            <a:pPr lvl="1" algn="just" eaLnBrk="1" hangingPunct="1">
              <a:lnSpc>
                <a:spcPct val="140000"/>
              </a:lnSpc>
            </a:pPr>
            <a:r>
              <a:rPr lang="zh-CN" altLang="en-US" b="1"/>
              <a:t>数据按一定的数据模型组织、描述和储存</a:t>
            </a:r>
            <a:endParaRPr lang="zh-CN" altLang="en-US" b="1"/>
          </a:p>
          <a:p>
            <a:pPr lvl="1" eaLnBrk="1" hangingPunct="1">
              <a:lnSpc>
                <a:spcPct val="140000"/>
              </a:lnSpc>
            </a:pPr>
            <a:r>
              <a:rPr lang="zh-CN" altLang="en-US" b="1"/>
              <a:t>可为各种用户共享</a:t>
            </a:r>
            <a:endParaRPr lang="zh-CN" altLang="en-US" b="1"/>
          </a:p>
          <a:p>
            <a:pPr lvl="1" algn="just" eaLnBrk="1" hangingPunct="1">
              <a:lnSpc>
                <a:spcPct val="140000"/>
              </a:lnSpc>
            </a:pPr>
            <a:r>
              <a:rPr lang="zh-CN" altLang="en-US" b="1"/>
              <a:t>冗余度较小</a:t>
            </a:r>
            <a:endParaRPr lang="zh-CN" altLang="en-US" b="1"/>
          </a:p>
          <a:p>
            <a:pPr lvl="1" algn="just" eaLnBrk="1" hangingPunct="1">
              <a:lnSpc>
                <a:spcPct val="140000"/>
              </a:lnSpc>
            </a:pPr>
            <a:r>
              <a:rPr lang="zh-CN" altLang="en-US" b="1"/>
              <a:t>数据独立性较高</a:t>
            </a:r>
            <a:endParaRPr lang="zh-CN" altLang="en-US" b="1"/>
          </a:p>
          <a:p>
            <a:pPr lvl="1" algn="just" eaLnBrk="1" hangingPunct="1">
              <a:lnSpc>
                <a:spcPct val="140000"/>
              </a:lnSpc>
            </a:pPr>
            <a:r>
              <a:rPr lang="zh-CN" altLang="en-US" b="1"/>
              <a:t>易扩展</a:t>
            </a:r>
            <a:endParaRPr lang="zh-CN" altLang="en-US" b="1"/>
          </a:p>
          <a:p>
            <a:pPr eaLnBrk="1" hangingPunct="1">
              <a:lnSpc>
                <a:spcPct val="140000"/>
              </a:lnSpc>
            </a:pPr>
            <a:endParaRPr lang="en-US" altLang="zh-CN" sz="2800" b="1"/>
          </a:p>
        </p:txBody>
      </p:sp>
      <p:sp>
        <p:nvSpPr>
          <p:cNvPr id="5325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DAE8C2EC-FC4D-4296-8535-8A00D6EE5602}"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7" dur="500"/>
                                        <p:tgtEl>
                                          <p:spTgt spid="245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2" dur="500"/>
                                        <p:tgtEl>
                                          <p:spTgt spid="245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17" dur="500"/>
                                        <p:tgtEl>
                                          <p:spTgt spid="245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2" dur="500"/>
                                        <p:tgtEl>
                                          <p:spTgt spid="2457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27" dur="500"/>
                                        <p:tgtEl>
                                          <p:spTgt spid="245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p:cNvSpPr>
          <p:nvPr>
            <p:ph type="title"/>
          </p:nvPr>
        </p:nvSpPr>
        <p:spPr/>
        <p:txBody>
          <a:bodyPr/>
          <a:lstStyle/>
          <a:p>
            <a:pPr eaLnBrk="1" hangingPunct="1"/>
            <a:r>
              <a:rPr lang="zh-CN" altLang="en-US"/>
              <a:t>除</a:t>
            </a:r>
            <a:r>
              <a:rPr lang="en-US" altLang="zh-CN"/>
              <a:t>(</a:t>
            </a:r>
            <a:r>
              <a:rPr lang="zh-CN" altLang="en-US"/>
              <a:t>续</a:t>
            </a:r>
            <a:r>
              <a:rPr lang="en-US" altLang="zh-CN"/>
              <a:t>)</a:t>
            </a:r>
            <a:endParaRPr lang="en-US" altLang="zh-CN"/>
          </a:p>
        </p:txBody>
      </p:sp>
      <p:sp>
        <p:nvSpPr>
          <p:cNvPr id="131" name="日期占位符 3"/>
          <p:cNvSpPr>
            <a:spLocks noGrp="1"/>
          </p:cNvSpPr>
          <p:nvPr>
            <p:ph type="dt" sz="quarter" idx="10"/>
          </p:nvPr>
        </p:nvSpPr>
        <p:spPr/>
        <p:txBody>
          <a:bodyPr/>
          <a:lstStyle/>
          <a:p>
            <a:pPr>
              <a:defRPr/>
            </a:pPr>
            <a:fld id="{84D33A99-321E-445E-B8E5-0EF727DB87F5}" type="datetime1">
              <a:rPr lang="zh-CN" altLang="en-US"/>
            </a:fld>
            <a:endParaRPr lang="en-US" altLang="zh-CN"/>
          </a:p>
        </p:txBody>
      </p:sp>
      <p:sp>
        <p:nvSpPr>
          <p:cNvPr id="51204"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51205" name="Group 78"/>
          <p:cNvGrpSpPr/>
          <p:nvPr/>
        </p:nvGrpSpPr>
        <p:grpSpPr bwMode="auto">
          <a:xfrm>
            <a:off x="1835150" y="1773238"/>
            <a:ext cx="3124200" cy="4419600"/>
            <a:chOff x="-3" y="-3"/>
            <a:chExt cx="1026" cy="5475"/>
          </a:xfrm>
        </p:grpSpPr>
        <p:grpSp>
          <p:nvGrpSpPr>
            <p:cNvPr id="51259" name="Group 76"/>
            <p:cNvGrpSpPr/>
            <p:nvPr/>
          </p:nvGrpSpPr>
          <p:grpSpPr bwMode="auto">
            <a:xfrm>
              <a:off x="0" y="0"/>
              <a:ext cx="1020" cy="5469"/>
              <a:chOff x="0" y="0"/>
              <a:chExt cx="1020" cy="5469"/>
            </a:xfrm>
          </p:grpSpPr>
          <p:grpSp>
            <p:nvGrpSpPr>
              <p:cNvPr id="51261" name="Group 29"/>
              <p:cNvGrpSpPr/>
              <p:nvPr/>
            </p:nvGrpSpPr>
            <p:grpSpPr bwMode="auto">
              <a:xfrm>
                <a:off x="0" y="0"/>
                <a:ext cx="300" cy="499"/>
                <a:chOff x="0" y="0"/>
                <a:chExt cx="300" cy="499"/>
              </a:xfrm>
            </p:grpSpPr>
            <p:sp>
              <p:nvSpPr>
                <p:cNvPr id="51331" name="Rectangle 4"/>
                <p:cNvSpPr>
                  <a:spLocks noChangeArrowheads="1"/>
                </p:cNvSpPr>
                <p:nvPr/>
              </p:nvSpPr>
              <p:spPr bwMode="auto">
                <a:xfrm>
                  <a:off x="43" y="0"/>
                  <a:ext cx="21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32" name="Rectangle 28"/>
                <p:cNvSpPr>
                  <a:spLocks noChangeArrowheads="1"/>
                </p:cNvSpPr>
                <p:nvPr/>
              </p:nvSpPr>
              <p:spPr bwMode="auto">
                <a:xfrm>
                  <a:off x="0" y="0"/>
                  <a:ext cx="30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62" name="Group 31"/>
              <p:cNvGrpSpPr/>
              <p:nvPr/>
            </p:nvGrpSpPr>
            <p:grpSpPr bwMode="auto">
              <a:xfrm>
                <a:off x="300" y="0"/>
                <a:ext cx="360" cy="499"/>
                <a:chOff x="300" y="0"/>
                <a:chExt cx="360" cy="499"/>
              </a:xfrm>
            </p:grpSpPr>
            <p:sp>
              <p:nvSpPr>
                <p:cNvPr id="51329" name="Rectangle 5"/>
                <p:cNvSpPr>
                  <a:spLocks noChangeArrowheads="1"/>
                </p:cNvSpPr>
                <p:nvPr/>
              </p:nvSpPr>
              <p:spPr bwMode="auto">
                <a:xfrm>
                  <a:off x="34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30" name="Rectangle 30"/>
                <p:cNvSpPr>
                  <a:spLocks noChangeArrowheads="1"/>
                </p:cNvSpPr>
                <p:nvPr/>
              </p:nvSpPr>
              <p:spPr bwMode="auto">
                <a:xfrm>
                  <a:off x="30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63" name="Group 33"/>
              <p:cNvGrpSpPr/>
              <p:nvPr/>
            </p:nvGrpSpPr>
            <p:grpSpPr bwMode="auto">
              <a:xfrm>
                <a:off x="660" y="0"/>
                <a:ext cx="360" cy="499"/>
                <a:chOff x="660" y="0"/>
                <a:chExt cx="360" cy="499"/>
              </a:xfrm>
            </p:grpSpPr>
            <p:sp>
              <p:nvSpPr>
                <p:cNvPr id="51327" name="Rectangle 6"/>
                <p:cNvSpPr>
                  <a:spLocks noChangeArrowheads="1"/>
                </p:cNvSpPr>
                <p:nvPr/>
              </p:nvSpPr>
              <p:spPr bwMode="auto">
                <a:xfrm>
                  <a:off x="70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28" name="Rectangle 32"/>
                <p:cNvSpPr>
                  <a:spLocks noChangeArrowheads="1"/>
                </p:cNvSpPr>
                <p:nvPr/>
              </p:nvSpPr>
              <p:spPr bwMode="auto">
                <a:xfrm>
                  <a:off x="66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64" name="Group 35"/>
              <p:cNvGrpSpPr/>
              <p:nvPr/>
            </p:nvGrpSpPr>
            <p:grpSpPr bwMode="auto">
              <a:xfrm>
                <a:off x="0" y="499"/>
                <a:ext cx="300" cy="710"/>
                <a:chOff x="0" y="499"/>
                <a:chExt cx="300" cy="710"/>
              </a:xfrm>
            </p:grpSpPr>
            <p:sp>
              <p:nvSpPr>
                <p:cNvPr id="51325" name="Rectangle 7"/>
                <p:cNvSpPr>
                  <a:spLocks noChangeArrowheads="1"/>
                </p:cNvSpPr>
                <p:nvPr/>
              </p:nvSpPr>
              <p:spPr bwMode="auto">
                <a:xfrm>
                  <a:off x="43" y="49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26" name="Rectangle 34"/>
                <p:cNvSpPr>
                  <a:spLocks noChangeArrowheads="1"/>
                </p:cNvSpPr>
                <p:nvPr/>
              </p:nvSpPr>
              <p:spPr bwMode="auto">
                <a:xfrm>
                  <a:off x="0" y="49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65" name="Group 37"/>
              <p:cNvGrpSpPr/>
              <p:nvPr/>
            </p:nvGrpSpPr>
            <p:grpSpPr bwMode="auto">
              <a:xfrm>
                <a:off x="300" y="499"/>
                <a:ext cx="360" cy="710"/>
                <a:chOff x="300" y="499"/>
                <a:chExt cx="360" cy="710"/>
              </a:xfrm>
            </p:grpSpPr>
            <p:sp>
              <p:nvSpPr>
                <p:cNvPr id="51323" name="Rectangle 8"/>
                <p:cNvSpPr>
                  <a:spLocks noChangeArrowheads="1"/>
                </p:cNvSpPr>
                <p:nvPr/>
              </p:nvSpPr>
              <p:spPr bwMode="auto">
                <a:xfrm>
                  <a:off x="343"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24" name="Rectangle 36"/>
                <p:cNvSpPr>
                  <a:spLocks noChangeArrowheads="1"/>
                </p:cNvSpPr>
                <p:nvPr/>
              </p:nvSpPr>
              <p:spPr bwMode="auto">
                <a:xfrm>
                  <a:off x="300"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66" name="Group 39"/>
              <p:cNvGrpSpPr/>
              <p:nvPr/>
            </p:nvGrpSpPr>
            <p:grpSpPr bwMode="auto">
              <a:xfrm>
                <a:off x="660" y="499"/>
                <a:ext cx="360" cy="710"/>
                <a:chOff x="660" y="499"/>
                <a:chExt cx="360" cy="710"/>
              </a:xfrm>
            </p:grpSpPr>
            <p:sp>
              <p:nvSpPr>
                <p:cNvPr id="51321" name="Rectangle 9"/>
                <p:cNvSpPr>
                  <a:spLocks noChangeArrowheads="1"/>
                </p:cNvSpPr>
                <p:nvPr/>
              </p:nvSpPr>
              <p:spPr bwMode="auto">
                <a:xfrm>
                  <a:off x="703"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22" name="Rectangle 38"/>
                <p:cNvSpPr>
                  <a:spLocks noChangeArrowheads="1"/>
                </p:cNvSpPr>
                <p:nvPr/>
              </p:nvSpPr>
              <p:spPr bwMode="auto">
                <a:xfrm>
                  <a:off x="660"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67" name="Group 41"/>
              <p:cNvGrpSpPr/>
              <p:nvPr/>
            </p:nvGrpSpPr>
            <p:grpSpPr bwMode="auto">
              <a:xfrm>
                <a:off x="0" y="1209"/>
                <a:ext cx="300" cy="710"/>
                <a:chOff x="0" y="1209"/>
                <a:chExt cx="300" cy="710"/>
              </a:xfrm>
            </p:grpSpPr>
            <p:sp>
              <p:nvSpPr>
                <p:cNvPr id="51319" name="Rectangle 10"/>
                <p:cNvSpPr>
                  <a:spLocks noChangeArrowheads="1"/>
                </p:cNvSpPr>
                <p:nvPr/>
              </p:nvSpPr>
              <p:spPr bwMode="auto">
                <a:xfrm>
                  <a:off x="43" y="120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20" name="Rectangle 40"/>
                <p:cNvSpPr>
                  <a:spLocks noChangeArrowheads="1"/>
                </p:cNvSpPr>
                <p:nvPr/>
              </p:nvSpPr>
              <p:spPr bwMode="auto">
                <a:xfrm>
                  <a:off x="0" y="120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68" name="Group 43"/>
              <p:cNvGrpSpPr/>
              <p:nvPr/>
            </p:nvGrpSpPr>
            <p:grpSpPr bwMode="auto">
              <a:xfrm>
                <a:off x="300" y="1209"/>
                <a:ext cx="360" cy="710"/>
                <a:chOff x="300" y="1209"/>
                <a:chExt cx="360" cy="710"/>
              </a:xfrm>
            </p:grpSpPr>
            <p:sp>
              <p:nvSpPr>
                <p:cNvPr id="51317" name="Rectangle 11"/>
                <p:cNvSpPr>
                  <a:spLocks noChangeArrowheads="1"/>
                </p:cNvSpPr>
                <p:nvPr/>
              </p:nvSpPr>
              <p:spPr bwMode="auto">
                <a:xfrm>
                  <a:off x="343"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18" name="Rectangle 42"/>
                <p:cNvSpPr>
                  <a:spLocks noChangeArrowheads="1"/>
                </p:cNvSpPr>
                <p:nvPr/>
              </p:nvSpPr>
              <p:spPr bwMode="auto">
                <a:xfrm>
                  <a:off x="300"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69" name="Group 45"/>
              <p:cNvGrpSpPr/>
              <p:nvPr/>
            </p:nvGrpSpPr>
            <p:grpSpPr bwMode="auto">
              <a:xfrm>
                <a:off x="660" y="1209"/>
                <a:ext cx="360" cy="710"/>
                <a:chOff x="660" y="1209"/>
                <a:chExt cx="360" cy="710"/>
              </a:xfrm>
            </p:grpSpPr>
            <p:sp>
              <p:nvSpPr>
                <p:cNvPr id="51315" name="Rectangle 12"/>
                <p:cNvSpPr>
                  <a:spLocks noChangeArrowheads="1"/>
                </p:cNvSpPr>
                <p:nvPr/>
              </p:nvSpPr>
              <p:spPr bwMode="auto">
                <a:xfrm>
                  <a:off x="703"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7</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16" name="Rectangle 44"/>
                <p:cNvSpPr>
                  <a:spLocks noChangeArrowheads="1"/>
                </p:cNvSpPr>
                <p:nvPr/>
              </p:nvSpPr>
              <p:spPr bwMode="auto">
                <a:xfrm>
                  <a:off x="660"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70" name="Group 47"/>
              <p:cNvGrpSpPr/>
              <p:nvPr/>
            </p:nvGrpSpPr>
            <p:grpSpPr bwMode="auto">
              <a:xfrm>
                <a:off x="0" y="1919"/>
                <a:ext cx="300" cy="710"/>
                <a:chOff x="0" y="1919"/>
                <a:chExt cx="300" cy="710"/>
              </a:xfrm>
            </p:grpSpPr>
            <p:sp>
              <p:nvSpPr>
                <p:cNvPr id="51313" name="Rectangle 13"/>
                <p:cNvSpPr>
                  <a:spLocks noChangeArrowheads="1"/>
                </p:cNvSpPr>
                <p:nvPr/>
              </p:nvSpPr>
              <p:spPr bwMode="auto">
                <a:xfrm>
                  <a:off x="43" y="191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14" name="Rectangle 46"/>
                <p:cNvSpPr>
                  <a:spLocks noChangeArrowheads="1"/>
                </p:cNvSpPr>
                <p:nvPr/>
              </p:nvSpPr>
              <p:spPr bwMode="auto">
                <a:xfrm>
                  <a:off x="0" y="191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71" name="Group 49"/>
              <p:cNvGrpSpPr/>
              <p:nvPr/>
            </p:nvGrpSpPr>
            <p:grpSpPr bwMode="auto">
              <a:xfrm>
                <a:off x="300" y="1919"/>
                <a:ext cx="360" cy="710"/>
                <a:chOff x="300" y="1919"/>
                <a:chExt cx="360" cy="710"/>
              </a:xfrm>
            </p:grpSpPr>
            <p:sp>
              <p:nvSpPr>
                <p:cNvPr id="51311" name="Rectangle 14"/>
                <p:cNvSpPr>
                  <a:spLocks noChangeArrowheads="1"/>
                </p:cNvSpPr>
                <p:nvPr/>
              </p:nvSpPr>
              <p:spPr bwMode="auto">
                <a:xfrm>
                  <a:off x="343"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4</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12" name="Rectangle 48"/>
                <p:cNvSpPr>
                  <a:spLocks noChangeArrowheads="1"/>
                </p:cNvSpPr>
                <p:nvPr/>
              </p:nvSpPr>
              <p:spPr bwMode="auto">
                <a:xfrm>
                  <a:off x="300"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72" name="Group 51"/>
              <p:cNvGrpSpPr/>
              <p:nvPr/>
            </p:nvGrpSpPr>
            <p:grpSpPr bwMode="auto">
              <a:xfrm>
                <a:off x="660" y="1919"/>
                <a:ext cx="360" cy="710"/>
                <a:chOff x="660" y="1919"/>
                <a:chExt cx="360" cy="710"/>
              </a:xfrm>
            </p:grpSpPr>
            <p:sp>
              <p:nvSpPr>
                <p:cNvPr id="51309" name="Rectangle 15"/>
                <p:cNvSpPr>
                  <a:spLocks noChangeArrowheads="1"/>
                </p:cNvSpPr>
                <p:nvPr/>
              </p:nvSpPr>
              <p:spPr bwMode="auto">
                <a:xfrm>
                  <a:off x="703"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10" name="Rectangle 50"/>
                <p:cNvSpPr>
                  <a:spLocks noChangeArrowheads="1"/>
                </p:cNvSpPr>
                <p:nvPr/>
              </p:nvSpPr>
              <p:spPr bwMode="auto">
                <a:xfrm>
                  <a:off x="660"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73" name="Group 53"/>
              <p:cNvGrpSpPr/>
              <p:nvPr/>
            </p:nvGrpSpPr>
            <p:grpSpPr bwMode="auto">
              <a:xfrm>
                <a:off x="0" y="2629"/>
                <a:ext cx="300" cy="710"/>
                <a:chOff x="0" y="2629"/>
                <a:chExt cx="300" cy="710"/>
              </a:xfrm>
            </p:grpSpPr>
            <p:sp>
              <p:nvSpPr>
                <p:cNvPr id="51307" name="Rectangle 16"/>
                <p:cNvSpPr>
                  <a:spLocks noChangeArrowheads="1"/>
                </p:cNvSpPr>
                <p:nvPr/>
              </p:nvSpPr>
              <p:spPr bwMode="auto">
                <a:xfrm>
                  <a:off x="43" y="262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08" name="Rectangle 52"/>
                <p:cNvSpPr>
                  <a:spLocks noChangeArrowheads="1"/>
                </p:cNvSpPr>
                <p:nvPr/>
              </p:nvSpPr>
              <p:spPr bwMode="auto">
                <a:xfrm>
                  <a:off x="0" y="262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74" name="Group 55"/>
              <p:cNvGrpSpPr/>
              <p:nvPr/>
            </p:nvGrpSpPr>
            <p:grpSpPr bwMode="auto">
              <a:xfrm>
                <a:off x="300" y="2629"/>
                <a:ext cx="360" cy="710"/>
                <a:chOff x="300" y="2629"/>
                <a:chExt cx="360" cy="710"/>
              </a:xfrm>
            </p:grpSpPr>
            <p:sp>
              <p:nvSpPr>
                <p:cNvPr id="51305" name="Rectangle 17"/>
                <p:cNvSpPr>
                  <a:spLocks noChangeArrowheads="1"/>
                </p:cNvSpPr>
                <p:nvPr/>
              </p:nvSpPr>
              <p:spPr bwMode="auto">
                <a:xfrm>
                  <a:off x="343" y="262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06" name="Rectangle 54"/>
                <p:cNvSpPr>
                  <a:spLocks noChangeArrowheads="1"/>
                </p:cNvSpPr>
                <p:nvPr/>
              </p:nvSpPr>
              <p:spPr bwMode="auto">
                <a:xfrm>
                  <a:off x="300" y="262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75" name="Group 57"/>
              <p:cNvGrpSpPr/>
              <p:nvPr/>
            </p:nvGrpSpPr>
            <p:grpSpPr bwMode="auto">
              <a:xfrm>
                <a:off x="660" y="2629"/>
                <a:ext cx="360" cy="710"/>
                <a:chOff x="660" y="2629"/>
                <a:chExt cx="360" cy="710"/>
              </a:xfrm>
            </p:grpSpPr>
            <p:sp>
              <p:nvSpPr>
                <p:cNvPr id="51303" name="Rectangle 18"/>
                <p:cNvSpPr>
                  <a:spLocks noChangeArrowheads="1"/>
                </p:cNvSpPr>
                <p:nvPr/>
              </p:nvSpPr>
              <p:spPr bwMode="auto">
                <a:xfrm>
                  <a:off x="703" y="262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04" name="Rectangle 56"/>
                <p:cNvSpPr>
                  <a:spLocks noChangeArrowheads="1"/>
                </p:cNvSpPr>
                <p:nvPr/>
              </p:nvSpPr>
              <p:spPr bwMode="auto">
                <a:xfrm>
                  <a:off x="660" y="262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76" name="Group 59"/>
              <p:cNvGrpSpPr/>
              <p:nvPr/>
            </p:nvGrpSpPr>
            <p:grpSpPr bwMode="auto">
              <a:xfrm>
                <a:off x="0" y="3339"/>
                <a:ext cx="300" cy="710"/>
                <a:chOff x="0" y="3339"/>
                <a:chExt cx="300" cy="710"/>
              </a:xfrm>
            </p:grpSpPr>
            <p:sp>
              <p:nvSpPr>
                <p:cNvPr id="51301" name="Rectangle 19"/>
                <p:cNvSpPr>
                  <a:spLocks noChangeArrowheads="1"/>
                </p:cNvSpPr>
                <p:nvPr/>
              </p:nvSpPr>
              <p:spPr bwMode="auto">
                <a:xfrm>
                  <a:off x="43" y="333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4</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02" name="Rectangle 58"/>
                <p:cNvSpPr>
                  <a:spLocks noChangeArrowheads="1"/>
                </p:cNvSpPr>
                <p:nvPr/>
              </p:nvSpPr>
              <p:spPr bwMode="auto">
                <a:xfrm>
                  <a:off x="0" y="333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77" name="Group 61"/>
              <p:cNvGrpSpPr/>
              <p:nvPr/>
            </p:nvGrpSpPr>
            <p:grpSpPr bwMode="auto">
              <a:xfrm>
                <a:off x="300" y="3339"/>
                <a:ext cx="360" cy="710"/>
                <a:chOff x="300" y="3339"/>
                <a:chExt cx="360" cy="710"/>
              </a:xfrm>
            </p:grpSpPr>
            <p:sp>
              <p:nvSpPr>
                <p:cNvPr id="51299" name="Rectangle 20"/>
                <p:cNvSpPr>
                  <a:spLocks noChangeArrowheads="1"/>
                </p:cNvSpPr>
                <p:nvPr/>
              </p:nvSpPr>
              <p:spPr bwMode="auto">
                <a:xfrm>
                  <a:off x="343" y="333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300" name="Rectangle 60"/>
                <p:cNvSpPr>
                  <a:spLocks noChangeArrowheads="1"/>
                </p:cNvSpPr>
                <p:nvPr/>
              </p:nvSpPr>
              <p:spPr bwMode="auto">
                <a:xfrm>
                  <a:off x="300" y="333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78" name="Group 63"/>
              <p:cNvGrpSpPr/>
              <p:nvPr/>
            </p:nvGrpSpPr>
            <p:grpSpPr bwMode="auto">
              <a:xfrm>
                <a:off x="660" y="3339"/>
                <a:ext cx="360" cy="710"/>
                <a:chOff x="660" y="3339"/>
                <a:chExt cx="360" cy="710"/>
              </a:xfrm>
            </p:grpSpPr>
            <p:sp>
              <p:nvSpPr>
                <p:cNvPr id="51297" name="Rectangle 21"/>
                <p:cNvSpPr>
                  <a:spLocks noChangeArrowheads="1"/>
                </p:cNvSpPr>
                <p:nvPr/>
              </p:nvSpPr>
              <p:spPr bwMode="auto">
                <a:xfrm>
                  <a:off x="703" y="333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98" name="Rectangle 62"/>
                <p:cNvSpPr>
                  <a:spLocks noChangeArrowheads="1"/>
                </p:cNvSpPr>
                <p:nvPr/>
              </p:nvSpPr>
              <p:spPr bwMode="auto">
                <a:xfrm>
                  <a:off x="660" y="333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79" name="Group 65"/>
              <p:cNvGrpSpPr/>
              <p:nvPr/>
            </p:nvGrpSpPr>
            <p:grpSpPr bwMode="auto">
              <a:xfrm>
                <a:off x="0" y="4049"/>
                <a:ext cx="300" cy="710"/>
                <a:chOff x="0" y="4049"/>
                <a:chExt cx="300" cy="710"/>
              </a:xfrm>
            </p:grpSpPr>
            <p:sp>
              <p:nvSpPr>
                <p:cNvPr id="51295" name="Rectangle 22"/>
                <p:cNvSpPr>
                  <a:spLocks noChangeArrowheads="1"/>
                </p:cNvSpPr>
                <p:nvPr/>
              </p:nvSpPr>
              <p:spPr bwMode="auto">
                <a:xfrm>
                  <a:off x="43" y="404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96" name="Rectangle 64"/>
                <p:cNvSpPr>
                  <a:spLocks noChangeArrowheads="1"/>
                </p:cNvSpPr>
                <p:nvPr/>
              </p:nvSpPr>
              <p:spPr bwMode="auto">
                <a:xfrm>
                  <a:off x="0" y="404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80" name="Group 67"/>
              <p:cNvGrpSpPr/>
              <p:nvPr/>
            </p:nvGrpSpPr>
            <p:grpSpPr bwMode="auto">
              <a:xfrm>
                <a:off x="300" y="4049"/>
                <a:ext cx="360" cy="710"/>
                <a:chOff x="300" y="4049"/>
                <a:chExt cx="360" cy="710"/>
              </a:xfrm>
            </p:grpSpPr>
            <p:sp>
              <p:nvSpPr>
                <p:cNvPr id="51293" name="Rectangle 23"/>
                <p:cNvSpPr>
                  <a:spLocks noChangeArrowheads="1"/>
                </p:cNvSpPr>
                <p:nvPr/>
              </p:nvSpPr>
              <p:spPr bwMode="auto">
                <a:xfrm>
                  <a:off x="343" y="404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94" name="Rectangle 66"/>
                <p:cNvSpPr>
                  <a:spLocks noChangeArrowheads="1"/>
                </p:cNvSpPr>
                <p:nvPr/>
              </p:nvSpPr>
              <p:spPr bwMode="auto">
                <a:xfrm>
                  <a:off x="300" y="404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81" name="Group 69"/>
              <p:cNvGrpSpPr/>
              <p:nvPr/>
            </p:nvGrpSpPr>
            <p:grpSpPr bwMode="auto">
              <a:xfrm>
                <a:off x="660" y="4049"/>
                <a:ext cx="360" cy="710"/>
                <a:chOff x="660" y="4049"/>
                <a:chExt cx="360" cy="710"/>
              </a:xfrm>
            </p:grpSpPr>
            <p:sp>
              <p:nvSpPr>
                <p:cNvPr id="51291" name="Rectangle 24"/>
                <p:cNvSpPr>
                  <a:spLocks noChangeArrowheads="1"/>
                </p:cNvSpPr>
                <p:nvPr/>
              </p:nvSpPr>
              <p:spPr bwMode="auto">
                <a:xfrm>
                  <a:off x="703" y="404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92" name="Rectangle 68"/>
                <p:cNvSpPr>
                  <a:spLocks noChangeArrowheads="1"/>
                </p:cNvSpPr>
                <p:nvPr/>
              </p:nvSpPr>
              <p:spPr bwMode="auto">
                <a:xfrm>
                  <a:off x="660" y="404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82" name="Group 71"/>
              <p:cNvGrpSpPr/>
              <p:nvPr/>
            </p:nvGrpSpPr>
            <p:grpSpPr bwMode="auto">
              <a:xfrm>
                <a:off x="0" y="4759"/>
                <a:ext cx="300" cy="710"/>
                <a:chOff x="0" y="4759"/>
                <a:chExt cx="300" cy="710"/>
              </a:xfrm>
            </p:grpSpPr>
            <p:sp>
              <p:nvSpPr>
                <p:cNvPr id="51289" name="Rectangle 25"/>
                <p:cNvSpPr>
                  <a:spLocks noChangeArrowheads="1"/>
                </p:cNvSpPr>
                <p:nvPr/>
              </p:nvSpPr>
              <p:spPr bwMode="auto">
                <a:xfrm>
                  <a:off x="43" y="475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90" name="Rectangle 70"/>
                <p:cNvSpPr>
                  <a:spLocks noChangeArrowheads="1"/>
                </p:cNvSpPr>
                <p:nvPr/>
              </p:nvSpPr>
              <p:spPr bwMode="auto">
                <a:xfrm>
                  <a:off x="0" y="475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83" name="Group 73"/>
              <p:cNvGrpSpPr/>
              <p:nvPr/>
            </p:nvGrpSpPr>
            <p:grpSpPr bwMode="auto">
              <a:xfrm>
                <a:off x="300" y="4759"/>
                <a:ext cx="360" cy="710"/>
                <a:chOff x="300" y="4759"/>
                <a:chExt cx="360" cy="710"/>
              </a:xfrm>
            </p:grpSpPr>
            <p:sp>
              <p:nvSpPr>
                <p:cNvPr id="51287" name="Rectangle 26"/>
                <p:cNvSpPr>
                  <a:spLocks noChangeArrowheads="1"/>
                </p:cNvSpPr>
                <p:nvPr/>
              </p:nvSpPr>
              <p:spPr bwMode="auto">
                <a:xfrm>
                  <a:off x="343" y="475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88" name="Rectangle 72"/>
                <p:cNvSpPr>
                  <a:spLocks noChangeArrowheads="1"/>
                </p:cNvSpPr>
                <p:nvPr/>
              </p:nvSpPr>
              <p:spPr bwMode="auto">
                <a:xfrm>
                  <a:off x="300" y="475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84" name="Group 75"/>
              <p:cNvGrpSpPr/>
              <p:nvPr/>
            </p:nvGrpSpPr>
            <p:grpSpPr bwMode="auto">
              <a:xfrm>
                <a:off x="660" y="4759"/>
                <a:ext cx="360" cy="710"/>
                <a:chOff x="660" y="4759"/>
                <a:chExt cx="360" cy="710"/>
              </a:xfrm>
            </p:grpSpPr>
            <p:sp>
              <p:nvSpPr>
                <p:cNvPr id="51285" name="Rectangle 27"/>
                <p:cNvSpPr>
                  <a:spLocks noChangeArrowheads="1"/>
                </p:cNvSpPr>
                <p:nvPr/>
              </p:nvSpPr>
              <p:spPr bwMode="auto">
                <a:xfrm>
                  <a:off x="703" y="475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86" name="Rectangle 74"/>
                <p:cNvSpPr>
                  <a:spLocks noChangeArrowheads="1"/>
                </p:cNvSpPr>
                <p:nvPr/>
              </p:nvSpPr>
              <p:spPr bwMode="auto">
                <a:xfrm>
                  <a:off x="660" y="475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51260" name="Rectangle 77"/>
            <p:cNvSpPr>
              <a:spLocks noChangeArrowheads="1"/>
            </p:cNvSpPr>
            <p:nvPr/>
          </p:nvSpPr>
          <p:spPr bwMode="auto">
            <a:xfrm>
              <a:off x="-3" y="-3"/>
              <a:ext cx="1026" cy="547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06" name="Group 117"/>
          <p:cNvGrpSpPr/>
          <p:nvPr/>
        </p:nvGrpSpPr>
        <p:grpSpPr bwMode="auto">
          <a:xfrm>
            <a:off x="5795963" y="1844675"/>
            <a:ext cx="2286000" cy="2286000"/>
            <a:chOff x="-3" y="-3"/>
            <a:chExt cx="1068" cy="2635"/>
          </a:xfrm>
        </p:grpSpPr>
        <p:grpSp>
          <p:nvGrpSpPr>
            <p:cNvPr id="51221" name="Group 115"/>
            <p:cNvGrpSpPr/>
            <p:nvPr/>
          </p:nvGrpSpPr>
          <p:grpSpPr bwMode="auto">
            <a:xfrm>
              <a:off x="0" y="0"/>
              <a:ext cx="1062" cy="2629"/>
              <a:chOff x="0" y="0"/>
              <a:chExt cx="1062" cy="2629"/>
            </a:xfrm>
          </p:grpSpPr>
          <p:grpSp>
            <p:nvGrpSpPr>
              <p:cNvPr id="51223" name="Group 92"/>
              <p:cNvGrpSpPr/>
              <p:nvPr/>
            </p:nvGrpSpPr>
            <p:grpSpPr bwMode="auto">
              <a:xfrm>
                <a:off x="0" y="0"/>
                <a:ext cx="342" cy="499"/>
                <a:chOff x="0" y="0"/>
                <a:chExt cx="342" cy="499"/>
              </a:xfrm>
            </p:grpSpPr>
            <p:sp>
              <p:nvSpPr>
                <p:cNvPr id="51257" name="Rectangle 79"/>
                <p:cNvSpPr>
                  <a:spLocks noChangeArrowheads="1"/>
                </p:cNvSpPr>
                <p:nvPr/>
              </p:nvSpPr>
              <p:spPr bwMode="auto">
                <a:xfrm>
                  <a:off x="43" y="0"/>
                  <a:ext cx="25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58" name="Rectangle 91"/>
                <p:cNvSpPr>
                  <a:spLocks noChangeArrowheads="1"/>
                </p:cNvSpPr>
                <p:nvPr/>
              </p:nvSpPr>
              <p:spPr bwMode="auto">
                <a:xfrm>
                  <a:off x="0" y="0"/>
                  <a:ext cx="34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24" name="Group 94"/>
              <p:cNvGrpSpPr/>
              <p:nvPr/>
            </p:nvGrpSpPr>
            <p:grpSpPr bwMode="auto">
              <a:xfrm>
                <a:off x="342" y="0"/>
                <a:ext cx="360" cy="499"/>
                <a:chOff x="342" y="0"/>
                <a:chExt cx="360" cy="499"/>
              </a:xfrm>
            </p:grpSpPr>
            <p:sp>
              <p:nvSpPr>
                <p:cNvPr id="51255" name="Rectangle 80"/>
                <p:cNvSpPr>
                  <a:spLocks noChangeArrowheads="1"/>
                </p:cNvSpPr>
                <p:nvPr/>
              </p:nvSpPr>
              <p:spPr bwMode="auto">
                <a:xfrm>
                  <a:off x="385"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56" name="Rectangle 93"/>
                <p:cNvSpPr>
                  <a:spLocks noChangeArrowheads="1"/>
                </p:cNvSpPr>
                <p:nvPr/>
              </p:nvSpPr>
              <p:spPr bwMode="auto">
                <a:xfrm>
                  <a:off x="342"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25" name="Group 96"/>
              <p:cNvGrpSpPr/>
              <p:nvPr/>
            </p:nvGrpSpPr>
            <p:grpSpPr bwMode="auto">
              <a:xfrm>
                <a:off x="702" y="0"/>
                <a:ext cx="360" cy="499"/>
                <a:chOff x="702" y="0"/>
                <a:chExt cx="360" cy="499"/>
              </a:xfrm>
            </p:grpSpPr>
            <p:sp>
              <p:nvSpPr>
                <p:cNvPr id="51253" name="Rectangle 81"/>
                <p:cNvSpPr>
                  <a:spLocks noChangeArrowheads="1"/>
                </p:cNvSpPr>
                <p:nvPr/>
              </p:nvSpPr>
              <p:spPr bwMode="auto">
                <a:xfrm>
                  <a:off x="745"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D</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54" name="Rectangle 95"/>
                <p:cNvSpPr>
                  <a:spLocks noChangeArrowheads="1"/>
                </p:cNvSpPr>
                <p:nvPr/>
              </p:nvSpPr>
              <p:spPr bwMode="auto">
                <a:xfrm>
                  <a:off x="702"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26" name="Group 98"/>
              <p:cNvGrpSpPr/>
              <p:nvPr/>
            </p:nvGrpSpPr>
            <p:grpSpPr bwMode="auto">
              <a:xfrm>
                <a:off x="0" y="499"/>
                <a:ext cx="342" cy="710"/>
                <a:chOff x="0" y="499"/>
                <a:chExt cx="342" cy="710"/>
              </a:xfrm>
            </p:grpSpPr>
            <p:sp>
              <p:nvSpPr>
                <p:cNvPr id="51251" name="Rectangle 82"/>
                <p:cNvSpPr>
                  <a:spLocks noChangeArrowheads="1"/>
                </p:cNvSpPr>
                <p:nvPr/>
              </p:nvSpPr>
              <p:spPr bwMode="auto">
                <a:xfrm>
                  <a:off x="43" y="499"/>
                  <a:ext cx="25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52" name="Rectangle 97"/>
                <p:cNvSpPr>
                  <a:spLocks noChangeArrowheads="1"/>
                </p:cNvSpPr>
                <p:nvPr/>
              </p:nvSpPr>
              <p:spPr bwMode="auto">
                <a:xfrm>
                  <a:off x="0" y="499"/>
                  <a:ext cx="34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27" name="Group 100"/>
              <p:cNvGrpSpPr/>
              <p:nvPr/>
            </p:nvGrpSpPr>
            <p:grpSpPr bwMode="auto">
              <a:xfrm>
                <a:off x="342" y="499"/>
                <a:ext cx="360" cy="710"/>
                <a:chOff x="342" y="499"/>
                <a:chExt cx="360" cy="710"/>
              </a:xfrm>
            </p:grpSpPr>
            <p:sp>
              <p:nvSpPr>
                <p:cNvPr id="51249" name="Rectangle 83"/>
                <p:cNvSpPr>
                  <a:spLocks noChangeArrowheads="1"/>
                </p:cNvSpPr>
                <p:nvPr/>
              </p:nvSpPr>
              <p:spPr bwMode="auto">
                <a:xfrm>
                  <a:off x="385"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50" name="Rectangle 99"/>
                <p:cNvSpPr>
                  <a:spLocks noChangeArrowheads="1"/>
                </p:cNvSpPr>
                <p:nvPr/>
              </p:nvSpPr>
              <p:spPr bwMode="auto">
                <a:xfrm>
                  <a:off x="342"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28" name="Group 102"/>
              <p:cNvGrpSpPr/>
              <p:nvPr/>
            </p:nvGrpSpPr>
            <p:grpSpPr bwMode="auto">
              <a:xfrm>
                <a:off x="702" y="499"/>
                <a:ext cx="360" cy="710"/>
                <a:chOff x="702" y="499"/>
                <a:chExt cx="360" cy="710"/>
              </a:xfrm>
            </p:grpSpPr>
            <p:sp>
              <p:nvSpPr>
                <p:cNvPr id="51247" name="Rectangle 84"/>
                <p:cNvSpPr>
                  <a:spLocks noChangeArrowheads="1"/>
                </p:cNvSpPr>
                <p:nvPr/>
              </p:nvSpPr>
              <p:spPr bwMode="auto">
                <a:xfrm>
                  <a:off x="745"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d</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48" name="Rectangle 101"/>
                <p:cNvSpPr>
                  <a:spLocks noChangeArrowheads="1"/>
                </p:cNvSpPr>
                <p:nvPr/>
              </p:nvSpPr>
              <p:spPr bwMode="auto">
                <a:xfrm>
                  <a:off x="702"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29" name="Group 104"/>
              <p:cNvGrpSpPr/>
              <p:nvPr/>
            </p:nvGrpSpPr>
            <p:grpSpPr bwMode="auto">
              <a:xfrm>
                <a:off x="0" y="1209"/>
                <a:ext cx="342" cy="710"/>
                <a:chOff x="0" y="1209"/>
                <a:chExt cx="342" cy="710"/>
              </a:xfrm>
            </p:grpSpPr>
            <p:sp>
              <p:nvSpPr>
                <p:cNvPr id="51245" name="Rectangle 85"/>
                <p:cNvSpPr>
                  <a:spLocks noChangeArrowheads="1"/>
                </p:cNvSpPr>
                <p:nvPr/>
              </p:nvSpPr>
              <p:spPr bwMode="auto">
                <a:xfrm>
                  <a:off x="43" y="1209"/>
                  <a:ext cx="25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46" name="Rectangle 103"/>
                <p:cNvSpPr>
                  <a:spLocks noChangeArrowheads="1"/>
                </p:cNvSpPr>
                <p:nvPr/>
              </p:nvSpPr>
              <p:spPr bwMode="auto">
                <a:xfrm>
                  <a:off x="0" y="1209"/>
                  <a:ext cx="34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30" name="Group 106"/>
              <p:cNvGrpSpPr/>
              <p:nvPr/>
            </p:nvGrpSpPr>
            <p:grpSpPr bwMode="auto">
              <a:xfrm>
                <a:off x="342" y="1209"/>
                <a:ext cx="360" cy="710"/>
                <a:chOff x="342" y="1209"/>
                <a:chExt cx="360" cy="710"/>
              </a:xfrm>
            </p:grpSpPr>
            <p:sp>
              <p:nvSpPr>
                <p:cNvPr id="51243" name="Rectangle 86"/>
                <p:cNvSpPr>
                  <a:spLocks noChangeArrowheads="1"/>
                </p:cNvSpPr>
                <p:nvPr/>
              </p:nvSpPr>
              <p:spPr bwMode="auto">
                <a:xfrm>
                  <a:off x="385"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44" name="Rectangle 105"/>
                <p:cNvSpPr>
                  <a:spLocks noChangeArrowheads="1"/>
                </p:cNvSpPr>
                <p:nvPr/>
              </p:nvSpPr>
              <p:spPr bwMode="auto">
                <a:xfrm>
                  <a:off x="342"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31" name="Group 108"/>
              <p:cNvGrpSpPr/>
              <p:nvPr/>
            </p:nvGrpSpPr>
            <p:grpSpPr bwMode="auto">
              <a:xfrm>
                <a:off x="702" y="1209"/>
                <a:ext cx="360" cy="710"/>
                <a:chOff x="702" y="1209"/>
                <a:chExt cx="360" cy="710"/>
              </a:xfrm>
            </p:grpSpPr>
            <p:sp>
              <p:nvSpPr>
                <p:cNvPr id="51241" name="Rectangle 87"/>
                <p:cNvSpPr>
                  <a:spLocks noChangeArrowheads="1"/>
                </p:cNvSpPr>
                <p:nvPr/>
              </p:nvSpPr>
              <p:spPr bwMode="auto">
                <a:xfrm>
                  <a:off x="745"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d</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42" name="Rectangle 107"/>
                <p:cNvSpPr>
                  <a:spLocks noChangeArrowheads="1"/>
                </p:cNvSpPr>
                <p:nvPr/>
              </p:nvSpPr>
              <p:spPr bwMode="auto">
                <a:xfrm>
                  <a:off x="702"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32" name="Group 110"/>
              <p:cNvGrpSpPr/>
              <p:nvPr/>
            </p:nvGrpSpPr>
            <p:grpSpPr bwMode="auto">
              <a:xfrm>
                <a:off x="0" y="1919"/>
                <a:ext cx="342" cy="710"/>
                <a:chOff x="0" y="1919"/>
                <a:chExt cx="342" cy="710"/>
              </a:xfrm>
            </p:grpSpPr>
            <p:sp>
              <p:nvSpPr>
                <p:cNvPr id="51239" name="Rectangle 88"/>
                <p:cNvSpPr>
                  <a:spLocks noChangeArrowheads="1"/>
                </p:cNvSpPr>
                <p:nvPr/>
              </p:nvSpPr>
              <p:spPr bwMode="auto">
                <a:xfrm>
                  <a:off x="43" y="1919"/>
                  <a:ext cx="25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700" i="1">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40" name="Rectangle 109"/>
                <p:cNvSpPr>
                  <a:spLocks noChangeArrowheads="1"/>
                </p:cNvSpPr>
                <p:nvPr/>
              </p:nvSpPr>
              <p:spPr bwMode="auto">
                <a:xfrm>
                  <a:off x="0" y="1919"/>
                  <a:ext cx="34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33" name="Group 112"/>
              <p:cNvGrpSpPr/>
              <p:nvPr/>
            </p:nvGrpSpPr>
            <p:grpSpPr bwMode="auto">
              <a:xfrm>
                <a:off x="342" y="1919"/>
                <a:ext cx="360" cy="710"/>
                <a:chOff x="342" y="1919"/>
                <a:chExt cx="360" cy="710"/>
              </a:xfrm>
            </p:grpSpPr>
            <p:sp>
              <p:nvSpPr>
                <p:cNvPr id="51237" name="Rectangle 89"/>
                <p:cNvSpPr>
                  <a:spLocks noChangeArrowheads="1"/>
                </p:cNvSpPr>
                <p:nvPr/>
              </p:nvSpPr>
              <p:spPr bwMode="auto">
                <a:xfrm>
                  <a:off x="385"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38" name="Rectangle 111"/>
                <p:cNvSpPr>
                  <a:spLocks noChangeArrowheads="1"/>
                </p:cNvSpPr>
                <p:nvPr/>
              </p:nvSpPr>
              <p:spPr bwMode="auto">
                <a:xfrm>
                  <a:off x="342"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34" name="Group 114"/>
              <p:cNvGrpSpPr/>
              <p:nvPr/>
            </p:nvGrpSpPr>
            <p:grpSpPr bwMode="auto">
              <a:xfrm>
                <a:off x="702" y="1919"/>
                <a:ext cx="360" cy="710"/>
                <a:chOff x="702" y="1919"/>
                <a:chExt cx="360" cy="710"/>
              </a:xfrm>
            </p:grpSpPr>
            <p:sp>
              <p:nvSpPr>
                <p:cNvPr id="51235" name="Rectangle 90"/>
                <p:cNvSpPr>
                  <a:spLocks noChangeArrowheads="1"/>
                </p:cNvSpPr>
                <p:nvPr/>
              </p:nvSpPr>
              <p:spPr bwMode="auto">
                <a:xfrm>
                  <a:off x="745"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d</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36" name="Rectangle 113"/>
                <p:cNvSpPr>
                  <a:spLocks noChangeArrowheads="1"/>
                </p:cNvSpPr>
                <p:nvPr/>
              </p:nvSpPr>
              <p:spPr bwMode="auto">
                <a:xfrm>
                  <a:off x="702"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51222" name="Rectangle 116"/>
            <p:cNvSpPr>
              <a:spLocks noChangeArrowheads="1"/>
            </p:cNvSpPr>
            <p:nvPr/>
          </p:nvSpPr>
          <p:spPr bwMode="auto">
            <a:xfrm>
              <a:off x="-3" y="-3"/>
              <a:ext cx="1068" cy="263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07" name="Group 129"/>
          <p:cNvGrpSpPr/>
          <p:nvPr/>
        </p:nvGrpSpPr>
        <p:grpSpPr bwMode="auto">
          <a:xfrm>
            <a:off x="6019800" y="4572000"/>
            <a:ext cx="1181100" cy="1524000"/>
            <a:chOff x="-3" y="-3"/>
            <a:chExt cx="744" cy="1503"/>
          </a:xfrm>
        </p:grpSpPr>
        <p:grpSp>
          <p:nvGrpSpPr>
            <p:cNvPr id="51210" name="Group 127"/>
            <p:cNvGrpSpPr/>
            <p:nvPr/>
          </p:nvGrpSpPr>
          <p:grpSpPr bwMode="auto">
            <a:xfrm>
              <a:off x="0" y="0"/>
              <a:ext cx="738" cy="1497"/>
              <a:chOff x="0" y="0"/>
              <a:chExt cx="738" cy="1497"/>
            </a:xfrm>
          </p:grpSpPr>
          <p:grpSp>
            <p:nvGrpSpPr>
              <p:cNvPr id="51212" name="Group 122"/>
              <p:cNvGrpSpPr/>
              <p:nvPr/>
            </p:nvGrpSpPr>
            <p:grpSpPr bwMode="auto">
              <a:xfrm>
                <a:off x="0" y="0"/>
                <a:ext cx="738" cy="499"/>
                <a:chOff x="0" y="0"/>
                <a:chExt cx="738" cy="499"/>
              </a:xfrm>
            </p:grpSpPr>
            <p:sp>
              <p:nvSpPr>
                <p:cNvPr id="51219" name="Rectangle 118"/>
                <p:cNvSpPr>
                  <a:spLocks noChangeArrowheads="1"/>
                </p:cNvSpPr>
                <p:nvPr/>
              </p:nvSpPr>
              <p:spPr bwMode="auto">
                <a:xfrm>
                  <a:off x="43" y="0"/>
                  <a:ext cx="65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R</a:t>
                  </a:r>
                  <a:r>
                    <a:rPr lang="en-US" altLang="zh-CN" sz="2200" b="1">
                      <a:latin typeface="Times New Roman" panose="02020603050405020304" pitchFamily="18" charset="0"/>
                    </a:rPr>
                    <a:t>÷</a:t>
                  </a:r>
                  <a:r>
                    <a:rPr lang="en-US" altLang="zh-CN" sz="2200" b="1" i="1">
                      <a:latin typeface="Times New Roman" panose="02020603050405020304" pitchFamily="18" charset="0"/>
                    </a:rPr>
                    <a:t>S</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20" name="Rectangle 121"/>
                <p:cNvSpPr>
                  <a:spLocks noChangeArrowheads="1"/>
                </p:cNvSpPr>
                <p:nvPr/>
              </p:nvSpPr>
              <p:spPr bwMode="auto">
                <a:xfrm>
                  <a:off x="0" y="0"/>
                  <a:ext cx="73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13" name="Group 124"/>
              <p:cNvGrpSpPr/>
              <p:nvPr/>
            </p:nvGrpSpPr>
            <p:grpSpPr bwMode="auto">
              <a:xfrm>
                <a:off x="0" y="499"/>
                <a:ext cx="738" cy="499"/>
                <a:chOff x="0" y="499"/>
                <a:chExt cx="738" cy="499"/>
              </a:xfrm>
            </p:grpSpPr>
            <p:sp>
              <p:nvSpPr>
                <p:cNvPr id="51217" name="Rectangle 119"/>
                <p:cNvSpPr>
                  <a:spLocks noChangeArrowheads="1"/>
                </p:cNvSpPr>
                <p:nvPr/>
              </p:nvSpPr>
              <p:spPr bwMode="auto">
                <a:xfrm>
                  <a:off x="43" y="499"/>
                  <a:ext cx="65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18" name="Rectangle 123"/>
                <p:cNvSpPr>
                  <a:spLocks noChangeArrowheads="1"/>
                </p:cNvSpPr>
                <p:nvPr/>
              </p:nvSpPr>
              <p:spPr bwMode="auto">
                <a:xfrm>
                  <a:off x="0" y="499"/>
                  <a:ext cx="73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1214" name="Group 126"/>
              <p:cNvGrpSpPr/>
              <p:nvPr/>
            </p:nvGrpSpPr>
            <p:grpSpPr bwMode="auto">
              <a:xfrm>
                <a:off x="0" y="998"/>
                <a:ext cx="738" cy="499"/>
                <a:chOff x="0" y="998"/>
                <a:chExt cx="738" cy="499"/>
              </a:xfrm>
            </p:grpSpPr>
            <p:sp>
              <p:nvSpPr>
                <p:cNvPr id="51215" name="Rectangle 120"/>
                <p:cNvSpPr>
                  <a:spLocks noChangeArrowheads="1"/>
                </p:cNvSpPr>
                <p:nvPr/>
              </p:nvSpPr>
              <p:spPr bwMode="auto">
                <a:xfrm>
                  <a:off x="43" y="998"/>
                  <a:ext cx="65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1216" name="Rectangle 125"/>
                <p:cNvSpPr>
                  <a:spLocks noChangeArrowheads="1"/>
                </p:cNvSpPr>
                <p:nvPr/>
              </p:nvSpPr>
              <p:spPr bwMode="auto">
                <a:xfrm>
                  <a:off x="0" y="998"/>
                  <a:ext cx="73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51211" name="Rectangle 128"/>
            <p:cNvSpPr>
              <a:spLocks noChangeArrowheads="1"/>
            </p:cNvSpPr>
            <p:nvPr/>
          </p:nvSpPr>
          <p:spPr bwMode="auto">
            <a:xfrm>
              <a:off x="-3" y="-3"/>
              <a:ext cx="744" cy="1503"/>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
        <p:nvSpPr>
          <p:cNvPr id="51208" name="Rectangle 130"/>
          <p:cNvSpPr>
            <a:spLocks noChangeArrowheads="1"/>
          </p:cNvSpPr>
          <p:nvPr/>
        </p:nvSpPr>
        <p:spPr bwMode="auto">
          <a:xfrm>
            <a:off x="1066800" y="33528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200" b="1" i="1">
                <a:latin typeface="Times New Roman" panose="02020603050405020304" pitchFamily="18" charset="0"/>
              </a:rPr>
              <a:t>R</a:t>
            </a:r>
            <a:endParaRPr lang="en-US" altLang="zh-CN" sz="3200" b="1" i="1">
              <a:latin typeface="Times New Roman" panose="02020603050405020304" pitchFamily="18" charset="0"/>
            </a:endParaRPr>
          </a:p>
        </p:txBody>
      </p:sp>
      <p:sp>
        <p:nvSpPr>
          <p:cNvPr id="51209" name="Rectangle 131"/>
          <p:cNvSpPr>
            <a:spLocks noChangeArrowheads="1"/>
          </p:cNvSpPr>
          <p:nvPr/>
        </p:nvSpPr>
        <p:spPr bwMode="auto">
          <a:xfrm>
            <a:off x="5029200" y="26670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200" b="1" i="1">
                <a:latin typeface="Times New Roman" panose="02020603050405020304" pitchFamily="18" charset="0"/>
              </a:rPr>
              <a:t>S</a:t>
            </a:r>
            <a:endParaRPr lang="en-US" altLang="zh-CN" sz="3200" b="1" i="1">
              <a:latin typeface="Times New Roman" panose="02020603050405020304" pitchFamily="18"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p:cNvSpPr>
          <p:nvPr>
            <p:ph type="title"/>
          </p:nvPr>
        </p:nvSpPr>
        <p:spPr/>
        <p:txBody>
          <a:bodyPr/>
          <a:lstStyle/>
          <a:p>
            <a:pPr eaLnBrk="1" hangingPunct="1"/>
            <a:r>
              <a:rPr lang="zh-CN" altLang="en-US" sz="4000"/>
              <a:t>分析：</a:t>
            </a:r>
            <a:endParaRPr lang="zh-CN" altLang="en-US" sz="4000"/>
          </a:p>
        </p:txBody>
      </p:sp>
      <p:sp>
        <p:nvSpPr>
          <p:cNvPr id="47110" name="Rectangle 3"/>
          <p:cNvSpPr>
            <a:spLocks noGrp="1" noRot="1" noChangeArrowheads="1"/>
          </p:cNvSpPr>
          <p:nvPr>
            <p:ph idx="1"/>
          </p:nvPr>
        </p:nvSpPr>
        <p:spPr>
          <a:xfrm>
            <a:off x="971550" y="1773238"/>
            <a:ext cx="7772400" cy="4343400"/>
          </a:xfrm>
        </p:spPr>
        <p:txBody>
          <a:bodyPr>
            <a:normAutofit fontScale="92500" lnSpcReduction="10000"/>
          </a:bodyPr>
          <a:lstStyle/>
          <a:p>
            <a:pPr marL="274320" indent="-274320" algn="just" eaLnBrk="1" fontAlgn="auto" hangingPunct="1">
              <a:lnSpc>
                <a:spcPct val="110000"/>
              </a:lnSpc>
              <a:spcAft>
                <a:spcPts val="0"/>
              </a:spcAft>
              <a:buClr>
                <a:schemeClr val="accent3"/>
              </a:buClr>
              <a:buFont typeface="Wingdings" panose="05000000000000000000" pitchFamily="2" charset="2"/>
              <a:buNone/>
              <a:defRPr/>
            </a:pPr>
            <a:r>
              <a:rPr lang="zh-CN" altLang="en-US" sz="2800" b="1"/>
              <a:t>在关系</a:t>
            </a:r>
            <a:r>
              <a:rPr lang="en-US" altLang="zh-CN" sz="2800" b="1"/>
              <a:t>R</a:t>
            </a:r>
            <a:r>
              <a:rPr lang="zh-CN" altLang="en-US" sz="2800" b="1"/>
              <a:t>中，</a:t>
            </a:r>
            <a:r>
              <a:rPr lang="en-US" altLang="zh-CN" sz="2800" b="1"/>
              <a:t>A</a:t>
            </a:r>
            <a:r>
              <a:rPr lang="zh-CN" altLang="en-US" sz="2800" b="1"/>
              <a:t>可以取四个值</a:t>
            </a:r>
            <a:r>
              <a:rPr lang="en-US" altLang="zh-CN" sz="2800" b="1"/>
              <a:t>{a1</a:t>
            </a:r>
            <a:r>
              <a:rPr lang="zh-CN" altLang="en-US" sz="2800" b="1"/>
              <a:t>，</a:t>
            </a:r>
            <a:r>
              <a:rPr lang="en-US" altLang="zh-CN" sz="2800" b="1"/>
              <a:t>a2</a:t>
            </a:r>
            <a:r>
              <a:rPr lang="zh-CN" altLang="en-US" sz="2800" b="1"/>
              <a:t>，</a:t>
            </a:r>
            <a:r>
              <a:rPr lang="en-US" altLang="zh-CN" sz="2800" b="1"/>
              <a:t>a3</a:t>
            </a:r>
            <a:r>
              <a:rPr lang="zh-CN" altLang="en-US" sz="2800" b="1"/>
              <a:t>，</a:t>
            </a:r>
            <a:r>
              <a:rPr lang="en-US" altLang="zh-CN" sz="2800" b="1"/>
              <a:t>a4}</a:t>
            </a:r>
            <a:endParaRPr lang="en-US" altLang="zh-CN" sz="2800" b="1"/>
          </a:p>
          <a:p>
            <a:pPr marL="640080" lvl="1" indent="-209550" algn="just" eaLnBrk="1" fontAlgn="auto" hangingPunct="1">
              <a:lnSpc>
                <a:spcPct val="110000"/>
              </a:lnSpc>
              <a:spcAft>
                <a:spcPts val="0"/>
              </a:spcAft>
              <a:buFont typeface="Wingdings" panose="05000000000000000000" pitchFamily="2" charset="2"/>
              <a:buNone/>
              <a:defRPr/>
            </a:pPr>
            <a:r>
              <a:rPr lang="en-US" altLang="zh-CN" b="1" i="1"/>
              <a:t>    a</a:t>
            </a:r>
            <a:r>
              <a:rPr lang="en-US" altLang="zh-CN" b="1" baseline="-30000"/>
              <a:t>1</a:t>
            </a:r>
            <a:r>
              <a:rPr lang="zh-CN" altLang="en-US" b="1"/>
              <a:t>的象集为 </a:t>
            </a:r>
            <a:r>
              <a:rPr lang="en-US" altLang="zh-CN" b="1"/>
              <a:t>{(</a:t>
            </a:r>
            <a:r>
              <a:rPr lang="en-US" altLang="zh-CN" b="1" i="1"/>
              <a:t>b</a:t>
            </a:r>
            <a:r>
              <a:rPr lang="en-US" altLang="zh-CN" b="1" baseline="-30000"/>
              <a:t>1</a:t>
            </a:r>
            <a:r>
              <a:rPr lang="zh-CN" altLang="en-US" b="1"/>
              <a:t>，</a:t>
            </a:r>
            <a:r>
              <a:rPr lang="en-US" altLang="zh-CN" b="1" i="1"/>
              <a:t>c</a:t>
            </a:r>
            <a:r>
              <a:rPr lang="en-US" altLang="zh-CN" b="1" baseline="-30000"/>
              <a:t>2</a:t>
            </a:r>
            <a:r>
              <a:rPr lang="en-US" altLang="zh-CN" b="1"/>
              <a:t>)</a:t>
            </a:r>
            <a:r>
              <a:rPr lang="zh-CN" altLang="en-US" b="1"/>
              <a:t>，</a:t>
            </a:r>
            <a:r>
              <a:rPr lang="en-US" altLang="zh-CN" b="1"/>
              <a:t>(</a:t>
            </a:r>
            <a:r>
              <a:rPr lang="en-US" altLang="zh-CN" b="1" i="1"/>
              <a:t>b</a:t>
            </a:r>
            <a:r>
              <a:rPr lang="en-US" altLang="zh-CN" b="1" baseline="-30000"/>
              <a:t>2</a:t>
            </a:r>
            <a:r>
              <a:rPr lang="zh-CN" altLang="en-US" b="1"/>
              <a:t>，</a:t>
            </a:r>
            <a:r>
              <a:rPr lang="en-US" altLang="zh-CN" b="1" i="1"/>
              <a:t>c</a:t>
            </a:r>
            <a:r>
              <a:rPr lang="en-US" altLang="zh-CN" b="1" baseline="-30000"/>
              <a:t>3</a:t>
            </a:r>
            <a:r>
              <a:rPr lang="en-US" altLang="zh-CN" b="1"/>
              <a:t>)</a:t>
            </a:r>
            <a:r>
              <a:rPr lang="zh-CN" altLang="en-US" b="1"/>
              <a:t>，</a:t>
            </a:r>
            <a:r>
              <a:rPr lang="en-US" altLang="zh-CN" b="1"/>
              <a:t>(</a:t>
            </a:r>
            <a:r>
              <a:rPr lang="en-US" altLang="zh-CN" b="1" i="1"/>
              <a:t>b</a:t>
            </a:r>
            <a:r>
              <a:rPr lang="en-US" altLang="zh-CN" b="1" baseline="-30000"/>
              <a:t>2</a:t>
            </a:r>
            <a:r>
              <a:rPr lang="zh-CN" altLang="en-US" b="1"/>
              <a:t>，</a:t>
            </a:r>
            <a:r>
              <a:rPr lang="en-US" altLang="zh-CN" b="1" i="1"/>
              <a:t>c</a:t>
            </a:r>
            <a:r>
              <a:rPr lang="en-US" altLang="zh-CN" b="1" baseline="-30000"/>
              <a:t>1</a:t>
            </a:r>
            <a:r>
              <a:rPr lang="en-US" altLang="zh-CN" b="1"/>
              <a:t>)}</a:t>
            </a:r>
            <a:endParaRPr lang="en-US" altLang="zh-CN" b="1"/>
          </a:p>
          <a:p>
            <a:pPr marL="640080" lvl="1" indent="-209550" algn="just" eaLnBrk="1" fontAlgn="auto" hangingPunct="1">
              <a:lnSpc>
                <a:spcPct val="110000"/>
              </a:lnSpc>
              <a:spcAft>
                <a:spcPts val="0"/>
              </a:spcAft>
              <a:buFont typeface="Wingdings" panose="05000000000000000000" pitchFamily="2" charset="2"/>
              <a:buNone/>
              <a:defRPr/>
            </a:pPr>
            <a:r>
              <a:rPr lang="zh-CN" altLang="en-US" b="1"/>
              <a:t>　</a:t>
            </a:r>
            <a:r>
              <a:rPr lang="en-US" altLang="zh-CN" b="1" i="1"/>
              <a:t>a</a:t>
            </a:r>
            <a:r>
              <a:rPr lang="en-US" altLang="zh-CN" b="1" baseline="-30000"/>
              <a:t>2</a:t>
            </a:r>
            <a:r>
              <a:rPr lang="zh-CN" altLang="en-US" b="1"/>
              <a:t>的象集为 </a:t>
            </a:r>
            <a:r>
              <a:rPr lang="en-US" altLang="zh-CN" b="1"/>
              <a:t>{(</a:t>
            </a:r>
            <a:r>
              <a:rPr lang="en-US" altLang="zh-CN" b="1" i="1"/>
              <a:t>b</a:t>
            </a:r>
            <a:r>
              <a:rPr lang="en-US" altLang="zh-CN" b="1" baseline="-30000"/>
              <a:t>3</a:t>
            </a:r>
            <a:r>
              <a:rPr lang="zh-CN" altLang="en-US" b="1"/>
              <a:t>，</a:t>
            </a:r>
            <a:r>
              <a:rPr lang="en-US" altLang="zh-CN" b="1" i="1"/>
              <a:t>c</a:t>
            </a:r>
            <a:r>
              <a:rPr lang="en-US" altLang="zh-CN" b="1" baseline="-30000"/>
              <a:t>7</a:t>
            </a:r>
            <a:r>
              <a:rPr lang="en-US" altLang="zh-CN" b="1"/>
              <a:t>)</a:t>
            </a:r>
            <a:r>
              <a:rPr lang="zh-CN" altLang="en-US" b="1"/>
              <a:t>，</a:t>
            </a:r>
            <a:r>
              <a:rPr lang="en-US" altLang="zh-CN" b="1"/>
              <a:t>(</a:t>
            </a:r>
            <a:r>
              <a:rPr lang="en-US" altLang="zh-CN" b="1" i="1"/>
              <a:t>b</a:t>
            </a:r>
            <a:r>
              <a:rPr lang="en-US" altLang="zh-CN" b="1" baseline="-30000"/>
              <a:t>2</a:t>
            </a:r>
            <a:r>
              <a:rPr lang="zh-CN" altLang="en-US" b="1"/>
              <a:t>，</a:t>
            </a:r>
            <a:r>
              <a:rPr lang="en-US" altLang="zh-CN" b="1" i="1"/>
              <a:t>c</a:t>
            </a:r>
            <a:r>
              <a:rPr lang="en-US" altLang="zh-CN" b="1" baseline="-30000"/>
              <a:t>3</a:t>
            </a:r>
            <a:r>
              <a:rPr lang="en-US" altLang="zh-CN" b="1"/>
              <a:t>)}</a:t>
            </a:r>
            <a:endParaRPr lang="en-US" altLang="zh-CN" b="1"/>
          </a:p>
          <a:p>
            <a:pPr marL="640080" lvl="1" indent="-209550" algn="just" eaLnBrk="1" fontAlgn="auto" hangingPunct="1">
              <a:lnSpc>
                <a:spcPct val="110000"/>
              </a:lnSpc>
              <a:spcAft>
                <a:spcPts val="0"/>
              </a:spcAft>
              <a:buFont typeface="Wingdings" panose="05000000000000000000" pitchFamily="2" charset="2"/>
              <a:buNone/>
              <a:defRPr/>
            </a:pPr>
            <a:r>
              <a:rPr lang="zh-CN" altLang="en-US" b="1"/>
              <a:t>　</a:t>
            </a:r>
            <a:r>
              <a:rPr lang="en-US" altLang="zh-CN" b="1" i="1"/>
              <a:t>a</a:t>
            </a:r>
            <a:r>
              <a:rPr lang="en-US" altLang="zh-CN" b="1" baseline="-30000"/>
              <a:t>3</a:t>
            </a:r>
            <a:r>
              <a:rPr lang="zh-CN" altLang="en-US" b="1"/>
              <a:t>的象集为 </a:t>
            </a:r>
            <a:r>
              <a:rPr lang="en-US" altLang="zh-CN" b="1"/>
              <a:t>{</a:t>
            </a:r>
            <a:r>
              <a:rPr lang="en-US" altLang="zh-CN" b="1" i="1"/>
              <a:t>(b</a:t>
            </a:r>
            <a:r>
              <a:rPr lang="en-US" altLang="zh-CN" b="1" baseline="-30000"/>
              <a:t>4</a:t>
            </a:r>
            <a:r>
              <a:rPr lang="zh-CN" altLang="en-US" b="1"/>
              <a:t>，</a:t>
            </a:r>
            <a:r>
              <a:rPr lang="en-US" altLang="zh-CN" b="1" i="1"/>
              <a:t>c</a:t>
            </a:r>
            <a:r>
              <a:rPr lang="en-US" altLang="zh-CN" b="1" baseline="-30000"/>
              <a:t>6</a:t>
            </a:r>
            <a:r>
              <a:rPr lang="en-US" altLang="zh-CN" b="1"/>
              <a:t>)}</a:t>
            </a:r>
            <a:endParaRPr lang="en-US" altLang="zh-CN" b="1"/>
          </a:p>
          <a:p>
            <a:pPr marL="640080" lvl="1" indent="-209550" algn="just" eaLnBrk="1" fontAlgn="auto" hangingPunct="1">
              <a:lnSpc>
                <a:spcPct val="110000"/>
              </a:lnSpc>
              <a:spcAft>
                <a:spcPts val="0"/>
              </a:spcAft>
              <a:buFont typeface="Wingdings" panose="05000000000000000000" pitchFamily="2" charset="2"/>
              <a:buNone/>
              <a:defRPr/>
            </a:pPr>
            <a:r>
              <a:rPr lang="zh-CN" altLang="en-US" b="1"/>
              <a:t>　</a:t>
            </a:r>
            <a:r>
              <a:rPr lang="en-US" altLang="zh-CN" b="1" i="1"/>
              <a:t>a</a:t>
            </a:r>
            <a:r>
              <a:rPr lang="en-US" altLang="zh-CN" b="1" baseline="-30000"/>
              <a:t>4</a:t>
            </a:r>
            <a:r>
              <a:rPr lang="zh-CN" altLang="en-US" b="1"/>
              <a:t>的象集为 </a:t>
            </a:r>
            <a:r>
              <a:rPr lang="en-US" altLang="zh-CN" b="1"/>
              <a:t>{(</a:t>
            </a:r>
            <a:r>
              <a:rPr lang="en-US" altLang="zh-CN" b="1" i="1"/>
              <a:t>b</a:t>
            </a:r>
            <a:r>
              <a:rPr lang="en-US" altLang="zh-CN" b="1" baseline="-30000"/>
              <a:t>6</a:t>
            </a:r>
            <a:r>
              <a:rPr lang="zh-CN" altLang="en-US" b="1"/>
              <a:t>，</a:t>
            </a:r>
            <a:r>
              <a:rPr lang="en-US" altLang="zh-CN" b="1" i="1"/>
              <a:t>c</a:t>
            </a:r>
            <a:r>
              <a:rPr lang="en-US" altLang="zh-CN" b="1" baseline="-30000"/>
              <a:t>6</a:t>
            </a:r>
            <a:r>
              <a:rPr lang="en-US" altLang="zh-CN" b="1"/>
              <a:t>)}</a:t>
            </a:r>
            <a:endParaRPr lang="en-US" altLang="zh-CN" b="1"/>
          </a:p>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en-US" altLang="zh-CN" sz="2800" b="1" i="1"/>
              <a:t>S</a:t>
            </a:r>
            <a:r>
              <a:rPr lang="zh-CN" altLang="en-US" sz="2800" b="1"/>
              <a:t>在</a:t>
            </a:r>
            <a:r>
              <a:rPr lang="en-US" altLang="zh-CN" sz="2800" b="1"/>
              <a:t>(</a:t>
            </a:r>
            <a:r>
              <a:rPr lang="en-US" altLang="zh-CN" sz="2800" b="1" i="1"/>
              <a:t>B</a:t>
            </a:r>
            <a:r>
              <a:rPr lang="zh-CN" altLang="en-US" sz="2800" b="1"/>
              <a:t>，</a:t>
            </a:r>
            <a:r>
              <a:rPr lang="en-US" altLang="zh-CN" sz="2800" b="1" i="1"/>
              <a:t>C</a:t>
            </a:r>
            <a:r>
              <a:rPr lang="en-US" altLang="zh-CN" sz="2800" b="1"/>
              <a:t>)</a:t>
            </a:r>
            <a:r>
              <a:rPr lang="zh-CN" altLang="en-US" sz="2800" b="1"/>
              <a:t>上的投影为</a:t>
            </a:r>
            <a:endParaRPr lang="zh-CN" altLang="en-US" sz="2800" b="1"/>
          </a:p>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zh-CN" altLang="en-US" sz="2400" b="1" i="1"/>
              <a:t>        </a:t>
            </a:r>
            <a:r>
              <a:rPr lang="en-US" altLang="zh-CN" sz="2400" b="1" i="1"/>
              <a:t>{(b1</a:t>
            </a:r>
            <a:r>
              <a:rPr lang="zh-CN" altLang="en-US" sz="2400" b="1" i="1"/>
              <a:t>，</a:t>
            </a:r>
            <a:r>
              <a:rPr lang="en-US" altLang="zh-CN" sz="2400" b="1" i="1"/>
              <a:t>c2)</a:t>
            </a:r>
            <a:r>
              <a:rPr lang="zh-CN" altLang="en-US" sz="2400" b="1" i="1"/>
              <a:t>，</a:t>
            </a:r>
            <a:r>
              <a:rPr lang="en-US" altLang="zh-CN" sz="2400" b="1" i="1"/>
              <a:t>(b2</a:t>
            </a:r>
            <a:r>
              <a:rPr lang="zh-CN" altLang="en-US" sz="2400" b="1" i="1"/>
              <a:t>，</a:t>
            </a:r>
            <a:r>
              <a:rPr lang="en-US" altLang="zh-CN" sz="2400" b="1" i="1"/>
              <a:t>c1)</a:t>
            </a:r>
            <a:r>
              <a:rPr lang="zh-CN" altLang="en-US" sz="2400" b="1" i="1"/>
              <a:t>，</a:t>
            </a:r>
            <a:r>
              <a:rPr lang="en-US" altLang="zh-CN" sz="2400" b="1" i="1"/>
              <a:t>(b2</a:t>
            </a:r>
            <a:r>
              <a:rPr lang="zh-CN" altLang="en-US" sz="2400" b="1" i="1"/>
              <a:t>，</a:t>
            </a:r>
            <a:r>
              <a:rPr lang="en-US" altLang="zh-CN" sz="2400" b="1" i="1"/>
              <a:t>c3) }</a:t>
            </a:r>
            <a:endParaRPr lang="en-US" altLang="zh-CN" sz="2800" b="1"/>
          </a:p>
          <a:p>
            <a:pPr marL="274320" indent="-274320" eaLnBrk="1" fontAlgn="auto" hangingPunct="1">
              <a:lnSpc>
                <a:spcPct val="150000"/>
              </a:lnSpc>
              <a:spcAft>
                <a:spcPts val="0"/>
              </a:spcAft>
              <a:buClr>
                <a:schemeClr val="accent3"/>
              </a:buClr>
              <a:buFont typeface="Wingdings" panose="05000000000000000000" pitchFamily="2" charset="2"/>
              <a:buNone/>
              <a:defRPr/>
            </a:pPr>
            <a:r>
              <a:rPr lang="zh-CN" altLang="en-US" sz="2800" b="1"/>
              <a:t>只有</a:t>
            </a:r>
            <a:r>
              <a:rPr lang="en-US" altLang="zh-CN" sz="2800" b="1" i="1"/>
              <a:t>a</a:t>
            </a:r>
            <a:r>
              <a:rPr lang="en-US" altLang="zh-CN" sz="2800" b="1" baseline="-30000"/>
              <a:t>1</a:t>
            </a:r>
            <a:r>
              <a:rPr lang="zh-CN" altLang="en-US" sz="2800" b="1"/>
              <a:t>的象集包含了</a:t>
            </a:r>
            <a:r>
              <a:rPr lang="en-US" altLang="zh-CN" sz="2800" b="1" i="1"/>
              <a:t>S</a:t>
            </a:r>
            <a:r>
              <a:rPr lang="zh-CN" altLang="en-US" sz="2800" b="1"/>
              <a:t>在</a:t>
            </a:r>
            <a:r>
              <a:rPr lang="en-US" altLang="zh-CN" sz="2800" b="1"/>
              <a:t>(</a:t>
            </a:r>
            <a:r>
              <a:rPr lang="en-US" altLang="zh-CN" sz="2800" b="1" i="1"/>
              <a:t>B</a:t>
            </a:r>
            <a:r>
              <a:rPr lang="zh-CN" altLang="en-US" sz="2800" b="1"/>
              <a:t>，</a:t>
            </a:r>
            <a:r>
              <a:rPr lang="en-US" altLang="zh-CN" sz="2800" b="1" i="1"/>
              <a:t>C</a:t>
            </a:r>
            <a:r>
              <a:rPr lang="en-US" altLang="zh-CN" sz="2800" b="1"/>
              <a:t>)</a:t>
            </a:r>
            <a:r>
              <a:rPr lang="zh-CN" altLang="en-US" sz="2800" b="1"/>
              <a:t>属性组上的投影</a:t>
            </a:r>
            <a:endParaRPr lang="zh-CN" altLang="en-US" sz="2800" b="1"/>
          </a:p>
          <a:p>
            <a:pPr marL="274320" indent="-274320" eaLnBrk="1" fontAlgn="auto" hangingPunct="1">
              <a:lnSpc>
                <a:spcPct val="150000"/>
              </a:lnSpc>
              <a:spcAft>
                <a:spcPts val="0"/>
              </a:spcAft>
              <a:buClr>
                <a:schemeClr val="accent3"/>
              </a:buClr>
              <a:buFont typeface="Wingdings" panose="05000000000000000000" pitchFamily="2" charset="2"/>
              <a:buNone/>
              <a:defRPr/>
            </a:pPr>
            <a:r>
              <a:rPr lang="zh-CN" altLang="en-US" sz="2800"/>
              <a:t>所以     </a:t>
            </a:r>
            <a:r>
              <a:rPr lang="en-US" altLang="zh-CN" sz="2800" i="1"/>
              <a:t>R</a:t>
            </a:r>
            <a:r>
              <a:rPr lang="en-US" altLang="zh-CN" sz="2800"/>
              <a:t>÷</a:t>
            </a:r>
            <a:r>
              <a:rPr lang="en-US" altLang="zh-CN" sz="2800" i="1"/>
              <a:t>S</a:t>
            </a:r>
            <a:r>
              <a:rPr lang="en-US" altLang="zh-CN" sz="2800"/>
              <a:t> ={</a:t>
            </a:r>
            <a:r>
              <a:rPr lang="en-US" altLang="zh-CN" sz="2800" i="1"/>
              <a:t>a</a:t>
            </a:r>
            <a:r>
              <a:rPr lang="en-US" altLang="zh-CN" sz="2800" baseline="-30000"/>
              <a:t>1</a:t>
            </a:r>
            <a:r>
              <a:rPr lang="en-US" altLang="zh-CN" sz="2800"/>
              <a:t>} </a:t>
            </a:r>
            <a:endParaRPr lang="en-US" altLang="zh-CN" sz="2800"/>
          </a:p>
        </p:txBody>
      </p:sp>
      <p:sp>
        <p:nvSpPr>
          <p:cNvPr id="4" name="日期占位符 3"/>
          <p:cNvSpPr>
            <a:spLocks noGrp="1"/>
          </p:cNvSpPr>
          <p:nvPr>
            <p:ph type="dt" sz="quarter" idx="10"/>
          </p:nvPr>
        </p:nvSpPr>
        <p:spPr/>
        <p:txBody>
          <a:bodyPr/>
          <a:lstStyle/>
          <a:p>
            <a:pPr>
              <a:defRPr/>
            </a:pPr>
            <a:fld id="{0617B182-AA82-420E-993F-386B027DD3B2}" type="datetime1">
              <a:rPr lang="zh-CN" altLang="en-US"/>
            </a:fld>
            <a:endParaRPr lang="en-US" altLang="zh-CN"/>
          </a:p>
        </p:txBody>
      </p:sp>
      <p:sp>
        <p:nvSpPr>
          <p:cNvPr id="522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日期占位符 3"/>
          <p:cNvSpPr>
            <a:spLocks noGrp="1"/>
          </p:cNvSpPr>
          <p:nvPr>
            <p:ph type="dt" sz="quarter" idx="10"/>
          </p:nvPr>
        </p:nvSpPr>
        <p:spPr/>
        <p:txBody>
          <a:bodyPr/>
          <a:lstStyle/>
          <a:p>
            <a:pPr>
              <a:defRPr/>
            </a:pPr>
            <a:fld id="{18246EB9-EB34-4CED-ABA2-C309393EAD70}" type="datetime1">
              <a:rPr lang="zh-CN" altLang="en-US"/>
            </a:fld>
            <a:endParaRPr lang="en-US" altLang="zh-CN"/>
          </a:p>
        </p:txBody>
      </p:sp>
      <p:sp>
        <p:nvSpPr>
          <p:cNvPr id="5325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53252" name="Group 4"/>
          <p:cNvGrpSpPr/>
          <p:nvPr/>
        </p:nvGrpSpPr>
        <p:grpSpPr bwMode="auto">
          <a:xfrm>
            <a:off x="1258888" y="1196975"/>
            <a:ext cx="3124200" cy="4419600"/>
            <a:chOff x="-3" y="-3"/>
            <a:chExt cx="1026" cy="5475"/>
          </a:xfrm>
        </p:grpSpPr>
        <p:grpSp>
          <p:nvGrpSpPr>
            <p:cNvPr id="53329" name="Group 5"/>
            <p:cNvGrpSpPr/>
            <p:nvPr/>
          </p:nvGrpSpPr>
          <p:grpSpPr bwMode="auto">
            <a:xfrm>
              <a:off x="0" y="0"/>
              <a:ext cx="1020" cy="5469"/>
              <a:chOff x="0" y="0"/>
              <a:chExt cx="1020" cy="5469"/>
            </a:xfrm>
          </p:grpSpPr>
          <p:grpSp>
            <p:nvGrpSpPr>
              <p:cNvPr id="53331" name="Group 6"/>
              <p:cNvGrpSpPr/>
              <p:nvPr/>
            </p:nvGrpSpPr>
            <p:grpSpPr bwMode="auto">
              <a:xfrm>
                <a:off x="0" y="0"/>
                <a:ext cx="300" cy="499"/>
                <a:chOff x="0" y="0"/>
                <a:chExt cx="300" cy="499"/>
              </a:xfrm>
            </p:grpSpPr>
            <p:sp>
              <p:nvSpPr>
                <p:cNvPr id="53401" name="Rectangle 7"/>
                <p:cNvSpPr>
                  <a:spLocks noChangeArrowheads="1"/>
                </p:cNvSpPr>
                <p:nvPr/>
              </p:nvSpPr>
              <p:spPr bwMode="auto">
                <a:xfrm>
                  <a:off x="43" y="0"/>
                  <a:ext cx="21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402" name="Rectangle 8"/>
                <p:cNvSpPr>
                  <a:spLocks noChangeArrowheads="1"/>
                </p:cNvSpPr>
                <p:nvPr/>
              </p:nvSpPr>
              <p:spPr bwMode="auto">
                <a:xfrm>
                  <a:off x="0" y="0"/>
                  <a:ext cx="30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32" name="Group 9"/>
              <p:cNvGrpSpPr/>
              <p:nvPr/>
            </p:nvGrpSpPr>
            <p:grpSpPr bwMode="auto">
              <a:xfrm>
                <a:off x="300" y="0"/>
                <a:ext cx="360" cy="499"/>
                <a:chOff x="300" y="0"/>
                <a:chExt cx="360" cy="499"/>
              </a:xfrm>
            </p:grpSpPr>
            <p:sp>
              <p:nvSpPr>
                <p:cNvPr id="53399" name="Rectangle 10"/>
                <p:cNvSpPr>
                  <a:spLocks noChangeArrowheads="1"/>
                </p:cNvSpPr>
                <p:nvPr/>
              </p:nvSpPr>
              <p:spPr bwMode="auto">
                <a:xfrm>
                  <a:off x="34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400" name="Rectangle 11"/>
                <p:cNvSpPr>
                  <a:spLocks noChangeArrowheads="1"/>
                </p:cNvSpPr>
                <p:nvPr/>
              </p:nvSpPr>
              <p:spPr bwMode="auto">
                <a:xfrm>
                  <a:off x="30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33" name="Group 12"/>
              <p:cNvGrpSpPr/>
              <p:nvPr/>
            </p:nvGrpSpPr>
            <p:grpSpPr bwMode="auto">
              <a:xfrm>
                <a:off x="660" y="0"/>
                <a:ext cx="360" cy="499"/>
                <a:chOff x="660" y="0"/>
                <a:chExt cx="360" cy="499"/>
              </a:xfrm>
            </p:grpSpPr>
            <p:sp>
              <p:nvSpPr>
                <p:cNvPr id="53397" name="Rectangle 13"/>
                <p:cNvSpPr>
                  <a:spLocks noChangeArrowheads="1"/>
                </p:cNvSpPr>
                <p:nvPr/>
              </p:nvSpPr>
              <p:spPr bwMode="auto">
                <a:xfrm>
                  <a:off x="70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98" name="Rectangle 14"/>
                <p:cNvSpPr>
                  <a:spLocks noChangeArrowheads="1"/>
                </p:cNvSpPr>
                <p:nvPr/>
              </p:nvSpPr>
              <p:spPr bwMode="auto">
                <a:xfrm>
                  <a:off x="66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34" name="Group 15"/>
              <p:cNvGrpSpPr/>
              <p:nvPr/>
            </p:nvGrpSpPr>
            <p:grpSpPr bwMode="auto">
              <a:xfrm>
                <a:off x="0" y="499"/>
                <a:ext cx="300" cy="710"/>
                <a:chOff x="0" y="499"/>
                <a:chExt cx="300" cy="710"/>
              </a:xfrm>
            </p:grpSpPr>
            <p:sp>
              <p:nvSpPr>
                <p:cNvPr id="53395" name="Rectangle 16"/>
                <p:cNvSpPr>
                  <a:spLocks noChangeArrowheads="1"/>
                </p:cNvSpPr>
                <p:nvPr/>
              </p:nvSpPr>
              <p:spPr bwMode="auto">
                <a:xfrm>
                  <a:off x="43" y="49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96" name="Rectangle 17"/>
                <p:cNvSpPr>
                  <a:spLocks noChangeArrowheads="1"/>
                </p:cNvSpPr>
                <p:nvPr/>
              </p:nvSpPr>
              <p:spPr bwMode="auto">
                <a:xfrm>
                  <a:off x="0" y="49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35" name="Group 18"/>
              <p:cNvGrpSpPr/>
              <p:nvPr/>
            </p:nvGrpSpPr>
            <p:grpSpPr bwMode="auto">
              <a:xfrm>
                <a:off x="300" y="499"/>
                <a:ext cx="360" cy="710"/>
                <a:chOff x="300" y="499"/>
                <a:chExt cx="360" cy="710"/>
              </a:xfrm>
            </p:grpSpPr>
            <p:sp>
              <p:nvSpPr>
                <p:cNvPr id="53393" name="Rectangle 19"/>
                <p:cNvSpPr>
                  <a:spLocks noChangeArrowheads="1"/>
                </p:cNvSpPr>
                <p:nvPr/>
              </p:nvSpPr>
              <p:spPr bwMode="auto">
                <a:xfrm>
                  <a:off x="343"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94" name="Rectangle 20"/>
                <p:cNvSpPr>
                  <a:spLocks noChangeArrowheads="1"/>
                </p:cNvSpPr>
                <p:nvPr/>
              </p:nvSpPr>
              <p:spPr bwMode="auto">
                <a:xfrm>
                  <a:off x="300"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36" name="Group 21"/>
              <p:cNvGrpSpPr/>
              <p:nvPr/>
            </p:nvGrpSpPr>
            <p:grpSpPr bwMode="auto">
              <a:xfrm>
                <a:off x="660" y="499"/>
                <a:ext cx="360" cy="710"/>
                <a:chOff x="660" y="499"/>
                <a:chExt cx="360" cy="710"/>
              </a:xfrm>
            </p:grpSpPr>
            <p:sp>
              <p:nvSpPr>
                <p:cNvPr id="53391" name="Rectangle 22"/>
                <p:cNvSpPr>
                  <a:spLocks noChangeArrowheads="1"/>
                </p:cNvSpPr>
                <p:nvPr/>
              </p:nvSpPr>
              <p:spPr bwMode="auto">
                <a:xfrm>
                  <a:off x="703"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92" name="Rectangle 23"/>
                <p:cNvSpPr>
                  <a:spLocks noChangeArrowheads="1"/>
                </p:cNvSpPr>
                <p:nvPr/>
              </p:nvSpPr>
              <p:spPr bwMode="auto">
                <a:xfrm>
                  <a:off x="660"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37" name="Group 24"/>
              <p:cNvGrpSpPr/>
              <p:nvPr/>
            </p:nvGrpSpPr>
            <p:grpSpPr bwMode="auto">
              <a:xfrm>
                <a:off x="0" y="1209"/>
                <a:ext cx="300" cy="710"/>
                <a:chOff x="0" y="1209"/>
                <a:chExt cx="300" cy="710"/>
              </a:xfrm>
            </p:grpSpPr>
            <p:sp>
              <p:nvSpPr>
                <p:cNvPr id="53389" name="Rectangle 25"/>
                <p:cNvSpPr>
                  <a:spLocks noChangeArrowheads="1"/>
                </p:cNvSpPr>
                <p:nvPr/>
              </p:nvSpPr>
              <p:spPr bwMode="auto">
                <a:xfrm>
                  <a:off x="43" y="120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90" name="Rectangle 26"/>
                <p:cNvSpPr>
                  <a:spLocks noChangeArrowheads="1"/>
                </p:cNvSpPr>
                <p:nvPr/>
              </p:nvSpPr>
              <p:spPr bwMode="auto">
                <a:xfrm>
                  <a:off x="0" y="120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38" name="Group 27"/>
              <p:cNvGrpSpPr/>
              <p:nvPr/>
            </p:nvGrpSpPr>
            <p:grpSpPr bwMode="auto">
              <a:xfrm>
                <a:off x="300" y="1209"/>
                <a:ext cx="360" cy="710"/>
                <a:chOff x="300" y="1209"/>
                <a:chExt cx="360" cy="710"/>
              </a:xfrm>
            </p:grpSpPr>
            <p:sp>
              <p:nvSpPr>
                <p:cNvPr id="53387" name="Rectangle 28"/>
                <p:cNvSpPr>
                  <a:spLocks noChangeArrowheads="1"/>
                </p:cNvSpPr>
                <p:nvPr/>
              </p:nvSpPr>
              <p:spPr bwMode="auto">
                <a:xfrm>
                  <a:off x="343"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88" name="Rectangle 29"/>
                <p:cNvSpPr>
                  <a:spLocks noChangeArrowheads="1"/>
                </p:cNvSpPr>
                <p:nvPr/>
              </p:nvSpPr>
              <p:spPr bwMode="auto">
                <a:xfrm>
                  <a:off x="300"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39" name="Group 30"/>
              <p:cNvGrpSpPr/>
              <p:nvPr/>
            </p:nvGrpSpPr>
            <p:grpSpPr bwMode="auto">
              <a:xfrm>
                <a:off x="660" y="1209"/>
                <a:ext cx="360" cy="710"/>
                <a:chOff x="660" y="1209"/>
                <a:chExt cx="360" cy="710"/>
              </a:xfrm>
            </p:grpSpPr>
            <p:sp>
              <p:nvSpPr>
                <p:cNvPr id="53385" name="Rectangle 31"/>
                <p:cNvSpPr>
                  <a:spLocks noChangeArrowheads="1"/>
                </p:cNvSpPr>
                <p:nvPr/>
              </p:nvSpPr>
              <p:spPr bwMode="auto">
                <a:xfrm>
                  <a:off x="703"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7</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86" name="Rectangle 32"/>
                <p:cNvSpPr>
                  <a:spLocks noChangeArrowheads="1"/>
                </p:cNvSpPr>
                <p:nvPr/>
              </p:nvSpPr>
              <p:spPr bwMode="auto">
                <a:xfrm>
                  <a:off x="660"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40" name="Group 33"/>
              <p:cNvGrpSpPr/>
              <p:nvPr/>
            </p:nvGrpSpPr>
            <p:grpSpPr bwMode="auto">
              <a:xfrm>
                <a:off x="0" y="1919"/>
                <a:ext cx="300" cy="710"/>
                <a:chOff x="0" y="1919"/>
                <a:chExt cx="300" cy="710"/>
              </a:xfrm>
            </p:grpSpPr>
            <p:sp>
              <p:nvSpPr>
                <p:cNvPr id="53383" name="Rectangle 34"/>
                <p:cNvSpPr>
                  <a:spLocks noChangeArrowheads="1"/>
                </p:cNvSpPr>
                <p:nvPr/>
              </p:nvSpPr>
              <p:spPr bwMode="auto">
                <a:xfrm>
                  <a:off x="43" y="191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84" name="Rectangle 35"/>
                <p:cNvSpPr>
                  <a:spLocks noChangeArrowheads="1"/>
                </p:cNvSpPr>
                <p:nvPr/>
              </p:nvSpPr>
              <p:spPr bwMode="auto">
                <a:xfrm>
                  <a:off x="0" y="191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41" name="Group 36"/>
              <p:cNvGrpSpPr/>
              <p:nvPr/>
            </p:nvGrpSpPr>
            <p:grpSpPr bwMode="auto">
              <a:xfrm>
                <a:off x="300" y="1919"/>
                <a:ext cx="360" cy="710"/>
                <a:chOff x="300" y="1919"/>
                <a:chExt cx="360" cy="710"/>
              </a:xfrm>
            </p:grpSpPr>
            <p:sp>
              <p:nvSpPr>
                <p:cNvPr id="53381" name="Rectangle 37"/>
                <p:cNvSpPr>
                  <a:spLocks noChangeArrowheads="1"/>
                </p:cNvSpPr>
                <p:nvPr/>
              </p:nvSpPr>
              <p:spPr bwMode="auto">
                <a:xfrm>
                  <a:off x="343"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4</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82" name="Rectangle 38"/>
                <p:cNvSpPr>
                  <a:spLocks noChangeArrowheads="1"/>
                </p:cNvSpPr>
                <p:nvPr/>
              </p:nvSpPr>
              <p:spPr bwMode="auto">
                <a:xfrm>
                  <a:off x="300"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42" name="Group 39"/>
              <p:cNvGrpSpPr/>
              <p:nvPr/>
            </p:nvGrpSpPr>
            <p:grpSpPr bwMode="auto">
              <a:xfrm>
                <a:off x="660" y="1919"/>
                <a:ext cx="360" cy="710"/>
                <a:chOff x="660" y="1919"/>
                <a:chExt cx="360" cy="710"/>
              </a:xfrm>
            </p:grpSpPr>
            <p:sp>
              <p:nvSpPr>
                <p:cNvPr id="53379" name="Rectangle 40"/>
                <p:cNvSpPr>
                  <a:spLocks noChangeArrowheads="1"/>
                </p:cNvSpPr>
                <p:nvPr/>
              </p:nvSpPr>
              <p:spPr bwMode="auto">
                <a:xfrm>
                  <a:off x="703"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80" name="Rectangle 41"/>
                <p:cNvSpPr>
                  <a:spLocks noChangeArrowheads="1"/>
                </p:cNvSpPr>
                <p:nvPr/>
              </p:nvSpPr>
              <p:spPr bwMode="auto">
                <a:xfrm>
                  <a:off x="660"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43" name="Group 42"/>
              <p:cNvGrpSpPr/>
              <p:nvPr/>
            </p:nvGrpSpPr>
            <p:grpSpPr bwMode="auto">
              <a:xfrm>
                <a:off x="0" y="2629"/>
                <a:ext cx="300" cy="710"/>
                <a:chOff x="0" y="2629"/>
                <a:chExt cx="300" cy="710"/>
              </a:xfrm>
            </p:grpSpPr>
            <p:sp>
              <p:nvSpPr>
                <p:cNvPr id="53377" name="Rectangle 43"/>
                <p:cNvSpPr>
                  <a:spLocks noChangeArrowheads="1"/>
                </p:cNvSpPr>
                <p:nvPr/>
              </p:nvSpPr>
              <p:spPr bwMode="auto">
                <a:xfrm>
                  <a:off x="43" y="262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78" name="Rectangle 44"/>
                <p:cNvSpPr>
                  <a:spLocks noChangeArrowheads="1"/>
                </p:cNvSpPr>
                <p:nvPr/>
              </p:nvSpPr>
              <p:spPr bwMode="auto">
                <a:xfrm>
                  <a:off x="0" y="262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44" name="Group 45"/>
              <p:cNvGrpSpPr/>
              <p:nvPr/>
            </p:nvGrpSpPr>
            <p:grpSpPr bwMode="auto">
              <a:xfrm>
                <a:off x="300" y="2629"/>
                <a:ext cx="360" cy="710"/>
                <a:chOff x="300" y="2629"/>
                <a:chExt cx="360" cy="710"/>
              </a:xfrm>
            </p:grpSpPr>
            <p:sp>
              <p:nvSpPr>
                <p:cNvPr id="53375" name="Rectangle 46"/>
                <p:cNvSpPr>
                  <a:spLocks noChangeArrowheads="1"/>
                </p:cNvSpPr>
                <p:nvPr/>
              </p:nvSpPr>
              <p:spPr bwMode="auto">
                <a:xfrm>
                  <a:off x="343" y="262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76" name="Rectangle 47"/>
                <p:cNvSpPr>
                  <a:spLocks noChangeArrowheads="1"/>
                </p:cNvSpPr>
                <p:nvPr/>
              </p:nvSpPr>
              <p:spPr bwMode="auto">
                <a:xfrm>
                  <a:off x="300" y="262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45" name="Group 48"/>
              <p:cNvGrpSpPr/>
              <p:nvPr/>
            </p:nvGrpSpPr>
            <p:grpSpPr bwMode="auto">
              <a:xfrm>
                <a:off x="660" y="2629"/>
                <a:ext cx="360" cy="710"/>
                <a:chOff x="660" y="2629"/>
                <a:chExt cx="360" cy="710"/>
              </a:xfrm>
            </p:grpSpPr>
            <p:sp>
              <p:nvSpPr>
                <p:cNvPr id="53373" name="Rectangle 49"/>
                <p:cNvSpPr>
                  <a:spLocks noChangeArrowheads="1"/>
                </p:cNvSpPr>
                <p:nvPr/>
              </p:nvSpPr>
              <p:spPr bwMode="auto">
                <a:xfrm>
                  <a:off x="703" y="262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74" name="Rectangle 50"/>
                <p:cNvSpPr>
                  <a:spLocks noChangeArrowheads="1"/>
                </p:cNvSpPr>
                <p:nvPr/>
              </p:nvSpPr>
              <p:spPr bwMode="auto">
                <a:xfrm>
                  <a:off x="660" y="262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46" name="Group 51"/>
              <p:cNvGrpSpPr/>
              <p:nvPr/>
            </p:nvGrpSpPr>
            <p:grpSpPr bwMode="auto">
              <a:xfrm>
                <a:off x="0" y="3339"/>
                <a:ext cx="300" cy="710"/>
                <a:chOff x="0" y="3339"/>
                <a:chExt cx="300" cy="710"/>
              </a:xfrm>
            </p:grpSpPr>
            <p:sp>
              <p:nvSpPr>
                <p:cNvPr id="53371" name="Rectangle 52"/>
                <p:cNvSpPr>
                  <a:spLocks noChangeArrowheads="1"/>
                </p:cNvSpPr>
                <p:nvPr/>
              </p:nvSpPr>
              <p:spPr bwMode="auto">
                <a:xfrm>
                  <a:off x="43" y="333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4</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72" name="Rectangle 53"/>
                <p:cNvSpPr>
                  <a:spLocks noChangeArrowheads="1"/>
                </p:cNvSpPr>
                <p:nvPr/>
              </p:nvSpPr>
              <p:spPr bwMode="auto">
                <a:xfrm>
                  <a:off x="0" y="333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47" name="Group 54"/>
              <p:cNvGrpSpPr/>
              <p:nvPr/>
            </p:nvGrpSpPr>
            <p:grpSpPr bwMode="auto">
              <a:xfrm>
                <a:off x="300" y="3339"/>
                <a:ext cx="360" cy="710"/>
                <a:chOff x="300" y="3339"/>
                <a:chExt cx="360" cy="710"/>
              </a:xfrm>
            </p:grpSpPr>
            <p:sp>
              <p:nvSpPr>
                <p:cNvPr id="53369" name="Rectangle 55"/>
                <p:cNvSpPr>
                  <a:spLocks noChangeArrowheads="1"/>
                </p:cNvSpPr>
                <p:nvPr/>
              </p:nvSpPr>
              <p:spPr bwMode="auto">
                <a:xfrm>
                  <a:off x="343" y="333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70" name="Rectangle 56"/>
                <p:cNvSpPr>
                  <a:spLocks noChangeArrowheads="1"/>
                </p:cNvSpPr>
                <p:nvPr/>
              </p:nvSpPr>
              <p:spPr bwMode="auto">
                <a:xfrm>
                  <a:off x="300" y="333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48" name="Group 57"/>
              <p:cNvGrpSpPr/>
              <p:nvPr/>
            </p:nvGrpSpPr>
            <p:grpSpPr bwMode="auto">
              <a:xfrm>
                <a:off x="660" y="3339"/>
                <a:ext cx="360" cy="710"/>
                <a:chOff x="660" y="3339"/>
                <a:chExt cx="360" cy="710"/>
              </a:xfrm>
            </p:grpSpPr>
            <p:sp>
              <p:nvSpPr>
                <p:cNvPr id="53367" name="Rectangle 58"/>
                <p:cNvSpPr>
                  <a:spLocks noChangeArrowheads="1"/>
                </p:cNvSpPr>
                <p:nvPr/>
              </p:nvSpPr>
              <p:spPr bwMode="auto">
                <a:xfrm>
                  <a:off x="703" y="333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68" name="Rectangle 59"/>
                <p:cNvSpPr>
                  <a:spLocks noChangeArrowheads="1"/>
                </p:cNvSpPr>
                <p:nvPr/>
              </p:nvSpPr>
              <p:spPr bwMode="auto">
                <a:xfrm>
                  <a:off x="660" y="333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49" name="Group 60"/>
              <p:cNvGrpSpPr/>
              <p:nvPr/>
            </p:nvGrpSpPr>
            <p:grpSpPr bwMode="auto">
              <a:xfrm>
                <a:off x="0" y="4049"/>
                <a:ext cx="300" cy="710"/>
                <a:chOff x="0" y="4049"/>
                <a:chExt cx="300" cy="710"/>
              </a:xfrm>
            </p:grpSpPr>
            <p:sp>
              <p:nvSpPr>
                <p:cNvPr id="53365" name="Rectangle 61"/>
                <p:cNvSpPr>
                  <a:spLocks noChangeArrowheads="1"/>
                </p:cNvSpPr>
                <p:nvPr/>
              </p:nvSpPr>
              <p:spPr bwMode="auto">
                <a:xfrm>
                  <a:off x="43" y="404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66" name="Rectangle 62"/>
                <p:cNvSpPr>
                  <a:spLocks noChangeArrowheads="1"/>
                </p:cNvSpPr>
                <p:nvPr/>
              </p:nvSpPr>
              <p:spPr bwMode="auto">
                <a:xfrm>
                  <a:off x="0" y="404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50" name="Group 63"/>
              <p:cNvGrpSpPr/>
              <p:nvPr/>
            </p:nvGrpSpPr>
            <p:grpSpPr bwMode="auto">
              <a:xfrm>
                <a:off x="300" y="4049"/>
                <a:ext cx="360" cy="710"/>
                <a:chOff x="300" y="4049"/>
                <a:chExt cx="360" cy="710"/>
              </a:xfrm>
            </p:grpSpPr>
            <p:sp>
              <p:nvSpPr>
                <p:cNvPr id="53363" name="Rectangle 64"/>
                <p:cNvSpPr>
                  <a:spLocks noChangeArrowheads="1"/>
                </p:cNvSpPr>
                <p:nvPr/>
              </p:nvSpPr>
              <p:spPr bwMode="auto">
                <a:xfrm>
                  <a:off x="343" y="404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64" name="Rectangle 65"/>
                <p:cNvSpPr>
                  <a:spLocks noChangeArrowheads="1"/>
                </p:cNvSpPr>
                <p:nvPr/>
              </p:nvSpPr>
              <p:spPr bwMode="auto">
                <a:xfrm>
                  <a:off x="300" y="404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51" name="Group 66"/>
              <p:cNvGrpSpPr/>
              <p:nvPr/>
            </p:nvGrpSpPr>
            <p:grpSpPr bwMode="auto">
              <a:xfrm>
                <a:off x="660" y="4049"/>
                <a:ext cx="360" cy="710"/>
                <a:chOff x="660" y="4049"/>
                <a:chExt cx="360" cy="710"/>
              </a:xfrm>
            </p:grpSpPr>
            <p:sp>
              <p:nvSpPr>
                <p:cNvPr id="53361" name="Rectangle 67"/>
                <p:cNvSpPr>
                  <a:spLocks noChangeArrowheads="1"/>
                </p:cNvSpPr>
                <p:nvPr/>
              </p:nvSpPr>
              <p:spPr bwMode="auto">
                <a:xfrm>
                  <a:off x="703" y="404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62" name="Rectangle 68"/>
                <p:cNvSpPr>
                  <a:spLocks noChangeArrowheads="1"/>
                </p:cNvSpPr>
                <p:nvPr/>
              </p:nvSpPr>
              <p:spPr bwMode="auto">
                <a:xfrm>
                  <a:off x="660" y="404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52" name="Group 69"/>
              <p:cNvGrpSpPr/>
              <p:nvPr/>
            </p:nvGrpSpPr>
            <p:grpSpPr bwMode="auto">
              <a:xfrm>
                <a:off x="0" y="4759"/>
                <a:ext cx="300" cy="710"/>
                <a:chOff x="0" y="4759"/>
                <a:chExt cx="300" cy="710"/>
              </a:xfrm>
            </p:grpSpPr>
            <p:sp>
              <p:nvSpPr>
                <p:cNvPr id="53359" name="Rectangle 70"/>
                <p:cNvSpPr>
                  <a:spLocks noChangeArrowheads="1"/>
                </p:cNvSpPr>
                <p:nvPr/>
              </p:nvSpPr>
              <p:spPr bwMode="auto">
                <a:xfrm>
                  <a:off x="43" y="475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60" name="Rectangle 71"/>
                <p:cNvSpPr>
                  <a:spLocks noChangeArrowheads="1"/>
                </p:cNvSpPr>
                <p:nvPr/>
              </p:nvSpPr>
              <p:spPr bwMode="auto">
                <a:xfrm>
                  <a:off x="0" y="475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53" name="Group 72"/>
              <p:cNvGrpSpPr/>
              <p:nvPr/>
            </p:nvGrpSpPr>
            <p:grpSpPr bwMode="auto">
              <a:xfrm>
                <a:off x="300" y="4759"/>
                <a:ext cx="360" cy="710"/>
                <a:chOff x="300" y="4759"/>
                <a:chExt cx="360" cy="710"/>
              </a:xfrm>
            </p:grpSpPr>
            <p:sp>
              <p:nvSpPr>
                <p:cNvPr id="53357" name="Rectangle 73"/>
                <p:cNvSpPr>
                  <a:spLocks noChangeArrowheads="1"/>
                </p:cNvSpPr>
                <p:nvPr/>
              </p:nvSpPr>
              <p:spPr bwMode="auto">
                <a:xfrm>
                  <a:off x="343" y="475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58" name="Rectangle 74"/>
                <p:cNvSpPr>
                  <a:spLocks noChangeArrowheads="1"/>
                </p:cNvSpPr>
                <p:nvPr/>
              </p:nvSpPr>
              <p:spPr bwMode="auto">
                <a:xfrm>
                  <a:off x="300" y="475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354" name="Group 75"/>
              <p:cNvGrpSpPr/>
              <p:nvPr/>
            </p:nvGrpSpPr>
            <p:grpSpPr bwMode="auto">
              <a:xfrm>
                <a:off x="660" y="4759"/>
                <a:ext cx="360" cy="710"/>
                <a:chOff x="660" y="4759"/>
                <a:chExt cx="360" cy="710"/>
              </a:xfrm>
            </p:grpSpPr>
            <p:sp>
              <p:nvSpPr>
                <p:cNvPr id="53355" name="Rectangle 76"/>
                <p:cNvSpPr>
                  <a:spLocks noChangeArrowheads="1"/>
                </p:cNvSpPr>
                <p:nvPr/>
              </p:nvSpPr>
              <p:spPr bwMode="auto">
                <a:xfrm>
                  <a:off x="703" y="475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56" name="Rectangle 77"/>
                <p:cNvSpPr>
                  <a:spLocks noChangeArrowheads="1"/>
                </p:cNvSpPr>
                <p:nvPr/>
              </p:nvSpPr>
              <p:spPr bwMode="auto">
                <a:xfrm>
                  <a:off x="660" y="475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53330" name="Rectangle 78"/>
            <p:cNvSpPr>
              <a:spLocks noChangeArrowheads="1"/>
            </p:cNvSpPr>
            <p:nvPr/>
          </p:nvSpPr>
          <p:spPr bwMode="auto">
            <a:xfrm>
              <a:off x="-3" y="-3"/>
              <a:ext cx="1026" cy="547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53" name="Group 79"/>
          <p:cNvGrpSpPr/>
          <p:nvPr/>
        </p:nvGrpSpPr>
        <p:grpSpPr bwMode="auto">
          <a:xfrm>
            <a:off x="5076825" y="1211263"/>
            <a:ext cx="3124200" cy="4419600"/>
            <a:chOff x="-3" y="-3"/>
            <a:chExt cx="1026" cy="5475"/>
          </a:xfrm>
        </p:grpSpPr>
        <p:grpSp>
          <p:nvGrpSpPr>
            <p:cNvPr id="53255" name="Group 80"/>
            <p:cNvGrpSpPr/>
            <p:nvPr/>
          </p:nvGrpSpPr>
          <p:grpSpPr bwMode="auto">
            <a:xfrm>
              <a:off x="0" y="0"/>
              <a:ext cx="1020" cy="5469"/>
              <a:chOff x="0" y="0"/>
              <a:chExt cx="1020" cy="5469"/>
            </a:xfrm>
          </p:grpSpPr>
          <p:grpSp>
            <p:nvGrpSpPr>
              <p:cNvPr id="53257" name="Group 81"/>
              <p:cNvGrpSpPr/>
              <p:nvPr/>
            </p:nvGrpSpPr>
            <p:grpSpPr bwMode="auto">
              <a:xfrm>
                <a:off x="0" y="0"/>
                <a:ext cx="300" cy="499"/>
                <a:chOff x="0" y="0"/>
                <a:chExt cx="300" cy="499"/>
              </a:xfrm>
            </p:grpSpPr>
            <p:sp>
              <p:nvSpPr>
                <p:cNvPr id="53327" name="Rectangle 82"/>
                <p:cNvSpPr>
                  <a:spLocks noChangeArrowheads="1"/>
                </p:cNvSpPr>
                <p:nvPr/>
              </p:nvSpPr>
              <p:spPr bwMode="auto">
                <a:xfrm>
                  <a:off x="43" y="0"/>
                  <a:ext cx="21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28" name="Rectangle 83"/>
                <p:cNvSpPr>
                  <a:spLocks noChangeArrowheads="1"/>
                </p:cNvSpPr>
                <p:nvPr/>
              </p:nvSpPr>
              <p:spPr bwMode="auto">
                <a:xfrm>
                  <a:off x="0" y="0"/>
                  <a:ext cx="30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58" name="Group 84"/>
              <p:cNvGrpSpPr/>
              <p:nvPr/>
            </p:nvGrpSpPr>
            <p:grpSpPr bwMode="auto">
              <a:xfrm>
                <a:off x="300" y="0"/>
                <a:ext cx="360" cy="499"/>
                <a:chOff x="300" y="0"/>
                <a:chExt cx="360" cy="499"/>
              </a:xfrm>
            </p:grpSpPr>
            <p:sp>
              <p:nvSpPr>
                <p:cNvPr id="53325" name="Rectangle 85"/>
                <p:cNvSpPr>
                  <a:spLocks noChangeArrowheads="1"/>
                </p:cNvSpPr>
                <p:nvPr/>
              </p:nvSpPr>
              <p:spPr bwMode="auto">
                <a:xfrm>
                  <a:off x="34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26" name="Rectangle 86"/>
                <p:cNvSpPr>
                  <a:spLocks noChangeArrowheads="1"/>
                </p:cNvSpPr>
                <p:nvPr/>
              </p:nvSpPr>
              <p:spPr bwMode="auto">
                <a:xfrm>
                  <a:off x="30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59" name="Group 87"/>
              <p:cNvGrpSpPr/>
              <p:nvPr/>
            </p:nvGrpSpPr>
            <p:grpSpPr bwMode="auto">
              <a:xfrm>
                <a:off x="660" y="0"/>
                <a:ext cx="360" cy="499"/>
                <a:chOff x="660" y="0"/>
                <a:chExt cx="360" cy="499"/>
              </a:xfrm>
            </p:grpSpPr>
            <p:sp>
              <p:nvSpPr>
                <p:cNvPr id="53323" name="Rectangle 88"/>
                <p:cNvSpPr>
                  <a:spLocks noChangeArrowheads="1"/>
                </p:cNvSpPr>
                <p:nvPr/>
              </p:nvSpPr>
              <p:spPr bwMode="auto">
                <a:xfrm>
                  <a:off x="70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24" name="Rectangle 89"/>
                <p:cNvSpPr>
                  <a:spLocks noChangeArrowheads="1"/>
                </p:cNvSpPr>
                <p:nvPr/>
              </p:nvSpPr>
              <p:spPr bwMode="auto">
                <a:xfrm>
                  <a:off x="66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60" name="Group 90"/>
              <p:cNvGrpSpPr/>
              <p:nvPr/>
            </p:nvGrpSpPr>
            <p:grpSpPr bwMode="auto">
              <a:xfrm>
                <a:off x="0" y="499"/>
                <a:ext cx="300" cy="710"/>
                <a:chOff x="0" y="499"/>
                <a:chExt cx="300" cy="710"/>
              </a:xfrm>
            </p:grpSpPr>
            <p:sp>
              <p:nvSpPr>
                <p:cNvPr id="53321" name="Rectangle 91"/>
                <p:cNvSpPr>
                  <a:spLocks noChangeArrowheads="1"/>
                </p:cNvSpPr>
                <p:nvPr/>
              </p:nvSpPr>
              <p:spPr bwMode="auto">
                <a:xfrm>
                  <a:off x="43" y="49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a</a:t>
                  </a:r>
                  <a:r>
                    <a:rPr lang="en-US" altLang="zh-CN" sz="2200" b="1" baseline="-30000">
                      <a:solidFill>
                        <a:schemeClr val="tx2"/>
                      </a:solidFill>
                      <a:latin typeface="Times New Roman" panose="02020603050405020304" pitchFamily="18" charset="0"/>
                    </a:rPr>
                    <a:t>1</a:t>
                  </a:r>
                  <a:endParaRPr lang="en-US" altLang="zh-CN" sz="1000">
                    <a:solidFill>
                      <a:schemeClr val="tx2"/>
                    </a:solidFill>
                    <a:latin typeface="Times New Roman" panose="02020603050405020304" pitchFamily="18" charset="0"/>
                  </a:endParaRPr>
                </a:p>
                <a:p>
                  <a:pPr algn="ctr">
                    <a:spcBef>
                      <a:spcPct val="0"/>
                    </a:spcBef>
                    <a:buClrTx/>
                    <a:buSzTx/>
                    <a:buFontTx/>
                    <a:buNone/>
                  </a:pPr>
                  <a:endParaRPr lang="en-US" altLang="zh-CN" sz="2400">
                    <a:solidFill>
                      <a:schemeClr val="tx2"/>
                    </a:solidFill>
                    <a:latin typeface="Times New Roman" panose="02020603050405020304" pitchFamily="18" charset="0"/>
                  </a:endParaRPr>
                </a:p>
              </p:txBody>
            </p:sp>
            <p:sp>
              <p:nvSpPr>
                <p:cNvPr id="53322" name="Rectangle 92"/>
                <p:cNvSpPr>
                  <a:spLocks noChangeArrowheads="1"/>
                </p:cNvSpPr>
                <p:nvPr/>
              </p:nvSpPr>
              <p:spPr bwMode="auto">
                <a:xfrm>
                  <a:off x="0" y="49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61" name="Group 93"/>
              <p:cNvGrpSpPr/>
              <p:nvPr/>
            </p:nvGrpSpPr>
            <p:grpSpPr bwMode="auto">
              <a:xfrm>
                <a:off x="300" y="499"/>
                <a:ext cx="360" cy="710"/>
                <a:chOff x="300" y="499"/>
                <a:chExt cx="360" cy="710"/>
              </a:xfrm>
            </p:grpSpPr>
            <p:sp>
              <p:nvSpPr>
                <p:cNvPr id="53319" name="Rectangle 94"/>
                <p:cNvSpPr>
                  <a:spLocks noChangeArrowheads="1"/>
                </p:cNvSpPr>
                <p:nvPr/>
              </p:nvSpPr>
              <p:spPr bwMode="auto">
                <a:xfrm>
                  <a:off x="343"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20" name="Rectangle 95"/>
                <p:cNvSpPr>
                  <a:spLocks noChangeArrowheads="1"/>
                </p:cNvSpPr>
                <p:nvPr/>
              </p:nvSpPr>
              <p:spPr bwMode="auto">
                <a:xfrm>
                  <a:off x="300"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62" name="Group 96"/>
              <p:cNvGrpSpPr/>
              <p:nvPr/>
            </p:nvGrpSpPr>
            <p:grpSpPr bwMode="auto">
              <a:xfrm>
                <a:off x="660" y="499"/>
                <a:ext cx="360" cy="710"/>
                <a:chOff x="660" y="499"/>
                <a:chExt cx="360" cy="710"/>
              </a:xfrm>
            </p:grpSpPr>
            <p:sp>
              <p:nvSpPr>
                <p:cNvPr id="53317" name="Rectangle 97"/>
                <p:cNvSpPr>
                  <a:spLocks noChangeArrowheads="1"/>
                </p:cNvSpPr>
                <p:nvPr/>
              </p:nvSpPr>
              <p:spPr bwMode="auto">
                <a:xfrm>
                  <a:off x="703"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18" name="Rectangle 98"/>
                <p:cNvSpPr>
                  <a:spLocks noChangeArrowheads="1"/>
                </p:cNvSpPr>
                <p:nvPr/>
              </p:nvSpPr>
              <p:spPr bwMode="auto">
                <a:xfrm>
                  <a:off x="660"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63" name="Group 99"/>
              <p:cNvGrpSpPr/>
              <p:nvPr/>
            </p:nvGrpSpPr>
            <p:grpSpPr bwMode="auto">
              <a:xfrm>
                <a:off x="0" y="1209"/>
                <a:ext cx="300" cy="710"/>
                <a:chOff x="0" y="1209"/>
                <a:chExt cx="300" cy="710"/>
              </a:xfrm>
            </p:grpSpPr>
            <p:sp>
              <p:nvSpPr>
                <p:cNvPr id="53315" name="Rectangle 100"/>
                <p:cNvSpPr>
                  <a:spLocks noChangeArrowheads="1"/>
                </p:cNvSpPr>
                <p:nvPr/>
              </p:nvSpPr>
              <p:spPr bwMode="auto">
                <a:xfrm>
                  <a:off x="43" y="120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a</a:t>
                  </a:r>
                  <a:r>
                    <a:rPr lang="en-US" altLang="zh-CN" sz="2200" b="1" baseline="-30000">
                      <a:solidFill>
                        <a:schemeClr val="tx2"/>
                      </a:solidFill>
                      <a:latin typeface="Times New Roman" panose="02020603050405020304" pitchFamily="18" charset="0"/>
                    </a:rPr>
                    <a:t>1</a:t>
                  </a:r>
                  <a:endParaRPr lang="en-US" altLang="zh-CN" sz="1000">
                    <a:solidFill>
                      <a:schemeClr val="tx2"/>
                    </a:solidFill>
                    <a:latin typeface="Times New Roman" panose="02020603050405020304" pitchFamily="18" charset="0"/>
                  </a:endParaRPr>
                </a:p>
                <a:p>
                  <a:pPr algn="ctr">
                    <a:spcBef>
                      <a:spcPct val="0"/>
                    </a:spcBef>
                    <a:buClrTx/>
                    <a:buSzTx/>
                    <a:buFontTx/>
                    <a:buNone/>
                  </a:pPr>
                  <a:endParaRPr lang="en-US" altLang="zh-CN" sz="2400">
                    <a:solidFill>
                      <a:schemeClr val="tx2"/>
                    </a:solidFill>
                    <a:latin typeface="Times New Roman" panose="02020603050405020304" pitchFamily="18" charset="0"/>
                  </a:endParaRPr>
                </a:p>
              </p:txBody>
            </p:sp>
            <p:sp>
              <p:nvSpPr>
                <p:cNvPr id="53316" name="Rectangle 101"/>
                <p:cNvSpPr>
                  <a:spLocks noChangeArrowheads="1"/>
                </p:cNvSpPr>
                <p:nvPr/>
              </p:nvSpPr>
              <p:spPr bwMode="auto">
                <a:xfrm>
                  <a:off x="0" y="120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64" name="Group 102"/>
              <p:cNvGrpSpPr/>
              <p:nvPr/>
            </p:nvGrpSpPr>
            <p:grpSpPr bwMode="auto">
              <a:xfrm>
                <a:off x="300" y="1209"/>
                <a:ext cx="360" cy="710"/>
                <a:chOff x="300" y="1209"/>
                <a:chExt cx="360" cy="710"/>
              </a:xfrm>
            </p:grpSpPr>
            <p:sp>
              <p:nvSpPr>
                <p:cNvPr id="53313" name="Rectangle 103"/>
                <p:cNvSpPr>
                  <a:spLocks noChangeArrowheads="1"/>
                </p:cNvSpPr>
                <p:nvPr/>
              </p:nvSpPr>
              <p:spPr bwMode="auto">
                <a:xfrm>
                  <a:off x="343"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14" name="Rectangle 104"/>
                <p:cNvSpPr>
                  <a:spLocks noChangeArrowheads="1"/>
                </p:cNvSpPr>
                <p:nvPr/>
              </p:nvSpPr>
              <p:spPr bwMode="auto">
                <a:xfrm>
                  <a:off x="300"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65" name="Group 105"/>
              <p:cNvGrpSpPr/>
              <p:nvPr/>
            </p:nvGrpSpPr>
            <p:grpSpPr bwMode="auto">
              <a:xfrm>
                <a:off x="660" y="1209"/>
                <a:ext cx="360" cy="710"/>
                <a:chOff x="660" y="1209"/>
                <a:chExt cx="360" cy="710"/>
              </a:xfrm>
            </p:grpSpPr>
            <p:sp>
              <p:nvSpPr>
                <p:cNvPr id="53311" name="Rectangle 106"/>
                <p:cNvSpPr>
                  <a:spLocks noChangeArrowheads="1"/>
                </p:cNvSpPr>
                <p:nvPr/>
              </p:nvSpPr>
              <p:spPr bwMode="auto">
                <a:xfrm>
                  <a:off x="703"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12" name="Rectangle 107"/>
                <p:cNvSpPr>
                  <a:spLocks noChangeArrowheads="1"/>
                </p:cNvSpPr>
                <p:nvPr/>
              </p:nvSpPr>
              <p:spPr bwMode="auto">
                <a:xfrm>
                  <a:off x="660"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66" name="Group 108"/>
              <p:cNvGrpSpPr/>
              <p:nvPr/>
            </p:nvGrpSpPr>
            <p:grpSpPr bwMode="auto">
              <a:xfrm>
                <a:off x="0" y="1919"/>
                <a:ext cx="300" cy="710"/>
                <a:chOff x="0" y="1919"/>
                <a:chExt cx="300" cy="710"/>
              </a:xfrm>
            </p:grpSpPr>
            <p:sp>
              <p:nvSpPr>
                <p:cNvPr id="53309" name="Rectangle 109"/>
                <p:cNvSpPr>
                  <a:spLocks noChangeArrowheads="1"/>
                </p:cNvSpPr>
                <p:nvPr/>
              </p:nvSpPr>
              <p:spPr bwMode="auto">
                <a:xfrm>
                  <a:off x="43" y="191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a</a:t>
                  </a:r>
                  <a:r>
                    <a:rPr lang="en-US" altLang="zh-CN" sz="2200" b="1" baseline="-30000">
                      <a:solidFill>
                        <a:schemeClr val="tx2"/>
                      </a:solidFill>
                      <a:latin typeface="Times New Roman" panose="02020603050405020304" pitchFamily="18" charset="0"/>
                    </a:rPr>
                    <a:t>1</a:t>
                  </a:r>
                  <a:endParaRPr lang="en-US" altLang="zh-CN" sz="2200" b="1" baseline="-30000">
                    <a:solidFill>
                      <a:schemeClr val="tx2"/>
                    </a:solidFill>
                    <a:latin typeface="Times New Roman" panose="02020603050405020304" pitchFamily="18" charset="0"/>
                  </a:endParaRPr>
                </a:p>
              </p:txBody>
            </p:sp>
            <p:sp>
              <p:nvSpPr>
                <p:cNvPr id="53310" name="Rectangle 110"/>
                <p:cNvSpPr>
                  <a:spLocks noChangeArrowheads="1"/>
                </p:cNvSpPr>
                <p:nvPr/>
              </p:nvSpPr>
              <p:spPr bwMode="auto">
                <a:xfrm>
                  <a:off x="0" y="191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67" name="Group 111"/>
              <p:cNvGrpSpPr/>
              <p:nvPr/>
            </p:nvGrpSpPr>
            <p:grpSpPr bwMode="auto">
              <a:xfrm>
                <a:off x="300" y="1919"/>
                <a:ext cx="360" cy="710"/>
                <a:chOff x="300" y="1919"/>
                <a:chExt cx="360" cy="710"/>
              </a:xfrm>
            </p:grpSpPr>
            <p:sp>
              <p:nvSpPr>
                <p:cNvPr id="53307" name="Rectangle 112"/>
                <p:cNvSpPr>
                  <a:spLocks noChangeArrowheads="1"/>
                </p:cNvSpPr>
                <p:nvPr/>
              </p:nvSpPr>
              <p:spPr bwMode="auto">
                <a:xfrm>
                  <a:off x="343"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08" name="Rectangle 113"/>
                <p:cNvSpPr>
                  <a:spLocks noChangeArrowheads="1"/>
                </p:cNvSpPr>
                <p:nvPr/>
              </p:nvSpPr>
              <p:spPr bwMode="auto">
                <a:xfrm>
                  <a:off x="300"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68" name="Group 114"/>
              <p:cNvGrpSpPr/>
              <p:nvPr/>
            </p:nvGrpSpPr>
            <p:grpSpPr bwMode="auto">
              <a:xfrm>
                <a:off x="660" y="1919"/>
                <a:ext cx="360" cy="710"/>
                <a:chOff x="660" y="1919"/>
                <a:chExt cx="360" cy="710"/>
              </a:xfrm>
            </p:grpSpPr>
            <p:sp>
              <p:nvSpPr>
                <p:cNvPr id="53305" name="Rectangle 115"/>
                <p:cNvSpPr>
                  <a:spLocks noChangeArrowheads="1"/>
                </p:cNvSpPr>
                <p:nvPr/>
              </p:nvSpPr>
              <p:spPr bwMode="auto">
                <a:xfrm>
                  <a:off x="703"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1</a:t>
                  </a:r>
                  <a:endParaRPr lang="en-US" altLang="zh-CN" sz="2200" b="1" baseline="-30000">
                    <a:latin typeface="Times New Roman" panose="02020603050405020304" pitchFamily="18" charset="0"/>
                  </a:endParaRPr>
                </a:p>
              </p:txBody>
            </p:sp>
            <p:sp>
              <p:nvSpPr>
                <p:cNvPr id="53306" name="Rectangle 116"/>
                <p:cNvSpPr>
                  <a:spLocks noChangeArrowheads="1"/>
                </p:cNvSpPr>
                <p:nvPr/>
              </p:nvSpPr>
              <p:spPr bwMode="auto">
                <a:xfrm>
                  <a:off x="660"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69" name="Group 117"/>
              <p:cNvGrpSpPr/>
              <p:nvPr/>
            </p:nvGrpSpPr>
            <p:grpSpPr bwMode="auto">
              <a:xfrm>
                <a:off x="0" y="2629"/>
                <a:ext cx="300" cy="710"/>
                <a:chOff x="0" y="2629"/>
                <a:chExt cx="300" cy="710"/>
              </a:xfrm>
            </p:grpSpPr>
            <p:sp>
              <p:nvSpPr>
                <p:cNvPr id="53303" name="Rectangle 118"/>
                <p:cNvSpPr>
                  <a:spLocks noChangeArrowheads="1"/>
                </p:cNvSpPr>
                <p:nvPr/>
              </p:nvSpPr>
              <p:spPr bwMode="auto">
                <a:xfrm>
                  <a:off x="43" y="262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i="1">
                      <a:solidFill>
                        <a:schemeClr val="hlink"/>
                      </a:solidFill>
                      <a:latin typeface="Times New Roman" panose="02020603050405020304" pitchFamily="18" charset="0"/>
                    </a:rPr>
                    <a:t> a</a:t>
                  </a:r>
                  <a:r>
                    <a:rPr lang="en-US" altLang="zh-CN" sz="2200" b="1" baseline="-30000">
                      <a:solidFill>
                        <a:schemeClr val="hlink"/>
                      </a:solidFill>
                      <a:latin typeface="Times New Roman" panose="02020603050405020304" pitchFamily="18" charset="0"/>
                    </a:rPr>
                    <a:t>2</a:t>
                  </a:r>
                  <a:endParaRPr lang="en-US" altLang="zh-CN" sz="2200" b="1" baseline="-30000">
                    <a:solidFill>
                      <a:schemeClr val="hlink"/>
                    </a:solidFill>
                    <a:latin typeface="Times New Roman" panose="02020603050405020304" pitchFamily="18" charset="0"/>
                  </a:endParaRPr>
                </a:p>
              </p:txBody>
            </p:sp>
            <p:sp>
              <p:nvSpPr>
                <p:cNvPr id="53304" name="Rectangle 119"/>
                <p:cNvSpPr>
                  <a:spLocks noChangeArrowheads="1"/>
                </p:cNvSpPr>
                <p:nvPr/>
              </p:nvSpPr>
              <p:spPr bwMode="auto">
                <a:xfrm>
                  <a:off x="0" y="262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70" name="Group 120"/>
              <p:cNvGrpSpPr/>
              <p:nvPr/>
            </p:nvGrpSpPr>
            <p:grpSpPr bwMode="auto">
              <a:xfrm>
                <a:off x="300" y="2629"/>
                <a:ext cx="360" cy="710"/>
                <a:chOff x="300" y="2629"/>
                <a:chExt cx="360" cy="710"/>
              </a:xfrm>
            </p:grpSpPr>
            <p:sp>
              <p:nvSpPr>
                <p:cNvPr id="53301" name="Rectangle 121"/>
                <p:cNvSpPr>
                  <a:spLocks noChangeArrowheads="1"/>
                </p:cNvSpPr>
                <p:nvPr/>
              </p:nvSpPr>
              <p:spPr bwMode="auto">
                <a:xfrm>
                  <a:off x="343" y="262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02" name="Rectangle 122"/>
                <p:cNvSpPr>
                  <a:spLocks noChangeArrowheads="1"/>
                </p:cNvSpPr>
                <p:nvPr/>
              </p:nvSpPr>
              <p:spPr bwMode="auto">
                <a:xfrm>
                  <a:off x="300" y="262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71" name="Group 123"/>
              <p:cNvGrpSpPr/>
              <p:nvPr/>
            </p:nvGrpSpPr>
            <p:grpSpPr bwMode="auto">
              <a:xfrm>
                <a:off x="660" y="2629"/>
                <a:ext cx="360" cy="710"/>
                <a:chOff x="660" y="2629"/>
                <a:chExt cx="360" cy="710"/>
              </a:xfrm>
            </p:grpSpPr>
            <p:sp>
              <p:nvSpPr>
                <p:cNvPr id="53299" name="Rectangle 124"/>
                <p:cNvSpPr>
                  <a:spLocks noChangeArrowheads="1"/>
                </p:cNvSpPr>
                <p:nvPr/>
              </p:nvSpPr>
              <p:spPr bwMode="auto">
                <a:xfrm>
                  <a:off x="703" y="262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7</a:t>
                  </a:r>
                  <a:endParaRPr lang="en-US" altLang="zh-CN" sz="1000">
                    <a:latin typeface="Times New Roman" panose="02020603050405020304" pitchFamily="18" charset="0"/>
                  </a:endParaRPr>
                </a:p>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300" name="Rectangle 125"/>
                <p:cNvSpPr>
                  <a:spLocks noChangeArrowheads="1"/>
                </p:cNvSpPr>
                <p:nvPr/>
              </p:nvSpPr>
              <p:spPr bwMode="auto">
                <a:xfrm>
                  <a:off x="660" y="262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72" name="Group 126"/>
              <p:cNvGrpSpPr/>
              <p:nvPr/>
            </p:nvGrpSpPr>
            <p:grpSpPr bwMode="auto">
              <a:xfrm>
                <a:off x="0" y="3339"/>
                <a:ext cx="300" cy="710"/>
                <a:chOff x="0" y="3339"/>
                <a:chExt cx="300" cy="710"/>
              </a:xfrm>
            </p:grpSpPr>
            <p:sp>
              <p:nvSpPr>
                <p:cNvPr id="53297" name="Rectangle 127"/>
                <p:cNvSpPr>
                  <a:spLocks noChangeArrowheads="1"/>
                </p:cNvSpPr>
                <p:nvPr/>
              </p:nvSpPr>
              <p:spPr bwMode="auto">
                <a:xfrm>
                  <a:off x="43" y="333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hlink"/>
                      </a:solidFill>
                      <a:latin typeface="Times New Roman" panose="02020603050405020304" pitchFamily="18" charset="0"/>
                    </a:rPr>
                    <a:t>a</a:t>
                  </a:r>
                  <a:r>
                    <a:rPr lang="en-US" altLang="zh-CN" sz="2200" b="1" baseline="-30000">
                      <a:solidFill>
                        <a:schemeClr val="hlink"/>
                      </a:solidFill>
                      <a:latin typeface="Times New Roman" panose="02020603050405020304" pitchFamily="18" charset="0"/>
                    </a:rPr>
                    <a:t>2</a:t>
                  </a:r>
                  <a:endParaRPr lang="en-US" altLang="zh-CN" sz="1000">
                    <a:solidFill>
                      <a:schemeClr val="hlink"/>
                    </a:solidFill>
                    <a:latin typeface="Times New Roman" panose="02020603050405020304" pitchFamily="18" charset="0"/>
                  </a:endParaRPr>
                </a:p>
                <a:p>
                  <a:pPr algn="ctr" eaLnBrk="1" hangingPunct="1">
                    <a:spcBef>
                      <a:spcPct val="0"/>
                    </a:spcBef>
                    <a:buClrTx/>
                    <a:buSzTx/>
                    <a:buFontTx/>
                    <a:buNone/>
                  </a:pPr>
                  <a:endParaRPr lang="en-US" altLang="zh-CN" sz="1000">
                    <a:solidFill>
                      <a:schemeClr val="hlink"/>
                    </a:solidFill>
                    <a:latin typeface="Times New Roman" panose="02020603050405020304" pitchFamily="18" charset="0"/>
                  </a:endParaRPr>
                </a:p>
                <a:p>
                  <a:pPr algn="ctr">
                    <a:spcBef>
                      <a:spcPct val="0"/>
                    </a:spcBef>
                    <a:buClrTx/>
                    <a:buSzTx/>
                    <a:buFontTx/>
                    <a:buNone/>
                  </a:pPr>
                  <a:endParaRPr lang="en-US" altLang="zh-CN" sz="2400">
                    <a:solidFill>
                      <a:schemeClr val="hlink"/>
                    </a:solidFill>
                    <a:latin typeface="Times New Roman" panose="02020603050405020304" pitchFamily="18" charset="0"/>
                  </a:endParaRPr>
                </a:p>
              </p:txBody>
            </p:sp>
            <p:sp>
              <p:nvSpPr>
                <p:cNvPr id="53298" name="Rectangle 128"/>
                <p:cNvSpPr>
                  <a:spLocks noChangeArrowheads="1"/>
                </p:cNvSpPr>
                <p:nvPr/>
              </p:nvSpPr>
              <p:spPr bwMode="auto">
                <a:xfrm>
                  <a:off x="0" y="333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73" name="Group 129"/>
              <p:cNvGrpSpPr/>
              <p:nvPr/>
            </p:nvGrpSpPr>
            <p:grpSpPr bwMode="auto">
              <a:xfrm>
                <a:off x="300" y="3339"/>
                <a:ext cx="360" cy="710"/>
                <a:chOff x="300" y="3339"/>
                <a:chExt cx="360" cy="710"/>
              </a:xfrm>
            </p:grpSpPr>
            <p:sp>
              <p:nvSpPr>
                <p:cNvPr id="53295" name="Rectangle 130"/>
                <p:cNvSpPr>
                  <a:spLocks noChangeArrowheads="1"/>
                </p:cNvSpPr>
                <p:nvPr/>
              </p:nvSpPr>
              <p:spPr bwMode="auto">
                <a:xfrm>
                  <a:off x="343" y="333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296" name="Rectangle 131"/>
                <p:cNvSpPr>
                  <a:spLocks noChangeArrowheads="1"/>
                </p:cNvSpPr>
                <p:nvPr/>
              </p:nvSpPr>
              <p:spPr bwMode="auto">
                <a:xfrm>
                  <a:off x="300" y="333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74" name="Group 132"/>
              <p:cNvGrpSpPr/>
              <p:nvPr/>
            </p:nvGrpSpPr>
            <p:grpSpPr bwMode="auto">
              <a:xfrm>
                <a:off x="660" y="3339"/>
                <a:ext cx="360" cy="710"/>
                <a:chOff x="660" y="3339"/>
                <a:chExt cx="360" cy="710"/>
              </a:xfrm>
            </p:grpSpPr>
            <p:sp>
              <p:nvSpPr>
                <p:cNvPr id="53293" name="Rectangle 133"/>
                <p:cNvSpPr>
                  <a:spLocks noChangeArrowheads="1"/>
                </p:cNvSpPr>
                <p:nvPr/>
              </p:nvSpPr>
              <p:spPr bwMode="auto">
                <a:xfrm>
                  <a:off x="703" y="333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3</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294" name="Rectangle 134"/>
                <p:cNvSpPr>
                  <a:spLocks noChangeArrowheads="1"/>
                </p:cNvSpPr>
                <p:nvPr/>
              </p:nvSpPr>
              <p:spPr bwMode="auto">
                <a:xfrm>
                  <a:off x="660" y="333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75" name="Group 135"/>
              <p:cNvGrpSpPr/>
              <p:nvPr/>
            </p:nvGrpSpPr>
            <p:grpSpPr bwMode="auto">
              <a:xfrm>
                <a:off x="0" y="4049"/>
                <a:ext cx="300" cy="710"/>
                <a:chOff x="0" y="4049"/>
                <a:chExt cx="300" cy="710"/>
              </a:xfrm>
            </p:grpSpPr>
            <p:sp>
              <p:nvSpPr>
                <p:cNvPr id="53291" name="Rectangle 136"/>
                <p:cNvSpPr>
                  <a:spLocks noChangeArrowheads="1"/>
                </p:cNvSpPr>
                <p:nvPr/>
              </p:nvSpPr>
              <p:spPr bwMode="auto">
                <a:xfrm>
                  <a:off x="43" y="404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i="1">
                      <a:solidFill>
                        <a:srgbClr val="79710F"/>
                      </a:solidFill>
                      <a:latin typeface="Times New Roman" panose="02020603050405020304" pitchFamily="18" charset="0"/>
                    </a:rPr>
                    <a:t> a</a:t>
                  </a:r>
                  <a:r>
                    <a:rPr lang="en-US" altLang="zh-CN" sz="2200" b="1" baseline="-30000">
                      <a:solidFill>
                        <a:srgbClr val="79710F"/>
                      </a:solidFill>
                      <a:latin typeface="Times New Roman" panose="02020603050405020304" pitchFamily="18" charset="0"/>
                    </a:rPr>
                    <a:t>3</a:t>
                  </a:r>
                  <a:endParaRPr lang="en-US" altLang="zh-CN" sz="2200" b="1" baseline="-30000">
                    <a:solidFill>
                      <a:srgbClr val="79710F"/>
                    </a:solidFill>
                    <a:latin typeface="Times New Roman" panose="02020603050405020304" pitchFamily="18" charset="0"/>
                  </a:endParaRPr>
                </a:p>
              </p:txBody>
            </p:sp>
            <p:sp>
              <p:nvSpPr>
                <p:cNvPr id="53292" name="Rectangle 137"/>
                <p:cNvSpPr>
                  <a:spLocks noChangeArrowheads="1"/>
                </p:cNvSpPr>
                <p:nvPr/>
              </p:nvSpPr>
              <p:spPr bwMode="auto">
                <a:xfrm>
                  <a:off x="0" y="404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76" name="Group 138"/>
              <p:cNvGrpSpPr/>
              <p:nvPr/>
            </p:nvGrpSpPr>
            <p:grpSpPr bwMode="auto">
              <a:xfrm>
                <a:off x="300" y="4049"/>
                <a:ext cx="360" cy="710"/>
                <a:chOff x="300" y="4049"/>
                <a:chExt cx="360" cy="710"/>
              </a:xfrm>
            </p:grpSpPr>
            <p:sp>
              <p:nvSpPr>
                <p:cNvPr id="53289" name="Rectangle 139"/>
                <p:cNvSpPr>
                  <a:spLocks noChangeArrowheads="1"/>
                </p:cNvSpPr>
                <p:nvPr/>
              </p:nvSpPr>
              <p:spPr bwMode="auto">
                <a:xfrm>
                  <a:off x="343" y="404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i="1">
                      <a:latin typeface="Times New Roman" panose="02020603050405020304" pitchFamily="18" charset="0"/>
                    </a:rPr>
                    <a:t>  b</a:t>
                  </a:r>
                  <a:r>
                    <a:rPr lang="en-US" altLang="zh-CN" sz="2200" b="1" baseline="-30000">
                      <a:latin typeface="Times New Roman" panose="02020603050405020304" pitchFamily="18" charset="0"/>
                    </a:rPr>
                    <a:t>4</a:t>
                  </a:r>
                  <a:endParaRPr lang="en-US" altLang="zh-CN" sz="2200" b="1" baseline="-30000">
                    <a:latin typeface="Times New Roman" panose="02020603050405020304" pitchFamily="18" charset="0"/>
                  </a:endParaRPr>
                </a:p>
              </p:txBody>
            </p:sp>
            <p:sp>
              <p:nvSpPr>
                <p:cNvPr id="53290" name="Rectangle 140"/>
                <p:cNvSpPr>
                  <a:spLocks noChangeArrowheads="1"/>
                </p:cNvSpPr>
                <p:nvPr/>
              </p:nvSpPr>
              <p:spPr bwMode="auto">
                <a:xfrm>
                  <a:off x="300" y="404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77" name="Group 141"/>
              <p:cNvGrpSpPr/>
              <p:nvPr/>
            </p:nvGrpSpPr>
            <p:grpSpPr bwMode="auto">
              <a:xfrm>
                <a:off x="660" y="4049"/>
                <a:ext cx="360" cy="710"/>
                <a:chOff x="660" y="4049"/>
                <a:chExt cx="360" cy="710"/>
              </a:xfrm>
            </p:grpSpPr>
            <p:sp>
              <p:nvSpPr>
                <p:cNvPr id="53287" name="Rectangle 142"/>
                <p:cNvSpPr>
                  <a:spLocks noChangeArrowheads="1"/>
                </p:cNvSpPr>
                <p:nvPr/>
              </p:nvSpPr>
              <p:spPr bwMode="auto">
                <a:xfrm>
                  <a:off x="703" y="404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288" name="Rectangle 143"/>
                <p:cNvSpPr>
                  <a:spLocks noChangeArrowheads="1"/>
                </p:cNvSpPr>
                <p:nvPr/>
              </p:nvSpPr>
              <p:spPr bwMode="auto">
                <a:xfrm>
                  <a:off x="660" y="404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78" name="Group 144"/>
              <p:cNvGrpSpPr/>
              <p:nvPr/>
            </p:nvGrpSpPr>
            <p:grpSpPr bwMode="auto">
              <a:xfrm>
                <a:off x="0" y="4759"/>
                <a:ext cx="300" cy="710"/>
                <a:chOff x="0" y="4759"/>
                <a:chExt cx="300" cy="710"/>
              </a:xfrm>
            </p:grpSpPr>
            <p:sp>
              <p:nvSpPr>
                <p:cNvPr id="53285" name="Rectangle 145"/>
                <p:cNvSpPr>
                  <a:spLocks noChangeArrowheads="1"/>
                </p:cNvSpPr>
                <p:nvPr/>
              </p:nvSpPr>
              <p:spPr bwMode="auto">
                <a:xfrm>
                  <a:off x="43" y="475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3C3D03"/>
                      </a:solidFill>
                      <a:latin typeface="Times New Roman" panose="02020603050405020304" pitchFamily="18" charset="0"/>
                    </a:rPr>
                    <a:t>a</a:t>
                  </a:r>
                  <a:r>
                    <a:rPr lang="en-US" altLang="zh-CN" sz="2200" b="1" baseline="-30000">
                      <a:solidFill>
                        <a:srgbClr val="3C3D03"/>
                      </a:solidFill>
                      <a:latin typeface="Times New Roman" panose="02020603050405020304" pitchFamily="18" charset="0"/>
                    </a:rPr>
                    <a:t>4</a:t>
                  </a:r>
                  <a:endParaRPr lang="en-US" altLang="zh-CN" sz="1000">
                    <a:solidFill>
                      <a:srgbClr val="3C3D03"/>
                    </a:solidFill>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286" name="Rectangle 146"/>
                <p:cNvSpPr>
                  <a:spLocks noChangeArrowheads="1"/>
                </p:cNvSpPr>
                <p:nvPr/>
              </p:nvSpPr>
              <p:spPr bwMode="auto">
                <a:xfrm>
                  <a:off x="0" y="475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kumimoji="0" lang="zh-CN" altLang="zh-CN" sz="1800">
                    <a:solidFill>
                      <a:srgbClr val="3C3D03"/>
                    </a:solidFill>
                    <a:latin typeface="Tahoma" panose="020B0604030504040204" pitchFamily="34" charset="0"/>
                  </a:endParaRPr>
                </a:p>
              </p:txBody>
            </p:sp>
          </p:grpSp>
          <p:grpSp>
            <p:nvGrpSpPr>
              <p:cNvPr id="53279" name="Group 147"/>
              <p:cNvGrpSpPr/>
              <p:nvPr/>
            </p:nvGrpSpPr>
            <p:grpSpPr bwMode="auto">
              <a:xfrm>
                <a:off x="300" y="4759"/>
                <a:ext cx="360" cy="710"/>
                <a:chOff x="300" y="4759"/>
                <a:chExt cx="360" cy="710"/>
              </a:xfrm>
            </p:grpSpPr>
            <p:sp>
              <p:nvSpPr>
                <p:cNvPr id="53283" name="Rectangle 148"/>
                <p:cNvSpPr>
                  <a:spLocks noChangeArrowheads="1"/>
                </p:cNvSpPr>
                <p:nvPr/>
              </p:nvSpPr>
              <p:spPr bwMode="auto">
                <a:xfrm>
                  <a:off x="343" y="475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284" name="Rectangle 149"/>
                <p:cNvSpPr>
                  <a:spLocks noChangeArrowheads="1"/>
                </p:cNvSpPr>
                <p:nvPr/>
              </p:nvSpPr>
              <p:spPr bwMode="auto">
                <a:xfrm>
                  <a:off x="300" y="475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3280" name="Group 150"/>
              <p:cNvGrpSpPr/>
              <p:nvPr/>
            </p:nvGrpSpPr>
            <p:grpSpPr bwMode="auto">
              <a:xfrm>
                <a:off x="660" y="4759"/>
                <a:ext cx="360" cy="710"/>
                <a:chOff x="660" y="4759"/>
                <a:chExt cx="360" cy="710"/>
              </a:xfrm>
            </p:grpSpPr>
            <p:sp>
              <p:nvSpPr>
                <p:cNvPr id="53281" name="Rectangle 151"/>
                <p:cNvSpPr>
                  <a:spLocks noChangeArrowheads="1"/>
                </p:cNvSpPr>
                <p:nvPr/>
              </p:nvSpPr>
              <p:spPr bwMode="auto">
                <a:xfrm>
                  <a:off x="703" y="475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3282" name="Rectangle 152"/>
                <p:cNvSpPr>
                  <a:spLocks noChangeArrowheads="1"/>
                </p:cNvSpPr>
                <p:nvPr/>
              </p:nvSpPr>
              <p:spPr bwMode="auto">
                <a:xfrm>
                  <a:off x="660" y="475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53256" name="Rectangle 153"/>
            <p:cNvSpPr>
              <a:spLocks noChangeArrowheads="1"/>
            </p:cNvSpPr>
            <p:nvPr/>
          </p:nvSpPr>
          <p:spPr bwMode="auto">
            <a:xfrm>
              <a:off x="-3" y="-3"/>
              <a:ext cx="1026" cy="547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
        <p:nvSpPr>
          <p:cNvPr id="53254" name="AutoShape 154"/>
          <p:cNvSpPr>
            <a:spLocks noChangeArrowheads="1"/>
          </p:cNvSpPr>
          <p:nvPr/>
        </p:nvSpPr>
        <p:spPr bwMode="auto">
          <a:xfrm>
            <a:off x="4500563" y="3284538"/>
            <a:ext cx="431800" cy="360362"/>
          </a:xfrm>
          <a:prstGeom prst="rightArrow">
            <a:avLst>
              <a:gd name="adj1" fmla="val 50000"/>
              <a:gd name="adj2" fmla="val 29956"/>
            </a:avLst>
          </a:prstGeom>
          <a:solidFill>
            <a:schemeClr val="accent1"/>
          </a:solidFill>
          <a:ln w="9525">
            <a:solidFill>
              <a:schemeClr val="tx1"/>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日期占位符 3"/>
          <p:cNvSpPr>
            <a:spLocks noGrp="1"/>
          </p:cNvSpPr>
          <p:nvPr>
            <p:ph type="dt" sz="quarter" idx="10"/>
          </p:nvPr>
        </p:nvSpPr>
        <p:spPr/>
        <p:txBody>
          <a:bodyPr/>
          <a:lstStyle/>
          <a:p>
            <a:pPr>
              <a:defRPr/>
            </a:pPr>
            <a:fld id="{BE54F424-1D39-4BA5-92FC-78B6AF1B67AD}" type="datetime1">
              <a:rPr lang="zh-CN" altLang="en-US"/>
            </a:fld>
            <a:endParaRPr lang="en-US" altLang="zh-CN"/>
          </a:p>
        </p:txBody>
      </p:sp>
      <p:sp>
        <p:nvSpPr>
          <p:cNvPr id="5427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54276" name="Group 4"/>
          <p:cNvGrpSpPr/>
          <p:nvPr/>
        </p:nvGrpSpPr>
        <p:grpSpPr bwMode="auto">
          <a:xfrm>
            <a:off x="5724525" y="1628775"/>
            <a:ext cx="2286000" cy="2286000"/>
            <a:chOff x="-3" y="-3"/>
            <a:chExt cx="1068" cy="2635"/>
          </a:xfrm>
        </p:grpSpPr>
        <p:grpSp>
          <p:nvGrpSpPr>
            <p:cNvPr id="54362" name="Group 5"/>
            <p:cNvGrpSpPr/>
            <p:nvPr/>
          </p:nvGrpSpPr>
          <p:grpSpPr bwMode="auto">
            <a:xfrm>
              <a:off x="0" y="0"/>
              <a:ext cx="1062" cy="2629"/>
              <a:chOff x="0" y="0"/>
              <a:chExt cx="1062" cy="2629"/>
            </a:xfrm>
          </p:grpSpPr>
          <p:grpSp>
            <p:nvGrpSpPr>
              <p:cNvPr id="54364" name="Group 6"/>
              <p:cNvGrpSpPr/>
              <p:nvPr/>
            </p:nvGrpSpPr>
            <p:grpSpPr bwMode="auto">
              <a:xfrm>
                <a:off x="0" y="0"/>
                <a:ext cx="342" cy="499"/>
                <a:chOff x="0" y="0"/>
                <a:chExt cx="342" cy="499"/>
              </a:xfrm>
            </p:grpSpPr>
            <p:sp>
              <p:nvSpPr>
                <p:cNvPr id="54398" name="Rectangle 7"/>
                <p:cNvSpPr>
                  <a:spLocks noChangeArrowheads="1"/>
                </p:cNvSpPr>
                <p:nvPr/>
              </p:nvSpPr>
              <p:spPr bwMode="auto">
                <a:xfrm>
                  <a:off x="43" y="0"/>
                  <a:ext cx="25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99" name="Rectangle 8"/>
                <p:cNvSpPr>
                  <a:spLocks noChangeArrowheads="1"/>
                </p:cNvSpPr>
                <p:nvPr/>
              </p:nvSpPr>
              <p:spPr bwMode="auto">
                <a:xfrm>
                  <a:off x="0" y="0"/>
                  <a:ext cx="34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65" name="Group 9"/>
              <p:cNvGrpSpPr/>
              <p:nvPr/>
            </p:nvGrpSpPr>
            <p:grpSpPr bwMode="auto">
              <a:xfrm>
                <a:off x="342" y="0"/>
                <a:ext cx="360" cy="499"/>
                <a:chOff x="342" y="0"/>
                <a:chExt cx="360" cy="499"/>
              </a:xfrm>
            </p:grpSpPr>
            <p:sp>
              <p:nvSpPr>
                <p:cNvPr id="54396" name="Rectangle 10"/>
                <p:cNvSpPr>
                  <a:spLocks noChangeArrowheads="1"/>
                </p:cNvSpPr>
                <p:nvPr/>
              </p:nvSpPr>
              <p:spPr bwMode="auto">
                <a:xfrm>
                  <a:off x="385"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97" name="Rectangle 11"/>
                <p:cNvSpPr>
                  <a:spLocks noChangeArrowheads="1"/>
                </p:cNvSpPr>
                <p:nvPr/>
              </p:nvSpPr>
              <p:spPr bwMode="auto">
                <a:xfrm>
                  <a:off x="342"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66" name="Group 12"/>
              <p:cNvGrpSpPr/>
              <p:nvPr/>
            </p:nvGrpSpPr>
            <p:grpSpPr bwMode="auto">
              <a:xfrm>
                <a:off x="702" y="0"/>
                <a:ext cx="360" cy="499"/>
                <a:chOff x="702" y="0"/>
                <a:chExt cx="360" cy="499"/>
              </a:xfrm>
            </p:grpSpPr>
            <p:sp>
              <p:nvSpPr>
                <p:cNvPr id="54394" name="Rectangle 13"/>
                <p:cNvSpPr>
                  <a:spLocks noChangeArrowheads="1"/>
                </p:cNvSpPr>
                <p:nvPr/>
              </p:nvSpPr>
              <p:spPr bwMode="auto">
                <a:xfrm>
                  <a:off x="745"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D</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95" name="Rectangle 14"/>
                <p:cNvSpPr>
                  <a:spLocks noChangeArrowheads="1"/>
                </p:cNvSpPr>
                <p:nvPr/>
              </p:nvSpPr>
              <p:spPr bwMode="auto">
                <a:xfrm>
                  <a:off x="702"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67" name="Group 15"/>
              <p:cNvGrpSpPr/>
              <p:nvPr/>
            </p:nvGrpSpPr>
            <p:grpSpPr bwMode="auto">
              <a:xfrm>
                <a:off x="0" y="499"/>
                <a:ext cx="342" cy="710"/>
                <a:chOff x="0" y="499"/>
                <a:chExt cx="342" cy="710"/>
              </a:xfrm>
            </p:grpSpPr>
            <p:sp>
              <p:nvSpPr>
                <p:cNvPr id="54392" name="Rectangle 16"/>
                <p:cNvSpPr>
                  <a:spLocks noChangeArrowheads="1"/>
                </p:cNvSpPr>
                <p:nvPr/>
              </p:nvSpPr>
              <p:spPr bwMode="auto">
                <a:xfrm>
                  <a:off x="43" y="499"/>
                  <a:ext cx="25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b</a:t>
                  </a:r>
                  <a:r>
                    <a:rPr lang="en-US" altLang="zh-CN" sz="2200" b="1" baseline="-30000">
                      <a:solidFill>
                        <a:schemeClr val="tx2"/>
                      </a:solidFill>
                      <a:latin typeface="Times New Roman" panose="02020603050405020304" pitchFamily="18" charset="0"/>
                    </a:rPr>
                    <a:t>1</a:t>
                  </a:r>
                  <a:endParaRPr lang="en-US" altLang="zh-CN" sz="1000">
                    <a:solidFill>
                      <a:schemeClr val="tx2"/>
                    </a:solidFill>
                    <a:latin typeface="Times New Roman" panose="02020603050405020304" pitchFamily="18" charset="0"/>
                  </a:endParaRPr>
                </a:p>
                <a:p>
                  <a:pPr algn="ctr">
                    <a:spcBef>
                      <a:spcPct val="0"/>
                    </a:spcBef>
                    <a:buClrTx/>
                    <a:buSzTx/>
                    <a:buFontTx/>
                    <a:buNone/>
                  </a:pPr>
                  <a:endParaRPr lang="en-US" altLang="zh-CN" sz="2400">
                    <a:solidFill>
                      <a:schemeClr val="tx2"/>
                    </a:solidFill>
                    <a:latin typeface="Times New Roman" panose="02020603050405020304" pitchFamily="18" charset="0"/>
                  </a:endParaRPr>
                </a:p>
              </p:txBody>
            </p:sp>
            <p:sp>
              <p:nvSpPr>
                <p:cNvPr id="54393" name="Rectangle 17"/>
                <p:cNvSpPr>
                  <a:spLocks noChangeArrowheads="1"/>
                </p:cNvSpPr>
                <p:nvPr/>
              </p:nvSpPr>
              <p:spPr bwMode="auto">
                <a:xfrm>
                  <a:off x="0" y="499"/>
                  <a:ext cx="34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68" name="Group 18"/>
              <p:cNvGrpSpPr/>
              <p:nvPr/>
            </p:nvGrpSpPr>
            <p:grpSpPr bwMode="auto">
              <a:xfrm>
                <a:off x="342" y="499"/>
                <a:ext cx="360" cy="710"/>
                <a:chOff x="342" y="499"/>
                <a:chExt cx="360" cy="710"/>
              </a:xfrm>
            </p:grpSpPr>
            <p:sp>
              <p:nvSpPr>
                <p:cNvPr id="54390" name="Rectangle 19"/>
                <p:cNvSpPr>
                  <a:spLocks noChangeArrowheads="1"/>
                </p:cNvSpPr>
                <p:nvPr/>
              </p:nvSpPr>
              <p:spPr bwMode="auto">
                <a:xfrm>
                  <a:off x="385"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c</a:t>
                  </a:r>
                  <a:r>
                    <a:rPr lang="en-US" altLang="zh-CN" sz="2200" b="1" baseline="-30000">
                      <a:solidFill>
                        <a:schemeClr val="tx2"/>
                      </a:solidFill>
                      <a:latin typeface="Times New Roman" panose="02020603050405020304" pitchFamily="18" charset="0"/>
                    </a:rPr>
                    <a:t>2</a:t>
                  </a:r>
                  <a:endParaRPr lang="en-US" altLang="zh-CN" sz="1000">
                    <a:solidFill>
                      <a:schemeClr val="tx2"/>
                    </a:solidFill>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91" name="Rectangle 20"/>
                <p:cNvSpPr>
                  <a:spLocks noChangeArrowheads="1"/>
                </p:cNvSpPr>
                <p:nvPr/>
              </p:nvSpPr>
              <p:spPr bwMode="auto">
                <a:xfrm>
                  <a:off x="342"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69" name="Group 21"/>
              <p:cNvGrpSpPr/>
              <p:nvPr/>
            </p:nvGrpSpPr>
            <p:grpSpPr bwMode="auto">
              <a:xfrm>
                <a:off x="702" y="499"/>
                <a:ext cx="360" cy="710"/>
                <a:chOff x="702" y="499"/>
                <a:chExt cx="360" cy="710"/>
              </a:xfrm>
            </p:grpSpPr>
            <p:sp>
              <p:nvSpPr>
                <p:cNvPr id="54388" name="Rectangle 22"/>
                <p:cNvSpPr>
                  <a:spLocks noChangeArrowheads="1"/>
                </p:cNvSpPr>
                <p:nvPr/>
              </p:nvSpPr>
              <p:spPr bwMode="auto">
                <a:xfrm>
                  <a:off x="745"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d</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89" name="Rectangle 23"/>
                <p:cNvSpPr>
                  <a:spLocks noChangeArrowheads="1"/>
                </p:cNvSpPr>
                <p:nvPr/>
              </p:nvSpPr>
              <p:spPr bwMode="auto">
                <a:xfrm>
                  <a:off x="702"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70" name="Group 24"/>
              <p:cNvGrpSpPr/>
              <p:nvPr/>
            </p:nvGrpSpPr>
            <p:grpSpPr bwMode="auto">
              <a:xfrm>
                <a:off x="0" y="1209"/>
                <a:ext cx="342" cy="710"/>
                <a:chOff x="0" y="1209"/>
                <a:chExt cx="342" cy="710"/>
              </a:xfrm>
            </p:grpSpPr>
            <p:sp>
              <p:nvSpPr>
                <p:cNvPr id="54386" name="Rectangle 25"/>
                <p:cNvSpPr>
                  <a:spLocks noChangeArrowheads="1"/>
                </p:cNvSpPr>
                <p:nvPr/>
              </p:nvSpPr>
              <p:spPr bwMode="auto">
                <a:xfrm>
                  <a:off x="43" y="1209"/>
                  <a:ext cx="25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b</a:t>
                  </a:r>
                  <a:r>
                    <a:rPr lang="en-US" altLang="zh-CN" sz="2200" b="1" baseline="-30000">
                      <a:solidFill>
                        <a:schemeClr val="tx2"/>
                      </a:solidFill>
                      <a:latin typeface="Times New Roman" panose="02020603050405020304" pitchFamily="18" charset="0"/>
                    </a:rPr>
                    <a:t>2</a:t>
                  </a:r>
                  <a:endParaRPr lang="en-US" altLang="zh-CN" sz="1000">
                    <a:solidFill>
                      <a:schemeClr val="tx2"/>
                    </a:solidFill>
                    <a:latin typeface="Times New Roman" panose="02020603050405020304" pitchFamily="18" charset="0"/>
                  </a:endParaRPr>
                </a:p>
                <a:p>
                  <a:pPr algn="ctr">
                    <a:spcBef>
                      <a:spcPct val="0"/>
                    </a:spcBef>
                    <a:buClrTx/>
                    <a:buSzTx/>
                    <a:buFontTx/>
                    <a:buNone/>
                  </a:pPr>
                  <a:endParaRPr lang="en-US" altLang="zh-CN" sz="2400">
                    <a:solidFill>
                      <a:schemeClr val="tx2"/>
                    </a:solidFill>
                    <a:latin typeface="Times New Roman" panose="02020603050405020304" pitchFamily="18" charset="0"/>
                  </a:endParaRPr>
                </a:p>
              </p:txBody>
            </p:sp>
            <p:sp>
              <p:nvSpPr>
                <p:cNvPr id="54387" name="Rectangle 26"/>
                <p:cNvSpPr>
                  <a:spLocks noChangeArrowheads="1"/>
                </p:cNvSpPr>
                <p:nvPr/>
              </p:nvSpPr>
              <p:spPr bwMode="auto">
                <a:xfrm>
                  <a:off x="0" y="1209"/>
                  <a:ext cx="34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71" name="Group 27"/>
              <p:cNvGrpSpPr/>
              <p:nvPr/>
            </p:nvGrpSpPr>
            <p:grpSpPr bwMode="auto">
              <a:xfrm>
                <a:off x="342" y="1209"/>
                <a:ext cx="360" cy="710"/>
                <a:chOff x="342" y="1209"/>
                <a:chExt cx="360" cy="710"/>
              </a:xfrm>
            </p:grpSpPr>
            <p:sp>
              <p:nvSpPr>
                <p:cNvPr id="54384" name="Rectangle 28"/>
                <p:cNvSpPr>
                  <a:spLocks noChangeArrowheads="1"/>
                </p:cNvSpPr>
                <p:nvPr/>
              </p:nvSpPr>
              <p:spPr bwMode="auto">
                <a:xfrm>
                  <a:off x="385"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c</a:t>
                  </a:r>
                  <a:r>
                    <a:rPr lang="en-US" altLang="zh-CN" sz="2200" b="1" baseline="-30000">
                      <a:solidFill>
                        <a:schemeClr val="tx2"/>
                      </a:solidFill>
                      <a:latin typeface="Times New Roman" panose="02020603050405020304" pitchFamily="18" charset="0"/>
                    </a:rPr>
                    <a:t>1</a:t>
                  </a:r>
                  <a:endParaRPr lang="en-US" altLang="zh-CN" sz="1000">
                    <a:solidFill>
                      <a:schemeClr val="tx2"/>
                    </a:solidFill>
                    <a:latin typeface="Times New Roman" panose="02020603050405020304" pitchFamily="18" charset="0"/>
                  </a:endParaRPr>
                </a:p>
                <a:p>
                  <a:pPr algn="ctr">
                    <a:spcBef>
                      <a:spcPct val="0"/>
                    </a:spcBef>
                    <a:buClrTx/>
                    <a:buSzTx/>
                    <a:buFontTx/>
                    <a:buNone/>
                  </a:pPr>
                  <a:endParaRPr lang="en-US" altLang="zh-CN" sz="2400">
                    <a:solidFill>
                      <a:schemeClr val="tx2"/>
                    </a:solidFill>
                    <a:latin typeface="Times New Roman" panose="02020603050405020304" pitchFamily="18" charset="0"/>
                  </a:endParaRPr>
                </a:p>
              </p:txBody>
            </p:sp>
            <p:sp>
              <p:nvSpPr>
                <p:cNvPr id="54385" name="Rectangle 29"/>
                <p:cNvSpPr>
                  <a:spLocks noChangeArrowheads="1"/>
                </p:cNvSpPr>
                <p:nvPr/>
              </p:nvSpPr>
              <p:spPr bwMode="auto">
                <a:xfrm>
                  <a:off x="342"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72" name="Group 30"/>
              <p:cNvGrpSpPr/>
              <p:nvPr/>
            </p:nvGrpSpPr>
            <p:grpSpPr bwMode="auto">
              <a:xfrm>
                <a:off x="702" y="1209"/>
                <a:ext cx="360" cy="710"/>
                <a:chOff x="702" y="1209"/>
                <a:chExt cx="360" cy="710"/>
              </a:xfrm>
            </p:grpSpPr>
            <p:sp>
              <p:nvSpPr>
                <p:cNvPr id="54382" name="Rectangle 31"/>
                <p:cNvSpPr>
                  <a:spLocks noChangeArrowheads="1"/>
                </p:cNvSpPr>
                <p:nvPr/>
              </p:nvSpPr>
              <p:spPr bwMode="auto">
                <a:xfrm>
                  <a:off x="745"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d</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83" name="Rectangle 32"/>
                <p:cNvSpPr>
                  <a:spLocks noChangeArrowheads="1"/>
                </p:cNvSpPr>
                <p:nvPr/>
              </p:nvSpPr>
              <p:spPr bwMode="auto">
                <a:xfrm>
                  <a:off x="702"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73" name="Group 33"/>
              <p:cNvGrpSpPr/>
              <p:nvPr/>
            </p:nvGrpSpPr>
            <p:grpSpPr bwMode="auto">
              <a:xfrm>
                <a:off x="0" y="1919"/>
                <a:ext cx="342" cy="710"/>
                <a:chOff x="0" y="1919"/>
                <a:chExt cx="342" cy="710"/>
              </a:xfrm>
            </p:grpSpPr>
            <p:sp>
              <p:nvSpPr>
                <p:cNvPr id="54380" name="Rectangle 34"/>
                <p:cNvSpPr>
                  <a:spLocks noChangeArrowheads="1"/>
                </p:cNvSpPr>
                <p:nvPr/>
              </p:nvSpPr>
              <p:spPr bwMode="auto">
                <a:xfrm>
                  <a:off x="43" y="1919"/>
                  <a:ext cx="25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b</a:t>
                  </a:r>
                  <a:r>
                    <a:rPr lang="en-US" altLang="zh-CN" sz="2200" b="1" baseline="-30000">
                      <a:solidFill>
                        <a:schemeClr val="tx2"/>
                      </a:solidFill>
                      <a:latin typeface="Times New Roman" panose="02020603050405020304" pitchFamily="18" charset="0"/>
                    </a:rPr>
                    <a:t>2</a:t>
                  </a:r>
                  <a:endParaRPr lang="en-US" altLang="zh-CN" sz="700" i="1">
                    <a:solidFill>
                      <a:schemeClr val="tx2"/>
                    </a:solidFill>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81" name="Rectangle 35"/>
                <p:cNvSpPr>
                  <a:spLocks noChangeArrowheads="1"/>
                </p:cNvSpPr>
                <p:nvPr/>
              </p:nvSpPr>
              <p:spPr bwMode="auto">
                <a:xfrm>
                  <a:off x="0" y="1919"/>
                  <a:ext cx="34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74" name="Group 36"/>
              <p:cNvGrpSpPr/>
              <p:nvPr/>
            </p:nvGrpSpPr>
            <p:grpSpPr bwMode="auto">
              <a:xfrm>
                <a:off x="342" y="1919"/>
                <a:ext cx="360" cy="710"/>
                <a:chOff x="342" y="1919"/>
                <a:chExt cx="360" cy="710"/>
              </a:xfrm>
            </p:grpSpPr>
            <p:sp>
              <p:nvSpPr>
                <p:cNvPr id="54378" name="Rectangle 37"/>
                <p:cNvSpPr>
                  <a:spLocks noChangeArrowheads="1"/>
                </p:cNvSpPr>
                <p:nvPr/>
              </p:nvSpPr>
              <p:spPr bwMode="auto">
                <a:xfrm>
                  <a:off x="385"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c</a:t>
                  </a:r>
                  <a:r>
                    <a:rPr lang="en-US" altLang="zh-CN" sz="2200" b="1" baseline="-30000">
                      <a:solidFill>
                        <a:schemeClr val="tx2"/>
                      </a:solidFill>
                      <a:latin typeface="Times New Roman" panose="02020603050405020304" pitchFamily="18" charset="0"/>
                    </a:rPr>
                    <a:t>3</a:t>
                  </a:r>
                  <a:endParaRPr lang="en-US" altLang="zh-CN" sz="1000">
                    <a:solidFill>
                      <a:schemeClr val="tx2"/>
                    </a:solidFill>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79" name="Rectangle 38"/>
                <p:cNvSpPr>
                  <a:spLocks noChangeArrowheads="1"/>
                </p:cNvSpPr>
                <p:nvPr/>
              </p:nvSpPr>
              <p:spPr bwMode="auto">
                <a:xfrm>
                  <a:off x="342"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75" name="Group 39"/>
              <p:cNvGrpSpPr/>
              <p:nvPr/>
            </p:nvGrpSpPr>
            <p:grpSpPr bwMode="auto">
              <a:xfrm>
                <a:off x="702" y="1919"/>
                <a:ext cx="360" cy="710"/>
                <a:chOff x="702" y="1919"/>
                <a:chExt cx="360" cy="710"/>
              </a:xfrm>
            </p:grpSpPr>
            <p:sp>
              <p:nvSpPr>
                <p:cNvPr id="54376" name="Rectangle 40"/>
                <p:cNvSpPr>
                  <a:spLocks noChangeArrowheads="1"/>
                </p:cNvSpPr>
                <p:nvPr/>
              </p:nvSpPr>
              <p:spPr bwMode="auto">
                <a:xfrm>
                  <a:off x="745"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d</a:t>
                  </a:r>
                  <a:r>
                    <a:rPr lang="en-US" altLang="zh-CN" sz="2200" b="1" baseline="-30000">
                      <a:latin typeface="Times New Roman" panose="02020603050405020304" pitchFamily="18" charset="0"/>
                    </a:rPr>
                    <a:t>2</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77" name="Rectangle 41"/>
                <p:cNvSpPr>
                  <a:spLocks noChangeArrowheads="1"/>
                </p:cNvSpPr>
                <p:nvPr/>
              </p:nvSpPr>
              <p:spPr bwMode="auto">
                <a:xfrm>
                  <a:off x="702"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54363" name="Rectangle 42"/>
            <p:cNvSpPr>
              <a:spLocks noChangeArrowheads="1"/>
            </p:cNvSpPr>
            <p:nvPr/>
          </p:nvSpPr>
          <p:spPr bwMode="auto">
            <a:xfrm>
              <a:off x="-3" y="-3"/>
              <a:ext cx="1068" cy="263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77" name="Group 43"/>
          <p:cNvGrpSpPr/>
          <p:nvPr/>
        </p:nvGrpSpPr>
        <p:grpSpPr bwMode="auto">
          <a:xfrm>
            <a:off x="1258888" y="1052513"/>
            <a:ext cx="3124200" cy="4419600"/>
            <a:chOff x="-3" y="-3"/>
            <a:chExt cx="1026" cy="5475"/>
          </a:xfrm>
        </p:grpSpPr>
        <p:grpSp>
          <p:nvGrpSpPr>
            <p:cNvPr id="54288" name="Group 44"/>
            <p:cNvGrpSpPr/>
            <p:nvPr/>
          </p:nvGrpSpPr>
          <p:grpSpPr bwMode="auto">
            <a:xfrm>
              <a:off x="0" y="0"/>
              <a:ext cx="1020" cy="5469"/>
              <a:chOff x="0" y="0"/>
              <a:chExt cx="1020" cy="5469"/>
            </a:xfrm>
          </p:grpSpPr>
          <p:grpSp>
            <p:nvGrpSpPr>
              <p:cNvPr id="54290" name="Group 45"/>
              <p:cNvGrpSpPr/>
              <p:nvPr/>
            </p:nvGrpSpPr>
            <p:grpSpPr bwMode="auto">
              <a:xfrm>
                <a:off x="0" y="0"/>
                <a:ext cx="300" cy="499"/>
                <a:chOff x="0" y="0"/>
                <a:chExt cx="300" cy="499"/>
              </a:xfrm>
            </p:grpSpPr>
            <p:sp>
              <p:nvSpPr>
                <p:cNvPr id="54360" name="Rectangle 46"/>
                <p:cNvSpPr>
                  <a:spLocks noChangeArrowheads="1"/>
                </p:cNvSpPr>
                <p:nvPr/>
              </p:nvSpPr>
              <p:spPr bwMode="auto">
                <a:xfrm>
                  <a:off x="43" y="0"/>
                  <a:ext cx="21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61" name="Rectangle 47"/>
                <p:cNvSpPr>
                  <a:spLocks noChangeArrowheads="1"/>
                </p:cNvSpPr>
                <p:nvPr/>
              </p:nvSpPr>
              <p:spPr bwMode="auto">
                <a:xfrm>
                  <a:off x="0" y="0"/>
                  <a:ext cx="30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91" name="Group 48"/>
              <p:cNvGrpSpPr/>
              <p:nvPr/>
            </p:nvGrpSpPr>
            <p:grpSpPr bwMode="auto">
              <a:xfrm>
                <a:off x="300" y="0"/>
                <a:ext cx="360" cy="499"/>
                <a:chOff x="300" y="0"/>
                <a:chExt cx="360" cy="499"/>
              </a:xfrm>
            </p:grpSpPr>
            <p:sp>
              <p:nvSpPr>
                <p:cNvPr id="54358" name="Rectangle 49"/>
                <p:cNvSpPr>
                  <a:spLocks noChangeArrowheads="1"/>
                </p:cNvSpPr>
                <p:nvPr/>
              </p:nvSpPr>
              <p:spPr bwMode="auto">
                <a:xfrm>
                  <a:off x="34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59" name="Rectangle 50"/>
                <p:cNvSpPr>
                  <a:spLocks noChangeArrowheads="1"/>
                </p:cNvSpPr>
                <p:nvPr/>
              </p:nvSpPr>
              <p:spPr bwMode="auto">
                <a:xfrm>
                  <a:off x="30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92" name="Group 51"/>
              <p:cNvGrpSpPr/>
              <p:nvPr/>
            </p:nvGrpSpPr>
            <p:grpSpPr bwMode="auto">
              <a:xfrm>
                <a:off x="660" y="0"/>
                <a:ext cx="360" cy="499"/>
                <a:chOff x="660" y="0"/>
                <a:chExt cx="360" cy="499"/>
              </a:xfrm>
            </p:grpSpPr>
            <p:sp>
              <p:nvSpPr>
                <p:cNvPr id="54356" name="Rectangle 52"/>
                <p:cNvSpPr>
                  <a:spLocks noChangeArrowheads="1"/>
                </p:cNvSpPr>
                <p:nvPr/>
              </p:nvSpPr>
              <p:spPr bwMode="auto">
                <a:xfrm>
                  <a:off x="703" y="0"/>
                  <a:ext cx="2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57" name="Rectangle 53"/>
                <p:cNvSpPr>
                  <a:spLocks noChangeArrowheads="1"/>
                </p:cNvSpPr>
                <p:nvPr/>
              </p:nvSpPr>
              <p:spPr bwMode="auto">
                <a:xfrm>
                  <a:off x="660" y="0"/>
                  <a:ext cx="3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93" name="Group 54"/>
              <p:cNvGrpSpPr/>
              <p:nvPr/>
            </p:nvGrpSpPr>
            <p:grpSpPr bwMode="auto">
              <a:xfrm>
                <a:off x="0" y="499"/>
                <a:ext cx="300" cy="710"/>
                <a:chOff x="0" y="499"/>
                <a:chExt cx="300" cy="710"/>
              </a:xfrm>
            </p:grpSpPr>
            <p:sp>
              <p:nvSpPr>
                <p:cNvPr id="54354" name="Rectangle 55"/>
                <p:cNvSpPr>
                  <a:spLocks noChangeArrowheads="1"/>
                </p:cNvSpPr>
                <p:nvPr/>
              </p:nvSpPr>
              <p:spPr bwMode="auto">
                <a:xfrm>
                  <a:off x="43" y="49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a</a:t>
                  </a:r>
                  <a:r>
                    <a:rPr lang="en-US" altLang="zh-CN" sz="2200" b="1" baseline="-30000">
                      <a:solidFill>
                        <a:schemeClr val="tx2"/>
                      </a:solidFill>
                      <a:latin typeface="Times New Roman" panose="02020603050405020304" pitchFamily="18" charset="0"/>
                    </a:rPr>
                    <a:t>1</a:t>
                  </a:r>
                  <a:endParaRPr lang="en-US" altLang="zh-CN" sz="1000">
                    <a:solidFill>
                      <a:schemeClr val="tx2"/>
                    </a:solidFill>
                    <a:latin typeface="Times New Roman" panose="02020603050405020304" pitchFamily="18" charset="0"/>
                  </a:endParaRPr>
                </a:p>
                <a:p>
                  <a:pPr algn="ctr">
                    <a:spcBef>
                      <a:spcPct val="0"/>
                    </a:spcBef>
                    <a:buClrTx/>
                    <a:buSzTx/>
                    <a:buFontTx/>
                    <a:buNone/>
                  </a:pPr>
                  <a:endParaRPr lang="en-US" altLang="zh-CN" sz="2400">
                    <a:solidFill>
                      <a:schemeClr val="tx2"/>
                    </a:solidFill>
                    <a:latin typeface="Times New Roman" panose="02020603050405020304" pitchFamily="18" charset="0"/>
                  </a:endParaRPr>
                </a:p>
              </p:txBody>
            </p:sp>
            <p:sp>
              <p:nvSpPr>
                <p:cNvPr id="54355" name="Rectangle 56"/>
                <p:cNvSpPr>
                  <a:spLocks noChangeArrowheads="1"/>
                </p:cNvSpPr>
                <p:nvPr/>
              </p:nvSpPr>
              <p:spPr bwMode="auto">
                <a:xfrm>
                  <a:off x="0" y="49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94" name="Group 57"/>
              <p:cNvGrpSpPr/>
              <p:nvPr/>
            </p:nvGrpSpPr>
            <p:grpSpPr bwMode="auto">
              <a:xfrm>
                <a:off x="300" y="499"/>
                <a:ext cx="360" cy="710"/>
                <a:chOff x="300" y="499"/>
                <a:chExt cx="360" cy="710"/>
              </a:xfrm>
            </p:grpSpPr>
            <p:sp>
              <p:nvSpPr>
                <p:cNvPr id="54352" name="Rectangle 58"/>
                <p:cNvSpPr>
                  <a:spLocks noChangeArrowheads="1"/>
                </p:cNvSpPr>
                <p:nvPr/>
              </p:nvSpPr>
              <p:spPr bwMode="auto">
                <a:xfrm>
                  <a:off x="343"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993366"/>
                      </a:solidFill>
                      <a:latin typeface="Times New Roman" panose="02020603050405020304" pitchFamily="18" charset="0"/>
                    </a:rPr>
                    <a:t>b</a:t>
                  </a:r>
                  <a:r>
                    <a:rPr lang="en-US" altLang="zh-CN" sz="2200" b="1" baseline="-30000">
                      <a:solidFill>
                        <a:srgbClr val="993366"/>
                      </a:solidFill>
                      <a:latin typeface="Times New Roman" panose="02020603050405020304" pitchFamily="18" charset="0"/>
                    </a:rPr>
                    <a:t>1</a:t>
                  </a:r>
                  <a:endParaRPr lang="en-US" altLang="zh-CN" sz="1000">
                    <a:solidFill>
                      <a:srgbClr val="993366"/>
                    </a:solidFill>
                    <a:latin typeface="Times New Roman" panose="02020603050405020304" pitchFamily="18" charset="0"/>
                  </a:endParaRPr>
                </a:p>
                <a:p>
                  <a:pPr algn="ctr">
                    <a:spcBef>
                      <a:spcPct val="0"/>
                    </a:spcBef>
                    <a:buClrTx/>
                    <a:buSzTx/>
                    <a:buFontTx/>
                    <a:buNone/>
                  </a:pPr>
                  <a:endParaRPr lang="en-US" altLang="zh-CN" sz="2400">
                    <a:solidFill>
                      <a:srgbClr val="993366"/>
                    </a:solidFill>
                    <a:latin typeface="Times New Roman" panose="02020603050405020304" pitchFamily="18" charset="0"/>
                  </a:endParaRPr>
                </a:p>
              </p:txBody>
            </p:sp>
            <p:sp>
              <p:nvSpPr>
                <p:cNvPr id="54353" name="Rectangle 59"/>
                <p:cNvSpPr>
                  <a:spLocks noChangeArrowheads="1"/>
                </p:cNvSpPr>
                <p:nvPr/>
              </p:nvSpPr>
              <p:spPr bwMode="auto">
                <a:xfrm>
                  <a:off x="300"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95" name="Group 60"/>
              <p:cNvGrpSpPr/>
              <p:nvPr/>
            </p:nvGrpSpPr>
            <p:grpSpPr bwMode="auto">
              <a:xfrm>
                <a:off x="660" y="499"/>
                <a:ext cx="360" cy="710"/>
                <a:chOff x="660" y="499"/>
                <a:chExt cx="360" cy="710"/>
              </a:xfrm>
            </p:grpSpPr>
            <p:sp>
              <p:nvSpPr>
                <p:cNvPr id="54350" name="Rectangle 61"/>
                <p:cNvSpPr>
                  <a:spLocks noChangeArrowheads="1"/>
                </p:cNvSpPr>
                <p:nvPr/>
              </p:nvSpPr>
              <p:spPr bwMode="auto">
                <a:xfrm>
                  <a:off x="703" y="49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993366"/>
                      </a:solidFill>
                      <a:latin typeface="Times New Roman" panose="02020603050405020304" pitchFamily="18" charset="0"/>
                    </a:rPr>
                    <a:t>c</a:t>
                  </a:r>
                  <a:r>
                    <a:rPr lang="en-US" altLang="zh-CN" sz="2200" b="1" baseline="-30000">
                      <a:solidFill>
                        <a:srgbClr val="993366"/>
                      </a:solidFill>
                      <a:latin typeface="Times New Roman" panose="02020603050405020304" pitchFamily="18" charset="0"/>
                    </a:rPr>
                    <a:t>2</a:t>
                  </a:r>
                  <a:endParaRPr lang="en-US" altLang="zh-CN" sz="1000">
                    <a:solidFill>
                      <a:srgbClr val="993366"/>
                    </a:solidFill>
                    <a:latin typeface="Times New Roman" panose="02020603050405020304" pitchFamily="18" charset="0"/>
                  </a:endParaRPr>
                </a:p>
                <a:p>
                  <a:pPr algn="ctr">
                    <a:spcBef>
                      <a:spcPct val="0"/>
                    </a:spcBef>
                    <a:buClrTx/>
                    <a:buSzTx/>
                    <a:buFontTx/>
                    <a:buNone/>
                  </a:pPr>
                  <a:endParaRPr lang="en-US" altLang="zh-CN" sz="2400">
                    <a:solidFill>
                      <a:srgbClr val="993366"/>
                    </a:solidFill>
                    <a:latin typeface="Times New Roman" panose="02020603050405020304" pitchFamily="18" charset="0"/>
                  </a:endParaRPr>
                </a:p>
              </p:txBody>
            </p:sp>
            <p:sp>
              <p:nvSpPr>
                <p:cNvPr id="54351" name="Rectangle 62"/>
                <p:cNvSpPr>
                  <a:spLocks noChangeArrowheads="1"/>
                </p:cNvSpPr>
                <p:nvPr/>
              </p:nvSpPr>
              <p:spPr bwMode="auto">
                <a:xfrm>
                  <a:off x="660" y="49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96" name="Group 63"/>
              <p:cNvGrpSpPr/>
              <p:nvPr/>
            </p:nvGrpSpPr>
            <p:grpSpPr bwMode="auto">
              <a:xfrm>
                <a:off x="0" y="1209"/>
                <a:ext cx="300" cy="710"/>
                <a:chOff x="0" y="1209"/>
                <a:chExt cx="300" cy="710"/>
              </a:xfrm>
            </p:grpSpPr>
            <p:sp>
              <p:nvSpPr>
                <p:cNvPr id="54348" name="Rectangle 64"/>
                <p:cNvSpPr>
                  <a:spLocks noChangeArrowheads="1"/>
                </p:cNvSpPr>
                <p:nvPr/>
              </p:nvSpPr>
              <p:spPr bwMode="auto">
                <a:xfrm>
                  <a:off x="43" y="120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a</a:t>
                  </a:r>
                  <a:r>
                    <a:rPr lang="en-US" altLang="zh-CN" sz="2200" b="1" baseline="-30000">
                      <a:solidFill>
                        <a:schemeClr val="tx2"/>
                      </a:solidFill>
                      <a:latin typeface="Times New Roman" panose="02020603050405020304" pitchFamily="18" charset="0"/>
                    </a:rPr>
                    <a:t>1</a:t>
                  </a:r>
                  <a:endParaRPr lang="en-US" altLang="zh-CN" sz="1000">
                    <a:solidFill>
                      <a:schemeClr val="tx2"/>
                    </a:solidFill>
                    <a:latin typeface="Times New Roman" panose="02020603050405020304" pitchFamily="18" charset="0"/>
                  </a:endParaRPr>
                </a:p>
                <a:p>
                  <a:pPr algn="ctr">
                    <a:spcBef>
                      <a:spcPct val="0"/>
                    </a:spcBef>
                    <a:buClrTx/>
                    <a:buSzTx/>
                    <a:buFontTx/>
                    <a:buNone/>
                  </a:pPr>
                  <a:endParaRPr lang="en-US" altLang="zh-CN" sz="2400">
                    <a:solidFill>
                      <a:schemeClr val="tx2"/>
                    </a:solidFill>
                    <a:latin typeface="Times New Roman" panose="02020603050405020304" pitchFamily="18" charset="0"/>
                  </a:endParaRPr>
                </a:p>
              </p:txBody>
            </p:sp>
            <p:sp>
              <p:nvSpPr>
                <p:cNvPr id="54349" name="Rectangle 65"/>
                <p:cNvSpPr>
                  <a:spLocks noChangeArrowheads="1"/>
                </p:cNvSpPr>
                <p:nvPr/>
              </p:nvSpPr>
              <p:spPr bwMode="auto">
                <a:xfrm>
                  <a:off x="0" y="120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97" name="Group 66"/>
              <p:cNvGrpSpPr/>
              <p:nvPr/>
            </p:nvGrpSpPr>
            <p:grpSpPr bwMode="auto">
              <a:xfrm>
                <a:off x="300" y="1209"/>
                <a:ext cx="360" cy="710"/>
                <a:chOff x="300" y="1209"/>
                <a:chExt cx="360" cy="710"/>
              </a:xfrm>
            </p:grpSpPr>
            <p:sp>
              <p:nvSpPr>
                <p:cNvPr id="54346" name="Rectangle 67"/>
                <p:cNvSpPr>
                  <a:spLocks noChangeArrowheads="1"/>
                </p:cNvSpPr>
                <p:nvPr/>
              </p:nvSpPr>
              <p:spPr bwMode="auto">
                <a:xfrm>
                  <a:off x="343"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993366"/>
                      </a:solidFill>
                      <a:latin typeface="Times New Roman" panose="02020603050405020304" pitchFamily="18" charset="0"/>
                    </a:rPr>
                    <a:t>b</a:t>
                  </a:r>
                  <a:r>
                    <a:rPr lang="en-US" altLang="zh-CN" sz="2200" b="1" baseline="-30000">
                      <a:solidFill>
                        <a:srgbClr val="993366"/>
                      </a:solidFill>
                      <a:latin typeface="Times New Roman" panose="02020603050405020304" pitchFamily="18" charset="0"/>
                    </a:rPr>
                    <a:t>2</a:t>
                  </a:r>
                  <a:endParaRPr lang="en-US" altLang="zh-CN" sz="1000">
                    <a:solidFill>
                      <a:srgbClr val="993366"/>
                    </a:solidFill>
                    <a:latin typeface="Times New Roman" panose="02020603050405020304" pitchFamily="18" charset="0"/>
                  </a:endParaRPr>
                </a:p>
                <a:p>
                  <a:pPr algn="ctr">
                    <a:spcBef>
                      <a:spcPct val="0"/>
                    </a:spcBef>
                    <a:buClrTx/>
                    <a:buSzTx/>
                    <a:buFontTx/>
                    <a:buNone/>
                  </a:pPr>
                  <a:endParaRPr lang="en-US" altLang="zh-CN" sz="2400">
                    <a:solidFill>
                      <a:srgbClr val="993366"/>
                    </a:solidFill>
                    <a:latin typeface="Times New Roman" panose="02020603050405020304" pitchFamily="18" charset="0"/>
                  </a:endParaRPr>
                </a:p>
              </p:txBody>
            </p:sp>
            <p:sp>
              <p:nvSpPr>
                <p:cNvPr id="54347" name="Rectangle 68"/>
                <p:cNvSpPr>
                  <a:spLocks noChangeArrowheads="1"/>
                </p:cNvSpPr>
                <p:nvPr/>
              </p:nvSpPr>
              <p:spPr bwMode="auto">
                <a:xfrm>
                  <a:off x="300"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98" name="Group 69"/>
              <p:cNvGrpSpPr/>
              <p:nvPr/>
            </p:nvGrpSpPr>
            <p:grpSpPr bwMode="auto">
              <a:xfrm>
                <a:off x="660" y="1209"/>
                <a:ext cx="360" cy="710"/>
                <a:chOff x="660" y="1209"/>
                <a:chExt cx="360" cy="710"/>
              </a:xfrm>
            </p:grpSpPr>
            <p:sp>
              <p:nvSpPr>
                <p:cNvPr id="54344" name="Rectangle 70"/>
                <p:cNvSpPr>
                  <a:spLocks noChangeArrowheads="1"/>
                </p:cNvSpPr>
                <p:nvPr/>
              </p:nvSpPr>
              <p:spPr bwMode="auto">
                <a:xfrm>
                  <a:off x="703" y="120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993366"/>
                      </a:solidFill>
                      <a:latin typeface="Times New Roman" panose="02020603050405020304" pitchFamily="18" charset="0"/>
                    </a:rPr>
                    <a:t>c</a:t>
                  </a:r>
                  <a:r>
                    <a:rPr lang="en-US" altLang="zh-CN" sz="2200" b="1" baseline="-30000">
                      <a:solidFill>
                        <a:srgbClr val="993366"/>
                      </a:solidFill>
                      <a:latin typeface="Times New Roman" panose="02020603050405020304" pitchFamily="18" charset="0"/>
                    </a:rPr>
                    <a:t>3</a:t>
                  </a:r>
                  <a:endParaRPr lang="en-US" altLang="zh-CN" sz="1000">
                    <a:solidFill>
                      <a:srgbClr val="993366"/>
                    </a:solidFill>
                    <a:latin typeface="Times New Roman" panose="02020603050405020304" pitchFamily="18" charset="0"/>
                  </a:endParaRPr>
                </a:p>
                <a:p>
                  <a:pPr algn="ctr">
                    <a:spcBef>
                      <a:spcPct val="0"/>
                    </a:spcBef>
                    <a:buClrTx/>
                    <a:buSzTx/>
                    <a:buFontTx/>
                    <a:buNone/>
                  </a:pPr>
                  <a:endParaRPr lang="en-US" altLang="zh-CN" sz="2400">
                    <a:solidFill>
                      <a:srgbClr val="993366"/>
                    </a:solidFill>
                    <a:latin typeface="Times New Roman" panose="02020603050405020304" pitchFamily="18" charset="0"/>
                  </a:endParaRPr>
                </a:p>
              </p:txBody>
            </p:sp>
            <p:sp>
              <p:nvSpPr>
                <p:cNvPr id="54345" name="Rectangle 71"/>
                <p:cNvSpPr>
                  <a:spLocks noChangeArrowheads="1"/>
                </p:cNvSpPr>
                <p:nvPr/>
              </p:nvSpPr>
              <p:spPr bwMode="auto">
                <a:xfrm>
                  <a:off x="660" y="120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99" name="Group 72"/>
              <p:cNvGrpSpPr/>
              <p:nvPr/>
            </p:nvGrpSpPr>
            <p:grpSpPr bwMode="auto">
              <a:xfrm>
                <a:off x="0" y="1919"/>
                <a:ext cx="300" cy="710"/>
                <a:chOff x="0" y="1919"/>
                <a:chExt cx="300" cy="710"/>
              </a:xfrm>
            </p:grpSpPr>
            <p:sp>
              <p:nvSpPr>
                <p:cNvPr id="54342" name="Rectangle 73"/>
                <p:cNvSpPr>
                  <a:spLocks noChangeArrowheads="1"/>
                </p:cNvSpPr>
                <p:nvPr/>
              </p:nvSpPr>
              <p:spPr bwMode="auto">
                <a:xfrm>
                  <a:off x="43" y="191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tx2"/>
                      </a:solidFill>
                      <a:latin typeface="Times New Roman" panose="02020603050405020304" pitchFamily="18" charset="0"/>
                    </a:rPr>
                    <a:t>a</a:t>
                  </a:r>
                  <a:r>
                    <a:rPr lang="en-US" altLang="zh-CN" sz="2200" b="1" baseline="-30000">
                      <a:solidFill>
                        <a:schemeClr val="tx2"/>
                      </a:solidFill>
                      <a:latin typeface="Times New Roman" panose="02020603050405020304" pitchFamily="18" charset="0"/>
                    </a:rPr>
                    <a:t>1</a:t>
                  </a:r>
                  <a:endParaRPr lang="en-US" altLang="zh-CN" sz="2200" b="1" baseline="-30000">
                    <a:solidFill>
                      <a:schemeClr val="tx2"/>
                    </a:solidFill>
                    <a:latin typeface="Times New Roman" panose="02020603050405020304" pitchFamily="18" charset="0"/>
                  </a:endParaRPr>
                </a:p>
              </p:txBody>
            </p:sp>
            <p:sp>
              <p:nvSpPr>
                <p:cNvPr id="54343" name="Rectangle 74"/>
                <p:cNvSpPr>
                  <a:spLocks noChangeArrowheads="1"/>
                </p:cNvSpPr>
                <p:nvPr/>
              </p:nvSpPr>
              <p:spPr bwMode="auto">
                <a:xfrm>
                  <a:off x="0" y="191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00" name="Group 75"/>
              <p:cNvGrpSpPr/>
              <p:nvPr/>
            </p:nvGrpSpPr>
            <p:grpSpPr bwMode="auto">
              <a:xfrm>
                <a:off x="300" y="1919"/>
                <a:ext cx="360" cy="710"/>
                <a:chOff x="300" y="1919"/>
                <a:chExt cx="360" cy="710"/>
              </a:xfrm>
            </p:grpSpPr>
            <p:sp>
              <p:nvSpPr>
                <p:cNvPr id="54340" name="Rectangle 76"/>
                <p:cNvSpPr>
                  <a:spLocks noChangeArrowheads="1"/>
                </p:cNvSpPr>
                <p:nvPr/>
              </p:nvSpPr>
              <p:spPr bwMode="auto">
                <a:xfrm>
                  <a:off x="343"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993366"/>
                      </a:solidFill>
                      <a:latin typeface="Times New Roman" panose="02020603050405020304" pitchFamily="18" charset="0"/>
                    </a:rPr>
                    <a:t>b</a:t>
                  </a:r>
                  <a:r>
                    <a:rPr lang="en-US" altLang="zh-CN" sz="2200" b="1" baseline="-30000">
                      <a:solidFill>
                        <a:srgbClr val="993366"/>
                      </a:solidFill>
                      <a:latin typeface="Times New Roman" panose="02020603050405020304" pitchFamily="18" charset="0"/>
                    </a:rPr>
                    <a:t>2</a:t>
                  </a:r>
                  <a:endParaRPr lang="en-US" altLang="zh-CN" sz="1000">
                    <a:solidFill>
                      <a:srgbClr val="993366"/>
                    </a:solidFill>
                    <a:latin typeface="Times New Roman" panose="02020603050405020304" pitchFamily="18" charset="0"/>
                  </a:endParaRPr>
                </a:p>
                <a:p>
                  <a:pPr algn="ctr" eaLnBrk="1" hangingPunct="1">
                    <a:spcBef>
                      <a:spcPct val="0"/>
                    </a:spcBef>
                    <a:buClrTx/>
                    <a:buSzTx/>
                    <a:buFontTx/>
                    <a:buNone/>
                  </a:pPr>
                  <a:endParaRPr lang="en-US" altLang="zh-CN" sz="1000">
                    <a:solidFill>
                      <a:srgbClr val="993366"/>
                    </a:solidFill>
                    <a:latin typeface="Times New Roman" panose="02020603050405020304" pitchFamily="18" charset="0"/>
                  </a:endParaRPr>
                </a:p>
                <a:p>
                  <a:pPr algn="ctr">
                    <a:spcBef>
                      <a:spcPct val="0"/>
                    </a:spcBef>
                    <a:buClrTx/>
                    <a:buSzTx/>
                    <a:buFontTx/>
                    <a:buNone/>
                  </a:pPr>
                  <a:endParaRPr lang="en-US" altLang="zh-CN" sz="2400">
                    <a:solidFill>
                      <a:srgbClr val="993366"/>
                    </a:solidFill>
                    <a:latin typeface="Times New Roman" panose="02020603050405020304" pitchFamily="18" charset="0"/>
                  </a:endParaRPr>
                </a:p>
              </p:txBody>
            </p:sp>
            <p:sp>
              <p:nvSpPr>
                <p:cNvPr id="54341" name="Rectangle 77"/>
                <p:cNvSpPr>
                  <a:spLocks noChangeArrowheads="1"/>
                </p:cNvSpPr>
                <p:nvPr/>
              </p:nvSpPr>
              <p:spPr bwMode="auto">
                <a:xfrm>
                  <a:off x="300"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01" name="Group 78"/>
              <p:cNvGrpSpPr/>
              <p:nvPr/>
            </p:nvGrpSpPr>
            <p:grpSpPr bwMode="auto">
              <a:xfrm>
                <a:off x="660" y="1919"/>
                <a:ext cx="360" cy="710"/>
                <a:chOff x="660" y="1919"/>
                <a:chExt cx="360" cy="710"/>
              </a:xfrm>
            </p:grpSpPr>
            <p:sp>
              <p:nvSpPr>
                <p:cNvPr id="54338" name="Rectangle 79"/>
                <p:cNvSpPr>
                  <a:spLocks noChangeArrowheads="1"/>
                </p:cNvSpPr>
                <p:nvPr/>
              </p:nvSpPr>
              <p:spPr bwMode="auto">
                <a:xfrm>
                  <a:off x="703" y="191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993366"/>
                      </a:solidFill>
                      <a:latin typeface="Times New Roman" panose="02020603050405020304" pitchFamily="18" charset="0"/>
                    </a:rPr>
                    <a:t>c</a:t>
                  </a:r>
                  <a:r>
                    <a:rPr lang="en-US" altLang="zh-CN" sz="2200" b="1" baseline="-30000">
                      <a:solidFill>
                        <a:srgbClr val="993366"/>
                      </a:solidFill>
                      <a:latin typeface="Times New Roman" panose="02020603050405020304" pitchFamily="18" charset="0"/>
                    </a:rPr>
                    <a:t>1</a:t>
                  </a:r>
                  <a:endParaRPr lang="en-US" altLang="zh-CN" sz="2200" b="1" baseline="-30000">
                    <a:solidFill>
                      <a:srgbClr val="993366"/>
                    </a:solidFill>
                    <a:latin typeface="Times New Roman" panose="02020603050405020304" pitchFamily="18" charset="0"/>
                  </a:endParaRPr>
                </a:p>
              </p:txBody>
            </p:sp>
            <p:sp>
              <p:nvSpPr>
                <p:cNvPr id="54339" name="Rectangle 80"/>
                <p:cNvSpPr>
                  <a:spLocks noChangeArrowheads="1"/>
                </p:cNvSpPr>
                <p:nvPr/>
              </p:nvSpPr>
              <p:spPr bwMode="auto">
                <a:xfrm>
                  <a:off x="660" y="191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02" name="Group 81"/>
              <p:cNvGrpSpPr/>
              <p:nvPr/>
            </p:nvGrpSpPr>
            <p:grpSpPr bwMode="auto">
              <a:xfrm>
                <a:off x="0" y="2629"/>
                <a:ext cx="300" cy="710"/>
                <a:chOff x="0" y="2629"/>
                <a:chExt cx="300" cy="710"/>
              </a:xfrm>
            </p:grpSpPr>
            <p:sp>
              <p:nvSpPr>
                <p:cNvPr id="54336" name="Rectangle 82"/>
                <p:cNvSpPr>
                  <a:spLocks noChangeArrowheads="1"/>
                </p:cNvSpPr>
                <p:nvPr/>
              </p:nvSpPr>
              <p:spPr bwMode="auto">
                <a:xfrm>
                  <a:off x="43" y="262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i="1">
                      <a:solidFill>
                        <a:schemeClr val="hlink"/>
                      </a:solidFill>
                      <a:latin typeface="Times New Roman" panose="02020603050405020304" pitchFamily="18" charset="0"/>
                    </a:rPr>
                    <a:t> a</a:t>
                  </a:r>
                  <a:r>
                    <a:rPr lang="en-US" altLang="zh-CN" sz="2200" b="1" baseline="-30000">
                      <a:solidFill>
                        <a:schemeClr val="hlink"/>
                      </a:solidFill>
                      <a:latin typeface="Times New Roman" panose="02020603050405020304" pitchFamily="18" charset="0"/>
                    </a:rPr>
                    <a:t>2</a:t>
                  </a:r>
                  <a:endParaRPr lang="en-US" altLang="zh-CN" sz="2200" b="1" baseline="-30000">
                    <a:solidFill>
                      <a:schemeClr val="hlink"/>
                    </a:solidFill>
                    <a:latin typeface="Times New Roman" panose="02020603050405020304" pitchFamily="18" charset="0"/>
                  </a:endParaRPr>
                </a:p>
              </p:txBody>
            </p:sp>
            <p:sp>
              <p:nvSpPr>
                <p:cNvPr id="54337" name="Rectangle 83"/>
                <p:cNvSpPr>
                  <a:spLocks noChangeArrowheads="1"/>
                </p:cNvSpPr>
                <p:nvPr/>
              </p:nvSpPr>
              <p:spPr bwMode="auto">
                <a:xfrm>
                  <a:off x="0" y="262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03" name="Group 84"/>
              <p:cNvGrpSpPr/>
              <p:nvPr/>
            </p:nvGrpSpPr>
            <p:grpSpPr bwMode="auto">
              <a:xfrm>
                <a:off x="300" y="2629"/>
                <a:ext cx="360" cy="710"/>
                <a:chOff x="300" y="2629"/>
                <a:chExt cx="360" cy="710"/>
              </a:xfrm>
            </p:grpSpPr>
            <p:sp>
              <p:nvSpPr>
                <p:cNvPr id="54334" name="Rectangle 85"/>
                <p:cNvSpPr>
                  <a:spLocks noChangeArrowheads="1"/>
                </p:cNvSpPr>
                <p:nvPr/>
              </p:nvSpPr>
              <p:spPr bwMode="auto">
                <a:xfrm>
                  <a:off x="343" y="262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00FF00"/>
                      </a:solidFill>
                      <a:latin typeface="Times New Roman" panose="02020603050405020304" pitchFamily="18" charset="0"/>
                    </a:rPr>
                    <a:t>b</a:t>
                  </a:r>
                  <a:r>
                    <a:rPr lang="en-US" altLang="zh-CN" sz="2200" b="1" baseline="-30000">
                      <a:solidFill>
                        <a:srgbClr val="00FF00"/>
                      </a:solidFill>
                      <a:latin typeface="Times New Roman" panose="02020603050405020304" pitchFamily="18" charset="0"/>
                    </a:rPr>
                    <a:t>3</a:t>
                  </a:r>
                  <a:endParaRPr lang="en-US" altLang="zh-CN" sz="1000">
                    <a:solidFill>
                      <a:srgbClr val="00FF00"/>
                    </a:solidFill>
                    <a:latin typeface="Times New Roman" panose="02020603050405020304" pitchFamily="18" charset="0"/>
                  </a:endParaRPr>
                </a:p>
                <a:p>
                  <a:pPr algn="ctr">
                    <a:spcBef>
                      <a:spcPct val="0"/>
                    </a:spcBef>
                    <a:buClrTx/>
                    <a:buSzTx/>
                    <a:buFontTx/>
                    <a:buNone/>
                  </a:pPr>
                  <a:endParaRPr lang="en-US" altLang="zh-CN" sz="2400">
                    <a:solidFill>
                      <a:srgbClr val="00FF00"/>
                    </a:solidFill>
                    <a:latin typeface="Times New Roman" panose="02020603050405020304" pitchFamily="18" charset="0"/>
                  </a:endParaRPr>
                </a:p>
              </p:txBody>
            </p:sp>
            <p:sp>
              <p:nvSpPr>
                <p:cNvPr id="54335" name="Rectangle 86"/>
                <p:cNvSpPr>
                  <a:spLocks noChangeArrowheads="1"/>
                </p:cNvSpPr>
                <p:nvPr/>
              </p:nvSpPr>
              <p:spPr bwMode="auto">
                <a:xfrm>
                  <a:off x="300" y="262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04" name="Group 87"/>
              <p:cNvGrpSpPr/>
              <p:nvPr/>
            </p:nvGrpSpPr>
            <p:grpSpPr bwMode="auto">
              <a:xfrm>
                <a:off x="660" y="2629"/>
                <a:ext cx="360" cy="710"/>
                <a:chOff x="660" y="2629"/>
                <a:chExt cx="360" cy="710"/>
              </a:xfrm>
            </p:grpSpPr>
            <p:sp>
              <p:nvSpPr>
                <p:cNvPr id="54332" name="Rectangle 88"/>
                <p:cNvSpPr>
                  <a:spLocks noChangeArrowheads="1"/>
                </p:cNvSpPr>
                <p:nvPr/>
              </p:nvSpPr>
              <p:spPr bwMode="auto">
                <a:xfrm>
                  <a:off x="703" y="262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00FF00"/>
                      </a:solidFill>
                      <a:latin typeface="Times New Roman" panose="02020603050405020304" pitchFamily="18" charset="0"/>
                    </a:rPr>
                    <a:t>c</a:t>
                  </a:r>
                  <a:r>
                    <a:rPr lang="en-US" altLang="zh-CN" sz="2200" b="1" baseline="-30000">
                      <a:solidFill>
                        <a:srgbClr val="00FF00"/>
                      </a:solidFill>
                      <a:latin typeface="Times New Roman" panose="02020603050405020304" pitchFamily="18" charset="0"/>
                    </a:rPr>
                    <a:t>7</a:t>
                  </a:r>
                  <a:endParaRPr lang="en-US" altLang="zh-CN" sz="1000">
                    <a:solidFill>
                      <a:srgbClr val="00FF00"/>
                    </a:solidFill>
                    <a:latin typeface="Times New Roman" panose="02020603050405020304" pitchFamily="18" charset="0"/>
                  </a:endParaRPr>
                </a:p>
                <a:p>
                  <a:pPr algn="ctr" eaLnBrk="1" hangingPunct="1">
                    <a:spcBef>
                      <a:spcPct val="0"/>
                    </a:spcBef>
                    <a:buClrTx/>
                    <a:buSzTx/>
                    <a:buFontTx/>
                    <a:buNone/>
                  </a:pPr>
                  <a:endParaRPr lang="en-US" altLang="zh-CN" sz="1000">
                    <a:solidFill>
                      <a:srgbClr val="00FF00"/>
                    </a:solidFill>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33" name="Rectangle 89"/>
                <p:cNvSpPr>
                  <a:spLocks noChangeArrowheads="1"/>
                </p:cNvSpPr>
                <p:nvPr/>
              </p:nvSpPr>
              <p:spPr bwMode="auto">
                <a:xfrm>
                  <a:off x="660" y="262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05" name="Group 90"/>
              <p:cNvGrpSpPr/>
              <p:nvPr/>
            </p:nvGrpSpPr>
            <p:grpSpPr bwMode="auto">
              <a:xfrm>
                <a:off x="0" y="3339"/>
                <a:ext cx="300" cy="710"/>
                <a:chOff x="0" y="3339"/>
                <a:chExt cx="300" cy="710"/>
              </a:xfrm>
            </p:grpSpPr>
            <p:sp>
              <p:nvSpPr>
                <p:cNvPr id="54330" name="Rectangle 91"/>
                <p:cNvSpPr>
                  <a:spLocks noChangeArrowheads="1"/>
                </p:cNvSpPr>
                <p:nvPr/>
              </p:nvSpPr>
              <p:spPr bwMode="auto">
                <a:xfrm>
                  <a:off x="43" y="333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chemeClr val="hlink"/>
                      </a:solidFill>
                      <a:latin typeface="Times New Roman" panose="02020603050405020304" pitchFamily="18" charset="0"/>
                    </a:rPr>
                    <a:t>a</a:t>
                  </a:r>
                  <a:r>
                    <a:rPr lang="en-US" altLang="zh-CN" sz="2200" b="1" baseline="-30000">
                      <a:solidFill>
                        <a:schemeClr val="hlink"/>
                      </a:solidFill>
                      <a:latin typeface="Times New Roman" panose="02020603050405020304" pitchFamily="18" charset="0"/>
                    </a:rPr>
                    <a:t>2</a:t>
                  </a:r>
                  <a:endParaRPr lang="en-US" altLang="zh-CN" sz="1000">
                    <a:solidFill>
                      <a:schemeClr val="hlink"/>
                    </a:solidFill>
                    <a:latin typeface="Times New Roman" panose="02020603050405020304" pitchFamily="18" charset="0"/>
                  </a:endParaRPr>
                </a:p>
                <a:p>
                  <a:pPr algn="ctr" eaLnBrk="1" hangingPunct="1">
                    <a:spcBef>
                      <a:spcPct val="0"/>
                    </a:spcBef>
                    <a:buClrTx/>
                    <a:buSzTx/>
                    <a:buFontTx/>
                    <a:buNone/>
                  </a:pPr>
                  <a:endParaRPr lang="en-US" altLang="zh-CN" sz="1000">
                    <a:solidFill>
                      <a:schemeClr val="hlink"/>
                    </a:solidFill>
                    <a:latin typeface="Times New Roman" panose="02020603050405020304" pitchFamily="18" charset="0"/>
                  </a:endParaRPr>
                </a:p>
                <a:p>
                  <a:pPr algn="ctr">
                    <a:spcBef>
                      <a:spcPct val="0"/>
                    </a:spcBef>
                    <a:buClrTx/>
                    <a:buSzTx/>
                    <a:buFontTx/>
                    <a:buNone/>
                  </a:pPr>
                  <a:endParaRPr lang="en-US" altLang="zh-CN" sz="2400">
                    <a:solidFill>
                      <a:schemeClr val="hlink"/>
                    </a:solidFill>
                    <a:latin typeface="Times New Roman" panose="02020603050405020304" pitchFamily="18" charset="0"/>
                  </a:endParaRPr>
                </a:p>
              </p:txBody>
            </p:sp>
            <p:sp>
              <p:nvSpPr>
                <p:cNvPr id="54331" name="Rectangle 92"/>
                <p:cNvSpPr>
                  <a:spLocks noChangeArrowheads="1"/>
                </p:cNvSpPr>
                <p:nvPr/>
              </p:nvSpPr>
              <p:spPr bwMode="auto">
                <a:xfrm>
                  <a:off x="0" y="333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06" name="Group 93"/>
              <p:cNvGrpSpPr/>
              <p:nvPr/>
            </p:nvGrpSpPr>
            <p:grpSpPr bwMode="auto">
              <a:xfrm>
                <a:off x="300" y="3339"/>
                <a:ext cx="360" cy="710"/>
                <a:chOff x="300" y="3339"/>
                <a:chExt cx="360" cy="710"/>
              </a:xfrm>
            </p:grpSpPr>
            <p:sp>
              <p:nvSpPr>
                <p:cNvPr id="54328" name="Rectangle 94"/>
                <p:cNvSpPr>
                  <a:spLocks noChangeArrowheads="1"/>
                </p:cNvSpPr>
                <p:nvPr/>
              </p:nvSpPr>
              <p:spPr bwMode="auto">
                <a:xfrm>
                  <a:off x="343" y="333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00FF00"/>
                      </a:solidFill>
                      <a:latin typeface="Times New Roman" panose="02020603050405020304" pitchFamily="18" charset="0"/>
                    </a:rPr>
                    <a:t>b</a:t>
                  </a:r>
                  <a:r>
                    <a:rPr lang="en-US" altLang="zh-CN" sz="2200" b="1" baseline="-30000">
                      <a:solidFill>
                        <a:srgbClr val="00FF00"/>
                      </a:solidFill>
                      <a:latin typeface="Times New Roman" panose="02020603050405020304" pitchFamily="18" charset="0"/>
                    </a:rPr>
                    <a:t>2</a:t>
                  </a:r>
                  <a:endParaRPr lang="en-US" altLang="zh-CN" sz="1000">
                    <a:solidFill>
                      <a:srgbClr val="00FF00"/>
                    </a:solidFill>
                    <a:latin typeface="Times New Roman" panose="02020603050405020304" pitchFamily="18" charset="0"/>
                  </a:endParaRPr>
                </a:p>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29" name="Rectangle 95"/>
                <p:cNvSpPr>
                  <a:spLocks noChangeArrowheads="1"/>
                </p:cNvSpPr>
                <p:nvPr/>
              </p:nvSpPr>
              <p:spPr bwMode="auto">
                <a:xfrm>
                  <a:off x="300" y="333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07" name="Group 96"/>
              <p:cNvGrpSpPr/>
              <p:nvPr/>
            </p:nvGrpSpPr>
            <p:grpSpPr bwMode="auto">
              <a:xfrm>
                <a:off x="660" y="3339"/>
                <a:ext cx="360" cy="710"/>
                <a:chOff x="660" y="3339"/>
                <a:chExt cx="360" cy="710"/>
              </a:xfrm>
            </p:grpSpPr>
            <p:sp>
              <p:nvSpPr>
                <p:cNvPr id="54326" name="Rectangle 97"/>
                <p:cNvSpPr>
                  <a:spLocks noChangeArrowheads="1"/>
                </p:cNvSpPr>
                <p:nvPr/>
              </p:nvSpPr>
              <p:spPr bwMode="auto">
                <a:xfrm>
                  <a:off x="703" y="333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00FF00"/>
                      </a:solidFill>
                      <a:latin typeface="Times New Roman" panose="02020603050405020304" pitchFamily="18" charset="0"/>
                    </a:rPr>
                    <a:t>c</a:t>
                  </a:r>
                  <a:r>
                    <a:rPr lang="en-US" altLang="zh-CN" sz="2200" b="1" baseline="-30000">
                      <a:solidFill>
                        <a:srgbClr val="00FF00"/>
                      </a:solidFill>
                      <a:latin typeface="Times New Roman" panose="02020603050405020304" pitchFamily="18" charset="0"/>
                    </a:rPr>
                    <a:t>3</a:t>
                  </a:r>
                  <a:endParaRPr lang="en-US" altLang="zh-CN" sz="1000">
                    <a:solidFill>
                      <a:srgbClr val="00FF00"/>
                    </a:solidFill>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27" name="Rectangle 98"/>
                <p:cNvSpPr>
                  <a:spLocks noChangeArrowheads="1"/>
                </p:cNvSpPr>
                <p:nvPr/>
              </p:nvSpPr>
              <p:spPr bwMode="auto">
                <a:xfrm>
                  <a:off x="660" y="333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08" name="Group 99"/>
              <p:cNvGrpSpPr/>
              <p:nvPr/>
            </p:nvGrpSpPr>
            <p:grpSpPr bwMode="auto">
              <a:xfrm>
                <a:off x="0" y="4049"/>
                <a:ext cx="300" cy="710"/>
                <a:chOff x="0" y="4049"/>
                <a:chExt cx="300" cy="710"/>
              </a:xfrm>
            </p:grpSpPr>
            <p:sp>
              <p:nvSpPr>
                <p:cNvPr id="54324" name="Rectangle 100"/>
                <p:cNvSpPr>
                  <a:spLocks noChangeArrowheads="1"/>
                </p:cNvSpPr>
                <p:nvPr/>
              </p:nvSpPr>
              <p:spPr bwMode="auto">
                <a:xfrm>
                  <a:off x="43" y="404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i="1">
                      <a:solidFill>
                        <a:srgbClr val="79710F"/>
                      </a:solidFill>
                      <a:latin typeface="Times New Roman" panose="02020603050405020304" pitchFamily="18" charset="0"/>
                    </a:rPr>
                    <a:t> a</a:t>
                  </a:r>
                  <a:r>
                    <a:rPr lang="en-US" altLang="zh-CN" sz="2200" b="1" baseline="-30000">
                      <a:solidFill>
                        <a:srgbClr val="79710F"/>
                      </a:solidFill>
                      <a:latin typeface="Times New Roman" panose="02020603050405020304" pitchFamily="18" charset="0"/>
                    </a:rPr>
                    <a:t>3</a:t>
                  </a:r>
                  <a:endParaRPr lang="en-US" altLang="zh-CN" sz="2200" b="1" baseline="-30000">
                    <a:solidFill>
                      <a:srgbClr val="79710F"/>
                    </a:solidFill>
                    <a:latin typeface="Times New Roman" panose="02020603050405020304" pitchFamily="18" charset="0"/>
                  </a:endParaRPr>
                </a:p>
              </p:txBody>
            </p:sp>
            <p:sp>
              <p:nvSpPr>
                <p:cNvPr id="54325" name="Rectangle 101"/>
                <p:cNvSpPr>
                  <a:spLocks noChangeArrowheads="1"/>
                </p:cNvSpPr>
                <p:nvPr/>
              </p:nvSpPr>
              <p:spPr bwMode="auto">
                <a:xfrm>
                  <a:off x="0" y="404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09" name="Group 102"/>
              <p:cNvGrpSpPr/>
              <p:nvPr/>
            </p:nvGrpSpPr>
            <p:grpSpPr bwMode="auto">
              <a:xfrm>
                <a:off x="300" y="4049"/>
                <a:ext cx="360" cy="710"/>
                <a:chOff x="300" y="4049"/>
                <a:chExt cx="360" cy="710"/>
              </a:xfrm>
            </p:grpSpPr>
            <p:sp>
              <p:nvSpPr>
                <p:cNvPr id="54322" name="Rectangle 103"/>
                <p:cNvSpPr>
                  <a:spLocks noChangeArrowheads="1"/>
                </p:cNvSpPr>
                <p:nvPr/>
              </p:nvSpPr>
              <p:spPr bwMode="auto">
                <a:xfrm>
                  <a:off x="343" y="404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i="1">
                      <a:latin typeface="Times New Roman" panose="02020603050405020304" pitchFamily="18" charset="0"/>
                    </a:rPr>
                    <a:t>  b</a:t>
                  </a:r>
                  <a:r>
                    <a:rPr lang="en-US" altLang="zh-CN" sz="2200" b="1" baseline="-30000">
                      <a:latin typeface="Times New Roman" panose="02020603050405020304" pitchFamily="18" charset="0"/>
                    </a:rPr>
                    <a:t>4</a:t>
                  </a:r>
                  <a:endParaRPr lang="en-US" altLang="zh-CN" sz="2200" b="1" baseline="-30000">
                    <a:latin typeface="Times New Roman" panose="02020603050405020304" pitchFamily="18" charset="0"/>
                  </a:endParaRPr>
                </a:p>
              </p:txBody>
            </p:sp>
            <p:sp>
              <p:nvSpPr>
                <p:cNvPr id="54323" name="Rectangle 104"/>
                <p:cNvSpPr>
                  <a:spLocks noChangeArrowheads="1"/>
                </p:cNvSpPr>
                <p:nvPr/>
              </p:nvSpPr>
              <p:spPr bwMode="auto">
                <a:xfrm>
                  <a:off x="300" y="404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10" name="Group 105"/>
              <p:cNvGrpSpPr/>
              <p:nvPr/>
            </p:nvGrpSpPr>
            <p:grpSpPr bwMode="auto">
              <a:xfrm>
                <a:off x="660" y="4049"/>
                <a:ext cx="360" cy="710"/>
                <a:chOff x="660" y="4049"/>
                <a:chExt cx="360" cy="710"/>
              </a:xfrm>
            </p:grpSpPr>
            <p:sp>
              <p:nvSpPr>
                <p:cNvPr id="54320" name="Rectangle 106"/>
                <p:cNvSpPr>
                  <a:spLocks noChangeArrowheads="1"/>
                </p:cNvSpPr>
                <p:nvPr/>
              </p:nvSpPr>
              <p:spPr bwMode="auto">
                <a:xfrm>
                  <a:off x="703" y="404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21" name="Rectangle 107"/>
                <p:cNvSpPr>
                  <a:spLocks noChangeArrowheads="1"/>
                </p:cNvSpPr>
                <p:nvPr/>
              </p:nvSpPr>
              <p:spPr bwMode="auto">
                <a:xfrm>
                  <a:off x="660" y="404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11" name="Group 108"/>
              <p:cNvGrpSpPr/>
              <p:nvPr/>
            </p:nvGrpSpPr>
            <p:grpSpPr bwMode="auto">
              <a:xfrm>
                <a:off x="0" y="4759"/>
                <a:ext cx="300" cy="710"/>
                <a:chOff x="0" y="4759"/>
                <a:chExt cx="300" cy="710"/>
              </a:xfrm>
            </p:grpSpPr>
            <p:sp>
              <p:nvSpPr>
                <p:cNvPr id="54318" name="Rectangle 109"/>
                <p:cNvSpPr>
                  <a:spLocks noChangeArrowheads="1"/>
                </p:cNvSpPr>
                <p:nvPr/>
              </p:nvSpPr>
              <p:spPr bwMode="auto">
                <a:xfrm>
                  <a:off x="43" y="4759"/>
                  <a:ext cx="21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solidFill>
                        <a:srgbClr val="3C3D03"/>
                      </a:solidFill>
                      <a:latin typeface="Times New Roman" panose="02020603050405020304" pitchFamily="18" charset="0"/>
                    </a:rPr>
                    <a:t>a</a:t>
                  </a:r>
                  <a:r>
                    <a:rPr lang="en-US" altLang="zh-CN" sz="2200" b="1" baseline="-30000">
                      <a:solidFill>
                        <a:srgbClr val="3C3D03"/>
                      </a:solidFill>
                      <a:latin typeface="Times New Roman" panose="02020603050405020304" pitchFamily="18" charset="0"/>
                    </a:rPr>
                    <a:t>4</a:t>
                  </a:r>
                  <a:endParaRPr lang="en-US" altLang="zh-CN" sz="1000">
                    <a:solidFill>
                      <a:srgbClr val="3C3D03"/>
                    </a:solidFill>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19" name="Rectangle 110"/>
                <p:cNvSpPr>
                  <a:spLocks noChangeArrowheads="1"/>
                </p:cNvSpPr>
                <p:nvPr/>
              </p:nvSpPr>
              <p:spPr bwMode="auto">
                <a:xfrm>
                  <a:off x="0" y="4759"/>
                  <a:ext cx="30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kumimoji="0" lang="zh-CN" altLang="zh-CN" sz="1800">
                    <a:solidFill>
                      <a:srgbClr val="3C3D03"/>
                    </a:solidFill>
                    <a:latin typeface="Tahoma" panose="020B0604030504040204" pitchFamily="34" charset="0"/>
                  </a:endParaRPr>
                </a:p>
              </p:txBody>
            </p:sp>
          </p:grpSp>
          <p:grpSp>
            <p:nvGrpSpPr>
              <p:cNvPr id="54312" name="Group 111"/>
              <p:cNvGrpSpPr/>
              <p:nvPr/>
            </p:nvGrpSpPr>
            <p:grpSpPr bwMode="auto">
              <a:xfrm>
                <a:off x="300" y="4759"/>
                <a:ext cx="360" cy="710"/>
                <a:chOff x="300" y="4759"/>
                <a:chExt cx="360" cy="710"/>
              </a:xfrm>
            </p:grpSpPr>
            <p:sp>
              <p:nvSpPr>
                <p:cNvPr id="54316" name="Rectangle 112"/>
                <p:cNvSpPr>
                  <a:spLocks noChangeArrowheads="1"/>
                </p:cNvSpPr>
                <p:nvPr/>
              </p:nvSpPr>
              <p:spPr bwMode="auto">
                <a:xfrm>
                  <a:off x="343" y="475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b</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17" name="Rectangle 113"/>
                <p:cNvSpPr>
                  <a:spLocks noChangeArrowheads="1"/>
                </p:cNvSpPr>
                <p:nvPr/>
              </p:nvSpPr>
              <p:spPr bwMode="auto">
                <a:xfrm>
                  <a:off x="300" y="475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313" name="Group 114"/>
              <p:cNvGrpSpPr/>
              <p:nvPr/>
            </p:nvGrpSpPr>
            <p:grpSpPr bwMode="auto">
              <a:xfrm>
                <a:off x="660" y="4759"/>
                <a:ext cx="360" cy="710"/>
                <a:chOff x="660" y="4759"/>
                <a:chExt cx="360" cy="710"/>
              </a:xfrm>
            </p:grpSpPr>
            <p:sp>
              <p:nvSpPr>
                <p:cNvPr id="54314" name="Rectangle 115"/>
                <p:cNvSpPr>
                  <a:spLocks noChangeArrowheads="1"/>
                </p:cNvSpPr>
                <p:nvPr/>
              </p:nvSpPr>
              <p:spPr bwMode="auto">
                <a:xfrm>
                  <a:off x="703" y="4759"/>
                  <a:ext cx="2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c</a:t>
                  </a:r>
                  <a:r>
                    <a:rPr lang="en-US" altLang="zh-CN" sz="2200" b="1" baseline="-30000">
                      <a:latin typeface="Times New Roman" panose="02020603050405020304" pitchFamily="18" charset="0"/>
                    </a:rPr>
                    <a:t>6</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315" name="Rectangle 116"/>
                <p:cNvSpPr>
                  <a:spLocks noChangeArrowheads="1"/>
                </p:cNvSpPr>
                <p:nvPr/>
              </p:nvSpPr>
              <p:spPr bwMode="auto">
                <a:xfrm>
                  <a:off x="660" y="4759"/>
                  <a:ext cx="3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54289" name="Rectangle 117"/>
            <p:cNvSpPr>
              <a:spLocks noChangeArrowheads="1"/>
            </p:cNvSpPr>
            <p:nvPr/>
          </p:nvSpPr>
          <p:spPr bwMode="auto">
            <a:xfrm>
              <a:off x="-3" y="-3"/>
              <a:ext cx="1026" cy="547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78" name="Group 120"/>
          <p:cNvGrpSpPr/>
          <p:nvPr/>
        </p:nvGrpSpPr>
        <p:grpSpPr bwMode="auto">
          <a:xfrm>
            <a:off x="5076825" y="4508500"/>
            <a:ext cx="1171575" cy="506413"/>
            <a:chOff x="0" y="0"/>
            <a:chExt cx="738" cy="499"/>
          </a:xfrm>
        </p:grpSpPr>
        <p:sp>
          <p:nvSpPr>
            <p:cNvPr id="54286" name="Rectangle 121"/>
            <p:cNvSpPr>
              <a:spLocks noChangeArrowheads="1"/>
            </p:cNvSpPr>
            <p:nvPr/>
          </p:nvSpPr>
          <p:spPr bwMode="auto">
            <a:xfrm>
              <a:off x="43" y="0"/>
              <a:ext cx="65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R</a:t>
              </a:r>
              <a:r>
                <a:rPr lang="en-US" altLang="zh-CN" sz="2200" b="1">
                  <a:latin typeface="Times New Roman" panose="02020603050405020304" pitchFamily="18" charset="0"/>
                </a:rPr>
                <a:t>÷</a:t>
              </a:r>
              <a:r>
                <a:rPr lang="en-US" altLang="zh-CN" sz="2200" b="1" i="1">
                  <a:latin typeface="Times New Roman" panose="02020603050405020304" pitchFamily="18" charset="0"/>
                </a:rPr>
                <a:t>S</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287" name="Rectangle 122"/>
            <p:cNvSpPr>
              <a:spLocks noChangeArrowheads="1"/>
            </p:cNvSpPr>
            <p:nvPr/>
          </p:nvSpPr>
          <p:spPr bwMode="auto">
            <a:xfrm>
              <a:off x="0" y="0"/>
              <a:ext cx="73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
                  <a:solidFill>
                    <a:srgbClr val="000000"/>
                  </a:solidFill>
                  <a:prstDash val="sysDot"/>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79" name="Group 130"/>
          <p:cNvGrpSpPr/>
          <p:nvPr/>
        </p:nvGrpSpPr>
        <p:grpSpPr bwMode="auto">
          <a:xfrm>
            <a:off x="6588125" y="4437063"/>
            <a:ext cx="1171575" cy="1014412"/>
            <a:chOff x="3878" y="3203"/>
            <a:chExt cx="738" cy="639"/>
          </a:xfrm>
        </p:grpSpPr>
        <p:grpSp>
          <p:nvGrpSpPr>
            <p:cNvPr id="54280" name="Group 123"/>
            <p:cNvGrpSpPr/>
            <p:nvPr/>
          </p:nvGrpSpPr>
          <p:grpSpPr bwMode="auto">
            <a:xfrm>
              <a:off x="3878" y="3203"/>
              <a:ext cx="738" cy="318"/>
              <a:chOff x="0" y="499"/>
              <a:chExt cx="738" cy="499"/>
            </a:xfrm>
          </p:grpSpPr>
          <p:sp>
            <p:nvSpPr>
              <p:cNvPr id="54284" name="Rectangle 124"/>
              <p:cNvSpPr>
                <a:spLocks noChangeArrowheads="1"/>
              </p:cNvSpPr>
              <p:nvPr/>
            </p:nvSpPr>
            <p:spPr bwMode="auto">
              <a:xfrm>
                <a:off x="43" y="499"/>
                <a:ext cx="65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285" name="Rectangle 125"/>
              <p:cNvSpPr>
                <a:spLocks noChangeArrowheads="1"/>
              </p:cNvSpPr>
              <p:nvPr/>
            </p:nvSpPr>
            <p:spPr bwMode="auto">
              <a:xfrm>
                <a:off x="0" y="499"/>
                <a:ext cx="73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54281" name="Group 126"/>
            <p:cNvGrpSpPr/>
            <p:nvPr/>
          </p:nvGrpSpPr>
          <p:grpSpPr bwMode="auto">
            <a:xfrm>
              <a:off x="3878" y="3523"/>
              <a:ext cx="738" cy="319"/>
              <a:chOff x="0" y="998"/>
              <a:chExt cx="738" cy="499"/>
            </a:xfrm>
          </p:grpSpPr>
          <p:sp>
            <p:nvSpPr>
              <p:cNvPr id="54282" name="Rectangle 127"/>
              <p:cNvSpPr>
                <a:spLocks noChangeArrowheads="1"/>
              </p:cNvSpPr>
              <p:nvPr/>
            </p:nvSpPr>
            <p:spPr bwMode="auto">
              <a:xfrm>
                <a:off x="43" y="998"/>
                <a:ext cx="65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i="1">
                    <a:latin typeface="Times New Roman" panose="02020603050405020304" pitchFamily="18" charset="0"/>
                  </a:rPr>
                  <a:t>a</a:t>
                </a:r>
                <a:r>
                  <a:rPr lang="en-US" altLang="zh-CN" sz="2200" b="1" baseline="-30000">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54283" name="Rectangle 128"/>
              <p:cNvSpPr>
                <a:spLocks noChangeArrowheads="1"/>
              </p:cNvSpPr>
              <p:nvPr/>
            </p:nvSpPr>
            <p:spPr bwMode="auto">
              <a:xfrm>
                <a:off x="0" y="998"/>
                <a:ext cx="73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p:cNvSpPr>
          <p:nvPr>
            <p:ph type="title"/>
          </p:nvPr>
        </p:nvSpPr>
        <p:spPr/>
        <p:txBody>
          <a:bodyPr/>
          <a:lstStyle/>
          <a:p>
            <a:pPr eaLnBrk="1" hangingPunct="1"/>
            <a:r>
              <a:rPr lang="zh-CN" altLang="en-US"/>
              <a:t>小结 </a:t>
            </a:r>
            <a:endParaRPr lang="zh-CN" altLang="en-US"/>
          </a:p>
        </p:txBody>
      </p:sp>
      <p:sp>
        <p:nvSpPr>
          <p:cNvPr id="55299" name="Rectangle 3"/>
          <p:cNvSpPr>
            <a:spLocks noGrp="1" noRot="1"/>
          </p:cNvSpPr>
          <p:nvPr>
            <p:ph idx="1"/>
          </p:nvPr>
        </p:nvSpPr>
        <p:spPr/>
        <p:txBody>
          <a:bodyPr/>
          <a:lstStyle/>
          <a:p>
            <a:pPr algn="just" eaLnBrk="1" hangingPunct="1">
              <a:lnSpc>
                <a:spcPct val="90000"/>
              </a:lnSpc>
            </a:pPr>
            <a:r>
              <a:rPr lang="zh-CN" altLang="en-US"/>
              <a:t>关系代数运算</a:t>
            </a:r>
            <a:endParaRPr lang="zh-CN" altLang="en-US"/>
          </a:p>
          <a:p>
            <a:pPr lvl="1" algn="just" eaLnBrk="1" hangingPunct="1">
              <a:lnSpc>
                <a:spcPct val="90000"/>
              </a:lnSpc>
            </a:pPr>
            <a:r>
              <a:rPr lang="zh-CN" altLang="en-US"/>
              <a:t>	关系代数运算</a:t>
            </a:r>
            <a:endParaRPr lang="zh-CN" altLang="en-US"/>
          </a:p>
          <a:p>
            <a:pPr lvl="2" algn="just" eaLnBrk="1" hangingPunct="1">
              <a:lnSpc>
                <a:spcPct val="90000"/>
              </a:lnSpc>
              <a:buFont typeface="Wingdings 2" panose="05020102010507070707" pitchFamily="18" charset="2"/>
              <a:buNone/>
            </a:pPr>
            <a:r>
              <a:rPr lang="zh-CN" altLang="en-US"/>
              <a:t>	并、差、交、笛卡尔积、投影、选择、连接、除</a:t>
            </a:r>
            <a:endParaRPr lang="zh-CN" altLang="en-US"/>
          </a:p>
          <a:p>
            <a:pPr lvl="1" algn="just" eaLnBrk="1" hangingPunct="1">
              <a:lnSpc>
                <a:spcPct val="90000"/>
              </a:lnSpc>
            </a:pPr>
            <a:r>
              <a:rPr lang="zh-CN" altLang="en-US"/>
              <a:t>	基本运算</a:t>
            </a:r>
            <a:endParaRPr lang="zh-CN" altLang="en-US"/>
          </a:p>
          <a:p>
            <a:pPr lvl="2" algn="just" eaLnBrk="1" hangingPunct="1">
              <a:lnSpc>
                <a:spcPct val="90000"/>
              </a:lnSpc>
              <a:buFont typeface="Wingdings 2" panose="05020102010507070707" pitchFamily="18" charset="2"/>
              <a:buNone/>
            </a:pPr>
            <a:r>
              <a:rPr lang="zh-CN" altLang="en-US"/>
              <a:t>	并、差、笛卡尔积、投影、选择</a:t>
            </a:r>
            <a:endParaRPr lang="zh-CN" altLang="en-US"/>
          </a:p>
          <a:p>
            <a:pPr lvl="1" algn="just" eaLnBrk="1" hangingPunct="1">
              <a:lnSpc>
                <a:spcPct val="90000"/>
              </a:lnSpc>
            </a:pPr>
            <a:r>
              <a:rPr lang="zh-CN" altLang="en-US"/>
              <a:t>	交、连接、除</a:t>
            </a:r>
            <a:endParaRPr lang="zh-CN" altLang="en-US"/>
          </a:p>
          <a:p>
            <a:pPr lvl="2" algn="just" eaLnBrk="1" hangingPunct="1">
              <a:lnSpc>
                <a:spcPct val="90000"/>
              </a:lnSpc>
              <a:buFont typeface="Wingdings 2" panose="05020102010507070707" pitchFamily="18" charset="2"/>
              <a:buNone/>
            </a:pPr>
            <a:r>
              <a:rPr lang="zh-CN" altLang="en-US"/>
              <a:t>	可以用</a:t>
            </a:r>
            <a:r>
              <a:rPr lang="en-US" altLang="zh-CN"/>
              <a:t>5</a:t>
            </a:r>
            <a:r>
              <a:rPr lang="zh-CN" altLang="en-US"/>
              <a:t>种基本运算来表达</a:t>
            </a:r>
            <a:endParaRPr lang="zh-CN" altLang="en-US"/>
          </a:p>
          <a:p>
            <a:pPr lvl="2" algn="just" eaLnBrk="1" hangingPunct="1">
              <a:lnSpc>
                <a:spcPct val="90000"/>
              </a:lnSpc>
              <a:buFont typeface="Wingdings 2" panose="05020102010507070707" pitchFamily="18" charset="2"/>
              <a:buNone/>
            </a:pPr>
            <a:r>
              <a:rPr lang="zh-CN" altLang="en-US"/>
              <a:t>   引进它们并不增加语言的能力，但可以简化表达</a:t>
            </a:r>
            <a:endParaRPr lang="zh-CN" altLang="en-US"/>
          </a:p>
          <a:p>
            <a:pPr eaLnBrk="1" hangingPunct="1">
              <a:lnSpc>
                <a:spcPct val="90000"/>
              </a:lnSpc>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6580523D-EC8A-4734-888F-754BD095576C}" type="datetime1">
              <a:rPr lang="zh-CN" altLang="en-US"/>
            </a:fld>
            <a:endParaRPr lang="en-US" altLang="zh-CN"/>
          </a:p>
        </p:txBody>
      </p:sp>
      <p:sp>
        <p:nvSpPr>
          <p:cNvPr id="553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p:cNvSpPr>
          <p:nvPr>
            <p:ph type="title"/>
          </p:nvPr>
        </p:nvSpPr>
        <p:spPr/>
        <p:txBody>
          <a:bodyPr/>
          <a:lstStyle/>
          <a:p>
            <a:pPr eaLnBrk="1" hangingPunct="1"/>
            <a:r>
              <a:rPr lang="zh-CN" altLang="en-US"/>
              <a:t>小结</a:t>
            </a:r>
            <a:r>
              <a:rPr lang="en-US" altLang="zh-CN"/>
              <a:t>(</a:t>
            </a:r>
            <a:r>
              <a:rPr lang="zh-CN" altLang="en-US"/>
              <a:t>续</a:t>
            </a:r>
            <a:r>
              <a:rPr lang="en-US" altLang="zh-CN"/>
              <a:t>) </a:t>
            </a:r>
            <a:endParaRPr lang="en-US" altLang="zh-CN"/>
          </a:p>
        </p:txBody>
      </p:sp>
      <p:sp>
        <p:nvSpPr>
          <p:cNvPr id="56323" name="Rectangle 3"/>
          <p:cNvSpPr>
            <a:spLocks noGrp="1" noRot="1"/>
          </p:cNvSpPr>
          <p:nvPr>
            <p:ph idx="1"/>
          </p:nvPr>
        </p:nvSpPr>
        <p:spPr/>
        <p:txBody>
          <a:bodyPr/>
          <a:lstStyle/>
          <a:p>
            <a:pPr algn="just" eaLnBrk="1" hangingPunct="1">
              <a:lnSpc>
                <a:spcPct val="90000"/>
              </a:lnSpc>
            </a:pPr>
            <a:r>
              <a:rPr lang="zh-CN" altLang="en-US"/>
              <a:t>关系代数表达式</a:t>
            </a:r>
            <a:endParaRPr lang="zh-CN" altLang="en-US"/>
          </a:p>
          <a:p>
            <a:pPr lvl="1" algn="just" eaLnBrk="1" hangingPunct="1">
              <a:lnSpc>
                <a:spcPct val="90000"/>
              </a:lnSpc>
            </a:pPr>
            <a:r>
              <a:rPr lang="zh-CN" altLang="en-US"/>
              <a:t>关系代数运算经有限次复合后形成的式子</a:t>
            </a:r>
            <a:endParaRPr lang="zh-CN" altLang="en-US"/>
          </a:p>
          <a:p>
            <a:pPr lvl="2" algn="just" eaLnBrk="1" hangingPunct="1">
              <a:lnSpc>
                <a:spcPct val="90000"/>
              </a:lnSpc>
              <a:buFont typeface="Wingdings 2" panose="05020102010507070707" pitchFamily="18" charset="2"/>
              <a:buNone/>
            </a:pPr>
            <a:endParaRPr lang="zh-CN" altLang="en-US"/>
          </a:p>
          <a:p>
            <a:pPr algn="just" eaLnBrk="1" hangingPunct="1">
              <a:lnSpc>
                <a:spcPct val="90000"/>
              </a:lnSpc>
            </a:pPr>
            <a:r>
              <a:rPr lang="zh-CN" altLang="en-US"/>
              <a:t>典型关系代数语言</a:t>
            </a:r>
            <a:endParaRPr lang="zh-CN" altLang="en-US"/>
          </a:p>
          <a:p>
            <a:pPr lvl="1" eaLnBrk="1" hangingPunct="1">
              <a:lnSpc>
                <a:spcPct val="90000"/>
              </a:lnSpc>
            </a:pPr>
            <a:r>
              <a:rPr lang="en-US" altLang="zh-CN"/>
              <a:t>ISBL</a:t>
            </a:r>
            <a:r>
              <a:rPr lang="zh-CN" altLang="en-US"/>
              <a:t>（</a:t>
            </a:r>
            <a:r>
              <a:rPr lang="en-US" altLang="zh-CN"/>
              <a:t>Information System Base Language</a:t>
            </a:r>
            <a:r>
              <a:rPr lang="zh-CN" altLang="en-US"/>
              <a:t>）</a:t>
            </a:r>
            <a:endParaRPr lang="zh-CN" altLang="en-US"/>
          </a:p>
          <a:p>
            <a:pPr lvl="2" eaLnBrk="1" hangingPunct="1">
              <a:lnSpc>
                <a:spcPct val="90000"/>
              </a:lnSpc>
            </a:pPr>
            <a:r>
              <a:rPr lang="zh-CN" altLang="en-US"/>
              <a:t>由</a:t>
            </a:r>
            <a:r>
              <a:rPr lang="en-US" altLang="zh-CN"/>
              <a:t>IBM United Kingdom</a:t>
            </a:r>
            <a:r>
              <a:rPr lang="zh-CN" altLang="en-US"/>
              <a:t>研究中心研制</a:t>
            </a:r>
            <a:endParaRPr lang="zh-CN" altLang="en-US"/>
          </a:p>
          <a:p>
            <a:pPr lvl="2" eaLnBrk="1" hangingPunct="1">
              <a:lnSpc>
                <a:spcPct val="90000"/>
              </a:lnSpc>
            </a:pPr>
            <a:r>
              <a:rPr lang="zh-CN" altLang="en-US"/>
              <a:t>用于</a:t>
            </a:r>
            <a:r>
              <a:rPr lang="en-US" altLang="zh-CN"/>
              <a:t>PRTV</a:t>
            </a:r>
            <a:r>
              <a:rPr lang="zh-CN" altLang="en-US"/>
              <a:t>（</a:t>
            </a:r>
            <a:r>
              <a:rPr lang="en-US" altLang="zh-CN"/>
              <a:t>Peterlee Relational Test Vehicle</a:t>
            </a:r>
            <a:r>
              <a:rPr lang="zh-CN" altLang="en-US"/>
              <a:t>）实验系统 </a:t>
            </a:r>
            <a:endParaRPr lang="zh-CN" altLang="en-US"/>
          </a:p>
        </p:txBody>
      </p:sp>
      <p:sp>
        <p:nvSpPr>
          <p:cNvPr id="4" name="日期占位符 3"/>
          <p:cNvSpPr>
            <a:spLocks noGrp="1"/>
          </p:cNvSpPr>
          <p:nvPr>
            <p:ph type="dt" sz="quarter" idx="10"/>
          </p:nvPr>
        </p:nvSpPr>
        <p:spPr/>
        <p:txBody>
          <a:bodyPr/>
          <a:lstStyle/>
          <a:p>
            <a:pPr>
              <a:defRPr/>
            </a:pPr>
            <a:fld id="{43AD8874-D16A-44DF-A00D-7BBB40A73BF6}" type="datetime1">
              <a:rPr lang="zh-CN" altLang="en-US"/>
            </a:fld>
            <a:endParaRPr lang="en-US" altLang="zh-CN"/>
          </a:p>
        </p:txBody>
      </p:sp>
      <p:sp>
        <p:nvSpPr>
          <p:cNvPr id="563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Rot="1"/>
          </p:cNvSpPr>
          <p:nvPr>
            <p:ph type="body" sz="half" idx="1"/>
          </p:nvPr>
        </p:nvSpPr>
        <p:spPr>
          <a:xfrm>
            <a:off x="611188" y="1196975"/>
            <a:ext cx="7418387" cy="647700"/>
          </a:xfrm>
        </p:spPr>
        <p:txBody>
          <a:bodyPr/>
          <a:lstStyle/>
          <a:p>
            <a:pPr eaLnBrk="1" hangingPunct="1"/>
            <a:r>
              <a:rPr lang="zh-CN" altLang="en-US" sz="2800"/>
              <a:t>已知三个关系</a:t>
            </a:r>
            <a:r>
              <a:rPr lang="en-US" altLang="zh-CN" sz="2800"/>
              <a:t>R1</a:t>
            </a:r>
            <a:r>
              <a:rPr lang="zh-CN" altLang="en-US" sz="2800"/>
              <a:t>，</a:t>
            </a:r>
            <a:r>
              <a:rPr lang="en-US" altLang="zh-CN" sz="2800"/>
              <a:t>R2</a:t>
            </a:r>
            <a:r>
              <a:rPr lang="zh-CN" altLang="en-US" sz="2800"/>
              <a:t>，</a:t>
            </a:r>
            <a:r>
              <a:rPr lang="en-US" altLang="zh-CN" sz="2800"/>
              <a:t>S</a:t>
            </a:r>
            <a:r>
              <a:rPr lang="zh-CN" altLang="en-US" sz="2800"/>
              <a:t>，如下图：</a:t>
            </a:r>
            <a:endParaRPr lang="zh-CN" altLang="en-US" sz="2800"/>
          </a:p>
        </p:txBody>
      </p:sp>
      <p:graphicFrame>
        <p:nvGraphicFramePr>
          <p:cNvPr id="521297" name="Group 81"/>
          <p:cNvGraphicFramePr>
            <a:graphicFrameLocks noGrp="1"/>
          </p:cNvGraphicFramePr>
          <p:nvPr>
            <p:ph sz="quarter" idx="2"/>
          </p:nvPr>
        </p:nvGraphicFramePr>
        <p:xfrm>
          <a:off x="971550" y="1989138"/>
          <a:ext cx="1800225" cy="2601910"/>
        </p:xfrm>
        <a:graphic>
          <a:graphicData uri="http://schemas.openxmlformats.org/drawingml/2006/table">
            <a:tbl>
              <a:tblPr/>
              <a:tblGrid>
                <a:gridCol w="614363"/>
                <a:gridCol w="593725"/>
                <a:gridCol w="592137"/>
              </a:tblGrid>
              <a:tr h="520382">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Z</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382">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k</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382">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382">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k</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382">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z</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6" marB="468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21304" name="Group 88"/>
          <p:cNvGraphicFramePr>
            <a:graphicFrameLocks noGrp="1"/>
          </p:cNvGraphicFramePr>
          <p:nvPr>
            <p:ph sz="quarter" idx="3"/>
          </p:nvPr>
        </p:nvGraphicFramePr>
        <p:xfrm>
          <a:off x="3851275" y="1700213"/>
          <a:ext cx="1512888" cy="3122610"/>
        </p:xfrm>
        <a:graphic>
          <a:graphicData uri="http://schemas.openxmlformats.org/drawingml/2006/table">
            <a:tbl>
              <a:tblPr/>
              <a:tblGrid>
                <a:gridCol w="504825"/>
                <a:gridCol w="503238"/>
                <a:gridCol w="504825"/>
              </a:tblGrid>
              <a:tr h="52043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Z</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43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43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k</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43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z</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43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i</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435">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j</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4" name="日期占位符 5"/>
          <p:cNvSpPr>
            <a:spLocks noGrp="1"/>
          </p:cNvSpPr>
          <p:nvPr>
            <p:ph type="dt" sz="quarter" idx="10"/>
          </p:nvPr>
        </p:nvSpPr>
        <p:spPr/>
        <p:txBody>
          <a:bodyPr/>
          <a:lstStyle/>
          <a:p>
            <a:pPr>
              <a:defRPr/>
            </a:pPr>
            <a:fld id="{417C8C5B-41A6-4477-AC36-FF565A9896C4}" type="datetime1">
              <a:rPr lang="zh-CN" altLang="en-US"/>
            </a:fld>
            <a:endParaRPr lang="en-US" altLang="zh-CN"/>
          </a:p>
        </p:txBody>
      </p:sp>
      <p:sp>
        <p:nvSpPr>
          <p:cNvPr id="57404" name="灯片编号占位符 7"/>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738676EC-DEDE-4D26-87D8-21DF57FCFC53}" type="slidenum">
              <a:rPr lang="en-US" altLang="zh-CN" sz="1200">
                <a:solidFill>
                  <a:srgbClr val="045C75"/>
                </a:solidFill>
                <a:latin typeface="Times New Roman" panose="02020603050405020304" pitchFamily="18" charset="0"/>
              </a:rPr>
            </a:fld>
            <a:endParaRPr lang="en-US" altLang="zh-CN" sz="1200">
              <a:solidFill>
                <a:srgbClr val="045C75"/>
              </a:solidFill>
              <a:latin typeface="Times New Roman" panose="02020603050405020304" pitchFamily="18" charset="0"/>
            </a:endParaRPr>
          </a:p>
        </p:txBody>
      </p:sp>
      <p:graphicFrame>
        <p:nvGraphicFramePr>
          <p:cNvPr id="521322" name="Group 106"/>
          <p:cNvGraphicFramePr>
            <a:graphicFrameLocks noGrp="1"/>
          </p:cNvGraphicFramePr>
          <p:nvPr/>
        </p:nvGraphicFramePr>
        <p:xfrm>
          <a:off x="6588125" y="2924175"/>
          <a:ext cx="1081088" cy="1560882"/>
        </p:xfrm>
        <a:graphic>
          <a:graphicData uri="http://schemas.openxmlformats.org/drawingml/2006/table">
            <a:tbl>
              <a:tblPr/>
              <a:tblGrid>
                <a:gridCol w="541338"/>
                <a:gridCol w="539750"/>
              </a:tblGrid>
              <a:tr h="520171">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87" marB="467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Z</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87" marB="467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171">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87" marB="467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k</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87" marB="467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171">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87" marB="467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lgn="l"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lgn="l"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lgn="l"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lgn="l"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87" marB="467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7419" name="Rectangle 107"/>
          <p:cNvSpPr>
            <a:spLocks noRot="1" noChangeArrowheads="1"/>
          </p:cNvSpPr>
          <p:nvPr/>
        </p:nvSpPr>
        <p:spPr bwMode="auto">
          <a:xfrm>
            <a:off x="827088" y="4868863"/>
            <a:ext cx="74183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r>
              <a:rPr kumimoji="0" lang="zh-CN" altLang="en-US" sz="2400" b="1">
                <a:latin typeface="Arial" panose="020B0604020202020204" pitchFamily="34" charset="0"/>
              </a:rPr>
              <a:t>试求：</a:t>
            </a:r>
            <a:r>
              <a:rPr kumimoji="0" lang="en-US" altLang="zh-CN" sz="2400" b="1">
                <a:latin typeface="宋体" panose="02010600030101010101" pitchFamily="2" charset="-122"/>
              </a:rPr>
              <a:t>1. R1</a:t>
            </a:r>
            <a:r>
              <a:rPr lang="en-US" altLang="zh-CN" sz="2400" b="1">
                <a:latin typeface="宋体" panose="02010600030101010101" pitchFamily="2" charset="-122"/>
              </a:rPr>
              <a:t>×</a:t>
            </a:r>
            <a:r>
              <a:rPr kumimoji="0" lang="en-US" altLang="zh-CN" sz="2400" b="1">
                <a:latin typeface="宋体" panose="02010600030101010101" pitchFamily="2" charset="-122"/>
              </a:rPr>
              <a:t>S</a:t>
            </a:r>
            <a:r>
              <a:rPr lang="en-US" altLang="zh-CN" sz="2400" b="1">
                <a:latin typeface="宋体" panose="02010600030101010101" pitchFamily="2" charset="-122"/>
              </a:rPr>
              <a:t>= ?      2.R1-R2=?</a:t>
            </a:r>
            <a:endParaRPr lang="en-US" altLang="zh-CN" sz="2400" b="1">
              <a:latin typeface="宋体" panose="02010600030101010101" pitchFamily="2" charset="-122"/>
            </a:endParaRPr>
          </a:p>
          <a:p>
            <a:pPr eaLnBrk="1" hangingPunct="1">
              <a:buClr>
                <a:schemeClr val="hlink"/>
              </a:buClr>
              <a:buSzTx/>
              <a:buFont typeface="Wingdings" panose="05000000000000000000" pitchFamily="2" charset="2"/>
              <a:buNone/>
            </a:pPr>
            <a:r>
              <a:rPr lang="en-US" altLang="zh-CN" sz="2400" b="1">
                <a:latin typeface="宋体" panose="02010600030101010101" pitchFamily="2" charset="-122"/>
              </a:rPr>
              <a:t>      3. R1 ÷S=?     4. </a:t>
            </a:r>
            <a:r>
              <a:rPr lang="el-GR" altLang="zh-CN" sz="2400" b="1">
                <a:latin typeface="宋体" panose="02010600030101010101" pitchFamily="2" charset="-122"/>
              </a:rPr>
              <a:t>σ</a:t>
            </a:r>
            <a:r>
              <a:rPr lang="el-GR" altLang="zh-CN" sz="1600" b="1">
                <a:latin typeface="宋体" panose="02010600030101010101" pitchFamily="2" charset="-122"/>
              </a:rPr>
              <a:t>Y</a:t>
            </a:r>
            <a:r>
              <a:rPr lang="en-US" altLang="zh-CN" sz="1600" b="1">
                <a:latin typeface="宋体" panose="02010600030101010101" pitchFamily="2" charset="-122"/>
              </a:rPr>
              <a:t>&gt;5∨Z≠’f’</a:t>
            </a:r>
            <a:r>
              <a:rPr lang="en-US" altLang="zh-CN" sz="2400" b="1">
                <a:latin typeface="宋体" panose="02010600030101010101" pitchFamily="2" charset="-122"/>
              </a:rPr>
              <a:t>(R2)=?</a:t>
            </a:r>
            <a:endParaRPr lang="en-US" altLang="zh-CN" sz="2400" b="1">
              <a:latin typeface="宋体" panose="02010600030101010101" pitchFamily="2" charset="-122"/>
            </a:endParaRPr>
          </a:p>
          <a:p>
            <a:pPr eaLnBrk="1" hangingPunct="1">
              <a:buClr>
                <a:schemeClr val="hlink"/>
              </a:buClr>
              <a:buSzTx/>
              <a:buFont typeface="Wingdings" panose="05000000000000000000" pitchFamily="2" charset="2"/>
              <a:buNone/>
            </a:pPr>
            <a:r>
              <a:rPr lang="en-US" altLang="zh-CN" sz="2400" b="1">
                <a:latin typeface="宋体" panose="02010600030101010101" pitchFamily="2" charset="-122"/>
              </a:rPr>
              <a:t>      5. </a:t>
            </a:r>
            <a:r>
              <a:rPr kumimoji="0" lang="en-US" altLang="zh-CN" sz="2400" b="1">
                <a:latin typeface="宋体" panose="02010600030101010101" pitchFamily="2" charset="-122"/>
              </a:rPr>
              <a:t>π</a:t>
            </a:r>
            <a:r>
              <a:rPr kumimoji="0" lang="en-US" altLang="zh-CN" sz="1600" b="1">
                <a:latin typeface="宋体" panose="02010600030101010101" pitchFamily="2" charset="-122"/>
              </a:rPr>
              <a:t>Y,Z</a:t>
            </a:r>
            <a:r>
              <a:rPr kumimoji="0" lang="en-US" altLang="zh-CN" sz="2400" b="1">
                <a:latin typeface="宋体" panose="02010600030101010101" pitchFamily="2" charset="-122"/>
              </a:rPr>
              <a:t>(R2)=?</a:t>
            </a:r>
            <a:endParaRPr kumimoji="0" lang="en-US" altLang="zh-CN" sz="2400" b="1">
              <a:latin typeface="宋体" panose="02010600030101010101" pitchFamily="2" charset="-122"/>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9" name="Rectangle 3"/>
          <p:cNvSpPr>
            <a:spLocks noGrp="1" noRot="1"/>
          </p:cNvSpPr>
          <p:nvPr>
            <p:ph idx="1"/>
          </p:nvPr>
        </p:nvSpPr>
        <p:spPr>
          <a:xfrm>
            <a:off x="323850" y="692150"/>
            <a:ext cx="8355013" cy="5545138"/>
          </a:xfrm>
        </p:spPr>
        <p:txBody>
          <a:bodyPr/>
          <a:lstStyle/>
          <a:p>
            <a:pPr eaLnBrk="1" hangingPunct="1">
              <a:lnSpc>
                <a:spcPct val="90000"/>
              </a:lnSpc>
            </a:pPr>
            <a:r>
              <a:rPr lang="zh-CN" altLang="en-US" sz="2800" dirty="0"/>
              <a:t>设有数据库   </a:t>
            </a:r>
            <a:r>
              <a:rPr lang="en-US" altLang="zh-CN" sz="2800" dirty="0"/>
              <a:t>S(</a:t>
            </a:r>
            <a:r>
              <a:rPr lang="en-US" altLang="zh-CN" sz="2800" dirty="0" err="1"/>
              <a:t>Sno,Sname,Sage,Ssex</a:t>
            </a:r>
            <a:r>
              <a:rPr lang="en-US" altLang="zh-CN" sz="2800" dirty="0"/>
              <a:t>)</a:t>
            </a:r>
            <a:endParaRPr lang="en-US" altLang="zh-CN" sz="2800" dirty="0"/>
          </a:p>
          <a:p>
            <a:pPr eaLnBrk="1" hangingPunct="1">
              <a:lnSpc>
                <a:spcPct val="90000"/>
              </a:lnSpc>
            </a:pPr>
            <a:r>
              <a:rPr lang="en-US" altLang="zh-CN" sz="2800" dirty="0"/>
              <a:t>C(</a:t>
            </a:r>
            <a:r>
              <a:rPr lang="en-US" altLang="zh-CN" sz="2800" dirty="0" err="1"/>
              <a:t>Cno,Cname</a:t>
            </a:r>
            <a:r>
              <a:rPr lang="en-US" altLang="zh-CN" sz="2800" dirty="0"/>
              <a:t>, </a:t>
            </a:r>
            <a:r>
              <a:rPr lang="en-US" altLang="zh-CN" sz="2800" dirty="0" err="1"/>
              <a:t>Cpno</a:t>
            </a:r>
            <a:r>
              <a:rPr lang="en-US" altLang="zh-CN" sz="2800" dirty="0"/>
              <a:t>)     SC(</a:t>
            </a:r>
            <a:r>
              <a:rPr lang="en-US" altLang="zh-CN" sz="2800" dirty="0" err="1"/>
              <a:t>Sno,Cno,Grade</a:t>
            </a:r>
            <a:r>
              <a:rPr lang="en-US" altLang="zh-CN" sz="2800" dirty="0"/>
              <a:t>)</a:t>
            </a:r>
            <a:endParaRPr lang="en-US" altLang="zh-CN" sz="2800" dirty="0"/>
          </a:p>
          <a:p>
            <a:pPr eaLnBrk="1" hangingPunct="1">
              <a:lnSpc>
                <a:spcPct val="90000"/>
              </a:lnSpc>
            </a:pPr>
            <a:r>
              <a:rPr lang="zh-CN" altLang="en-US" sz="2800" dirty="0"/>
              <a:t>试用关系代数表达式表示一下查询要求：</a:t>
            </a:r>
            <a:endParaRPr lang="zh-CN" altLang="en-US" sz="2800" dirty="0"/>
          </a:p>
          <a:p>
            <a:pPr eaLnBrk="1" hangingPunct="1">
              <a:lnSpc>
                <a:spcPct val="90000"/>
              </a:lnSpc>
            </a:pPr>
            <a:r>
              <a:rPr lang="en-US" altLang="zh-CN" sz="2800" dirty="0"/>
              <a:t>1.</a:t>
            </a:r>
            <a:r>
              <a:rPr lang="zh-CN" altLang="en-US" sz="2800" dirty="0"/>
              <a:t>查询选修了课程号为</a:t>
            </a:r>
            <a:r>
              <a:rPr lang="en-US" altLang="zh-CN" sz="2800" dirty="0"/>
              <a:t>C2</a:t>
            </a:r>
            <a:r>
              <a:rPr lang="zh-CN" altLang="en-US" sz="2800" dirty="0"/>
              <a:t>的学生号；</a:t>
            </a:r>
            <a:endParaRPr lang="zh-CN" altLang="en-US" sz="2800" dirty="0"/>
          </a:p>
          <a:p>
            <a:pPr eaLnBrk="1" hangingPunct="1">
              <a:lnSpc>
                <a:spcPct val="90000"/>
              </a:lnSpc>
            </a:pPr>
            <a:r>
              <a:rPr lang="en-US" altLang="zh-CN" sz="2800" b="1" dirty="0"/>
              <a:t>π</a:t>
            </a:r>
            <a:r>
              <a:rPr lang="en-US" altLang="zh-CN" sz="1800" b="1" dirty="0" err="1"/>
              <a:t>Sno</a:t>
            </a:r>
            <a:r>
              <a:rPr lang="zh-CN" altLang="en-US" sz="2800" b="1" dirty="0"/>
              <a:t>（</a:t>
            </a:r>
            <a:r>
              <a:rPr lang="el-GR" altLang="zh-CN" sz="2800" b="1" dirty="0">
                <a:cs typeface="Arial" panose="020B0604020202020204" pitchFamily="34" charset="0"/>
              </a:rPr>
              <a:t>σ</a:t>
            </a:r>
            <a:r>
              <a:rPr lang="el-GR" altLang="zh-CN" sz="1800" b="1" dirty="0">
                <a:cs typeface="Arial" panose="020B0604020202020204" pitchFamily="34" charset="0"/>
              </a:rPr>
              <a:t>Cno</a:t>
            </a:r>
            <a:r>
              <a:rPr lang="en-US" altLang="zh-CN" sz="1800" b="1" dirty="0">
                <a:cs typeface="Arial" panose="020B0604020202020204" pitchFamily="34" charset="0"/>
              </a:rPr>
              <a:t>=‘2’</a:t>
            </a:r>
            <a:r>
              <a:rPr lang="zh-CN" altLang="en-US" sz="2800" b="1" dirty="0">
                <a:cs typeface="Arial" panose="020B0604020202020204" pitchFamily="34" charset="0"/>
              </a:rPr>
              <a:t>（</a:t>
            </a:r>
            <a:r>
              <a:rPr lang="en-US" altLang="zh-CN" sz="2800" b="1" dirty="0">
                <a:cs typeface="Arial" panose="020B0604020202020204" pitchFamily="34" charset="0"/>
              </a:rPr>
              <a:t>SC</a:t>
            </a:r>
            <a:r>
              <a:rPr lang="zh-CN" altLang="en-US" sz="2800" b="1" dirty="0">
                <a:cs typeface="Arial" panose="020B0604020202020204" pitchFamily="34" charset="0"/>
              </a:rPr>
              <a:t>）</a:t>
            </a:r>
            <a:r>
              <a:rPr lang="zh-CN" altLang="en-US" sz="2800" b="1" dirty="0"/>
              <a:t>）</a:t>
            </a:r>
            <a:endParaRPr lang="zh-CN" altLang="en-US" sz="2800" b="1" dirty="0"/>
          </a:p>
          <a:p>
            <a:pPr eaLnBrk="1" hangingPunct="1">
              <a:lnSpc>
                <a:spcPct val="90000"/>
              </a:lnSpc>
            </a:pPr>
            <a:r>
              <a:rPr lang="en-US" altLang="zh-CN" sz="2800" dirty="0"/>
              <a:t>2.</a:t>
            </a:r>
            <a:r>
              <a:rPr lang="zh-CN" altLang="en-US" sz="2800" dirty="0"/>
              <a:t>查询选修数据库课程的女学生的学生号；</a:t>
            </a:r>
            <a:endParaRPr lang="zh-CN" altLang="en-US" sz="2800" dirty="0"/>
          </a:p>
          <a:p>
            <a:pPr eaLnBrk="1" hangingPunct="1">
              <a:lnSpc>
                <a:spcPct val="90000"/>
              </a:lnSpc>
            </a:pPr>
            <a:r>
              <a:rPr lang="en-US" altLang="zh-CN" sz="2800" b="1" dirty="0"/>
              <a:t>π</a:t>
            </a:r>
            <a:r>
              <a:rPr lang="en-US" altLang="zh-CN" sz="1800" b="1" dirty="0" err="1"/>
              <a:t>Sno</a:t>
            </a:r>
            <a:r>
              <a:rPr lang="zh-CN" altLang="en-US" sz="2800" b="1" dirty="0"/>
              <a:t>（</a:t>
            </a:r>
            <a:r>
              <a:rPr lang="el-GR" altLang="zh-CN" sz="2800" b="1" dirty="0">
                <a:cs typeface="Arial" panose="020B0604020202020204" pitchFamily="34" charset="0"/>
              </a:rPr>
              <a:t>σ</a:t>
            </a:r>
            <a:r>
              <a:rPr lang="el-GR" altLang="zh-CN" sz="1800" b="1" dirty="0">
                <a:cs typeface="Arial" panose="020B0604020202020204" pitchFamily="34" charset="0"/>
              </a:rPr>
              <a:t>Cname</a:t>
            </a:r>
            <a:r>
              <a:rPr lang="en-US" altLang="zh-CN" sz="1800" b="1" dirty="0">
                <a:cs typeface="Arial" panose="020B0604020202020204" pitchFamily="34" charset="0"/>
              </a:rPr>
              <a:t>=‘DB’</a:t>
            </a:r>
            <a:r>
              <a:rPr lang="en-US" altLang="zh-CN" sz="1800" b="1" dirty="0">
                <a:latin typeface="宋体" panose="02010600030101010101" pitchFamily="2" charset="-122"/>
                <a:cs typeface="Arial" panose="020B0604020202020204" pitchFamily="34" charset="0"/>
              </a:rPr>
              <a:t>∧</a:t>
            </a:r>
            <a:r>
              <a:rPr lang="en-US" altLang="zh-CN" sz="1800" b="1" dirty="0" err="1">
                <a:latin typeface="宋体" panose="02010600030101010101" pitchFamily="2" charset="-122"/>
                <a:cs typeface="Arial" panose="020B0604020202020204" pitchFamily="34" charset="0"/>
              </a:rPr>
              <a:t>Ssex</a:t>
            </a:r>
            <a:r>
              <a:rPr lang="en-US" altLang="zh-CN" sz="1800" b="1" dirty="0">
                <a:latin typeface="宋体" panose="02010600030101010101" pitchFamily="2" charset="-122"/>
                <a:cs typeface="Arial" panose="020B0604020202020204" pitchFamily="34" charset="0"/>
              </a:rPr>
              <a:t>=‘</a:t>
            </a:r>
            <a:r>
              <a:rPr lang="zh-CN" altLang="en-US" sz="1800" b="1" dirty="0">
                <a:latin typeface="宋体" panose="02010600030101010101" pitchFamily="2" charset="-122"/>
                <a:cs typeface="Arial" panose="020B0604020202020204" pitchFamily="34" charset="0"/>
              </a:rPr>
              <a:t>女’</a:t>
            </a:r>
            <a:r>
              <a:rPr lang="zh-CN" altLang="en-US" sz="2800" b="1" dirty="0">
                <a:cs typeface="Arial" panose="020B0604020202020204" pitchFamily="34" charset="0"/>
              </a:rPr>
              <a:t>（</a:t>
            </a:r>
            <a:r>
              <a:rPr lang="en-US" altLang="zh-CN" sz="2800" b="1" dirty="0">
                <a:cs typeface="Arial" panose="020B0604020202020204" pitchFamily="34" charset="0"/>
              </a:rPr>
              <a:t>S      C    SC</a:t>
            </a:r>
            <a:r>
              <a:rPr lang="zh-CN" altLang="en-US" sz="2800" b="1" dirty="0">
                <a:cs typeface="Arial" panose="020B0604020202020204" pitchFamily="34" charset="0"/>
              </a:rPr>
              <a:t>）</a:t>
            </a:r>
            <a:r>
              <a:rPr lang="zh-CN" altLang="en-US" sz="2800" b="1" dirty="0"/>
              <a:t>）</a:t>
            </a:r>
            <a:endParaRPr lang="zh-CN" altLang="en-US" sz="2800" dirty="0"/>
          </a:p>
          <a:p>
            <a:pPr eaLnBrk="1" hangingPunct="1">
              <a:lnSpc>
                <a:spcPct val="90000"/>
              </a:lnSpc>
            </a:pPr>
            <a:r>
              <a:rPr lang="en-US" altLang="zh-CN" sz="2800" dirty="0"/>
              <a:t>3.</a:t>
            </a:r>
            <a:r>
              <a:rPr lang="zh-CN" altLang="en-US" sz="2800" dirty="0"/>
              <a:t>查询至少选修</a:t>
            </a:r>
            <a:r>
              <a:rPr lang="en-US" altLang="zh-CN" sz="2800" dirty="0"/>
              <a:t>C1</a:t>
            </a:r>
            <a:r>
              <a:rPr lang="zh-CN" altLang="en-US" sz="2800" dirty="0"/>
              <a:t>和</a:t>
            </a:r>
            <a:r>
              <a:rPr lang="en-US" altLang="zh-CN" sz="2800" dirty="0"/>
              <a:t>C3</a:t>
            </a:r>
            <a:r>
              <a:rPr lang="zh-CN" altLang="en-US" sz="2800" dirty="0"/>
              <a:t>课程的学生号；</a:t>
            </a:r>
            <a:endParaRPr lang="zh-CN" altLang="en-US" sz="2800" dirty="0"/>
          </a:p>
          <a:p>
            <a:pPr eaLnBrk="1" hangingPunct="1">
              <a:lnSpc>
                <a:spcPct val="90000"/>
              </a:lnSpc>
            </a:pPr>
            <a:r>
              <a:rPr lang="el-GR" altLang="zh-CN" sz="2800" b="1" dirty="0">
                <a:cs typeface="Arial" panose="020B0604020202020204" pitchFamily="34" charset="0"/>
              </a:rPr>
              <a:t>π</a:t>
            </a:r>
            <a:r>
              <a:rPr lang="el-GR" altLang="zh-CN" sz="1800" b="1" dirty="0">
                <a:cs typeface="Arial" panose="020B0604020202020204" pitchFamily="34" charset="0"/>
              </a:rPr>
              <a:t>Sno</a:t>
            </a:r>
            <a:r>
              <a:rPr lang="zh-CN" altLang="el-GR" sz="1800" b="1" dirty="0">
                <a:cs typeface="Arial" panose="020B0604020202020204" pitchFamily="34" charset="0"/>
              </a:rPr>
              <a:t>，</a:t>
            </a:r>
            <a:r>
              <a:rPr lang="el-GR" altLang="zh-CN" sz="1800" b="1" dirty="0">
                <a:cs typeface="Arial" panose="020B0604020202020204" pitchFamily="34" charset="0"/>
              </a:rPr>
              <a:t>Cno</a:t>
            </a:r>
            <a:r>
              <a:rPr lang="zh-CN" altLang="el-GR" sz="2800" b="1" dirty="0">
                <a:cs typeface="Arial" panose="020B0604020202020204" pitchFamily="34" charset="0"/>
              </a:rPr>
              <a:t>（</a:t>
            </a:r>
            <a:r>
              <a:rPr lang="el-GR" altLang="zh-CN" sz="2800" b="1" dirty="0">
                <a:cs typeface="Arial" panose="020B0604020202020204" pitchFamily="34" charset="0"/>
              </a:rPr>
              <a:t>SC</a:t>
            </a:r>
            <a:r>
              <a:rPr lang="zh-CN" altLang="el-GR" sz="2800" b="1" dirty="0">
                <a:cs typeface="Arial" panose="020B0604020202020204" pitchFamily="34" charset="0"/>
              </a:rPr>
              <a:t>）</a:t>
            </a:r>
            <a:r>
              <a:rPr lang="en-US" altLang="zh-CN" sz="2800" b="1" dirty="0">
                <a:cs typeface="Arial" panose="020B0604020202020204" pitchFamily="34" charset="0"/>
              </a:rPr>
              <a:t>÷ </a:t>
            </a:r>
            <a:r>
              <a:rPr lang="el-GR" altLang="zh-CN" sz="2800" b="1" dirty="0">
                <a:cs typeface="Arial" panose="020B0604020202020204" pitchFamily="34" charset="0"/>
              </a:rPr>
              <a:t>π</a:t>
            </a:r>
            <a:r>
              <a:rPr lang="el-GR" altLang="zh-CN" sz="1800" b="1" dirty="0">
                <a:cs typeface="Arial" panose="020B0604020202020204" pitchFamily="34" charset="0"/>
              </a:rPr>
              <a:t>Cno</a:t>
            </a:r>
            <a:r>
              <a:rPr lang="zh-CN" altLang="el-GR" sz="2800" b="1" dirty="0">
                <a:cs typeface="Arial" panose="020B0604020202020204" pitchFamily="34" charset="0"/>
              </a:rPr>
              <a:t>（</a:t>
            </a:r>
            <a:r>
              <a:rPr lang="el-GR" altLang="zh-CN" sz="2800" b="1" dirty="0">
                <a:cs typeface="Arial" panose="020B0604020202020204" pitchFamily="34" charset="0"/>
              </a:rPr>
              <a:t>σ</a:t>
            </a:r>
            <a:r>
              <a:rPr lang="el-GR" altLang="zh-CN" sz="1800" b="1" dirty="0">
                <a:cs typeface="Arial" panose="020B0604020202020204" pitchFamily="34" charset="0"/>
              </a:rPr>
              <a:t>Cno</a:t>
            </a:r>
            <a:r>
              <a:rPr lang="en-US" altLang="zh-CN" sz="1800" b="1" dirty="0">
                <a:cs typeface="Arial" panose="020B0604020202020204" pitchFamily="34" charset="0"/>
              </a:rPr>
              <a:t>=‘C1’∨Cno=‘C3’</a:t>
            </a:r>
            <a:r>
              <a:rPr lang="en-US" altLang="zh-CN" sz="2800" b="1" dirty="0">
                <a:cs typeface="Arial" panose="020B0604020202020204" pitchFamily="34" charset="0"/>
              </a:rPr>
              <a:t>(C)</a:t>
            </a:r>
            <a:r>
              <a:rPr lang="zh-CN" altLang="el-GR" sz="2800" b="1" dirty="0">
                <a:cs typeface="Arial" panose="020B0604020202020204" pitchFamily="34" charset="0"/>
              </a:rPr>
              <a:t>）</a:t>
            </a:r>
            <a:endParaRPr lang="zh-CN" altLang="en-US" sz="2800" b="1" dirty="0">
              <a:cs typeface="Arial" panose="020B0604020202020204" pitchFamily="34" charset="0"/>
            </a:endParaRPr>
          </a:p>
          <a:p>
            <a:pPr eaLnBrk="1" hangingPunct="1">
              <a:lnSpc>
                <a:spcPct val="90000"/>
              </a:lnSpc>
            </a:pPr>
            <a:r>
              <a:rPr lang="en-US" altLang="zh-CN" sz="2800" dirty="0"/>
              <a:t>4.</a:t>
            </a:r>
            <a:r>
              <a:rPr lang="zh-CN" altLang="en-US" sz="2800" dirty="0"/>
              <a:t>查询至少选修一门先行课号为</a:t>
            </a:r>
            <a:r>
              <a:rPr lang="en-US" altLang="zh-CN" sz="2800" dirty="0"/>
              <a:t>C5</a:t>
            </a:r>
            <a:r>
              <a:rPr lang="zh-CN" altLang="en-US" sz="2800" dirty="0"/>
              <a:t>的学生姓名；</a:t>
            </a:r>
            <a:endParaRPr lang="zh-CN" altLang="en-US" sz="2800" dirty="0"/>
          </a:p>
          <a:p>
            <a:pPr eaLnBrk="1" hangingPunct="1">
              <a:lnSpc>
                <a:spcPct val="90000"/>
              </a:lnSpc>
            </a:pPr>
            <a:r>
              <a:rPr lang="el-GR" altLang="zh-CN" sz="2800" b="1" dirty="0">
                <a:cs typeface="Arial" panose="020B0604020202020204" pitchFamily="34" charset="0"/>
              </a:rPr>
              <a:t>π</a:t>
            </a:r>
            <a:r>
              <a:rPr lang="el-GR" altLang="zh-CN" sz="1800" b="1" dirty="0">
                <a:cs typeface="Arial" panose="020B0604020202020204" pitchFamily="34" charset="0"/>
              </a:rPr>
              <a:t>Sname</a:t>
            </a:r>
            <a:r>
              <a:rPr lang="en-US" altLang="zh-CN" sz="2800" b="1" dirty="0">
                <a:cs typeface="Arial" panose="020B0604020202020204" pitchFamily="34" charset="0"/>
              </a:rPr>
              <a:t>(</a:t>
            </a:r>
            <a:r>
              <a:rPr lang="el-GR" altLang="zh-CN" sz="2800" b="1" dirty="0">
                <a:cs typeface="Arial" panose="020B0604020202020204" pitchFamily="34" charset="0"/>
              </a:rPr>
              <a:t>σ</a:t>
            </a:r>
            <a:r>
              <a:rPr lang="el-GR" altLang="zh-CN" sz="1800" b="1" dirty="0">
                <a:cs typeface="Arial" panose="020B0604020202020204" pitchFamily="34" charset="0"/>
              </a:rPr>
              <a:t>Cpno</a:t>
            </a:r>
            <a:r>
              <a:rPr lang="en-US" altLang="zh-CN" sz="1800" b="1" dirty="0">
                <a:cs typeface="Arial" panose="020B0604020202020204" pitchFamily="34" charset="0"/>
              </a:rPr>
              <a:t>=‘5</a:t>
            </a:r>
            <a:r>
              <a:rPr lang="en-US" altLang="zh-CN" sz="2800" b="1" dirty="0">
                <a:cs typeface="Arial" panose="020B0604020202020204" pitchFamily="34" charset="0"/>
              </a:rPr>
              <a:t>’(C)    SC       </a:t>
            </a:r>
            <a:r>
              <a:rPr lang="el-GR" altLang="zh-CN" sz="2800" b="1" dirty="0">
                <a:cs typeface="Arial" panose="020B0604020202020204" pitchFamily="34" charset="0"/>
              </a:rPr>
              <a:t>π</a:t>
            </a:r>
            <a:r>
              <a:rPr lang="el-GR" altLang="zh-CN" sz="1800" b="1" dirty="0">
                <a:cs typeface="Arial" panose="020B0604020202020204" pitchFamily="34" charset="0"/>
              </a:rPr>
              <a:t>Sno</a:t>
            </a:r>
            <a:r>
              <a:rPr lang="zh-CN" altLang="el-GR" sz="1800" b="1" dirty="0">
                <a:cs typeface="Arial" panose="020B0604020202020204" pitchFamily="34" charset="0"/>
              </a:rPr>
              <a:t>，</a:t>
            </a:r>
            <a:r>
              <a:rPr lang="el-GR" altLang="zh-CN" sz="1800" b="1" dirty="0">
                <a:cs typeface="Arial" panose="020B0604020202020204" pitchFamily="34" charset="0"/>
              </a:rPr>
              <a:t>Sname</a:t>
            </a:r>
            <a:r>
              <a:rPr lang="en-US" altLang="zh-CN" sz="2800" b="1" dirty="0">
                <a:cs typeface="Arial" panose="020B0604020202020204" pitchFamily="34" charset="0"/>
              </a:rPr>
              <a:t>(</a:t>
            </a:r>
            <a:r>
              <a:rPr lang="el-GR" altLang="zh-CN" sz="2800" b="1" dirty="0">
                <a:cs typeface="Arial" panose="020B0604020202020204" pitchFamily="34" charset="0"/>
              </a:rPr>
              <a:t>S</a:t>
            </a:r>
            <a:r>
              <a:rPr lang="en-US" altLang="zh-CN" sz="2800" b="1" dirty="0">
                <a:cs typeface="Arial" panose="020B0604020202020204" pitchFamily="34" charset="0"/>
              </a:rPr>
              <a:t>))</a:t>
            </a:r>
            <a:endParaRPr lang="en-US" altLang="zh-CN" sz="2800" dirty="0"/>
          </a:p>
        </p:txBody>
      </p:sp>
      <p:sp>
        <p:nvSpPr>
          <p:cNvPr id="17" name="日期占位符 3"/>
          <p:cNvSpPr>
            <a:spLocks noGrp="1"/>
          </p:cNvSpPr>
          <p:nvPr>
            <p:ph type="dt" sz="quarter" idx="10"/>
          </p:nvPr>
        </p:nvSpPr>
        <p:spPr/>
        <p:txBody>
          <a:bodyPr/>
          <a:lstStyle/>
          <a:p>
            <a:pPr>
              <a:defRPr/>
            </a:pPr>
            <a:fld id="{0EB601BA-DD30-456A-826E-F9A136D32AF7}" type="datetime1">
              <a:rPr lang="zh-CN" altLang="en-US"/>
            </a:fld>
            <a:endParaRPr lang="en-US" altLang="zh-CN"/>
          </a:p>
        </p:txBody>
      </p:sp>
      <p:sp>
        <p:nvSpPr>
          <p:cNvPr id="58372"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2" name="Group 16"/>
          <p:cNvGrpSpPr/>
          <p:nvPr/>
        </p:nvGrpSpPr>
        <p:grpSpPr bwMode="auto">
          <a:xfrm>
            <a:off x="4857750" y="2357438"/>
            <a:ext cx="2227263" cy="1512887"/>
            <a:chOff x="3334" y="1480"/>
            <a:chExt cx="1403" cy="953"/>
          </a:xfrm>
        </p:grpSpPr>
        <p:grpSp>
          <p:nvGrpSpPr>
            <p:cNvPr id="58381" name="Group 4"/>
            <p:cNvGrpSpPr/>
            <p:nvPr/>
          </p:nvGrpSpPr>
          <p:grpSpPr bwMode="auto">
            <a:xfrm rot="10800000">
              <a:off x="3334" y="1570"/>
              <a:ext cx="904" cy="862"/>
              <a:chOff x="6431" y="11824"/>
              <a:chExt cx="705" cy="367"/>
            </a:xfrm>
          </p:grpSpPr>
          <p:sp>
            <p:nvSpPr>
              <p:cNvPr id="58385" name="AutoShape 5"/>
              <p:cNvSpPr>
                <a:spLocks noChangeArrowheads="1"/>
              </p:cNvSpPr>
              <p:nvPr/>
            </p:nvSpPr>
            <p:spPr bwMode="auto">
              <a:xfrm rot="5400000" flipV="1">
                <a:off x="6793" y="11792"/>
                <a:ext cx="78" cy="142"/>
              </a:xfrm>
              <a:prstGeom prst="flowChartCollate">
                <a:avLst/>
              </a:prstGeom>
              <a:solidFill>
                <a:srgbClr val="FFFFFF"/>
              </a:solidFill>
              <a:ln w="6350">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8386" name="Text Box 6"/>
              <p:cNvSpPr txBox="1">
                <a:spLocks noChangeArrowheads="1"/>
              </p:cNvSpPr>
              <p:nvPr/>
            </p:nvSpPr>
            <p:spPr bwMode="auto">
              <a:xfrm flipV="1">
                <a:off x="6431" y="11828"/>
                <a:ext cx="70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600" i="1">
                    <a:latin typeface="Times New Roman" panose="02020603050405020304" pitchFamily="18" charset="0"/>
                  </a:rPr>
                  <a:t> </a:t>
                </a:r>
                <a:endParaRPr kumimoji="0" lang="en-US" altLang="zh-CN" sz="2400">
                  <a:latin typeface="Times New Roman" panose="02020603050405020304" pitchFamily="18" charset="0"/>
                </a:endParaRPr>
              </a:p>
            </p:txBody>
          </p:sp>
        </p:grpSp>
        <p:grpSp>
          <p:nvGrpSpPr>
            <p:cNvPr id="58382" name="Group 7"/>
            <p:cNvGrpSpPr/>
            <p:nvPr/>
          </p:nvGrpSpPr>
          <p:grpSpPr bwMode="auto">
            <a:xfrm rot="10800000">
              <a:off x="3696" y="1480"/>
              <a:ext cx="1041" cy="953"/>
              <a:chOff x="6431" y="11824"/>
              <a:chExt cx="705" cy="367"/>
            </a:xfrm>
          </p:grpSpPr>
          <p:sp>
            <p:nvSpPr>
              <p:cNvPr id="58383" name="AutoShape 8"/>
              <p:cNvSpPr>
                <a:spLocks noChangeArrowheads="1"/>
              </p:cNvSpPr>
              <p:nvPr/>
            </p:nvSpPr>
            <p:spPr bwMode="auto">
              <a:xfrm rot="5400000" flipV="1">
                <a:off x="6793" y="11792"/>
                <a:ext cx="78" cy="142"/>
              </a:xfrm>
              <a:prstGeom prst="flowChartCollate">
                <a:avLst/>
              </a:prstGeom>
              <a:solidFill>
                <a:srgbClr val="FFFFFF"/>
              </a:solidFill>
              <a:ln w="6350">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8384" name="Text Box 9"/>
              <p:cNvSpPr txBox="1">
                <a:spLocks noChangeArrowheads="1"/>
              </p:cNvSpPr>
              <p:nvPr/>
            </p:nvSpPr>
            <p:spPr bwMode="auto">
              <a:xfrm flipV="1">
                <a:off x="6431" y="11828"/>
                <a:ext cx="70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600" i="1">
                    <a:latin typeface="Times New Roman" panose="02020603050405020304" pitchFamily="18" charset="0"/>
                  </a:rPr>
                  <a:t> </a:t>
                </a:r>
                <a:endParaRPr kumimoji="0" lang="en-US" altLang="zh-CN" sz="2400">
                  <a:latin typeface="Times New Roman" panose="02020603050405020304" pitchFamily="18" charset="0"/>
                </a:endParaRPr>
              </a:p>
            </p:txBody>
          </p:sp>
        </p:grpSp>
      </p:grpSp>
      <p:grpSp>
        <p:nvGrpSpPr>
          <p:cNvPr id="5" name="Group 17"/>
          <p:cNvGrpSpPr/>
          <p:nvPr/>
        </p:nvGrpSpPr>
        <p:grpSpPr bwMode="auto">
          <a:xfrm>
            <a:off x="2857500" y="4286250"/>
            <a:ext cx="2587625" cy="1525588"/>
            <a:chOff x="2064" y="2704"/>
            <a:chExt cx="1630" cy="961"/>
          </a:xfrm>
        </p:grpSpPr>
        <p:grpSp>
          <p:nvGrpSpPr>
            <p:cNvPr id="58375" name="Group 10"/>
            <p:cNvGrpSpPr/>
            <p:nvPr/>
          </p:nvGrpSpPr>
          <p:grpSpPr bwMode="auto">
            <a:xfrm rot="10800000">
              <a:off x="2064" y="2704"/>
              <a:ext cx="1086" cy="961"/>
              <a:chOff x="6431" y="11824"/>
              <a:chExt cx="705" cy="367"/>
            </a:xfrm>
          </p:grpSpPr>
          <p:sp>
            <p:nvSpPr>
              <p:cNvPr id="58379" name="AutoShape 11"/>
              <p:cNvSpPr>
                <a:spLocks noChangeArrowheads="1"/>
              </p:cNvSpPr>
              <p:nvPr/>
            </p:nvSpPr>
            <p:spPr bwMode="auto">
              <a:xfrm rot="5400000" flipV="1">
                <a:off x="6793" y="11792"/>
                <a:ext cx="78" cy="142"/>
              </a:xfrm>
              <a:prstGeom prst="flowChartCollate">
                <a:avLst/>
              </a:prstGeom>
              <a:solidFill>
                <a:srgbClr val="FFFFFF"/>
              </a:solidFill>
              <a:ln w="6350">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8380" name="Text Box 12"/>
              <p:cNvSpPr txBox="1">
                <a:spLocks noChangeArrowheads="1"/>
              </p:cNvSpPr>
              <p:nvPr/>
            </p:nvSpPr>
            <p:spPr bwMode="auto">
              <a:xfrm flipV="1">
                <a:off x="6431" y="11828"/>
                <a:ext cx="70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600" i="1">
                    <a:latin typeface="Times New Roman" panose="02020603050405020304" pitchFamily="18" charset="0"/>
                  </a:rPr>
                  <a:t> </a:t>
                </a:r>
                <a:endParaRPr kumimoji="0" lang="en-US" altLang="zh-CN" sz="2400">
                  <a:latin typeface="Times New Roman" panose="02020603050405020304" pitchFamily="18" charset="0"/>
                </a:endParaRPr>
              </a:p>
            </p:txBody>
          </p:sp>
        </p:grpSp>
        <p:grpSp>
          <p:nvGrpSpPr>
            <p:cNvPr id="58376" name="Group 13"/>
            <p:cNvGrpSpPr/>
            <p:nvPr/>
          </p:nvGrpSpPr>
          <p:grpSpPr bwMode="auto">
            <a:xfrm rot="10800000">
              <a:off x="2608" y="2704"/>
              <a:ext cx="1086" cy="953"/>
              <a:chOff x="6431" y="11824"/>
              <a:chExt cx="705" cy="367"/>
            </a:xfrm>
          </p:grpSpPr>
          <p:sp>
            <p:nvSpPr>
              <p:cNvPr id="58377" name="AutoShape 14"/>
              <p:cNvSpPr>
                <a:spLocks noChangeArrowheads="1"/>
              </p:cNvSpPr>
              <p:nvPr/>
            </p:nvSpPr>
            <p:spPr bwMode="auto">
              <a:xfrm rot="5400000" flipV="1">
                <a:off x="6793" y="11792"/>
                <a:ext cx="78" cy="142"/>
              </a:xfrm>
              <a:prstGeom prst="flowChartCollate">
                <a:avLst/>
              </a:prstGeom>
              <a:solidFill>
                <a:srgbClr val="FFFFFF"/>
              </a:solidFill>
              <a:ln w="6350">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sp>
            <p:nvSpPr>
              <p:cNvPr id="58378" name="Text Box 15"/>
              <p:cNvSpPr txBox="1">
                <a:spLocks noChangeArrowheads="1"/>
              </p:cNvSpPr>
              <p:nvPr/>
            </p:nvSpPr>
            <p:spPr bwMode="auto">
              <a:xfrm flipV="1">
                <a:off x="6431" y="11828"/>
                <a:ext cx="70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600" i="1">
                    <a:latin typeface="Times New Roman" panose="02020603050405020304" pitchFamily="18" charset="0"/>
                  </a:rPr>
                  <a:t> </a:t>
                </a:r>
                <a:endParaRPr kumimoji="0" lang="en-US" altLang="zh-CN" sz="2400">
                  <a:latin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6339">
                                            <p:txEl>
                                              <p:pRg st="3" end="3"/>
                                            </p:txEl>
                                          </p:spTgt>
                                        </p:tgtEl>
                                        <p:attrNameLst>
                                          <p:attrName>style.visibility</p:attrName>
                                        </p:attrNameLst>
                                      </p:cBhvr>
                                      <p:to>
                                        <p:strVal val="visible"/>
                                      </p:to>
                                    </p:set>
                                    <p:animEffect transition="in" filter="blinds(horizontal)">
                                      <p:cBhvr>
                                        <p:cTn id="7" dur="500"/>
                                        <p:tgtEl>
                                          <p:spTgt spid="52633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6339">
                                            <p:txEl>
                                              <p:pRg st="4" end="4"/>
                                            </p:txEl>
                                          </p:spTgt>
                                        </p:tgtEl>
                                        <p:attrNameLst>
                                          <p:attrName>style.visibility</p:attrName>
                                        </p:attrNameLst>
                                      </p:cBhvr>
                                      <p:to>
                                        <p:strVal val="visible"/>
                                      </p:to>
                                    </p:set>
                                    <p:animEffect transition="in" filter="blinds(horizontal)">
                                      <p:cBhvr>
                                        <p:cTn id="12" dur="500"/>
                                        <p:tgtEl>
                                          <p:spTgt spid="52633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6339">
                                            <p:txEl>
                                              <p:pRg st="5" end="5"/>
                                            </p:txEl>
                                          </p:spTgt>
                                        </p:tgtEl>
                                        <p:attrNameLst>
                                          <p:attrName>style.visibility</p:attrName>
                                        </p:attrNameLst>
                                      </p:cBhvr>
                                      <p:to>
                                        <p:strVal val="visible"/>
                                      </p:to>
                                    </p:set>
                                    <p:animEffect transition="in" filter="blinds(horizontal)">
                                      <p:cBhvr>
                                        <p:cTn id="17" dur="500"/>
                                        <p:tgtEl>
                                          <p:spTgt spid="52633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6339">
                                            <p:txEl>
                                              <p:pRg st="6" end="6"/>
                                            </p:txEl>
                                          </p:spTgt>
                                        </p:tgtEl>
                                        <p:attrNameLst>
                                          <p:attrName>style.visibility</p:attrName>
                                        </p:attrNameLst>
                                      </p:cBhvr>
                                      <p:to>
                                        <p:strVal val="visible"/>
                                      </p:to>
                                    </p:set>
                                    <p:animEffect transition="in" filter="blinds(horizontal)">
                                      <p:cBhvr>
                                        <p:cTn id="22" dur="500"/>
                                        <p:tgtEl>
                                          <p:spTgt spid="52633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6339">
                                            <p:txEl>
                                              <p:pRg st="7" end="7"/>
                                            </p:txEl>
                                          </p:spTgt>
                                        </p:tgtEl>
                                        <p:attrNameLst>
                                          <p:attrName>style.visibility</p:attrName>
                                        </p:attrNameLst>
                                      </p:cBhvr>
                                      <p:to>
                                        <p:strVal val="visible"/>
                                      </p:to>
                                    </p:set>
                                    <p:animEffect transition="in" filter="blinds(horizontal)">
                                      <p:cBhvr>
                                        <p:cTn id="32" dur="500"/>
                                        <p:tgtEl>
                                          <p:spTgt spid="52633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26339">
                                            <p:txEl>
                                              <p:pRg st="8" end="8"/>
                                            </p:txEl>
                                          </p:spTgt>
                                        </p:tgtEl>
                                        <p:attrNameLst>
                                          <p:attrName>style.visibility</p:attrName>
                                        </p:attrNameLst>
                                      </p:cBhvr>
                                      <p:to>
                                        <p:strVal val="visible"/>
                                      </p:to>
                                    </p:set>
                                    <p:animEffect transition="in" filter="blinds(horizontal)">
                                      <p:cBhvr>
                                        <p:cTn id="37" dur="500"/>
                                        <p:tgtEl>
                                          <p:spTgt spid="526339">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26339">
                                            <p:txEl>
                                              <p:pRg st="9" end="9"/>
                                            </p:txEl>
                                          </p:spTgt>
                                        </p:tgtEl>
                                        <p:attrNameLst>
                                          <p:attrName>style.visibility</p:attrName>
                                        </p:attrNameLst>
                                      </p:cBhvr>
                                      <p:to>
                                        <p:strVal val="visible"/>
                                      </p:to>
                                    </p:set>
                                    <p:animEffect transition="in" filter="blinds(horizontal)">
                                      <p:cBhvr>
                                        <p:cTn id="42" dur="500"/>
                                        <p:tgtEl>
                                          <p:spTgt spid="52633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26339">
                                            <p:txEl>
                                              <p:pRg st="10" end="10"/>
                                            </p:txEl>
                                          </p:spTgt>
                                        </p:tgtEl>
                                        <p:attrNameLst>
                                          <p:attrName>style.visibility</p:attrName>
                                        </p:attrNameLst>
                                      </p:cBhvr>
                                      <p:to>
                                        <p:strVal val="visible"/>
                                      </p:to>
                                    </p:set>
                                    <p:animEffect transition="in" filter="blinds(horizontal)">
                                      <p:cBhvr>
                                        <p:cTn id="47" dur="500"/>
                                        <p:tgtEl>
                                          <p:spTgt spid="526339">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blinds(horizontal)">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p:cNvSpPr>
          <p:nvPr>
            <p:ph type="title"/>
          </p:nvPr>
        </p:nvSpPr>
        <p:spPr/>
        <p:txBody>
          <a:bodyPr/>
          <a:lstStyle/>
          <a:p>
            <a:pPr eaLnBrk="1" hangingPunct="1"/>
            <a:r>
              <a:rPr lang="zh-CN" altLang="en-US"/>
              <a:t>第二章 关系数据库</a:t>
            </a:r>
            <a:endParaRPr lang="zh-CN" altLang="en-US"/>
          </a:p>
        </p:txBody>
      </p:sp>
      <p:sp>
        <p:nvSpPr>
          <p:cNvPr id="59395" name="Rectangle 3"/>
          <p:cNvSpPr>
            <a:spLocks noGrp="1"/>
          </p:cNvSpPr>
          <p:nvPr>
            <p:ph idx="1"/>
          </p:nvPr>
        </p:nvSpPr>
        <p:spPr/>
        <p:txBody>
          <a:bodyPr/>
          <a:lstStyle/>
          <a:p>
            <a:pPr lvl="1" eaLnBrk="1" hangingPunct="1">
              <a:buFont typeface="Wingdings" panose="05000000000000000000" pitchFamily="2" charset="2"/>
              <a:buNone/>
            </a:pPr>
            <a:r>
              <a:rPr lang="en-US" altLang="zh-CN" sz="3600"/>
              <a:t>2.1  </a:t>
            </a:r>
            <a:r>
              <a:rPr lang="zh-CN" altLang="en-US" sz="3600"/>
              <a:t>关系模型概述</a:t>
            </a:r>
            <a:endParaRPr lang="zh-CN" altLang="en-US" sz="3600"/>
          </a:p>
          <a:p>
            <a:pPr lvl="1" eaLnBrk="1" hangingPunct="1">
              <a:buFont typeface="Wingdings" panose="05000000000000000000" pitchFamily="2" charset="2"/>
              <a:buNone/>
            </a:pPr>
            <a:r>
              <a:rPr lang="en-US" altLang="zh-CN" sz="3600"/>
              <a:t>2.2  </a:t>
            </a:r>
            <a:r>
              <a:rPr lang="zh-CN" altLang="en-US" sz="3600"/>
              <a:t>关系数据结构</a:t>
            </a:r>
            <a:endParaRPr lang="zh-CN" altLang="en-US" sz="3600"/>
          </a:p>
          <a:p>
            <a:pPr lvl="1" eaLnBrk="1" hangingPunct="1">
              <a:buFont typeface="Wingdings" panose="05000000000000000000" pitchFamily="2" charset="2"/>
              <a:buNone/>
            </a:pPr>
            <a:r>
              <a:rPr lang="en-US" altLang="zh-CN" sz="3600"/>
              <a:t>2.3  </a:t>
            </a:r>
            <a:r>
              <a:rPr lang="zh-CN" altLang="en-US" sz="3600"/>
              <a:t>关系的完整性</a:t>
            </a:r>
            <a:endParaRPr lang="zh-CN" altLang="en-US" sz="3600"/>
          </a:p>
          <a:p>
            <a:pPr lvl="1" eaLnBrk="1" hangingPunct="1">
              <a:buFont typeface="Wingdings" panose="05000000000000000000" pitchFamily="2" charset="2"/>
              <a:buNone/>
            </a:pPr>
            <a:r>
              <a:rPr lang="en-US" altLang="zh-CN" sz="3600"/>
              <a:t>2.4  </a:t>
            </a:r>
            <a:r>
              <a:rPr lang="zh-CN" altLang="en-US" sz="3600"/>
              <a:t>关系代数</a:t>
            </a:r>
            <a:endParaRPr lang="zh-CN" altLang="en-US" sz="3600"/>
          </a:p>
          <a:p>
            <a:pPr lvl="1" eaLnBrk="1" hangingPunct="1">
              <a:buFont typeface="Wingdings" panose="05000000000000000000" pitchFamily="2" charset="2"/>
              <a:buNone/>
            </a:pPr>
            <a:r>
              <a:rPr lang="en-US" altLang="zh-CN" sz="3600">
                <a:solidFill>
                  <a:schemeClr val="hlink"/>
                </a:solidFill>
              </a:rPr>
              <a:t>2.5  </a:t>
            </a:r>
            <a:r>
              <a:rPr lang="zh-CN" altLang="en-US" sz="3600">
                <a:solidFill>
                  <a:schemeClr val="hlink"/>
                </a:solidFill>
              </a:rPr>
              <a:t>关系演算</a:t>
            </a:r>
            <a:endParaRPr lang="zh-CN" altLang="en-US" sz="3600">
              <a:solidFill>
                <a:schemeClr val="hlink"/>
              </a:solidFill>
            </a:endParaRPr>
          </a:p>
          <a:p>
            <a:pPr lvl="1" eaLnBrk="1" hangingPunct="1">
              <a:buFont typeface="Wingdings" panose="05000000000000000000" pitchFamily="2" charset="2"/>
              <a:buNone/>
            </a:pPr>
            <a:r>
              <a:rPr lang="en-US" altLang="zh-CN" sz="3600"/>
              <a:t>2.6  </a:t>
            </a:r>
            <a:r>
              <a:rPr lang="zh-CN" altLang="en-US" sz="3600"/>
              <a:t>小结</a:t>
            </a:r>
            <a:endParaRPr lang="zh-CN" altLang="en-US" sz="3600"/>
          </a:p>
        </p:txBody>
      </p:sp>
      <p:sp>
        <p:nvSpPr>
          <p:cNvPr id="4" name="日期占位符 3"/>
          <p:cNvSpPr>
            <a:spLocks noGrp="1"/>
          </p:cNvSpPr>
          <p:nvPr>
            <p:ph type="dt" sz="quarter" idx="10"/>
          </p:nvPr>
        </p:nvSpPr>
        <p:spPr/>
        <p:txBody>
          <a:bodyPr/>
          <a:lstStyle/>
          <a:p>
            <a:pPr>
              <a:defRPr/>
            </a:pPr>
            <a:fld id="{F263132D-C2C1-42C8-9C3E-55E5F21E448F}" type="datetime1">
              <a:rPr lang="zh-CN" altLang="en-US"/>
            </a:fld>
            <a:endParaRPr lang="en-US" altLang="zh-CN"/>
          </a:p>
        </p:txBody>
      </p:sp>
      <p:sp>
        <p:nvSpPr>
          <p:cNvPr id="593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p:cNvSpPr>
          <p:nvPr>
            <p:ph type="title"/>
          </p:nvPr>
        </p:nvSpPr>
        <p:spPr/>
        <p:txBody>
          <a:bodyPr/>
          <a:lstStyle/>
          <a:p>
            <a:pPr eaLnBrk="1" hangingPunct="1"/>
            <a:r>
              <a:rPr lang="en-US" altLang="zh-CN"/>
              <a:t>2.5  </a:t>
            </a:r>
            <a:r>
              <a:rPr lang="zh-CN" altLang="en-US"/>
              <a:t>关系演算 </a:t>
            </a:r>
            <a:endParaRPr lang="zh-CN" altLang="en-US"/>
          </a:p>
        </p:txBody>
      </p:sp>
      <p:sp>
        <p:nvSpPr>
          <p:cNvPr id="363523" name="Rectangle 3"/>
          <p:cNvSpPr>
            <a:spLocks noGrp="1" noRot="1"/>
          </p:cNvSpPr>
          <p:nvPr>
            <p:ph idx="1"/>
          </p:nvPr>
        </p:nvSpPr>
        <p:spPr>
          <a:xfrm>
            <a:off x="827088" y="1916113"/>
            <a:ext cx="7772400" cy="4114800"/>
          </a:xfrm>
        </p:spPr>
        <p:txBody>
          <a:bodyPr/>
          <a:lstStyle/>
          <a:p>
            <a:pPr algn="just" eaLnBrk="1" hangingPunct="1">
              <a:lnSpc>
                <a:spcPct val="120000"/>
              </a:lnSpc>
            </a:pPr>
            <a:r>
              <a:rPr lang="zh-CN" altLang="en-US" sz="2400" dirty="0"/>
              <a:t>关系演算</a:t>
            </a:r>
            <a:endParaRPr lang="zh-CN" altLang="en-US" sz="2400" dirty="0"/>
          </a:p>
          <a:p>
            <a:pPr lvl="1" algn="just" eaLnBrk="1" hangingPunct="1">
              <a:lnSpc>
                <a:spcPct val="120000"/>
              </a:lnSpc>
              <a:buFont typeface="Wingdings" panose="05000000000000000000" pitchFamily="2" charset="2"/>
              <a:buNone/>
            </a:pPr>
            <a:r>
              <a:rPr lang="zh-CN" altLang="en-US" sz="2000" dirty="0"/>
              <a:t>以数理</a:t>
            </a:r>
            <a:r>
              <a:rPr lang="zh-CN" altLang="en-US" sz="2000" dirty="0">
                <a:solidFill>
                  <a:srgbClr val="FF5050"/>
                </a:solidFill>
              </a:rPr>
              <a:t>逻辑</a:t>
            </a:r>
            <a:r>
              <a:rPr lang="zh-CN" altLang="en-US" sz="2000" dirty="0"/>
              <a:t>中的谓词演算为基础</a:t>
            </a:r>
            <a:endParaRPr lang="zh-CN" altLang="en-US" sz="2000" dirty="0"/>
          </a:p>
          <a:p>
            <a:pPr algn="just" eaLnBrk="1" hangingPunct="1">
              <a:lnSpc>
                <a:spcPct val="120000"/>
              </a:lnSpc>
            </a:pPr>
            <a:r>
              <a:rPr lang="zh-CN" altLang="en-US" sz="2400" dirty="0"/>
              <a:t>种类：按谓词变元不同分类</a:t>
            </a:r>
            <a:endParaRPr lang="zh-CN" altLang="en-US" sz="2400" dirty="0"/>
          </a:p>
          <a:p>
            <a:pPr lvl="1" algn="just" eaLnBrk="1" hangingPunct="1">
              <a:lnSpc>
                <a:spcPct val="120000"/>
              </a:lnSpc>
              <a:buFont typeface="Wingdings" panose="05000000000000000000" pitchFamily="2" charset="2"/>
              <a:buNone/>
            </a:pPr>
            <a:r>
              <a:rPr lang="en-US" altLang="zh-CN" sz="2000" dirty="0"/>
              <a:t>1.</a:t>
            </a:r>
            <a:r>
              <a:rPr lang="zh-CN" altLang="en-US" sz="2000" dirty="0"/>
              <a:t>元组关系演算：</a:t>
            </a:r>
            <a:endParaRPr lang="zh-CN" altLang="en-US" sz="2000" dirty="0"/>
          </a:p>
          <a:p>
            <a:pPr lvl="1" algn="just" eaLnBrk="1" hangingPunct="1">
              <a:lnSpc>
                <a:spcPct val="120000"/>
              </a:lnSpc>
              <a:buFont typeface="Wingdings" panose="05000000000000000000" pitchFamily="2" charset="2"/>
              <a:buNone/>
            </a:pPr>
            <a:r>
              <a:rPr lang="zh-CN" altLang="en-US" sz="2000" dirty="0"/>
              <a:t>   以</a:t>
            </a:r>
            <a:r>
              <a:rPr lang="zh-CN" altLang="en-US" sz="2000" dirty="0">
                <a:solidFill>
                  <a:srgbClr val="FF5050"/>
                </a:solidFill>
              </a:rPr>
              <a:t>元组变量</a:t>
            </a:r>
            <a:r>
              <a:rPr lang="zh-CN" altLang="en-US" sz="2000" dirty="0"/>
              <a:t>作为谓词变元的基本对象</a:t>
            </a:r>
            <a:endParaRPr lang="zh-CN" altLang="en-US" sz="2000" dirty="0"/>
          </a:p>
          <a:p>
            <a:pPr lvl="1" algn="just" eaLnBrk="1" hangingPunct="1">
              <a:lnSpc>
                <a:spcPct val="120000"/>
              </a:lnSpc>
              <a:buFont typeface="Wingdings" panose="05000000000000000000" pitchFamily="2" charset="2"/>
              <a:buNone/>
            </a:pPr>
            <a:r>
              <a:rPr lang="zh-CN" altLang="en-US" sz="2000" dirty="0"/>
              <a:t>   元组关系演算语言</a:t>
            </a:r>
            <a:r>
              <a:rPr lang="en-US" altLang="zh-CN" sz="2000" dirty="0">
                <a:solidFill>
                  <a:schemeClr val="hlink"/>
                </a:solidFill>
              </a:rPr>
              <a:t>ALPHA</a:t>
            </a:r>
            <a:endParaRPr lang="en-US" altLang="zh-CN" sz="2000" dirty="0">
              <a:solidFill>
                <a:schemeClr val="hlink"/>
              </a:solidFill>
            </a:endParaRPr>
          </a:p>
          <a:p>
            <a:pPr lvl="1" eaLnBrk="1" hangingPunct="1">
              <a:lnSpc>
                <a:spcPct val="120000"/>
              </a:lnSpc>
              <a:buFont typeface="Wingdings" panose="05000000000000000000" pitchFamily="2" charset="2"/>
              <a:buNone/>
            </a:pPr>
            <a:r>
              <a:rPr lang="en-US" altLang="zh-CN" sz="2000" dirty="0"/>
              <a:t>2.</a:t>
            </a:r>
            <a:r>
              <a:rPr lang="zh-CN" altLang="en-US" sz="2000" dirty="0"/>
              <a:t>域关系演算：</a:t>
            </a:r>
            <a:endParaRPr lang="zh-CN" altLang="en-US" sz="2000" dirty="0"/>
          </a:p>
          <a:p>
            <a:pPr lvl="1" eaLnBrk="1" hangingPunct="1">
              <a:lnSpc>
                <a:spcPct val="120000"/>
              </a:lnSpc>
              <a:buFont typeface="Wingdings" panose="05000000000000000000" pitchFamily="2" charset="2"/>
              <a:buNone/>
            </a:pPr>
            <a:r>
              <a:rPr lang="zh-CN" altLang="en-US" sz="2000" dirty="0"/>
              <a:t>   以</a:t>
            </a:r>
            <a:r>
              <a:rPr lang="zh-CN" altLang="en-US" sz="2000" dirty="0">
                <a:solidFill>
                  <a:srgbClr val="FF5050"/>
                </a:solidFill>
              </a:rPr>
              <a:t>域变量</a:t>
            </a:r>
            <a:r>
              <a:rPr lang="zh-CN" altLang="en-US" sz="2000" dirty="0"/>
              <a:t>作为谓词变元的基本对象</a:t>
            </a:r>
            <a:endParaRPr lang="zh-CN" altLang="en-US" sz="2000" dirty="0"/>
          </a:p>
          <a:p>
            <a:pPr lvl="1" eaLnBrk="1" hangingPunct="1">
              <a:lnSpc>
                <a:spcPct val="120000"/>
              </a:lnSpc>
              <a:buFont typeface="Wingdings" panose="05000000000000000000" pitchFamily="2" charset="2"/>
              <a:buNone/>
            </a:pPr>
            <a:r>
              <a:rPr lang="zh-CN" altLang="en-US" sz="2000" dirty="0"/>
              <a:t>  域关系演算语言</a:t>
            </a:r>
            <a:r>
              <a:rPr lang="en-US" altLang="zh-CN" sz="2000" dirty="0">
                <a:solidFill>
                  <a:schemeClr val="hlink"/>
                </a:solidFill>
              </a:rPr>
              <a:t>QBE</a:t>
            </a:r>
            <a:endParaRPr lang="en-US" altLang="zh-CN" sz="2000" dirty="0">
              <a:solidFill>
                <a:schemeClr val="hlink"/>
              </a:solidFill>
            </a:endParaRPr>
          </a:p>
        </p:txBody>
      </p:sp>
      <p:sp>
        <p:nvSpPr>
          <p:cNvPr id="4" name="日期占位符 3"/>
          <p:cNvSpPr>
            <a:spLocks noGrp="1"/>
          </p:cNvSpPr>
          <p:nvPr>
            <p:ph type="dt" sz="quarter" idx="10"/>
          </p:nvPr>
        </p:nvSpPr>
        <p:spPr/>
        <p:txBody>
          <a:bodyPr/>
          <a:lstStyle/>
          <a:p>
            <a:pPr>
              <a:defRPr/>
            </a:pPr>
            <a:fld id="{F4EFB6D7-DCDC-428C-8FED-D401278A73DC}" type="datetime1">
              <a:rPr lang="zh-CN" altLang="en-US"/>
            </a:fld>
            <a:endParaRPr lang="en-US" altLang="zh-CN"/>
          </a:p>
        </p:txBody>
      </p:sp>
      <p:sp>
        <p:nvSpPr>
          <p:cNvPr id="604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3523">
                                            <p:txEl>
                                              <p:pRg st="2" end="2"/>
                                            </p:txEl>
                                          </p:spTgt>
                                        </p:tgtEl>
                                        <p:attrNameLst>
                                          <p:attrName>style.visibility</p:attrName>
                                        </p:attrNameLst>
                                      </p:cBhvr>
                                      <p:to>
                                        <p:strVal val="visible"/>
                                      </p:to>
                                    </p:set>
                                    <p:animEffect transition="in" filter="blinds(horizontal)">
                                      <p:cBhvr>
                                        <p:cTn id="7" dur="500"/>
                                        <p:tgtEl>
                                          <p:spTgt spid="3635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3523">
                                            <p:txEl>
                                              <p:pRg st="3" end="3"/>
                                            </p:txEl>
                                          </p:spTgt>
                                        </p:tgtEl>
                                        <p:attrNameLst>
                                          <p:attrName>style.visibility</p:attrName>
                                        </p:attrNameLst>
                                      </p:cBhvr>
                                      <p:to>
                                        <p:strVal val="visible"/>
                                      </p:to>
                                    </p:set>
                                    <p:animEffect transition="in" filter="blinds(horizontal)">
                                      <p:cBhvr>
                                        <p:cTn id="12" dur="500"/>
                                        <p:tgtEl>
                                          <p:spTgt spid="36352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63523">
                                            <p:txEl>
                                              <p:pRg st="4" end="4"/>
                                            </p:txEl>
                                          </p:spTgt>
                                        </p:tgtEl>
                                        <p:attrNameLst>
                                          <p:attrName>style.visibility</p:attrName>
                                        </p:attrNameLst>
                                      </p:cBhvr>
                                      <p:to>
                                        <p:strVal val="visible"/>
                                      </p:to>
                                    </p:set>
                                    <p:animEffect transition="in" filter="blinds(horizontal)">
                                      <p:cBhvr>
                                        <p:cTn id="15" dur="500"/>
                                        <p:tgtEl>
                                          <p:spTgt spid="36352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63523">
                                            <p:txEl>
                                              <p:pRg st="5" end="5"/>
                                            </p:txEl>
                                          </p:spTgt>
                                        </p:tgtEl>
                                        <p:attrNameLst>
                                          <p:attrName>style.visibility</p:attrName>
                                        </p:attrNameLst>
                                      </p:cBhvr>
                                      <p:to>
                                        <p:strVal val="visible"/>
                                      </p:to>
                                    </p:set>
                                    <p:animEffect transition="in" filter="blinds(horizontal)">
                                      <p:cBhvr>
                                        <p:cTn id="18" dur="500"/>
                                        <p:tgtEl>
                                          <p:spTgt spid="36352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63523">
                                            <p:txEl>
                                              <p:pRg st="6" end="6"/>
                                            </p:txEl>
                                          </p:spTgt>
                                        </p:tgtEl>
                                        <p:attrNameLst>
                                          <p:attrName>style.visibility</p:attrName>
                                        </p:attrNameLst>
                                      </p:cBhvr>
                                      <p:to>
                                        <p:strVal val="visible"/>
                                      </p:to>
                                    </p:set>
                                    <p:animEffect transition="in" filter="blinds(horizontal)">
                                      <p:cBhvr>
                                        <p:cTn id="23" dur="500"/>
                                        <p:tgtEl>
                                          <p:spTgt spid="363523">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63523">
                                            <p:txEl>
                                              <p:pRg st="7" end="7"/>
                                            </p:txEl>
                                          </p:spTgt>
                                        </p:tgtEl>
                                        <p:attrNameLst>
                                          <p:attrName>style.visibility</p:attrName>
                                        </p:attrNameLst>
                                      </p:cBhvr>
                                      <p:to>
                                        <p:strVal val="visible"/>
                                      </p:to>
                                    </p:set>
                                    <p:animEffect transition="in" filter="blinds(horizontal)">
                                      <p:cBhvr>
                                        <p:cTn id="26" dur="500"/>
                                        <p:tgtEl>
                                          <p:spTgt spid="363523">
                                            <p:txEl>
                                              <p:pRg st="7" end="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63523">
                                            <p:txEl>
                                              <p:pRg st="8" end="8"/>
                                            </p:txEl>
                                          </p:spTgt>
                                        </p:tgtEl>
                                        <p:attrNameLst>
                                          <p:attrName>style.visibility</p:attrName>
                                        </p:attrNameLst>
                                      </p:cBhvr>
                                      <p:to>
                                        <p:strVal val="visible"/>
                                      </p:to>
                                    </p:set>
                                    <p:animEffect transition="in" filter="blinds(horizontal)">
                                      <p:cBhvr>
                                        <p:cTn id="29" dur="500"/>
                                        <p:tgtEl>
                                          <p:spTgt spid="3635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zh-CN" altLang="en-US"/>
              <a:t>课程目的</a:t>
            </a:r>
            <a:endParaRPr lang="zh-CN" altLang="en-US"/>
          </a:p>
        </p:txBody>
      </p:sp>
      <p:sp>
        <p:nvSpPr>
          <p:cNvPr id="23555" name="Rectangle 3"/>
          <p:cNvSpPr>
            <a:spLocks noGrp="1" noRot="1"/>
          </p:cNvSpPr>
          <p:nvPr>
            <p:ph idx="1"/>
          </p:nvPr>
        </p:nvSpPr>
        <p:spPr/>
        <p:txBody>
          <a:bodyPr/>
          <a:lstStyle/>
          <a:p>
            <a:pPr eaLnBrk="1" hangingPunct="1"/>
            <a:r>
              <a:rPr lang="zh-CN" altLang="en-US"/>
              <a:t>通过讲述数据库系统的基本概念和基本理论的内容，使学生既建立较扎实的数据库语言基础，又了解数据库系统的内部结构，如数据库语言的查询处理、事务中锁控制等知识，掌握数据库管理系统的使用方法，具有解决进行数据库设计和开发数据库应用系统问题的能力。</a:t>
            </a:r>
            <a:endParaRPr lang="zh-CN" altLang="en-US"/>
          </a:p>
        </p:txBody>
      </p:sp>
      <p:sp>
        <p:nvSpPr>
          <p:cNvPr id="2355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00D1E8E6-13C5-4517-AE2F-4C8E590C5EFA}"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p:cNvSpPr>
          <p:nvPr>
            <p:ph type="title"/>
          </p:nvPr>
        </p:nvSpPr>
        <p:spPr/>
        <p:txBody>
          <a:bodyPr/>
          <a:lstStyle/>
          <a:p>
            <a:pPr eaLnBrk="1" hangingPunct="1"/>
            <a:r>
              <a:rPr lang="zh-CN" altLang="en-US"/>
              <a:t>三、数据库管理系统</a:t>
            </a:r>
            <a:endParaRPr lang="zh-CN" altLang="en-US">
              <a:solidFill>
                <a:schemeClr val="tx1"/>
              </a:solidFill>
            </a:endParaRPr>
          </a:p>
        </p:txBody>
      </p:sp>
      <p:sp>
        <p:nvSpPr>
          <p:cNvPr id="55299" name="Rectangle 3"/>
          <p:cNvSpPr>
            <a:spLocks noGrp="1" noRot="1"/>
          </p:cNvSpPr>
          <p:nvPr>
            <p:ph idx="1"/>
          </p:nvPr>
        </p:nvSpPr>
        <p:spPr>
          <a:xfrm>
            <a:off x="609600" y="2205038"/>
            <a:ext cx="7931150" cy="3821112"/>
          </a:xfrm>
        </p:spPr>
        <p:txBody>
          <a:bodyPr/>
          <a:lstStyle/>
          <a:p>
            <a:pPr algn="just" eaLnBrk="1" hangingPunct="1"/>
            <a:r>
              <a:rPr lang="zh-CN" altLang="en-US"/>
              <a:t>什么是</a:t>
            </a:r>
            <a:r>
              <a:rPr lang="en-US" altLang="zh-CN"/>
              <a:t>DBMS</a:t>
            </a:r>
            <a:endParaRPr lang="en-US" altLang="zh-CN"/>
          </a:p>
          <a:p>
            <a:pPr lvl="1" algn="just" eaLnBrk="1" hangingPunct="1">
              <a:lnSpc>
                <a:spcPct val="120000"/>
              </a:lnSpc>
            </a:pPr>
            <a:r>
              <a:rPr lang="zh-CN" altLang="en-US"/>
              <a:t>数据库管理系统（</a:t>
            </a:r>
            <a:r>
              <a:rPr lang="en-US" altLang="zh-CN"/>
              <a:t>Database  Management System</a:t>
            </a:r>
            <a:r>
              <a:rPr lang="zh-CN" altLang="en-US"/>
              <a:t>，简称</a:t>
            </a:r>
            <a:r>
              <a:rPr lang="en-US" altLang="zh-CN"/>
              <a:t>DBMS</a:t>
            </a:r>
            <a:r>
              <a:rPr lang="zh-CN" altLang="en-US"/>
              <a:t>）是位于用户与操作系统之间的一层数据管理软件。</a:t>
            </a:r>
            <a:endParaRPr lang="zh-CN" altLang="en-US"/>
          </a:p>
          <a:p>
            <a:pPr algn="just" eaLnBrk="1" hangingPunct="1"/>
            <a:r>
              <a:rPr lang="en-US" altLang="zh-CN"/>
              <a:t>DBMS</a:t>
            </a:r>
            <a:r>
              <a:rPr lang="zh-CN" altLang="en-US"/>
              <a:t>的用途</a:t>
            </a:r>
            <a:endParaRPr lang="zh-CN" altLang="en-US"/>
          </a:p>
          <a:p>
            <a:pPr lvl="1" algn="just" eaLnBrk="1" hangingPunct="1"/>
            <a:r>
              <a:rPr lang="zh-CN" altLang="en-US"/>
              <a:t>科学地组织和存储数据、高效地获取和维护数据</a:t>
            </a:r>
            <a:endParaRPr lang="zh-CN" altLang="en-US"/>
          </a:p>
        </p:txBody>
      </p:sp>
      <p:sp>
        <p:nvSpPr>
          <p:cNvPr id="5530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9423FC4A-81B3-4136-8304-61A1ED0ADEC4}"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p:txBody>
          <a:bodyPr/>
          <a:lstStyle/>
          <a:p>
            <a:pPr eaLnBrk="1" hangingPunct="1"/>
            <a:r>
              <a:rPr lang="en-US" altLang="zh-CN" sz="4000">
                <a:latin typeface="宋体" panose="02010600030101010101" pitchFamily="2" charset="-122"/>
              </a:rPr>
              <a:t>2.5.1 </a:t>
            </a:r>
            <a:r>
              <a:rPr lang="zh-CN" altLang="en-US" sz="4000">
                <a:latin typeface="宋体" panose="02010600030101010101" pitchFamily="2" charset="-122"/>
              </a:rPr>
              <a:t>元组关系演算语言</a:t>
            </a:r>
            <a:r>
              <a:rPr lang="en-US" altLang="zh-CN" sz="4000">
                <a:latin typeface="宋体" panose="02010600030101010101" pitchFamily="2" charset="-122"/>
              </a:rPr>
              <a:t>ALPHA</a:t>
            </a:r>
            <a:endParaRPr lang="en-US" altLang="zh-CN">
              <a:ea typeface="黑体" panose="02010609060101010101" pitchFamily="49" charset="-122"/>
            </a:endParaRPr>
          </a:p>
        </p:txBody>
      </p:sp>
      <p:sp>
        <p:nvSpPr>
          <p:cNvPr id="60419" name="Rectangle 3"/>
          <p:cNvSpPr>
            <a:spLocks noGrp="1" noRot="1" noChangeArrowheads="1"/>
          </p:cNvSpPr>
          <p:nvPr>
            <p:ph idx="1"/>
          </p:nvPr>
        </p:nvSpPr>
        <p:spPr/>
        <p:txBody>
          <a:bodyPr/>
          <a:lstStyle/>
          <a:p>
            <a:pPr algn="just" eaLnBrk="1" hangingPunct="1">
              <a:lnSpc>
                <a:spcPct val="130000"/>
              </a:lnSpc>
              <a:defRPr/>
            </a:pPr>
            <a:r>
              <a:rPr lang="zh-CN" altLang="en-US" sz="2400" dirty="0"/>
              <a:t>由</a:t>
            </a:r>
            <a:r>
              <a:rPr lang="en-US" altLang="zh-CN" sz="2400" dirty="0" err="1"/>
              <a:t>E.F.Codd</a:t>
            </a:r>
            <a:r>
              <a:rPr lang="zh-CN" altLang="en-US" sz="2400" dirty="0"/>
              <a:t>提出</a:t>
            </a:r>
            <a:endParaRPr lang="zh-CN" altLang="en-US" sz="2400" dirty="0"/>
          </a:p>
          <a:p>
            <a:pPr lvl="1" algn="just" eaLnBrk="1" hangingPunct="1">
              <a:lnSpc>
                <a:spcPct val="130000"/>
              </a:lnSpc>
              <a:buFont typeface="Wingdings" panose="05000000000000000000" pitchFamily="2" charset="2"/>
              <a:buNone/>
              <a:defRPr/>
            </a:pPr>
            <a:r>
              <a:rPr lang="en-US" altLang="zh-CN" sz="2000" dirty="0"/>
              <a:t>INGRES</a:t>
            </a:r>
            <a:r>
              <a:rPr lang="zh-CN" altLang="en-US" sz="2000" dirty="0"/>
              <a:t>所用的</a:t>
            </a:r>
            <a:r>
              <a:rPr lang="en-US" altLang="zh-CN" sz="2000" dirty="0"/>
              <a:t>QUEL</a:t>
            </a:r>
            <a:r>
              <a:rPr lang="zh-CN" altLang="en-US" sz="2000" dirty="0"/>
              <a:t>语言是参照</a:t>
            </a:r>
            <a:r>
              <a:rPr lang="en-US" altLang="zh-CN" sz="2000" dirty="0"/>
              <a:t>ALPHA</a:t>
            </a:r>
            <a:r>
              <a:rPr lang="zh-CN" altLang="en-US" sz="2000" dirty="0"/>
              <a:t>语言研制的</a:t>
            </a:r>
            <a:endParaRPr lang="zh-CN" altLang="en-US" sz="2000" dirty="0"/>
          </a:p>
          <a:p>
            <a:pPr algn="just" eaLnBrk="1" hangingPunct="1">
              <a:lnSpc>
                <a:spcPct val="130000"/>
              </a:lnSpc>
              <a:defRPr/>
            </a:pPr>
            <a:r>
              <a:rPr lang="zh-CN" altLang="en-US" sz="2400" dirty="0"/>
              <a:t>语句</a:t>
            </a:r>
            <a:endParaRPr lang="en-US" altLang="zh-CN" sz="2400" dirty="0"/>
          </a:p>
          <a:p>
            <a:pPr lvl="1" eaLnBrk="1" hangingPunct="1">
              <a:lnSpc>
                <a:spcPct val="130000"/>
              </a:lnSpc>
              <a:buFont typeface="Wingdings" panose="05000000000000000000" pitchFamily="2" charset="2"/>
              <a:buNone/>
              <a:defRPr/>
            </a:pPr>
            <a:r>
              <a:rPr lang="zh-CN" altLang="en-US" sz="2000" dirty="0"/>
              <a:t>检索语句</a:t>
            </a:r>
            <a:endParaRPr lang="zh-CN" altLang="en-US" sz="2000" dirty="0"/>
          </a:p>
          <a:p>
            <a:pPr lvl="2" eaLnBrk="1" hangingPunct="1">
              <a:lnSpc>
                <a:spcPct val="130000"/>
              </a:lnSpc>
              <a:defRPr/>
            </a:pPr>
            <a:r>
              <a:rPr lang="en-US" altLang="zh-CN" sz="1800" dirty="0"/>
              <a:t>GET</a:t>
            </a:r>
            <a:endParaRPr lang="en-US" altLang="zh-CN" sz="1800" dirty="0"/>
          </a:p>
          <a:p>
            <a:pPr lvl="1" eaLnBrk="1" hangingPunct="1">
              <a:lnSpc>
                <a:spcPct val="130000"/>
              </a:lnSpc>
              <a:buFont typeface="Wingdings" panose="05000000000000000000" pitchFamily="2" charset="2"/>
              <a:buNone/>
              <a:defRPr/>
            </a:pPr>
            <a:r>
              <a:rPr lang="zh-CN" altLang="en-US" sz="2000" dirty="0"/>
              <a:t>更新语句</a:t>
            </a:r>
            <a:endParaRPr lang="zh-CN" altLang="en-US" sz="2000" dirty="0"/>
          </a:p>
          <a:p>
            <a:pPr lvl="2" eaLnBrk="1" hangingPunct="1">
              <a:lnSpc>
                <a:spcPct val="130000"/>
              </a:lnSpc>
              <a:defRPr/>
            </a:pPr>
            <a:r>
              <a:rPr lang="en-US" altLang="zh-CN" sz="1800" dirty="0"/>
              <a:t>PUT</a:t>
            </a:r>
            <a:r>
              <a:rPr lang="zh-CN" altLang="en-US" sz="1800" dirty="0"/>
              <a:t>，</a:t>
            </a:r>
            <a:r>
              <a:rPr lang="en-US" altLang="zh-CN" sz="1800" dirty="0"/>
              <a:t>HOLD</a:t>
            </a:r>
            <a:r>
              <a:rPr lang="zh-CN" altLang="en-US" sz="1800" dirty="0"/>
              <a:t>，</a:t>
            </a:r>
            <a:r>
              <a:rPr lang="en-US" altLang="zh-CN" sz="1800" dirty="0"/>
              <a:t>UPDATE</a:t>
            </a:r>
            <a:r>
              <a:rPr lang="zh-CN" altLang="en-US" sz="1800" dirty="0"/>
              <a:t>，</a:t>
            </a:r>
            <a:r>
              <a:rPr lang="en-US" altLang="zh-CN" sz="1800" dirty="0"/>
              <a:t>DELETE</a:t>
            </a:r>
            <a:r>
              <a:rPr lang="zh-CN" altLang="en-US" sz="1800" dirty="0"/>
              <a:t>，</a:t>
            </a:r>
            <a:r>
              <a:rPr lang="en-US" altLang="zh-CN" sz="1800" dirty="0"/>
              <a:t>DROP</a:t>
            </a:r>
            <a:endParaRPr lang="en-US" altLang="zh-CN" sz="1800" dirty="0"/>
          </a:p>
          <a:p>
            <a:pPr algn="just" eaLnBrk="1" hangingPunct="1">
              <a:lnSpc>
                <a:spcPct val="130000"/>
              </a:lnSpc>
              <a:defRPr/>
            </a:pPr>
            <a:r>
              <a:rPr lang="zh-CN" altLang="en-US" sz="2400" dirty="0"/>
              <a:t>语句基本格式</a:t>
            </a:r>
            <a:endParaRPr lang="en-US" altLang="zh-CN" sz="2400" dirty="0"/>
          </a:p>
          <a:p>
            <a:pPr algn="just" eaLnBrk="1" hangingPunct="1">
              <a:lnSpc>
                <a:spcPct val="130000"/>
              </a:lnSpc>
              <a:buFont typeface="Wingdings 2" panose="05020102010507070707" pitchFamily="18" charset="2"/>
              <a:buNone/>
              <a:defRPr/>
            </a:pPr>
            <a:r>
              <a:rPr lang="en-US" altLang="zh-CN" sz="2000" dirty="0">
                <a:solidFill>
                  <a:schemeClr val="accent5">
                    <a:lumMod val="75000"/>
                  </a:schemeClr>
                </a:solidFill>
              </a:rPr>
              <a:t>          </a:t>
            </a:r>
            <a:r>
              <a:rPr lang="zh-CN" altLang="en-US" sz="2000" dirty="0">
                <a:solidFill>
                  <a:schemeClr val="accent5">
                    <a:lumMod val="75000"/>
                  </a:schemeClr>
                </a:solidFill>
              </a:rPr>
              <a:t>操作语句    </a:t>
            </a:r>
            <a:r>
              <a:rPr lang="zh-CN" altLang="en-US" sz="2000" dirty="0">
                <a:solidFill>
                  <a:srgbClr val="FFC000"/>
                </a:solidFill>
              </a:rPr>
              <a:t>工作空间名</a:t>
            </a:r>
            <a:r>
              <a:rPr lang="zh-CN" altLang="en-US" sz="2000" dirty="0">
                <a:solidFill>
                  <a:schemeClr val="bg2">
                    <a:lumMod val="50000"/>
                  </a:schemeClr>
                </a:solidFill>
              </a:rPr>
              <a:t>（表达式）</a:t>
            </a:r>
            <a:r>
              <a:rPr lang="zh-CN" altLang="en-US" sz="2000" dirty="0">
                <a:solidFill>
                  <a:srgbClr val="C00000"/>
                </a:solidFill>
              </a:rPr>
              <a:t>：操作条件</a:t>
            </a:r>
            <a:endParaRPr lang="en-US" altLang="zh-CN" sz="2000" dirty="0">
              <a:solidFill>
                <a:srgbClr val="C00000"/>
              </a:solidFill>
            </a:endParaRPr>
          </a:p>
          <a:p>
            <a:pPr algn="just" eaLnBrk="1" hangingPunct="1">
              <a:lnSpc>
                <a:spcPct val="130000"/>
              </a:lnSpc>
              <a:defRPr/>
            </a:pPr>
            <a:endParaRPr lang="en-US" altLang="zh-CN" sz="2400" dirty="0"/>
          </a:p>
          <a:p>
            <a:pPr algn="just" eaLnBrk="1" hangingPunct="1">
              <a:lnSpc>
                <a:spcPct val="130000"/>
              </a:lnSpc>
              <a:defRPr/>
            </a:pPr>
            <a:endParaRPr lang="zh-CN" altLang="en-US" sz="2400" dirty="0"/>
          </a:p>
          <a:p>
            <a:pPr lvl="2" eaLnBrk="1" hangingPunct="1">
              <a:lnSpc>
                <a:spcPct val="130000"/>
              </a:lnSpc>
              <a:buFont typeface="Wingdings 2" panose="05020102010507070707" pitchFamily="18" charset="2"/>
              <a:buNone/>
              <a:defRPr/>
            </a:pPr>
            <a:endParaRPr lang="en-US" altLang="zh-CN" sz="1800" dirty="0"/>
          </a:p>
        </p:txBody>
      </p:sp>
      <p:sp>
        <p:nvSpPr>
          <p:cNvPr id="4" name="日期占位符 3"/>
          <p:cNvSpPr>
            <a:spLocks noGrp="1"/>
          </p:cNvSpPr>
          <p:nvPr>
            <p:ph type="dt" sz="quarter" idx="10"/>
          </p:nvPr>
        </p:nvSpPr>
        <p:spPr/>
        <p:txBody>
          <a:bodyPr/>
          <a:lstStyle/>
          <a:p>
            <a:pPr>
              <a:defRPr/>
            </a:pPr>
            <a:fld id="{91A7F64B-0517-4877-897E-8BE239CC498E}" type="datetime1">
              <a:rPr lang="zh-CN" altLang="en-US"/>
            </a:fld>
            <a:endParaRPr lang="en-US" altLang="zh-CN"/>
          </a:p>
        </p:txBody>
      </p:sp>
      <p:sp>
        <p:nvSpPr>
          <p:cNvPr id="614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p:cNvSpPr>
          <p:nvPr>
            <p:ph type="title"/>
          </p:nvPr>
        </p:nvSpPr>
        <p:spPr/>
        <p:txBody>
          <a:bodyPr/>
          <a:lstStyle/>
          <a:p>
            <a:pPr eaLnBrk="1" hangingPunct="1"/>
            <a:r>
              <a:rPr lang="zh-CN" altLang="en-US"/>
              <a:t>一、检索操作 </a:t>
            </a:r>
            <a:endParaRPr lang="zh-CN" altLang="en-US"/>
          </a:p>
        </p:txBody>
      </p:sp>
      <p:sp>
        <p:nvSpPr>
          <p:cNvPr id="367619" name="Rectangle 3"/>
          <p:cNvSpPr>
            <a:spLocks noGrp="1" noRot="1" noChangeArrowheads="1"/>
          </p:cNvSpPr>
          <p:nvPr>
            <p:ph idx="1"/>
          </p:nvPr>
        </p:nvSpPr>
        <p:spPr>
          <a:xfrm>
            <a:off x="468313" y="1773238"/>
            <a:ext cx="8275637" cy="4114800"/>
          </a:xfrm>
        </p:spPr>
        <p:txBody>
          <a:bodyPr/>
          <a:lstStyle/>
          <a:p>
            <a:pPr algn="just" eaLnBrk="1" hangingPunct="1">
              <a:lnSpc>
                <a:spcPct val="90000"/>
              </a:lnSpc>
              <a:defRPr/>
            </a:pPr>
            <a:r>
              <a:rPr lang="en-US" altLang="zh-CN" sz="2400" dirty="0"/>
              <a:t> </a:t>
            </a:r>
            <a:r>
              <a:rPr lang="zh-CN" altLang="en-US" sz="2400" dirty="0"/>
              <a:t>语句格式：</a:t>
            </a:r>
            <a:endParaRPr lang="zh-CN" altLang="en-US" sz="2400" dirty="0"/>
          </a:p>
          <a:p>
            <a:pPr algn="just" eaLnBrk="1" hangingPunct="1">
              <a:lnSpc>
                <a:spcPct val="80000"/>
              </a:lnSpc>
              <a:buFont typeface="Wingdings" panose="05000000000000000000" pitchFamily="2" charset="2"/>
              <a:buNone/>
              <a:defRPr/>
            </a:pPr>
            <a:r>
              <a:rPr lang="zh-CN" altLang="en-US" sz="2400" dirty="0"/>
              <a:t>     </a:t>
            </a:r>
            <a:r>
              <a:rPr lang="en-US" altLang="zh-CN" sz="2400" dirty="0">
                <a:solidFill>
                  <a:schemeClr val="accent5">
                    <a:lumMod val="75000"/>
                  </a:schemeClr>
                </a:solidFill>
              </a:rPr>
              <a:t>GET</a:t>
            </a:r>
            <a:r>
              <a:rPr lang="zh-CN" altLang="en-US" sz="2400" dirty="0"/>
              <a:t>　</a:t>
            </a:r>
            <a:r>
              <a:rPr lang="zh-CN" altLang="en-US" sz="2400" u="sng" dirty="0">
                <a:solidFill>
                  <a:srgbClr val="FFC000"/>
                </a:solidFill>
              </a:rPr>
              <a:t>工作空间名 </a:t>
            </a:r>
            <a:r>
              <a:rPr lang="zh-CN" altLang="en-US" sz="2400" dirty="0">
                <a:solidFill>
                  <a:srgbClr val="FFC000"/>
                </a:solidFill>
              </a:rPr>
              <a:t> </a:t>
            </a:r>
            <a:r>
              <a:rPr lang="en-US" altLang="zh-CN" sz="2400" dirty="0"/>
              <a:t>[</a:t>
            </a:r>
            <a:r>
              <a:rPr lang="zh-CN" altLang="en-US" sz="2400" dirty="0"/>
              <a:t>（</a:t>
            </a:r>
            <a:r>
              <a:rPr lang="zh-CN" altLang="en-US" sz="2400" u="sng" dirty="0"/>
              <a:t>定额</a:t>
            </a:r>
            <a:r>
              <a:rPr lang="zh-CN" altLang="en-US" sz="2400" dirty="0"/>
              <a:t>）</a:t>
            </a:r>
            <a:r>
              <a:rPr lang="en-US" altLang="zh-CN" sz="2400" dirty="0"/>
              <a:t>]</a:t>
            </a:r>
            <a:r>
              <a:rPr lang="zh-CN" altLang="en-US" sz="2400" dirty="0">
                <a:solidFill>
                  <a:schemeClr val="tx2">
                    <a:lumMod val="60000"/>
                    <a:lumOff val="40000"/>
                  </a:schemeClr>
                </a:solidFill>
              </a:rPr>
              <a:t>（</a:t>
            </a:r>
            <a:r>
              <a:rPr lang="zh-CN" altLang="en-US" sz="2400" u="sng" dirty="0">
                <a:solidFill>
                  <a:schemeClr val="tx2">
                    <a:lumMod val="60000"/>
                    <a:lumOff val="40000"/>
                  </a:schemeClr>
                </a:solidFill>
              </a:rPr>
              <a:t>表达式</a:t>
            </a:r>
            <a:r>
              <a:rPr lang="en-US" altLang="zh-CN" sz="2400" u="sng" dirty="0">
                <a:solidFill>
                  <a:schemeClr val="tx2">
                    <a:lumMod val="60000"/>
                    <a:lumOff val="40000"/>
                  </a:schemeClr>
                </a:solidFill>
              </a:rPr>
              <a:t>1</a:t>
            </a:r>
            <a:r>
              <a:rPr lang="zh-CN" altLang="en-US" sz="2400" dirty="0">
                <a:solidFill>
                  <a:schemeClr val="tx2">
                    <a:lumMod val="60000"/>
                    <a:lumOff val="40000"/>
                  </a:schemeClr>
                </a:solidFill>
              </a:rPr>
              <a:t>）</a:t>
            </a:r>
            <a:endParaRPr lang="zh-CN" altLang="en-US" sz="2400" dirty="0">
              <a:solidFill>
                <a:schemeClr val="tx2">
                  <a:lumMod val="60000"/>
                  <a:lumOff val="40000"/>
                </a:schemeClr>
              </a:solidFill>
            </a:endParaRPr>
          </a:p>
          <a:p>
            <a:pPr algn="just" eaLnBrk="1" hangingPunct="1">
              <a:lnSpc>
                <a:spcPct val="80000"/>
              </a:lnSpc>
              <a:buFont typeface="Wingdings" panose="05000000000000000000" pitchFamily="2" charset="2"/>
              <a:buNone/>
              <a:defRPr/>
            </a:pPr>
            <a:r>
              <a:rPr lang="zh-CN" altLang="en-US" sz="2400" dirty="0"/>
              <a:t>               </a:t>
            </a:r>
            <a:r>
              <a:rPr lang="en-US" altLang="zh-CN" sz="2400" dirty="0">
                <a:solidFill>
                  <a:srgbClr val="E02920"/>
                </a:solidFill>
              </a:rPr>
              <a:t>[</a:t>
            </a:r>
            <a:r>
              <a:rPr lang="zh-CN" altLang="en-US" sz="2400" dirty="0">
                <a:solidFill>
                  <a:srgbClr val="E02920"/>
                </a:solidFill>
              </a:rPr>
              <a:t>：</a:t>
            </a:r>
            <a:r>
              <a:rPr lang="zh-CN" altLang="en-US" sz="2400" u="sng" dirty="0">
                <a:solidFill>
                  <a:srgbClr val="E02920"/>
                </a:solidFill>
              </a:rPr>
              <a:t>操作条件</a:t>
            </a:r>
            <a:r>
              <a:rPr lang="en-US" altLang="zh-CN" sz="2400" dirty="0">
                <a:solidFill>
                  <a:srgbClr val="E02920"/>
                </a:solidFill>
              </a:rPr>
              <a:t>] </a:t>
            </a:r>
            <a:r>
              <a:rPr lang="en-US" altLang="zh-CN" sz="2400" dirty="0"/>
              <a:t>[DOWN/UP </a:t>
            </a:r>
            <a:r>
              <a:rPr lang="zh-CN" altLang="en-US" sz="2400" u="sng" dirty="0"/>
              <a:t>表达式</a:t>
            </a:r>
            <a:r>
              <a:rPr lang="en-US" altLang="zh-CN" sz="2400" u="sng" dirty="0"/>
              <a:t>2</a:t>
            </a:r>
            <a:r>
              <a:rPr lang="en-US" altLang="zh-CN" sz="2400" dirty="0"/>
              <a:t>]</a:t>
            </a:r>
            <a:endParaRPr lang="en-US" altLang="zh-CN" sz="2400" dirty="0"/>
          </a:p>
          <a:p>
            <a:pPr lvl="1" algn="just" eaLnBrk="1" hangingPunct="1">
              <a:lnSpc>
                <a:spcPct val="80000"/>
              </a:lnSpc>
              <a:buFont typeface="Wingdings" panose="05000000000000000000" pitchFamily="2" charset="2"/>
              <a:buNone/>
              <a:defRPr/>
            </a:pPr>
            <a:r>
              <a:rPr lang="en-US" altLang="zh-CN" sz="2200" dirty="0"/>
              <a:t> </a:t>
            </a:r>
            <a:r>
              <a:rPr lang="zh-CN" altLang="en-US" sz="2200" dirty="0"/>
              <a:t>定额：规定检索的元组个数</a:t>
            </a:r>
            <a:endParaRPr lang="zh-CN" altLang="en-US" sz="2200" dirty="0"/>
          </a:p>
          <a:p>
            <a:pPr lvl="2" algn="just" eaLnBrk="1" hangingPunct="1">
              <a:lnSpc>
                <a:spcPct val="80000"/>
              </a:lnSpc>
              <a:defRPr/>
            </a:pPr>
            <a:r>
              <a:rPr lang="zh-CN" altLang="en-US" sz="2000" dirty="0"/>
              <a:t>格式：        数字</a:t>
            </a:r>
            <a:endParaRPr lang="zh-CN" altLang="en-US" sz="2000" dirty="0"/>
          </a:p>
          <a:p>
            <a:pPr lvl="1" algn="just" eaLnBrk="1" hangingPunct="1">
              <a:lnSpc>
                <a:spcPct val="80000"/>
              </a:lnSpc>
              <a:buFont typeface="Wingdings" panose="05000000000000000000" pitchFamily="2" charset="2"/>
              <a:buNone/>
              <a:defRPr/>
            </a:pPr>
            <a:r>
              <a:rPr lang="zh-CN" altLang="en-US" sz="2200" dirty="0"/>
              <a:t>表达式</a:t>
            </a:r>
            <a:r>
              <a:rPr lang="en-US" altLang="zh-CN" sz="2200" dirty="0"/>
              <a:t>1</a:t>
            </a:r>
            <a:r>
              <a:rPr lang="zh-CN" altLang="en-US" sz="2200" dirty="0"/>
              <a:t>：指定语句的操作对象</a:t>
            </a:r>
            <a:endParaRPr lang="zh-CN" altLang="en-US" sz="2200" dirty="0"/>
          </a:p>
          <a:p>
            <a:pPr lvl="2" algn="just" eaLnBrk="1" hangingPunct="1">
              <a:lnSpc>
                <a:spcPct val="80000"/>
              </a:lnSpc>
              <a:defRPr/>
            </a:pPr>
            <a:r>
              <a:rPr lang="zh-CN" altLang="en-US" sz="2000" dirty="0"/>
              <a:t>格式：</a:t>
            </a:r>
            <a:endParaRPr lang="zh-CN" altLang="en-US" sz="2000" dirty="0"/>
          </a:p>
          <a:p>
            <a:pPr lvl="2" algn="just" eaLnBrk="1" hangingPunct="1">
              <a:lnSpc>
                <a:spcPct val="80000"/>
              </a:lnSpc>
              <a:buFont typeface="Wingdings 2" panose="05020102010507070707" pitchFamily="18" charset="2"/>
              <a:buNone/>
              <a:defRPr/>
            </a:pPr>
            <a:r>
              <a:rPr lang="zh-CN" altLang="en-US" sz="2000" dirty="0"/>
              <a:t>关系名</a:t>
            </a:r>
            <a:r>
              <a:rPr lang="en-US" altLang="zh-CN" sz="2000" dirty="0"/>
              <a:t>| </a:t>
            </a:r>
            <a:r>
              <a:rPr lang="zh-CN" altLang="en-US" sz="2000" dirty="0"/>
              <a:t>关系名</a:t>
            </a:r>
            <a:r>
              <a:rPr lang="en-US" altLang="zh-CN" sz="2000" dirty="0"/>
              <a:t>. </a:t>
            </a:r>
            <a:r>
              <a:rPr lang="zh-CN" altLang="en-US" sz="2000" dirty="0"/>
              <a:t>属性名</a:t>
            </a:r>
            <a:r>
              <a:rPr lang="en-US" altLang="zh-CN" sz="2000" dirty="0"/>
              <a:t>| </a:t>
            </a:r>
            <a:r>
              <a:rPr lang="zh-CN" altLang="en-US" sz="2000" dirty="0"/>
              <a:t>元组变量</a:t>
            </a:r>
            <a:r>
              <a:rPr lang="en-US" altLang="zh-CN" sz="2000" dirty="0"/>
              <a:t>. </a:t>
            </a:r>
            <a:r>
              <a:rPr lang="zh-CN" altLang="en-US" sz="2000" dirty="0"/>
              <a:t>属性名</a:t>
            </a:r>
            <a:r>
              <a:rPr lang="en-US" altLang="zh-CN" sz="2000" dirty="0"/>
              <a:t>| </a:t>
            </a:r>
            <a:r>
              <a:rPr lang="zh-CN" altLang="en-US" sz="2000" dirty="0"/>
              <a:t>集函数 </a:t>
            </a:r>
            <a:r>
              <a:rPr lang="en-US" altLang="zh-CN" sz="2000" dirty="0"/>
              <a:t>[</a:t>
            </a:r>
            <a:r>
              <a:rPr lang="zh-CN" altLang="en-US" sz="2000" dirty="0"/>
              <a:t>，</a:t>
            </a:r>
            <a:r>
              <a:rPr lang="en-US" altLang="zh-CN" sz="2000" dirty="0"/>
              <a:t>…  ]</a:t>
            </a:r>
            <a:endParaRPr lang="en-US" altLang="zh-CN" sz="2000" dirty="0"/>
          </a:p>
          <a:p>
            <a:pPr lvl="1" algn="just" eaLnBrk="1" hangingPunct="1">
              <a:lnSpc>
                <a:spcPct val="80000"/>
              </a:lnSpc>
              <a:buFont typeface="Wingdings" panose="05000000000000000000" pitchFamily="2" charset="2"/>
              <a:buNone/>
              <a:defRPr/>
            </a:pPr>
            <a:r>
              <a:rPr lang="zh-CN" altLang="en-US" sz="2200" dirty="0"/>
              <a:t>操作条件：将操作结果限定在满足条件的元组中</a:t>
            </a:r>
            <a:endParaRPr lang="zh-CN" altLang="en-US" sz="2200" dirty="0"/>
          </a:p>
          <a:p>
            <a:pPr lvl="2" algn="just" eaLnBrk="1" hangingPunct="1">
              <a:lnSpc>
                <a:spcPct val="80000"/>
              </a:lnSpc>
              <a:defRPr/>
            </a:pPr>
            <a:r>
              <a:rPr lang="zh-CN" altLang="en-US" sz="2000" dirty="0"/>
              <a:t>格式：        逻辑表达式</a:t>
            </a:r>
            <a:endParaRPr lang="zh-CN" altLang="en-US" sz="2000" dirty="0"/>
          </a:p>
          <a:p>
            <a:pPr lvl="1" algn="just" eaLnBrk="1" hangingPunct="1">
              <a:lnSpc>
                <a:spcPct val="80000"/>
              </a:lnSpc>
              <a:buFont typeface="Wingdings" panose="05000000000000000000" pitchFamily="2" charset="2"/>
              <a:buNone/>
              <a:defRPr/>
            </a:pPr>
            <a:r>
              <a:rPr lang="zh-CN" altLang="en-US" sz="2200" dirty="0"/>
              <a:t>表达式</a:t>
            </a:r>
            <a:r>
              <a:rPr lang="en-US" altLang="zh-CN" sz="2200" dirty="0"/>
              <a:t>2</a:t>
            </a:r>
            <a:r>
              <a:rPr lang="zh-CN" altLang="en-US" sz="2200" dirty="0"/>
              <a:t>：指定排序方式</a:t>
            </a:r>
            <a:endParaRPr lang="zh-CN" altLang="en-US" sz="2200" dirty="0"/>
          </a:p>
          <a:p>
            <a:pPr lvl="2" algn="just" eaLnBrk="1" hangingPunct="1">
              <a:lnSpc>
                <a:spcPct val="80000"/>
              </a:lnSpc>
              <a:defRPr/>
            </a:pPr>
            <a:r>
              <a:rPr lang="zh-CN" altLang="en-US" sz="2000" dirty="0"/>
              <a:t>格式：        关系名</a:t>
            </a:r>
            <a:r>
              <a:rPr lang="en-US" altLang="zh-CN" sz="2000" dirty="0"/>
              <a:t>. </a:t>
            </a:r>
            <a:r>
              <a:rPr lang="zh-CN" altLang="en-US" sz="2000" dirty="0"/>
              <a:t>属性名</a:t>
            </a:r>
            <a:r>
              <a:rPr lang="en-US" altLang="zh-CN" sz="2000" dirty="0"/>
              <a:t>| </a:t>
            </a:r>
            <a:r>
              <a:rPr lang="zh-CN" altLang="en-US" sz="2000" dirty="0"/>
              <a:t>元组变量</a:t>
            </a:r>
            <a:r>
              <a:rPr lang="en-US" altLang="zh-CN" sz="2000" dirty="0"/>
              <a:t>. </a:t>
            </a:r>
            <a:r>
              <a:rPr lang="zh-CN" altLang="en-US" sz="2000" dirty="0"/>
              <a:t>属性名</a:t>
            </a:r>
            <a:r>
              <a:rPr lang="en-US" altLang="zh-CN" sz="2000" dirty="0"/>
              <a:t>[</a:t>
            </a:r>
            <a:r>
              <a:rPr lang="zh-CN" altLang="en-US" sz="2000" dirty="0"/>
              <a:t>，</a:t>
            </a:r>
            <a:r>
              <a:rPr lang="en-US" altLang="zh-CN" sz="2000" dirty="0"/>
              <a:t>…  ]</a:t>
            </a:r>
            <a:endParaRPr lang="en-US" altLang="zh-CN" sz="1800" dirty="0"/>
          </a:p>
        </p:txBody>
      </p:sp>
      <p:sp>
        <p:nvSpPr>
          <p:cNvPr id="4" name="日期占位符 3"/>
          <p:cNvSpPr>
            <a:spLocks noGrp="1"/>
          </p:cNvSpPr>
          <p:nvPr>
            <p:ph type="dt" sz="quarter" idx="10"/>
          </p:nvPr>
        </p:nvSpPr>
        <p:spPr/>
        <p:txBody>
          <a:bodyPr/>
          <a:lstStyle/>
          <a:p>
            <a:pPr>
              <a:defRPr/>
            </a:pPr>
            <a:fld id="{8C46E282-02A8-46B2-85DA-B1F1D6D1D505}" type="datetime1">
              <a:rPr lang="zh-CN" altLang="en-US"/>
            </a:fld>
            <a:endParaRPr lang="en-US" altLang="zh-CN"/>
          </a:p>
        </p:txBody>
      </p:sp>
      <p:sp>
        <p:nvSpPr>
          <p:cNvPr id="624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7619">
                                            <p:txEl>
                                              <p:pRg st="3" end="3"/>
                                            </p:txEl>
                                          </p:spTgt>
                                        </p:tgtEl>
                                        <p:attrNameLst>
                                          <p:attrName>style.visibility</p:attrName>
                                        </p:attrNameLst>
                                      </p:cBhvr>
                                      <p:to>
                                        <p:strVal val="visible"/>
                                      </p:to>
                                    </p:set>
                                    <p:animEffect transition="in" filter="blinds(horizontal)">
                                      <p:cBhvr>
                                        <p:cTn id="7" dur="500"/>
                                        <p:tgtEl>
                                          <p:spTgt spid="367619">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67619">
                                            <p:txEl>
                                              <p:pRg st="4" end="4"/>
                                            </p:txEl>
                                          </p:spTgt>
                                        </p:tgtEl>
                                        <p:attrNameLst>
                                          <p:attrName>style.visibility</p:attrName>
                                        </p:attrNameLst>
                                      </p:cBhvr>
                                      <p:to>
                                        <p:strVal val="visible"/>
                                      </p:to>
                                    </p:set>
                                    <p:animEffect transition="in" filter="blinds(horizontal)">
                                      <p:cBhvr>
                                        <p:cTn id="10" dur="500"/>
                                        <p:tgtEl>
                                          <p:spTgt spid="367619">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67619">
                                            <p:txEl>
                                              <p:pRg st="5" end="5"/>
                                            </p:txEl>
                                          </p:spTgt>
                                        </p:tgtEl>
                                        <p:attrNameLst>
                                          <p:attrName>style.visibility</p:attrName>
                                        </p:attrNameLst>
                                      </p:cBhvr>
                                      <p:to>
                                        <p:strVal val="visible"/>
                                      </p:to>
                                    </p:set>
                                    <p:animEffect transition="in" filter="blinds(horizontal)">
                                      <p:cBhvr>
                                        <p:cTn id="13" dur="500"/>
                                        <p:tgtEl>
                                          <p:spTgt spid="367619">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67619">
                                            <p:txEl>
                                              <p:pRg st="6" end="6"/>
                                            </p:txEl>
                                          </p:spTgt>
                                        </p:tgtEl>
                                        <p:attrNameLst>
                                          <p:attrName>style.visibility</p:attrName>
                                        </p:attrNameLst>
                                      </p:cBhvr>
                                      <p:to>
                                        <p:strVal val="visible"/>
                                      </p:to>
                                    </p:set>
                                    <p:animEffect transition="in" filter="blinds(horizontal)">
                                      <p:cBhvr>
                                        <p:cTn id="16" dur="500"/>
                                        <p:tgtEl>
                                          <p:spTgt spid="367619">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67619">
                                            <p:txEl>
                                              <p:pRg st="7" end="7"/>
                                            </p:txEl>
                                          </p:spTgt>
                                        </p:tgtEl>
                                        <p:attrNameLst>
                                          <p:attrName>style.visibility</p:attrName>
                                        </p:attrNameLst>
                                      </p:cBhvr>
                                      <p:to>
                                        <p:strVal val="visible"/>
                                      </p:to>
                                    </p:set>
                                    <p:animEffect transition="in" filter="blinds(horizontal)">
                                      <p:cBhvr>
                                        <p:cTn id="19" dur="500"/>
                                        <p:tgtEl>
                                          <p:spTgt spid="367619">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67619">
                                            <p:txEl>
                                              <p:pRg st="8" end="8"/>
                                            </p:txEl>
                                          </p:spTgt>
                                        </p:tgtEl>
                                        <p:attrNameLst>
                                          <p:attrName>style.visibility</p:attrName>
                                        </p:attrNameLst>
                                      </p:cBhvr>
                                      <p:to>
                                        <p:strVal val="visible"/>
                                      </p:to>
                                    </p:set>
                                    <p:animEffect transition="in" filter="blinds(horizontal)">
                                      <p:cBhvr>
                                        <p:cTn id="22" dur="500"/>
                                        <p:tgtEl>
                                          <p:spTgt spid="367619">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67619">
                                            <p:txEl>
                                              <p:pRg st="9" end="9"/>
                                            </p:txEl>
                                          </p:spTgt>
                                        </p:tgtEl>
                                        <p:attrNameLst>
                                          <p:attrName>style.visibility</p:attrName>
                                        </p:attrNameLst>
                                      </p:cBhvr>
                                      <p:to>
                                        <p:strVal val="visible"/>
                                      </p:to>
                                    </p:set>
                                    <p:animEffect transition="in" filter="blinds(horizontal)">
                                      <p:cBhvr>
                                        <p:cTn id="25" dur="500"/>
                                        <p:tgtEl>
                                          <p:spTgt spid="367619">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67619">
                                            <p:txEl>
                                              <p:pRg st="10" end="10"/>
                                            </p:txEl>
                                          </p:spTgt>
                                        </p:tgtEl>
                                        <p:attrNameLst>
                                          <p:attrName>style.visibility</p:attrName>
                                        </p:attrNameLst>
                                      </p:cBhvr>
                                      <p:to>
                                        <p:strVal val="visible"/>
                                      </p:to>
                                    </p:set>
                                    <p:animEffect transition="in" filter="blinds(horizontal)">
                                      <p:cBhvr>
                                        <p:cTn id="28" dur="500"/>
                                        <p:tgtEl>
                                          <p:spTgt spid="367619">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67619">
                                            <p:txEl>
                                              <p:pRg st="11" end="11"/>
                                            </p:txEl>
                                          </p:spTgt>
                                        </p:tgtEl>
                                        <p:attrNameLst>
                                          <p:attrName>style.visibility</p:attrName>
                                        </p:attrNameLst>
                                      </p:cBhvr>
                                      <p:to>
                                        <p:strVal val="visible"/>
                                      </p:to>
                                    </p:set>
                                    <p:animEffect transition="in" filter="blinds(horizontal)">
                                      <p:cBhvr>
                                        <p:cTn id="31" dur="500"/>
                                        <p:tgtEl>
                                          <p:spTgt spid="36761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p:cNvSpPr>
          <p:nvPr>
            <p:ph type="title"/>
          </p:nvPr>
        </p:nvSpPr>
        <p:spPr/>
        <p:txBody>
          <a:bodyPr/>
          <a:lstStyle/>
          <a:p>
            <a:pPr eaLnBrk="1" hangingPunct="1"/>
            <a:r>
              <a:rPr lang="zh-CN" altLang="en-US"/>
              <a:t>检索操作 </a:t>
            </a:r>
            <a:r>
              <a:rPr lang="en-US" altLang="zh-CN"/>
              <a:t>(</a:t>
            </a:r>
            <a:r>
              <a:rPr lang="zh-CN" altLang="en-US"/>
              <a:t>续</a:t>
            </a:r>
            <a:r>
              <a:rPr lang="en-US" altLang="zh-CN"/>
              <a:t>)</a:t>
            </a:r>
            <a:endParaRPr lang="en-US" altLang="zh-CN"/>
          </a:p>
        </p:txBody>
      </p:sp>
      <p:sp>
        <p:nvSpPr>
          <p:cNvPr id="63491" name="Rectangle 3"/>
          <p:cNvSpPr>
            <a:spLocks noGrp="1" noRot="1"/>
          </p:cNvSpPr>
          <p:nvPr>
            <p:ph idx="1"/>
          </p:nvPr>
        </p:nvSpPr>
        <p:spPr/>
        <p:txBody>
          <a:bodyPr/>
          <a:lstStyle/>
          <a:p>
            <a:pPr lvl="1" algn="just" eaLnBrk="1" hangingPunct="1">
              <a:lnSpc>
                <a:spcPct val="130000"/>
              </a:lnSpc>
              <a:buFont typeface="Wingdings" panose="05000000000000000000" pitchFamily="2" charset="2"/>
              <a:buNone/>
            </a:pPr>
            <a:r>
              <a:rPr lang="en-US" altLang="zh-CN"/>
              <a:t>(1) </a:t>
            </a:r>
            <a:r>
              <a:rPr lang="zh-CN" altLang="en-US"/>
              <a:t>简单检索</a:t>
            </a:r>
            <a:r>
              <a:rPr lang="en-US" altLang="zh-CN"/>
              <a:t>(</a:t>
            </a:r>
            <a:r>
              <a:rPr lang="zh-CN" altLang="en-US"/>
              <a:t>即不带条件的检索</a:t>
            </a:r>
            <a:r>
              <a:rPr lang="en-US" altLang="zh-CN"/>
              <a:t>)</a:t>
            </a:r>
            <a:endParaRPr lang="en-US" altLang="zh-CN"/>
          </a:p>
          <a:p>
            <a:pPr lvl="1" algn="just" eaLnBrk="1" hangingPunct="1">
              <a:lnSpc>
                <a:spcPct val="130000"/>
              </a:lnSpc>
              <a:buFont typeface="Wingdings" panose="05000000000000000000" pitchFamily="2" charset="2"/>
              <a:buNone/>
            </a:pPr>
            <a:r>
              <a:rPr lang="en-US" altLang="zh-CN"/>
              <a:t>(2) </a:t>
            </a:r>
            <a:r>
              <a:rPr lang="zh-CN" altLang="en-US"/>
              <a:t>限定的检索</a:t>
            </a:r>
            <a:r>
              <a:rPr lang="en-US" altLang="zh-CN"/>
              <a:t>(</a:t>
            </a:r>
            <a:r>
              <a:rPr lang="zh-CN" altLang="en-US"/>
              <a:t>即带条件的检索</a:t>
            </a:r>
            <a:r>
              <a:rPr lang="en-US" altLang="zh-CN"/>
              <a:t>)</a:t>
            </a:r>
            <a:endParaRPr lang="en-US" altLang="zh-CN"/>
          </a:p>
          <a:p>
            <a:pPr lvl="1" algn="just" eaLnBrk="1" hangingPunct="1">
              <a:lnSpc>
                <a:spcPct val="130000"/>
              </a:lnSpc>
              <a:buFont typeface="Wingdings" panose="05000000000000000000" pitchFamily="2" charset="2"/>
              <a:buNone/>
            </a:pPr>
            <a:r>
              <a:rPr lang="en-US" altLang="zh-CN"/>
              <a:t>(3) </a:t>
            </a:r>
            <a:r>
              <a:rPr lang="zh-CN" altLang="en-US"/>
              <a:t>带排序的检索</a:t>
            </a:r>
            <a:endParaRPr lang="zh-CN" altLang="en-US"/>
          </a:p>
          <a:p>
            <a:pPr lvl="1" algn="just" eaLnBrk="1" hangingPunct="1">
              <a:lnSpc>
                <a:spcPct val="130000"/>
              </a:lnSpc>
              <a:buFont typeface="Wingdings" panose="05000000000000000000" pitchFamily="2" charset="2"/>
              <a:buNone/>
            </a:pPr>
            <a:r>
              <a:rPr lang="en-US" altLang="zh-CN"/>
              <a:t>(4) </a:t>
            </a:r>
            <a:r>
              <a:rPr lang="zh-CN" altLang="en-US"/>
              <a:t>带定额的检索</a:t>
            </a:r>
            <a:endParaRPr lang="zh-CN" altLang="en-US"/>
          </a:p>
          <a:p>
            <a:pPr lvl="1" algn="just" eaLnBrk="1" hangingPunct="1">
              <a:lnSpc>
                <a:spcPct val="130000"/>
              </a:lnSpc>
              <a:buFont typeface="Wingdings" panose="05000000000000000000" pitchFamily="2" charset="2"/>
              <a:buNone/>
            </a:pPr>
            <a:r>
              <a:rPr lang="en-US" altLang="zh-CN"/>
              <a:t>(5) </a:t>
            </a:r>
            <a:r>
              <a:rPr lang="zh-CN" altLang="en-US"/>
              <a:t>用元组变量的检索</a:t>
            </a:r>
            <a:endParaRPr lang="zh-CN" altLang="en-US"/>
          </a:p>
          <a:p>
            <a:pPr lvl="1" algn="just" eaLnBrk="1" hangingPunct="1">
              <a:lnSpc>
                <a:spcPct val="130000"/>
              </a:lnSpc>
              <a:buFont typeface="Wingdings" panose="05000000000000000000" pitchFamily="2" charset="2"/>
              <a:buNone/>
            </a:pPr>
            <a:r>
              <a:rPr lang="en-US" altLang="zh-CN"/>
              <a:t>(6) </a:t>
            </a:r>
            <a:r>
              <a:rPr lang="zh-CN" altLang="en-US"/>
              <a:t>用存在量词的检索</a:t>
            </a:r>
            <a:endParaRPr lang="zh-CN" altLang="en-US"/>
          </a:p>
        </p:txBody>
      </p:sp>
      <p:sp>
        <p:nvSpPr>
          <p:cNvPr id="4" name="日期占位符 3"/>
          <p:cNvSpPr>
            <a:spLocks noGrp="1"/>
          </p:cNvSpPr>
          <p:nvPr>
            <p:ph type="dt" sz="quarter" idx="10"/>
          </p:nvPr>
        </p:nvSpPr>
        <p:spPr/>
        <p:txBody>
          <a:bodyPr/>
          <a:lstStyle/>
          <a:p>
            <a:pPr>
              <a:defRPr/>
            </a:pPr>
            <a:fld id="{4074AF45-C5BD-4B0E-B22D-07BE8D0B7226}" type="datetime1">
              <a:rPr lang="zh-CN" altLang="en-US"/>
            </a:fld>
            <a:endParaRPr lang="en-US" altLang="zh-CN"/>
          </a:p>
        </p:txBody>
      </p:sp>
      <p:sp>
        <p:nvSpPr>
          <p:cNvPr id="634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p:cNvSpPr>
          <p:nvPr>
            <p:ph type="title"/>
          </p:nvPr>
        </p:nvSpPr>
        <p:spPr/>
        <p:txBody>
          <a:bodyPr/>
          <a:lstStyle/>
          <a:p>
            <a:pPr eaLnBrk="1" hangingPunct="1"/>
            <a:r>
              <a:rPr lang="zh-CN" altLang="en-US" dirty="0"/>
              <a:t>检索操作 </a:t>
            </a:r>
            <a:r>
              <a:rPr lang="en-US" altLang="zh-CN" dirty="0"/>
              <a:t>(</a:t>
            </a:r>
            <a:r>
              <a:rPr lang="zh-CN" altLang="en-US" dirty="0"/>
              <a:t>续</a:t>
            </a:r>
            <a:r>
              <a:rPr lang="en-US" altLang="zh-CN" dirty="0"/>
              <a:t>)</a:t>
            </a:r>
            <a:endParaRPr lang="en-US" altLang="zh-CN" dirty="0"/>
          </a:p>
        </p:txBody>
      </p:sp>
      <p:sp>
        <p:nvSpPr>
          <p:cNvPr id="64515" name="Rectangle 3"/>
          <p:cNvSpPr>
            <a:spLocks noGrp="1" noRot="1"/>
          </p:cNvSpPr>
          <p:nvPr>
            <p:ph idx="1"/>
          </p:nvPr>
        </p:nvSpPr>
        <p:spPr/>
        <p:txBody>
          <a:bodyPr/>
          <a:lstStyle/>
          <a:p>
            <a:pPr lvl="1" algn="just" eaLnBrk="1" hangingPunct="1">
              <a:lnSpc>
                <a:spcPct val="150000"/>
              </a:lnSpc>
              <a:buFont typeface="Wingdings" panose="05000000000000000000" pitchFamily="2" charset="2"/>
              <a:buNone/>
            </a:pPr>
            <a:r>
              <a:rPr lang="en-US" altLang="zh-CN" dirty="0">
                <a:latin typeface="Times New Roman" panose="02020603050405020304" pitchFamily="18" charset="0"/>
              </a:rPr>
              <a:t>(7) </a:t>
            </a:r>
            <a:r>
              <a:rPr lang="zh-CN" altLang="en-US" dirty="0">
                <a:latin typeface="Times New Roman" panose="02020603050405020304" pitchFamily="18" charset="0"/>
              </a:rPr>
              <a:t>带有多个关系的表达式的检索</a:t>
            </a:r>
            <a:endParaRPr lang="zh-CN" altLang="en-US" sz="3200" dirty="0">
              <a:latin typeface="Times New Roman" panose="02020603050405020304" pitchFamily="18" charset="0"/>
            </a:endParaRPr>
          </a:p>
          <a:p>
            <a:pPr lvl="1" algn="just" eaLnBrk="1" hangingPunct="1">
              <a:lnSpc>
                <a:spcPct val="150000"/>
              </a:lnSpc>
              <a:buFont typeface="Wingdings" panose="05000000000000000000" pitchFamily="2" charset="2"/>
              <a:buNone/>
            </a:pPr>
            <a:r>
              <a:rPr lang="en-US" altLang="zh-CN" dirty="0">
                <a:latin typeface="Times New Roman" panose="02020603050405020304" pitchFamily="18" charset="0"/>
              </a:rPr>
              <a:t>(8) </a:t>
            </a:r>
            <a:r>
              <a:rPr lang="zh-CN" altLang="en-US" dirty="0">
                <a:latin typeface="Times New Roman" panose="02020603050405020304" pitchFamily="18" charset="0"/>
              </a:rPr>
              <a:t>用全称量词的检索</a:t>
            </a:r>
            <a:endParaRPr lang="zh-CN" altLang="en-US" dirty="0">
              <a:latin typeface="Times New Roman" panose="02020603050405020304" pitchFamily="18" charset="0"/>
            </a:endParaRPr>
          </a:p>
          <a:p>
            <a:pPr lvl="1" algn="just" eaLnBrk="1" hangingPunct="1">
              <a:lnSpc>
                <a:spcPct val="150000"/>
              </a:lnSpc>
              <a:buFont typeface="Wingdings" panose="05000000000000000000" pitchFamily="2" charset="2"/>
              <a:buNone/>
            </a:pPr>
            <a:r>
              <a:rPr lang="en-US" altLang="zh-CN" dirty="0">
                <a:latin typeface="Times New Roman" panose="02020603050405020304" pitchFamily="18" charset="0"/>
              </a:rPr>
              <a:t>(9) </a:t>
            </a:r>
            <a:r>
              <a:rPr lang="zh-CN" altLang="en-US" dirty="0">
                <a:latin typeface="Times New Roman" panose="02020603050405020304" pitchFamily="18" charset="0"/>
              </a:rPr>
              <a:t>用两种量词的检索</a:t>
            </a:r>
            <a:endParaRPr lang="zh-CN" altLang="en-US" dirty="0">
              <a:latin typeface="Times New Roman" panose="02020603050405020304" pitchFamily="18" charset="0"/>
            </a:endParaRPr>
          </a:p>
          <a:p>
            <a:pPr lvl="1" algn="just" eaLnBrk="1" hangingPunct="1">
              <a:lnSpc>
                <a:spcPct val="150000"/>
              </a:lnSpc>
              <a:buFont typeface="Wingdings" panose="05000000000000000000" pitchFamily="2" charset="2"/>
              <a:buNone/>
            </a:pPr>
            <a:r>
              <a:rPr lang="en-US" altLang="zh-CN" dirty="0">
                <a:latin typeface="Times New Roman" panose="02020603050405020304" pitchFamily="18" charset="0"/>
              </a:rPr>
              <a:t>(10) </a:t>
            </a:r>
            <a:r>
              <a:rPr lang="zh-CN" altLang="en-US" dirty="0">
                <a:latin typeface="Times New Roman" panose="02020603050405020304" pitchFamily="18" charset="0"/>
              </a:rPr>
              <a:t>用蕴函（</a:t>
            </a:r>
            <a:r>
              <a:rPr lang="en-US" altLang="zh-CN" dirty="0">
                <a:latin typeface="Times New Roman" panose="02020603050405020304" pitchFamily="18" charset="0"/>
              </a:rPr>
              <a:t>Implication</a:t>
            </a:r>
            <a:r>
              <a:rPr lang="zh-CN" altLang="en-US" dirty="0">
                <a:latin typeface="Times New Roman" panose="02020603050405020304" pitchFamily="18" charset="0"/>
              </a:rPr>
              <a:t>）的检索</a:t>
            </a:r>
            <a:endParaRPr lang="zh-CN" altLang="en-US" dirty="0">
              <a:latin typeface="Times New Roman" panose="02020603050405020304" pitchFamily="18" charset="0"/>
            </a:endParaRPr>
          </a:p>
          <a:p>
            <a:pPr lvl="1" algn="just" eaLnBrk="1" hangingPunct="1">
              <a:lnSpc>
                <a:spcPct val="150000"/>
              </a:lnSpc>
              <a:buFont typeface="Wingdings" panose="05000000000000000000" pitchFamily="2" charset="2"/>
              <a:buNone/>
            </a:pPr>
            <a:r>
              <a:rPr lang="en-US" altLang="zh-CN" dirty="0">
                <a:latin typeface="Times New Roman" panose="02020603050405020304" pitchFamily="18" charset="0"/>
              </a:rPr>
              <a:t>(11) </a:t>
            </a:r>
            <a:r>
              <a:rPr lang="zh-CN" altLang="en-US" dirty="0">
                <a:latin typeface="Times New Roman" panose="02020603050405020304" pitchFamily="18" charset="0"/>
              </a:rPr>
              <a:t>集函数</a:t>
            </a:r>
            <a:endParaRPr lang="zh-CN" altLang="en-US" dirty="0">
              <a:latin typeface="Times New Roman" panose="02020603050405020304" pitchFamily="18" charset="0"/>
            </a:endParaRPr>
          </a:p>
          <a:p>
            <a:pPr algn="just" eaLnBrk="1" hangingPunct="1"/>
            <a:endParaRPr lang="zh-CN" altLang="en-US" dirty="0"/>
          </a:p>
          <a:p>
            <a:pPr algn="just" eaLnBrk="1" hangingPunct="1">
              <a:buFont typeface="Wingdings" panose="05000000000000000000" pitchFamily="2" charset="2"/>
              <a:buNone/>
            </a:pPr>
            <a:endParaRPr lang="en-US" altLang="zh-CN" dirty="0"/>
          </a:p>
        </p:txBody>
      </p:sp>
      <p:sp>
        <p:nvSpPr>
          <p:cNvPr id="4" name="日期占位符 3"/>
          <p:cNvSpPr>
            <a:spLocks noGrp="1"/>
          </p:cNvSpPr>
          <p:nvPr>
            <p:ph type="dt" sz="quarter" idx="10"/>
          </p:nvPr>
        </p:nvSpPr>
        <p:spPr/>
        <p:txBody>
          <a:bodyPr/>
          <a:lstStyle/>
          <a:p>
            <a:pPr>
              <a:defRPr/>
            </a:pPr>
            <a:fld id="{D65A701C-E619-43D8-A6BE-271FCD83F259}" type="datetime1">
              <a:rPr lang="zh-CN" altLang="en-US"/>
            </a:fld>
            <a:endParaRPr lang="en-US" altLang="zh-CN"/>
          </a:p>
        </p:txBody>
      </p:sp>
      <p:sp>
        <p:nvSpPr>
          <p:cNvPr id="645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p:cNvSpPr>
          <p:nvPr>
            <p:ph type="title"/>
          </p:nvPr>
        </p:nvSpPr>
        <p:spPr/>
        <p:txBody>
          <a:bodyPr/>
          <a:lstStyle/>
          <a:p>
            <a:pPr eaLnBrk="1" hangingPunct="1"/>
            <a:r>
              <a:rPr lang="zh-CN" altLang="en-US"/>
              <a:t>（</a:t>
            </a:r>
            <a:r>
              <a:rPr lang="en-US" altLang="zh-CN"/>
              <a:t>1</a:t>
            </a:r>
            <a:r>
              <a:rPr lang="zh-CN" altLang="en-US"/>
              <a:t>）简单检索</a:t>
            </a:r>
            <a:endParaRPr lang="zh-CN" altLang="en-US"/>
          </a:p>
        </p:txBody>
      </p:sp>
      <p:sp>
        <p:nvSpPr>
          <p:cNvPr id="449539" name="Rectangle 3"/>
          <p:cNvSpPr>
            <a:spLocks noGrp="1" noRot="1"/>
          </p:cNvSpPr>
          <p:nvPr>
            <p:ph idx="1"/>
          </p:nvPr>
        </p:nvSpPr>
        <p:spPr/>
        <p:txBody>
          <a:bodyPr/>
          <a:lstStyle/>
          <a:p>
            <a:pPr algn="just" eaLnBrk="1" hangingPunct="1">
              <a:buFont typeface="Wingdings" panose="05000000000000000000" pitchFamily="2" charset="2"/>
              <a:buNone/>
            </a:pPr>
            <a:r>
              <a:rPr lang="en-US" altLang="zh-CN"/>
              <a:t>    	GET</a:t>
            </a:r>
            <a:r>
              <a:rPr lang="zh-CN" altLang="en-US"/>
              <a:t>　</a:t>
            </a:r>
            <a:r>
              <a:rPr lang="zh-CN" altLang="en-US" u="sng"/>
              <a:t>工作空间名</a:t>
            </a:r>
            <a:r>
              <a:rPr lang="zh-CN" altLang="en-US"/>
              <a:t> （</a:t>
            </a:r>
            <a:r>
              <a:rPr lang="zh-CN" altLang="en-US" u="sng"/>
              <a:t>表达式</a:t>
            </a:r>
            <a:r>
              <a:rPr lang="en-US" altLang="zh-CN" u="sng"/>
              <a:t>1</a:t>
            </a:r>
            <a:r>
              <a:rPr lang="zh-CN" altLang="en-US"/>
              <a:t>）</a:t>
            </a:r>
            <a:endParaRPr lang="zh-CN" altLang="en-US"/>
          </a:p>
          <a:p>
            <a:pPr algn="just" eaLnBrk="1" hangingPunct="1">
              <a:buFont typeface="Wingdings" panose="05000000000000000000" pitchFamily="2" charset="2"/>
              <a:buNone/>
            </a:pPr>
            <a:endParaRPr lang="zh-CN" altLang="en-US"/>
          </a:p>
          <a:p>
            <a:pPr lvl="1" algn="just" eaLnBrk="1" hangingPunct="1">
              <a:buFont typeface="Wingdings" panose="05000000000000000000" pitchFamily="2" charset="2"/>
              <a:buNone/>
            </a:pPr>
            <a:r>
              <a:rPr lang="en-US" altLang="zh-CN"/>
              <a:t>[</a:t>
            </a:r>
            <a:r>
              <a:rPr lang="zh-CN" altLang="en-US">
                <a:ea typeface="黑体" panose="02010609060101010101" pitchFamily="49" charset="-122"/>
              </a:rPr>
              <a:t>例</a:t>
            </a:r>
            <a:r>
              <a:rPr lang="en-US" altLang="zh-CN"/>
              <a:t>1]  </a:t>
            </a:r>
            <a:r>
              <a:rPr lang="zh-CN" altLang="en-US"/>
              <a:t>查询所有被选修的课程号码。</a:t>
            </a:r>
            <a:endParaRPr lang="zh-CN" altLang="en-US"/>
          </a:p>
          <a:p>
            <a:pPr lvl="1" algn="just" eaLnBrk="1" hangingPunct="1">
              <a:buFont typeface="Wingdings" panose="05000000000000000000" pitchFamily="2" charset="2"/>
              <a:buNone/>
            </a:pPr>
            <a:r>
              <a:rPr lang="zh-CN" altLang="en-US"/>
              <a:t>     </a:t>
            </a:r>
            <a:r>
              <a:rPr lang="en-US" altLang="zh-CN"/>
              <a:t>GET  W  (SC.Cno) </a:t>
            </a:r>
            <a:endParaRPr lang="en-US" altLang="zh-CN"/>
          </a:p>
          <a:p>
            <a:pPr lvl="1" algn="just" eaLnBrk="1" hangingPunct="1">
              <a:buFont typeface="Wingdings" panose="05000000000000000000" pitchFamily="2" charset="2"/>
              <a:buNone/>
            </a:pPr>
            <a:endParaRPr lang="en-US" altLang="zh-CN"/>
          </a:p>
          <a:p>
            <a:pPr lvl="1" algn="just" eaLnBrk="1" hangingPunct="1">
              <a:buFont typeface="Wingdings" panose="05000000000000000000" pitchFamily="2" charset="2"/>
              <a:buNone/>
            </a:pPr>
            <a:r>
              <a:rPr lang="en-US" altLang="zh-CN"/>
              <a:t>[</a:t>
            </a:r>
            <a:r>
              <a:rPr lang="zh-CN" altLang="en-US">
                <a:ea typeface="黑体" panose="02010609060101010101" pitchFamily="49" charset="-122"/>
              </a:rPr>
              <a:t>例</a:t>
            </a:r>
            <a:r>
              <a:rPr lang="en-US" altLang="zh-CN"/>
              <a:t>2]  </a:t>
            </a:r>
            <a:r>
              <a:rPr lang="zh-CN" altLang="en-US"/>
              <a:t>查询所有学生的数据。</a:t>
            </a:r>
            <a:endParaRPr lang="zh-CN" altLang="en-US"/>
          </a:p>
          <a:p>
            <a:pPr lvl="1" algn="just" eaLnBrk="1" hangingPunct="1">
              <a:buFont typeface="Wingdings" panose="05000000000000000000" pitchFamily="2" charset="2"/>
              <a:buNone/>
            </a:pPr>
            <a:r>
              <a:rPr lang="zh-CN" altLang="en-US"/>
              <a:t>     </a:t>
            </a:r>
            <a:r>
              <a:rPr lang="en-US" altLang="zh-CN"/>
              <a:t>GET  W  (Student)</a:t>
            </a:r>
            <a:endParaRPr lang="en-US" altLang="zh-CN"/>
          </a:p>
        </p:txBody>
      </p:sp>
      <p:sp>
        <p:nvSpPr>
          <p:cNvPr id="4" name="日期占位符 3"/>
          <p:cNvSpPr>
            <a:spLocks noGrp="1"/>
          </p:cNvSpPr>
          <p:nvPr>
            <p:ph type="dt" sz="quarter" idx="10"/>
          </p:nvPr>
        </p:nvSpPr>
        <p:spPr/>
        <p:txBody>
          <a:bodyPr/>
          <a:lstStyle/>
          <a:p>
            <a:pPr>
              <a:defRPr/>
            </a:pPr>
            <a:fld id="{81790D7F-7581-4E64-8372-37810AF4A176}" type="datetime1">
              <a:rPr lang="zh-CN" altLang="en-US"/>
            </a:fld>
            <a:endParaRPr lang="en-US" altLang="zh-CN"/>
          </a:p>
        </p:txBody>
      </p:sp>
      <p:sp>
        <p:nvSpPr>
          <p:cNvPr id="655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
        <p:nvSpPr>
          <p:cNvPr id="7" name="椭圆形标注 6"/>
          <p:cNvSpPr/>
          <p:nvPr/>
        </p:nvSpPr>
        <p:spPr>
          <a:xfrm>
            <a:off x="5643563" y="857250"/>
            <a:ext cx="2643187" cy="1000125"/>
          </a:xfrm>
          <a:prstGeom prst="wedgeEllipseCallout">
            <a:avLst>
              <a:gd name="adj1" fmla="val -53430"/>
              <a:gd name="adj2" fmla="val 6770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solidFill>
                  <a:schemeClr val="tx2">
                    <a:lumMod val="75000"/>
                  </a:schemeClr>
                </a:solidFill>
              </a:rPr>
              <a:t>用户关注的对象</a:t>
            </a:r>
            <a:endParaRPr lang="zh-CN" altLang="en-US" dirty="0">
              <a:solidFill>
                <a:schemeClr val="tx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49539">
                                            <p:txEl>
                                              <p:pRg st="2" end="2"/>
                                            </p:txEl>
                                          </p:spTgt>
                                        </p:tgtEl>
                                        <p:attrNameLst>
                                          <p:attrName>style.visibility</p:attrName>
                                        </p:attrNameLst>
                                      </p:cBhvr>
                                      <p:to>
                                        <p:strVal val="visible"/>
                                      </p:to>
                                    </p:set>
                                    <p:animEffect transition="in" filter="blinds(horizontal)">
                                      <p:cBhvr>
                                        <p:cTn id="13" dur="500"/>
                                        <p:tgtEl>
                                          <p:spTgt spid="449539">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49539">
                                            <p:txEl>
                                              <p:pRg st="3" end="3"/>
                                            </p:txEl>
                                          </p:spTgt>
                                        </p:tgtEl>
                                        <p:attrNameLst>
                                          <p:attrName>style.visibility</p:attrName>
                                        </p:attrNameLst>
                                      </p:cBhvr>
                                      <p:to>
                                        <p:strVal val="visible"/>
                                      </p:to>
                                    </p:set>
                                    <p:animEffect transition="in" filter="blinds(horizontal)">
                                      <p:cBhvr>
                                        <p:cTn id="16" dur="500"/>
                                        <p:tgtEl>
                                          <p:spTgt spid="449539">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49539">
                                            <p:txEl>
                                              <p:pRg st="5" end="5"/>
                                            </p:txEl>
                                          </p:spTgt>
                                        </p:tgtEl>
                                        <p:attrNameLst>
                                          <p:attrName>style.visibility</p:attrName>
                                        </p:attrNameLst>
                                      </p:cBhvr>
                                      <p:to>
                                        <p:strVal val="visible"/>
                                      </p:to>
                                    </p:set>
                                    <p:animEffect transition="in" filter="blinds(horizontal)">
                                      <p:cBhvr>
                                        <p:cTn id="19" dur="500"/>
                                        <p:tgtEl>
                                          <p:spTgt spid="449539">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49539">
                                            <p:txEl>
                                              <p:pRg st="6" end="6"/>
                                            </p:txEl>
                                          </p:spTgt>
                                        </p:tgtEl>
                                        <p:attrNameLst>
                                          <p:attrName>style.visibility</p:attrName>
                                        </p:attrNameLst>
                                      </p:cBhvr>
                                      <p:to>
                                        <p:strVal val="visible"/>
                                      </p:to>
                                    </p:set>
                                    <p:animEffect transition="in" filter="blinds(horizontal)">
                                      <p:cBhvr>
                                        <p:cTn id="22" dur="500"/>
                                        <p:tgtEl>
                                          <p:spTgt spid="449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p:cNvSpPr>
          <p:nvPr>
            <p:ph type="title"/>
          </p:nvPr>
        </p:nvSpPr>
        <p:spPr/>
        <p:txBody>
          <a:bodyPr/>
          <a:lstStyle/>
          <a:p>
            <a:pPr eaLnBrk="1" hangingPunct="1"/>
            <a:r>
              <a:rPr lang="zh-CN" altLang="en-US"/>
              <a:t>（</a:t>
            </a:r>
            <a:r>
              <a:rPr lang="en-US" altLang="zh-CN"/>
              <a:t>2</a:t>
            </a:r>
            <a:r>
              <a:rPr lang="zh-CN" altLang="en-US"/>
              <a:t>）限定的检索</a:t>
            </a:r>
            <a:endParaRPr lang="zh-CN" altLang="en-US"/>
          </a:p>
        </p:txBody>
      </p:sp>
      <p:sp>
        <p:nvSpPr>
          <p:cNvPr id="369667" name="Rectangle 3"/>
          <p:cNvSpPr>
            <a:spLocks noGrp="1" noRot="1"/>
          </p:cNvSpPr>
          <p:nvPr>
            <p:ph idx="1"/>
          </p:nvPr>
        </p:nvSpPr>
        <p:spPr/>
        <p:txBody>
          <a:bodyPr/>
          <a:lstStyle/>
          <a:p>
            <a:pPr algn="just" eaLnBrk="1" hangingPunct="1">
              <a:buFont typeface="Wingdings" panose="05000000000000000000" pitchFamily="2" charset="2"/>
              <a:buNone/>
            </a:pPr>
            <a:r>
              <a:rPr lang="zh-CN" altLang="en-US"/>
              <a:t>格式</a:t>
            </a:r>
            <a:endParaRPr lang="zh-CN" altLang="en-US"/>
          </a:p>
          <a:p>
            <a:pPr lvl="1" algn="just" eaLnBrk="1" hangingPunct="1">
              <a:buFont typeface="Wingdings" panose="05000000000000000000" pitchFamily="2" charset="2"/>
              <a:buNone/>
            </a:pPr>
            <a:r>
              <a:rPr lang="en-US" altLang="zh-CN"/>
              <a:t>GET</a:t>
            </a:r>
            <a:r>
              <a:rPr lang="zh-CN" altLang="en-US"/>
              <a:t>　</a:t>
            </a:r>
            <a:r>
              <a:rPr lang="zh-CN" altLang="en-US" u="sng"/>
              <a:t>工作空间名</a:t>
            </a:r>
            <a:r>
              <a:rPr lang="zh-CN" altLang="en-US"/>
              <a:t>（</a:t>
            </a:r>
            <a:r>
              <a:rPr lang="zh-CN" altLang="en-US" u="sng"/>
              <a:t>表达式</a:t>
            </a:r>
            <a:r>
              <a:rPr lang="en-US" altLang="zh-CN" u="sng"/>
              <a:t>1</a:t>
            </a:r>
            <a:r>
              <a:rPr lang="zh-CN" altLang="en-US"/>
              <a:t>）：</a:t>
            </a:r>
            <a:r>
              <a:rPr lang="zh-CN" altLang="en-US" u="sng"/>
              <a:t>操作条件</a:t>
            </a:r>
            <a:endParaRPr lang="zh-CN" altLang="en-US" u="sng"/>
          </a:p>
          <a:p>
            <a:pPr lvl="1" algn="just" eaLnBrk="1" hangingPunct="1">
              <a:buFont typeface="Wingdings" panose="05000000000000000000" pitchFamily="2" charset="2"/>
              <a:buNone/>
            </a:pPr>
            <a:endParaRPr lang="zh-CN" altLang="en-US" u="sng"/>
          </a:p>
          <a:p>
            <a:pPr lvl="1" algn="just" eaLnBrk="1" hangingPunct="1">
              <a:buFont typeface="Wingdings" panose="05000000000000000000" pitchFamily="2" charset="2"/>
              <a:buNone/>
            </a:pPr>
            <a:r>
              <a:rPr lang="en-US" altLang="zh-CN"/>
              <a:t>[</a:t>
            </a:r>
            <a:r>
              <a:rPr lang="zh-CN" altLang="en-US">
                <a:ea typeface="黑体" panose="02010609060101010101" pitchFamily="49" charset="-122"/>
              </a:rPr>
              <a:t>例</a:t>
            </a:r>
            <a:r>
              <a:rPr lang="en-US" altLang="zh-CN"/>
              <a:t>3]  </a:t>
            </a:r>
            <a:r>
              <a:rPr lang="zh-CN" altLang="en-US"/>
              <a:t>查询信息系</a:t>
            </a:r>
            <a:r>
              <a:rPr lang="en-US" altLang="zh-CN"/>
              <a:t>(IS)</a:t>
            </a:r>
            <a:r>
              <a:rPr lang="zh-CN" altLang="en-US"/>
              <a:t>中年龄小于</a:t>
            </a:r>
            <a:r>
              <a:rPr lang="en-US" altLang="zh-CN"/>
              <a:t>20</a:t>
            </a:r>
            <a:r>
              <a:rPr lang="zh-CN" altLang="en-US"/>
              <a:t>岁的学生的学号和年龄。</a:t>
            </a:r>
            <a:endParaRPr lang="zh-CN" altLang="en-US"/>
          </a:p>
          <a:p>
            <a:pPr lvl="1" algn="just" eaLnBrk="1" hangingPunct="1">
              <a:buFont typeface="Wingdings" panose="05000000000000000000" pitchFamily="2" charset="2"/>
              <a:buNone/>
            </a:pPr>
            <a:r>
              <a:rPr lang="zh-CN" altLang="en-US"/>
              <a:t>    </a:t>
            </a:r>
            <a:r>
              <a:rPr lang="en-US" altLang="zh-CN"/>
              <a:t>GET  W  (Student.Sno</a:t>
            </a:r>
            <a:r>
              <a:rPr lang="zh-CN" altLang="en-US"/>
              <a:t>，</a:t>
            </a:r>
            <a:r>
              <a:rPr lang="en-US" altLang="zh-CN"/>
              <a:t>Student.Sage): Student.Sdept='IS'∧ Student.Sage&lt;20</a:t>
            </a:r>
            <a:endParaRPr lang="en-US" altLang="zh-CN"/>
          </a:p>
        </p:txBody>
      </p:sp>
      <p:sp>
        <p:nvSpPr>
          <p:cNvPr id="4" name="日期占位符 3"/>
          <p:cNvSpPr>
            <a:spLocks noGrp="1"/>
          </p:cNvSpPr>
          <p:nvPr>
            <p:ph type="dt" sz="quarter" idx="10"/>
          </p:nvPr>
        </p:nvSpPr>
        <p:spPr/>
        <p:txBody>
          <a:bodyPr/>
          <a:lstStyle/>
          <a:p>
            <a:pPr>
              <a:defRPr/>
            </a:pPr>
            <a:fld id="{035ADC8F-E2C2-4861-AE12-1942445FEBB2}" type="datetime1">
              <a:rPr lang="zh-CN" altLang="en-US"/>
            </a:fld>
            <a:endParaRPr lang="en-US" altLang="zh-CN"/>
          </a:p>
        </p:txBody>
      </p:sp>
      <p:sp>
        <p:nvSpPr>
          <p:cNvPr id="665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9667">
                                            <p:txEl>
                                              <p:pRg st="3" end="3"/>
                                            </p:txEl>
                                          </p:spTgt>
                                        </p:tgtEl>
                                        <p:attrNameLst>
                                          <p:attrName>style.visibility</p:attrName>
                                        </p:attrNameLst>
                                      </p:cBhvr>
                                      <p:to>
                                        <p:strVal val="visible"/>
                                      </p:to>
                                    </p:set>
                                    <p:animEffect transition="in" filter="blinds(horizontal)">
                                      <p:cBhvr>
                                        <p:cTn id="7" dur="500"/>
                                        <p:tgtEl>
                                          <p:spTgt spid="369667">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69667">
                                            <p:txEl>
                                              <p:pRg st="4" end="4"/>
                                            </p:txEl>
                                          </p:spTgt>
                                        </p:tgtEl>
                                        <p:attrNameLst>
                                          <p:attrName>style.visibility</p:attrName>
                                        </p:attrNameLst>
                                      </p:cBhvr>
                                      <p:to>
                                        <p:strVal val="visible"/>
                                      </p:to>
                                    </p:set>
                                    <p:animEffect transition="in" filter="blinds(horizontal)">
                                      <p:cBhvr>
                                        <p:cTn id="10" dur="500"/>
                                        <p:tgtEl>
                                          <p:spTgt spid="3696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p:cNvSpPr>
          <p:nvPr>
            <p:ph type="title"/>
          </p:nvPr>
        </p:nvSpPr>
        <p:spPr/>
        <p:txBody>
          <a:bodyPr/>
          <a:lstStyle/>
          <a:p>
            <a:pPr eaLnBrk="1" hangingPunct="1"/>
            <a:r>
              <a:rPr lang="zh-CN" altLang="en-US" sz="4000"/>
              <a:t>（</a:t>
            </a:r>
            <a:r>
              <a:rPr lang="en-US" altLang="zh-CN" sz="4000"/>
              <a:t>3</a:t>
            </a:r>
            <a:r>
              <a:rPr lang="zh-CN" altLang="en-US" sz="4000"/>
              <a:t>）带排序的检索</a:t>
            </a:r>
            <a:endParaRPr lang="zh-CN" altLang="en-US" sz="4000"/>
          </a:p>
        </p:txBody>
      </p:sp>
      <p:sp>
        <p:nvSpPr>
          <p:cNvPr id="370691" name="Rectangle 3"/>
          <p:cNvSpPr>
            <a:spLocks noGrp="1" noRot="1"/>
          </p:cNvSpPr>
          <p:nvPr>
            <p:ph idx="1"/>
          </p:nvPr>
        </p:nvSpPr>
        <p:spPr/>
        <p:txBody>
          <a:bodyPr/>
          <a:lstStyle/>
          <a:p>
            <a:pPr algn="just" eaLnBrk="1" hangingPunct="1">
              <a:buFont typeface="Wingdings" panose="05000000000000000000" pitchFamily="2" charset="2"/>
              <a:buNone/>
            </a:pPr>
            <a:r>
              <a:rPr lang="zh-CN" altLang="en-US" sz="2800"/>
              <a:t>格式</a:t>
            </a:r>
            <a:endParaRPr lang="zh-CN" altLang="en-US" sz="2800"/>
          </a:p>
          <a:p>
            <a:pPr lvl="1" algn="just" eaLnBrk="1" hangingPunct="1">
              <a:buFont typeface="Wingdings" panose="05000000000000000000" pitchFamily="2" charset="2"/>
              <a:buNone/>
            </a:pPr>
            <a:r>
              <a:rPr lang="zh-CN" altLang="en-US">
                <a:ea typeface="黑体" panose="02010609060101010101" pitchFamily="49" charset="-122"/>
              </a:rPr>
              <a:t> </a:t>
            </a:r>
            <a:r>
              <a:rPr lang="en-US" altLang="zh-CN"/>
              <a:t>GET</a:t>
            </a:r>
            <a:r>
              <a:rPr lang="zh-CN" altLang="en-US"/>
              <a:t>　</a:t>
            </a:r>
            <a:r>
              <a:rPr lang="zh-CN" altLang="en-US" u="sng"/>
              <a:t>工作空间名</a:t>
            </a:r>
            <a:r>
              <a:rPr lang="zh-CN" altLang="en-US"/>
              <a:t>（</a:t>
            </a:r>
            <a:r>
              <a:rPr lang="zh-CN" altLang="en-US" u="sng"/>
              <a:t>表达式</a:t>
            </a:r>
            <a:r>
              <a:rPr lang="en-US" altLang="zh-CN" u="sng"/>
              <a:t>1</a:t>
            </a:r>
            <a:r>
              <a:rPr lang="zh-CN" altLang="en-US"/>
              <a:t>）</a:t>
            </a:r>
            <a:r>
              <a:rPr lang="en-US" altLang="zh-CN"/>
              <a:t>[</a:t>
            </a:r>
            <a:r>
              <a:rPr lang="zh-CN" altLang="en-US"/>
              <a:t>：</a:t>
            </a:r>
            <a:r>
              <a:rPr lang="zh-CN" altLang="en-US" u="sng"/>
              <a:t>操作条件</a:t>
            </a:r>
            <a:r>
              <a:rPr lang="en-US" altLang="zh-CN"/>
              <a:t>]</a:t>
            </a:r>
            <a:endParaRPr lang="en-US" altLang="zh-CN"/>
          </a:p>
          <a:p>
            <a:pPr lvl="1" algn="just" eaLnBrk="1" hangingPunct="1">
              <a:buFont typeface="Wingdings" panose="05000000000000000000" pitchFamily="2" charset="2"/>
              <a:buNone/>
            </a:pPr>
            <a:r>
              <a:rPr lang="en-US" altLang="zh-CN"/>
              <a:t>              DOWN/UP </a:t>
            </a:r>
            <a:r>
              <a:rPr lang="zh-CN" altLang="en-US" u="sng"/>
              <a:t>表达式</a:t>
            </a:r>
            <a:r>
              <a:rPr lang="en-US" altLang="zh-CN" u="sng"/>
              <a:t>2</a:t>
            </a:r>
            <a:endParaRPr lang="en-US" altLang="zh-CN"/>
          </a:p>
          <a:p>
            <a:pPr algn="just" eaLnBrk="1" hangingPunct="1">
              <a:buFont typeface="Wingdings" panose="05000000000000000000" pitchFamily="2" charset="2"/>
              <a:buNone/>
            </a:pPr>
            <a:r>
              <a:rPr lang="en-US" altLang="zh-CN" sz="2800"/>
              <a:t> </a:t>
            </a:r>
            <a:endParaRPr lang="en-US" altLang="zh-CN" sz="2800"/>
          </a:p>
          <a:p>
            <a:pPr lvl="1" algn="just" eaLnBrk="1" hangingPunct="1">
              <a:buFont typeface="Wingdings" panose="05000000000000000000" pitchFamily="2" charset="2"/>
              <a:buNone/>
            </a:pPr>
            <a:r>
              <a:rPr lang="en-US" altLang="zh-CN">
                <a:ea typeface="黑体" panose="02010609060101010101" pitchFamily="49" charset="-122"/>
              </a:rPr>
              <a:t>[</a:t>
            </a:r>
            <a:r>
              <a:rPr lang="zh-CN" altLang="en-US">
                <a:ea typeface="黑体" panose="02010609060101010101" pitchFamily="49" charset="-122"/>
              </a:rPr>
              <a:t>例</a:t>
            </a:r>
            <a:r>
              <a:rPr lang="en-US" altLang="zh-CN"/>
              <a:t>4]  </a:t>
            </a:r>
            <a:r>
              <a:rPr lang="zh-CN" altLang="en-US"/>
              <a:t>查询计算机科学系</a:t>
            </a:r>
            <a:r>
              <a:rPr lang="en-US" altLang="zh-CN"/>
              <a:t>(CS)</a:t>
            </a:r>
            <a:r>
              <a:rPr lang="zh-CN" altLang="en-US"/>
              <a:t>学生的学号、年龄，结果按年龄降序排序。</a:t>
            </a:r>
            <a:endParaRPr lang="zh-CN" altLang="en-US"/>
          </a:p>
          <a:p>
            <a:pPr lvl="1" algn="just" eaLnBrk="1" hangingPunct="1">
              <a:buFont typeface="Wingdings" panose="05000000000000000000" pitchFamily="2" charset="2"/>
              <a:buNone/>
            </a:pPr>
            <a:r>
              <a:rPr lang="zh-CN" altLang="en-US"/>
              <a:t>    </a:t>
            </a:r>
            <a:r>
              <a:rPr lang="en-US" altLang="zh-CN"/>
              <a:t>GET  W  (Student.Sno</a:t>
            </a:r>
            <a:r>
              <a:rPr lang="zh-CN" altLang="en-US"/>
              <a:t>，</a:t>
            </a:r>
            <a:r>
              <a:rPr lang="en-US" altLang="zh-CN"/>
              <a:t>Student.Sage):</a:t>
            </a:r>
            <a:endParaRPr lang="en-US" altLang="zh-CN"/>
          </a:p>
          <a:p>
            <a:pPr lvl="1" algn="just" eaLnBrk="1" hangingPunct="1">
              <a:buFont typeface="Wingdings" panose="05000000000000000000" pitchFamily="2" charset="2"/>
              <a:buNone/>
            </a:pPr>
            <a:r>
              <a:rPr lang="en-US" altLang="zh-CN"/>
              <a:t>               Student.Sdept='CS‘ </a:t>
            </a:r>
            <a:r>
              <a:rPr lang="en-US" altLang="zh-CN">
                <a:solidFill>
                  <a:srgbClr val="FF5050"/>
                </a:solidFill>
              </a:rPr>
              <a:t>DOWN</a:t>
            </a:r>
            <a:r>
              <a:rPr lang="en-US" altLang="zh-CN"/>
              <a:t> Student.Sage</a:t>
            </a:r>
            <a:endParaRPr lang="en-US" altLang="zh-CN"/>
          </a:p>
        </p:txBody>
      </p:sp>
      <p:sp>
        <p:nvSpPr>
          <p:cNvPr id="4" name="日期占位符 3"/>
          <p:cNvSpPr>
            <a:spLocks noGrp="1"/>
          </p:cNvSpPr>
          <p:nvPr>
            <p:ph type="dt" sz="quarter" idx="10"/>
          </p:nvPr>
        </p:nvSpPr>
        <p:spPr/>
        <p:txBody>
          <a:bodyPr/>
          <a:lstStyle/>
          <a:p>
            <a:pPr>
              <a:defRPr/>
            </a:pPr>
            <a:fld id="{486D30C8-3030-40FC-BCBF-0794588B90E6}" type="datetime1">
              <a:rPr lang="zh-CN" altLang="en-US"/>
            </a:fld>
            <a:endParaRPr lang="en-US" altLang="zh-CN"/>
          </a:p>
        </p:txBody>
      </p:sp>
      <p:sp>
        <p:nvSpPr>
          <p:cNvPr id="675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
        <p:nvSpPr>
          <p:cNvPr id="7" name="椭圆形标注 6"/>
          <p:cNvSpPr/>
          <p:nvPr/>
        </p:nvSpPr>
        <p:spPr>
          <a:xfrm>
            <a:off x="4929188" y="785813"/>
            <a:ext cx="3357562" cy="1214437"/>
          </a:xfrm>
          <a:prstGeom prst="wedgeEllipseCallout">
            <a:avLst>
              <a:gd name="adj1" fmla="val -57822"/>
              <a:gd name="adj2" fmla="val 13187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dirty="0">
                <a:solidFill>
                  <a:srgbClr val="993366"/>
                </a:solidFill>
              </a:rPr>
              <a:t>支持排序的属性</a:t>
            </a:r>
            <a:endParaRPr lang="zh-CN" altLang="en-US" sz="2400" dirty="0">
              <a:solidFill>
                <a:srgbClr val="9933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70691">
                                            <p:txEl>
                                              <p:pRg st="4" end="4"/>
                                            </p:txEl>
                                          </p:spTgt>
                                        </p:tgtEl>
                                        <p:attrNameLst>
                                          <p:attrName>style.visibility</p:attrName>
                                        </p:attrNameLst>
                                      </p:cBhvr>
                                      <p:to>
                                        <p:strVal val="visible"/>
                                      </p:to>
                                    </p:set>
                                    <p:animEffect transition="in" filter="blinds(horizontal)">
                                      <p:cBhvr>
                                        <p:cTn id="13" dur="500"/>
                                        <p:tgtEl>
                                          <p:spTgt spid="370691">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0691">
                                            <p:txEl>
                                              <p:pRg st="5" end="5"/>
                                            </p:txEl>
                                          </p:spTgt>
                                        </p:tgtEl>
                                        <p:attrNameLst>
                                          <p:attrName>style.visibility</p:attrName>
                                        </p:attrNameLst>
                                      </p:cBhvr>
                                      <p:to>
                                        <p:strVal val="visible"/>
                                      </p:to>
                                    </p:set>
                                    <p:animEffect transition="in" filter="blinds(horizontal)">
                                      <p:cBhvr>
                                        <p:cTn id="16" dur="500"/>
                                        <p:tgtEl>
                                          <p:spTgt spid="370691">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0691">
                                            <p:txEl>
                                              <p:pRg st="6" end="6"/>
                                            </p:txEl>
                                          </p:spTgt>
                                        </p:tgtEl>
                                        <p:attrNameLst>
                                          <p:attrName>style.visibility</p:attrName>
                                        </p:attrNameLst>
                                      </p:cBhvr>
                                      <p:to>
                                        <p:strVal val="visible"/>
                                      </p:to>
                                    </p:set>
                                    <p:animEffect transition="in" filter="blinds(horizontal)">
                                      <p:cBhvr>
                                        <p:cTn id="19" dur="500"/>
                                        <p:tgtEl>
                                          <p:spTgt spid="3706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p:cNvSpPr>
          <p:nvPr>
            <p:ph type="title"/>
          </p:nvPr>
        </p:nvSpPr>
        <p:spPr/>
        <p:txBody>
          <a:bodyPr/>
          <a:lstStyle/>
          <a:p>
            <a:pPr eaLnBrk="1" hangingPunct="1"/>
            <a:r>
              <a:rPr lang="zh-CN" altLang="en-US" sz="4000"/>
              <a:t>（</a:t>
            </a:r>
            <a:r>
              <a:rPr lang="en-US" altLang="zh-CN" sz="4000"/>
              <a:t>4</a:t>
            </a:r>
            <a:r>
              <a:rPr lang="zh-CN" altLang="en-US" sz="4000"/>
              <a:t>）带定额的检索</a:t>
            </a:r>
            <a:r>
              <a:rPr lang="zh-CN" altLang="en-US"/>
              <a:t> </a:t>
            </a:r>
            <a:endParaRPr lang="zh-CN" altLang="en-US"/>
          </a:p>
        </p:txBody>
      </p:sp>
      <p:sp>
        <p:nvSpPr>
          <p:cNvPr id="371715" name="Rectangle 3"/>
          <p:cNvSpPr>
            <a:spLocks noGrp="1" noRot="1"/>
          </p:cNvSpPr>
          <p:nvPr>
            <p:ph idx="1"/>
          </p:nvPr>
        </p:nvSpPr>
        <p:spPr>
          <a:xfrm>
            <a:off x="827088" y="2060575"/>
            <a:ext cx="7772400" cy="4114800"/>
          </a:xfrm>
        </p:spPr>
        <p:txBody>
          <a:bodyPr/>
          <a:lstStyle/>
          <a:p>
            <a:pPr algn="just" eaLnBrk="1" hangingPunct="1">
              <a:lnSpc>
                <a:spcPct val="90000"/>
              </a:lnSpc>
              <a:buFont typeface="Wingdings" panose="05000000000000000000" pitchFamily="2" charset="2"/>
              <a:buNone/>
            </a:pPr>
            <a:r>
              <a:rPr lang="zh-CN" altLang="en-US" sz="2400"/>
              <a:t>格式 </a:t>
            </a:r>
            <a:r>
              <a:rPr lang="en-US" altLang="zh-CN" sz="2400"/>
              <a:t>: GET</a:t>
            </a:r>
            <a:r>
              <a:rPr lang="zh-CN" altLang="en-US" sz="2400"/>
              <a:t>　</a:t>
            </a:r>
            <a:r>
              <a:rPr lang="zh-CN" altLang="en-US" sz="2400" u="sng"/>
              <a:t>工作空间名</a:t>
            </a:r>
            <a:r>
              <a:rPr lang="zh-CN" altLang="en-US" sz="2400">
                <a:solidFill>
                  <a:srgbClr val="FF5050"/>
                </a:solidFill>
              </a:rPr>
              <a:t>（</a:t>
            </a:r>
            <a:r>
              <a:rPr lang="zh-CN" altLang="en-US" sz="2400" u="sng">
                <a:solidFill>
                  <a:srgbClr val="FF5050"/>
                </a:solidFill>
              </a:rPr>
              <a:t>定额</a:t>
            </a:r>
            <a:r>
              <a:rPr lang="zh-CN" altLang="en-US" sz="2400">
                <a:solidFill>
                  <a:srgbClr val="FF5050"/>
                </a:solidFill>
              </a:rPr>
              <a:t>）</a:t>
            </a:r>
            <a:r>
              <a:rPr lang="zh-CN" altLang="en-US" sz="2400"/>
              <a:t>（</a:t>
            </a:r>
            <a:r>
              <a:rPr lang="zh-CN" altLang="en-US" sz="2400" u="sng"/>
              <a:t>表达式</a:t>
            </a:r>
            <a:r>
              <a:rPr lang="en-US" altLang="zh-CN" sz="2400" u="sng"/>
              <a:t>1</a:t>
            </a:r>
            <a:r>
              <a:rPr lang="zh-CN" altLang="en-US" sz="2400"/>
              <a:t>）</a:t>
            </a:r>
            <a:endParaRPr lang="zh-CN" altLang="en-US" sz="2400"/>
          </a:p>
          <a:p>
            <a:pPr lvl="1" eaLnBrk="1" hangingPunct="1">
              <a:lnSpc>
                <a:spcPct val="90000"/>
              </a:lnSpc>
              <a:buFont typeface="Wingdings" panose="05000000000000000000" pitchFamily="2" charset="2"/>
              <a:buNone/>
            </a:pPr>
            <a:r>
              <a:rPr lang="zh-CN" altLang="en-US" sz="2000"/>
              <a:t>           </a:t>
            </a:r>
            <a:r>
              <a:rPr lang="en-US" altLang="zh-CN" sz="2000"/>
              <a:t>[</a:t>
            </a:r>
            <a:r>
              <a:rPr lang="zh-CN" altLang="en-US" sz="2000"/>
              <a:t>：</a:t>
            </a:r>
            <a:r>
              <a:rPr lang="zh-CN" altLang="en-US" sz="2000" u="sng"/>
              <a:t>操作条件</a:t>
            </a:r>
            <a:r>
              <a:rPr lang="en-US" altLang="zh-CN" sz="2000"/>
              <a:t>] [</a:t>
            </a:r>
            <a:r>
              <a:rPr lang="en-US" altLang="zh-CN" sz="2000">
                <a:solidFill>
                  <a:srgbClr val="FF5050"/>
                </a:solidFill>
              </a:rPr>
              <a:t>DOWN/UP</a:t>
            </a:r>
            <a:r>
              <a:rPr lang="en-US" altLang="zh-CN" sz="2000"/>
              <a:t> </a:t>
            </a:r>
            <a:r>
              <a:rPr lang="zh-CN" altLang="en-US" sz="2000" u="sng"/>
              <a:t>表达式</a:t>
            </a:r>
            <a:r>
              <a:rPr lang="en-US" altLang="zh-CN" sz="2000" u="sng"/>
              <a:t>2</a:t>
            </a:r>
            <a:r>
              <a:rPr lang="en-US" altLang="zh-CN" sz="2000"/>
              <a:t>] </a:t>
            </a:r>
            <a:endParaRPr lang="en-US" altLang="zh-CN" sz="2000"/>
          </a:p>
          <a:p>
            <a:pPr lvl="1" eaLnBrk="1" hangingPunct="1">
              <a:lnSpc>
                <a:spcPct val="130000"/>
              </a:lnSpc>
              <a:buFont typeface="Wingdings" panose="05000000000000000000" pitchFamily="2" charset="2"/>
              <a:buNone/>
            </a:pPr>
            <a:r>
              <a:rPr lang="en-US" altLang="zh-CN" sz="2000"/>
              <a:t>[</a:t>
            </a:r>
            <a:r>
              <a:rPr lang="zh-CN" altLang="en-US" sz="2000">
                <a:ea typeface="黑体" panose="02010609060101010101" pitchFamily="49" charset="-122"/>
              </a:rPr>
              <a:t>例</a:t>
            </a:r>
            <a:r>
              <a:rPr lang="en-US" altLang="zh-CN" sz="2000"/>
              <a:t>5]  </a:t>
            </a:r>
            <a:r>
              <a:rPr lang="zh-CN" altLang="en-US" sz="2000"/>
              <a:t>取出一个信息系学生的学号。</a:t>
            </a:r>
            <a:endParaRPr lang="zh-CN" altLang="en-US" sz="2000"/>
          </a:p>
          <a:p>
            <a:pPr lvl="1" algn="just" eaLnBrk="1" hangingPunct="1">
              <a:lnSpc>
                <a:spcPct val="130000"/>
              </a:lnSpc>
              <a:buFont typeface="Wingdings" panose="05000000000000000000" pitchFamily="2" charset="2"/>
              <a:buNone/>
            </a:pPr>
            <a:r>
              <a:rPr lang="zh-CN" altLang="en-US" sz="2000"/>
              <a:t>    </a:t>
            </a:r>
            <a:r>
              <a:rPr lang="en-US" altLang="zh-CN" sz="2000"/>
              <a:t>GET  W  (</a:t>
            </a:r>
            <a:r>
              <a:rPr lang="en-US" altLang="zh-CN" sz="2000">
                <a:solidFill>
                  <a:srgbClr val="FF5050"/>
                </a:solidFill>
              </a:rPr>
              <a:t>1</a:t>
            </a:r>
            <a:r>
              <a:rPr lang="en-US" altLang="zh-CN" sz="2000"/>
              <a:t>)  (Student.Sno):</a:t>
            </a:r>
            <a:endParaRPr lang="en-US" altLang="zh-CN" sz="2000"/>
          </a:p>
          <a:p>
            <a:pPr lvl="1" algn="just" eaLnBrk="1" hangingPunct="1">
              <a:lnSpc>
                <a:spcPct val="130000"/>
              </a:lnSpc>
              <a:buFont typeface="Wingdings" panose="05000000000000000000" pitchFamily="2" charset="2"/>
              <a:buNone/>
            </a:pPr>
            <a:r>
              <a:rPr lang="en-US" altLang="zh-CN" sz="2000"/>
              <a:t>			 Student.Sdept='IS' </a:t>
            </a:r>
            <a:endParaRPr lang="en-US" altLang="zh-CN" sz="2000"/>
          </a:p>
          <a:p>
            <a:pPr lvl="1" eaLnBrk="1" hangingPunct="1">
              <a:lnSpc>
                <a:spcPct val="130000"/>
              </a:lnSpc>
              <a:buFont typeface="Wingdings" panose="05000000000000000000" pitchFamily="2" charset="2"/>
              <a:buNone/>
            </a:pPr>
            <a:r>
              <a:rPr lang="en-US" altLang="zh-CN" sz="2000">
                <a:ea typeface="黑体" panose="02010609060101010101" pitchFamily="49" charset="-122"/>
              </a:rPr>
              <a:t>[</a:t>
            </a:r>
            <a:r>
              <a:rPr lang="zh-CN" altLang="en-US" sz="2000">
                <a:ea typeface="黑体" panose="02010609060101010101" pitchFamily="49" charset="-122"/>
              </a:rPr>
              <a:t>例</a:t>
            </a:r>
            <a:r>
              <a:rPr lang="en-US" altLang="zh-CN" sz="2000"/>
              <a:t>6]  </a:t>
            </a:r>
            <a:r>
              <a:rPr lang="zh-CN" altLang="en-US" sz="2000"/>
              <a:t>查询信息系年龄最大的三个学生的学号及其年龄，结果按年龄降序排序。</a:t>
            </a:r>
            <a:endParaRPr lang="zh-CN" altLang="en-US" sz="2000"/>
          </a:p>
          <a:p>
            <a:pPr lvl="1" eaLnBrk="1" hangingPunct="1">
              <a:lnSpc>
                <a:spcPct val="130000"/>
              </a:lnSpc>
              <a:buFont typeface="Wingdings" panose="05000000000000000000" pitchFamily="2" charset="2"/>
              <a:buNone/>
            </a:pPr>
            <a:r>
              <a:rPr lang="zh-CN" altLang="en-US" sz="2000"/>
              <a:t>		</a:t>
            </a:r>
            <a:r>
              <a:rPr lang="en-US" altLang="zh-CN" sz="2000"/>
              <a:t>GET  W (</a:t>
            </a:r>
            <a:r>
              <a:rPr lang="en-US" altLang="zh-CN" sz="2000">
                <a:solidFill>
                  <a:srgbClr val="FF5050"/>
                </a:solidFill>
              </a:rPr>
              <a:t>3</a:t>
            </a:r>
            <a:r>
              <a:rPr lang="en-US" altLang="zh-CN" sz="2000"/>
              <a:t>)  (Student.Sno</a:t>
            </a:r>
            <a:r>
              <a:rPr lang="zh-CN" altLang="en-US" sz="2000"/>
              <a:t>，</a:t>
            </a:r>
            <a:r>
              <a:rPr lang="en-US" altLang="zh-CN" sz="2000"/>
              <a:t>Student.Sage):</a:t>
            </a:r>
            <a:endParaRPr lang="en-US" altLang="zh-CN" sz="2000"/>
          </a:p>
          <a:p>
            <a:pPr lvl="1" eaLnBrk="1" hangingPunct="1">
              <a:lnSpc>
                <a:spcPct val="130000"/>
              </a:lnSpc>
              <a:buFont typeface="Wingdings" panose="05000000000000000000" pitchFamily="2" charset="2"/>
              <a:buNone/>
            </a:pPr>
            <a:r>
              <a:rPr lang="en-US" altLang="zh-CN" sz="2000"/>
              <a:t>         Student.Sdept='IS' DOWN Student.Sage</a:t>
            </a:r>
            <a:endParaRPr lang="en-US" altLang="zh-CN" sz="2000"/>
          </a:p>
        </p:txBody>
      </p:sp>
      <p:sp>
        <p:nvSpPr>
          <p:cNvPr id="4" name="日期占位符 3"/>
          <p:cNvSpPr>
            <a:spLocks noGrp="1"/>
          </p:cNvSpPr>
          <p:nvPr>
            <p:ph type="dt" sz="quarter" idx="10"/>
          </p:nvPr>
        </p:nvSpPr>
        <p:spPr/>
        <p:txBody>
          <a:bodyPr/>
          <a:lstStyle/>
          <a:p>
            <a:pPr>
              <a:defRPr/>
            </a:pPr>
            <a:fld id="{E8ED0030-CD37-4058-83E9-770D67D6FDA7}" type="datetime1">
              <a:rPr lang="zh-CN" altLang="en-US"/>
            </a:fld>
            <a:endParaRPr lang="en-US" altLang="zh-CN"/>
          </a:p>
        </p:txBody>
      </p:sp>
      <p:sp>
        <p:nvSpPr>
          <p:cNvPr id="686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1715">
                                            <p:txEl>
                                              <p:pRg st="2" end="2"/>
                                            </p:txEl>
                                          </p:spTgt>
                                        </p:tgtEl>
                                        <p:attrNameLst>
                                          <p:attrName>style.visibility</p:attrName>
                                        </p:attrNameLst>
                                      </p:cBhvr>
                                      <p:to>
                                        <p:strVal val="visible"/>
                                      </p:to>
                                    </p:set>
                                    <p:animEffect transition="in" filter="blinds(horizontal)">
                                      <p:cBhvr>
                                        <p:cTn id="7" dur="500"/>
                                        <p:tgtEl>
                                          <p:spTgt spid="37171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1715">
                                            <p:txEl>
                                              <p:pRg st="3" end="3"/>
                                            </p:txEl>
                                          </p:spTgt>
                                        </p:tgtEl>
                                        <p:attrNameLst>
                                          <p:attrName>style.visibility</p:attrName>
                                        </p:attrNameLst>
                                      </p:cBhvr>
                                      <p:to>
                                        <p:strVal val="visible"/>
                                      </p:to>
                                    </p:set>
                                    <p:animEffect transition="in" filter="blinds(horizontal)">
                                      <p:cBhvr>
                                        <p:cTn id="10" dur="500"/>
                                        <p:tgtEl>
                                          <p:spTgt spid="37171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1715">
                                            <p:txEl>
                                              <p:pRg st="4" end="4"/>
                                            </p:txEl>
                                          </p:spTgt>
                                        </p:tgtEl>
                                        <p:attrNameLst>
                                          <p:attrName>style.visibility</p:attrName>
                                        </p:attrNameLst>
                                      </p:cBhvr>
                                      <p:to>
                                        <p:strVal val="visible"/>
                                      </p:to>
                                    </p:set>
                                    <p:animEffect transition="in" filter="blinds(horizontal)">
                                      <p:cBhvr>
                                        <p:cTn id="13" dur="500"/>
                                        <p:tgtEl>
                                          <p:spTgt spid="37171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71715">
                                            <p:txEl>
                                              <p:pRg st="5" end="5"/>
                                            </p:txEl>
                                          </p:spTgt>
                                        </p:tgtEl>
                                        <p:attrNameLst>
                                          <p:attrName>style.visibility</p:attrName>
                                        </p:attrNameLst>
                                      </p:cBhvr>
                                      <p:to>
                                        <p:strVal val="visible"/>
                                      </p:to>
                                    </p:set>
                                    <p:animEffect transition="in" filter="blinds(horizontal)">
                                      <p:cBhvr>
                                        <p:cTn id="18" dur="500"/>
                                        <p:tgtEl>
                                          <p:spTgt spid="371715">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71715">
                                            <p:txEl>
                                              <p:pRg st="6" end="6"/>
                                            </p:txEl>
                                          </p:spTgt>
                                        </p:tgtEl>
                                        <p:attrNameLst>
                                          <p:attrName>style.visibility</p:attrName>
                                        </p:attrNameLst>
                                      </p:cBhvr>
                                      <p:to>
                                        <p:strVal val="visible"/>
                                      </p:to>
                                    </p:set>
                                    <p:animEffect transition="in" filter="blinds(horizontal)">
                                      <p:cBhvr>
                                        <p:cTn id="21" dur="500"/>
                                        <p:tgtEl>
                                          <p:spTgt spid="371715">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71715">
                                            <p:txEl>
                                              <p:pRg st="7" end="7"/>
                                            </p:txEl>
                                          </p:spTgt>
                                        </p:tgtEl>
                                        <p:attrNameLst>
                                          <p:attrName>style.visibility</p:attrName>
                                        </p:attrNameLst>
                                      </p:cBhvr>
                                      <p:to>
                                        <p:strVal val="visible"/>
                                      </p:to>
                                    </p:set>
                                    <p:animEffect transition="in" filter="blinds(horizontal)">
                                      <p:cBhvr>
                                        <p:cTn id="24" dur="500"/>
                                        <p:tgtEl>
                                          <p:spTgt spid="3717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p:cNvSpPr>
          <p:nvPr>
            <p:ph type="title"/>
          </p:nvPr>
        </p:nvSpPr>
        <p:spPr/>
        <p:txBody>
          <a:bodyPr/>
          <a:lstStyle/>
          <a:p>
            <a:pPr eaLnBrk="1" hangingPunct="1"/>
            <a:r>
              <a:rPr lang="zh-CN" altLang="en-US" sz="4000"/>
              <a:t>（</a:t>
            </a:r>
            <a:r>
              <a:rPr lang="en-US" altLang="zh-CN" sz="4000"/>
              <a:t>5</a:t>
            </a:r>
            <a:r>
              <a:rPr lang="zh-CN" altLang="en-US" sz="4000"/>
              <a:t>）用</a:t>
            </a:r>
            <a:r>
              <a:rPr lang="zh-CN" altLang="en-US" sz="4000">
                <a:solidFill>
                  <a:srgbClr val="FF5050"/>
                </a:solidFill>
              </a:rPr>
              <a:t>元组变量</a:t>
            </a:r>
            <a:r>
              <a:rPr lang="zh-CN" altLang="en-US" sz="4000"/>
              <a:t>的检索</a:t>
            </a:r>
            <a:endParaRPr lang="zh-CN" altLang="en-US" sz="4000"/>
          </a:p>
        </p:txBody>
      </p:sp>
      <p:sp>
        <p:nvSpPr>
          <p:cNvPr id="69635" name="Rectangle 3"/>
          <p:cNvSpPr>
            <a:spLocks noGrp="1" noRot="1"/>
          </p:cNvSpPr>
          <p:nvPr>
            <p:ph idx="1"/>
          </p:nvPr>
        </p:nvSpPr>
        <p:spPr>
          <a:xfrm>
            <a:off x="755650" y="1989138"/>
            <a:ext cx="8151813" cy="4114800"/>
          </a:xfrm>
        </p:spPr>
        <p:txBody>
          <a:bodyPr/>
          <a:lstStyle/>
          <a:p>
            <a:pPr algn="just" eaLnBrk="1" hangingPunct="1">
              <a:lnSpc>
                <a:spcPct val="90000"/>
              </a:lnSpc>
            </a:pPr>
            <a:r>
              <a:rPr lang="zh-CN" altLang="en-US" sz="2400"/>
              <a:t>元组变量的含义</a:t>
            </a:r>
            <a:endParaRPr lang="zh-CN" altLang="en-US" sz="2400"/>
          </a:p>
          <a:p>
            <a:pPr lvl="1" algn="just" eaLnBrk="1" hangingPunct="1">
              <a:lnSpc>
                <a:spcPct val="90000"/>
              </a:lnSpc>
            </a:pPr>
            <a:r>
              <a:rPr lang="zh-CN" altLang="en-US"/>
              <a:t>表示可以在某一关系范围内变化（也称为范围变量</a:t>
            </a:r>
            <a:r>
              <a:rPr lang="en-US" altLang="zh-CN"/>
              <a:t>Range Variable</a:t>
            </a:r>
            <a:r>
              <a:rPr lang="zh-CN" altLang="en-US"/>
              <a:t>）</a:t>
            </a:r>
            <a:endParaRPr lang="zh-CN" altLang="en-US"/>
          </a:p>
          <a:p>
            <a:pPr algn="just" eaLnBrk="1" hangingPunct="1">
              <a:lnSpc>
                <a:spcPct val="90000"/>
              </a:lnSpc>
            </a:pPr>
            <a:r>
              <a:rPr lang="zh-CN" altLang="en-US" sz="2400"/>
              <a:t>元组变量的用途</a:t>
            </a:r>
            <a:endParaRPr lang="zh-CN" altLang="en-US" sz="2400"/>
          </a:p>
          <a:p>
            <a:pPr lvl="1" algn="just" eaLnBrk="1" hangingPunct="1">
              <a:lnSpc>
                <a:spcPct val="90000"/>
              </a:lnSpc>
            </a:pPr>
            <a:r>
              <a:rPr lang="zh-CN" altLang="en-US"/>
              <a:t>① 简化关系名：设一个较短名字的元组变量来代替较长的关系名。</a:t>
            </a:r>
            <a:endParaRPr lang="zh-CN" altLang="en-US"/>
          </a:p>
          <a:p>
            <a:pPr lvl="1" algn="just" eaLnBrk="1" hangingPunct="1">
              <a:lnSpc>
                <a:spcPct val="90000"/>
              </a:lnSpc>
            </a:pPr>
            <a:r>
              <a:rPr lang="zh-CN" altLang="en-US"/>
              <a:t>② 操作条件中使用</a:t>
            </a:r>
            <a:r>
              <a:rPr lang="zh-CN" altLang="en-US">
                <a:solidFill>
                  <a:srgbClr val="FF5050"/>
                </a:solidFill>
              </a:rPr>
              <a:t>量词</a:t>
            </a:r>
            <a:r>
              <a:rPr lang="zh-CN" altLang="en-US"/>
              <a:t>时</a:t>
            </a:r>
            <a:r>
              <a:rPr lang="zh-CN" altLang="en-US">
                <a:solidFill>
                  <a:srgbClr val="FF0000"/>
                </a:solidFill>
              </a:rPr>
              <a:t>必须</a:t>
            </a:r>
            <a:r>
              <a:rPr lang="zh-CN" altLang="en-US"/>
              <a:t>用元组变量。</a:t>
            </a:r>
            <a:endParaRPr lang="zh-CN" altLang="en-US"/>
          </a:p>
          <a:p>
            <a:pPr algn="just" eaLnBrk="1" hangingPunct="1">
              <a:lnSpc>
                <a:spcPct val="90000"/>
              </a:lnSpc>
            </a:pPr>
            <a:r>
              <a:rPr lang="zh-CN" altLang="en-US" sz="2400"/>
              <a:t>定义元组变量</a:t>
            </a:r>
            <a:endParaRPr lang="zh-CN" altLang="en-US" sz="2400"/>
          </a:p>
          <a:p>
            <a:pPr lvl="1" algn="just" eaLnBrk="1" hangingPunct="1">
              <a:lnSpc>
                <a:spcPct val="90000"/>
              </a:lnSpc>
            </a:pPr>
            <a:r>
              <a:rPr lang="zh-CN" altLang="en-US"/>
              <a:t>格式：    </a:t>
            </a:r>
            <a:r>
              <a:rPr lang="en-US" altLang="zh-CN"/>
              <a:t>RANGE  </a:t>
            </a:r>
            <a:r>
              <a:rPr lang="zh-CN" altLang="en-US"/>
              <a:t>关系名  </a:t>
            </a:r>
            <a:r>
              <a:rPr lang="zh-CN" altLang="en-US">
                <a:solidFill>
                  <a:srgbClr val="FF5050"/>
                </a:solidFill>
              </a:rPr>
              <a:t>变量名</a:t>
            </a:r>
            <a:endParaRPr lang="zh-CN" altLang="en-US"/>
          </a:p>
          <a:p>
            <a:pPr lvl="1" eaLnBrk="1" hangingPunct="1">
              <a:lnSpc>
                <a:spcPct val="90000"/>
              </a:lnSpc>
            </a:pPr>
            <a:r>
              <a:rPr lang="zh-CN" altLang="en-US"/>
              <a:t>一个关系可以设多个元组变量 </a:t>
            </a:r>
            <a:endParaRPr lang="zh-CN" altLang="en-US"/>
          </a:p>
        </p:txBody>
      </p:sp>
      <p:sp>
        <p:nvSpPr>
          <p:cNvPr id="4" name="日期占位符 3"/>
          <p:cNvSpPr>
            <a:spLocks noGrp="1"/>
          </p:cNvSpPr>
          <p:nvPr>
            <p:ph type="dt" sz="quarter" idx="10"/>
          </p:nvPr>
        </p:nvSpPr>
        <p:spPr/>
        <p:txBody>
          <a:bodyPr/>
          <a:lstStyle/>
          <a:p>
            <a:pPr>
              <a:defRPr/>
            </a:pPr>
            <a:fld id="{719981C7-318B-4C24-8742-7EA782394757}" type="datetime1">
              <a:rPr lang="zh-CN" altLang="en-US"/>
            </a:fld>
            <a:endParaRPr lang="en-US" altLang="zh-CN"/>
          </a:p>
        </p:txBody>
      </p:sp>
      <p:sp>
        <p:nvSpPr>
          <p:cNvPr id="696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p:cNvSpPr>
          <p:nvPr>
            <p:ph type="title"/>
          </p:nvPr>
        </p:nvSpPr>
        <p:spPr/>
        <p:txBody>
          <a:bodyPr/>
          <a:lstStyle/>
          <a:p>
            <a:pPr eaLnBrk="1" hangingPunct="1"/>
            <a:r>
              <a:rPr lang="en-US" altLang="zh-CN"/>
              <a:t>(6) </a:t>
            </a:r>
            <a:r>
              <a:rPr lang="zh-CN" altLang="en-US"/>
              <a:t>用</a:t>
            </a:r>
            <a:r>
              <a:rPr lang="zh-CN" altLang="en-US">
                <a:solidFill>
                  <a:srgbClr val="FF5050"/>
                </a:solidFill>
              </a:rPr>
              <a:t>存在量词</a:t>
            </a:r>
            <a:r>
              <a:rPr lang="zh-CN" altLang="en-US"/>
              <a:t>的检索</a:t>
            </a:r>
            <a:endParaRPr lang="zh-CN" altLang="en-US"/>
          </a:p>
        </p:txBody>
      </p:sp>
      <p:sp>
        <p:nvSpPr>
          <p:cNvPr id="374787" name="Rectangle 3"/>
          <p:cNvSpPr>
            <a:spLocks noGrp="1" noRot="1"/>
          </p:cNvSpPr>
          <p:nvPr>
            <p:ph idx="1"/>
          </p:nvPr>
        </p:nvSpPr>
        <p:spPr/>
        <p:txBody>
          <a:bodyPr/>
          <a:lstStyle/>
          <a:p>
            <a:pPr lvl="1" algn="just" eaLnBrk="1" hangingPunct="1">
              <a:lnSpc>
                <a:spcPct val="90000"/>
              </a:lnSpc>
              <a:buFont typeface="Wingdings" panose="05000000000000000000" pitchFamily="2" charset="2"/>
              <a:buNone/>
            </a:pPr>
            <a:r>
              <a:rPr lang="en-US" altLang="zh-CN">
                <a:ea typeface="黑体" panose="02010609060101010101" pitchFamily="49" charset="-122"/>
              </a:rPr>
              <a:t>[</a:t>
            </a:r>
            <a:r>
              <a:rPr lang="zh-CN" altLang="en-US">
                <a:ea typeface="黑体" panose="02010609060101010101" pitchFamily="49" charset="-122"/>
              </a:rPr>
              <a:t>例</a:t>
            </a:r>
            <a:r>
              <a:rPr lang="en-US" altLang="zh-CN"/>
              <a:t>8]  </a:t>
            </a:r>
            <a:r>
              <a:rPr lang="zh-CN" altLang="en-US"/>
              <a:t>查询选修</a:t>
            </a:r>
            <a:r>
              <a:rPr lang="en-US" altLang="zh-CN"/>
              <a:t>2</a:t>
            </a:r>
            <a:r>
              <a:rPr lang="zh-CN" altLang="en-US"/>
              <a:t>号课程的学生名字。</a:t>
            </a:r>
            <a:endParaRPr lang="zh-CN" altLang="en-US"/>
          </a:p>
          <a:p>
            <a:pPr lvl="2" eaLnBrk="1" hangingPunct="1">
              <a:lnSpc>
                <a:spcPct val="90000"/>
              </a:lnSpc>
              <a:buFont typeface="Wingdings 2" panose="05020102010507070707" pitchFamily="18" charset="2"/>
              <a:buNone/>
            </a:pPr>
            <a:r>
              <a:rPr lang="zh-CN" altLang="en-US"/>
              <a:t>   </a:t>
            </a:r>
            <a:r>
              <a:rPr lang="en-US" altLang="zh-CN">
                <a:solidFill>
                  <a:srgbClr val="FF5050"/>
                </a:solidFill>
              </a:rPr>
              <a:t>RANGE</a:t>
            </a:r>
            <a:r>
              <a:rPr lang="en-US" altLang="zh-CN"/>
              <a:t>  SC  </a:t>
            </a:r>
            <a:r>
              <a:rPr lang="en-US" altLang="zh-CN">
                <a:solidFill>
                  <a:srgbClr val="FF5050"/>
                </a:solidFill>
              </a:rPr>
              <a:t>X</a:t>
            </a:r>
            <a:endParaRPr lang="en-US" altLang="zh-CN"/>
          </a:p>
          <a:p>
            <a:pPr lvl="2" eaLnBrk="1" hangingPunct="1">
              <a:lnSpc>
                <a:spcPct val="90000"/>
              </a:lnSpc>
              <a:buFont typeface="Wingdings 2" panose="05020102010507070707" pitchFamily="18" charset="2"/>
              <a:buNone/>
            </a:pPr>
            <a:r>
              <a:rPr lang="en-US" altLang="zh-CN" sz="3200"/>
              <a:t>   </a:t>
            </a:r>
            <a:r>
              <a:rPr lang="en-US" altLang="zh-CN"/>
              <a:t>GET W (Student.Sname): </a:t>
            </a:r>
            <a:r>
              <a:rPr lang="en-US" altLang="zh-CN">
                <a:solidFill>
                  <a:srgbClr val="FF5050"/>
                </a:solidFill>
                <a:sym typeface="Symbol" panose="05050102010706020507" pitchFamily="18" charset="2"/>
              </a:rPr>
              <a:t></a:t>
            </a:r>
            <a:r>
              <a:rPr lang="en-US" altLang="zh-CN">
                <a:solidFill>
                  <a:srgbClr val="FF5050"/>
                </a:solidFill>
              </a:rPr>
              <a:t>X</a:t>
            </a:r>
            <a:r>
              <a:rPr lang="en-US" altLang="zh-CN"/>
              <a:t>(X.Sno=Student.Sno∧X.Cno='2')</a:t>
            </a:r>
            <a:endParaRPr lang="en-US" altLang="zh-CN" sz="1800"/>
          </a:p>
          <a:p>
            <a:pPr lvl="1" algn="just" eaLnBrk="1" hangingPunct="1">
              <a:lnSpc>
                <a:spcPct val="90000"/>
              </a:lnSpc>
              <a:buFont typeface="Wingdings" panose="05000000000000000000" pitchFamily="2" charset="2"/>
              <a:buNone/>
            </a:pPr>
            <a:r>
              <a:rPr lang="en-US" altLang="zh-CN"/>
              <a:t>[</a:t>
            </a:r>
            <a:r>
              <a:rPr lang="zh-CN" altLang="en-US">
                <a:ea typeface="黑体" panose="02010609060101010101" pitchFamily="49" charset="-122"/>
              </a:rPr>
              <a:t>例</a:t>
            </a:r>
            <a:r>
              <a:rPr lang="en-US" altLang="zh-CN"/>
              <a:t>9] </a:t>
            </a:r>
            <a:r>
              <a:rPr lang="zh-CN" altLang="en-US"/>
              <a:t>查询选修了这样课程的学生学号，其直接先行课是</a:t>
            </a:r>
            <a:r>
              <a:rPr lang="en-US" altLang="zh-CN"/>
              <a:t>6</a:t>
            </a:r>
            <a:r>
              <a:rPr lang="zh-CN" altLang="en-US"/>
              <a:t>号课程。</a:t>
            </a:r>
            <a:endParaRPr lang="zh-CN" altLang="en-US"/>
          </a:p>
          <a:p>
            <a:pPr lvl="2" eaLnBrk="1" hangingPunct="1">
              <a:lnSpc>
                <a:spcPct val="90000"/>
              </a:lnSpc>
              <a:buFont typeface="Wingdings 2" panose="05020102010507070707" pitchFamily="18" charset="2"/>
              <a:buNone/>
            </a:pPr>
            <a:r>
              <a:rPr lang="zh-CN" altLang="en-US"/>
              <a:t>   </a:t>
            </a:r>
            <a:r>
              <a:rPr lang="en-US" altLang="zh-CN"/>
              <a:t>RANGE Course  </a:t>
            </a:r>
            <a:r>
              <a:rPr lang="en-US" altLang="zh-CN">
                <a:solidFill>
                  <a:srgbClr val="FF5050"/>
                </a:solidFill>
              </a:rPr>
              <a:t>CX</a:t>
            </a:r>
            <a:endParaRPr lang="en-US" altLang="zh-CN"/>
          </a:p>
          <a:p>
            <a:pPr lvl="2" eaLnBrk="1" hangingPunct="1">
              <a:lnSpc>
                <a:spcPct val="90000"/>
              </a:lnSpc>
              <a:buFont typeface="Wingdings 2" panose="05020102010507070707" pitchFamily="18" charset="2"/>
              <a:buNone/>
            </a:pPr>
            <a:r>
              <a:rPr lang="en-US" altLang="zh-CN"/>
              <a:t>   GET  W  (SC.Sno): </a:t>
            </a:r>
            <a:endParaRPr lang="en-US" altLang="zh-CN"/>
          </a:p>
          <a:p>
            <a:pPr lvl="2" eaLnBrk="1" hangingPunct="1">
              <a:lnSpc>
                <a:spcPct val="90000"/>
              </a:lnSpc>
              <a:buFont typeface="Wingdings 2" panose="05020102010507070707" pitchFamily="18" charset="2"/>
              <a:buNone/>
            </a:pPr>
            <a:r>
              <a:rPr lang="en-US" altLang="zh-CN"/>
              <a:t>  </a:t>
            </a:r>
            <a:r>
              <a:rPr lang="en-US" altLang="zh-CN">
                <a:solidFill>
                  <a:srgbClr val="FF5050"/>
                </a:solidFill>
                <a:sym typeface="Symbol" panose="05050102010706020507" pitchFamily="18" charset="2"/>
              </a:rPr>
              <a:t></a:t>
            </a:r>
            <a:r>
              <a:rPr lang="en-US" altLang="zh-CN">
                <a:solidFill>
                  <a:srgbClr val="FF5050"/>
                </a:solidFill>
              </a:rPr>
              <a:t>CX</a:t>
            </a:r>
            <a:r>
              <a:rPr lang="en-US" altLang="zh-CN"/>
              <a:t> (</a:t>
            </a:r>
            <a:r>
              <a:rPr lang="en-US" altLang="zh-CN">
                <a:solidFill>
                  <a:srgbClr val="FF5050"/>
                </a:solidFill>
              </a:rPr>
              <a:t>CX</a:t>
            </a:r>
            <a:r>
              <a:rPr lang="en-US" altLang="zh-CN"/>
              <a:t>.Cno=SC.Cno∧</a:t>
            </a:r>
            <a:r>
              <a:rPr lang="en-US" altLang="zh-CN">
                <a:solidFill>
                  <a:srgbClr val="FF5050"/>
                </a:solidFill>
              </a:rPr>
              <a:t>CX</a:t>
            </a:r>
            <a:r>
              <a:rPr lang="en-US" altLang="zh-CN"/>
              <a:t>.Pcno='6')</a:t>
            </a:r>
            <a:endParaRPr lang="en-US" altLang="zh-CN"/>
          </a:p>
        </p:txBody>
      </p:sp>
      <p:sp>
        <p:nvSpPr>
          <p:cNvPr id="4" name="日期占位符 3"/>
          <p:cNvSpPr>
            <a:spLocks noGrp="1"/>
          </p:cNvSpPr>
          <p:nvPr>
            <p:ph type="dt" sz="quarter" idx="10"/>
          </p:nvPr>
        </p:nvSpPr>
        <p:spPr/>
        <p:txBody>
          <a:bodyPr/>
          <a:lstStyle/>
          <a:p>
            <a:pPr>
              <a:defRPr/>
            </a:pPr>
            <a:fld id="{4FC7585D-D3AD-4D24-AB99-205C2C4D413F}" type="datetime1">
              <a:rPr lang="zh-CN" altLang="en-US"/>
            </a:fld>
            <a:endParaRPr lang="en-US" altLang="zh-CN"/>
          </a:p>
        </p:txBody>
      </p:sp>
      <p:sp>
        <p:nvSpPr>
          <p:cNvPr id="706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4787">
                                            <p:txEl>
                                              <p:pRg st="0" end="0"/>
                                            </p:txEl>
                                          </p:spTgt>
                                        </p:tgtEl>
                                        <p:attrNameLst>
                                          <p:attrName>style.visibility</p:attrName>
                                        </p:attrNameLst>
                                      </p:cBhvr>
                                      <p:to>
                                        <p:strVal val="visible"/>
                                      </p:to>
                                    </p:set>
                                    <p:animEffect transition="in" filter="blinds(horizontal)">
                                      <p:cBhvr>
                                        <p:cTn id="7" dur="500"/>
                                        <p:tgtEl>
                                          <p:spTgt spid="37478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4787">
                                            <p:txEl>
                                              <p:pRg st="1" end="1"/>
                                            </p:txEl>
                                          </p:spTgt>
                                        </p:tgtEl>
                                        <p:attrNameLst>
                                          <p:attrName>style.visibility</p:attrName>
                                        </p:attrNameLst>
                                      </p:cBhvr>
                                      <p:to>
                                        <p:strVal val="visible"/>
                                      </p:to>
                                    </p:set>
                                    <p:animEffect transition="in" filter="blinds(horizontal)">
                                      <p:cBhvr>
                                        <p:cTn id="10" dur="500"/>
                                        <p:tgtEl>
                                          <p:spTgt spid="37478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4787">
                                            <p:txEl>
                                              <p:pRg st="2" end="2"/>
                                            </p:txEl>
                                          </p:spTgt>
                                        </p:tgtEl>
                                        <p:attrNameLst>
                                          <p:attrName>style.visibility</p:attrName>
                                        </p:attrNameLst>
                                      </p:cBhvr>
                                      <p:to>
                                        <p:strVal val="visible"/>
                                      </p:to>
                                    </p:set>
                                    <p:animEffect transition="in" filter="blinds(horizontal)">
                                      <p:cBhvr>
                                        <p:cTn id="13" dur="500"/>
                                        <p:tgtEl>
                                          <p:spTgt spid="37478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74787">
                                            <p:txEl>
                                              <p:pRg st="3" end="3"/>
                                            </p:txEl>
                                          </p:spTgt>
                                        </p:tgtEl>
                                        <p:attrNameLst>
                                          <p:attrName>style.visibility</p:attrName>
                                        </p:attrNameLst>
                                      </p:cBhvr>
                                      <p:to>
                                        <p:strVal val="visible"/>
                                      </p:to>
                                    </p:set>
                                    <p:animEffect transition="in" filter="blinds(horizontal)">
                                      <p:cBhvr>
                                        <p:cTn id="18" dur="500"/>
                                        <p:tgtEl>
                                          <p:spTgt spid="374787">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74787">
                                            <p:txEl>
                                              <p:pRg st="4" end="4"/>
                                            </p:txEl>
                                          </p:spTgt>
                                        </p:tgtEl>
                                        <p:attrNameLst>
                                          <p:attrName>style.visibility</p:attrName>
                                        </p:attrNameLst>
                                      </p:cBhvr>
                                      <p:to>
                                        <p:strVal val="visible"/>
                                      </p:to>
                                    </p:set>
                                    <p:animEffect transition="in" filter="blinds(horizontal)">
                                      <p:cBhvr>
                                        <p:cTn id="21" dur="500"/>
                                        <p:tgtEl>
                                          <p:spTgt spid="374787">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74787">
                                            <p:txEl>
                                              <p:pRg st="5" end="5"/>
                                            </p:txEl>
                                          </p:spTgt>
                                        </p:tgtEl>
                                        <p:attrNameLst>
                                          <p:attrName>style.visibility</p:attrName>
                                        </p:attrNameLst>
                                      </p:cBhvr>
                                      <p:to>
                                        <p:strVal val="visible"/>
                                      </p:to>
                                    </p:set>
                                    <p:animEffect transition="in" filter="blinds(horizontal)">
                                      <p:cBhvr>
                                        <p:cTn id="24" dur="500"/>
                                        <p:tgtEl>
                                          <p:spTgt spid="374787">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74787">
                                            <p:txEl>
                                              <p:pRg st="6" end="6"/>
                                            </p:txEl>
                                          </p:spTgt>
                                        </p:tgtEl>
                                        <p:attrNameLst>
                                          <p:attrName>style.visibility</p:attrName>
                                        </p:attrNameLst>
                                      </p:cBhvr>
                                      <p:to>
                                        <p:strVal val="visible"/>
                                      </p:to>
                                    </p:set>
                                    <p:animEffect transition="in" filter="blinds(horizontal)">
                                      <p:cBhvr>
                                        <p:cTn id="27" dur="500"/>
                                        <p:tgtEl>
                                          <p:spTgt spid="3747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p:cNvSpPr>
          <p:nvPr>
            <p:ph type="title"/>
          </p:nvPr>
        </p:nvSpPr>
        <p:spPr/>
        <p:txBody>
          <a:bodyPr/>
          <a:lstStyle/>
          <a:p>
            <a:pPr eaLnBrk="1" hangingPunct="1"/>
            <a:r>
              <a:rPr lang="en-US" altLang="zh-CN"/>
              <a:t>DBMS</a:t>
            </a:r>
            <a:r>
              <a:rPr lang="zh-CN" altLang="en-US"/>
              <a:t>的主要功能</a:t>
            </a:r>
            <a:endParaRPr lang="zh-CN" altLang="en-US"/>
          </a:p>
        </p:txBody>
      </p:sp>
      <p:sp>
        <p:nvSpPr>
          <p:cNvPr id="57347" name="Rectangle 3"/>
          <p:cNvSpPr>
            <a:spLocks noGrp="1" noRot="1"/>
          </p:cNvSpPr>
          <p:nvPr>
            <p:ph idx="1"/>
          </p:nvPr>
        </p:nvSpPr>
        <p:spPr>
          <a:xfrm>
            <a:off x="714375" y="2143125"/>
            <a:ext cx="7772400" cy="4114800"/>
          </a:xfrm>
        </p:spPr>
        <p:txBody>
          <a:bodyPr/>
          <a:lstStyle/>
          <a:p>
            <a:pPr lvl="1" algn="just" eaLnBrk="1" hangingPunct="1">
              <a:lnSpc>
                <a:spcPct val="90000"/>
              </a:lnSpc>
              <a:buClr>
                <a:srgbClr val="6B9DD3"/>
              </a:buClr>
              <a:buSzPct val="60000"/>
            </a:pPr>
            <a:r>
              <a:rPr lang="zh-CN" altLang="en-US" sz="2800"/>
              <a:t>数据定义功能</a:t>
            </a:r>
            <a:endParaRPr lang="zh-CN" altLang="en-US" sz="2800"/>
          </a:p>
          <a:p>
            <a:pPr lvl="1" algn="just" eaLnBrk="1" hangingPunct="1">
              <a:lnSpc>
                <a:spcPct val="150000"/>
              </a:lnSpc>
            </a:pPr>
            <a:r>
              <a:rPr lang="zh-CN" altLang="en-US" sz="2000"/>
              <a:t>  </a:t>
            </a:r>
            <a:r>
              <a:rPr lang="zh-CN" altLang="en-US" sz="2000" b="1"/>
              <a:t>提供数据定义语言</a:t>
            </a:r>
            <a:r>
              <a:rPr lang="en-US" altLang="zh-CN" sz="2000" b="1"/>
              <a:t>(DDL)</a:t>
            </a:r>
            <a:endParaRPr lang="en-US" altLang="zh-CN" sz="2000" b="1"/>
          </a:p>
          <a:p>
            <a:pPr lvl="1" algn="just" eaLnBrk="1" hangingPunct="1">
              <a:lnSpc>
                <a:spcPct val="150000"/>
              </a:lnSpc>
            </a:pPr>
            <a:r>
              <a:rPr lang="en-US" altLang="zh-CN" sz="2000" b="1"/>
              <a:t>  </a:t>
            </a:r>
            <a:r>
              <a:rPr lang="zh-CN" altLang="en-US" sz="2000" b="1"/>
              <a:t>定义数据库中的数据对象</a:t>
            </a:r>
            <a:endParaRPr lang="zh-CN" altLang="en-US" sz="2000"/>
          </a:p>
          <a:p>
            <a:pPr lvl="1" algn="just" eaLnBrk="1" hangingPunct="1">
              <a:lnSpc>
                <a:spcPct val="140000"/>
              </a:lnSpc>
              <a:buClr>
                <a:srgbClr val="6B9DD3"/>
              </a:buClr>
              <a:buSzPct val="60000"/>
            </a:pPr>
            <a:r>
              <a:rPr lang="zh-CN" altLang="en-US" sz="2800"/>
              <a:t>数据操纵功能</a:t>
            </a:r>
            <a:endParaRPr lang="en-US" altLang="zh-CN" sz="2000"/>
          </a:p>
          <a:p>
            <a:pPr lvl="1" algn="just" eaLnBrk="1" hangingPunct="1">
              <a:lnSpc>
                <a:spcPct val="160000"/>
              </a:lnSpc>
            </a:pPr>
            <a:r>
              <a:rPr lang="zh-CN" altLang="en-US" sz="2000" b="1">
                <a:latin typeface="宋体" panose="02010600030101010101" pitchFamily="2" charset="-122"/>
              </a:rPr>
              <a:t> 提供数据操纵语言</a:t>
            </a:r>
            <a:r>
              <a:rPr lang="en-US" altLang="zh-CN" sz="2000" b="1">
                <a:latin typeface="宋体" panose="02010600030101010101" pitchFamily="2" charset="-122"/>
              </a:rPr>
              <a:t>(DML)</a:t>
            </a:r>
            <a:endParaRPr lang="en-US" altLang="zh-CN" sz="2000"/>
          </a:p>
          <a:p>
            <a:pPr lvl="1" algn="just" eaLnBrk="1" hangingPunct="1">
              <a:lnSpc>
                <a:spcPct val="160000"/>
              </a:lnSpc>
            </a:pPr>
            <a:r>
              <a:rPr lang="zh-CN" altLang="en-US" sz="2000" b="1">
                <a:latin typeface="宋体" panose="02010600030101010101" pitchFamily="2" charset="-122"/>
              </a:rPr>
              <a:t> 操纵数据实现对数据库的基本操作</a:t>
            </a:r>
            <a:endParaRPr lang="zh-CN" altLang="en-US" sz="2000" b="1">
              <a:latin typeface="宋体" panose="02010600030101010101" pitchFamily="2" charset="-122"/>
            </a:endParaRPr>
          </a:p>
          <a:p>
            <a:pPr lvl="1" algn="just" eaLnBrk="1" hangingPunct="1">
              <a:lnSpc>
                <a:spcPct val="160000"/>
              </a:lnSpc>
              <a:buFont typeface="Wingdings" panose="05000000000000000000" pitchFamily="2" charset="2"/>
              <a:buNone/>
            </a:pPr>
            <a:r>
              <a:rPr lang="zh-CN" altLang="en-US" sz="2000" b="1">
                <a:latin typeface="宋体" panose="02010600030101010101" pitchFamily="2" charset="-122"/>
              </a:rPr>
              <a:t>  	 </a:t>
            </a:r>
            <a:r>
              <a:rPr lang="en-US" altLang="zh-CN" sz="2000" b="1">
                <a:latin typeface="宋体" panose="02010600030101010101" pitchFamily="2" charset="-122"/>
              </a:rPr>
              <a:t>(</a:t>
            </a:r>
            <a:r>
              <a:rPr lang="zh-CN" altLang="en-US" sz="2000" b="1">
                <a:latin typeface="宋体" panose="02010600030101010101" pitchFamily="2" charset="-122"/>
              </a:rPr>
              <a:t>查询、插入、删除和修改</a:t>
            </a:r>
            <a:r>
              <a:rPr lang="en-US" altLang="zh-CN" sz="2000" b="1">
                <a:latin typeface="宋体" panose="02010600030101010101" pitchFamily="2" charset="-122"/>
              </a:rPr>
              <a:t>)</a:t>
            </a:r>
            <a:endParaRPr lang="en-US" altLang="zh-CN" sz="2000" b="1">
              <a:latin typeface="宋体" panose="02010600030101010101" pitchFamily="2" charset="-122"/>
            </a:endParaRPr>
          </a:p>
        </p:txBody>
      </p:sp>
      <p:sp>
        <p:nvSpPr>
          <p:cNvPr id="5734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4CB353A1-5114-411F-ACD3-13CE85B039BA}"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p:cNvSpPr>
          <p:nvPr>
            <p:ph type="title"/>
          </p:nvPr>
        </p:nvSpPr>
        <p:spPr/>
        <p:txBody>
          <a:bodyPr/>
          <a:lstStyle/>
          <a:p>
            <a:pPr eaLnBrk="1" hangingPunct="1"/>
            <a:r>
              <a:rPr lang="zh-CN" altLang="en-US" sz="3600"/>
              <a:t>（</a:t>
            </a:r>
            <a:r>
              <a:rPr lang="en-US" altLang="zh-CN" sz="3600"/>
              <a:t>7</a:t>
            </a:r>
            <a:r>
              <a:rPr lang="zh-CN" altLang="en-US" sz="3600"/>
              <a:t>）带有多个关系的表达式的检索</a:t>
            </a:r>
            <a:endParaRPr lang="zh-CN" altLang="en-US"/>
          </a:p>
        </p:txBody>
      </p:sp>
      <p:sp>
        <p:nvSpPr>
          <p:cNvPr id="71683"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a:t> </a:t>
            </a:r>
            <a:r>
              <a:rPr lang="en-US" altLang="zh-CN" sz="2400">
                <a:ea typeface="黑体" panose="02010609060101010101" pitchFamily="49" charset="-122"/>
              </a:rPr>
              <a:t>[</a:t>
            </a:r>
            <a:r>
              <a:rPr lang="zh-CN" altLang="en-US" sz="2400">
                <a:ea typeface="黑体" panose="02010609060101010101" pitchFamily="49" charset="-122"/>
              </a:rPr>
              <a:t>例</a:t>
            </a:r>
            <a:r>
              <a:rPr lang="en-US" altLang="zh-CN" sz="2400"/>
              <a:t>11]  </a:t>
            </a:r>
            <a:r>
              <a:rPr lang="zh-CN" altLang="en-US" sz="2400"/>
              <a:t>查询成绩为</a:t>
            </a:r>
            <a:r>
              <a:rPr lang="en-US" altLang="zh-CN" sz="2400"/>
              <a:t>90</a:t>
            </a:r>
            <a:r>
              <a:rPr lang="zh-CN" altLang="en-US" sz="2400"/>
              <a:t>分以上的学生名字与课程名字。</a:t>
            </a:r>
            <a:endParaRPr lang="zh-CN" altLang="en-US" sz="2400"/>
          </a:p>
          <a:p>
            <a:pPr lvl="1" algn="just" eaLnBrk="1" hangingPunct="1">
              <a:lnSpc>
                <a:spcPct val="120000"/>
              </a:lnSpc>
              <a:buFont typeface="Wingdings" panose="05000000000000000000" pitchFamily="2" charset="2"/>
              <a:buNone/>
            </a:pPr>
            <a:r>
              <a:rPr lang="zh-CN" altLang="en-US"/>
              <a:t>     </a:t>
            </a:r>
            <a:r>
              <a:rPr lang="en-US" altLang="zh-CN"/>
              <a:t>RANGE  SC  SCX</a:t>
            </a:r>
            <a:endParaRPr lang="en-US" altLang="zh-CN"/>
          </a:p>
          <a:p>
            <a:pPr lvl="1" algn="just" eaLnBrk="1" hangingPunct="1">
              <a:lnSpc>
                <a:spcPct val="120000"/>
              </a:lnSpc>
              <a:buFont typeface="Wingdings" panose="05000000000000000000" pitchFamily="2" charset="2"/>
              <a:buNone/>
            </a:pPr>
            <a:r>
              <a:rPr lang="en-US" altLang="zh-CN"/>
              <a:t>     GET  W(Student.Sname</a:t>
            </a:r>
            <a:r>
              <a:rPr lang="zh-CN" altLang="en-US"/>
              <a:t>，</a:t>
            </a:r>
            <a:r>
              <a:rPr lang="en-US" altLang="zh-CN"/>
              <a:t>Course.Cname):       </a:t>
            </a:r>
            <a:endParaRPr lang="en-US" altLang="zh-CN"/>
          </a:p>
          <a:p>
            <a:pPr lvl="1" algn="just" eaLnBrk="1" hangingPunct="1">
              <a:lnSpc>
                <a:spcPct val="120000"/>
              </a:lnSpc>
              <a:buFont typeface="Wingdings" panose="05000000000000000000" pitchFamily="2" charset="2"/>
              <a:buNone/>
            </a:pPr>
            <a:r>
              <a:rPr lang="en-US" altLang="zh-CN"/>
              <a:t>            </a:t>
            </a:r>
            <a:r>
              <a:rPr lang="en-US" altLang="zh-CN">
                <a:sym typeface="Symbol" panose="05050102010706020507" pitchFamily="18" charset="2"/>
              </a:rPr>
              <a:t></a:t>
            </a:r>
            <a:r>
              <a:rPr lang="en-US" altLang="zh-CN"/>
              <a:t>SCX (SCX.Grade≥90∧ </a:t>
            </a:r>
            <a:endParaRPr lang="en-US" altLang="zh-CN"/>
          </a:p>
          <a:p>
            <a:pPr lvl="1" algn="just" eaLnBrk="1" hangingPunct="1">
              <a:lnSpc>
                <a:spcPct val="120000"/>
              </a:lnSpc>
              <a:buFont typeface="Wingdings" panose="05000000000000000000" pitchFamily="2" charset="2"/>
              <a:buNone/>
            </a:pPr>
            <a:r>
              <a:rPr lang="en-US" altLang="zh-CN"/>
              <a:t>              SCX.Sno=Student.Sno∧</a:t>
            </a:r>
            <a:endParaRPr lang="en-US" altLang="zh-CN"/>
          </a:p>
          <a:p>
            <a:pPr lvl="1" algn="just" eaLnBrk="1" hangingPunct="1">
              <a:lnSpc>
                <a:spcPct val="120000"/>
              </a:lnSpc>
              <a:buFont typeface="Wingdings" panose="05000000000000000000" pitchFamily="2" charset="2"/>
              <a:buNone/>
            </a:pPr>
            <a:r>
              <a:rPr lang="en-US" altLang="zh-CN"/>
              <a:t>              Course.Cno=SCX.Cno)</a:t>
            </a:r>
            <a:endParaRPr lang="en-US" altLang="zh-CN"/>
          </a:p>
        </p:txBody>
      </p:sp>
      <p:sp>
        <p:nvSpPr>
          <p:cNvPr id="4" name="日期占位符 3"/>
          <p:cNvSpPr>
            <a:spLocks noGrp="1"/>
          </p:cNvSpPr>
          <p:nvPr>
            <p:ph type="dt" sz="quarter" idx="10"/>
          </p:nvPr>
        </p:nvSpPr>
        <p:spPr/>
        <p:txBody>
          <a:bodyPr/>
          <a:lstStyle/>
          <a:p>
            <a:pPr>
              <a:defRPr/>
            </a:pPr>
            <a:fld id="{F1D41D2A-2456-4F6C-A05B-1DCD9DB0B3C8}" type="datetime1">
              <a:rPr lang="zh-CN" altLang="en-US"/>
            </a:fld>
            <a:endParaRPr lang="en-US" altLang="zh-CN"/>
          </a:p>
        </p:txBody>
      </p:sp>
      <p:sp>
        <p:nvSpPr>
          <p:cNvPr id="716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p:cNvSpPr>
          <p:nvPr>
            <p:ph type="title"/>
          </p:nvPr>
        </p:nvSpPr>
        <p:spPr/>
        <p:txBody>
          <a:bodyPr/>
          <a:lstStyle/>
          <a:p>
            <a:pPr eaLnBrk="1" hangingPunct="1"/>
            <a:r>
              <a:rPr lang="zh-CN" altLang="en-US" sz="4000"/>
              <a:t>（</a:t>
            </a:r>
            <a:r>
              <a:rPr lang="en-US" altLang="zh-CN" sz="4000"/>
              <a:t>8</a:t>
            </a:r>
            <a:r>
              <a:rPr lang="zh-CN" altLang="en-US" sz="4000"/>
              <a:t>）用全称量词的检索</a:t>
            </a:r>
            <a:endParaRPr lang="zh-CN" altLang="en-US" sz="4000"/>
          </a:p>
        </p:txBody>
      </p:sp>
      <p:sp>
        <p:nvSpPr>
          <p:cNvPr id="72707" name="Rectangle 3"/>
          <p:cNvSpPr>
            <a:spLocks noGrp="1" noRot="1"/>
          </p:cNvSpPr>
          <p:nvPr>
            <p:ph idx="1"/>
          </p:nvPr>
        </p:nvSpPr>
        <p:spPr/>
        <p:txBody>
          <a:bodyPr/>
          <a:lstStyle/>
          <a:p>
            <a:pPr algn="just" eaLnBrk="1" hangingPunct="1">
              <a:buFont typeface="Wingdings" panose="05000000000000000000" pitchFamily="2" charset="2"/>
              <a:buNone/>
            </a:pPr>
            <a:r>
              <a:rPr lang="en-US" altLang="zh-CN" sz="2400">
                <a:ea typeface="黑体" panose="02010609060101010101" pitchFamily="49" charset="-122"/>
              </a:rPr>
              <a:t> [</a:t>
            </a:r>
            <a:r>
              <a:rPr lang="zh-CN" altLang="en-US" sz="2400">
                <a:ea typeface="黑体" panose="02010609060101010101" pitchFamily="49" charset="-122"/>
              </a:rPr>
              <a:t>例</a:t>
            </a:r>
            <a:r>
              <a:rPr lang="en-US" altLang="zh-CN" sz="2400"/>
              <a:t>12]  </a:t>
            </a:r>
            <a:r>
              <a:rPr lang="zh-CN" altLang="en-US" sz="2400"/>
              <a:t>查询不选</a:t>
            </a:r>
            <a:r>
              <a:rPr lang="en-US" altLang="zh-CN" sz="2400"/>
              <a:t>1</a:t>
            </a:r>
            <a:r>
              <a:rPr lang="zh-CN" altLang="en-US" sz="2400"/>
              <a:t>号课程的学生名字。</a:t>
            </a:r>
            <a:endParaRPr lang="zh-CN" altLang="en-US" sz="2400"/>
          </a:p>
          <a:p>
            <a:pPr lvl="1" algn="just" eaLnBrk="1" hangingPunct="1">
              <a:buFont typeface="Wingdings" panose="05000000000000000000" pitchFamily="2" charset="2"/>
              <a:buNone/>
            </a:pPr>
            <a:r>
              <a:rPr lang="zh-CN" altLang="en-US"/>
              <a:t>          </a:t>
            </a:r>
            <a:r>
              <a:rPr lang="en-US" altLang="zh-CN"/>
              <a:t>RANGE  SC  SCX</a:t>
            </a:r>
            <a:endParaRPr lang="en-US" altLang="zh-CN"/>
          </a:p>
          <a:p>
            <a:pPr lvl="1" algn="just" eaLnBrk="1" hangingPunct="1">
              <a:buFont typeface="Wingdings" panose="05000000000000000000" pitchFamily="2" charset="2"/>
              <a:buNone/>
            </a:pPr>
            <a:r>
              <a:rPr lang="en-US" altLang="zh-CN"/>
              <a:t>          GET  W (Student.Sname):          SCX</a:t>
            </a:r>
            <a:endParaRPr lang="en-US" altLang="zh-CN"/>
          </a:p>
          <a:p>
            <a:pPr lvl="1" algn="just" eaLnBrk="1" hangingPunct="1">
              <a:buFont typeface="Wingdings" panose="05000000000000000000" pitchFamily="2" charset="2"/>
              <a:buNone/>
            </a:pPr>
            <a:r>
              <a:rPr lang="en-US" altLang="zh-CN"/>
              <a:t>                 (SCX.Sno≠Student.Sno∨SCX.Cno≠'1')</a:t>
            </a:r>
            <a:endParaRPr lang="en-US" altLang="zh-CN"/>
          </a:p>
          <a:p>
            <a:pPr lvl="1" algn="just" eaLnBrk="1" hangingPunct="1">
              <a:buFont typeface="Wingdings" panose="05000000000000000000" pitchFamily="2" charset="2"/>
              <a:buNone/>
            </a:pPr>
            <a:r>
              <a:rPr lang="zh-CN" altLang="en-US"/>
              <a:t>用存在量词表示：</a:t>
            </a:r>
            <a:endParaRPr lang="zh-CN" altLang="en-US"/>
          </a:p>
          <a:p>
            <a:pPr lvl="1" algn="just" eaLnBrk="1" hangingPunct="1">
              <a:buFont typeface="Wingdings" panose="05000000000000000000" pitchFamily="2" charset="2"/>
              <a:buNone/>
            </a:pPr>
            <a:r>
              <a:rPr lang="zh-CN" altLang="en-US"/>
              <a:t>          </a:t>
            </a:r>
            <a:r>
              <a:rPr lang="en-US" altLang="zh-CN"/>
              <a:t>RANGE  SC  SCX</a:t>
            </a:r>
            <a:endParaRPr lang="en-US" altLang="zh-CN"/>
          </a:p>
          <a:p>
            <a:pPr lvl="1" algn="just" eaLnBrk="1" hangingPunct="1">
              <a:buFont typeface="Wingdings" panose="05000000000000000000" pitchFamily="2" charset="2"/>
              <a:buNone/>
            </a:pPr>
            <a:r>
              <a:rPr lang="en-US" altLang="zh-CN"/>
              <a:t>          GET  W  (Student.Sname): </a:t>
            </a:r>
            <a:r>
              <a:rPr lang="en-US" altLang="zh-CN">
                <a:sym typeface="Symbol" panose="05050102010706020507" pitchFamily="18" charset="2"/>
              </a:rPr>
              <a:t></a:t>
            </a:r>
            <a:r>
              <a:rPr lang="en-US" altLang="zh-CN"/>
              <a:t>SCX</a:t>
            </a:r>
            <a:endParaRPr lang="en-US" altLang="zh-CN"/>
          </a:p>
          <a:p>
            <a:pPr lvl="1" algn="just" eaLnBrk="1" hangingPunct="1">
              <a:buFont typeface="Wingdings" panose="05000000000000000000" pitchFamily="2" charset="2"/>
              <a:buNone/>
            </a:pPr>
            <a:r>
              <a:rPr lang="en-US" altLang="zh-CN"/>
              <a:t>                  (SCX.Sno=Student.Sno∧SCX.Cno='1')</a:t>
            </a:r>
            <a:endParaRPr lang="en-US" altLang="zh-CN"/>
          </a:p>
          <a:p>
            <a:pPr lvl="1" eaLnBrk="1" hangingPunct="1"/>
            <a:endParaRPr lang="en-US" altLang="zh-CN"/>
          </a:p>
        </p:txBody>
      </p:sp>
      <p:sp>
        <p:nvSpPr>
          <p:cNvPr id="5" name="日期占位符 3"/>
          <p:cNvSpPr>
            <a:spLocks noGrp="1"/>
          </p:cNvSpPr>
          <p:nvPr>
            <p:ph type="dt" sz="quarter" idx="10"/>
          </p:nvPr>
        </p:nvSpPr>
        <p:spPr/>
        <p:txBody>
          <a:bodyPr/>
          <a:lstStyle/>
          <a:p>
            <a:pPr>
              <a:defRPr/>
            </a:pPr>
            <a:fld id="{E081E04F-7652-4367-AD76-C34BD2E355FF}" type="datetime1">
              <a:rPr lang="zh-CN" altLang="en-US"/>
            </a:fld>
            <a:endParaRPr lang="en-US" altLang="zh-CN"/>
          </a:p>
        </p:txBody>
      </p:sp>
      <p:sp>
        <p:nvSpPr>
          <p:cNvPr id="727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aphicFrame>
        <p:nvGraphicFramePr>
          <p:cNvPr id="72710" name="Object 4"/>
          <p:cNvGraphicFramePr>
            <a:graphicFrameLocks noChangeAspect="1"/>
          </p:cNvGraphicFramePr>
          <p:nvPr/>
        </p:nvGraphicFramePr>
        <p:xfrm>
          <a:off x="5500688" y="2857500"/>
          <a:ext cx="350837" cy="381000"/>
        </p:xfrm>
        <a:graphic>
          <a:graphicData uri="http://schemas.openxmlformats.org/presentationml/2006/ole">
            <mc:AlternateContent xmlns:mc="http://schemas.openxmlformats.org/markup-compatibility/2006">
              <mc:Choice xmlns:v="urn:schemas-microsoft-com:vml" Requires="v">
                <p:oleObj spid="_x0000_s0" name="公式" r:id="rId1" imgW="152400" imgH="165100" progId="Equation.3">
                  <p:embed/>
                </p:oleObj>
              </mc:Choice>
              <mc:Fallback>
                <p:oleObj name="公式" r:id="rId1" imgW="152400" imgH="1651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688" y="2857500"/>
                        <a:ext cx="350837"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p:cNvSpPr>
          <p:nvPr>
            <p:ph type="title"/>
          </p:nvPr>
        </p:nvSpPr>
        <p:spPr/>
        <p:txBody>
          <a:bodyPr/>
          <a:lstStyle/>
          <a:p>
            <a:pPr eaLnBrk="1" hangingPunct="1"/>
            <a:r>
              <a:rPr lang="zh-CN" altLang="en-US"/>
              <a:t>（</a:t>
            </a:r>
            <a:r>
              <a:rPr lang="en-US" altLang="zh-CN"/>
              <a:t>9</a:t>
            </a:r>
            <a:r>
              <a:rPr lang="zh-CN" altLang="en-US"/>
              <a:t>）用两种量词的检索</a:t>
            </a:r>
            <a:endParaRPr lang="zh-CN" altLang="en-US"/>
          </a:p>
        </p:txBody>
      </p:sp>
      <p:sp>
        <p:nvSpPr>
          <p:cNvPr id="73731" name="Rectangle 3"/>
          <p:cNvSpPr>
            <a:spLocks noGrp="1" noRot="1"/>
          </p:cNvSpPr>
          <p:nvPr>
            <p:ph idx="1"/>
          </p:nvPr>
        </p:nvSpPr>
        <p:spPr>
          <a:xfrm>
            <a:off x="684213" y="2133600"/>
            <a:ext cx="7772400" cy="4114800"/>
          </a:xfrm>
        </p:spPr>
        <p:txBody>
          <a:bodyPr/>
          <a:lstStyle/>
          <a:p>
            <a:pPr algn="just" eaLnBrk="1" hangingPunct="1"/>
            <a:r>
              <a:rPr lang="en-US" altLang="zh-CN" sz="2400" dirty="0">
                <a:ea typeface="黑体" panose="02010609060101010101" pitchFamily="49" charset="-122"/>
              </a:rPr>
              <a:t>[</a:t>
            </a:r>
            <a:r>
              <a:rPr lang="zh-CN" altLang="en-US" sz="2400" dirty="0">
                <a:ea typeface="黑体" panose="02010609060101010101" pitchFamily="49" charset="-122"/>
              </a:rPr>
              <a:t>例</a:t>
            </a:r>
            <a:r>
              <a:rPr lang="en-US" altLang="zh-CN" sz="2400" dirty="0"/>
              <a:t>13]  </a:t>
            </a:r>
            <a:r>
              <a:rPr lang="zh-CN" altLang="en-US" sz="2400" dirty="0"/>
              <a:t>查询选修了全部课程的学生姓名。</a:t>
            </a:r>
            <a:endParaRPr lang="zh-CN" altLang="en-US" sz="2400" dirty="0"/>
          </a:p>
          <a:p>
            <a:pPr lvl="1" algn="just" eaLnBrk="1" hangingPunct="1">
              <a:buFont typeface="Wingdings" panose="05000000000000000000" pitchFamily="2" charset="2"/>
              <a:buNone/>
            </a:pPr>
            <a:r>
              <a:rPr lang="zh-CN" altLang="en-US" dirty="0"/>
              <a:t>          </a:t>
            </a:r>
            <a:r>
              <a:rPr lang="en-US" altLang="zh-CN" dirty="0"/>
              <a:t>RANGE  Course  CX</a:t>
            </a:r>
            <a:endParaRPr lang="en-US" altLang="zh-CN" dirty="0"/>
          </a:p>
          <a:p>
            <a:pPr lvl="1" algn="just" eaLnBrk="1" hangingPunct="1">
              <a:buFont typeface="Wingdings" panose="05000000000000000000" pitchFamily="2" charset="2"/>
              <a:buNone/>
            </a:pPr>
            <a:r>
              <a:rPr lang="en-US" altLang="zh-CN" dirty="0"/>
              <a:t>                      SC         SCX</a:t>
            </a:r>
            <a:endParaRPr lang="en-US" altLang="zh-CN" dirty="0"/>
          </a:p>
          <a:p>
            <a:pPr lvl="1" algn="just" eaLnBrk="1" hangingPunct="1">
              <a:buFont typeface="Wingdings" panose="05000000000000000000" pitchFamily="2" charset="2"/>
              <a:buNone/>
            </a:pPr>
            <a:r>
              <a:rPr lang="en-US" altLang="zh-CN" dirty="0"/>
              <a:t>          GET  W  (</a:t>
            </a:r>
            <a:r>
              <a:rPr lang="en-US" altLang="zh-CN" dirty="0" err="1"/>
              <a:t>Student.Sname</a:t>
            </a:r>
            <a:r>
              <a:rPr lang="en-US" altLang="zh-CN" dirty="0"/>
              <a:t>):    CX</a:t>
            </a:r>
            <a:r>
              <a:rPr lang="en-US" altLang="zh-CN" dirty="0">
                <a:sym typeface="Symbol" panose="05050102010706020507" pitchFamily="18" charset="2"/>
              </a:rPr>
              <a:t></a:t>
            </a:r>
            <a:r>
              <a:rPr lang="en-US" altLang="zh-CN" dirty="0"/>
              <a:t>SCX</a:t>
            </a:r>
            <a:endParaRPr lang="en-US" altLang="zh-CN" dirty="0"/>
          </a:p>
          <a:p>
            <a:pPr lvl="1" algn="just" eaLnBrk="1" hangingPunct="1">
              <a:buFont typeface="Wingdings" panose="05000000000000000000" pitchFamily="2" charset="2"/>
              <a:buNone/>
            </a:pPr>
            <a:r>
              <a:rPr lang="en-US" altLang="zh-CN" dirty="0"/>
              <a:t> 			(</a:t>
            </a:r>
            <a:r>
              <a:rPr lang="en-US" altLang="zh-CN" dirty="0" err="1"/>
              <a:t>SCX.Sno</a:t>
            </a:r>
            <a:r>
              <a:rPr lang="en-US" altLang="zh-CN" dirty="0"/>
              <a:t>=</a:t>
            </a:r>
            <a:r>
              <a:rPr lang="en-US" altLang="zh-CN" dirty="0" err="1"/>
              <a:t>Student.Sno</a:t>
            </a:r>
            <a:r>
              <a:rPr lang="en-US" altLang="zh-CN" dirty="0"/>
              <a:t>∧ </a:t>
            </a:r>
            <a:endParaRPr lang="en-US" altLang="zh-CN" dirty="0"/>
          </a:p>
          <a:p>
            <a:pPr lvl="1" algn="just" eaLnBrk="1" hangingPunct="1">
              <a:buFont typeface="Wingdings" panose="05000000000000000000" pitchFamily="2" charset="2"/>
              <a:buNone/>
            </a:pPr>
            <a:r>
              <a:rPr lang="en-US" altLang="zh-CN" dirty="0"/>
              <a:t>  			 </a:t>
            </a:r>
            <a:r>
              <a:rPr lang="en-US" altLang="zh-CN" dirty="0" err="1"/>
              <a:t>SCX.Cno</a:t>
            </a:r>
            <a:r>
              <a:rPr lang="en-US" altLang="zh-CN" dirty="0"/>
              <a:t>=</a:t>
            </a:r>
            <a:r>
              <a:rPr lang="en-US" altLang="zh-CN" dirty="0" err="1"/>
              <a:t>CX.Cno</a:t>
            </a:r>
            <a:r>
              <a:rPr lang="en-US" altLang="zh-CN" dirty="0"/>
              <a:t>)</a:t>
            </a:r>
            <a:endParaRPr lang="en-US" altLang="zh-CN" dirty="0"/>
          </a:p>
          <a:p>
            <a:pPr eaLnBrk="1" hangingPunct="1"/>
            <a:endParaRPr lang="en-US" altLang="zh-CN" sz="2400" dirty="0"/>
          </a:p>
        </p:txBody>
      </p:sp>
      <p:sp>
        <p:nvSpPr>
          <p:cNvPr id="5" name="日期占位符 3"/>
          <p:cNvSpPr>
            <a:spLocks noGrp="1"/>
          </p:cNvSpPr>
          <p:nvPr>
            <p:ph type="dt" sz="quarter" idx="10"/>
          </p:nvPr>
        </p:nvSpPr>
        <p:spPr/>
        <p:txBody>
          <a:bodyPr/>
          <a:lstStyle/>
          <a:p>
            <a:pPr>
              <a:defRPr/>
            </a:pPr>
            <a:fld id="{C1D250B7-54C2-4BF5-B8B8-13CE56816439}" type="datetime1">
              <a:rPr lang="zh-CN" altLang="en-US"/>
            </a:fld>
            <a:endParaRPr lang="en-US" altLang="zh-CN"/>
          </a:p>
        </p:txBody>
      </p:sp>
      <p:sp>
        <p:nvSpPr>
          <p:cNvPr id="737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aphicFrame>
        <p:nvGraphicFramePr>
          <p:cNvPr id="73734" name="Object 4"/>
          <p:cNvGraphicFramePr>
            <a:graphicFrameLocks noChangeAspect="1"/>
          </p:cNvGraphicFramePr>
          <p:nvPr/>
        </p:nvGraphicFramePr>
        <p:xfrm>
          <a:off x="5429250" y="3476625"/>
          <a:ext cx="350838" cy="381000"/>
        </p:xfrm>
        <a:graphic>
          <a:graphicData uri="http://schemas.openxmlformats.org/presentationml/2006/ole">
            <mc:AlternateContent xmlns:mc="http://schemas.openxmlformats.org/markup-compatibility/2006">
              <mc:Choice xmlns:v="urn:schemas-microsoft-com:vml" Requires="v">
                <p:oleObj spid="_x0000_s0" name="公式" r:id="rId1" imgW="152400" imgH="165100" progId="Equation.3">
                  <p:embed/>
                </p:oleObj>
              </mc:Choice>
              <mc:Fallback>
                <p:oleObj name="公式" r:id="rId1" imgW="152400" imgH="1651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0" y="3476625"/>
                        <a:ext cx="35083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p:cNvSpPr>
          <p:nvPr>
            <p:ph type="title"/>
          </p:nvPr>
        </p:nvSpPr>
        <p:spPr/>
        <p:txBody>
          <a:bodyPr/>
          <a:lstStyle/>
          <a:p>
            <a:pPr eaLnBrk="1" hangingPunct="1"/>
            <a:r>
              <a:rPr lang="zh-CN" altLang="en-US" dirty="0"/>
              <a:t>（</a:t>
            </a:r>
            <a:r>
              <a:rPr lang="en-US" altLang="zh-CN" dirty="0"/>
              <a:t>10</a:t>
            </a:r>
            <a:r>
              <a:rPr lang="zh-CN" altLang="en-US" dirty="0"/>
              <a:t>）聚集函数</a:t>
            </a:r>
            <a:endParaRPr lang="zh-CN" altLang="en-US" dirty="0"/>
          </a:p>
        </p:txBody>
      </p:sp>
      <p:sp>
        <p:nvSpPr>
          <p:cNvPr id="74755" name="Rectangle 3"/>
          <p:cNvSpPr>
            <a:spLocks noGrp="1" noRot="1"/>
          </p:cNvSpPr>
          <p:nvPr>
            <p:ph idx="1"/>
          </p:nvPr>
        </p:nvSpPr>
        <p:spPr>
          <a:xfrm>
            <a:off x="609600" y="2205038"/>
            <a:ext cx="8153400" cy="1514475"/>
          </a:xfrm>
        </p:spPr>
        <p:txBody>
          <a:bodyPr/>
          <a:lstStyle/>
          <a:p>
            <a:pPr eaLnBrk="1" hangingPunct="1">
              <a:buFont typeface="Wingdings" panose="05000000000000000000" pitchFamily="2" charset="2"/>
              <a:buNone/>
            </a:pPr>
            <a:r>
              <a:rPr lang="zh-CN" altLang="en-US" sz="2400" dirty="0"/>
              <a:t>常用聚集函数（</a:t>
            </a:r>
            <a:r>
              <a:rPr lang="en-US" altLang="zh-CN" sz="2400" dirty="0"/>
              <a:t>Aggregation function</a:t>
            </a:r>
            <a:r>
              <a:rPr lang="zh-CN" altLang="en-US" sz="2400" dirty="0"/>
              <a:t>）或</a:t>
            </a:r>
            <a:endParaRPr lang="en-US" altLang="zh-CN" sz="2400" dirty="0"/>
          </a:p>
          <a:p>
            <a:pPr eaLnBrk="1" hangingPunct="1">
              <a:buFont typeface="Wingdings" panose="05000000000000000000" pitchFamily="2" charset="2"/>
              <a:buNone/>
            </a:pPr>
            <a:r>
              <a:rPr lang="zh-CN" altLang="en-US" sz="2400" dirty="0"/>
              <a:t>内部函数（</a:t>
            </a:r>
            <a:r>
              <a:rPr lang="en-US" altLang="zh-CN" sz="2400" dirty="0"/>
              <a:t>Build-in function</a:t>
            </a:r>
            <a:r>
              <a:rPr lang="zh-CN" altLang="en-US" sz="2400" dirty="0"/>
              <a:t>）</a:t>
            </a:r>
            <a:endParaRPr lang="zh-CN" altLang="en-US" sz="2400" dirty="0"/>
          </a:p>
        </p:txBody>
      </p:sp>
      <p:sp>
        <p:nvSpPr>
          <p:cNvPr id="43" name="日期占位符 3"/>
          <p:cNvSpPr>
            <a:spLocks noGrp="1"/>
          </p:cNvSpPr>
          <p:nvPr>
            <p:ph type="dt" sz="quarter" idx="10"/>
          </p:nvPr>
        </p:nvSpPr>
        <p:spPr/>
        <p:txBody>
          <a:bodyPr/>
          <a:lstStyle/>
          <a:p>
            <a:pPr>
              <a:defRPr/>
            </a:pPr>
            <a:fld id="{5E70C551-711E-45D1-BEAF-721CF758E03F}" type="datetime1">
              <a:rPr lang="zh-CN" altLang="en-US"/>
            </a:fld>
            <a:endParaRPr lang="en-US" altLang="zh-CN"/>
          </a:p>
        </p:txBody>
      </p:sp>
      <p:sp>
        <p:nvSpPr>
          <p:cNvPr id="747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74758" name="Group 42"/>
          <p:cNvGrpSpPr/>
          <p:nvPr/>
        </p:nvGrpSpPr>
        <p:grpSpPr bwMode="auto">
          <a:xfrm>
            <a:off x="2700338" y="3252788"/>
            <a:ext cx="3581400" cy="2819400"/>
            <a:chOff x="-3" y="-3"/>
            <a:chExt cx="1956" cy="3000"/>
          </a:xfrm>
        </p:grpSpPr>
        <p:grpSp>
          <p:nvGrpSpPr>
            <p:cNvPr id="74759" name="Group 40"/>
            <p:cNvGrpSpPr/>
            <p:nvPr/>
          </p:nvGrpSpPr>
          <p:grpSpPr bwMode="auto">
            <a:xfrm>
              <a:off x="0" y="0"/>
              <a:ext cx="1950" cy="2994"/>
              <a:chOff x="0" y="0"/>
              <a:chExt cx="1950" cy="2994"/>
            </a:xfrm>
          </p:grpSpPr>
          <p:grpSp>
            <p:nvGrpSpPr>
              <p:cNvPr id="74761" name="Group 17"/>
              <p:cNvGrpSpPr/>
              <p:nvPr/>
            </p:nvGrpSpPr>
            <p:grpSpPr bwMode="auto">
              <a:xfrm>
                <a:off x="0" y="0"/>
                <a:ext cx="877" cy="499"/>
                <a:chOff x="0" y="0"/>
                <a:chExt cx="877" cy="499"/>
              </a:xfrm>
            </p:grpSpPr>
            <p:sp>
              <p:nvSpPr>
                <p:cNvPr id="74795" name="Rectangle 4"/>
                <p:cNvSpPr>
                  <a:spLocks noChangeArrowheads="1"/>
                </p:cNvSpPr>
                <p:nvPr/>
              </p:nvSpPr>
              <p:spPr bwMode="auto">
                <a:xfrm>
                  <a:off x="43" y="0"/>
                  <a:ext cx="79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函 数 名</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74796" name="Rectangle 16"/>
                <p:cNvSpPr>
                  <a:spLocks noChangeArrowheads="1"/>
                </p:cNvSpPr>
                <p:nvPr/>
              </p:nvSpPr>
              <p:spPr bwMode="auto">
                <a:xfrm>
                  <a:off x="0" y="0"/>
                  <a:ext cx="87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74762" name="Group 19"/>
              <p:cNvGrpSpPr/>
              <p:nvPr/>
            </p:nvGrpSpPr>
            <p:grpSpPr bwMode="auto">
              <a:xfrm>
                <a:off x="877" y="0"/>
                <a:ext cx="1073" cy="499"/>
                <a:chOff x="877" y="0"/>
                <a:chExt cx="1073" cy="499"/>
              </a:xfrm>
            </p:grpSpPr>
            <p:sp>
              <p:nvSpPr>
                <p:cNvPr id="74793" name="Rectangle 5"/>
                <p:cNvSpPr>
                  <a:spLocks noChangeArrowheads="1"/>
                </p:cNvSpPr>
                <p:nvPr/>
              </p:nvSpPr>
              <p:spPr bwMode="auto">
                <a:xfrm>
                  <a:off x="920" y="0"/>
                  <a:ext cx="98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功    能</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74794" name="Rectangle 18"/>
                <p:cNvSpPr>
                  <a:spLocks noChangeArrowheads="1"/>
                </p:cNvSpPr>
                <p:nvPr/>
              </p:nvSpPr>
              <p:spPr bwMode="auto">
                <a:xfrm>
                  <a:off x="877" y="0"/>
                  <a:ext cx="107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74763" name="Group 21"/>
              <p:cNvGrpSpPr/>
              <p:nvPr/>
            </p:nvGrpSpPr>
            <p:grpSpPr bwMode="auto">
              <a:xfrm>
                <a:off x="0" y="499"/>
                <a:ext cx="877" cy="499"/>
                <a:chOff x="0" y="499"/>
                <a:chExt cx="877" cy="499"/>
              </a:xfrm>
            </p:grpSpPr>
            <p:sp>
              <p:nvSpPr>
                <p:cNvPr id="74791" name="Rectangle 6"/>
                <p:cNvSpPr>
                  <a:spLocks noChangeArrowheads="1"/>
                </p:cNvSpPr>
                <p:nvPr/>
              </p:nvSpPr>
              <p:spPr bwMode="auto">
                <a:xfrm>
                  <a:off x="43" y="499"/>
                  <a:ext cx="79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COUNT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74792" name="Rectangle 20"/>
                <p:cNvSpPr>
                  <a:spLocks noChangeArrowheads="1"/>
                </p:cNvSpPr>
                <p:nvPr/>
              </p:nvSpPr>
              <p:spPr bwMode="auto">
                <a:xfrm>
                  <a:off x="0" y="499"/>
                  <a:ext cx="87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74764" name="Group 23"/>
              <p:cNvGrpSpPr/>
              <p:nvPr/>
            </p:nvGrpSpPr>
            <p:grpSpPr bwMode="auto">
              <a:xfrm>
                <a:off x="877" y="499"/>
                <a:ext cx="1073" cy="499"/>
                <a:chOff x="877" y="499"/>
                <a:chExt cx="1073" cy="499"/>
              </a:xfrm>
            </p:grpSpPr>
            <p:sp>
              <p:nvSpPr>
                <p:cNvPr id="74789" name="Rectangle 7"/>
                <p:cNvSpPr>
                  <a:spLocks noChangeArrowheads="1"/>
                </p:cNvSpPr>
                <p:nvPr/>
              </p:nvSpPr>
              <p:spPr bwMode="auto">
                <a:xfrm>
                  <a:off x="920" y="499"/>
                  <a:ext cx="98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2200" b="1">
                      <a:latin typeface="Times New Roman" panose="02020603050405020304" pitchFamily="18" charset="0"/>
                    </a:rPr>
                    <a:t> </a:t>
                  </a:r>
                  <a:r>
                    <a:rPr lang="zh-CN" altLang="en-US" sz="2200" b="1">
                      <a:latin typeface="Times New Roman" panose="02020603050405020304" pitchFamily="18" charset="0"/>
                    </a:rPr>
                    <a:t>对元组计数</a:t>
                  </a:r>
                  <a:endParaRPr lang="zh-CN" altLang="en-US"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74790" name="Rectangle 22"/>
                <p:cNvSpPr>
                  <a:spLocks noChangeArrowheads="1"/>
                </p:cNvSpPr>
                <p:nvPr/>
              </p:nvSpPr>
              <p:spPr bwMode="auto">
                <a:xfrm>
                  <a:off x="877" y="499"/>
                  <a:ext cx="107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74765" name="Group 25"/>
              <p:cNvGrpSpPr/>
              <p:nvPr/>
            </p:nvGrpSpPr>
            <p:grpSpPr bwMode="auto">
              <a:xfrm>
                <a:off x="0" y="998"/>
                <a:ext cx="877" cy="499"/>
                <a:chOff x="0" y="998"/>
                <a:chExt cx="877" cy="499"/>
              </a:xfrm>
            </p:grpSpPr>
            <p:sp>
              <p:nvSpPr>
                <p:cNvPr id="74787" name="Rectangle 8"/>
                <p:cNvSpPr>
                  <a:spLocks noChangeArrowheads="1"/>
                </p:cNvSpPr>
                <p:nvPr/>
              </p:nvSpPr>
              <p:spPr bwMode="auto">
                <a:xfrm>
                  <a:off x="43" y="998"/>
                  <a:ext cx="79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TOTAL</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74788" name="Rectangle 24"/>
                <p:cNvSpPr>
                  <a:spLocks noChangeArrowheads="1"/>
                </p:cNvSpPr>
                <p:nvPr/>
              </p:nvSpPr>
              <p:spPr bwMode="auto">
                <a:xfrm>
                  <a:off x="0" y="998"/>
                  <a:ext cx="87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74766" name="Group 27"/>
              <p:cNvGrpSpPr/>
              <p:nvPr/>
            </p:nvGrpSpPr>
            <p:grpSpPr bwMode="auto">
              <a:xfrm>
                <a:off x="877" y="998"/>
                <a:ext cx="1073" cy="499"/>
                <a:chOff x="877" y="998"/>
                <a:chExt cx="1073" cy="499"/>
              </a:xfrm>
            </p:grpSpPr>
            <p:sp>
              <p:nvSpPr>
                <p:cNvPr id="74785" name="Rectangle 9"/>
                <p:cNvSpPr>
                  <a:spLocks noChangeArrowheads="1"/>
                </p:cNvSpPr>
                <p:nvPr/>
              </p:nvSpPr>
              <p:spPr bwMode="auto">
                <a:xfrm>
                  <a:off x="920" y="998"/>
                  <a:ext cx="98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2200" b="1">
                      <a:latin typeface="Times New Roman" panose="02020603050405020304" pitchFamily="18" charset="0"/>
                    </a:rPr>
                    <a:t> </a:t>
                  </a:r>
                  <a:r>
                    <a:rPr lang="zh-CN" altLang="en-US" sz="2200" b="1">
                      <a:latin typeface="Times New Roman" panose="02020603050405020304" pitchFamily="18" charset="0"/>
                    </a:rPr>
                    <a:t>求 总 和</a:t>
                  </a:r>
                  <a:endParaRPr lang="zh-CN" altLang="en-US"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74786" name="Rectangle 26"/>
                <p:cNvSpPr>
                  <a:spLocks noChangeArrowheads="1"/>
                </p:cNvSpPr>
                <p:nvPr/>
              </p:nvSpPr>
              <p:spPr bwMode="auto">
                <a:xfrm>
                  <a:off x="877" y="998"/>
                  <a:ext cx="107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74767" name="Group 29"/>
              <p:cNvGrpSpPr/>
              <p:nvPr/>
            </p:nvGrpSpPr>
            <p:grpSpPr bwMode="auto">
              <a:xfrm>
                <a:off x="0" y="1497"/>
                <a:ext cx="877" cy="499"/>
                <a:chOff x="0" y="1497"/>
                <a:chExt cx="877" cy="499"/>
              </a:xfrm>
            </p:grpSpPr>
            <p:sp>
              <p:nvSpPr>
                <p:cNvPr id="74783" name="Rectangle 10"/>
                <p:cNvSpPr>
                  <a:spLocks noChangeArrowheads="1"/>
                </p:cNvSpPr>
                <p:nvPr/>
              </p:nvSpPr>
              <p:spPr bwMode="auto">
                <a:xfrm>
                  <a:off x="43" y="1497"/>
                  <a:ext cx="79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MAX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74784" name="Rectangle 28"/>
                <p:cNvSpPr>
                  <a:spLocks noChangeArrowheads="1"/>
                </p:cNvSpPr>
                <p:nvPr/>
              </p:nvSpPr>
              <p:spPr bwMode="auto">
                <a:xfrm>
                  <a:off x="0" y="1497"/>
                  <a:ext cx="87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74768" name="Group 31"/>
              <p:cNvGrpSpPr/>
              <p:nvPr/>
            </p:nvGrpSpPr>
            <p:grpSpPr bwMode="auto">
              <a:xfrm>
                <a:off x="877" y="1497"/>
                <a:ext cx="1073" cy="499"/>
                <a:chOff x="877" y="1497"/>
                <a:chExt cx="1073" cy="499"/>
              </a:xfrm>
            </p:grpSpPr>
            <p:sp>
              <p:nvSpPr>
                <p:cNvPr id="74781" name="Rectangle 11"/>
                <p:cNvSpPr>
                  <a:spLocks noChangeArrowheads="1"/>
                </p:cNvSpPr>
                <p:nvPr/>
              </p:nvSpPr>
              <p:spPr bwMode="auto">
                <a:xfrm>
                  <a:off x="920" y="1497"/>
                  <a:ext cx="98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2200" b="1">
                      <a:latin typeface="Times New Roman" panose="02020603050405020304" pitchFamily="18" charset="0"/>
                    </a:rPr>
                    <a:t> </a:t>
                  </a:r>
                  <a:r>
                    <a:rPr lang="zh-CN" altLang="en-US" sz="2200" b="1">
                      <a:latin typeface="Times New Roman" panose="02020603050405020304" pitchFamily="18" charset="0"/>
                    </a:rPr>
                    <a:t>求最大值</a:t>
                  </a:r>
                  <a:endParaRPr lang="zh-CN" altLang="en-US"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74782" name="Rectangle 30"/>
                <p:cNvSpPr>
                  <a:spLocks noChangeArrowheads="1"/>
                </p:cNvSpPr>
                <p:nvPr/>
              </p:nvSpPr>
              <p:spPr bwMode="auto">
                <a:xfrm>
                  <a:off x="877" y="1497"/>
                  <a:ext cx="107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74769" name="Group 33"/>
              <p:cNvGrpSpPr/>
              <p:nvPr/>
            </p:nvGrpSpPr>
            <p:grpSpPr bwMode="auto">
              <a:xfrm>
                <a:off x="0" y="1996"/>
                <a:ext cx="877" cy="499"/>
                <a:chOff x="0" y="1996"/>
                <a:chExt cx="877" cy="499"/>
              </a:xfrm>
            </p:grpSpPr>
            <p:sp>
              <p:nvSpPr>
                <p:cNvPr id="74779" name="Rectangle 12"/>
                <p:cNvSpPr>
                  <a:spLocks noChangeArrowheads="1"/>
                </p:cNvSpPr>
                <p:nvPr/>
              </p:nvSpPr>
              <p:spPr bwMode="auto">
                <a:xfrm>
                  <a:off x="43" y="1996"/>
                  <a:ext cx="79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MIN</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74780" name="Rectangle 32"/>
                <p:cNvSpPr>
                  <a:spLocks noChangeArrowheads="1"/>
                </p:cNvSpPr>
                <p:nvPr/>
              </p:nvSpPr>
              <p:spPr bwMode="auto">
                <a:xfrm>
                  <a:off x="0" y="1996"/>
                  <a:ext cx="87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74770" name="Group 35"/>
              <p:cNvGrpSpPr/>
              <p:nvPr/>
            </p:nvGrpSpPr>
            <p:grpSpPr bwMode="auto">
              <a:xfrm>
                <a:off x="877" y="1996"/>
                <a:ext cx="1073" cy="499"/>
                <a:chOff x="877" y="1996"/>
                <a:chExt cx="1073" cy="499"/>
              </a:xfrm>
            </p:grpSpPr>
            <p:sp>
              <p:nvSpPr>
                <p:cNvPr id="74777" name="Rectangle 13"/>
                <p:cNvSpPr>
                  <a:spLocks noChangeArrowheads="1"/>
                </p:cNvSpPr>
                <p:nvPr/>
              </p:nvSpPr>
              <p:spPr bwMode="auto">
                <a:xfrm>
                  <a:off x="920" y="1996"/>
                  <a:ext cx="98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2200" b="1">
                      <a:latin typeface="Times New Roman" panose="02020603050405020304" pitchFamily="18" charset="0"/>
                    </a:rPr>
                    <a:t> </a:t>
                  </a:r>
                  <a:r>
                    <a:rPr lang="zh-CN" altLang="en-US" sz="2200" b="1">
                      <a:latin typeface="Times New Roman" panose="02020603050405020304" pitchFamily="18" charset="0"/>
                    </a:rPr>
                    <a:t>求最小值</a:t>
                  </a:r>
                  <a:endParaRPr lang="zh-CN" altLang="en-US"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74778" name="Rectangle 34"/>
                <p:cNvSpPr>
                  <a:spLocks noChangeArrowheads="1"/>
                </p:cNvSpPr>
                <p:nvPr/>
              </p:nvSpPr>
              <p:spPr bwMode="auto">
                <a:xfrm>
                  <a:off x="877" y="1996"/>
                  <a:ext cx="107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74771" name="Group 37"/>
              <p:cNvGrpSpPr/>
              <p:nvPr/>
            </p:nvGrpSpPr>
            <p:grpSpPr bwMode="auto">
              <a:xfrm>
                <a:off x="0" y="2495"/>
                <a:ext cx="877" cy="499"/>
                <a:chOff x="0" y="2495"/>
                <a:chExt cx="877" cy="499"/>
              </a:xfrm>
            </p:grpSpPr>
            <p:sp>
              <p:nvSpPr>
                <p:cNvPr id="74775" name="Rectangle 14"/>
                <p:cNvSpPr>
                  <a:spLocks noChangeArrowheads="1"/>
                </p:cNvSpPr>
                <p:nvPr/>
              </p:nvSpPr>
              <p:spPr bwMode="auto">
                <a:xfrm>
                  <a:off x="43" y="2495"/>
                  <a:ext cx="79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AVG</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74776" name="Rectangle 36"/>
                <p:cNvSpPr>
                  <a:spLocks noChangeArrowheads="1"/>
                </p:cNvSpPr>
                <p:nvPr/>
              </p:nvSpPr>
              <p:spPr bwMode="auto">
                <a:xfrm>
                  <a:off x="0" y="2495"/>
                  <a:ext cx="87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74772" name="Group 39"/>
              <p:cNvGrpSpPr/>
              <p:nvPr/>
            </p:nvGrpSpPr>
            <p:grpSpPr bwMode="auto">
              <a:xfrm>
                <a:off x="877" y="2495"/>
                <a:ext cx="1073" cy="499"/>
                <a:chOff x="877" y="2495"/>
                <a:chExt cx="1073" cy="499"/>
              </a:xfrm>
            </p:grpSpPr>
            <p:sp>
              <p:nvSpPr>
                <p:cNvPr id="74773" name="Rectangle 15"/>
                <p:cNvSpPr>
                  <a:spLocks noChangeArrowheads="1"/>
                </p:cNvSpPr>
                <p:nvPr/>
              </p:nvSpPr>
              <p:spPr bwMode="auto">
                <a:xfrm>
                  <a:off x="920" y="2495"/>
                  <a:ext cx="98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2200" b="1">
                      <a:latin typeface="Times New Roman" panose="02020603050405020304" pitchFamily="18" charset="0"/>
                    </a:rPr>
                    <a:t> </a:t>
                  </a:r>
                  <a:r>
                    <a:rPr lang="zh-CN" altLang="en-US" sz="2200" b="1">
                      <a:latin typeface="Times New Roman" panose="02020603050405020304" pitchFamily="18" charset="0"/>
                    </a:rPr>
                    <a:t>求平均值</a:t>
                  </a:r>
                  <a:endParaRPr lang="zh-CN" altLang="en-US"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74774" name="Rectangle 38"/>
                <p:cNvSpPr>
                  <a:spLocks noChangeArrowheads="1"/>
                </p:cNvSpPr>
                <p:nvPr/>
              </p:nvSpPr>
              <p:spPr bwMode="auto">
                <a:xfrm>
                  <a:off x="877" y="2495"/>
                  <a:ext cx="107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74760" name="Rectangle 41"/>
            <p:cNvSpPr>
              <a:spLocks noChangeArrowheads="1"/>
            </p:cNvSpPr>
            <p:nvPr/>
          </p:nvSpPr>
          <p:spPr bwMode="auto">
            <a:xfrm>
              <a:off x="-3" y="-3"/>
              <a:ext cx="1956" cy="3000"/>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p:cNvSpPr>
          <p:nvPr>
            <p:ph type="title"/>
          </p:nvPr>
        </p:nvSpPr>
        <p:spPr/>
        <p:txBody>
          <a:bodyPr/>
          <a:lstStyle/>
          <a:p>
            <a:pPr eaLnBrk="1" hangingPunct="1"/>
            <a:r>
              <a:rPr lang="zh-CN" altLang="en-US" dirty="0"/>
              <a:t>聚集函数</a:t>
            </a:r>
            <a:r>
              <a:rPr lang="en-US" altLang="zh-CN" dirty="0"/>
              <a:t>(</a:t>
            </a:r>
            <a:r>
              <a:rPr lang="zh-CN" altLang="en-US" dirty="0"/>
              <a:t>续</a:t>
            </a:r>
            <a:r>
              <a:rPr lang="en-US" altLang="zh-CN" dirty="0"/>
              <a:t>)</a:t>
            </a:r>
            <a:endParaRPr lang="en-US" altLang="zh-CN" dirty="0"/>
          </a:p>
        </p:txBody>
      </p:sp>
      <p:sp>
        <p:nvSpPr>
          <p:cNvPr id="387075"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a:ea typeface="黑体" panose="02010609060101010101" pitchFamily="49" charset="-122"/>
              </a:rPr>
              <a:t>[</a:t>
            </a:r>
            <a:r>
              <a:rPr lang="zh-CN" altLang="en-US">
                <a:ea typeface="黑体" panose="02010609060101010101" pitchFamily="49" charset="-122"/>
              </a:rPr>
              <a:t>例</a:t>
            </a:r>
            <a:r>
              <a:rPr lang="en-US" altLang="zh-CN"/>
              <a:t>15]  </a:t>
            </a:r>
            <a:r>
              <a:rPr lang="zh-CN" altLang="en-US"/>
              <a:t>查询学生所在系的数目。</a:t>
            </a:r>
            <a:endParaRPr lang="zh-CN" altLang="en-US"/>
          </a:p>
          <a:p>
            <a:pPr lvl="1" algn="just" eaLnBrk="1" hangingPunct="1">
              <a:lnSpc>
                <a:spcPct val="90000"/>
              </a:lnSpc>
              <a:buFont typeface="Wingdings" panose="05000000000000000000" pitchFamily="2" charset="2"/>
              <a:buNone/>
            </a:pPr>
            <a:r>
              <a:rPr lang="zh-CN" altLang="en-US"/>
              <a:t>         </a:t>
            </a:r>
            <a:r>
              <a:rPr lang="en-US" altLang="zh-CN"/>
              <a:t>GET  W  ( </a:t>
            </a:r>
            <a:r>
              <a:rPr lang="en-US" altLang="zh-CN">
                <a:solidFill>
                  <a:srgbClr val="FF5050"/>
                </a:solidFill>
              </a:rPr>
              <a:t>COUNT(Student.Sdept) </a:t>
            </a:r>
            <a:r>
              <a:rPr lang="en-US" altLang="zh-CN"/>
              <a:t>)</a:t>
            </a:r>
            <a:endParaRPr lang="en-US" altLang="zh-CN"/>
          </a:p>
          <a:p>
            <a:pPr lvl="1" algn="just" eaLnBrk="1" hangingPunct="1">
              <a:lnSpc>
                <a:spcPct val="90000"/>
              </a:lnSpc>
              <a:buFont typeface="Wingdings" panose="05000000000000000000" pitchFamily="2" charset="2"/>
              <a:buNone/>
            </a:pPr>
            <a:r>
              <a:rPr lang="en-US" altLang="zh-CN"/>
              <a:t>COUNT</a:t>
            </a:r>
            <a:r>
              <a:rPr lang="zh-CN" altLang="en-US"/>
              <a:t>函数在计数时会自动排除重复值。</a:t>
            </a:r>
            <a:endParaRPr lang="zh-CN" altLang="en-US"/>
          </a:p>
          <a:p>
            <a:pPr algn="just" eaLnBrk="1" hangingPunct="1">
              <a:lnSpc>
                <a:spcPct val="90000"/>
              </a:lnSpc>
              <a:buFont typeface="Wingdings" panose="05000000000000000000" pitchFamily="2" charset="2"/>
              <a:buNone/>
            </a:pPr>
            <a:r>
              <a:rPr lang="zh-CN" altLang="en-US">
                <a:ea typeface="黑体" panose="02010609060101010101" pitchFamily="49" charset="-122"/>
              </a:rPr>
              <a:t> </a:t>
            </a:r>
            <a:endParaRPr lang="zh-CN" altLang="en-US"/>
          </a:p>
          <a:p>
            <a:pPr algn="just" eaLnBrk="1" hangingPunct="1">
              <a:lnSpc>
                <a:spcPct val="90000"/>
              </a:lnSpc>
              <a:buFont typeface="Wingdings" panose="05000000000000000000" pitchFamily="2" charset="2"/>
              <a:buNone/>
            </a:pPr>
            <a:r>
              <a:rPr lang="en-US" altLang="zh-CN">
                <a:ea typeface="黑体" panose="02010609060101010101" pitchFamily="49" charset="-122"/>
              </a:rPr>
              <a:t>[</a:t>
            </a:r>
            <a:r>
              <a:rPr lang="zh-CN" altLang="en-US">
                <a:ea typeface="黑体" panose="02010609060101010101" pitchFamily="49" charset="-122"/>
              </a:rPr>
              <a:t>例</a:t>
            </a:r>
            <a:r>
              <a:rPr lang="en-US" altLang="zh-CN"/>
              <a:t>16]  </a:t>
            </a:r>
            <a:r>
              <a:rPr lang="zh-CN" altLang="en-US"/>
              <a:t>查询信息系学生的平均年龄</a:t>
            </a:r>
            <a:endParaRPr lang="zh-CN" altLang="en-US"/>
          </a:p>
          <a:p>
            <a:pPr eaLnBrk="1" hangingPunct="1">
              <a:lnSpc>
                <a:spcPct val="90000"/>
              </a:lnSpc>
              <a:buFont typeface="Wingdings" panose="05000000000000000000" pitchFamily="2" charset="2"/>
              <a:buNone/>
            </a:pPr>
            <a:r>
              <a:rPr lang="zh-CN" altLang="en-US" sz="2800"/>
              <a:t>             </a:t>
            </a:r>
            <a:r>
              <a:rPr lang="en-US" altLang="zh-CN" sz="2800"/>
              <a:t>GET  W  (AVG(Student.Sage) :                          </a:t>
            </a:r>
            <a:endParaRPr lang="en-US" altLang="zh-CN" sz="2800"/>
          </a:p>
          <a:p>
            <a:pPr eaLnBrk="1" hangingPunct="1">
              <a:lnSpc>
                <a:spcPct val="90000"/>
              </a:lnSpc>
              <a:buFont typeface="Wingdings" panose="05000000000000000000" pitchFamily="2" charset="2"/>
              <a:buNone/>
            </a:pPr>
            <a:r>
              <a:rPr lang="en-US" altLang="zh-CN" sz="2800"/>
              <a:t>                        Student.Sdept='IS’</a:t>
            </a:r>
            <a:r>
              <a:rPr lang="en-US" altLang="zh-CN" sz="2400"/>
              <a:t> )</a:t>
            </a:r>
            <a:endParaRPr lang="en-US" altLang="zh-CN"/>
          </a:p>
        </p:txBody>
      </p:sp>
      <p:sp>
        <p:nvSpPr>
          <p:cNvPr id="4" name="日期占位符 3"/>
          <p:cNvSpPr>
            <a:spLocks noGrp="1"/>
          </p:cNvSpPr>
          <p:nvPr>
            <p:ph type="dt" sz="quarter" idx="10"/>
          </p:nvPr>
        </p:nvSpPr>
        <p:spPr/>
        <p:txBody>
          <a:bodyPr/>
          <a:lstStyle/>
          <a:p>
            <a:pPr>
              <a:defRPr/>
            </a:pPr>
            <a:fld id="{2FCDE2C8-200C-4BBA-979D-AE6ED3181F34}" type="datetime1">
              <a:rPr lang="zh-CN" altLang="en-US"/>
            </a:fld>
            <a:endParaRPr lang="en-US" altLang="zh-CN"/>
          </a:p>
        </p:txBody>
      </p:sp>
      <p:sp>
        <p:nvSpPr>
          <p:cNvPr id="757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7075">
                                            <p:txEl>
                                              <p:pRg st="4" end="4"/>
                                            </p:txEl>
                                          </p:spTgt>
                                        </p:tgtEl>
                                        <p:attrNameLst>
                                          <p:attrName>style.visibility</p:attrName>
                                        </p:attrNameLst>
                                      </p:cBhvr>
                                      <p:to>
                                        <p:strVal val="visible"/>
                                      </p:to>
                                    </p:set>
                                    <p:animEffect transition="in" filter="blinds(horizontal)">
                                      <p:cBhvr>
                                        <p:cTn id="7" dur="500"/>
                                        <p:tgtEl>
                                          <p:spTgt spid="38707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87075">
                                            <p:txEl>
                                              <p:pRg st="5" end="5"/>
                                            </p:txEl>
                                          </p:spTgt>
                                        </p:tgtEl>
                                        <p:attrNameLst>
                                          <p:attrName>style.visibility</p:attrName>
                                        </p:attrNameLst>
                                      </p:cBhvr>
                                      <p:to>
                                        <p:strVal val="visible"/>
                                      </p:to>
                                    </p:set>
                                    <p:animEffect transition="in" filter="blinds(horizontal)">
                                      <p:cBhvr>
                                        <p:cTn id="10" dur="500"/>
                                        <p:tgtEl>
                                          <p:spTgt spid="387075">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87075">
                                            <p:txEl>
                                              <p:pRg st="6" end="6"/>
                                            </p:txEl>
                                          </p:spTgt>
                                        </p:tgtEl>
                                        <p:attrNameLst>
                                          <p:attrName>style.visibility</p:attrName>
                                        </p:attrNameLst>
                                      </p:cBhvr>
                                      <p:to>
                                        <p:strVal val="visible"/>
                                      </p:to>
                                    </p:set>
                                    <p:animEffect transition="in" filter="blinds(horizontal)">
                                      <p:cBhvr>
                                        <p:cTn id="13" dur="500"/>
                                        <p:tgtEl>
                                          <p:spTgt spid="3870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p:cNvSpPr>
          <p:nvPr>
            <p:ph type="title"/>
          </p:nvPr>
        </p:nvSpPr>
        <p:spPr/>
        <p:txBody>
          <a:bodyPr/>
          <a:lstStyle/>
          <a:p>
            <a:pPr eaLnBrk="1" hangingPunct="1"/>
            <a:r>
              <a:rPr lang="zh-CN" altLang="en-US"/>
              <a:t>二、更新操作</a:t>
            </a:r>
            <a:endParaRPr lang="zh-CN" altLang="en-US">
              <a:ea typeface="黑体" panose="02010609060101010101" pitchFamily="49" charset="-122"/>
            </a:endParaRPr>
          </a:p>
        </p:txBody>
      </p:sp>
      <p:sp>
        <p:nvSpPr>
          <p:cNvPr id="76803" name="Rectangle 3"/>
          <p:cNvSpPr>
            <a:spLocks noGrp="1" noRot="1"/>
          </p:cNvSpPr>
          <p:nvPr>
            <p:ph idx="1"/>
          </p:nvPr>
        </p:nvSpPr>
        <p:spPr/>
        <p:txBody>
          <a:bodyPr/>
          <a:lstStyle/>
          <a:p>
            <a:pPr algn="just" eaLnBrk="1" hangingPunct="1">
              <a:lnSpc>
                <a:spcPct val="160000"/>
              </a:lnSpc>
              <a:buFont typeface="Wingdings" panose="05000000000000000000" pitchFamily="2" charset="2"/>
              <a:buNone/>
            </a:pPr>
            <a:r>
              <a:rPr lang="en-US" altLang="zh-CN"/>
              <a:t>(1) </a:t>
            </a:r>
            <a:r>
              <a:rPr lang="zh-CN" altLang="en-US"/>
              <a:t>修改操作</a:t>
            </a:r>
            <a:endParaRPr lang="zh-CN" altLang="en-US"/>
          </a:p>
          <a:p>
            <a:pPr algn="just" eaLnBrk="1" hangingPunct="1">
              <a:lnSpc>
                <a:spcPct val="160000"/>
              </a:lnSpc>
              <a:buFont typeface="Wingdings" panose="05000000000000000000" pitchFamily="2" charset="2"/>
              <a:buNone/>
            </a:pPr>
            <a:r>
              <a:rPr lang="en-US" altLang="zh-CN"/>
              <a:t>(2) </a:t>
            </a:r>
            <a:r>
              <a:rPr lang="zh-CN" altLang="en-US"/>
              <a:t>插入操作</a:t>
            </a:r>
            <a:endParaRPr lang="zh-CN" altLang="en-US"/>
          </a:p>
          <a:p>
            <a:pPr algn="just" eaLnBrk="1" hangingPunct="1">
              <a:lnSpc>
                <a:spcPct val="160000"/>
              </a:lnSpc>
              <a:buFont typeface="Wingdings" panose="05000000000000000000" pitchFamily="2" charset="2"/>
              <a:buNone/>
            </a:pPr>
            <a:r>
              <a:rPr lang="en-US" altLang="zh-CN"/>
              <a:t>(3) </a:t>
            </a:r>
            <a:r>
              <a:rPr lang="zh-CN" altLang="en-US"/>
              <a:t>删除操作</a:t>
            </a:r>
            <a:endParaRPr lang="zh-CN" altLang="en-US" sz="2800"/>
          </a:p>
        </p:txBody>
      </p:sp>
      <p:sp>
        <p:nvSpPr>
          <p:cNvPr id="4" name="日期占位符 3"/>
          <p:cNvSpPr>
            <a:spLocks noGrp="1"/>
          </p:cNvSpPr>
          <p:nvPr>
            <p:ph type="dt" sz="quarter" idx="10"/>
          </p:nvPr>
        </p:nvSpPr>
        <p:spPr/>
        <p:txBody>
          <a:bodyPr/>
          <a:lstStyle/>
          <a:p>
            <a:pPr>
              <a:defRPr/>
            </a:pPr>
            <a:fld id="{71A8F4DF-09BA-44B7-A2EC-18D804E135D7}" type="datetime1">
              <a:rPr lang="zh-CN" altLang="en-US"/>
            </a:fld>
            <a:endParaRPr lang="en-US" altLang="zh-CN"/>
          </a:p>
        </p:txBody>
      </p:sp>
      <p:sp>
        <p:nvSpPr>
          <p:cNvPr id="768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p:cNvSpPr>
          <p:nvPr>
            <p:ph type="title"/>
          </p:nvPr>
        </p:nvSpPr>
        <p:spPr/>
        <p:txBody>
          <a:bodyPr/>
          <a:lstStyle/>
          <a:p>
            <a:pPr eaLnBrk="1" hangingPunct="1"/>
            <a:r>
              <a:rPr lang="zh-CN" altLang="en-US"/>
              <a:t>（</a:t>
            </a:r>
            <a:r>
              <a:rPr lang="en-US" altLang="zh-CN"/>
              <a:t>1</a:t>
            </a:r>
            <a:r>
              <a:rPr lang="zh-CN" altLang="en-US"/>
              <a:t>）修改操作</a:t>
            </a:r>
            <a:r>
              <a:rPr lang="zh-CN" altLang="en-US" sz="4000"/>
              <a:t>步骤</a:t>
            </a:r>
            <a:endParaRPr lang="zh-CN" altLang="en-US" sz="4000"/>
          </a:p>
        </p:txBody>
      </p:sp>
      <p:sp>
        <p:nvSpPr>
          <p:cNvPr id="77827" name="Rectangle 3"/>
          <p:cNvSpPr>
            <a:spLocks noGrp="1" noRot="1"/>
          </p:cNvSpPr>
          <p:nvPr>
            <p:ph idx="1"/>
          </p:nvPr>
        </p:nvSpPr>
        <p:spPr>
          <a:xfrm>
            <a:off x="827088" y="1916113"/>
            <a:ext cx="7772400" cy="4114800"/>
          </a:xfrm>
        </p:spPr>
        <p:txBody>
          <a:bodyPr/>
          <a:lstStyle/>
          <a:p>
            <a:pPr algn="just" eaLnBrk="1" hangingPunct="1">
              <a:buFont typeface="Wingdings" panose="05000000000000000000" pitchFamily="2" charset="2"/>
              <a:buNone/>
            </a:pPr>
            <a:r>
              <a:rPr lang="en-US" altLang="zh-CN" sz="2400" dirty="0"/>
              <a:t>① </a:t>
            </a:r>
            <a:r>
              <a:rPr lang="zh-CN" altLang="en-US" sz="2400" dirty="0"/>
              <a:t>用</a:t>
            </a:r>
            <a:r>
              <a:rPr lang="en-US" altLang="zh-CN" sz="2400" dirty="0"/>
              <a:t>HOLD</a:t>
            </a:r>
            <a:r>
              <a:rPr lang="zh-CN" altLang="en-US" sz="2400" dirty="0"/>
              <a:t>语句将要修改的元组从数据库中读到工作空间中</a:t>
            </a:r>
            <a:endParaRPr lang="zh-CN" altLang="en-US" sz="2400" dirty="0"/>
          </a:p>
          <a:p>
            <a:pPr lvl="2" algn="just" eaLnBrk="1" hangingPunct="1">
              <a:lnSpc>
                <a:spcPct val="150000"/>
              </a:lnSpc>
              <a:buFont typeface="Wingdings 2" panose="05020102010507070707" pitchFamily="18" charset="2"/>
              <a:buNone/>
            </a:pPr>
            <a:r>
              <a:rPr lang="en-US" altLang="zh-CN" dirty="0">
                <a:solidFill>
                  <a:srgbClr val="FF5050"/>
                </a:solidFill>
              </a:rPr>
              <a:t>HOLD</a:t>
            </a:r>
            <a:r>
              <a:rPr lang="en-US" altLang="zh-CN" dirty="0"/>
              <a:t> </a:t>
            </a:r>
            <a:r>
              <a:rPr lang="zh-CN" altLang="en-US" u="sng" dirty="0"/>
              <a:t>工作空间名</a:t>
            </a:r>
            <a:r>
              <a:rPr lang="zh-CN" altLang="en-US" dirty="0"/>
              <a:t>（</a:t>
            </a:r>
            <a:r>
              <a:rPr lang="zh-CN" altLang="en-US" u="sng" dirty="0"/>
              <a:t>表达式</a:t>
            </a:r>
            <a:r>
              <a:rPr lang="en-US" altLang="zh-CN" u="sng" dirty="0"/>
              <a:t>1</a:t>
            </a:r>
            <a:r>
              <a:rPr lang="zh-CN" altLang="en-US" dirty="0"/>
              <a:t>）</a:t>
            </a:r>
            <a:r>
              <a:rPr lang="en-US" altLang="zh-CN" dirty="0"/>
              <a:t>[</a:t>
            </a:r>
            <a:r>
              <a:rPr lang="zh-CN" altLang="en-US" dirty="0"/>
              <a:t>：</a:t>
            </a:r>
            <a:r>
              <a:rPr lang="zh-CN" altLang="en-US" u="sng" dirty="0"/>
              <a:t>操作条件 </a:t>
            </a:r>
            <a:r>
              <a:rPr lang="en-US" altLang="zh-CN" dirty="0"/>
              <a:t>]</a:t>
            </a:r>
            <a:endParaRPr lang="en-US" altLang="zh-CN" dirty="0"/>
          </a:p>
          <a:p>
            <a:pPr lvl="2" algn="just" eaLnBrk="1" hangingPunct="1">
              <a:lnSpc>
                <a:spcPct val="150000"/>
              </a:lnSpc>
              <a:buFont typeface="Wingdings 2" panose="05020102010507070707" pitchFamily="18" charset="2"/>
              <a:buNone/>
            </a:pPr>
            <a:r>
              <a:rPr lang="en-US" altLang="zh-CN" dirty="0"/>
              <a:t>HOLD</a:t>
            </a:r>
            <a:r>
              <a:rPr lang="zh-CN" altLang="en-US" dirty="0"/>
              <a:t>语句是带上并发控制的</a:t>
            </a:r>
            <a:r>
              <a:rPr lang="en-US" altLang="zh-CN" dirty="0"/>
              <a:t>GET</a:t>
            </a:r>
            <a:r>
              <a:rPr lang="zh-CN" altLang="en-US" dirty="0"/>
              <a:t>语句</a:t>
            </a:r>
            <a:endParaRPr lang="zh-CN" altLang="en-US" dirty="0"/>
          </a:p>
          <a:p>
            <a:pPr algn="just" eaLnBrk="1" hangingPunct="1">
              <a:lnSpc>
                <a:spcPct val="150000"/>
              </a:lnSpc>
              <a:buFont typeface="Wingdings" panose="05000000000000000000" pitchFamily="2" charset="2"/>
              <a:buNone/>
            </a:pPr>
            <a:r>
              <a:rPr lang="zh-CN" altLang="en-US" sz="2400" dirty="0"/>
              <a:t>② 用宿主语言修改工作空间中元组的属性</a:t>
            </a:r>
            <a:endParaRPr lang="zh-CN" altLang="en-US" sz="2400" dirty="0"/>
          </a:p>
          <a:p>
            <a:pPr algn="just" eaLnBrk="1" hangingPunct="1">
              <a:lnSpc>
                <a:spcPct val="150000"/>
              </a:lnSpc>
              <a:buFont typeface="Wingdings" panose="05000000000000000000" pitchFamily="2" charset="2"/>
              <a:buNone/>
            </a:pPr>
            <a:r>
              <a:rPr lang="zh-CN" altLang="en-US" sz="2400" dirty="0"/>
              <a:t>③ 用</a:t>
            </a:r>
            <a:r>
              <a:rPr lang="en-US" altLang="zh-CN" sz="2400" dirty="0"/>
              <a:t>UPDATE</a:t>
            </a:r>
            <a:r>
              <a:rPr lang="zh-CN" altLang="en-US" sz="2400" dirty="0"/>
              <a:t>语句将修改后的元组送回数据库中</a:t>
            </a:r>
            <a:endParaRPr lang="zh-CN" altLang="en-US" sz="2400" dirty="0"/>
          </a:p>
          <a:p>
            <a:pPr lvl="1" algn="just" eaLnBrk="1" hangingPunct="1">
              <a:lnSpc>
                <a:spcPct val="150000"/>
              </a:lnSpc>
              <a:buFont typeface="Wingdings" panose="05000000000000000000" pitchFamily="2" charset="2"/>
              <a:buNone/>
            </a:pPr>
            <a:r>
              <a:rPr lang="zh-CN" altLang="en-US" dirty="0"/>
              <a:t>	  </a:t>
            </a:r>
            <a:r>
              <a:rPr lang="en-US" altLang="zh-CN" dirty="0">
                <a:solidFill>
                  <a:srgbClr val="FF5050"/>
                </a:solidFill>
              </a:rPr>
              <a:t>UPDATE</a:t>
            </a:r>
            <a:r>
              <a:rPr lang="en-US" altLang="zh-CN" dirty="0"/>
              <a:t>  </a:t>
            </a:r>
            <a:r>
              <a:rPr lang="zh-CN" altLang="en-US" u="sng" dirty="0"/>
              <a:t>工作空间名</a:t>
            </a:r>
            <a:endParaRPr lang="zh-CN" altLang="en-US" dirty="0"/>
          </a:p>
        </p:txBody>
      </p:sp>
      <p:sp>
        <p:nvSpPr>
          <p:cNvPr id="4" name="日期占位符 3"/>
          <p:cNvSpPr>
            <a:spLocks noGrp="1"/>
          </p:cNvSpPr>
          <p:nvPr>
            <p:ph type="dt" sz="quarter" idx="10"/>
          </p:nvPr>
        </p:nvSpPr>
        <p:spPr/>
        <p:txBody>
          <a:bodyPr/>
          <a:lstStyle/>
          <a:p>
            <a:pPr>
              <a:defRPr/>
            </a:pPr>
            <a:fld id="{9337D25A-CFEB-4499-9611-070C8F05A5F5}" type="datetime1">
              <a:rPr lang="zh-CN" altLang="en-US"/>
            </a:fld>
            <a:endParaRPr lang="en-US" altLang="zh-CN"/>
          </a:p>
        </p:txBody>
      </p:sp>
      <p:sp>
        <p:nvSpPr>
          <p:cNvPr id="778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p:cNvSpPr>
          <p:nvPr>
            <p:ph type="title"/>
          </p:nvPr>
        </p:nvSpPr>
        <p:spPr/>
        <p:txBody>
          <a:bodyPr/>
          <a:lstStyle/>
          <a:p>
            <a:pPr eaLnBrk="1" hangingPunct="1"/>
            <a:r>
              <a:rPr lang="zh-CN" altLang="en-US"/>
              <a:t>修改操作</a:t>
            </a:r>
            <a:endParaRPr lang="zh-CN" altLang="en-US"/>
          </a:p>
        </p:txBody>
      </p:sp>
      <p:sp>
        <p:nvSpPr>
          <p:cNvPr id="78851" name="Rectangle 3"/>
          <p:cNvSpPr>
            <a:spLocks noGrp="1" noRot="1"/>
          </p:cNvSpPr>
          <p:nvPr>
            <p:ph idx="1"/>
          </p:nvPr>
        </p:nvSpPr>
        <p:spPr/>
        <p:txBody>
          <a:bodyPr/>
          <a:lstStyle/>
          <a:p>
            <a:pPr algn="just" eaLnBrk="1" hangingPunct="1">
              <a:lnSpc>
                <a:spcPct val="110000"/>
              </a:lnSpc>
              <a:buFont typeface="Wingdings" panose="05000000000000000000" pitchFamily="2" charset="2"/>
              <a:buNone/>
            </a:pPr>
            <a:r>
              <a:rPr lang="en-US" altLang="zh-CN" sz="2400">
                <a:ea typeface="黑体" panose="02010609060101010101" pitchFamily="49" charset="-122"/>
              </a:rPr>
              <a:t> [</a:t>
            </a:r>
            <a:r>
              <a:rPr lang="zh-CN" altLang="en-US" sz="2400">
                <a:ea typeface="黑体" panose="02010609060101010101" pitchFamily="49" charset="-122"/>
              </a:rPr>
              <a:t>例</a:t>
            </a:r>
            <a:r>
              <a:rPr lang="en-US" altLang="zh-CN" sz="2400"/>
              <a:t>17]  </a:t>
            </a:r>
            <a:r>
              <a:rPr lang="zh-CN" altLang="en-US" sz="2400"/>
              <a:t>把</a:t>
            </a:r>
            <a:r>
              <a:rPr lang="en-US" altLang="zh-CN" sz="2400"/>
              <a:t>95007</a:t>
            </a:r>
            <a:r>
              <a:rPr lang="zh-CN" altLang="en-US" sz="2400"/>
              <a:t>学生从计算机科学系转到信息系。</a:t>
            </a:r>
            <a:endParaRPr lang="en-US" altLang="zh-CN" sz="2400"/>
          </a:p>
          <a:p>
            <a:pPr algn="just" eaLnBrk="1" hangingPunct="1">
              <a:lnSpc>
                <a:spcPct val="110000"/>
              </a:lnSpc>
              <a:buFont typeface="Wingdings" panose="05000000000000000000" pitchFamily="2" charset="2"/>
              <a:buNone/>
            </a:pPr>
            <a:r>
              <a:rPr lang="zh-CN" altLang="en-US" sz="2400"/>
              <a:t> </a:t>
            </a:r>
            <a:endParaRPr lang="zh-CN" altLang="en-US" sz="2400"/>
          </a:p>
          <a:p>
            <a:pPr algn="just" eaLnBrk="1" hangingPunct="1">
              <a:lnSpc>
                <a:spcPct val="110000"/>
              </a:lnSpc>
              <a:buFont typeface="Wingdings" panose="05000000000000000000" pitchFamily="2" charset="2"/>
              <a:buNone/>
            </a:pPr>
            <a:r>
              <a:rPr lang="en-US" altLang="zh-CN" sz="2400"/>
              <a:t>    HOLD  W  (Student.Sno</a:t>
            </a:r>
            <a:r>
              <a:rPr lang="zh-CN" altLang="en-US" sz="2400"/>
              <a:t>， </a:t>
            </a:r>
            <a:r>
              <a:rPr lang="en-US" altLang="zh-CN" sz="2400"/>
              <a:t>Student.Sdetp):</a:t>
            </a:r>
            <a:endParaRPr lang="en-US" altLang="zh-CN" sz="2400"/>
          </a:p>
          <a:p>
            <a:pPr algn="just" eaLnBrk="1" hangingPunct="1">
              <a:lnSpc>
                <a:spcPct val="110000"/>
              </a:lnSpc>
              <a:buFont typeface="Wingdings" panose="05000000000000000000" pitchFamily="2" charset="2"/>
              <a:buNone/>
            </a:pPr>
            <a:r>
              <a:rPr lang="en-US" altLang="zh-CN" sz="2400"/>
              <a:t>                         Student.Sno='95007'</a:t>
            </a:r>
            <a:endParaRPr lang="en-US" altLang="zh-CN" sz="2400"/>
          </a:p>
          <a:p>
            <a:pPr lvl="1" algn="just" eaLnBrk="1" hangingPunct="1">
              <a:lnSpc>
                <a:spcPct val="110000"/>
              </a:lnSpc>
              <a:buFont typeface="Wingdings" panose="05000000000000000000" pitchFamily="2" charset="2"/>
              <a:buNone/>
            </a:pPr>
            <a:r>
              <a:rPr lang="en-US" altLang="zh-CN" sz="2000"/>
              <a:t>       </a:t>
            </a:r>
            <a:r>
              <a:rPr lang="zh-CN" altLang="en-US" sz="2000">
                <a:solidFill>
                  <a:srgbClr val="FF5050"/>
                </a:solidFill>
              </a:rPr>
              <a:t>（从</a:t>
            </a:r>
            <a:r>
              <a:rPr lang="en-US" altLang="zh-CN" sz="2000">
                <a:solidFill>
                  <a:srgbClr val="FF5050"/>
                </a:solidFill>
              </a:rPr>
              <a:t>Student</a:t>
            </a:r>
            <a:r>
              <a:rPr lang="zh-CN" altLang="en-US" sz="2000">
                <a:solidFill>
                  <a:srgbClr val="FF5050"/>
                </a:solidFill>
              </a:rPr>
              <a:t>关系中读出</a:t>
            </a:r>
            <a:r>
              <a:rPr lang="en-US" altLang="zh-CN" sz="2000">
                <a:solidFill>
                  <a:srgbClr val="FF5050"/>
                </a:solidFill>
              </a:rPr>
              <a:t>95007</a:t>
            </a:r>
            <a:r>
              <a:rPr lang="zh-CN" altLang="en-US" sz="2000">
                <a:solidFill>
                  <a:srgbClr val="FF5050"/>
                </a:solidFill>
              </a:rPr>
              <a:t>学生的数据）</a:t>
            </a:r>
            <a:endParaRPr lang="zh-CN" altLang="en-US" sz="2000"/>
          </a:p>
          <a:p>
            <a:pPr algn="just" eaLnBrk="1" hangingPunct="1">
              <a:lnSpc>
                <a:spcPct val="110000"/>
              </a:lnSpc>
              <a:buFont typeface="Wingdings" panose="05000000000000000000" pitchFamily="2" charset="2"/>
              <a:buNone/>
            </a:pPr>
            <a:r>
              <a:rPr lang="zh-CN" altLang="en-US" sz="2400"/>
              <a:t>     </a:t>
            </a:r>
            <a:r>
              <a:rPr lang="en-US" altLang="zh-CN" sz="2400"/>
              <a:t>MOVE  'IS' TO W.Sdept     </a:t>
            </a:r>
            <a:endParaRPr lang="en-US" altLang="zh-CN" sz="2400"/>
          </a:p>
          <a:p>
            <a:pPr lvl="1" algn="just" eaLnBrk="1" hangingPunct="1">
              <a:lnSpc>
                <a:spcPct val="110000"/>
              </a:lnSpc>
              <a:buFont typeface="Wingdings" panose="05000000000000000000" pitchFamily="2" charset="2"/>
              <a:buNone/>
            </a:pPr>
            <a:r>
              <a:rPr lang="en-US" altLang="zh-CN" sz="2000"/>
              <a:t> 			</a:t>
            </a:r>
            <a:r>
              <a:rPr lang="zh-CN" altLang="en-US" sz="2000">
                <a:solidFill>
                  <a:srgbClr val="FF5050"/>
                </a:solidFill>
              </a:rPr>
              <a:t>（用宿主语言进行修改）</a:t>
            </a:r>
            <a:endParaRPr lang="zh-CN" altLang="en-US" sz="2000"/>
          </a:p>
          <a:p>
            <a:pPr algn="just" eaLnBrk="1" hangingPunct="1">
              <a:lnSpc>
                <a:spcPct val="110000"/>
              </a:lnSpc>
              <a:buFont typeface="Wingdings" panose="05000000000000000000" pitchFamily="2" charset="2"/>
              <a:buNone/>
            </a:pPr>
            <a:r>
              <a:rPr lang="zh-CN" altLang="en-US" sz="2400"/>
              <a:t>    </a:t>
            </a:r>
            <a:r>
              <a:rPr lang="en-US" altLang="zh-CN" sz="2400"/>
              <a:t>UPDATE W                </a:t>
            </a:r>
            <a:endParaRPr lang="en-US" altLang="zh-CN" sz="2400"/>
          </a:p>
          <a:p>
            <a:pPr lvl="1" algn="just" eaLnBrk="1" hangingPunct="1">
              <a:lnSpc>
                <a:spcPct val="110000"/>
              </a:lnSpc>
              <a:buFont typeface="Wingdings" panose="05000000000000000000" pitchFamily="2" charset="2"/>
              <a:buNone/>
            </a:pPr>
            <a:r>
              <a:rPr lang="en-US" altLang="zh-CN" sz="2000"/>
              <a:t> 			</a:t>
            </a:r>
            <a:r>
              <a:rPr lang="zh-CN" altLang="en-US" sz="2000">
                <a:solidFill>
                  <a:srgbClr val="FF5050"/>
                </a:solidFill>
              </a:rPr>
              <a:t>（把修改后的元组送回</a:t>
            </a:r>
            <a:r>
              <a:rPr lang="en-US" altLang="zh-CN" sz="2000">
                <a:solidFill>
                  <a:srgbClr val="FF5050"/>
                </a:solidFill>
              </a:rPr>
              <a:t>Student</a:t>
            </a:r>
            <a:r>
              <a:rPr lang="zh-CN" altLang="en-US" sz="2000">
                <a:solidFill>
                  <a:srgbClr val="FF5050"/>
                </a:solidFill>
              </a:rPr>
              <a:t>关系）</a:t>
            </a:r>
            <a:endParaRPr lang="zh-CN" altLang="en-US" sz="2000">
              <a:solidFill>
                <a:srgbClr val="FF5050"/>
              </a:solidFill>
            </a:endParaRPr>
          </a:p>
        </p:txBody>
      </p:sp>
      <p:sp>
        <p:nvSpPr>
          <p:cNvPr id="4" name="日期占位符 3"/>
          <p:cNvSpPr>
            <a:spLocks noGrp="1"/>
          </p:cNvSpPr>
          <p:nvPr>
            <p:ph type="dt" sz="quarter" idx="10"/>
          </p:nvPr>
        </p:nvSpPr>
        <p:spPr/>
        <p:txBody>
          <a:bodyPr/>
          <a:lstStyle/>
          <a:p>
            <a:pPr>
              <a:defRPr/>
            </a:pPr>
            <a:fld id="{D0EE1B5B-EE4E-4648-AA77-A6E8B5FB9953}" type="datetime1">
              <a:rPr lang="zh-CN" altLang="en-US"/>
            </a:fld>
            <a:endParaRPr lang="en-US" altLang="zh-CN"/>
          </a:p>
        </p:txBody>
      </p:sp>
      <p:sp>
        <p:nvSpPr>
          <p:cNvPr id="788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endParaRPr lang="zh-CN" altLang="en-US"/>
          </a:p>
        </p:txBody>
      </p:sp>
      <p:sp>
        <p:nvSpPr>
          <p:cNvPr id="79875" name="内容占位符 2"/>
          <p:cNvSpPr>
            <a:spLocks noGrp="1"/>
          </p:cNvSpPr>
          <p:nvPr>
            <p:ph idx="1"/>
          </p:nvPr>
        </p:nvSpPr>
        <p:spPr/>
        <p:txBody>
          <a:bodyPr/>
          <a:lstStyle/>
          <a:p>
            <a:r>
              <a:rPr lang="zh-CN" altLang="en-US" sz="2400" dirty="0"/>
              <a:t>若对多个关系进行修改，则需依次执行</a:t>
            </a:r>
            <a:endParaRPr lang="en-US" altLang="zh-CN" sz="2400" dirty="0"/>
          </a:p>
          <a:p>
            <a:pPr>
              <a:buFont typeface="Wingdings 2" panose="05020102010507070707" pitchFamily="18" charset="2"/>
              <a:buNone/>
            </a:pPr>
            <a:r>
              <a:rPr lang="en-US" altLang="zh-CN" sz="2400" dirty="0"/>
              <a:t>      HOLD-MOVE-UPDATE</a:t>
            </a:r>
            <a:r>
              <a:rPr lang="zh-CN" altLang="en-US" sz="2400" dirty="0"/>
              <a:t>操作序列</a:t>
            </a:r>
            <a:endParaRPr lang="en-US" altLang="zh-CN" sz="2400" dirty="0"/>
          </a:p>
          <a:p>
            <a:endParaRPr lang="en-US" altLang="zh-CN" sz="2400" dirty="0"/>
          </a:p>
          <a:p>
            <a:r>
              <a:rPr lang="en-US" altLang="zh-CN" sz="2400" dirty="0"/>
              <a:t>ALPHA</a:t>
            </a:r>
            <a:r>
              <a:rPr lang="zh-CN" altLang="en-US" sz="2400" dirty="0"/>
              <a:t>语言不支持对关系的主码值进行修改</a:t>
            </a:r>
            <a:endParaRPr lang="en-US" altLang="zh-CN" sz="2400" dirty="0"/>
          </a:p>
          <a:p>
            <a:pPr>
              <a:buFont typeface="Wingdings 2" panose="05020102010507070707" pitchFamily="18" charset="2"/>
              <a:buNone/>
            </a:pPr>
            <a:r>
              <a:rPr lang="zh-CN" altLang="en-US" sz="2400" dirty="0"/>
              <a:t>          如需修改，需要删除该主码值对应的元组，然后插入新的主码值对应的元组。</a:t>
            </a:r>
            <a:endParaRPr lang="en-US" altLang="zh-CN" sz="2400" dirty="0"/>
          </a:p>
          <a:p>
            <a:endParaRPr lang="zh-CN" altLang="en-US" sz="2400" dirty="0"/>
          </a:p>
        </p:txBody>
      </p:sp>
      <p:sp>
        <p:nvSpPr>
          <p:cNvPr id="4" name="日期占位符 3"/>
          <p:cNvSpPr>
            <a:spLocks noGrp="1"/>
          </p:cNvSpPr>
          <p:nvPr>
            <p:ph type="dt" sz="quarter" idx="10"/>
          </p:nvPr>
        </p:nvSpPr>
        <p:spPr/>
        <p:txBody>
          <a:bodyPr/>
          <a:lstStyle/>
          <a:p>
            <a:pPr>
              <a:defRPr/>
            </a:pPr>
            <a:fld id="{355621DB-E0DC-4E9C-A175-58C9B5EFC9A7}" type="datetime1">
              <a:rPr lang="zh-CN" altLang="en-US" smtClean="0"/>
            </a:fld>
            <a:endParaRPr lang="en-US" altLang="zh-CN"/>
          </a:p>
        </p:txBody>
      </p:sp>
      <p:sp>
        <p:nvSpPr>
          <p:cNvPr id="5" name="页脚占位符 4"/>
          <p:cNvSpPr>
            <a:spLocks noGrp="1"/>
          </p:cNvSpPr>
          <p:nvPr>
            <p:ph type="ftr" sz="quarter" idx="11"/>
          </p:nvPr>
        </p:nvSpPr>
        <p:spPr>
          <a:xfrm>
            <a:off x="2667000" y="6356350"/>
            <a:ext cx="3352800" cy="365125"/>
          </a:xfrm>
          <a:prstGeom prst="rect">
            <a:avLst/>
          </a:prstGeom>
        </p:spPr>
        <p:txBody>
          <a:bodyPr vert="horz" lIns="0" tIns="0" rIns="0" bIns="0" anchor="b"/>
          <a:lstStyle>
            <a:defPPr>
              <a:defRPr lang="zh-CN"/>
            </a:defPPr>
            <a:lvl1pPr algn="l" rtl="0" eaLnBrk="1" fontAlgn="base" latinLnBrk="0" hangingPunct="1">
              <a:spcBef>
                <a:spcPct val="0"/>
              </a:spcBef>
              <a:spcAft>
                <a:spcPct val="0"/>
              </a:spcAft>
              <a:defRPr kumimoji="0" sz="1200" kern="1200">
                <a:solidFill>
                  <a:schemeClr val="tx2">
                    <a:shade val="90000"/>
                  </a:schemeClr>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徐悦竹 xuyuezhu@hrbeu.edu.cn</a:t>
            </a:r>
            <a:endParaRPr lang="en-US" altLang="zh-CN"/>
          </a:p>
        </p:txBody>
      </p:sp>
      <p:sp>
        <p:nvSpPr>
          <p:cNvPr id="7987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Rot="1"/>
          </p:cNvSpPr>
          <p:nvPr>
            <p:ph type="title"/>
          </p:nvPr>
        </p:nvSpPr>
        <p:spPr/>
        <p:txBody>
          <a:bodyPr/>
          <a:lstStyle/>
          <a:p>
            <a:pPr eaLnBrk="1" hangingPunct="1"/>
            <a:r>
              <a:rPr lang="zh-CN" altLang="en-US"/>
              <a:t>（</a:t>
            </a:r>
            <a:r>
              <a:rPr lang="en-US" altLang="zh-CN"/>
              <a:t>2</a:t>
            </a:r>
            <a:r>
              <a:rPr lang="zh-CN" altLang="en-US"/>
              <a:t>）插入操作</a:t>
            </a:r>
            <a:endParaRPr lang="zh-CN" altLang="en-US"/>
          </a:p>
        </p:txBody>
      </p:sp>
      <p:sp>
        <p:nvSpPr>
          <p:cNvPr id="80899" name="Rectangle 1027"/>
          <p:cNvSpPr>
            <a:spLocks noGrp="1" noRot="1"/>
          </p:cNvSpPr>
          <p:nvPr>
            <p:ph idx="1"/>
          </p:nvPr>
        </p:nvSpPr>
        <p:spPr/>
        <p:txBody>
          <a:bodyPr/>
          <a:lstStyle/>
          <a:p>
            <a:pPr algn="just" eaLnBrk="1" hangingPunct="1">
              <a:lnSpc>
                <a:spcPct val="110000"/>
              </a:lnSpc>
              <a:buFont typeface="Wingdings" panose="05000000000000000000" pitchFamily="2" charset="2"/>
              <a:buNone/>
            </a:pPr>
            <a:r>
              <a:rPr lang="zh-CN" altLang="en-US"/>
              <a:t>步骤</a:t>
            </a:r>
            <a:endParaRPr lang="zh-CN" altLang="en-US" sz="2800"/>
          </a:p>
          <a:p>
            <a:pPr lvl="1" algn="just" eaLnBrk="1" hangingPunct="1">
              <a:lnSpc>
                <a:spcPct val="110000"/>
              </a:lnSpc>
              <a:buFont typeface="Wingdings" panose="05000000000000000000" pitchFamily="2" charset="2"/>
              <a:buNone/>
            </a:pPr>
            <a:r>
              <a:rPr lang="zh-CN" altLang="en-US"/>
              <a:t>① 用宿主语言在工作空间中建立新元组</a:t>
            </a:r>
            <a:endParaRPr lang="zh-CN" altLang="en-US"/>
          </a:p>
          <a:p>
            <a:pPr lvl="1" algn="just" eaLnBrk="1" hangingPunct="1">
              <a:lnSpc>
                <a:spcPct val="110000"/>
              </a:lnSpc>
              <a:buFont typeface="Wingdings" panose="05000000000000000000" pitchFamily="2" charset="2"/>
              <a:buNone/>
            </a:pPr>
            <a:r>
              <a:rPr lang="zh-CN" altLang="en-US"/>
              <a:t>② 用</a:t>
            </a:r>
            <a:r>
              <a:rPr lang="en-US" altLang="zh-CN"/>
              <a:t>PUT</a:t>
            </a:r>
            <a:r>
              <a:rPr lang="zh-CN" altLang="en-US"/>
              <a:t>语句把该元组存入指定关系中</a:t>
            </a:r>
            <a:endParaRPr lang="zh-CN" altLang="en-US"/>
          </a:p>
          <a:p>
            <a:pPr lvl="2" algn="just" eaLnBrk="1" hangingPunct="1">
              <a:lnSpc>
                <a:spcPct val="110000"/>
              </a:lnSpc>
              <a:buFont typeface="Wingdings 2" panose="05020102010507070707" pitchFamily="18" charset="2"/>
              <a:buNone/>
            </a:pPr>
            <a:r>
              <a:rPr lang="zh-CN" altLang="en-US"/>
              <a:t>	</a:t>
            </a:r>
            <a:r>
              <a:rPr lang="en-US" altLang="zh-CN" sz="2800">
                <a:solidFill>
                  <a:srgbClr val="FF5050"/>
                </a:solidFill>
              </a:rPr>
              <a:t>PUT</a:t>
            </a:r>
            <a:r>
              <a:rPr lang="en-US" altLang="zh-CN"/>
              <a:t>  </a:t>
            </a:r>
            <a:r>
              <a:rPr lang="zh-CN" altLang="en-US" sz="2800" u="sng"/>
              <a:t>工作空间名</a:t>
            </a:r>
            <a:r>
              <a:rPr lang="zh-CN" altLang="en-US" sz="2800"/>
              <a:t> （</a:t>
            </a:r>
            <a:r>
              <a:rPr lang="zh-CN" altLang="en-US" sz="2800" u="sng"/>
              <a:t>关系名</a:t>
            </a:r>
            <a:r>
              <a:rPr lang="zh-CN" altLang="en-US" sz="2800"/>
              <a:t>）</a:t>
            </a:r>
            <a:endParaRPr lang="zh-CN" altLang="en-US" sz="2800"/>
          </a:p>
          <a:p>
            <a:pPr lvl="2" algn="just" eaLnBrk="1" hangingPunct="1">
              <a:lnSpc>
                <a:spcPct val="110000"/>
              </a:lnSpc>
              <a:buFont typeface="Wingdings 2" panose="05020102010507070707" pitchFamily="18" charset="2"/>
              <a:buNone/>
            </a:pPr>
            <a:r>
              <a:rPr lang="zh-CN" altLang="en-US" sz="2800"/>
              <a:t> </a:t>
            </a:r>
            <a:endParaRPr lang="zh-CN" altLang="en-US" sz="2800"/>
          </a:p>
          <a:p>
            <a:pPr algn="just" eaLnBrk="1" hangingPunct="1">
              <a:lnSpc>
                <a:spcPct val="110000"/>
              </a:lnSpc>
              <a:buFont typeface="Wingdings" panose="05000000000000000000" pitchFamily="2" charset="2"/>
              <a:buNone/>
            </a:pPr>
            <a:r>
              <a:rPr lang="en-US" altLang="zh-CN"/>
              <a:t>PUT</a:t>
            </a:r>
            <a:r>
              <a:rPr lang="zh-CN" altLang="en-US"/>
              <a:t>语句只对一个关系操作</a:t>
            </a:r>
            <a:endParaRPr lang="zh-CN" altLang="en-US" sz="2800"/>
          </a:p>
        </p:txBody>
      </p:sp>
      <p:sp>
        <p:nvSpPr>
          <p:cNvPr id="4" name="日期占位符 3"/>
          <p:cNvSpPr>
            <a:spLocks noGrp="1"/>
          </p:cNvSpPr>
          <p:nvPr>
            <p:ph type="dt" sz="quarter" idx="10"/>
          </p:nvPr>
        </p:nvSpPr>
        <p:spPr/>
        <p:txBody>
          <a:bodyPr/>
          <a:lstStyle/>
          <a:p>
            <a:pPr>
              <a:defRPr/>
            </a:pPr>
            <a:fld id="{D063493C-9D0E-46BF-8B04-5DBE10BF7BC8}" type="datetime1">
              <a:rPr lang="zh-CN" altLang="en-US"/>
            </a:fld>
            <a:endParaRPr lang="en-US" altLang="zh-CN"/>
          </a:p>
        </p:txBody>
      </p:sp>
      <p:sp>
        <p:nvSpPr>
          <p:cNvPr id="809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p:cNvSpPr>
          <p:nvPr>
            <p:ph type="title"/>
          </p:nvPr>
        </p:nvSpPr>
        <p:spPr/>
        <p:txBody>
          <a:bodyPr/>
          <a:lstStyle/>
          <a:p>
            <a:pPr eaLnBrk="1" hangingPunct="1"/>
            <a:r>
              <a:rPr lang="en-US" altLang="zh-CN"/>
              <a:t>DBMS</a:t>
            </a:r>
            <a:r>
              <a:rPr lang="zh-CN" altLang="en-US"/>
              <a:t>的主要功能</a:t>
            </a:r>
            <a:endParaRPr lang="zh-CN" altLang="en-US"/>
          </a:p>
        </p:txBody>
      </p:sp>
      <p:sp>
        <p:nvSpPr>
          <p:cNvPr id="27651" name="Rectangle 3"/>
          <p:cNvSpPr>
            <a:spLocks noGrp="1" noRot="1"/>
          </p:cNvSpPr>
          <p:nvPr>
            <p:ph idx="1"/>
          </p:nvPr>
        </p:nvSpPr>
        <p:spPr>
          <a:xfrm>
            <a:off x="928688" y="2143125"/>
            <a:ext cx="6777037" cy="4572000"/>
          </a:xfrm>
        </p:spPr>
        <p:txBody>
          <a:bodyPr/>
          <a:lstStyle/>
          <a:p>
            <a:pPr algn="just" eaLnBrk="1" hangingPunct="1">
              <a:lnSpc>
                <a:spcPct val="90000"/>
              </a:lnSpc>
            </a:pPr>
            <a:r>
              <a:rPr lang="zh-CN" altLang="en-US" sz="2400"/>
              <a:t>数据库的运行管理</a:t>
            </a:r>
            <a:endParaRPr lang="zh-CN" altLang="en-US" sz="2400"/>
          </a:p>
          <a:p>
            <a:pPr lvl="1" algn="just" eaLnBrk="1" hangingPunct="1">
              <a:lnSpc>
                <a:spcPct val="90000"/>
              </a:lnSpc>
            </a:pPr>
            <a:r>
              <a:rPr lang="zh-CN" altLang="en-US" sz="2000" b="1"/>
              <a:t>保证数据的安全性、完整性、</a:t>
            </a:r>
            <a:endParaRPr lang="zh-CN" altLang="en-US" sz="2000" b="1"/>
          </a:p>
          <a:p>
            <a:pPr lvl="1" algn="just" eaLnBrk="1" hangingPunct="1">
              <a:lnSpc>
                <a:spcPct val="90000"/>
              </a:lnSpc>
            </a:pPr>
            <a:r>
              <a:rPr lang="zh-CN" altLang="en-US" sz="2000" b="1"/>
              <a:t>多用户对数据的并发使用</a:t>
            </a:r>
            <a:endParaRPr lang="zh-CN" altLang="en-US" sz="2000" b="1"/>
          </a:p>
          <a:p>
            <a:pPr lvl="1" algn="just" eaLnBrk="1" hangingPunct="1">
              <a:lnSpc>
                <a:spcPct val="90000"/>
              </a:lnSpc>
            </a:pPr>
            <a:r>
              <a:rPr lang="zh-CN" altLang="en-US" sz="2000" b="1"/>
              <a:t>发生故障后的系统恢复</a:t>
            </a:r>
            <a:endParaRPr lang="en-US" altLang="zh-CN" sz="2000" b="1"/>
          </a:p>
          <a:p>
            <a:pPr lvl="1" algn="just" eaLnBrk="1" hangingPunct="1">
              <a:lnSpc>
                <a:spcPct val="90000"/>
              </a:lnSpc>
            </a:pPr>
            <a:endParaRPr lang="zh-CN" altLang="en-US" sz="2000" b="1"/>
          </a:p>
          <a:p>
            <a:pPr algn="just" eaLnBrk="1" hangingPunct="1">
              <a:lnSpc>
                <a:spcPct val="90000"/>
              </a:lnSpc>
            </a:pPr>
            <a:r>
              <a:rPr lang="zh-CN" altLang="en-US" sz="2400"/>
              <a:t>数据库的建立和维护功能</a:t>
            </a:r>
            <a:r>
              <a:rPr lang="en-US" altLang="zh-CN" sz="2400"/>
              <a:t>(</a:t>
            </a:r>
            <a:r>
              <a:rPr lang="zh-CN" altLang="en-US" sz="2400" b="1"/>
              <a:t>实用程序</a:t>
            </a:r>
            <a:r>
              <a:rPr lang="en-US" altLang="zh-CN" sz="2400" b="1"/>
              <a:t>)</a:t>
            </a:r>
            <a:endParaRPr lang="en-US" altLang="zh-CN" sz="2400" b="1"/>
          </a:p>
          <a:p>
            <a:pPr lvl="1" algn="just" eaLnBrk="1" hangingPunct="1">
              <a:lnSpc>
                <a:spcPct val="90000"/>
              </a:lnSpc>
            </a:pPr>
            <a:r>
              <a:rPr lang="zh-CN" altLang="en-US" sz="2000" b="1"/>
              <a:t>数据库数据批量装载</a:t>
            </a:r>
            <a:endParaRPr lang="zh-CN" altLang="en-US" sz="2000" b="1"/>
          </a:p>
          <a:p>
            <a:pPr lvl="1" algn="just" eaLnBrk="1" hangingPunct="1">
              <a:lnSpc>
                <a:spcPct val="90000"/>
              </a:lnSpc>
            </a:pPr>
            <a:r>
              <a:rPr lang="zh-CN" altLang="en-US" sz="2000" b="1"/>
              <a:t>数据库转储</a:t>
            </a:r>
            <a:endParaRPr lang="zh-CN" altLang="en-US" sz="2000" b="1"/>
          </a:p>
          <a:p>
            <a:pPr lvl="1" algn="just" eaLnBrk="1" hangingPunct="1">
              <a:lnSpc>
                <a:spcPct val="90000"/>
              </a:lnSpc>
            </a:pPr>
            <a:r>
              <a:rPr lang="zh-CN" altLang="en-US" sz="2000" b="1"/>
              <a:t>介质故障恢复</a:t>
            </a:r>
            <a:endParaRPr lang="zh-CN" altLang="en-US" sz="2000" b="1"/>
          </a:p>
          <a:p>
            <a:pPr lvl="1" algn="just" eaLnBrk="1" hangingPunct="1">
              <a:lnSpc>
                <a:spcPct val="90000"/>
              </a:lnSpc>
            </a:pPr>
            <a:r>
              <a:rPr lang="zh-CN" altLang="en-US" sz="2000" b="1"/>
              <a:t>数据库的重组织</a:t>
            </a:r>
            <a:endParaRPr lang="zh-CN" altLang="en-US" sz="2000" b="1"/>
          </a:p>
          <a:p>
            <a:pPr lvl="1" algn="just" eaLnBrk="1" hangingPunct="1">
              <a:lnSpc>
                <a:spcPct val="90000"/>
              </a:lnSpc>
            </a:pPr>
            <a:r>
              <a:rPr lang="zh-CN" altLang="en-US" sz="2000" b="1"/>
              <a:t>性能监视等</a:t>
            </a:r>
            <a:endParaRPr lang="zh-CN" altLang="en-US" sz="2000" b="1"/>
          </a:p>
        </p:txBody>
      </p:sp>
      <p:sp>
        <p:nvSpPr>
          <p:cNvPr id="5939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A45F7E90-6DFD-4DEA-992B-700DA9C0AAAD}"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blinds(horizontal)">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blinds(horizontal)">
                                      <p:cBhvr>
                                        <p:cTn id="12" dur="500"/>
                                        <p:tgtEl>
                                          <p:spTgt spid="27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Effect transition="in" filter="blinds(horizontal)">
                                      <p:cBhvr>
                                        <p:cTn id="17" dur="500"/>
                                        <p:tgtEl>
                                          <p:spTgt spid="276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651">
                                            <p:txEl>
                                              <p:pRg st="3" end="3"/>
                                            </p:txEl>
                                          </p:spTgt>
                                        </p:tgtEl>
                                        <p:attrNameLst>
                                          <p:attrName>style.visibility</p:attrName>
                                        </p:attrNameLst>
                                      </p:cBhvr>
                                      <p:to>
                                        <p:strVal val="visible"/>
                                      </p:to>
                                    </p:set>
                                    <p:animEffect transition="in" filter="blinds(horizontal)">
                                      <p:cBhvr>
                                        <p:cTn id="22" dur="500"/>
                                        <p:tgtEl>
                                          <p:spTgt spid="276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7651">
                                            <p:txEl>
                                              <p:pRg st="5" end="5"/>
                                            </p:txEl>
                                          </p:spTgt>
                                        </p:tgtEl>
                                        <p:attrNameLst>
                                          <p:attrName>style.visibility</p:attrName>
                                        </p:attrNameLst>
                                      </p:cBhvr>
                                      <p:to>
                                        <p:strVal val="visible"/>
                                      </p:to>
                                    </p:set>
                                    <p:animEffect transition="in" filter="blinds(horizontal)">
                                      <p:cBhvr>
                                        <p:cTn id="27" dur="500"/>
                                        <p:tgtEl>
                                          <p:spTgt spid="2765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7651">
                                            <p:txEl>
                                              <p:pRg st="6" end="6"/>
                                            </p:txEl>
                                          </p:spTgt>
                                        </p:tgtEl>
                                        <p:attrNameLst>
                                          <p:attrName>style.visibility</p:attrName>
                                        </p:attrNameLst>
                                      </p:cBhvr>
                                      <p:to>
                                        <p:strVal val="visible"/>
                                      </p:to>
                                    </p:set>
                                    <p:animEffect transition="in" filter="blinds(horizontal)">
                                      <p:cBhvr>
                                        <p:cTn id="32" dur="500"/>
                                        <p:tgtEl>
                                          <p:spTgt spid="2765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7651">
                                            <p:txEl>
                                              <p:pRg st="7" end="7"/>
                                            </p:txEl>
                                          </p:spTgt>
                                        </p:tgtEl>
                                        <p:attrNameLst>
                                          <p:attrName>style.visibility</p:attrName>
                                        </p:attrNameLst>
                                      </p:cBhvr>
                                      <p:to>
                                        <p:strVal val="visible"/>
                                      </p:to>
                                    </p:set>
                                    <p:animEffect transition="in" filter="blinds(horizontal)">
                                      <p:cBhvr>
                                        <p:cTn id="37" dur="500"/>
                                        <p:tgtEl>
                                          <p:spTgt spid="2765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7651">
                                            <p:txEl>
                                              <p:pRg st="8" end="8"/>
                                            </p:txEl>
                                          </p:spTgt>
                                        </p:tgtEl>
                                        <p:attrNameLst>
                                          <p:attrName>style.visibility</p:attrName>
                                        </p:attrNameLst>
                                      </p:cBhvr>
                                      <p:to>
                                        <p:strVal val="visible"/>
                                      </p:to>
                                    </p:set>
                                    <p:animEffect transition="in" filter="blinds(horizontal)">
                                      <p:cBhvr>
                                        <p:cTn id="42" dur="500"/>
                                        <p:tgtEl>
                                          <p:spTgt spid="27651">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7651">
                                            <p:txEl>
                                              <p:pRg st="9" end="9"/>
                                            </p:txEl>
                                          </p:spTgt>
                                        </p:tgtEl>
                                        <p:attrNameLst>
                                          <p:attrName>style.visibility</p:attrName>
                                        </p:attrNameLst>
                                      </p:cBhvr>
                                      <p:to>
                                        <p:strVal val="visible"/>
                                      </p:to>
                                    </p:set>
                                    <p:animEffect transition="in" filter="blinds(horizontal)">
                                      <p:cBhvr>
                                        <p:cTn id="47" dur="500"/>
                                        <p:tgtEl>
                                          <p:spTgt spid="27651">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7651">
                                            <p:txEl>
                                              <p:pRg st="10" end="10"/>
                                            </p:txEl>
                                          </p:spTgt>
                                        </p:tgtEl>
                                        <p:attrNameLst>
                                          <p:attrName>style.visibility</p:attrName>
                                        </p:attrNameLst>
                                      </p:cBhvr>
                                      <p:to>
                                        <p:strVal val="visible"/>
                                      </p:to>
                                    </p:set>
                                    <p:animEffect transition="in" filter="blinds(horizontal)">
                                      <p:cBhvr>
                                        <p:cTn id="52" dur="500"/>
                                        <p:tgtEl>
                                          <p:spTgt spid="2765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p:cNvSpPr>
          <p:nvPr>
            <p:ph type="title"/>
          </p:nvPr>
        </p:nvSpPr>
        <p:spPr/>
        <p:txBody>
          <a:bodyPr/>
          <a:lstStyle/>
          <a:p>
            <a:pPr eaLnBrk="1" hangingPunct="1"/>
            <a:r>
              <a:rPr lang="zh-CN" altLang="en-US"/>
              <a:t>插入操作</a:t>
            </a:r>
            <a:r>
              <a:rPr lang="en-US" altLang="zh-CN"/>
              <a:t>(</a:t>
            </a:r>
            <a:r>
              <a:rPr lang="zh-CN" altLang="en-US"/>
              <a:t>续</a:t>
            </a:r>
            <a:r>
              <a:rPr lang="en-US" altLang="zh-CN"/>
              <a:t>)</a:t>
            </a:r>
            <a:endParaRPr lang="en-US" altLang="zh-CN">
              <a:ea typeface="黑体" panose="02010609060101010101" pitchFamily="49" charset="-122"/>
            </a:endParaRPr>
          </a:p>
        </p:txBody>
      </p:sp>
      <p:sp>
        <p:nvSpPr>
          <p:cNvPr id="81923"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400">
                <a:ea typeface="黑体" panose="02010609060101010101" pitchFamily="49" charset="-122"/>
              </a:rPr>
              <a:t>[</a:t>
            </a:r>
            <a:r>
              <a:rPr lang="zh-CN" altLang="en-US" sz="2400">
                <a:ea typeface="黑体" panose="02010609060101010101" pitchFamily="49" charset="-122"/>
              </a:rPr>
              <a:t>例</a:t>
            </a:r>
            <a:r>
              <a:rPr lang="en-US" altLang="zh-CN" sz="2400"/>
              <a:t>18]  </a:t>
            </a:r>
            <a:r>
              <a:rPr lang="zh-CN" altLang="en-US" sz="2400"/>
              <a:t>学校新开设了一门</a:t>
            </a:r>
            <a:r>
              <a:rPr lang="en-US" altLang="zh-CN" sz="2400"/>
              <a:t>2</a:t>
            </a:r>
            <a:r>
              <a:rPr lang="zh-CN" altLang="en-US" sz="2400"/>
              <a:t>学分的课程“计算机组织与结构”，其课程号为</a:t>
            </a:r>
            <a:r>
              <a:rPr lang="en-US" altLang="zh-CN" sz="2400"/>
              <a:t>8</a:t>
            </a:r>
            <a:r>
              <a:rPr lang="zh-CN" altLang="en-US" sz="2400"/>
              <a:t>，直接先行课为</a:t>
            </a:r>
            <a:r>
              <a:rPr lang="en-US" altLang="zh-CN" sz="2400"/>
              <a:t>6</a:t>
            </a:r>
            <a:r>
              <a:rPr lang="zh-CN" altLang="en-US" sz="2400"/>
              <a:t>号课程。</a:t>
            </a:r>
            <a:endParaRPr lang="en-US" altLang="zh-CN" sz="2400"/>
          </a:p>
          <a:p>
            <a:pPr algn="just" eaLnBrk="1" hangingPunct="1">
              <a:lnSpc>
                <a:spcPct val="90000"/>
              </a:lnSpc>
              <a:buFont typeface="Wingdings" panose="05000000000000000000" pitchFamily="2" charset="2"/>
              <a:buNone/>
            </a:pPr>
            <a:r>
              <a:rPr lang="en-US" altLang="zh-CN" sz="2400"/>
              <a:t>    </a:t>
            </a:r>
            <a:r>
              <a:rPr lang="zh-CN" altLang="en-US" sz="2400"/>
              <a:t>插入该课程元组</a:t>
            </a:r>
            <a:endParaRPr lang="zh-CN" altLang="en-US" sz="2400"/>
          </a:p>
          <a:p>
            <a:pPr algn="just" eaLnBrk="1" hangingPunct="1">
              <a:lnSpc>
                <a:spcPct val="120000"/>
              </a:lnSpc>
              <a:buFont typeface="Wingdings" panose="05000000000000000000" pitchFamily="2" charset="2"/>
              <a:buNone/>
            </a:pPr>
            <a:r>
              <a:rPr lang="zh-CN" altLang="en-US" sz="2400"/>
              <a:t>　   </a:t>
            </a:r>
            <a:endParaRPr lang="en-US" altLang="zh-CN" sz="2400"/>
          </a:p>
          <a:p>
            <a:pPr algn="just" eaLnBrk="1" hangingPunct="1">
              <a:lnSpc>
                <a:spcPct val="120000"/>
              </a:lnSpc>
              <a:buFont typeface="Wingdings" panose="05000000000000000000" pitchFamily="2" charset="2"/>
              <a:buNone/>
            </a:pPr>
            <a:r>
              <a:rPr lang="en-US" altLang="zh-CN" sz="2400"/>
              <a:t>      </a:t>
            </a:r>
            <a:r>
              <a:rPr lang="zh-CN" altLang="en-US" sz="2400"/>
              <a:t> </a:t>
            </a:r>
            <a:r>
              <a:rPr lang="en-US" altLang="zh-CN" sz="2000"/>
              <a:t>MOVE '8' TO W.Cno</a:t>
            </a:r>
            <a:endParaRPr lang="en-US" altLang="zh-CN" sz="2000"/>
          </a:p>
          <a:p>
            <a:pPr algn="just" eaLnBrk="1" hangingPunct="1">
              <a:lnSpc>
                <a:spcPct val="120000"/>
              </a:lnSpc>
              <a:buFont typeface="Wingdings" panose="05000000000000000000" pitchFamily="2" charset="2"/>
              <a:buNone/>
            </a:pPr>
            <a:r>
              <a:rPr lang="en-US" altLang="zh-CN" sz="2000"/>
              <a:t>         MOVE '</a:t>
            </a:r>
            <a:r>
              <a:rPr lang="zh-CN" altLang="en-US" sz="2000"/>
              <a:t>计算机组织与结构</a:t>
            </a:r>
            <a:r>
              <a:rPr lang="en-US" altLang="zh-CN" sz="2000"/>
              <a:t>' TO  W.Cname</a:t>
            </a:r>
            <a:endParaRPr lang="en-US" altLang="zh-CN" sz="2000"/>
          </a:p>
          <a:p>
            <a:pPr algn="just" eaLnBrk="1" hangingPunct="1">
              <a:lnSpc>
                <a:spcPct val="120000"/>
              </a:lnSpc>
              <a:buFont typeface="Wingdings" panose="05000000000000000000" pitchFamily="2" charset="2"/>
              <a:buNone/>
            </a:pPr>
            <a:r>
              <a:rPr lang="en-US" altLang="zh-CN" sz="2000"/>
              <a:t>         MOVE '6' TO W.Cpno</a:t>
            </a:r>
            <a:endParaRPr lang="en-US" altLang="zh-CN" sz="2000"/>
          </a:p>
          <a:p>
            <a:pPr algn="just" eaLnBrk="1" hangingPunct="1">
              <a:lnSpc>
                <a:spcPct val="120000"/>
              </a:lnSpc>
              <a:buFont typeface="Wingdings" panose="05000000000000000000" pitchFamily="2" charset="2"/>
              <a:buNone/>
            </a:pPr>
            <a:r>
              <a:rPr lang="en-US" altLang="zh-CN" sz="2000"/>
              <a:t>         MOVE  '2' TO W.Ccredit</a:t>
            </a:r>
            <a:endParaRPr lang="en-US" altLang="zh-CN" sz="2000"/>
          </a:p>
          <a:p>
            <a:pPr algn="just" eaLnBrk="1" hangingPunct="1">
              <a:lnSpc>
                <a:spcPct val="120000"/>
              </a:lnSpc>
              <a:buFont typeface="Wingdings" panose="05000000000000000000" pitchFamily="2" charset="2"/>
              <a:buNone/>
            </a:pPr>
            <a:r>
              <a:rPr lang="en-US" altLang="zh-CN" sz="2000"/>
              <a:t>         </a:t>
            </a:r>
            <a:r>
              <a:rPr lang="en-US" altLang="zh-CN" sz="2000">
                <a:solidFill>
                  <a:srgbClr val="FF5050"/>
                </a:solidFill>
              </a:rPr>
              <a:t>PUT  W  (Course)</a:t>
            </a:r>
            <a:endParaRPr lang="en-US" altLang="zh-CN" sz="2000"/>
          </a:p>
        </p:txBody>
      </p:sp>
      <p:sp>
        <p:nvSpPr>
          <p:cNvPr id="4" name="日期占位符 3"/>
          <p:cNvSpPr>
            <a:spLocks noGrp="1"/>
          </p:cNvSpPr>
          <p:nvPr>
            <p:ph type="dt" sz="quarter" idx="10"/>
          </p:nvPr>
        </p:nvSpPr>
        <p:spPr/>
        <p:txBody>
          <a:bodyPr/>
          <a:lstStyle/>
          <a:p>
            <a:pPr>
              <a:defRPr/>
            </a:pPr>
            <a:fld id="{DD417089-3D89-489A-A339-350275865607}" type="datetime1">
              <a:rPr lang="zh-CN" altLang="en-US"/>
            </a:fld>
            <a:endParaRPr lang="en-US" altLang="zh-CN"/>
          </a:p>
        </p:txBody>
      </p:sp>
      <p:sp>
        <p:nvSpPr>
          <p:cNvPr id="819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p:cNvSpPr>
          <p:nvPr>
            <p:ph type="title"/>
          </p:nvPr>
        </p:nvSpPr>
        <p:spPr/>
        <p:txBody>
          <a:bodyPr/>
          <a:lstStyle/>
          <a:p>
            <a:pPr eaLnBrk="1" hangingPunct="1"/>
            <a:r>
              <a:rPr lang="zh-CN" altLang="en-US"/>
              <a:t>（</a:t>
            </a:r>
            <a:r>
              <a:rPr lang="en-US" altLang="zh-CN"/>
              <a:t>3</a:t>
            </a:r>
            <a:r>
              <a:rPr lang="zh-CN" altLang="en-US"/>
              <a:t>）删除操作</a:t>
            </a:r>
            <a:endParaRPr lang="zh-CN" altLang="en-US"/>
          </a:p>
        </p:txBody>
      </p:sp>
      <p:sp>
        <p:nvSpPr>
          <p:cNvPr id="82947" name="Rectangle 3"/>
          <p:cNvSpPr>
            <a:spLocks noGrp="1" noRot="1"/>
          </p:cNvSpPr>
          <p:nvPr>
            <p:ph idx="1"/>
          </p:nvPr>
        </p:nvSpPr>
        <p:spPr/>
        <p:txBody>
          <a:bodyPr/>
          <a:lstStyle/>
          <a:p>
            <a:pPr algn="just" eaLnBrk="1" hangingPunct="1">
              <a:lnSpc>
                <a:spcPct val="120000"/>
              </a:lnSpc>
              <a:buFont typeface="Wingdings" panose="05000000000000000000" pitchFamily="2" charset="2"/>
              <a:buNone/>
            </a:pPr>
            <a:r>
              <a:rPr lang="en-US" altLang="zh-CN" sz="2400"/>
              <a:t>① </a:t>
            </a:r>
            <a:r>
              <a:rPr lang="zh-CN" altLang="en-US" sz="2400"/>
              <a:t>用</a:t>
            </a:r>
            <a:r>
              <a:rPr lang="en-US" altLang="zh-CN" sz="2400">
                <a:solidFill>
                  <a:srgbClr val="FF5050"/>
                </a:solidFill>
              </a:rPr>
              <a:t>HOLD</a:t>
            </a:r>
            <a:r>
              <a:rPr lang="zh-CN" altLang="en-US" sz="2400"/>
              <a:t>语句把要删除的元组从数据库中读到工作空间中</a:t>
            </a:r>
            <a:endParaRPr lang="zh-CN" altLang="en-US" sz="2400"/>
          </a:p>
          <a:p>
            <a:pPr algn="just" eaLnBrk="1" hangingPunct="1">
              <a:lnSpc>
                <a:spcPct val="120000"/>
              </a:lnSpc>
              <a:buFont typeface="Wingdings" panose="05000000000000000000" pitchFamily="2" charset="2"/>
              <a:buNone/>
            </a:pPr>
            <a:r>
              <a:rPr lang="zh-CN" altLang="en-US" sz="2400"/>
              <a:t>② 用</a:t>
            </a:r>
            <a:r>
              <a:rPr lang="en-US" altLang="zh-CN" sz="2400"/>
              <a:t>DELETE</a:t>
            </a:r>
            <a:r>
              <a:rPr lang="zh-CN" altLang="en-US" sz="2400"/>
              <a:t>语句删除该元组</a:t>
            </a:r>
            <a:endParaRPr lang="zh-CN" altLang="en-US" sz="2400"/>
          </a:p>
          <a:p>
            <a:pPr lvl="1" algn="just" eaLnBrk="1" hangingPunct="1">
              <a:lnSpc>
                <a:spcPct val="120000"/>
              </a:lnSpc>
              <a:buFont typeface="Wingdings" panose="05000000000000000000" pitchFamily="2" charset="2"/>
              <a:buNone/>
            </a:pPr>
            <a:r>
              <a:rPr lang="zh-CN" altLang="en-US"/>
              <a:t>		</a:t>
            </a:r>
            <a:r>
              <a:rPr lang="en-US" altLang="zh-CN">
                <a:solidFill>
                  <a:srgbClr val="FF5050"/>
                </a:solidFill>
              </a:rPr>
              <a:t>DELETE</a:t>
            </a:r>
            <a:r>
              <a:rPr lang="en-US" altLang="zh-CN"/>
              <a:t>  </a:t>
            </a:r>
            <a:r>
              <a:rPr lang="zh-CN" altLang="en-US" u="sng"/>
              <a:t>工作空间名</a:t>
            </a:r>
            <a:endParaRPr lang="zh-CN" altLang="en-US"/>
          </a:p>
          <a:p>
            <a:pPr lvl="1"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0F614681-98A1-4CF6-9415-30B9F4A2D74C}" type="datetime1">
              <a:rPr lang="zh-CN" altLang="en-US"/>
            </a:fld>
            <a:endParaRPr lang="en-US" altLang="zh-CN"/>
          </a:p>
        </p:txBody>
      </p:sp>
      <p:sp>
        <p:nvSpPr>
          <p:cNvPr id="829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p:cNvSpPr>
          <p:nvPr>
            <p:ph type="title"/>
          </p:nvPr>
        </p:nvSpPr>
        <p:spPr/>
        <p:txBody>
          <a:bodyPr/>
          <a:lstStyle/>
          <a:p>
            <a:pPr eaLnBrk="1" hangingPunct="1"/>
            <a:r>
              <a:rPr lang="zh-CN" altLang="en-US"/>
              <a:t>删除操作</a:t>
            </a:r>
            <a:r>
              <a:rPr lang="en-US" altLang="zh-CN"/>
              <a:t>(</a:t>
            </a:r>
            <a:r>
              <a:rPr lang="zh-CN" altLang="en-US"/>
              <a:t>续</a:t>
            </a:r>
            <a:r>
              <a:rPr lang="en-US" altLang="zh-CN"/>
              <a:t>)</a:t>
            </a:r>
            <a:endParaRPr lang="en-US" altLang="zh-CN">
              <a:ea typeface="黑体" panose="02010609060101010101" pitchFamily="49" charset="-122"/>
            </a:endParaRPr>
          </a:p>
        </p:txBody>
      </p:sp>
      <p:sp>
        <p:nvSpPr>
          <p:cNvPr id="83971" name="Rectangle 3"/>
          <p:cNvSpPr>
            <a:spLocks noGrp="1" noRot="1"/>
          </p:cNvSpPr>
          <p:nvPr>
            <p:ph idx="1"/>
          </p:nvPr>
        </p:nvSpPr>
        <p:spPr/>
        <p:txBody>
          <a:bodyPr/>
          <a:lstStyle/>
          <a:p>
            <a:pPr algn="just" eaLnBrk="1" hangingPunct="1">
              <a:lnSpc>
                <a:spcPct val="230000"/>
              </a:lnSpc>
              <a:buFont typeface="Wingdings" panose="05000000000000000000" pitchFamily="2" charset="2"/>
              <a:buNone/>
            </a:pPr>
            <a:r>
              <a:rPr lang="en-US" altLang="zh-CN" sz="2400">
                <a:ea typeface="黑体" panose="02010609060101010101" pitchFamily="49" charset="-122"/>
              </a:rPr>
              <a:t>[</a:t>
            </a:r>
            <a:r>
              <a:rPr lang="zh-CN" altLang="en-US" sz="2400">
                <a:ea typeface="黑体" panose="02010609060101010101" pitchFamily="49" charset="-122"/>
              </a:rPr>
              <a:t>例</a:t>
            </a:r>
            <a:r>
              <a:rPr lang="en-US" altLang="zh-CN" sz="2400"/>
              <a:t>19]  95110</a:t>
            </a:r>
            <a:r>
              <a:rPr lang="zh-CN" altLang="en-US" sz="2400"/>
              <a:t>学生因故退学，删除该学生元组。</a:t>
            </a:r>
            <a:endParaRPr lang="zh-CN" altLang="en-US" sz="2400"/>
          </a:p>
          <a:p>
            <a:pPr lvl="4" algn="just" eaLnBrk="1" hangingPunct="1">
              <a:lnSpc>
                <a:spcPct val="90000"/>
              </a:lnSpc>
              <a:buFont typeface="Wingdings 2" panose="05020102010507070707" pitchFamily="18" charset="2"/>
              <a:buNone/>
            </a:pPr>
            <a:endParaRPr lang="zh-CN" altLang="en-US" sz="1600"/>
          </a:p>
          <a:p>
            <a:pPr algn="just" eaLnBrk="1" hangingPunct="1">
              <a:lnSpc>
                <a:spcPct val="90000"/>
              </a:lnSpc>
              <a:buFont typeface="Wingdings" panose="05000000000000000000" pitchFamily="2" charset="2"/>
              <a:buNone/>
            </a:pPr>
            <a:r>
              <a:rPr lang="zh-CN" altLang="en-US" sz="2400"/>
              <a:t>         </a:t>
            </a:r>
            <a:r>
              <a:rPr lang="en-US" altLang="zh-CN" sz="2400"/>
              <a:t>HOLD W  (Student): Student.Sno='95110'</a:t>
            </a:r>
            <a:endParaRPr lang="en-US" altLang="zh-CN" sz="2400"/>
          </a:p>
          <a:p>
            <a:pPr algn="just" eaLnBrk="1" hangingPunct="1">
              <a:lnSpc>
                <a:spcPct val="90000"/>
              </a:lnSpc>
              <a:buFont typeface="Wingdings" panose="05000000000000000000" pitchFamily="2" charset="2"/>
              <a:buNone/>
            </a:pPr>
            <a:r>
              <a:rPr lang="en-US" altLang="zh-CN" sz="2400"/>
              <a:t>         DELETE  W </a:t>
            </a:r>
            <a:endParaRPr lang="en-US" altLang="zh-CN" sz="2400"/>
          </a:p>
          <a:p>
            <a:pPr algn="just" eaLnBrk="1" hangingPunct="1">
              <a:lnSpc>
                <a:spcPct val="90000"/>
              </a:lnSpc>
              <a:buFont typeface="Wingdings" panose="05000000000000000000" pitchFamily="2" charset="2"/>
              <a:buNone/>
            </a:pPr>
            <a:endParaRPr lang="en-US" altLang="zh-CN" sz="2400"/>
          </a:p>
          <a:p>
            <a:pPr algn="just" eaLnBrk="1" hangingPunct="1">
              <a:lnSpc>
                <a:spcPct val="90000"/>
              </a:lnSpc>
              <a:buFont typeface="Wingdings" panose="05000000000000000000" pitchFamily="2" charset="2"/>
              <a:buNone/>
            </a:pPr>
            <a:endParaRPr lang="en-US" altLang="zh-CN" sz="2000"/>
          </a:p>
          <a:p>
            <a:pPr algn="just" eaLnBrk="1" hangingPunct="1">
              <a:lnSpc>
                <a:spcPct val="90000"/>
              </a:lnSpc>
              <a:buFont typeface="Wingdings" panose="05000000000000000000" pitchFamily="2" charset="2"/>
              <a:buNone/>
            </a:pPr>
            <a:r>
              <a:rPr lang="zh-CN" altLang="en-US" sz="2000">
                <a:solidFill>
                  <a:srgbClr val="993366"/>
                </a:solidFill>
              </a:rPr>
              <a:t>注意：同时需要删除与之关联的另一个关系中改主码值对应的元组。</a:t>
            </a:r>
            <a:endParaRPr lang="en-US" altLang="zh-CN" sz="2000">
              <a:solidFill>
                <a:srgbClr val="993366"/>
              </a:solidFill>
            </a:endParaRPr>
          </a:p>
        </p:txBody>
      </p:sp>
      <p:sp>
        <p:nvSpPr>
          <p:cNvPr id="4" name="日期占位符 3"/>
          <p:cNvSpPr>
            <a:spLocks noGrp="1"/>
          </p:cNvSpPr>
          <p:nvPr>
            <p:ph type="dt" sz="quarter" idx="10"/>
          </p:nvPr>
        </p:nvSpPr>
        <p:spPr/>
        <p:txBody>
          <a:bodyPr/>
          <a:lstStyle/>
          <a:p>
            <a:pPr>
              <a:defRPr/>
            </a:pPr>
            <a:fld id="{CB21BEA0-ED1B-46E6-B3B4-C848083EC609}" type="datetime1">
              <a:rPr lang="zh-CN" altLang="en-US"/>
            </a:fld>
            <a:endParaRPr lang="en-US" altLang="zh-CN"/>
          </a:p>
        </p:txBody>
      </p:sp>
      <p:sp>
        <p:nvSpPr>
          <p:cNvPr id="839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p:cNvSpPr>
          <p:nvPr>
            <p:ph type="title"/>
          </p:nvPr>
        </p:nvSpPr>
        <p:spPr/>
        <p:txBody>
          <a:bodyPr/>
          <a:lstStyle/>
          <a:p>
            <a:pPr eaLnBrk="1" hangingPunct="1"/>
            <a:r>
              <a:rPr lang="zh-CN" altLang="en-US" sz="3200"/>
              <a:t>小结：元组关系演算语言</a:t>
            </a:r>
            <a:r>
              <a:rPr lang="en-US" altLang="zh-CN" sz="3200"/>
              <a:t>ALPHA</a:t>
            </a:r>
            <a:endParaRPr lang="en-US" altLang="zh-CN"/>
          </a:p>
        </p:txBody>
      </p:sp>
      <p:sp>
        <p:nvSpPr>
          <p:cNvPr id="84995" name="Rectangle 3"/>
          <p:cNvSpPr>
            <a:spLocks noGrp="1" noRot="1"/>
          </p:cNvSpPr>
          <p:nvPr>
            <p:ph idx="1"/>
          </p:nvPr>
        </p:nvSpPr>
        <p:spPr>
          <a:xfrm>
            <a:off x="827088" y="2133600"/>
            <a:ext cx="7772400" cy="4114800"/>
          </a:xfrm>
        </p:spPr>
        <p:txBody>
          <a:bodyPr/>
          <a:lstStyle/>
          <a:p>
            <a:pPr eaLnBrk="1" hangingPunct="1">
              <a:lnSpc>
                <a:spcPct val="80000"/>
              </a:lnSpc>
            </a:pPr>
            <a:r>
              <a:rPr lang="zh-CN" altLang="en-US" dirty="0"/>
              <a:t>检索操作  </a:t>
            </a:r>
            <a:r>
              <a:rPr lang="en-US" altLang="zh-CN" dirty="0"/>
              <a:t>GET</a:t>
            </a:r>
            <a:endParaRPr lang="en-US" altLang="zh-CN" dirty="0"/>
          </a:p>
          <a:p>
            <a:pPr lvl="1" eaLnBrk="1" hangingPunct="1">
              <a:lnSpc>
                <a:spcPct val="80000"/>
              </a:lnSpc>
              <a:buFont typeface="Wingdings" panose="05000000000000000000" pitchFamily="2" charset="2"/>
              <a:buNone/>
            </a:pPr>
            <a:r>
              <a:rPr lang="en-US" altLang="zh-CN" dirty="0"/>
              <a:t>GET</a:t>
            </a:r>
            <a:r>
              <a:rPr lang="zh-CN" altLang="en-US" dirty="0"/>
              <a:t>　</a:t>
            </a:r>
            <a:r>
              <a:rPr lang="zh-CN" altLang="en-US" u="sng" dirty="0"/>
              <a:t>工作空间名</a:t>
            </a:r>
            <a:r>
              <a:rPr lang="zh-CN" altLang="en-US" dirty="0"/>
              <a:t> </a:t>
            </a:r>
            <a:r>
              <a:rPr lang="en-US" altLang="zh-CN" dirty="0"/>
              <a:t>[</a:t>
            </a:r>
            <a:r>
              <a:rPr lang="zh-CN" altLang="en-US" dirty="0"/>
              <a:t>（</a:t>
            </a:r>
            <a:r>
              <a:rPr lang="zh-CN" altLang="en-US" u="sng" dirty="0"/>
              <a:t>定额</a:t>
            </a:r>
            <a:r>
              <a:rPr lang="zh-CN" altLang="en-US" dirty="0"/>
              <a:t>）</a:t>
            </a:r>
            <a:r>
              <a:rPr lang="en-US" altLang="zh-CN" dirty="0"/>
              <a:t>]</a:t>
            </a:r>
            <a:r>
              <a:rPr lang="zh-CN" altLang="en-US" dirty="0"/>
              <a:t>（</a:t>
            </a:r>
            <a:r>
              <a:rPr lang="zh-CN" altLang="en-US" u="sng" dirty="0"/>
              <a:t>表达式</a:t>
            </a:r>
            <a:r>
              <a:rPr lang="en-US" altLang="zh-CN" u="sng" dirty="0"/>
              <a:t>1</a:t>
            </a:r>
            <a:r>
              <a:rPr lang="zh-CN" altLang="en-US" dirty="0"/>
              <a:t>）</a:t>
            </a:r>
            <a:endParaRPr lang="zh-CN" altLang="en-US" dirty="0"/>
          </a:p>
          <a:p>
            <a:pPr lvl="1" eaLnBrk="1" hangingPunct="1">
              <a:lnSpc>
                <a:spcPct val="80000"/>
              </a:lnSpc>
              <a:buFont typeface="Wingdings" panose="05000000000000000000" pitchFamily="2" charset="2"/>
              <a:buNone/>
            </a:pPr>
            <a:r>
              <a:rPr lang="zh-CN" altLang="en-US" dirty="0"/>
              <a:t>          </a:t>
            </a:r>
            <a:r>
              <a:rPr lang="en-US" altLang="zh-CN" dirty="0"/>
              <a:t>[</a:t>
            </a:r>
            <a:r>
              <a:rPr lang="zh-CN" altLang="en-US" dirty="0"/>
              <a:t>：</a:t>
            </a:r>
            <a:r>
              <a:rPr lang="zh-CN" altLang="en-US" u="sng" dirty="0"/>
              <a:t>操作条件</a:t>
            </a:r>
            <a:r>
              <a:rPr lang="en-US" altLang="zh-CN" dirty="0"/>
              <a:t>] [DOWN/UP </a:t>
            </a:r>
            <a:r>
              <a:rPr lang="zh-CN" altLang="en-US" u="sng" dirty="0"/>
              <a:t>表达式</a:t>
            </a:r>
            <a:r>
              <a:rPr lang="en-US" altLang="zh-CN" u="sng" dirty="0"/>
              <a:t>2</a:t>
            </a:r>
            <a:r>
              <a:rPr lang="en-US" altLang="zh-CN" dirty="0"/>
              <a:t>]</a:t>
            </a:r>
            <a:endParaRPr lang="en-US" altLang="zh-CN" dirty="0"/>
          </a:p>
          <a:p>
            <a:pPr eaLnBrk="1" hangingPunct="1">
              <a:lnSpc>
                <a:spcPct val="80000"/>
              </a:lnSpc>
            </a:pPr>
            <a:r>
              <a:rPr lang="zh-CN" altLang="en-US" dirty="0"/>
              <a:t>插入操作</a:t>
            </a:r>
            <a:endParaRPr lang="zh-CN" altLang="en-US" dirty="0"/>
          </a:p>
          <a:p>
            <a:pPr lvl="1" eaLnBrk="1" hangingPunct="1">
              <a:lnSpc>
                <a:spcPct val="80000"/>
              </a:lnSpc>
            </a:pPr>
            <a:r>
              <a:rPr lang="zh-CN" altLang="en-US" dirty="0"/>
              <a:t>建立新元组</a:t>
            </a:r>
            <a:r>
              <a:rPr lang="en-US" altLang="zh-CN" dirty="0"/>
              <a:t>--PUT</a:t>
            </a:r>
            <a:endParaRPr lang="en-US" altLang="zh-CN" dirty="0"/>
          </a:p>
          <a:p>
            <a:pPr eaLnBrk="1" hangingPunct="1">
              <a:lnSpc>
                <a:spcPct val="80000"/>
              </a:lnSpc>
            </a:pPr>
            <a:r>
              <a:rPr lang="zh-CN" altLang="en-US" dirty="0"/>
              <a:t>修改操作</a:t>
            </a:r>
            <a:endParaRPr lang="zh-CN" altLang="en-US" dirty="0"/>
          </a:p>
          <a:p>
            <a:pPr lvl="1" eaLnBrk="1" hangingPunct="1">
              <a:lnSpc>
                <a:spcPct val="80000"/>
              </a:lnSpc>
            </a:pPr>
            <a:r>
              <a:rPr lang="en-US" altLang="zh-CN" dirty="0"/>
              <a:t>HOLD--</a:t>
            </a:r>
            <a:r>
              <a:rPr lang="zh-CN" altLang="en-US" dirty="0"/>
              <a:t>修改</a:t>
            </a:r>
            <a:r>
              <a:rPr lang="en-US" altLang="zh-CN" dirty="0"/>
              <a:t>--UPDATE</a:t>
            </a:r>
            <a:endParaRPr lang="en-US" altLang="zh-CN" dirty="0"/>
          </a:p>
          <a:p>
            <a:pPr eaLnBrk="1" hangingPunct="1">
              <a:lnSpc>
                <a:spcPct val="80000"/>
              </a:lnSpc>
            </a:pPr>
            <a:r>
              <a:rPr lang="zh-CN" altLang="en-US" dirty="0"/>
              <a:t>删除操作</a:t>
            </a:r>
            <a:endParaRPr lang="zh-CN" altLang="en-US" sz="2800" dirty="0"/>
          </a:p>
          <a:p>
            <a:pPr lvl="1" eaLnBrk="1" hangingPunct="1">
              <a:lnSpc>
                <a:spcPct val="80000"/>
              </a:lnSpc>
            </a:pPr>
            <a:r>
              <a:rPr lang="en-US" altLang="zh-CN" dirty="0"/>
              <a:t>HOLD--DELETE</a:t>
            </a:r>
            <a:endParaRPr lang="en-US" altLang="zh-CN" dirty="0"/>
          </a:p>
        </p:txBody>
      </p:sp>
      <p:sp>
        <p:nvSpPr>
          <p:cNvPr id="4" name="日期占位符 3"/>
          <p:cNvSpPr>
            <a:spLocks noGrp="1"/>
          </p:cNvSpPr>
          <p:nvPr>
            <p:ph type="dt" sz="quarter" idx="10"/>
          </p:nvPr>
        </p:nvSpPr>
        <p:spPr/>
        <p:txBody>
          <a:bodyPr/>
          <a:lstStyle/>
          <a:p>
            <a:pPr>
              <a:defRPr/>
            </a:pPr>
            <a:fld id="{76996764-AA4E-4766-B4D1-A0586A6334F9}" type="datetime1">
              <a:rPr lang="zh-CN" altLang="en-US"/>
            </a:fld>
            <a:endParaRPr lang="en-US" altLang="zh-CN"/>
          </a:p>
        </p:txBody>
      </p:sp>
      <p:sp>
        <p:nvSpPr>
          <p:cNvPr id="849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p:cNvSpPr>
          <p:nvPr>
            <p:ph type="title"/>
          </p:nvPr>
        </p:nvSpPr>
        <p:spPr/>
        <p:txBody>
          <a:bodyPr/>
          <a:lstStyle/>
          <a:p>
            <a:pPr eaLnBrk="1" hangingPunct="1"/>
            <a:r>
              <a:rPr lang="en-US" altLang="zh-CN"/>
              <a:t>2.5  </a:t>
            </a:r>
            <a:r>
              <a:rPr lang="zh-CN" altLang="en-US"/>
              <a:t>关 系 演 算 </a:t>
            </a:r>
            <a:endParaRPr lang="zh-CN" altLang="en-US"/>
          </a:p>
        </p:txBody>
      </p:sp>
      <p:sp>
        <p:nvSpPr>
          <p:cNvPr id="86019" name="Rectangle 3"/>
          <p:cNvSpPr>
            <a:spLocks noGrp="1" noRot="1"/>
          </p:cNvSpPr>
          <p:nvPr>
            <p:ph idx="1"/>
          </p:nvPr>
        </p:nvSpPr>
        <p:spPr>
          <a:xfrm>
            <a:off x="609600" y="2709863"/>
            <a:ext cx="8153400" cy="3389312"/>
          </a:xfrm>
        </p:spPr>
        <p:txBody>
          <a:bodyPr/>
          <a:lstStyle/>
          <a:p>
            <a:pPr algn="just" eaLnBrk="1" hangingPunct="1"/>
            <a:r>
              <a:rPr lang="en-US" altLang="zh-CN"/>
              <a:t>2.5.1  </a:t>
            </a:r>
            <a:r>
              <a:rPr lang="zh-CN" altLang="en-US"/>
              <a:t>元组关系演算语言</a:t>
            </a:r>
            <a:r>
              <a:rPr lang="en-US" altLang="zh-CN"/>
              <a:t>ALPHA</a:t>
            </a:r>
            <a:endParaRPr lang="en-US" altLang="zh-CN"/>
          </a:p>
          <a:p>
            <a:pPr algn="just" eaLnBrk="1" hangingPunct="1">
              <a:buFont typeface="Wingdings" panose="05000000000000000000" pitchFamily="2" charset="2"/>
              <a:buNone/>
            </a:pPr>
            <a:endParaRPr lang="en-US" altLang="zh-CN"/>
          </a:p>
          <a:p>
            <a:pPr algn="just" eaLnBrk="1" hangingPunct="1"/>
            <a:r>
              <a:rPr lang="en-US" altLang="zh-CN">
                <a:solidFill>
                  <a:schemeClr val="hlink"/>
                </a:solidFill>
              </a:rPr>
              <a:t>2.5.2  </a:t>
            </a:r>
            <a:r>
              <a:rPr lang="zh-CN" altLang="en-US">
                <a:solidFill>
                  <a:schemeClr val="hlink"/>
                </a:solidFill>
              </a:rPr>
              <a:t>域关系演算语言</a:t>
            </a:r>
            <a:r>
              <a:rPr lang="en-US" altLang="zh-CN">
                <a:solidFill>
                  <a:schemeClr val="hlink"/>
                </a:solidFill>
              </a:rPr>
              <a:t>QBE</a:t>
            </a:r>
            <a:endParaRPr lang="en-US" altLang="zh-CN">
              <a:solidFill>
                <a:schemeClr val="hlink"/>
              </a:solidFill>
            </a:endParaRPr>
          </a:p>
          <a:p>
            <a:pPr eaLnBrk="1" hangingPunct="1"/>
            <a:endParaRPr lang="en-US" altLang="zh-CN"/>
          </a:p>
        </p:txBody>
      </p:sp>
      <p:sp>
        <p:nvSpPr>
          <p:cNvPr id="4" name="日期占位符 3"/>
          <p:cNvSpPr>
            <a:spLocks noGrp="1"/>
          </p:cNvSpPr>
          <p:nvPr>
            <p:ph type="dt" sz="quarter" idx="10"/>
          </p:nvPr>
        </p:nvSpPr>
        <p:spPr/>
        <p:txBody>
          <a:bodyPr/>
          <a:lstStyle/>
          <a:p>
            <a:pPr>
              <a:defRPr/>
            </a:pPr>
            <a:fld id="{38A9B55B-7ABD-4093-976E-A4A06225271E}" type="datetime1">
              <a:rPr lang="zh-CN" altLang="en-US"/>
            </a:fld>
            <a:endParaRPr lang="en-US" altLang="zh-CN"/>
          </a:p>
        </p:txBody>
      </p:sp>
      <p:sp>
        <p:nvSpPr>
          <p:cNvPr id="860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p:cNvSpPr>
          <p:nvPr>
            <p:ph type="title"/>
          </p:nvPr>
        </p:nvSpPr>
        <p:spPr/>
        <p:txBody>
          <a:bodyPr/>
          <a:lstStyle/>
          <a:p>
            <a:pPr eaLnBrk="1" hangingPunct="1"/>
            <a:r>
              <a:rPr lang="en-US" altLang="zh-CN"/>
              <a:t>2.5.2  </a:t>
            </a:r>
            <a:r>
              <a:rPr lang="zh-CN" altLang="en-US"/>
              <a:t>域关系演算语言</a:t>
            </a:r>
            <a:r>
              <a:rPr lang="en-US" altLang="zh-CN"/>
              <a:t>QBE</a:t>
            </a:r>
            <a:r>
              <a:rPr lang="en-US" altLang="zh-CN">
                <a:ea typeface="黑体" panose="02010609060101010101" pitchFamily="49" charset="-122"/>
              </a:rPr>
              <a:t> </a:t>
            </a:r>
            <a:endParaRPr lang="en-US" altLang="zh-CN">
              <a:ea typeface="黑体" panose="02010609060101010101" pitchFamily="49" charset="-122"/>
            </a:endParaRPr>
          </a:p>
        </p:txBody>
      </p:sp>
      <p:sp>
        <p:nvSpPr>
          <p:cNvPr id="393219" name="Rectangle 3"/>
          <p:cNvSpPr>
            <a:spLocks noGrp="1" noRot="1"/>
          </p:cNvSpPr>
          <p:nvPr>
            <p:ph idx="1"/>
          </p:nvPr>
        </p:nvSpPr>
        <p:spPr>
          <a:xfrm>
            <a:off x="900113" y="2133600"/>
            <a:ext cx="7772400" cy="4114800"/>
          </a:xfrm>
        </p:spPr>
        <p:txBody>
          <a:bodyPr/>
          <a:lstStyle/>
          <a:p>
            <a:pPr algn="just" eaLnBrk="1" hangingPunct="1">
              <a:lnSpc>
                <a:spcPct val="80000"/>
              </a:lnSpc>
            </a:pPr>
            <a:r>
              <a:rPr lang="zh-CN" altLang="en-US"/>
              <a:t>一种典型的域关系演算</a:t>
            </a:r>
            <a:r>
              <a:rPr lang="zh-CN" altLang="en-US">
                <a:solidFill>
                  <a:srgbClr val="FF5050"/>
                </a:solidFill>
              </a:rPr>
              <a:t>语言</a:t>
            </a:r>
            <a:endParaRPr lang="zh-CN" altLang="en-US"/>
          </a:p>
          <a:p>
            <a:pPr lvl="1" algn="just" eaLnBrk="1" hangingPunct="1">
              <a:lnSpc>
                <a:spcPct val="80000"/>
              </a:lnSpc>
            </a:pPr>
            <a:r>
              <a:rPr lang="zh-CN" altLang="en-US"/>
              <a:t>	由</a:t>
            </a:r>
            <a:r>
              <a:rPr lang="en-US" altLang="zh-CN"/>
              <a:t>M.M.Zloof</a:t>
            </a:r>
            <a:r>
              <a:rPr lang="zh-CN" altLang="en-US"/>
              <a:t>提出</a:t>
            </a:r>
            <a:endParaRPr lang="zh-CN" altLang="en-US"/>
          </a:p>
          <a:p>
            <a:pPr lvl="1" algn="just" eaLnBrk="1" hangingPunct="1">
              <a:lnSpc>
                <a:spcPct val="80000"/>
              </a:lnSpc>
            </a:pPr>
            <a:r>
              <a:rPr lang="zh-CN" altLang="en-US"/>
              <a:t>	</a:t>
            </a:r>
            <a:r>
              <a:rPr lang="en-US" altLang="zh-CN"/>
              <a:t>1978</a:t>
            </a:r>
            <a:r>
              <a:rPr lang="zh-CN" altLang="en-US"/>
              <a:t>年在</a:t>
            </a:r>
            <a:r>
              <a:rPr lang="en-US" altLang="zh-CN"/>
              <a:t>IBM370</a:t>
            </a:r>
            <a:r>
              <a:rPr lang="zh-CN" altLang="en-US"/>
              <a:t>上得以实现</a:t>
            </a:r>
            <a:endParaRPr lang="zh-CN" altLang="en-US"/>
          </a:p>
          <a:p>
            <a:pPr lvl="1" algn="just" eaLnBrk="1" hangingPunct="1">
              <a:lnSpc>
                <a:spcPct val="80000"/>
              </a:lnSpc>
            </a:pPr>
            <a:r>
              <a:rPr lang="zh-CN" altLang="en-US"/>
              <a:t>	</a:t>
            </a:r>
            <a:r>
              <a:rPr lang="en-US" altLang="zh-CN"/>
              <a:t>QBE</a:t>
            </a:r>
            <a:r>
              <a:rPr lang="zh-CN" altLang="en-US">
                <a:solidFill>
                  <a:srgbClr val="FF5050"/>
                </a:solidFill>
              </a:rPr>
              <a:t>也指</a:t>
            </a:r>
            <a:r>
              <a:rPr lang="zh-CN" altLang="en-US"/>
              <a:t>此关系数据库管理</a:t>
            </a:r>
            <a:r>
              <a:rPr lang="zh-CN" altLang="en-US">
                <a:solidFill>
                  <a:srgbClr val="FF5050"/>
                </a:solidFill>
              </a:rPr>
              <a:t>系统</a:t>
            </a:r>
            <a:endParaRPr lang="zh-CN" altLang="en-US"/>
          </a:p>
          <a:p>
            <a:pPr lvl="4" algn="just" eaLnBrk="1" hangingPunct="1">
              <a:lnSpc>
                <a:spcPct val="80000"/>
              </a:lnSpc>
              <a:buClr>
                <a:schemeClr val="folHlink"/>
              </a:buClr>
              <a:buSzPct val="60000"/>
              <a:buFont typeface="Wingdings" panose="05000000000000000000" pitchFamily="2" charset="2"/>
              <a:buChar char="Ø"/>
            </a:pPr>
            <a:endParaRPr lang="zh-CN" altLang="en-US" sz="1800"/>
          </a:p>
          <a:p>
            <a:pPr algn="just" eaLnBrk="1" hangingPunct="1">
              <a:lnSpc>
                <a:spcPct val="80000"/>
              </a:lnSpc>
            </a:pPr>
            <a:r>
              <a:rPr lang="en-US" altLang="zh-CN"/>
              <a:t>QBE</a:t>
            </a:r>
            <a:r>
              <a:rPr lang="zh-CN" altLang="en-US"/>
              <a:t>：</a:t>
            </a:r>
            <a:r>
              <a:rPr lang="en-US" altLang="zh-CN"/>
              <a:t>Query By Example</a:t>
            </a:r>
            <a:endParaRPr lang="en-US" altLang="zh-CN"/>
          </a:p>
          <a:p>
            <a:pPr lvl="1" algn="just" eaLnBrk="1" hangingPunct="1">
              <a:lnSpc>
                <a:spcPct val="80000"/>
              </a:lnSpc>
            </a:pPr>
            <a:r>
              <a:rPr lang="en-US" altLang="zh-CN"/>
              <a:t> </a:t>
            </a:r>
            <a:r>
              <a:rPr lang="zh-CN" altLang="en-US"/>
              <a:t>基于屏幕表格的查询语言</a:t>
            </a:r>
            <a:endParaRPr lang="zh-CN" altLang="en-US"/>
          </a:p>
          <a:p>
            <a:pPr lvl="1" algn="just" eaLnBrk="1" hangingPunct="1">
              <a:lnSpc>
                <a:spcPct val="80000"/>
              </a:lnSpc>
            </a:pPr>
            <a:r>
              <a:rPr lang="zh-CN" altLang="en-US"/>
              <a:t>查询要求：以填写表格的方式构造查询</a:t>
            </a:r>
            <a:endParaRPr lang="zh-CN" altLang="en-US"/>
          </a:p>
          <a:p>
            <a:pPr lvl="1" algn="just" eaLnBrk="1" hangingPunct="1">
              <a:lnSpc>
                <a:spcPct val="80000"/>
              </a:lnSpc>
            </a:pPr>
            <a:r>
              <a:rPr lang="zh-CN" altLang="en-US"/>
              <a:t>用示例元素</a:t>
            </a:r>
            <a:r>
              <a:rPr lang="en-US" altLang="zh-CN"/>
              <a:t>(</a:t>
            </a:r>
            <a:r>
              <a:rPr lang="zh-CN" altLang="en-US"/>
              <a:t>域变量</a:t>
            </a:r>
            <a:r>
              <a:rPr lang="en-US" altLang="zh-CN"/>
              <a:t>)</a:t>
            </a:r>
            <a:r>
              <a:rPr lang="zh-CN" altLang="en-US"/>
              <a:t>来表示查询结果可能的情况</a:t>
            </a:r>
            <a:endParaRPr lang="zh-CN" altLang="en-US" sz="2000"/>
          </a:p>
          <a:p>
            <a:pPr lvl="1" algn="just" eaLnBrk="1" hangingPunct="1">
              <a:lnSpc>
                <a:spcPct val="80000"/>
              </a:lnSpc>
            </a:pPr>
            <a:r>
              <a:rPr lang="zh-CN" altLang="en-US"/>
              <a:t>查询结果：以表格形式显示</a:t>
            </a:r>
            <a:endParaRPr lang="zh-CN" altLang="en-US"/>
          </a:p>
        </p:txBody>
      </p:sp>
      <p:sp>
        <p:nvSpPr>
          <p:cNvPr id="4" name="日期占位符 3"/>
          <p:cNvSpPr>
            <a:spLocks noGrp="1"/>
          </p:cNvSpPr>
          <p:nvPr>
            <p:ph type="dt" sz="quarter" idx="10"/>
          </p:nvPr>
        </p:nvSpPr>
        <p:spPr/>
        <p:txBody>
          <a:bodyPr/>
          <a:lstStyle/>
          <a:p>
            <a:pPr>
              <a:defRPr/>
            </a:pPr>
            <a:fld id="{923E4D03-C2C6-4040-B124-F2FE9BEB8EFB}" type="datetime1">
              <a:rPr lang="zh-CN" altLang="en-US"/>
            </a:fld>
            <a:endParaRPr lang="en-US" altLang="zh-CN"/>
          </a:p>
        </p:txBody>
      </p:sp>
      <p:sp>
        <p:nvSpPr>
          <p:cNvPr id="870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3219">
                                            <p:txEl>
                                              <p:pRg st="5" end="5"/>
                                            </p:txEl>
                                          </p:spTgt>
                                        </p:tgtEl>
                                        <p:attrNameLst>
                                          <p:attrName>style.visibility</p:attrName>
                                        </p:attrNameLst>
                                      </p:cBhvr>
                                      <p:to>
                                        <p:strVal val="visible"/>
                                      </p:to>
                                    </p:set>
                                    <p:animEffect transition="in" filter="blinds(horizontal)">
                                      <p:cBhvr>
                                        <p:cTn id="7" dur="500"/>
                                        <p:tgtEl>
                                          <p:spTgt spid="393219">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3219">
                                            <p:txEl>
                                              <p:pRg st="6" end="6"/>
                                            </p:txEl>
                                          </p:spTgt>
                                        </p:tgtEl>
                                        <p:attrNameLst>
                                          <p:attrName>style.visibility</p:attrName>
                                        </p:attrNameLst>
                                      </p:cBhvr>
                                      <p:to>
                                        <p:strVal val="visible"/>
                                      </p:to>
                                    </p:set>
                                    <p:animEffect transition="in" filter="blinds(horizontal)">
                                      <p:cBhvr>
                                        <p:cTn id="10" dur="500"/>
                                        <p:tgtEl>
                                          <p:spTgt spid="393219">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3219">
                                            <p:txEl>
                                              <p:pRg st="7" end="7"/>
                                            </p:txEl>
                                          </p:spTgt>
                                        </p:tgtEl>
                                        <p:attrNameLst>
                                          <p:attrName>style.visibility</p:attrName>
                                        </p:attrNameLst>
                                      </p:cBhvr>
                                      <p:to>
                                        <p:strVal val="visible"/>
                                      </p:to>
                                    </p:set>
                                    <p:animEffect transition="in" filter="blinds(horizontal)">
                                      <p:cBhvr>
                                        <p:cTn id="13" dur="500"/>
                                        <p:tgtEl>
                                          <p:spTgt spid="393219">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93219">
                                            <p:txEl>
                                              <p:pRg st="8" end="8"/>
                                            </p:txEl>
                                          </p:spTgt>
                                        </p:tgtEl>
                                        <p:attrNameLst>
                                          <p:attrName>style.visibility</p:attrName>
                                        </p:attrNameLst>
                                      </p:cBhvr>
                                      <p:to>
                                        <p:strVal val="visible"/>
                                      </p:to>
                                    </p:set>
                                    <p:animEffect transition="in" filter="blinds(horizontal)">
                                      <p:cBhvr>
                                        <p:cTn id="16" dur="500"/>
                                        <p:tgtEl>
                                          <p:spTgt spid="393219">
                                            <p:txEl>
                                              <p:pRg st="8" end="8"/>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93219">
                                            <p:txEl>
                                              <p:pRg st="9" end="9"/>
                                            </p:txEl>
                                          </p:spTgt>
                                        </p:tgtEl>
                                        <p:attrNameLst>
                                          <p:attrName>style.visibility</p:attrName>
                                        </p:attrNameLst>
                                      </p:cBhvr>
                                      <p:to>
                                        <p:strVal val="visible"/>
                                      </p:to>
                                    </p:set>
                                    <p:animEffect transition="in" filter="blinds(horizontal)">
                                      <p:cBhvr>
                                        <p:cTn id="19" dur="500"/>
                                        <p:tgtEl>
                                          <p:spTgt spid="3932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p:cNvSpPr>
          <p:nvPr>
            <p:ph type="title"/>
          </p:nvPr>
        </p:nvSpPr>
        <p:spPr/>
        <p:txBody>
          <a:bodyPr/>
          <a:lstStyle/>
          <a:p>
            <a:pPr eaLnBrk="1" hangingPunct="1"/>
            <a:r>
              <a:rPr lang="en-US" altLang="zh-CN"/>
              <a:t>QBE</a:t>
            </a:r>
            <a:r>
              <a:rPr lang="zh-CN" altLang="en-US"/>
              <a:t>操作框架</a:t>
            </a:r>
            <a:endParaRPr lang="zh-CN" altLang="en-US"/>
          </a:p>
        </p:txBody>
      </p:sp>
      <p:sp>
        <p:nvSpPr>
          <p:cNvPr id="33" name="日期占位符 3"/>
          <p:cNvSpPr>
            <a:spLocks noGrp="1"/>
          </p:cNvSpPr>
          <p:nvPr>
            <p:ph type="dt" sz="quarter" idx="10"/>
          </p:nvPr>
        </p:nvSpPr>
        <p:spPr/>
        <p:txBody>
          <a:bodyPr/>
          <a:lstStyle/>
          <a:p>
            <a:pPr>
              <a:defRPr/>
            </a:pPr>
            <a:fld id="{F96B2DE8-F943-4309-9BB0-7DB4E2D69852}" type="datetime1">
              <a:rPr lang="zh-CN" altLang="en-US"/>
            </a:fld>
            <a:endParaRPr lang="en-US" altLang="zh-CN"/>
          </a:p>
        </p:txBody>
      </p:sp>
      <p:sp>
        <p:nvSpPr>
          <p:cNvPr id="8806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88069" name="Group 68"/>
          <p:cNvGrpSpPr/>
          <p:nvPr/>
        </p:nvGrpSpPr>
        <p:grpSpPr bwMode="auto">
          <a:xfrm>
            <a:off x="1052513" y="1958975"/>
            <a:ext cx="6096000" cy="3581400"/>
            <a:chOff x="663" y="1234"/>
            <a:chExt cx="3840" cy="2256"/>
          </a:xfrm>
        </p:grpSpPr>
        <p:grpSp>
          <p:nvGrpSpPr>
            <p:cNvPr id="88070" name="Group 66"/>
            <p:cNvGrpSpPr/>
            <p:nvPr/>
          </p:nvGrpSpPr>
          <p:grpSpPr bwMode="auto">
            <a:xfrm>
              <a:off x="663" y="1810"/>
              <a:ext cx="3840" cy="1056"/>
              <a:chOff x="1296" y="2160"/>
              <a:chExt cx="3840" cy="1056"/>
            </a:xfrm>
          </p:grpSpPr>
          <p:sp>
            <p:nvSpPr>
              <p:cNvPr id="88083" name="Rectangle 30"/>
              <p:cNvSpPr>
                <a:spLocks noChangeArrowheads="1"/>
              </p:cNvSpPr>
              <p:nvPr/>
            </p:nvSpPr>
            <p:spPr bwMode="auto">
              <a:xfrm>
                <a:off x="4176" y="2569"/>
                <a:ext cx="960"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8084" name="Rectangle 29"/>
              <p:cNvSpPr>
                <a:spLocks noChangeArrowheads="1"/>
              </p:cNvSpPr>
              <p:nvPr/>
            </p:nvSpPr>
            <p:spPr bwMode="auto">
              <a:xfrm>
                <a:off x="3216" y="2569"/>
                <a:ext cx="960"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8085" name="Rectangle 28"/>
              <p:cNvSpPr>
                <a:spLocks noChangeArrowheads="1"/>
              </p:cNvSpPr>
              <p:nvPr/>
            </p:nvSpPr>
            <p:spPr bwMode="auto">
              <a:xfrm>
                <a:off x="2256" y="2569"/>
                <a:ext cx="960"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8086" name="Rectangle 27"/>
              <p:cNvSpPr>
                <a:spLocks noChangeArrowheads="1"/>
              </p:cNvSpPr>
              <p:nvPr/>
            </p:nvSpPr>
            <p:spPr bwMode="auto">
              <a:xfrm>
                <a:off x="1296" y="2569"/>
                <a:ext cx="960"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8087" name="Rectangle 26"/>
              <p:cNvSpPr>
                <a:spLocks noChangeArrowheads="1"/>
              </p:cNvSpPr>
              <p:nvPr/>
            </p:nvSpPr>
            <p:spPr bwMode="auto">
              <a:xfrm>
                <a:off x="4176" y="2160"/>
                <a:ext cx="96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8088" name="Rectangle 25"/>
              <p:cNvSpPr>
                <a:spLocks noChangeArrowheads="1"/>
              </p:cNvSpPr>
              <p:nvPr/>
            </p:nvSpPr>
            <p:spPr bwMode="auto">
              <a:xfrm>
                <a:off x="3216" y="2160"/>
                <a:ext cx="96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8089" name="Rectangle 24"/>
              <p:cNvSpPr>
                <a:spLocks noChangeArrowheads="1"/>
              </p:cNvSpPr>
              <p:nvPr/>
            </p:nvSpPr>
            <p:spPr bwMode="auto">
              <a:xfrm>
                <a:off x="2256" y="2160"/>
                <a:ext cx="96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8090" name="Rectangle 23"/>
              <p:cNvSpPr>
                <a:spLocks noChangeArrowheads="1"/>
              </p:cNvSpPr>
              <p:nvPr/>
            </p:nvSpPr>
            <p:spPr bwMode="auto">
              <a:xfrm>
                <a:off x="1296" y="2160"/>
                <a:ext cx="96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8091" name="Line 31"/>
              <p:cNvSpPr>
                <a:spLocks noChangeShapeType="1"/>
              </p:cNvSpPr>
              <p:nvPr/>
            </p:nvSpPr>
            <p:spPr bwMode="auto">
              <a:xfrm>
                <a:off x="1296" y="2160"/>
                <a:ext cx="384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92" name="Line 32"/>
              <p:cNvSpPr>
                <a:spLocks noChangeShapeType="1"/>
              </p:cNvSpPr>
              <p:nvPr/>
            </p:nvSpPr>
            <p:spPr bwMode="auto">
              <a:xfrm>
                <a:off x="1296" y="2569"/>
                <a:ext cx="38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93" name="Line 33"/>
              <p:cNvSpPr>
                <a:spLocks noChangeShapeType="1"/>
              </p:cNvSpPr>
              <p:nvPr/>
            </p:nvSpPr>
            <p:spPr bwMode="auto">
              <a:xfrm>
                <a:off x="1296" y="3216"/>
                <a:ext cx="384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94" name="Line 34"/>
              <p:cNvSpPr>
                <a:spLocks noChangeShapeType="1"/>
              </p:cNvSpPr>
              <p:nvPr/>
            </p:nvSpPr>
            <p:spPr bwMode="auto">
              <a:xfrm>
                <a:off x="1296" y="2160"/>
                <a:ext cx="0" cy="1056"/>
              </a:xfrm>
              <a:prstGeom prst="line">
                <a:avLst/>
              </a:prstGeom>
              <a:noFill/>
              <a:ln w="28575" cap="sq">
                <a:solidFill>
                  <a:srgbClr val="FFFFFF"/>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95" name="Line 35"/>
              <p:cNvSpPr>
                <a:spLocks noChangeShapeType="1"/>
              </p:cNvSpPr>
              <p:nvPr/>
            </p:nvSpPr>
            <p:spPr bwMode="auto">
              <a:xfrm>
                <a:off x="2256" y="2160"/>
                <a:ext cx="0" cy="10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96" name="Line 36"/>
              <p:cNvSpPr>
                <a:spLocks noChangeShapeType="1"/>
              </p:cNvSpPr>
              <p:nvPr/>
            </p:nvSpPr>
            <p:spPr bwMode="auto">
              <a:xfrm>
                <a:off x="3216" y="2160"/>
                <a:ext cx="0" cy="10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97" name="Line 37"/>
              <p:cNvSpPr>
                <a:spLocks noChangeShapeType="1"/>
              </p:cNvSpPr>
              <p:nvPr/>
            </p:nvSpPr>
            <p:spPr bwMode="auto">
              <a:xfrm>
                <a:off x="4176" y="2160"/>
                <a:ext cx="0" cy="10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98" name="Line 38"/>
              <p:cNvSpPr>
                <a:spLocks noChangeShapeType="1"/>
              </p:cNvSpPr>
              <p:nvPr/>
            </p:nvSpPr>
            <p:spPr bwMode="auto">
              <a:xfrm>
                <a:off x="5136" y="2160"/>
                <a:ext cx="0" cy="1056"/>
              </a:xfrm>
              <a:prstGeom prst="line">
                <a:avLst/>
              </a:prstGeom>
              <a:noFill/>
              <a:ln w="28575" cap="sq">
                <a:solidFill>
                  <a:srgbClr val="FFFFFF"/>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88071" name="Rectangle 52"/>
            <p:cNvSpPr>
              <a:spLocks noChangeArrowheads="1"/>
            </p:cNvSpPr>
            <p:nvPr/>
          </p:nvSpPr>
          <p:spPr bwMode="auto">
            <a:xfrm>
              <a:off x="951" y="1282"/>
              <a:ext cx="6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关系名</a:t>
              </a:r>
              <a:endParaRPr lang="zh-CN" altLang="en-US" sz="2400" b="1">
                <a:latin typeface="Times New Roman" panose="02020603050405020304" pitchFamily="18" charset="0"/>
              </a:endParaRPr>
            </a:p>
          </p:txBody>
        </p:sp>
        <p:sp>
          <p:nvSpPr>
            <p:cNvPr id="88072" name="Rectangle 53"/>
            <p:cNvSpPr>
              <a:spLocks noChangeArrowheads="1"/>
            </p:cNvSpPr>
            <p:nvPr/>
          </p:nvSpPr>
          <p:spPr bwMode="auto">
            <a:xfrm>
              <a:off x="3063" y="1234"/>
              <a:ext cx="6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属性名</a:t>
              </a:r>
              <a:endParaRPr lang="zh-CN" altLang="en-US" sz="2400" b="1">
                <a:latin typeface="Times New Roman" panose="02020603050405020304" pitchFamily="18" charset="0"/>
              </a:endParaRPr>
            </a:p>
          </p:txBody>
        </p:sp>
        <p:sp>
          <p:nvSpPr>
            <p:cNvPr id="88073" name="Rectangle 54"/>
            <p:cNvSpPr>
              <a:spLocks noChangeArrowheads="1"/>
            </p:cNvSpPr>
            <p:nvPr/>
          </p:nvSpPr>
          <p:spPr bwMode="auto">
            <a:xfrm>
              <a:off x="807" y="3058"/>
              <a:ext cx="6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操作命令</a:t>
              </a:r>
              <a:endParaRPr lang="zh-CN" altLang="en-US" sz="2400" b="1">
                <a:latin typeface="Times New Roman" panose="02020603050405020304" pitchFamily="18" charset="0"/>
              </a:endParaRPr>
            </a:p>
          </p:txBody>
        </p:sp>
        <p:sp>
          <p:nvSpPr>
            <p:cNvPr id="88074" name="Rectangle 55"/>
            <p:cNvSpPr>
              <a:spLocks noChangeArrowheads="1"/>
            </p:cNvSpPr>
            <p:nvPr/>
          </p:nvSpPr>
          <p:spPr bwMode="auto">
            <a:xfrm>
              <a:off x="2631" y="3106"/>
              <a:ext cx="134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元组属性值或查询条件或操作命令</a:t>
              </a:r>
              <a:endParaRPr lang="zh-CN" altLang="en-US" sz="2400" b="1">
                <a:latin typeface="Times New Roman" panose="02020603050405020304" pitchFamily="18" charset="0"/>
              </a:endParaRPr>
            </a:p>
          </p:txBody>
        </p:sp>
        <p:sp>
          <p:nvSpPr>
            <p:cNvPr id="88075" name="Line 57"/>
            <p:cNvSpPr>
              <a:spLocks noChangeShapeType="1"/>
            </p:cNvSpPr>
            <p:nvPr/>
          </p:nvSpPr>
          <p:spPr bwMode="auto">
            <a:xfrm>
              <a:off x="1429" y="1570"/>
              <a:ext cx="0" cy="481"/>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76" name="Line 58"/>
            <p:cNvSpPr>
              <a:spLocks noChangeShapeType="1"/>
            </p:cNvSpPr>
            <p:nvPr/>
          </p:nvSpPr>
          <p:spPr bwMode="auto">
            <a:xfrm flipV="1">
              <a:off x="1239" y="2626"/>
              <a:ext cx="0" cy="528"/>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77" name="Line 59"/>
            <p:cNvSpPr>
              <a:spLocks noChangeShapeType="1"/>
            </p:cNvSpPr>
            <p:nvPr/>
          </p:nvSpPr>
          <p:spPr bwMode="auto">
            <a:xfrm flipV="1">
              <a:off x="3207" y="2626"/>
              <a:ext cx="0" cy="38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78" name="Line 60"/>
            <p:cNvSpPr>
              <a:spLocks noChangeShapeType="1"/>
            </p:cNvSpPr>
            <p:nvPr/>
          </p:nvSpPr>
          <p:spPr bwMode="auto">
            <a:xfrm flipV="1">
              <a:off x="3639" y="2626"/>
              <a:ext cx="288" cy="38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79" name="Line 61"/>
            <p:cNvSpPr>
              <a:spLocks noChangeShapeType="1"/>
            </p:cNvSpPr>
            <p:nvPr/>
          </p:nvSpPr>
          <p:spPr bwMode="auto">
            <a:xfrm flipH="1" flipV="1">
              <a:off x="2295" y="2674"/>
              <a:ext cx="528" cy="43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80" name="Line 62"/>
            <p:cNvSpPr>
              <a:spLocks noChangeShapeType="1"/>
            </p:cNvSpPr>
            <p:nvPr/>
          </p:nvSpPr>
          <p:spPr bwMode="auto">
            <a:xfrm>
              <a:off x="3303" y="1522"/>
              <a:ext cx="0" cy="48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81" name="Line 63"/>
            <p:cNvSpPr>
              <a:spLocks noChangeShapeType="1"/>
            </p:cNvSpPr>
            <p:nvPr/>
          </p:nvSpPr>
          <p:spPr bwMode="auto">
            <a:xfrm flipH="1">
              <a:off x="2295" y="1570"/>
              <a:ext cx="864" cy="43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082" name="Line 65"/>
            <p:cNvSpPr>
              <a:spLocks noChangeShapeType="1"/>
            </p:cNvSpPr>
            <p:nvPr/>
          </p:nvSpPr>
          <p:spPr bwMode="auto">
            <a:xfrm>
              <a:off x="3639" y="1522"/>
              <a:ext cx="432" cy="48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p:cNvSpPr>
          <p:nvPr>
            <p:ph type="title"/>
          </p:nvPr>
        </p:nvSpPr>
        <p:spPr/>
        <p:txBody>
          <a:bodyPr/>
          <a:lstStyle/>
          <a:p>
            <a:pPr eaLnBrk="1" hangingPunct="1"/>
            <a:r>
              <a:rPr lang="zh-CN" altLang="en-US"/>
              <a:t>一、检索操作</a:t>
            </a:r>
            <a:endParaRPr lang="zh-CN" altLang="en-US"/>
          </a:p>
        </p:txBody>
      </p:sp>
      <p:sp>
        <p:nvSpPr>
          <p:cNvPr id="89091" name="Rectangle 3"/>
          <p:cNvSpPr>
            <a:spLocks noGrp="1" noRot="1"/>
          </p:cNvSpPr>
          <p:nvPr>
            <p:ph idx="1"/>
          </p:nvPr>
        </p:nvSpPr>
        <p:spPr>
          <a:xfrm>
            <a:off x="827088" y="2060575"/>
            <a:ext cx="7772400" cy="4114800"/>
          </a:xfrm>
        </p:spPr>
        <p:txBody>
          <a:bodyPr/>
          <a:lstStyle/>
          <a:p>
            <a:pPr algn="just" eaLnBrk="1" hangingPunct="1">
              <a:buFont typeface="Wingdings" panose="05000000000000000000" pitchFamily="2" charset="2"/>
              <a:buNone/>
            </a:pPr>
            <a:r>
              <a:rPr lang="zh-CN" altLang="en-US" sz="2400">
                <a:solidFill>
                  <a:srgbClr val="E02920"/>
                </a:solidFill>
              </a:rPr>
              <a:t>（</a:t>
            </a:r>
            <a:r>
              <a:rPr lang="en-US" altLang="zh-CN" sz="2400">
                <a:solidFill>
                  <a:srgbClr val="E02920"/>
                </a:solidFill>
              </a:rPr>
              <a:t>1</a:t>
            </a:r>
            <a:r>
              <a:rPr lang="zh-CN" altLang="en-US" sz="2400">
                <a:solidFill>
                  <a:srgbClr val="E02920"/>
                </a:solidFill>
              </a:rPr>
              <a:t>）</a:t>
            </a:r>
            <a:r>
              <a:rPr lang="zh-CN" altLang="en-US" sz="2400"/>
              <a:t>用户提出要求；</a:t>
            </a:r>
            <a:endParaRPr lang="zh-CN" altLang="en-US" sz="2400"/>
          </a:p>
          <a:p>
            <a:pPr algn="just" eaLnBrk="1" hangingPunct="1">
              <a:buFont typeface="Wingdings" panose="05000000000000000000" pitchFamily="2" charset="2"/>
              <a:buNone/>
            </a:pPr>
            <a:r>
              <a:rPr lang="zh-CN" altLang="en-US" sz="2400"/>
              <a:t>（</a:t>
            </a:r>
            <a:r>
              <a:rPr lang="en-US" altLang="zh-CN" sz="2400"/>
              <a:t>2</a:t>
            </a:r>
            <a:r>
              <a:rPr lang="zh-CN" altLang="en-US" sz="2400"/>
              <a:t>）屏幕显示空白表格；</a:t>
            </a:r>
            <a:endParaRPr lang="zh-CN" altLang="en-US" sz="2400"/>
          </a:p>
          <a:p>
            <a:pPr eaLnBrk="1" hangingPunct="1">
              <a:buFont typeface="Wingdings" panose="05000000000000000000" pitchFamily="2" charset="2"/>
              <a:buNone/>
            </a:pPr>
            <a:r>
              <a:rPr lang="zh-CN" altLang="en-US" sz="2400"/>
              <a:t> </a:t>
            </a:r>
            <a:endParaRPr lang="zh-CN" altLang="en-US" sz="2400"/>
          </a:p>
          <a:p>
            <a:pPr eaLnBrk="1" hangingPunct="1">
              <a:buFont typeface="Wingdings" panose="05000000000000000000" pitchFamily="2" charset="2"/>
              <a:buNone/>
            </a:pPr>
            <a:r>
              <a:rPr lang="zh-CN" altLang="en-US" sz="2400"/>
              <a:t> </a:t>
            </a:r>
            <a:endParaRPr lang="zh-CN" altLang="en-US" sz="2400"/>
          </a:p>
          <a:p>
            <a:pPr eaLnBrk="1" hangingPunct="1">
              <a:buFont typeface="Wingdings" panose="05000000000000000000" pitchFamily="2" charset="2"/>
              <a:buNone/>
            </a:pPr>
            <a:r>
              <a:rPr lang="zh-CN" altLang="en-US" sz="2400"/>
              <a:t>  </a:t>
            </a:r>
            <a:endParaRPr lang="en-US" altLang="zh-CN" sz="2400"/>
          </a:p>
          <a:p>
            <a:pPr eaLnBrk="1" hangingPunct="1">
              <a:buFont typeface="Wingdings" panose="05000000000000000000" pitchFamily="2" charset="2"/>
              <a:buNone/>
            </a:pPr>
            <a:r>
              <a:rPr lang="zh-CN" altLang="en-US" sz="2400">
                <a:solidFill>
                  <a:srgbClr val="E02920"/>
                </a:solidFill>
              </a:rPr>
              <a:t>（</a:t>
            </a:r>
            <a:r>
              <a:rPr lang="en-US" altLang="zh-CN" sz="2400">
                <a:solidFill>
                  <a:srgbClr val="E02920"/>
                </a:solidFill>
              </a:rPr>
              <a:t>3</a:t>
            </a:r>
            <a:r>
              <a:rPr lang="zh-CN" altLang="en-US" sz="2400">
                <a:solidFill>
                  <a:srgbClr val="E02920"/>
                </a:solidFill>
              </a:rPr>
              <a:t>）</a:t>
            </a:r>
            <a:r>
              <a:rPr lang="zh-CN" altLang="en-US" sz="2400"/>
              <a:t>用户在最左边一栏输入要查询的关系名，</a:t>
            </a:r>
            <a:r>
              <a:rPr lang="zh-CN" altLang="en-US" sz="2000"/>
              <a:t>例如 </a:t>
            </a:r>
            <a:r>
              <a:rPr lang="en-US" altLang="zh-CN" sz="2000"/>
              <a:t>Student</a:t>
            </a:r>
            <a:r>
              <a:rPr lang="zh-CN" altLang="en-US" sz="2000"/>
              <a:t>；</a:t>
            </a:r>
            <a:endParaRPr lang="zh-CN" altLang="en-US" sz="2000"/>
          </a:p>
        </p:txBody>
      </p:sp>
      <p:sp>
        <p:nvSpPr>
          <p:cNvPr id="50" name="日期占位符 3"/>
          <p:cNvSpPr>
            <a:spLocks noGrp="1"/>
          </p:cNvSpPr>
          <p:nvPr>
            <p:ph type="dt" sz="quarter" idx="10"/>
          </p:nvPr>
        </p:nvSpPr>
        <p:spPr/>
        <p:txBody>
          <a:bodyPr/>
          <a:lstStyle/>
          <a:p>
            <a:pPr>
              <a:defRPr/>
            </a:pPr>
            <a:fld id="{D81A166C-8FDE-4E62-BA6E-AA39ED5D7D80}" type="datetime1">
              <a:rPr lang="zh-CN" altLang="en-US"/>
            </a:fld>
            <a:endParaRPr lang="en-US" altLang="zh-CN"/>
          </a:p>
        </p:txBody>
      </p:sp>
      <p:sp>
        <p:nvSpPr>
          <p:cNvPr id="890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aphicFrame>
        <p:nvGraphicFramePr>
          <p:cNvPr id="402487" name="Group 55"/>
          <p:cNvGraphicFramePr>
            <a:graphicFrameLocks noGrp="1"/>
          </p:cNvGraphicFramePr>
          <p:nvPr/>
        </p:nvGraphicFramePr>
        <p:xfrm>
          <a:off x="1952625" y="3071813"/>
          <a:ext cx="5334000" cy="1041400"/>
        </p:xfrm>
        <a:graphic>
          <a:graphicData uri="http://schemas.openxmlformats.org/drawingml/2006/table">
            <a:tbl>
              <a:tblPr/>
              <a:tblGrid>
                <a:gridCol w="889000"/>
                <a:gridCol w="889000"/>
                <a:gridCol w="889000"/>
                <a:gridCol w="889000"/>
                <a:gridCol w="889000"/>
                <a:gridCol w="889000"/>
              </a:tblGrid>
              <a:tr h="5207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7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0000" marR="90000" marT="46834" marB="468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89117" name="Group 72"/>
          <p:cNvGrpSpPr/>
          <p:nvPr/>
        </p:nvGrpSpPr>
        <p:grpSpPr bwMode="auto">
          <a:xfrm>
            <a:off x="1835150" y="5072063"/>
            <a:ext cx="5486400" cy="1038225"/>
            <a:chOff x="1392" y="3456"/>
            <a:chExt cx="3456" cy="654"/>
          </a:xfrm>
        </p:grpSpPr>
        <p:sp>
          <p:nvSpPr>
            <p:cNvPr id="89118" name="Rectangle 33"/>
            <p:cNvSpPr>
              <a:spLocks noChangeArrowheads="1"/>
            </p:cNvSpPr>
            <p:nvPr/>
          </p:nvSpPr>
          <p:spPr bwMode="auto">
            <a:xfrm>
              <a:off x="4320" y="378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9119" name="Rectangle 34"/>
            <p:cNvSpPr>
              <a:spLocks noChangeArrowheads="1"/>
            </p:cNvSpPr>
            <p:nvPr/>
          </p:nvSpPr>
          <p:spPr bwMode="auto">
            <a:xfrm>
              <a:off x="3791" y="3783"/>
              <a:ext cx="5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9120" name="Rectangle 35"/>
            <p:cNvSpPr>
              <a:spLocks noChangeArrowheads="1"/>
            </p:cNvSpPr>
            <p:nvPr/>
          </p:nvSpPr>
          <p:spPr bwMode="auto">
            <a:xfrm>
              <a:off x="3303" y="3783"/>
              <a:ext cx="4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9121" name="Rectangle 36"/>
            <p:cNvSpPr>
              <a:spLocks noChangeArrowheads="1"/>
            </p:cNvSpPr>
            <p:nvPr/>
          </p:nvSpPr>
          <p:spPr bwMode="auto">
            <a:xfrm>
              <a:off x="2815" y="3783"/>
              <a:ext cx="4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9122" name="Rectangle 37"/>
            <p:cNvSpPr>
              <a:spLocks noChangeArrowheads="1"/>
            </p:cNvSpPr>
            <p:nvPr/>
          </p:nvSpPr>
          <p:spPr bwMode="auto">
            <a:xfrm>
              <a:off x="2246" y="3783"/>
              <a:ext cx="5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9123" name="Rectangle 38"/>
            <p:cNvSpPr>
              <a:spLocks noChangeArrowheads="1"/>
            </p:cNvSpPr>
            <p:nvPr/>
          </p:nvSpPr>
          <p:spPr bwMode="auto">
            <a:xfrm>
              <a:off x="1392" y="3783"/>
              <a:ext cx="8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9124" name="Rectangle 39"/>
            <p:cNvSpPr>
              <a:spLocks noChangeArrowheads="1"/>
            </p:cNvSpPr>
            <p:nvPr/>
          </p:nvSpPr>
          <p:spPr bwMode="auto">
            <a:xfrm>
              <a:off x="4320" y="3456"/>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9125" name="Rectangle 40"/>
            <p:cNvSpPr>
              <a:spLocks noChangeArrowheads="1"/>
            </p:cNvSpPr>
            <p:nvPr/>
          </p:nvSpPr>
          <p:spPr bwMode="auto">
            <a:xfrm>
              <a:off x="3791" y="3456"/>
              <a:ext cx="5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9126" name="Rectangle 41"/>
            <p:cNvSpPr>
              <a:spLocks noChangeArrowheads="1"/>
            </p:cNvSpPr>
            <p:nvPr/>
          </p:nvSpPr>
          <p:spPr bwMode="auto">
            <a:xfrm>
              <a:off x="3303" y="3456"/>
              <a:ext cx="4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9127" name="Rectangle 42"/>
            <p:cNvSpPr>
              <a:spLocks noChangeArrowheads="1"/>
            </p:cNvSpPr>
            <p:nvPr/>
          </p:nvSpPr>
          <p:spPr bwMode="auto">
            <a:xfrm>
              <a:off x="2815" y="3456"/>
              <a:ext cx="4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9128" name="Rectangle 43"/>
            <p:cNvSpPr>
              <a:spLocks noChangeArrowheads="1"/>
            </p:cNvSpPr>
            <p:nvPr/>
          </p:nvSpPr>
          <p:spPr bwMode="auto">
            <a:xfrm>
              <a:off x="2246" y="3456"/>
              <a:ext cx="5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endParaRPr kumimoji="0" lang="zh-CN" altLang="zh-CN" sz="2800">
                <a:latin typeface="Arial" panose="020B0604020202020204" pitchFamily="34" charset="0"/>
              </a:endParaRPr>
            </a:p>
          </p:txBody>
        </p:sp>
        <p:sp>
          <p:nvSpPr>
            <p:cNvPr id="89129" name="Rectangle 44"/>
            <p:cNvSpPr>
              <a:spLocks noChangeArrowheads="1"/>
            </p:cNvSpPr>
            <p:nvPr/>
          </p:nvSpPr>
          <p:spPr bwMode="auto">
            <a:xfrm>
              <a:off x="1392" y="345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buClr>
                  <a:schemeClr val="hlink"/>
                </a:buClr>
                <a:buSzTx/>
                <a:buFont typeface="Wingdings" panose="05000000000000000000" pitchFamily="2" charset="2"/>
                <a:buNone/>
              </a:pPr>
              <a:r>
                <a:rPr kumimoji="0" lang="en-US" altLang="zh-CN" sz="2800">
                  <a:latin typeface="Arial" panose="020B0604020202020204" pitchFamily="34" charset="0"/>
                </a:rPr>
                <a:t>Student</a:t>
              </a:r>
              <a:endParaRPr kumimoji="0" lang="en-US" altLang="zh-CN" sz="2800">
                <a:latin typeface="Arial" panose="020B0604020202020204" pitchFamily="34" charset="0"/>
              </a:endParaRPr>
            </a:p>
          </p:txBody>
        </p:sp>
        <p:sp>
          <p:nvSpPr>
            <p:cNvPr id="89130" name="Line 45"/>
            <p:cNvSpPr>
              <a:spLocks noChangeShapeType="1"/>
            </p:cNvSpPr>
            <p:nvPr/>
          </p:nvSpPr>
          <p:spPr bwMode="auto">
            <a:xfrm>
              <a:off x="1392" y="3456"/>
              <a:ext cx="345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131" name="Line 46"/>
            <p:cNvSpPr>
              <a:spLocks noChangeShapeType="1"/>
            </p:cNvSpPr>
            <p:nvPr/>
          </p:nvSpPr>
          <p:spPr bwMode="auto">
            <a:xfrm>
              <a:off x="1392" y="3783"/>
              <a:ext cx="345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132" name="Line 47"/>
            <p:cNvSpPr>
              <a:spLocks noChangeShapeType="1"/>
            </p:cNvSpPr>
            <p:nvPr/>
          </p:nvSpPr>
          <p:spPr bwMode="auto">
            <a:xfrm>
              <a:off x="1392" y="4110"/>
              <a:ext cx="345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133" name="Line 48"/>
            <p:cNvSpPr>
              <a:spLocks noChangeShapeType="1"/>
            </p:cNvSpPr>
            <p:nvPr/>
          </p:nvSpPr>
          <p:spPr bwMode="auto">
            <a:xfrm>
              <a:off x="1392" y="3456"/>
              <a:ext cx="0" cy="654"/>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134" name="Line 49"/>
            <p:cNvSpPr>
              <a:spLocks noChangeShapeType="1"/>
            </p:cNvSpPr>
            <p:nvPr/>
          </p:nvSpPr>
          <p:spPr bwMode="auto">
            <a:xfrm>
              <a:off x="2246" y="3456"/>
              <a:ext cx="0" cy="6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135" name="Line 50"/>
            <p:cNvSpPr>
              <a:spLocks noChangeShapeType="1"/>
            </p:cNvSpPr>
            <p:nvPr/>
          </p:nvSpPr>
          <p:spPr bwMode="auto">
            <a:xfrm>
              <a:off x="2815" y="3456"/>
              <a:ext cx="0" cy="6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136" name="Line 51"/>
            <p:cNvSpPr>
              <a:spLocks noChangeShapeType="1"/>
            </p:cNvSpPr>
            <p:nvPr/>
          </p:nvSpPr>
          <p:spPr bwMode="auto">
            <a:xfrm>
              <a:off x="3303" y="3456"/>
              <a:ext cx="0" cy="6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137" name="Line 52"/>
            <p:cNvSpPr>
              <a:spLocks noChangeShapeType="1"/>
            </p:cNvSpPr>
            <p:nvPr/>
          </p:nvSpPr>
          <p:spPr bwMode="auto">
            <a:xfrm>
              <a:off x="3791" y="3456"/>
              <a:ext cx="0" cy="6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138" name="Line 53"/>
            <p:cNvSpPr>
              <a:spLocks noChangeShapeType="1"/>
            </p:cNvSpPr>
            <p:nvPr/>
          </p:nvSpPr>
          <p:spPr bwMode="auto">
            <a:xfrm>
              <a:off x="4320" y="3456"/>
              <a:ext cx="0" cy="6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139" name="Line 54"/>
            <p:cNvSpPr>
              <a:spLocks noChangeShapeType="1"/>
            </p:cNvSpPr>
            <p:nvPr/>
          </p:nvSpPr>
          <p:spPr bwMode="auto">
            <a:xfrm>
              <a:off x="4848" y="3456"/>
              <a:ext cx="0" cy="654"/>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p:cNvSpPr>
          <p:nvPr>
            <p:ph type="title"/>
          </p:nvPr>
        </p:nvSpPr>
        <p:spPr/>
        <p:txBody>
          <a:bodyPr/>
          <a:lstStyle/>
          <a:p>
            <a:pPr eaLnBrk="1" hangingPunct="1"/>
            <a:r>
              <a:rPr lang="zh-CN" altLang="en-US"/>
              <a:t>检索操作（续）</a:t>
            </a:r>
            <a:endParaRPr lang="zh-CN" altLang="en-US">
              <a:ea typeface="黑体" panose="02010609060101010101" pitchFamily="49" charset="-122"/>
            </a:endParaRPr>
          </a:p>
        </p:txBody>
      </p:sp>
      <p:sp>
        <p:nvSpPr>
          <p:cNvPr id="90115" name="Rectangle 3"/>
          <p:cNvSpPr>
            <a:spLocks noGrp="1" noRot="1"/>
          </p:cNvSpPr>
          <p:nvPr>
            <p:ph idx="1"/>
          </p:nvPr>
        </p:nvSpPr>
        <p:spPr>
          <a:xfrm>
            <a:off x="990600" y="2000250"/>
            <a:ext cx="7510463" cy="4171950"/>
          </a:xfrm>
        </p:spPr>
        <p:txBody>
          <a:bodyPr/>
          <a:lstStyle/>
          <a:p>
            <a:pPr eaLnBrk="1" hangingPunct="1">
              <a:buFont typeface="Wingdings" panose="05000000000000000000" pitchFamily="2" charset="2"/>
              <a:buNone/>
            </a:pPr>
            <a:r>
              <a:rPr lang="zh-CN" altLang="en-US" sz="2400"/>
              <a:t>（</a:t>
            </a:r>
            <a:r>
              <a:rPr lang="en-US" altLang="zh-CN" sz="2400"/>
              <a:t>4</a:t>
            </a:r>
            <a:r>
              <a:rPr lang="zh-CN" altLang="en-US" sz="2400"/>
              <a:t>）系统显示该关系的属性名</a:t>
            </a:r>
            <a:endParaRPr lang="zh-CN" altLang="en-US" sz="2400"/>
          </a:p>
          <a:p>
            <a:pPr eaLnBrk="1" hangingPunct="1"/>
            <a:endParaRPr lang="zh-CN" altLang="en-US" sz="2400"/>
          </a:p>
          <a:p>
            <a:pPr eaLnBrk="1" hangingPunct="1"/>
            <a:endParaRPr lang="zh-CN" altLang="en-US" sz="2400"/>
          </a:p>
          <a:p>
            <a:pPr eaLnBrk="1" hangingPunct="1"/>
            <a:endParaRPr lang="zh-CN" altLang="en-US" sz="2400"/>
          </a:p>
          <a:p>
            <a:pPr eaLnBrk="1" hangingPunct="1">
              <a:buFont typeface="Wingdings" panose="05000000000000000000" pitchFamily="2" charset="2"/>
              <a:buNone/>
            </a:pPr>
            <a:r>
              <a:rPr lang="zh-CN" altLang="en-US" sz="2400"/>
              <a:t> </a:t>
            </a:r>
            <a:r>
              <a:rPr lang="zh-CN" altLang="en-US" sz="2400">
                <a:solidFill>
                  <a:srgbClr val="E02920"/>
                </a:solidFill>
              </a:rPr>
              <a:t>（</a:t>
            </a:r>
            <a:r>
              <a:rPr lang="en-US" altLang="zh-CN" sz="2400">
                <a:solidFill>
                  <a:srgbClr val="E02920"/>
                </a:solidFill>
              </a:rPr>
              <a:t>5</a:t>
            </a:r>
            <a:r>
              <a:rPr lang="zh-CN" altLang="en-US" sz="2400">
                <a:solidFill>
                  <a:srgbClr val="E02920"/>
                </a:solidFill>
              </a:rPr>
              <a:t>）用户在上面构造查询要求</a:t>
            </a:r>
            <a:endParaRPr lang="zh-CN" altLang="en-US" sz="2400"/>
          </a:p>
          <a:p>
            <a:pPr eaLnBrk="1" hangingPunct="1"/>
            <a:endParaRPr lang="en-US" altLang="zh-CN" sz="2400"/>
          </a:p>
        </p:txBody>
      </p:sp>
      <p:sp>
        <p:nvSpPr>
          <p:cNvPr id="84" name="日期占位符 3"/>
          <p:cNvSpPr>
            <a:spLocks noGrp="1"/>
          </p:cNvSpPr>
          <p:nvPr>
            <p:ph type="dt" sz="quarter" idx="10"/>
          </p:nvPr>
        </p:nvSpPr>
        <p:spPr/>
        <p:txBody>
          <a:bodyPr/>
          <a:lstStyle/>
          <a:p>
            <a:pPr>
              <a:defRPr/>
            </a:pPr>
            <a:fld id="{289EC082-9E1C-493C-917C-9733AA4B0FD6}" type="datetime1">
              <a:rPr lang="zh-CN" altLang="en-US"/>
            </a:fld>
            <a:endParaRPr lang="en-US" altLang="zh-CN"/>
          </a:p>
        </p:txBody>
      </p:sp>
      <p:sp>
        <p:nvSpPr>
          <p:cNvPr id="901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
        <p:nvSpPr>
          <p:cNvPr id="90118" name="Rectangle 83"/>
          <p:cNvSpPr>
            <a:spLocks noChangeArrowheads="1"/>
          </p:cNvSpPr>
          <p:nvPr/>
        </p:nvSpPr>
        <p:spPr bwMode="auto">
          <a:xfrm>
            <a:off x="0" y="4332288"/>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grpSp>
        <p:nvGrpSpPr>
          <p:cNvPr id="90119" name="Group 122"/>
          <p:cNvGrpSpPr/>
          <p:nvPr/>
        </p:nvGrpSpPr>
        <p:grpSpPr bwMode="auto">
          <a:xfrm>
            <a:off x="1371600" y="4643438"/>
            <a:ext cx="6700838" cy="1162050"/>
            <a:chOff x="-3" y="-3"/>
            <a:chExt cx="3535" cy="1215"/>
          </a:xfrm>
        </p:grpSpPr>
        <p:grpSp>
          <p:nvGrpSpPr>
            <p:cNvPr id="90160" name="Group 120"/>
            <p:cNvGrpSpPr/>
            <p:nvPr/>
          </p:nvGrpSpPr>
          <p:grpSpPr bwMode="auto">
            <a:xfrm>
              <a:off x="0" y="0"/>
              <a:ext cx="3529" cy="1209"/>
              <a:chOff x="0" y="0"/>
              <a:chExt cx="3529" cy="1209"/>
            </a:xfrm>
          </p:grpSpPr>
          <p:grpSp>
            <p:nvGrpSpPr>
              <p:cNvPr id="90162" name="Group 97"/>
              <p:cNvGrpSpPr/>
              <p:nvPr/>
            </p:nvGrpSpPr>
            <p:grpSpPr bwMode="auto">
              <a:xfrm>
                <a:off x="0" y="0"/>
                <a:ext cx="760" cy="710"/>
                <a:chOff x="0" y="0"/>
                <a:chExt cx="760" cy="710"/>
              </a:xfrm>
            </p:grpSpPr>
            <p:sp>
              <p:nvSpPr>
                <p:cNvPr id="90196" name="Rectangle 84"/>
                <p:cNvSpPr>
                  <a:spLocks noChangeArrowheads="1"/>
                </p:cNvSpPr>
                <p:nvPr/>
              </p:nvSpPr>
              <p:spPr bwMode="auto">
                <a:xfrm>
                  <a:off x="43" y="0"/>
                  <a:ext cx="6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97" name="Rectangle 96"/>
                <p:cNvSpPr>
                  <a:spLocks noChangeArrowheads="1"/>
                </p:cNvSpPr>
                <p:nvPr/>
              </p:nvSpPr>
              <p:spPr bwMode="auto">
                <a:xfrm>
                  <a:off x="0" y="0"/>
                  <a:ext cx="7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63" name="Group 99"/>
              <p:cNvGrpSpPr/>
              <p:nvPr/>
            </p:nvGrpSpPr>
            <p:grpSpPr bwMode="auto">
              <a:xfrm>
                <a:off x="760" y="0"/>
                <a:ext cx="456" cy="710"/>
                <a:chOff x="760" y="0"/>
                <a:chExt cx="456" cy="710"/>
              </a:xfrm>
            </p:grpSpPr>
            <p:sp>
              <p:nvSpPr>
                <p:cNvPr id="90194" name="Rectangle 85"/>
                <p:cNvSpPr>
                  <a:spLocks noChangeArrowheads="1"/>
                </p:cNvSpPr>
                <p:nvPr/>
              </p:nvSpPr>
              <p:spPr bwMode="auto">
                <a:xfrm>
                  <a:off x="803" y="0"/>
                  <a:ext cx="37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95" name="Rectangle 98"/>
                <p:cNvSpPr>
                  <a:spLocks noChangeArrowheads="1"/>
                </p:cNvSpPr>
                <p:nvPr/>
              </p:nvSpPr>
              <p:spPr bwMode="auto">
                <a:xfrm>
                  <a:off x="760" y="0"/>
                  <a:ext cx="456"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64" name="Group 101"/>
              <p:cNvGrpSpPr/>
              <p:nvPr/>
            </p:nvGrpSpPr>
            <p:grpSpPr bwMode="auto">
              <a:xfrm>
                <a:off x="1216" y="0"/>
                <a:ext cx="681" cy="710"/>
                <a:chOff x="1216" y="0"/>
                <a:chExt cx="681" cy="710"/>
              </a:xfrm>
            </p:grpSpPr>
            <p:sp>
              <p:nvSpPr>
                <p:cNvPr id="90192" name="Rectangle 86"/>
                <p:cNvSpPr>
                  <a:spLocks noChangeArrowheads="1"/>
                </p:cNvSpPr>
                <p:nvPr/>
              </p:nvSpPr>
              <p:spPr bwMode="auto">
                <a:xfrm>
                  <a:off x="1259" y="0"/>
                  <a:ext cx="595"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93" name="Rectangle 100"/>
                <p:cNvSpPr>
                  <a:spLocks noChangeArrowheads="1"/>
                </p:cNvSpPr>
                <p:nvPr/>
              </p:nvSpPr>
              <p:spPr bwMode="auto">
                <a:xfrm>
                  <a:off x="1216" y="0"/>
                  <a:ext cx="681"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65" name="Group 103"/>
              <p:cNvGrpSpPr/>
              <p:nvPr/>
            </p:nvGrpSpPr>
            <p:grpSpPr bwMode="auto">
              <a:xfrm>
                <a:off x="1897" y="0"/>
                <a:ext cx="505" cy="710"/>
                <a:chOff x="1897" y="0"/>
                <a:chExt cx="505" cy="710"/>
              </a:xfrm>
            </p:grpSpPr>
            <p:sp>
              <p:nvSpPr>
                <p:cNvPr id="90190" name="Rectangle 87"/>
                <p:cNvSpPr>
                  <a:spLocks noChangeArrowheads="1"/>
                </p:cNvSpPr>
                <p:nvPr/>
              </p:nvSpPr>
              <p:spPr bwMode="auto">
                <a:xfrm>
                  <a:off x="1940" y="0"/>
                  <a:ext cx="41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91" name="Rectangle 102"/>
                <p:cNvSpPr>
                  <a:spLocks noChangeArrowheads="1"/>
                </p:cNvSpPr>
                <p:nvPr/>
              </p:nvSpPr>
              <p:spPr bwMode="auto">
                <a:xfrm>
                  <a:off x="1897" y="0"/>
                  <a:ext cx="505"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66" name="Group 105"/>
              <p:cNvGrpSpPr/>
              <p:nvPr/>
            </p:nvGrpSpPr>
            <p:grpSpPr bwMode="auto">
              <a:xfrm>
                <a:off x="2402" y="0"/>
                <a:ext cx="524" cy="710"/>
                <a:chOff x="2402" y="0"/>
                <a:chExt cx="524" cy="710"/>
              </a:xfrm>
            </p:grpSpPr>
            <p:sp>
              <p:nvSpPr>
                <p:cNvPr id="90188" name="Rectangle 88"/>
                <p:cNvSpPr>
                  <a:spLocks noChangeArrowheads="1"/>
                </p:cNvSpPr>
                <p:nvPr/>
              </p:nvSpPr>
              <p:spPr bwMode="auto">
                <a:xfrm>
                  <a:off x="2445" y="0"/>
                  <a:ext cx="43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Sage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89" name="Rectangle 104"/>
                <p:cNvSpPr>
                  <a:spLocks noChangeArrowheads="1"/>
                </p:cNvSpPr>
                <p:nvPr/>
              </p:nvSpPr>
              <p:spPr bwMode="auto">
                <a:xfrm>
                  <a:off x="2402" y="0"/>
                  <a:ext cx="524"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67" name="Group 107"/>
              <p:cNvGrpSpPr/>
              <p:nvPr/>
            </p:nvGrpSpPr>
            <p:grpSpPr bwMode="auto">
              <a:xfrm>
                <a:off x="2926" y="0"/>
                <a:ext cx="603" cy="710"/>
                <a:chOff x="2926" y="0"/>
                <a:chExt cx="603" cy="710"/>
              </a:xfrm>
            </p:grpSpPr>
            <p:sp>
              <p:nvSpPr>
                <p:cNvPr id="90186" name="Rectangle 89"/>
                <p:cNvSpPr>
                  <a:spLocks noChangeArrowheads="1"/>
                </p:cNvSpPr>
                <p:nvPr/>
              </p:nvSpPr>
              <p:spPr bwMode="auto">
                <a:xfrm>
                  <a:off x="2969" y="0"/>
                  <a:ext cx="51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87" name="Rectangle 106"/>
                <p:cNvSpPr>
                  <a:spLocks noChangeArrowheads="1"/>
                </p:cNvSpPr>
                <p:nvPr/>
              </p:nvSpPr>
              <p:spPr bwMode="auto">
                <a:xfrm>
                  <a:off x="2926" y="0"/>
                  <a:ext cx="603"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68" name="Group 109"/>
              <p:cNvGrpSpPr/>
              <p:nvPr/>
            </p:nvGrpSpPr>
            <p:grpSpPr bwMode="auto">
              <a:xfrm>
                <a:off x="0" y="710"/>
                <a:ext cx="760" cy="499"/>
                <a:chOff x="0" y="710"/>
                <a:chExt cx="760" cy="499"/>
              </a:xfrm>
            </p:grpSpPr>
            <p:sp>
              <p:nvSpPr>
                <p:cNvPr id="90184" name="Rectangle 90"/>
                <p:cNvSpPr>
                  <a:spLocks noChangeArrowheads="1"/>
                </p:cNvSpPr>
                <p:nvPr/>
              </p:nvSpPr>
              <p:spPr bwMode="auto">
                <a:xfrm>
                  <a:off x="43" y="710"/>
                  <a:ext cx="6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0185" name="Rectangle 108"/>
                <p:cNvSpPr>
                  <a:spLocks noChangeArrowheads="1"/>
                </p:cNvSpPr>
                <p:nvPr/>
              </p:nvSpPr>
              <p:spPr bwMode="auto">
                <a:xfrm>
                  <a:off x="0" y="710"/>
                  <a:ext cx="7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69" name="Group 111"/>
              <p:cNvGrpSpPr/>
              <p:nvPr/>
            </p:nvGrpSpPr>
            <p:grpSpPr bwMode="auto">
              <a:xfrm>
                <a:off x="760" y="710"/>
                <a:ext cx="456" cy="499"/>
                <a:chOff x="760" y="710"/>
                <a:chExt cx="456" cy="499"/>
              </a:xfrm>
            </p:grpSpPr>
            <p:sp>
              <p:nvSpPr>
                <p:cNvPr id="90182" name="Rectangle 91"/>
                <p:cNvSpPr>
                  <a:spLocks noChangeArrowheads="1"/>
                </p:cNvSpPr>
                <p:nvPr/>
              </p:nvSpPr>
              <p:spPr bwMode="auto">
                <a:xfrm>
                  <a:off x="803" y="710"/>
                  <a:ext cx="37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0183" name="Rectangle 110"/>
                <p:cNvSpPr>
                  <a:spLocks noChangeArrowheads="1"/>
                </p:cNvSpPr>
                <p:nvPr/>
              </p:nvSpPr>
              <p:spPr bwMode="auto">
                <a:xfrm>
                  <a:off x="760" y="710"/>
                  <a:ext cx="45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70" name="Group 113"/>
              <p:cNvGrpSpPr/>
              <p:nvPr/>
            </p:nvGrpSpPr>
            <p:grpSpPr bwMode="auto">
              <a:xfrm>
                <a:off x="1216" y="710"/>
                <a:ext cx="681" cy="499"/>
                <a:chOff x="1216" y="710"/>
                <a:chExt cx="681" cy="499"/>
              </a:xfrm>
            </p:grpSpPr>
            <p:sp>
              <p:nvSpPr>
                <p:cNvPr id="90180" name="Rectangle 92"/>
                <p:cNvSpPr>
                  <a:spLocks noChangeArrowheads="1"/>
                </p:cNvSpPr>
                <p:nvPr/>
              </p:nvSpPr>
              <p:spPr bwMode="auto">
                <a:xfrm>
                  <a:off x="1259" y="710"/>
                  <a:ext cx="59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P. </a:t>
                  </a:r>
                  <a:r>
                    <a:rPr lang="en-US" altLang="zh-CN" sz="2200" b="1" u="sng">
                      <a:latin typeface="Times New Roman" panose="02020603050405020304" pitchFamily="18" charset="0"/>
                    </a:rPr>
                    <a:t>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81" name="Rectangle 112"/>
                <p:cNvSpPr>
                  <a:spLocks noChangeArrowheads="1"/>
                </p:cNvSpPr>
                <p:nvPr/>
              </p:nvSpPr>
              <p:spPr bwMode="auto">
                <a:xfrm>
                  <a:off x="1216" y="710"/>
                  <a:ext cx="68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71" name="Group 115"/>
              <p:cNvGrpSpPr/>
              <p:nvPr/>
            </p:nvGrpSpPr>
            <p:grpSpPr bwMode="auto">
              <a:xfrm>
                <a:off x="1897" y="710"/>
                <a:ext cx="505" cy="499"/>
                <a:chOff x="1897" y="710"/>
                <a:chExt cx="505" cy="499"/>
              </a:xfrm>
            </p:grpSpPr>
            <p:sp>
              <p:nvSpPr>
                <p:cNvPr id="90178" name="Rectangle 93"/>
                <p:cNvSpPr>
                  <a:spLocks noChangeArrowheads="1"/>
                </p:cNvSpPr>
                <p:nvPr/>
              </p:nvSpPr>
              <p:spPr bwMode="auto">
                <a:xfrm>
                  <a:off x="1940" y="710"/>
                  <a:ext cx="41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0179" name="Rectangle 114"/>
                <p:cNvSpPr>
                  <a:spLocks noChangeArrowheads="1"/>
                </p:cNvSpPr>
                <p:nvPr/>
              </p:nvSpPr>
              <p:spPr bwMode="auto">
                <a:xfrm>
                  <a:off x="1897" y="710"/>
                  <a:ext cx="50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72" name="Group 117"/>
              <p:cNvGrpSpPr/>
              <p:nvPr/>
            </p:nvGrpSpPr>
            <p:grpSpPr bwMode="auto">
              <a:xfrm>
                <a:off x="2402" y="710"/>
                <a:ext cx="524" cy="499"/>
                <a:chOff x="2402" y="710"/>
                <a:chExt cx="524" cy="499"/>
              </a:xfrm>
            </p:grpSpPr>
            <p:sp>
              <p:nvSpPr>
                <p:cNvPr id="90176" name="Rectangle 94"/>
                <p:cNvSpPr>
                  <a:spLocks noChangeArrowheads="1"/>
                </p:cNvSpPr>
                <p:nvPr/>
              </p:nvSpPr>
              <p:spPr bwMode="auto">
                <a:xfrm>
                  <a:off x="2445" y="710"/>
                  <a:ext cx="43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AO.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77" name="Rectangle 116"/>
                <p:cNvSpPr>
                  <a:spLocks noChangeArrowheads="1"/>
                </p:cNvSpPr>
                <p:nvPr/>
              </p:nvSpPr>
              <p:spPr bwMode="auto">
                <a:xfrm>
                  <a:off x="2402" y="710"/>
                  <a:ext cx="52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73" name="Group 119"/>
              <p:cNvGrpSpPr/>
              <p:nvPr/>
            </p:nvGrpSpPr>
            <p:grpSpPr bwMode="auto">
              <a:xfrm>
                <a:off x="2926" y="710"/>
                <a:ext cx="603" cy="499"/>
                <a:chOff x="2926" y="710"/>
                <a:chExt cx="603" cy="499"/>
              </a:xfrm>
            </p:grpSpPr>
            <p:sp>
              <p:nvSpPr>
                <p:cNvPr id="90174" name="Rectangle 95"/>
                <p:cNvSpPr>
                  <a:spLocks noChangeArrowheads="1"/>
                </p:cNvSpPr>
                <p:nvPr/>
              </p:nvSpPr>
              <p:spPr bwMode="auto">
                <a:xfrm>
                  <a:off x="2969" y="710"/>
                  <a:ext cx="51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C</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75" name="Rectangle 118"/>
                <p:cNvSpPr>
                  <a:spLocks noChangeArrowheads="1"/>
                </p:cNvSpPr>
                <p:nvPr/>
              </p:nvSpPr>
              <p:spPr bwMode="auto">
                <a:xfrm>
                  <a:off x="2926" y="710"/>
                  <a:ext cx="60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90161" name="Rectangle 121"/>
            <p:cNvSpPr>
              <a:spLocks noChangeArrowheads="1"/>
            </p:cNvSpPr>
            <p:nvPr/>
          </p:nvSpPr>
          <p:spPr bwMode="auto">
            <a:xfrm>
              <a:off x="-3" y="-3"/>
              <a:ext cx="3535" cy="121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
        <p:nvSpPr>
          <p:cNvPr id="90120" name="Rectangle 123"/>
          <p:cNvSpPr>
            <a:spLocks noChangeArrowheads="1"/>
          </p:cNvSpPr>
          <p:nvPr/>
        </p:nvSpPr>
        <p:spPr bwMode="auto">
          <a:xfrm>
            <a:off x="0" y="40894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grpSp>
        <p:nvGrpSpPr>
          <p:cNvPr id="90121" name="Group 124"/>
          <p:cNvGrpSpPr/>
          <p:nvPr/>
        </p:nvGrpSpPr>
        <p:grpSpPr bwMode="auto">
          <a:xfrm>
            <a:off x="1371600" y="2590800"/>
            <a:ext cx="6557963" cy="981075"/>
            <a:chOff x="-3" y="-3"/>
            <a:chExt cx="3535" cy="1215"/>
          </a:xfrm>
        </p:grpSpPr>
        <p:grpSp>
          <p:nvGrpSpPr>
            <p:cNvPr id="90122" name="Group 125"/>
            <p:cNvGrpSpPr/>
            <p:nvPr/>
          </p:nvGrpSpPr>
          <p:grpSpPr bwMode="auto">
            <a:xfrm>
              <a:off x="0" y="0"/>
              <a:ext cx="3529" cy="1209"/>
              <a:chOff x="0" y="0"/>
              <a:chExt cx="3529" cy="1209"/>
            </a:xfrm>
          </p:grpSpPr>
          <p:grpSp>
            <p:nvGrpSpPr>
              <p:cNvPr id="90124" name="Group 126"/>
              <p:cNvGrpSpPr/>
              <p:nvPr/>
            </p:nvGrpSpPr>
            <p:grpSpPr bwMode="auto">
              <a:xfrm>
                <a:off x="0" y="0"/>
                <a:ext cx="760" cy="710"/>
                <a:chOff x="0" y="0"/>
                <a:chExt cx="760" cy="710"/>
              </a:xfrm>
            </p:grpSpPr>
            <p:sp>
              <p:nvSpPr>
                <p:cNvPr id="90158" name="Rectangle 127"/>
                <p:cNvSpPr>
                  <a:spLocks noChangeArrowheads="1"/>
                </p:cNvSpPr>
                <p:nvPr/>
              </p:nvSpPr>
              <p:spPr bwMode="auto">
                <a:xfrm>
                  <a:off x="43" y="0"/>
                  <a:ext cx="6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59" name="Rectangle 128"/>
                <p:cNvSpPr>
                  <a:spLocks noChangeArrowheads="1"/>
                </p:cNvSpPr>
                <p:nvPr/>
              </p:nvSpPr>
              <p:spPr bwMode="auto">
                <a:xfrm>
                  <a:off x="0" y="0"/>
                  <a:ext cx="7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25" name="Group 129"/>
              <p:cNvGrpSpPr/>
              <p:nvPr/>
            </p:nvGrpSpPr>
            <p:grpSpPr bwMode="auto">
              <a:xfrm>
                <a:off x="760" y="0"/>
                <a:ext cx="456" cy="710"/>
                <a:chOff x="760" y="0"/>
                <a:chExt cx="456" cy="710"/>
              </a:xfrm>
            </p:grpSpPr>
            <p:sp>
              <p:nvSpPr>
                <p:cNvPr id="90156" name="Rectangle 130"/>
                <p:cNvSpPr>
                  <a:spLocks noChangeArrowheads="1"/>
                </p:cNvSpPr>
                <p:nvPr/>
              </p:nvSpPr>
              <p:spPr bwMode="auto">
                <a:xfrm>
                  <a:off x="803" y="0"/>
                  <a:ext cx="37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57" name="Rectangle 131"/>
                <p:cNvSpPr>
                  <a:spLocks noChangeArrowheads="1"/>
                </p:cNvSpPr>
                <p:nvPr/>
              </p:nvSpPr>
              <p:spPr bwMode="auto">
                <a:xfrm>
                  <a:off x="760" y="0"/>
                  <a:ext cx="456"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26" name="Group 132"/>
              <p:cNvGrpSpPr/>
              <p:nvPr/>
            </p:nvGrpSpPr>
            <p:grpSpPr bwMode="auto">
              <a:xfrm>
                <a:off x="1216" y="0"/>
                <a:ext cx="681" cy="710"/>
                <a:chOff x="1216" y="0"/>
                <a:chExt cx="681" cy="710"/>
              </a:xfrm>
            </p:grpSpPr>
            <p:sp>
              <p:nvSpPr>
                <p:cNvPr id="90154" name="Rectangle 133"/>
                <p:cNvSpPr>
                  <a:spLocks noChangeArrowheads="1"/>
                </p:cNvSpPr>
                <p:nvPr/>
              </p:nvSpPr>
              <p:spPr bwMode="auto">
                <a:xfrm>
                  <a:off x="1259" y="0"/>
                  <a:ext cx="595"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55" name="Rectangle 134"/>
                <p:cNvSpPr>
                  <a:spLocks noChangeArrowheads="1"/>
                </p:cNvSpPr>
                <p:nvPr/>
              </p:nvSpPr>
              <p:spPr bwMode="auto">
                <a:xfrm>
                  <a:off x="1216" y="0"/>
                  <a:ext cx="681"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27" name="Group 135"/>
              <p:cNvGrpSpPr/>
              <p:nvPr/>
            </p:nvGrpSpPr>
            <p:grpSpPr bwMode="auto">
              <a:xfrm>
                <a:off x="1897" y="0"/>
                <a:ext cx="505" cy="710"/>
                <a:chOff x="1897" y="0"/>
                <a:chExt cx="505" cy="710"/>
              </a:xfrm>
            </p:grpSpPr>
            <p:sp>
              <p:nvSpPr>
                <p:cNvPr id="90152" name="Rectangle 136"/>
                <p:cNvSpPr>
                  <a:spLocks noChangeArrowheads="1"/>
                </p:cNvSpPr>
                <p:nvPr/>
              </p:nvSpPr>
              <p:spPr bwMode="auto">
                <a:xfrm>
                  <a:off x="1940" y="0"/>
                  <a:ext cx="41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53" name="Rectangle 137"/>
                <p:cNvSpPr>
                  <a:spLocks noChangeArrowheads="1"/>
                </p:cNvSpPr>
                <p:nvPr/>
              </p:nvSpPr>
              <p:spPr bwMode="auto">
                <a:xfrm>
                  <a:off x="1897" y="0"/>
                  <a:ext cx="505"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28" name="Group 138"/>
              <p:cNvGrpSpPr/>
              <p:nvPr/>
            </p:nvGrpSpPr>
            <p:grpSpPr bwMode="auto">
              <a:xfrm>
                <a:off x="2402" y="0"/>
                <a:ext cx="524" cy="710"/>
                <a:chOff x="2402" y="0"/>
                <a:chExt cx="524" cy="710"/>
              </a:xfrm>
            </p:grpSpPr>
            <p:sp>
              <p:nvSpPr>
                <p:cNvPr id="90150" name="Rectangle 139"/>
                <p:cNvSpPr>
                  <a:spLocks noChangeArrowheads="1"/>
                </p:cNvSpPr>
                <p:nvPr/>
              </p:nvSpPr>
              <p:spPr bwMode="auto">
                <a:xfrm>
                  <a:off x="2445" y="0"/>
                  <a:ext cx="43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Sage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51" name="Rectangle 140"/>
                <p:cNvSpPr>
                  <a:spLocks noChangeArrowheads="1"/>
                </p:cNvSpPr>
                <p:nvPr/>
              </p:nvSpPr>
              <p:spPr bwMode="auto">
                <a:xfrm>
                  <a:off x="2402" y="0"/>
                  <a:ext cx="524"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29" name="Group 141"/>
              <p:cNvGrpSpPr/>
              <p:nvPr/>
            </p:nvGrpSpPr>
            <p:grpSpPr bwMode="auto">
              <a:xfrm>
                <a:off x="2926" y="0"/>
                <a:ext cx="603" cy="710"/>
                <a:chOff x="2926" y="0"/>
                <a:chExt cx="603" cy="710"/>
              </a:xfrm>
            </p:grpSpPr>
            <p:sp>
              <p:nvSpPr>
                <p:cNvPr id="90148" name="Rectangle 142"/>
                <p:cNvSpPr>
                  <a:spLocks noChangeArrowheads="1"/>
                </p:cNvSpPr>
                <p:nvPr/>
              </p:nvSpPr>
              <p:spPr bwMode="auto">
                <a:xfrm>
                  <a:off x="2969" y="0"/>
                  <a:ext cx="51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49" name="Rectangle 143"/>
                <p:cNvSpPr>
                  <a:spLocks noChangeArrowheads="1"/>
                </p:cNvSpPr>
                <p:nvPr/>
              </p:nvSpPr>
              <p:spPr bwMode="auto">
                <a:xfrm>
                  <a:off x="2926" y="0"/>
                  <a:ext cx="603"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30" name="Group 144"/>
              <p:cNvGrpSpPr/>
              <p:nvPr/>
            </p:nvGrpSpPr>
            <p:grpSpPr bwMode="auto">
              <a:xfrm>
                <a:off x="0" y="710"/>
                <a:ext cx="760" cy="499"/>
                <a:chOff x="0" y="710"/>
                <a:chExt cx="760" cy="499"/>
              </a:xfrm>
            </p:grpSpPr>
            <p:sp>
              <p:nvSpPr>
                <p:cNvPr id="90146" name="Rectangle 145"/>
                <p:cNvSpPr>
                  <a:spLocks noChangeArrowheads="1"/>
                </p:cNvSpPr>
                <p:nvPr/>
              </p:nvSpPr>
              <p:spPr bwMode="auto">
                <a:xfrm>
                  <a:off x="43" y="710"/>
                  <a:ext cx="6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0147" name="Rectangle 146"/>
                <p:cNvSpPr>
                  <a:spLocks noChangeArrowheads="1"/>
                </p:cNvSpPr>
                <p:nvPr/>
              </p:nvSpPr>
              <p:spPr bwMode="auto">
                <a:xfrm>
                  <a:off x="0" y="710"/>
                  <a:ext cx="7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31" name="Group 147"/>
              <p:cNvGrpSpPr/>
              <p:nvPr/>
            </p:nvGrpSpPr>
            <p:grpSpPr bwMode="auto">
              <a:xfrm>
                <a:off x="760" y="710"/>
                <a:ext cx="456" cy="499"/>
                <a:chOff x="760" y="710"/>
                <a:chExt cx="456" cy="499"/>
              </a:xfrm>
            </p:grpSpPr>
            <p:sp>
              <p:nvSpPr>
                <p:cNvPr id="90144" name="Rectangle 148"/>
                <p:cNvSpPr>
                  <a:spLocks noChangeArrowheads="1"/>
                </p:cNvSpPr>
                <p:nvPr/>
              </p:nvSpPr>
              <p:spPr bwMode="auto">
                <a:xfrm>
                  <a:off x="803" y="710"/>
                  <a:ext cx="37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0145" name="Rectangle 149"/>
                <p:cNvSpPr>
                  <a:spLocks noChangeArrowheads="1"/>
                </p:cNvSpPr>
                <p:nvPr/>
              </p:nvSpPr>
              <p:spPr bwMode="auto">
                <a:xfrm>
                  <a:off x="760" y="710"/>
                  <a:ext cx="45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32" name="Group 150"/>
              <p:cNvGrpSpPr/>
              <p:nvPr/>
            </p:nvGrpSpPr>
            <p:grpSpPr bwMode="auto">
              <a:xfrm>
                <a:off x="1216" y="710"/>
                <a:ext cx="681" cy="499"/>
                <a:chOff x="1216" y="710"/>
                <a:chExt cx="681" cy="499"/>
              </a:xfrm>
            </p:grpSpPr>
            <p:sp>
              <p:nvSpPr>
                <p:cNvPr id="90142" name="Rectangle 151"/>
                <p:cNvSpPr>
                  <a:spLocks noChangeArrowheads="1"/>
                </p:cNvSpPr>
                <p:nvPr/>
              </p:nvSpPr>
              <p:spPr bwMode="auto">
                <a:xfrm>
                  <a:off x="1259" y="710"/>
                  <a:ext cx="59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43" name="Rectangle 152"/>
                <p:cNvSpPr>
                  <a:spLocks noChangeArrowheads="1"/>
                </p:cNvSpPr>
                <p:nvPr/>
              </p:nvSpPr>
              <p:spPr bwMode="auto">
                <a:xfrm>
                  <a:off x="1216" y="710"/>
                  <a:ext cx="68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33" name="Group 153"/>
              <p:cNvGrpSpPr/>
              <p:nvPr/>
            </p:nvGrpSpPr>
            <p:grpSpPr bwMode="auto">
              <a:xfrm>
                <a:off x="1897" y="710"/>
                <a:ext cx="505" cy="499"/>
                <a:chOff x="1897" y="710"/>
                <a:chExt cx="505" cy="499"/>
              </a:xfrm>
            </p:grpSpPr>
            <p:sp>
              <p:nvSpPr>
                <p:cNvPr id="90140" name="Rectangle 154"/>
                <p:cNvSpPr>
                  <a:spLocks noChangeArrowheads="1"/>
                </p:cNvSpPr>
                <p:nvPr/>
              </p:nvSpPr>
              <p:spPr bwMode="auto">
                <a:xfrm>
                  <a:off x="1940" y="710"/>
                  <a:ext cx="41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0141" name="Rectangle 155"/>
                <p:cNvSpPr>
                  <a:spLocks noChangeArrowheads="1"/>
                </p:cNvSpPr>
                <p:nvPr/>
              </p:nvSpPr>
              <p:spPr bwMode="auto">
                <a:xfrm>
                  <a:off x="1897" y="710"/>
                  <a:ext cx="50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34" name="Group 156"/>
              <p:cNvGrpSpPr/>
              <p:nvPr/>
            </p:nvGrpSpPr>
            <p:grpSpPr bwMode="auto">
              <a:xfrm>
                <a:off x="2402" y="710"/>
                <a:ext cx="524" cy="499"/>
                <a:chOff x="2402" y="710"/>
                <a:chExt cx="524" cy="499"/>
              </a:xfrm>
            </p:grpSpPr>
            <p:sp>
              <p:nvSpPr>
                <p:cNvPr id="90138" name="Rectangle 157"/>
                <p:cNvSpPr>
                  <a:spLocks noChangeArrowheads="1"/>
                </p:cNvSpPr>
                <p:nvPr/>
              </p:nvSpPr>
              <p:spPr bwMode="auto">
                <a:xfrm>
                  <a:off x="2445" y="710"/>
                  <a:ext cx="43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39" name="Rectangle 158"/>
                <p:cNvSpPr>
                  <a:spLocks noChangeArrowheads="1"/>
                </p:cNvSpPr>
                <p:nvPr/>
              </p:nvSpPr>
              <p:spPr bwMode="auto">
                <a:xfrm>
                  <a:off x="2402" y="710"/>
                  <a:ext cx="52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0135" name="Group 159"/>
              <p:cNvGrpSpPr/>
              <p:nvPr/>
            </p:nvGrpSpPr>
            <p:grpSpPr bwMode="auto">
              <a:xfrm>
                <a:off x="2926" y="710"/>
                <a:ext cx="603" cy="499"/>
                <a:chOff x="2926" y="710"/>
                <a:chExt cx="603" cy="499"/>
              </a:xfrm>
            </p:grpSpPr>
            <p:sp>
              <p:nvSpPr>
                <p:cNvPr id="90136" name="Rectangle 160"/>
                <p:cNvSpPr>
                  <a:spLocks noChangeArrowheads="1"/>
                </p:cNvSpPr>
                <p:nvPr/>
              </p:nvSpPr>
              <p:spPr bwMode="auto">
                <a:xfrm>
                  <a:off x="2969" y="710"/>
                  <a:ext cx="51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0137" name="Rectangle 161"/>
                <p:cNvSpPr>
                  <a:spLocks noChangeArrowheads="1"/>
                </p:cNvSpPr>
                <p:nvPr/>
              </p:nvSpPr>
              <p:spPr bwMode="auto">
                <a:xfrm>
                  <a:off x="2926" y="710"/>
                  <a:ext cx="60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90123" name="Rectangle 162"/>
            <p:cNvSpPr>
              <a:spLocks noChangeArrowheads="1"/>
            </p:cNvSpPr>
            <p:nvPr/>
          </p:nvSpPr>
          <p:spPr bwMode="auto">
            <a:xfrm>
              <a:off x="-3" y="-3"/>
              <a:ext cx="3535" cy="121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p:cNvSpPr>
          <p:nvPr>
            <p:ph type="title"/>
          </p:nvPr>
        </p:nvSpPr>
        <p:spPr/>
        <p:txBody>
          <a:bodyPr/>
          <a:lstStyle/>
          <a:p>
            <a:pPr eaLnBrk="1" hangingPunct="1"/>
            <a:r>
              <a:rPr lang="zh-CN" altLang="en-US"/>
              <a:t>构造查询的几个要素</a:t>
            </a:r>
            <a:endParaRPr lang="zh-CN" altLang="en-US"/>
          </a:p>
        </p:txBody>
      </p:sp>
      <p:sp>
        <p:nvSpPr>
          <p:cNvPr id="91139" name="Rectangle 3"/>
          <p:cNvSpPr>
            <a:spLocks noGrp="1" noRot="1"/>
          </p:cNvSpPr>
          <p:nvPr>
            <p:ph idx="1"/>
          </p:nvPr>
        </p:nvSpPr>
        <p:spPr>
          <a:xfrm>
            <a:off x="900113" y="1916113"/>
            <a:ext cx="7772400" cy="4114800"/>
          </a:xfrm>
        </p:spPr>
        <p:txBody>
          <a:bodyPr/>
          <a:lstStyle/>
          <a:p>
            <a:pPr algn="just" eaLnBrk="1" hangingPunct="1">
              <a:lnSpc>
                <a:spcPct val="110000"/>
              </a:lnSpc>
            </a:pPr>
            <a:r>
              <a:rPr lang="zh-CN" altLang="en-US" sz="2400">
                <a:solidFill>
                  <a:srgbClr val="E02920"/>
                </a:solidFill>
              </a:rPr>
              <a:t>示例元素</a:t>
            </a:r>
            <a:r>
              <a:rPr lang="zh-CN" altLang="en-US" sz="2400"/>
              <a:t>    即域变量    一定要加下划线</a:t>
            </a:r>
            <a:endParaRPr lang="zh-CN" altLang="en-US" sz="2400"/>
          </a:p>
          <a:p>
            <a:pPr algn="just" eaLnBrk="1" hangingPunct="1">
              <a:lnSpc>
                <a:spcPct val="110000"/>
              </a:lnSpc>
              <a:buFont typeface="Wingdings" panose="05000000000000000000" pitchFamily="2" charset="2"/>
              <a:buNone/>
            </a:pPr>
            <a:r>
              <a:rPr lang="zh-CN" altLang="en-US" sz="2400"/>
              <a:t>   示例元素是这个域中可能的一个值，它不必是查询结果中的元素</a:t>
            </a:r>
            <a:endParaRPr lang="zh-CN" altLang="en-US" sz="2800"/>
          </a:p>
          <a:p>
            <a:pPr algn="just" eaLnBrk="1" hangingPunct="1">
              <a:lnSpc>
                <a:spcPct val="110000"/>
              </a:lnSpc>
            </a:pPr>
            <a:r>
              <a:rPr lang="zh-CN" altLang="en-US" sz="2400">
                <a:solidFill>
                  <a:srgbClr val="E02920"/>
                </a:solidFill>
              </a:rPr>
              <a:t>打印操作符</a:t>
            </a:r>
            <a:r>
              <a:rPr lang="en-US" altLang="zh-CN" sz="2400">
                <a:solidFill>
                  <a:srgbClr val="E02920"/>
                </a:solidFill>
              </a:rPr>
              <a:t>P.</a:t>
            </a:r>
            <a:r>
              <a:rPr lang="en-US" altLang="zh-CN" sz="2400"/>
              <a:t>     </a:t>
            </a:r>
            <a:r>
              <a:rPr lang="zh-CN" altLang="en-US" sz="2400"/>
              <a:t>指定查询结果所含属性列</a:t>
            </a:r>
            <a:endParaRPr lang="zh-CN" altLang="en-US" sz="2400"/>
          </a:p>
          <a:p>
            <a:pPr eaLnBrk="1" hangingPunct="1">
              <a:lnSpc>
                <a:spcPct val="110000"/>
              </a:lnSpc>
            </a:pPr>
            <a:r>
              <a:rPr lang="zh-CN" altLang="en-US" sz="2400">
                <a:solidFill>
                  <a:schemeClr val="hlink"/>
                </a:solidFill>
              </a:rPr>
              <a:t>查询条件</a:t>
            </a:r>
            <a:r>
              <a:rPr lang="zh-CN" altLang="en-US" sz="2400"/>
              <a:t>   不用加下划线</a:t>
            </a:r>
            <a:endParaRPr lang="zh-CN" altLang="en-US" sz="2400"/>
          </a:p>
          <a:p>
            <a:pPr eaLnBrk="1" hangingPunct="1">
              <a:lnSpc>
                <a:spcPct val="110000"/>
              </a:lnSpc>
              <a:buFont typeface="Wingdings" panose="05000000000000000000" pitchFamily="2" charset="2"/>
              <a:buNone/>
            </a:pPr>
            <a:r>
              <a:rPr lang="zh-CN" altLang="en-US" sz="2400"/>
              <a:t>    可使用比较运算符＞，≥，＜，≤，＝和≠</a:t>
            </a:r>
            <a:endParaRPr lang="zh-CN" altLang="en-US" sz="2400"/>
          </a:p>
          <a:p>
            <a:pPr eaLnBrk="1" hangingPunct="1">
              <a:lnSpc>
                <a:spcPct val="110000"/>
              </a:lnSpc>
              <a:buFont typeface="Wingdings" panose="05000000000000000000" pitchFamily="2" charset="2"/>
              <a:buNone/>
            </a:pPr>
            <a:r>
              <a:rPr lang="zh-CN" altLang="en-US" sz="2400"/>
              <a:t>    其中＝可以省略</a:t>
            </a:r>
            <a:endParaRPr lang="zh-CN" altLang="en-US" sz="2400"/>
          </a:p>
          <a:p>
            <a:pPr eaLnBrk="1" hangingPunct="1">
              <a:lnSpc>
                <a:spcPct val="110000"/>
              </a:lnSpc>
            </a:pPr>
            <a:r>
              <a:rPr lang="zh-CN" altLang="en-US" sz="2400">
                <a:solidFill>
                  <a:schemeClr val="hlink"/>
                </a:solidFill>
              </a:rPr>
              <a:t>排序要求</a:t>
            </a:r>
            <a:endParaRPr lang="zh-CN" altLang="en-US" sz="2400">
              <a:solidFill>
                <a:schemeClr val="hlink"/>
              </a:solidFill>
            </a:endParaRPr>
          </a:p>
        </p:txBody>
      </p:sp>
      <p:sp>
        <p:nvSpPr>
          <p:cNvPr id="4" name="日期占位符 3"/>
          <p:cNvSpPr>
            <a:spLocks noGrp="1"/>
          </p:cNvSpPr>
          <p:nvPr>
            <p:ph type="dt" sz="quarter" idx="10"/>
          </p:nvPr>
        </p:nvSpPr>
        <p:spPr/>
        <p:txBody>
          <a:bodyPr/>
          <a:lstStyle/>
          <a:p>
            <a:pPr>
              <a:defRPr/>
            </a:pPr>
            <a:fld id="{BD82E87A-3520-4C8B-A294-EADEB409DD66}" type="datetime1">
              <a:rPr lang="zh-CN" altLang="en-US"/>
            </a:fld>
            <a:endParaRPr lang="en-US" altLang="zh-CN"/>
          </a:p>
        </p:txBody>
      </p:sp>
      <p:sp>
        <p:nvSpPr>
          <p:cNvPr id="911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p:txBody>
          <a:bodyPr/>
          <a:lstStyle/>
          <a:p>
            <a:pPr eaLnBrk="1" hangingPunct="1"/>
            <a:r>
              <a:rPr lang="zh-CN" altLang="en-US"/>
              <a:t>举例说明</a:t>
            </a:r>
            <a:endParaRPr lang="zh-CN" altLang="en-US"/>
          </a:p>
        </p:txBody>
      </p:sp>
      <p:sp>
        <p:nvSpPr>
          <p:cNvPr id="61443" name="Rectangle 3"/>
          <p:cNvSpPr>
            <a:spLocks noGrp="1" noRot="1"/>
          </p:cNvSpPr>
          <p:nvPr>
            <p:ph idx="1"/>
          </p:nvPr>
        </p:nvSpPr>
        <p:spPr/>
        <p:txBody>
          <a:bodyPr/>
          <a:lstStyle/>
          <a:p>
            <a:pPr eaLnBrk="1" hangingPunct="1"/>
            <a:r>
              <a:rPr lang="zh-CN" altLang="en-US" sz="2800"/>
              <a:t>仓库（</a:t>
            </a:r>
            <a:r>
              <a:rPr lang="en-US" altLang="zh-CN" sz="2800"/>
              <a:t>DB</a:t>
            </a:r>
            <a:r>
              <a:rPr lang="zh-CN" altLang="en-US" sz="2800"/>
              <a:t>）中存放商品（</a:t>
            </a:r>
            <a:r>
              <a:rPr lang="en-US" altLang="zh-CN" sz="2800"/>
              <a:t>Data</a:t>
            </a:r>
            <a:r>
              <a:rPr lang="zh-CN" altLang="en-US" sz="2800"/>
              <a:t>），保管员（</a:t>
            </a:r>
            <a:r>
              <a:rPr lang="en-US" altLang="zh-CN" sz="2800"/>
              <a:t>DBMS</a:t>
            </a:r>
            <a:r>
              <a:rPr lang="zh-CN" altLang="en-US" sz="2800"/>
              <a:t>）负责商品（</a:t>
            </a:r>
            <a:r>
              <a:rPr lang="en-US" altLang="zh-CN" sz="2800"/>
              <a:t>Data</a:t>
            </a:r>
            <a:r>
              <a:rPr lang="zh-CN" altLang="en-US" sz="2800"/>
              <a:t>）的搬进、整理和搬出。</a:t>
            </a:r>
            <a:endParaRPr lang="zh-CN" altLang="en-US" sz="2800"/>
          </a:p>
          <a:p>
            <a:pPr lvl="1" eaLnBrk="1" hangingPunct="1"/>
            <a:r>
              <a:rPr lang="en-US" altLang="zh-CN"/>
              <a:t>1.</a:t>
            </a:r>
            <a:r>
              <a:rPr lang="zh-CN" altLang="en-US"/>
              <a:t>检查商品（</a:t>
            </a:r>
            <a:r>
              <a:rPr lang="en-US" altLang="zh-CN"/>
              <a:t>Data</a:t>
            </a:r>
            <a:r>
              <a:rPr lang="zh-CN" altLang="en-US"/>
              <a:t>）是否合法（定义问题）</a:t>
            </a:r>
            <a:endParaRPr lang="zh-CN" altLang="en-US"/>
          </a:p>
          <a:p>
            <a:pPr lvl="1" eaLnBrk="1" hangingPunct="1"/>
            <a:r>
              <a:rPr lang="en-US" altLang="zh-CN"/>
              <a:t>2.</a:t>
            </a:r>
            <a:r>
              <a:rPr lang="zh-CN" altLang="en-US"/>
              <a:t>如何摆放（组织问题）</a:t>
            </a:r>
            <a:endParaRPr lang="zh-CN" altLang="en-US"/>
          </a:p>
          <a:p>
            <a:pPr lvl="1" eaLnBrk="1" hangingPunct="1"/>
            <a:r>
              <a:rPr lang="en-US" altLang="zh-CN"/>
              <a:t>3.</a:t>
            </a:r>
            <a:r>
              <a:rPr lang="zh-CN" altLang="en-US"/>
              <a:t>如何将商品提取出来（存取路径和操作问题）</a:t>
            </a:r>
            <a:endParaRPr lang="zh-CN" altLang="en-US"/>
          </a:p>
          <a:p>
            <a:pPr lvl="1" eaLnBrk="1" hangingPunct="1"/>
            <a:r>
              <a:rPr lang="en-US" altLang="zh-CN"/>
              <a:t>4.</a:t>
            </a:r>
            <a:r>
              <a:rPr lang="zh-CN" altLang="en-US"/>
              <a:t>防止被坏人取走（安全性问题）</a:t>
            </a:r>
            <a:endParaRPr lang="zh-CN" altLang="en-US"/>
          </a:p>
          <a:p>
            <a:pPr lvl="1" eaLnBrk="1" hangingPunct="1"/>
            <a:r>
              <a:rPr lang="en-US" altLang="zh-CN"/>
              <a:t>5.</a:t>
            </a:r>
            <a:r>
              <a:rPr lang="zh-CN" altLang="en-US"/>
              <a:t>为多用户服务（并发问题）</a:t>
            </a:r>
            <a:endParaRPr lang="zh-CN" altLang="en-US"/>
          </a:p>
        </p:txBody>
      </p:sp>
      <p:sp>
        <p:nvSpPr>
          <p:cNvPr id="6144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8BDF16A6-D857-45CC-8425-DC0154E7C2C4}"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p:cNvSpPr>
          <p:nvPr>
            <p:ph type="title"/>
          </p:nvPr>
        </p:nvSpPr>
        <p:spPr/>
        <p:txBody>
          <a:bodyPr/>
          <a:lstStyle/>
          <a:p>
            <a:pPr eaLnBrk="1" hangingPunct="1"/>
            <a:r>
              <a:rPr lang="en-US" altLang="zh-CN"/>
              <a:t>1. </a:t>
            </a:r>
            <a:r>
              <a:rPr lang="zh-CN" altLang="en-US"/>
              <a:t>简单查询</a:t>
            </a:r>
            <a:endParaRPr lang="zh-CN" altLang="en-US"/>
          </a:p>
        </p:txBody>
      </p:sp>
      <p:sp>
        <p:nvSpPr>
          <p:cNvPr id="92163" name="Rectangle 3"/>
          <p:cNvSpPr>
            <a:spLocks noGrp="1" noRot="1"/>
          </p:cNvSpPr>
          <p:nvPr>
            <p:ph idx="1"/>
          </p:nvPr>
        </p:nvSpPr>
        <p:spPr/>
        <p:txBody>
          <a:bodyPr/>
          <a:lstStyle/>
          <a:p>
            <a:pPr algn="just" eaLnBrk="1" hangingPunct="1">
              <a:buFont typeface="Wingdings" panose="05000000000000000000" pitchFamily="2" charset="2"/>
              <a:buNone/>
            </a:pPr>
            <a:endParaRPr lang="en-US" altLang="zh-CN"/>
          </a:p>
          <a:p>
            <a:pPr algn="just" eaLnBrk="1" hangingPunct="1">
              <a:buFont typeface="Wingdings" panose="05000000000000000000" pitchFamily="2" charset="2"/>
              <a:buNone/>
            </a:pPr>
            <a:r>
              <a:rPr lang="en-US" altLang="zh-CN">
                <a:ea typeface="黑体" panose="02010609060101010101" pitchFamily="49" charset="-122"/>
              </a:rPr>
              <a:t>[</a:t>
            </a:r>
            <a:r>
              <a:rPr lang="zh-CN" altLang="en-US">
                <a:ea typeface="黑体" panose="02010609060101010101" pitchFamily="49" charset="-122"/>
              </a:rPr>
              <a:t>例</a:t>
            </a:r>
            <a:r>
              <a:rPr lang="en-US" altLang="zh-CN">
                <a:ea typeface="黑体" panose="02010609060101010101" pitchFamily="49" charset="-122"/>
              </a:rPr>
              <a:t>1</a:t>
            </a:r>
            <a:r>
              <a:rPr lang="en-US" altLang="zh-CN"/>
              <a:t>]  </a:t>
            </a:r>
            <a:r>
              <a:rPr lang="zh-CN" altLang="en-US"/>
              <a:t>查询全体学生的全部数据。 </a:t>
            </a:r>
            <a:endParaRPr lang="zh-CN" altLang="en-US"/>
          </a:p>
        </p:txBody>
      </p:sp>
      <p:sp>
        <p:nvSpPr>
          <p:cNvPr id="43" name="日期占位符 3"/>
          <p:cNvSpPr>
            <a:spLocks noGrp="1"/>
          </p:cNvSpPr>
          <p:nvPr>
            <p:ph type="dt" sz="quarter" idx="10"/>
          </p:nvPr>
        </p:nvSpPr>
        <p:spPr/>
        <p:txBody>
          <a:bodyPr/>
          <a:lstStyle/>
          <a:p>
            <a:pPr>
              <a:defRPr/>
            </a:pPr>
            <a:fld id="{411B4020-3BD5-4462-A48D-3BC01F881558}" type="datetime1">
              <a:rPr lang="zh-CN" altLang="en-US"/>
            </a:fld>
            <a:endParaRPr lang="en-US" altLang="zh-CN"/>
          </a:p>
        </p:txBody>
      </p:sp>
      <p:sp>
        <p:nvSpPr>
          <p:cNvPr id="921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92166" name="Group 81"/>
          <p:cNvGrpSpPr/>
          <p:nvPr/>
        </p:nvGrpSpPr>
        <p:grpSpPr bwMode="auto">
          <a:xfrm>
            <a:off x="1447800" y="3429000"/>
            <a:ext cx="6430963" cy="1593850"/>
            <a:chOff x="-3" y="-3"/>
            <a:chExt cx="4051" cy="1004"/>
          </a:xfrm>
        </p:grpSpPr>
        <p:grpSp>
          <p:nvGrpSpPr>
            <p:cNvPr id="92167" name="Group 79"/>
            <p:cNvGrpSpPr/>
            <p:nvPr/>
          </p:nvGrpSpPr>
          <p:grpSpPr bwMode="auto">
            <a:xfrm>
              <a:off x="0" y="0"/>
              <a:ext cx="4045" cy="998"/>
              <a:chOff x="0" y="0"/>
              <a:chExt cx="4045" cy="998"/>
            </a:xfrm>
          </p:grpSpPr>
          <p:grpSp>
            <p:nvGrpSpPr>
              <p:cNvPr id="92169" name="Group 56"/>
              <p:cNvGrpSpPr/>
              <p:nvPr/>
            </p:nvGrpSpPr>
            <p:grpSpPr bwMode="auto">
              <a:xfrm>
                <a:off x="0" y="0"/>
                <a:ext cx="788" cy="499"/>
                <a:chOff x="0" y="0"/>
                <a:chExt cx="788" cy="499"/>
              </a:xfrm>
            </p:grpSpPr>
            <p:sp>
              <p:nvSpPr>
                <p:cNvPr id="92203" name="Rectangle 43"/>
                <p:cNvSpPr>
                  <a:spLocks noChangeArrowheads="1"/>
                </p:cNvSpPr>
                <p:nvPr/>
              </p:nvSpPr>
              <p:spPr bwMode="auto">
                <a:xfrm>
                  <a:off x="43" y="0"/>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2204" name="Rectangle 55"/>
                <p:cNvSpPr>
                  <a:spLocks noChangeArrowheads="1"/>
                </p:cNvSpPr>
                <p:nvPr/>
              </p:nvSpPr>
              <p:spPr bwMode="auto">
                <a:xfrm>
                  <a:off x="0" y="0"/>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2170" name="Group 58"/>
              <p:cNvGrpSpPr/>
              <p:nvPr/>
            </p:nvGrpSpPr>
            <p:grpSpPr bwMode="auto">
              <a:xfrm>
                <a:off x="788" y="0"/>
                <a:ext cx="792" cy="499"/>
                <a:chOff x="788" y="0"/>
                <a:chExt cx="792" cy="499"/>
              </a:xfrm>
            </p:grpSpPr>
            <p:sp>
              <p:nvSpPr>
                <p:cNvPr id="92201" name="Rectangle 44"/>
                <p:cNvSpPr>
                  <a:spLocks noChangeArrowheads="1"/>
                </p:cNvSpPr>
                <p:nvPr/>
              </p:nvSpPr>
              <p:spPr bwMode="auto">
                <a:xfrm>
                  <a:off x="831" y="0"/>
                  <a:ext cx="70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2202" name="Rectangle 57"/>
                <p:cNvSpPr>
                  <a:spLocks noChangeArrowheads="1"/>
                </p:cNvSpPr>
                <p:nvPr/>
              </p:nvSpPr>
              <p:spPr bwMode="auto">
                <a:xfrm>
                  <a:off x="788" y="0"/>
                  <a:ext cx="79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2171" name="Group 60"/>
              <p:cNvGrpSpPr/>
              <p:nvPr/>
            </p:nvGrpSpPr>
            <p:grpSpPr bwMode="auto">
              <a:xfrm>
                <a:off x="1580" y="0"/>
                <a:ext cx="750" cy="499"/>
                <a:chOff x="1580" y="0"/>
                <a:chExt cx="750" cy="499"/>
              </a:xfrm>
            </p:grpSpPr>
            <p:sp>
              <p:nvSpPr>
                <p:cNvPr id="92199" name="Rectangle 45"/>
                <p:cNvSpPr>
                  <a:spLocks noChangeArrowheads="1"/>
                </p:cNvSpPr>
                <p:nvPr/>
              </p:nvSpPr>
              <p:spPr bwMode="auto">
                <a:xfrm>
                  <a:off x="1623" y="0"/>
                  <a:ext cx="66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2200" name="Rectangle 59"/>
                <p:cNvSpPr>
                  <a:spLocks noChangeArrowheads="1"/>
                </p:cNvSpPr>
                <p:nvPr/>
              </p:nvSpPr>
              <p:spPr bwMode="auto">
                <a:xfrm>
                  <a:off x="1580" y="0"/>
                  <a:ext cx="75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2172" name="Group 62"/>
              <p:cNvGrpSpPr/>
              <p:nvPr/>
            </p:nvGrpSpPr>
            <p:grpSpPr bwMode="auto">
              <a:xfrm>
                <a:off x="2330" y="0"/>
                <a:ext cx="532" cy="499"/>
                <a:chOff x="2330" y="0"/>
                <a:chExt cx="532" cy="499"/>
              </a:xfrm>
            </p:grpSpPr>
            <p:sp>
              <p:nvSpPr>
                <p:cNvPr id="92197" name="Rectangle 46"/>
                <p:cNvSpPr>
                  <a:spLocks noChangeArrowheads="1"/>
                </p:cNvSpPr>
                <p:nvPr/>
              </p:nvSpPr>
              <p:spPr bwMode="auto">
                <a:xfrm>
                  <a:off x="2373" y="0"/>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2198" name="Rectangle 61"/>
                <p:cNvSpPr>
                  <a:spLocks noChangeArrowheads="1"/>
                </p:cNvSpPr>
                <p:nvPr/>
              </p:nvSpPr>
              <p:spPr bwMode="auto">
                <a:xfrm>
                  <a:off x="2330" y="0"/>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2173" name="Group 64"/>
              <p:cNvGrpSpPr/>
              <p:nvPr/>
            </p:nvGrpSpPr>
            <p:grpSpPr bwMode="auto">
              <a:xfrm>
                <a:off x="2862" y="0"/>
                <a:ext cx="552" cy="499"/>
                <a:chOff x="2862" y="0"/>
                <a:chExt cx="552" cy="499"/>
              </a:xfrm>
            </p:grpSpPr>
            <p:sp>
              <p:nvSpPr>
                <p:cNvPr id="92195" name="Rectangle 47"/>
                <p:cNvSpPr>
                  <a:spLocks noChangeArrowheads="1"/>
                </p:cNvSpPr>
                <p:nvPr/>
              </p:nvSpPr>
              <p:spPr bwMode="auto">
                <a:xfrm>
                  <a:off x="2905" y="0"/>
                  <a:ext cx="46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Sage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2196" name="Rectangle 63"/>
                <p:cNvSpPr>
                  <a:spLocks noChangeArrowheads="1"/>
                </p:cNvSpPr>
                <p:nvPr/>
              </p:nvSpPr>
              <p:spPr bwMode="auto">
                <a:xfrm>
                  <a:off x="2862" y="0"/>
                  <a:ext cx="55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2174" name="Group 66"/>
              <p:cNvGrpSpPr/>
              <p:nvPr/>
            </p:nvGrpSpPr>
            <p:grpSpPr bwMode="auto">
              <a:xfrm>
                <a:off x="3414" y="0"/>
                <a:ext cx="631" cy="499"/>
                <a:chOff x="3414" y="0"/>
                <a:chExt cx="631" cy="499"/>
              </a:xfrm>
            </p:grpSpPr>
            <p:sp>
              <p:nvSpPr>
                <p:cNvPr id="92193" name="Rectangle 48"/>
                <p:cNvSpPr>
                  <a:spLocks noChangeArrowheads="1"/>
                </p:cNvSpPr>
                <p:nvPr/>
              </p:nvSpPr>
              <p:spPr bwMode="auto">
                <a:xfrm>
                  <a:off x="3457" y="0"/>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2194" name="Rectangle 65"/>
                <p:cNvSpPr>
                  <a:spLocks noChangeArrowheads="1"/>
                </p:cNvSpPr>
                <p:nvPr/>
              </p:nvSpPr>
              <p:spPr bwMode="auto">
                <a:xfrm>
                  <a:off x="3414" y="0"/>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2175" name="Group 68"/>
              <p:cNvGrpSpPr/>
              <p:nvPr/>
            </p:nvGrpSpPr>
            <p:grpSpPr bwMode="auto">
              <a:xfrm>
                <a:off x="0" y="499"/>
                <a:ext cx="788" cy="499"/>
                <a:chOff x="0" y="499"/>
                <a:chExt cx="788" cy="499"/>
              </a:xfrm>
            </p:grpSpPr>
            <p:sp>
              <p:nvSpPr>
                <p:cNvPr id="92191" name="Rectangle 49"/>
                <p:cNvSpPr>
                  <a:spLocks noChangeArrowheads="1"/>
                </p:cNvSpPr>
                <p:nvPr/>
              </p:nvSpPr>
              <p:spPr bwMode="auto">
                <a:xfrm>
                  <a:off x="43" y="499"/>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2192" name="Rectangle 67"/>
                <p:cNvSpPr>
                  <a:spLocks noChangeArrowheads="1"/>
                </p:cNvSpPr>
                <p:nvPr/>
              </p:nvSpPr>
              <p:spPr bwMode="auto">
                <a:xfrm>
                  <a:off x="0" y="499"/>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2176" name="Group 70"/>
              <p:cNvGrpSpPr/>
              <p:nvPr/>
            </p:nvGrpSpPr>
            <p:grpSpPr bwMode="auto">
              <a:xfrm>
                <a:off x="788" y="499"/>
                <a:ext cx="792" cy="499"/>
                <a:chOff x="788" y="499"/>
                <a:chExt cx="792" cy="499"/>
              </a:xfrm>
            </p:grpSpPr>
            <p:sp>
              <p:nvSpPr>
                <p:cNvPr id="92189" name="Rectangle 50"/>
                <p:cNvSpPr>
                  <a:spLocks noChangeArrowheads="1"/>
                </p:cNvSpPr>
                <p:nvPr/>
              </p:nvSpPr>
              <p:spPr bwMode="auto">
                <a:xfrm>
                  <a:off x="831" y="499"/>
                  <a:ext cx="70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P.</a:t>
                  </a:r>
                  <a:r>
                    <a:rPr lang="en-US" altLang="zh-CN" sz="2200" b="1" u="sng">
                      <a:latin typeface="Times New Roman" panose="02020603050405020304" pitchFamily="18" charset="0"/>
                    </a:rPr>
                    <a:t>95001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2190" name="Rectangle 69"/>
                <p:cNvSpPr>
                  <a:spLocks noChangeArrowheads="1"/>
                </p:cNvSpPr>
                <p:nvPr/>
              </p:nvSpPr>
              <p:spPr bwMode="auto">
                <a:xfrm>
                  <a:off x="788" y="499"/>
                  <a:ext cx="79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2177" name="Group 72"/>
              <p:cNvGrpSpPr/>
              <p:nvPr/>
            </p:nvGrpSpPr>
            <p:grpSpPr bwMode="auto">
              <a:xfrm>
                <a:off x="1580" y="499"/>
                <a:ext cx="750" cy="499"/>
                <a:chOff x="1580" y="499"/>
                <a:chExt cx="750" cy="499"/>
              </a:xfrm>
            </p:grpSpPr>
            <p:sp>
              <p:nvSpPr>
                <p:cNvPr id="92187" name="Rectangle 51"/>
                <p:cNvSpPr>
                  <a:spLocks noChangeArrowheads="1"/>
                </p:cNvSpPr>
                <p:nvPr/>
              </p:nvSpPr>
              <p:spPr bwMode="auto">
                <a:xfrm>
                  <a:off x="1623" y="499"/>
                  <a:ext cx="66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P. </a:t>
                  </a:r>
                  <a:r>
                    <a:rPr lang="zh-CN" altLang="en-US" sz="2200" b="1" u="sng">
                      <a:latin typeface="Times New Roman" panose="02020603050405020304" pitchFamily="18" charset="0"/>
                    </a:rPr>
                    <a:t>李勇</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2188" name="Rectangle 71"/>
                <p:cNvSpPr>
                  <a:spLocks noChangeArrowheads="1"/>
                </p:cNvSpPr>
                <p:nvPr/>
              </p:nvSpPr>
              <p:spPr bwMode="auto">
                <a:xfrm>
                  <a:off x="1580" y="499"/>
                  <a:ext cx="75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2178" name="Group 74"/>
              <p:cNvGrpSpPr/>
              <p:nvPr/>
            </p:nvGrpSpPr>
            <p:grpSpPr bwMode="auto">
              <a:xfrm>
                <a:off x="2330" y="499"/>
                <a:ext cx="532" cy="499"/>
                <a:chOff x="2330" y="499"/>
                <a:chExt cx="532" cy="499"/>
              </a:xfrm>
            </p:grpSpPr>
            <p:sp>
              <p:nvSpPr>
                <p:cNvPr id="92185" name="Rectangle 52"/>
                <p:cNvSpPr>
                  <a:spLocks noChangeArrowheads="1"/>
                </p:cNvSpPr>
                <p:nvPr/>
              </p:nvSpPr>
              <p:spPr bwMode="auto">
                <a:xfrm>
                  <a:off x="2373" y="499"/>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P.</a:t>
                  </a:r>
                  <a:r>
                    <a:rPr lang="zh-CN" altLang="en-US" sz="2200" b="1" u="sng">
                      <a:latin typeface="Times New Roman" panose="02020603050405020304" pitchFamily="18" charset="0"/>
                    </a:rPr>
                    <a:t>男</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2186" name="Rectangle 73"/>
                <p:cNvSpPr>
                  <a:spLocks noChangeArrowheads="1"/>
                </p:cNvSpPr>
                <p:nvPr/>
              </p:nvSpPr>
              <p:spPr bwMode="auto">
                <a:xfrm>
                  <a:off x="2330" y="499"/>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2179" name="Group 76"/>
              <p:cNvGrpSpPr/>
              <p:nvPr/>
            </p:nvGrpSpPr>
            <p:grpSpPr bwMode="auto">
              <a:xfrm>
                <a:off x="2862" y="499"/>
                <a:ext cx="552" cy="499"/>
                <a:chOff x="2862" y="499"/>
                <a:chExt cx="552" cy="499"/>
              </a:xfrm>
            </p:grpSpPr>
            <p:sp>
              <p:nvSpPr>
                <p:cNvPr id="92183" name="Rectangle 53"/>
                <p:cNvSpPr>
                  <a:spLocks noChangeArrowheads="1"/>
                </p:cNvSpPr>
                <p:nvPr/>
              </p:nvSpPr>
              <p:spPr bwMode="auto">
                <a:xfrm>
                  <a:off x="2905" y="499"/>
                  <a:ext cx="46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P.</a:t>
                  </a:r>
                  <a:r>
                    <a:rPr lang="en-US" altLang="zh-CN" sz="2200" b="1" u="sng">
                      <a:latin typeface="Times New Roman" panose="02020603050405020304" pitchFamily="18" charset="0"/>
                    </a:rPr>
                    <a:t>20</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2184" name="Rectangle 75"/>
                <p:cNvSpPr>
                  <a:spLocks noChangeArrowheads="1"/>
                </p:cNvSpPr>
                <p:nvPr/>
              </p:nvSpPr>
              <p:spPr bwMode="auto">
                <a:xfrm>
                  <a:off x="2862" y="499"/>
                  <a:ext cx="55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2180" name="Group 78"/>
              <p:cNvGrpSpPr/>
              <p:nvPr/>
            </p:nvGrpSpPr>
            <p:grpSpPr bwMode="auto">
              <a:xfrm>
                <a:off x="3414" y="499"/>
                <a:ext cx="631" cy="499"/>
                <a:chOff x="3414" y="499"/>
                <a:chExt cx="631" cy="499"/>
              </a:xfrm>
            </p:grpSpPr>
            <p:sp>
              <p:nvSpPr>
                <p:cNvPr id="92181" name="Rectangle 54"/>
                <p:cNvSpPr>
                  <a:spLocks noChangeArrowheads="1"/>
                </p:cNvSpPr>
                <p:nvPr/>
              </p:nvSpPr>
              <p:spPr bwMode="auto">
                <a:xfrm>
                  <a:off x="3457" y="499"/>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P.</a:t>
                  </a:r>
                  <a:r>
                    <a:rPr lang="en-US" altLang="zh-CN" sz="2200" b="1" u="sng">
                      <a:latin typeface="Times New Roman" panose="02020603050405020304" pitchFamily="18" charset="0"/>
                    </a:rPr>
                    <a:t>CS</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2182" name="Rectangle 77"/>
                <p:cNvSpPr>
                  <a:spLocks noChangeArrowheads="1"/>
                </p:cNvSpPr>
                <p:nvPr/>
              </p:nvSpPr>
              <p:spPr bwMode="auto">
                <a:xfrm>
                  <a:off x="3414" y="499"/>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92168" name="Rectangle 80"/>
            <p:cNvSpPr>
              <a:spLocks noChangeArrowheads="1"/>
            </p:cNvSpPr>
            <p:nvPr/>
          </p:nvSpPr>
          <p:spPr bwMode="auto">
            <a:xfrm>
              <a:off x="-3" y="-3"/>
              <a:ext cx="4051" cy="1004"/>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p:cNvSpPr>
          <p:nvPr>
            <p:ph type="title"/>
          </p:nvPr>
        </p:nvSpPr>
        <p:spPr/>
        <p:txBody>
          <a:bodyPr/>
          <a:lstStyle/>
          <a:p>
            <a:pPr eaLnBrk="1" hangingPunct="1"/>
            <a:r>
              <a:rPr lang="en-US" altLang="zh-CN"/>
              <a:t>2. </a:t>
            </a:r>
            <a:r>
              <a:rPr lang="zh-CN" altLang="en-US"/>
              <a:t>条件查询</a:t>
            </a:r>
            <a:endParaRPr lang="zh-CN" altLang="en-US"/>
          </a:p>
        </p:txBody>
      </p:sp>
      <p:sp>
        <p:nvSpPr>
          <p:cNvPr id="408579" name="Rectangle 3"/>
          <p:cNvSpPr>
            <a:spLocks noGrp="1" noRot="1"/>
          </p:cNvSpPr>
          <p:nvPr>
            <p:ph idx="1"/>
          </p:nvPr>
        </p:nvSpPr>
        <p:spPr>
          <a:xfrm>
            <a:off x="609600" y="2205038"/>
            <a:ext cx="8153400" cy="1874837"/>
          </a:xfrm>
        </p:spPr>
        <p:txBody>
          <a:bodyPr/>
          <a:lstStyle/>
          <a:p>
            <a:pPr algn="just" eaLnBrk="1" hangingPunct="1">
              <a:buFont typeface="Wingdings" panose="05000000000000000000" pitchFamily="2" charset="2"/>
              <a:buNone/>
            </a:pPr>
            <a:r>
              <a:rPr lang="en-US" altLang="zh-CN" sz="2800"/>
              <a:t>(1) </a:t>
            </a:r>
            <a:r>
              <a:rPr lang="zh-CN" altLang="en-US" sz="2800"/>
              <a:t>简单条件 </a:t>
            </a:r>
            <a:endParaRPr lang="zh-CN" altLang="en-US" sz="2800"/>
          </a:p>
          <a:p>
            <a:pPr algn="just" eaLnBrk="1" hangingPunct="1">
              <a:buFont typeface="Wingdings" panose="05000000000000000000" pitchFamily="2" charset="2"/>
              <a:buNone/>
            </a:pPr>
            <a:r>
              <a:rPr lang="en-US" altLang="zh-CN" sz="2800">
                <a:ea typeface="黑体" panose="02010609060101010101" pitchFamily="49" charset="-122"/>
              </a:rPr>
              <a:t>[</a:t>
            </a:r>
            <a:r>
              <a:rPr lang="zh-CN" altLang="en-US" sz="2800">
                <a:ea typeface="黑体" panose="02010609060101010101" pitchFamily="49" charset="-122"/>
              </a:rPr>
              <a:t>例</a:t>
            </a:r>
            <a:r>
              <a:rPr lang="en-US" altLang="zh-CN" sz="2800"/>
              <a:t>2]  </a:t>
            </a:r>
            <a:r>
              <a:rPr lang="zh-CN" altLang="en-US" sz="2800"/>
              <a:t>求信息系全体学生的姓名</a:t>
            </a:r>
            <a:r>
              <a:rPr lang="zh-CN" altLang="en-US"/>
              <a:t>。</a:t>
            </a:r>
            <a:endParaRPr lang="zh-CN" altLang="en-US"/>
          </a:p>
          <a:p>
            <a:pPr algn="just" eaLnBrk="1" hangingPunct="1">
              <a:buFont typeface="Wingdings" panose="05000000000000000000" pitchFamily="2" charset="2"/>
              <a:buNone/>
            </a:pPr>
            <a:endParaRPr lang="en-US" altLang="zh-CN"/>
          </a:p>
        </p:txBody>
      </p:sp>
      <p:sp>
        <p:nvSpPr>
          <p:cNvPr id="43" name="日期占位符 3"/>
          <p:cNvSpPr>
            <a:spLocks noGrp="1"/>
          </p:cNvSpPr>
          <p:nvPr>
            <p:ph type="dt" sz="quarter" idx="10"/>
          </p:nvPr>
        </p:nvSpPr>
        <p:spPr/>
        <p:txBody>
          <a:bodyPr/>
          <a:lstStyle/>
          <a:p>
            <a:pPr>
              <a:defRPr/>
            </a:pPr>
            <a:fld id="{4E6DB163-AB5A-4B69-B85A-87F065689BAA}" type="datetime1">
              <a:rPr lang="zh-CN" altLang="en-US"/>
            </a:fld>
            <a:endParaRPr lang="en-US" altLang="zh-CN"/>
          </a:p>
        </p:txBody>
      </p:sp>
      <p:sp>
        <p:nvSpPr>
          <p:cNvPr id="931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2" name="Group 4"/>
          <p:cNvGrpSpPr/>
          <p:nvPr/>
        </p:nvGrpSpPr>
        <p:grpSpPr bwMode="auto">
          <a:xfrm>
            <a:off x="827088" y="3716338"/>
            <a:ext cx="6934200" cy="1905000"/>
            <a:chOff x="-3" y="-3"/>
            <a:chExt cx="3535" cy="1215"/>
          </a:xfrm>
        </p:grpSpPr>
        <p:grpSp>
          <p:nvGrpSpPr>
            <p:cNvPr id="93191" name="Group 5"/>
            <p:cNvGrpSpPr/>
            <p:nvPr/>
          </p:nvGrpSpPr>
          <p:grpSpPr bwMode="auto">
            <a:xfrm>
              <a:off x="0" y="0"/>
              <a:ext cx="3529" cy="1209"/>
              <a:chOff x="0" y="0"/>
              <a:chExt cx="3529" cy="1209"/>
            </a:xfrm>
          </p:grpSpPr>
          <p:grpSp>
            <p:nvGrpSpPr>
              <p:cNvPr id="93193" name="Group 6"/>
              <p:cNvGrpSpPr/>
              <p:nvPr/>
            </p:nvGrpSpPr>
            <p:grpSpPr bwMode="auto">
              <a:xfrm>
                <a:off x="0" y="0"/>
                <a:ext cx="760" cy="710"/>
                <a:chOff x="0" y="0"/>
                <a:chExt cx="760" cy="710"/>
              </a:xfrm>
            </p:grpSpPr>
            <p:sp>
              <p:nvSpPr>
                <p:cNvPr id="93227" name="Rectangle 7"/>
                <p:cNvSpPr>
                  <a:spLocks noChangeArrowheads="1"/>
                </p:cNvSpPr>
                <p:nvPr/>
              </p:nvSpPr>
              <p:spPr bwMode="auto">
                <a:xfrm>
                  <a:off x="43" y="0"/>
                  <a:ext cx="67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200" b="1">
                      <a:latin typeface="Times New Roman" panose="02020603050405020304" pitchFamily="18" charset="0"/>
                    </a:rPr>
                    <a:t>Student</a:t>
                  </a:r>
                  <a:endParaRPr kumimoji="0" lang="en-US" altLang="zh-CN" sz="1000">
                    <a:latin typeface="Times New Roman" panose="02020603050405020304" pitchFamily="18" charset="0"/>
                  </a:endParaRPr>
                </a:p>
                <a:p>
                  <a:pPr algn="ctr">
                    <a:spcBef>
                      <a:spcPct val="0"/>
                    </a:spcBef>
                    <a:buClrTx/>
                    <a:buSzTx/>
                    <a:buFontTx/>
                    <a:buNone/>
                  </a:pPr>
                  <a:endParaRPr kumimoji="0" lang="en-US" altLang="zh-CN" sz="2400">
                    <a:latin typeface="Times New Roman" panose="02020603050405020304" pitchFamily="18" charset="0"/>
                  </a:endParaRPr>
                </a:p>
              </p:txBody>
            </p:sp>
            <p:sp>
              <p:nvSpPr>
                <p:cNvPr id="93228" name="Rectangle 8"/>
                <p:cNvSpPr>
                  <a:spLocks noChangeArrowheads="1"/>
                </p:cNvSpPr>
                <p:nvPr/>
              </p:nvSpPr>
              <p:spPr bwMode="auto">
                <a:xfrm>
                  <a:off x="0" y="0"/>
                  <a:ext cx="76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3194" name="Group 9"/>
              <p:cNvGrpSpPr/>
              <p:nvPr/>
            </p:nvGrpSpPr>
            <p:grpSpPr bwMode="auto">
              <a:xfrm>
                <a:off x="760" y="0"/>
                <a:ext cx="456" cy="710"/>
                <a:chOff x="760" y="0"/>
                <a:chExt cx="456" cy="710"/>
              </a:xfrm>
            </p:grpSpPr>
            <p:sp>
              <p:nvSpPr>
                <p:cNvPr id="93225" name="Rectangle 10"/>
                <p:cNvSpPr>
                  <a:spLocks noChangeArrowheads="1"/>
                </p:cNvSpPr>
                <p:nvPr/>
              </p:nvSpPr>
              <p:spPr bwMode="auto">
                <a:xfrm>
                  <a:off x="803" y="0"/>
                  <a:ext cx="37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200" b="1">
                      <a:latin typeface="Times New Roman" panose="02020603050405020304" pitchFamily="18" charset="0"/>
                    </a:rPr>
                    <a:t>Sno</a:t>
                  </a:r>
                  <a:endParaRPr kumimoji="0" lang="en-US" altLang="zh-CN" sz="1000">
                    <a:latin typeface="Times New Roman" panose="02020603050405020304" pitchFamily="18" charset="0"/>
                  </a:endParaRPr>
                </a:p>
                <a:p>
                  <a:pPr algn="ctr">
                    <a:spcBef>
                      <a:spcPct val="0"/>
                    </a:spcBef>
                    <a:buClrTx/>
                    <a:buSzTx/>
                    <a:buFontTx/>
                    <a:buNone/>
                  </a:pPr>
                  <a:endParaRPr kumimoji="0" lang="en-US" altLang="zh-CN" sz="2400">
                    <a:latin typeface="Times New Roman" panose="02020603050405020304" pitchFamily="18" charset="0"/>
                  </a:endParaRPr>
                </a:p>
              </p:txBody>
            </p:sp>
            <p:sp>
              <p:nvSpPr>
                <p:cNvPr id="93226" name="Rectangle 11"/>
                <p:cNvSpPr>
                  <a:spLocks noChangeArrowheads="1"/>
                </p:cNvSpPr>
                <p:nvPr/>
              </p:nvSpPr>
              <p:spPr bwMode="auto">
                <a:xfrm>
                  <a:off x="760" y="0"/>
                  <a:ext cx="456"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3195" name="Group 12"/>
              <p:cNvGrpSpPr/>
              <p:nvPr/>
            </p:nvGrpSpPr>
            <p:grpSpPr bwMode="auto">
              <a:xfrm>
                <a:off x="1216" y="0"/>
                <a:ext cx="681" cy="710"/>
                <a:chOff x="1216" y="0"/>
                <a:chExt cx="681" cy="710"/>
              </a:xfrm>
            </p:grpSpPr>
            <p:sp>
              <p:nvSpPr>
                <p:cNvPr id="93223" name="Rectangle 13"/>
                <p:cNvSpPr>
                  <a:spLocks noChangeArrowheads="1"/>
                </p:cNvSpPr>
                <p:nvPr/>
              </p:nvSpPr>
              <p:spPr bwMode="auto">
                <a:xfrm>
                  <a:off x="1259" y="0"/>
                  <a:ext cx="595"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200" b="1">
                      <a:latin typeface="Times New Roman" panose="02020603050405020304" pitchFamily="18" charset="0"/>
                    </a:rPr>
                    <a:t>Sname</a:t>
                  </a:r>
                  <a:endParaRPr kumimoji="0" lang="en-US" altLang="zh-CN" sz="1000">
                    <a:latin typeface="Times New Roman" panose="02020603050405020304" pitchFamily="18" charset="0"/>
                  </a:endParaRPr>
                </a:p>
                <a:p>
                  <a:pPr algn="ctr">
                    <a:spcBef>
                      <a:spcPct val="0"/>
                    </a:spcBef>
                    <a:buClrTx/>
                    <a:buSzTx/>
                    <a:buFontTx/>
                    <a:buNone/>
                  </a:pPr>
                  <a:endParaRPr kumimoji="0" lang="en-US" altLang="zh-CN" sz="2400">
                    <a:latin typeface="Times New Roman" panose="02020603050405020304" pitchFamily="18" charset="0"/>
                  </a:endParaRPr>
                </a:p>
              </p:txBody>
            </p:sp>
            <p:sp>
              <p:nvSpPr>
                <p:cNvPr id="93224" name="Rectangle 14"/>
                <p:cNvSpPr>
                  <a:spLocks noChangeArrowheads="1"/>
                </p:cNvSpPr>
                <p:nvPr/>
              </p:nvSpPr>
              <p:spPr bwMode="auto">
                <a:xfrm>
                  <a:off x="1216" y="0"/>
                  <a:ext cx="681"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3196" name="Group 15"/>
              <p:cNvGrpSpPr/>
              <p:nvPr/>
            </p:nvGrpSpPr>
            <p:grpSpPr bwMode="auto">
              <a:xfrm>
                <a:off x="1897" y="0"/>
                <a:ext cx="505" cy="710"/>
                <a:chOff x="1897" y="0"/>
                <a:chExt cx="505" cy="710"/>
              </a:xfrm>
            </p:grpSpPr>
            <p:sp>
              <p:nvSpPr>
                <p:cNvPr id="93221" name="Rectangle 16"/>
                <p:cNvSpPr>
                  <a:spLocks noChangeArrowheads="1"/>
                </p:cNvSpPr>
                <p:nvPr/>
              </p:nvSpPr>
              <p:spPr bwMode="auto">
                <a:xfrm>
                  <a:off x="1940" y="0"/>
                  <a:ext cx="41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200" b="1">
                      <a:latin typeface="Times New Roman" panose="02020603050405020304" pitchFamily="18" charset="0"/>
                    </a:rPr>
                    <a:t>Ssex</a:t>
                  </a:r>
                  <a:endParaRPr kumimoji="0" lang="en-US" altLang="zh-CN" sz="1000">
                    <a:latin typeface="Times New Roman" panose="02020603050405020304" pitchFamily="18" charset="0"/>
                  </a:endParaRPr>
                </a:p>
                <a:p>
                  <a:pPr algn="ctr">
                    <a:spcBef>
                      <a:spcPct val="0"/>
                    </a:spcBef>
                    <a:buClrTx/>
                    <a:buSzTx/>
                    <a:buFontTx/>
                    <a:buNone/>
                  </a:pPr>
                  <a:endParaRPr kumimoji="0" lang="en-US" altLang="zh-CN" sz="2400">
                    <a:latin typeface="Times New Roman" panose="02020603050405020304" pitchFamily="18" charset="0"/>
                  </a:endParaRPr>
                </a:p>
              </p:txBody>
            </p:sp>
            <p:sp>
              <p:nvSpPr>
                <p:cNvPr id="93222" name="Rectangle 17"/>
                <p:cNvSpPr>
                  <a:spLocks noChangeArrowheads="1"/>
                </p:cNvSpPr>
                <p:nvPr/>
              </p:nvSpPr>
              <p:spPr bwMode="auto">
                <a:xfrm>
                  <a:off x="1897" y="0"/>
                  <a:ext cx="505"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3197" name="Group 18"/>
              <p:cNvGrpSpPr/>
              <p:nvPr/>
            </p:nvGrpSpPr>
            <p:grpSpPr bwMode="auto">
              <a:xfrm>
                <a:off x="2402" y="0"/>
                <a:ext cx="524" cy="710"/>
                <a:chOff x="2402" y="0"/>
                <a:chExt cx="524" cy="710"/>
              </a:xfrm>
            </p:grpSpPr>
            <p:sp>
              <p:nvSpPr>
                <p:cNvPr id="93219" name="Rectangle 19"/>
                <p:cNvSpPr>
                  <a:spLocks noChangeArrowheads="1"/>
                </p:cNvSpPr>
                <p:nvPr/>
              </p:nvSpPr>
              <p:spPr bwMode="auto">
                <a:xfrm>
                  <a:off x="2445" y="0"/>
                  <a:ext cx="43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200" b="1">
                      <a:latin typeface="Times New Roman" panose="02020603050405020304" pitchFamily="18" charset="0"/>
                    </a:rPr>
                    <a:t>Sage</a:t>
                  </a:r>
                  <a:endParaRPr kumimoji="0" lang="en-US" altLang="zh-CN" sz="1000">
                    <a:latin typeface="Times New Roman" panose="02020603050405020304" pitchFamily="18" charset="0"/>
                  </a:endParaRPr>
                </a:p>
                <a:p>
                  <a:pPr algn="ctr">
                    <a:spcBef>
                      <a:spcPct val="0"/>
                    </a:spcBef>
                    <a:buClrTx/>
                    <a:buSzTx/>
                    <a:buFontTx/>
                    <a:buNone/>
                  </a:pPr>
                  <a:endParaRPr kumimoji="0" lang="en-US" altLang="zh-CN" sz="2400">
                    <a:latin typeface="Times New Roman" panose="02020603050405020304" pitchFamily="18" charset="0"/>
                  </a:endParaRPr>
                </a:p>
              </p:txBody>
            </p:sp>
            <p:sp>
              <p:nvSpPr>
                <p:cNvPr id="93220" name="Rectangle 20"/>
                <p:cNvSpPr>
                  <a:spLocks noChangeArrowheads="1"/>
                </p:cNvSpPr>
                <p:nvPr/>
              </p:nvSpPr>
              <p:spPr bwMode="auto">
                <a:xfrm>
                  <a:off x="2402" y="0"/>
                  <a:ext cx="524"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3198" name="Group 21"/>
              <p:cNvGrpSpPr/>
              <p:nvPr/>
            </p:nvGrpSpPr>
            <p:grpSpPr bwMode="auto">
              <a:xfrm>
                <a:off x="2926" y="0"/>
                <a:ext cx="603" cy="710"/>
                <a:chOff x="2926" y="0"/>
                <a:chExt cx="603" cy="710"/>
              </a:xfrm>
            </p:grpSpPr>
            <p:sp>
              <p:nvSpPr>
                <p:cNvPr id="93217" name="Rectangle 22"/>
                <p:cNvSpPr>
                  <a:spLocks noChangeArrowheads="1"/>
                </p:cNvSpPr>
                <p:nvPr/>
              </p:nvSpPr>
              <p:spPr bwMode="auto">
                <a:xfrm>
                  <a:off x="2969" y="0"/>
                  <a:ext cx="51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200" b="1">
                      <a:latin typeface="Times New Roman" panose="02020603050405020304" pitchFamily="18" charset="0"/>
                    </a:rPr>
                    <a:t>Sdept</a:t>
                  </a:r>
                  <a:endParaRPr kumimoji="0" lang="en-US" altLang="zh-CN" sz="1000">
                    <a:latin typeface="Times New Roman" panose="02020603050405020304" pitchFamily="18" charset="0"/>
                  </a:endParaRPr>
                </a:p>
                <a:p>
                  <a:pPr algn="ctr">
                    <a:spcBef>
                      <a:spcPct val="0"/>
                    </a:spcBef>
                    <a:buClrTx/>
                    <a:buSzTx/>
                    <a:buFontTx/>
                    <a:buNone/>
                  </a:pPr>
                  <a:endParaRPr kumimoji="0" lang="en-US" altLang="zh-CN" sz="2400">
                    <a:latin typeface="Times New Roman" panose="02020603050405020304" pitchFamily="18" charset="0"/>
                  </a:endParaRPr>
                </a:p>
              </p:txBody>
            </p:sp>
            <p:sp>
              <p:nvSpPr>
                <p:cNvPr id="93218" name="Rectangle 23"/>
                <p:cNvSpPr>
                  <a:spLocks noChangeArrowheads="1"/>
                </p:cNvSpPr>
                <p:nvPr/>
              </p:nvSpPr>
              <p:spPr bwMode="auto">
                <a:xfrm>
                  <a:off x="2926" y="0"/>
                  <a:ext cx="603"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3199" name="Group 24"/>
              <p:cNvGrpSpPr/>
              <p:nvPr/>
            </p:nvGrpSpPr>
            <p:grpSpPr bwMode="auto">
              <a:xfrm>
                <a:off x="0" y="710"/>
                <a:ext cx="760" cy="499"/>
                <a:chOff x="0" y="710"/>
                <a:chExt cx="760" cy="499"/>
              </a:xfrm>
            </p:grpSpPr>
            <p:sp>
              <p:nvSpPr>
                <p:cNvPr id="93215" name="Rectangle 25"/>
                <p:cNvSpPr>
                  <a:spLocks noChangeArrowheads="1"/>
                </p:cNvSpPr>
                <p:nvPr/>
              </p:nvSpPr>
              <p:spPr bwMode="auto">
                <a:xfrm>
                  <a:off x="43" y="710"/>
                  <a:ext cx="67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r>
                    <a:rPr kumimoji="0" lang="en-US" altLang="zh-CN" sz="1000">
                      <a:latin typeface="Times New Roman" panose="02020603050405020304" pitchFamily="18" charset="0"/>
                    </a:rPr>
                    <a:t> </a:t>
                  </a:r>
                  <a:endParaRPr kumimoji="0" lang="en-US" altLang="zh-CN" sz="1000">
                    <a:latin typeface="Times New Roman" panose="02020603050405020304" pitchFamily="18" charset="0"/>
                  </a:endParaRPr>
                </a:p>
                <a:p>
                  <a:pPr>
                    <a:spcBef>
                      <a:spcPct val="0"/>
                    </a:spcBef>
                    <a:buClrTx/>
                    <a:buSzTx/>
                    <a:buFontTx/>
                    <a:buNone/>
                  </a:pPr>
                  <a:endParaRPr kumimoji="0" lang="en-US" altLang="zh-CN" sz="2400">
                    <a:latin typeface="Times New Roman" panose="02020603050405020304" pitchFamily="18" charset="0"/>
                  </a:endParaRPr>
                </a:p>
              </p:txBody>
            </p:sp>
            <p:sp>
              <p:nvSpPr>
                <p:cNvPr id="93216" name="Rectangle 26"/>
                <p:cNvSpPr>
                  <a:spLocks noChangeArrowheads="1"/>
                </p:cNvSpPr>
                <p:nvPr/>
              </p:nvSpPr>
              <p:spPr bwMode="auto">
                <a:xfrm>
                  <a:off x="0" y="710"/>
                  <a:ext cx="76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3200" name="Group 27"/>
              <p:cNvGrpSpPr/>
              <p:nvPr/>
            </p:nvGrpSpPr>
            <p:grpSpPr bwMode="auto">
              <a:xfrm>
                <a:off x="760" y="710"/>
                <a:ext cx="456" cy="499"/>
                <a:chOff x="760" y="710"/>
                <a:chExt cx="456" cy="499"/>
              </a:xfrm>
            </p:grpSpPr>
            <p:sp>
              <p:nvSpPr>
                <p:cNvPr id="93213" name="Rectangle 28"/>
                <p:cNvSpPr>
                  <a:spLocks noChangeArrowheads="1"/>
                </p:cNvSpPr>
                <p:nvPr/>
              </p:nvSpPr>
              <p:spPr bwMode="auto">
                <a:xfrm>
                  <a:off x="803" y="710"/>
                  <a:ext cx="37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r>
                    <a:rPr kumimoji="0" lang="en-US" altLang="zh-CN" sz="1000">
                      <a:latin typeface="Times New Roman" panose="02020603050405020304" pitchFamily="18" charset="0"/>
                    </a:rPr>
                    <a:t> </a:t>
                  </a:r>
                  <a:endParaRPr kumimoji="0" lang="en-US" altLang="zh-CN" sz="1000">
                    <a:latin typeface="Times New Roman" panose="02020603050405020304" pitchFamily="18" charset="0"/>
                  </a:endParaRPr>
                </a:p>
                <a:p>
                  <a:pPr>
                    <a:spcBef>
                      <a:spcPct val="0"/>
                    </a:spcBef>
                    <a:buClrTx/>
                    <a:buSzTx/>
                    <a:buFontTx/>
                    <a:buNone/>
                  </a:pPr>
                  <a:endParaRPr kumimoji="0" lang="en-US" altLang="zh-CN" sz="2400">
                    <a:latin typeface="Times New Roman" panose="02020603050405020304" pitchFamily="18" charset="0"/>
                  </a:endParaRPr>
                </a:p>
              </p:txBody>
            </p:sp>
            <p:sp>
              <p:nvSpPr>
                <p:cNvPr id="93214" name="Rectangle 29"/>
                <p:cNvSpPr>
                  <a:spLocks noChangeArrowheads="1"/>
                </p:cNvSpPr>
                <p:nvPr/>
              </p:nvSpPr>
              <p:spPr bwMode="auto">
                <a:xfrm>
                  <a:off x="760" y="710"/>
                  <a:ext cx="45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3201" name="Group 30"/>
              <p:cNvGrpSpPr/>
              <p:nvPr/>
            </p:nvGrpSpPr>
            <p:grpSpPr bwMode="auto">
              <a:xfrm>
                <a:off x="1216" y="710"/>
                <a:ext cx="681" cy="499"/>
                <a:chOff x="1216" y="710"/>
                <a:chExt cx="681" cy="499"/>
              </a:xfrm>
            </p:grpSpPr>
            <p:sp>
              <p:nvSpPr>
                <p:cNvPr id="93211" name="Rectangle 31"/>
                <p:cNvSpPr>
                  <a:spLocks noChangeArrowheads="1"/>
                </p:cNvSpPr>
                <p:nvPr/>
              </p:nvSpPr>
              <p:spPr bwMode="auto">
                <a:xfrm>
                  <a:off x="1259" y="710"/>
                  <a:ext cx="59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200" b="1">
                      <a:latin typeface="Times New Roman" panose="02020603050405020304" pitchFamily="18" charset="0"/>
                    </a:rPr>
                    <a:t>P. </a:t>
                  </a:r>
                  <a:r>
                    <a:rPr kumimoji="0" lang="zh-CN" altLang="en-US" sz="2200" b="1" u="sng">
                      <a:latin typeface="Times New Roman" panose="02020603050405020304" pitchFamily="18" charset="0"/>
                    </a:rPr>
                    <a:t>李勇</a:t>
                  </a:r>
                  <a:endParaRPr kumimoji="0" lang="zh-CN" altLang="en-US" sz="1000">
                    <a:latin typeface="Times New Roman" panose="02020603050405020304" pitchFamily="18" charset="0"/>
                  </a:endParaRPr>
                </a:p>
                <a:p>
                  <a:pPr algn="ctr">
                    <a:spcBef>
                      <a:spcPct val="0"/>
                    </a:spcBef>
                    <a:buClrTx/>
                    <a:buSzTx/>
                    <a:buFontTx/>
                    <a:buNone/>
                  </a:pPr>
                  <a:endParaRPr kumimoji="0" lang="en-US" altLang="zh-CN" sz="2400">
                    <a:latin typeface="Times New Roman" panose="02020603050405020304" pitchFamily="18" charset="0"/>
                  </a:endParaRPr>
                </a:p>
              </p:txBody>
            </p:sp>
            <p:sp>
              <p:nvSpPr>
                <p:cNvPr id="93212" name="Rectangle 32"/>
                <p:cNvSpPr>
                  <a:spLocks noChangeArrowheads="1"/>
                </p:cNvSpPr>
                <p:nvPr/>
              </p:nvSpPr>
              <p:spPr bwMode="auto">
                <a:xfrm>
                  <a:off x="1216" y="710"/>
                  <a:ext cx="68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3202" name="Group 33"/>
              <p:cNvGrpSpPr/>
              <p:nvPr/>
            </p:nvGrpSpPr>
            <p:grpSpPr bwMode="auto">
              <a:xfrm>
                <a:off x="1897" y="710"/>
                <a:ext cx="505" cy="499"/>
                <a:chOff x="1897" y="710"/>
                <a:chExt cx="505" cy="499"/>
              </a:xfrm>
            </p:grpSpPr>
            <p:sp>
              <p:nvSpPr>
                <p:cNvPr id="93209" name="Rectangle 34"/>
                <p:cNvSpPr>
                  <a:spLocks noChangeArrowheads="1"/>
                </p:cNvSpPr>
                <p:nvPr/>
              </p:nvSpPr>
              <p:spPr bwMode="auto">
                <a:xfrm>
                  <a:off x="1940" y="710"/>
                  <a:ext cx="41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r>
                    <a:rPr kumimoji="0" lang="en-US" altLang="zh-CN" sz="1000">
                      <a:latin typeface="Times New Roman" panose="02020603050405020304" pitchFamily="18" charset="0"/>
                    </a:rPr>
                    <a:t> </a:t>
                  </a:r>
                  <a:endParaRPr kumimoji="0" lang="en-US" altLang="zh-CN" sz="1000">
                    <a:latin typeface="Times New Roman" panose="02020603050405020304" pitchFamily="18" charset="0"/>
                  </a:endParaRPr>
                </a:p>
                <a:p>
                  <a:pPr>
                    <a:spcBef>
                      <a:spcPct val="0"/>
                    </a:spcBef>
                    <a:buClrTx/>
                    <a:buSzTx/>
                    <a:buFontTx/>
                    <a:buNone/>
                  </a:pPr>
                  <a:endParaRPr kumimoji="0" lang="en-US" altLang="zh-CN" sz="2400">
                    <a:latin typeface="Times New Roman" panose="02020603050405020304" pitchFamily="18" charset="0"/>
                  </a:endParaRPr>
                </a:p>
              </p:txBody>
            </p:sp>
            <p:sp>
              <p:nvSpPr>
                <p:cNvPr id="93210" name="Rectangle 35"/>
                <p:cNvSpPr>
                  <a:spLocks noChangeArrowheads="1"/>
                </p:cNvSpPr>
                <p:nvPr/>
              </p:nvSpPr>
              <p:spPr bwMode="auto">
                <a:xfrm>
                  <a:off x="1897" y="710"/>
                  <a:ext cx="50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3203" name="Group 36"/>
              <p:cNvGrpSpPr/>
              <p:nvPr/>
            </p:nvGrpSpPr>
            <p:grpSpPr bwMode="auto">
              <a:xfrm>
                <a:off x="2402" y="710"/>
                <a:ext cx="524" cy="499"/>
                <a:chOff x="2402" y="710"/>
                <a:chExt cx="524" cy="499"/>
              </a:xfrm>
            </p:grpSpPr>
            <p:sp>
              <p:nvSpPr>
                <p:cNvPr id="93207" name="Rectangle 37"/>
                <p:cNvSpPr>
                  <a:spLocks noChangeArrowheads="1"/>
                </p:cNvSpPr>
                <p:nvPr/>
              </p:nvSpPr>
              <p:spPr bwMode="auto">
                <a:xfrm>
                  <a:off x="2445" y="710"/>
                  <a:ext cx="43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endParaRPr kumimoji="0" lang="zh-CN" altLang="zh-CN" sz="2400">
                    <a:latin typeface="Times New Roman" panose="02020603050405020304" pitchFamily="18" charset="0"/>
                  </a:endParaRPr>
                </a:p>
              </p:txBody>
            </p:sp>
            <p:sp>
              <p:nvSpPr>
                <p:cNvPr id="93208" name="Rectangle 38"/>
                <p:cNvSpPr>
                  <a:spLocks noChangeArrowheads="1"/>
                </p:cNvSpPr>
                <p:nvPr/>
              </p:nvSpPr>
              <p:spPr bwMode="auto">
                <a:xfrm>
                  <a:off x="2402" y="710"/>
                  <a:ext cx="52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3204" name="Group 39"/>
              <p:cNvGrpSpPr/>
              <p:nvPr/>
            </p:nvGrpSpPr>
            <p:grpSpPr bwMode="auto">
              <a:xfrm>
                <a:off x="2926" y="710"/>
                <a:ext cx="603" cy="499"/>
                <a:chOff x="2926" y="710"/>
                <a:chExt cx="603" cy="499"/>
              </a:xfrm>
            </p:grpSpPr>
            <p:sp>
              <p:nvSpPr>
                <p:cNvPr id="93205" name="Rectangle 40"/>
                <p:cNvSpPr>
                  <a:spLocks noChangeArrowheads="1"/>
                </p:cNvSpPr>
                <p:nvPr/>
              </p:nvSpPr>
              <p:spPr bwMode="auto">
                <a:xfrm>
                  <a:off x="2969" y="710"/>
                  <a:ext cx="51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200" b="1">
                      <a:latin typeface="Times New Roman" panose="02020603050405020304" pitchFamily="18" charset="0"/>
                    </a:rPr>
                    <a:t>IS</a:t>
                  </a:r>
                  <a:endParaRPr kumimoji="0" lang="en-US" altLang="zh-CN" sz="1000">
                    <a:latin typeface="Times New Roman" panose="02020603050405020304" pitchFamily="18" charset="0"/>
                  </a:endParaRPr>
                </a:p>
                <a:p>
                  <a:pPr algn="ctr">
                    <a:spcBef>
                      <a:spcPct val="0"/>
                    </a:spcBef>
                    <a:buClrTx/>
                    <a:buSzTx/>
                    <a:buFontTx/>
                    <a:buNone/>
                  </a:pPr>
                  <a:endParaRPr kumimoji="0" lang="en-US" altLang="zh-CN" sz="2400">
                    <a:latin typeface="Times New Roman" panose="02020603050405020304" pitchFamily="18" charset="0"/>
                  </a:endParaRPr>
                </a:p>
              </p:txBody>
            </p:sp>
            <p:sp>
              <p:nvSpPr>
                <p:cNvPr id="93206" name="Rectangle 41"/>
                <p:cNvSpPr>
                  <a:spLocks noChangeArrowheads="1"/>
                </p:cNvSpPr>
                <p:nvPr/>
              </p:nvSpPr>
              <p:spPr bwMode="auto">
                <a:xfrm>
                  <a:off x="2926" y="710"/>
                  <a:ext cx="60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93192" name="Rectangle 42"/>
            <p:cNvSpPr>
              <a:spLocks noChangeArrowheads="1"/>
            </p:cNvSpPr>
            <p:nvPr/>
          </p:nvSpPr>
          <p:spPr bwMode="auto">
            <a:xfrm>
              <a:off x="-3" y="-3"/>
              <a:ext cx="3535" cy="121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8579">
                                            <p:txEl>
                                              <p:pRg st="1" end="1"/>
                                            </p:txEl>
                                          </p:spTgt>
                                        </p:tgtEl>
                                        <p:attrNameLst>
                                          <p:attrName>style.visibility</p:attrName>
                                        </p:attrNameLst>
                                      </p:cBhvr>
                                      <p:to>
                                        <p:strVal val="visible"/>
                                      </p:to>
                                    </p:set>
                                    <p:animEffect transition="in" filter="blinds(horizontal)">
                                      <p:cBhvr>
                                        <p:cTn id="7" dur="500"/>
                                        <p:tgtEl>
                                          <p:spTgt spid="4085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p:cNvSpPr>
          <p:nvPr>
            <p:ph type="title"/>
          </p:nvPr>
        </p:nvSpPr>
        <p:spPr/>
        <p:txBody>
          <a:bodyPr/>
          <a:lstStyle/>
          <a:p>
            <a:pPr eaLnBrk="1" hangingPunct="1"/>
            <a:r>
              <a:rPr lang="zh-CN" altLang="en-US"/>
              <a:t>条件查询（续）</a:t>
            </a:r>
            <a:endParaRPr lang="zh-CN" altLang="en-US"/>
          </a:p>
        </p:txBody>
      </p:sp>
      <p:sp>
        <p:nvSpPr>
          <p:cNvPr id="94211" name="Rectangle 3"/>
          <p:cNvSpPr>
            <a:spLocks noGrp="1" noRot="1"/>
          </p:cNvSpPr>
          <p:nvPr>
            <p:ph idx="1"/>
          </p:nvPr>
        </p:nvSpPr>
        <p:spPr/>
        <p:txBody>
          <a:bodyPr/>
          <a:lstStyle/>
          <a:p>
            <a:pPr algn="just" eaLnBrk="1" hangingPunct="1">
              <a:buFont typeface="Wingdings" panose="05000000000000000000" pitchFamily="2" charset="2"/>
              <a:buNone/>
            </a:pPr>
            <a:endParaRPr lang="en-US" altLang="zh-CN"/>
          </a:p>
          <a:p>
            <a:pPr lvl="1" algn="just" eaLnBrk="1" hangingPunct="1">
              <a:buFont typeface="Wingdings" panose="05000000000000000000" pitchFamily="2" charset="2"/>
              <a:buNone/>
            </a:pPr>
            <a:r>
              <a:rPr lang="en-US" altLang="zh-CN">
                <a:ea typeface="黑体" panose="02010609060101010101" pitchFamily="49" charset="-122"/>
              </a:rPr>
              <a:t>[</a:t>
            </a:r>
            <a:r>
              <a:rPr lang="zh-CN" altLang="en-US">
                <a:ea typeface="黑体" panose="02010609060101010101" pitchFamily="49" charset="-122"/>
              </a:rPr>
              <a:t>例</a:t>
            </a:r>
            <a:r>
              <a:rPr lang="en-US" altLang="zh-CN"/>
              <a:t>6]  </a:t>
            </a:r>
            <a:r>
              <a:rPr lang="zh-CN" altLang="en-US"/>
              <a:t>查询计算机科学系或者年龄大于</a:t>
            </a:r>
            <a:r>
              <a:rPr lang="en-US" altLang="zh-CN"/>
              <a:t>19</a:t>
            </a:r>
            <a:r>
              <a:rPr lang="zh-CN" altLang="en-US"/>
              <a:t>岁的学生的学号。</a:t>
            </a:r>
            <a:endParaRPr lang="zh-CN" altLang="en-US"/>
          </a:p>
          <a:p>
            <a:pPr algn="just" eaLnBrk="1" hangingPunct="1">
              <a:buFont typeface="Wingdings" panose="05000000000000000000" pitchFamily="2" charset="2"/>
              <a:buNone/>
            </a:pPr>
            <a:endParaRPr lang="en-US" altLang="zh-CN"/>
          </a:p>
        </p:txBody>
      </p:sp>
      <p:sp>
        <p:nvSpPr>
          <p:cNvPr id="43" name="日期占位符 3"/>
          <p:cNvSpPr>
            <a:spLocks noGrp="1"/>
          </p:cNvSpPr>
          <p:nvPr>
            <p:ph type="dt" sz="quarter" idx="10"/>
          </p:nvPr>
        </p:nvSpPr>
        <p:spPr/>
        <p:txBody>
          <a:bodyPr/>
          <a:lstStyle/>
          <a:p>
            <a:pPr>
              <a:defRPr/>
            </a:pPr>
            <a:fld id="{BFC4FAC4-22FC-44D6-BE27-C91F3D015028}" type="datetime1">
              <a:rPr lang="zh-CN" altLang="en-US"/>
            </a:fld>
            <a:endParaRPr lang="en-US" altLang="zh-CN"/>
          </a:p>
        </p:txBody>
      </p:sp>
      <p:sp>
        <p:nvSpPr>
          <p:cNvPr id="942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2" name="Group 4"/>
          <p:cNvGrpSpPr/>
          <p:nvPr/>
        </p:nvGrpSpPr>
        <p:grpSpPr bwMode="auto">
          <a:xfrm>
            <a:off x="1403350" y="3789363"/>
            <a:ext cx="6365875" cy="1600200"/>
            <a:chOff x="-3" y="-3"/>
            <a:chExt cx="4010" cy="1215"/>
          </a:xfrm>
        </p:grpSpPr>
        <p:grpSp>
          <p:nvGrpSpPr>
            <p:cNvPr id="94215" name="Group 5"/>
            <p:cNvGrpSpPr/>
            <p:nvPr/>
          </p:nvGrpSpPr>
          <p:grpSpPr bwMode="auto">
            <a:xfrm>
              <a:off x="0" y="0"/>
              <a:ext cx="4004" cy="1209"/>
              <a:chOff x="0" y="0"/>
              <a:chExt cx="4004" cy="1209"/>
            </a:xfrm>
          </p:grpSpPr>
          <p:grpSp>
            <p:nvGrpSpPr>
              <p:cNvPr id="94217" name="Group 6"/>
              <p:cNvGrpSpPr/>
              <p:nvPr/>
            </p:nvGrpSpPr>
            <p:grpSpPr bwMode="auto">
              <a:xfrm>
                <a:off x="0" y="0"/>
                <a:ext cx="788" cy="499"/>
                <a:chOff x="0" y="0"/>
                <a:chExt cx="788" cy="499"/>
              </a:xfrm>
            </p:grpSpPr>
            <p:sp>
              <p:nvSpPr>
                <p:cNvPr id="94251" name="Rectangle 7"/>
                <p:cNvSpPr>
                  <a:spLocks noChangeArrowheads="1"/>
                </p:cNvSpPr>
                <p:nvPr/>
              </p:nvSpPr>
              <p:spPr bwMode="auto">
                <a:xfrm>
                  <a:off x="43" y="0"/>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4252" name="Rectangle 8"/>
                <p:cNvSpPr>
                  <a:spLocks noChangeArrowheads="1"/>
                </p:cNvSpPr>
                <p:nvPr/>
              </p:nvSpPr>
              <p:spPr bwMode="auto">
                <a:xfrm>
                  <a:off x="0" y="0"/>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4218" name="Group 9"/>
              <p:cNvGrpSpPr/>
              <p:nvPr/>
            </p:nvGrpSpPr>
            <p:grpSpPr bwMode="auto">
              <a:xfrm>
                <a:off x="788" y="0"/>
                <a:ext cx="792" cy="499"/>
                <a:chOff x="788" y="0"/>
                <a:chExt cx="792" cy="499"/>
              </a:xfrm>
            </p:grpSpPr>
            <p:sp>
              <p:nvSpPr>
                <p:cNvPr id="94249" name="Rectangle 10"/>
                <p:cNvSpPr>
                  <a:spLocks noChangeArrowheads="1"/>
                </p:cNvSpPr>
                <p:nvPr/>
              </p:nvSpPr>
              <p:spPr bwMode="auto">
                <a:xfrm>
                  <a:off x="831" y="0"/>
                  <a:ext cx="70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4250" name="Rectangle 11"/>
                <p:cNvSpPr>
                  <a:spLocks noChangeArrowheads="1"/>
                </p:cNvSpPr>
                <p:nvPr/>
              </p:nvSpPr>
              <p:spPr bwMode="auto">
                <a:xfrm>
                  <a:off x="788" y="0"/>
                  <a:ext cx="79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4219" name="Group 12"/>
              <p:cNvGrpSpPr/>
              <p:nvPr/>
            </p:nvGrpSpPr>
            <p:grpSpPr bwMode="auto">
              <a:xfrm>
                <a:off x="1580" y="0"/>
                <a:ext cx="709" cy="499"/>
                <a:chOff x="1580" y="0"/>
                <a:chExt cx="709" cy="499"/>
              </a:xfrm>
            </p:grpSpPr>
            <p:sp>
              <p:nvSpPr>
                <p:cNvPr id="94247" name="Rectangle 13"/>
                <p:cNvSpPr>
                  <a:spLocks noChangeArrowheads="1"/>
                </p:cNvSpPr>
                <p:nvPr/>
              </p:nvSpPr>
              <p:spPr bwMode="auto">
                <a:xfrm>
                  <a:off x="1623" y="0"/>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4248" name="Rectangle 14"/>
                <p:cNvSpPr>
                  <a:spLocks noChangeArrowheads="1"/>
                </p:cNvSpPr>
                <p:nvPr/>
              </p:nvSpPr>
              <p:spPr bwMode="auto">
                <a:xfrm>
                  <a:off x="1580" y="0"/>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4220" name="Group 15"/>
              <p:cNvGrpSpPr/>
              <p:nvPr/>
            </p:nvGrpSpPr>
            <p:grpSpPr bwMode="auto">
              <a:xfrm>
                <a:off x="2289" y="0"/>
                <a:ext cx="532" cy="499"/>
                <a:chOff x="2289" y="0"/>
                <a:chExt cx="532" cy="499"/>
              </a:xfrm>
            </p:grpSpPr>
            <p:sp>
              <p:nvSpPr>
                <p:cNvPr id="94245" name="Rectangle 16"/>
                <p:cNvSpPr>
                  <a:spLocks noChangeArrowheads="1"/>
                </p:cNvSpPr>
                <p:nvPr/>
              </p:nvSpPr>
              <p:spPr bwMode="auto">
                <a:xfrm>
                  <a:off x="2332" y="0"/>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4246" name="Rectangle 17"/>
                <p:cNvSpPr>
                  <a:spLocks noChangeArrowheads="1"/>
                </p:cNvSpPr>
                <p:nvPr/>
              </p:nvSpPr>
              <p:spPr bwMode="auto">
                <a:xfrm>
                  <a:off x="2289" y="0"/>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4221" name="Group 18"/>
              <p:cNvGrpSpPr/>
              <p:nvPr/>
            </p:nvGrpSpPr>
            <p:grpSpPr bwMode="auto">
              <a:xfrm>
                <a:off x="2821" y="0"/>
                <a:ext cx="552" cy="499"/>
                <a:chOff x="2821" y="0"/>
                <a:chExt cx="552" cy="499"/>
              </a:xfrm>
            </p:grpSpPr>
            <p:sp>
              <p:nvSpPr>
                <p:cNvPr id="94243" name="Rectangle 19"/>
                <p:cNvSpPr>
                  <a:spLocks noChangeArrowheads="1"/>
                </p:cNvSpPr>
                <p:nvPr/>
              </p:nvSpPr>
              <p:spPr bwMode="auto">
                <a:xfrm>
                  <a:off x="2864" y="0"/>
                  <a:ext cx="46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Sage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4244" name="Rectangle 20"/>
                <p:cNvSpPr>
                  <a:spLocks noChangeArrowheads="1"/>
                </p:cNvSpPr>
                <p:nvPr/>
              </p:nvSpPr>
              <p:spPr bwMode="auto">
                <a:xfrm>
                  <a:off x="2821" y="0"/>
                  <a:ext cx="55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4222" name="Group 21"/>
              <p:cNvGrpSpPr/>
              <p:nvPr/>
            </p:nvGrpSpPr>
            <p:grpSpPr bwMode="auto">
              <a:xfrm>
                <a:off x="3373" y="0"/>
                <a:ext cx="631" cy="499"/>
                <a:chOff x="3373" y="0"/>
                <a:chExt cx="631" cy="499"/>
              </a:xfrm>
            </p:grpSpPr>
            <p:sp>
              <p:nvSpPr>
                <p:cNvPr id="94241" name="Rectangle 22"/>
                <p:cNvSpPr>
                  <a:spLocks noChangeArrowheads="1"/>
                </p:cNvSpPr>
                <p:nvPr/>
              </p:nvSpPr>
              <p:spPr bwMode="auto">
                <a:xfrm>
                  <a:off x="3416" y="0"/>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4242" name="Rectangle 23"/>
                <p:cNvSpPr>
                  <a:spLocks noChangeArrowheads="1"/>
                </p:cNvSpPr>
                <p:nvPr/>
              </p:nvSpPr>
              <p:spPr bwMode="auto">
                <a:xfrm>
                  <a:off x="3373" y="0"/>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4223" name="Group 24"/>
              <p:cNvGrpSpPr/>
              <p:nvPr/>
            </p:nvGrpSpPr>
            <p:grpSpPr bwMode="auto">
              <a:xfrm>
                <a:off x="0" y="499"/>
                <a:ext cx="788" cy="710"/>
                <a:chOff x="0" y="499"/>
                <a:chExt cx="788" cy="710"/>
              </a:xfrm>
            </p:grpSpPr>
            <p:sp>
              <p:nvSpPr>
                <p:cNvPr id="94239" name="Rectangle 25"/>
                <p:cNvSpPr>
                  <a:spLocks noChangeArrowheads="1"/>
                </p:cNvSpPr>
                <p:nvPr/>
              </p:nvSpPr>
              <p:spPr bwMode="auto">
                <a:xfrm>
                  <a:off x="43" y="499"/>
                  <a:ext cx="70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4240" name="Rectangle 26"/>
                <p:cNvSpPr>
                  <a:spLocks noChangeArrowheads="1"/>
                </p:cNvSpPr>
                <p:nvPr/>
              </p:nvSpPr>
              <p:spPr bwMode="auto">
                <a:xfrm>
                  <a:off x="0" y="499"/>
                  <a:ext cx="788"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4224" name="Group 27"/>
              <p:cNvGrpSpPr/>
              <p:nvPr/>
            </p:nvGrpSpPr>
            <p:grpSpPr bwMode="auto">
              <a:xfrm>
                <a:off x="788" y="499"/>
                <a:ext cx="792" cy="710"/>
                <a:chOff x="788" y="499"/>
                <a:chExt cx="792" cy="710"/>
              </a:xfrm>
            </p:grpSpPr>
            <p:sp>
              <p:nvSpPr>
                <p:cNvPr id="94237" name="Rectangle 28"/>
                <p:cNvSpPr>
                  <a:spLocks noChangeArrowheads="1"/>
                </p:cNvSpPr>
                <p:nvPr/>
              </p:nvSpPr>
              <p:spPr bwMode="auto">
                <a:xfrm>
                  <a:off x="831" y="499"/>
                  <a:ext cx="70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a:solidFill>
                        <a:srgbClr val="FF5050"/>
                      </a:solidFill>
                      <a:latin typeface="Times New Roman" panose="02020603050405020304" pitchFamily="18" charset="0"/>
                    </a:rPr>
                    <a:t>P.</a:t>
                  </a:r>
                  <a:r>
                    <a:rPr lang="en-US" altLang="zh-CN" sz="2200" b="1" u="sng">
                      <a:solidFill>
                        <a:srgbClr val="FF5050"/>
                      </a:solidFill>
                      <a:latin typeface="Times New Roman" panose="02020603050405020304" pitchFamily="18" charset="0"/>
                    </a:rPr>
                    <a:t>95001</a:t>
                  </a:r>
                  <a:endParaRPr lang="en-US" altLang="zh-CN" sz="1000">
                    <a:latin typeface="Times New Roman" panose="02020603050405020304" pitchFamily="18" charset="0"/>
                  </a:endParaRPr>
                </a:p>
                <a:p>
                  <a:pPr>
                    <a:spcBef>
                      <a:spcPct val="0"/>
                    </a:spcBef>
                    <a:buClrTx/>
                    <a:buSzTx/>
                    <a:buFontTx/>
                    <a:buNone/>
                  </a:pPr>
                  <a:r>
                    <a:rPr lang="en-US" altLang="zh-CN" sz="2200" b="1">
                      <a:latin typeface="Times New Roman" panose="02020603050405020304" pitchFamily="18" charset="0"/>
                    </a:rPr>
                    <a:t>P.</a:t>
                  </a:r>
                  <a:r>
                    <a:rPr lang="en-US" altLang="zh-CN" sz="2200" b="1" u="sng">
                      <a:latin typeface="Times New Roman" panose="02020603050405020304" pitchFamily="18" charset="0"/>
                    </a:rPr>
                    <a:t>95002</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4238" name="Rectangle 29"/>
                <p:cNvSpPr>
                  <a:spLocks noChangeArrowheads="1"/>
                </p:cNvSpPr>
                <p:nvPr/>
              </p:nvSpPr>
              <p:spPr bwMode="auto">
                <a:xfrm>
                  <a:off x="788" y="499"/>
                  <a:ext cx="79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4225" name="Group 30"/>
              <p:cNvGrpSpPr/>
              <p:nvPr/>
            </p:nvGrpSpPr>
            <p:grpSpPr bwMode="auto">
              <a:xfrm>
                <a:off x="1580" y="499"/>
                <a:ext cx="709" cy="710"/>
                <a:chOff x="1580" y="499"/>
                <a:chExt cx="709" cy="710"/>
              </a:xfrm>
            </p:grpSpPr>
            <p:sp>
              <p:nvSpPr>
                <p:cNvPr id="94235" name="Rectangle 31"/>
                <p:cNvSpPr>
                  <a:spLocks noChangeArrowheads="1"/>
                </p:cNvSpPr>
                <p:nvPr/>
              </p:nvSpPr>
              <p:spPr bwMode="auto">
                <a:xfrm>
                  <a:off x="1623" y="499"/>
                  <a:ext cx="623"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4236" name="Rectangle 32"/>
                <p:cNvSpPr>
                  <a:spLocks noChangeArrowheads="1"/>
                </p:cNvSpPr>
                <p:nvPr/>
              </p:nvSpPr>
              <p:spPr bwMode="auto">
                <a:xfrm>
                  <a:off x="1580" y="499"/>
                  <a:ext cx="709"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4226" name="Group 33"/>
              <p:cNvGrpSpPr/>
              <p:nvPr/>
            </p:nvGrpSpPr>
            <p:grpSpPr bwMode="auto">
              <a:xfrm>
                <a:off x="2289" y="499"/>
                <a:ext cx="532" cy="710"/>
                <a:chOff x="2289" y="499"/>
                <a:chExt cx="532" cy="710"/>
              </a:xfrm>
            </p:grpSpPr>
            <p:sp>
              <p:nvSpPr>
                <p:cNvPr id="94233" name="Rectangle 34"/>
                <p:cNvSpPr>
                  <a:spLocks noChangeArrowheads="1"/>
                </p:cNvSpPr>
                <p:nvPr/>
              </p:nvSpPr>
              <p:spPr bwMode="auto">
                <a:xfrm>
                  <a:off x="2332" y="499"/>
                  <a:ext cx="44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4234" name="Rectangle 35"/>
                <p:cNvSpPr>
                  <a:spLocks noChangeArrowheads="1"/>
                </p:cNvSpPr>
                <p:nvPr/>
              </p:nvSpPr>
              <p:spPr bwMode="auto">
                <a:xfrm>
                  <a:off x="2289" y="499"/>
                  <a:ext cx="53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4227" name="Group 36"/>
              <p:cNvGrpSpPr/>
              <p:nvPr/>
            </p:nvGrpSpPr>
            <p:grpSpPr bwMode="auto">
              <a:xfrm>
                <a:off x="2821" y="499"/>
                <a:ext cx="552" cy="710"/>
                <a:chOff x="2821" y="499"/>
                <a:chExt cx="552" cy="710"/>
              </a:xfrm>
            </p:grpSpPr>
            <p:sp>
              <p:nvSpPr>
                <p:cNvPr id="94231" name="Rectangle 37"/>
                <p:cNvSpPr>
                  <a:spLocks noChangeArrowheads="1"/>
                </p:cNvSpPr>
                <p:nvPr/>
              </p:nvSpPr>
              <p:spPr bwMode="auto">
                <a:xfrm>
                  <a:off x="2864" y="499"/>
                  <a:ext cx="46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r>
                    <a:rPr lang="en-US" altLang="zh-CN" sz="2200" b="1">
                      <a:latin typeface="Times New Roman" panose="02020603050405020304" pitchFamily="18" charset="0"/>
                    </a:rPr>
                    <a:t>&gt;19</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4232" name="Rectangle 38"/>
                <p:cNvSpPr>
                  <a:spLocks noChangeArrowheads="1"/>
                </p:cNvSpPr>
                <p:nvPr/>
              </p:nvSpPr>
              <p:spPr bwMode="auto">
                <a:xfrm>
                  <a:off x="2821" y="499"/>
                  <a:ext cx="55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4228" name="Group 39"/>
              <p:cNvGrpSpPr/>
              <p:nvPr/>
            </p:nvGrpSpPr>
            <p:grpSpPr bwMode="auto">
              <a:xfrm>
                <a:off x="3373" y="499"/>
                <a:ext cx="631" cy="710"/>
                <a:chOff x="3373" y="499"/>
                <a:chExt cx="631" cy="710"/>
              </a:xfrm>
            </p:grpSpPr>
            <p:sp>
              <p:nvSpPr>
                <p:cNvPr id="94229" name="Rectangle 40"/>
                <p:cNvSpPr>
                  <a:spLocks noChangeArrowheads="1"/>
                </p:cNvSpPr>
                <p:nvPr/>
              </p:nvSpPr>
              <p:spPr bwMode="auto">
                <a:xfrm>
                  <a:off x="3416" y="499"/>
                  <a:ext cx="545"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CS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4230" name="Rectangle 41"/>
                <p:cNvSpPr>
                  <a:spLocks noChangeArrowheads="1"/>
                </p:cNvSpPr>
                <p:nvPr/>
              </p:nvSpPr>
              <p:spPr bwMode="auto">
                <a:xfrm>
                  <a:off x="3373" y="499"/>
                  <a:ext cx="631"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94216" name="Rectangle 42"/>
            <p:cNvSpPr>
              <a:spLocks noChangeArrowheads="1"/>
            </p:cNvSpPr>
            <p:nvPr/>
          </p:nvSpPr>
          <p:spPr bwMode="auto">
            <a:xfrm>
              <a:off x="-3" y="-3"/>
              <a:ext cx="4010" cy="121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p:cNvSpPr>
          <p:nvPr>
            <p:ph type="title"/>
          </p:nvPr>
        </p:nvSpPr>
        <p:spPr/>
        <p:txBody>
          <a:bodyPr/>
          <a:lstStyle/>
          <a:p>
            <a:pPr eaLnBrk="1" hangingPunct="1"/>
            <a:r>
              <a:rPr lang="zh-CN" altLang="en-US"/>
              <a:t>条件查询（续）</a:t>
            </a:r>
            <a:endParaRPr lang="zh-CN" altLang="en-US"/>
          </a:p>
        </p:txBody>
      </p:sp>
      <p:sp>
        <p:nvSpPr>
          <p:cNvPr id="95235" name="Rectangle 3"/>
          <p:cNvSpPr>
            <a:spLocks noGrp="1" noRot="1"/>
          </p:cNvSpPr>
          <p:nvPr>
            <p:ph idx="1"/>
          </p:nvPr>
        </p:nvSpPr>
        <p:spPr>
          <a:xfrm>
            <a:off x="428625" y="1928813"/>
            <a:ext cx="8229600" cy="4389437"/>
          </a:xfrm>
        </p:spPr>
        <p:txBody>
          <a:bodyPr/>
          <a:lstStyle/>
          <a:p>
            <a:pPr algn="just" eaLnBrk="1" hangingPunct="1">
              <a:buFont typeface="Wingdings" panose="05000000000000000000" pitchFamily="2" charset="2"/>
              <a:buNone/>
            </a:pPr>
            <a:endParaRPr lang="en-US" altLang="zh-CN"/>
          </a:p>
          <a:p>
            <a:pPr lvl="1" algn="just" eaLnBrk="1" hangingPunct="1">
              <a:buFont typeface="Wingdings" panose="05000000000000000000" pitchFamily="2" charset="2"/>
              <a:buNone/>
            </a:pPr>
            <a:r>
              <a:rPr lang="en-US" altLang="zh-CN">
                <a:ea typeface="黑体" panose="02010609060101010101" pitchFamily="49" charset="-122"/>
              </a:rPr>
              <a:t>[</a:t>
            </a:r>
            <a:r>
              <a:rPr lang="zh-CN" altLang="en-US">
                <a:ea typeface="黑体" panose="02010609060101010101" pitchFamily="49" charset="-122"/>
              </a:rPr>
              <a:t>例</a:t>
            </a:r>
            <a:r>
              <a:rPr lang="en-US" altLang="zh-CN"/>
              <a:t>6]  </a:t>
            </a:r>
            <a:r>
              <a:rPr lang="zh-CN" altLang="en-US"/>
              <a:t>查询计算机科学系并且年龄大于</a:t>
            </a:r>
            <a:r>
              <a:rPr lang="en-US" altLang="zh-CN"/>
              <a:t>19</a:t>
            </a:r>
            <a:r>
              <a:rPr lang="zh-CN" altLang="en-US"/>
              <a:t>岁的学生的学号。</a:t>
            </a:r>
            <a:endParaRPr lang="zh-CN" altLang="en-US"/>
          </a:p>
          <a:p>
            <a:pPr algn="just" eaLnBrk="1" hangingPunct="1">
              <a:buFont typeface="Wingdings" panose="05000000000000000000" pitchFamily="2" charset="2"/>
              <a:buNone/>
            </a:pPr>
            <a:endParaRPr lang="en-US" altLang="zh-CN"/>
          </a:p>
        </p:txBody>
      </p:sp>
      <p:sp>
        <p:nvSpPr>
          <p:cNvPr id="43" name="日期占位符 3"/>
          <p:cNvSpPr>
            <a:spLocks noGrp="1"/>
          </p:cNvSpPr>
          <p:nvPr>
            <p:ph type="dt" sz="quarter" idx="10"/>
          </p:nvPr>
        </p:nvSpPr>
        <p:spPr/>
        <p:txBody>
          <a:bodyPr/>
          <a:lstStyle/>
          <a:p>
            <a:pPr>
              <a:defRPr/>
            </a:pPr>
            <a:fld id="{793BC57C-8D01-4678-BF43-516135BF91BA}" type="datetime1">
              <a:rPr lang="zh-CN" altLang="en-US"/>
            </a:fld>
            <a:endParaRPr lang="en-US" altLang="zh-CN"/>
          </a:p>
        </p:txBody>
      </p:sp>
      <p:sp>
        <p:nvSpPr>
          <p:cNvPr id="952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2" name="Group 4"/>
          <p:cNvGrpSpPr/>
          <p:nvPr/>
        </p:nvGrpSpPr>
        <p:grpSpPr bwMode="auto">
          <a:xfrm>
            <a:off x="1403350" y="3143250"/>
            <a:ext cx="6365875" cy="1295400"/>
            <a:chOff x="-3" y="-3"/>
            <a:chExt cx="4010" cy="1215"/>
          </a:xfrm>
        </p:grpSpPr>
        <p:grpSp>
          <p:nvGrpSpPr>
            <p:cNvPr id="95278" name="Group 5"/>
            <p:cNvGrpSpPr/>
            <p:nvPr/>
          </p:nvGrpSpPr>
          <p:grpSpPr bwMode="auto">
            <a:xfrm>
              <a:off x="0" y="0"/>
              <a:ext cx="4004" cy="1209"/>
              <a:chOff x="0" y="0"/>
              <a:chExt cx="4004" cy="1209"/>
            </a:xfrm>
          </p:grpSpPr>
          <p:grpSp>
            <p:nvGrpSpPr>
              <p:cNvPr id="95280" name="Group 6"/>
              <p:cNvGrpSpPr/>
              <p:nvPr/>
            </p:nvGrpSpPr>
            <p:grpSpPr bwMode="auto">
              <a:xfrm>
                <a:off x="0" y="0"/>
                <a:ext cx="788" cy="499"/>
                <a:chOff x="0" y="0"/>
                <a:chExt cx="788" cy="499"/>
              </a:xfrm>
            </p:grpSpPr>
            <p:sp>
              <p:nvSpPr>
                <p:cNvPr id="95314" name="Rectangle 7"/>
                <p:cNvSpPr>
                  <a:spLocks noChangeArrowheads="1"/>
                </p:cNvSpPr>
                <p:nvPr/>
              </p:nvSpPr>
              <p:spPr bwMode="auto">
                <a:xfrm>
                  <a:off x="43" y="0"/>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315" name="Rectangle 8"/>
                <p:cNvSpPr>
                  <a:spLocks noChangeArrowheads="1"/>
                </p:cNvSpPr>
                <p:nvPr/>
              </p:nvSpPr>
              <p:spPr bwMode="auto">
                <a:xfrm>
                  <a:off x="0" y="0"/>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81" name="Group 9"/>
              <p:cNvGrpSpPr/>
              <p:nvPr/>
            </p:nvGrpSpPr>
            <p:grpSpPr bwMode="auto">
              <a:xfrm>
                <a:off x="788" y="0"/>
                <a:ext cx="792" cy="499"/>
                <a:chOff x="788" y="0"/>
                <a:chExt cx="792" cy="499"/>
              </a:xfrm>
            </p:grpSpPr>
            <p:sp>
              <p:nvSpPr>
                <p:cNvPr id="95312" name="Rectangle 10"/>
                <p:cNvSpPr>
                  <a:spLocks noChangeArrowheads="1"/>
                </p:cNvSpPr>
                <p:nvPr/>
              </p:nvSpPr>
              <p:spPr bwMode="auto">
                <a:xfrm>
                  <a:off x="831" y="0"/>
                  <a:ext cx="70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313" name="Rectangle 11"/>
                <p:cNvSpPr>
                  <a:spLocks noChangeArrowheads="1"/>
                </p:cNvSpPr>
                <p:nvPr/>
              </p:nvSpPr>
              <p:spPr bwMode="auto">
                <a:xfrm>
                  <a:off x="788" y="0"/>
                  <a:ext cx="79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82" name="Group 12"/>
              <p:cNvGrpSpPr/>
              <p:nvPr/>
            </p:nvGrpSpPr>
            <p:grpSpPr bwMode="auto">
              <a:xfrm>
                <a:off x="1580" y="0"/>
                <a:ext cx="709" cy="499"/>
                <a:chOff x="1580" y="0"/>
                <a:chExt cx="709" cy="499"/>
              </a:xfrm>
            </p:grpSpPr>
            <p:sp>
              <p:nvSpPr>
                <p:cNvPr id="95310" name="Rectangle 13"/>
                <p:cNvSpPr>
                  <a:spLocks noChangeArrowheads="1"/>
                </p:cNvSpPr>
                <p:nvPr/>
              </p:nvSpPr>
              <p:spPr bwMode="auto">
                <a:xfrm>
                  <a:off x="1623" y="0"/>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311" name="Rectangle 14"/>
                <p:cNvSpPr>
                  <a:spLocks noChangeArrowheads="1"/>
                </p:cNvSpPr>
                <p:nvPr/>
              </p:nvSpPr>
              <p:spPr bwMode="auto">
                <a:xfrm>
                  <a:off x="1580" y="0"/>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83" name="Group 15"/>
              <p:cNvGrpSpPr/>
              <p:nvPr/>
            </p:nvGrpSpPr>
            <p:grpSpPr bwMode="auto">
              <a:xfrm>
                <a:off x="2289" y="0"/>
                <a:ext cx="532" cy="499"/>
                <a:chOff x="2289" y="0"/>
                <a:chExt cx="532" cy="499"/>
              </a:xfrm>
            </p:grpSpPr>
            <p:sp>
              <p:nvSpPr>
                <p:cNvPr id="95308" name="Rectangle 16"/>
                <p:cNvSpPr>
                  <a:spLocks noChangeArrowheads="1"/>
                </p:cNvSpPr>
                <p:nvPr/>
              </p:nvSpPr>
              <p:spPr bwMode="auto">
                <a:xfrm>
                  <a:off x="2332" y="0"/>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309" name="Rectangle 17"/>
                <p:cNvSpPr>
                  <a:spLocks noChangeArrowheads="1"/>
                </p:cNvSpPr>
                <p:nvPr/>
              </p:nvSpPr>
              <p:spPr bwMode="auto">
                <a:xfrm>
                  <a:off x="2289" y="0"/>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84" name="Group 18"/>
              <p:cNvGrpSpPr/>
              <p:nvPr/>
            </p:nvGrpSpPr>
            <p:grpSpPr bwMode="auto">
              <a:xfrm>
                <a:off x="2821" y="0"/>
                <a:ext cx="552" cy="499"/>
                <a:chOff x="2821" y="0"/>
                <a:chExt cx="552" cy="499"/>
              </a:xfrm>
            </p:grpSpPr>
            <p:sp>
              <p:nvSpPr>
                <p:cNvPr id="95306" name="Rectangle 19"/>
                <p:cNvSpPr>
                  <a:spLocks noChangeArrowheads="1"/>
                </p:cNvSpPr>
                <p:nvPr/>
              </p:nvSpPr>
              <p:spPr bwMode="auto">
                <a:xfrm>
                  <a:off x="2864" y="0"/>
                  <a:ext cx="46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Sage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307" name="Rectangle 20"/>
                <p:cNvSpPr>
                  <a:spLocks noChangeArrowheads="1"/>
                </p:cNvSpPr>
                <p:nvPr/>
              </p:nvSpPr>
              <p:spPr bwMode="auto">
                <a:xfrm>
                  <a:off x="2821" y="0"/>
                  <a:ext cx="55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85" name="Group 21"/>
              <p:cNvGrpSpPr/>
              <p:nvPr/>
            </p:nvGrpSpPr>
            <p:grpSpPr bwMode="auto">
              <a:xfrm>
                <a:off x="3373" y="0"/>
                <a:ext cx="631" cy="499"/>
                <a:chOff x="3373" y="0"/>
                <a:chExt cx="631" cy="499"/>
              </a:xfrm>
            </p:grpSpPr>
            <p:sp>
              <p:nvSpPr>
                <p:cNvPr id="95304" name="Rectangle 22"/>
                <p:cNvSpPr>
                  <a:spLocks noChangeArrowheads="1"/>
                </p:cNvSpPr>
                <p:nvPr/>
              </p:nvSpPr>
              <p:spPr bwMode="auto">
                <a:xfrm>
                  <a:off x="3416" y="0"/>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305" name="Rectangle 23"/>
                <p:cNvSpPr>
                  <a:spLocks noChangeArrowheads="1"/>
                </p:cNvSpPr>
                <p:nvPr/>
              </p:nvSpPr>
              <p:spPr bwMode="auto">
                <a:xfrm>
                  <a:off x="3373" y="0"/>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86" name="Group 24"/>
              <p:cNvGrpSpPr/>
              <p:nvPr/>
            </p:nvGrpSpPr>
            <p:grpSpPr bwMode="auto">
              <a:xfrm>
                <a:off x="0" y="499"/>
                <a:ext cx="788" cy="710"/>
                <a:chOff x="0" y="499"/>
                <a:chExt cx="788" cy="710"/>
              </a:xfrm>
            </p:grpSpPr>
            <p:sp>
              <p:nvSpPr>
                <p:cNvPr id="95302" name="Rectangle 25"/>
                <p:cNvSpPr>
                  <a:spLocks noChangeArrowheads="1"/>
                </p:cNvSpPr>
                <p:nvPr/>
              </p:nvSpPr>
              <p:spPr bwMode="auto">
                <a:xfrm>
                  <a:off x="43" y="499"/>
                  <a:ext cx="70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5303" name="Rectangle 26"/>
                <p:cNvSpPr>
                  <a:spLocks noChangeArrowheads="1"/>
                </p:cNvSpPr>
                <p:nvPr/>
              </p:nvSpPr>
              <p:spPr bwMode="auto">
                <a:xfrm>
                  <a:off x="0" y="499"/>
                  <a:ext cx="788"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87" name="Group 27"/>
              <p:cNvGrpSpPr/>
              <p:nvPr/>
            </p:nvGrpSpPr>
            <p:grpSpPr bwMode="auto">
              <a:xfrm>
                <a:off x="788" y="499"/>
                <a:ext cx="792" cy="710"/>
                <a:chOff x="788" y="499"/>
                <a:chExt cx="792" cy="710"/>
              </a:xfrm>
            </p:grpSpPr>
            <p:sp>
              <p:nvSpPr>
                <p:cNvPr id="95300" name="Rectangle 28"/>
                <p:cNvSpPr>
                  <a:spLocks noChangeArrowheads="1"/>
                </p:cNvSpPr>
                <p:nvPr/>
              </p:nvSpPr>
              <p:spPr bwMode="auto">
                <a:xfrm>
                  <a:off x="831" y="499"/>
                  <a:ext cx="70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a:solidFill>
                        <a:srgbClr val="FF5050"/>
                      </a:solidFill>
                      <a:latin typeface="Times New Roman" panose="02020603050405020304" pitchFamily="18" charset="0"/>
                    </a:rPr>
                    <a:t>P.</a:t>
                  </a:r>
                  <a:r>
                    <a:rPr lang="en-US" altLang="zh-CN" sz="2200" b="1" u="sng">
                      <a:solidFill>
                        <a:srgbClr val="FF5050"/>
                      </a:solidFill>
                      <a:latin typeface="Times New Roman" panose="02020603050405020304" pitchFamily="18" charset="0"/>
                    </a:rPr>
                    <a:t>95001</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5301" name="Rectangle 29"/>
                <p:cNvSpPr>
                  <a:spLocks noChangeArrowheads="1"/>
                </p:cNvSpPr>
                <p:nvPr/>
              </p:nvSpPr>
              <p:spPr bwMode="auto">
                <a:xfrm>
                  <a:off x="788" y="499"/>
                  <a:ext cx="79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88" name="Group 30"/>
              <p:cNvGrpSpPr/>
              <p:nvPr/>
            </p:nvGrpSpPr>
            <p:grpSpPr bwMode="auto">
              <a:xfrm>
                <a:off x="1580" y="499"/>
                <a:ext cx="709" cy="710"/>
                <a:chOff x="1580" y="499"/>
                <a:chExt cx="709" cy="710"/>
              </a:xfrm>
            </p:grpSpPr>
            <p:sp>
              <p:nvSpPr>
                <p:cNvPr id="95298" name="Rectangle 31"/>
                <p:cNvSpPr>
                  <a:spLocks noChangeArrowheads="1"/>
                </p:cNvSpPr>
                <p:nvPr/>
              </p:nvSpPr>
              <p:spPr bwMode="auto">
                <a:xfrm>
                  <a:off x="1623" y="499"/>
                  <a:ext cx="623"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299" name="Rectangle 32"/>
                <p:cNvSpPr>
                  <a:spLocks noChangeArrowheads="1"/>
                </p:cNvSpPr>
                <p:nvPr/>
              </p:nvSpPr>
              <p:spPr bwMode="auto">
                <a:xfrm>
                  <a:off x="1580" y="499"/>
                  <a:ext cx="709"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89" name="Group 33"/>
              <p:cNvGrpSpPr/>
              <p:nvPr/>
            </p:nvGrpSpPr>
            <p:grpSpPr bwMode="auto">
              <a:xfrm>
                <a:off x="2289" y="499"/>
                <a:ext cx="532" cy="710"/>
                <a:chOff x="2289" y="499"/>
                <a:chExt cx="532" cy="710"/>
              </a:xfrm>
            </p:grpSpPr>
            <p:sp>
              <p:nvSpPr>
                <p:cNvPr id="95296" name="Rectangle 34"/>
                <p:cNvSpPr>
                  <a:spLocks noChangeArrowheads="1"/>
                </p:cNvSpPr>
                <p:nvPr/>
              </p:nvSpPr>
              <p:spPr bwMode="auto">
                <a:xfrm>
                  <a:off x="2332" y="499"/>
                  <a:ext cx="44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5297" name="Rectangle 35"/>
                <p:cNvSpPr>
                  <a:spLocks noChangeArrowheads="1"/>
                </p:cNvSpPr>
                <p:nvPr/>
              </p:nvSpPr>
              <p:spPr bwMode="auto">
                <a:xfrm>
                  <a:off x="2289" y="499"/>
                  <a:ext cx="53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90" name="Group 36"/>
              <p:cNvGrpSpPr/>
              <p:nvPr/>
            </p:nvGrpSpPr>
            <p:grpSpPr bwMode="auto">
              <a:xfrm>
                <a:off x="2821" y="499"/>
                <a:ext cx="552" cy="710"/>
                <a:chOff x="2821" y="499"/>
                <a:chExt cx="552" cy="710"/>
              </a:xfrm>
            </p:grpSpPr>
            <p:sp>
              <p:nvSpPr>
                <p:cNvPr id="95294" name="Rectangle 37"/>
                <p:cNvSpPr>
                  <a:spLocks noChangeArrowheads="1"/>
                </p:cNvSpPr>
                <p:nvPr/>
              </p:nvSpPr>
              <p:spPr bwMode="auto">
                <a:xfrm>
                  <a:off x="2864" y="499"/>
                  <a:ext cx="46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a:latin typeface="Times New Roman" panose="02020603050405020304" pitchFamily="18" charset="0"/>
                    </a:rPr>
                    <a:t> &gt;19</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5295" name="Rectangle 38"/>
                <p:cNvSpPr>
                  <a:spLocks noChangeArrowheads="1"/>
                </p:cNvSpPr>
                <p:nvPr/>
              </p:nvSpPr>
              <p:spPr bwMode="auto">
                <a:xfrm>
                  <a:off x="2821" y="499"/>
                  <a:ext cx="55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91" name="Group 39"/>
              <p:cNvGrpSpPr/>
              <p:nvPr/>
            </p:nvGrpSpPr>
            <p:grpSpPr bwMode="auto">
              <a:xfrm>
                <a:off x="3373" y="499"/>
                <a:ext cx="631" cy="710"/>
                <a:chOff x="3373" y="499"/>
                <a:chExt cx="631" cy="710"/>
              </a:xfrm>
            </p:grpSpPr>
            <p:sp>
              <p:nvSpPr>
                <p:cNvPr id="95292" name="Rectangle 40"/>
                <p:cNvSpPr>
                  <a:spLocks noChangeArrowheads="1"/>
                </p:cNvSpPr>
                <p:nvPr/>
              </p:nvSpPr>
              <p:spPr bwMode="auto">
                <a:xfrm>
                  <a:off x="3416" y="499"/>
                  <a:ext cx="545"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CS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293" name="Rectangle 41"/>
                <p:cNvSpPr>
                  <a:spLocks noChangeArrowheads="1"/>
                </p:cNvSpPr>
                <p:nvPr/>
              </p:nvSpPr>
              <p:spPr bwMode="auto">
                <a:xfrm>
                  <a:off x="3373" y="499"/>
                  <a:ext cx="631"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95279" name="Rectangle 42"/>
            <p:cNvSpPr>
              <a:spLocks noChangeArrowheads="1"/>
            </p:cNvSpPr>
            <p:nvPr/>
          </p:nvSpPr>
          <p:spPr bwMode="auto">
            <a:xfrm>
              <a:off x="-3" y="-3"/>
              <a:ext cx="4010" cy="121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6" name="Group 4"/>
          <p:cNvGrpSpPr/>
          <p:nvPr/>
        </p:nvGrpSpPr>
        <p:grpSpPr bwMode="auto">
          <a:xfrm>
            <a:off x="1357313" y="4705350"/>
            <a:ext cx="6365875" cy="1295400"/>
            <a:chOff x="-3" y="-3"/>
            <a:chExt cx="4010" cy="1215"/>
          </a:xfrm>
        </p:grpSpPr>
        <p:grpSp>
          <p:nvGrpSpPr>
            <p:cNvPr id="95240" name="Group 5"/>
            <p:cNvGrpSpPr/>
            <p:nvPr/>
          </p:nvGrpSpPr>
          <p:grpSpPr bwMode="auto">
            <a:xfrm>
              <a:off x="0" y="0"/>
              <a:ext cx="4004" cy="1209"/>
              <a:chOff x="0" y="0"/>
              <a:chExt cx="4004" cy="1209"/>
            </a:xfrm>
          </p:grpSpPr>
          <p:grpSp>
            <p:nvGrpSpPr>
              <p:cNvPr id="95242" name="Group 6"/>
              <p:cNvGrpSpPr/>
              <p:nvPr/>
            </p:nvGrpSpPr>
            <p:grpSpPr bwMode="auto">
              <a:xfrm>
                <a:off x="0" y="0"/>
                <a:ext cx="788" cy="499"/>
                <a:chOff x="0" y="0"/>
                <a:chExt cx="788" cy="499"/>
              </a:xfrm>
            </p:grpSpPr>
            <p:sp>
              <p:nvSpPr>
                <p:cNvPr id="95276" name="Rectangle 7"/>
                <p:cNvSpPr>
                  <a:spLocks noChangeArrowheads="1"/>
                </p:cNvSpPr>
                <p:nvPr/>
              </p:nvSpPr>
              <p:spPr bwMode="auto">
                <a:xfrm>
                  <a:off x="43" y="0"/>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277" name="Rectangle 8"/>
                <p:cNvSpPr>
                  <a:spLocks noChangeArrowheads="1"/>
                </p:cNvSpPr>
                <p:nvPr/>
              </p:nvSpPr>
              <p:spPr bwMode="auto">
                <a:xfrm>
                  <a:off x="0" y="0"/>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43" name="Group 9"/>
              <p:cNvGrpSpPr/>
              <p:nvPr/>
            </p:nvGrpSpPr>
            <p:grpSpPr bwMode="auto">
              <a:xfrm>
                <a:off x="788" y="0"/>
                <a:ext cx="792" cy="499"/>
                <a:chOff x="788" y="0"/>
                <a:chExt cx="792" cy="499"/>
              </a:xfrm>
            </p:grpSpPr>
            <p:sp>
              <p:nvSpPr>
                <p:cNvPr id="95274" name="Rectangle 10"/>
                <p:cNvSpPr>
                  <a:spLocks noChangeArrowheads="1"/>
                </p:cNvSpPr>
                <p:nvPr/>
              </p:nvSpPr>
              <p:spPr bwMode="auto">
                <a:xfrm>
                  <a:off x="831" y="0"/>
                  <a:ext cx="70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275" name="Rectangle 11"/>
                <p:cNvSpPr>
                  <a:spLocks noChangeArrowheads="1"/>
                </p:cNvSpPr>
                <p:nvPr/>
              </p:nvSpPr>
              <p:spPr bwMode="auto">
                <a:xfrm>
                  <a:off x="788" y="0"/>
                  <a:ext cx="79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44" name="Group 12"/>
              <p:cNvGrpSpPr/>
              <p:nvPr/>
            </p:nvGrpSpPr>
            <p:grpSpPr bwMode="auto">
              <a:xfrm>
                <a:off x="1580" y="0"/>
                <a:ext cx="709" cy="499"/>
                <a:chOff x="1580" y="0"/>
                <a:chExt cx="709" cy="499"/>
              </a:xfrm>
            </p:grpSpPr>
            <p:sp>
              <p:nvSpPr>
                <p:cNvPr id="95272" name="Rectangle 13"/>
                <p:cNvSpPr>
                  <a:spLocks noChangeArrowheads="1"/>
                </p:cNvSpPr>
                <p:nvPr/>
              </p:nvSpPr>
              <p:spPr bwMode="auto">
                <a:xfrm>
                  <a:off x="1623" y="0"/>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273" name="Rectangle 14"/>
                <p:cNvSpPr>
                  <a:spLocks noChangeArrowheads="1"/>
                </p:cNvSpPr>
                <p:nvPr/>
              </p:nvSpPr>
              <p:spPr bwMode="auto">
                <a:xfrm>
                  <a:off x="1580" y="0"/>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45" name="Group 15"/>
              <p:cNvGrpSpPr/>
              <p:nvPr/>
            </p:nvGrpSpPr>
            <p:grpSpPr bwMode="auto">
              <a:xfrm>
                <a:off x="2289" y="0"/>
                <a:ext cx="532" cy="499"/>
                <a:chOff x="2289" y="0"/>
                <a:chExt cx="532" cy="499"/>
              </a:xfrm>
            </p:grpSpPr>
            <p:sp>
              <p:nvSpPr>
                <p:cNvPr id="95270" name="Rectangle 16"/>
                <p:cNvSpPr>
                  <a:spLocks noChangeArrowheads="1"/>
                </p:cNvSpPr>
                <p:nvPr/>
              </p:nvSpPr>
              <p:spPr bwMode="auto">
                <a:xfrm>
                  <a:off x="2332" y="0"/>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271" name="Rectangle 17"/>
                <p:cNvSpPr>
                  <a:spLocks noChangeArrowheads="1"/>
                </p:cNvSpPr>
                <p:nvPr/>
              </p:nvSpPr>
              <p:spPr bwMode="auto">
                <a:xfrm>
                  <a:off x="2289" y="0"/>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46" name="Group 18"/>
              <p:cNvGrpSpPr/>
              <p:nvPr/>
            </p:nvGrpSpPr>
            <p:grpSpPr bwMode="auto">
              <a:xfrm>
                <a:off x="2821" y="0"/>
                <a:ext cx="552" cy="499"/>
                <a:chOff x="2821" y="0"/>
                <a:chExt cx="552" cy="499"/>
              </a:xfrm>
            </p:grpSpPr>
            <p:sp>
              <p:nvSpPr>
                <p:cNvPr id="95268" name="Rectangle 19"/>
                <p:cNvSpPr>
                  <a:spLocks noChangeArrowheads="1"/>
                </p:cNvSpPr>
                <p:nvPr/>
              </p:nvSpPr>
              <p:spPr bwMode="auto">
                <a:xfrm>
                  <a:off x="2864" y="0"/>
                  <a:ext cx="46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Sage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269" name="Rectangle 20"/>
                <p:cNvSpPr>
                  <a:spLocks noChangeArrowheads="1"/>
                </p:cNvSpPr>
                <p:nvPr/>
              </p:nvSpPr>
              <p:spPr bwMode="auto">
                <a:xfrm>
                  <a:off x="2821" y="0"/>
                  <a:ext cx="55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47" name="Group 21"/>
              <p:cNvGrpSpPr/>
              <p:nvPr/>
            </p:nvGrpSpPr>
            <p:grpSpPr bwMode="auto">
              <a:xfrm>
                <a:off x="3373" y="0"/>
                <a:ext cx="631" cy="499"/>
                <a:chOff x="3373" y="0"/>
                <a:chExt cx="631" cy="499"/>
              </a:xfrm>
            </p:grpSpPr>
            <p:sp>
              <p:nvSpPr>
                <p:cNvPr id="95266" name="Rectangle 22"/>
                <p:cNvSpPr>
                  <a:spLocks noChangeArrowheads="1"/>
                </p:cNvSpPr>
                <p:nvPr/>
              </p:nvSpPr>
              <p:spPr bwMode="auto">
                <a:xfrm>
                  <a:off x="3416" y="0"/>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267" name="Rectangle 23"/>
                <p:cNvSpPr>
                  <a:spLocks noChangeArrowheads="1"/>
                </p:cNvSpPr>
                <p:nvPr/>
              </p:nvSpPr>
              <p:spPr bwMode="auto">
                <a:xfrm>
                  <a:off x="3373" y="0"/>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48" name="Group 24"/>
              <p:cNvGrpSpPr/>
              <p:nvPr/>
            </p:nvGrpSpPr>
            <p:grpSpPr bwMode="auto">
              <a:xfrm>
                <a:off x="0" y="499"/>
                <a:ext cx="788" cy="710"/>
                <a:chOff x="0" y="499"/>
                <a:chExt cx="788" cy="710"/>
              </a:xfrm>
            </p:grpSpPr>
            <p:sp>
              <p:nvSpPr>
                <p:cNvPr id="95264" name="Rectangle 25"/>
                <p:cNvSpPr>
                  <a:spLocks noChangeArrowheads="1"/>
                </p:cNvSpPr>
                <p:nvPr/>
              </p:nvSpPr>
              <p:spPr bwMode="auto">
                <a:xfrm>
                  <a:off x="43" y="499"/>
                  <a:ext cx="70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5265" name="Rectangle 26"/>
                <p:cNvSpPr>
                  <a:spLocks noChangeArrowheads="1"/>
                </p:cNvSpPr>
                <p:nvPr/>
              </p:nvSpPr>
              <p:spPr bwMode="auto">
                <a:xfrm>
                  <a:off x="0" y="499"/>
                  <a:ext cx="788"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49" name="Group 27"/>
              <p:cNvGrpSpPr/>
              <p:nvPr/>
            </p:nvGrpSpPr>
            <p:grpSpPr bwMode="auto">
              <a:xfrm>
                <a:off x="788" y="499"/>
                <a:ext cx="792" cy="710"/>
                <a:chOff x="788" y="499"/>
                <a:chExt cx="792" cy="710"/>
              </a:xfrm>
            </p:grpSpPr>
            <p:sp>
              <p:nvSpPr>
                <p:cNvPr id="95262" name="Rectangle 28"/>
                <p:cNvSpPr>
                  <a:spLocks noChangeArrowheads="1"/>
                </p:cNvSpPr>
                <p:nvPr/>
              </p:nvSpPr>
              <p:spPr bwMode="auto">
                <a:xfrm>
                  <a:off x="831" y="499"/>
                  <a:ext cx="70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a:solidFill>
                        <a:srgbClr val="FF5050"/>
                      </a:solidFill>
                      <a:latin typeface="Times New Roman" panose="02020603050405020304" pitchFamily="18" charset="0"/>
                    </a:rPr>
                    <a:t>P.</a:t>
                  </a:r>
                  <a:r>
                    <a:rPr lang="en-US" altLang="zh-CN" sz="2200" b="1" u="sng">
                      <a:solidFill>
                        <a:srgbClr val="FF5050"/>
                      </a:solidFill>
                      <a:latin typeface="Times New Roman" panose="02020603050405020304" pitchFamily="18" charset="0"/>
                    </a:rPr>
                    <a:t>95001</a:t>
                  </a:r>
                  <a:endParaRPr lang="en-US" altLang="zh-CN" sz="2200" b="1" u="sng">
                    <a:solidFill>
                      <a:srgbClr val="FF5050"/>
                    </a:solidFill>
                    <a:latin typeface="Times New Roman" panose="02020603050405020304" pitchFamily="18" charset="0"/>
                  </a:endParaRPr>
                </a:p>
                <a:p>
                  <a:pPr eaLnBrk="1" hangingPunct="1">
                    <a:spcBef>
                      <a:spcPct val="0"/>
                    </a:spcBef>
                    <a:buClrTx/>
                    <a:buSzTx/>
                    <a:buFontTx/>
                    <a:buNone/>
                  </a:pPr>
                  <a:r>
                    <a:rPr lang="en-US" altLang="zh-CN" sz="2200" b="1" u="sng">
                      <a:solidFill>
                        <a:srgbClr val="FF5050"/>
                      </a:solidFill>
                      <a:latin typeface="Times New Roman" panose="02020603050405020304" pitchFamily="18" charset="0"/>
                    </a:rPr>
                    <a:t>P.95001</a:t>
                  </a:r>
                  <a:endParaRPr lang="en-US" altLang="zh-CN" sz="2200" b="1" u="sng">
                    <a:solidFill>
                      <a:srgbClr val="FF5050"/>
                    </a:solidFill>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5263" name="Rectangle 29"/>
                <p:cNvSpPr>
                  <a:spLocks noChangeArrowheads="1"/>
                </p:cNvSpPr>
                <p:nvPr/>
              </p:nvSpPr>
              <p:spPr bwMode="auto">
                <a:xfrm>
                  <a:off x="788" y="499"/>
                  <a:ext cx="79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50" name="Group 30"/>
              <p:cNvGrpSpPr/>
              <p:nvPr/>
            </p:nvGrpSpPr>
            <p:grpSpPr bwMode="auto">
              <a:xfrm>
                <a:off x="1580" y="499"/>
                <a:ext cx="709" cy="710"/>
                <a:chOff x="1580" y="499"/>
                <a:chExt cx="709" cy="710"/>
              </a:xfrm>
            </p:grpSpPr>
            <p:sp>
              <p:nvSpPr>
                <p:cNvPr id="95260" name="Rectangle 31"/>
                <p:cNvSpPr>
                  <a:spLocks noChangeArrowheads="1"/>
                </p:cNvSpPr>
                <p:nvPr/>
              </p:nvSpPr>
              <p:spPr bwMode="auto">
                <a:xfrm>
                  <a:off x="1623" y="499"/>
                  <a:ext cx="623"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261" name="Rectangle 32"/>
                <p:cNvSpPr>
                  <a:spLocks noChangeArrowheads="1"/>
                </p:cNvSpPr>
                <p:nvPr/>
              </p:nvSpPr>
              <p:spPr bwMode="auto">
                <a:xfrm>
                  <a:off x="1580" y="499"/>
                  <a:ext cx="709"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51" name="Group 33"/>
              <p:cNvGrpSpPr/>
              <p:nvPr/>
            </p:nvGrpSpPr>
            <p:grpSpPr bwMode="auto">
              <a:xfrm>
                <a:off x="2289" y="499"/>
                <a:ext cx="532" cy="710"/>
                <a:chOff x="2289" y="499"/>
                <a:chExt cx="532" cy="710"/>
              </a:xfrm>
            </p:grpSpPr>
            <p:sp>
              <p:nvSpPr>
                <p:cNvPr id="95258" name="Rectangle 34"/>
                <p:cNvSpPr>
                  <a:spLocks noChangeArrowheads="1"/>
                </p:cNvSpPr>
                <p:nvPr/>
              </p:nvSpPr>
              <p:spPr bwMode="auto">
                <a:xfrm>
                  <a:off x="2332" y="499"/>
                  <a:ext cx="44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5259" name="Rectangle 35"/>
                <p:cNvSpPr>
                  <a:spLocks noChangeArrowheads="1"/>
                </p:cNvSpPr>
                <p:nvPr/>
              </p:nvSpPr>
              <p:spPr bwMode="auto">
                <a:xfrm>
                  <a:off x="2289" y="499"/>
                  <a:ext cx="53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52" name="Group 36"/>
              <p:cNvGrpSpPr/>
              <p:nvPr/>
            </p:nvGrpSpPr>
            <p:grpSpPr bwMode="auto">
              <a:xfrm>
                <a:off x="2821" y="499"/>
                <a:ext cx="552" cy="710"/>
                <a:chOff x="2821" y="499"/>
                <a:chExt cx="552" cy="710"/>
              </a:xfrm>
            </p:grpSpPr>
            <p:sp>
              <p:nvSpPr>
                <p:cNvPr id="95256" name="Rectangle 37"/>
                <p:cNvSpPr>
                  <a:spLocks noChangeArrowheads="1"/>
                </p:cNvSpPr>
                <p:nvPr/>
              </p:nvSpPr>
              <p:spPr bwMode="auto">
                <a:xfrm>
                  <a:off x="2864" y="499"/>
                  <a:ext cx="46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a:latin typeface="Times New Roman" panose="02020603050405020304" pitchFamily="18" charset="0"/>
                    </a:rPr>
                    <a:t> </a:t>
                  </a:r>
                  <a:endParaRPr lang="en-US" altLang="zh-CN" sz="2200" b="1">
                    <a:latin typeface="Times New Roman" panose="02020603050405020304" pitchFamily="18" charset="0"/>
                  </a:endParaRPr>
                </a:p>
                <a:p>
                  <a:pPr eaLnBrk="1" hangingPunct="1">
                    <a:spcBef>
                      <a:spcPct val="0"/>
                    </a:spcBef>
                    <a:buClrTx/>
                    <a:buSzTx/>
                    <a:buFontTx/>
                    <a:buNone/>
                  </a:pPr>
                  <a:r>
                    <a:rPr lang="en-US" altLang="zh-CN" sz="2200" b="1">
                      <a:latin typeface="Times New Roman" panose="02020603050405020304" pitchFamily="18" charset="0"/>
                    </a:rPr>
                    <a:t>&gt;19</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5257" name="Rectangle 38"/>
                <p:cNvSpPr>
                  <a:spLocks noChangeArrowheads="1"/>
                </p:cNvSpPr>
                <p:nvPr/>
              </p:nvSpPr>
              <p:spPr bwMode="auto">
                <a:xfrm>
                  <a:off x="2821" y="499"/>
                  <a:ext cx="55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5253" name="Group 39"/>
              <p:cNvGrpSpPr/>
              <p:nvPr/>
            </p:nvGrpSpPr>
            <p:grpSpPr bwMode="auto">
              <a:xfrm>
                <a:off x="3373" y="499"/>
                <a:ext cx="631" cy="710"/>
                <a:chOff x="3373" y="499"/>
                <a:chExt cx="631" cy="710"/>
              </a:xfrm>
            </p:grpSpPr>
            <p:sp>
              <p:nvSpPr>
                <p:cNvPr id="95254" name="Rectangle 40"/>
                <p:cNvSpPr>
                  <a:spLocks noChangeArrowheads="1"/>
                </p:cNvSpPr>
                <p:nvPr/>
              </p:nvSpPr>
              <p:spPr bwMode="auto">
                <a:xfrm>
                  <a:off x="3416" y="499"/>
                  <a:ext cx="545"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CS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5255" name="Rectangle 41"/>
                <p:cNvSpPr>
                  <a:spLocks noChangeArrowheads="1"/>
                </p:cNvSpPr>
                <p:nvPr/>
              </p:nvSpPr>
              <p:spPr bwMode="auto">
                <a:xfrm>
                  <a:off x="3373" y="499"/>
                  <a:ext cx="631"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95241" name="Rectangle 42"/>
            <p:cNvSpPr>
              <a:spLocks noChangeArrowheads="1"/>
            </p:cNvSpPr>
            <p:nvPr/>
          </p:nvSpPr>
          <p:spPr bwMode="auto">
            <a:xfrm>
              <a:off x="-3" y="-3"/>
              <a:ext cx="4010" cy="121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p:cNvSpPr>
          <p:nvPr>
            <p:ph type="title"/>
          </p:nvPr>
        </p:nvSpPr>
        <p:spPr/>
        <p:txBody>
          <a:bodyPr/>
          <a:lstStyle/>
          <a:p>
            <a:pPr eaLnBrk="1" hangingPunct="1"/>
            <a:r>
              <a:rPr lang="en-US" altLang="zh-CN" dirty="0"/>
              <a:t>3. </a:t>
            </a:r>
            <a:r>
              <a:rPr lang="zh-CN" altLang="en-US" dirty="0"/>
              <a:t>集函数</a:t>
            </a:r>
            <a:endParaRPr lang="zh-CN" altLang="en-US" dirty="0"/>
          </a:p>
        </p:txBody>
      </p:sp>
      <p:sp>
        <p:nvSpPr>
          <p:cNvPr id="96259" name="Rectangle 3"/>
          <p:cNvSpPr>
            <a:spLocks noGrp="1" noRot="1"/>
          </p:cNvSpPr>
          <p:nvPr>
            <p:ph idx="1"/>
          </p:nvPr>
        </p:nvSpPr>
        <p:spPr/>
        <p:txBody>
          <a:bodyPr/>
          <a:lstStyle/>
          <a:p>
            <a:pPr algn="just" eaLnBrk="1" hangingPunct="1">
              <a:buFont typeface="Wingdings" panose="05000000000000000000" pitchFamily="2" charset="2"/>
              <a:buNone/>
            </a:pPr>
            <a:r>
              <a:rPr lang="zh-CN" altLang="en-US" dirty="0"/>
              <a:t>常用集函数：</a:t>
            </a:r>
            <a:endParaRPr lang="zh-CN" altLang="en-US" dirty="0"/>
          </a:p>
          <a:p>
            <a:pPr algn="just" eaLnBrk="1" hangingPunct="1">
              <a:buFont typeface="Wingdings" panose="05000000000000000000" pitchFamily="2" charset="2"/>
              <a:buNone/>
            </a:pPr>
            <a:endParaRPr lang="en-US" altLang="zh-CN" dirty="0"/>
          </a:p>
        </p:txBody>
      </p:sp>
      <p:sp>
        <p:nvSpPr>
          <p:cNvPr id="43" name="日期占位符 3"/>
          <p:cNvSpPr>
            <a:spLocks noGrp="1"/>
          </p:cNvSpPr>
          <p:nvPr>
            <p:ph type="dt" sz="quarter" idx="10"/>
          </p:nvPr>
        </p:nvSpPr>
        <p:spPr/>
        <p:txBody>
          <a:bodyPr/>
          <a:lstStyle/>
          <a:p>
            <a:pPr>
              <a:defRPr/>
            </a:pPr>
            <a:fld id="{C44B4FF1-6143-43DA-90F2-FEE137A6E0F8}" type="datetime1">
              <a:rPr lang="zh-CN" altLang="en-US"/>
            </a:fld>
            <a:endParaRPr lang="en-US" altLang="zh-CN"/>
          </a:p>
        </p:txBody>
      </p:sp>
      <p:sp>
        <p:nvSpPr>
          <p:cNvPr id="962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96262" name="Group 42"/>
          <p:cNvGrpSpPr/>
          <p:nvPr/>
        </p:nvGrpSpPr>
        <p:grpSpPr bwMode="auto">
          <a:xfrm>
            <a:off x="2133600" y="2743200"/>
            <a:ext cx="4487863" cy="3200400"/>
            <a:chOff x="-3" y="-3"/>
            <a:chExt cx="1910" cy="3000"/>
          </a:xfrm>
        </p:grpSpPr>
        <p:grpSp>
          <p:nvGrpSpPr>
            <p:cNvPr id="96263" name="Group 40"/>
            <p:cNvGrpSpPr/>
            <p:nvPr/>
          </p:nvGrpSpPr>
          <p:grpSpPr bwMode="auto">
            <a:xfrm>
              <a:off x="0" y="0"/>
              <a:ext cx="1904" cy="2994"/>
              <a:chOff x="0" y="0"/>
              <a:chExt cx="1904" cy="2994"/>
            </a:xfrm>
          </p:grpSpPr>
          <p:grpSp>
            <p:nvGrpSpPr>
              <p:cNvPr id="96265" name="Group 17"/>
              <p:cNvGrpSpPr/>
              <p:nvPr/>
            </p:nvGrpSpPr>
            <p:grpSpPr bwMode="auto">
              <a:xfrm>
                <a:off x="0" y="0"/>
                <a:ext cx="819" cy="499"/>
                <a:chOff x="0" y="0"/>
                <a:chExt cx="819" cy="499"/>
              </a:xfrm>
            </p:grpSpPr>
            <p:sp>
              <p:nvSpPr>
                <p:cNvPr id="96299" name="Rectangle 4"/>
                <p:cNvSpPr>
                  <a:spLocks noChangeArrowheads="1"/>
                </p:cNvSpPr>
                <p:nvPr/>
              </p:nvSpPr>
              <p:spPr bwMode="auto">
                <a:xfrm>
                  <a:off x="43" y="0"/>
                  <a:ext cx="73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函 数 名</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300" name="Rectangle 16"/>
                <p:cNvSpPr>
                  <a:spLocks noChangeArrowheads="1"/>
                </p:cNvSpPr>
                <p:nvPr/>
              </p:nvSpPr>
              <p:spPr bwMode="auto">
                <a:xfrm>
                  <a:off x="0" y="0"/>
                  <a:ext cx="81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6266" name="Group 19"/>
              <p:cNvGrpSpPr/>
              <p:nvPr/>
            </p:nvGrpSpPr>
            <p:grpSpPr bwMode="auto">
              <a:xfrm>
                <a:off x="819" y="0"/>
                <a:ext cx="1085" cy="499"/>
                <a:chOff x="819" y="0"/>
                <a:chExt cx="1085" cy="499"/>
              </a:xfrm>
            </p:grpSpPr>
            <p:sp>
              <p:nvSpPr>
                <p:cNvPr id="96297" name="Rectangle 5"/>
                <p:cNvSpPr>
                  <a:spLocks noChangeArrowheads="1"/>
                </p:cNvSpPr>
                <p:nvPr/>
              </p:nvSpPr>
              <p:spPr bwMode="auto">
                <a:xfrm>
                  <a:off x="862" y="0"/>
                  <a:ext cx="99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功    能</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298" name="Rectangle 18"/>
                <p:cNvSpPr>
                  <a:spLocks noChangeArrowheads="1"/>
                </p:cNvSpPr>
                <p:nvPr/>
              </p:nvSpPr>
              <p:spPr bwMode="auto">
                <a:xfrm>
                  <a:off x="819" y="0"/>
                  <a:ext cx="108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6267" name="Group 21"/>
              <p:cNvGrpSpPr/>
              <p:nvPr/>
            </p:nvGrpSpPr>
            <p:grpSpPr bwMode="auto">
              <a:xfrm>
                <a:off x="0" y="499"/>
                <a:ext cx="819" cy="499"/>
                <a:chOff x="0" y="499"/>
                <a:chExt cx="819" cy="499"/>
              </a:xfrm>
            </p:grpSpPr>
            <p:sp>
              <p:nvSpPr>
                <p:cNvPr id="96295" name="Rectangle 6"/>
                <p:cNvSpPr>
                  <a:spLocks noChangeArrowheads="1"/>
                </p:cNvSpPr>
                <p:nvPr/>
              </p:nvSpPr>
              <p:spPr bwMode="auto">
                <a:xfrm>
                  <a:off x="43" y="499"/>
                  <a:ext cx="73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CNT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296" name="Rectangle 20"/>
                <p:cNvSpPr>
                  <a:spLocks noChangeArrowheads="1"/>
                </p:cNvSpPr>
                <p:nvPr/>
              </p:nvSpPr>
              <p:spPr bwMode="auto">
                <a:xfrm>
                  <a:off x="0" y="499"/>
                  <a:ext cx="81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6268" name="Group 23"/>
              <p:cNvGrpSpPr/>
              <p:nvPr/>
            </p:nvGrpSpPr>
            <p:grpSpPr bwMode="auto">
              <a:xfrm>
                <a:off x="819" y="499"/>
                <a:ext cx="1085" cy="499"/>
                <a:chOff x="819" y="499"/>
                <a:chExt cx="1085" cy="499"/>
              </a:xfrm>
            </p:grpSpPr>
            <p:sp>
              <p:nvSpPr>
                <p:cNvPr id="96293" name="Rectangle 7"/>
                <p:cNvSpPr>
                  <a:spLocks noChangeArrowheads="1"/>
                </p:cNvSpPr>
                <p:nvPr/>
              </p:nvSpPr>
              <p:spPr bwMode="auto">
                <a:xfrm>
                  <a:off x="862" y="499"/>
                  <a:ext cx="99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对元组计数</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294" name="Rectangle 22"/>
                <p:cNvSpPr>
                  <a:spLocks noChangeArrowheads="1"/>
                </p:cNvSpPr>
                <p:nvPr/>
              </p:nvSpPr>
              <p:spPr bwMode="auto">
                <a:xfrm>
                  <a:off x="819" y="499"/>
                  <a:ext cx="108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6269" name="Group 25"/>
              <p:cNvGrpSpPr/>
              <p:nvPr/>
            </p:nvGrpSpPr>
            <p:grpSpPr bwMode="auto">
              <a:xfrm>
                <a:off x="0" y="998"/>
                <a:ext cx="819" cy="499"/>
                <a:chOff x="0" y="998"/>
                <a:chExt cx="819" cy="499"/>
              </a:xfrm>
            </p:grpSpPr>
            <p:sp>
              <p:nvSpPr>
                <p:cNvPr id="96291" name="Rectangle 8"/>
                <p:cNvSpPr>
                  <a:spLocks noChangeArrowheads="1"/>
                </p:cNvSpPr>
                <p:nvPr/>
              </p:nvSpPr>
              <p:spPr bwMode="auto">
                <a:xfrm>
                  <a:off x="43" y="998"/>
                  <a:ext cx="73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SUM</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292" name="Rectangle 24"/>
                <p:cNvSpPr>
                  <a:spLocks noChangeArrowheads="1"/>
                </p:cNvSpPr>
                <p:nvPr/>
              </p:nvSpPr>
              <p:spPr bwMode="auto">
                <a:xfrm>
                  <a:off x="0" y="998"/>
                  <a:ext cx="81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6270" name="Group 27"/>
              <p:cNvGrpSpPr/>
              <p:nvPr/>
            </p:nvGrpSpPr>
            <p:grpSpPr bwMode="auto">
              <a:xfrm>
                <a:off x="819" y="998"/>
                <a:ext cx="1085" cy="499"/>
                <a:chOff x="819" y="998"/>
                <a:chExt cx="1085" cy="499"/>
              </a:xfrm>
            </p:grpSpPr>
            <p:sp>
              <p:nvSpPr>
                <p:cNvPr id="96289" name="Rectangle 9"/>
                <p:cNvSpPr>
                  <a:spLocks noChangeArrowheads="1"/>
                </p:cNvSpPr>
                <p:nvPr/>
              </p:nvSpPr>
              <p:spPr bwMode="auto">
                <a:xfrm>
                  <a:off x="862" y="998"/>
                  <a:ext cx="99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求 总 和</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290" name="Rectangle 26"/>
                <p:cNvSpPr>
                  <a:spLocks noChangeArrowheads="1"/>
                </p:cNvSpPr>
                <p:nvPr/>
              </p:nvSpPr>
              <p:spPr bwMode="auto">
                <a:xfrm>
                  <a:off x="819" y="998"/>
                  <a:ext cx="108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6271" name="Group 29"/>
              <p:cNvGrpSpPr/>
              <p:nvPr/>
            </p:nvGrpSpPr>
            <p:grpSpPr bwMode="auto">
              <a:xfrm>
                <a:off x="0" y="1497"/>
                <a:ext cx="819" cy="499"/>
                <a:chOff x="0" y="1497"/>
                <a:chExt cx="819" cy="499"/>
              </a:xfrm>
            </p:grpSpPr>
            <p:sp>
              <p:nvSpPr>
                <p:cNvPr id="96287" name="Rectangle 10"/>
                <p:cNvSpPr>
                  <a:spLocks noChangeArrowheads="1"/>
                </p:cNvSpPr>
                <p:nvPr/>
              </p:nvSpPr>
              <p:spPr bwMode="auto">
                <a:xfrm>
                  <a:off x="43" y="1497"/>
                  <a:ext cx="73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AVG</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288" name="Rectangle 28"/>
                <p:cNvSpPr>
                  <a:spLocks noChangeArrowheads="1"/>
                </p:cNvSpPr>
                <p:nvPr/>
              </p:nvSpPr>
              <p:spPr bwMode="auto">
                <a:xfrm>
                  <a:off x="0" y="1497"/>
                  <a:ext cx="81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6272" name="Group 31"/>
              <p:cNvGrpSpPr/>
              <p:nvPr/>
            </p:nvGrpSpPr>
            <p:grpSpPr bwMode="auto">
              <a:xfrm>
                <a:off x="819" y="1497"/>
                <a:ext cx="1085" cy="499"/>
                <a:chOff x="819" y="1497"/>
                <a:chExt cx="1085" cy="499"/>
              </a:xfrm>
            </p:grpSpPr>
            <p:sp>
              <p:nvSpPr>
                <p:cNvPr id="96285" name="Rectangle 11"/>
                <p:cNvSpPr>
                  <a:spLocks noChangeArrowheads="1"/>
                </p:cNvSpPr>
                <p:nvPr/>
              </p:nvSpPr>
              <p:spPr bwMode="auto">
                <a:xfrm>
                  <a:off x="862" y="1497"/>
                  <a:ext cx="99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求平均值</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286" name="Rectangle 30"/>
                <p:cNvSpPr>
                  <a:spLocks noChangeArrowheads="1"/>
                </p:cNvSpPr>
                <p:nvPr/>
              </p:nvSpPr>
              <p:spPr bwMode="auto">
                <a:xfrm>
                  <a:off x="819" y="1497"/>
                  <a:ext cx="108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6273" name="Group 33"/>
              <p:cNvGrpSpPr/>
              <p:nvPr/>
            </p:nvGrpSpPr>
            <p:grpSpPr bwMode="auto">
              <a:xfrm>
                <a:off x="0" y="1996"/>
                <a:ext cx="819" cy="499"/>
                <a:chOff x="0" y="1996"/>
                <a:chExt cx="819" cy="499"/>
              </a:xfrm>
            </p:grpSpPr>
            <p:sp>
              <p:nvSpPr>
                <p:cNvPr id="96283" name="Rectangle 12"/>
                <p:cNvSpPr>
                  <a:spLocks noChangeArrowheads="1"/>
                </p:cNvSpPr>
                <p:nvPr/>
              </p:nvSpPr>
              <p:spPr bwMode="auto">
                <a:xfrm>
                  <a:off x="43" y="1996"/>
                  <a:ext cx="73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MAX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284" name="Rectangle 32"/>
                <p:cNvSpPr>
                  <a:spLocks noChangeArrowheads="1"/>
                </p:cNvSpPr>
                <p:nvPr/>
              </p:nvSpPr>
              <p:spPr bwMode="auto">
                <a:xfrm>
                  <a:off x="0" y="1996"/>
                  <a:ext cx="81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6274" name="Group 35"/>
              <p:cNvGrpSpPr/>
              <p:nvPr/>
            </p:nvGrpSpPr>
            <p:grpSpPr bwMode="auto">
              <a:xfrm>
                <a:off x="819" y="1996"/>
                <a:ext cx="1085" cy="499"/>
                <a:chOff x="819" y="1996"/>
                <a:chExt cx="1085" cy="499"/>
              </a:xfrm>
            </p:grpSpPr>
            <p:sp>
              <p:nvSpPr>
                <p:cNvPr id="96281" name="Rectangle 13"/>
                <p:cNvSpPr>
                  <a:spLocks noChangeArrowheads="1"/>
                </p:cNvSpPr>
                <p:nvPr/>
              </p:nvSpPr>
              <p:spPr bwMode="auto">
                <a:xfrm>
                  <a:off x="862" y="1996"/>
                  <a:ext cx="99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求最大值</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282" name="Rectangle 34"/>
                <p:cNvSpPr>
                  <a:spLocks noChangeArrowheads="1"/>
                </p:cNvSpPr>
                <p:nvPr/>
              </p:nvSpPr>
              <p:spPr bwMode="auto">
                <a:xfrm>
                  <a:off x="819" y="1996"/>
                  <a:ext cx="108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6275" name="Group 37"/>
              <p:cNvGrpSpPr/>
              <p:nvPr/>
            </p:nvGrpSpPr>
            <p:grpSpPr bwMode="auto">
              <a:xfrm>
                <a:off x="0" y="2495"/>
                <a:ext cx="819" cy="499"/>
                <a:chOff x="0" y="2495"/>
                <a:chExt cx="819" cy="499"/>
              </a:xfrm>
            </p:grpSpPr>
            <p:sp>
              <p:nvSpPr>
                <p:cNvPr id="96279" name="Rectangle 14"/>
                <p:cNvSpPr>
                  <a:spLocks noChangeArrowheads="1"/>
                </p:cNvSpPr>
                <p:nvPr/>
              </p:nvSpPr>
              <p:spPr bwMode="auto">
                <a:xfrm>
                  <a:off x="43" y="2495"/>
                  <a:ext cx="73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MIN</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280" name="Rectangle 36"/>
                <p:cNvSpPr>
                  <a:spLocks noChangeArrowheads="1"/>
                </p:cNvSpPr>
                <p:nvPr/>
              </p:nvSpPr>
              <p:spPr bwMode="auto">
                <a:xfrm>
                  <a:off x="0" y="2495"/>
                  <a:ext cx="81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6276" name="Group 39"/>
              <p:cNvGrpSpPr/>
              <p:nvPr/>
            </p:nvGrpSpPr>
            <p:grpSpPr bwMode="auto">
              <a:xfrm>
                <a:off x="819" y="2495"/>
                <a:ext cx="1085" cy="499"/>
                <a:chOff x="819" y="2495"/>
                <a:chExt cx="1085" cy="499"/>
              </a:xfrm>
            </p:grpSpPr>
            <p:sp>
              <p:nvSpPr>
                <p:cNvPr id="96277" name="Rectangle 15"/>
                <p:cNvSpPr>
                  <a:spLocks noChangeArrowheads="1"/>
                </p:cNvSpPr>
                <p:nvPr/>
              </p:nvSpPr>
              <p:spPr bwMode="auto">
                <a:xfrm>
                  <a:off x="862" y="2495"/>
                  <a:ext cx="99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求最小值</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6278" name="Rectangle 38"/>
                <p:cNvSpPr>
                  <a:spLocks noChangeArrowheads="1"/>
                </p:cNvSpPr>
                <p:nvPr/>
              </p:nvSpPr>
              <p:spPr bwMode="auto">
                <a:xfrm>
                  <a:off x="819" y="2495"/>
                  <a:ext cx="108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96264" name="Rectangle 41"/>
            <p:cNvSpPr>
              <a:spLocks noChangeArrowheads="1"/>
            </p:cNvSpPr>
            <p:nvPr/>
          </p:nvSpPr>
          <p:spPr bwMode="auto">
            <a:xfrm>
              <a:off x="-3" y="-3"/>
              <a:ext cx="1910" cy="3000"/>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p:cNvSpPr>
          <p:nvPr>
            <p:ph type="title"/>
          </p:nvPr>
        </p:nvSpPr>
        <p:spPr/>
        <p:txBody>
          <a:bodyPr/>
          <a:lstStyle/>
          <a:p>
            <a:pPr eaLnBrk="1" hangingPunct="1"/>
            <a:r>
              <a:rPr lang="zh-CN" altLang="en-US" dirty="0"/>
              <a:t>集函数（续）</a:t>
            </a:r>
            <a:endParaRPr lang="zh-CN" altLang="en-US" dirty="0"/>
          </a:p>
        </p:txBody>
      </p:sp>
      <p:sp>
        <p:nvSpPr>
          <p:cNvPr id="97283" name="Rectangle 3"/>
          <p:cNvSpPr>
            <a:spLocks noGrp="1" noRot="1"/>
          </p:cNvSpPr>
          <p:nvPr>
            <p:ph idx="1"/>
          </p:nvPr>
        </p:nvSpPr>
        <p:spPr/>
        <p:txBody>
          <a:bodyPr/>
          <a:lstStyle/>
          <a:p>
            <a:pPr algn="just" eaLnBrk="1" hangingPunct="1">
              <a:buFont typeface="Wingdings" panose="05000000000000000000" pitchFamily="2" charset="2"/>
              <a:buNone/>
            </a:pPr>
            <a:r>
              <a:rPr lang="en-US" altLang="zh-CN">
                <a:ea typeface="黑体" panose="02010609060101010101" pitchFamily="49" charset="-122"/>
              </a:rPr>
              <a:t>[</a:t>
            </a:r>
            <a:r>
              <a:rPr lang="zh-CN" altLang="en-US">
                <a:ea typeface="黑体" panose="02010609060101010101" pitchFamily="49" charset="-122"/>
              </a:rPr>
              <a:t>例</a:t>
            </a:r>
            <a:r>
              <a:rPr lang="en-US" altLang="zh-CN"/>
              <a:t>10]  </a:t>
            </a:r>
            <a:r>
              <a:rPr lang="zh-CN" altLang="en-US"/>
              <a:t>查询信息系学生的平均年龄。 </a:t>
            </a:r>
            <a:endParaRPr lang="zh-CN" altLang="en-US"/>
          </a:p>
        </p:txBody>
      </p:sp>
      <p:sp>
        <p:nvSpPr>
          <p:cNvPr id="43" name="日期占位符 3"/>
          <p:cNvSpPr>
            <a:spLocks noGrp="1"/>
          </p:cNvSpPr>
          <p:nvPr>
            <p:ph type="dt" sz="quarter" idx="10"/>
          </p:nvPr>
        </p:nvSpPr>
        <p:spPr/>
        <p:txBody>
          <a:bodyPr/>
          <a:lstStyle/>
          <a:p>
            <a:pPr>
              <a:defRPr/>
            </a:pPr>
            <a:fld id="{51CE3034-65CF-4EF9-8E63-DA14C9EFC8DB}" type="datetime1">
              <a:rPr lang="zh-CN" altLang="en-US"/>
            </a:fld>
            <a:endParaRPr lang="en-US" altLang="zh-CN"/>
          </a:p>
        </p:txBody>
      </p:sp>
      <p:sp>
        <p:nvSpPr>
          <p:cNvPr id="972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97286" name="Group 42"/>
          <p:cNvGrpSpPr/>
          <p:nvPr/>
        </p:nvGrpSpPr>
        <p:grpSpPr bwMode="auto">
          <a:xfrm>
            <a:off x="1143000" y="3200400"/>
            <a:ext cx="6892925" cy="1371600"/>
            <a:chOff x="-3" y="-3"/>
            <a:chExt cx="4342" cy="1004"/>
          </a:xfrm>
        </p:grpSpPr>
        <p:grpSp>
          <p:nvGrpSpPr>
            <p:cNvPr id="97287" name="Group 40"/>
            <p:cNvGrpSpPr/>
            <p:nvPr/>
          </p:nvGrpSpPr>
          <p:grpSpPr bwMode="auto">
            <a:xfrm>
              <a:off x="0" y="0"/>
              <a:ext cx="4336" cy="998"/>
              <a:chOff x="0" y="0"/>
              <a:chExt cx="4336" cy="998"/>
            </a:xfrm>
          </p:grpSpPr>
          <p:grpSp>
            <p:nvGrpSpPr>
              <p:cNvPr id="97289" name="Group 17"/>
              <p:cNvGrpSpPr/>
              <p:nvPr/>
            </p:nvGrpSpPr>
            <p:grpSpPr bwMode="auto">
              <a:xfrm>
                <a:off x="0" y="0"/>
                <a:ext cx="788" cy="499"/>
                <a:chOff x="0" y="0"/>
                <a:chExt cx="788" cy="499"/>
              </a:xfrm>
            </p:grpSpPr>
            <p:sp>
              <p:nvSpPr>
                <p:cNvPr id="97323" name="Rectangle 4"/>
                <p:cNvSpPr>
                  <a:spLocks noChangeArrowheads="1"/>
                </p:cNvSpPr>
                <p:nvPr/>
              </p:nvSpPr>
              <p:spPr bwMode="auto">
                <a:xfrm>
                  <a:off x="43" y="0"/>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7324" name="Rectangle 16"/>
                <p:cNvSpPr>
                  <a:spLocks noChangeArrowheads="1"/>
                </p:cNvSpPr>
                <p:nvPr/>
              </p:nvSpPr>
              <p:spPr bwMode="auto">
                <a:xfrm>
                  <a:off x="0" y="0"/>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7290" name="Group 19"/>
              <p:cNvGrpSpPr/>
              <p:nvPr/>
            </p:nvGrpSpPr>
            <p:grpSpPr bwMode="auto">
              <a:xfrm>
                <a:off x="788" y="0"/>
                <a:ext cx="484" cy="499"/>
                <a:chOff x="788" y="0"/>
                <a:chExt cx="484" cy="499"/>
              </a:xfrm>
            </p:grpSpPr>
            <p:sp>
              <p:nvSpPr>
                <p:cNvPr id="97321" name="Rectangle 5"/>
                <p:cNvSpPr>
                  <a:spLocks noChangeArrowheads="1"/>
                </p:cNvSpPr>
                <p:nvPr/>
              </p:nvSpPr>
              <p:spPr bwMode="auto">
                <a:xfrm>
                  <a:off x="831" y="0"/>
                  <a:ext cx="39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7322" name="Rectangle 18"/>
                <p:cNvSpPr>
                  <a:spLocks noChangeArrowheads="1"/>
                </p:cNvSpPr>
                <p:nvPr/>
              </p:nvSpPr>
              <p:spPr bwMode="auto">
                <a:xfrm>
                  <a:off x="788" y="0"/>
                  <a:ext cx="48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7291" name="Group 21"/>
              <p:cNvGrpSpPr/>
              <p:nvPr/>
            </p:nvGrpSpPr>
            <p:grpSpPr bwMode="auto">
              <a:xfrm>
                <a:off x="1272" y="0"/>
                <a:ext cx="709" cy="499"/>
                <a:chOff x="1272" y="0"/>
                <a:chExt cx="709" cy="499"/>
              </a:xfrm>
            </p:grpSpPr>
            <p:sp>
              <p:nvSpPr>
                <p:cNvPr id="97319" name="Rectangle 6"/>
                <p:cNvSpPr>
                  <a:spLocks noChangeArrowheads="1"/>
                </p:cNvSpPr>
                <p:nvPr/>
              </p:nvSpPr>
              <p:spPr bwMode="auto">
                <a:xfrm>
                  <a:off x="1315" y="0"/>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7320" name="Rectangle 20"/>
                <p:cNvSpPr>
                  <a:spLocks noChangeArrowheads="1"/>
                </p:cNvSpPr>
                <p:nvPr/>
              </p:nvSpPr>
              <p:spPr bwMode="auto">
                <a:xfrm>
                  <a:off x="1272" y="0"/>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7292" name="Group 23"/>
              <p:cNvGrpSpPr/>
              <p:nvPr/>
            </p:nvGrpSpPr>
            <p:grpSpPr bwMode="auto">
              <a:xfrm>
                <a:off x="1981" y="0"/>
                <a:ext cx="532" cy="499"/>
                <a:chOff x="1981" y="0"/>
                <a:chExt cx="532" cy="499"/>
              </a:xfrm>
            </p:grpSpPr>
            <p:sp>
              <p:nvSpPr>
                <p:cNvPr id="97317" name="Rectangle 7"/>
                <p:cNvSpPr>
                  <a:spLocks noChangeArrowheads="1"/>
                </p:cNvSpPr>
                <p:nvPr/>
              </p:nvSpPr>
              <p:spPr bwMode="auto">
                <a:xfrm>
                  <a:off x="2024" y="0"/>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7318" name="Rectangle 22"/>
                <p:cNvSpPr>
                  <a:spLocks noChangeArrowheads="1"/>
                </p:cNvSpPr>
                <p:nvPr/>
              </p:nvSpPr>
              <p:spPr bwMode="auto">
                <a:xfrm>
                  <a:off x="1981" y="0"/>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7293" name="Group 25"/>
              <p:cNvGrpSpPr/>
              <p:nvPr/>
            </p:nvGrpSpPr>
            <p:grpSpPr bwMode="auto">
              <a:xfrm>
                <a:off x="2513" y="0"/>
                <a:ext cx="1192" cy="499"/>
                <a:chOff x="2513" y="0"/>
                <a:chExt cx="1192" cy="499"/>
              </a:xfrm>
            </p:grpSpPr>
            <p:sp>
              <p:nvSpPr>
                <p:cNvPr id="97315" name="Rectangle 8"/>
                <p:cNvSpPr>
                  <a:spLocks noChangeArrowheads="1"/>
                </p:cNvSpPr>
                <p:nvPr/>
              </p:nvSpPr>
              <p:spPr bwMode="auto">
                <a:xfrm>
                  <a:off x="2556" y="0"/>
                  <a:ext cx="110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Sage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7316" name="Rectangle 24"/>
                <p:cNvSpPr>
                  <a:spLocks noChangeArrowheads="1"/>
                </p:cNvSpPr>
                <p:nvPr/>
              </p:nvSpPr>
              <p:spPr bwMode="auto">
                <a:xfrm>
                  <a:off x="2513" y="0"/>
                  <a:ext cx="119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7294" name="Group 27"/>
              <p:cNvGrpSpPr/>
              <p:nvPr/>
            </p:nvGrpSpPr>
            <p:grpSpPr bwMode="auto">
              <a:xfrm>
                <a:off x="3705" y="0"/>
                <a:ext cx="631" cy="499"/>
                <a:chOff x="3705" y="0"/>
                <a:chExt cx="631" cy="499"/>
              </a:xfrm>
            </p:grpSpPr>
            <p:sp>
              <p:nvSpPr>
                <p:cNvPr id="97313" name="Rectangle 9"/>
                <p:cNvSpPr>
                  <a:spLocks noChangeArrowheads="1"/>
                </p:cNvSpPr>
                <p:nvPr/>
              </p:nvSpPr>
              <p:spPr bwMode="auto">
                <a:xfrm>
                  <a:off x="3748" y="0"/>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7314" name="Rectangle 26"/>
                <p:cNvSpPr>
                  <a:spLocks noChangeArrowheads="1"/>
                </p:cNvSpPr>
                <p:nvPr/>
              </p:nvSpPr>
              <p:spPr bwMode="auto">
                <a:xfrm>
                  <a:off x="3705" y="0"/>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7295" name="Group 29"/>
              <p:cNvGrpSpPr/>
              <p:nvPr/>
            </p:nvGrpSpPr>
            <p:grpSpPr bwMode="auto">
              <a:xfrm>
                <a:off x="0" y="499"/>
                <a:ext cx="788" cy="499"/>
                <a:chOff x="0" y="499"/>
                <a:chExt cx="788" cy="499"/>
              </a:xfrm>
            </p:grpSpPr>
            <p:sp>
              <p:nvSpPr>
                <p:cNvPr id="97311" name="Rectangle 10"/>
                <p:cNvSpPr>
                  <a:spLocks noChangeArrowheads="1"/>
                </p:cNvSpPr>
                <p:nvPr/>
              </p:nvSpPr>
              <p:spPr bwMode="auto">
                <a:xfrm>
                  <a:off x="43" y="499"/>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7312" name="Rectangle 28"/>
                <p:cNvSpPr>
                  <a:spLocks noChangeArrowheads="1"/>
                </p:cNvSpPr>
                <p:nvPr/>
              </p:nvSpPr>
              <p:spPr bwMode="auto">
                <a:xfrm>
                  <a:off x="0" y="499"/>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7296" name="Group 31"/>
              <p:cNvGrpSpPr/>
              <p:nvPr/>
            </p:nvGrpSpPr>
            <p:grpSpPr bwMode="auto">
              <a:xfrm>
                <a:off x="788" y="499"/>
                <a:ext cx="484" cy="499"/>
                <a:chOff x="788" y="499"/>
                <a:chExt cx="484" cy="499"/>
              </a:xfrm>
            </p:grpSpPr>
            <p:sp>
              <p:nvSpPr>
                <p:cNvPr id="97309" name="Rectangle 11"/>
                <p:cNvSpPr>
                  <a:spLocks noChangeArrowheads="1"/>
                </p:cNvSpPr>
                <p:nvPr/>
              </p:nvSpPr>
              <p:spPr bwMode="auto">
                <a:xfrm>
                  <a:off x="831" y="499"/>
                  <a:ext cx="39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7310" name="Rectangle 30"/>
                <p:cNvSpPr>
                  <a:spLocks noChangeArrowheads="1"/>
                </p:cNvSpPr>
                <p:nvPr/>
              </p:nvSpPr>
              <p:spPr bwMode="auto">
                <a:xfrm>
                  <a:off x="788" y="499"/>
                  <a:ext cx="48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7297" name="Group 33"/>
              <p:cNvGrpSpPr/>
              <p:nvPr/>
            </p:nvGrpSpPr>
            <p:grpSpPr bwMode="auto">
              <a:xfrm>
                <a:off x="1272" y="499"/>
                <a:ext cx="709" cy="499"/>
                <a:chOff x="1272" y="499"/>
                <a:chExt cx="709" cy="499"/>
              </a:xfrm>
            </p:grpSpPr>
            <p:sp>
              <p:nvSpPr>
                <p:cNvPr id="97307" name="Rectangle 12"/>
                <p:cNvSpPr>
                  <a:spLocks noChangeArrowheads="1"/>
                </p:cNvSpPr>
                <p:nvPr/>
              </p:nvSpPr>
              <p:spPr bwMode="auto">
                <a:xfrm>
                  <a:off x="1315" y="499"/>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7308" name="Rectangle 32"/>
                <p:cNvSpPr>
                  <a:spLocks noChangeArrowheads="1"/>
                </p:cNvSpPr>
                <p:nvPr/>
              </p:nvSpPr>
              <p:spPr bwMode="auto">
                <a:xfrm>
                  <a:off x="1272" y="499"/>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7298" name="Group 35"/>
              <p:cNvGrpSpPr/>
              <p:nvPr/>
            </p:nvGrpSpPr>
            <p:grpSpPr bwMode="auto">
              <a:xfrm>
                <a:off x="1981" y="499"/>
                <a:ext cx="532" cy="499"/>
                <a:chOff x="1981" y="499"/>
                <a:chExt cx="532" cy="499"/>
              </a:xfrm>
            </p:grpSpPr>
            <p:sp>
              <p:nvSpPr>
                <p:cNvPr id="97305" name="Rectangle 13"/>
                <p:cNvSpPr>
                  <a:spLocks noChangeArrowheads="1"/>
                </p:cNvSpPr>
                <p:nvPr/>
              </p:nvSpPr>
              <p:spPr bwMode="auto">
                <a:xfrm>
                  <a:off x="2024" y="499"/>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7306" name="Rectangle 34"/>
                <p:cNvSpPr>
                  <a:spLocks noChangeArrowheads="1"/>
                </p:cNvSpPr>
                <p:nvPr/>
              </p:nvSpPr>
              <p:spPr bwMode="auto">
                <a:xfrm>
                  <a:off x="1981" y="499"/>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7299" name="Group 37"/>
              <p:cNvGrpSpPr/>
              <p:nvPr/>
            </p:nvGrpSpPr>
            <p:grpSpPr bwMode="auto">
              <a:xfrm>
                <a:off x="2513" y="499"/>
                <a:ext cx="1192" cy="499"/>
                <a:chOff x="2513" y="499"/>
                <a:chExt cx="1192" cy="499"/>
              </a:xfrm>
            </p:grpSpPr>
            <p:sp>
              <p:nvSpPr>
                <p:cNvPr id="97303" name="Rectangle 14"/>
                <p:cNvSpPr>
                  <a:spLocks noChangeArrowheads="1"/>
                </p:cNvSpPr>
                <p:nvPr/>
              </p:nvSpPr>
              <p:spPr bwMode="auto">
                <a:xfrm>
                  <a:off x="2556" y="499"/>
                  <a:ext cx="110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P.AVG.ALL.</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7304" name="Rectangle 36"/>
                <p:cNvSpPr>
                  <a:spLocks noChangeArrowheads="1"/>
                </p:cNvSpPr>
                <p:nvPr/>
              </p:nvSpPr>
              <p:spPr bwMode="auto">
                <a:xfrm>
                  <a:off x="2513" y="499"/>
                  <a:ext cx="119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7300" name="Group 39"/>
              <p:cNvGrpSpPr/>
              <p:nvPr/>
            </p:nvGrpSpPr>
            <p:grpSpPr bwMode="auto">
              <a:xfrm>
                <a:off x="3705" y="499"/>
                <a:ext cx="631" cy="499"/>
                <a:chOff x="3705" y="499"/>
                <a:chExt cx="631" cy="499"/>
              </a:xfrm>
            </p:grpSpPr>
            <p:sp>
              <p:nvSpPr>
                <p:cNvPr id="97301" name="Rectangle 15"/>
                <p:cNvSpPr>
                  <a:spLocks noChangeArrowheads="1"/>
                </p:cNvSpPr>
                <p:nvPr/>
              </p:nvSpPr>
              <p:spPr bwMode="auto">
                <a:xfrm>
                  <a:off x="3748" y="499"/>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IS</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7302" name="Rectangle 38"/>
                <p:cNvSpPr>
                  <a:spLocks noChangeArrowheads="1"/>
                </p:cNvSpPr>
                <p:nvPr/>
              </p:nvSpPr>
              <p:spPr bwMode="auto">
                <a:xfrm>
                  <a:off x="3705" y="499"/>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97288" name="Rectangle 41"/>
            <p:cNvSpPr>
              <a:spLocks noChangeArrowheads="1"/>
            </p:cNvSpPr>
            <p:nvPr/>
          </p:nvSpPr>
          <p:spPr bwMode="auto">
            <a:xfrm>
              <a:off x="-3" y="-3"/>
              <a:ext cx="4342" cy="1004"/>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p:cNvSpPr>
          <p:nvPr>
            <p:ph type="title"/>
          </p:nvPr>
        </p:nvSpPr>
        <p:spPr/>
        <p:txBody>
          <a:bodyPr/>
          <a:lstStyle/>
          <a:p>
            <a:pPr eaLnBrk="1" hangingPunct="1"/>
            <a:r>
              <a:rPr lang="en-US" altLang="zh-CN" sz="4800"/>
              <a:t>4.</a:t>
            </a:r>
            <a:r>
              <a:rPr lang="zh-CN" altLang="en-US" sz="4800"/>
              <a:t>对查询结果排序</a:t>
            </a:r>
            <a:r>
              <a:rPr lang="zh-CN" altLang="en-US"/>
              <a:t>（续）</a:t>
            </a:r>
            <a:endParaRPr lang="zh-CN" altLang="en-US"/>
          </a:p>
        </p:txBody>
      </p:sp>
      <p:sp>
        <p:nvSpPr>
          <p:cNvPr id="98307" name="Rectangle 3"/>
          <p:cNvSpPr>
            <a:spLocks noGrp="1" noRot="1"/>
          </p:cNvSpPr>
          <p:nvPr>
            <p:ph idx="1"/>
          </p:nvPr>
        </p:nvSpPr>
        <p:spPr/>
        <p:txBody>
          <a:bodyPr/>
          <a:lstStyle/>
          <a:p>
            <a:pPr algn="just" eaLnBrk="1" hangingPunct="1">
              <a:buFont typeface="Wingdings" panose="05000000000000000000" pitchFamily="2" charset="2"/>
              <a:buNone/>
            </a:pPr>
            <a:r>
              <a:rPr lang="en-US" altLang="zh-CN">
                <a:ea typeface="黑体" panose="02010609060101010101" pitchFamily="49" charset="-122"/>
              </a:rPr>
              <a:t>[</a:t>
            </a:r>
            <a:r>
              <a:rPr lang="zh-CN" altLang="en-US">
                <a:ea typeface="黑体" panose="02010609060101010101" pitchFamily="49" charset="-122"/>
              </a:rPr>
              <a:t>例</a:t>
            </a:r>
            <a:r>
              <a:rPr lang="en-US" altLang="zh-CN"/>
              <a:t>11]  </a:t>
            </a:r>
            <a:r>
              <a:rPr lang="zh-CN" altLang="en-US"/>
              <a:t>查全体男生的姓名，要求查询结果按所在系升序排序，对相同系的学生按年龄降序排序。</a:t>
            </a:r>
            <a:endParaRPr lang="zh-CN" altLang="en-US"/>
          </a:p>
          <a:p>
            <a:pPr algn="just" eaLnBrk="1" hangingPunct="1">
              <a:buFont typeface="Wingdings" panose="05000000000000000000" pitchFamily="2" charset="2"/>
              <a:buNone/>
            </a:pPr>
            <a:endParaRPr lang="en-US" altLang="zh-CN"/>
          </a:p>
        </p:txBody>
      </p:sp>
      <p:sp>
        <p:nvSpPr>
          <p:cNvPr id="43" name="日期占位符 3"/>
          <p:cNvSpPr>
            <a:spLocks noGrp="1"/>
          </p:cNvSpPr>
          <p:nvPr>
            <p:ph type="dt" sz="quarter" idx="10"/>
          </p:nvPr>
        </p:nvSpPr>
        <p:spPr/>
        <p:txBody>
          <a:bodyPr/>
          <a:lstStyle/>
          <a:p>
            <a:pPr>
              <a:defRPr/>
            </a:pPr>
            <a:fld id="{796697B1-0331-49C8-96B3-EE7E65E45E2E}" type="datetime1">
              <a:rPr lang="zh-CN" altLang="en-US"/>
            </a:fld>
            <a:endParaRPr lang="en-US" altLang="zh-CN"/>
          </a:p>
        </p:txBody>
      </p:sp>
      <p:sp>
        <p:nvSpPr>
          <p:cNvPr id="983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98310" name="Group 81"/>
          <p:cNvGrpSpPr/>
          <p:nvPr/>
        </p:nvGrpSpPr>
        <p:grpSpPr bwMode="auto">
          <a:xfrm>
            <a:off x="1057275" y="3429000"/>
            <a:ext cx="7015163" cy="1593850"/>
            <a:chOff x="-3" y="-3"/>
            <a:chExt cx="4419" cy="1004"/>
          </a:xfrm>
        </p:grpSpPr>
        <p:grpSp>
          <p:nvGrpSpPr>
            <p:cNvPr id="98311" name="Group 79"/>
            <p:cNvGrpSpPr/>
            <p:nvPr/>
          </p:nvGrpSpPr>
          <p:grpSpPr bwMode="auto">
            <a:xfrm>
              <a:off x="0" y="0"/>
              <a:ext cx="4413" cy="998"/>
              <a:chOff x="0" y="0"/>
              <a:chExt cx="4413" cy="998"/>
            </a:xfrm>
          </p:grpSpPr>
          <p:grpSp>
            <p:nvGrpSpPr>
              <p:cNvPr id="98313" name="Group 56"/>
              <p:cNvGrpSpPr/>
              <p:nvPr/>
            </p:nvGrpSpPr>
            <p:grpSpPr bwMode="auto">
              <a:xfrm>
                <a:off x="0" y="0"/>
                <a:ext cx="788" cy="499"/>
                <a:chOff x="0" y="0"/>
                <a:chExt cx="788" cy="499"/>
              </a:xfrm>
            </p:grpSpPr>
            <p:sp>
              <p:nvSpPr>
                <p:cNvPr id="98347" name="Rectangle 43"/>
                <p:cNvSpPr>
                  <a:spLocks noChangeArrowheads="1"/>
                </p:cNvSpPr>
                <p:nvPr/>
              </p:nvSpPr>
              <p:spPr bwMode="auto">
                <a:xfrm>
                  <a:off x="43" y="0"/>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8348" name="Rectangle 55"/>
                <p:cNvSpPr>
                  <a:spLocks noChangeArrowheads="1"/>
                </p:cNvSpPr>
                <p:nvPr/>
              </p:nvSpPr>
              <p:spPr bwMode="auto">
                <a:xfrm>
                  <a:off x="0" y="0"/>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8314" name="Group 58"/>
              <p:cNvGrpSpPr/>
              <p:nvPr/>
            </p:nvGrpSpPr>
            <p:grpSpPr bwMode="auto">
              <a:xfrm>
                <a:off x="788" y="0"/>
                <a:ext cx="484" cy="499"/>
                <a:chOff x="788" y="0"/>
                <a:chExt cx="484" cy="499"/>
              </a:xfrm>
            </p:grpSpPr>
            <p:sp>
              <p:nvSpPr>
                <p:cNvPr id="98345" name="Rectangle 44"/>
                <p:cNvSpPr>
                  <a:spLocks noChangeArrowheads="1"/>
                </p:cNvSpPr>
                <p:nvPr/>
              </p:nvSpPr>
              <p:spPr bwMode="auto">
                <a:xfrm>
                  <a:off x="831" y="0"/>
                  <a:ext cx="39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8346" name="Rectangle 57"/>
                <p:cNvSpPr>
                  <a:spLocks noChangeArrowheads="1"/>
                </p:cNvSpPr>
                <p:nvPr/>
              </p:nvSpPr>
              <p:spPr bwMode="auto">
                <a:xfrm>
                  <a:off x="788" y="0"/>
                  <a:ext cx="48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8315" name="Group 60"/>
              <p:cNvGrpSpPr/>
              <p:nvPr/>
            </p:nvGrpSpPr>
            <p:grpSpPr bwMode="auto">
              <a:xfrm>
                <a:off x="1272" y="0"/>
                <a:ext cx="709" cy="499"/>
                <a:chOff x="1272" y="0"/>
                <a:chExt cx="709" cy="499"/>
              </a:xfrm>
            </p:grpSpPr>
            <p:sp>
              <p:nvSpPr>
                <p:cNvPr id="98343" name="Rectangle 45"/>
                <p:cNvSpPr>
                  <a:spLocks noChangeArrowheads="1"/>
                </p:cNvSpPr>
                <p:nvPr/>
              </p:nvSpPr>
              <p:spPr bwMode="auto">
                <a:xfrm>
                  <a:off x="1315" y="0"/>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8344" name="Rectangle 59"/>
                <p:cNvSpPr>
                  <a:spLocks noChangeArrowheads="1"/>
                </p:cNvSpPr>
                <p:nvPr/>
              </p:nvSpPr>
              <p:spPr bwMode="auto">
                <a:xfrm>
                  <a:off x="1272" y="0"/>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8316" name="Group 62"/>
              <p:cNvGrpSpPr/>
              <p:nvPr/>
            </p:nvGrpSpPr>
            <p:grpSpPr bwMode="auto">
              <a:xfrm>
                <a:off x="1981" y="0"/>
                <a:ext cx="532" cy="499"/>
                <a:chOff x="1981" y="0"/>
                <a:chExt cx="532" cy="499"/>
              </a:xfrm>
            </p:grpSpPr>
            <p:sp>
              <p:nvSpPr>
                <p:cNvPr id="98341" name="Rectangle 46"/>
                <p:cNvSpPr>
                  <a:spLocks noChangeArrowheads="1"/>
                </p:cNvSpPr>
                <p:nvPr/>
              </p:nvSpPr>
              <p:spPr bwMode="auto">
                <a:xfrm>
                  <a:off x="2024" y="0"/>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8342" name="Rectangle 61"/>
                <p:cNvSpPr>
                  <a:spLocks noChangeArrowheads="1"/>
                </p:cNvSpPr>
                <p:nvPr/>
              </p:nvSpPr>
              <p:spPr bwMode="auto">
                <a:xfrm>
                  <a:off x="1981" y="0"/>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8317" name="Group 64"/>
              <p:cNvGrpSpPr/>
              <p:nvPr/>
            </p:nvGrpSpPr>
            <p:grpSpPr bwMode="auto">
              <a:xfrm>
                <a:off x="2513" y="0"/>
                <a:ext cx="950" cy="499"/>
                <a:chOff x="2513" y="0"/>
                <a:chExt cx="950" cy="499"/>
              </a:xfrm>
            </p:grpSpPr>
            <p:sp>
              <p:nvSpPr>
                <p:cNvPr id="98339" name="Rectangle 47"/>
                <p:cNvSpPr>
                  <a:spLocks noChangeArrowheads="1"/>
                </p:cNvSpPr>
                <p:nvPr/>
              </p:nvSpPr>
              <p:spPr bwMode="auto">
                <a:xfrm>
                  <a:off x="2556" y="0"/>
                  <a:ext cx="86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Sage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8340" name="Rectangle 63"/>
                <p:cNvSpPr>
                  <a:spLocks noChangeArrowheads="1"/>
                </p:cNvSpPr>
                <p:nvPr/>
              </p:nvSpPr>
              <p:spPr bwMode="auto">
                <a:xfrm>
                  <a:off x="2513" y="0"/>
                  <a:ext cx="95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8318" name="Group 66"/>
              <p:cNvGrpSpPr/>
              <p:nvPr/>
            </p:nvGrpSpPr>
            <p:grpSpPr bwMode="auto">
              <a:xfrm>
                <a:off x="3463" y="0"/>
                <a:ext cx="950" cy="499"/>
                <a:chOff x="3463" y="0"/>
                <a:chExt cx="950" cy="499"/>
              </a:xfrm>
            </p:grpSpPr>
            <p:sp>
              <p:nvSpPr>
                <p:cNvPr id="98337" name="Rectangle 48"/>
                <p:cNvSpPr>
                  <a:spLocks noChangeArrowheads="1"/>
                </p:cNvSpPr>
                <p:nvPr/>
              </p:nvSpPr>
              <p:spPr bwMode="auto">
                <a:xfrm>
                  <a:off x="3506" y="0"/>
                  <a:ext cx="86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8338" name="Rectangle 65"/>
                <p:cNvSpPr>
                  <a:spLocks noChangeArrowheads="1"/>
                </p:cNvSpPr>
                <p:nvPr/>
              </p:nvSpPr>
              <p:spPr bwMode="auto">
                <a:xfrm>
                  <a:off x="3463" y="0"/>
                  <a:ext cx="95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8319" name="Group 68"/>
              <p:cNvGrpSpPr/>
              <p:nvPr/>
            </p:nvGrpSpPr>
            <p:grpSpPr bwMode="auto">
              <a:xfrm>
                <a:off x="0" y="499"/>
                <a:ext cx="788" cy="499"/>
                <a:chOff x="0" y="499"/>
                <a:chExt cx="788" cy="499"/>
              </a:xfrm>
            </p:grpSpPr>
            <p:sp>
              <p:nvSpPr>
                <p:cNvPr id="98335" name="Rectangle 49"/>
                <p:cNvSpPr>
                  <a:spLocks noChangeArrowheads="1"/>
                </p:cNvSpPr>
                <p:nvPr/>
              </p:nvSpPr>
              <p:spPr bwMode="auto">
                <a:xfrm>
                  <a:off x="43" y="499"/>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98336" name="Rectangle 67"/>
                <p:cNvSpPr>
                  <a:spLocks noChangeArrowheads="1"/>
                </p:cNvSpPr>
                <p:nvPr/>
              </p:nvSpPr>
              <p:spPr bwMode="auto">
                <a:xfrm>
                  <a:off x="0" y="499"/>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8320" name="Group 70"/>
              <p:cNvGrpSpPr/>
              <p:nvPr/>
            </p:nvGrpSpPr>
            <p:grpSpPr bwMode="auto">
              <a:xfrm>
                <a:off x="788" y="499"/>
                <a:ext cx="484" cy="499"/>
                <a:chOff x="788" y="499"/>
                <a:chExt cx="484" cy="499"/>
              </a:xfrm>
            </p:grpSpPr>
            <p:sp>
              <p:nvSpPr>
                <p:cNvPr id="98333" name="Rectangle 50"/>
                <p:cNvSpPr>
                  <a:spLocks noChangeArrowheads="1"/>
                </p:cNvSpPr>
                <p:nvPr/>
              </p:nvSpPr>
              <p:spPr bwMode="auto">
                <a:xfrm>
                  <a:off x="831" y="499"/>
                  <a:ext cx="39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8334" name="Rectangle 69"/>
                <p:cNvSpPr>
                  <a:spLocks noChangeArrowheads="1"/>
                </p:cNvSpPr>
                <p:nvPr/>
              </p:nvSpPr>
              <p:spPr bwMode="auto">
                <a:xfrm>
                  <a:off x="788" y="499"/>
                  <a:ext cx="484"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8321" name="Group 72"/>
              <p:cNvGrpSpPr/>
              <p:nvPr/>
            </p:nvGrpSpPr>
            <p:grpSpPr bwMode="auto">
              <a:xfrm>
                <a:off x="1272" y="499"/>
                <a:ext cx="709" cy="499"/>
                <a:chOff x="1272" y="499"/>
                <a:chExt cx="709" cy="499"/>
              </a:xfrm>
            </p:grpSpPr>
            <p:sp>
              <p:nvSpPr>
                <p:cNvPr id="98331" name="Rectangle 51"/>
                <p:cNvSpPr>
                  <a:spLocks noChangeArrowheads="1"/>
                </p:cNvSpPr>
                <p:nvPr/>
              </p:nvSpPr>
              <p:spPr bwMode="auto">
                <a:xfrm>
                  <a:off x="1315" y="499"/>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P.</a:t>
                  </a:r>
                  <a:r>
                    <a:rPr lang="zh-CN" altLang="en-US" sz="2200" b="1" u="sng">
                      <a:latin typeface="Times New Roman" panose="02020603050405020304" pitchFamily="18" charset="0"/>
                    </a:rPr>
                    <a:t>李勇</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8332" name="Rectangle 71"/>
                <p:cNvSpPr>
                  <a:spLocks noChangeArrowheads="1"/>
                </p:cNvSpPr>
                <p:nvPr/>
              </p:nvSpPr>
              <p:spPr bwMode="auto">
                <a:xfrm>
                  <a:off x="1272" y="499"/>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8322" name="Group 74"/>
              <p:cNvGrpSpPr/>
              <p:nvPr/>
            </p:nvGrpSpPr>
            <p:grpSpPr bwMode="auto">
              <a:xfrm>
                <a:off x="1981" y="499"/>
                <a:ext cx="532" cy="499"/>
                <a:chOff x="1981" y="499"/>
                <a:chExt cx="532" cy="499"/>
              </a:xfrm>
            </p:grpSpPr>
            <p:sp>
              <p:nvSpPr>
                <p:cNvPr id="98329" name="Rectangle 52"/>
                <p:cNvSpPr>
                  <a:spLocks noChangeArrowheads="1"/>
                </p:cNvSpPr>
                <p:nvPr/>
              </p:nvSpPr>
              <p:spPr bwMode="auto">
                <a:xfrm>
                  <a:off x="2024" y="499"/>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男</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8330" name="Rectangle 73"/>
                <p:cNvSpPr>
                  <a:spLocks noChangeArrowheads="1"/>
                </p:cNvSpPr>
                <p:nvPr/>
              </p:nvSpPr>
              <p:spPr bwMode="auto">
                <a:xfrm>
                  <a:off x="1981" y="499"/>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8323" name="Group 76"/>
              <p:cNvGrpSpPr/>
              <p:nvPr/>
            </p:nvGrpSpPr>
            <p:grpSpPr bwMode="auto">
              <a:xfrm>
                <a:off x="2513" y="499"/>
                <a:ext cx="950" cy="499"/>
                <a:chOff x="2513" y="499"/>
                <a:chExt cx="950" cy="499"/>
              </a:xfrm>
            </p:grpSpPr>
            <p:sp>
              <p:nvSpPr>
                <p:cNvPr id="98327" name="Rectangle 53"/>
                <p:cNvSpPr>
                  <a:spLocks noChangeArrowheads="1"/>
                </p:cNvSpPr>
                <p:nvPr/>
              </p:nvSpPr>
              <p:spPr bwMode="auto">
                <a:xfrm>
                  <a:off x="2556" y="499"/>
                  <a:ext cx="86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DO</a:t>
                  </a:r>
                  <a:r>
                    <a:rPr lang="zh-CN" altLang="en-US" sz="2200" b="1">
                      <a:latin typeface="Times New Roman" panose="02020603050405020304" pitchFamily="18" charset="0"/>
                    </a:rPr>
                    <a:t>（</a:t>
                  </a:r>
                  <a:r>
                    <a:rPr lang="en-US" altLang="zh-CN" sz="2200" b="1">
                      <a:latin typeface="Times New Roman" panose="02020603050405020304" pitchFamily="18" charset="0"/>
                    </a:rPr>
                    <a:t>2</a:t>
                  </a:r>
                  <a:r>
                    <a:rPr lang="zh-CN" altLang="en-US" sz="2200" b="1">
                      <a:latin typeface="Times New Roman" panose="02020603050405020304" pitchFamily="18" charset="0"/>
                    </a:rPr>
                    <a:t>）</a:t>
                  </a:r>
                  <a:r>
                    <a:rPr lang="en-US" altLang="zh-CN" sz="2200" b="1">
                      <a:latin typeface="Times New Roman" panose="02020603050405020304" pitchFamily="18" charset="0"/>
                    </a:rPr>
                    <a: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8328" name="Rectangle 75"/>
                <p:cNvSpPr>
                  <a:spLocks noChangeArrowheads="1"/>
                </p:cNvSpPr>
                <p:nvPr/>
              </p:nvSpPr>
              <p:spPr bwMode="auto">
                <a:xfrm>
                  <a:off x="2513" y="499"/>
                  <a:ext cx="95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8324" name="Group 78"/>
              <p:cNvGrpSpPr/>
              <p:nvPr/>
            </p:nvGrpSpPr>
            <p:grpSpPr bwMode="auto">
              <a:xfrm>
                <a:off x="3463" y="499"/>
                <a:ext cx="950" cy="499"/>
                <a:chOff x="3463" y="499"/>
                <a:chExt cx="950" cy="499"/>
              </a:xfrm>
            </p:grpSpPr>
            <p:sp>
              <p:nvSpPr>
                <p:cNvPr id="98325" name="Rectangle 54"/>
                <p:cNvSpPr>
                  <a:spLocks noChangeArrowheads="1"/>
                </p:cNvSpPr>
                <p:nvPr/>
              </p:nvSpPr>
              <p:spPr bwMode="auto">
                <a:xfrm>
                  <a:off x="3506" y="499"/>
                  <a:ext cx="86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AO</a:t>
                  </a:r>
                  <a:r>
                    <a:rPr lang="zh-CN" altLang="en-US" sz="2200" b="1">
                      <a:latin typeface="Times New Roman" panose="02020603050405020304" pitchFamily="18" charset="0"/>
                    </a:rPr>
                    <a:t>（</a:t>
                  </a:r>
                  <a:r>
                    <a:rPr lang="en-US" altLang="zh-CN" sz="2200" b="1">
                      <a:latin typeface="Times New Roman" panose="02020603050405020304" pitchFamily="18" charset="0"/>
                    </a:rPr>
                    <a:t>1</a:t>
                  </a:r>
                  <a:r>
                    <a:rPr lang="zh-CN" altLang="en-US" sz="2200" b="1">
                      <a:latin typeface="Times New Roman" panose="02020603050405020304" pitchFamily="18" charset="0"/>
                    </a:rPr>
                    <a:t>）</a:t>
                  </a:r>
                  <a:r>
                    <a:rPr lang="en-US" altLang="zh-CN" sz="2200" b="1">
                      <a:latin typeface="Times New Roman" panose="02020603050405020304" pitchFamily="18" charset="0"/>
                    </a:rPr>
                    <a: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8326" name="Rectangle 77"/>
                <p:cNvSpPr>
                  <a:spLocks noChangeArrowheads="1"/>
                </p:cNvSpPr>
                <p:nvPr/>
              </p:nvSpPr>
              <p:spPr bwMode="auto">
                <a:xfrm>
                  <a:off x="3463" y="499"/>
                  <a:ext cx="95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98312" name="Rectangle 80"/>
            <p:cNvSpPr>
              <a:spLocks noChangeArrowheads="1"/>
            </p:cNvSpPr>
            <p:nvPr/>
          </p:nvSpPr>
          <p:spPr bwMode="auto">
            <a:xfrm>
              <a:off x="-3" y="-3"/>
              <a:ext cx="4419" cy="1004"/>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p:cNvSpPr>
          <p:nvPr>
            <p:ph type="title"/>
          </p:nvPr>
        </p:nvSpPr>
        <p:spPr/>
        <p:txBody>
          <a:bodyPr/>
          <a:lstStyle/>
          <a:p>
            <a:pPr eaLnBrk="1" hangingPunct="1"/>
            <a:r>
              <a:rPr lang="zh-CN" altLang="en-US"/>
              <a:t>二、修改操作</a:t>
            </a:r>
            <a:endParaRPr lang="zh-CN" altLang="en-US"/>
          </a:p>
        </p:txBody>
      </p:sp>
      <p:sp>
        <p:nvSpPr>
          <p:cNvPr id="99331" name="Rectangle 3"/>
          <p:cNvSpPr>
            <a:spLocks noGrp="1" noRot="1"/>
          </p:cNvSpPr>
          <p:nvPr>
            <p:ph idx="1"/>
          </p:nvPr>
        </p:nvSpPr>
        <p:spPr/>
        <p:txBody>
          <a:bodyPr/>
          <a:lstStyle/>
          <a:p>
            <a:pPr algn="just" eaLnBrk="1" hangingPunct="1">
              <a:lnSpc>
                <a:spcPct val="150000"/>
              </a:lnSpc>
              <a:buFont typeface="Wingdings" panose="05000000000000000000" pitchFamily="2" charset="2"/>
              <a:buNone/>
            </a:pPr>
            <a:r>
              <a:rPr lang="en-US" altLang="zh-CN">
                <a:ea typeface="黑体" panose="02010609060101010101" pitchFamily="49" charset="-122"/>
              </a:rPr>
              <a:t>[</a:t>
            </a:r>
            <a:r>
              <a:rPr lang="zh-CN" altLang="en-US">
                <a:ea typeface="黑体" panose="02010609060101010101" pitchFamily="49" charset="-122"/>
              </a:rPr>
              <a:t>例</a:t>
            </a:r>
            <a:r>
              <a:rPr lang="en-US" altLang="zh-CN"/>
              <a:t>12]  </a:t>
            </a:r>
            <a:r>
              <a:rPr lang="zh-CN" altLang="en-US"/>
              <a:t>把</a:t>
            </a:r>
            <a:r>
              <a:rPr lang="en-US" altLang="zh-CN"/>
              <a:t>95001</a:t>
            </a:r>
            <a:r>
              <a:rPr lang="zh-CN" altLang="en-US"/>
              <a:t>学生的年龄改为</a:t>
            </a:r>
            <a:r>
              <a:rPr lang="en-US" altLang="zh-CN"/>
              <a:t>18</a:t>
            </a:r>
            <a:r>
              <a:rPr lang="zh-CN" altLang="en-US"/>
              <a:t>岁。</a:t>
            </a:r>
            <a:endParaRPr lang="zh-CN" altLang="en-US"/>
          </a:p>
          <a:p>
            <a:pPr lvl="1" algn="just" eaLnBrk="1" hangingPunct="1">
              <a:buFont typeface="Wingdings" panose="05000000000000000000" pitchFamily="2" charset="2"/>
              <a:buNone/>
            </a:pPr>
            <a:endParaRPr lang="zh-CN" altLang="en-US"/>
          </a:p>
          <a:p>
            <a:pPr lvl="1" algn="just" eaLnBrk="1" hangingPunct="1">
              <a:buFont typeface="Wingdings" panose="05000000000000000000" pitchFamily="2" charset="2"/>
              <a:buNone/>
            </a:pPr>
            <a:r>
              <a:rPr lang="zh-CN" altLang="en-US"/>
              <a:t>方法</a:t>
            </a:r>
            <a:r>
              <a:rPr lang="en-US" altLang="zh-CN"/>
              <a:t>(1) </a:t>
            </a:r>
            <a:r>
              <a:rPr lang="zh-CN" altLang="en-US"/>
              <a:t>：将操作符“</a:t>
            </a:r>
            <a:r>
              <a:rPr lang="en-US" altLang="zh-CN"/>
              <a:t>U.”</a:t>
            </a:r>
            <a:r>
              <a:rPr lang="zh-CN" altLang="en-US"/>
              <a:t>放在值上</a:t>
            </a:r>
            <a:endParaRPr lang="zh-CN" altLang="en-US"/>
          </a:p>
          <a:p>
            <a:pPr eaLnBrk="1" hangingPunct="1"/>
            <a:endParaRPr lang="en-US" altLang="zh-CN"/>
          </a:p>
        </p:txBody>
      </p:sp>
      <p:sp>
        <p:nvSpPr>
          <p:cNvPr id="43" name="日期占位符 3"/>
          <p:cNvSpPr>
            <a:spLocks noGrp="1"/>
          </p:cNvSpPr>
          <p:nvPr>
            <p:ph type="dt" sz="quarter" idx="10"/>
          </p:nvPr>
        </p:nvSpPr>
        <p:spPr/>
        <p:txBody>
          <a:bodyPr/>
          <a:lstStyle/>
          <a:p>
            <a:pPr>
              <a:defRPr/>
            </a:pPr>
            <a:fld id="{EE86910D-FEA5-4CFA-98ED-EFA7C85D573D}" type="datetime1">
              <a:rPr lang="zh-CN" altLang="en-US"/>
            </a:fld>
            <a:endParaRPr lang="en-US" altLang="zh-CN"/>
          </a:p>
        </p:txBody>
      </p:sp>
      <p:sp>
        <p:nvSpPr>
          <p:cNvPr id="993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99334" name="Group 81"/>
          <p:cNvGrpSpPr/>
          <p:nvPr/>
        </p:nvGrpSpPr>
        <p:grpSpPr bwMode="auto">
          <a:xfrm>
            <a:off x="1524000" y="4114800"/>
            <a:ext cx="6226175" cy="1219200"/>
            <a:chOff x="-3" y="-3"/>
            <a:chExt cx="3922" cy="1014"/>
          </a:xfrm>
        </p:grpSpPr>
        <p:grpSp>
          <p:nvGrpSpPr>
            <p:cNvPr id="99335" name="Group 79"/>
            <p:cNvGrpSpPr/>
            <p:nvPr/>
          </p:nvGrpSpPr>
          <p:grpSpPr bwMode="auto">
            <a:xfrm>
              <a:off x="0" y="0"/>
              <a:ext cx="3916" cy="1008"/>
              <a:chOff x="0" y="0"/>
              <a:chExt cx="3916" cy="1008"/>
            </a:xfrm>
          </p:grpSpPr>
          <p:grpSp>
            <p:nvGrpSpPr>
              <p:cNvPr id="99337" name="Group 56"/>
              <p:cNvGrpSpPr/>
              <p:nvPr/>
            </p:nvGrpSpPr>
            <p:grpSpPr bwMode="auto">
              <a:xfrm>
                <a:off x="0" y="0"/>
                <a:ext cx="788" cy="509"/>
                <a:chOff x="0" y="0"/>
                <a:chExt cx="788" cy="509"/>
              </a:xfrm>
            </p:grpSpPr>
            <p:sp>
              <p:nvSpPr>
                <p:cNvPr id="99371" name="Rectangle 43"/>
                <p:cNvSpPr>
                  <a:spLocks noChangeArrowheads="1"/>
                </p:cNvSpPr>
                <p:nvPr/>
              </p:nvSpPr>
              <p:spPr bwMode="auto">
                <a:xfrm>
                  <a:off x="43" y="0"/>
                  <a:ext cx="702"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72" name="Rectangle 55"/>
                <p:cNvSpPr>
                  <a:spLocks noChangeArrowheads="1"/>
                </p:cNvSpPr>
                <p:nvPr/>
              </p:nvSpPr>
              <p:spPr bwMode="auto">
                <a:xfrm>
                  <a:off x="0" y="0"/>
                  <a:ext cx="788"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9338" name="Group 58"/>
              <p:cNvGrpSpPr/>
              <p:nvPr/>
            </p:nvGrpSpPr>
            <p:grpSpPr bwMode="auto">
              <a:xfrm>
                <a:off x="788" y="0"/>
                <a:ext cx="640" cy="509"/>
                <a:chOff x="788" y="0"/>
                <a:chExt cx="640" cy="509"/>
              </a:xfrm>
            </p:grpSpPr>
            <p:sp>
              <p:nvSpPr>
                <p:cNvPr id="99369" name="Rectangle 44"/>
                <p:cNvSpPr>
                  <a:spLocks noChangeArrowheads="1"/>
                </p:cNvSpPr>
                <p:nvPr/>
              </p:nvSpPr>
              <p:spPr bwMode="auto">
                <a:xfrm>
                  <a:off x="831" y="0"/>
                  <a:ext cx="554"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70" name="Rectangle 57"/>
                <p:cNvSpPr>
                  <a:spLocks noChangeArrowheads="1"/>
                </p:cNvSpPr>
                <p:nvPr/>
              </p:nvSpPr>
              <p:spPr bwMode="auto">
                <a:xfrm>
                  <a:off x="788" y="0"/>
                  <a:ext cx="640"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9339" name="Group 60"/>
              <p:cNvGrpSpPr/>
              <p:nvPr/>
            </p:nvGrpSpPr>
            <p:grpSpPr bwMode="auto">
              <a:xfrm>
                <a:off x="1428" y="0"/>
                <a:ext cx="709" cy="509"/>
                <a:chOff x="1428" y="0"/>
                <a:chExt cx="709" cy="509"/>
              </a:xfrm>
            </p:grpSpPr>
            <p:sp>
              <p:nvSpPr>
                <p:cNvPr id="99367" name="Rectangle 45"/>
                <p:cNvSpPr>
                  <a:spLocks noChangeArrowheads="1"/>
                </p:cNvSpPr>
                <p:nvPr/>
              </p:nvSpPr>
              <p:spPr bwMode="auto">
                <a:xfrm>
                  <a:off x="1471" y="0"/>
                  <a:ext cx="623"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68" name="Rectangle 59"/>
                <p:cNvSpPr>
                  <a:spLocks noChangeArrowheads="1"/>
                </p:cNvSpPr>
                <p:nvPr/>
              </p:nvSpPr>
              <p:spPr bwMode="auto">
                <a:xfrm>
                  <a:off x="1428" y="0"/>
                  <a:ext cx="709"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9340" name="Group 62"/>
              <p:cNvGrpSpPr/>
              <p:nvPr/>
            </p:nvGrpSpPr>
            <p:grpSpPr bwMode="auto">
              <a:xfrm>
                <a:off x="2137" y="0"/>
                <a:ext cx="532" cy="509"/>
                <a:chOff x="2137" y="0"/>
                <a:chExt cx="532" cy="509"/>
              </a:xfrm>
            </p:grpSpPr>
            <p:sp>
              <p:nvSpPr>
                <p:cNvPr id="99365" name="Rectangle 46"/>
                <p:cNvSpPr>
                  <a:spLocks noChangeArrowheads="1"/>
                </p:cNvSpPr>
                <p:nvPr/>
              </p:nvSpPr>
              <p:spPr bwMode="auto">
                <a:xfrm>
                  <a:off x="2180" y="0"/>
                  <a:ext cx="44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66" name="Rectangle 61"/>
                <p:cNvSpPr>
                  <a:spLocks noChangeArrowheads="1"/>
                </p:cNvSpPr>
                <p:nvPr/>
              </p:nvSpPr>
              <p:spPr bwMode="auto">
                <a:xfrm>
                  <a:off x="2137" y="0"/>
                  <a:ext cx="532"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9341" name="Group 64"/>
              <p:cNvGrpSpPr/>
              <p:nvPr/>
            </p:nvGrpSpPr>
            <p:grpSpPr bwMode="auto">
              <a:xfrm>
                <a:off x="2669" y="0"/>
                <a:ext cx="616" cy="509"/>
                <a:chOff x="2669" y="0"/>
                <a:chExt cx="616" cy="509"/>
              </a:xfrm>
            </p:grpSpPr>
            <p:sp>
              <p:nvSpPr>
                <p:cNvPr id="99363" name="Rectangle 47"/>
                <p:cNvSpPr>
                  <a:spLocks noChangeArrowheads="1"/>
                </p:cNvSpPr>
                <p:nvPr/>
              </p:nvSpPr>
              <p:spPr bwMode="auto">
                <a:xfrm>
                  <a:off x="2712" y="0"/>
                  <a:ext cx="530"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cs typeface="Times New Roman" panose="02020603050405020304" pitchFamily="18" charset="0"/>
                    </a:rPr>
                    <a:t>Sage</a:t>
                  </a:r>
                  <a:endParaRPr lang="en-US" altLang="zh-CN" b="1">
                    <a:latin typeface="Times New Roman" panose="02020603050405020304" pitchFamily="18" charset="0"/>
                    <a:cs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64" name="Rectangle 63"/>
                <p:cNvSpPr>
                  <a:spLocks noChangeArrowheads="1"/>
                </p:cNvSpPr>
                <p:nvPr/>
              </p:nvSpPr>
              <p:spPr bwMode="auto">
                <a:xfrm>
                  <a:off x="2669" y="0"/>
                  <a:ext cx="616"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9342" name="Group 66"/>
              <p:cNvGrpSpPr/>
              <p:nvPr/>
            </p:nvGrpSpPr>
            <p:grpSpPr bwMode="auto">
              <a:xfrm>
                <a:off x="3285" y="0"/>
                <a:ext cx="631" cy="509"/>
                <a:chOff x="3285" y="0"/>
                <a:chExt cx="631" cy="509"/>
              </a:xfrm>
            </p:grpSpPr>
            <p:sp>
              <p:nvSpPr>
                <p:cNvPr id="99361" name="Rectangle 48"/>
                <p:cNvSpPr>
                  <a:spLocks noChangeArrowheads="1"/>
                </p:cNvSpPr>
                <p:nvPr/>
              </p:nvSpPr>
              <p:spPr bwMode="auto">
                <a:xfrm>
                  <a:off x="3328" y="0"/>
                  <a:ext cx="545"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62" name="Rectangle 65"/>
                <p:cNvSpPr>
                  <a:spLocks noChangeArrowheads="1"/>
                </p:cNvSpPr>
                <p:nvPr/>
              </p:nvSpPr>
              <p:spPr bwMode="auto">
                <a:xfrm>
                  <a:off x="3285" y="0"/>
                  <a:ext cx="631"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9343" name="Group 68"/>
              <p:cNvGrpSpPr/>
              <p:nvPr/>
            </p:nvGrpSpPr>
            <p:grpSpPr bwMode="auto">
              <a:xfrm>
                <a:off x="0" y="509"/>
                <a:ext cx="788" cy="499"/>
                <a:chOff x="0" y="509"/>
                <a:chExt cx="788" cy="499"/>
              </a:xfrm>
            </p:grpSpPr>
            <p:sp>
              <p:nvSpPr>
                <p:cNvPr id="99359" name="Rectangle 49"/>
                <p:cNvSpPr>
                  <a:spLocks noChangeArrowheads="1"/>
                </p:cNvSpPr>
                <p:nvPr/>
              </p:nvSpPr>
              <p:spPr bwMode="auto">
                <a:xfrm>
                  <a:off x="43" y="509"/>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60" name="Rectangle 67"/>
                <p:cNvSpPr>
                  <a:spLocks noChangeArrowheads="1"/>
                </p:cNvSpPr>
                <p:nvPr/>
              </p:nvSpPr>
              <p:spPr bwMode="auto">
                <a:xfrm>
                  <a:off x="0" y="509"/>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9344" name="Group 70"/>
              <p:cNvGrpSpPr/>
              <p:nvPr/>
            </p:nvGrpSpPr>
            <p:grpSpPr bwMode="auto">
              <a:xfrm>
                <a:off x="788" y="509"/>
                <a:ext cx="640" cy="499"/>
                <a:chOff x="788" y="509"/>
                <a:chExt cx="640" cy="499"/>
              </a:xfrm>
            </p:grpSpPr>
            <p:sp>
              <p:nvSpPr>
                <p:cNvPr id="99357" name="Rectangle 50"/>
                <p:cNvSpPr>
                  <a:spLocks noChangeArrowheads="1"/>
                </p:cNvSpPr>
                <p:nvPr/>
              </p:nvSpPr>
              <p:spPr bwMode="auto">
                <a:xfrm>
                  <a:off x="831" y="509"/>
                  <a:ext cx="5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95001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58" name="Rectangle 69"/>
                <p:cNvSpPr>
                  <a:spLocks noChangeArrowheads="1"/>
                </p:cNvSpPr>
                <p:nvPr/>
              </p:nvSpPr>
              <p:spPr bwMode="auto">
                <a:xfrm>
                  <a:off x="788" y="509"/>
                  <a:ext cx="6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9345" name="Group 72"/>
              <p:cNvGrpSpPr/>
              <p:nvPr/>
            </p:nvGrpSpPr>
            <p:grpSpPr bwMode="auto">
              <a:xfrm>
                <a:off x="1428" y="509"/>
                <a:ext cx="709" cy="499"/>
                <a:chOff x="1428" y="509"/>
                <a:chExt cx="709" cy="499"/>
              </a:xfrm>
            </p:grpSpPr>
            <p:sp>
              <p:nvSpPr>
                <p:cNvPr id="99355" name="Rectangle 51"/>
                <p:cNvSpPr>
                  <a:spLocks noChangeArrowheads="1"/>
                </p:cNvSpPr>
                <p:nvPr/>
              </p:nvSpPr>
              <p:spPr bwMode="auto">
                <a:xfrm>
                  <a:off x="1471" y="509"/>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56" name="Rectangle 71"/>
                <p:cNvSpPr>
                  <a:spLocks noChangeArrowheads="1"/>
                </p:cNvSpPr>
                <p:nvPr/>
              </p:nvSpPr>
              <p:spPr bwMode="auto">
                <a:xfrm>
                  <a:off x="1428" y="509"/>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9346" name="Group 74"/>
              <p:cNvGrpSpPr/>
              <p:nvPr/>
            </p:nvGrpSpPr>
            <p:grpSpPr bwMode="auto">
              <a:xfrm>
                <a:off x="2137" y="509"/>
                <a:ext cx="532" cy="499"/>
                <a:chOff x="2137" y="509"/>
                <a:chExt cx="532" cy="499"/>
              </a:xfrm>
            </p:grpSpPr>
            <p:sp>
              <p:nvSpPr>
                <p:cNvPr id="99353" name="Rectangle 52"/>
                <p:cNvSpPr>
                  <a:spLocks noChangeArrowheads="1"/>
                </p:cNvSpPr>
                <p:nvPr/>
              </p:nvSpPr>
              <p:spPr bwMode="auto">
                <a:xfrm>
                  <a:off x="2180" y="509"/>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54" name="Rectangle 73"/>
                <p:cNvSpPr>
                  <a:spLocks noChangeArrowheads="1"/>
                </p:cNvSpPr>
                <p:nvPr/>
              </p:nvSpPr>
              <p:spPr bwMode="auto">
                <a:xfrm>
                  <a:off x="2137" y="509"/>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9347" name="Group 76"/>
              <p:cNvGrpSpPr/>
              <p:nvPr/>
            </p:nvGrpSpPr>
            <p:grpSpPr bwMode="auto">
              <a:xfrm>
                <a:off x="2669" y="509"/>
                <a:ext cx="616" cy="499"/>
                <a:chOff x="2669" y="509"/>
                <a:chExt cx="616" cy="499"/>
              </a:xfrm>
            </p:grpSpPr>
            <p:sp>
              <p:nvSpPr>
                <p:cNvPr id="99351" name="Rectangle 53"/>
                <p:cNvSpPr>
                  <a:spLocks noChangeArrowheads="1"/>
                </p:cNvSpPr>
                <p:nvPr/>
              </p:nvSpPr>
              <p:spPr bwMode="auto">
                <a:xfrm>
                  <a:off x="2712" y="509"/>
                  <a:ext cx="53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U. 18</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52" name="Rectangle 75"/>
                <p:cNvSpPr>
                  <a:spLocks noChangeArrowheads="1"/>
                </p:cNvSpPr>
                <p:nvPr/>
              </p:nvSpPr>
              <p:spPr bwMode="auto">
                <a:xfrm>
                  <a:off x="2669" y="509"/>
                  <a:ext cx="61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99348" name="Group 78"/>
              <p:cNvGrpSpPr/>
              <p:nvPr/>
            </p:nvGrpSpPr>
            <p:grpSpPr bwMode="auto">
              <a:xfrm>
                <a:off x="3285" y="509"/>
                <a:ext cx="631" cy="499"/>
                <a:chOff x="3285" y="509"/>
                <a:chExt cx="631" cy="499"/>
              </a:xfrm>
            </p:grpSpPr>
            <p:sp>
              <p:nvSpPr>
                <p:cNvPr id="99349" name="Rectangle 54"/>
                <p:cNvSpPr>
                  <a:spLocks noChangeArrowheads="1"/>
                </p:cNvSpPr>
                <p:nvPr/>
              </p:nvSpPr>
              <p:spPr bwMode="auto">
                <a:xfrm>
                  <a:off x="3328" y="509"/>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99350" name="Rectangle 77"/>
                <p:cNvSpPr>
                  <a:spLocks noChangeArrowheads="1"/>
                </p:cNvSpPr>
                <p:nvPr/>
              </p:nvSpPr>
              <p:spPr bwMode="auto">
                <a:xfrm>
                  <a:off x="3285" y="509"/>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99336" name="Rectangle 80"/>
            <p:cNvSpPr>
              <a:spLocks noChangeArrowheads="1"/>
            </p:cNvSpPr>
            <p:nvPr/>
          </p:nvSpPr>
          <p:spPr bwMode="auto">
            <a:xfrm>
              <a:off x="-3" y="-3"/>
              <a:ext cx="3922" cy="1014"/>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p:cNvSpPr>
          <p:nvPr>
            <p:ph type="title"/>
          </p:nvPr>
        </p:nvSpPr>
        <p:spPr/>
        <p:txBody>
          <a:bodyPr/>
          <a:lstStyle/>
          <a:p>
            <a:pPr eaLnBrk="1" hangingPunct="1"/>
            <a:r>
              <a:rPr lang="zh-CN" altLang="en-US"/>
              <a:t>修改操作</a:t>
            </a:r>
            <a:r>
              <a:rPr lang="en-US" altLang="zh-CN"/>
              <a:t>(</a:t>
            </a:r>
            <a:r>
              <a:rPr lang="zh-CN" altLang="en-US"/>
              <a:t>续</a:t>
            </a:r>
            <a:r>
              <a:rPr lang="en-US" altLang="zh-CN"/>
              <a:t>)</a:t>
            </a:r>
            <a:endParaRPr lang="en-US" altLang="zh-CN"/>
          </a:p>
        </p:txBody>
      </p:sp>
      <p:sp>
        <p:nvSpPr>
          <p:cNvPr id="100355" name="Rectangle 3"/>
          <p:cNvSpPr>
            <a:spLocks noGrp="1" noRot="1"/>
          </p:cNvSpPr>
          <p:nvPr>
            <p:ph idx="1"/>
          </p:nvPr>
        </p:nvSpPr>
        <p:spPr/>
        <p:txBody>
          <a:bodyPr/>
          <a:lstStyle/>
          <a:p>
            <a:pPr lvl="1" algn="just" eaLnBrk="1" hangingPunct="1">
              <a:lnSpc>
                <a:spcPct val="80000"/>
              </a:lnSpc>
              <a:buFont typeface="Wingdings" panose="05000000000000000000" pitchFamily="2" charset="2"/>
              <a:buNone/>
            </a:pPr>
            <a:r>
              <a:rPr lang="zh-CN" altLang="en-US"/>
              <a:t>方法</a:t>
            </a:r>
            <a:r>
              <a:rPr lang="en-US" altLang="zh-CN"/>
              <a:t>(2)</a:t>
            </a:r>
            <a:r>
              <a:rPr lang="zh-CN" altLang="en-US"/>
              <a:t>： 将操作符“</a:t>
            </a:r>
            <a:r>
              <a:rPr lang="en-US" altLang="zh-CN"/>
              <a:t>U.”</a:t>
            </a:r>
            <a:r>
              <a:rPr lang="zh-CN" altLang="en-US"/>
              <a:t>放在关系上</a:t>
            </a:r>
            <a:endParaRPr lang="zh-CN" altLang="en-US"/>
          </a:p>
          <a:p>
            <a:pPr algn="just" eaLnBrk="1" hangingPunct="1">
              <a:lnSpc>
                <a:spcPct val="80000"/>
              </a:lnSpc>
            </a:pPr>
            <a:endParaRPr lang="zh-CN" altLang="en-US"/>
          </a:p>
          <a:p>
            <a:pPr algn="just" eaLnBrk="1" hangingPunct="1">
              <a:lnSpc>
                <a:spcPct val="80000"/>
              </a:lnSpc>
            </a:pPr>
            <a:endParaRPr lang="zh-CN" altLang="en-US"/>
          </a:p>
          <a:p>
            <a:pPr algn="just" eaLnBrk="1" hangingPunct="1">
              <a:lnSpc>
                <a:spcPct val="80000"/>
              </a:lnSpc>
            </a:pPr>
            <a:endParaRPr lang="zh-CN" altLang="en-US"/>
          </a:p>
          <a:p>
            <a:pPr lvl="1" algn="just" eaLnBrk="1" hangingPunct="1">
              <a:lnSpc>
                <a:spcPct val="130000"/>
              </a:lnSpc>
              <a:buFont typeface="Wingdings" panose="05000000000000000000" pitchFamily="2" charset="2"/>
              <a:buNone/>
            </a:pPr>
            <a:endParaRPr lang="en-US" altLang="zh-CN"/>
          </a:p>
          <a:p>
            <a:pPr lvl="1" algn="just" eaLnBrk="1" hangingPunct="1">
              <a:lnSpc>
                <a:spcPct val="130000"/>
              </a:lnSpc>
              <a:buFont typeface="Wingdings" panose="05000000000000000000" pitchFamily="2" charset="2"/>
              <a:buNone/>
            </a:pPr>
            <a:r>
              <a:rPr lang="zh-CN" altLang="en-US"/>
              <a:t>码</a:t>
            </a:r>
            <a:r>
              <a:rPr lang="en-US" altLang="zh-CN"/>
              <a:t>95001</a:t>
            </a:r>
            <a:r>
              <a:rPr lang="zh-CN" altLang="en-US"/>
              <a:t>标明要修改的元组。“</a:t>
            </a:r>
            <a:r>
              <a:rPr lang="en-US" altLang="zh-CN"/>
              <a:t>U.”</a:t>
            </a:r>
            <a:r>
              <a:rPr lang="zh-CN" altLang="en-US"/>
              <a:t>标明所在的行是</a:t>
            </a:r>
            <a:endParaRPr lang="zh-CN" altLang="en-US"/>
          </a:p>
          <a:p>
            <a:pPr lvl="1" algn="just" eaLnBrk="1" hangingPunct="1">
              <a:lnSpc>
                <a:spcPct val="130000"/>
              </a:lnSpc>
              <a:buFont typeface="Wingdings" panose="05000000000000000000" pitchFamily="2" charset="2"/>
              <a:buNone/>
            </a:pPr>
            <a:r>
              <a:rPr lang="zh-CN" altLang="en-US"/>
              <a:t>修改后的新值。</a:t>
            </a:r>
            <a:endParaRPr lang="zh-CN" altLang="en-US"/>
          </a:p>
          <a:p>
            <a:pPr lvl="1" algn="just" eaLnBrk="1" hangingPunct="1">
              <a:lnSpc>
                <a:spcPct val="130000"/>
              </a:lnSpc>
              <a:buFont typeface="Wingdings" panose="05000000000000000000" pitchFamily="2" charset="2"/>
              <a:buNone/>
            </a:pPr>
            <a:r>
              <a:rPr lang="zh-CN" altLang="en-US"/>
              <a:t>由于主码是不能修改的，</a:t>
            </a:r>
            <a:r>
              <a:rPr lang="zh-CN" altLang="en-US">
                <a:ea typeface="黑体" panose="02010609060101010101" pitchFamily="49" charset="-122"/>
              </a:rPr>
              <a:t>所以系统不会混淆要修改</a:t>
            </a:r>
            <a:endParaRPr lang="zh-CN" altLang="en-US">
              <a:ea typeface="黑体" panose="02010609060101010101" pitchFamily="49" charset="-122"/>
            </a:endParaRPr>
          </a:p>
          <a:p>
            <a:pPr lvl="1" algn="just" eaLnBrk="1" hangingPunct="1">
              <a:lnSpc>
                <a:spcPct val="130000"/>
              </a:lnSpc>
              <a:buFont typeface="Wingdings" panose="05000000000000000000" pitchFamily="2" charset="2"/>
              <a:buNone/>
            </a:pPr>
            <a:r>
              <a:rPr lang="zh-CN" altLang="en-US">
                <a:ea typeface="黑体" panose="02010609060101010101" pitchFamily="49" charset="-122"/>
              </a:rPr>
              <a:t>的属性</a:t>
            </a:r>
            <a:r>
              <a:rPr lang="zh-CN" altLang="en-US"/>
              <a:t>。</a:t>
            </a:r>
            <a:endParaRPr lang="zh-CN" altLang="en-US"/>
          </a:p>
          <a:p>
            <a:pPr eaLnBrk="1" hangingPunct="1">
              <a:lnSpc>
                <a:spcPct val="80000"/>
              </a:lnSpc>
            </a:pPr>
            <a:endParaRPr lang="en-US" altLang="zh-CN"/>
          </a:p>
        </p:txBody>
      </p:sp>
      <p:sp>
        <p:nvSpPr>
          <p:cNvPr id="44" name="日期占位符 3"/>
          <p:cNvSpPr>
            <a:spLocks noGrp="1"/>
          </p:cNvSpPr>
          <p:nvPr>
            <p:ph type="dt" sz="quarter" idx="10"/>
          </p:nvPr>
        </p:nvSpPr>
        <p:spPr/>
        <p:txBody>
          <a:bodyPr/>
          <a:lstStyle/>
          <a:p>
            <a:pPr>
              <a:defRPr/>
            </a:pPr>
            <a:fld id="{73A62028-7E94-44B1-A549-5FF5F4E9FB70}" type="datetime1">
              <a:rPr lang="zh-CN" altLang="en-US"/>
            </a:fld>
            <a:endParaRPr lang="en-US" altLang="zh-CN"/>
          </a:p>
        </p:txBody>
      </p:sp>
      <p:sp>
        <p:nvSpPr>
          <p:cNvPr id="1003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
        <p:nvSpPr>
          <p:cNvPr id="100358" name="Rectangle 43"/>
          <p:cNvSpPr>
            <a:spLocks noChangeArrowheads="1"/>
          </p:cNvSpPr>
          <p:nvPr/>
        </p:nvSpPr>
        <p:spPr bwMode="auto">
          <a:xfrm>
            <a:off x="1600200" y="3200400"/>
            <a:ext cx="1066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nvGrpSpPr>
          <p:cNvPr id="100359" name="Group 82"/>
          <p:cNvGrpSpPr/>
          <p:nvPr/>
        </p:nvGrpSpPr>
        <p:grpSpPr bwMode="auto">
          <a:xfrm>
            <a:off x="1571625" y="2681288"/>
            <a:ext cx="6226175" cy="1033462"/>
            <a:chOff x="-3" y="-3"/>
            <a:chExt cx="3922" cy="1014"/>
          </a:xfrm>
        </p:grpSpPr>
        <p:grpSp>
          <p:nvGrpSpPr>
            <p:cNvPr id="100360" name="Group 80"/>
            <p:cNvGrpSpPr/>
            <p:nvPr/>
          </p:nvGrpSpPr>
          <p:grpSpPr bwMode="auto">
            <a:xfrm>
              <a:off x="0" y="0"/>
              <a:ext cx="3916" cy="1008"/>
              <a:chOff x="0" y="0"/>
              <a:chExt cx="3916" cy="1008"/>
            </a:xfrm>
          </p:grpSpPr>
          <p:grpSp>
            <p:nvGrpSpPr>
              <p:cNvPr id="100362" name="Group 57"/>
              <p:cNvGrpSpPr/>
              <p:nvPr/>
            </p:nvGrpSpPr>
            <p:grpSpPr bwMode="auto">
              <a:xfrm>
                <a:off x="0" y="0"/>
                <a:ext cx="788" cy="509"/>
                <a:chOff x="0" y="0"/>
                <a:chExt cx="788" cy="509"/>
              </a:xfrm>
            </p:grpSpPr>
            <p:sp>
              <p:nvSpPr>
                <p:cNvPr id="100396" name="Rectangle 44"/>
                <p:cNvSpPr>
                  <a:spLocks noChangeArrowheads="1"/>
                </p:cNvSpPr>
                <p:nvPr/>
              </p:nvSpPr>
              <p:spPr bwMode="auto">
                <a:xfrm>
                  <a:off x="43" y="0"/>
                  <a:ext cx="702"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97" name="Rectangle 56"/>
                <p:cNvSpPr>
                  <a:spLocks noChangeArrowheads="1"/>
                </p:cNvSpPr>
                <p:nvPr/>
              </p:nvSpPr>
              <p:spPr bwMode="auto">
                <a:xfrm>
                  <a:off x="0" y="0"/>
                  <a:ext cx="788"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0363" name="Group 59"/>
              <p:cNvGrpSpPr/>
              <p:nvPr/>
            </p:nvGrpSpPr>
            <p:grpSpPr bwMode="auto">
              <a:xfrm>
                <a:off x="788" y="0"/>
                <a:ext cx="640" cy="509"/>
                <a:chOff x="788" y="0"/>
                <a:chExt cx="640" cy="509"/>
              </a:xfrm>
            </p:grpSpPr>
            <p:sp>
              <p:nvSpPr>
                <p:cNvPr id="100394" name="Rectangle 45"/>
                <p:cNvSpPr>
                  <a:spLocks noChangeArrowheads="1"/>
                </p:cNvSpPr>
                <p:nvPr/>
              </p:nvSpPr>
              <p:spPr bwMode="auto">
                <a:xfrm>
                  <a:off x="831" y="0"/>
                  <a:ext cx="554"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95" name="Rectangle 58"/>
                <p:cNvSpPr>
                  <a:spLocks noChangeArrowheads="1"/>
                </p:cNvSpPr>
                <p:nvPr/>
              </p:nvSpPr>
              <p:spPr bwMode="auto">
                <a:xfrm>
                  <a:off x="788" y="0"/>
                  <a:ext cx="640"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0364" name="Group 61"/>
              <p:cNvGrpSpPr/>
              <p:nvPr/>
            </p:nvGrpSpPr>
            <p:grpSpPr bwMode="auto">
              <a:xfrm>
                <a:off x="1428" y="0"/>
                <a:ext cx="709" cy="509"/>
                <a:chOff x="1428" y="0"/>
                <a:chExt cx="709" cy="509"/>
              </a:xfrm>
            </p:grpSpPr>
            <p:sp>
              <p:nvSpPr>
                <p:cNvPr id="100392" name="Rectangle 46"/>
                <p:cNvSpPr>
                  <a:spLocks noChangeArrowheads="1"/>
                </p:cNvSpPr>
                <p:nvPr/>
              </p:nvSpPr>
              <p:spPr bwMode="auto">
                <a:xfrm>
                  <a:off x="1471" y="0"/>
                  <a:ext cx="623"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93" name="Rectangle 60"/>
                <p:cNvSpPr>
                  <a:spLocks noChangeArrowheads="1"/>
                </p:cNvSpPr>
                <p:nvPr/>
              </p:nvSpPr>
              <p:spPr bwMode="auto">
                <a:xfrm>
                  <a:off x="1428" y="0"/>
                  <a:ext cx="709"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0365" name="Group 63"/>
              <p:cNvGrpSpPr/>
              <p:nvPr/>
            </p:nvGrpSpPr>
            <p:grpSpPr bwMode="auto">
              <a:xfrm>
                <a:off x="2137" y="0"/>
                <a:ext cx="532" cy="509"/>
                <a:chOff x="2137" y="0"/>
                <a:chExt cx="532" cy="509"/>
              </a:xfrm>
            </p:grpSpPr>
            <p:sp>
              <p:nvSpPr>
                <p:cNvPr id="100390" name="Rectangle 47"/>
                <p:cNvSpPr>
                  <a:spLocks noChangeArrowheads="1"/>
                </p:cNvSpPr>
                <p:nvPr/>
              </p:nvSpPr>
              <p:spPr bwMode="auto">
                <a:xfrm>
                  <a:off x="2180" y="0"/>
                  <a:ext cx="44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91" name="Rectangle 62"/>
                <p:cNvSpPr>
                  <a:spLocks noChangeArrowheads="1"/>
                </p:cNvSpPr>
                <p:nvPr/>
              </p:nvSpPr>
              <p:spPr bwMode="auto">
                <a:xfrm>
                  <a:off x="2137" y="0"/>
                  <a:ext cx="532"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0366" name="Group 65"/>
              <p:cNvGrpSpPr/>
              <p:nvPr/>
            </p:nvGrpSpPr>
            <p:grpSpPr bwMode="auto">
              <a:xfrm>
                <a:off x="2669" y="0"/>
                <a:ext cx="616" cy="509"/>
                <a:chOff x="2669" y="0"/>
                <a:chExt cx="616" cy="509"/>
              </a:xfrm>
            </p:grpSpPr>
            <p:sp>
              <p:nvSpPr>
                <p:cNvPr id="100388" name="Rectangle 48"/>
                <p:cNvSpPr>
                  <a:spLocks noChangeArrowheads="1"/>
                </p:cNvSpPr>
                <p:nvPr/>
              </p:nvSpPr>
              <p:spPr bwMode="auto">
                <a:xfrm>
                  <a:off x="2712" y="0"/>
                  <a:ext cx="530"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cs typeface="Times New Roman" panose="02020603050405020304" pitchFamily="18" charset="0"/>
                    </a:rPr>
                    <a:t>Sage</a:t>
                  </a:r>
                  <a:endParaRPr lang="en-US" altLang="zh-CN" b="1">
                    <a:latin typeface="Times New Roman" panose="02020603050405020304" pitchFamily="18" charset="0"/>
                    <a:cs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89" name="Rectangle 64"/>
                <p:cNvSpPr>
                  <a:spLocks noChangeArrowheads="1"/>
                </p:cNvSpPr>
                <p:nvPr/>
              </p:nvSpPr>
              <p:spPr bwMode="auto">
                <a:xfrm>
                  <a:off x="2669" y="0"/>
                  <a:ext cx="616"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0367" name="Group 67"/>
              <p:cNvGrpSpPr/>
              <p:nvPr/>
            </p:nvGrpSpPr>
            <p:grpSpPr bwMode="auto">
              <a:xfrm>
                <a:off x="3285" y="0"/>
                <a:ext cx="631" cy="509"/>
                <a:chOff x="3285" y="0"/>
                <a:chExt cx="631" cy="509"/>
              </a:xfrm>
            </p:grpSpPr>
            <p:sp>
              <p:nvSpPr>
                <p:cNvPr id="100386" name="Rectangle 49"/>
                <p:cNvSpPr>
                  <a:spLocks noChangeArrowheads="1"/>
                </p:cNvSpPr>
                <p:nvPr/>
              </p:nvSpPr>
              <p:spPr bwMode="auto">
                <a:xfrm>
                  <a:off x="3328" y="0"/>
                  <a:ext cx="545"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87" name="Rectangle 66"/>
                <p:cNvSpPr>
                  <a:spLocks noChangeArrowheads="1"/>
                </p:cNvSpPr>
                <p:nvPr/>
              </p:nvSpPr>
              <p:spPr bwMode="auto">
                <a:xfrm>
                  <a:off x="3285" y="0"/>
                  <a:ext cx="631"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0368" name="Group 69"/>
              <p:cNvGrpSpPr/>
              <p:nvPr/>
            </p:nvGrpSpPr>
            <p:grpSpPr bwMode="auto">
              <a:xfrm>
                <a:off x="0" y="509"/>
                <a:ext cx="788" cy="499"/>
                <a:chOff x="0" y="509"/>
                <a:chExt cx="788" cy="499"/>
              </a:xfrm>
            </p:grpSpPr>
            <p:sp>
              <p:nvSpPr>
                <p:cNvPr id="100384" name="Rectangle 50"/>
                <p:cNvSpPr>
                  <a:spLocks noChangeArrowheads="1"/>
                </p:cNvSpPr>
                <p:nvPr/>
              </p:nvSpPr>
              <p:spPr bwMode="auto">
                <a:xfrm>
                  <a:off x="43" y="509"/>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U.</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85" name="Rectangle 68"/>
                <p:cNvSpPr>
                  <a:spLocks noChangeArrowheads="1"/>
                </p:cNvSpPr>
                <p:nvPr/>
              </p:nvSpPr>
              <p:spPr bwMode="auto">
                <a:xfrm>
                  <a:off x="0" y="509"/>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0369" name="Group 71"/>
              <p:cNvGrpSpPr/>
              <p:nvPr/>
            </p:nvGrpSpPr>
            <p:grpSpPr bwMode="auto">
              <a:xfrm>
                <a:off x="788" y="509"/>
                <a:ext cx="640" cy="499"/>
                <a:chOff x="788" y="509"/>
                <a:chExt cx="640" cy="499"/>
              </a:xfrm>
            </p:grpSpPr>
            <p:sp>
              <p:nvSpPr>
                <p:cNvPr id="100382" name="Rectangle 51"/>
                <p:cNvSpPr>
                  <a:spLocks noChangeArrowheads="1"/>
                </p:cNvSpPr>
                <p:nvPr/>
              </p:nvSpPr>
              <p:spPr bwMode="auto">
                <a:xfrm>
                  <a:off x="831" y="509"/>
                  <a:ext cx="5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95001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83" name="Rectangle 70"/>
                <p:cNvSpPr>
                  <a:spLocks noChangeArrowheads="1"/>
                </p:cNvSpPr>
                <p:nvPr/>
              </p:nvSpPr>
              <p:spPr bwMode="auto">
                <a:xfrm>
                  <a:off x="788" y="509"/>
                  <a:ext cx="6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0370" name="Group 73"/>
              <p:cNvGrpSpPr/>
              <p:nvPr/>
            </p:nvGrpSpPr>
            <p:grpSpPr bwMode="auto">
              <a:xfrm>
                <a:off x="1428" y="509"/>
                <a:ext cx="709" cy="499"/>
                <a:chOff x="1428" y="509"/>
                <a:chExt cx="709" cy="499"/>
              </a:xfrm>
            </p:grpSpPr>
            <p:sp>
              <p:nvSpPr>
                <p:cNvPr id="100380" name="Rectangle 52"/>
                <p:cNvSpPr>
                  <a:spLocks noChangeArrowheads="1"/>
                </p:cNvSpPr>
                <p:nvPr/>
              </p:nvSpPr>
              <p:spPr bwMode="auto">
                <a:xfrm>
                  <a:off x="1471" y="509"/>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81" name="Rectangle 72"/>
                <p:cNvSpPr>
                  <a:spLocks noChangeArrowheads="1"/>
                </p:cNvSpPr>
                <p:nvPr/>
              </p:nvSpPr>
              <p:spPr bwMode="auto">
                <a:xfrm>
                  <a:off x="1428" y="509"/>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0371" name="Group 75"/>
              <p:cNvGrpSpPr/>
              <p:nvPr/>
            </p:nvGrpSpPr>
            <p:grpSpPr bwMode="auto">
              <a:xfrm>
                <a:off x="2137" y="509"/>
                <a:ext cx="532" cy="499"/>
                <a:chOff x="2137" y="509"/>
                <a:chExt cx="532" cy="499"/>
              </a:xfrm>
            </p:grpSpPr>
            <p:sp>
              <p:nvSpPr>
                <p:cNvPr id="100378" name="Rectangle 53"/>
                <p:cNvSpPr>
                  <a:spLocks noChangeArrowheads="1"/>
                </p:cNvSpPr>
                <p:nvPr/>
              </p:nvSpPr>
              <p:spPr bwMode="auto">
                <a:xfrm>
                  <a:off x="2180" y="509"/>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79" name="Rectangle 74"/>
                <p:cNvSpPr>
                  <a:spLocks noChangeArrowheads="1"/>
                </p:cNvSpPr>
                <p:nvPr/>
              </p:nvSpPr>
              <p:spPr bwMode="auto">
                <a:xfrm>
                  <a:off x="2137" y="509"/>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0372" name="Group 77"/>
              <p:cNvGrpSpPr/>
              <p:nvPr/>
            </p:nvGrpSpPr>
            <p:grpSpPr bwMode="auto">
              <a:xfrm>
                <a:off x="2669" y="509"/>
                <a:ext cx="616" cy="499"/>
                <a:chOff x="2669" y="509"/>
                <a:chExt cx="616" cy="499"/>
              </a:xfrm>
            </p:grpSpPr>
            <p:sp>
              <p:nvSpPr>
                <p:cNvPr id="100376" name="Rectangle 54"/>
                <p:cNvSpPr>
                  <a:spLocks noChangeArrowheads="1"/>
                </p:cNvSpPr>
                <p:nvPr/>
              </p:nvSpPr>
              <p:spPr bwMode="auto">
                <a:xfrm>
                  <a:off x="2712" y="509"/>
                  <a:ext cx="53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18</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77" name="Rectangle 76"/>
                <p:cNvSpPr>
                  <a:spLocks noChangeArrowheads="1"/>
                </p:cNvSpPr>
                <p:nvPr/>
              </p:nvSpPr>
              <p:spPr bwMode="auto">
                <a:xfrm>
                  <a:off x="2669" y="509"/>
                  <a:ext cx="61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0373" name="Group 79"/>
              <p:cNvGrpSpPr/>
              <p:nvPr/>
            </p:nvGrpSpPr>
            <p:grpSpPr bwMode="auto">
              <a:xfrm>
                <a:off x="3285" y="509"/>
                <a:ext cx="631" cy="499"/>
                <a:chOff x="3285" y="509"/>
                <a:chExt cx="631" cy="499"/>
              </a:xfrm>
            </p:grpSpPr>
            <p:sp>
              <p:nvSpPr>
                <p:cNvPr id="100374" name="Rectangle 55"/>
                <p:cNvSpPr>
                  <a:spLocks noChangeArrowheads="1"/>
                </p:cNvSpPr>
                <p:nvPr/>
              </p:nvSpPr>
              <p:spPr bwMode="auto">
                <a:xfrm>
                  <a:off x="3328" y="509"/>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0375" name="Rectangle 78"/>
                <p:cNvSpPr>
                  <a:spLocks noChangeArrowheads="1"/>
                </p:cNvSpPr>
                <p:nvPr/>
              </p:nvSpPr>
              <p:spPr bwMode="auto">
                <a:xfrm>
                  <a:off x="3285" y="509"/>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100361" name="Rectangle 81"/>
            <p:cNvSpPr>
              <a:spLocks noChangeArrowheads="1"/>
            </p:cNvSpPr>
            <p:nvPr/>
          </p:nvSpPr>
          <p:spPr bwMode="auto">
            <a:xfrm>
              <a:off x="-3" y="-3"/>
              <a:ext cx="3922" cy="1014"/>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p:cNvSpPr>
          <p:nvPr>
            <p:ph type="title"/>
          </p:nvPr>
        </p:nvSpPr>
        <p:spPr/>
        <p:txBody>
          <a:bodyPr/>
          <a:lstStyle/>
          <a:p>
            <a:pPr eaLnBrk="1" hangingPunct="1"/>
            <a:r>
              <a:rPr lang="zh-CN" altLang="en-US"/>
              <a:t>修改操作</a:t>
            </a:r>
            <a:r>
              <a:rPr lang="en-US" altLang="zh-CN"/>
              <a:t>(</a:t>
            </a:r>
            <a:r>
              <a:rPr lang="zh-CN" altLang="en-US"/>
              <a:t>续</a:t>
            </a:r>
            <a:r>
              <a:rPr lang="en-US" altLang="zh-CN"/>
              <a:t>)</a:t>
            </a:r>
            <a:endParaRPr lang="en-US" altLang="zh-CN"/>
          </a:p>
        </p:txBody>
      </p:sp>
      <p:sp>
        <p:nvSpPr>
          <p:cNvPr id="101379" name="Rectangle 3"/>
          <p:cNvSpPr>
            <a:spLocks noGrp="1" noRot="1"/>
          </p:cNvSpPr>
          <p:nvPr>
            <p:ph idx="1"/>
          </p:nvPr>
        </p:nvSpPr>
        <p:spPr/>
        <p:txBody>
          <a:bodyPr/>
          <a:lstStyle/>
          <a:p>
            <a:pPr algn="just" eaLnBrk="1" hangingPunct="1">
              <a:buFont typeface="Wingdings" panose="05000000000000000000" pitchFamily="2" charset="2"/>
              <a:buNone/>
            </a:pPr>
            <a:r>
              <a:rPr lang="en-US" altLang="zh-CN">
                <a:ea typeface="黑体" panose="02010609060101010101" pitchFamily="49" charset="-122"/>
              </a:rPr>
              <a:t>  </a:t>
            </a:r>
            <a:r>
              <a:rPr lang="en-US" altLang="zh-CN" sz="2800">
                <a:ea typeface="黑体" panose="02010609060101010101" pitchFamily="49" charset="-122"/>
              </a:rPr>
              <a:t>[</a:t>
            </a:r>
            <a:r>
              <a:rPr lang="zh-CN" altLang="en-US" sz="2800">
                <a:ea typeface="黑体" panose="02010609060101010101" pitchFamily="49" charset="-122"/>
              </a:rPr>
              <a:t>例</a:t>
            </a:r>
            <a:r>
              <a:rPr lang="en-US" altLang="zh-CN" sz="2800"/>
              <a:t>15]  </a:t>
            </a:r>
            <a:r>
              <a:rPr lang="zh-CN" altLang="en-US" sz="2800"/>
              <a:t>将计算机系所有学生的年龄都增加</a:t>
            </a:r>
            <a:r>
              <a:rPr lang="en-US" altLang="zh-CN" sz="2800"/>
              <a:t>1</a:t>
            </a:r>
            <a:r>
              <a:rPr lang="zh-CN" altLang="en-US" sz="2800"/>
              <a:t>岁</a:t>
            </a:r>
            <a:endParaRPr lang="zh-CN" altLang="en-US"/>
          </a:p>
          <a:p>
            <a:pPr eaLnBrk="1" hangingPunct="1"/>
            <a:endParaRPr lang="en-US" altLang="zh-CN"/>
          </a:p>
        </p:txBody>
      </p:sp>
      <p:sp>
        <p:nvSpPr>
          <p:cNvPr id="43" name="日期占位符 3"/>
          <p:cNvSpPr>
            <a:spLocks noGrp="1"/>
          </p:cNvSpPr>
          <p:nvPr>
            <p:ph type="dt" sz="quarter" idx="10"/>
          </p:nvPr>
        </p:nvSpPr>
        <p:spPr/>
        <p:txBody>
          <a:bodyPr/>
          <a:lstStyle/>
          <a:p>
            <a:pPr>
              <a:defRPr/>
            </a:pPr>
            <a:fld id="{2B293402-A841-4AED-ABFD-362F4AB3B924}" type="datetime1">
              <a:rPr lang="zh-CN" altLang="en-US"/>
            </a:fld>
            <a:endParaRPr lang="en-US" altLang="zh-CN"/>
          </a:p>
        </p:txBody>
      </p:sp>
      <p:sp>
        <p:nvSpPr>
          <p:cNvPr id="1013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101382" name="Group 81"/>
          <p:cNvGrpSpPr/>
          <p:nvPr/>
        </p:nvGrpSpPr>
        <p:grpSpPr bwMode="auto">
          <a:xfrm>
            <a:off x="1752600" y="3200400"/>
            <a:ext cx="6267450" cy="1600200"/>
            <a:chOff x="-3" y="-3"/>
            <a:chExt cx="3948" cy="1225"/>
          </a:xfrm>
        </p:grpSpPr>
        <p:grpSp>
          <p:nvGrpSpPr>
            <p:cNvPr id="101383" name="Group 79"/>
            <p:cNvGrpSpPr/>
            <p:nvPr/>
          </p:nvGrpSpPr>
          <p:grpSpPr bwMode="auto">
            <a:xfrm>
              <a:off x="0" y="0"/>
              <a:ext cx="3942" cy="1219"/>
              <a:chOff x="0" y="0"/>
              <a:chExt cx="3942" cy="1219"/>
            </a:xfrm>
          </p:grpSpPr>
          <p:grpSp>
            <p:nvGrpSpPr>
              <p:cNvPr id="101385" name="Group 56"/>
              <p:cNvGrpSpPr/>
              <p:nvPr/>
            </p:nvGrpSpPr>
            <p:grpSpPr bwMode="auto">
              <a:xfrm>
                <a:off x="0" y="0"/>
                <a:ext cx="788" cy="509"/>
                <a:chOff x="0" y="0"/>
                <a:chExt cx="788" cy="509"/>
              </a:xfrm>
            </p:grpSpPr>
            <p:sp>
              <p:nvSpPr>
                <p:cNvPr id="101419" name="Rectangle 43"/>
                <p:cNvSpPr>
                  <a:spLocks noChangeArrowheads="1"/>
                </p:cNvSpPr>
                <p:nvPr/>
              </p:nvSpPr>
              <p:spPr bwMode="auto">
                <a:xfrm>
                  <a:off x="43" y="0"/>
                  <a:ext cx="702"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1420" name="Rectangle 55"/>
                <p:cNvSpPr>
                  <a:spLocks noChangeArrowheads="1"/>
                </p:cNvSpPr>
                <p:nvPr/>
              </p:nvSpPr>
              <p:spPr bwMode="auto">
                <a:xfrm>
                  <a:off x="0" y="0"/>
                  <a:ext cx="788"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1386" name="Group 58"/>
              <p:cNvGrpSpPr/>
              <p:nvPr/>
            </p:nvGrpSpPr>
            <p:grpSpPr bwMode="auto">
              <a:xfrm>
                <a:off x="788" y="0"/>
                <a:ext cx="640" cy="509"/>
                <a:chOff x="788" y="0"/>
                <a:chExt cx="640" cy="509"/>
              </a:xfrm>
            </p:grpSpPr>
            <p:sp>
              <p:nvSpPr>
                <p:cNvPr id="101417" name="Rectangle 44"/>
                <p:cNvSpPr>
                  <a:spLocks noChangeArrowheads="1"/>
                </p:cNvSpPr>
                <p:nvPr/>
              </p:nvSpPr>
              <p:spPr bwMode="auto">
                <a:xfrm>
                  <a:off x="831" y="0"/>
                  <a:ext cx="554"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1418" name="Rectangle 57"/>
                <p:cNvSpPr>
                  <a:spLocks noChangeArrowheads="1"/>
                </p:cNvSpPr>
                <p:nvPr/>
              </p:nvSpPr>
              <p:spPr bwMode="auto">
                <a:xfrm>
                  <a:off x="788" y="0"/>
                  <a:ext cx="640"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1387" name="Group 60"/>
              <p:cNvGrpSpPr/>
              <p:nvPr/>
            </p:nvGrpSpPr>
            <p:grpSpPr bwMode="auto">
              <a:xfrm>
                <a:off x="1428" y="0"/>
                <a:ext cx="709" cy="509"/>
                <a:chOff x="1428" y="0"/>
                <a:chExt cx="709" cy="509"/>
              </a:xfrm>
            </p:grpSpPr>
            <p:sp>
              <p:nvSpPr>
                <p:cNvPr id="101415" name="Rectangle 45"/>
                <p:cNvSpPr>
                  <a:spLocks noChangeArrowheads="1"/>
                </p:cNvSpPr>
                <p:nvPr/>
              </p:nvSpPr>
              <p:spPr bwMode="auto">
                <a:xfrm>
                  <a:off x="1471" y="0"/>
                  <a:ext cx="623"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1416" name="Rectangle 59"/>
                <p:cNvSpPr>
                  <a:spLocks noChangeArrowheads="1"/>
                </p:cNvSpPr>
                <p:nvPr/>
              </p:nvSpPr>
              <p:spPr bwMode="auto">
                <a:xfrm>
                  <a:off x="1428" y="0"/>
                  <a:ext cx="709"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1388" name="Group 62"/>
              <p:cNvGrpSpPr/>
              <p:nvPr/>
            </p:nvGrpSpPr>
            <p:grpSpPr bwMode="auto">
              <a:xfrm>
                <a:off x="2137" y="0"/>
                <a:ext cx="532" cy="509"/>
                <a:chOff x="2137" y="0"/>
                <a:chExt cx="532" cy="509"/>
              </a:xfrm>
            </p:grpSpPr>
            <p:sp>
              <p:nvSpPr>
                <p:cNvPr id="101413" name="Rectangle 46"/>
                <p:cNvSpPr>
                  <a:spLocks noChangeArrowheads="1"/>
                </p:cNvSpPr>
                <p:nvPr/>
              </p:nvSpPr>
              <p:spPr bwMode="auto">
                <a:xfrm>
                  <a:off x="2180" y="0"/>
                  <a:ext cx="44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1414" name="Rectangle 61"/>
                <p:cNvSpPr>
                  <a:spLocks noChangeArrowheads="1"/>
                </p:cNvSpPr>
                <p:nvPr/>
              </p:nvSpPr>
              <p:spPr bwMode="auto">
                <a:xfrm>
                  <a:off x="2137" y="0"/>
                  <a:ext cx="532"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1389" name="Group 64"/>
              <p:cNvGrpSpPr/>
              <p:nvPr/>
            </p:nvGrpSpPr>
            <p:grpSpPr bwMode="auto">
              <a:xfrm>
                <a:off x="2669" y="0"/>
                <a:ext cx="564" cy="509"/>
                <a:chOff x="2669" y="0"/>
                <a:chExt cx="564" cy="509"/>
              </a:xfrm>
            </p:grpSpPr>
            <p:sp>
              <p:nvSpPr>
                <p:cNvPr id="101411" name="Rectangle 47"/>
                <p:cNvSpPr>
                  <a:spLocks noChangeArrowheads="1"/>
                </p:cNvSpPr>
                <p:nvPr/>
              </p:nvSpPr>
              <p:spPr bwMode="auto">
                <a:xfrm>
                  <a:off x="2712" y="0"/>
                  <a:ext cx="478"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Sage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1412" name="Rectangle 63"/>
                <p:cNvSpPr>
                  <a:spLocks noChangeArrowheads="1"/>
                </p:cNvSpPr>
                <p:nvPr/>
              </p:nvSpPr>
              <p:spPr bwMode="auto">
                <a:xfrm>
                  <a:off x="2669" y="0"/>
                  <a:ext cx="564"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1390" name="Group 66"/>
              <p:cNvGrpSpPr/>
              <p:nvPr/>
            </p:nvGrpSpPr>
            <p:grpSpPr bwMode="auto">
              <a:xfrm>
                <a:off x="3233" y="0"/>
                <a:ext cx="709" cy="509"/>
                <a:chOff x="3233" y="0"/>
                <a:chExt cx="709" cy="509"/>
              </a:xfrm>
            </p:grpSpPr>
            <p:sp>
              <p:nvSpPr>
                <p:cNvPr id="101409" name="Rectangle 48"/>
                <p:cNvSpPr>
                  <a:spLocks noChangeArrowheads="1"/>
                </p:cNvSpPr>
                <p:nvPr/>
              </p:nvSpPr>
              <p:spPr bwMode="auto">
                <a:xfrm>
                  <a:off x="3276" y="0"/>
                  <a:ext cx="623"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cs typeface="Times New Roman" panose="02020603050405020304" pitchFamily="18" charset="0"/>
                    </a:rPr>
                    <a:t>Sdept</a:t>
                  </a:r>
                  <a:endParaRPr lang="en-US" altLang="zh-CN" b="1">
                    <a:latin typeface="Times New Roman" panose="02020603050405020304" pitchFamily="18" charset="0"/>
                    <a:cs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1410" name="Rectangle 65"/>
                <p:cNvSpPr>
                  <a:spLocks noChangeArrowheads="1"/>
                </p:cNvSpPr>
                <p:nvPr/>
              </p:nvSpPr>
              <p:spPr bwMode="auto">
                <a:xfrm>
                  <a:off x="3233" y="0"/>
                  <a:ext cx="709"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1391" name="Group 68"/>
              <p:cNvGrpSpPr/>
              <p:nvPr/>
            </p:nvGrpSpPr>
            <p:grpSpPr bwMode="auto">
              <a:xfrm>
                <a:off x="0" y="509"/>
                <a:ext cx="788" cy="710"/>
                <a:chOff x="0" y="509"/>
                <a:chExt cx="788" cy="710"/>
              </a:xfrm>
            </p:grpSpPr>
            <p:sp>
              <p:nvSpPr>
                <p:cNvPr id="101407" name="Rectangle 49"/>
                <p:cNvSpPr>
                  <a:spLocks noChangeArrowheads="1"/>
                </p:cNvSpPr>
                <p:nvPr/>
              </p:nvSpPr>
              <p:spPr bwMode="auto">
                <a:xfrm>
                  <a:off x="43" y="509"/>
                  <a:ext cx="70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200" b="1">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r>
                    <a:rPr lang="en-US" altLang="zh-CN" sz="2200" b="1">
                      <a:latin typeface="Times New Roman" panose="02020603050405020304" pitchFamily="18" charset="0"/>
                    </a:rPr>
                    <a:t>U</a:t>
                  </a:r>
                  <a:r>
                    <a:rPr lang="zh-CN" altLang="en-US" sz="2200" b="1">
                      <a:latin typeface="Times New Roman" panose="02020603050405020304" pitchFamily="18" charset="0"/>
                    </a:rPr>
                    <a:t>．</a:t>
                  </a:r>
                  <a:endParaRPr lang="zh-CN" altLang="en-US"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101408" name="Rectangle 67"/>
                <p:cNvSpPr>
                  <a:spLocks noChangeArrowheads="1"/>
                </p:cNvSpPr>
                <p:nvPr/>
              </p:nvSpPr>
              <p:spPr bwMode="auto">
                <a:xfrm>
                  <a:off x="0" y="509"/>
                  <a:ext cx="788"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1392" name="Group 70"/>
              <p:cNvGrpSpPr/>
              <p:nvPr/>
            </p:nvGrpSpPr>
            <p:grpSpPr bwMode="auto">
              <a:xfrm>
                <a:off x="788" y="509"/>
                <a:ext cx="640" cy="710"/>
                <a:chOff x="788" y="509"/>
                <a:chExt cx="640" cy="710"/>
              </a:xfrm>
            </p:grpSpPr>
            <p:sp>
              <p:nvSpPr>
                <p:cNvPr id="101405" name="Rectangle 50"/>
                <p:cNvSpPr>
                  <a:spLocks noChangeArrowheads="1"/>
                </p:cNvSpPr>
                <p:nvPr/>
              </p:nvSpPr>
              <p:spPr bwMode="auto">
                <a:xfrm>
                  <a:off x="831" y="509"/>
                  <a:ext cx="55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u="sng">
                      <a:latin typeface="Times New Roman" panose="02020603050405020304" pitchFamily="18" charset="0"/>
                    </a:rPr>
                    <a:t>95008</a:t>
                  </a:r>
                  <a:endParaRPr lang="en-US" altLang="zh-CN" sz="1000" u="sng">
                    <a:latin typeface="Times New Roman" panose="02020603050405020304" pitchFamily="18" charset="0"/>
                  </a:endParaRPr>
                </a:p>
                <a:p>
                  <a:pPr algn="ctr">
                    <a:spcBef>
                      <a:spcPct val="0"/>
                    </a:spcBef>
                    <a:buClrTx/>
                    <a:buSzTx/>
                    <a:buFontTx/>
                    <a:buNone/>
                  </a:pPr>
                  <a:r>
                    <a:rPr lang="en-US" altLang="zh-CN" sz="2200" b="1" u="sng">
                      <a:latin typeface="Times New Roman" panose="02020603050405020304" pitchFamily="18" charset="0"/>
                    </a:rPr>
                    <a:t>95008</a:t>
                  </a:r>
                  <a:endParaRPr lang="en-US" altLang="zh-CN" sz="1000" u="sng">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1406" name="Rectangle 69"/>
                <p:cNvSpPr>
                  <a:spLocks noChangeArrowheads="1"/>
                </p:cNvSpPr>
                <p:nvPr/>
              </p:nvSpPr>
              <p:spPr bwMode="auto">
                <a:xfrm>
                  <a:off x="788" y="509"/>
                  <a:ext cx="64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1393" name="Group 72"/>
              <p:cNvGrpSpPr/>
              <p:nvPr/>
            </p:nvGrpSpPr>
            <p:grpSpPr bwMode="auto">
              <a:xfrm>
                <a:off x="1428" y="509"/>
                <a:ext cx="709" cy="710"/>
                <a:chOff x="1428" y="509"/>
                <a:chExt cx="709" cy="710"/>
              </a:xfrm>
            </p:grpSpPr>
            <p:sp>
              <p:nvSpPr>
                <p:cNvPr id="101403" name="Rectangle 51"/>
                <p:cNvSpPr>
                  <a:spLocks noChangeArrowheads="1"/>
                </p:cNvSpPr>
                <p:nvPr/>
              </p:nvSpPr>
              <p:spPr bwMode="auto">
                <a:xfrm>
                  <a:off x="1471" y="509"/>
                  <a:ext cx="623"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1404" name="Rectangle 71"/>
                <p:cNvSpPr>
                  <a:spLocks noChangeArrowheads="1"/>
                </p:cNvSpPr>
                <p:nvPr/>
              </p:nvSpPr>
              <p:spPr bwMode="auto">
                <a:xfrm>
                  <a:off x="1428" y="509"/>
                  <a:ext cx="709"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1394" name="Group 74"/>
              <p:cNvGrpSpPr/>
              <p:nvPr/>
            </p:nvGrpSpPr>
            <p:grpSpPr bwMode="auto">
              <a:xfrm>
                <a:off x="2137" y="509"/>
                <a:ext cx="532" cy="710"/>
                <a:chOff x="2137" y="509"/>
                <a:chExt cx="532" cy="710"/>
              </a:xfrm>
            </p:grpSpPr>
            <p:sp>
              <p:nvSpPr>
                <p:cNvPr id="101401" name="Rectangle 52"/>
                <p:cNvSpPr>
                  <a:spLocks noChangeArrowheads="1"/>
                </p:cNvSpPr>
                <p:nvPr/>
              </p:nvSpPr>
              <p:spPr bwMode="auto">
                <a:xfrm>
                  <a:off x="2180" y="509"/>
                  <a:ext cx="44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1402" name="Rectangle 73"/>
                <p:cNvSpPr>
                  <a:spLocks noChangeArrowheads="1"/>
                </p:cNvSpPr>
                <p:nvPr/>
              </p:nvSpPr>
              <p:spPr bwMode="auto">
                <a:xfrm>
                  <a:off x="2137" y="509"/>
                  <a:ext cx="532"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1395" name="Group 76"/>
              <p:cNvGrpSpPr/>
              <p:nvPr/>
            </p:nvGrpSpPr>
            <p:grpSpPr bwMode="auto">
              <a:xfrm>
                <a:off x="2669" y="509"/>
                <a:ext cx="564" cy="710"/>
                <a:chOff x="2669" y="509"/>
                <a:chExt cx="564" cy="710"/>
              </a:xfrm>
            </p:grpSpPr>
            <p:sp>
              <p:nvSpPr>
                <p:cNvPr id="101399" name="Rectangle 53"/>
                <p:cNvSpPr>
                  <a:spLocks noChangeArrowheads="1"/>
                </p:cNvSpPr>
                <p:nvPr/>
              </p:nvSpPr>
              <p:spPr bwMode="auto">
                <a:xfrm>
                  <a:off x="2712" y="509"/>
                  <a:ext cx="47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u="sng">
                      <a:latin typeface="Times New Roman" panose="02020603050405020304" pitchFamily="18" charset="0"/>
                    </a:rPr>
                    <a:t>18</a:t>
                  </a:r>
                  <a:endParaRPr lang="en-US" altLang="zh-CN" sz="1000">
                    <a:latin typeface="Times New Roman" panose="02020603050405020304" pitchFamily="18" charset="0"/>
                  </a:endParaRPr>
                </a:p>
                <a:p>
                  <a:pPr algn="ctr">
                    <a:spcBef>
                      <a:spcPct val="0"/>
                    </a:spcBef>
                    <a:buClrTx/>
                    <a:buSzTx/>
                    <a:buFontTx/>
                    <a:buNone/>
                  </a:pPr>
                  <a:r>
                    <a:rPr lang="en-US" altLang="zh-CN" sz="2200" b="1" u="sng">
                      <a:latin typeface="Times New Roman" panose="02020603050405020304" pitchFamily="18" charset="0"/>
                    </a:rPr>
                    <a:t>18</a:t>
                  </a:r>
                  <a:r>
                    <a:rPr lang="en-US" altLang="zh-CN" sz="2200" b="1">
                      <a:latin typeface="Times New Roman" panose="02020603050405020304" pitchFamily="18" charset="0"/>
                    </a:rPr>
                    <a:t>+1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1400" name="Rectangle 75"/>
                <p:cNvSpPr>
                  <a:spLocks noChangeArrowheads="1"/>
                </p:cNvSpPr>
                <p:nvPr/>
              </p:nvSpPr>
              <p:spPr bwMode="auto">
                <a:xfrm>
                  <a:off x="2669" y="509"/>
                  <a:ext cx="564"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1396" name="Group 78"/>
              <p:cNvGrpSpPr/>
              <p:nvPr/>
            </p:nvGrpSpPr>
            <p:grpSpPr bwMode="auto">
              <a:xfrm>
                <a:off x="3233" y="509"/>
                <a:ext cx="709" cy="710"/>
                <a:chOff x="3233" y="509"/>
                <a:chExt cx="709" cy="710"/>
              </a:xfrm>
            </p:grpSpPr>
            <p:sp>
              <p:nvSpPr>
                <p:cNvPr id="101397" name="Rectangle 54"/>
                <p:cNvSpPr>
                  <a:spLocks noChangeArrowheads="1"/>
                </p:cNvSpPr>
                <p:nvPr/>
              </p:nvSpPr>
              <p:spPr bwMode="auto">
                <a:xfrm>
                  <a:off x="3276" y="509"/>
                  <a:ext cx="623"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r>
                    <a:rPr lang="en-US" altLang="zh-CN" sz="2400" b="1">
                      <a:latin typeface="Times New Roman" panose="02020603050405020304" pitchFamily="18" charset="0"/>
                    </a:rPr>
                    <a:t>CS</a:t>
                  </a:r>
                  <a:endParaRPr lang="en-US" altLang="zh-CN" sz="2400" b="1">
                    <a:latin typeface="Times New Roman" panose="02020603050405020304" pitchFamily="18" charset="0"/>
                  </a:endParaRPr>
                </a:p>
                <a:p>
                  <a:pPr algn="ctr">
                    <a:spcBef>
                      <a:spcPct val="0"/>
                    </a:spcBef>
                    <a:buClrTx/>
                    <a:buSzTx/>
                    <a:buFontTx/>
                    <a:buNone/>
                  </a:pPr>
                  <a:endParaRPr lang="en-US" altLang="zh-CN" sz="2400" b="1">
                    <a:latin typeface="Times New Roman" panose="02020603050405020304" pitchFamily="18" charset="0"/>
                  </a:endParaRPr>
                </a:p>
              </p:txBody>
            </p:sp>
            <p:sp>
              <p:nvSpPr>
                <p:cNvPr id="101398" name="Rectangle 77"/>
                <p:cNvSpPr>
                  <a:spLocks noChangeArrowheads="1"/>
                </p:cNvSpPr>
                <p:nvPr/>
              </p:nvSpPr>
              <p:spPr bwMode="auto">
                <a:xfrm>
                  <a:off x="3233" y="509"/>
                  <a:ext cx="709"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101384" name="Rectangle 80"/>
            <p:cNvSpPr>
              <a:spLocks noChangeArrowheads="1"/>
            </p:cNvSpPr>
            <p:nvPr/>
          </p:nvSpPr>
          <p:spPr bwMode="auto">
            <a:xfrm>
              <a:off x="-3" y="-3"/>
              <a:ext cx="3948" cy="1225"/>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p:cNvSpPr>
          <p:nvPr>
            <p:ph type="title"/>
          </p:nvPr>
        </p:nvSpPr>
        <p:spPr/>
        <p:txBody>
          <a:bodyPr/>
          <a:lstStyle/>
          <a:p>
            <a:pPr eaLnBrk="1" hangingPunct="1"/>
            <a:r>
              <a:rPr lang="zh-CN" altLang="en-US"/>
              <a:t>四、数据库系统</a:t>
            </a:r>
            <a:endParaRPr lang="zh-CN" altLang="en-US">
              <a:solidFill>
                <a:schemeClr val="tx1"/>
              </a:solidFill>
            </a:endParaRPr>
          </a:p>
        </p:txBody>
      </p:sp>
      <p:sp>
        <p:nvSpPr>
          <p:cNvPr id="28675" name="Rectangle 3"/>
          <p:cNvSpPr>
            <a:spLocks noGrp="1" noRot="1"/>
          </p:cNvSpPr>
          <p:nvPr>
            <p:ph idx="1"/>
          </p:nvPr>
        </p:nvSpPr>
        <p:spPr>
          <a:xfrm>
            <a:off x="500063" y="2214563"/>
            <a:ext cx="8229600" cy="3851275"/>
          </a:xfrm>
        </p:spPr>
        <p:txBody>
          <a:bodyPr/>
          <a:lstStyle/>
          <a:p>
            <a:pPr algn="just" eaLnBrk="1" hangingPunct="1">
              <a:lnSpc>
                <a:spcPct val="90000"/>
              </a:lnSpc>
            </a:pPr>
            <a:r>
              <a:rPr lang="zh-CN" altLang="en-US"/>
              <a:t>什么是数据库系统</a:t>
            </a:r>
            <a:endParaRPr lang="zh-CN" altLang="en-US"/>
          </a:p>
          <a:p>
            <a:pPr lvl="1" algn="just" eaLnBrk="1" hangingPunct="1">
              <a:lnSpc>
                <a:spcPct val="120000"/>
              </a:lnSpc>
            </a:pPr>
            <a:r>
              <a:rPr lang="zh-CN" altLang="en-US" b="1"/>
              <a:t>数据库系统（</a:t>
            </a:r>
            <a:r>
              <a:rPr lang="en-US" altLang="zh-CN" b="1"/>
              <a:t>Database System</a:t>
            </a:r>
            <a:r>
              <a:rPr lang="zh-CN" altLang="en-US" b="1"/>
              <a:t>，简称</a:t>
            </a:r>
            <a:r>
              <a:rPr lang="en-US" altLang="zh-CN" b="1"/>
              <a:t>DBS</a:t>
            </a:r>
            <a:r>
              <a:rPr lang="zh-CN" altLang="en-US" b="1"/>
              <a:t>）是指在计算机系统中引入数据库后的系统构成。</a:t>
            </a:r>
            <a:endParaRPr lang="zh-CN" altLang="en-US" b="1"/>
          </a:p>
          <a:p>
            <a:pPr lvl="1" algn="just" eaLnBrk="1" hangingPunct="1">
              <a:lnSpc>
                <a:spcPct val="120000"/>
              </a:lnSpc>
            </a:pPr>
            <a:r>
              <a:rPr lang="zh-CN" altLang="en-US" b="1"/>
              <a:t>在不引起混淆的情况下常常把数据库系统简称为数据库。</a:t>
            </a:r>
            <a:endParaRPr lang="zh-CN" altLang="en-US"/>
          </a:p>
          <a:p>
            <a:pPr algn="just" eaLnBrk="1" hangingPunct="1">
              <a:lnSpc>
                <a:spcPct val="90000"/>
              </a:lnSpc>
            </a:pPr>
            <a:r>
              <a:rPr lang="zh-CN" altLang="en-US"/>
              <a:t>数据库系统的构成</a:t>
            </a:r>
            <a:endParaRPr lang="zh-CN" altLang="en-US"/>
          </a:p>
          <a:p>
            <a:pPr lvl="1" algn="just" eaLnBrk="1" hangingPunct="1">
              <a:lnSpc>
                <a:spcPct val="170000"/>
              </a:lnSpc>
            </a:pPr>
            <a:r>
              <a:rPr lang="zh-CN" altLang="en-US" b="1"/>
              <a:t>由数据库、数据库管理系统（及其开发工具）、应用系统、数据库管理员（和用户）构成。</a:t>
            </a:r>
            <a:endParaRPr lang="zh-CN" altLang="en-US"/>
          </a:p>
        </p:txBody>
      </p:sp>
      <p:sp>
        <p:nvSpPr>
          <p:cNvPr id="6246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FB806117-94BE-4415-AC54-E3714C6FAA5A}"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blinds(horizontal)">
                                      <p:cBhvr>
                                        <p:cTn id="7" dur="500"/>
                                        <p:tgtEl>
                                          <p:spTgt spid="28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675">
                                            <p:txEl>
                                              <p:pRg st="1" end="1"/>
                                            </p:txEl>
                                          </p:spTgt>
                                        </p:tgtEl>
                                        <p:attrNameLst>
                                          <p:attrName>style.visibility</p:attrName>
                                        </p:attrNameLst>
                                      </p:cBhvr>
                                      <p:to>
                                        <p:strVal val="visible"/>
                                      </p:to>
                                    </p:set>
                                    <p:animEffect transition="in" filter="blinds(horizontal)">
                                      <p:cBhvr>
                                        <p:cTn id="12" dur="500"/>
                                        <p:tgtEl>
                                          <p:spTgt spid="286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675">
                                            <p:txEl>
                                              <p:pRg st="2" end="2"/>
                                            </p:txEl>
                                          </p:spTgt>
                                        </p:tgtEl>
                                        <p:attrNameLst>
                                          <p:attrName>style.visibility</p:attrName>
                                        </p:attrNameLst>
                                      </p:cBhvr>
                                      <p:to>
                                        <p:strVal val="visible"/>
                                      </p:to>
                                    </p:set>
                                    <p:animEffect transition="in" filter="blinds(horizontal)">
                                      <p:cBhvr>
                                        <p:cTn id="17" dur="500"/>
                                        <p:tgtEl>
                                          <p:spTgt spid="286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675">
                                            <p:txEl>
                                              <p:pRg st="3" end="3"/>
                                            </p:txEl>
                                          </p:spTgt>
                                        </p:tgtEl>
                                        <p:attrNameLst>
                                          <p:attrName>style.visibility</p:attrName>
                                        </p:attrNameLst>
                                      </p:cBhvr>
                                      <p:to>
                                        <p:strVal val="visible"/>
                                      </p:to>
                                    </p:set>
                                    <p:animEffect transition="in" filter="blinds(horizontal)">
                                      <p:cBhvr>
                                        <p:cTn id="22" dur="500"/>
                                        <p:tgtEl>
                                          <p:spTgt spid="286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8675">
                                            <p:txEl>
                                              <p:pRg st="4" end="4"/>
                                            </p:txEl>
                                          </p:spTgt>
                                        </p:tgtEl>
                                        <p:attrNameLst>
                                          <p:attrName>style.visibility</p:attrName>
                                        </p:attrNameLst>
                                      </p:cBhvr>
                                      <p:to>
                                        <p:strVal val="visible"/>
                                      </p:to>
                                    </p:set>
                                    <p:animEffect transition="in" filter="blinds(horizontal)">
                                      <p:cBhvr>
                                        <p:cTn id="27" dur="500"/>
                                        <p:tgtEl>
                                          <p:spTgt spid="28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p:cNvSpPr>
          <p:nvPr>
            <p:ph type="title"/>
          </p:nvPr>
        </p:nvSpPr>
        <p:spPr/>
        <p:txBody>
          <a:bodyPr/>
          <a:lstStyle/>
          <a:p>
            <a:pPr eaLnBrk="1" hangingPunct="1"/>
            <a:r>
              <a:rPr lang="en-US" altLang="zh-CN"/>
              <a:t>2.</a:t>
            </a:r>
            <a:r>
              <a:rPr lang="zh-CN" altLang="en-US"/>
              <a:t>插入操作</a:t>
            </a:r>
            <a:endParaRPr lang="zh-CN" altLang="en-US"/>
          </a:p>
        </p:txBody>
      </p:sp>
      <p:sp>
        <p:nvSpPr>
          <p:cNvPr id="102403" name="Rectangle 3"/>
          <p:cNvSpPr>
            <a:spLocks noGrp="1" noRot="1"/>
          </p:cNvSpPr>
          <p:nvPr>
            <p:ph idx="1"/>
          </p:nvPr>
        </p:nvSpPr>
        <p:spPr/>
        <p:txBody>
          <a:bodyPr/>
          <a:lstStyle/>
          <a:p>
            <a:pPr algn="just" eaLnBrk="1" hangingPunct="1">
              <a:buFont typeface="Wingdings" panose="05000000000000000000" pitchFamily="2" charset="2"/>
              <a:buNone/>
            </a:pPr>
            <a:r>
              <a:rPr lang="en-US" altLang="zh-CN" sz="2800">
                <a:ea typeface="黑体" panose="02010609060101010101" pitchFamily="49" charset="-122"/>
              </a:rPr>
              <a:t>[</a:t>
            </a:r>
            <a:r>
              <a:rPr lang="zh-CN" altLang="en-US" sz="2800">
                <a:ea typeface="黑体" panose="02010609060101010101" pitchFamily="49" charset="-122"/>
              </a:rPr>
              <a:t>例</a:t>
            </a:r>
            <a:r>
              <a:rPr lang="en-US" altLang="zh-CN" sz="2800"/>
              <a:t>16]  </a:t>
            </a:r>
            <a:r>
              <a:rPr lang="zh-CN" altLang="en-US" sz="2800"/>
              <a:t>把信息系女生</a:t>
            </a:r>
            <a:r>
              <a:rPr lang="en-US" altLang="zh-CN" sz="2800"/>
              <a:t>95701</a:t>
            </a:r>
            <a:r>
              <a:rPr lang="zh-CN" altLang="en-US" sz="2800"/>
              <a:t>，姓名张三，年龄</a:t>
            </a:r>
            <a:r>
              <a:rPr lang="en-US" altLang="zh-CN" sz="2800"/>
              <a:t>17</a:t>
            </a:r>
            <a:r>
              <a:rPr lang="zh-CN" altLang="en-US" sz="2800"/>
              <a:t>岁存入数据库中。</a:t>
            </a:r>
            <a:endParaRPr lang="zh-CN" altLang="en-US"/>
          </a:p>
          <a:p>
            <a:pPr eaLnBrk="1" hangingPunct="1"/>
            <a:endParaRPr lang="en-US" altLang="zh-CN"/>
          </a:p>
        </p:txBody>
      </p:sp>
      <p:sp>
        <p:nvSpPr>
          <p:cNvPr id="43" name="日期占位符 3"/>
          <p:cNvSpPr>
            <a:spLocks noGrp="1"/>
          </p:cNvSpPr>
          <p:nvPr>
            <p:ph type="dt" sz="quarter" idx="10"/>
          </p:nvPr>
        </p:nvSpPr>
        <p:spPr/>
        <p:txBody>
          <a:bodyPr/>
          <a:lstStyle/>
          <a:p>
            <a:pPr>
              <a:defRPr/>
            </a:pPr>
            <a:fld id="{87621746-A1AC-4AF6-97DF-BFE9ED562431}" type="datetime1">
              <a:rPr lang="zh-CN" altLang="en-US"/>
            </a:fld>
            <a:endParaRPr lang="en-US" altLang="zh-CN"/>
          </a:p>
        </p:txBody>
      </p:sp>
      <p:sp>
        <p:nvSpPr>
          <p:cNvPr id="1024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102406" name="Group 4"/>
          <p:cNvGrpSpPr/>
          <p:nvPr/>
        </p:nvGrpSpPr>
        <p:grpSpPr bwMode="auto">
          <a:xfrm>
            <a:off x="1331913" y="3068638"/>
            <a:ext cx="6226175" cy="1609725"/>
            <a:chOff x="-3" y="-3"/>
            <a:chExt cx="3922" cy="1014"/>
          </a:xfrm>
        </p:grpSpPr>
        <p:grpSp>
          <p:nvGrpSpPr>
            <p:cNvPr id="102407" name="Group 5"/>
            <p:cNvGrpSpPr/>
            <p:nvPr/>
          </p:nvGrpSpPr>
          <p:grpSpPr bwMode="auto">
            <a:xfrm>
              <a:off x="0" y="0"/>
              <a:ext cx="3916" cy="1008"/>
              <a:chOff x="0" y="0"/>
              <a:chExt cx="3916" cy="1008"/>
            </a:xfrm>
          </p:grpSpPr>
          <p:grpSp>
            <p:nvGrpSpPr>
              <p:cNvPr id="102409" name="Group 6"/>
              <p:cNvGrpSpPr/>
              <p:nvPr/>
            </p:nvGrpSpPr>
            <p:grpSpPr bwMode="auto">
              <a:xfrm>
                <a:off x="0" y="0"/>
                <a:ext cx="788" cy="509"/>
                <a:chOff x="0" y="0"/>
                <a:chExt cx="788" cy="509"/>
              </a:xfrm>
            </p:grpSpPr>
            <p:sp>
              <p:nvSpPr>
                <p:cNvPr id="102443" name="Rectangle 7"/>
                <p:cNvSpPr>
                  <a:spLocks noChangeArrowheads="1"/>
                </p:cNvSpPr>
                <p:nvPr/>
              </p:nvSpPr>
              <p:spPr bwMode="auto">
                <a:xfrm>
                  <a:off x="43" y="0"/>
                  <a:ext cx="702"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44" name="Rectangle 8"/>
                <p:cNvSpPr>
                  <a:spLocks noChangeArrowheads="1"/>
                </p:cNvSpPr>
                <p:nvPr/>
              </p:nvSpPr>
              <p:spPr bwMode="auto">
                <a:xfrm>
                  <a:off x="0" y="0"/>
                  <a:ext cx="788"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2410" name="Group 9"/>
              <p:cNvGrpSpPr/>
              <p:nvPr/>
            </p:nvGrpSpPr>
            <p:grpSpPr bwMode="auto">
              <a:xfrm>
                <a:off x="788" y="0"/>
                <a:ext cx="640" cy="509"/>
                <a:chOff x="788" y="0"/>
                <a:chExt cx="640" cy="509"/>
              </a:xfrm>
            </p:grpSpPr>
            <p:sp>
              <p:nvSpPr>
                <p:cNvPr id="102441" name="Rectangle 10"/>
                <p:cNvSpPr>
                  <a:spLocks noChangeArrowheads="1"/>
                </p:cNvSpPr>
                <p:nvPr/>
              </p:nvSpPr>
              <p:spPr bwMode="auto">
                <a:xfrm>
                  <a:off x="831" y="0"/>
                  <a:ext cx="554"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42" name="Rectangle 11"/>
                <p:cNvSpPr>
                  <a:spLocks noChangeArrowheads="1"/>
                </p:cNvSpPr>
                <p:nvPr/>
              </p:nvSpPr>
              <p:spPr bwMode="auto">
                <a:xfrm>
                  <a:off x="788" y="0"/>
                  <a:ext cx="640"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2411" name="Group 12"/>
              <p:cNvGrpSpPr/>
              <p:nvPr/>
            </p:nvGrpSpPr>
            <p:grpSpPr bwMode="auto">
              <a:xfrm>
                <a:off x="1428" y="0"/>
                <a:ext cx="709" cy="509"/>
                <a:chOff x="1428" y="0"/>
                <a:chExt cx="709" cy="509"/>
              </a:xfrm>
            </p:grpSpPr>
            <p:sp>
              <p:nvSpPr>
                <p:cNvPr id="102439" name="Rectangle 13"/>
                <p:cNvSpPr>
                  <a:spLocks noChangeArrowheads="1"/>
                </p:cNvSpPr>
                <p:nvPr/>
              </p:nvSpPr>
              <p:spPr bwMode="auto">
                <a:xfrm>
                  <a:off x="1471" y="0"/>
                  <a:ext cx="623"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40" name="Rectangle 14"/>
                <p:cNvSpPr>
                  <a:spLocks noChangeArrowheads="1"/>
                </p:cNvSpPr>
                <p:nvPr/>
              </p:nvSpPr>
              <p:spPr bwMode="auto">
                <a:xfrm>
                  <a:off x="1428" y="0"/>
                  <a:ext cx="709"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2412" name="Group 15"/>
              <p:cNvGrpSpPr/>
              <p:nvPr/>
            </p:nvGrpSpPr>
            <p:grpSpPr bwMode="auto">
              <a:xfrm>
                <a:off x="2137" y="0"/>
                <a:ext cx="532" cy="509"/>
                <a:chOff x="2137" y="0"/>
                <a:chExt cx="532" cy="509"/>
              </a:xfrm>
            </p:grpSpPr>
            <p:sp>
              <p:nvSpPr>
                <p:cNvPr id="102437" name="Rectangle 16"/>
                <p:cNvSpPr>
                  <a:spLocks noChangeArrowheads="1"/>
                </p:cNvSpPr>
                <p:nvPr/>
              </p:nvSpPr>
              <p:spPr bwMode="auto">
                <a:xfrm>
                  <a:off x="2180" y="0"/>
                  <a:ext cx="44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38" name="Rectangle 17"/>
                <p:cNvSpPr>
                  <a:spLocks noChangeArrowheads="1"/>
                </p:cNvSpPr>
                <p:nvPr/>
              </p:nvSpPr>
              <p:spPr bwMode="auto">
                <a:xfrm>
                  <a:off x="2137" y="0"/>
                  <a:ext cx="532"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2413" name="Group 18"/>
              <p:cNvGrpSpPr/>
              <p:nvPr/>
            </p:nvGrpSpPr>
            <p:grpSpPr bwMode="auto">
              <a:xfrm>
                <a:off x="2669" y="0"/>
                <a:ext cx="616" cy="509"/>
                <a:chOff x="2669" y="0"/>
                <a:chExt cx="616" cy="509"/>
              </a:xfrm>
            </p:grpSpPr>
            <p:sp>
              <p:nvSpPr>
                <p:cNvPr id="102435" name="Rectangle 19"/>
                <p:cNvSpPr>
                  <a:spLocks noChangeArrowheads="1"/>
                </p:cNvSpPr>
                <p:nvPr/>
              </p:nvSpPr>
              <p:spPr bwMode="auto">
                <a:xfrm>
                  <a:off x="2712" y="0"/>
                  <a:ext cx="530"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cs typeface="Times New Roman" panose="02020603050405020304" pitchFamily="18" charset="0"/>
                    </a:rPr>
                    <a:t>Sage</a:t>
                  </a:r>
                  <a:endParaRPr lang="en-US" altLang="zh-CN" b="1">
                    <a:latin typeface="Times New Roman" panose="02020603050405020304" pitchFamily="18" charset="0"/>
                    <a:cs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36" name="Rectangle 20"/>
                <p:cNvSpPr>
                  <a:spLocks noChangeArrowheads="1"/>
                </p:cNvSpPr>
                <p:nvPr/>
              </p:nvSpPr>
              <p:spPr bwMode="auto">
                <a:xfrm>
                  <a:off x="2669" y="0"/>
                  <a:ext cx="616"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2414" name="Group 21"/>
              <p:cNvGrpSpPr/>
              <p:nvPr/>
            </p:nvGrpSpPr>
            <p:grpSpPr bwMode="auto">
              <a:xfrm>
                <a:off x="3285" y="0"/>
                <a:ext cx="631" cy="509"/>
                <a:chOff x="3285" y="0"/>
                <a:chExt cx="631" cy="509"/>
              </a:xfrm>
            </p:grpSpPr>
            <p:sp>
              <p:nvSpPr>
                <p:cNvPr id="102433" name="Rectangle 22"/>
                <p:cNvSpPr>
                  <a:spLocks noChangeArrowheads="1"/>
                </p:cNvSpPr>
                <p:nvPr/>
              </p:nvSpPr>
              <p:spPr bwMode="auto">
                <a:xfrm>
                  <a:off x="3328" y="0"/>
                  <a:ext cx="545"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34" name="Rectangle 23"/>
                <p:cNvSpPr>
                  <a:spLocks noChangeArrowheads="1"/>
                </p:cNvSpPr>
                <p:nvPr/>
              </p:nvSpPr>
              <p:spPr bwMode="auto">
                <a:xfrm>
                  <a:off x="3285" y="0"/>
                  <a:ext cx="631"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2415" name="Group 24"/>
              <p:cNvGrpSpPr/>
              <p:nvPr/>
            </p:nvGrpSpPr>
            <p:grpSpPr bwMode="auto">
              <a:xfrm>
                <a:off x="0" y="509"/>
                <a:ext cx="788" cy="499"/>
                <a:chOff x="0" y="509"/>
                <a:chExt cx="788" cy="499"/>
              </a:xfrm>
            </p:grpSpPr>
            <p:sp>
              <p:nvSpPr>
                <p:cNvPr id="102431" name="Rectangle 25"/>
                <p:cNvSpPr>
                  <a:spLocks noChangeArrowheads="1"/>
                </p:cNvSpPr>
                <p:nvPr/>
              </p:nvSpPr>
              <p:spPr bwMode="auto">
                <a:xfrm>
                  <a:off x="43" y="509"/>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400" b="1">
                      <a:solidFill>
                        <a:srgbClr val="E02920"/>
                      </a:solidFill>
                      <a:latin typeface="Times New Roman" panose="02020603050405020304" pitchFamily="18" charset="0"/>
                    </a:rPr>
                    <a:t>I.</a:t>
                  </a:r>
                  <a:endParaRPr lang="en-US" altLang="zh-CN" sz="1600">
                    <a:solidFill>
                      <a:srgbClr val="E02920"/>
                    </a:solidFill>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32" name="Rectangle 26"/>
                <p:cNvSpPr>
                  <a:spLocks noChangeArrowheads="1"/>
                </p:cNvSpPr>
                <p:nvPr/>
              </p:nvSpPr>
              <p:spPr bwMode="auto">
                <a:xfrm>
                  <a:off x="0" y="509"/>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2416" name="Group 27"/>
              <p:cNvGrpSpPr/>
              <p:nvPr/>
            </p:nvGrpSpPr>
            <p:grpSpPr bwMode="auto">
              <a:xfrm>
                <a:off x="788" y="509"/>
                <a:ext cx="640" cy="499"/>
                <a:chOff x="788" y="509"/>
                <a:chExt cx="640" cy="499"/>
              </a:xfrm>
            </p:grpSpPr>
            <p:sp>
              <p:nvSpPr>
                <p:cNvPr id="102429" name="Rectangle 28"/>
                <p:cNvSpPr>
                  <a:spLocks noChangeArrowheads="1"/>
                </p:cNvSpPr>
                <p:nvPr/>
              </p:nvSpPr>
              <p:spPr bwMode="auto">
                <a:xfrm>
                  <a:off x="831" y="509"/>
                  <a:ext cx="5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95701</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30" name="Rectangle 29"/>
                <p:cNvSpPr>
                  <a:spLocks noChangeArrowheads="1"/>
                </p:cNvSpPr>
                <p:nvPr/>
              </p:nvSpPr>
              <p:spPr bwMode="auto">
                <a:xfrm>
                  <a:off x="788" y="509"/>
                  <a:ext cx="6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2417" name="Group 30"/>
              <p:cNvGrpSpPr/>
              <p:nvPr/>
            </p:nvGrpSpPr>
            <p:grpSpPr bwMode="auto">
              <a:xfrm>
                <a:off x="1428" y="509"/>
                <a:ext cx="709" cy="499"/>
                <a:chOff x="1428" y="509"/>
                <a:chExt cx="709" cy="499"/>
              </a:xfrm>
            </p:grpSpPr>
            <p:sp>
              <p:nvSpPr>
                <p:cNvPr id="102427" name="Rectangle 31"/>
                <p:cNvSpPr>
                  <a:spLocks noChangeArrowheads="1"/>
                </p:cNvSpPr>
                <p:nvPr/>
              </p:nvSpPr>
              <p:spPr bwMode="auto">
                <a:xfrm>
                  <a:off x="1471" y="509"/>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张三</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28" name="Rectangle 32"/>
                <p:cNvSpPr>
                  <a:spLocks noChangeArrowheads="1"/>
                </p:cNvSpPr>
                <p:nvPr/>
              </p:nvSpPr>
              <p:spPr bwMode="auto">
                <a:xfrm>
                  <a:off x="1428" y="509"/>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2418" name="Group 33"/>
              <p:cNvGrpSpPr/>
              <p:nvPr/>
            </p:nvGrpSpPr>
            <p:grpSpPr bwMode="auto">
              <a:xfrm>
                <a:off x="2137" y="509"/>
                <a:ext cx="532" cy="499"/>
                <a:chOff x="2137" y="509"/>
                <a:chExt cx="532" cy="499"/>
              </a:xfrm>
            </p:grpSpPr>
            <p:sp>
              <p:nvSpPr>
                <p:cNvPr id="102425" name="Rectangle 34"/>
                <p:cNvSpPr>
                  <a:spLocks noChangeArrowheads="1"/>
                </p:cNvSpPr>
                <p:nvPr/>
              </p:nvSpPr>
              <p:spPr bwMode="auto">
                <a:xfrm>
                  <a:off x="2180" y="509"/>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200" b="1">
                      <a:latin typeface="Times New Roman" panose="02020603050405020304" pitchFamily="18" charset="0"/>
                    </a:rPr>
                    <a:t>女</a:t>
                  </a:r>
                  <a:endParaRPr lang="zh-CN" altLang="en-US"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26" name="Rectangle 35"/>
                <p:cNvSpPr>
                  <a:spLocks noChangeArrowheads="1"/>
                </p:cNvSpPr>
                <p:nvPr/>
              </p:nvSpPr>
              <p:spPr bwMode="auto">
                <a:xfrm>
                  <a:off x="2137" y="509"/>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2419" name="Group 36"/>
              <p:cNvGrpSpPr/>
              <p:nvPr/>
            </p:nvGrpSpPr>
            <p:grpSpPr bwMode="auto">
              <a:xfrm>
                <a:off x="2669" y="509"/>
                <a:ext cx="616" cy="499"/>
                <a:chOff x="2669" y="509"/>
                <a:chExt cx="616" cy="499"/>
              </a:xfrm>
            </p:grpSpPr>
            <p:sp>
              <p:nvSpPr>
                <p:cNvPr id="102423" name="Rectangle 37"/>
                <p:cNvSpPr>
                  <a:spLocks noChangeArrowheads="1"/>
                </p:cNvSpPr>
                <p:nvPr/>
              </p:nvSpPr>
              <p:spPr bwMode="auto">
                <a:xfrm>
                  <a:off x="2712" y="509"/>
                  <a:ext cx="53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17</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24" name="Rectangle 38"/>
                <p:cNvSpPr>
                  <a:spLocks noChangeArrowheads="1"/>
                </p:cNvSpPr>
                <p:nvPr/>
              </p:nvSpPr>
              <p:spPr bwMode="auto">
                <a:xfrm>
                  <a:off x="2669" y="509"/>
                  <a:ext cx="61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2420" name="Group 39"/>
              <p:cNvGrpSpPr/>
              <p:nvPr/>
            </p:nvGrpSpPr>
            <p:grpSpPr bwMode="auto">
              <a:xfrm>
                <a:off x="3285" y="509"/>
                <a:ext cx="631" cy="499"/>
                <a:chOff x="3285" y="509"/>
                <a:chExt cx="631" cy="499"/>
              </a:xfrm>
            </p:grpSpPr>
            <p:sp>
              <p:nvSpPr>
                <p:cNvPr id="102421" name="Rectangle 40"/>
                <p:cNvSpPr>
                  <a:spLocks noChangeArrowheads="1"/>
                </p:cNvSpPr>
                <p:nvPr/>
              </p:nvSpPr>
              <p:spPr bwMode="auto">
                <a:xfrm>
                  <a:off x="3328" y="509"/>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IS</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2422" name="Rectangle 41"/>
                <p:cNvSpPr>
                  <a:spLocks noChangeArrowheads="1"/>
                </p:cNvSpPr>
                <p:nvPr/>
              </p:nvSpPr>
              <p:spPr bwMode="auto">
                <a:xfrm>
                  <a:off x="3285" y="509"/>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102408" name="Rectangle 42"/>
            <p:cNvSpPr>
              <a:spLocks noChangeArrowheads="1"/>
            </p:cNvSpPr>
            <p:nvPr/>
          </p:nvSpPr>
          <p:spPr bwMode="auto">
            <a:xfrm>
              <a:off x="-3" y="-3"/>
              <a:ext cx="3922" cy="1014"/>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p:cNvSpPr>
          <p:nvPr>
            <p:ph type="title"/>
          </p:nvPr>
        </p:nvSpPr>
        <p:spPr/>
        <p:txBody>
          <a:bodyPr/>
          <a:lstStyle/>
          <a:p>
            <a:pPr eaLnBrk="1" hangingPunct="1"/>
            <a:r>
              <a:rPr lang="en-US" altLang="zh-CN"/>
              <a:t>3. </a:t>
            </a:r>
            <a:r>
              <a:rPr lang="zh-CN" altLang="en-US"/>
              <a:t>删除操作</a:t>
            </a:r>
            <a:endParaRPr lang="zh-CN" altLang="en-US"/>
          </a:p>
        </p:txBody>
      </p:sp>
      <p:sp>
        <p:nvSpPr>
          <p:cNvPr id="103427" name="Rectangle 3"/>
          <p:cNvSpPr>
            <a:spLocks noGrp="1" noRot="1"/>
          </p:cNvSpPr>
          <p:nvPr>
            <p:ph idx="1"/>
          </p:nvPr>
        </p:nvSpPr>
        <p:spPr>
          <a:xfrm>
            <a:off x="714375" y="2028825"/>
            <a:ext cx="7772400" cy="4114800"/>
          </a:xfrm>
        </p:spPr>
        <p:txBody>
          <a:bodyPr/>
          <a:lstStyle/>
          <a:p>
            <a:pPr algn="just" eaLnBrk="1" hangingPunct="1">
              <a:buFont typeface="Wingdings" panose="05000000000000000000" pitchFamily="2" charset="2"/>
              <a:buNone/>
            </a:pPr>
            <a:r>
              <a:rPr lang="en-US" altLang="zh-CN" sz="2400" dirty="0">
                <a:ea typeface="黑体" panose="02010609060101010101" pitchFamily="49" charset="-122"/>
              </a:rPr>
              <a:t>[</a:t>
            </a:r>
            <a:r>
              <a:rPr lang="zh-CN" altLang="en-US" sz="2400" dirty="0">
                <a:ea typeface="黑体" panose="02010609060101010101" pitchFamily="49" charset="-122"/>
              </a:rPr>
              <a:t>例</a:t>
            </a:r>
            <a:r>
              <a:rPr lang="en-US" altLang="zh-CN" sz="2400" dirty="0"/>
              <a:t>17]  </a:t>
            </a:r>
            <a:r>
              <a:rPr lang="zh-CN" altLang="en-US" sz="2400" dirty="0"/>
              <a:t>删除学生</a:t>
            </a:r>
            <a:r>
              <a:rPr lang="en-US" altLang="zh-CN" sz="2400" dirty="0"/>
              <a:t>95089</a:t>
            </a:r>
            <a:endParaRPr lang="en-US" altLang="zh-CN" dirty="0"/>
          </a:p>
          <a:p>
            <a:pPr lvl="1" algn="just" eaLnBrk="1" hangingPunct="1">
              <a:buFont typeface="Wingdings" panose="05000000000000000000" pitchFamily="2" charset="2"/>
              <a:buNone/>
            </a:pPr>
            <a:endParaRPr lang="en-US" altLang="zh-CN" dirty="0"/>
          </a:p>
          <a:p>
            <a:pPr lvl="1" algn="just" eaLnBrk="1" hangingPunct="1">
              <a:buFont typeface="Wingdings" panose="05000000000000000000" pitchFamily="2" charset="2"/>
              <a:buNone/>
            </a:pPr>
            <a:endParaRPr lang="en-US" altLang="zh-CN" dirty="0"/>
          </a:p>
          <a:p>
            <a:pPr lvl="1" algn="just" eaLnBrk="1" hangingPunct="1">
              <a:buFont typeface="Wingdings" panose="05000000000000000000" pitchFamily="2" charset="2"/>
              <a:buNone/>
            </a:pPr>
            <a:endParaRPr lang="en-US" altLang="zh-CN" dirty="0"/>
          </a:p>
          <a:p>
            <a:pPr algn="just" eaLnBrk="1" hangingPunct="1">
              <a:buFont typeface="Wingdings" panose="05000000000000000000" pitchFamily="2" charset="2"/>
              <a:buNone/>
            </a:pPr>
            <a:r>
              <a:rPr lang="zh-CN" altLang="en-US" sz="2400" dirty="0"/>
              <a:t>为保证参照完整性，删除</a:t>
            </a:r>
            <a:r>
              <a:rPr lang="en-US" altLang="zh-CN" sz="2400" dirty="0"/>
              <a:t>95089</a:t>
            </a:r>
            <a:r>
              <a:rPr lang="zh-CN" altLang="en-US" sz="2400" dirty="0"/>
              <a:t>学生前，先删除</a:t>
            </a:r>
            <a:r>
              <a:rPr lang="en-US" altLang="zh-CN" sz="2400" dirty="0"/>
              <a:t>95089</a:t>
            </a:r>
            <a:r>
              <a:rPr lang="zh-CN" altLang="en-US" sz="2400" dirty="0"/>
              <a:t>学</a:t>
            </a:r>
            <a:endParaRPr lang="zh-CN" altLang="en-US" sz="2400" dirty="0"/>
          </a:p>
          <a:p>
            <a:pPr algn="just" eaLnBrk="1" hangingPunct="1">
              <a:buFont typeface="Wingdings" panose="05000000000000000000" pitchFamily="2" charset="2"/>
              <a:buNone/>
            </a:pPr>
            <a:r>
              <a:rPr lang="zh-CN" altLang="en-US" sz="2400" dirty="0"/>
              <a:t>生选修的全部课程</a:t>
            </a:r>
            <a:endParaRPr lang="zh-CN" altLang="en-US" sz="2400" dirty="0"/>
          </a:p>
          <a:p>
            <a:pPr algn="just" eaLnBrk="1" hangingPunct="1">
              <a:buFont typeface="Wingdings" panose="05000000000000000000" pitchFamily="2" charset="2"/>
              <a:buNone/>
            </a:pPr>
            <a:endParaRPr lang="en-US" altLang="zh-CN" sz="2400" dirty="0"/>
          </a:p>
        </p:txBody>
      </p:sp>
      <p:sp>
        <p:nvSpPr>
          <p:cNvPr id="70" name="日期占位符 3"/>
          <p:cNvSpPr>
            <a:spLocks noGrp="1"/>
          </p:cNvSpPr>
          <p:nvPr>
            <p:ph type="dt" sz="quarter" idx="10"/>
          </p:nvPr>
        </p:nvSpPr>
        <p:spPr/>
        <p:txBody>
          <a:bodyPr/>
          <a:lstStyle/>
          <a:p>
            <a:pPr>
              <a:defRPr/>
            </a:pPr>
            <a:fld id="{80208F5D-958A-48A2-BFAC-708C3825B117}" type="datetime1">
              <a:rPr lang="zh-CN" altLang="en-US"/>
            </a:fld>
            <a:endParaRPr lang="en-US" altLang="zh-CN"/>
          </a:p>
        </p:txBody>
      </p:sp>
      <p:sp>
        <p:nvSpPr>
          <p:cNvPr id="1034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grpSp>
        <p:nvGrpSpPr>
          <p:cNvPr id="103430" name="Group 43"/>
          <p:cNvGrpSpPr/>
          <p:nvPr/>
        </p:nvGrpSpPr>
        <p:grpSpPr bwMode="auto">
          <a:xfrm>
            <a:off x="1447800" y="2490788"/>
            <a:ext cx="6226175" cy="1295400"/>
            <a:chOff x="-3" y="-3"/>
            <a:chExt cx="3922" cy="1014"/>
          </a:xfrm>
        </p:grpSpPr>
        <p:grpSp>
          <p:nvGrpSpPr>
            <p:cNvPr id="103458" name="Group 44"/>
            <p:cNvGrpSpPr/>
            <p:nvPr/>
          </p:nvGrpSpPr>
          <p:grpSpPr bwMode="auto">
            <a:xfrm>
              <a:off x="0" y="0"/>
              <a:ext cx="3916" cy="1008"/>
              <a:chOff x="0" y="0"/>
              <a:chExt cx="3916" cy="1008"/>
            </a:xfrm>
          </p:grpSpPr>
          <p:grpSp>
            <p:nvGrpSpPr>
              <p:cNvPr id="103460" name="Group 45"/>
              <p:cNvGrpSpPr/>
              <p:nvPr/>
            </p:nvGrpSpPr>
            <p:grpSpPr bwMode="auto">
              <a:xfrm>
                <a:off x="0" y="0"/>
                <a:ext cx="788" cy="509"/>
                <a:chOff x="0" y="0"/>
                <a:chExt cx="788" cy="509"/>
              </a:xfrm>
            </p:grpSpPr>
            <p:sp>
              <p:nvSpPr>
                <p:cNvPr id="103494" name="Rectangle 46"/>
                <p:cNvSpPr>
                  <a:spLocks noChangeArrowheads="1"/>
                </p:cNvSpPr>
                <p:nvPr/>
              </p:nvSpPr>
              <p:spPr bwMode="auto">
                <a:xfrm>
                  <a:off x="43" y="0"/>
                  <a:ext cx="702"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Student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95" name="Rectangle 47"/>
                <p:cNvSpPr>
                  <a:spLocks noChangeArrowheads="1"/>
                </p:cNvSpPr>
                <p:nvPr/>
              </p:nvSpPr>
              <p:spPr bwMode="auto">
                <a:xfrm>
                  <a:off x="0" y="0"/>
                  <a:ext cx="788"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61" name="Group 48"/>
              <p:cNvGrpSpPr/>
              <p:nvPr/>
            </p:nvGrpSpPr>
            <p:grpSpPr bwMode="auto">
              <a:xfrm>
                <a:off x="788" y="0"/>
                <a:ext cx="640" cy="509"/>
                <a:chOff x="788" y="0"/>
                <a:chExt cx="640" cy="509"/>
              </a:xfrm>
            </p:grpSpPr>
            <p:sp>
              <p:nvSpPr>
                <p:cNvPr id="103492" name="Rectangle 49"/>
                <p:cNvSpPr>
                  <a:spLocks noChangeArrowheads="1"/>
                </p:cNvSpPr>
                <p:nvPr/>
              </p:nvSpPr>
              <p:spPr bwMode="auto">
                <a:xfrm>
                  <a:off x="831" y="0"/>
                  <a:ext cx="554"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93" name="Rectangle 50"/>
                <p:cNvSpPr>
                  <a:spLocks noChangeArrowheads="1"/>
                </p:cNvSpPr>
                <p:nvPr/>
              </p:nvSpPr>
              <p:spPr bwMode="auto">
                <a:xfrm>
                  <a:off x="788" y="0"/>
                  <a:ext cx="640"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62" name="Group 51"/>
              <p:cNvGrpSpPr/>
              <p:nvPr/>
            </p:nvGrpSpPr>
            <p:grpSpPr bwMode="auto">
              <a:xfrm>
                <a:off x="1428" y="0"/>
                <a:ext cx="709" cy="509"/>
                <a:chOff x="1428" y="0"/>
                <a:chExt cx="709" cy="509"/>
              </a:xfrm>
            </p:grpSpPr>
            <p:sp>
              <p:nvSpPr>
                <p:cNvPr id="103490" name="Rectangle 52"/>
                <p:cNvSpPr>
                  <a:spLocks noChangeArrowheads="1"/>
                </p:cNvSpPr>
                <p:nvPr/>
              </p:nvSpPr>
              <p:spPr bwMode="auto">
                <a:xfrm>
                  <a:off x="1471" y="0"/>
                  <a:ext cx="623"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Sname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91" name="Rectangle 53"/>
                <p:cNvSpPr>
                  <a:spLocks noChangeArrowheads="1"/>
                </p:cNvSpPr>
                <p:nvPr/>
              </p:nvSpPr>
              <p:spPr bwMode="auto">
                <a:xfrm>
                  <a:off x="1428" y="0"/>
                  <a:ext cx="709"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63" name="Group 54"/>
              <p:cNvGrpSpPr/>
              <p:nvPr/>
            </p:nvGrpSpPr>
            <p:grpSpPr bwMode="auto">
              <a:xfrm>
                <a:off x="2137" y="0"/>
                <a:ext cx="532" cy="509"/>
                <a:chOff x="2137" y="0"/>
                <a:chExt cx="532" cy="509"/>
              </a:xfrm>
            </p:grpSpPr>
            <p:sp>
              <p:nvSpPr>
                <p:cNvPr id="103488" name="Rectangle 55"/>
                <p:cNvSpPr>
                  <a:spLocks noChangeArrowheads="1"/>
                </p:cNvSpPr>
                <p:nvPr/>
              </p:nvSpPr>
              <p:spPr bwMode="auto">
                <a:xfrm>
                  <a:off x="2180" y="0"/>
                  <a:ext cx="44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Ssex</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89" name="Rectangle 56"/>
                <p:cNvSpPr>
                  <a:spLocks noChangeArrowheads="1"/>
                </p:cNvSpPr>
                <p:nvPr/>
              </p:nvSpPr>
              <p:spPr bwMode="auto">
                <a:xfrm>
                  <a:off x="2137" y="0"/>
                  <a:ext cx="532"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64" name="Group 57"/>
              <p:cNvGrpSpPr/>
              <p:nvPr/>
            </p:nvGrpSpPr>
            <p:grpSpPr bwMode="auto">
              <a:xfrm>
                <a:off x="2669" y="0"/>
                <a:ext cx="616" cy="509"/>
                <a:chOff x="2669" y="0"/>
                <a:chExt cx="616" cy="509"/>
              </a:xfrm>
            </p:grpSpPr>
            <p:sp>
              <p:nvSpPr>
                <p:cNvPr id="103486" name="Rectangle 58"/>
                <p:cNvSpPr>
                  <a:spLocks noChangeArrowheads="1"/>
                </p:cNvSpPr>
                <p:nvPr/>
              </p:nvSpPr>
              <p:spPr bwMode="auto">
                <a:xfrm>
                  <a:off x="2712" y="0"/>
                  <a:ext cx="530"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b="1">
                      <a:latin typeface="Times New Roman" panose="02020603050405020304" pitchFamily="18" charset="0"/>
                      <a:cs typeface="Times New Roman" panose="02020603050405020304" pitchFamily="18" charset="0"/>
                    </a:rPr>
                    <a:t>Sage</a:t>
                  </a:r>
                  <a:endParaRPr lang="en-US" altLang="zh-CN" b="1">
                    <a:latin typeface="Times New Roman" panose="02020603050405020304" pitchFamily="18" charset="0"/>
                    <a:cs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87" name="Rectangle 59"/>
                <p:cNvSpPr>
                  <a:spLocks noChangeArrowheads="1"/>
                </p:cNvSpPr>
                <p:nvPr/>
              </p:nvSpPr>
              <p:spPr bwMode="auto">
                <a:xfrm>
                  <a:off x="2669" y="0"/>
                  <a:ext cx="616"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65" name="Group 60"/>
              <p:cNvGrpSpPr/>
              <p:nvPr/>
            </p:nvGrpSpPr>
            <p:grpSpPr bwMode="auto">
              <a:xfrm>
                <a:off x="3285" y="0"/>
                <a:ext cx="631" cy="509"/>
                <a:chOff x="3285" y="0"/>
                <a:chExt cx="631" cy="509"/>
              </a:xfrm>
            </p:grpSpPr>
            <p:sp>
              <p:nvSpPr>
                <p:cNvPr id="103484" name="Rectangle 61"/>
                <p:cNvSpPr>
                  <a:spLocks noChangeArrowheads="1"/>
                </p:cNvSpPr>
                <p:nvPr/>
              </p:nvSpPr>
              <p:spPr bwMode="auto">
                <a:xfrm>
                  <a:off x="3328" y="0"/>
                  <a:ext cx="545"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Sdept</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85" name="Rectangle 62"/>
                <p:cNvSpPr>
                  <a:spLocks noChangeArrowheads="1"/>
                </p:cNvSpPr>
                <p:nvPr/>
              </p:nvSpPr>
              <p:spPr bwMode="auto">
                <a:xfrm>
                  <a:off x="3285" y="0"/>
                  <a:ext cx="631"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66" name="Group 63"/>
              <p:cNvGrpSpPr/>
              <p:nvPr/>
            </p:nvGrpSpPr>
            <p:grpSpPr bwMode="auto">
              <a:xfrm>
                <a:off x="0" y="509"/>
                <a:ext cx="788" cy="499"/>
                <a:chOff x="0" y="509"/>
                <a:chExt cx="788" cy="499"/>
              </a:xfrm>
            </p:grpSpPr>
            <p:sp>
              <p:nvSpPr>
                <p:cNvPr id="103482" name="Rectangle 64"/>
                <p:cNvSpPr>
                  <a:spLocks noChangeArrowheads="1"/>
                </p:cNvSpPr>
                <p:nvPr/>
              </p:nvSpPr>
              <p:spPr bwMode="auto">
                <a:xfrm>
                  <a:off x="43" y="509"/>
                  <a:ext cx="70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000" b="1">
                      <a:solidFill>
                        <a:srgbClr val="E02920"/>
                      </a:solidFill>
                      <a:latin typeface="Times New Roman" panose="02020603050405020304" pitchFamily="18" charset="0"/>
                    </a:rPr>
                    <a:t>D.</a:t>
                  </a:r>
                  <a:endParaRPr lang="en-US" altLang="zh-CN" sz="1400">
                    <a:solidFill>
                      <a:srgbClr val="E02920"/>
                    </a:solidFill>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83" name="Rectangle 65"/>
                <p:cNvSpPr>
                  <a:spLocks noChangeArrowheads="1"/>
                </p:cNvSpPr>
                <p:nvPr/>
              </p:nvSpPr>
              <p:spPr bwMode="auto">
                <a:xfrm>
                  <a:off x="0" y="509"/>
                  <a:ext cx="788"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67" name="Group 66"/>
              <p:cNvGrpSpPr/>
              <p:nvPr/>
            </p:nvGrpSpPr>
            <p:grpSpPr bwMode="auto">
              <a:xfrm>
                <a:off x="788" y="509"/>
                <a:ext cx="640" cy="499"/>
                <a:chOff x="788" y="509"/>
                <a:chExt cx="640" cy="499"/>
              </a:xfrm>
            </p:grpSpPr>
            <p:sp>
              <p:nvSpPr>
                <p:cNvPr id="103480" name="Rectangle 67"/>
                <p:cNvSpPr>
                  <a:spLocks noChangeArrowheads="1"/>
                </p:cNvSpPr>
                <p:nvPr/>
              </p:nvSpPr>
              <p:spPr bwMode="auto">
                <a:xfrm>
                  <a:off x="831" y="509"/>
                  <a:ext cx="5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95089</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81" name="Rectangle 68"/>
                <p:cNvSpPr>
                  <a:spLocks noChangeArrowheads="1"/>
                </p:cNvSpPr>
                <p:nvPr/>
              </p:nvSpPr>
              <p:spPr bwMode="auto">
                <a:xfrm>
                  <a:off x="788" y="509"/>
                  <a:ext cx="6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68" name="Group 69"/>
              <p:cNvGrpSpPr/>
              <p:nvPr/>
            </p:nvGrpSpPr>
            <p:grpSpPr bwMode="auto">
              <a:xfrm>
                <a:off x="1428" y="509"/>
                <a:ext cx="709" cy="499"/>
                <a:chOff x="1428" y="509"/>
                <a:chExt cx="709" cy="499"/>
              </a:xfrm>
            </p:grpSpPr>
            <p:sp>
              <p:nvSpPr>
                <p:cNvPr id="103478" name="Rectangle 70"/>
                <p:cNvSpPr>
                  <a:spLocks noChangeArrowheads="1"/>
                </p:cNvSpPr>
                <p:nvPr/>
              </p:nvSpPr>
              <p:spPr bwMode="auto">
                <a:xfrm>
                  <a:off x="1471" y="509"/>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endParaRPr lang="zh-CN" altLang="zh-CN" sz="2400">
                    <a:latin typeface="Times New Roman" panose="02020603050405020304" pitchFamily="18" charset="0"/>
                  </a:endParaRPr>
                </a:p>
              </p:txBody>
            </p:sp>
            <p:sp>
              <p:nvSpPr>
                <p:cNvPr id="103479" name="Rectangle 71"/>
                <p:cNvSpPr>
                  <a:spLocks noChangeArrowheads="1"/>
                </p:cNvSpPr>
                <p:nvPr/>
              </p:nvSpPr>
              <p:spPr bwMode="auto">
                <a:xfrm>
                  <a:off x="1428" y="509"/>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69" name="Group 72"/>
              <p:cNvGrpSpPr/>
              <p:nvPr/>
            </p:nvGrpSpPr>
            <p:grpSpPr bwMode="auto">
              <a:xfrm>
                <a:off x="2137" y="509"/>
                <a:ext cx="532" cy="499"/>
                <a:chOff x="2137" y="509"/>
                <a:chExt cx="532" cy="499"/>
              </a:xfrm>
            </p:grpSpPr>
            <p:sp>
              <p:nvSpPr>
                <p:cNvPr id="103476" name="Rectangle 73"/>
                <p:cNvSpPr>
                  <a:spLocks noChangeArrowheads="1"/>
                </p:cNvSpPr>
                <p:nvPr/>
              </p:nvSpPr>
              <p:spPr bwMode="auto">
                <a:xfrm>
                  <a:off x="2180" y="509"/>
                  <a:ext cx="44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77" name="Rectangle 74"/>
                <p:cNvSpPr>
                  <a:spLocks noChangeArrowheads="1"/>
                </p:cNvSpPr>
                <p:nvPr/>
              </p:nvSpPr>
              <p:spPr bwMode="auto">
                <a:xfrm>
                  <a:off x="2137" y="509"/>
                  <a:ext cx="53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70" name="Group 75"/>
              <p:cNvGrpSpPr/>
              <p:nvPr/>
            </p:nvGrpSpPr>
            <p:grpSpPr bwMode="auto">
              <a:xfrm>
                <a:off x="2669" y="509"/>
                <a:ext cx="616" cy="499"/>
                <a:chOff x="2669" y="509"/>
                <a:chExt cx="616" cy="499"/>
              </a:xfrm>
            </p:grpSpPr>
            <p:sp>
              <p:nvSpPr>
                <p:cNvPr id="103474" name="Rectangle 76"/>
                <p:cNvSpPr>
                  <a:spLocks noChangeArrowheads="1"/>
                </p:cNvSpPr>
                <p:nvPr/>
              </p:nvSpPr>
              <p:spPr bwMode="auto">
                <a:xfrm>
                  <a:off x="2712" y="509"/>
                  <a:ext cx="53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75" name="Rectangle 77"/>
                <p:cNvSpPr>
                  <a:spLocks noChangeArrowheads="1"/>
                </p:cNvSpPr>
                <p:nvPr/>
              </p:nvSpPr>
              <p:spPr bwMode="auto">
                <a:xfrm>
                  <a:off x="2669" y="509"/>
                  <a:ext cx="61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71" name="Group 78"/>
              <p:cNvGrpSpPr/>
              <p:nvPr/>
            </p:nvGrpSpPr>
            <p:grpSpPr bwMode="auto">
              <a:xfrm>
                <a:off x="3285" y="509"/>
                <a:ext cx="631" cy="499"/>
                <a:chOff x="3285" y="509"/>
                <a:chExt cx="631" cy="499"/>
              </a:xfrm>
            </p:grpSpPr>
            <p:sp>
              <p:nvSpPr>
                <p:cNvPr id="103472" name="Rectangle 79"/>
                <p:cNvSpPr>
                  <a:spLocks noChangeArrowheads="1"/>
                </p:cNvSpPr>
                <p:nvPr/>
              </p:nvSpPr>
              <p:spPr bwMode="auto">
                <a:xfrm>
                  <a:off x="3328" y="509"/>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73" name="Rectangle 80"/>
                <p:cNvSpPr>
                  <a:spLocks noChangeArrowheads="1"/>
                </p:cNvSpPr>
                <p:nvPr/>
              </p:nvSpPr>
              <p:spPr bwMode="auto">
                <a:xfrm>
                  <a:off x="3285" y="509"/>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103459" name="Rectangle 81"/>
            <p:cNvSpPr>
              <a:spLocks noChangeArrowheads="1"/>
            </p:cNvSpPr>
            <p:nvPr/>
          </p:nvSpPr>
          <p:spPr bwMode="auto">
            <a:xfrm>
              <a:off x="-3" y="-3"/>
              <a:ext cx="3922" cy="1014"/>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31" name="Group 82"/>
          <p:cNvGrpSpPr/>
          <p:nvPr/>
        </p:nvGrpSpPr>
        <p:grpSpPr bwMode="auto">
          <a:xfrm>
            <a:off x="2819400" y="4724400"/>
            <a:ext cx="3962400" cy="1081088"/>
            <a:chOff x="-3" y="-3"/>
            <a:chExt cx="2307" cy="1004"/>
          </a:xfrm>
        </p:grpSpPr>
        <p:grpSp>
          <p:nvGrpSpPr>
            <p:cNvPr id="103432" name="Group 83"/>
            <p:cNvGrpSpPr/>
            <p:nvPr/>
          </p:nvGrpSpPr>
          <p:grpSpPr bwMode="auto">
            <a:xfrm>
              <a:off x="0" y="0"/>
              <a:ext cx="2301" cy="998"/>
              <a:chOff x="0" y="0"/>
              <a:chExt cx="2301" cy="998"/>
            </a:xfrm>
          </p:grpSpPr>
          <p:grpSp>
            <p:nvGrpSpPr>
              <p:cNvPr id="103434" name="Group 84"/>
              <p:cNvGrpSpPr/>
              <p:nvPr/>
            </p:nvGrpSpPr>
            <p:grpSpPr bwMode="auto">
              <a:xfrm>
                <a:off x="0" y="0"/>
                <a:ext cx="425" cy="499"/>
                <a:chOff x="0" y="0"/>
                <a:chExt cx="425" cy="499"/>
              </a:xfrm>
            </p:grpSpPr>
            <p:sp>
              <p:nvSpPr>
                <p:cNvPr id="103456" name="Rectangle 85"/>
                <p:cNvSpPr>
                  <a:spLocks noChangeArrowheads="1"/>
                </p:cNvSpPr>
                <p:nvPr/>
              </p:nvSpPr>
              <p:spPr bwMode="auto">
                <a:xfrm>
                  <a:off x="43" y="0"/>
                  <a:ext cx="33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tabLst>
                      <a:tab pos="266700" algn="r"/>
                      <a:tab pos="5292725" algn="r"/>
                    </a:tabLst>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tabLst>
                      <a:tab pos="266700" algn="r"/>
                      <a:tab pos="5292725" algn="r"/>
                    </a:tabLst>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tabLst>
                      <a:tab pos="266700" algn="r"/>
                      <a:tab pos="5292725" algn="r"/>
                    </a:tabLst>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tabLst>
                      <a:tab pos="266700" algn="r"/>
                      <a:tab pos="5292725" algn="r"/>
                    </a:tabLst>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tabLst>
                      <a:tab pos="266700" algn="r"/>
                      <a:tab pos="5292725" algn="r"/>
                    </a:tabLst>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5292725" algn="r"/>
                    </a:tabLst>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5292725" algn="r"/>
                    </a:tabLst>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5292725" algn="r"/>
                    </a:tabLst>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5292725" algn="r"/>
                    </a:tabLst>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SC</a:t>
                  </a:r>
                  <a:endParaRPr lang="en-US" altLang="zh-CN" sz="9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57" name="Rectangle 86"/>
                <p:cNvSpPr>
                  <a:spLocks noChangeArrowheads="1"/>
                </p:cNvSpPr>
                <p:nvPr/>
              </p:nvSpPr>
              <p:spPr bwMode="auto">
                <a:xfrm>
                  <a:off x="0" y="0"/>
                  <a:ext cx="42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35" name="Group 87"/>
              <p:cNvGrpSpPr/>
              <p:nvPr/>
            </p:nvGrpSpPr>
            <p:grpSpPr bwMode="auto">
              <a:xfrm>
                <a:off x="425" y="0"/>
                <a:ext cx="640" cy="499"/>
                <a:chOff x="425" y="0"/>
                <a:chExt cx="640" cy="499"/>
              </a:xfrm>
            </p:grpSpPr>
            <p:sp>
              <p:nvSpPr>
                <p:cNvPr id="103454" name="Rectangle 88"/>
                <p:cNvSpPr>
                  <a:spLocks noChangeArrowheads="1"/>
                </p:cNvSpPr>
                <p:nvPr/>
              </p:nvSpPr>
              <p:spPr bwMode="auto">
                <a:xfrm>
                  <a:off x="468" y="0"/>
                  <a:ext cx="5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Sno</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55" name="Rectangle 89"/>
                <p:cNvSpPr>
                  <a:spLocks noChangeArrowheads="1"/>
                </p:cNvSpPr>
                <p:nvPr/>
              </p:nvSpPr>
              <p:spPr bwMode="auto">
                <a:xfrm>
                  <a:off x="425" y="0"/>
                  <a:ext cx="6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36" name="Group 90"/>
              <p:cNvGrpSpPr/>
              <p:nvPr/>
            </p:nvGrpSpPr>
            <p:grpSpPr bwMode="auto">
              <a:xfrm>
                <a:off x="1065" y="0"/>
                <a:ext cx="557" cy="499"/>
                <a:chOff x="1065" y="0"/>
                <a:chExt cx="557" cy="499"/>
              </a:xfrm>
            </p:grpSpPr>
            <p:sp>
              <p:nvSpPr>
                <p:cNvPr id="103452" name="Rectangle 91"/>
                <p:cNvSpPr>
                  <a:spLocks noChangeArrowheads="1"/>
                </p:cNvSpPr>
                <p:nvPr/>
              </p:nvSpPr>
              <p:spPr bwMode="auto">
                <a:xfrm>
                  <a:off x="1108" y="0"/>
                  <a:ext cx="47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Cno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53" name="Rectangle 92"/>
                <p:cNvSpPr>
                  <a:spLocks noChangeArrowheads="1"/>
                </p:cNvSpPr>
                <p:nvPr/>
              </p:nvSpPr>
              <p:spPr bwMode="auto">
                <a:xfrm>
                  <a:off x="1065" y="0"/>
                  <a:ext cx="55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37" name="Group 93"/>
              <p:cNvGrpSpPr/>
              <p:nvPr/>
            </p:nvGrpSpPr>
            <p:grpSpPr bwMode="auto">
              <a:xfrm>
                <a:off x="1622" y="0"/>
                <a:ext cx="679" cy="499"/>
                <a:chOff x="1622" y="0"/>
                <a:chExt cx="679" cy="499"/>
              </a:xfrm>
            </p:grpSpPr>
            <p:sp>
              <p:nvSpPr>
                <p:cNvPr id="103450" name="Rectangle 94"/>
                <p:cNvSpPr>
                  <a:spLocks noChangeArrowheads="1"/>
                </p:cNvSpPr>
                <p:nvPr/>
              </p:nvSpPr>
              <p:spPr bwMode="auto">
                <a:xfrm>
                  <a:off x="1665" y="0"/>
                  <a:ext cx="59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Grade</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51" name="Rectangle 95"/>
                <p:cNvSpPr>
                  <a:spLocks noChangeArrowheads="1"/>
                </p:cNvSpPr>
                <p:nvPr/>
              </p:nvSpPr>
              <p:spPr bwMode="auto">
                <a:xfrm>
                  <a:off x="1622" y="0"/>
                  <a:ext cx="67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38" name="Group 96"/>
              <p:cNvGrpSpPr/>
              <p:nvPr/>
            </p:nvGrpSpPr>
            <p:grpSpPr bwMode="auto">
              <a:xfrm>
                <a:off x="0" y="499"/>
                <a:ext cx="425" cy="499"/>
                <a:chOff x="0" y="499"/>
                <a:chExt cx="425" cy="499"/>
              </a:xfrm>
            </p:grpSpPr>
            <p:sp>
              <p:nvSpPr>
                <p:cNvPr id="103448" name="Rectangle 97"/>
                <p:cNvSpPr>
                  <a:spLocks noChangeArrowheads="1"/>
                </p:cNvSpPr>
                <p:nvPr/>
              </p:nvSpPr>
              <p:spPr bwMode="auto">
                <a:xfrm>
                  <a:off x="43" y="499"/>
                  <a:ext cx="33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solidFill>
                        <a:srgbClr val="E02920"/>
                      </a:solidFill>
                      <a:latin typeface="Times New Roman" panose="02020603050405020304" pitchFamily="18" charset="0"/>
                    </a:rPr>
                    <a:t>D.</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49" name="Rectangle 98"/>
                <p:cNvSpPr>
                  <a:spLocks noChangeArrowheads="1"/>
                </p:cNvSpPr>
                <p:nvPr/>
              </p:nvSpPr>
              <p:spPr bwMode="auto">
                <a:xfrm>
                  <a:off x="0" y="499"/>
                  <a:ext cx="42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39" name="Group 99"/>
              <p:cNvGrpSpPr/>
              <p:nvPr/>
            </p:nvGrpSpPr>
            <p:grpSpPr bwMode="auto">
              <a:xfrm>
                <a:off x="425" y="499"/>
                <a:ext cx="640" cy="499"/>
                <a:chOff x="425" y="499"/>
                <a:chExt cx="640" cy="499"/>
              </a:xfrm>
            </p:grpSpPr>
            <p:sp>
              <p:nvSpPr>
                <p:cNvPr id="103446" name="Rectangle 100"/>
                <p:cNvSpPr>
                  <a:spLocks noChangeArrowheads="1"/>
                </p:cNvSpPr>
                <p:nvPr/>
              </p:nvSpPr>
              <p:spPr bwMode="auto">
                <a:xfrm>
                  <a:off x="468" y="499"/>
                  <a:ext cx="5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200" b="1">
                      <a:latin typeface="Times New Roman" panose="02020603050405020304" pitchFamily="18" charset="0"/>
                    </a:rPr>
                    <a:t>95089</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47" name="Rectangle 101"/>
                <p:cNvSpPr>
                  <a:spLocks noChangeArrowheads="1"/>
                </p:cNvSpPr>
                <p:nvPr/>
              </p:nvSpPr>
              <p:spPr bwMode="auto">
                <a:xfrm>
                  <a:off x="425" y="499"/>
                  <a:ext cx="6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40" name="Group 102"/>
              <p:cNvGrpSpPr/>
              <p:nvPr/>
            </p:nvGrpSpPr>
            <p:grpSpPr bwMode="auto">
              <a:xfrm>
                <a:off x="1065" y="499"/>
                <a:ext cx="557" cy="499"/>
                <a:chOff x="1065" y="499"/>
                <a:chExt cx="557" cy="499"/>
              </a:xfrm>
            </p:grpSpPr>
            <p:sp>
              <p:nvSpPr>
                <p:cNvPr id="103444" name="Rectangle 103"/>
                <p:cNvSpPr>
                  <a:spLocks noChangeArrowheads="1"/>
                </p:cNvSpPr>
                <p:nvPr/>
              </p:nvSpPr>
              <p:spPr bwMode="auto">
                <a:xfrm>
                  <a:off x="1108" y="499"/>
                  <a:ext cx="47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ctr">
                    <a:spcBef>
                      <a:spcPct val="0"/>
                    </a:spcBef>
                    <a:buClrTx/>
                    <a:buSzTx/>
                    <a:buFontTx/>
                    <a:buNone/>
                  </a:pPr>
                  <a:endParaRPr lang="en-US" altLang="zh-CN" sz="2400">
                    <a:latin typeface="Times New Roman" panose="02020603050405020304" pitchFamily="18" charset="0"/>
                  </a:endParaRPr>
                </a:p>
              </p:txBody>
            </p:sp>
            <p:sp>
              <p:nvSpPr>
                <p:cNvPr id="103445" name="Rectangle 104"/>
                <p:cNvSpPr>
                  <a:spLocks noChangeArrowheads="1"/>
                </p:cNvSpPr>
                <p:nvPr/>
              </p:nvSpPr>
              <p:spPr bwMode="auto">
                <a:xfrm>
                  <a:off x="1065" y="499"/>
                  <a:ext cx="55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nvGrpSpPr>
              <p:cNvPr id="103441" name="Group 105"/>
              <p:cNvGrpSpPr/>
              <p:nvPr/>
            </p:nvGrpSpPr>
            <p:grpSpPr bwMode="auto">
              <a:xfrm>
                <a:off x="1622" y="499"/>
                <a:ext cx="679" cy="499"/>
                <a:chOff x="1622" y="499"/>
                <a:chExt cx="679" cy="499"/>
              </a:xfrm>
            </p:grpSpPr>
            <p:sp>
              <p:nvSpPr>
                <p:cNvPr id="103442" name="Rectangle 106"/>
                <p:cNvSpPr>
                  <a:spLocks noChangeArrowheads="1"/>
                </p:cNvSpPr>
                <p:nvPr/>
              </p:nvSpPr>
              <p:spPr bwMode="auto">
                <a:xfrm>
                  <a:off x="1665" y="499"/>
                  <a:ext cx="59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spcBef>
                      <a:spcPct val="0"/>
                    </a:spcBef>
                    <a:buClrTx/>
                    <a:buSzTx/>
                    <a:buFontTx/>
                    <a:buNone/>
                  </a:pPr>
                  <a:endParaRPr lang="en-US" altLang="zh-CN" sz="2400">
                    <a:latin typeface="Times New Roman" panose="02020603050405020304" pitchFamily="18" charset="0"/>
                  </a:endParaRPr>
                </a:p>
              </p:txBody>
            </p:sp>
            <p:sp>
              <p:nvSpPr>
                <p:cNvPr id="103443" name="Rectangle 107"/>
                <p:cNvSpPr>
                  <a:spLocks noChangeArrowheads="1"/>
                </p:cNvSpPr>
                <p:nvPr/>
              </p:nvSpPr>
              <p:spPr bwMode="auto">
                <a:xfrm>
                  <a:off x="1622" y="499"/>
                  <a:ext cx="67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grpSp>
        <p:sp>
          <p:nvSpPr>
            <p:cNvPr id="103433" name="Rectangle 108"/>
            <p:cNvSpPr>
              <a:spLocks noChangeArrowheads="1"/>
            </p:cNvSpPr>
            <p:nvPr/>
          </p:nvSpPr>
          <p:spPr bwMode="auto">
            <a:xfrm>
              <a:off x="-3" y="-3"/>
              <a:ext cx="2307" cy="1004"/>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endParaRPr lang="zh-CN" altLang="en-US" sz="1800">
                <a:latin typeface="Times New Roman" panose="02020603050405020304" pitchFamily="18" charset="0"/>
              </a:endParaRPr>
            </a:p>
          </p:txBody>
        </p:sp>
      </p:gr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p:cNvSpPr>
          <p:nvPr>
            <p:ph type="title"/>
          </p:nvPr>
        </p:nvSpPr>
        <p:spPr/>
        <p:txBody>
          <a:bodyPr/>
          <a:lstStyle/>
          <a:p>
            <a:pPr eaLnBrk="1" hangingPunct="1"/>
            <a:r>
              <a:rPr lang="zh-CN" altLang="en-US"/>
              <a:t>本章小结</a:t>
            </a:r>
            <a:endParaRPr lang="zh-CN" altLang="en-US"/>
          </a:p>
        </p:txBody>
      </p:sp>
      <p:sp>
        <p:nvSpPr>
          <p:cNvPr id="530435" name="Rectangle 3"/>
          <p:cNvSpPr>
            <a:spLocks noGrp="1" noRot="1"/>
          </p:cNvSpPr>
          <p:nvPr>
            <p:ph idx="1"/>
          </p:nvPr>
        </p:nvSpPr>
        <p:spPr>
          <a:xfrm>
            <a:off x="609600" y="2205038"/>
            <a:ext cx="8153400" cy="4176712"/>
          </a:xfrm>
        </p:spPr>
        <p:txBody>
          <a:bodyPr/>
          <a:lstStyle/>
          <a:p>
            <a:pPr eaLnBrk="1" hangingPunct="1">
              <a:lnSpc>
                <a:spcPct val="90000"/>
              </a:lnSpc>
              <a:buFont typeface="Wingdings" panose="05000000000000000000" pitchFamily="2" charset="2"/>
              <a:buNone/>
            </a:pPr>
            <a:r>
              <a:rPr lang="zh-CN" altLang="en-US" sz="2800" b="1">
                <a:solidFill>
                  <a:srgbClr val="0033CC"/>
                </a:solidFill>
              </a:rPr>
              <a:t>基本内容：</a:t>
            </a:r>
            <a:endParaRPr lang="zh-CN" altLang="en-US" sz="2800" b="1">
              <a:solidFill>
                <a:srgbClr val="0033CC"/>
              </a:solidFill>
            </a:endParaRPr>
          </a:p>
          <a:p>
            <a:pPr eaLnBrk="1" hangingPunct="1">
              <a:lnSpc>
                <a:spcPct val="90000"/>
              </a:lnSpc>
              <a:buFont typeface="Wingdings" panose="05000000000000000000" pitchFamily="2" charset="2"/>
              <a:buNone/>
            </a:pPr>
            <a:r>
              <a:rPr lang="zh-CN" altLang="en-US" sz="2800"/>
              <a:t>	关系数据库的基本概念，关系模型及其描述，关系数据库语言，关系代数与关系演算。</a:t>
            </a:r>
            <a:endParaRPr lang="zh-CN" altLang="en-US" sz="2800"/>
          </a:p>
          <a:p>
            <a:pPr eaLnBrk="1" hangingPunct="1">
              <a:lnSpc>
                <a:spcPct val="90000"/>
              </a:lnSpc>
              <a:buFont typeface="Wingdings" panose="05000000000000000000" pitchFamily="2" charset="2"/>
              <a:buNone/>
            </a:pPr>
            <a:r>
              <a:rPr lang="zh-CN" altLang="en-US" sz="2800" b="1">
                <a:solidFill>
                  <a:srgbClr val="0033CC"/>
                </a:solidFill>
              </a:rPr>
              <a:t>重要知识点：</a:t>
            </a:r>
            <a:endParaRPr lang="zh-CN" altLang="en-US" sz="2800" b="1">
              <a:solidFill>
                <a:srgbClr val="0033CC"/>
              </a:solidFill>
            </a:endParaRPr>
          </a:p>
          <a:p>
            <a:pPr eaLnBrk="1" hangingPunct="1">
              <a:lnSpc>
                <a:spcPct val="90000"/>
              </a:lnSpc>
              <a:buFont typeface="Wingdings" panose="05000000000000000000" pitchFamily="2" charset="2"/>
              <a:buNone/>
            </a:pPr>
            <a:r>
              <a:rPr lang="en-US" altLang="zh-CN" sz="2800"/>
              <a:t>1.</a:t>
            </a:r>
            <a:r>
              <a:rPr lang="zh-CN" altLang="en-US" sz="2800"/>
              <a:t>关系模型的三类完整性规则</a:t>
            </a:r>
            <a:endParaRPr lang="zh-CN" altLang="en-US" sz="2800"/>
          </a:p>
          <a:p>
            <a:pPr eaLnBrk="1" hangingPunct="1">
              <a:lnSpc>
                <a:spcPct val="90000"/>
              </a:lnSpc>
              <a:buFont typeface="Wingdings" panose="05000000000000000000" pitchFamily="2" charset="2"/>
              <a:buNone/>
            </a:pPr>
            <a:r>
              <a:rPr lang="en-US" altLang="zh-CN" sz="2800"/>
              <a:t>2.</a:t>
            </a:r>
            <a:r>
              <a:rPr lang="zh-CN" altLang="en-US" sz="2800"/>
              <a:t>关系代数的九个操作</a:t>
            </a:r>
            <a:endParaRPr lang="zh-CN" altLang="en-US" sz="2800"/>
          </a:p>
          <a:p>
            <a:pPr eaLnBrk="1" hangingPunct="1">
              <a:lnSpc>
                <a:spcPct val="90000"/>
              </a:lnSpc>
              <a:buFont typeface="Wingdings" panose="05000000000000000000" pitchFamily="2" charset="2"/>
              <a:buNone/>
            </a:pPr>
            <a:r>
              <a:rPr lang="en-US" altLang="zh-CN" sz="2800"/>
              <a:t>3.</a:t>
            </a:r>
            <a:r>
              <a:rPr lang="zh-CN" altLang="en-US" sz="2800"/>
              <a:t>关系演算中的元组关系演算和域关系演算</a:t>
            </a:r>
            <a:endParaRPr lang="zh-CN" altLang="en-US" sz="2800"/>
          </a:p>
          <a:p>
            <a:pPr eaLnBrk="1" hangingPunct="1">
              <a:lnSpc>
                <a:spcPct val="90000"/>
              </a:lnSpc>
              <a:buFont typeface="Wingdings" panose="05000000000000000000" pitchFamily="2" charset="2"/>
              <a:buNone/>
            </a:pPr>
            <a:r>
              <a:rPr lang="zh-CN" altLang="en-US" sz="2800" b="1">
                <a:solidFill>
                  <a:srgbClr val="0033CC"/>
                </a:solidFill>
              </a:rPr>
              <a:t>本章题型：</a:t>
            </a:r>
            <a:endParaRPr lang="zh-CN" altLang="en-US" sz="2800" b="1">
              <a:solidFill>
                <a:srgbClr val="0033CC"/>
              </a:solidFill>
            </a:endParaRPr>
          </a:p>
          <a:p>
            <a:pPr eaLnBrk="1" hangingPunct="1">
              <a:lnSpc>
                <a:spcPct val="90000"/>
              </a:lnSpc>
              <a:buFont typeface="Wingdings" panose="05000000000000000000" pitchFamily="2" charset="2"/>
              <a:buNone/>
            </a:pPr>
            <a:r>
              <a:rPr lang="zh-CN" altLang="en-US" sz="2800"/>
              <a:t>选择，填空，简答题，应用题</a:t>
            </a:r>
            <a:endParaRPr lang="zh-CN" altLang="en-US" sz="2800"/>
          </a:p>
        </p:txBody>
      </p:sp>
      <p:sp>
        <p:nvSpPr>
          <p:cNvPr id="4" name="日期占位符 3"/>
          <p:cNvSpPr>
            <a:spLocks noGrp="1"/>
          </p:cNvSpPr>
          <p:nvPr>
            <p:ph type="dt" sz="quarter" idx="10"/>
          </p:nvPr>
        </p:nvSpPr>
        <p:spPr/>
        <p:txBody>
          <a:bodyPr/>
          <a:lstStyle/>
          <a:p>
            <a:pPr>
              <a:defRPr/>
            </a:pPr>
            <a:fld id="{395C9CAE-F1C0-4467-8705-04DC67E7C75A}" type="datetime1">
              <a:rPr lang="zh-CN" altLang="en-US"/>
            </a:fld>
            <a:endParaRPr lang="en-US" altLang="zh-CN"/>
          </a:p>
        </p:txBody>
      </p:sp>
      <p:sp>
        <p:nvSpPr>
          <p:cNvPr id="1044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0435">
                                            <p:txEl>
                                              <p:pRg st="1" end="1"/>
                                            </p:txEl>
                                          </p:spTgt>
                                        </p:tgtEl>
                                        <p:attrNameLst>
                                          <p:attrName>style.visibility</p:attrName>
                                        </p:attrNameLst>
                                      </p:cBhvr>
                                      <p:to>
                                        <p:strVal val="visible"/>
                                      </p:to>
                                    </p:set>
                                    <p:animEffect transition="in" filter="blinds(horizontal)">
                                      <p:cBhvr>
                                        <p:cTn id="7" dur="500"/>
                                        <p:tgtEl>
                                          <p:spTgt spid="5304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0435">
                                            <p:txEl>
                                              <p:pRg st="2" end="2"/>
                                            </p:txEl>
                                          </p:spTgt>
                                        </p:tgtEl>
                                        <p:attrNameLst>
                                          <p:attrName>style.visibility</p:attrName>
                                        </p:attrNameLst>
                                      </p:cBhvr>
                                      <p:to>
                                        <p:strVal val="visible"/>
                                      </p:to>
                                    </p:set>
                                    <p:animEffect transition="in" filter="blinds(horizontal)">
                                      <p:cBhvr>
                                        <p:cTn id="12" dur="500"/>
                                        <p:tgtEl>
                                          <p:spTgt spid="5304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0435">
                                            <p:txEl>
                                              <p:pRg st="3" end="3"/>
                                            </p:txEl>
                                          </p:spTgt>
                                        </p:tgtEl>
                                        <p:attrNameLst>
                                          <p:attrName>style.visibility</p:attrName>
                                        </p:attrNameLst>
                                      </p:cBhvr>
                                      <p:to>
                                        <p:strVal val="visible"/>
                                      </p:to>
                                    </p:set>
                                    <p:animEffect transition="in" filter="blinds(horizontal)">
                                      <p:cBhvr>
                                        <p:cTn id="17" dur="500"/>
                                        <p:tgtEl>
                                          <p:spTgt spid="5304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30435">
                                            <p:txEl>
                                              <p:pRg st="4" end="4"/>
                                            </p:txEl>
                                          </p:spTgt>
                                        </p:tgtEl>
                                        <p:attrNameLst>
                                          <p:attrName>style.visibility</p:attrName>
                                        </p:attrNameLst>
                                      </p:cBhvr>
                                      <p:to>
                                        <p:strVal val="visible"/>
                                      </p:to>
                                    </p:set>
                                    <p:animEffect transition="in" filter="blinds(horizontal)">
                                      <p:cBhvr>
                                        <p:cTn id="22" dur="500"/>
                                        <p:tgtEl>
                                          <p:spTgt spid="53043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30435">
                                            <p:txEl>
                                              <p:pRg st="5" end="5"/>
                                            </p:txEl>
                                          </p:spTgt>
                                        </p:tgtEl>
                                        <p:attrNameLst>
                                          <p:attrName>style.visibility</p:attrName>
                                        </p:attrNameLst>
                                      </p:cBhvr>
                                      <p:to>
                                        <p:strVal val="visible"/>
                                      </p:to>
                                    </p:set>
                                    <p:animEffect transition="in" filter="blinds(horizontal)">
                                      <p:cBhvr>
                                        <p:cTn id="27" dur="500"/>
                                        <p:tgtEl>
                                          <p:spTgt spid="53043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30435">
                                            <p:txEl>
                                              <p:pRg st="6" end="6"/>
                                            </p:txEl>
                                          </p:spTgt>
                                        </p:tgtEl>
                                        <p:attrNameLst>
                                          <p:attrName>style.visibility</p:attrName>
                                        </p:attrNameLst>
                                      </p:cBhvr>
                                      <p:to>
                                        <p:strVal val="visible"/>
                                      </p:to>
                                    </p:set>
                                    <p:animEffect transition="in" filter="blinds(horizontal)">
                                      <p:cBhvr>
                                        <p:cTn id="32" dur="500"/>
                                        <p:tgtEl>
                                          <p:spTgt spid="53043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30435">
                                            <p:txEl>
                                              <p:pRg st="7" end="7"/>
                                            </p:txEl>
                                          </p:spTgt>
                                        </p:tgtEl>
                                        <p:attrNameLst>
                                          <p:attrName>style.visibility</p:attrName>
                                        </p:attrNameLst>
                                      </p:cBhvr>
                                      <p:to>
                                        <p:strVal val="visible"/>
                                      </p:to>
                                    </p:set>
                                    <p:animEffect transition="in" filter="blinds(horizontal)">
                                      <p:cBhvr>
                                        <p:cTn id="37" dur="500"/>
                                        <p:tgtEl>
                                          <p:spTgt spid="5304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Rot="1"/>
          </p:cNvSpPr>
          <p:nvPr>
            <p:ph idx="1"/>
          </p:nvPr>
        </p:nvSpPr>
        <p:spPr>
          <a:xfrm>
            <a:off x="609600" y="981075"/>
            <a:ext cx="8153400" cy="5118100"/>
          </a:xfrm>
        </p:spPr>
        <p:txBody>
          <a:bodyPr/>
          <a:lstStyle/>
          <a:p>
            <a:pPr eaLnBrk="1" hangingPunct="1">
              <a:lnSpc>
                <a:spcPct val="90000"/>
              </a:lnSpc>
              <a:buFont typeface="Wingdings" panose="05000000000000000000" pitchFamily="2" charset="2"/>
              <a:buNone/>
            </a:pPr>
            <a:r>
              <a:rPr lang="zh-CN" altLang="en-US" sz="2400"/>
              <a:t>设有数据库</a:t>
            </a:r>
            <a:endParaRPr lang="zh-CN" altLang="en-US" sz="2400"/>
          </a:p>
          <a:p>
            <a:pPr eaLnBrk="1" hangingPunct="1">
              <a:lnSpc>
                <a:spcPct val="90000"/>
              </a:lnSpc>
              <a:buFont typeface="Wingdings" panose="05000000000000000000" pitchFamily="2" charset="2"/>
              <a:buNone/>
            </a:pPr>
            <a:r>
              <a:rPr lang="en-US" altLang="zh-CN" sz="2400"/>
              <a:t>EMP(Eno,Ename,age,sex)</a:t>
            </a:r>
            <a:r>
              <a:rPr lang="zh-CN" altLang="en-US" sz="2400"/>
              <a:t>职工表</a:t>
            </a:r>
            <a:endParaRPr lang="zh-CN" altLang="en-US" sz="2400"/>
          </a:p>
          <a:p>
            <a:pPr eaLnBrk="1" hangingPunct="1">
              <a:lnSpc>
                <a:spcPct val="90000"/>
              </a:lnSpc>
              <a:buFont typeface="Wingdings" panose="05000000000000000000" pitchFamily="2" charset="2"/>
              <a:buNone/>
            </a:pPr>
            <a:r>
              <a:rPr lang="en-US" altLang="zh-CN" sz="2400"/>
              <a:t>WORK(Eno,Cno,Salary)</a:t>
            </a:r>
            <a:r>
              <a:rPr lang="zh-CN" altLang="en-US" sz="2400"/>
              <a:t>工作表</a:t>
            </a:r>
            <a:endParaRPr lang="zh-CN" altLang="en-US" sz="2400"/>
          </a:p>
          <a:p>
            <a:pPr eaLnBrk="1" hangingPunct="1">
              <a:lnSpc>
                <a:spcPct val="90000"/>
              </a:lnSpc>
              <a:buFont typeface="Wingdings" panose="05000000000000000000" pitchFamily="2" charset="2"/>
              <a:buNone/>
            </a:pPr>
            <a:r>
              <a:rPr lang="en-US" altLang="zh-CN" sz="2400"/>
              <a:t>COMP(Cno,Cname,Caddr)</a:t>
            </a:r>
            <a:r>
              <a:rPr lang="zh-CN" altLang="en-US" sz="2400"/>
              <a:t>公司表</a:t>
            </a:r>
            <a:endParaRPr lang="zh-CN" altLang="en-US" sz="2400"/>
          </a:p>
          <a:p>
            <a:pPr eaLnBrk="1" hangingPunct="1">
              <a:lnSpc>
                <a:spcPct val="90000"/>
              </a:lnSpc>
              <a:buFont typeface="Wingdings" panose="05000000000000000000" pitchFamily="2" charset="2"/>
              <a:buNone/>
            </a:pPr>
            <a:r>
              <a:rPr lang="zh-CN" altLang="en-US" sz="2400"/>
              <a:t>试用关系代数表达式表示以下查询：</a:t>
            </a:r>
            <a:endParaRPr lang="zh-CN" altLang="en-US" sz="2400"/>
          </a:p>
          <a:p>
            <a:pPr eaLnBrk="1" hangingPunct="1">
              <a:lnSpc>
                <a:spcPct val="90000"/>
              </a:lnSpc>
              <a:buFont typeface="Wingdings" panose="05000000000000000000" pitchFamily="2" charset="2"/>
              <a:buNone/>
            </a:pPr>
            <a:r>
              <a:rPr lang="en-US" altLang="zh-CN" sz="2400"/>
              <a:t>1.</a:t>
            </a:r>
            <a:r>
              <a:rPr lang="zh-CN" altLang="en-US" sz="2400"/>
              <a:t>查询超过</a:t>
            </a:r>
            <a:r>
              <a:rPr lang="en-US" altLang="zh-CN" sz="2400"/>
              <a:t>50</a:t>
            </a:r>
            <a:r>
              <a:rPr lang="zh-CN" altLang="en-US" sz="2400"/>
              <a:t>岁的男性职工的工号和姓名；</a:t>
            </a:r>
            <a:endParaRPr lang="zh-CN" altLang="en-US" sz="2400"/>
          </a:p>
          <a:p>
            <a:pPr eaLnBrk="1" hangingPunct="1">
              <a:lnSpc>
                <a:spcPct val="90000"/>
              </a:lnSpc>
              <a:buFont typeface="Wingdings" panose="05000000000000000000" pitchFamily="2" charset="2"/>
              <a:buNone/>
            </a:pPr>
            <a:r>
              <a:rPr lang="en-US" altLang="zh-CN" sz="2400"/>
              <a:t>2.</a:t>
            </a:r>
            <a:r>
              <a:rPr lang="zh-CN" altLang="en-US" sz="2400"/>
              <a:t>假设每个职工只能在一个公司工作，查询工资超过</a:t>
            </a:r>
            <a:r>
              <a:rPr lang="en-US" altLang="zh-CN" sz="2400"/>
              <a:t>1000</a:t>
            </a:r>
            <a:r>
              <a:rPr lang="zh-CN" altLang="en-US" sz="2400"/>
              <a:t>元的男性职工的工号和姓名；</a:t>
            </a:r>
            <a:endParaRPr lang="zh-CN" altLang="en-US" sz="2400"/>
          </a:p>
          <a:p>
            <a:pPr eaLnBrk="1" hangingPunct="1">
              <a:lnSpc>
                <a:spcPct val="90000"/>
              </a:lnSpc>
              <a:buFont typeface="Wingdings" panose="05000000000000000000" pitchFamily="2" charset="2"/>
              <a:buNone/>
            </a:pPr>
            <a:r>
              <a:rPr lang="en-US" altLang="zh-CN" sz="2400"/>
              <a:t>3.</a:t>
            </a:r>
            <a:r>
              <a:rPr lang="zh-CN" altLang="en-US" sz="2400"/>
              <a:t>查询在“联华公司”工作的职工工号和姓名；</a:t>
            </a:r>
            <a:endParaRPr lang="zh-CN" altLang="en-US" sz="2400"/>
          </a:p>
          <a:p>
            <a:pPr eaLnBrk="1" hangingPunct="1">
              <a:lnSpc>
                <a:spcPct val="90000"/>
              </a:lnSpc>
              <a:buFont typeface="Wingdings" panose="05000000000000000000" pitchFamily="2" charset="2"/>
              <a:buNone/>
            </a:pPr>
            <a:r>
              <a:rPr lang="en-US" altLang="zh-CN" sz="2400"/>
              <a:t>4.</a:t>
            </a:r>
            <a:r>
              <a:rPr lang="zh-CN" altLang="en-US" sz="2400"/>
              <a:t>假设每个职工可在多个公司工作，查询在编号为</a:t>
            </a:r>
            <a:r>
              <a:rPr lang="en-US" altLang="zh-CN" sz="2400"/>
              <a:t>C4</a:t>
            </a:r>
            <a:r>
              <a:rPr lang="zh-CN" altLang="en-US" sz="2400"/>
              <a:t>和</a:t>
            </a:r>
            <a:r>
              <a:rPr lang="en-US" altLang="zh-CN" sz="2400"/>
              <a:t>C8</a:t>
            </a:r>
            <a:r>
              <a:rPr lang="zh-CN" altLang="en-US" sz="2400"/>
              <a:t>的公司兼职的职工工号和姓名；</a:t>
            </a:r>
            <a:endParaRPr lang="zh-CN" altLang="en-US" sz="2400"/>
          </a:p>
          <a:p>
            <a:pPr eaLnBrk="1" hangingPunct="1">
              <a:lnSpc>
                <a:spcPct val="90000"/>
              </a:lnSpc>
              <a:buFont typeface="Wingdings" panose="05000000000000000000" pitchFamily="2" charset="2"/>
              <a:buNone/>
            </a:pPr>
            <a:r>
              <a:rPr lang="en-US" altLang="zh-CN" sz="2400"/>
              <a:t>5.</a:t>
            </a:r>
            <a:r>
              <a:rPr lang="zh-CN" altLang="en-US" sz="2400"/>
              <a:t>查询在“联华公司”工作，工资超过</a:t>
            </a:r>
            <a:r>
              <a:rPr lang="en-US" altLang="zh-CN" sz="2400"/>
              <a:t>1000</a:t>
            </a:r>
            <a:r>
              <a:rPr lang="zh-CN" altLang="en-US" sz="2400"/>
              <a:t>元男性的职工工号和姓名。</a:t>
            </a:r>
            <a:endParaRPr lang="zh-CN" altLang="en-US" sz="2400"/>
          </a:p>
        </p:txBody>
      </p:sp>
      <p:sp>
        <p:nvSpPr>
          <p:cNvPr id="3" name="日期占位符 3"/>
          <p:cNvSpPr>
            <a:spLocks noGrp="1"/>
          </p:cNvSpPr>
          <p:nvPr>
            <p:ph type="dt" sz="quarter" idx="10"/>
          </p:nvPr>
        </p:nvSpPr>
        <p:spPr/>
        <p:txBody>
          <a:bodyPr/>
          <a:lstStyle/>
          <a:p>
            <a:pPr>
              <a:defRPr/>
            </a:pPr>
            <a:fld id="{76B361A0-81AD-42BB-B90A-CD82D1675147}" type="datetime1">
              <a:rPr lang="zh-CN" altLang="en-US"/>
            </a:fld>
            <a:endParaRPr lang="en-US" altLang="zh-CN"/>
          </a:p>
        </p:txBody>
      </p:sp>
      <p:sp>
        <p:nvSpPr>
          <p:cNvPr id="105476"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23A36B05-B822-4049-89EA-C86EE660AF2F}"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9411">
                                            <p:txEl>
                                              <p:pRg st="4" end="4"/>
                                            </p:txEl>
                                          </p:spTgt>
                                        </p:tgtEl>
                                        <p:attrNameLst>
                                          <p:attrName>style.visibility</p:attrName>
                                        </p:attrNameLst>
                                      </p:cBhvr>
                                      <p:to>
                                        <p:strVal val="visible"/>
                                      </p:to>
                                    </p:set>
                                    <p:animEffect transition="in" filter="blinds(horizontal)">
                                      <p:cBhvr>
                                        <p:cTn id="7" dur="500"/>
                                        <p:tgtEl>
                                          <p:spTgt spid="5294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9411">
                                            <p:txEl>
                                              <p:pRg st="5" end="5"/>
                                            </p:txEl>
                                          </p:spTgt>
                                        </p:tgtEl>
                                        <p:attrNameLst>
                                          <p:attrName>style.visibility</p:attrName>
                                        </p:attrNameLst>
                                      </p:cBhvr>
                                      <p:to>
                                        <p:strVal val="visible"/>
                                      </p:to>
                                    </p:set>
                                    <p:animEffect transition="in" filter="blinds(horizontal)">
                                      <p:cBhvr>
                                        <p:cTn id="12" dur="500"/>
                                        <p:tgtEl>
                                          <p:spTgt spid="529411">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9411">
                                            <p:txEl>
                                              <p:pRg st="6" end="6"/>
                                            </p:txEl>
                                          </p:spTgt>
                                        </p:tgtEl>
                                        <p:attrNameLst>
                                          <p:attrName>style.visibility</p:attrName>
                                        </p:attrNameLst>
                                      </p:cBhvr>
                                      <p:to>
                                        <p:strVal val="visible"/>
                                      </p:to>
                                    </p:set>
                                    <p:animEffect transition="in" filter="blinds(horizontal)">
                                      <p:cBhvr>
                                        <p:cTn id="17" dur="500"/>
                                        <p:tgtEl>
                                          <p:spTgt spid="529411">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9411">
                                            <p:txEl>
                                              <p:pRg st="7" end="7"/>
                                            </p:txEl>
                                          </p:spTgt>
                                        </p:tgtEl>
                                        <p:attrNameLst>
                                          <p:attrName>style.visibility</p:attrName>
                                        </p:attrNameLst>
                                      </p:cBhvr>
                                      <p:to>
                                        <p:strVal val="visible"/>
                                      </p:to>
                                    </p:set>
                                    <p:animEffect transition="in" filter="blinds(horizontal)">
                                      <p:cBhvr>
                                        <p:cTn id="22" dur="500"/>
                                        <p:tgtEl>
                                          <p:spTgt spid="529411">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29411">
                                            <p:txEl>
                                              <p:pRg st="8" end="8"/>
                                            </p:txEl>
                                          </p:spTgt>
                                        </p:tgtEl>
                                        <p:attrNameLst>
                                          <p:attrName>style.visibility</p:attrName>
                                        </p:attrNameLst>
                                      </p:cBhvr>
                                      <p:to>
                                        <p:strVal val="visible"/>
                                      </p:to>
                                    </p:set>
                                    <p:animEffect transition="in" filter="blinds(horizontal)">
                                      <p:cBhvr>
                                        <p:cTn id="27" dur="500"/>
                                        <p:tgtEl>
                                          <p:spTgt spid="52941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9411">
                                            <p:txEl>
                                              <p:pRg st="9" end="9"/>
                                            </p:txEl>
                                          </p:spTgt>
                                        </p:tgtEl>
                                        <p:attrNameLst>
                                          <p:attrName>style.visibility</p:attrName>
                                        </p:attrNameLst>
                                      </p:cBhvr>
                                      <p:to>
                                        <p:strVal val="visible"/>
                                      </p:to>
                                    </p:set>
                                    <p:animEffect transition="in" filter="blinds(horizontal)">
                                      <p:cBhvr>
                                        <p:cTn id="32" dur="500"/>
                                        <p:tgtEl>
                                          <p:spTgt spid="5294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F335FC1D-CCE4-4F9D-9435-0116ABB5C56B}" type="datetime1">
              <a:rPr lang="zh-CN" altLang="en-US"/>
            </a:fld>
            <a:endParaRPr lang="en-US" altLang="zh-CN"/>
          </a:p>
        </p:txBody>
      </p:sp>
      <p:sp>
        <p:nvSpPr>
          <p:cNvPr id="819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
        <p:nvSpPr>
          <p:cNvPr id="8196" name="Rectangle 3"/>
          <p:cNvSpPr>
            <a:spLocks noChangeArrowheads="1"/>
          </p:cNvSpPr>
          <p:nvPr/>
        </p:nvSpPr>
        <p:spPr bwMode="auto">
          <a:xfrm>
            <a:off x="533400" y="990600"/>
            <a:ext cx="8147050"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zh-CN" altLang="en-US" sz="4800" b="1">
                <a:latin typeface="Arial Black" panose="020B0A04020102020204" pitchFamily="34" charset="0"/>
                <a:ea typeface="隶书" panose="02010509060101010101" pitchFamily="49" charset="-122"/>
              </a:rPr>
              <a:t>数据库系统概论</a:t>
            </a:r>
            <a:endParaRPr kumimoji="1" lang="zh-CN" altLang="en-US" sz="4800" b="1">
              <a:latin typeface="宋体" panose="02010600030101010101" pitchFamily="2" charset="-122"/>
            </a:endParaRPr>
          </a:p>
          <a:p>
            <a:pPr algn="ctr" eaLnBrk="1" hangingPunct="1">
              <a:spcBef>
                <a:spcPct val="0"/>
              </a:spcBef>
              <a:buClrTx/>
              <a:buSzTx/>
              <a:buFontTx/>
              <a:buNone/>
            </a:pPr>
            <a:r>
              <a:rPr kumimoji="1" lang="en-US" altLang="zh-CN" sz="3600" b="1">
                <a:latin typeface="Times New Roman" panose="02020603050405020304" pitchFamily="18" charset="0"/>
              </a:rPr>
              <a:t>An Introduction to Database System</a:t>
            </a:r>
            <a:endParaRPr kumimoji="1" lang="en-US" altLang="zh-CN" sz="3600" b="1">
              <a:latin typeface="Times New Roman" panose="02020603050405020304" pitchFamily="18" charset="0"/>
            </a:endParaRPr>
          </a:p>
          <a:p>
            <a:pPr algn="ctr" eaLnBrk="1" hangingPunct="1">
              <a:spcBef>
                <a:spcPct val="0"/>
              </a:spcBef>
              <a:buClrTx/>
              <a:buSzTx/>
              <a:buFontTx/>
              <a:buNone/>
            </a:pPr>
            <a:endParaRPr kumimoji="1" lang="en-US" altLang="zh-CN" sz="4400" b="1">
              <a:latin typeface="Times New Roman" panose="02020603050405020304" pitchFamily="18" charset="0"/>
            </a:endParaRPr>
          </a:p>
          <a:p>
            <a:pPr algn="ctr" eaLnBrk="1" hangingPunct="1">
              <a:spcBef>
                <a:spcPct val="0"/>
              </a:spcBef>
              <a:buClrTx/>
              <a:buSzTx/>
              <a:buFontTx/>
              <a:buNone/>
            </a:pPr>
            <a:r>
              <a:rPr kumimoji="1" lang="zh-CN" altLang="en-US" sz="4400" b="1">
                <a:solidFill>
                  <a:schemeClr val="tx2"/>
                </a:solidFill>
                <a:latin typeface="楷体_GB2312" pitchFamily="49" charset="-122"/>
                <a:ea typeface="楷体_GB2312" pitchFamily="49" charset="-122"/>
              </a:rPr>
              <a:t>第三章 关系数据库标准语言</a:t>
            </a:r>
            <a:r>
              <a:rPr kumimoji="1" lang="en-US" altLang="zh-CN" sz="4400" b="1">
                <a:solidFill>
                  <a:schemeClr val="tx2"/>
                </a:solidFill>
                <a:latin typeface="楷体_GB2312" pitchFamily="49" charset="-122"/>
                <a:ea typeface="楷体_GB2312" pitchFamily="49" charset="-122"/>
              </a:rPr>
              <a:t>SQL</a:t>
            </a:r>
            <a:endParaRPr kumimoji="1" lang="en-US" altLang="zh-CN" sz="4400" b="1">
              <a:solidFill>
                <a:schemeClr val="tx2"/>
              </a:solidFill>
              <a:latin typeface="楷体_GB2312" pitchFamily="49" charset="-122"/>
              <a:ea typeface="楷体_GB2312" pitchFamily="49" charset="-122"/>
            </a:endParaRPr>
          </a:p>
        </p:txBody>
      </p:sp>
    </p:spTree>
  </p:cSld>
  <p:clrMapOvr>
    <a:masterClrMapping/>
  </p:clrMapOvr>
  <p:transition>
    <p:wipe dir="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Rot="1" noChangeArrowheads="1"/>
          </p:cNvSpPr>
          <p:nvPr>
            <p:ph type="title"/>
          </p:nvPr>
        </p:nvSpPr>
        <p:spPr/>
        <p:txBody>
          <a:bodyPr>
            <a:normAutofit fontScale="90000"/>
          </a:bodyPr>
          <a:lstStyle/>
          <a:p>
            <a:pPr eaLnBrk="1" fontAlgn="auto" hangingPunct="1">
              <a:spcAft>
                <a:spcPts val="0"/>
              </a:spcAft>
              <a:defRPr/>
            </a:pPr>
            <a:r>
              <a:rPr lang="zh-CN" altLang="en-US"/>
              <a:t>第三章 关系数据库标准语言</a:t>
            </a:r>
            <a:r>
              <a:rPr lang="en-US" altLang="zh-CN"/>
              <a:t>SQL</a:t>
            </a:r>
            <a:endParaRPr lang="en-US" altLang="zh-CN"/>
          </a:p>
        </p:txBody>
      </p:sp>
      <p:sp>
        <p:nvSpPr>
          <p:cNvPr id="10243" name="Rectangle 3"/>
          <p:cNvSpPr>
            <a:spLocks noGrp="1" noRot="1"/>
          </p:cNvSpPr>
          <p:nvPr>
            <p:ph idx="1"/>
          </p:nvPr>
        </p:nvSpPr>
        <p:spPr/>
        <p:txBody>
          <a:bodyPr/>
          <a:lstStyle/>
          <a:p>
            <a:pPr eaLnBrk="1" hangingPunct="1"/>
            <a:r>
              <a:rPr lang="en-US" altLang="zh-CN" sz="2800"/>
              <a:t>SQL</a:t>
            </a:r>
            <a:r>
              <a:rPr lang="zh-CN" altLang="en-US" sz="2800"/>
              <a:t>是英文（</a:t>
            </a:r>
            <a:r>
              <a:rPr lang="en-US" altLang="zh-CN" sz="2800"/>
              <a:t>Structured Query Language</a:t>
            </a:r>
            <a:r>
              <a:rPr lang="zh-CN" altLang="en-US" sz="2800"/>
              <a:t>）的缩写，意思为结构化查询语言，它包括了数据定义、查询、操纵和控制四种功能。 </a:t>
            </a:r>
            <a:endParaRPr lang="zh-CN" altLang="en-US" sz="2800"/>
          </a:p>
          <a:p>
            <a:pPr eaLnBrk="1" hangingPunct="1"/>
            <a:r>
              <a:rPr lang="zh-CN" altLang="en-US" sz="2800"/>
              <a:t>本章介绍了</a:t>
            </a:r>
            <a:r>
              <a:rPr lang="en-US" altLang="zh-CN" sz="2800"/>
              <a:t>SQL</a:t>
            </a:r>
            <a:r>
              <a:rPr lang="zh-CN" altLang="en-US" sz="2800"/>
              <a:t>语言的一些基本操作命令，包括数据定义语句（</a:t>
            </a:r>
            <a:r>
              <a:rPr lang="en-US" altLang="zh-CN" sz="2800"/>
              <a:t>DDL</a:t>
            </a:r>
            <a:r>
              <a:rPr lang="zh-CN" altLang="en-US" sz="2800"/>
              <a:t>）、数据操纵语句（</a:t>
            </a:r>
            <a:r>
              <a:rPr lang="en-US" altLang="zh-CN" sz="2800"/>
              <a:t>DML</a:t>
            </a:r>
            <a:r>
              <a:rPr lang="zh-CN" altLang="en-US" sz="2800"/>
              <a:t>）及权限的操作，重点和难点是数据操纵语句中的查询操作。</a:t>
            </a:r>
            <a:r>
              <a:rPr lang="zh-CN" altLang="en-US"/>
              <a:t> </a:t>
            </a:r>
            <a:endParaRPr lang="zh-CN" altLang="en-US"/>
          </a:p>
        </p:txBody>
      </p:sp>
      <p:sp>
        <p:nvSpPr>
          <p:cNvPr id="4" name="日期占位符 3"/>
          <p:cNvSpPr>
            <a:spLocks noGrp="1"/>
          </p:cNvSpPr>
          <p:nvPr>
            <p:ph type="dt" sz="quarter" idx="10"/>
          </p:nvPr>
        </p:nvSpPr>
        <p:spPr/>
        <p:txBody>
          <a:bodyPr/>
          <a:lstStyle/>
          <a:p>
            <a:pPr>
              <a:defRPr/>
            </a:pPr>
            <a:fld id="{5EEE3A1B-F6FC-477A-AF1D-5EC87D2D8643}" type="datetime1">
              <a:rPr lang="zh-CN" altLang="en-US"/>
            </a:fld>
            <a:endParaRPr lang="en-US" altLang="zh-CN"/>
          </a:p>
        </p:txBody>
      </p:sp>
      <p:sp>
        <p:nvSpPr>
          <p:cNvPr id="102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a:lstStyle/>
          <a:p>
            <a:pPr eaLnBrk="1" hangingPunct="1"/>
            <a:r>
              <a:rPr lang="zh-CN" altLang="en-US" sz="4000"/>
              <a:t>第三章</a:t>
            </a:r>
            <a:r>
              <a:rPr lang="zh-CN" altLang="en-US" sz="4000">
                <a:ea typeface="黑体" panose="02010609060101010101" pitchFamily="49" charset="-122"/>
              </a:rPr>
              <a:t>  </a:t>
            </a:r>
            <a:r>
              <a:rPr lang="zh-CN" altLang="en-US" sz="4000"/>
              <a:t>关系数据库标准语言</a:t>
            </a:r>
            <a:r>
              <a:rPr lang="en-US" altLang="zh-CN" sz="4000">
                <a:ea typeface="黑体" panose="02010609060101010101" pitchFamily="49" charset="-122"/>
              </a:rPr>
              <a:t>SQL</a:t>
            </a:r>
            <a:endParaRPr lang="en-US" altLang="zh-CN" sz="4000">
              <a:ea typeface="黑体" panose="02010609060101010101" pitchFamily="49" charset="-122"/>
            </a:endParaRPr>
          </a:p>
        </p:txBody>
      </p:sp>
      <p:sp>
        <p:nvSpPr>
          <p:cNvPr id="11267" name="Rectangle 3"/>
          <p:cNvSpPr>
            <a:spLocks noGrp="1" noRot="1"/>
          </p:cNvSpPr>
          <p:nvPr>
            <p:ph idx="1"/>
          </p:nvPr>
        </p:nvSpPr>
        <p:spPr>
          <a:xfrm>
            <a:off x="1447800" y="2403475"/>
            <a:ext cx="5562600" cy="3625850"/>
          </a:xfrm>
        </p:spPr>
        <p:txBody>
          <a:bodyPr/>
          <a:lstStyle/>
          <a:p>
            <a:pPr algn="just" eaLnBrk="1" hangingPunct="1">
              <a:lnSpc>
                <a:spcPct val="90000"/>
              </a:lnSpc>
              <a:buFont typeface="Wingdings" panose="05000000000000000000" pitchFamily="2" charset="2"/>
              <a:buNone/>
            </a:pPr>
            <a:r>
              <a:rPr lang="en-US" altLang="zh-CN" sz="2800">
                <a:solidFill>
                  <a:schemeClr val="hlink"/>
                </a:solidFill>
              </a:rPr>
              <a:t>3.1 SQL</a:t>
            </a:r>
            <a:r>
              <a:rPr lang="zh-CN" altLang="en-US" sz="2800">
                <a:solidFill>
                  <a:schemeClr val="hlink"/>
                </a:solidFill>
              </a:rPr>
              <a:t>概述</a:t>
            </a:r>
            <a:endParaRPr lang="zh-CN" altLang="en-US" sz="2800">
              <a:solidFill>
                <a:schemeClr val="hlink"/>
              </a:solidFill>
            </a:endParaRPr>
          </a:p>
          <a:p>
            <a:pPr algn="just" eaLnBrk="1" hangingPunct="1">
              <a:lnSpc>
                <a:spcPct val="90000"/>
              </a:lnSpc>
              <a:buFont typeface="Wingdings" panose="05000000000000000000" pitchFamily="2" charset="2"/>
              <a:buNone/>
            </a:pPr>
            <a:r>
              <a:rPr lang="en-US" altLang="zh-CN" sz="2800"/>
              <a:t>3.2 </a:t>
            </a:r>
            <a:r>
              <a:rPr lang="zh-CN" altLang="en-US" sz="2800"/>
              <a:t>数据定义</a:t>
            </a:r>
            <a:endParaRPr lang="zh-CN" altLang="en-US" sz="2800"/>
          </a:p>
          <a:p>
            <a:pPr algn="just" eaLnBrk="1" hangingPunct="1">
              <a:lnSpc>
                <a:spcPct val="90000"/>
              </a:lnSpc>
              <a:buFont typeface="Wingdings" panose="05000000000000000000" pitchFamily="2" charset="2"/>
              <a:buNone/>
            </a:pPr>
            <a:r>
              <a:rPr lang="en-US" altLang="zh-CN" sz="2800"/>
              <a:t>3.3 </a:t>
            </a:r>
            <a:r>
              <a:rPr lang="zh-CN" altLang="en-US" sz="2800"/>
              <a:t>查询</a:t>
            </a:r>
            <a:endParaRPr lang="zh-CN" altLang="en-US" sz="2800"/>
          </a:p>
          <a:p>
            <a:pPr algn="just" eaLnBrk="1" hangingPunct="1">
              <a:lnSpc>
                <a:spcPct val="90000"/>
              </a:lnSpc>
              <a:buFont typeface="Wingdings" panose="05000000000000000000" pitchFamily="2" charset="2"/>
              <a:buNone/>
            </a:pPr>
            <a:r>
              <a:rPr lang="en-US" altLang="zh-CN" sz="2800"/>
              <a:t>3.4 </a:t>
            </a:r>
            <a:r>
              <a:rPr lang="zh-CN" altLang="en-US" sz="2800"/>
              <a:t>数据更新</a:t>
            </a:r>
            <a:endParaRPr lang="zh-CN" altLang="en-US" sz="2800"/>
          </a:p>
          <a:p>
            <a:pPr algn="just" eaLnBrk="1" hangingPunct="1">
              <a:lnSpc>
                <a:spcPct val="90000"/>
              </a:lnSpc>
              <a:buFont typeface="Wingdings" panose="05000000000000000000" pitchFamily="2" charset="2"/>
              <a:buNone/>
            </a:pPr>
            <a:r>
              <a:rPr lang="en-US" altLang="zh-CN" sz="2800"/>
              <a:t>3.5 </a:t>
            </a:r>
            <a:r>
              <a:rPr lang="zh-CN" altLang="en-US" sz="2800"/>
              <a:t>视图</a:t>
            </a:r>
            <a:endParaRPr lang="zh-CN" altLang="en-US" sz="2800"/>
          </a:p>
          <a:p>
            <a:pPr algn="just" eaLnBrk="1" hangingPunct="1">
              <a:lnSpc>
                <a:spcPct val="90000"/>
              </a:lnSpc>
              <a:buFont typeface="Wingdings" panose="05000000000000000000" pitchFamily="2" charset="2"/>
              <a:buNone/>
            </a:pPr>
            <a:r>
              <a:rPr lang="en-US" altLang="zh-CN" sz="2800"/>
              <a:t>3.6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0533E52E-3F40-4A99-BA4D-73779677BE6A}" type="datetime1">
              <a:rPr lang="zh-CN" altLang="en-US"/>
            </a:fld>
            <a:endParaRPr lang="en-US" altLang="zh-CN"/>
          </a:p>
        </p:txBody>
      </p:sp>
      <p:sp>
        <p:nvSpPr>
          <p:cNvPr id="11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p:cNvSpPr>
          <p:nvPr>
            <p:ph type="title"/>
          </p:nvPr>
        </p:nvSpPr>
        <p:spPr/>
        <p:txBody>
          <a:bodyPr/>
          <a:lstStyle/>
          <a:p>
            <a:pPr eaLnBrk="1" hangingPunct="1"/>
            <a:r>
              <a:rPr lang="en-US" altLang="zh-CN">
                <a:solidFill>
                  <a:schemeClr val="tx1"/>
                </a:solidFill>
              </a:rPr>
              <a:t>3.1 SQL</a:t>
            </a:r>
            <a:r>
              <a:rPr lang="zh-CN" altLang="en-US">
                <a:solidFill>
                  <a:schemeClr val="tx1"/>
                </a:solidFill>
              </a:rPr>
              <a:t>概述</a:t>
            </a:r>
            <a:endParaRPr lang="zh-CN" altLang="en-US">
              <a:solidFill>
                <a:schemeClr val="tx1"/>
              </a:solidFill>
            </a:endParaRPr>
          </a:p>
        </p:txBody>
      </p:sp>
      <p:sp>
        <p:nvSpPr>
          <p:cNvPr id="338947" name="Rectangle 3"/>
          <p:cNvSpPr>
            <a:spLocks noGrp="1" noRot="1"/>
          </p:cNvSpPr>
          <p:nvPr>
            <p:ph idx="1"/>
          </p:nvPr>
        </p:nvSpPr>
        <p:spPr>
          <a:xfrm>
            <a:off x="500063" y="2214563"/>
            <a:ext cx="8229600" cy="4389437"/>
          </a:xfrm>
        </p:spPr>
        <p:txBody>
          <a:bodyPr/>
          <a:lstStyle/>
          <a:p>
            <a:pPr eaLnBrk="1" hangingPunct="1"/>
            <a:r>
              <a:rPr lang="en-US" altLang="zh-CN"/>
              <a:t>SQL</a:t>
            </a:r>
            <a:r>
              <a:rPr lang="zh-CN" altLang="en-US"/>
              <a:t>的特点</a:t>
            </a:r>
            <a:endParaRPr lang="zh-CN" altLang="en-US"/>
          </a:p>
          <a:p>
            <a:pPr lvl="1" eaLnBrk="1" hangingPunct="1"/>
            <a:r>
              <a:rPr lang="en-US" altLang="zh-CN"/>
              <a:t>1. </a:t>
            </a:r>
            <a:r>
              <a:rPr lang="zh-CN" altLang="en-US"/>
              <a:t>综合统一</a:t>
            </a:r>
            <a:endParaRPr lang="zh-CN" altLang="en-US"/>
          </a:p>
          <a:p>
            <a:pPr lvl="1" eaLnBrk="1" hangingPunct="1"/>
            <a:r>
              <a:rPr lang="en-US" altLang="zh-CN"/>
              <a:t>2. </a:t>
            </a:r>
            <a:r>
              <a:rPr lang="zh-CN" altLang="en-US"/>
              <a:t>高度非过程化</a:t>
            </a:r>
            <a:endParaRPr lang="zh-CN" altLang="en-US"/>
          </a:p>
          <a:p>
            <a:pPr lvl="1" eaLnBrk="1" hangingPunct="1"/>
            <a:r>
              <a:rPr lang="en-US" altLang="zh-CN"/>
              <a:t>3. </a:t>
            </a:r>
            <a:r>
              <a:rPr lang="zh-CN" altLang="en-US"/>
              <a:t>面向集合的操作方式</a:t>
            </a:r>
            <a:endParaRPr lang="zh-CN" altLang="en-US"/>
          </a:p>
          <a:p>
            <a:pPr lvl="1" eaLnBrk="1" hangingPunct="1"/>
            <a:r>
              <a:rPr lang="en-US" altLang="zh-CN"/>
              <a:t>4. </a:t>
            </a:r>
            <a:r>
              <a:rPr lang="zh-CN" altLang="en-US"/>
              <a:t>以同一种语法结构提供两种使用方法</a:t>
            </a:r>
            <a:endParaRPr lang="zh-CN" altLang="en-US"/>
          </a:p>
          <a:p>
            <a:pPr lvl="1" eaLnBrk="1" hangingPunct="1"/>
            <a:r>
              <a:rPr lang="en-US" altLang="zh-CN"/>
              <a:t>5. </a:t>
            </a:r>
            <a:r>
              <a:rPr lang="zh-CN" altLang="en-US"/>
              <a:t>语言简洁，易学易用</a:t>
            </a:r>
            <a:endParaRPr lang="zh-CN" altLang="en-US"/>
          </a:p>
        </p:txBody>
      </p:sp>
      <p:sp>
        <p:nvSpPr>
          <p:cNvPr id="4" name="日期占位符 3"/>
          <p:cNvSpPr>
            <a:spLocks noGrp="1"/>
          </p:cNvSpPr>
          <p:nvPr>
            <p:ph type="dt" sz="quarter" idx="10"/>
          </p:nvPr>
        </p:nvSpPr>
        <p:spPr/>
        <p:txBody>
          <a:bodyPr/>
          <a:lstStyle/>
          <a:p>
            <a:pPr>
              <a:defRPr/>
            </a:pPr>
            <a:fld id="{9B85865E-5C4B-454B-AB47-944B679A80B5}" type="datetime1">
              <a:rPr lang="zh-CN" altLang="en-US"/>
            </a:fld>
            <a:endParaRPr lang="en-US" altLang="zh-CN"/>
          </a:p>
        </p:txBody>
      </p:sp>
      <p:sp>
        <p:nvSpPr>
          <p:cNvPr id="12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8947">
                                            <p:txEl>
                                              <p:pRg st="1" end="1"/>
                                            </p:txEl>
                                          </p:spTgt>
                                        </p:tgtEl>
                                        <p:attrNameLst>
                                          <p:attrName>style.visibility</p:attrName>
                                        </p:attrNameLst>
                                      </p:cBhvr>
                                      <p:to>
                                        <p:strVal val="visible"/>
                                      </p:to>
                                    </p:set>
                                    <p:animEffect transition="in" filter="blinds(horizontal)">
                                      <p:cBhvr>
                                        <p:cTn id="7" dur="500"/>
                                        <p:tgtEl>
                                          <p:spTgt spid="3389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8947">
                                            <p:txEl>
                                              <p:pRg st="2" end="2"/>
                                            </p:txEl>
                                          </p:spTgt>
                                        </p:tgtEl>
                                        <p:attrNameLst>
                                          <p:attrName>style.visibility</p:attrName>
                                        </p:attrNameLst>
                                      </p:cBhvr>
                                      <p:to>
                                        <p:strVal val="visible"/>
                                      </p:to>
                                    </p:set>
                                    <p:animEffect transition="in" filter="blinds(horizontal)">
                                      <p:cBhvr>
                                        <p:cTn id="12" dur="500"/>
                                        <p:tgtEl>
                                          <p:spTgt spid="3389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8947">
                                            <p:txEl>
                                              <p:pRg st="3" end="3"/>
                                            </p:txEl>
                                          </p:spTgt>
                                        </p:tgtEl>
                                        <p:attrNameLst>
                                          <p:attrName>style.visibility</p:attrName>
                                        </p:attrNameLst>
                                      </p:cBhvr>
                                      <p:to>
                                        <p:strVal val="visible"/>
                                      </p:to>
                                    </p:set>
                                    <p:animEffect transition="in" filter="blinds(horizontal)">
                                      <p:cBhvr>
                                        <p:cTn id="17" dur="500"/>
                                        <p:tgtEl>
                                          <p:spTgt spid="3389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8947">
                                            <p:txEl>
                                              <p:pRg st="4" end="4"/>
                                            </p:txEl>
                                          </p:spTgt>
                                        </p:tgtEl>
                                        <p:attrNameLst>
                                          <p:attrName>style.visibility</p:attrName>
                                        </p:attrNameLst>
                                      </p:cBhvr>
                                      <p:to>
                                        <p:strVal val="visible"/>
                                      </p:to>
                                    </p:set>
                                    <p:animEffect transition="in" filter="blinds(horizontal)">
                                      <p:cBhvr>
                                        <p:cTn id="22" dur="500"/>
                                        <p:tgtEl>
                                          <p:spTgt spid="33894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38947">
                                            <p:txEl>
                                              <p:pRg st="5" end="5"/>
                                            </p:txEl>
                                          </p:spTgt>
                                        </p:tgtEl>
                                        <p:attrNameLst>
                                          <p:attrName>style.visibility</p:attrName>
                                        </p:attrNameLst>
                                      </p:cBhvr>
                                      <p:to>
                                        <p:strVal val="visible"/>
                                      </p:to>
                                    </p:set>
                                    <p:animEffect transition="in" filter="blinds(horizontal)">
                                      <p:cBhvr>
                                        <p:cTn id="27" dur="500"/>
                                        <p:tgtEl>
                                          <p:spTgt spid="3389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p:txBody>
          <a:bodyPr/>
          <a:lstStyle/>
          <a:p>
            <a:pPr eaLnBrk="1" hangingPunct="1"/>
            <a:r>
              <a:rPr lang="zh-CN" altLang="en-US" sz="4000"/>
              <a:t>第三章</a:t>
            </a:r>
            <a:r>
              <a:rPr lang="zh-CN" altLang="en-US" sz="4000">
                <a:ea typeface="黑体" panose="02010609060101010101" pitchFamily="49" charset="-122"/>
              </a:rPr>
              <a:t>  </a:t>
            </a:r>
            <a:r>
              <a:rPr lang="zh-CN" altLang="en-US" sz="4000"/>
              <a:t>关系数据库标准语言</a:t>
            </a:r>
            <a:r>
              <a:rPr lang="en-US" altLang="zh-CN" sz="4000">
                <a:ea typeface="黑体" panose="02010609060101010101" pitchFamily="49" charset="-122"/>
              </a:rPr>
              <a:t>SQL</a:t>
            </a:r>
            <a:endParaRPr lang="en-US" altLang="zh-CN" sz="4000">
              <a:ea typeface="黑体" panose="02010609060101010101" pitchFamily="49" charset="-122"/>
            </a:endParaRPr>
          </a:p>
        </p:txBody>
      </p:sp>
      <p:sp>
        <p:nvSpPr>
          <p:cNvPr id="13315" name="Rectangle 3"/>
          <p:cNvSpPr>
            <a:spLocks noGrp="1" noRot="1"/>
          </p:cNvSpPr>
          <p:nvPr>
            <p:ph idx="1"/>
          </p:nvPr>
        </p:nvSpPr>
        <p:spPr>
          <a:xfrm>
            <a:off x="1447800" y="2403475"/>
            <a:ext cx="5562600" cy="3625850"/>
          </a:xfrm>
        </p:spPr>
        <p:txBody>
          <a:bodyPr/>
          <a:lstStyle/>
          <a:p>
            <a:pPr algn="just" eaLnBrk="1" hangingPunct="1">
              <a:lnSpc>
                <a:spcPct val="90000"/>
              </a:lnSpc>
              <a:buFont typeface="Wingdings" panose="05000000000000000000" pitchFamily="2" charset="2"/>
              <a:buNone/>
            </a:pPr>
            <a:r>
              <a:rPr lang="en-US" altLang="zh-CN" sz="2800"/>
              <a:t>3.1 SQL</a:t>
            </a:r>
            <a:r>
              <a:rPr lang="zh-CN" altLang="en-US" sz="2800"/>
              <a:t>概述</a:t>
            </a:r>
            <a:endParaRPr lang="zh-CN" altLang="en-US" sz="2800"/>
          </a:p>
          <a:p>
            <a:pPr algn="just" eaLnBrk="1" hangingPunct="1">
              <a:lnSpc>
                <a:spcPct val="90000"/>
              </a:lnSpc>
              <a:buFont typeface="Wingdings" panose="05000000000000000000" pitchFamily="2" charset="2"/>
              <a:buNone/>
            </a:pPr>
            <a:r>
              <a:rPr lang="en-US" altLang="zh-CN" sz="2800">
                <a:solidFill>
                  <a:schemeClr val="hlink"/>
                </a:solidFill>
              </a:rPr>
              <a:t>3.2 </a:t>
            </a:r>
            <a:r>
              <a:rPr lang="zh-CN" altLang="en-US" sz="2800">
                <a:solidFill>
                  <a:schemeClr val="hlink"/>
                </a:solidFill>
              </a:rPr>
              <a:t>数据定义</a:t>
            </a:r>
            <a:endParaRPr lang="zh-CN" altLang="en-US" sz="2800">
              <a:solidFill>
                <a:schemeClr val="hlink"/>
              </a:solidFill>
            </a:endParaRPr>
          </a:p>
          <a:p>
            <a:pPr algn="just" eaLnBrk="1" hangingPunct="1">
              <a:lnSpc>
                <a:spcPct val="90000"/>
              </a:lnSpc>
              <a:buFont typeface="Wingdings" panose="05000000000000000000" pitchFamily="2" charset="2"/>
              <a:buNone/>
            </a:pPr>
            <a:r>
              <a:rPr lang="en-US" altLang="zh-CN" sz="2800"/>
              <a:t>3.3 </a:t>
            </a:r>
            <a:r>
              <a:rPr lang="zh-CN" altLang="en-US" sz="2800"/>
              <a:t>查询</a:t>
            </a:r>
            <a:endParaRPr lang="zh-CN" altLang="en-US" sz="2800"/>
          </a:p>
          <a:p>
            <a:pPr algn="just" eaLnBrk="1" hangingPunct="1">
              <a:lnSpc>
                <a:spcPct val="90000"/>
              </a:lnSpc>
              <a:buFont typeface="Wingdings" panose="05000000000000000000" pitchFamily="2" charset="2"/>
              <a:buNone/>
            </a:pPr>
            <a:r>
              <a:rPr lang="en-US" altLang="zh-CN" sz="2800"/>
              <a:t>3.4 </a:t>
            </a:r>
            <a:r>
              <a:rPr lang="zh-CN" altLang="en-US" sz="2800"/>
              <a:t>数据更新</a:t>
            </a:r>
            <a:endParaRPr lang="zh-CN" altLang="en-US" sz="2800"/>
          </a:p>
          <a:p>
            <a:pPr algn="just" eaLnBrk="1" hangingPunct="1">
              <a:lnSpc>
                <a:spcPct val="90000"/>
              </a:lnSpc>
              <a:buFont typeface="Wingdings" panose="05000000000000000000" pitchFamily="2" charset="2"/>
              <a:buNone/>
            </a:pPr>
            <a:r>
              <a:rPr lang="en-US" altLang="zh-CN" sz="2800"/>
              <a:t>3.5 </a:t>
            </a:r>
            <a:r>
              <a:rPr lang="zh-CN" altLang="en-US" sz="2800"/>
              <a:t>视图</a:t>
            </a:r>
            <a:endParaRPr lang="zh-CN" altLang="en-US" sz="2800"/>
          </a:p>
          <a:p>
            <a:pPr algn="just" eaLnBrk="1" hangingPunct="1">
              <a:lnSpc>
                <a:spcPct val="90000"/>
              </a:lnSpc>
              <a:buFont typeface="Wingdings" panose="05000000000000000000" pitchFamily="2" charset="2"/>
              <a:buNone/>
            </a:pPr>
            <a:r>
              <a:rPr lang="en-US" altLang="zh-CN" sz="2800"/>
              <a:t>3.6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553719B0-B235-462C-B22A-F0460D0F477C}" type="datetime1">
              <a:rPr lang="zh-CN" altLang="en-US"/>
            </a:fld>
            <a:endParaRPr lang="en-US" altLang="zh-CN"/>
          </a:p>
        </p:txBody>
      </p:sp>
      <p:sp>
        <p:nvSpPr>
          <p:cNvPr id="133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p:txBody>
          <a:bodyPr/>
          <a:lstStyle/>
          <a:p>
            <a:pPr eaLnBrk="1" hangingPunct="1"/>
            <a:r>
              <a:rPr lang="en-US" altLang="zh-CN"/>
              <a:t>3.2  </a:t>
            </a:r>
            <a:r>
              <a:rPr lang="zh-CN" altLang="en-US"/>
              <a:t>数 据 定 义 </a:t>
            </a:r>
            <a:endParaRPr lang="zh-CN" altLang="en-US"/>
          </a:p>
        </p:txBody>
      </p:sp>
      <p:sp>
        <p:nvSpPr>
          <p:cNvPr id="4" name="日期占位符 3"/>
          <p:cNvSpPr>
            <a:spLocks noGrp="1"/>
          </p:cNvSpPr>
          <p:nvPr>
            <p:ph type="dt" sz="quarter" idx="10"/>
          </p:nvPr>
        </p:nvSpPr>
        <p:spPr/>
        <p:txBody>
          <a:bodyPr/>
          <a:lstStyle/>
          <a:p>
            <a:pPr>
              <a:defRPr/>
            </a:pPr>
            <a:fld id="{2BA2E456-2537-4A44-BD65-F843333A6E91}" type="datetime1">
              <a:rPr lang="zh-CN" altLang="en-US"/>
            </a:fld>
            <a:endParaRPr lang="en-US" altLang="zh-CN"/>
          </a:p>
        </p:txBody>
      </p:sp>
      <p:sp>
        <p:nvSpPr>
          <p:cNvPr id="14340"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graphicFrame>
        <p:nvGraphicFramePr>
          <p:cNvPr id="14341" name="Object 3"/>
          <p:cNvGraphicFramePr>
            <a:graphicFrameLocks noChangeAspect="1"/>
          </p:cNvGraphicFramePr>
          <p:nvPr/>
        </p:nvGraphicFramePr>
        <p:xfrm>
          <a:off x="0" y="1981200"/>
          <a:ext cx="9906000" cy="3886200"/>
        </p:xfrm>
        <a:graphic>
          <a:graphicData uri="http://schemas.openxmlformats.org/presentationml/2006/ole">
            <mc:AlternateContent xmlns:mc="http://schemas.openxmlformats.org/markup-compatibility/2006">
              <mc:Choice xmlns:v="urn:schemas-microsoft-com:vml" Requires="v">
                <p:oleObj spid="_x0000_s0" name="文档" r:id="rId1" imgW="5629275" imgH="1943100" progId="Word.Document.8">
                  <p:embed/>
                </p:oleObj>
              </mc:Choice>
              <mc:Fallback>
                <p:oleObj name="文档" r:id="rId1" imgW="5629275" imgH="1943100" progId="Word.Document.8">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9060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p:cNvSpPr>
          <p:nvPr>
            <p:ph type="title"/>
          </p:nvPr>
        </p:nvSpPr>
        <p:spPr/>
        <p:txBody>
          <a:bodyPr/>
          <a:lstStyle/>
          <a:p>
            <a:pPr eaLnBrk="1" hangingPunct="1"/>
            <a:r>
              <a:rPr lang="zh-CN" altLang="en-US"/>
              <a:t>四个基本概念</a:t>
            </a:r>
            <a:endParaRPr lang="zh-CN" altLang="en-US" sz="5500">
              <a:latin typeface="宋体" panose="02010600030101010101" pitchFamily="2" charset="-122"/>
            </a:endParaRPr>
          </a:p>
        </p:txBody>
      </p:sp>
      <p:sp>
        <p:nvSpPr>
          <p:cNvPr id="64515" name="Rectangle 3"/>
          <p:cNvSpPr>
            <a:spLocks noGrp="1" noRot="1"/>
          </p:cNvSpPr>
          <p:nvPr>
            <p:ph idx="1"/>
          </p:nvPr>
        </p:nvSpPr>
        <p:spPr>
          <a:xfrm>
            <a:off x="785813" y="2214563"/>
            <a:ext cx="5756275" cy="4037012"/>
          </a:xfrm>
        </p:spPr>
        <p:txBody>
          <a:bodyPr/>
          <a:lstStyle/>
          <a:p>
            <a:pPr eaLnBrk="1" hangingPunct="1">
              <a:lnSpc>
                <a:spcPct val="110000"/>
              </a:lnSpc>
            </a:pPr>
            <a:r>
              <a:rPr lang="zh-CN" altLang="en-US" b="1">
                <a:solidFill>
                  <a:srgbClr val="F46BFB"/>
                </a:solidFill>
                <a:latin typeface="宋体" panose="02010600030101010101" pitchFamily="2" charset="-122"/>
              </a:rPr>
              <a:t>数据</a:t>
            </a:r>
            <a:r>
              <a:rPr lang="en-US" altLang="zh-CN" b="1">
                <a:solidFill>
                  <a:srgbClr val="F46BFB"/>
                </a:solidFill>
                <a:latin typeface="宋体" panose="02010600030101010101" pitchFamily="2" charset="-122"/>
              </a:rPr>
              <a:t>(Data)</a:t>
            </a:r>
            <a:endParaRPr lang="en-US" altLang="zh-CN" b="1">
              <a:solidFill>
                <a:srgbClr val="F46BFB"/>
              </a:solidFill>
              <a:latin typeface="宋体" panose="02010600030101010101" pitchFamily="2" charset="-122"/>
            </a:endParaRPr>
          </a:p>
          <a:p>
            <a:pPr eaLnBrk="1" hangingPunct="1">
              <a:lnSpc>
                <a:spcPct val="110000"/>
              </a:lnSpc>
              <a:buFont typeface="Wingdings 2" panose="05020102010507070707" pitchFamily="18" charset="2"/>
              <a:buNone/>
            </a:pPr>
            <a:endParaRPr lang="en-US" altLang="zh-CN" b="1">
              <a:solidFill>
                <a:srgbClr val="F46BFB"/>
              </a:solidFill>
              <a:latin typeface="宋体" panose="02010600030101010101" pitchFamily="2" charset="-122"/>
            </a:endParaRPr>
          </a:p>
          <a:p>
            <a:pPr eaLnBrk="1" hangingPunct="1">
              <a:lnSpc>
                <a:spcPct val="110000"/>
              </a:lnSpc>
            </a:pPr>
            <a:r>
              <a:rPr lang="zh-CN" altLang="en-US" b="1">
                <a:solidFill>
                  <a:srgbClr val="F46BFB"/>
                </a:solidFill>
                <a:latin typeface="宋体" panose="02010600030101010101" pitchFamily="2" charset="-122"/>
              </a:rPr>
              <a:t>数据库</a:t>
            </a:r>
            <a:r>
              <a:rPr lang="en-US" altLang="zh-CN" b="1">
                <a:solidFill>
                  <a:srgbClr val="F46BFB"/>
                </a:solidFill>
                <a:latin typeface="宋体" panose="02010600030101010101" pitchFamily="2" charset="-122"/>
              </a:rPr>
              <a:t>(Database</a:t>
            </a:r>
            <a:r>
              <a:rPr lang="zh-CN" altLang="en-US" b="1">
                <a:solidFill>
                  <a:srgbClr val="F46BFB"/>
                </a:solidFill>
                <a:latin typeface="宋体" panose="02010600030101010101" pitchFamily="2" charset="-122"/>
              </a:rPr>
              <a:t>，</a:t>
            </a:r>
            <a:r>
              <a:rPr lang="en-US" altLang="zh-CN" b="1">
                <a:solidFill>
                  <a:srgbClr val="F46BFB"/>
                </a:solidFill>
                <a:latin typeface="宋体" panose="02010600030101010101" pitchFamily="2" charset="-122"/>
              </a:rPr>
              <a:t>DB)</a:t>
            </a:r>
            <a:endParaRPr lang="en-US" altLang="zh-CN" b="1">
              <a:solidFill>
                <a:srgbClr val="F46BFB"/>
              </a:solidFill>
              <a:latin typeface="宋体" panose="02010600030101010101" pitchFamily="2" charset="-122"/>
            </a:endParaRPr>
          </a:p>
          <a:p>
            <a:pPr eaLnBrk="1" hangingPunct="1">
              <a:lnSpc>
                <a:spcPct val="110000"/>
              </a:lnSpc>
            </a:pPr>
            <a:endParaRPr lang="en-US" altLang="zh-CN" b="1">
              <a:solidFill>
                <a:srgbClr val="F46BFB"/>
              </a:solidFill>
              <a:latin typeface="宋体" panose="02010600030101010101" pitchFamily="2" charset="-122"/>
            </a:endParaRPr>
          </a:p>
          <a:p>
            <a:pPr eaLnBrk="1" hangingPunct="1">
              <a:lnSpc>
                <a:spcPct val="110000"/>
              </a:lnSpc>
            </a:pPr>
            <a:r>
              <a:rPr lang="zh-CN" altLang="en-US" b="1">
                <a:solidFill>
                  <a:srgbClr val="F46BFB"/>
                </a:solidFill>
                <a:latin typeface="宋体" panose="02010600030101010101" pitchFamily="2" charset="-122"/>
              </a:rPr>
              <a:t>数据库管理系统</a:t>
            </a:r>
            <a:r>
              <a:rPr lang="en-US" altLang="zh-CN" b="1">
                <a:solidFill>
                  <a:srgbClr val="F46BFB"/>
                </a:solidFill>
                <a:latin typeface="宋体" panose="02010600030101010101" pitchFamily="2" charset="-122"/>
              </a:rPr>
              <a:t>(DBMS)</a:t>
            </a:r>
            <a:endParaRPr lang="en-US" altLang="zh-CN" b="1">
              <a:solidFill>
                <a:srgbClr val="F46BFB"/>
              </a:solidFill>
              <a:latin typeface="宋体" panose="02010600030101010101" pitchFamily="2" charset="-122"/>
            </a:endParaRPr>
          </a:p>
          <a:p>
            <a:pPr eaLnBrk="1" hangingPunct="1">
              <a:lnSpc>
                <a:spcPct val="110000"/>
              </a:lnSpc>
            </a:pPr>
            <a:endParaRPr lang="en-US" altLang="zh-CN" b="1">
              <a:solidFill>
                <a:srgbClr val="F46BFB"/>
              </a:solidFill>
              <a:latin typeface="宋体" panose="02010600030101010101" pitchFamily="2" charset="-122"/>
            </a:endParaRPr>
          </a:p>
          <a:p>
            <a:pPr eaLnBrk="1" hangingPunct="1">
              <a:lnSpc>
                <a:spcPct val="110000"/>
              </a:lnSpc>
            </a:pPr>
            <a:r>
              <a:rPr lang="zh-CN" altLang="en-US" b="1">
                <a:solidFill>
                  <a:srgbClr val="F46BFB"/>
                </a:solidFill>
                <a:latin typeface="宋体" panose="02010600030101010101" pitchFamily="2" charset="-122"/>
              </a:rPr>
              <a:t>数据库系统</a:t>
            </a:r>
            <a:r>
              <a:rPr lang="en-US" altLang="zh-CN" b="1">
                <a:solidFill>
                  <a:srgbClr val="F46BFB"/>
                </a:solidFill>
                <a:latin typeface="宋体" panose="02010600030101010101" pitchFamily="2" charset="-122"/>
              </a:rPr>
              <a:t>(DBS)</a:t>
            </a:r>
            <a:endParaRPr lang="en-US" altLang="zh-CN" b="1">
              <a:solidFill>
                <a:srgbClr val="F46BFB"/>
              </a:solidFill>
              <a:latin typeface="宋体" panose="02010600030101010101" pitchFamily="2" charset="-122"/>
            </a:endParaRPr>
          </a:p>
        </p:txBody>
      </p:sp>
      <p:sp>
        <p:nvSpPr>
          <p:cNvPr id="6451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A65C4DAC-A7D0-4005-A695-7841377B15BF}"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p:txBody>
          <a:bodyPr/>
          <a:lstStyle/>
          <a:p>
            <a:pPr eaLnBrk="1" hangingPunct="1"/>
            <a:r>
              <a:rPr lang="en-US" altLang="zh-CN"/>
              <a:t>3.2.1 </a:t>
            </a:r>
            <a:r>
              <a:rPr lang="zh-CN" altLang="en-US"/>
              <a:t>定义</a:t>
            </a:r>
            <a:r>
              <a:rPr lang="zh-CN" altLang="en-US" sz="4000"/>
              <a:t>语句格式</a:t>
            </a:r>
            <a:endParaRPr lang="zh-CN" altLang="en-US"/>
          </a:p>
        </p:txBody>
      </p:sp>
      <p:sp>
        <p:nvSpPr>
          <p:cNvPr id="343043" name="Rectangle 3"/>
          <p:cNvSpPr>
            <a:spLocks noGrp="1" noRot="1"/>
          </p:cNvSpPr>
          <p:nvPr>
            <p:ph idx="1"/>
          </p:nvPr>
        </p:nvSpPr>
        <p:spPr>
          <a:xfrm>
            <a:off x="827088" y="2322513"/>
            <a:ext cx="7408862" cy="4321175"/>
          </a:xfrm>
        </p:spPr>
        <p:txBody>
          <a:bodyPr/>
          <a:lstStyle/>
          <a:p>
            <a:pPr algn="just" eaLnBrk="1" hangingPunct="1">
              <a:lnSpc>
                <a:spcPct val="90000"/>
              </a:lnSpc>
              <a:buFont typeface="Wingdings" panose="05000000000000000000" pitchFamily="2" charset="2"/>
              <a:buNone/>
            </a:pPr>
            <a:r>
              <a:rPr lang="en-US" altLang="zh-CN" sz="2400" dirty="0"/>
              <a:t>CREATE TABLE &lt;</a:t>
            </a:r>
            <a:r>
              <a:rPr lang="zh-CN" altLang="en-US" sz="2400" dirty="0"/>
              <a:t>表名</a:t>
            </a:r>
            <a:r>
              <a:rPr lang="en-US" altLang="zh-CN" sz="2400" dirty="0"/>
              <a:t>&gt;</a:t>
            </a:r>
            <a:endParaRPr lang="en-US" altLang="zh-CN" sz="2400" dirty="0"/>
          </a:p>
          <a:p>
            <a:pPr lvl="1" algn="just" eaLnBrk="1" hangingPunct="1">
              <a:lnSpc>
                <a:spcPct val="90000"/>
              </a:lnSpc>
              <a:buFont typeface="Wingdings" panose="05000000000000000000" pitchFamily="2" charset="2"/>
              <a:buNone/>
            </a:pPr>
            <a:r>
              <a:rPr lang="zh-CN" altLang="en-US" sz="2000" dirty="0"/>
              <a:t>（</a:t>
            </a:r>
            <a:r>
              <a:rPr lang="en-US" altLang="zh-CN" sz="2000" dirty="0"/>
              <a:t>&lt;</a:t>
            </a:r>
            <a:r>
              <a:rPr lang="zh-CN" altLang="en-US" sz="2000" dirty="0"/>
              <a:t>列名</a:t>
            </a:r>
            <a:r>
              <a:rPr lang="en-US" altLang="zh-CN" sz="2000" dirty="0"/>
              <a:t>&gt; &lt;</a:t>
            </a:r>
            <a:r>
              <a:rPr lang="zh-CN" altLang="en-US" sz="2000" dirty="0"/>
              <a:t>数据类型</a:t>
            </a:r>
            <a:r>
              <a:rPr lang="en-US" altLang="zh-CN" sz="2000" dirty="0"/>
              <a:t>&gt;[ &lt;</a:t>
            </a:r>
            <a:r>
              <a:rPr lang="zh-CN" altLang="en-US" sz="2000" dirty="0"/>
              <a:t>列级完整性约束条件</a:t>
            </a:r>
            <a:r>
              <a:rPr lang="en-US" altLang="zh-CN" sz="2000" dirty="0"/>
              <a:t>&gt; ]</a:t>
            </a:r>
            <a:endParaRPr lang="en-US" altLang="zh-CN" sz="2000" dirty="0"/>
          </a:p>
          <a:p>
            <a:pPr lvl="1" algn="just" eaLnBrk="1" hangingPunct="1">
              <a:lnSpc>
                <a:spcPct val="90000"/>
              </a:lnSpc>
              <a:buFont typeface="Wingdings" panose="05000000000000000000" pitchFamily="2" charset="2"/>
              <a:buNone/>
            </a:pPr>
            <a:r>
              <a:rPr lang="en-US" altLang="zh-CN" sz="2000" dirty="0"/>
              <a:t>      [</a:t>
            </a:r>
            <a:r>
              <a:rPr lang="zh-CN" altLang="en-US" sz="2000" dirty="0"/>
              <a:t>，</a:t>
            </a:r>
            <a:r>
              <a:rPr lang="en-US" altLang="zh-CN" sz="2000" dirty="0"/>
              <a:t>&lt;</a:t>
            </a:r>
            <a:r>
              <a:rPr lang="zh-CN" altLang="en-US" sz="2000" dirty="0"/>
              <a:t>列名</a:t>
            </a:r>
            <a:r>
              <a:rPr lang="en-US" altLang="zh-CN" sz="2000" dirty="0"/>
              <a:t>&gt; &lt;</a:t>
            </a:r>
            <a:r>
              <a:rPr lang="zh-CN" altLang="en-US" sz="2000" dirty="0"/>
              <a:t>数据类型</a:t>
            </a:r>
            <a:r>
              <a:rPr lang="en-US" altLang="zh-CN" sz="2000" dirty="0"/>
              <a:t>&gt;[ &lt;</a:t>
            </a:r>
            <a:r>
              <a:rPr lang="zh-CN" altLang="en-US" sz="2000" dirty="0"/>
              <a:t>列级完整性约束条件</a:t>
            </a:r>
            <a:r>
              <a:rPr lang="en-US" altLang="zh-CN" sz="2000" dirty="0"/>
              <a:t>&gt;] ] </a:t>
            </a:r>
            <a:r>
              <a:rPr lang="en-US" altLang="zh-CN" sz="2000" dirty="0">
                <a:latin typeface="Courier New" panose="02070309020205020404" pitchFamily="49" charset="0"/>
              </a:rPr>
              <a:t>…</a:t>
            </a:r>
            <a:r>
              <a:rPr lang="en-US" altLang="zh-CN" sz="2000" dirty="0"/>
              <a:t>      [</a:t>
            </a:r>
            <a:r>
              <a:rPr lang="zh-CN" altLang="en-US" sz="2000" dirty="0"/>
              <a:t>，</a:t>
            </a:r>
            <a:r>
              <a:rPr lang="en-US" altLang="zh-CN" sz="2000" dirty="0"/>
              <a:t>&lt;</a:t>
            </a:r>
            <a:r>
              <a:rPr lang="zh-CN" altLang="en-US" sz="2000" dirty="0"/>
              <a:t>表级</a:t>
            </a:r>
            <a:r>
              <a:rPr lang="zh-CN" altLang="en-US" sz="1800" dirty="0"/>
              <a:t>完整性约束</a:t>
            </a:r>
            <a:r>
              <a:rPr lang="zh-CN" altLang="en-US" sz="2000" dirty="0"/>
              <a:t>条件</a:t>
            </a:r>
            <a:r>
              <a:rPr lang="en-US" altLang="zh-CN" sz="2000" dirty="0"/>
              <a:t>&gt; ] </a:t>
            </a:r>
            <a:r>
              <a:rPr lang="zh-CN" altLang="en-US" sz="2000" dirty="0"/>
              <a:t>）；</a:t>
            </a:r>
            <a:endParaRPr lang="zh-CN" altLang="en-US" sz="2000" dirty="0"/>
          </a:p>
          <a:p>
            <a:pPr lvl="1" algn="just" eaLnBrk="1" hangingPunct="1">
              <a:lnSpc>
                <a:spcPct val="90000"/>
              </a:lnSpc>
            </a:pPr>
            <a:r>
              <a:rPr lang="en-US" altLang="zh-CN" sz="2000" dirty="0">
                <a:solidFill>
                  <a:schemeClr val="hlink"/>
                </a:solidFill>
              </a:rPr>
              <a:t>&lt;</a:t>
            </a:r>
            <a:r>
              <a:rPr lang="zh-CN" altLang="en-US" sz="2000" dirty="0">
                <a:solidFill>
                  <a:schemeClr val="hlink"/>
                </a:solidFill>
              </a:rPr>
              <a:t>表名</a:t>
            </a:r>
            <a:r>
              <a:rPr lang="en-US" altLang="zh-CN" sz="2000" dirty="0">
                <a:solidFill>
                  <a:schemeClr val="hlink"/>
                </a:solidFill>
              </a:rPr>
              <a:t>&gt;</a:t>
            </a:r>
            <a:r>
              <a:rPr lang="zh-CN" altLang="en-US" sz="2000" dirty="0"/>
              <a:t>：所要定义的基本表的名字</a:t>
            </a:r>
            <a:endParaRPr lang="zh-CN" altLang="en-US" sz="2000" dirty="0"/>
          </a:p>
          <a:p>
            <a:pPr lvl="1" algn="just" eaLnBrk="1" hangingPunct="1">
              <a:lnSpc>
                <a:spcPct val="90000"/>
              </a:lnSpc>
            </a:pPr>
            <a:r>
              <a:rPr lang="en-US" altLang="zh-CN" sz="2000" dirty="0">
                <a:solidFill>
                  <a:schemeClr val="hlink"/>
                </a:solidFill>
              </a:rPr>
              <a:t>&lt;</a:t>
            </a:r>
            <a:r>
              <a:rPr lang="zh-CN" altLang="en-US" sz="2000" dirty="0">
                <a:solidFill>
                  <a:schemeClr val="hlink"/>
                </a:solidFill>
              </a:rPr>
              <a:t>列名</a:t>
            </a:r>
            <a:r>
              <a:rPr lang="en-US" altLang="zh-CN" sz="2000" dirty="0">
                <a:solidFill>
                  <a:schemeClr val="hlink"/>
                </a:solidFill>
              </a:rPr>
              <a:t>&gt;</a:t>
            </a:r>
            <a:r>
              <a:rPr lang="zh-CN" altLang="en-US" sz="2000" dirty="0"/>
              <a:t>：组成该表的各个属性（列）</a:t>
            </a:r>
            <a:endParaRPr lang="zh-CN" altLang="en-US" sz="2000" dirty="0"/>
          </a:p>
          <a:p>
            <a:pPr lvl="1" algn="just" eaLnBrk="1" hangingPunct="1">
              <a:lnSpc>
                <a:spcPct val="90000"/>
              </a:lnSpc>
            </a:pPr>
            <a:r>
              <a:rPr lang="en-US" altLang="zh-CN" sz="2000" dirty="0">
                <a:solidFill>
                  <a:schemeClr val="hlink"/>
                </a:solidFill>
              </a:rPr>
              <a:t>&lt;</a:t>
            </a:r>
            <a:r>
              <a:rPr lang="zh-CN" altLang="en-US" sz="2000" dirty="0">
                <a:solidFill>
                  <a:schemeClr val="hlink"/>
                </a:solidFill>
              </a:rPr>
              <a:t>列级完整性约束条件</a:t>
            </a:r>
            <a:r>
              <a:rPr lang="en-US" altLang="zh-CN" sz="2000" dirty="0">
                <a:solidFill>
                  <a:schemeClr val="hlink"/>
                </a:solidFill>
              </a:rPr>
              <a:t>&gt;</a:t>
            </a:r>
            <a:r>
              <a:rPr lang="zh-CN" altLang="en-US" sz="2000" dirty="0"/>
              <a:t>：涉及相应属性列的完整性约束条件</a:t>
            </a:r>
            <a:endParaRPr lang="zh-CN" altLang="en-US" sz="2000" dirty="0"/>
          </a:p>
          <a:p>
            <a:pPr lvl="1" eaLnBrk="1" hangingPunct="1">
              <a:lnSpc>
                <a:spcPct val="90000"/>
              </a:lnSpc>
            </a:pPr>
            <a:r>
              <a:rPr lang="en-US" altLang="zh-CN" sz="2000" dirty="0">
                <a:solidFill>
                  <a:schemeClr val="hlink"/>
                </a:solidFill>
              </a:rPr>
              <a:t>&lt;</a:t>
            </a:r>
            <a:r>
              <a:rPr lang="zh-CN" altLang="en-US" sz="2000" dirty="0">
                <a:solidFill>
                  <a:schemeClr val="hlink"/>
                </a:solidFill>
              </a:rPr>
              <a:t>表级完整性约束条件</a:t>
            </a:r>
            <a:r>
              <a:rPr lang="en-US" altLang="zh-CN" sz="2000" dirty="0">
                <a:solidFill>
                  <a:schemeClr val="hlink"/>
                </a:solidFill>
              </a:rPr>
              <a:t>&gt;</a:t>
            </a:r>
            <a:r>
              <a:rPr lang="zh-CN" altLang="en-US" sz="2000" dirty="0"/>
              <a:t>：涉及一个或多个属性列的完整性约束条件 </a:t>
            </a:r>
            <a:endParaRPr lang="zh-CN" altLang="en-US" sz="2000" dirty="0"/>
          </a:p>
        </p:txBody>
      </p:sp>
      <p:sp>
        <p:nvSpPr>
          <p:cNvPr id="4" name="日期占位符 3"/>
          <p:cNvSpPr>
            <a:spLocks noGrp="1"/>
          </p:cNvSpPr>
          <p:nvPr>
            <p:ph type="dt" sz="quarter" idx="10"/>
          </p:nvPr>
        </p:nvSpPr>
        <p:spPr/>
        <p:txBody>
          <a:bodyPr/>
          <a:lstStyle/>
          <a:p>
            <a:pPr>
              <a:defRPr/>
            </a:pPr>
            <a:fld id="{DC3A53D9-D7A8-425C-853E-D7620390DEB1}" type="datetime1">
              <a:rPr lang="zh-CN" altLang="en-US"/>
            </a:fld>
            <a:endParaRPr lang="en-US" altLang="zh-CN"/>
          </a:p>
        </p:txBody>
      </p:sp>
      <p:sp>
        <p:nvSpPr>
          <p:cNvPr id="15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3043">
                                            <p:txEl>
                                              <p:pRg st="3" end="3"/>
                                            </p:txEl>
                                          </p:spTgt>
                                        </p:tgtEl>
                                        <p:attrNameLst>
                                          <p:attrName>style.visibility</p:attrName>
                                        </p:attrNameLst>
                                      </p:cBhvr>
                                      <p:to>
                                        <p:strVal val="visible"/>
                                      </p:to>
                                    </p:set>
                                    <p:animEffect transition="in" filter="blinds(horizontal)">
                                      <p:cBhvr>
                                        <p:cTn id="7" dur="500"/>
                                        <p:tgtEl>
                                          <p:spTgt spid="34304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3043">
                                            <p:txEl>
                                              <p:pRg st="4" end="4"/>
                                            </p:txEl>
                                          </p:spTgt>
                                        </p:tgtEl>
                                        <p:attrNameLst>
                                          <p:attrName>style.visibility</p:attrName>
                                        </p:attrNameLst>
                                      </p:cBhvr>
                                      <p:to>
                                        <p:strVal val="visible"/>
                                      </p:to>
                                    </p:set>
                                    <p:animEffect transition="in" filter="blinds(horizontal)">
                                      <p:cBhvr>
                                        <p:cTn id="10" dur="500"/>
                                        <p:tgtEl>
                                          <p:spTgt spid="34304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3043">
                                            <p:txEl>
                                              <p:pRg st="5" end="5"/>
                                            </p:txEl>
                                          </p:spTgt>
                                        </p:tgtEl>
                                        <p:attrNameLst>
                                          <p:attrName>style.visibility</p:attrName>
                                        </p:attrNameLst>
                                      </p:cBhvr>
                                      <p:to>
                                        <p:strVal val="visible"/>
                                      </p:to>
                                    </p:set>
                                    <p:animEffect transition="in" filter="blinds(horizontal)">
                                      <p:cBhvr>
                                        <p:cTn id="13" dur="500"/>
                                        <p:tgtEl>
                                          <p:spTgt spid="34304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43043">
                                            <p:txEl>
                                              <p:pRg st="6" end="6"/>
                                            </p:txEl>
                                          </p:spTgt>
                                        </p:tgtEl>
                                        <p:attrNameLst>
                                          <p:attrName>style.visibility</p:attrName>
                                        </p:attrNameLst>
                                      </p:cBhvr>
                                      <p:to>
                                        <p:strVal val="visible"/>
                                      </p:to>
                                    </p:set>
                                    <p:animEffect transition="in" filter="blinds(horizontal)">
                                      <p:cBhvr>
                                        <p:cTn id="16" dur="500"/>
                                        <p:tgtEl>
                                          <p:spTgt spid="3430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Rot="1"/>
          </p:cNvSpPr>
          <p:nvPr>
            <p:ph idx="1"/>
          </p:nvPr>
        </p:nvSpPr>
        <p:spPr>
          <a:xfrm>
            <a:off x="714375" y="1500188"/>
            <a:ext cx="8153400" cy="4830762"/>
          </a:xfrm>
        </p:spPr>
        <p:txBody>
          <a:bodyPr/>
          <a:lstStyle/>
          <a:p>
            <a:pPr algn="just" eaLnBrk="1" hangingPunct="1">
              <a:lnSpc>
                <a:spcPct val="80000"/>
              </a:lnSpc>
              <a:buFont typeface="Wingdings" panose="05000000000000000000" pitchFamily="2" charset="2"/>
              <a:buNone/>
            </a:pPr>
            <a:r>
              <a:rPr lang="en-US" altLang="zh-CN" sz="2400">
                <a:latin typeface="宋体" panose="02010600030101010101" pitchFamily="2" charset="-122"/>
              </a:rPr>
              <a:t>【</a:t>
            </a:r>
            <a:r>
              <a:rPr lang="zh-CN" altLang="en-US" sz="2400">
                <a:latin typeface="宋体" panose="02010600030101010101" pitchFamily="2" charset="-122"/>
              </a:rPr>
              <a:t>例</a:t>
            </a:r>
            <a:r>
              <a:rPr lang="en-US" altLang="zh-CN" sz="2400">
                <a:latin typeface="宋体" panose="02010600030101010101" pitchFamily="2" charset="-122"/>
              </a:rPr>
              <a:t>】 </a:t>
            </a:r>
            <a:r>
              <a:rPr lang="zh-CN" altLang="en-US" sz="2400">
                <a:latin typeface="宋体" panose="02010600030101010101" pitchFamily="2" charset="-122"/>
              </a:rPr>
              <a:t>建立图书销售系统中的图书库存信息表。</a:t>
            </a:r>
            <a:endParaRPr lang="en-US" altLang="zh-CN" sz="2400">
              <a:latin typeface="宋体" panose="02010600030101010101" pitchFamily="2" charset="-122"/>
            </a:endParaRPr>
          </a:p>
          <a:p>
            <a:pPr algn="just" eaLnBrk="1" hangingPunct="1">
              <a:lnSpc>
                <a:spcPct val="80000"/>
              </a:lnSpc>
              <a:buFont typeface="Wingdings" panose="05000000000000000000" pitchFamily="2" charset="2"/>
              <a:buNone/>
            </a:pPr>
            <a:endParaRPr lang="zh-CN" altLang="en-US" sz="2400">
              <a:ea typeface="Arial Unicode MS" panose="020B0604020202020204" charset="-122"/>
              <a:cs typeface="Arial Unicode MS" panose="020B0604020202020204" charset="-122"/>
            </a:endParaRPr>
          </a:p>
          <a:p>
            <a:pPr eaLnBrk="1" hangingPunct="1">
              <a:lnSpc>
                <a:spcPct val="80000"/>
              </a:lnSpc>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CREATE TABLE BookRecord </a:t>
            </a:r>
            <a:r>
              <a:rPr lang="zh-CN" altLang="en-US" sz="2400">
                <a:latin typeface="宋体" panose="02010600030101010101" pitchFamily="2" charset="-122"/>
              </a:rPr>
              <a:t>（</a:t>
            </a:r>
            <a:endParaRPr lang="en-US" altLang="zh-CN" sz="2400">
              <a:latin typeface="宋体" panose="02010600030101010101" pitchFamily="2" charset="-122"/>
            </a:endParaRPr>
          </a:p>
          <a:p>
            <a:pPr eaLnBrk="1" hangingPunct="1">
              <a:lnSpc>
                <a:spcPct val="80000"/>
              </a:lnSpc>
              <a:buFont typeface="Wingdings" panose="05000000000000000000" pitchFamily="2" charset="2"/>
              <a:buNone/>
            </a:pPr>
            <a:r>
              <a:rPr lang="en-US" altLang="zh-CN" sz="2400">
                <a:latin typeface="宋体" panose="02010600030101010101" pitchFamily="2" charset="-122"/>
              </a:rPr>
              <a:t>   BookNo  char(30) not null UNIQUE</a:t>
            </a:r>
            <a:r>
              <a:rPr lang="zh-CN" altLang="en-US" sz="2400">
                <a:latin typeface="宋体" panose="02010600030101010101" pitchFamily="2" charset="-122"/>
              </a:rPr>
              <a:t>，</a:t>
            </a:r>
            <a:endParaRPr lang="zh-CN" altLang="en-US" sz="2400">
              <a:latin typeface="宋体" panose="02010600030101010101" pitchFamily="2" charset="-122"/>
            </a:endParaRPr>
          </a:p>
          <a:p>
            <a:pPr eaLnBrk="1" hangingPunct="1">
              <a:lnSpc>
                <a:spcPct val="80000"/>
              </a:lnSpc>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BookName char(200)</a:t>
            </a:r>
            <a:r>
              <a:rPr lang="zh-CN" altLang="en-US" sz="2400">
                <a:latin typeface="宋体" panose="02010600030101010101" pitchFamily="2" charset="-122"/>
              </a:rPr>
              <a:t>，                                                 </a:t>
            </a:r>
            <a:r>
              <a:rPr lang="en-US" altLang="zh-CN" sz="2400">
                <a:latin typeface="宋体" panose="02010600030101010101" pitchFamily="2" charset="-122"/>
              </a:rPr>
              <a:t>Publisher Char(100)</a:t>
            </a:r>
            <a:r>
              <a:rPr lang="zh-CN" altLang="en-US" sz="2400">
                <a:latin typeface="宋体" panose="02010600030101010101" pitchFamily="2" charset="-122"/>
              </a:rPr>
              <a:t>，</a:t>
            </a:r>
            <a:endParaRPr lang="zh-CN" altLang="en-US" sz="2400">
              <a:ea typeface="Arial Unicode MS" panose="020B0604020202020204" charset="-122"/>
              <a:cs typeface="Arial Unicode MS" panose="020B0604020202020204" charset="-122"/>
            </a:endParaRPr>
          </a:p>
          <a:p>
            <a:pPr algn="just" eaLnBrk="1" hangingPunct="1">
              <a:lnSpc>
                <a:spcPct val="80000"/>
              </a:lnSpc>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Author   Char(30)</a:t>
            </a:r>
            <a:r>
              <a:rPr lang="zh-CN" altLang="en-US" sz="2400">
                <a:latin typeface="宋体" panose="02010600030101010101" pitchFamily="2" charset="-122"/>
              </a:rPr>
              <a:t>，</a:t>
            </a:r>
            <a:endParaRPr lang="zh-CN" altLang="en-US" sz="2400">
              <a:ea typeface="Arial Unicode MS" panose="020B0604020202020204" charset="-122"/>
              <a:cs typeface="Arial Unicode MS" panose="020B0604020202020204" charset="-122"/>
            </a:endParaRPr>
          </a:p>
          <a:p>
            <a:pPr algn="just" eaLnBrk="1" hangingPunct="1">
              <a:lnSpc>
                <a:spcPct val="80000"/>
              </a:lnSpc>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SalesPrice  Money,</a:t>
            </a:r>
            <a:endParaRPr lang="en-US" altLang="zh-CN" sz="2400">
              <a:ea typeface="Arial Unicode MS" panose="020B0604020202020204" charset="-122"/>
              <a:cs typeface="Arial Unicode MS" panose="020B0604020202020204" charset="-122"/>
            </a:endParaRPr>
          </a:p>
          <a:p>
            <a:pPr algn="just" eaLnBrk="1" hangingPunct="1">
              <a:lnSpc>
                <a:spcPct val="80000"/>
              </a:lnSpc>
              <a:buFont typeface="Wingdings" panose="05000000000000000000" pitchFamily="2" charset="2"/>
              <a:buNone/>
            </a:pPr>
            <a:r>
              <a:rPr lang="en-US" altLang="zh-CN" sz="2400">
                <a:latin typeface="宋体" panose="02010600030101010101" pitchFamily="2" charset="-122"/>
              </a:rPr>
              <a:t>    Quantity  Int</a:t>
            </a:r>
            <a:r>
              <a:rPr lang="zh-CN" altLang="en-US" sz="2400">
                <a:latin typeface="宋体" panose="02010600030101010101" pitchFamily="2" charset="-122"/>
              </a:rPr>
              <a:t>，</a:t>
            </a:r>
            <a:endParaRPr lang="zh-CN" altLang="en-US" sz="2400">
              <a:ea typeface="Arial Unicode MS" panose="020B0604020202020204" charset="-122"/>
              <a:cs typeface="Arial Unicode MS" panose="020B0604020202020204" charset="-122"/>
            </a:endParaRPr>
          </a:p>
          <a:p>
            <a:pPr algn="just" eaLnBrk="1" hangingPunct="1">
              <a:lnSpc>
                <a:spcPct val="80000"/>
              </a:lnSpc>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Discount  Decimal(2,2)</a:t>
            </a:r>
            <a:r>
              <a:rPr lang="zh-CN" altLang="en-US" sz="2400">
                <a:latin typeface="宋体" panose="02010600030101010101" pitchFamily="2" charset="-122"/>
              </a:rPr>
              <a:t>，</a:t>
            </a:r>
            <a:endParaRPr lang="zh-CN" altLang="en-US" sz="2400">
              <a:ea typeface="Arial Unicode MS" panose="020B0604020202020204" charset="-122"/>
              <a:cs typeface="Arial Unicode MS" panose="020B0604020202020204" charset="-122"/>
            </a:endParaRPr>
          </a:p>
          <a:p>
            <a:pPr eaLnBrk="1" hangingPunct="1">
              <a:lnSpc>
                <a:spcPct val="80000"/>
              </a:lnSpc>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PRIMARY KEY(BookNo) )</a:t>
            </a:r>
            <a:r>
              <a:rPr lang="zh-CN" altLang="en-US" sz="2400">
                <a:latin typeface="宋体" panose="02010600030101010101" pitchFamily="2" charset="-122"/>
              </a:rPr>
              <a:t>；</a:t>
            </a:r>
            <a:endParaRPr lang="en-US" altLang="zh-CN" sz="2400">
              <a:latin typeface="宋体" panose="02010600030101010101" pitchFamily="2" charset="-122"/>
            </a:endParaRPr>
          </a:p>
          <a:p>
            <a:pPr eaLnBrk="1" hangingPunct="1">
              <a:lnSpc>
                <a:spcPct val="80000"/>
              </a:lnSpc>
              <a:buFont typeface="Wingdings" panose="05000000000000000000" pitchFamily="2" charset="2"/>
              <a:buNone/>
            </a:pPr>
            <a:endParaRPr lang="zh-CN" altLang="en-US" sz="2400">
              <a:ea typeface="Arial Unicode MS" panose="020B0604020202020204" charset="-122"/>
              <a:cs typeface="Arial Unicode MS" panose="020B0604020202020204" charset="-122"/>
            </a:endParaRPr>
          </a:p>
          <a:p>
            <a:pPr eaLnBrk="1" hangingPunct="1">
              <a:lnSpc>
                <a:spcPct val="80000"/>
              </a:lnSpc>
              <a:buFont typeface="Wingdings" panose="05000000000000000000" pitchFamily="2" charset="2"/>
              <a:buNone/>
            </a:pPr>
            <a:r>
              <a:rPr lang="zh-CN" altLang="en-US" sz="2400" b="1">
                <a:solidFill>
                  <a:srgbClr val="FFFFFF"/>
                </a:solidFill>
                <a:latin typeface="宋体" panose="02010600030101010101" pitchFamily="2" charset="-122"/>
              </a:rPr>
              <a:t>   </a:t>
            </a:r>
            <a:r>
              <a:rPr lang="zh-CN" altLang="en-US" sz="2400" b="1">
                <a:latin typeface="宋体" panose="02010600030101010101" pitchFamily="2" charset="-122"/>
              </a:rPr>
              <a:t>其中</a:t>
            </a:r>
            <a:r>
              <a:rPr lang="en-US" altLang="zh-CN" sz="2400">
                <a:latin typeface="宋体" panose="02010600030101010101" pitchFamily="2" charset="-122"/>
              </a:rPr>
              <a:t>NOT NULL</a:t>
            </a:r>
            <a:r>
              <a:rPr lang="zh-CN" altLang="en-US" sz="2400">
                <a:latin typeface="宋体" panose="02010600030101010101" pitchFamily="2" charset="-122"/>
              </a:rPr>
              <a:t>指的是该列的值不能为空值。</a:t>
            </a:r>
            <a:endParaRPr lang="zh-CN" altLang="en-US" sz="2400"/>
          </a:p>
        </p:txBody>
      </p:sp>
      <p:sp>
        <p:nvSpPr>
          <p:cNvPr id="3" name="日期占位符 3"/>
          <p:cNvSpPr>
            <a:spLocks noGrp="1"/>
          </p:cNvSpPr>
          <p:nvPr>
            <p:ph type="dt" sz="quarter" idx="10"/>
          </p:nvPr>
        </p:nvSpPr>
        <p:spPr/>
        <p:txBody>
          <a:bodyPr/>
          <a:lstStyle/>
          <a:p>
            <a:pPr>
              <a:defRPr/>
            </a:pPr>
            <a:fld id="{11B81E5B-BAD9-4BB1-8F4F-74A763C2B812}" type="datetime1">
              <a:rPr lang="zh-CN" altLang="en-US"/>
            </a:fld>
            <a:endParaRPr lang="en-US" altLang="zh-CN"/>
          </a:p>
        </p:txBody>
      </p:sp>
      <p:sp>
        <p:nvSpPr>
          <p:cNvPr id="1638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p:cNvSpPr>
          <p:nvPr>
            <p:ph type="title"/>
          </p:nvPr>
        </p:nvSpPr>
        <p:spPr/>
        <p:txBody>
          <a:bodyPr/>
          <a:lstStyle/>
          <a:p>
            <a:pPr eaLnBrk="1" hangingPunct="1"/>
            <a:r>
              <a:rPr lang="zh-CN" altLang="en-US"/>
              <a:t>三、删除基本表 </a:t>
            </a:r>
            <a:endParaRPr lang="zh-CN" altLang="en-US"/>
          </a:p>
        </p:txBody>
      </p:sp>
      <p:sp>
        <p:nvSpPr>
          <p:cNvPr id="348163" name="Rectangle 3"/>
          <p:cNvSpPr>
            <a:spLocks noGrp="1" noRot="1" noChangeArrowheads="1"/>
          </p:cNvSpPr>
          <p:nvPr>
            <p:ph idx="1"/>
          </p:nvPr>
        </p:nvSpPr>
        <p:spPr>
          <a:xfrm>
            <a:off x="457200" y="2182813"/>
            <a:ext cx="8229600" cy="4389437"/>
          </a:xfrm>
        </p:spPr>
        <p:txBody>
          <a:bodyPr/>
          <a:lstStyle/>
          <a:p>
            <a:pPr algn="just" eaLnBrk="1" hangingPunct="1">
              <a:lnSpc>
                <a:spcPct val="90000"/>
              </a:lnSpc>
              <a:buFont typeface="Wingdings" panose="05000000000000000000" pitchFamily="2" charset="2"/>
              <a:buNone/>
              <a:defRPr/>
            </a:pPr>
            <a:r>
              <a:rPr lang="en-US" altLang="zh-CN" sz="2400" dirty="0"/>
              <a:t>	DROP TABLE &lt;</a:t>
            </a:r>
            <a:r>
              <a:rPr lang="zh-CN" altLang="en-US" sz="2400" dirty="0"/>
              <a:t>表名</a:t>
            </a:r>
            <a:r>
              <a:rPr lang="en-US" altLang="zh-CN" sz="2400" dirty="0"/>
              <a:t>&gt; CASCADE/RESTRICT; </a:t>
            </a:r>
            <a:r>
              <a:rPr lang="en-US" altLang="zh-CN" sz="2400" dirty="0">
                <a:latin typeface="Courier New" panose="02070309020205020404" pitchFamily="49" charset="0"/>
              </a:rPr>
              <a:t> </a:t>
            </a:r>
            <a:endParaRPr lang="en-US" altLang="zh-CN" sz="2400" dirty="0"/>
          </a:p>
          <a:p>
            <a:pPr algn="just" eaLnBrk="1" hangingPunct="1">
              <a:lnSpc>
                <a:spcPct val="90000"/>
              </a:lnSpc>
              <a:buFont typeface="Wingdings" panose="05000000000000000000" pitchFamily="2" charset="2"/>
              <a:buNone/>
              <a:defRPr/>
            </a:pPr>
            <a:r>
              <a:rPr lang="en-US" altLang="zh-CN" sz="2400" dirty="0"/>
              <a:t>	</a:t>
            </a:r>
            <a:r>
              <a:rPr lang="zh-CN" altLang="en-US" sz="2400" dirty="0"/>
              <a:t>基本表删除。数据、表上的索引都删除表上的视图往往仍然保留，但无法引用。</a:t>
            </a:r>
            <a:endParaRPr lang="zh-CN" altLang="en-US" sz="2400" dirty="0"/>
          </a:p>
          <a:p>
            <a:pPr eaLnBrk="1" hangingPunct="1">
              <a:lnSpc>
                <a:spcPct val="90000"/>
              </a:lnSpc>
              <a:buFont typeface="Wingdings" panose="05000000000000000000" pitchFamily="2" charset="2"/>
              <a:buNone/>
              <a:defRPr/>
            </a:pPr>
            <a:endParaRPr lang="zh-CN" altLang="en-US" sz="2400" dirty="0"/>
          </a:p>
          <a:p>
            <a:pPr eaLnBrk="1" hangingPunct="1">
              <a:lnSpc>
                <a:spcPct val="90000"/>
              </a:lnSpc>
              <a:buFont typeface="Wingdings" panose="05000000000000000000" pitchFamily="2" charset="2"/>
              <a:buNone/>
              <a:defRPr/>
            </a:pPr>
            <a:r>
              <a:rPr lang="zh-CN" altLang="en-US" sz="2400" dirty="0"/>
              <a:t>	删除基本表时，系统会从数据字典中删去有关该基本表及其索引的描述 </a:t>
            </a:r>
            <a:endParaRPr lang="en-US" altLang="zh-CN" sz="2400" dirty="0"/>
          </a:p>
          <a:p>
            <a:pPr eaLnBrk="1" hangingPunct="1">
              <a:lnSpc>
                <a:spcPct val="90000"/>
              </a:lnSpc>
              <a:buFont typeface="Wingdings" panose="05000000000000000000" pitchFamily="2" charset="2"/>
              <a:buNone/>
              <a:defRPr/>
            </a:pPr>
            <a:endParaRPr lang="en-US" altLang="zh-CN" sz="2400" dirty="0"/>
          </a:p>
          <a:p>
            <a:pPr eaLnBrk="1" hangingPunct="1">
              <a:lnSpc>
                <a:spcPct val="90000"/>
              </a:lnSpc>
              <a:buFont typeface="Wingdings" panose="05000000000000000000" pitchFamily="2" charset="2"/>
              <a:buNone/>
              <a:defRPr/>
            </a:pPr>
            <a:r>
              <a:rPr lang="en-US" altLang="zh-CN" sz="2400" dirty="0"/>
              <a:t>    </a:t>
            </a:r>
            <a:r>
              <a:rPr lang="zh-CN" altLang="en-US" sz="2400" dirty="0">
                <a:solidFill>
                  <a:schemeClr val="accent4">
                    <a:lumMod val="75000"/>
                  </a:schemeClr>
                </a:solidFill>
              </a:rPr>
              <a:t>与</a:t>
            </a:r>
            <a:r>
              <a:rPr lang="en-US" altLang="zh-CN" sz="2400" dirty="0">
                <a:solidFill>
                  <a:schemeClr val="accent4">
                    <a:lumMod val="75000"/>
                  </a:schemeClr>
                </a:solidFill>
              </a:rPr>
              <a:t>DELETE</a:t>
            </a:r>
            <a:r>
              <a:rPr lang="zh-CN" altLang="en-US" sz="2400" dirty="0">
                <a:solidFill>
                  <a:schemeClr val="accent4">
                    <a:lumMod val="75000"/>
                  </a:schemeClr>
                </a:solidFill>
              </a:rPr>
              <a:t>的区别</a:t>
            </a:r>
            <a:endParaRPr lang="zh-CN" altLang="en-US" sz="2400" dirty="0">
              <a:solidFill>
                <a:schemeClr val="accent4">
                  <a:lumMod val="75000"/>
                </a:schemeClr>
              </a:solidFill>
            </a:endParaRPr>
          </a:p>
          <a:p>
            <a:pPr eaLnBrk="1" hangingPunct="1">
              <a:lnSpc>
                <a:spcPct val="90000"/>
              </a:lnSpc>
              <a:buFont typeface="Wingdings" panose="05000000000000000000" pitchFamily="2" charset="2"/>
              <a:buNone/>
              <a:defRPr/>
            </a:pPr>
            <a:r>
              <a:rPr lang="zh-CN" altLang="en-US" sz="2400" dirty="0"/>
              <a:t>  </a:t>
            </a:r>
            <a:endParaRPr lang="zh-CN" altLang="en-US" sz="2400" dirty="0"/>
          </a:p>
        </p:txBody>
      </p:sp>
      <p:sp>
        <p:nvSpPr>
          <p:cNvPr id="4" name="日期占位符 3"/>
          <p:cNvSpPr>
            <a:spLocks noGrp="1"/>
          </p:cNvSpPr>
          <p:nvPr>
            <p:ph type="dt" sz="quarter" idx="10"/>
          </p:nvPr>
        </p:nvSpPr>
        <p:spPr/>
        <p:txBody>
          <a:bodyPr/>
          <a:lstStyle/>
          <a:p>
            <a:pPr>
              <a:defRPr/>
            </a:pPr>
            <a:fld id="{D7612FB7-0999-4486-8302-97E8AD8E5FE7}" type="datetime1">
              <a:rPr lang="zh-CN" altLang="en-US"/>
            </a:fld>
            <a:endParaRPr lang="en-US" altLang="zh-CN"/>
          </a:p>
        </p:txBody>
      </p:sp>
      <p:sp>
        <p:nvSpPr>
          <p:cNvPr id="174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163">
                                            <p:txEl>
                                              <p:pRg st="3" end="3"/>
                                            </p:txEl>
                                          </p:spTgt>
                                        </p:tgtEl>
                                        <p:attrNameLst>
                                          <p:attrName>style.visibility</p:attrName>
                                        </p:attrNameLst>
                                      </p:cBhvr>
                                      <p:to>
                                        <p:strVal val="visible"/>
                                      </p:to>
                                    </p:set>
                                    <p:animEffect transition="in" filter="blinds(horizontal)">
                                      <p:cBhvr>
                                        <p:cTn id="7" dur="500"/>
                                        <p:tgtEl>
                                          <p:spTgt spid="34816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8163">
                                            <p:txEl>
                                              <p:pRg st="5" end="5"/>
                                            </p:txEl>
                                          </p:spTgt>
                                        </p:tgtEl>
                                        <p:attrNameLst>
                                          <p:attrName>style.visibility</p:attrName>
                                        </p:attrNameLst>
                                      </p:cBhvr>
                                      <p:to>
                                        <p:strVal val="visible"/>
                                      </p:to>
                                    </p:set>
                                    <p:animEffect transition="in" filter="blinds(horizontal)">
                                      <p:cBhvr>
                                        <p:cTn id="12" dur="500"/>
                                        <p:tgtEl>
                                          <p:spTgt spid="3481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p:txBody>
          <a:bodyPr/>
          <a:lstStyle/>
          <a:p>
            <a:pPr eaLnBrk="1" hangingPunct="1"/>
            <a:r>
              <a:rPr lang="zh-CN" altLang="en-US"/>
              <a:t>二、修改基本表</a:t>
            </a:r>
            <a:endParaRPr lang="zh-CN" altLang="en-US"/>
          </a:p>
        </p:txBody>
      </p:sp>
      <p:sp>
        <p:nvSpPr>
          <p:cNvPr id="14342" name="Rectangle 3"/>
          <p:cNvSpPr>
            <a:spLocks noGrp="1" noRot="1" noChangeArrowheads="1"/>
          </p:cNvSpPr>
          <p:nvPr>
            <p:ph idx="1"/>
          </p:nvPr>
        </p:nvSpPr>
        <p:spPr>
          <a:xfrm>
            <a:off x="990600" y="2403475"/>
            <a:ext cx="7772400" cy="3559175"/>
          </a:xfrm>
        </p:spPr>
        <p:txBody>
          <a:bodyPr>
            <a:normAutofit lnSpcReduction="10000"/>
          </a:bodyPr>
          <a:lstStyle/>
          <a:p>
            <a:pPr marL="274320" indent="-274320" algn="just" eaLnBrk="1" fontAlgn="auto" hangingPunct="1">
              <a:spcAft>
                <a:spcPts val="0"/>
              </a:spcAft>
              <a:buClr>
                <a:schemeClr val="accent3"/>
              </a:buClr>
              <a:buFont typeface="Wingdings" panose="05000000000000000000" pitchFamily="2" charset="2"/>
              <a:buNone/>
              <a:defRPr/>
            </a:pPr>
            <a:r>
              <a:rPr lang="en-US" altLang="zh-CN" sz="2400" dirty="0"/>
              <a:t>ALTER TABLE &lt;</a:t>
            </a:r>
            <a:r>
              <a:rPr lang="zh-CN" altLang="en-US" sz="2400" dirty="0"/>
              <a:t>表名</a:t>
            </a:r>
            <a:r>
              <a:rPr lang="en-US" altLang="zh-CN" sz="2400" dirty="0"/>
              <a:t>&gt;</a:t>
            </a:r>
            <a:endParaRPr lang="en-US" altLang="zh-CN" sz="2400" dirty="0"/>
          </a:p>
          <a:p>
            <a:pPr lvl="2" indent="-247015" algn="just" eaLnBrk="1" fontAlgn="auto" hangingPunct="1">
              <a:spcAft>
                <a:spcPts val="0"/>
              </a:spcAft>
              <a:buFont typeface="Wingdings 2" panose="05020102010507070707" pitchFamily="18" charset="2"/>
              <a:buNone/>
              <a:defRPr/>
            </a:pPr>
            <a:r>
              <a:rPr lang="en-US" altLang="zh-CN" sz="2000" dirty="0"/>
              <a:t>[ ADD &lt;</a:t>
            </a:r>
            <a:r>
              <a:rPr lang="zh-CN" altLang="en-US" sz="2000" dirty="0"/>
              <a:t>新列名</a:t>
            </a:r>
            <a:r>
              <a:rPr lang="en-US" altLang="zh-CN" sz="2000" dirty="0"/>
              <a:t>&gt; &lt;</a:t>
            </a:r>
            <a:r>
              <a:rPr lang="zh-CN" altLang="en-US" sz="2000" dirty="0"/>
              <a:t>数据类型</a:t>
            </a:r>
            <a:r>
              <a:rPr lang="en-US" altLang="zh-CN" sz="2000" dirty="0"/>
              <a:t>&gt; [ </a:t>
            </a:r>
            <a:r>
              <a:rPr lang="zh-CN" altLang="en-US" sz="2000" dirty="0"/>
              <a:t>完整性约束 </a:t>
            </a:r>
            <a:r>
              <a:rPr lang="en-US" altLang="zh-CN" sz="2000" dirty="0"/>
              <a:t>] ]</a:t>
            </a:r>
            <a:endParaRPr lang="en-US" altLang="zh-CN" sz="2000" dirty="0"/>
          </a:p>
          <a:p>
            <a:pPr lvl="2" indent="-247015" algn="just" eaLnBrk="1" fontAlgn="auto" hangingPunct="1">
              <a:spcAft>
                <a:spcPts val="0"/>
              </a:spcAft>
              <a:buFont typeface="Wingdings 2" panose="05020102010507070707" pitchFamily="18" charset="2"/>
              <a:buNone/>
              <a:defRPr/>
            </a:pPr>
            <a:r>
              <a:rPr lang="en-US" altLang="zh-CN" sz="2000" dirty="0"/>
              <a:t>[ DROP &lt;</a:t>
            </a:r>
            <a:r>
              <a:rPr lang="zh-CN" altLang="en-US" sz="2000" dirty="0"/>
              <a:t>完整性约束名</a:t>
            </a:r>
            <a:r>
              <a:rPr lang="en-US" altLang="zh-CN" sz="2000" dirty="0"/>
              <a:t>&gt; ]</a:t>
            </a:r>
            <a:endParaRPr lang="en-US" altLang="zh-CN" sz="2000" dirty="0"/>
          </a:p>
          <a:p>
            <a:pPr lvl="2" indent="-247015" algn="just" eaLnBrk="1" fontAlgn="auto" hangingPunct="1">
              <a:spcAft>
                <a:spcPts val="0"/>
              </a:spcAft>
              <a:buFont typeface="Wingdings 2" panose="05020102010507070707" pitchFamily="18" charset="2"/>
              <a:buNone/>
              <a:defRPr/>
            </a:pPr>
            <a:r>
              <a:rPr lang="en-US" altLang="zh-CN" sz="2000" dirty="0"/>
              <a:t>[ MODIFY/ALTER COLUMN &lt;</a:t>
            </a:r>
            <a:r>
              <a:rPr lang="zh-CN" altLang="en-US" sz="2000" dirty="0"/>
              <a:t>列名</a:t>
            </a:r>
            <a:r>
              <a:rPr lang="en-US" altLang="zh-CN" sz="2000" dirty="0"/>
              <a:t>&gt; &lt;</a:t>
            </a:r>
            <a:r>
              <a:rPr lang="zh-CN" altLang="en-US" sz="2000" dirty="0"/>
              <a:t>数据类型</a:t>
            </a:r>
            <a:r>
              <a:rPr lang="en-US" altLang="zh-CN" sz="2000" dirty="0"/>
              <a:t>&gt; ]</a:t>
            </a:r>
            <a:r>
              <a:rPr lang="zh-CN" altLang="en-US" sz="2000" dirty="0"/>
              <a:t>；</a:t>
            </a:r>
            <a:endParaRPr lang="zh-CN" altLang="en-US" sz="2000" dirty="0"/>
          </a:p>
          <a:p>
            <a:pPr lvl="2" indent="-247015" algn="just" eaLnBrk="1" fontAlgn="auto" hangingPunct="1">
              <a:spcAft>
                <a:spcPts val="0"/>
              </a:spcAft>
              <a:buFont typeface="Wingdings 2" panose="05020102010507070707" pitchFamily="18" charset="2"/>
              <a:buNone/>
              <a:defRPr/>
            </a:pPr>
            <a:endParaRPr lang="zh-CN" altLang="en-US" sz="1800" dirty="0"/>
          </a:p>
          <a:p>
            <a:pPr marL="640080" lvl="1" indent="-247015" algn="just" eaLnBrk="1" fontAlgn="auto" hangingPunct="1">
              <a:spcAft>
                <a:spcPts val="0"/>
              </a:spcAft>
              <a:buFont typeface="Wingdings 2" panose="05020102010507070707"/>
              <a:buChar char=""/>
              <a:defRPr/>
            </a:pPr>
            <a:r>
              <a:rPr lang="en-US" altLang="zh-CN" dirty="0">
                <a:solidFill>
                  <a:schemeClr val="hlink"/>
                </a:solidFill>
              </a:rPr>
              <a:t>&lt;</a:t>
            </a:r>
            <a:r>
              <a:rPr lang="zh-CN" altLang="en-US" dirty="0">
                <a:solidFill>
                  <a:schemeClr val="hlink"/>
                </a:solidFill>
              </a:rPr>
              <a:t>表名</a:t>
            </a:r>
            <a:r>
              <a:rPr lang="en-US" altLang="zh-CN" dirty="0">
                <a:solidFill>
                  <a:schemeClr val="hlink"/>
                </a:solidFill>
              </a:rPr>
              <a:t>&gt;</a:t>
            </a:r>
            <a:r>
              <a:rPr lang="zh-CN" altLang="en-US" dirty="0"/>
              <a:t>：</a:t>
            </a:r>
            <a:r>
              <a:rPr lang="zh-CN" altLang="en-US" sz="2000" dirty="0"/>
              <a:t>要修改的基本表</a:t>
            </a:r>
            <a:endParaRPr lang="zh-CN" altLang="en-US" dirty="0"/>
          </a:p>
          <a:p>
            <a:pPr marL="640080" lvl="1" indent="-247015" algn="just" eaLnBrk="1" fontAlgn="auto" hangingPunct="1">
              <a:spcAft>
                <a:spcPts val="0"/>
              </a:spcAft>
              <a:buFont typeface="Wingdings 2" panose="05020102010507070707"/>
              <a:buChar char=""/>
              <a:defRPr/>
            </a:pPr>
            <a:r>
              <a:rPr lang="en-US" altLang="zh-CN" dirty="0">
                <a:solidFill>
                  <a:schemeClr val="hlink"/>
                </a:solidFill>
              </a:rPr>
              <a:t>ADD</a:t>
            </a:r>
            <a:r>
              <a:rPr lang="zh-CN" altLang="en-US" dirty="0">
                <a:solidFill>
                  <a:schemeClr val="hlink"/>
                </a:solidFill>
              </a:rPr>
              <a:t>子句</a:t>
            </a:r>
            <a:r>
              <a:rPr lang="zh-CN" altLang="en-US" dirty="0"/>
              <a:t>：</a:t>
            </a:r>
            <a:r>
              <a:rPr lang="zh-CN" altLang="en-US" sz="2000" dirty="0"/>
              <a:t>增加新列和新的完整性约束条件</a:t>
            </a:r>
            <a:endParaRPr lang="zh-CN" altLang="en-US" sz="2000" dirty="0"/>
          </a:p>
          <a:p>
            <a:pPr marL="640080" lvl="1" indent="-247015" algn="just" eaLnBrk="1" fontAlgn="auto" hangingPunct="1">
              <a:spcAft>
                <a:spcPts val="0"/>
              </a:spcAft>
              <a:buFont typeface="Wingdings 2" panose="05020102010507070707"/>
              <a:buChar char=""/>
              <a:defRPr/>
            </a:pPr>
            <a:r>
              <a:rPr lang="en-US" altLang="zh-CN" dirty="0">
                <a:solidFill>
                  <a:schemeClr val="hlink"/>
                </a:solidFill>
              </a:rPr>
              <a:t>DROP</a:t>
            </a:r>
            <a:r>
              <a:rPr lang="zh-CN" altLang="en-US" dirty="0">
                <a:solidFill>
                  <a:schemeClr val="hlink"/>
                </a:solidFill>
              </a:rPr>
              <a:t>子句</a:t>
            </a:r>
            <a:r>
              <a:rPr lang="zh-CN" altLang="en-US" dirty="0"/>
              <a:t>：</a:t>
            </a:r>
            <a:r>
              <a:rPr lang="zh-CN" altLang="en-US" sz="2000" dirty="0"/>
              <a:t>删除指定的完整性约束条件</a:t>
            </a:r>
            <a:endParaRPr lang="zh-CN" altLang="en-US" sz="2000" dirty="0"/>
          </a:p>
          <a:p>
            <a:pPr marL="640080" lvl="1" indent="-247015" algn="just" eaLnBrk="1" fontAlgn="auto" hangingPunct="1">
              <a:spcAft>
                <a:spcPts val="0"/>
              </a:spcAft>
              <a:buFont typeface="Wingdings 2" panose="05020102010507070707"/>
              <a:buChar char=""/>
              <a:defRPr/>
            </a:pPr>
            <a:r>
              <a:rPr lang="en-US" altLang="zh-CN" dirty="0">
                <a:solidFill>
                  <a:schemeClr val="hlink"/>
                </a:solidFill>
              </a:rPr>
              <a:t>MODIFY</a:t>
            </a:r>
            <a:r>
              <a:rPr lang="zh-CN" altLang="en-US" dirty="0">
                <a:solidFill>
                  <a:schemeClr val="hlink"/>
                </a:solidFill>
              </a:rPr>
              <a:t>子句</a:t>
            </a:r>
            <a:r>
              <a:rPr lang="zh-CN" altLang="en-US" dirty="0"/>
              <a:t>：</a:t>
            </a:r>
            <a:r>
              <a:rPr lang="zh-CN" altLang="en-US" sz="2000" dirty="0"/>
              <a:t>用于修改列名和数据类型</a:t>
            </a:r>
            <a:endParaRPr lang="zh-CN" altLang="en-US" dirty="0"/>
          </a:p>
        </p:txBody>
      </p:sp>
      <p:sp>
        <p:nvSpPr>
          <p:cNvPr id="4" name="日期占位符 3"/>
          <p:cNvSpPr>
            <a:spLocks noGrp="1"/>
          </p:cNvSpPr>
          <p:nvPr>
            <p:ph type="dt" sz="quarter" idx="10"/>
          </p:nvPr>
        </p:nvSpPr>
        <p:spPr/>
        <p:txBody>
          <a:bodyPr/>
          <a:lstStyle/>
          <a:p>
            <a:pPr>
              <a:defRPr/>
            </a:pPr>
            <a:fld id="{E9212E9C-C2A8-469B-8757-507464584C81}" type="datetime1">
              <a:rPr lang="zh-CN" altLang="en-US"/>
            </a:fld>
            <a:endParaRPr lang="en-US" altLang="zh-CN"/>
          </a:p>
        </p:txBody>
      </p:sp>
      <p:sp>
        <p:nvSpPr>
          <p:cNvPr id="184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7" name="Rectangle 3"/>
          <p:cNvSpPr>
            <a:spLocks noGrp="1" noRot="1"/>
          </p:cNvSpPr>
          <p:nvPr>
            <p:ph idx="1"/>
          </p:nvPr>
        </p:nvSpPr>
        <p:spPr>
          <a:xfrm>
            <a:off x="609600" y="928688"/>
            <a:ext cx="8153400" cy="4902200"/>
          </a:xfrm>
        </p:spPr>
        <p:txBody>
          <a:bodyPr/>
          <a:lstStyle/>
          <a:p>
            <a:pPr algn="just" eaLnBrk="1" hangingPunct="1">
              <a:lnSpc>
                <a:spcPct val="80000"/>
              </a:lnSpc>
              <a:buFont typeface="Wingdings" panose="05000000000000000000" pitchFamily="2" charset="2"/>
              <a:buNone/>
            </a:pPr>
            <a:r>
              <a:rPr lang="en-US" altLang="zh-CN" sz="2400">
                <a:latin typeface="宋体" panose="02010600030101010101" pitchFamily="2" charset="-122"/>
              </a:rPr>
              <a:t>【</a:t>
            </a:r>
            <a:r>
              <a:rPr lang="zh-CN" altLang="en-US" sz="2400">
                <a:latin typeface="宋体" panose="02010600030101010101" pitchFamily="2" charset="-122"/>
              </a:rPr>
              <a:t>例</a:t>
            </a:r>
            <a:r>
              <a:rPr lang="en-US" altLang="zh-CN" sz="2400">
                <a:latin typeface="宋体" panose="02010600030101010101" pitchFamily="2" charset="-122"/>
              </a:rPr>
              <a:t>】 </a:t>
            </a:r>
            <a:r>
              <a:rPr lang="zh-CN" altLang="en-US" sz="2400">
                <a:latin typeface="宋体" panose="02010600030101010101" pitchFamily="2" charset="-122"/>
              </a:rPr>
              <a:t>向</a:t>
            </a:r>
            <a:r>
              <a:rPr lang="en-US" altLang="zh-CN" sz="2400">
                <a:latin typeface="宋体" panose="02010600030101010101" pitchFamily="2" charset="-122"/>
              </a:rPr>
              <a:t>BookRecord</a:t>
            </a:r>
            <a:r>
              <a:rPr lang="zh-CN" altLang="en-US" sz="2400">
                <a:latin typeface="宋体" panose="02010600030101010101" pitchFamily="2" charset="-122"/>
              </a:rPr>
              <a:t>表增加一个</a:t>
            </a:r>
            <a:r>
              <a:rPr lang="zh-CN" altLang="en-US" sz="2400"/>
              <a:t>“</a:t>
            </a:r>
            <a:r>
              <a:rPr lang="zh-CN" altLang="en-US" sz="2400">
                <a:latin typeface="宋体" panose="02010600030101010101" pitchFamily="2" charset="-122"/>
              </a:rPr>
              <a:t>出版日期</a:t>
            </a:r>
            <a:r>
              <a:rPr lang="zh-CN" altLang="en-US" sz="2400"/>
              <a:t>”</a:t>
            </a:r>
            <a:r>
              <a:rPr lang="zh-CN" altLang="en-US" sz="2400">
                <a:latin typeface="宋体" panose="02010600030101010101" pitchFamily="2" charset="-122"/>
              </a:rPr>
              <a:t>的</a:t>
            </a:r>
            <a:r>
              <a:rPr lang="en-US" altLang="zh-CN" sz="2400">
                <a:latin typeface="宋体" panose="02010600030101010101" pitchFamily="2" charset="-122"/>
              </a:rPr>
              <a:t>PublishiDate</a:t>
            </a:r>
            <a:r>
              <a:rPr lang="zh-CN" altLang="en-US" sz="2400">
                <a:latin typeface="宋体" panose="02010600030101010101" pitchFamily="2" charset="-122"/>
              </a:rPr>
              <a:t>列。</a:t>
            </a:r>
            <a:endParaRPr lang="zh-CN" altLang="en-US" sz="2400">
              <a:latin typeface="宋体" panose="02010600030101010101" pitchFamily="2" charset="-122"/>
              <a:ea typeface="Arial Unicode MS" panose="020B0604020202020204" charset="-122"/>
              <a:cs typeface="Arial Unicode MS" panose="020B0604020202020204" charset="-122"/>
            </a:endParaRPr>
          </a:p>
          <a:p>
            <a:pPr algn="just" eaLnBrk="1" hangingPunct="1">
              <a:lnSpc>
                <a:spcPct val="80000"/>
              </a:lnSpc>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ALTER TABLE BookRecord ADD PublishiDate datetime NULL;</a:t>
            </a:r>
            <a:endParaRPr lang="en-US" altLang="zh-CN" sz="2400">
              <a:latin typeface="宋体" panose="02010600030101010101" pitchFamily="2" charset="-122"/>
              <a:ea typeface="Arial Unicode MS" panose="020B0604020202020204" charset="-122"/>
              <a:cs typeface="Arial Unicode MS" panose="020B0604020202020204" charset="-122"/>
            </a:endParaRPr>
          </a:p>
          <a:p>
            <a:pPr algn="just" eaLnBrk="1" hangingPunct="1">
              <a:lnSpc>
                <a:spcPct val="80000"/>
              </a:lnSpc>
              <a:buFont typeface="Wingdings" panose="05000000000000000000" pitchFamily="2" charset="2"/>
              <a:buNone/>
            </a:pPr>
            <a:r>
              <a:rPr lang="en-US" altLang="zh-CN" sz="2400">
                <a:latin typeface="宋体" panose="02010600030101010101" pitchFamily="2" charset="-122"/>
              </a:rPr>
              <a:t>   </a:t>
            </a:r>
            <a:r>
              <a:rPr lang="zh-CN" altLang="en-US" sz="2000">
                <a:latin typeface="宋体" panose="02010600030101010101" pitchFamily="2" charset="-122"/>
              </a:rPr>
              <a:t>不论基本表中原来是否已有数据，新增加的列一律为空值。</a:t>
            </a:r>
            <a:endParaRPr lang="en-US" altLang="zh-CN" sz="2000">
              <a:latin typeface="宋体" panose="02010600030101010101" pitchFamily="2" charset="-122"/>
            </a:endParaRPr>
          </a:p>
          <a:p>
            <a:pPr algn="just" eaLnBrk="1" hangingPunct="1">
              <a:lnSpc>
                <a:spcPct val="80000"/>
              </a:lnSpc>
              <a:buFont typeface="Wingdings" panose="05000000000000000000" pitchFamily="2" charset="2"/>
              <a:buNone/>
            </a:pPr>
            <a:endParaRPr lang="zh-CN" altLang="en-US" sz="2400">
              <a:latin typeface="宋体" panose="02010600030101010101" pitchFamily="2" charset="-122"/>
              <a:ea typeface="Arial Unicode MS" panose="020B0604020202020204" charset="-122"/>
              <a:cs typeface="Arial Unicode MS" panose="020B0604020202020204" charset="-122"/>
            </a:endParaRPr>
          </a:p>
          <a:p>
            <a:pPr algn="just" eaLnBrk="1" hangingPunct="1">
              <a:lnSpc>
                <a:spcPct val="80000"/>
              </a:lnSpc>
              <a:buFont typeface="Wingdings" panose="05000000000000000000" pitchFamily="2" charset="2"/>
              <a:buNone/>
            </a:pPr>
            <a:r>
              <a:rPr lang="en-US" altLang="zh-CN" sz="2400">
                <a:latin typeface="宋体" panose="02010600030101010101" pitchFamily="2" charset="-122"/>
              </a:rPr>
              <a:t>【</a:t>
            </a:r>
            <a:r>
              <a:rPr lang="zh-CN" altLang="en-US" sz="2400">
                <a:latin typeface="宋体" panose="02010600030101010101" pitchFamily="2" charset="-122"/>
              </a:rPr>
              <a:t>例</a:t>
            </a:r>
            <a:r>
              <a:rPr lang="en-US" altLang="zh-CN" sz="2400">
                <a:latin typeface="宋体" panose="02010600030101010101" pitchFamily="2" charset="-122"/>
              </a:rPr>
              <a:t>】 </a:t>
            </a:r>
            <a:r>
              <a:rPr lang="zh-CN" altLang="en-US" sz="2400">
                <a:latin typeface="宋体" panose="02010600030101010101" pitchFamily="2" charset="-122"/>
              </a:rPr>
              <a:t>将折扣的数据类型改为整数</a:t>
            </a:r>
            <a:endParaRPr lang="zh-CN" altLang="en-US" sz="2400">
              <a:latin typeface="宋体" panose="02010600030101010101" pitchFamily="2" charset="-122"/>
              <a:ea typeface="Arial Unicode MS" panose="020B0604020202020204" charset="-122"/>
              <a:cs typeface="Arial Unicode MS" panose="020B0604020202020204" charset="-122"/>
            </a:endParaRPr>
          </a:p>
          <a:p>
            <a:pPr algn="just" eaLnBrk="1" hangingPunct="1">
              <a:lnSpc>
                <a:spcPct val="80000"/>
              </a:lnSpc>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ALTER TABLE BookRecord MODIFY Discount int;  </a:t>
            </a:r>
            <a:endParaRPr lang="en-US" altLang="zh-CN" sz="2400">
              <a:latin typeface="宋体" panose="02010600030101010101" pitchFamily="2" charset="-122"/>
              <a:ea typeface="Arial Unicode MS" panose="020B0604020202020204" charset="-122"/>
              <a:cs typeface="Arial Unicode MS" panose="020B0604020202020204" charset="-122"/>
            </a:endParaRPr>
          </a:p>
          <a:p>
            <a:pPr algn="just" eaLnBrk="1" hangingPunct="1">
              <a:lnSpc>
                <a:spcPct val="80000"/>
              </a:lnSpc>
              <a:buFont typeface="Wingdings" panose="05000000000000000000" pitchFamily="2" charset="2"/>
              <a:buNone/>
            </a:pPr>
            <a:r>
              <a:rPr lang="en-US" altLang="zh-CN" sz="2400">
                <a:latin typeface="宋体" panose="02010600030101010101" pitchFamily="2" charset="-122"/>
              </a:rPr>
              <a:t>    </a:t>
            </a:r>
            <a:r>
              <a:rPr lang="zh-CN" altLang="en-US" sz="2000">
                <a:latin typeface="宋体" panose="02010600030101010101" pitchFamily="2" charset="-122"/>
              </a:rPr>
              <a:t>修改原有的列定义有可能会破坏已有数据。 </a:t>
            </a:r>
            <a:endParaRPr lang="en-US" altLang="zh-CN" sz="2000">
              <a:latin typeface="宋体" panose="02010600030101010101" pitchFamily="2" charset="-122"/>
            </a:endParaRPr>
          </a:p>
          <a:p>
            <a:pPr algn="just" eaLnBrk="1" hangingPunct="1">
              <a:lnSpc>
                <a:spcPct val="80000"/>
              </a:lnSpc>
              <a:buFont typeface="Wingdings" panose="05000000000000000000" pitchFamily="2" charset="2"/>
              <a:buNone/>
            </a:pPr>
            <a:endParaRPr lang="zh-CN" altLang="en-US" sz="2400">
              <a:latin typeface="宋体" panose="02010600030101010101" pitchFamily="2" charset="-122"/>
              <a:ea typeface="Arial Unicode MS" panose="020B0604020202020204" charset="-122"/>
              <a:cs typeface="Arial Unicode MS" panose="020B0604020202020204" charset="-122"/>
            </a:endParaRPr>
          </a:p>
          <a:p>
            <a:pPr algn="just" eaLnBrk="1" hangingPunct="1">
              <a:lnSpc>
                <a:spcPct val="80000"/>
              </a:lnSpc>
              <a:buFont typeface="Wingdings" panose="05000000000000000000" pitchFamily="2" charset="2"/>
              <a:buNone/>
            </a:pPr>
            <a:r>
              <a:rPr lang="en-US" altLang="zh-CN" sz="2400">
                <a:latin typeface="宋体" panose="02010600030101010101" pitchFamily="2" charset="-122"/>
              </a:rPr>
              <a:t>【</a:t>
            </a:r>
            <a:r>
              <a:rPr lang="zh-CN" altLang="en-US" sz="2400">
                <a:latin typeface="宋体" panose="02010600030101010101" pitchFamily="2" charset="-122"/>
              </a:rPr>
              <a:t>例</a:t>
            </a:r>
            <a:r>
              <a:rPr lang="en-US" altLang="zh-CN" sz="2400">
                <a:latin typeface="宋体" panose="02010600030101010101" pitchFamily="2" charset="-122"/>
              </a:rPr>
              <a:t>】 </a:t>
            </a:r>
            <a:r>
              <a:rPr lang="zh-CN" altLang="en-US" sz="2400">
                <a:latin typeface="宋体" panose="02010600030101010101" pitchFamily="2" charset="-122"/>
              </a:rPr>
              <a:t>删除字段</a:t>
            </a:r>
            <a:r>
              <a:rPr lang="zh-CN" altLang="en-US" sz="2400"/>
              <a:t>“</a:t>
            </a:r>
            <a:r>
              <a:rPr lang="zh-CN" altLang="en-US" sz="2400">
                <a:latin typeface="宋体" panose="02010600030101010101" pitchFamily="2" charset="-122"/>
              </a:rPr>
              <a:t>出版日期</a:t>
            </a:r>
            <a:r>
              <a:rPr lang="zh-CN" altLang="en-US" sz="2400"/>
              <a:t>”</a:t>
            </a:r>
            <a:r>
              <a:rPr lang="zh-CN" altLang="en-US" sz="2400">
                <a:latin typeface="宋体" panose="02010600030101010101" pitchFamily="2" charset="-122"/>
              </a:rPr>
              <a:t> </a:t>
            </a:r>
            <a:r>
              <a:rPr lang="en-US" altLang="zh-CN" sz="2400">
                <a:latin typeface="宋体" panose="02010600030101010101" pitchFamily="2" charset="-122"/>
              </a:rPr>
              <a:t>PublishiDate</a:t>
            </a:r>
            <a:r>
              <a:rPr lang="zh-CN" altLang="en-US" sz="2400">
                <a:latin typeface="宋体" panose="02010600030101010101" pitchFamily="2" charset="-122"/>
              </a:rPr>
              <a:t>列</a:t>
            </a:r>
            <a:endParaRPr lang="zh-CN" altLang="en-US" sz="2400">
              <a:latin typeface="宋体" panose="02010600030101010101" pitchFamily="2" charset="-122"/>
              <a:ea typeface="Arial Unicode MS" panose="020B0604020202020204" charset="-122"/>
              <a:cs typeface="Arial Unicode MS" panose="020B0604020202020204" charset="-122"/>
            </a:endParaRPr>
          </a:p>
          <a:p>
            <a:pPr algn="just" eaLnBrk="1" hangingPunct="1">
              <a:lnSpc>
                <a:spcPct val="80000"/>
              </a:lnSpc>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ALTER TABLE BookRecord DROP COLUMN PublishiDate</a:t>
            </a:r>
            <a:endParaRPr lang="en-US" altLang="zh-CN" sz="2400">
              <a:latin typeface="宋体" panose="02010600030101010101" pitchFamily="2" charset="-122"/>
            </a:endParaRPr>
          </a:p>
          <a:p>
            <a:pPr algn="just" eaLnBrk="1" hangingPunct="1">
              <a:lnSpc>
                <a:spcPct val="80000"/>
              </a:lnSpc>
              <a:buFont typeface="Wingdings" panose="05000000000000000000" pitchFamily="2" charset="2"/>
              <a:buNone/>
            </a:pPr>
            <a:endParaRPr lang="en-US" altLang="zh-CN" sz="2400">
              <a:latin typeface="宋体" panose="02010600030101010101" pitchFamily="2" charset="-122"/>
            </a:endParaRPr>
          </a:p>
          <a:p>
            <a:pPr algn="just" eaLnBrk="1" hangingPunct="1">
              <a:lnSpc>
                <a:spcPct val="80000"/>
              </a:lnSpc>
              <a:buFont typeface="Wingdings" panose="05000000000000000000" pitchFamily="2" charset="2"/>
              <a:buNone/>
            </a:pPr>
            <a:r>
              <a:rPr lang="en-US" altLang="zh-CN" sz="2400">
                <a:latin typeface="宋体" panose="02010600030101010101" pitchFamily="2" charset="-122"/>
              </a:rPr>
              <a:t>【</a:t>
            </a:r>
            <a:r>
              <a:rPr lang="zh-CN" altLang="en-US" sz="2400">
                <a:latin typeface="宋体" panose="02010600030101010101" pitchFamily="2" charset="-122"/>
              </a:rPr>
              <a:t>例</a:t>
            </a:r>
            <a:r>
              <a:rPr lang="en-US" altLang="zh-CN" sz="2400">
                <a:latin typeface="宋体" panose="02010600030101010101" pitchFamily="2" charset="-122"/>
              </a:rPr>
              <a:t>】 </a:t>
            </a:r>
            <a:r>
              <a:rPr lang="zh-CN" altLang="en-US" sz="2400">
                <a:latin typeface="宋体" panose="02010600030101010101" pitchFamily="2" charset="-122"/>
              </a:rPr>
              <a:t>删除关于书号必须取唯一值的约束</a:t>
            </a:r>
            <a:r>
              <a:rPr lang="zh-CN" altLang="en-US" sz="2400"/>
              <a:t>     </a:t>
            </a:r>
            <a:endParaRPr lang="zh-CN" altLang="en-US" sz="2400"/>
          </a:p>
          <a:p>
            <a:pPr eaLnBrk="1" hangingPunct="1">
              <a:lnSpc>
                <a:spcPct val="80000"/>
              </a:lnSpc>
              <a:buFont typeface="Wingdings" panose="05000000000000000000" pitchFamily="2" charset="2"/>
              <a:buNone/>
            </a:pPr>
            <a:r>
              <a:rPr lang="zh-CN" altLang="en-US" sz="2400"/>
              <a:t>      </a:t>
            </a:r>
            <a:r>
              <a:rPr lang="en-US" altLang="zh-CN" sz="2400">
                <a:latin typeface="宋体" panose="02010600030101010101" pitchFamily="2" charset="-122"/>
              </a:rPr>
              <a:t>ALTER TABLE BookRecord DROP   UNIQUE(BookNo); </a:t>
            </a:r>
            <a:endParaRPr lang="en-US" altLang="zh-CN" sz="2400">
              <a:latin typeface="宋体" panose="02010600030101010101" pitchFamily="2" charset="-122"/>
            </a:endParaRPr>
          </a:p>
        </p:txBody>
      </p:sp>
      <p:sp>
        <p:nvSpPr>
          <p:cNvPr id="3" name="日期占位符 3"/>
          <p:cNvSpPr>
            <a:spLocks noGrp="1"/>
          </p:cNvSpPr>
          <p:nvPr>
            <p:ph type="dt" sz="quarter" idx="10"/>
          </p:nvPr>
        </p:nvSpPr>
        <p:spPr/>
        <p:txBody>
          <a:bodyPr/>
          <a:lstStyle/>
          <a:p>
            <a:pPr>
              <a:defRPr/>
            </a:pPr>
            <a:fld id="{A19C4FD9-56B9-4C42-977A-68D4CDE69DF8}" type="datetime1">
              <a:rPr lang="zh-CN" altLang="en-US"/>
            </a:fld>
            <a:endParaRPr lang="en-US" altLang="zh-CN"/>
          </a:p>
        </p:txBody>
      </p:sp>
      <p:sp>
        <p:nvSpPr>
          <p:cNvPr id="19460"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1587">
                                            <p:txEl>
                                              <p:pRg st="4" end="4"/>
                                            </p:txEl>
                                          </p:spTgt>
                                        </p:tgtEl>
                                        <p:attrNameLst>
                                          <p:attrName>style.visibility</p:attrName>
                                        </p:attrNameLst>
                                      </p:cBhvr>
                                      <p:to>
                                        <p:strVal val="visible"/>
                                      </p:to>
                                    </p:set>
                                    <p:animEffect transition="in" filter="blinds(horizontal)">
                                      <p:cBhvr>
                                        <p:cTn id="7" dur="500"/>
                                        <p:tgtEl>
                                          <p:spTgt spid="451587">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1587">
                                            <p:txEl>
                                              <p:pRg st="5" end="5"/>
                                            </p:txEl>
                                          </p:spTgt>
                                        </p:tgtEl>
                                        <p:attrNameLst>
                                          <p:attrName>style.visibility</p:attrName>
                                        </p:attrNameLst>
                                      </p:cBhvr>
                                      <p:to>
                                        <p:strVal val="visible"/>
                                      </p:to>
                                    </p:set>
                                    <p:animEffect transition="in" filter="blinds(horizontal)">
                                      <p:cBhvr>
                                        <p:cTn id="10" dur="500"/>
                                        <p:tgtEl>
                                          <p:spTgt spid="451587">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51587">
                                            <p:txEl>
                                              <p:pRg st="6" end="6"/>
                                            </p:txEl>
                                          </p:spTgt>
                                        </p:tgtEl>
                                        <p:attrNameLst>
                                          <p:attrName>style.visibility</p:attrName>
                                        </p:attrNameLst>
                                      </p:cBhvr>
                                      <p:to>
                                        <p:strVal val="visible"/>
                                      </p:to>
                                    </p:set>
                                    <p:animEffect transition="in" filter="blinds(horizontal)">
                                      <p:cBhvr>
                                        <p:cTn id="13" dur="500"/>
                                        <p:tgtEl>
                                          <p:spTgt spid="451587">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51587">
                                            <p:txEl>
                                              <p:pRg st="8" end="8"/>
                                            </p:txEl>
                                          </p:spTgt>
                                        </p:tgtEl>
                                        <p:attrNameLst>
                                          <p:attrName>style.visibility</p:attrName>
                                        </p:attrNameLst>
                                      </p:cBhvr>
                                      <p:to>
                                        <p:strVal val="visible"/>
                                      </p:to>
                                    </p:set>
                                    <p:animEffect transition="in" filter="blinds(horizontal)">
                                      <p:cBhvr>
                                        <p:cTn id="18" dur="500"/>
                                        <p:tgtEl>
                                          <p:spTgt spid="451587">
                                            <p:txEl>
                                              <p:pRg st="8" end="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51587">
                                            <p:txEl>
                                              <p:pRg st="9" end="9"/>
                                            </p:txEl>
                                          </p:spTgt>
                                        </p:tgtEl>
                                        <p:attrNameLst>
                                          <p:attrName>style.visibility</p:attrName>
                                        </p:attrNameLst>
                                      </p:cBhvr>
                                      <p:to>
                                        <p:strVal val="visible"/>
                                      </p:to>
                                    </p:set>
                                    <p:animEffect transition="in" filter="blinds(horizontal)">
                                      <p:cBhvr>
                                        <p:cTn id="21" dur="500"/>
                                        <p:tgtEl>
                                          <p:spTgt spid="451587">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51587">
                                            <p:txEl>
                                              <p:pRg st="11" end="11"/>
                                            </p:txEl>
                                          </p:spTgt>
                                        </p:tgtEl>
                                        <p:attrNameLst>
                                          <p:attrName>style.visibility</p:attrName>
                                        </p:attrNameLst>
                                      </p:cBhvr>
                                      <p:to>
                                        <p:strVal val="visible"/>
                                      </p:to>
                                    </p:set>
                                    <p:animEffect transition="in" filter="blinds(horizontal)">
                                      <p:cBhvr>
                                        <p:cTn id="26" dur="500"/>
                                        <p:tgtEl>
                                          <p:spTgt spid="451587">
                                            <p:txEl>
                                              <p:pRg st="11" end="11"/>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51587">
                                            <p:txEl>
                                              <p:pRg st="12" end="12"/>
                                            </p:txEl>
                                          </p:spTgt>
                                        </p:tgtEl>
                                        <p:attrNameLst>
                                          <p:attrName>style.visibility</p:attrName>
                                        </p:attrNameLst>
                                      </p:cBhvr>
                                      <p:to>
                                        <p:strVal val="visible"/>
                                      </p:to>
                                    </p:set>
                                    <p:animEffect transition="in" filter="blinds(horizontal)">
                                      <p:cBhvr>
                                        <p:cTn id="29" dur="500"/>
                                        <p:tgtEl>
                                          <p:spTgt spid="45158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p:cNvSpPr>
          <p:nvPr>
            <p:ph type="title"/>
          </p:nvPr>
        </p:nvSpPr>
        <p:spPr/>
        <p:txBody>
          <a:bodyPr/>
          <a:lstStyle/>
          <a:p>
            <a:pPr eaLnBrk="1" hangingPunct="1"/>
            <a:r>
              <a:rPr lang="en-US" altLang="zh-CN"/>
              <a:t>3.2.2  </a:t>
            </a:r>
            <a:r>
              <a:rPr lang="zh-CN" altLang="en-US"/>
              <a:t>建立与删除索引 </a:t>
            </a:r>
            <a:endParaRPr lang="zh-CN" altLang="en-US"/>
          </a:p>
        </p:txBody>
      </p:sp>
      <p:sp>
        <p:nvSpPr>
          <p:cNvPr id="20483" name="Rectangle 3"/>
          <p:cNvSpPr>
            <a:spLocks noGrp="1" noRot="1"/>
          </p:cNvSpPr>
          <p:nvPr>
            <p:ph idx="1"/>
          </p:nvPr>
        </p:nvSpPr>
        <p:spPr>
          <a:xfrm>
            <a:off x="457200" y="2254250"/>
            <a:ext cx="8229600" cy="4389438"/>
          </a:xfrm>
        </p:spPr>
        <p:txBody>
          <a:bodyPr/>
          <a:lstStyle/>
          <a:p>
            <a:pPr algn="just" eaLnBrk="1" hangingPunct="1">
              <a:lnSpc>
                <a:spcPct val="80000"/>
              </a:lnSpc>
            </a:pPr>
            <a:r>
              <a:rPr lang="zh-CN" altLang="en-US" sz="2400"/>
              <a:t>建立索引是加快查询速度的有效手段</a:t>
            </a:r>
            <a:endParaRPr lang="zh-CN" altLang="en-US" sz="2400"/>
          </a:p>
          <a:p>
            <a:pPr algn="just" eaLnBrk="1" hangingPunct="1">
              <a:lnSpc>
                <a:spcPct val="80000"/>
              </a:lnSpc>
            </a:pPr>
            <a:r>
              <a:rPr lang="zh-CN" altLang="en-US" sz="2400"/>
              <a:t>建立索引</a:t>
            </a:r>
            <a:endParaRPr lang="zh-CN" altLang="en-US" sz="2400"/>
          </a:p>
          <a:p>
            <a:pPr lvl="1" algn="just" eaLnBrk="1" hangingPunct="1">
              <a:lnSpc>
                <a:spcPct val="80000"/>
              </a:lnSpc>
            </a:pPr>
            <a:r>
              <a:rPr lang="en-US" altLang="zh-CN" sz="2000"/>
              <a:t>DBA</a:t>
            </a:r>
            <a:r>
              <a:rPr lang="zh-CN" altLang="en-US" sz="2000"/>
              <a:t>或表的属主（即建立表的人）根据需要建立</a:t>
            </a:r>
            <a:endParaRPr lang="zh-CN" altLang="en-US" sz="2000"/>
          </a:p>
          <a:p>
            <a:pPr lvl="1" algn="just" eaLnBrk="1" hangingPunct="1">
              <a:lnSpc>
                <a:spcPct val="80000"/>
              </a:lnSpc>
            </a:pPr>
            <a:r>
              <a:rPr lang="zh-CN" altLang="en-US" sz="2000"/>
              <a:t>有些</a:t>
            </a:r>
            <a:r>
              <a:rPr lang="en-US" altLang="zh-CN" sz="2000"/>
              <a:t>DBMS</a:t>
            </a:r>
            <a:r>
              <a:rPr lang="zh-CN" altLang="en-US" sz="2000"/>
              <a:t>自动建立以下列上的</a:t>
            </a:r>
            <a:r>
              <a:rPr lang="zh-CN" altLang="en-US" sz="1800"/>
              <a:t>索引</a:t>
            </a:r>
            <a:endParaRPr lang="zh-CN" altLang="en-US" sz="2000"/>
          </a:p>
          <a:p>
            <a:pPr lvl="2" algn="just" eaLnBrk="1" hangingPunct="1">
              <a:lnSpc>
                <a:spcPct val="80000"/>
              </a:lnSpc>
            </a:pPr>
            <a:r>
              <a:rPr lang="zh-CN" altLang="en-US" sz="1800"/>
              <a:t> </a:t>
            </a:r>
            <a:r>
              <a:rPr lang="en-US" altLang="zh-CN" sz="2000"/>
              <a:t>PRIMARY  KEY</a:t>
            </a:r>
            <a:endParaRPr lang="en-US" altLang="zh-CN" sz="2000"/>
          </a:p>
          <a:p>
            <a:pPr lvl="2" algn="just" eaLnBrk="1" hangingPunct="1">
              <a:lnSpc>
                <a:spcPct val="80000"/>
              </a:lnSpc>
            </a:pPr>
            <a:r>
              <a:rPr lang="en-US" altLang="zh-CN" sz="2000"/>
              <a:t> UNIQUE</a:t>
            </a:r>
            <a:endParaRPr lang="en-US" altLang="zh-CN" sz="1800"/>
          </a:p>
          <a:p>
            <a:pPr algn="just" eaLnBrk="1" hangingPunct="1">
              <a:lnSpc>
                <a:spcPct val="80000"/>
              </a:lnSpc>
            </a:pPr>
            <a:r>
              <a:rPr lang="zh-CN" altLang="en-US" sz="2400"/>
              <a:t>维护索引</a:t>
            </a:r>
            <a:endParaRPr lang="zh-CN" altLang="en-US" sz="2400"/>
          </a:p>
          <a:p>
            <a:pPr lvl="1" algn="just" eaLnBrk="1" hangingPunct="1">
              <a:lnSpc>
                <a:spcPct val="80000"/>
              </a:lnSpc>
            </a:pPr>
            <a:r>
              <a:rPr lang="zh-CN" altLang="en-US" sz="2000"/>
              <a:t> </a:t>
            </a:r>
            <a:r>
              <a:rPr lang="en-US" altLang="zh-CN" sz="2000"/>
              <a:t>DBMS</a:t>
            </a:r>
            <a:r>
              <a:rPr lang="zh-CN" altLang="en-US" sz="2000"/>
              <a:t>自动完成</a:t>
            </a:r>
            <a:r>
              <a:rPr lang="zh-CN" altLang="en-US" sz="2000">
                <a:latin typeface="Courier New" panose="02070309020205020404" pitchFamily="49" charset="0"/>
              </a:rPr>
              <a:t> </a:t>
            </a:r>
            <a:endParaRPr lang="zh-CN" altLang="en-US" sz="2000"/>
          </a:p>
          <a:p>
            <a:pPr algn="just" eaLnBrk="1" hangingPunct="1">
              <a:lnSpc>
                <a:spcPct val="80000"/>
              </a:lnSpc>
            </a:pPr>
            <a:r>
              <a:rPr lang="zh-CN" altLang="en-US" sz="2400"/>
              <a:t>使用索引</a:t>
            </a:r>
            <a:endParaRPr lang="zh-CN" altLang="en-US" sz="2400"/>
          </a:p>
          <a:p>
            <a:pPr lvl="1" algn="just" eaLnBrk="1" hangingPunct="1">
              <a:lnSpc>
                <a:spcPct val="80000"/>
              </a:lnSpc>
            </a:pPr>
            <a:r>
              <a:rPr lang="zh-CN" altLang="en-US" sz="2000"/>
              <a:t> </a:t>
            </a:r>
            <a:r>
              <a:rPr lang="en-US" altLang="zh-CN" sz="2000"/>
              <a:t>DBMS</a:t>
            </a:r>
            <a:r>
              <a:rPr lang="zh-CN" altLang="en-US" sz="2000"/>
              <a:t>自动选择是否使用索引以及使用哪些索引</a:t>
            </a:r>
            <a:endParaRPr lang="zh-CN" altLang="en-US" sz="2000"/>
          </a:p>
        </p:txBody>
      </p:sp>
      <p:sp>
        <p:nvSpPr>
          <p:cNvPr id="4" name="日期占位符 3"/>
          <p:cNvSpPr>
            <a:spLocks noGrp="1"/>
          </p:cNvSpPr>
          <p:nvPr>
            <p:ph type="dt" sz="quarter" idx="10"/>
          </p:nvPr>
        </p:nvSpPr>
        <p:spPr/>
        <p:txBody>
          <a:bodyPr/>
          <a:lstStyle/>
          <a:p>
            <a:pPr>
              <a:defRPr/>
            </a:pPr>
            <a:fld id="{C18E72C7-87C2-46E9-B733-645E526E98DA}" type="datetime1">
              <a:rPr lang="zh-CN" altLang="en-US"/>
            </a:fld>
            <a:endParaRPr lang="en-US" altLang="zh-CN"/>
          </a:p>
        </p:txBody>
      </p:sp>
      <p:sp>
        <p:nvSpPr>
          <p:cNvPr id="20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p:cNvSpPr>
          <p:nvPr>
            <p:ph type="title"/>
          </p:nvPr>
        </p:nvSpPr>
        <p:spPr/>
        <p:txBody>
          <a:bodyPr/>
          <a:lstStyle/>
          <a:p>
            <a:pPr eaLnBrk="1" hangingPunct="1"/>
            <a:r>
              <a:rPr lang="zh-CN" altLang="en-US"/>
              <a:t>一、建立索引 </a:t>
            </a:r>
            <a:endParaRPr lang="zh-CN" altLang="en-US"/>
          </a:p>
        </p:txBody>
      </p:sp>
      <p:sp>
        <p:nvSpPr>
          <p:cNvPr id="21507" name="Rectangle 3"/>
          <p:cNvSpPr>
            <a:spLocks noGrp="1" noRot="1"/>
          </p:cNvSpPr>
          <p:nvPr>
            <p:ph idx="1"/>
          </p:nvPr>
        </p:nvSpPr>
        <p:spPr>
          <a:xfrm>
            <a:off x="457200" y="2182813"/>
            <a:ext cx="8229600" cy="4389437"/>
          </a:xfrm>
        </p:spPr>
        <p:txBody>
          <a:bodyPr/>
          <a:lstStyle/>
          <a:p>
            <a:pPr algn="just" eaLnBrk="1" hangingPunct="1">
              <a:lnSpc>
                <a:spcPct val="80000"/>
              </a:lnSpc>
            </a:pPr>
            <a:r>
              <a:rPr lang="zh-CN" altLang="en-US" sz="2800"/>
              <a:t>语句格式</a:t>
            </a:r>
            <a:endParaRPr lang="zh-CN" altLang="en-US" sz="2800"/>
          </a:p>
          <a:p>
            <a:pPr lvl="1" algn="just" eaLnBrk="1" hangingPunct="1">
              <a:lnSpc>
                <a:spcPct val="80000"/>
              </a:lnSpc>
              <a:buFont typeface="Wingdings" panose="05000000000000000000" pitchFamily="2" charset="2"/>
              <a:buNone/>
            </a:pPr>
            <a:r>
              <a:rPr lang="en-US" altLang="zh-CN"/>
              <a:t>CREATE </a:t>
            </a:r>
            <a:r>
              <a:rPr lang="en-US" altLang="zh-CN">
                <a:solidFill>
                  <a:schemeClr val="hlink"/>
                </a:solidFill>
              </a:rPr>
              <a:t>[UNIQUE] [CLUSTER]</a:t>
            </a:r>
            <a:r>
              <a:rPr lang="en-US" altLang="zh-CN"/>
              <a:t> INDEX &lt;</a:t>
            </a:r>
            <a:r>
              <a:rPr lang="zh-CN" altLang="en-US"/>
              <a:t>索引名</a:t>
            </a:r>
            <a:r>
              <a:rPr lang="en-US" altLang="zh-CN"/>
              <a:t>&gt;     ON &lt;</a:t>
            </a:r>
            <a:r>
              <a:rPr lang="zh-CN" altLang="en-US"/>
              <a:t>表名</a:t>
            </a:r>
            <a:r>
              <a:rPr lang="en-US" altLang="zh-CN"/>
              <a:t>&gt;(&lt;</a:t>
            </a:r>
            <a:r>
              <a:rPr lang="zh-CN" altLang="en-US"/>
              <a:t>列名</a:t>
            </a:r>
            <a:r>
              <a:rPr lang="en-US" altLang="zh-CN"/>
              <a:t>&gt;[&lt;</a:t>
            </a:r>
            <a:r>
              <a:rPr lang="zh-CN" altLang="en-US"/>
              <a:t>次序</a:t>
            </a:r>
            <a:r>
              <a:rPr lang="en-US" altLang="zh-CN"/>
              <a:t>&gt;][,&lt;</a:t>
            </a:r>
            <a:r>
              <a:rPr lang="zh-CN" altLang="en-US"/>
              <a:t>列名</a:t>
            </a:r>
            <a:r>
              <a:rPr lang="en-US" altLang="zh-CN"/>
              <a:t>&gt;[&lt;</a:t>
            </a:r>
            <a:r>
              <a:rPr lang="zh-CN" altLang="en-US"/>
              <a:t>次序</a:t>
            </a:r>
            <a:r>
              <a:rPr lang="en-US" altLang="zh-CN"/>
              <a:t>&gt;] ]</a:t>
            </a:r>
            <a:r>
              <a:rPr lang="en-US" altLang="zh-CN">
                <a:latin typeface="Courier New" panose="02070309020205020404" pitchFamily="49" charset="0"/>
              </a:rPr>
              <a:t>…</a:t>
            </a:r>
            <a:r>
              <a:rPr lang="en-US" altLang="zh-CN"/>
              <a:t>)</a:t>
            </a:r>
            <a:r>
              <a:rPr lang="zh-CN" altLang="en-US"/>
              <a:t>；		</a:t>
            </a:r>
            <a:endParaRPr lang="zh-CN" altLang="en-US"/>
          </a:p>
          <a:p>
            <a:pPr lvl="1" algn="just" eaLnBrk="1" hangingPunct="1">
              <a:lnSpc>
                <a:spcPct val="80000"/>
              </a:lnSpc>
            </a:pPr>
            <a:r>
              <a:rPr lang="zh-CN" altLang="en-US"/>
              <a:t>用</a:t>
            </a:r>
            <a:r>
              <a:rPr lang="en-US" altLang="zh-CN">
                <a:solidFill>
                  <a:schemeClr val="hlink"/>
                </a:solidFill>
              </a:rPr>
              <a:t>&lt;</a:t>
            </a:r>
            <a:r>
              <a:rPr lang="zh-CN" altLang="en-US">
                <a:solidFill>
                  <a:schemeClr val="hlink"/>
                </a:solidFill>
              </a:rPr>
              <a:t>表名</a:t>
            </a:r>
            <a:r>
              <a:rPr lang="en-US" altLang="zh-CN">
                <a:solidFill>
                  <a:schemeClr val="hlink"/>
                </a:solidFill>
              </a:rPr>
              <a:t>&gt;</a:t>
            </a:r>
            <a:r>
              <a:rPr lang="zh-CN" altLang="en-US"/>
              <a:t>指定要建索引的基本表名字</a:t>
            </a:r>
            <a:endParaRPr lang="zh-CN" altLang="en-US"/>
          </a:p>
          <a:p>
            <a:pPr lvl="1" algn="just" eaLnBrk="1" hangingPunct="1">
              <a:lnSpc>
                <a:spcPct val="80000"/>
              </a:lnSpc>
            </a:pPr>
            <a:r>
              <a:rPr lang="zh-CN" altLang="en-US"/>
              <a:t>索引可以建立在该表的一</a:t>
            </a:r>
            <a:r>
              <a:rPr lang="zh-CN" altLang="en-US">
                <a:solidFill>
                  <a:schemeClr val="hlink"/>
                </a:solidFill>
              </a:rPr>
              <a:t>列</a:t>
            </a:r>
            <a:r>
              <a:rPr lang="zh-CN" altLang="en-US"/>
              <a:t>或多列上，各列名之间用逗号分隔</a:t>
            </a:r>
            <a:endParaRPr lang="zh-CN" altLang="en-US"/>
          </a:p>
          <a:p>
            <a:pPr lvl="1" algn="just" eaLnBrk="1" hangingPunct="1">
              <a:lnSpc>
                <a:spcPct val="80000"/>
              </a:lnSpc>
            </a:pPr>
            <a:r>
              <a:rPr lang="zh-CN" altLang="en-US"/>
              <a:t>用</a:t>
            </a:r>
            <a:r>
              <a:rPr lang="en-US" altLang="zh-CN">
                <a:solidFill>
                  <a:schemeClr val="hlink"/>
                </a:solidFill>
              </a:rPr>
              <a:t>&lt;</a:t>
            </a:r>
            <a:r>
              <a:rPr lang="zh-CN" altLang="en-US">
                <a:solidFill>
                  <a:schemeClr val="hlink"/>
                </a:solidFill>
              </a:rPr>
              <a:t>次序</a:t>
            </a:r>
            <a:r>
              <a:rPr lang="en-US" altLang="zh-CN">
                <a:solidFill>
                  <a:schemeClr val="hlink"/>
                </a:solidFill>
              </a:rPr>
              <a:t>&gt;</a:t>
            </a:r>
            <a:r>
              <a:rPr lang="zh-CN" altLang="en-US"/>
              <a:t>指定索引值的排列次序，升序：</a:t>
            </a:r>
            <a:r>
              <a:rPr lang="en-US" altLang="zh-CN"/>
              <a:t>ASC</a:t>
            </a:r>
            <a:r>
              <a:rPr lang="zh-CN" altLang="en-US"/>
              <a:t>，降序：</a:t>
            </a:r>
            <a:r>
              <a:rPr lang="en-US" altLang="zh-CN"/>
              <a:t>DESC</a:t>
            </a:r>
            <a:r>
              <a:rPr lang="zh-CN" altLang="en-US"/>
              <a:t>。缺省值：</a:t>
            </a:r>
            <a:r>
              <a:rPr lang="en-US" altLang="zh-CN"/>
              <a:t>ASC</a:t>
            </a:r>
            <a:endParaRPr lang="en-US" altLang="zh-CN"/>
          </a:p>
          <a:p>
            <a:pPr lvl="1" algn="just" eaLnBrk="1" hangingPunct="1">
              <a:lnSpc>
                <a:spcPct val="80000"/>
              </a:lnSpc>
            </a:pPr>
            <a:r>
              <a:rPr lang="en-US" altLang="zh-CN">
                <a:solidFill>
                  <a:schemeClr val="hlink"/>
                </a:solidFill>
              </a:rPr>
              <a:t>UNIQUE</a:t>
            </a:r>
            <a:r>
              <a:rPr lang="zh-CN" altLang="en-US"/>
              <a:t>表明此索引的每一个索引值只对应唯一的数据记录</a:t>
            </a:r>
            <a:endParaRPr lang="zh-CN" altLang="en-US"/>
          </a:p>
          <a:p>
            <a:pPr lvl="1" eaLnBrk="1" hangingPunct="1">
              <a:lnSpc>
                <a:spcPct val="80000"/>
              </a:lnSpc>
            </a:pPr>
            <a:r>
              <a:rPr lang="en-US" altLang="zh-CN">
                <a:solidFill>
                  <a:schemeClr val="hlink"/>
                </a:solidFill>
              </a:rPr>
              <a:t>CLUSTER</a:t>
            </a:r>
            <a:r>
              <a:rPr lang="zh-CN" altLang="en-US"/>
              <a:t>表示要建立的索引是聚簇索引</a:t>
            </a:r>
            <a:endParaRPr lang="zh-CN" altLang="en-US"/>
          </a:p>
        </p:txBody>
      </p:sp>
      <p:sp>
        <p:nvSpPr>
          <p:cNvPr id="4" name="日期占位符 3"/>
          <p:cNvSpPr>
            <a:spLocks noGrp="1"/>
          </p:cNvSpPr>
          <p:nvPr>
            <p:ph type="dt" sz="quarter" idx="10"/>
          </p:nvPr>
        </p:nvSpPr>
        <p:spPr/>
        <p:txBody>
          <a:bodyPr/>
          <a:lstStyle/>
          <a:p>
            <a:pPr>
              <a:defRPr/>
            </a:pPr>
            <a:fld id="{5BDF013A-2A1F-4D71-8538-9DE515E412D5}" type="datetime1">
              <a:rPr lang="zh-CN" altLang="en-US"/>
            </a:fld>
            <a:endParaRPr lang="en-US" altLang="zh-CN"/>
          </a:p>
        </p:txBody>
      </p:sp>
      <p:sp>
        <p:nvSpPr>
          <p:cNvPr id="21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p:cNvSpPr>
          <p:nvPr>
            <p:ph type="title"/>
          </p:nvPr>
        </p:nvSpPr>
        <p:spPr/>
        <p:txBody>
          <a:bodyPr/>
          <a:lstStyle/>
          <a:p>
            <a:pPr eaLnBrk="1" hangingPunct="1"/>
            <a:r>
              <a:rPr lang="zh-CN" altLang="en-US"/>
              <a:t>二、删除索引 </a:t>
            </a:r>
            <a:endParaRPr lang="zh-CN" altLang="en-US"/>
          </a:p>
        </p:txBody>
      </p:sp>
      <p:sp>
        <p:nvSpPr>
          <p:cNvPr id="22531" name="Rectangle 3"/>
          <p:cNvSpPr>
            <a:spLocks noGrp="1" noRot="1"/>
          </p:cNvSpPr>
          <p:nvPr>
            <p:ph idx="1"/>
          </p:nvPr>
        </p:nvSpPr>
        <p:spPr>
          <a:xfrm>
            <a:off x="914400" y="2470150"/>
            <a:ext cx="7772400" cy="3559175"/>
          </a:xfrm>
        </p:spPr>
        <p:txBody>
          <a:bodyPr/>
          <a:lstStyle/>
          <a:p>
            <a:pPr algn="just" eaLnBrk="1" hangingPunct="1">
              <a:buFont typeface="Wingdings" panose="05000000000000000000" pitchFamily="2" charset="2"/>
              <a:buNone/>
            </a:pPr>
            <a:r>
              <a:rPr lang="en-US" altLang="zh-CN"/>
              <a:t>DROP INDEX &lt;</a:t>
            </a:r>
            <a:r>
              <a:rPr lang="zh-CN" altLang="en-US"/>
              <a:t>索引名</a:t>
            </a:r>
            <a:r>
              <a:rPr lang="en-US" altLang="zh-CN"/>
              <a:t>&gt;</a:t>
            </a:r>
            <a:r>
              <a:rPr lang="zh-CN" altLang="en-US"/>
              <a:t>；</a:t>
            </a:r>
            <a:endParaRPr lang="zh-CN" altLang="en-US"/>
          </a:p>
          <a:p>
            <a:pPr lvl="1" eaLnBrk="1" hangingPunct="1"/>
            <a:r>
              <a:rPr lang="zh-CN" altLang="en-US"/>
              <a:t>删除索引时，系统会从数据字典中删去有关该索引的描述。</a:t>
            </a:r>
            <a:endParaRPr lang="zh-CN" altLang="en-US"/>
          </a:p>
          <a:p>
            <a:pPr lvl="1" eaLnBrk="1" hangingPunct="1">
              <a:lnSpc>
                <a:spcPct val="170000"/>
              </a:lnSpc>
              <a:buFont typeface="Wingdings" panose="05000000000000000000" pitchFamily="2" charset="2"/>
              <a:buNone/>
            </a:pPr>
            <a:r>
              <a:rPr lang="en-US" altLang="zh-CN"/>
              <a:t>[</a:t>
            </a:r>
            <a:r>
              <a:rPr lang="zh-CN" altLang="en-US"/>
              <a:t>例</a:t>
            </a:r>
            <a:r>
              <a:rPr lang="en-US" altLang="zh-CN"/>
              <a:t>7]  </a:t>
            </a:r>
            <a:r>
              <a:rPr lang="zh-CN" altLang="en-US"/>
              <a:t>删除</a:t>
            </a:r>
            <a:r>
              <a:rPr lang="en-US" altLang="zh-CN"/>
              <a:t>Student</a:t>
            </a:r>
            <a:r>
              <a:rPr lang="zh-CN" altLang="en-US"/>
              <a:t>表的</a:t>
            </a:r>
            <a:r>
              <a:rPr lang="en-US" altLang="zh-CN"/>
              <a:t>Stusname</a:t>
            </a:r>
            <a:r>
              <a:rPr lang="zh-CN" altLang="en-US"/>
              <a:t>索引。</a:t>
            </a:r>
            <a:endParaRPr lang="zh-CN" altLang="en-US"/>
          </a:p>
          <a:p>
            <a:pPr lvl="2" eaLnBrk="1" hangingPunct="1">
              <a:lnSpc>
                <a:spcPct val="170000"/>
              </a:lnSpc>
              <a:buFont typeface="Wingdings 2" panose="05020102010507070707" pitchFamily="18" charset="2"/>
              <a:buNone/>
            </a:pPr>
            <a:r>
              <a:rPr lang="zh-CN" altLang="en-US"/>
              <a:t>	</a:t>
            </a:r>
            <a:r>
              <a:rPr lang="en-US" altLang="zh-CN"/>
              <a:t>DROP INDEX Stusname</a:t>
            </a:r>
            <a:r>
              <a:rPr lang="zh-CN" altLang="en-US"/>
              <a:t>；</a:t>
            </a:r>
            <a:endParaRPr lang="zh-CN" altLang="en-US"/>
          </a:p>
        </p:txBody>
      </p:sp>
      <p:sp>
        <p:nvSpPr>
          <p:cNvPr id="4" name="日期占位符 3"/>
          <p:cNvSpPr>
            <a:spLocks noGrp="1"/>
          </p:cNvSpPr>
          <p:nvPr>
            <p:ph type="dt" sz="quarter" idx="10"/>
          </p:nvPr>
        </p:nvSpPr>
        <p:spPr/>
        <p:txBody>
          <a:bodyPr/>
          <a:lstStyle/>
          <a:p>
            <a:pPr>
              <a:defRPr/>
            </a:pPr>
            <a:fld id="{05BFA3C7-7898-4E41-9E16-D3598446B17E}" type="datetime1">
              <a:rPr lang="zh-CN" altLang="en-US"/>
            </a:fld>
            <a:endParaRPr lang="en-US" altLang="zh-CN"/>
          </a:p>
        </p:txBody>
      </p:sp>
      <p:sp>
        <p:nvSpPr>
          <p:cNvPr id="22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en-US" altLang="zh-CN"/>
              <a:t>3.3  </a:t>
            </a:r>
            <a:r>
              <a:rPr lang="zh-CN" altLang="en-US"/>
              <a:t>查    询 </a:t>
            </a:r>
            <a:endParaRPr lang="zh-CN" altLang="en-US"/>
          </a:p>
        </p:txBody>
      </p:sp>
      <p:sp>
        <p:nvSpPr>
          <p:cNvPr id="23555" name="Rectangle 3"/>
          <p:cNvSpPr>
            <a:spLocks noGrp="1" noRot="1"/>
          </p:cNvSpPr>
          <p:nvPr>
            <p:ph idx="1"/>
          </p:nvPr>
        </p:nvSpPr>
        <p:spPr>
          <a:xfrm>
            <a:off x="1524000" y="2470150"/>
            <a:ext cx="5410200" cy="3492500"/>
          </a:xfrm>
        </p:spPr>
        <p:txBody>
          <a:bodyPr/>
          <a:lstStyle/>
          <a:p>
            <a:pPr algn="just" eaLnBrk="1" hangingPunct="1">
              <a:buFont typeface="Wingdings" panose="05000000000000000000" pitchFamily="2" charset="2"/>
              <a:buNone/>
            </a:pPr>
            <a:r>
              <a:rPr lang="en-US" altLang="zh-CN">
                <a:solidFill>
                  <a:schemeClr val="hlink"/>
                </a:solidFill>
              </a:rPr>
              <a:t>3.3.1 </a:t>
            </a:r>
            <a:r>
              <a:rPr lang="zh-CN" altLang="en-US">
                <a:solidFill>
                  <a:schemeClr val="hlink"/>
                </a:solidFill>
              </a:rPr>
              <a:t>概述</a:t>
            </a:r>
            <a:endParaRPr lang="zh-CN" altLang="en-US">
              <a:solidFill>
                <a:schemeClr val="hlink"/>
              </a:solidFill>
            </a:endParaRPr>
          </a:p>
          <a:p>
            <a:pPr algn="just" eaLnBrk="1" hangingPunct="1">
              <a:buFont typeface="Wingdings" panose="05000000000000000000" pitchFamily="2" charset="2"/>
              <a:buNone/>
            </a:pPr>
            <a:r>
              <a:rPr lang="en-US" altLang="zh-CN"/>
              <a:t>3.3.2 </a:t>
            </a:r>
            <a:r>
              <a:rPr lang="zh-CN" altLang="en-US"/>
              <a:t>单表查询</a:t>
            </a:r>
            <a:endParaRPr lang="zh-CN" altLang="en-US"/>
          </a:p>
          <a:p>
            <a:pPr algn="just" eaLnBrk="1" hangingPunct="1">
              <a:buFont typeface="Wingdings" panose="05000000000000000000" pitchFamily="2" charset="2"/>
              <a:buNone/>
            </a:pPr>
            <a:r>
              <a:rPr lang="en-US" altLang="zh-CN"/>
              <a:t>3.3.3 </a:t>
            </a:r>
            <a:r>
              <a:rPr lang="zh-CN" altLang="en-US"/>
              <a:t>连接查询</a:t>
            </a:r>
            <a:endParaRPr lang="zh-CN" altLang="en-US"/>
          </a:p>
          <a:p>
            <a:pPr algn="just" eaLnBrk="1" hangingPunct="1">
              <a:buFont typeface="Wingdings" panose="05000000000000000000" pitchFamily="2" charset="2"/>
              <a:buNone/>
            </a:pPr>
            <a:r>
              <a:rPr lang="en-US" altLang="zh-CN"/>
              <a:t>3.3.4 </a:t>
            </a:r>
            <a:r>
              <a:rPr lang="zh-CN" altLang="en-US"/>
              <a:t>嵌套查询</a:t>
            </a:r>
            <a:endParaRPr lang="zh-CN" altLang="en-US"/>
          </a:p>
          <a:p>
            <a:pPr algn="just" eaLnBrk="1" hangingPunct="1">
              <a:buFont typeface="Wingdings" panose="05000000000000000000" pitchFamily="2" charset="2"/>
              <a:buNone/>
            </a:pPr>
            <a:r>
              <a:rPr lang="en-US" altLang="zh-CN"/>
              <a:t>3.3.5 </a:t>
            </a:r>
            <a:r>
              <a:rPr lang="zh-CN" altLang="en-US"/>
              <a:t>集合查询</a:t>
            </a:r>
            <a:endParaRPr lang="zh-CN" altLang="en-US"/>
          </a:p>
          <a:p>
            <a:pPr eaLnBrk="1" hangingPunct="1">
              <a:buFont typeface="Wingdings" panose="05000000000000000000" pitchFamily="2" charset="2"/>
              <a:buNone/>
            </a:pPr>
            <a:r>
              <a:rPr lang="en-US" altLang="zh-CN"/>
              <a:t>3.3.6 </a:t>
            </a:r>
            <a:r>
              <a:rPr lang="zh-CN" altLang="en-US"/>
              <a:t>小结 </a:t>
            </a:r>
            <a:endParaRPr lang="zh-CN" altLang="en-US"/>
          </a:p>
        </p:txBody>
      </p:sp>
      <p:sp>
        <p:nvSpPr>
          <p:cNvPr id="4" name="日期占位符 3"/>
          <p:cNvSpPr>
            <a:spLocks noGrp="1"/>
          </p:cNvSpPr>
          <p:nvPr>
            <p:ph type="dt" sz="quarter" idx="10"/>
          </p:nvPr>
        </p:nvSpPr>
        <p:spPr/>
        <p:txBody>
          <a:bodyPr/>
          <a:lstStyle/>
          <a:p>
            <a:pPr>
              <a:defRPr/>
            </a:pPr>
            <a:fld id="{D1E5419E-FB7F-4820-B956-9BADB44DBD00}" type="datetime1">
              <a:rPr lang="zh-CN" altLang="en-US"/>
            </a:fld>
            <a:endParaRPr lang="en-US" altLang="zh-CN"/>
          </a:p>
        </p:txBody>
      </p:sp>
      <p:sp>
        <p:nvSpPr>
          <p:cNvPr id="235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p:txBody>
          <a:bodyPr/>
          <a:lstStyle/>
          <a:p>
            <a:pPr eaLnBrk="1" hangingPunct="1"/>
            <a:r>
              <a:rPr lang="en-US" altLang="zh-CN"/>
              <a:t>3.3.1 </a:t>
            </a:r>
            <a:r>
              <a:rPr lang="zh-CN" altLang="en-US"/>
              <a:t>概述 </a:t>
            </a:r>
            <a:endParaRPr lang="zh-CN" altLang="en-US"/>
          </a:p>
        </p:txBody>
      </p:sp>
      <p:sp>
        <p:nvSpPr>
          <p:cNvPr id="363523" name="Rectangle 3"/>
          <p:cNvSpPr>
            <a:spLocks noGrp="1" noRot="1"/>
          </p:cNvSpPr>
          <p:nvPr>
            <p:ph idx="1"/>
          </p:nvPr>
        </p:nvSpPr>
        <p:spPr>
          <a:xfrm>
            <a:off x="609600" y="2273300"/>
            <a:ext cx="7772400" cy="3559175"/>
          </a:xfrm>
        </p:spPr>
        <p:txBody>
          <a:bodyPr/>
          <a:lstStyle/>
          <a:p>
            <a:pPr algn="just" eaLnBrk="1" hangingPunct="1">
              <a:lnSpc>
                <a:spcPct val="80000"/>
              </a:lnSpc>
            </a:pPr>
            <a:r>
              <a:rPr lang="zh-CN" altLang="en-US" sz="2800"/>
              <a:t>语句格式</a:t>
            </a:r>
            <a:endParaRPr lang="zh-CN" altLang="en-US" sz="2800"/>
          </a:p>
          <a:p>
            <a:pPr marL="819150" lvl="1" algn="just" eaLnBrk="1" hangingPunct="1">
              <a:lnSpc>
                <a:spcPct val="80000"/>
              </a:lnSpc>
              <a:buFont typeface="Wingdings" panose="05000000000000000000" pitchFamily="2" charset="2"/>
              <a:buNone/>
            </a:pPr>
            <a:r>
              <a:rPr lang="en-US" altLang="zh-CN" u="sng">
                <a:solidFill>
                  <a:srgbClr val="D75B5B"/>
                </a:solidFill>
              </a:rPr>
              <a:t>SELECT</a:t>
            </a:r>
            <a:r>
              <a:rPr lang="en-US" altLang="zh-CN"/>
              <a:t> [ALL|DISTINCT] </a:t>
            </a:r>
            <a:r>
              <a:rPr lang="en-US" altLang="zh-CN" u="sng"/>
              <a:t>&lt;</a:t>
            </a:r>
            <a:r>
              <a:rPr lang="zh-CN" altLang="en-US" u="sng"/>
              <a:t>目标列表达式</a:t>
            </a:r>
            <a:r>
              <a:rPr lang="en-US" altLang="zh-CN" u="sng"/>
              <a:t>&gt;</a:t>
            </a:r>
            <a:endParaRPr lang="en-US" altLang="zh-CN" u="sng"/>
          </a:p>
          <a:p>
            <a:pPr marL="819150" lvl="1" algn="just" eaLnBrk="1" hangingPunct="1">
              <a:lnSpc>
                <a:spcPct val="80000"/>
              </a:lnSpc>
              <a:buFont typeface="Wingdings" panose="05000000000000000000" pitchFamily="2" charset="2"/>
              <a:buNone/>
            </a:pPr>
            <a:r>
              <a:rPr lang="en-US" altLang="zh-CN"/>
              <a:t>                                                [</a:t>
            </a:r>
            <a:r>
              <a:rPr lang="zh-CN" altLang="en-US"/>
              <a:t>，</a:t>
            </a:r>
            <a:r>
              <a:rPr lang="en-US" altLang="zh-CN"/>
              <a:t>&lt;</a:t>
            </a:r>
            <a:r>
              <a:rPr lang="zh-CN" altLang="en-US"/>
              <a:t>目标列表达式</a:t>
            </a:r>
            <a:r>
              <a:rPr lang="en-US" altLang="zh-CN"/>
              <a:t>&gt;] </a:t>
            </a:r>
            <a:r>
              <a:rPr lang="en-US" altLang="zh-CN">
                <a:latin typeface="Courier New" panose="02070309020205020404" pitchFamily="49" charset="0"/>
              </a:rPr>
              <a:t>…</a:t>
            </a:r>
            <a:endParaRPr lang="en-US" altLang="zh-CN"/>
          </a:p>
          <a:p>
            <a:pPr marL="819150" lvl="1" algn="just" eaLnBrk="1" hangingPunct="1">
              <a:lnSpc>
                <a:spcPct val="80000"/>
              </a:lnSpc>
              <a:buFont typeface="Wingdings" panose="05000000000000000000" pitchFamily="2" charset="2"/>
              <a:buNone/>
            </a:pPr>
            <a:r>
              <a:rPr lang="en-US" altLang="zh-CN" u="sng">
                <a:solidFill>
                  <a:srgbClr val="D75B5B"/>
                </a:solidFill>
              </a:rPr>
              <a:t>FROM </a:t>
            </a:r>
            <a:r>
              <a:rPr lang="en-US" altLang="zh-CN" u="sng"/>
              <a:t>&lt;</a:t>
            </a:r>
            <a:r>
              <a:rPr lang="zh-CN" altLang="en-US" u="sng"/>
              <a:t>表名或视图名</a:t>
            </a:r>
            <a:r>
              <a:rPr lang="en-US" altLang="zh-CN" u="sng"/>
              <a:t>&gt;</a:t>
            </a:r>
            <a:r>
              <a:rPr lang="en-US" altLang="zh-CN"/>
              <a:t>[</a:t>
            </a:r>
            <a:r>
              <a:rPr lang="zh-CN" altLang="en-US"/>
              <a:t>， </a:t>
            </a:r>
            <a:r>
              <a:rPr lang="en-US" altLang="zh-CN"/>
              <a:t>&lt;</a:t>
            </a:r>
            <a:r>
              <a:rPr lang="zh-CN" altLang="en-US"/>
              <a:t>表名或视图名</a:t>
            </a:r>
            <a:r>
              <a:rPr lang="en-US" altLang="zh-CN"/>
              <a:t>&gt; ] </a:t>
            </a:r>
            <a:r>
              <a:rPr lang="en-US" altLang="zh-CN">
                <a:latin typeface="Courier New" panose="02070309020205020404" pitchFamily="49" charset="0"/>
              </a:rPr>
              <a:t>…</a:t>
            </a:r>
            <a:endParaRPr lang="en-US" altLang="zh-CN"/>
          </a:p>
          <a:p>
            <a:pPr marL="819150" lvl="1" algn="just" eaLnBrk="1" hangingPunct="1">
              <a:lnSpc>
                <a:spcPct val="80000"/>
              </a:lnSpc>
              <a:buFont typeface="Wingdings" panose="05000000000000000000" pitchFamily="2" charset="2"/>
              <a:buNone/>
            </a:pPr>
            <a:r>
              <a:rPr lang="en-US" altLang="zh-CN" u="sng"/>
              <a:t>[ </a:t>
            </a:r>
            <a:r>
              <a:rPr lang="en-US" altLang="zh-CN" u="sng">
                <a:solidFill>
                  <a:srgbClr val="D75B5B"/>
                </a:solidFill>
              </a:rPr>
              <a:t>WHERE</a:t>
            </a:r>
            <a:r>
              <a:rPr lang="en-US" altLang="zh-CN" u="sng"/>
              <a:t> &lt;</a:t>
            </a:r>
            <a:r>
              <a:rPr lang="zh-CN" altLang="en-US" u="sng"/>
              <a:t>条件表达式</a:t>
            </a:r>
            <a:r>
              <a:rPr lang="en-US" altLang="zh-CN" u="sng"/>
              <a:t>&gt; ]</a:t>
            </a:r>
            <a:endParaRPr lang="en-US" altLang="zh-CN" u="sng"/>
          </a:p>
          <a:p>
            <a:pPr marL="819150" lvl="1" algn="just" eaLnBrk="1" hangingPunct="1">
              <a:lnSpc>
                <a:spcPct val="80000"/>
              </a:lnSpc>
              <a:buFont typeface="Wingdings" panose="05000000000000000000" pitchFamily="2" charset="2"/>
              <a:buNone/>
            </a:pPr>
            <a:r>
              <a:rPr lang="en-US" altLang="zh-CN"/>
              <a:t>[ </a:t>
            </a:r>
            <a:r>
              <a:rPr lang="en-US" altLang="zh-CN">
                <a:solidFill>
                  <a:srgbClr val="D75B5B"/>
                </a:solidFill>
              </a:rPr>
              <a:t>GROUP BY</a:t>
            </a:r>
            <a:r>
              <a:rPr lang="en-US" altLang="zh-CN"/>
              <a:t> &lt;</a:t>
            </a:r>
            <a:r>
              <a:rPr lang="zh-CN" altLang="en-US"/>
              <a:t>列名</a:t>
            </a:r>
            <a:r>
              <a:rPr lang="en-US" altLang="zh-CN"/>
              <a:t>1&gt; [ </a:t>
            </a:r>
            <a:r>
              <a:rPr lang="en-US" altLang="zh-CN">
                <a:solidFill>
                  <a:srgbClr val="D75B5B"/>
                </a:solidFill>
              </a:rPr>
              <a:t>HAVING</a:t>
            </a:r>
            <a:r>
              <a:rPr lang="en-US" altLang="zh-CN"/>
              <a:t> &lt;</a:t>
            </a:r>
            <a:r>
              <a:rPr lang="zh-CN" altLang="en-US"/>
              <a:t>条件表达式</a:t>
            </a:r>
            <a:r>
              <a:rPr lang="en-US" altLang="zh-CN"/>
              <a:t>&gt; ] ]</a:t>
            </a:r>
            <a:endParaRPr lang="en-US" altLang="zh-CN"/>
          </a:p>
          <a:p>
            <a:pPr marL="819150" lvl="1" algn="just" eaLnBrk="1" hangingPunct="1">
              <a:lnSpc>
                <a:spcPct val="80000"/>
              </a:lnSpc>
              <a:buFont typeface="Wingdings" panose="05000000000000000000" pitchFamily="2" charset="2"/>
              <a:buNone/>
            </a:pPr>
            <a:r>
              <a:rPr lang="en-US" altLang="zh-CN"/>
              <a:t>[ </a:t>
            </a:r>
            <a:r>
              <a:rPr lang="en-US" altLang="zh-CN">
                <a:solidFill>
                  <a:srgbClr val="D75B5B"/>
                </a:solidFill>
              </a:rPr>
              <a:t>ORDER BY</a:t>
            </a:r>
            <a:r>
              <a:rPr lang="en-US" altLang="zh-CN"/>
              <a:t> &lt;</a:t>
            </a:r>
            <a:r>
              <a:rPr lang="zh-CN" altLang="en-US"/>
              <a:t>列名</a:t>
            </a:r>
            <a:r>
              <a:rPr lang="en-US" altLang="zh-CN"/>
              <a:t>2&gt; [ ASC|DESC ] ]</a:t>
            </a:r>
            <a:r>
              <a:rPr lang="zh-CN" altLang="en-US"/>
              <a:t>；</a:t>
            </a:r>
            <a:endParaRPr lang="zh-CN" altLang="en-US"/>
          </a:p>
          <a:p>
            <a:pPr marL="819150" lvl="1" algn="just" eaLnBrk="1" hangingPunct="1">
              <a:lnSpc>
                <a:spcPct val="80000"/>
              </a:lnSpc>
              <a:buFont typeface="Wingdings" panose="05000000000000000000" pitchFamily="2" charset="2"/>
              <a:buNone/>
            </a:pPr>
            <a:r>
              <a:rPr lang="zh-CN" altLang="en-US">
                <a:latin typeface="Courier New" panose="02070309020205020404" pitchFamily="49" charset="0"/>
              </a:rPr>
              <a:t> </a:t>
            </a:r>
            <a:endParaRPr lang="zh-CN" altLang="en-US" sz="2000"/>
          </a:p>
        </p:txBody>
      </p:sp>
      <p:sp>
        <p:nvSpPr>
          <p:cNvPr id="4" name="日期占位符 3"/>
          <p:cNvSpPr>
            <a:spLocks noGrp="1"/>
          </p:cNvSpPr>
          <p:nvPr>
            <p:ph type="dt" sz="quarter" idx="10"/>
          </p:nvPr>
        </p:nvSpPr>
        <p:spPr/>
        <p:txBody>
          <a:bodyPr/>
          <a:lstStyle/>
          <a:p>
            <a:pPr>
              <a:defRPr/>
            </a:pPr>
            <a:fld id="{7E1B52AA-96B9-48AA-9BAB-85365B563F31}" type="datetime1">
              <a:rPr lang="zh-CN" altLang="en-US"/>
            </a:fld>
            <a:endParaRPr lang="en-US" altLang="zh-CN"/>
          </a:p>
        </p:txBody>
      </p:sp>
      <p:sp>
        <p:nvSpPr>
          <p:cNvPr id="24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3523">
                                            <p:txEl>
                                              <p:pRg st="3" end="3"/>
                                            </p:txEl>
                                          </p:spTgt>
                                        </p:tgtEl>
                                        <p:attrNameLst>
                                          <p:attrName>style.visibility</p:attrName>
                                        </p:attrNameLst>
                                      </p:cBhvr>
                                      <p:to>
                                        <p:strVal val="visible"/>
                                      </p:to>
                                    </p:set>
                                    <p:animEffect transition="in" filter="blinds(horizontal)">
                                      <p:cBhvr>
                                        <p:cTn id="7" dur="500"/>
                                        <p:tgtEl>
                                          <p:spTgt spid="36352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3523">
                                            <p:txEl>
                                              <p:pRg st="4" end="4"/>
                                            </p:txEl>
                                          </p:spTgt>
                                        </p:tgtEl>
                                        <p:attrNameLst>
                                          <p:attrName>style.visibility</p:attrName>
                                        </p:attrNameLst>
                                      </p:cBhvr>
                                      <p:to>
                                        <p:strVal val="visible"/>
                                      </p:to>
                                    </p:set>
                                    <p:animEffect transition="in" filter="blinds(horizontal)">
                                      <p:cBhvr>
                                        <p:cTn id="12" dur="500"/>
                                        <p:tgtEl>
                                          <p:spTgt spid="36352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3523">
                                            <p:txEl>
                                              <p:pRg st="5" end="5"/>
                                            </p:txEl>
                                          </p:spTgt>
                                        </p:tgtEl>
                                        <p:attrNameLst>
                                          <p:attrName>style.visibility</p:attrName>
                                        </p:attrNameLst>
                                      </p:cBhvr>
                                      <p:to>
                                        <p:strVal val="visible"/>
                                      </p:to>
                                    </p:set>
                                    <p:animEffect transition="in" filter="blinds(horizontal)">
                                      <p:cBhvr>
                                        <p:cTn id="17" dur="500"/>
                                        <p:tgtEl>
                                          <p:spTgt spid="36352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63523">
                                            <p:txEl>
                                              <p:pRg st="6" end="6"/>
                                            </p:txEl>
                                          </p:spTgt>
                                        </p:tgtEl>
                                        <p:attrNameLst>
                                          <p:attrName>style.visibility</p:attrName>
                                        </p:attrNameLst>
                                      </p:cBhvr>
                                      <p:to>
                                        <p:strVal val="visible"/>
                                      </p:to>
                                    </p:set>
                                    <p:animEffect transition="in" filter="blinds(horizontal)">
                                      <p:cBhvr>
                                        <p:cTn id="22" dur="500"/>
                                        <p:tgtEl>
                                          <p:spTgt spid="3635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p:cNvSpPr>
          <p:nvPr>
            <p:ph type="title"/>
          </p:nvPr>
        </p:nvSpPr>
        <p:spPr/>
        <p:txBody>
          <a:bodyPr/>
          <a:lstStyle/>
          <a:p>
            <a:pPr eaLnBrk="1" hangingPunct="1"/>
            <a:r>
              <a:rPr lang="en-US" altLang="zh-CN"/>
              <a:t>1.1  </a:t>
            </a:r>
            <a:r>
              <a:rPr lang="zh-CN" altLang="en-US"/>
              <a:t>数据库系统概述</a:t>
            </a:r>
            <a:endParaRPr lang="zh-CN" altLang="en-US" sz="5400"/>
          </a:p>
        </p:txBody>
      </p:sp>
      <p:sp>
        <p:nvSpPr>
          <p:cNvPr id="66563" name="Rectangle 3"/>
          <p:cNvSpPr>
            <a:spLocks noGrp="1" noRot="1"/>
          </p:cNvSpPr>
          <p:nvPr>
            <p:ph idx="1"/>
          </p:nvPr>
        </p:nvSpPr>
        <p:spPr/>
        <p:txBody>
          <a:bodyPr/>
          <a:lstStyle/>
          <a:p>
            <a:pPr algn="just" eaLnBrk="1" hangingPunct="1">
              <a:lnSpc>
                <a:spcPct val="170000"/>
              </a:lnSpc>
              <a:buFont typeface="Wingdings" panose="05000000000000000000" pitchFamily="2" charset="2"/>
              <a:buNone/>
            </a:pPr>
            <a:r>
              <a:rPr lang="en-US" altLang="zh-CN">
                <a:latin typeface="宋体" panose="02010600030101010101" pitchFamily="2" charset="-122"/>
              </a:rPr>
              <a:t>  1.1.1 </a:t>
            </a:r>
            <a:r>
              <a:rPr lang="zh-CN" altLang="en-US">
                <a:latin typeface="宋体" panose="02010600030101010101" pitchFamily="2" charset="-122"/>
              </a:rPr>
              <a:t>数据库的地位</a:t>
            </a:r>
            <a:endParaRPr lang="zh-CN" altLang="en-US">
              <a:latin typeface="宋体" panose="02010600030101010101" pitchFamily="2" charset="-122"/>
            </a:endParaRPr>
          </a:p>
          <a:p>
            <a:pPr algn="just" eaLnBrk="1" hangingPunct="1">
              <a:lnSpc>
                <a:spcPct val="170000"/>
              </a:lnSpc>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1.1.2 </a:t>
            </a:r>
            <a:r>
              <a:rPr lang="zh-CN" altLang="en-US">
                <a:latin typeface="宋体" panose="02010600030101010101" pitchFamily="2" charset="-122"/>
              </a:rPr>
              <a:t>四个基本概念</a:t>
            </a:r>
            <a:endParaRPr lang="zh-CN" altLang="en-US">
              <a:latin typeface="宋体" panose="02010600030101010101" pitchFamily="2" charset="-122"/>
            </a:endParaRPr>
          </a:p>
          <a:p>
            <a:pPr algn="just" eaLnBrk="1" hangingPunct="1">
              <a:lnSpc>
                <a:spcPct val="170000"/>
              </a:lnSpc>
              <a:buFont typeface="Wingdings" panose="05000000000000000000" pitchFamily="2" charset="2"/>
              <a:buNone/>
            </a:pPr>
            <a:r>
              <a:rPr lang="zh-CN" altLang="en-US">
                <a:latin typeface="宋体" panose="02010600030101010101" pitchFamily="2" charset="-122"/>
              </a:rPr>
              <a:t>  </a:t>
            </a:r>
            <a:r>
              <a:rPr lang="en-US" altLang="zh-CN">
                <a:solidFill>
                  <a:srgbClr val="FC6AB6"/>
                </a:solidFill>
                <a:latin typeface="宋体" panose="02010600030101010101" pitchFamily="2" charset="-122"/>
              </a:rPr>
              <a:t>1.1.3 </a:t>
            </a:r>
            <a:r>
              <a:rPr lang="zh-CN" altLang="en-US">
                <a:solidFill>
                  <a:srgbClr val="FC6AB6"/>
                </a:solidFill>
                <a:latin typeface="宋体" panose="02010600030101010101" pitchFamily="2" charset="-122"/>
              </a:rPr>
              <a:t>数据管理技术的产生与发展</a:t>
            </a:r>
            <a:endParaRPr lang="zh-CN" altLang="en-US">
              <a:solidFill>
                <a:srgbClr val="FC6AB6"/>
              </a:solidFill>
              <a:latin typeface="宋体" panose="02010600030101010101" pitchFamily="2" charset="-122"/>
            </a:endParaRPr>
          </a:p>
          <a:p>
            <a:pPr eaLnBrk="1" hangingPunct="1"/>
            <a:endParaRPr lang="en-US" altLang="zh-CN"/>
          </a:p>
        </p:txBody>
      </p:sp>
      <p:sp>
        <p:nvSpPr>
          <p:cNvPr id="6656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FC643629-2E19-472B-8768-EDD92AFC596A}"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p:cNvSpPr>
          <p:nvPr>
            <p:ph type="title"/>
          </p:nvPr>
        </p:nvSpPr>
        <p:spPr/>
        <p:txBody>
          <a:bodyPr/>
          <a:lstStyle/>
          <a:p>
            <a:pPr eaLnBrk="1" hangingPunct="1"/>
            <a:r>
              <a:rPr lang="zh-CN" altLang="en-US"/>
              <a:t>语句格式</a:t>
            </a:r>
            <a:endParaRPr lang="zh-CN" altLang="en-US"/>
          </a:p>
        </p:txBody>
      </p:sp>
      <p:sp>
        <p:nvSpPr>
          <p:cNvPr id="25603" name="Rectangle 3"/>
          <p:cNvSpPr>
            <a:spLocks noGrp="1" noRot="1"/>
          </p:cNvSpPr>
          <p:nvPr>
            <p:ph idx="1"/>
          </p:nvPr>
        </p:nvSpPr>
        <p:spPr/>
        <p:txBody>
          <a:bodyPr/>
          <a:lstStyle/>
          <a:p>
            <a:pPr lvl="1" algn="just" eaLnBrk="1" hangingPunct="1"/>
            <a:r>
              <a:rPr lang="en-US" altLang="zh-CN" dirty="0">
                <a:solidFill>
                  <a:schemeClr val="hlink"/>
                </a:solidFill>
              </a:rPr>
              <a:t>SELECT</a:t>
            </a:r>
            <a:r>
              <a:rPr lang="zh-CN" altLang="en-US" dirty="0">
                <a:solidFill>
                  <a:schemeClr val="hlink"/>
                </a:solidFill>
              </a:rPr>
              <a:t>子句</a:t>
            </a:r>
            <a:r>
              <a:rPr lang="zh-CN" altLang="en-US" dirty="0"/>
              <a:t>：指定要显示的属性列</a:t>
            </a:r>
            <a:endParaRPr lang="zh-CN" altLang="en-US" dirty="0"/>
          </a:p>
          <a:p>
            <a:pPr lvl="1" algn="just" eaLnBrk="1" hangingPunct="1"/>
            <a:r>
              <a:rPr lang="en-US" altLang="zh-CN" dirty="0">
                <a:solidFill>
                  <a:schemeClr val="hlink"/>
                </a:solidFill>
              </a:rPr>
              <a:t>FROM</a:t>
            </a:r>
            <a:r>
              <a:rPr lang="zh-CN" altLang="en-US" dirty="0">
                <a:solidFill>
                  <a:schemeClr val="hlink"/>
                </a:solidFill>
              </a:rPr>
              <a:t>子句</a:t>
            </a:r>
            <a:r>
              <a:rPr lang="zh-CN" altLang="en-US" dirty="0"/>
              <a:t>：指定查询对象</a:t>
            </a:r>
            <a:r>
              <a:rPr lang="en-US" altLang="zh-CN" dirty="0"/>
              <a:t>(</a:t>
            </a:r>
            <a:r>
              <a:rPr lang="zh-CN" altLang="en-US" dirty="0"/>
              <a:t>基本表或视图</a:t>
            </a:r>
            <a:r>
              <a:rPr lang="en-US" altLang="zh-CN" dirty="0"/>
              <a:t>)</a:t>
            </a:r>
            <a:endParaRPr lang="en-US" altLang="zh-CN" dirty="0"/>
          </a:p>
          <a:p>
            <a:pPr lvl="1" algn="just" eaLnBrk="1" hangingPunct="1"/>
            <a:r>
              <a:rPr lang="en-US" altLang="zh-CN" dirty="0">
                <a:solidFill>
                  <a:schemeClr val="hlink"/>
                </a:solidFill>
              </a:rPr>
              <a:t>WHERE</a:t>
            </a:r>
            <a:r>
              <a:rPr lang="zh-CN" altLang="en-US" dirty="0">
                <a:solidFill>
                  <a:schemeClr val="hlink"/>
                </a:solidFill>
              </a:rPr>
              <a:t>子句</a:t>
            </a:r>
            <a:r>
              <a:rPr lang="zh-CN" altLang="en-US" dirty="0"/>
              <a:t>：指定查询条件</a:t>
            </a:r>
            <a:endParaRPr lang="zh-CN" altLang="en-US" dirty="0"/>
          </a:p>
          <a:p>
            <a:pPr lvl="1" algn="just" eaLnBrk="1" hangingPunct="1"/>
            <a:r>
              <a:rPr lang="zh-CN" altLang="en-US" dirty="0"/>
              <a:t> </a:t>
            </a:r>
            <a:r>
              <a:rPr lang="en-US" altLang="zh-CN" dirty="0">
                <a:solidFill>
                  <a:schemeClr val="hlink"/>
                </a:solidFill>
              </a:rPr>
              <a:t>GROUP BY</a:t>
            </a:r>
            <a:r>
              <a:rPr lang="zh-CN" altLang="en-US" dirty="0">
                <a:solidFill>
                  <a:schemeClr val="hlink"/>
                </a:solidFill>
              </a:rPr>
              <a:t>子句</a:t>
            </a:r>
            <a:r>
              <a:rPr lang="zh-CN" altLang="en-US" dirty="0"/>
              <a:t>：对查询结果按指定列的值分组，该属性列值相等的元组为一个组。通常会在每组中作用集函数。</a:t>
            </a:r>
            <a:endParaRPr lang="zh-CN" altLang="en-US" dirty="0"/>
          </a:p>
          <a:p>
            <a:pPr lvl="1" algn="just" eaLnBrk="1" hangingPunct="1"/>
            <a:r>
              <a:rPr lang="en-US" altLang="zh-CN" dirty="0">
                <a:solidFill>
                  <a:schemeClr val="hlink"/>
                </a:solidFill>
              </a:rPr>
              <a:t>HAVING</a:t>
            </a:r>
            <a:r>
              <a:rPr lang="zh-CN" altLang="en-US" dirty="0">
                <a:solidFill>
                  <a:schemeClr val="hlink"/>
                </a:solidFill>
              </a:rPr>
              <a:t>短语</a:t>
            </a:r>
            <a:r>
              <a:rPr lang="zh-CN" altLang="en-US" dirty="0"/>
              <a:t>：筛选出只有满足指定条件的组</a:t>
            </a:r>
            <a:endParaRPr lang="zh-CN" altLang="en-US" dirty="0"/>
          </a:p>
          <a:p>
            <a:pPr lvl="1" eaLnBrk="1" hangingPunct="1"/>
            <a:r>
              <a:rPr lang="en-US" altLang="zh-CN" dirty="0">
                <a:solidFill>
                  <a:schemeClr val="hlink"/>
                </a:solidFill>
              </a:rPr>
              <a:t>ORDER BY</a:t>
            </a:r>
            <a:r>
              <a:rPr lang="zh-CN" altLang="en-US" dirty="0">
                <a:solidFill>
                  <a:schemeClr val="hlink"/>
                </a:solidFill>
              </a:rPr>
              <a:t>子句</a:t>
            </a:r>
            <a:r>
              <a:rPr lang="zh-CN" altLang="en-US" dirty="0"/>
              <a:t>：对查询结果表按指定列值的升序或降序排序 </a:t>
            </a:r>
            <a:endParaRPr lang="zh-CN" altLang="en-US" dirty="0"/>
          </a:p>
        </p:txBody>
      </p:sp>
      <p:sp>
        <p:nvSpPr>
          <p:cNvPr id="4" name="日期占位符 3"/>
          <p:cNvSpPr>
            <a:spLocks noGrp="1"/>
          </p:cNvSpPr>
          <p:nvPr>
            <p:ph type="dt" sz="quarter" idx="10"/>
          </p:nvPr>
        </p:nvSpPr>
        <p:spPr/>
        <p:txBody>
          <a:bodyPr/>
          <a:lstStyle/>
          <a:p>
            <a:pPr>
              <a:defRPr/>
            </a:pPr>
            <a:fld id="{68671B5E-0C9D-477C-A776-08338E1C62AF}" type="datetime1">
              <a:rPr lang="zh-CN" altLang="en-US"/>
            </a:fld>
            <a:endParaRPr lang="en-US" altLang="zh-CN"/>
          </a:p>
        </p:txBody>
      </p:sp>
      <p:sp>
        <p:nvSpPr>
          <p:cNvPr id="256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p:txBody>
          <a:bodyPr/>
          <a:lstStyle/>
          <a:p>
            <a:pPr eaLnBrk="1" hangingPunct="1"/>
            <a:r>
              <a:rPr lang="zh-CN" altLang="en-US"/>
              <a:t>示例数据库 </a:t>
            </a:r>
            <a:endParaRPr lang="zh-CN" altLang="en-US"/>
          </a:p>
        </p:txBody>
      </p:sp>
      <p:sp>
        <p:nvSpPr>
          <p:cNvPr id="26627"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zh-CN" altLang="en-US"/>
              <a:t>学生</a:t>
            </a:r>
            <a:r>
              <a:rPr lang="en-US" altLang="zh-CN"/>
              <a:t>-</a:t>
            </a:r>
            <a:r>
              <a:rPr lang="zh-CN" altLang="en-US"/>
              <a:t>课程数据库</a:t>
            </a:r>
            <a:endParaRPr lang="zh-CN" altLang="en-US"/>
          </a:p>
          <a:p>
            <a:pPr algn="just" eaLnBrk="1" hangingPunct="1">
              <a:lnSpc>
                <a:spcPct val="200000"/>
              </a:lnSpc>
            </a:pPr>
            <a:r>
              <a:rPr lang="zh-CN" altLang="en-US" sz="2400"/>
              <a:t>学生表：</a:t>
            </a:r>
            <a:r>
              <a:rPr lang="en-US" altLang="zh-CN" sz="2400"/>
              <a:t>Student(Sno</a:t>
            </a:r>
            <a:r>
              <a:rPr lang="zh-CN" altLang="en-US" sz="2400"/>
              <a:t>，</a:t>
            </a:r>
            <a:r>
              <a:rPr lang="en-US" altLang="zh-CN" sz="2400"/>
              <a:t>Sname</a:t>
            </a:r>
            <a:r>
              <a:rPr lang="zh-CN" altLang="en-US" sz="2400"/>
              <a:t>，</a:t>
            </a:r>
            <a:r>
              <a:rPr lang="en-US" altLang="zh-CN" sz="2400"/>
              <a:t>Ssex</a:t>
            </a:r>
            <a:r>
              <a:rPr lang="zh-CN" altLang="en-US" sz="2400"/>
              <a:t>，</a:t>
            </a:r>
            <a:r>
              <a:rPr lang="en-US" altLang="zh-CN" sz="2400"/>
              <a:t>Sage</a:t>
            </a:r>
            <a:r>
              <a:rPr lang="zh-CN" altLang="en-US" sz="2400"/>
              <a:t>，</a:t>
            </a:r>
            <a:r>
              <a:rPr lang="en-US" altLang="zh-CN" sz="2400"/>
              <a:t>Sdept)</a:t>
            </a:r>
            <a:endParaRPr lang="en-US" altLang="zh-CN" sz="2400"/>
          </a:p>
          <a:p>
            <a:pPr algn="just" eaLnBrk="1" hangingPunct="1">
              <a:lnSpc>
                <a:spcPct val="200000"/>
              </a:lnSpc>
            </a:pPr>
            <a:r>
              <a:rPr lang="zh-CN" altLang="en-US" sz="2400"/>
              <a:t>课程表：</a:t>
            </a:r>
            <a:r>
              <a:rPr lang="en-US" altLang="zh-CN" sz="2400"/>
              <a:t>Course(Cno</a:t>
            </a:r>
            <a:r>
              <a:rPr lang="zh-CN" altLang="en-US" sz="2400"/>
              <a:t>，</a:t>
            </a:r>
            <a:r>
              <a:rPr lang="en-US" altLang="zh-CN" sz="2400"/>
              <a:t>Cname</a:t>
            </a:r>
            <a:r>
              <a:rPr lang="zh-CN" altLang="en-US" sz="2400"/>
              <a:t>，</a:t>
            </a:r>
            <a:r>
              <a:rPr lang="en-US" altLang="zh-CN" sz="2400"/>
              <a:t>Cpno</a:t>
            </a:r>
            <a:r>
              <a:rPr lang="zh-CN" altLang="en-US" sz="2400"/>
              <a:t>，</a:t>
            </a:r>
            <a:r>
              <a:rPr lang="en-US" altLang="zh-CN" sz="2400"/>
              <a:t>Ccredit)</a:t>
            </a:r>
            <a:endParaRPr lang="en-US" altLang="zh-CN" sz="2400"/>
          </a:p>
          <a:p>
            <a:pPr eaLnBrk="1" hangingPunct="1">
              <a:lnSpc>
                <a:spcPct val="200000"/>
              </a:lnSpc>
            </a:pPr>
            <a:r>
              <a:rPr lang="en-US" altLang="zh-CN" sz="2400"/>
              <a:t> </a:t>
            </a:r>
            <a:r>
              <a:rPr lang="zh-CN" altLang="en-US" sz="2400"/>
              <a:t>学生选课表：</a:t>
            </a:r>
            <a:r>
              <a:rPr lang="en-US" altLang="zh-CN" sz="2400"/>
              <a:t>SC(Sno</a:t>
            </a:r>
            <a:r>
              <a:rPr lang="zh-CN" altLang="en-US" sz="2400"/>
              <a:t>，</a:t>
            </a:r>
            <a:r>
              <a:rPr lang="en-US" altLang="zh-CN" sz="2400"/>
              <a:t>Cno</a:t>
            </a:r>
            <a:r>
              <a:rPr lang="zh-CN" altLang="en-US" sz="2400"/>
              <a:t>，</a:t>
            </a:r>
            <a:r>
              <a:rPr lang="en-US" altLang="zh-CN" sz="2400"/>
              <a:t>Grade) </a:t>
            </a:r>
            <a:endParaRPr lang="en-US" altLang="zh-CN" sz="2400"/>
          </a:p>
        </p:txBody>
      </p:sp>
      <p:sp>
        <p:nvSpPr>
          <p:cNvPr id="4" name="日期占位符 3"/>
          <p:cNvSpPr>
            <a:spLocks noGrp="1"/>
          </p:cNvSpPr>
          <p:nvPr>
            <p:ph type="dt" sz="quarter" idx="10"/>
          </p:nvPr>
        </p:nvSpPr>
        <p:spPr/>
        <p:txBody>
          <a:bodyPr/>
          <a:lstStyle/>
          <a:p>
            <a:pPr>
              <a:defRPr/>
            </a:pPr>
            <a:fld id="{BC1A47B0-94C7-439A-9F48-2CF0C0E7BEA1}" type="datetime1">
              <a:rPr lang="zh-CN" altLang="en-US"/>
            </a:fld>
            <a:endParaRPr lang="en-US" altLang="zh-CN"/>
          </a:p>
        </p:txBody>
      </p:sp>
      <p:sp>
        <p:nvSpPr>
          <p:cNvPr id="26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en-US" altLang="zh-CN"/>
              <a:t>3.3  </a:t>
            </a:r>
            <a:r>
              <a:rPr lang="zh-CN" altLang="en-US"/>
              <a:t>查    询 </a:t>
            </a:r>
            <a:endParaRPr lang="zh-CN" altLang="en-US"/>
          </a:p>
        </p:txBody>
      </p:sp>
      <p:sp>
        <p:nvSpPr>
          <p:cNvPr id="27651" name="Rectangle 3"/>
          <p:cNvSpPr>
            <a:spLocks noGrp="1" noRot="1"/>
          </p:cNvSpPr>
          <p:nvPr>
            <p:ph idx="1"/>
          </p:nvPr>
        </p:nvSpPr>
        <p:spPr>
          <a:xfrm>
            <a:off x="1524000" y="2470150"/>
            <a:ext cx="5410200" cy="3492500"/>
          </a:xfrm>
        </p:spPr>
        <p:txBody>
          <a:bodyPr/>
          <a:lstStyle/>
          <a:p>
            <a:pPr algn="just" eaLnBrk="1" hangingPunct="1">
              <a:buFont typeface="Wingdings" panose="05000000000000000000" pitchFamily="2" charset="2"/>
              <a:buNone/>
            </a:pPr>
            <a:r>
              <a:rPr lang="en-US" altLang="zh-CN"/>
              <a:t>3.3.1 </a:t>
            </a:r>
            <a:r>
              <a:rPr lang="zh-CN" altLang="en-US"/>
              <a:t>概述</a:t>
            </a:r>
            <a:endParaRPr lang="zh-CN" altLang="en-US"/>
          </a:p>
          <a:p>
            <a:pPr algn="just" eaLnBrk="1" hangingPunct="1">
              <a:buFont typeface="Wingdings" panose="05000000000000000000" pitchFamily="2" charset="2"/>
              <a:buNone/>
            </a:pPr>
            <a:r>
              <a:rPr lang="en-US" altLang="zh-CN">
                <a:solidFill>
                  <a:schemeClr val="hlink"/>
                </a:solidFill>
              </a:rPr>
              <a:t>3.3.2 </a:t>
            </a:r>
            <a:r>
              <a:rPr lang="zh-CN" altLang="en-US">
                <a:solidFill>
                  <a:schemeClr val="hlink"/>
                </a:solidFill>
              </a:rPr>
              <a:t>单表查询</a:t>
            </a:r>
            <a:endParaRPr lang="zh-CN" altLang="en-US">
              <a:solidFill>
                <a:schemeClr val="hlink"/>
              </a:solidFill>
            </a:endParaRPr>
          </a:p>
          <a:p>
            <a:pPr algn="just" eaLnBrk="1" hangingPunct="1">
              <a:buFont typeface="Wingdings" panose="05000000000000000000" pitchFamily="2" charset="2"/>
              <a:buNone/>
            </a:pPr>
            <a:r>
              <a:rPr lang="en-US" altLang="zh-CN"/>
              <a:t>3.3.3 </a:t>
            </a:r>
            <a:r>
              <a:rPr lang="zh-CN" altLang="en-US"/>
              <a:t>连接查询</a:t>
            </a:r>
            <a:endParaRPr lang="zh-CN" altLang="en-US"/>
          </a:p>
          <a:p>
            <a:pPr algn="just" eaLnBrk="1" hangingPunct="1">
              <a:buFont typeface="Wingdings" panose="05000000000000000000" pitchFamily="2" charset="2"/>
              <a:buNone/>
            </a:pPr>
            <a:r>
              <a:rPr lang="en-US" altLang="zh-CN"/>
              <a:t>3.3.4 </a:t>
            </a:r>
            <a:r>
              <a:rPr lang="zh-CN" altLang="en-US"/>
              <a:t>嵌套查询</a:t>
            </a:r>
            <a:endParaRPr lang="zh-CN" altLang="en-US"/>
          </a:p>
          <a:p>
            <a:pPr algn="just" eaLnBrk="1" hangingPunct="1">
              <a:buFont typeface="Wingdings" panose="05000000000000000000" pitchFamily="2" charset="2"/>
              <a:buNone/>
            </a:pPr>
            <a:r>
              <a:rPr lang="en-US" altLang="zh-CN"/>
              <a:t>3.3.5 </a:t>
            </a:r>
            <a:r>
              <a:rPr lang="zh-CN" altLang="en-US"/>
              <a:t>集合查询</a:t>
            </a:r>
            <a:endParaRPr lang="zh-CN" altLang="en-US"/>
          </a:p>
          <a:p>
            <a:pPr eaLnBrk="1" hangingPunct="1">
              <a:buFont typeface="Wingdings" panose="05000000000000000000" pitchFamily="2" charset="2"/>
              <a:buNone/>
            </a:pPr>
            <a:r>
              <a:rPr lang="en-US" altLang="zh-CN"/>
              <a:t>3.3.6 </a:t>
            </a:r>
            <a:r>
              <a:rPr lang="zh-CN" altLang="en-US"/>
              <a:t>小结 </a:t>
            </a:r>
            <a:endParaRPr lang="zh-CN" altLang="en-US"/>
          </a:p>
        </p:txBody>
      </p:sp>
      <p:sp>
        <p:nvSpPr>
          <p:cNvPr id="4" name="日期占位符 3"/>
          <p:cNvSpPr>
            <a:spLocks noGrp="1"/>
          </p:cNvSpPr>
          <p:nvPr>
            <p:ph type="dt" sz="quarter" idx="10"/>
          </p:nvPr>
        </p:nvSpPr>
        <p:spPr/>
        <p:txBody>
          <a:bodyPr/>
          <a:lstStyle/>
          <a:p>
            <a:pPr>
              <a:defRPr/>
            </a:pPr>
            <a:fld id="{C786701E-5A57-4858-876A-94DEE74466E3}" type="datetime1">
              <a:rPr lang="zh-CN" altLang="en-US"/>
            </a:fld>
            <a:endParaRPr lang="en-US" altLang="zh-CN"/>
          </a:p>
        </p:txBody>
      </p:sp>
      <p:sp>
        <p:nvSpPr>
          <p:cNvPr id="276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p:cNvSpPr>
          <p:nvPr>
            <p:ph type="title"/>
          </p:nvPr>
        </p:nvSpPr>
        <p:spPr/>
        <p:txBody>
          <a:bodyPr/>
          <a:lstStyle/>
          <a:p>
            <a:pPr eaLnBrk="1" hangingPunct="1"/>
            <a:endParaRPr lang="zh-CN" altLang="zh-CN"/>
          </a:p>
        </p:txBody>
      </p:sp>
      <p:sp>
        <p:nvSpPr>
          <p:cNvPr id="28675" name="Rectangle 3"/>
          <p:cNvSpPr>
            <a:spLocks noGrp="1" noRot="1"/>
          </p:cNvSpPr>
          <p:nvPr>
            <p:ph idx="1"/>
          </p:nvPr>
        </p:nvSpPr>
        <p:spPr/>
        <p:txBody>
          <a:bodyPr/>
          <a:lstStyle/>
          <a:p>
            <a:pPr algn="just" eaLnBrk="1" hangingPunct="1">
              <a:lnSpc>
                <a:spcPct val="140000"/>
              </a:lnSpc>
              <a:buFont typeface="Wingdings" panose="05000000000000000000" pitchFamily="2" charset="2"/>
              <a:buNone/>
            </a:pPr>
            <a:r>
              <a:rPr lang="en-US" altLang="zh-CN" sz="2800"/>
              <a:t>SELECT</a:t>
            </a:r>
            <a:r>
              <a:rPr lang="zh-CN" altLang="en-US" sz="2800"/>
              <a:t>子句的</a:t>
            </a:r>
            <a:r>
              <a:rPr lang="en-US" altLang="zh-CN" sz="2800"/>
              <a:t>&lt;</a:t>
            </a:r>
            <a:r>
              <a:rPr lang="zh-CN" altLang="en-US" sz="2800"/>
              <a:t>目标列表达式</a:t>
            </a:r>
            <a:r>
              <a:rPr lang="en-US" altLang="zh-CN" sz="2800"/>
              <a:t>&gt;</a:t>
            </a:r>
            <a:r>
              <a:rPr lang="zh-CN" altLang="en-US" sz="2800"/>
              <a:t>为表达式</a:t>
            </a:r>
            <a:endParaRPr lang="zh-CN" altLang="en-US" sz="2800"/>
          </a:p>
          <a:p>
            <a:pPr lvl="1" algn="just" eaLnBrk="1" hangingPunct="1">
              <a:lnSpc>
                <a:spcPct val="140000"/>
              </a:lnSpc>
            </a:pPr>
            <a:r>
              <a:rPr lang="zh-CN" altLang="en-US"/>
              <a:t>算术表达式</a:t>
            </a:r>
            <a:endParaRPr lang="zh-CN" altLang="en-US"/>
          </a:p>
          <a:p>
            <a:pPr lvl="1" algn="just" eaLnBrk="1" hangingPunct="1">
              <a:lnSpc>
                <a:spcPct val="140000"/>
              </a:lnSpc>
            </a:pPr>
            <a:r>
              <a:rPr lang="zh-CN" altLang="en-US"/>
              <a:t>字符串常量</a:t>
            </a:r>
            <a:endParaRPr lang="zh-CN" altLang="en-US"/>
          </a:p>
          <a:p>
            <a:pPr lvl="1" algn="just" eaLnBrk="1" hangingPunct="1">
              <a:lnSpc>
                <a:spcPct val="140000"/>
              </a:lnSpc>
            </a:pPr>
            <a:r>
              <a:rPr lang="zh-CN" altLang="en-US"/>
              <a:t>函数</a:t>
            </a:r>
            <a:endParaRPr lang="zh-CN" altLang="en-US"/>
          </a:p>
          <a:p>
            <a:pPr lvl="1" algn="just" eaLnBrk="1" hangingPunct="1">
              <a:lnSpc>
                <a:spcPct val="140000"/>
              </a:lnSpc>
            </a:pPr>
            <a:r>
              <a:rPr lang="zh-CN" altLang="en-US"/>
              <a:t>列别名</a:t>
            </a:r>
            <a:endParaRPr lang="zh-CN" altLang="en-US"/>
          </a:p>
          <a:p>
            <a:pPr lvl="1" algn="just" eaLnBrk="1" hangingPunct="1">
              <a:lnSpc>
                <a:spcPct val="140000"/>
              </a:lnSpc>
            </a:pPr>
            <a:r>
              <a:rPr lang="zh-CN" altLang="en-US"/>
              <a:t>等 </a:t>
            </a:r>
            <a:endParaRPr lang="zh-CN" altLang="en-US"/>
          </a:p>
        </p:txBody>
      </p:sp>
      <p:sp>
        <p:nvSpPr>
          <p:cNvPr id="4" name="日期占位符 3"/>
          <p:cNvSpPr>
            <a:spLocks noGrp="1"/>
          </p:cNvSpPr>
          <p:nvPr>
            <p:ph type="dt" sz="quarter" idx="10"/>
          </p:nvPr>
        </p:nvSpPr>
        <p:spPr/>
        <p:txBody>
          <a:bodyPr/>
          <a:lstStyle/>
          <a:p>
            <a:pPr>
              <a:defRPr/>
            </a:pPr>
            <a:fld id="{AC48D9CE-C0D9-4101-8487-83611DFA3FF8}" type="datetime1">
              <a:rPr lang="zh-CN" altLang="en-US"/>
            </a:fld>
            <a:endParaRPr lang="en-US" altLang="zh-CN"/>
          </a:p>
        </p:txBody>
      </p:sp>
      <p:sp>
        <p:nvSpPr>
          <p:cNvPr id="28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en-US" altLang="zh-CN"/>
              <a:t>3.3.2  </a:t>
            </a:r>
            <a:r>
              <a:rPr lang="zh-CN" altLang="en-US"/>
              <a:t>单表查询 </a:t>
            </a:r>
            <a:endParaRPr lang="zh-CN" altLang="en-US"/>
          </a:p>
        </p:txBody>
      </p:sp>
      <p:sp>
        <p:nvSpPr>
          <p:cNvPr id="29699" name="Rectangle 3"/>
          <p:cNvSpPr>
            <a:spLocks noGrp="1" noRot="1"/>
          </p:cNvSpPr>
          <p:nvPr>
            <p:ph idx="1"/>
          </p:nvPr>
        </p:nvSpPr>
        <p:spPr/>
        <p:txBody>
          <a:bodyPr/>
          <a:lstStyle/>
          <a:p>
            <a:pPr algn="just" eaLnBrk="1" hangingPunct="1">
              <a:lnSpc>
                <a:spcPct val="130000"/>
              </a:lnSpc>
              <a:buFont typeface="Wingdings" panose="05000000000000000000" pitchFamily="2" charset="2"/>
              <a:buNone/>
            </a:pPr>
            <a:r>
              <a:rPr lang="en-US" altLang="zh-CN" sz="2800" dirty="0"/>
              <a:t>    </a:t>
            </a:r>
            <a:r>
              <a:rPr lang="zh-CN" altLang="en-US" sz="2800" dirty="0"/>
              <a:t>查询仅涉及一个表，是一种最简单的查询操作</a:t>
            </a:r>
            <a:endParaRPr lang="zh-CN" altLang="en-US" dirty="0"/>
          </a:p>
          <a:p>
            <a:pPr lvl="1" algn="just" eaLnBrk="1" hangingPunct="1">
              <a:lnSpc>
                <a:spcPct val="130000"/>
              </a:lnSpc>
              <a:buFont typeface="Wingdings" panose="05000000000000000000" pitchFamily="2" charset="2"/>
              <a:buNone/>
            </a:pPr>
            <a:r>
              <a:rPr lang="zh-CN" altLang="en-US" dirty="0"/>
              <a:t>一、选择表中的若干列</a:t>
            </a:r>
            <a:endParaRPr lang="zh-CN" altLang="en-US" dirty="0"/>
          </a:p>
          <a:p>
            <a:pPr lvl="1" algn="just" eaLnBrk="1" hangingPunct="1">
              <a:lnSpc>
                <a:spcPct val="130000"/>
              </a:lnSpc>
              <a:buFont typeface="Wingdings" panose="05000000000000000000" pitchFamily="2" charset="2"/>
              <a:buNone/>
            </a:pPr>
            <a:r>
              <a:rPr lang="zh-CN" altLang="en-US" dirty="0"/>
              <a:t>二、选择表中的若干元组</a:t>
            </a:r>
            <a:endParaRPr lang="zh-CN" altLang="en-US" dirty="0"/>
          </a:p>
          <a:p>
            <a:pPr lvl="1" algn="just" eaLnBrk="1" hangingPunct="1">
              <a:lnSpc>
                <a:spcPct val="130000"/>
              </a:lnSpc>
              <a:buFont typeface="Wingdings" panose="05000000000000000000" pitchFamily="2" charset="2"/>
              <a:buNone/>
            </a:pPr>
            <a:r>
              <a:rPr lang="zh-CN" altLang="en-US" dirty="0"/>
              <a:t>三、对查询结果排序</a:t>
            </a:r>
            <a:endParaRPr lang="zh-CN" altLang="en-US" dirty="0"/>
          </a:p>
          <a:p>
            <a:pPr lvl="1" algn="just" eaLnBrk="1" hangingPunct="1">
              <a:lnSpc>
                <a:spcPct val="130000"/>
              </a:lnSpc>
              <a:buFont typeface="Wingdings" panose="05000000000000000000" pitchFamily="2" charset="2"/>
              <a:buNone/>
            </a:pPr>
            <a:r>
              <a:rPr lang="zh-CN" altLang="en-US" dirty="0"/>
              <a:t>四、使用集函数</a:t>
            </a:r>
            <a:endParaRPr lang="zh-CN" altLang="en-US" dirty="0"/>
          </a:p>
          <a:p>
            <a:pPr lvl="1" eaLnBrk="1" hangingPunct="1">
              <a:lnSpc>
                <a:spcPct val="130000"/>
              </a:lnSpc>
              <a:buFont typeface="Wingdings" panose="05000000000000000000" pitchFamily="2" charset="2"/>
              <a:buNone/>
            </a:pPr>
            <a:r>
              <a:rPr lang="zh-CN" altLang="en-US" dirty="0"/>
              <a:t>五、对查询结果分组 </a:t>
            </a:r>
            <a:endParaRPr lang="zh-CN" altLang="en-US" dirty="0"/>
          </a:p>
        </p:txBody>
      </p:sp>
      <p:sp>
        <p:nvSpPr>
          <p:cNvPr id="4" name="日期占位符 3"/>
          <p:cNvSpPr>
            <a:spLocks noGrp="1"/>
          </p:cNvSpPr>
          <p:nvPr>
            <p:ph type="dt" sz="quarter" idx="10"/>
          </p:nvPr>
        </p:nvSpPr>
        <p:spPr/>
        <p:txBody>
          <a:bodyPr/>
          <a:lstStyle/>
          <a:p>
            <a:pPr>
              <a:defRPr/>
            </a:pPr>
            <a:fld id="{F68D2195-D467-404F-97C7-2B5A41C9334B}" type="datetime1">
              <a:rPr lang="zh-CN" altLang="en-US"/>
            </a:fld>
            <a:endParaRPr lang="en-US" altLang="zh-CN"/>
          </a:p>
        </p:txBody>
      </p:sp>
      <p:sp>
        <p:nvSpPr>
          <p:cNvPr id="297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p:txBody>
          <a:bodyPr/>
          <a:lstStyle/>
          <a:p>
            <a:pPr eaLnBrk="1" hangingPunct="1"/>
            <a:r>
              <a:rPr lang="zh-CN" altLang="en-US" sz="4000"/>
              <a:t>查询指定列</a:t>
            </a:r>
            <a:endParaRPr lang="zh-CN" altLang="en-US" sz="4000"/>
          </a:p>
        </p:txBody>
      </p:sp>
      <p:sp>
        <p:nvSpPr>
          <p:cNvPr id="368643" name="Rectangle 3"/>
          <p:cNvSpPr>
            <a:spLocks noGrp="1" noRot="1"/>
          </p:cNvSpPr>
          <p:nvPr>
            <p:ph idx="1"/>
          </p:nvPr>
        </p:nvSpPr>
        <p:spPr/>
        <p:txBody>
          <a:bodyPr/>
          <a:lstStyle/>
          <a:p>
            <a:pPr algn="just" eaLnBrk="1" hangingPunct="1">
              <a:buFont typeface="Wingdings" panose="05000000000000000000" pitchFamily="2" charset="2"/>
              <a:buNone/>
            </a:pPr>
            <a:r>
              <a:rPr lang="en-US" altLang="zh-CN" sz="2800"/>
              <a:t>[</a:t>
            </a:r>
            <a:r>
              <a:rPr lang="zh-CN" altLang="en-US" sz="2800"/>
              <a:t>例</a:t>
            </a:r>
            <a:r>
              <a:rPr lang="en-US" altLang="zh-CN" sz="2800"/>
              <a:t>]  </a:t>
            </a:r>
            <a:r>
              <a:rPr lang="zh-CN" altLang="en-US" sz="2800"/>
              <a:t>查询全体学生的学号与姓名。</a:t>
            </a:r>
            <a:endParaRPr lang="zh-CN" altLang="en-US" sz="2800"/>
          </a:p>
          <a:p>
            <a:pPr lvl="1" algn="just" eaLnBrk="1" hangingPunct="1">
              <a:buFont typeface="Wingdings" panose="05000000000000000000" pitchFamily="2" charset="2"/>
              <a:buNone/>
            </a:pPr>
            <a:r>
              <a:rPr lang="en-US" altLang="zh-CN"/>
              <a:t>SELECT Sno</a:t>
            </a:r>
            <a:r>
              <a:rPr lang="zh-CN" altLang="en-US"/>
              <a:t>，</a:t>
            </a:r>
            <a:r>
              <a:rPr lang="en-US" altLang="zh-CN"/>
              <a:t>Sname</a:t>
            </a:r>
            <a:endParaRPr lang="en-US" altLang="zh-CN"/>
          </a:p>
          <a:p>
            <a:pPr lvl="1" algn="just" eaLnBrk="1" hangingPunct="1">
              <a:buFont typeface="Wingdings" panose="05000000000000000000" pitchFamily="2" charset="2"/>
              <a:buNone/>
            </a:pPr>
            <a:r>
              <a:rPr lang="en-US" altLang="zh-CN"/>
              <a:t>FROM Student</a:t>
            </a:r>
            <a:r>
              <a:rPr lang="zh-CN" altLang="en-US"/>
              <a:t>；</a:t>
            </a:r>
            <a:r>
              <a:rPr lang="zh-CN" altLang="en-US">
                <a:latin typeface="Courier New" panose="02070309020205020404" pitchFamily="49" charset="0"/>
              </a:rPr>
              <a:t> </a:t>
            </a:r>
            <a:endParaRPr lang="zh-CN" altLang="en-US"/>
          </a:p>
          <a:p>
            <a:pPr lvl="1" algn="just" eaLnBrk="1" hangingPunct="1">
              <a:buFont typeface="Wingdings" panose="05000000000000000000" pitchFamily="2" charset="2"/>
              <a:buNone/>
            </a:pPr>
            <a:r>
              <a:rPr lang="zh-CN" altLang="en-US">
                <a:latin typeface="Courier New" panose="02070309020205020404" pitchFamily="49" charset="0"/>
              </a:rPr>
              <a:t> </a:t>
            </a:r>
            <a:endParaRPr lang="zh-CN" altLang="en-US"/>
          </a:p>
          <a:p>
            <a:pPr algn="just" eaLnBrk="1" hangingPunct="1">
              <a:buFont typeface="Wingdings" panose="05000000000000000000" pitchFamily="2" charset="2"/>
              <a:buNone/>
            </a:pPr>
            <a:r>
              <a:rPr lang="en-US" altLang="zh-CN" sz="2800"/>
              <a:t>[</a:t>
            </a:r>
            <a:r>
              <a:rPr lang="zh-CN" altLang="en-US" sz="2800"/>
              <a:t>例</a:t>
            </a:r>
            <a:r>
              <a:rPr lang="en-US" altLang="zh-CN" sz="2800"/>
              <a:t>]  </a:t>
            </a:r>
            <a:r>
              <a:rPr lang="zh-CN" altLang="en-US" sz="2800"/>
              <a:t>查询全体学生的姓名、学号、所在系。</a:t>
            </a:r>
            <a:endParaRPr lang="zh-CN" altLang="en-US" sz="2800"/>
          </a:p>
          <a:p>
            <a:pPr lvl="1" algn="just" eaLnBrk="1" hangingPunct="1">
              <a:buFont typeface="Wingdings" panose="05000000000000000000" pitchFamily="2" charset="2"/>
              <a:buNone/>
            </a:pPr>
            <a:r>
              <a:rPr lang="en-US" altLang="zh-CN"/>
              <a:t>SELECT Sname</a:t>
            </a:r>
            <a:r>
              <a:rPr lang="zh-CN" altLang="en-US"/>
              <a:t>，</a:t>
            </a:r>
            <a:r>
              <a:rPr lang="en-US" altLang="zh-CN"/>
              <a:t>Sno</a:t>
            </a:r>
            <a:r>
              <a:rPr lang="zh-CN" altLang="en-US"/>
              <a:t>，</a:t>
            </a:r>
            <a:r>
              <a:rPr lang="en-US" altLang="zh-CN"/>
              <a:t>Sdept</a:t>
            </a:r>
            <a:endParaRPr lang="en-US" altLang="zh-CN"/>
          </a:p>
          <a:p>
            <a:pPr lvl="1" algn="just" eaLnBrk="1" hangingPunct="1">
              <a:buFont typeface="Wingdings" panose="05000000000000000000" pitchFamily="2" charset="2"/>
              <a:buNone/>
            </a:pPr>
            <a:r>
              <a:rPr lang="en-US" altLang="zh-CN"/>
              <a:t>FROM Student</a:t>
            </a:r>
            <a:r>
              <a:rPr lang="zh-CN" altLang="en-US"/>
              <a:t>；</a:t>
            </a:r>
            <a:endParaRPr lang="zh-CN" altLang="en-US"/>
          </a:p>
          <a:p>
            <a:pPr eaLnBrk="1" hangingPunct="1">
              <a:buFont typeface="Wingdings" panose="05000000000000000000" pitchFamily="2" charset="2"/>
              <a:buNone/>
            </a:pPr>
            <a:endParaRPr lang="en-US" altLang="zh-CN" sz="2800"/>
          </a:p>
        </p:txBody>
      </p:sp>
      <p:sp>
        <p:nvSpPr>
          <p:cNvPr id="4" name="日期占位符 3"/>
          <p:cNvSpPr>
            <a:spLocks noGrp="1"/>
          </p:cNvSpPr>
          <p:nvPr>
            <p:ph type="dt" sz="quarter" idx="10"/>
          </p:nvPr>
        </p:nvSpPr>
        <p:spPr/>
        <p:txBody>
          <a:bodyPr/>
          <a:lstStyle/>
          <a:p>
            <a:pPr>
              <a:defRPr/>
            </a:pPr>
            <a:fld id="{B18ED0E7-6B4C-405F-9CCA-E590A02F78CD}" type="datetime1">
              <a:rPr lang="zh-CN" altLang="en-US"/>
            </a:fld>
            <a:endParaRPr lang="en-US" altLang="zh-CN"/>
          </a:p>
        </p:txBody>
      </p:sp>
      <p:sp>
        <p:nvSpPr>
          <p:cNvPr id="30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643">
                                            <p:txEl>
                                              <p:pRg st="4" end="4"/>
                                            </p:txEl>
                                          </p:spTgt>
                                        </p:tgtEl>
                                        <p:attrNameLst>
                                          <p:attrName>style.visibility</p:attrName>
                                        </p:attrNameLst>
                                      </p:cBhvr>
                                      <p:to>
                                        <p:strVal val="visible"/>
                                      </p:to>
                                    </p:set>
                                    <p:animEffect transition="in" filter="blinds(horizontal)">
                                      <p:cBhvr>
                                        <p:cTn id="7" dur="500"/>
                                        <p:tgtEl>
                                          <p:spTgt spid="36864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68643">
                                            <p:txEl>
                                              <p:pRg st="5" end="5"/>
                                            </p:txEl>
                                          </p:spTgt>
                                        </p:tgtEl>
                                        <p:attrNameLst>
                                          <p:attrName>style.visibility</p:attrName>
                                        </p:attrNameLst>
                                      </p:cBhvr>
                                      <p:to>
                                        <p:strVal val="visible"/>
                                      </p:to>
                                    </p:set>
                                    <p:animEffect transition="in" filter="blinds(horizontal)">
                                      <p:cBhvr>
                                        <p:cTn id="10" dur="500"/>
                                        <p:tgtEl>
                                          <p:spTgt spid="36864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68643">
                                            <p:txEl>
                                              <p:pRg st="6" end="6"/>
                                            </p:txEl>
                                          </p:spTgt>
                                        </p:tgtEl>
                                        <p:attrNameLst>
                                          <p:attrName>style.visibility</p:attrName>
                                        </p:attrNameLst>
                                      </p:cBhvr>
                                      <p:to>
                                        <p:strVal val="visible"/>
                                      </p:to>
                                    </p:set>
                                    <p:animEffect transition="in" filter="blinds(horizontal)">
                                      <p:cBhvr>
                                        <p:cTn id="13" dur="500"/>
                                        <p:tgtEl>
                                          <p:spTgt spid="3686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p:cNvSpPr>
          <p:nvPr>
            <p:ph type="title"/>
          </p:nvPr>
        </p:nvSpPr>
        <p:spPr/>
        <p:txBody>
          <a:bodyPr/>
          <a:lstStyle/>
          <a:p>
            <a:pPr eaLnBrk="1" hangingPunct="1"/>
            <a:r>
              <a:rPr lang="en-US" altLang="zh-CN" sz="4000"/>
              <a:t>2.</a:t>
            </a:r>
            <a:r>
              <a:rPr lang="zh-CN" altLang="en-US" sz="4000"/>
              <a:t>查询满足条件的元组</a:t>
            </a:r>
            <a:endParaRPr lang="zh-CN" altLang="en-US"/>
          </a:p>
        </p:txBody>
      </p:sp>
      <p:graphicFrame>
        <p:nvGraphicFramePr>
          <p:cNvPr id="31747" name="Object 3"/>
          <p:cNvGraphicFramePr>
            <a:graphicFrameLocks noGrp="1" noChangeAspect="1"/>
          </p:cNvGraphicFramePr>
          <p:nvPr>
            <p:ph idx="1"/>
          </p:nvPr>
        </p:nvGraphicFramePr>
        <p:xfrm>
          <a:off x="-428625" y="2928938"/>
          <a:ext cx="9858375" cy="3500437"/>
        </p:xfrm>
        <a:graphic>
          <a:graphicData uri="http://schemas.openxmlformats.org/presentationml/2006/ole">
            <mc:AlternateContent xmlns:mc="http://schemas.openxmlformats.org/markup-compatibility/2006">
              <mc:Choice xmlns:v="urn:schemas-microsoft-com:vml" Requires="v">
                <p:oleObj spid="_x0000_s0" name="文档" r:id="rId1" imgW="5629275" imgH="1714500" progId="Word.Document.8">
                  <p:embed/>
                </p:oleObj>
              </mc:Choice>
              <mc:Fallback>
                <p:oleObj name="文档" r:id="rId1" imgW="5629275" imgH="1714500" progId="Word.Document.8">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2928938"/>
                        <a:ext cx="9858375"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日期占位符 3"/>
          <p:cNvSpPr>
            <a:spLocks noGrp="1"/>
          </p:cNvSpPr>
          <p:nvPr>
            <p:ph type="dt" sz="quarter" idx="10"/>
          </p:nvPr>
        </p:nvSpPr>
        <p:spPr/>
        <p:txBody>
          <a:bodyPr/>
          <a:lstStyle/>
          <a:p>
            <a:pPr>
              <a:defRPr/>
            </a:pPr>
            <a:fld id="{3AF6A608-CB1C-473F-BD82-F40DEA7DB455}" type="datetime1">
              <a:rPr lang="zh-CN" altLang="en-US"/>
            </a:fld>
            <a:endParaRPr lang="en-US" altLang="zh-CN"/>
          </a:p>
        </p:txBody>
      </p:sp>
      <p:sp>
        <p:nvSpPr>
          <p:cNvPr id="317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
        <p:nvSpPr>
          <p:cNvPr id="31750" name="Rectangle 4"/>
          <p:cNvSpPr>
            <a:spLocks noChangeArrowheads="1"/>
          </p:cNvSpPr>
          <p:nvPr/>
        </p:nvSpPr>
        <p:spPr bwMode="auto">
          <a:xfrm>
            <a:off x="1143000" y="1752600"/>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sp>
        <p:nvSpPr>
          <p:cNvPr id="31751" name="Rectangle 5"/>
          <p:cNvSpPr>
            <a:spLocks noChangeArrowheads="1"/>
          </p:cNvSpPr>
          <p:nvPr/>
        </p:nvSpPr>
        <p:spPr bwMode="auto">
          <a:xfrm>
            <a:off x="1371600" y="1752600"/>
            <a:ext cx="7010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sp>
        <p:nvSpPr>
          <p:cNvPr id="31752" name="Rectangle 6"/>
          <p:cNvSpPr>
            <a:spLocks noChangeArrowheads="1"/>
          </p:cNvSpPr>
          <p:nvPr/>
        </p:nvSpPr>
        <p:spPr bwMode="auto">
          <a:xfrm>
            <a:off x="755650" y="1916113"/>
            <a:ext cx="7162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800">
                <a:latin typeface="Times New Roman" panose="02020603050405020304" pitchFamily="18" charset="0"/>
              </a:rPr>
              <a:t>WHERE</a:t>
            </a:r>
            <a:r>
              <a:rPr kumimoji="1" lang="zh-CN" altLang="en-US" sz="2800">
                <a:latin typeface="Times New Roman" panose="02020603050405020304" pitchFamily="18" charset="0"/>
              </a:rPr>
              <a:t>子句常用的查询条件</a:t>
            </a:r>
            <a:endParaRPr kumimoji="1" lang="zh-CN" altLang="en-US" sz="2800">
              <a:latin typeface="Times New Roman" panose="02020603050405020304" pitchFamily="18" charset="0"/>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p:cNvSpPr>
          <p:nvPr>
            <p:ph type="title"/>
          </p:nvPr>
        </p:nvSpPr>
        <p:spPr/>
        <p:txBody>
          <a:bodyPr/>
          <a:lstStyle/>
          <a:p>
            <a:pPr eaLnBrk="1" hangingPunct="1"/>
            <a:r>
              <a:rPr lang="en-US" altLang="zh-CN" sz="4000"/>
              <a:t>(1) </a:t>
            </a:r>
            <a:r>
              <a:rPr lang="zh-CN" altLang="en-US" sz="4000"/>
              <a:t>比较大小</a:t>
            </a:r>
            <a:endParaRPr lang="zh-CN" altLang="en-US"/>
          </a:p>
        </p:txBody>
      </p:sp>
      <p:sp>
        <p:nvSpPr>
          <p:cNvPr id="32771" name="Rectangle 3"/>
          <p:cNvSpPr>
            <a:spLocks noGrp="1" noRot="1"/>
          </p:cNvSpPr>
          <p:nvPr>
            <p:ph idx="1"/>
          </p:nvPr>
        </p:nvSpPr>
        <p:spPr>
          <a:xfrm>
            <a:off x="827088" y="2276475"/>
            <a:ext cx="7408862" cy="3762375"/>
          </a:xfrm>
        </p:spPr>
        <p:txBody>
          <a:bodyPr/>
          <a:lstStyle/>
          <a:p>
            <a:pPr eaLnBrk="1" hangingPunct="1">
              <a:lnSpc>
                <a:spcPct val="80000"/>
              </a:lnSpc>
              <a:buFont typeface="Wingdings" panose="05000000000000000000" pitchFamily="2" charset="2"/>
              <a:buNone/>
            </a:pPr>
            <a:r>
              <a:rPr lang="zh-CN" altLang="en-US" sz="2000" dirty="0"/>
              <a:t>在</a:t>
            </a:r>
            <a:r>
              <a:rPr lang="en-US" altLang="zh-CN" sz="2000" dirty="0"/>
              <a:t>WHERE</a:t>
            </a:r>
            <a:r>
              <a:rPr lang="zh-CN" altLang="en-US" sz="2000" dirty="0"/>
              <a:t>子句的</a:t>
            </a:r>
            <a:r>
              <a:rPr lang="en-US" altLang="zh-CN" sz="2000" dirty="0"/>
              <a:t>&lt;</a:t>
            </a:r>
            <a:r>
              <a:rPr lang="zh-CN" altLang="en-US" sz="2000" dirty="0"/>
              <a:t>比较条件</a:t>
            </a:r>
            <a:r>
              <a:rPr lang="en-US" altLang="zh-CN" sz="2000" dirty="0"/>
              <a:t>&gt;</a:t>
            </a:r>
            <a:r>
              <a:rPr lang="zh-CN" altLang="en-US" sz="2000" dirty="0"/>
              <a:t>中使用比较运算符</a:t>
            </a:r>
            <a:endParaRPr lang="zh-CN" altLang="en-US" sz="2000" dirty="0"/>
          </a:p>
          <a:p>
            <a:pPr lvl="1" eaLnBrk="1" hangingPunct="1">
              <a:lnSpc>
                <a:spcPct val="120000"/>
              </a:lnSpc>
            </a:pPr>
            <a:r>
              <a:rPr lang="en-US" altLang="zh-CN" sz="1800" dirty="0"/>
              <a:t>=</a:t>
            </a:r>
            <a:r>
              <a:rPr lang="zh-CN" altLang="en-US" sz="1800" dirty="0"/>
              <a:t>，</a:t>
            </a:r>
            <a:r>
              <a:rPr lang="en-US" altLang="zh-CN" sz="1800" dirty="0"/>
              <a:t>&gt;</a:t>
            </a:r>
            <a:r>
              <a:rPr lang="zh-CN" altLang="en-US" sz="1800" dirty="0"/>
              <a:t>，</a:t>
            </a:r>
            <a:r>
              <a:rPr lang="en-US" altLang="zh-CN" sz="1800" dirty="0"/>
              <a:t>&lt;</a:t>
            </a:r>
            <a:r>
              <a:rPr lang="zh-CN" altLang="en-US" sz="1800" dirty="0"/>
              <a:t>，</a:t>
            </a:r>
            <a:r>
              <a:rPr lang="en-US" altLang="zh-CN" sz="1800" dirty="0"/>
              <a:t>&gt;=</a:t>
            </a:r>
            <a:r>
              <a:rPr lang="zh-CN" altLang="en-US" sz="1800" dirty="0"/>
              <a:t>，</a:t>
            </a:r>
            <a:r>
              <a:rPr lang="en-US" altLang="zh-CN" sz="1800" dirty="0"/>
              <a:t>&lt;=</a:t>
            </a:r>
            <a:r>
              <a:rPr lang="zh-CN" altLang="en-US" sz="1800" dirty="0"/>
              <a:t>，</a:t>
            </a:r>
            <a:r>
              <a:rPr lang="en-US" altLang="zh-CN" sz="1800" dirty="0"/>
              <a:t>!= </a:t>
            </a:r>
            <a:r>
              <a:rPr lang="zh-CN" altLang="en-US" sz="1800" dirty="0"/>
              <a:t>或 </a:t>
            </a:r>
            <a:r>
              <a:rPr lang="en-US" altLang="zh-CN" sz="1800" dirty="0"/>
              <a:t>&lt;&gt;</a:t>
            </a:r>
            <a:r>
              <a:rPr lang="zh-CN" altLang="en-US" sz="1800" dirty="0"/>
              <a:t>，</a:t>
            </a:r>
            <a:r>
              <a:rPr lang="en-US" altLang="zh-CN" sz="1800" dirty="0"/>
              <a:t>!&gt;</a:t>
            </a:r>
            <a:r>
              <a:rPr lang="zh-CN" altLang="en-US" sz="1800" dirty="0"/>
              <a:t>，</a:t>
            </a:r>
            <a:r>
              <a:rPr lang="en-US" altLang="zh-CN" sz="1800" dirty="0"/>
              <a:t>!&lt;</a:t>
            </a:r>
            <a:r>
              <a:rPr lang="zh-CN" altLang="en-US" sz="1800" dirty="0"/>
              <a:t>， </a:t>
            </a:r>
            <a:endParaRPr lang="zh-CN" altLang="en-US" sz="1800" dirty="0"/>
          </a:p>
          <a:p>
            <a:pPr lvl="1" eaLnBrk="1" hangingPunct="1">
              <a:lnSpc>
                <a:spcPct val="120000"/>
              </a:lnSpc>
            </a:pPr>
            <a:r>
              <a:rPr lang="zh-CN" altLang="en-US" sz="1800" dirty="0"/>
              <a:t>逻辑运算符</a:t>
            </a:r>
            <a:r>
              <a:rPr lang="en-US" altLang="zh-CN" sz="1800" dirty="0"/>
              <a:t>NOT  +  </a:t>
            </a:r>
            <a:r>
              <a:rPr lang="zh-CN" altLang="en-US" sz="1800" dirty="0"/>
              <a:t>比较运算符</a:t>
            </a:r>
            <a:endParaRPr lang="zh-CN" altLang="en-US" sz="2000" dirty="0"/>
          </a:p>
          <a:p>
            <a:pPr algn="ctr" eaLnBrk="1" hangingPunct="1">
              <a:lnSpc>
                <a:spcPct val="80000"/>
              </a:lnSpc>
              <a:buFont typeface="Wingdings" panose="05000000000000000000" pitchFamily="2" charset="2"/>
              <a:buNone/>
            </a:pPr>
            <a:r>
              <a:rPr lang="en-US" altLang="zh-CN" sz="2000" dirty="0"/>
              <a:t>[</a:t>
            </a:r>
            <a:r>
              <a:rPr lang="zh-CN" altLang="en-US" sz="2000" dirty="0"/>
              <a:t>例</a:t>
            </a:r>
            <a:r>
              <a:rPr lang="en-US" altLang="zh-CN" sz="2000" dirty="0"/>
              <a:t>]  </a:t>
            </a:r>
            <a:r>
              <a:rPr lang="zh-CN" altLang="en-US" sz="2000" dirty="0"/>
              <a:t>查询所有年龄在</a:t>
            </a:r>
            <a:r>
              <a:rPr lang="en-US" altLang="zh-CN" sz="2000" dirty="0"/>
              <a:t>20</a:t>
            </a:r>
            <a:r>
              <a:rPr lang="zh-CN" altLang="en-US" sz="2000" dirty="0"/>
              <a:t>岁以下的学生姓名及其年龄。</a:t>
            </a:r>
            <a:endParaRPr lang="zh-CN" altLang="en-US" sz="2800" dirty="0"/>
          </a:p>
          <a:p>
            <a:pPr lvl="1" algn="just" eaLnBrk="1" hangingPunct="1">
              <a:lnSpc>
                <a:spcPct val="80000"/>
              </a:lnSpc>
              <a:buFont typeface="Wingdings" panose="05000000000000000000" pitchFamily="2" charset="2"/>
              <a:buNone/>
            </a:pPr>
            <a:r>
              <a:rPr lang="zh-CN" altLang="en-US" dirty="0"/>
              <a:t>     </a:t>
            </a:r>
            <a:r>
              <a:rPr lang="en-US" altLang="zh-CN" sz="2000" dirty="0"/>
              <a:t>SELECT </a:t>
            </a:r>
            <a:r>
              <a:rPr lang="en-US" altLang="zh-CN" sz="2000" dirty="0" err="1"/>
              <a:t>Sname</a:t>
            </a:r>
            <a:r>
              <a:rPr lang="zh-CN" altLang="en-US" sz="2000" dirty="0"/>
              <a:t>，</a:t>
            </a:r>
            <a:r>
              <a:rPr lang="en-US" altLang="zh-CN" sz="2000" dirty="0"/>
              <a:t>Sage</a:t>
            </a:r>
            <a:r>
              <a:rPr lang="en-US" altLang="zh-CN" dirty="0"/>
              <a:t> </a:t>
            </a:r>
            <a:endParaRPr lang="en-US" altLang="zh-CN" dirty="0"/>
          </a:p>
          <a:p>
            <a:pPr lvl="2" algn="just" eaLnBrk="1" hangingPunct="1">
              <a:lnSpc>
                <a:spcPct val="80000"/>
              </a:lnSpc>
              <a:buFont typeface="Wingdings 2" panose="05020102010507070707" pitchFamily="18" charset="2"/>
              <a:buNone/>
            </a:pPr>
            <a:r>
              <a:rPr lang="en-US" altLang="zh-CN" sz="2000" dirty="0"/>
              <a:t>FROM    Student    </a:t>
            </a:r>
            <a:endParaRPr lang="en-US" altLang="zh-CN" sz="2000" dirty="0"/>
          </a:p>
          <a:p>
            <a:pPr lvl="2" algn="just" eaLnBrk="1" hangingPunct="1">
              <a:lnSpc>
                <a:spcPct val="80000"/>
              </a:lnSpc>
              <a:buFont typeface="Wingdings 2" panose="05020102010507070707" pitchFamily="18" charset="2"/>
              <a:buNone/>
            </a:pPr>
            <a:r>
              <a:rPr lang="en-US" altLang="zh-CN" sz="2000" dirty="0"/>
              <a:t>WHERE Sage &lt; 20</a:t>
            </a:r>
            <a:r>
              <a:rPr lang="zh-CN" altLang="en-US" sz="2000" dirty="0"/>
              <a:t>；         或  </a:t>
            </a:r>
            <a:endParaRPr lang="zh-CN" altLang="en-US" sz="2000" dirty="0"/>
          </a:p>
          <a:p>
            <a:pPr lvl="2" algn="just" eaLnBrk="1" hangingPunct="1">
              <a:lnSpc>
                <a:spcPct val="80000"/>
              </a:lnSpc>
              <a:buFont typeface="Wingdings 2" panose="05020102010507070707" pitchFamily="18" charset="2"/>
              <a:buNone/>
            </a:pPr>
            <a:endParaRPr lang="zh-CN" altLang="en-US" sz="2000" dirty="0"/>
          </a:p>
          <a:p>
            <a:pPr lvl="2" algn="just" eaLnBrk="1" hangingPunct="1">
              <a:lnSpc>
                <a:spcPct val="80000"/>
              </a:lnSpc>
              <a:buFont typeface="Wingdings 2" panose="05020102010507070707" pitchFamily="18" charset="2"/>
              <a:buNone/>
            </a:pPr>
            <a:r>
              <a:rPr lang="en-US" altLang="zh-CN" sz="2000" dirty="0"/>
              <a:t>SELECT </a:t>
            </a:r>
            <a:r>
              <a:rPr lang="en-US" altLang="zh-CN" sz="2000" dirty="0" err="1"/>
              <a:t>Sname</a:t>
            </a:r>
            <a:r>
              <a:rPr lang="zh-CN" altLang="en-US" sz="2000" dirty="0"/>
              <a:t>，</a:t>
            </a:r>
            <a:r>
              <a:rPr lang="en-US" altLang="zh-CN" sz="2000" dirty="0"/>
              <a:t>Sage </a:t>
            </a:r>
            <a:endParaRPr lang="en-US" altLang="zh-CN" sz="2000" dirty="0"/>
          </a:p>
          <a:p>
            <a:pPr lvl="2" algn="just" eaLnBrk="1" hangingPunct="1">
              <a:lnSpc>
                <a:spcPct val="80000"/>
              </a:lnSpc>
              <a:buFont typeface="Wingdings 2" panose="05020102010507070707" pitchFamily="18" charset="2"/>
              <a:buNone/>
            </a:pPr>
            <a:r>
              <a:rPr lang="en-US" altLang="zh-CN" sz="2000" dirty="0"/>
              <a:t>FROM    Student </a:t>
            </a:r>
            <a:endParaRPr lang="en-US" altLang="zh-CN" sz="2000" dirty="0"/>
          </a:p>
          <a:p>
            <a:pPr lvl="2" eaLnBrk="1" hangingPunct="1">
              <a:lnSpc>
                <a:spcPct val="80000"/>
              </a:lnSpc>
              <a:buFont typeface="Wingdings 2" panose="05020102010507070707" pitchFamily="18" charset="2"/>
              <a:buNone/>
            </a:pPr>
            <a:r>
              <a:rPr lang="en-US" altLang="zh-CN" sz="2000" dirty="0"/>
              <a:t>WHERE NOT Sage &gt;= 20</a:t>
            </a:r>
            <a:r>
              <a:rPr lang="zh-CN" altLang="en-US" sz="2000" dirty="0"/>
              <a:t>；</a:t>
            </a:r>
            <a:r>
              <a:rPr lang="zh-CN" altLang="en-US" dirty="0"/>
              <a:t>  </a:t>
            </a:r>
            <a:endParaRPr lang="zh-CN" altLang="en-US" dirty="0"/>
          </a:p>
        </p:txBody>
      </p:sp>
      <p:sp>
        <p:nvSpPr>
          <p:cNvPr id="4" name="日期占位符 3"/>
          <p:cNvSpPr>
            <a:spLocks noGrp="1"/>
          </p:cNvSpPr>
          <p:nvPr>
            <p:ph type="dt" sz="quarter" idx="10"/>
          </p:nvPr>
        </p:nvSpPr>
        <p:spPr/>
        <p:txBody>
          <a:bodyPr/>
          <a:lstStyle/>
          <a:p>
            <a:pPr>
              <a:defRPr/>
            </a:pPr>
            <a:fld id="{39ADD06F-2D69-4DA2-BF06-6A5AEBFA4575}" type="datetime1">
              <a:rPr lang="zh-CN" altLang="en-US"/>
            </a:fld>
            <a:endParaRPr lang="en-US" altLang="zh-CN"/>
          </a:p>
        </p:txBody>
      </p:sp>
      <p:sp>
        <p:nvSpPr>
          <p:cNvPr id="327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p:cNvSpPr>
          <p:nvPr>
            <p:ph type="title"/>
          </p:nvPr>
        </p:nvSpPr>
        <p:spPr/>
        <p:txBody>
          <a:bodyPr/>
          <a:lstStyle/>
          <a:p>
            <a:pPr eaLnBrk="1" hangingPunct="1"/>
            <a:r>
              <a:rPr lang="en-US" altLang="zh-CN"/>
              <a:t>(2) </a:t>
            </a:r>
            <a:r>
              <a:rPr lang="zh-CN" altLang="en-US"/>
              <a:t>确定范围</a:t>
            </a:r>
            <a:endParaRPr lang="zh-CN" altLang="en-US"/>
          </a:p>
        </p:txBody>
      </p:sp>
      <p:sp>
        <p:nvSpPr>
          <p:cNvPr id="33795" name="Rectangle 3"/>
          <p:cNvSpPr>
            <a:spLocks noGrp="1" noRot="1"/>
          </p:cNvSpPr>
          <p:nvPr>
            <p:ph idx="1"/>
          </p:nvPr>
        </p:nvSpPr>
        <p:spPr>
          <a:xfrm>
            <a:off x="838200" y="2403475"/>
            <a:ext cx="7770813" cy="3559175"/>
          </a:xfrm>
        </p:spPr>
        <p:txBody>
          <a:bodyPr/>
          <a:lstStyle/>
          <a:p>
            <a:pPr eaLnBrk="1" hangingPunct="1">
              <a:lnSpc>
                <a:spcPct val="120000"/>
              </a:lnSpc>
            </a:pPr>
            <a:r>
              <a:rPr lang="zh-CN" altLang="en-US" sz="2400"/>
              <a:t>使用谓词   </a:t>
            </a:r>
            <a:r>
              <a:rPr lang="en-US" altLang="zh-CN" sz="2400"/>
              <a:t>BETWEEN </a:t>
            </a:r>
            <a:r>
              <a:rPr lang="en-US" altLang="zh-CN" sz="2400">
                <a:latin typeface="Courier New" panose="02070309020205020404" pitchFamily="49" charset="0"/>
              </a:rPr>
              <a:t>…</a:t>
            </a:r>
            <a:r>
              <a:rPr lang="en-US" altLang="zh-CN" sz="2400"/>
              <a:t>  AND  </a:t>
            </a:r>
            <a:r>
              <a:rPr lang="en-US" altLang="zh-CN" sz="2400">
                <a:latin typeface="Courier New" panose="02070309020205020404" pitchFamily="49" charset="0"/>
              </a:rPr>
              <a:t>…</a:t>
            </a:r>
            <a:endParaRPr lang="en-US" altLang="zh-CN" sz="2400"/>
          </a:p>
          <a:p>
            <a:pPr eaLnBrk="1" hangingPunct="1">
              <a:lnSpc>
                <a:spcPct val="120000"/>
              </a:lnSpc>
              <a:buFont typeface="Wingdings" panose="05000000000000000000" pitchFamily="2" charset="2"/>
              <a:buNone/>
            </a:pPr>
            <a:r>
              <a:rPr lang="en-US" altLang="zh-CN" sz="2400"/>
              <a:t>                        NOT BETWEEN  </a:t>
            </a:r>
            <a:r>
              <a:rPr lang="en-US" altLang="zh-CN" sz="2400">
                <a:latin typeface="Courier New" panose="02070309020205020404" pitchFamily="49" charset="0"/>
              </a:rPr>
              <a:t>…</a:t>
            </a:r>
            <a:r>
              <a:rPr lang="en-US" altLang="zh-CN" sz="2400"/>
              <a:t>  AND  </a:t>
            </a:r>
            <a:r>
              <a:rPr lang="en-US" altLang="zh-CN" sz="2400">
                <a:latin typeface="Courier New" panose="02070309020205020404" pitchFamily="49" charset="0"/>
              </a:rPr>
              <a:t>…</a:t>
            </a:r>
            <a:endParaRPr lang="en-US" altLang="zh-CN" sz="2400"/>
          </a:p>
          <a:p>
            <a:pPr eaLnBrk="1" hangingPunct="1">
              <a:lnSpc>
                <a:spcPct val="120000"/>
              </a:lnSpc>
              <a:buFont typeface="Wingdings" panose="05000000000000000000" pitchFamily="2" charset="2"/>
              <a:buNone/>
            </a:pPr>
            <a:r>
              <a:rPr lang="en-US" altLang="zh-CN" sz="2000"/>
              <a:t>[</a:t>
            </a:r>
            <a:r>
              <a:rPr lang="zh-CN" altLang="en-US" sz="2000"/>
              <a:t>例</a:t>
            </a:r>
            <a:r>
              <a:rPr lang="en-US" altLang="zh-CN" sz="2000"/>
              <a:t>]  </a:t>
            </a:r>
            <a:r>
              <a:rPr lang="zh-CN" altLang="en-US" sz="2000"/>
              <a:t>查询年龄在</a:t>
            </a:r>
            <a:r>
              <a:rPr lang="en-US" altLang="zh-CN" sz="2000"/>
              <a:t>20~23</a:t>
            </a:r>
            <a:r>
              <a:rPr lang="zh-CN" altLang="en-US" sz="2000"/>
              <a:t>岁（包括</a:t>
            </a:r>
            <a:r>
              <a:rPr lang="en-US" altLang="zh-CN" sz="2000"/>
              <a:t>20</a:t>
            </a:r>
            <a:r>
              <a:rPr lang="zh-CN" altLang="en-US" sz="2000"/>
              <a:t>岁和</a:t>
            </a:r>
            <a:r>
              <a:rPr lang="en-US" altLang="zh-CN" sz="2000"/>
              <a:t>23</a:t>
            </a:r>
            <a:r>
              <a:rPr lang="zh-CN" altLang="en-US" sz="2000"/>
              <a:t>岁）之间的学生的姓名、系别和年龄</a:t>
            </a:r>
            <a:r>
              <a:rPr lang="zh-CN" altLang="en-US" sz="2800"/>
              <a:t>。</a:t>
            </a:r>
            <a:endParaRPr lang="zh-CN" altLang="en-US" sz="2800"/>
          </a:p>
          <a:p>
            <a:pPr lvl="1" algn="just" eaLnBrk="1" hangingPunct="1">
              <a:lnSpc>
                <a:spcPct val="120000"/>
              </a:lnSpc>
              <a:buFont typeface="Wingdings" panose="05000000000000000000" pitchFamily="2" charset="2"/>
              <a:buNone/>
            </a:pPr>
            <a:r>
              <a:rPr lang="zh-CN" altLang="en-US"/>
              <a:t>    </a:t>
            </a:r>
            <a:r>
              <a:rPr lang="en-US" altLang="zh-CN"/>
              <a:t>SELECT Sname</a:t>
            </a:r>
            <a:r>
              <a:rPr lang="zh-CN" altLang="en-US"/>
              <a:t>，</a:t>
            </a:r>
            <a:r>
              <a:rPr lang="en-US" altLang="zh-CN"/>
              <a:t>Sdept</a:t>
            </a:r>
            <a:r>
              <a:rPr lang="zh-CN" altLang="en-US"/>
              <a:t>，</a:t>
            </a:r>
            <a:r>
              <a:rPr lang="en-US" altLang="zh-CN"/>
              <a:t>Sage</a:t>
            </a:r>
            <a:endParaRPr lang="en-US" altLang="zh-CN"/>
          </a:p>
          <a:p>
            <a:pPr lvl="2" algn="just" eaLnBrk="1" hangingPunct="1">
              <a:lnSpc>
                <a:spcPct val="120000"/>
              </a:lnSpc>
              <a:buFont typeface="Wingdings 2" panose="05020102010507070707" pitchFamily="18" charset="2"/>
              <a:buNone/>
            </a:pPr>
            <a:r>
              <a:rPr lang="en-US" altLang="zh-CN"/>
              <a:t>FROM   Student</a:t>
            </a:r>
            <a:endParaRPr lang="en-US" altLang="zh-CN"/>
          </a:p>
          <a:p>
            <a:pPr lvl="2" eaLnBrk="1" hangingPunct="1">
              <a:lnSpc>
                <a:spcPct val="120000"/>
              </a:lnSpc>
              <a:buFont typeface="Wingdings 2" panose="05020102010507070707" pitchFamily="18" charset="2"/>
              <a:buNone/>
            </a:pPr>
            <a:r>
              <a:rPr lang="en-US" altLang="zh-CN"/>
              <a:t>WHERE Sage BETWEEN 20 AND 23</a:t>
            </a:r>
            <a:r>
              <a:rPr lang="zh-CN" altLang="en-US"/>
              <a:t>；</a:t>
            </a:r>
            <a:r>
              <a:rPr lang="zh-CN" altLang="en-US" sz="2000"/>
              <a:t> </a:t>
            </a:r>
            <a:endParaRPr lang="zh-CN" altLang="en-US" sz="2000"/>
          </a:p>
        </p:txBody>
      </p:sp>
      <p:sp>
        <p:nvSpPr>
          <p:cNvPr id="4" name="日期占位符 3"/>
          <p:cNvSpPr>
            <a:spLocks noGrp="1"/>
          </p:cNvSpPr>
          <p:nvPr>
            <p:ph type="dt" sz="quarter" idx="10"/>
          </p:nvPr>
        </p:nvSpPr>
        <p:spPr/>
        <p:txBody>
          <a:bodyPr/>
          <a:lstStyle/>
          <a:p>
            <a:pPr>
              <a:defRPr/>
            </a:pPr>
            <a:fld id="{2FCEC6A4-6F99-41AC-91E0-BA5F4CF730DF}" type="datetime1">
              <a:rPr lang="zh-CN" altLang="en-US"/>
            </a:fld>
            <a:endParaRPr lang="en-US" altLang="zh-CN"/>
          </a:p>
        </p:txBody>
      </p:sp>
      <p:sp>
        <p:nvSpPr>
          <p:cNvPr id="337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p:cNvSpPr>
          <p:nvPr>
            <p:ph type="title"/>
          </p:nvPr>
        </p:nvSpPr>
        <p:spPr/>
        <p:txBody>
          <a:bodyPr/>
          <a:lstStyle/>
          <a:p>
            <a:pPr eaLnBrk="1" hangingPunct="1"/>
            <a:r>
              <a:rPr lang="en-US" altLang="zh-CN"/>
              <a:t>(3) </a:t>
            </a:r>
            <a:r>
              <a:rPr lang="zh-CN" altLang="en-US"/>
              <a:t>确定集合</a:t>
            </a:r>
            <a:endParaRPr lang="zh-CN" altLang="en-US"/>
          </a:p>
        </p:txBody>
      </p:sp>
      <p:sp>
        <p:nvSpPr>
          <p:cNvPr id="34819" name="Rectangle 3"/>
          <p:cNvSpPr>
            <a:spLocks noGrp="1" noRot="1"/>
          </p:cNvSpPr>
          <p:nvPr>
            <p:ph idx="1"/>
          </p:nvPr>
        </p:nvSpPr>
        <p:spPr/>
        <p:txBody>
          <a:bodyPr/>
          <a:lstStyle/>
          <a:p>
            <a:pPr algn="just" eaLnBrk="1" hangingPunct="1">
              <a:lnSpc>
                <a:spcPct val="150000"/>
              </a:lnSpc>
              <a:buFont typeface="Wingdings" panose="05000000000000000000" pitchFamily="2" charset="2"/>
              <a:buNone/>
            </a:pPr>
            <a:r>
              <a:rPr lang="zh-CN" altLang="en-US" sz="2000" dirty="0"/>
              <a:t>使用谓词     </a:t>
            </a:r>
            <a:r>
              <a:rPr lang="en-US" altLang="zh-CN" sz="2000" dirty="0"/>
              <a:t>IN &lt;</a:t>
            </a:r>
            <a:r>
              <a:rPr lang="zh-CN" altLang="en-US" sz="2000" dirty="0"/>
              <a:t>值表</a:t>
            </a:r>
            <a:r>
              <a:rPr lang="en-US" altLang="zh-CN" sz="2000" dirty="0"/>
              <a:t>&gt;,  NOT IN &lt;</a:t>
            </a:r>
            <a:r>
              <a:rPr lang="zh-CN" altLang="en-US" sz="2000" dirty="0"/>
              <a:t>值表</a:t>
            </a:r>
            <a:r>
              <a:rPr lang="en-US" altLang="zh-CN" sz="2000" dirty="0"/>
              <a:t>&gt;</a:t>
            </a:r>
            <a:endParaRPr lang="en-US" altLang="zh-CN" sz="2000" dirty="0"/>
          </a:p>
          <a:p>
            <a:pPr lvl="2" algn="just" eaLnBrk="1" hangingPunct="1">
              <a:lnSpc>
                <a:spcPct val="150000"/>
              </a:lnSpc>
              <a:buFont typeface="Wingdings 2" panose="05020102010507070707" pitchFamily="18" charset="2"/>
              <a:buNone/>
            </a:pPr>
            <a:r>
              <a:rPr lang="en-US" altLang="zh-CN" sz="1600" dirty="0"/>
              <a:t>          </a:t>
            </a:r>
            <a:r>
              <a:rPr lang="en-US" altLang="zh-CN" sz="1800" dirty="0"/>
              <a:t>&lt;</a:t>
            </a:r>
            <a:r>
              <a:rPr lang="zh-CN" altLang="en-US" sz="1800" dirty="0"/>
              <a:t>值表</a:t>
            </a:r>
            <a:r>
              <a:rPr lang="en-US" altLang="zh-CN" sz="1800" dirty="0"/>
              <a:t>&gt;</a:t>
            </a:r>
            <a:r>
              <a:rPr lang="zh-CN" altLang="en-US" sz="2000" dirty="0"/>
              <a:t>：</a:t>
            </a:r>
            <a:r>
              <a:rPr lang="zh-CN" altLang="en-US" sz="1800" dirty="0"/>
              <a:t>用逗号分隔的一组取值</a:t>
            </a:r>
            <a:endParaRPr lang="zh-CN" altLang="en-US" dirty="0"/>
          </a:p>
          <a:p>
            <a:pPr eaLnBrk="1" hangingPunct="1">
              <a:lnSpc>
                <a:spcPct val="120000"/>
              </a:lnSpc>
              <a:buFont typeface="Wingdings" panose="05000000000000000000" pitchFamily="2" charset="2"/>
              <a:buNone/>
            </a:pPr>
            <a:r>
              <a:rPr lang="en-US" altLang="zh-CN" sz="2400" dirty="0"/>
              <a:t>[</a:t>
            </a:r>
            <a:r>
              <a:rPr lang="zh-CN" altLang="en-US" sz="2400" dirty="0">
                <a:ea typeface="黑体" panose="02010609060101010101" pitchFamily="49" charset="-122"/>
              </a:rPr>
              <a:t>例</a:t>
            </a:r>
            <a:r>
              <a:rPr lang="en-US" altLang="zh-CN" sz="2400" dirty="0"/>
              <a:t>]</a:t>
            </a:r>
            <a:r>
              <a:rPr lang="zh-CN" altLang="en-US" sz="2400" dirty="0"/>
              <a:t>查询信息系（</a:t>
            </a:r>
            <a:r>
              <a:rPr lang="en-US" altLang="zh-CN" sz="2400" dirty="0"/>
              <a:t>IS</a:t>
            </a:r>
            <a:r>
              <a:rPr lang="zh-CN" altLang="en-US" sz="2400" dirty="0"/>
              <a:t>）、数学系（</a:t>
            </a:r>
            <a:r>
              <a:rPr lang="en-US" altLang="zh-CN" sz="2400" dirty="0"/>
              <a:t>MA</a:t>
            </a:r>
            <a:r>
              <a:rPr lang="zh-CN" altLang="en-US" sz="2400" dirty="0"/>
              <a:t>）和计</a:t>
            </a:r>
            <a:endParaRPr lang="zh-CN" altLang="en-US" sz="2400" dirty="0"/>
          </a:p>
          <a:p>
            <a:pPr eaLnBrk="1" hangingPunct="1">
              <a:lnSpc>
                <a:spcPct val="120000"/>
              </a:lnSpc>
              <a:buFont typeface="Wingdings" panose="05000000000000000000" pitchFamily="2" charset="2"/>
              <a:buNone/>
            </a:pPr>
            <a:r>
              <a:rPr lang="zh-CN" altLang="en-US" sz="2400" dirty="0"/>
              <a:t>          算机科学系（</a:t>
            </a:r>
            <a:r>
              <a:rPr lang="en-US" altLang="zh-CN" sz="2400" dirty="0"/>
              <a:t>CS</a:t>
            </a:r>
            <a:r>
              <a:rPr lang="zh-CN" altLang="en-US" sz="2400" dirty="0"/>
              <a:t>）学生的姓名和性别。</a:t>
            </a:r>
            <a:endParaRPr lang="zh-CN" altLang="en-US" sz="2400" dirty="0"/>
          </a:p>
          <a:p>
            <a:pPr lvl="1" eaLnBrk="1" hangingPunct="1">
              <a:lnSpc>
                <a:spcPct val="120000"/>
              </a:lnSpc>
              <a:buFont typeface="Wingdings" panose="05000000000000000000" pitchFamily="2" charset="2"/>
              <a:buNone/>
            </a:pPr>
            <a:r>
              <a:rPr lang="en-US" altLang="zh-CN" dirty="0"/>
              <a:t>SELECT </a:t>
            </a:r>
            <a:r>
              <a:rPr lang="en-US" altLang="zh-CN" dirty="0" err="1"/>
              <a:t>Sname</a:t>
            </a:r>
            <a:r>
              <a:rPr lang="zh-CN" altLang="en-US" dirty="0"/>
              <a:t>，</a:t>
            </a:r>
            <a:r>
              <a:rPr lang="en-US" altLang="zh-CN" dirty="0" err="1"/>
              <a:t>Ssex</a:t>
            </a:r>
            <a:endParaRPr lang="en-US" altLang="zh-CN" dirty="0"/>
          </a:p>
          <a:p>
            <a:pPr lvl="1" eaLnBrk="1" hangingPunct="1">
              <a:lnSpc>
                <a:spcPct val="120000"/>
              </a:lnSpc>
              <a:buFont typeface="Wingdings" panose="05000000000000000000" pitchFamily="2" charset="2"/>
              <a:buNone/>
            </a:pPr>
            <a:r>
              <a:rPr lang="en-US" altLang="zh-CN" dirty="0"/>
              <a:t>FROM  Student</a:t>
            </a:r>
            <a:endParaRPr lang="en-US" altLang="zh-CN" dirty="0"/>
          </a:p>
          <a:p>
            <a:pPr lvl="1" eaLnBrk="1" hangingPunct="1">
              <a:lnSpc>
                <a:spcPct val="120000"/>
              </a:lnSpc>
              <a:buFont typeface="Wingdings" panose="05000000000000000000" pitchFamily="2" charset="2"/>
              <a:buNone/>
            </a:pPr>
            <a:r>
              <a:rPr lang="en-US" altLang="zh-CN" dirty="0"/>
              <a:t>WHERE </a:t>
            </a:r>
            <a:r>
              <a:rPr lang="en-US" altLang="zh-CN" dirty="0" err="1"/>
              <a:t>Sdept</a:t>
            </a:r>
            <a:r>
              <a:rPr lang="en-US" altLang="zh-CN" dirty="0"/>
              <a:t> IN ( 'IS'</a:t>
            </a:r>
            <a:r>
              <a:rPr lang="zh-CN" altLang="en-US" dirty="0"/>
              <a:t>，</a:t>
            </a:r>
            <a:r>
              <a:rPr lang="en-US" altLang="zh-CN" dirty="0"/>
              <a:t>'MA'</a:t>
            </a:r>
            <a:r>
              <a:rPr lang="zh-CN" altLang="en-US" dirty="0"/>
              <a:t>，</a:t>
            </a:r>
            <a:r>
              <a:rPr lang="en-US" altLang="zh-CN" dirty="0"/>
              <a:t>'CS' );</a:t>
            </a:r>
            <a:endParaRPr lang="en-US" altLang="zh-CN" sz="2000" dirty="0"/>
          </a:p>
        </p:txBody>
      </p:sp>
      <p:sp>
        <p:nvSpPr>
          <p:cNvPr id="4" name="日期占位符 3"/>
          <p:cNvSpPr>
            <a:spLocks noGrp="1"/>
          </p:cNvSpPr>
          <p:nvPr>
            <p:ph type="dt" sz="quarter" idx="10"/>
          </p:nvPr>
        </p:nvSpPr>
        <p:spPr/>
        <p:txBody>
          <a:bodyPr/>
          <a:lstStyle/>
          <a:p>
            <a:pPr>
              <a:defRPr/>
            </a:pPr>
            <a:fld id="{0F4A0E8C-AC99-4E06-8E97-B9C95274FA59}" type="datetime1">
              <a:rPr lang="zh-CN" altLang="en-US"/>
            </a:fld>
            <a:endParaRPr lang="en-US" altLang="zh-CN"/>
          </a:p>
        </p:txBody>
      </p:sp>
      <p:sp>
        <p:nvSpPr>
          <p:cNvPr id="348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p:cNvSpPr>
          <p:nvPr>
            <p:ph type="title"/>
          </p:nvPr>
        </p:nvSpPr>
        <p:spPr/>
        <p:txBody>
          <a:bodyPr/>
          <a:lstStyle/>
          <a:p>
            <a:pPr eaLnBrk="1" hangingPunct="1"/>
            <a:r>
              <a:rPr lang="en-US" altLang="zh-CN" sz="4000"/>
              <a:t>1.1.3  </a:t>
            </a:r>
            <a:r>
              <a:rPr lang="zh-CN" altLang="en-US" sz="4000"/>
              <a:t>数据管理技术的产生和发展</a:t>
            </a:r>
            <a:endParaRPr lang="zh-CN" altLang="en-US">
              <a:ea typeface="黑体" panose="02010609060101010101" pitchFamily="49" charset="-122"/>
            </a:endParaRPr>
          </a:p>
        </p:txBody>
      </p:sp>
      <p:sp>
        <p:nvSpPr>
          <p:cNvPr id="31747" name="Rectangle 3"/>
          <p:cNvSpPr>
            <a:spLocks noGrp="1" noRot="1"/>
          </p:cNvSpPr>
          <p:nvPr>
            <p:ph idx="1"/>
          </p:nvPr>
        </p:nvSpPr>
        <p:spPr>
          <a:xfrm>
            <a:off x="468313" y="2276475"/>
            <a:ext cx="8001000" cy="4178300"/>
          </a:xfrm>
        </p:spPr>
        <p:txBody>
          <a:bodyPr/>
          <a:lstStyle/>
          <a:p>
            <a:pPr algn="just" eaLnBrk="1" hangingPunct="1">
              <a:lnSpc>
                <a:spcPct val="80000"/>
              </a:lnSpc>
            </a:pPr>
            <a:r>
              <a:rPr lang="zh-CN" altLang="en-US"/>
              <a:t>什么是数据管理</a:t>
            </a:r>
            <a:endParaRPr lang="zh-CN" altLang="en-US"/>
          </a:p>
          <a:p>
            <a:pPr lvl="1" algn="just" eaLnBrk="1" hangingPunct="1">
              <a:lnSpc>
                <a:spcPct val="150000"/>
              </a:lnSpc>
            </a:pPr>
            <a:r>
              <a:rPr lang="zh-CN" altLang="en-US" b="1"/>
              <a:t>对数据进行分类、组织、编码、存储、检索和维护，是数据处理的中心问题</a:t>
            </a:r>
            <a:endParaRPr lang="zh-CN" altLang="en-US"/>
          </a:p>
          <a:p>
            <a:pPr algn="just" eaLnBrk="1" hangingPunct="1">
              <a:lnSpc>
                <a:spcPct val="80000"/>
              </a:lnSpc>
            </a:pPr>
            <a:r>
              <a:rPr lang="zh-CN" altLang="en-US"/>
              <a:t>数据管理技术的发展过程</a:t>
            </a:r>
            <a:endParaRPr lang="zh-CN" altLang="en-US"/>
          </a:p>
          <a:p>
            <a:pPr lvl="1" algn="just" eaLnBrk="1" hangingPunct="1">
              <a:lnSpc>
                <a:spcPct val="160000"/>
              </a:lnSpc>
            </a:pPr>
            <a:r>
              <a:rPr lang="zh-CN" altLang="en-US" b="1"/>
              <a:t>人工管理阶段</a:t>
            </a:r>
            <a:r>
              <a:rPr lang="en-US" altLang="zh-CN" b="1"/>
              <a:t>(40</a:t>
            </a:r>
            <a:r>
              <a:rPr lang="zh-CN" altLang="en-US" b="1"/>
              <a:t>年代中</a:t>
            </a:r>
            <a:r>
              <a:rPr lang="en-US" altLang="zh-CN" b="1"/>
              <a:t>--50</a:t>
            </a:r>
            <a:r>
              <a:rPr lang="zh-CN" altLang="en-US" b="1"/>
              <a:t>年代中</a:t>
            </a:r>
            <a:r>
              <a:rPr lang="en-US" altLang="zh-CN" b="1"/>
              <a:t>)</a:t>
            </a:r>
            <a:endParaRPr lang="en-US" altLang="zh-CN" b="1"/>
          </a:p>
          <a:p>
            <a:pPr lvl="1" algn="just" eaLnBrk="1" hangingPunct="1">
              <a:lnSpc>
                <a:spcPct val="160000"/>
              </a:lnSpc>
            </a:pPr>
            <a:r>
              <a:rPr lang="zh-CN" altLang="en-US" b="1"/>
              <a:t>文件系统阶段</a:t>
            </a:r>
            <a:r>
              <a:rPr lang="en-US" altLang="zh-CN" b="1"/>
              <a:t>(50</a:t>
            </a:r>
            <a:r>
              <a:rPr lang="zh-CN" altLang="en-US" b="1"/>
              <a:t>年代末</a:t>
            </a:r>
            <a:r>
              <a:rPr lang="en-US" altLang="zh-CN" b="1"/>
              <a:t>--60</a:t>
            </a:r>
            <a:r>
              <a:rPr lang="zh-CN" altLang="en-US" b="1"/>
              <a:t>年代中</a:t>
            </a:r>
            <a:r>
              <a:rPr lang="en-US" altLang="zh-CN" b="1"/>
              <a:t>)</a:t>
            </a:r>
            <a:endParaRPr lang="en-US" altLang="zh-CN" b="1"/>
          </a:p>
          <a:p>
            <a:pPr lvl="1" algn="just" eaLnBrk="1" hangingPunct="1">
              <a:lnSpc>
                <a:spcPct val="160000"/>
              </a:lnSpc>
            </a:pPr>
            <a:r>
              <a:rPr lang="zh-CN" altLang="en-US" b="1"/>
              <a:t>数据库系统阶段</a:t>
            </a:r>
            <a:r>
              <a:rPr lang="en-US" altLang="zh-CN" b="1"/>
              <a:t>(60</a:t>
            </a:r>
            <a:r>
              <a:rPr lang="zh-CN" altLang="en-US" b="1"/>
              <a:t>年代末</a:t>
            </a:r>
            <a:r>
              <a:rPr lang="en-US" altLang="zh-CN" b="1"/>
              <a:t>--</a:t>
            </a:r>
            <a:r>
              <a:rPr lang="zh-CN" altLang="en-US" b="1"/>
              <a:t>现在</a:t>
            </a:r>
            <a:r>
              <a:rPr lang="en-US" altLang="zh-CN" b="1"/>
              <a:t>)</a:t>
            </a:r>
            <a:endParaRPr lang="en-US" altLang="zh-CN" b="1"/>
          </a:p>
          <a:p>
            <a:pPr algn="just" eaLnBrk="1" hangingPunct="1">
              <a:lnSpc>
                <a:spcPct val="80000"/>
              </a:lnSpc>
            </a:pPr>
            <a:endParaRPr lang="en-US" altLang="zh-CN" b="1"/>
          </a:p>
        </p:txBody>
      </p:sp>
      <p:sp>
        <p:nvSpPr>
          <p:cNvPr id="6861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E5F0D14E-1D67-418C-8282-E0745A22C9A2}"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
        <p:nvSpPr>
          <p:cNvPr id="31748" name="AutoShape 4"/>
          <p:cNvSpPr>
            <a:spLocks noChangeArrowheads="1"/>
          </p:cNvSpPr>
          <p:nvPr/>
        </p:nvSpPr>
        <p:spPr bwMode="auto">
          <a:xfrm>
            <a:off x="2339023" y="1124268"/>
            <a:ext cx="6875462" cy="1944687"/>
          </a:xfrm>
          <a:prstGeom prst="wedgeRoundRectCallout">
            <a:avLst>
              <a:gd name="adj1" fmla="val 5093"/>
              <a:gd name="adj2" fmla="val 99144"/>
              <a:gd name="adj3" fmla="val 16667"/>
            </a:avLst>
          </a:prstGeom>
          <a:solidFill>
            <a:schemeClr val="accent6">
              <a:lumMod val="20000"/>
              <a:lumOff val="80000"/>
            </a:schemeClr>
          </a:solidFill>
          <a:ln w="9525">
            <a:solidFill>
              <a:schemeClr val="tx1"/>
            </a:solidFill>
            <a:miter lim="800000"/>
          </a:ln>
        </p:spPr>
        <p:txBody>
          <a:bodyPr/>
          <a:lstStyle/>
          <a:p>
            <a:pPr algn="ctr" eaLnBrk="1" hangingPunct="1">
              <a:defRPr/>
            </a:pPr>
            <a:r>
              <a:rPr kumimoji="1" lang="en-US" altLang="zh-CN" dirty="0"/>
              <a:t>20</a:t>
            </a:r>
            <a:r>
              <a:rPr kumimoji="1" lang="zh-CN" altLang="en-US" dirty="0"/>
              <a:t>世纪</a:t>
            </a:r>
            <a:r>
              <a:rPr kumimoji="1" lang="en-US" altLang="zh-CN" dirty="0"/>
              <a:t>50</a:t>
            </a:r>
            <a:r>
              <a:rPr kumimoji="1" lang="zh-CN" altLang="en-US" dirty="0"/>
              <a:t>年代以前为人工管理阶段，当时计算机主要是用于科学计算。当时从硬件看， 外存只有磁带、卡片、纸带 ，还没有磁盘等这些可直接存取的存储设备； 从软件上看，还没有出现操作系统和管理数据的软件。所以数据由用户直接管理，因此数据依赖于特定的应用程序，缺乏独立性，且数据间也缺乏逻辑组织。</a:t>
            </a:r>
            <a:endParaRPr kumimoji="1" lang="zh-CN" altLang="en-US" dirty="0"/>
          </a:p>
          <a:p>
            <a:pPr algn="ctr" eaLnBrk="1" hangingPunct="1">
              <a:defRPr/>
            </a:pPr>
            <a:endParaRPr kumimoji="1" lang="en-US" altLang="zh-CN" dirty="0">
              <a:solidFill>
                <a:schemeClr val="tx2"/>
              </a:solidFill>
            </a:endParaRPr>
          </a:p>
        </p:txBody>
      </p:sp>
      <p:sp>
        <p:nvSpPr>
          <p:cNvPr id="31750" name="AutoShape 6"/>
          <p:cNvSpPr>
            <a:spLocks noChangeArrowheads="1"/>
          </p:cNvSpPr>
          <p:nvPr/>
        </p:nvSpPr>
        <p:spPr bwMode="auto">
          <a:xfrm>
            <a:off x="2268538" y="2492375"/>
            <a:ext cx="6624637" cy="2447925"/>
          </a:xfrm>
          <a:prstGeom prst="wedgeRoundRectCallout">
            <a:avLst>
              <a:gd name="adj1" fmla="val 6481"/>
              <a:gd name="adj2" fmla="val 72181"/>
              <a:gd name="adj3" fmla="val 16667"/>
            </a:avLst>
          </a:prstGeom>
          <a:solidFill>
            <a:schemeClr val="accent4">
              <a:lumMod val="20000"/>
              <a:lumOff val="80000"/>
            </a:schemeClr>
          </a:solidFill>
          <a:ln w="9525">
            <a:solidFill>
              <a:schemeClr val="tx1"/>
            </a:solidFill>
            <a:miter lim="800000"/>
          </a:ln>
        </p:spPr>
        <p:txBody>
          <a:bodyPr/>
          <a:lstStyle/>
          <a:p>
            <a:pPr eaLnBrk="1" hangingPunct="1">
              <a:defRPr/>
            </a:pPr>
            <a:r>
              <a:rPr kumimoji="1" lang="zh-CN" altLang="en-US" dirty="0"/>
              <a:t>文件系统阶段的主要特点是：</a:t>
            </a:r>
            <a:endParaRPr kumimoji="1" lang="zh-CN" altLang="en-US" dirty="0"/>
          </a:p>
          <a:p>
            <a:pPr eaLnBrk="1" hangingPunct="1">
              <a:defRPr/>
            </a:pPr>
            <a:r>
              <a:rPr kumimoji="1" lang="zh-CN" altLang="en-US" dirty="0"/>
              <a:t>（</a:t>
            </a:r>
            <a:r>
              <a:rPr kumimoji="1" lang="en-US" altLang="zh-CN" dirty="0"/>
              <a:t>1</a:t>
            </a:r>
            <a:r>
              <a:rPr kumimoji="1" lang="zh-CN" altLang="en-US" dirty="0"/>
              <a:t>）数据被组织成相对独立的数据文件，数据和程序相互独立，数据共享成为了可能；数据的物理结构和逻辑结构之间有了简单的变换。</a:t>
            </a:r>
            <a:endParaRPr kumimoji="1" lang="zh-CN" altLang="en-US" dirty="0"/>
          </a:p>
          <a:p>
            <a:pPr eaLnBrk="1" hangingPunct="1">
              <a:defRPr/>
            </a:pPr>
            <a:r>
              <a:rPr kumimoji="1" lang="zh-CN" altLang="en-US" dirty="0"/>
              <a:t>（</a:t>
            </a:r>
            <a:r>
              <a:rPr kumimoji="1" lang="en-US" altLang="zh-CN" dirty="0"/>
              <a:t>2</a:t>
            </a:r>
            <a:r>
              <a:rPr kumimoji="1" lang="zh-CN" altLang="en-US" dirty="0"/>
              <a:t>）文件管理系统提供了，对数据文件按文件名称进行数据的存取、修改等的编辑操作方法。</a:t>
            </a:r>
            <a:endParaRPr kumimoji="1" lang="zh-CN" altLang="en-US" dirty="0"/>
          </a:p>
          <a:p>
            <a:pPr eaLnBrk="1" hangingPunct="1">
              <a:defRPr/>
            </a:pPr>
            <a:r>
              <a:rPr kumimoji="1" lang="zh-CN" altLang="en-US" dirty="0"/>
              <a:t> （</a:t>
            </a:r>
            <a:r>
              <a:rPr kumimoji="1" lang="en-US" altLang="zh-CN" dirty="0"/>
              <a:t>3</a:t>
            </a:r>
            <a:r>
              <a:rPr kumimoji="1" lang="zh-CN" altLang="en-US" dirty="0"/>
              <a:t>）数据虽可以共享，但因数据还是面向某些特定的应用程序，所以数据仍存在相当程度的冗余。</a:t>
            </a:r>
            <a:endParaRPr kumimoji="1" lang="zh-CN" altLang="en-US" dirty="0"/>
          </a:p>
        </p:txBody>
      </p:sp>
      <p:sp>
        <p:nvSpPr>
          <p:cNvPr id="31751" name="AutoShape 7"/>
          <p:cNvSpPr>
            <a:spLocks noChangeArrowheads="1"/>
          </p:cNvSpPr>
          <p:nvPr/>
        </p:nvSpPr>
        <p:spPr bwMode="auto">
          <a:xfrm>
            <a:off x="2268538" y="5156835"/>
            <a:ext cx="6696075" cy="1296988"/>
          </a:xfrm>
          <a:prstGeom prst="wedgeRoundRectCallout">
            <a:avLst>
              <a:gd name="adj1" fmla="val 1139"/>
              <a:gd name="adj2" fmla="val 91125"/>
              <a:gd name="adj3" fmla="val 16667"/>
            </a:avLst>
          </a:prstGeom>
          <a:solidFill>
            <a:schemeClr val="accent1">
              <a:lumMod val="20000"/>
              <a:lumOff val="80000"/>
            </a:schemeClr>
          </a:solidFill>
          <a:ln w="9525">
            <a:solidFill>
              <a:schemeClr val="tx1"/>
            </a:solidFill>
            <a:miter lim="800000"/>
          </a:ln>
        </p:spPr>
        <p:txBody>
          <a:bodyPr/>
          <a:lstStyle/>
          <a:p>
            <a:pPr algn="ctr" eaLnBrk="1" hangingPunct="1">
              <a:defRPr/>
            </a:pPr>
            <a:r>
              <a:rPr kumimoji="1" lang="zh-CN" altLang="en-US" dirty="0"/>
              <a:t>这一阶段的特点是数据不再针对某一特定应用，而是面向全组织的，数据共享度高、冗余度小，具有整体的结构性，并且实现了对数据进行统一的控制。</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blinds(horizontal)">
                                      <p:cBhvr>
                                        <p:cTn id="7" dur="500"/>
                                        <p:tgtEl>
                                          <p:spTgt spid="317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747">
                                            <p:txEl>
                                              <p:pRg st="2" end="2"/>
                                            </p:txEl>
                                          </p:spTgt>
                                        </p:tgtEl>
                                        <p:attrNameLst>
                                          <p:attrName>style.visibility</p:attrName>
                                        </p:attrNameLst>
                                      </p:cBhvr>
                                      <p:to>
                                        <p:strVal val="visible"/>
                                      </p:to>
                                    </p:set>
                                    <p:animEffect transition="in" filter="blinds(horizontal)">
                                      <p:cBhvr>
                                        <p:cTn id="12" dur="500"/>
                                        <p:tgtEl>
                                          <p:spTgt spid="317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animEffect transition="in" filter="blinds(horizontal)">
                                      <p:cBhvr>
                                        <p:cTn id="17" dur="500"/>
                                        <p:tgtEl>
                                          <p:spTgt spid="317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1747">
                                            <p:txEl>
                                              <p:pRg st="4" end="4"/>
                                            </p:txEl>
                                          </p:spTgt>
                                        </p:tgtEl>
                                        <p:attrNameLst>
                                          <p:attrName>style.visibility</p:attrName>
                                        </p:attrNameLst>
                                      </p:cBhvr>
                                      <p:to>
                                        <p:strVal val="visible"/>
                                      </p:to>
                                    </p:set>
                                    <p:animEffect transition="in" filter="blinds(horizontal)">
                                      <p:cBhvr>
                                        <p:cTn id="22" dur="500"/>
                                        <p:tgtEl>
                                          <p:spTgt spid="3174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1747">
                                            <p:txEl>
                                              <p:pRg st="5" end="5"/>
                                            </p:txEl>
                                          </p:spTgt>
                                        </p:tgtEl>
                                        <p:attrNameLst>
                                          <p:attrName>style.visibility</p:attrName>
                                        </p:attrNameLst>
                                      </p:cBhvr>
                                      <p:to>
                                        <p:strVal val="visible"/>
                                      </p:to>
                                    </p:set>
                                    <p:animEffect transition="in" filter="blinds(horizontal)">
                                      <p:cBhvr>
                                        <p:cTn id="27" dur="500"/>
                                        <p:tgtEl>
                                          <p:spTgt spid="3174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1748"/>
                                        </p:tgtEl>
                                        <p:attrNameLst>
                                          <p:attrName>style.visibility</p:attrName>
                                        </p:attrNameLst>
                                      </p:cBhvr>
                                      <p:to>
                                        <p:strVal val="visible"/>
                                      </p:to>
                                    </p:set>
                                    <p:animEffect transition="in" filter="blinds(horizontal)">
                                      <p:cBhvr>
                                        <p:cTn id="32" dur="500"/>
                                        <p:tgtEl>
                                          <p:spTgt spid="3174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nodeType="clickEffect">
                                  <p:stCondLst>
                                    <p:cond delay="0"/>
                                  </p:stCondLst>
                                  <p:childTnLst>
                                    <p:animEffect transition="out" filter="blinds(horizontal)">
                                      <p:cBhvr>
                                        <p:cTn id="36" dur="500"/>
                                        <p:tgtEl>
                                          <p:spTgt spid="31748"/>
                                        </p:tgtEl>
                                      </p:cBhvr>
                                    </p:animEffect>
                                    <p:set>
                                      <p:cBhvr>
                                        <p:cTn id="37" dur="1" fill="hold">
                                          <p:stCondLst>
                                            <p:cond delay="499"/>
                                          </p:stCondLst>
                                        </p:cTn>
                                        <p:tgtEl>
                                          <p:spTgt spid="3174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1750"/>
                                        </p:tgtEl>
                                        <p:attrNameLst>
                                          <p:attrName>style.visibility</p:attrName>
                                        </p:attrNameLst>
                                      </p:cBhvr>
                                      <p:to>
                                        <p:strVal val="visible"/>
                                      </p:to>
                                    </p:set>
                                    <p:animEffect transition="in" filter="blinds(horizontal)">
                                      <p:cBhvr>
                                        <p:cTn id="42" dur="500"/>
                                        <p:tgtEl>
                                          <p:spTgt spid="3175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31750"/>
                                        </p:tgtEl>
                                      </p:cBhvr>
                                    </p:animEffect>
                                    <p:set>
                                      <p:cBhvr>
                                        <p:cTn id="47" dur="1" fill="hold">
                                          <p:stCondLst>
                                            <p:cond delay="499"/>
                                          </p:stCondLst>
                                        </p:cTn>
                                        <p:tgtEl>
                                          <p:spTgt spid="3175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1751"/>
                                        </p:tgtEl>
                                        <p:attrNameLst>
                                          <p:attrName>style.visibility</p:attrName>
                                        </p:attrNameLst>
                                      </p:cBhvr>
                                      <p:to>
                                        <p:strVal val="visible"/>
                                      </p:to>
                                    </p:set>
                                    <p:animEffect transition="in" filter="blinds(horizontal)">
                                      <p:cBhvr>
                                        <p:cTn id="52" dur="500"/>
                                        <p:tgtEl>
                                          <p:spTgt spid="3175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31751"/>
                                        </p:tgtEl>
                                      </p:cBhvr>
                                    </p:animEffect>
                                    <p:set>
                                      <p:cBhvr>
                                        <p:cTn id="57" dur="1" fill="hold">
                                          <p:stCondLst>
                                            <p:cond delay="499"/>
                                          </p:stCondLst>
                                        </p:cTn>
                                        <p:tgtEl>
                                          <p:spTgt spid="317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31748" grpId="1" animBg="1"/>
      <p:bldP spid="31750" grpId="0" animBg="1"/>
      <p:bldP spid="31750" grpId="1" animBg="1"/>
      <p:bldP spid="31751" grpId="0" animBg="1"/>
      <p:bldP spid="31751" grpId="1"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p:cNvSpPr>
          <p:nvPr>
            <p:ph type="title"/>
          </p:nvPr>
        </p:nvSpPr>
        <p:spPr/>
        <p:txBody>
          <a:bodyPr/>
          <a:lstStyle/>
          <a:p>
            <a:pPr eaLnBrk="1" hangingPunct="1"/>
            <a:endParaRPr lang="zh-CN" altLang="zh-CN"/>
          </a:p>
        </p:txBody>
      </p:sp>
      <p:sp>
        <p:nvSpPr>
          <p:cNvPr id="35843" name="Rectangle 3"/>
          <p:cNvSpPr>
            <a:spLocks noGrp="1" noRot="1"/>
          </p:cNvSpPr>
          <p:nvPr>
            <p:ph idx="1"/>
          </p:nvPr>
        </p:nvSpPr>
        <p:spPr>
          <a:xfrm>
            <a:off x="447558" y="2060848"/>
            <a:ext cx="8229600" cy="4389437"/>
          </a:xfrm>
        </p:spPr>
        <p:txBody>
          <a:bodyPr/>
          <a:lstStyle/>
          <a:p>
            <a:pPr algn="just" eaLnBrk="1" hangingPunct="1">
              <a:lnSpc>
                <a:spcPct val="140000"/>
              </a:lnSpc>
              <a:buFont typeface="Wingdings" panose="05000000000000000000" pitchFamily="2" charset="2"/>
              <a:buNone/>
            </a:pPr>
            <a:r>
              <a:rPr lang="en-US" altLang="zh-CN" sz="2400" dirty="0"/>
              <a:t>[</a:t>
            </a:r>
            <a:r>
              <a:rPr lang="zh-CN" altLang="en-US" sz="2400" dirty="0">
                <a:ea typeface="黑体" panose="02010609060101010101" pitchFamily="49" charset="-122"/>
              </a:rPr>
              <a:t>例</a:t>
            </a:r>
            <a:r>
              <a:rPr lang="en-US" altLang="zh-CN" sz="2400" dirty="0"/>
              <a:t>]</a:t>
            </a:r>
            <a:r>
              <a:rPr lang="zh-CN" altLang="en-US" sz="2400" dirty="0"/>
              <a:t>查询既不是信息系、数学系，也不是计算 </a:t>
            </a:r>
            <a:endParaRPr lang="zh-CN" altLang="en-US" sz="2400" dirty="0"/>
          </a:p>
          <a:p>
            <a:pPr algn="just" eaLnBrk="1" hangingPunct="1">
              <a:lnSpc>
                <a:spcPct val="140000"/>
              </a:lnSpc>
              <a:buFont typeface="Wingdings" panose="05000000000000000000" pitchFamily="2" charset="2"/>
              <a:buNone/>
            </a:pPr>
            <a:r>
              <a:rPr lang="zh-CN" altLang="en-US" sz="2400" dirty="0"/>
              <a:t>           机科学系的学生的姓名和性别。</a:t>
            </a:r>
            <a:endParaRPr lang="zh-CN" altLang="en-US" sz="2400" dirty="0"/>
          </a:p>
          <a:p>
            <a:pPr lvl="1" algn="just" eaLnBrk="1" hangingPunct="1">
              <a:lnSpc>
                <a:spcPct val="140000"/>
              </a:lnSpc>
              <a:buFont typeface="Wingdings" panose="05000000000000000000" pitchFamily="2" charset="2"/>
              <a:buNone/>
            </a:pPr>
            <a:r>
              <a:rPr lang="en-US" altLang="zh-CN" dirty="0"/>
              <a:t>SELECT </a:t>
            </a:r>
            <a:r>
              <a:rPr lang="en-US" altLang="zh-CN" dirty="0" err="1"/>
              <a:t>Sname</a:t>
            </a:r>
            <a:r>
              <a:rPr lang="zh-CN" altLang="en-US" dirty="0"/>
              <a:t>，</a:t>
            </a:r>
            <a:r>
              <a:rPr lang="en-US" altLang="zh-CN" dirty="0" err="1"/>
              <a:t>Ssex</a:t>
            </a:r>
            <a:endParaRPr lang="en-US" altLang="zh-CN" dirty="0"/>
          </a:p>
          <a:p>
            <a:pPr lvl="1" algn="just" eaLnBrk="1" hangingPunct="1">
              <a:lnSpc>
                <a:spcPct val="140000"/>
              </a:lnSpc>
              <a:buFont typeface="Wingdings" panose="05000000000000000000" pitchFamily="2" charset="2"/>
              <a:buNone/>
            </a:pPr>
            <a:r>
              <a:rPr lang="en-US" altLang="zh-CN" dirty="0"/>
              <a:t>FROM Student</a:t>
            </a:r>
            <a:endParaRPr lang="en-US" altLang="zh-CN" dirty="0"/>
          </a:p>
          <a:p>
            <a:pPr algn="just" eaLnBrk="1" hangingPunct="1">
              <a:lnSpc>
                <a:spcPct val="140000"/>
              </a:lnSpc>
              <a:buFont typeface="Wingdings" panose="05000000000000000000" pitchFamily="2" charset="2"/>
              <a:buNone/>
            </a:pPr>
            <a:r>
              <a:rPr lang="en-US" altLang="zh-CN" sz="2400" dirty="0"/>
              <a:t>	 WHERE </a:t>
            </a:r>
            <a:r>
              <a:rPr lang="en-US" altLang="zh-CN" sz="2400" dirty="0" err="1"/>
              <a:t>Sdept</a:t>
            </a:r>
            <a:r>
              <a:rPr lang="en-US" altLang="zh-CN" sz="2400" dirty="0"/>
              <a:t> NOT IN ( 'IS'</a:t>
            </a:r>
            <a:r>
              <a:rPr lang="zh-CN" altLang="en-US" sz="2400" dirty="0"/>
              <a:t>，</a:t>
            </a:r>
            <a:r>
              <a:rPr lang="en-US" altLang="zh-CN" sz="2400" dirty="0"/>
              <a:t>'MA'</a:t>
            </a:r>
            <a:r>
              <a:rPr lang="zh-CN" altLang="en-US" sz="2400" dirty="0"/>
              <a:t>，</a:t>
            </a:r>
            <a:r>
              <a:rPr lang="en-US" altLang="zh-CN" sz="2400" dirty="0"/>
              <a:t>'CS' );</a:t>
            </a:r>
            <a:endParaRPr lang="en-US" altLang="zh-CN" sz="2400" dirty="0"/>
          </a:p>
          <a:p>
            <a:pPr eaLnBrk="1" hangingPunct="1"/>
            <a:endParaRPr lang="en-US" altLang="zh-CN" sz="2400" dirty="0"/>
          </a:p>
        </p:txBody>
      </p:sp>
      <p:sp>
        <p:nvSpPr>
          <p:cNvPr id="4" name="日期占位符 3"/>
          <p:cNvSpPr>
            <a:spLocks noGrp="1"/>
          </p:cNvSpPr>
          <p:nvPr>
            <p:ph type="dt" sz="quarter" idx="10"/>
          </p:nvPr>
        </p:nvSpPr>
        <p:spPr/>
        <p:txBody>
          <a:bodyPr/>
          <a:lstStyle/>
          <a:p>
            <a:pPr>
              <a:defRPr/>
            </a:pPr>
            <a:fld id="{9E15BDF1-F5BB-48D5-BE59-FB986F797DFB}" type="datetime1">
              <a:rPr lang="zh-CN" altLang="en-US"/>
            </a:fld>
            <a:endParaRPr lang="en-US" altLang="zh-CN"/>
          </a:p>
        </p:txBody>
      </p:sp>
      <p:sp>
        <p:nvSpPr>
          <p:cNvPr id="358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p:cNvSpPr>
          <p:nvPr>
            <p:ph type="title"/>
          </p:nvPr>
        </p:nvSpPr>
        <p:spPr/>
        <p:txBody>
          <a:bodyPr/>
          <a:lstStyle/>
          <a:p>
            <a:pPr eaLnBrk="1" hangingPunct="1"/>
            <a:r>
              <a:rPr lang="en-US" altLang="zh-CN"/>
              <a:t>(4) </a:t>
            </a:r>
            <a:r>
              <a:rPr lang="zh-CN" altLang="en-US"/>
              <a:t>字符串匹配</a:t>
            </a:r>
            <a:endParaRPr lang="zh-CN" altLang="en-US"/>
          </a:p>
        </p:txBody>
      </p:sp>
      <p:sp>
        <p:nvSpPr>
          <p:cNvPr id="387075" name="Rectangle 3"/>
          <p:cNvSpPr>
            <a:spLocks noGrp="1" noRot="1"/>
          </p:cNvSpPr>
          <p:nvPr>
            <p:ph idx="1"/>
          </p:nvPr>
        </p:nvSpPr>
        <p:spPr>
          <a:xfrm>
            <a:off x="468313" y="2133600"/>
            <a:ext cx="7772400" cy="4103688"/>
          </a:xfrm>
        </p:spPr>
        <p:txBody>
          <a:bodyPr/>
          <a:lstStyle/>
          <a:p>
            <a:pPr algn="just" eaLnBrk="1" hangingPunct="1">
              <a:lnSpc>
                <a:spcPct val="190000"/>
              </a:lnSpc>
            </a:pPr>
            <a:r>
              <a:rPr lang="en-US" altLang="zh-CN" sz="1600"/>
              <a:t> [NOT] LIKE  ‘&lt;</a:t>
            </a:r>
            <a:r>
              <a:rPr lang="zh-CN" altLang="en-US" sz="1600"/>
              <a:t>匹配串</a:t>
            </a:r>
            <a:r>
              <a:rPr lang="en-US" altLang="zh-CN" sz="1600"/>
              <a:t>&gt;’  [ESCAPE ‘ &lt;</a:t>
            </a:r>
            <a:r>
              <a:rPr lang="zh-CN" altLang="en-US" sz="1600"/>
              <a:t>换码字符</a:t>
            </a:r>
            <a:r>
              <a:rPr lang="en-US" altLang="zh-CN" sz="1600"/>
              <a:t>&gt;’]</a:t>
            </a:r>
            <a:endParaRPr lang="en-US" altLang="zh-CN" sz="2000"/>
          </a:p>
          <a:p>
            <a:pPr marL="643255" lvl="1" indent="-109855" algn="just" eaLnBrk="1" hangingPunct="1">
              <a:lnSpc>
                <a:spcPct val="110000"/>
              </a:lnSpc>
              <a:buFont typeface="Wingdings" panose="05000000000000000000" pitchFamily="2" charset="2"/>
              <a:buNone/>
            </a:pPr>
            <a:r>
              <a:rPr lang="en-US" altLang="zh-CN" sz="1600"/>
              <a:t>&lt;</a:t>
            </a:r>
            <a:r>
              <a:rPr lang="zh-CN" altLang="en-US" sz="1600"/>
              <a:t>匹配串</a:t>
            </a:r>
            <a:r>
              <a:rPr lang="en-US" altLang="zh-CN" sz="1600"/>
              <a:t>&gt;</a:t>
            </a:r>
            <a:r>
              <a:rPr lang="zh-CN" altLang="en-US" sz="1600"/>
              <a:t>：指定匹配模板</a:t>
            </a:r>
            <a:endParaRPr lang="zh-CN" altLang="en-US" sz="1800"/>
          </a:p>
          <a:p>
            <a:pPr algn="just" eaLnBrk="1" hangingPunct="1">
              <a:lnSpc>
                <a:spcPct val="160000"/>
              </a:lnSpc>
              <a:buFont typeface="Wingdings" panose="05000000000000000000" pitchFamily="2" charset="2"/>
              <a:buNone/>
            </a:pPr>
            <a:r>
              <a:rPr lang="zh-CN" altLang="en-US" sz="1600"/>
              <a:t>      匹配模板：固定字符串或含通配符的字符串</a:t>
            </a:r>
            <a:r>
              <a:rPr lang="en-US" altLang="zh-CN" sz="1600"/>
              <a:t>.</a:t>
            </a:r>
            <a:r>
              <a:rPr lang="zh-CN" altLang="en-US" sz="1600"/>
              <a:t>当匹配模板为固定字符串时，可以用 </a:t>
            </a:r>
            <a:r>
              <a:rPr lang="en-US" altLang="zh-CN" sz="1600"/>
              <a:t>= </a:t>
            </a:r>
            <a:r>
              <a:rPr lang="zh-CN" altLang="en-US" sz="1600"/>
              <a:t>运算符取代 </a:t>
            </a:r>
            <a:r>
              <a:rPr lang="en-US" altLang="zh-CN" sz="1600"/>
              <a:t>LIKE </a:t>
            </a:r>
            <a:r>
              <a:rPr lang="zh-CN" altLang="en-US" sz="1600"/>
              <a:t>谓词</a:t>
            </a:r>
            <a:r>
              <a:rPr lang="en-US" altLang="zh-CN" sz="1600"/>
              <a:t>,</a:t>
            </a:r>
            <a:r>
              <a:rPr lang="zh-CN" altLang="en-US" sz="1600"/>
              <a:t>用 </a:t>
            </a:r>
            <a:r>
              <a:rPr lang="en-US" altLang="zh-CN" sz="1600"/>
              <a:t>!= </a:t>
            </a:r>
            <a:r>
              <a:rPr lang="zh-CN" altLang="en-US" sz="1600"/>
              <a:t>或 </a:t>
            </a:r>
            <a:r>
              <a:rPr lang="en-US" altLang="zh-CN" sz="1600"/>
              <a:t>&lt; &gt;</a:t>
            </a:r>
            <a:r>
              <a:rPr lang="zh-CN" altLang="en-US" sz="1600"/>
              <a:t>运算符取代 </a:t>
            </a:r>
            <a:r>
              <a:rPr lang="en-US" altLang="zh-CN" sz="1600"/>
              <a:t>NOT LIKE </a:t>
            </a:r>
            <a:r>
              <a:rPr lang="zh-CN" altLang="en-US" sz="1600"/>
              <a:t>谓词</a:t>
            </a:r>
            <a:endParaRPr lang="zh-CN" altLang="en-US" sz="1600"/>
          </a:p>
          <a:p>
            <a:pPr algn="just" eaLnBrk="1" hangingPunct="1">
              <a:lnSpc>
                <a:spcPct val="160000"/>
              </a:lnSpc>
              <a:buFont typeface="Wingdings" panose="05000000000000000000" pitchFamily="2" charset="2"/>
              <a:buNone/>
            </a:pPr>
            <a:r>
              <a:rPr lang="en-US" altLang="zh-CN" sz="2000"/>
              <a:t>[</a:t>
            </a:r>
            <a:r>
              <a:rPr lang="zh-CN" altLang="en-US" sz="2000"/>
              <a:t>例</a:t>
            </a:r>
            <a:r>
              <a:rPr lang="en-US" altLang="zh-CN" sz="2000"/>
              <a:t>]  </a:t>
            </a:r>
            <a:r>
              <a:rPr lang="zh-CN" altLang="en-US" sz="2000"/>
              <a:t>查询所有不姓刘的学生姓名、学号和性别。</a:t>
            </a:r>
            <a:endParaRPr lang="zh-CN" altLang="en-US" sz="2000"/>
          </a:p>
          <a:p>
            <a:pPr algn="just" eaLnBrk="1" hangingPunct="1">
              <a:lnSpc>
                <a:spcPct val="160000"/>
              </a:lnSpc>
              <a:buFont typeface="Wingdings" panose="05000000000000000000" pitchFamily="2" charset="2"/>
              <a:buNone/>
            </a:pPr>
            <a:r>
              <a:rPr lang="zh-CN" altLang="en-US" sz="2000"/>
              <a:t>      </a:t>
            </a:r>
            <a:r>
              <a:rPr lang="en-US" altLang="zh-CN" sz="2000"/>
              <a:t>SELECT Sname</a:t>
            </a:r>
            <a:r>
              <a:rPr lang="zh-CN" altLang="en-US" sz="2000"/>
              <a:t>，</a:t>
            </a:r>
            <a:r>
              <a:rPr lang="en-US" altLang="zh-CN" sz="2000"/>
              <a:t>Sno</a:t>
            </a:r>
            <a:r>
              <a:rPr lang="zh-CN" altLang="en-US" sz="2000"/>
              <a:t>，</a:t>
            </a:r>
            <a:r>
              <a:rPr lang="en-US" altLang="zh-CN" sz="2000"/>
              <a:t>Ssex</a:t>
            </a:r>
            <a:endParaRPr lang="en-US" altLang="zh-CN" sz="2000"/>
          </a:p>
          <a:p>
            <a:pPr algn="just" eaLnBrk="1" hangingPunct="1">
              <a:lnSpc>
                <a:spcPct val="160000"/>
              </a:lnSpc>
              <a:buFont typeface="Wingdings" panose="05000000000000000000" pitchFamily="2" charset="2"/>
              <a:buNone/>
            </a:pPr>
            <a:r>
              <a:rPr lang="en-US" altLang="zh-CN" sz="2000"/>
              <a:t>      FROM Student</a:t>
            </a:r>
            <a:endParaRPr lang="en-US" altLang="zh-CN" sz="2000"/>
          </a:p>
          <a:p>
            <a:pPr algn="just" eaLnBrk="1" hangingPunct="1">
              <a:lnSpc>
                <a:spcPct val="160000"/>
              </a:lnSpc>
              <a:buFont typeface="Wingdings" panose="05000000000000000000" pitchFamily="2" charset="2"/>
              <a:buNone/>
            </a:pPr>
            <a:r>
              <a:rPr lang="en-US" altLang="zh-CN" sz="2000"/>
              <a:t>      WHERE Sname NOT LIKE '</a:t>
            </a:r>
            <a:r>
              <a:rPr lang="zh-CN" altLang="en-US" sz="2000"/>
              <a:t>刘</a:t>
            </a:r>
            <a:r>
              <a:rPr lang="en-US" altLang="zh-CN" sz="2000"/>
              <a:t>%'</a:t>
            </a:r>
            <a:r>
              <a:rPr lang="zh-CN" altLang="en-US" sz="2000"/>
              <a:t>；</a:t>
            </a:r>
            <a:endParaRPr lang="zh-CN" altLang="en-US" sz="2000"/>
          </a:p>
        </p:txBody>
      </p:sp>
      <p:sp>
        <p:nvSpPr>
          <p:cNvPr id="4" name="日期占位符 3"/>
          <p:cNvSpPr>
            <a:spLocks noGrp="1"/>
          </p:cNvSpPr>
          <p:nvPr>
            <p:ph type="dt" sz="quarter" idx="10"/>
          </p:nvPr>
        </p:nvSpPr>
        <p:spPr/>
        <p:txBody>
          <a:bodyPr/>
          <a:lstStyle/>
          <a:p>
            <a:pPr>
              <a:defRPr/>
            </a:pPr>
            <a:fld id="{8845DF02-C465-42F8-85BE-1DA1E528B154}" type="datetime1">
              <a:rPr lang="zh-CN" altLang="en-US"/>
            </a:fld>
            <a:endParaRPr lang="en-US" altLang="zh-CN"/>
          </a:p>
        </p:txBody>
      </p:sp>
      <p:sp>
        <p:nvSpPr>
          <p:cNvPr id="368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7075">
                                            <p:txEl>
                                              <p:pRg st="3" end="3"/>
                                            </p:txEl>
                                          </p:spTgt>
                                        </p:tgtEl>
                                        <p:attrNameLst>
                                          <p:attrName>style.visibility</p:attrName>
                                        </p:attrNameLst>
                                      </p:cBhvr>
                                      <p:to>
                                        <p:strVal val="visible"/>
                                      </p:to>
                                    </p:set>
                                    <p:animEffect transition="in" filter="blinds(horizontal)">
                                      <p:cBhvr>
                                        <p:cTn id="7" dur="500"/>
                                        <p:tgtEl>
                                          <p:spTgt spid="38707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87075">
                                            <p:txEl>
                                              <p:pRg st="4" end="4"/>
                                            </p:txEl>
                                          </p:spTgt>
                                        </p:tgtEl>
                                        <p:attrNameLst>
                                          <p:attrName>style.visibility</p:attrName>
                                        </p:attrNameLst>
                                      </p:cBhvr>
                                      <p:to>
                                        <p:strVal val="visible"/>
                                      </p:to>
                                    </p:set>
                                    <p:animEffect transition="in" filter="blinds(horizontal)">
                                      <p:cBhvr>
                                        <p:cTn id="10" dur="500"/>
                                        <p:tgtEl>
                                          <p:spTgt spid="38707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87075">
                                            <p:txEl>
                                              <p:pRg st="5" end="5"/>
                                            </p:txEl>
                                          </p:spTgt>
                                        </p:tgtEl>
                                        <p:attrNameLst>
                                          <p:attrName>style.visibility</p:attrName>
                                        </p:attrNameLst>
                                      </p:cBhvr>
                                      <p:to>
                                        <p:strVal val="visible"/>
                                      </p:to>
                                    </p:set>
                                    <p:animEffect transition="in" filter="blinds(horizontal)">
                                      <p:cBhvr>
                                        <p:cTn id="13" dur="500"/>
                                        <p:tgtEl>
                                          <p:spTgt spid="38707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87075">
                                            <p:txEl>
                                              <p:pRg st="6" end="6"/>
                                            </p:txEl>
                                          </p:spTgt>
                                        </p:tgtEl>
                                        <p:attrNameLst>
                                          <p:attrName>style.visibility</p:attrName>
                                        </p:attrNameLst>
                                      </p:cBhvr>
                                      <p:to>
                                        <p:strVal val="visible"/>
                                      </p:to>
                                    </p:set>
                                    <p:animEffect transition="in" filter="blinds(horizontal)">
                                      <p:cBhvr>
                                        <p:cTn id="16" dur="500"/>
                                        <p:tgtEl>
                                          <p:spTgt spid="3870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p:cNvSpPr>
          <p:nvPr>
            <p:ph type="title"/>
          </p:nvPr>
        </p:nvSpPr>
        <p:spPr/>
        <p:txBody>
          <a:bodyPr/>
          <a:lstStyle/>
          <a:p>
            <a:pPr eaLnBrk="1" hangingPunct="1"/>
            <a:r>
              <a:rPr lang="en-US" altLang="zh-CN"/>
              <a:t>(5) </a:t>
            </a:r>
            <a:r>
              <a:rPr lang="zh-CN" altLang="en-US"/>
              <a:t>涉及空值的查询</a:t>
            </a:r>
            <a:endParaRPr lang="zh-CN" altLang="en-US"/>
          </a:p>
        </p:txBody>
      </p:sp>
      <p:sp>
        <p:nvSpPr>
          <p:cNvPr id="397315" name="Rectangle 3"/>
          <p:cNvSpPr>
            <a:spLocks noGrp="1" noRot="1"/>
          </p:cNvSpPr>
          <p:nvPr>
            <p:ph idx="1"/>
          </p:nvPr>
        </p:nvSpPr>
        <p:spPr>
          <a:xfrm>
            <a:off x="457200" y="2182813"/>
            <a:ext cx="8229600" cy="4389437"/>
          </a:xfrm>
        </p:spPr>
        <p:txBody>
          <a:bodyPr/>
          <a:lstStyle/>
          <a:p>
            <a:pPr eaLnBrk="1" hangingPunct="1">
              <a:lnSpc>
                <a:spcPct val="120000"/>
              </a:lnSpc>
            </a:pPr>
            <a:r>
              <a:rPr lang="en-US" altLang="zh-CN" sz="2400"/>
              <a:t> </a:t>
            </a:r>
            <a:r>
              <a:rPr lang="zh-CN" altLang="en-US" sz="2400"/>
              <a:t>使用谓词 </a:t>
            </a:r>
            <a:r>
              <a:rPr lang="en-US" altLang="zh-CN" sz="2400"/>
              <a:t>IS NULL </a:t>
            </a:r>
            <a:r>
              <a:rPr lang="zh-CN" altLang="en-US" sz="2400"/>
              <a:t>或 </a:t>
            </a:r>
            <a:r>
              <a:rPr lang="en-US" altLang="zh-CN" sz="2400"/>
              <a:t>IS NOT NULL</a:t>
            </a:r>
            <a:endParaRPr lang="en-US" altLang="zh-CN" sz="2400"/>
          </a:p>
          <a:p>
            <a:pPr eaLnBrk="1" hangingPunct="1">
              <a:lnSpc>
                <a:spcPct val="120000"/>
              </a:lnSpc>
            </a:pPr>
            <a:r>
              <a:rPr lang="en-US" altLang="zh-CN" sz="2400"/>
              <a:t> “IS NULL” </a:t>
            </a:r>
            <a:r>
              <a:rPr lang="zh-CN" altLang="en-US" sz="2400"/>
              <a:t>不能用 “</a:t>
            </a:r>
            <a:r>
              <a:rPr lang="en-US" altLang="zh-CN" sz="2400"/>
              <a:t>= NULL” </a:t>
            </a:r>
            <a:r>
              <a:rPr lang="zh-CN" altLang="en-US" sz="2400"/>
              <a:t>代替</a:t>
            </a:r>
            <a:endParaRPr lang="zh-CN" altLang="en-US" sz="2400"/>
          </a:p>
          <a:p>
            <a:pPr eaLnBrk="1" hangingPunct="1">
              <a:lnSpc>
                <a:spcPct val="130000"/>
              </a:lnSpc>
              <a:buFont typeface="Wingdings" panose="05000000000000000000" pitchFamily="2" charset="2"/>
              <a:buNone/>
            </a:pPr>
            <a:r>
              <a:rPr lang="en-US" altLang="zh-CN" sz="2000"/>
              <a:t>[</a:t>
            </a:r>
            <a:r>
              <a:rPr lang="zh-CN" altLang="en-US" sz="2000"/>
              <a:t>例</a:t>
            </a:r>
            <a:r>
              <a:rPr lang="en-US" altLang="zh-CN" sz="2000"/>
              <a:t>]  </a:t>
            </a:r>
            <a:r>
              <a:rPr lang="zh-CN" altLang="en-US" sz="2000"/>
              <a:t>某些学生选修课程后没有参加考试，所以有选课记录，但没有考试成绩。查询缺少成绩的学生的学号和相应的课程号。</a:t>
            </a:r>
            <a:endParaRPr lang="zh-CN" altLang="en-US" sz="2000"/>
          </a:p>
          <a:p>
            <a:pPr eaLnBrk="1" hangingPunct="1">
              <a:lnSpc>
                <a:spcPct val="130000"/>
              </a:lnSpc>
              <a:buFont typeface="Wingdings" panose="05000000000000000000" pitchFamily="2" charset="2"/>
              <a:buNone/>
            </a:pPr>
            <a:r>
              <a:rPr lang="zh-CN" altLang="en-US" sz="2000"/>
              <a:t>     </a:t>
            </a:r>
            <a:r>
              <a:rPr lang="en-US" altLang="zh-CN" sz="2000"/>
              <a:t>SELECT Sno</a:t>
            </a:r>
            <a:r>
              <a:rPr lang="zh-CN" altLang="en-US" sz="2000"/>
              <a:t>，</a:t>
            </a:r>
            <a:r>
              <a:rPr lang="en-US" altLang="zh-CN" sz="2000"/>
              <a:t>Cno</a:t>
            </a:r>
            <a:endParaRPr lang="en-US" altLang="zh-CN" sz="2000"/>
          </a:p>
          <a:p>
            <a:pPr eaLnBrk="1" hangingPunct="1">
              <a:lnSpc>
                <a:spcPct val="130000"/>
              </a:lnSpc>
              <a:buFont typeface="Wingdings" panose="05000000000000000000" pitchFamily="2" charset="2"/>
              <a:buNone/>
            </a:pPr>
            <a:r>
              <a:rPr lang="en-US" altLang="zh-CN" sz="2000"/>
              <a:t>      FROM SC</a:t>
            </a:r>
            <a:endParaRPr lang="en-US" altLang="zh-CN" sz="2000"/>
          </a:p>
          <a:p>
            <a:pPr eaLnBrk="1" hangingPunct="1">
              <a:lnSpc>
                <a:spcPct val="130000"/>
              </a:lnSpc>
              <a:buFont typeface="Wingdings" panose="05000000000000000000" pitchFamily="2" charset="2"/>
              <a:buNone/>
            </a:pPr>
            <a:r>
              <a:rPr lang="en-US" altLang="zh-CN" sz="2000"/>
              <a:t>      WHERE Grade IS NULL</a:t>
            </a:r>
            <a:r>
              <a:rPr lang="zh-CN" altLang="en-US" sz="2000"/>
              <a:t>；</a:t>
            </a:r>
            <a:endParaRPr lang="zh-CN" altLang="en-US" sz="2000"/>
          </a:p>
        </p:txBody>
      </p:sp>
      <p:sp>
        <p:nvSpPr>
          <p:cNvPr id="4" name="日期占位符 3"/>
          <p:cNvSpPr>
            <a:spLocks noGrp="1"/>
          </p:cNvSpPr>
          <p:nvPr>
            <p:ph type="dt" sz="quarter" idx="10"/>
          </p:nvPr>
        </p:nvSpPr>
        <p:spPr/>
        <p:txBody>
          <a:bodyPr/>
          <a:lstStyle/>
          <a:p>
            <a:pPr>
              <a:defRPr/>
            </a:pPr>
            <a:fld id="{C66AE99B-75BC-41EC-9E98-A6E1531B2378}" type="datetime1">
              <a:rPr lang="zh-CN" altLang="en-US"/>
            </a:fld>
            <a:endParaRPr lang="en-US" altLang="zh-CN"/>
          </a:p>
        </p:txBody>
      </p:sp>
      <p:sp>
        <p:nvSpPr>
          <p:cNvPr id="378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7315">
                                            <p:txEl>
                                              <p:pRg st="2" end="2"/>
                                            </p:txEl>
                                          </p:spTgt>
                                        </p:tgtEl>
                                        <p:attrNameLst>
                                          <p:attrName>style.visibility</p:attrName>
                                        </p:attrNameLst>
                                      </p:cBhvr>
                                      <p:to>
                                        <p:strVal val="visible"/>
                                      </p:to>
                                    </p:set>
                                    <p:animEffect transition="in" filter="blinds(horizontal)">
                                      <p:cBhvr>
                                        <p:cTn id="7" dur="500"/>
                                        <p:tgtEl>
                                          <p:spTgt spid="39731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7315">
                                            <p:txEl>
                                              <p:pRg st="3" end="3"/>
                                            </p:txEl>
                                          </p:spTgt>
                                        </p:tgtEl>
                                        <p:attrNameLst>
                                          <p:attrName>style.visibility</p:attrName>
                                        </p:attrNameLst>
                                      </p:cBhvr>
                                      <p:to>
                                        <p:strVal val="visible"/>
                                      </p:to>
                                    </p:set>
                                    <p:animEffect transition="in" filter="blinds(horizontal)">
                                      <p:cBhvr>
                                        <p:cTn id="10" dur="500"/>
                                        <p:tgtEl>
                                          <p:spTgt spid="39731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7315">
                                            <p:txEl>
                                              <p:pRg st="4" end="4"/>
                                            </p:txEl>
                                          </p:spTgt>
                                        </p:tgtEl>
                                        <p:attrNameLst>
                                          <p:attrName>style.visibility</p:attrName>
                                        </p:attrNameLst>
                                      </p:cBhvr>
                                      <p:to>
                                        <p:strVal val="visible"/>
                                      </p:to>
                                    </p:set>
                                    <p:animEffect transition="in" filter="blinds(horizontal)">
                                      <p:cBhvr>
                                        <p:cTn id="13" dur="500"/>
                                        <p:tgtEl>
                                          <p:spTgt spid="397315">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97315">
                                            <p:txEl>
                                              <p:pRg st="5" end="5"/>
                                            </p:txEl>
                                          </p:spTgt>
                                        </p:tgtEl>
                                        <p:attrNameLst>
                                          <p:attrName>style.visibility</p:attrName>
                                        </p:attrNameLst>
                                      </p:cBhvr>
                                      <p:to>
                                        <p:strVal val="visible"/>
                                      </p:to>
                                    </p:set>
                                    <p:animEffect transition="in" filter="blinds(horizontal)">
                                      <p:cBhvr>
                                        <p:cTn id="16" dur="500"/>
                                        <p:tgtEl>
                                          <p:spTgt spid="397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p:cNvSpPr>
          <p:nvPr>
            <p:ph type="title"/>
          </p:nvPr>
        </p:nvSpPr>
        <p:spPr/>
        <p:txBody>
          <a:bodyPr/>
          <a:lstStyle/>
          <a:p>
            <a:pPr eaLnBrk="1" hangingPunct="1"/>
            <a:r>
              <a:rPr lang="en-US" altLang="zh-CN" sz="4000"/>
              <a:t>(6) </a:t>
            </a:r>
            <a:r>
              <a:rPr lang="zh-CN" altLang="en-US" sz="4000"/>
              <a:t>多重条件查询</a:t>
            </a:r>
            <a:endParaRPr lang="zh-CN" altLang="en-US"/>
          </a:p>
        </p:txBody>
      </p:sp>
      <p:sp>
        <p:nvSpPr>
          <p:cNvPr id="38915"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zh-CN" altLang="en-US" sz="2800"/>
              <a:t>用逻辑运算符</a:t>
            </a:r>
            <a:r>
              <a:rPr lang="en-US" altLang="zh-CN" sz="2800"/>
              <a:t>AND</a:t>
            </a:r>
            <a:r>
              <a:rPr lang="zh-CN" altLang="en-US" sz="2800"/>
              <a:t>和 </a:t>
            </a:r>
            <a:r>
              <a:rPr lang="en-US" altLang="zh-CN" sz="2800"/>
              <a:t>OR</a:t>
            </a:r>
            <a:r>
              <a:rPr lang="zh-CN" altLang="en-US" sz="2800"/>
              <a:t>来联结多个查询条件</a:t>
            </a:r>
            <a:endParaRPr lang="zh-CN" altLang="en-US"/>
          </a:p>
          <a:p>
            <a:pPr lvl="2" eaLnBrk="1" hangingPunct="1">
              <a:lnSpc>
                <a:spcPct val="140000"/>
              </a:lnSpc>
            </a:pPr>
            <a:r>
              <a:rPr lang="zh-CN" altLang="en-US"/>
              <a:t> </a:t>
            </a:r>
            <a:r>
              <a:rPr lang="en-US" altLang="zh-CN"/>
              <a:t>AND</a:t>
            </a:r>
            <a:r>
              <a:rPr lang="zh-CN" altLang="en-US"/>
              <a:t>的优先级高于</a:t>
            </a:r>
            <a:r>
              <a:rPr lang="en-US" altLang="zh-CN"/>
              <a:t>OR</a:t>
            </a:r>
            <a:endParaRPr lang="en-US" altLang="zh-CN"/>
          </a:p>
          <a:p>
            <a:pPr lvl="2" eaLnBrk="1" hangingPunct="1">
              <a:lnSpc>
                <a:spcPct val="140000"/>
              </a:lnSpc>
            </a:pPr>
            <a:r>
              <a:rPr lang="en-US" altLang="zh-CN"/>
              <a:t> </a:t>
            </a:r>
            <a:r>
              <a:rPr lang="zh-CN" altLang="en-US"/>
              <a:t>可以用括号改变优先级</a:t>
            </a:r>
            <a:endParaRPr lang="zh-CN" altLang="en-US"/>
          </a:p>
          <a:p>
            <a:pPr eaLnBrk="1" hangingPunct="1">
              <a:lnSpc>
                <a:spcPct val="140000"/>
              </a:lnSpc>
              <a:buFont typeface="Wingdings" panose="05000000000000000000" pitchFamily="2" charset="2"/>
              <a:buNone/>
            </a:pPr>
            <a:r>
              <a:rPr lang="zh-CN" altLang="en-US" sz="2800"/>
              <a:t>可用来实现多种其他谓词</a:t>
            </a:r>
            <a:endParaRPr lang="zh-CN" altLang="en-US"/>
          </a:p>
          <a:p>
            <a:pPr lvl="2" eaLnBrk="1" hangingPunct="1">
              <a:lnSpc>
                <a:spcPct val="140000"/>
              </a:lnSpc>
            </a:pPr>
            <a:r>
              <a:rPr lang="zh-CN" altLang="en-US"/>
              <a:t> </a:t>
            </a:r>
            <a:r>
              <a:rPr lang="en-US" altLang="zh-CN"/>
              <a:t>[NOT] IN</a:t>
            </a:r>
            <a:endParaRPr lang="en-US" altLang="zh-CN"/>
          </a:p>
          <a:p>
            <a:pPr lvl="2" eaLnBrk="1" hangingPunct="1">
              <a:lnSpc>
                <a:spcPct val="140000"/>
              </a:lnSpc>
            </a:pPr>
            <a:r>
              <a:rPr lang="en-US" altLang="zh-CN"/>
              <a:t> [NOT] BETWEEN …   AND  …</a:t>
            </a:r>
            <a:endParaRPr lang="en-US" altLang="zh-CN"/>
          </a:p>
        </p:txBody>
      </p:sp>
      <p:sp>
        <p:nvSpPr>
          <p:cNvPr id="4" name="日期占位符 3"/>
          <p:cNvSpPr>
            <a:spLocks noGrp="1"/>
          </p:cNvSpPr>
          <p:nvPr>
            <p:ph type="dt" sz="quarter" idx="10"/>
          </p:nvPr>
        </p:nvSpPr>
        <p:spPr/>
        <p:txBody>
          <a:bodyPr/>
          <a:lstStyle/>
          <a:p>
            <a:pPr>
              <a:defRPr/>
            </a:pPr>
            <a:fld id="{A863B208-0320-43D9-AAF3-A5C7CD32BC64}" type="datetime1">
              <a:rPr lang="zh-CN" altLang="en-US"/>
            </a:fld>
            <a:endParaRPr lang="en-US" altLang="zh-CN"/>
          </a:p>
        </p:txBody>
      </p:sp>
      <p:sp>
        <p:nvSpPr>
          <p:cNvPr id="389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p:cNvSpPr>
          <p:nvPr>
            <p:ph type="title"/>
          </p:nvPr>
        </p:nvSpPr>
        <p:spPr/>
        <p:txBody>
          <a:bodyPr/>
          <a:lstStyle/>
          <a:p>
            <a:pPr eaLnBrk="1" hangingPunct="1"/>
            <a:endParaRPr lang="zh-CN" altLang="zh-CN"/>
          </a:p>
        </p:txBody>
      </p:sp>
      <p:sp>
        <p:nvSpPr>
          <p:cNvPr id="456707"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a:t>
            </a:r>
            <a:r>
              <a:rPr lang="zh-CN" altLang="en-US" sz="2800"/>
              <a:t>例</a:t>
            </a:r>
            <a:r>
              <a:rPr lang="en-US" altLang="zh-CN" sz="2800"/>
              <a:t>]  </a:t>
            </a:r>
            <a:r>
              <a:rPr lang="zh-CN" altLang="en-US" sz="2800"/>
              <a:t>查询计算机系年龄在</a:t>
            </a:r>
            <a:r>
              <a:rPr lang="en-US" altLang="zh-CN" sz="2800"/>
              <a:t>20</a:t>
            </a:r>
            <a:r>
              <a:rPr lang="zh-CN" altLang="en-US" sz="2800"/>
              <a:t>岁以下的学生姓名。</a:t>
            </a:r>
            <a:endParaRPr lang="zh-CN" altLang="en-US"/>
          </a:p>
          <a:p>
            <a:pPr eaLnBrk="1" hangingPunct="1">
              <a:lnSpc>
                <a:spcPct val="90000"/>
              </a:lnSpc>
              <a:buFont typeface="Wingdings" panose="05000000000000000000" pitchFamily="2" charset="2"/>
              <a:buNone/>
            </a:pPr>
            <a:r>
              <a:rPr lang="zh-CN" altLang="en-US"/>
              <a:t>     </a:t>
            </a:r>
            <a:r>
              <a:rPr lang="en-US" altLang="zh-CN" sz="2400"/>
              <a:t>SELECT Sname</a:t>
            </a:r>
            <a:endParaRPr lang="en-US" altLang="zh-CN" sz="2400"/>
          </a:p>
          <a:p>
            <a:pPr eaLnBrk="1" hangingPunct="1">
              <a:lnSpc>
                <a:spcPct val="90000"/>
              </a:lnSpc>
              <a:buFont typeface="Wingdings" panose="05000000000000000000" pitchFamily="2" charset="2"/>
              <a:buNone/>
            </a:pPr>
            <a:r>
              <a:rPr lang="en-US" altLang="zh-CN" sz="2400"/>
              <a:t>       FROM  Student</a:t>
            </a:r>
            <a:endParaRPr lang="en-US" altLang="zh-CN" sz="2400"/>
          </a:p>
          <a:p>
            <a:pPr eaLnBrk="1" hangingPunct="1">
              <a:lnSpc>
                <a:spcPct val="90000"/>
              </a:lnSpc>
              <a:buFont typeface="Wingdings" panose="05000000000000000000" pitchFamily="2" charset="2"/>
              <a:buNone/>
            </a:pPr>
            <a:r>
              <a:rPr lang="en-US" altLang="zh-CN" sz="2400"/>
              <a:t>       WHERE Sdept= ‘CS’ AND Sage&lt;20</a:t>
            </a:r>
            <a:r>
              <a:rPr lang="zh-CN" altLang="en-US" sz="2400"/>
              <a:t>；</a:t>
            </a:r>
            <a:endParaRPr lang="en-US" altLang="zh-CN" sz="2400"/>
          </a:p>
          <a:p>
            <a:pPr eaLnBrk="1" hangingPunct="1">
              <a:lnSpc>
                <a:spcPct val="90000"/>
              </a:lnSpc>
              <a:buFont typeface="Wingdings" panose="05000000000000000000" pitchFamily="2" charset="2"/>
              <a:buNone/>
            </a:pPr>
            <a:endParaRPr lang="zh-CN" altLang="en-US" sz="2400"/>
          </a:p>
          <a:p>
            <a:pPr eaLnBrk="1" hangingPunct="1">
              <a:lnSpc>
                <a:spcPct val="90000"/>
              </a:lnSpc>
              <a:buFont typeface="Wingdings" panose="05000000000000000000" pitchFamily="2" charset="2"/>
              <a:buNone/>
            </a:pPr>
            <a:r>
              <a:rPr lang="en-US" altLang="zh-CN" sz="2400"/>
              <a:t>[</a:t>
            </a:r>
            <a:r>
              <a:rPr lang="zh-CN" altLang="en-US" sz="2400"/>
              <a:t>例</a:t>
            </a:r>
            <a:r>
              <a:rPr lang="en-US" altLang="zh-CN" sz="2400"/>
              <a:t>]  </a:t>
            </a:r>
            <a:r>
              <a:rPr lang="zh-CN" altLang="en-US" sz="2400"/>
              <a:t>查询年龄在</a:t>
            </a:r>
            <a:r>
              <a:rPr lang="en-US" altLang="zh-CN" sz="2400"/>
              <a:t>20~23</a:t>
            </a:r>
            <a:r>
              <a:rPr lang="zh-CN" altLang="en-US" sz="2400"/>
              <a:t>岁（包括</a:t>
            </a:r>
            <a:r>
              <a:rPr lang="en-US" altLang="zh-CN" sz="2400"/>
              <a:t>20</a:t>
            </a:r>
            <a:r>
              <a:rPr lang="zh-CN" altLang="en-US" sz="2400"/>
              <a:t>岁和</a:t>
            </a:r>
            <a:r>
              <a:rPr lang="en-US" altLang="zh-CN" sz="2400"/>
              <a:t>23</a:t>
            </a:r>
            <a:r>
              <a:rPr lang="zh-CN" altLang="en-US" sz="2400"/>
              <a:t>岁）之间的学生的姓名、系别和年龄</a:t>
            </a:r>
            <a:r>
              <a:rPr lang="zh-CN" altLang="en-US" sz="2800"/>
              <a:t>。</a:t>
            </a:r>
            <a:br>
              <a:rPr lang="zh-CN" altLang="en-US" sz="2800"/>
            </a:br>
            <a:r>
              <a:rPr lang="zh-CN" altLang="en-US" sz="2800"/>
              <a:t> </a:t>
            </a:r>
            <a:r>
              <a:rPr lang="en-US" altLang="zh-CN" sz="2400"/>
              <a:t>SELECT Sname</a:t>
            </a:r>
            <a:r>
              <a:rPr lang="zh-CN" altLang="en-US" sz="2400"/>
              <a:t>，</a:t>
            </a:r>
            <a:r>
              <a:rPr lang="en-US" altLang="zh-CN" sz="2400"/>
              <a:t>Sdept</a:t>
            </a:r>
            <a:r>
              <a:rPr lang="zh-CN" altLang="en-US" sz="2400"/>
              <a:t>，</a:t>
            </a:r>
            <a:r>
              <a:rPr lang="en-US" altLang="zh-CN" sz="2400"/>
              <a:t>Sage</a:t>
            </a:r>
            <a:endParaRPr lang="en-US" altLang="zh-CN" sz="2400"/>
          </a:p>
          <a:p>
            <a:pPr lvl="2" eaLnBrk="1" hangingPunct="1">
              <a:lnSpc>
                <a:spcPct val="90000"/>
              </a:lnSpc>
              <a:buFont typeface="Wingdings 2" panose="05020102010507070707" pitchFamily="18" charset="2"/>
              <a:buNone/>
            </a:pPr>
            <a:r>
              <a:rPr lang="en-US" altLang="zh-CN" sz="2000"/>
              <a:t>FROM Student</a:t>
            </a:r>
            <a:endParaRPr lang="en-US" altLang="zh-CN" sz="2000"/>
          </a:p>
          <a:p>
            <a:pPr lvl="1" eaLnBrk="1" hangingPunct="1">
              <a:lnSpc>
                <a:spcPct val="90000"/>
              </a:lnSpc>
              <a:buFont typeface="Wingdings" panose="05000000000000000000" pitchFamily="2" charset="2"/>
              <a:buNone/>
            </a:pPr>
            <a:r>
              <a:rPr lang="en-US" altLang="zh-CN" sz="2000"/>
              <a:t>     WHERE  Sage&gt;=20 AND Sage&lt;=23</a:t>
            </a:r>
            <a:r>
              <a:rPr lang="zh-CN" altLang="en-US" sz="2000"/>
              <a:t>；</a:t>
            </a:r>
            <a:endParaRPr lang="zh-CN" altLang="en-US" sz="2000"/>
          </a:p>
        </p:txBody>
      </p:sp>
      <p:sp>
        <p:nvSpPr>
          <p:cNvPr id="4" name="日期占位符 3"/>
          <p:cNvSpPr>
            <a:spLocks noGrp="1"/>
          </p:cNvSpPr>
          <p:nvPr>
            <p:ph type="dt" sz="quarter" idx="10"/>
          </p:nvPr>
        </p:nvSpPr>
        <p:spPr/>
        <p:txBody>
          <a:bodyPr/>
          <a:lstStyle/>
          <a:p>
            <a:pPr>
              <a:defRPr/>
            </a:pPr>
            <a:fld id="{1E1C27A0-ED9F-4E85-B1E2-8C2BCAA4705C}" type="datetime1">
              <a:rPr lang="zh-CN" altLang="en-US"/>
            </a:fld>
            <a:endParaRPr lang="en-US" altLang="zh-CN"/>
          </a:p>
        </p:txBody>
      </p:sp>
      <p:sp>
        <p:nvSpPr>
          <p:cNvPr id="399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6707">
                                            <p:txEl>
                                              <p:pRg st="5" end="5"/>
                                            </p:txEl>
                                          </p:spTgt>
                                        </p:tgtEl>
                                        <p:attrNameLst>
                                          <p:attrName>style.visibility</p:attrName>
                                        </p:attrNameLst>
                                      </p:cBhvr>
                                      <p:to>
                                        <p:strVal val="visible"/>
                                      </p:to>
                                    </p:set>
                                    <p:animEffect transition="in" filter="blinds(horizontal)">
                                      <p:cBhvr>
                                        <p:cTn id="7" dur="500"/>
                                        <p:tgtEl>
                                          <p:spTgt spid="456707">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6707">
                                            <p:txEl>
                                              <p:pRg st="6" end="6"/>
                                            </p:txEl>
                                          </p:spTgt>
                                        </p:tgtEl>
                                        <p:attrNameLst>
                                          <p:attrName>style.visibility</p:attrName>
                                        </p:attrNameLst>
                                      </p:cBhvr>
                                      <p:to>
                                        <p:strVal val="visible"/>
                                      </p:to>
                                    </p:set>
                                    <p:animEffect transition="in" filter="blinds(horizontal)">
                                      <p:cBhvr>
                                        <p:cTn id="10" dur="500"/>
                                        <p:tgtEl>
                                          <p:spTgt spid="456707">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56707">
                                            <p:txEl>
                                              <p:pRg st="7" end="7"/>
                                            </p:txEl>
                                          </p:spTgt>
                                        </p:tgtEl>
                                        <p:attrNameLst>
                                          <p:attrName>style.visibility</p:attrName>
                                        </p:attrNameLst>
                                      </p:cBhvr>
                                      <p:to>
                                        <p:strVal val="visible"/>
                                      </p:to>
                                    </p:set>
                                    <p:animEffect transition="in" filter="blinds(horizontal)">
                                      <p:cBhvr>
                                        <p:cTn id="13" dur="500"/>
                                        <p:tgtEl>
                                          <p:spTgt spid="4567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p:cNvSpPr>
          <p:nvPr>
            <p:ph type="title"/>
          </p:nvPr>
        </p:nvSpPr>
        <p:spPr/>
        <p:txBody>
          <a:bodyPr/>
          <a:lstStyle/>
          <a:p>
            <a:pPr eaLnBrk="1" hangingPunct="1"/>
            <a:r>
              <a:rPr lang="zh-CN" altLang="en-US"/>
              <a:t>三、对查询结果排序 </a:t>
            </a:r>
            <a:endParaRPr lang="zh-CN" altLang="en-US"/>
          </a:p>
        </p:txBody>
      </p:sp>
      <p:sp>
        <p:nvSpPr>
          <p:cNvPr id="40963" name="Rectangle 3"/>
          <p:cNvSpPr>
            <a:spLocks noGrp="1" noRot="1"/>
          </p:cNvSpPr>
          <p:nvPr>
            <p:ph idx="1"/>
          </p:nvPr>
        </p:nvSpPr>
        <p:spPr/>
        <p:txBody>
          <a:bodyPr/>
          <a:lstStyle/>
          <a:p>
            <a:pPr algn="just" eaLnBrk="1" hangingPunct="1">
              <a:lnSpc>
                <a:spcPct val="150000"/>
              </a:lnSpc>
              <a:buFont typeface="宋体" panose="02010600030101010101" pitchFamily="2" charset="-122"/>
              <a:buNone/>
            </a:pPr>
            <a:r>
              <a:rPr lang="en-US" altLang="zh-CN" sz="2400"/>
              <a:t>	</a:t>
            </a:r>
            <a:r>
              <a:rPr lang="zh-CN" altLang="en-US" sz="2400"/>
              <a:t>使用</a:t>
            </a:r>
            <a:r>
              <a:rPr lang="en-US" altLang="zh-CN" sz="2400"/>
              <a:t>ORDER BY</a:t>
            </a:r>
            <a:r>
              <a:rPr lang="zh-CN" altLang="en-US" sz="2400"/>
              <a:t>子句</a:t>
            </a:r>
            <a:endParaRPr lang="zh-CN" altLang="en-US" sz="2400"/>
          </a:p>
          <a:p>
            <a:pPr lvl="2" algn="just" eaLnBrk="1" hangingPunct="1">
              <a:lnSpc>
                <a:spcPct val="150000"/>
              </a:lnSpc>
            </a:pPr>
            <a:r>
              <a:rPr lang="zh-CN" altLang="en-US"/>
              <a:t> 可以按一个或多个属性列排序</a:t>
            </a:r>
            <a:endParaRPr lang="zh-CN" altLang="en-US"/>
          </a:p>
          <a:p>
            <a:pPr lvl="2" algn="just" eaLnBrk="1" hangingPunct="1">
              <a:lnSpc>
                <a:spcPct val="150000"/>
              </a:lnSpc>
            </a:pPr>
            <a:r>
              <a:rPr lang="zh-CN" altLang="en-US"/>
              <a:t> 升序：</a:t>
            </a:r>
            <a:r>
              <a:rPr lang="en-US" altLang="zh-CN"/>
              <a:t>ASC</a:t>
            </a:r>
            <a:r>
              <a:rPr lang="zh-CN" altLang="en-US"/>
              <a:t>；降序：</a:t>
            </a:r>
            <a:r>
              <a:rPr lang="en-US" altLang="zh-CN"/>
              <a:t>DESC</a:t>
            </a:r>
            <a:r>
              <a:rPr lang="zh-CN" altLang="en-US"/>
              <a:t>；缺省值为升序</a:t>
            </a:r>
            <a:endParaRPr lang="zh-CN" altLang="en-US"/>
          </a:p>
          <a:p>
            <a:pPr lvl="1" algn="just" eaLnBrk="1" hangingPunct="1">
              <a:lnSpc>
                <a:spcPct val="150000"/>
              </a:lnSpc>
              <a:buFont typeface="Wingdings" panose="05000000000000000000" pitchFamily="2" charset="2"/>
              <a:buNone/>
            </a:pPr>
            <a:r>
              <a:rPr lang="zh-CN" altLang="en-US"/>
              <a:t>当排序列含空值时</a:t>
            </a:r>
            <a:endParaRPr lang="zh-CN" altLang="en-US"/>
          </a:p>
          <a:p>
            <a:pPr lvl="2" algn="just" eaLnBrk="1" hangingPunct="1">
              <a:lnSpc>
                <a:spcPct val="150000"/>
              </a:lnSpc>
            </a:pPr>
            <a:r>
              <a:rPr lang="en-US" altLang="zh-CN"/>
              <a:t>ASC</a:t>
            </a:r>
            <a:r>
              <a:rPr lang="zh-CN" altLang="en-US"/>
              <a:t>：排序列为空值的元组最后显示</a:t>
            </a:r>
            <a:endParaRPr lang="zh-CN" altLang="en-US"/>
          </a:p>
          <a:p>
            <a:pPr lvl="2" algn="just" eaLnBrk="1" hangingPunct="1">
              <a:lnSpc>
                <a:spcPct val="150000"/>
              </a:lnSpc>
            </a:pPr>
            <a:r>
              <a:rPr lang="en-US" altLang="zh-CN"/>
              <a:t>DESC</a:t>
            </a:r>
            <a:r>
              <a:rPr lang="zh-CN" altLang="en-US"/>
              <a:t>：排序列为空值的元组最先显示 </a:t>
            </a:r>
            <a:endParaRPr lang="zh-CN" altLang="en-US"/>
          </a:p>
        </p:txBody>
      </p:sp>
      <p:sp>
        <p:nvSpPr>
          <p:cNvPr id="4" name="日期占位符 3"/>
          <p:cNvSpPr>
            <a:spLocks noGrp="1"/>
          </p:cNvSpPr>
          <p:nvPr>
            <p:ph type="dt" sz="quarter" idx="10"/>
          </p:nvPr>
        </p:nvSpPr>
        <p:spPr/>
        <p:txBody>
          <a:bodyPr/>
          <a:lstStyle/>
          <a:p>
            <a:pPr>
              <a:defRPr/>
            </a:pPr>
            <a:fld id="{3C1AC5A4-8853-4C3E-93A8-A5B348888119}" type="datetime1">
              <a:rPr lang="zh-CN" altLang="en-US"/>
            </a:fld>
            <a:endParaRPr lang="en-US" altLang="zh-CN"/>
          </a:p>
        </p:txBody>
      </p:sp>
      <p:sp>
        <p:nvSpPr>
          <p:cNvPr id="409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p:txBody>
          <a:bodyPr/>
          <a:lstStyle/>
          <a:p>
            <a:pPr eaLnBrk="1" hangingPunct="1"/>
            <a:r>
              <a:rPr lang="zh-CN" altLang="en-US"/>
              <a:t>对查询结果排序（续） </a:t>
            </a:r>
            <a:endParaRPr lang="zh-CN" altLang="en-US"/>
          </a:p>
        </p:txBody>
      </p:sp>
      <p:sp>
        <p:nvSpPr>
          <p:cNvPr id="41987" name="Rectangle 3"/>
          <p:cNvSpPr>
            <a:spLocks noGrp="1" noRot="1"/>
          </p:cNvSpPr>
          <p:nvPr>
            <p:ph idx="1"/>
          </p:nvPr>
        </p:nvSpPr>
        <p:spPr/>
        <p:txBody>
          <a:bodyPr/>
          <a:lstStyle/>
          <a:p>
            <a:pPr algn="just" eaLnBrk="1" hangingPunct="1">
              <a:buFont typeface="Wingdings" panose="05000000000000000000" pitchFamily="2" charset="2"/>
              <a:buNone/>
            </a:pPr>
            <a:r>
              <a:rPr lang="en-US" altLang="zh-CN" sz="2400"/>
              <a:t>[</a:t>
            </a:r>
            <a:r>
              <a:rPr lang="zh-CN" altLang="en-US" sz="2400"/>
              <a:t>例</a:t>
            </a:r>
            <a:r>
              <a:rPr lang="en-US" altLang="zh-CN" sz="2400"/>
              <a:t>]  </a:t>
            </a:r>
            <a:r>
              <a:rPr lang="zh-CN" altLang="en-US" sz="2400"/>
              <a:t>查询选修了</a:t>
            </a:r>
            <a:r>
              <a:rPr lang="en-US" altLang="zh-CN" sz="2400"/>
              <a:t>3</a:t>
            </a:r>
            <a:r>
              <a:rPr lang="zh-CN" altLang="en-US" sz="2400"/>
              <a:t>号课程的学生的学号及其成绩，查询结果按分数降序排列。</a:t>
            </a:r>
            <a:endParaRPr lang="zh-CN" altLang="en-US" sz="2400"/>
          </a:p>
          <a:p>
            <a:pPr lvl="1" algn="just" eaLnBrk="1" hangingPunct="1">
              <a:buFont typeface="Wingdings" panose="05000000000000000000" pitchFamily="2" charset="2"/>
              <a:buNone/>
            </a:pPr>
            <a:endParaRPr lang="zh-CN" altLang="en-US"/>
          </a:p>
          <a:p>
            <a:pPr algn="just" eaLnBrk="1" hangingPunct="1">
              <a:buFont typeface="Wingdings" panose="05000000000000000000" pitchFamily="2" charset="2"/>
              <a:buNone/>
            </a:pPr>
            <a:r>
              <a:rPr lang="zh-CN" altLang="en-US" sz="2400"/>
              <a:t>    </a:t>
            </a:r>
            <a:r>
              <a:rPr lang="en-US" altLang="zh-CN" sz="2400"/>
              <a:t>SELECT Sno</a:t>
            </a:r>
            <a:r>
              <a:rPr lang="zh-CN" altLang="en-US" sz="2400"/>
              <a:t>，</a:t>
            </a:r>
            <a:r>
              <a:rPr lang="en-US" altLang="zh-CN" sz="2400"/>
              <a:t>Grade</a:t>
            </a:r>
            <a:endParaRPr lang="en-US" altLang="zh-CN" sz="2400"/>
          </a:p>
          <a:p>
            <a:pPr algn="just" eaLnBrk="1" hangingPunct="1">
              <a:buFont typeface="Wingdings" panose="05000000000000000000" pitchFamily="2" charset="2"/>
              <a:buNone/>
            </a:pPr>
            <a:r>
              <a:rPr lang="en-US" altLang="zh-CN" sz="2400"/>
              <a:t>    FROM  SC</a:t>
            </a:r>
            <a:endParaRPr lang="en-US" altLang="zh-CN" sz="2400"/>
          </a:p>
          <a:p>
            <a:pPr algn="just" eaLnBrk="1" hangingPunct="1">
              <a:buFont typeface="Wingdings" panose="05000000000000000000" pitchFamily="2" charset="2"/>
              <a:buNone/>
            </a:pPr>
            <a:r>
              <a:rPr lang="en-US" altLang="zh-CN" sz="2400"/>
              <a:t>    WHERE  Cno= ' 3 '</a:t>
            </a:r>
            <a:endParaRPr lang="en-US" altLang="zh-CN" sz="2400"/>
          </a:p>
          <a:p>
            <a:pPr algn="just" eaLnBrk="1" hangingPunct="1">
              <a:buFont typeface="Wingdings" panose="05000000000000000000" pitchFamily="2" charset="2"/>
              <a:buNone/>
            </a:pPr>
            <a:r>
              <a:rPr lang="en-US" altLang="zh-CN" sz="2400"/>
              <a:t>    ORDER BY Grade DESC</a:t>
            </a:r>
            <a:r>
              <a:rPr lang="zh-CN" altLang="en-US" sz="2400"/>
              <a:t>；</a:t>
            </a:r>
            <a:r>
              <a:rPr lang="zh-CN" altLang="en-US"/>
              <a:t> </a:t>
            </a:r>
            <a:endParaRPr lang="zh-CN" altLang="en-US"/>
          </a:p>
        </p:txBody>
      </p:sp>
      <p:sp>
        <p:nvSpPr>
          <p:cNvPr id="4" name="日期占位符 3"/>
          <p:cNvSpPr>
            <a:spLocks noGrp="1"/>
          </p:cNvSpPr>
          <p:nvPr>
            <p:ph type="dt" sz="quarter" idx="10"/>
          </p:nvPr>
        </p:nvSpPr>
        <p:spPr/>
        <p:txBody>
          <a:bodyPr/>
          <a:lstStyle/>
          <a:p>
            <a:pPr>
              <a:defRPr/>
            </a:pPr>
            <a:fld id="{A041D311-9D32-4C68-9A9E-8EEAC6FB95C2}" type="datetime1">
              <a:rPr lang="zh-CN" altLang="en-US"/>
            </a:fld>
            <a:endParaRPr lang="en-US" altLang="zh-CN"/>
          </a:p>
        </p:txBody>
      </p:sp>
      <p:sp>
        <p:nvSpPr>
          <p:cNvPr id="419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p:cNvSpPr>
          <p:nvPr>
            <p:ph type="title"/>
          </p:nvPr>
        </p:nvSpPr>
        <p:spPr/>
        <p:txBody>
          <a:bodyPr/>
          <a:lstStyle/>
          <a:p>
            <a:pPr eaLnBrk="1" hangingPunct="1"/>
            <a:r>
              <a:rPr lang="zh-CN" altLang="en-US"/>
              <a:t>查询结果</a:t>
            </a:r>
            <a:endParaRPr lang="zh-CN" altLang="en-US"/>
          </a:p>
        </p:txBody>
      </p:sp>
      <p:sp>
        <p:nvSpPr>
          <p:cNvPr id="37894" name="Rectangle 3"/>
          <p:cNvSpPr>
            <a:spLocks noGrp="1" noRot="1" noChangeArrowheads="1"/>
          </p:cNvSpPr>
          <p:nvPr>
            <p:ph idx="1"/>
          </p:nvPr>
        </p:nvSpPr>
        <p:spPr>
          <a:xfrm>
            <a:off x="539750" y="1989138"/>
            <a:ext cx="8153400" cy="3894137"/>
          </a:xfrm>
        </p:spPr>
        <p:txBody>
          <a:bodyPr>
            <a:normAutofit lnSpcReduction="10000"/>
          </a:bodyPr>
          <a:lstStyle/>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en-US" altLang="zh-CN" sz="28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Sno</a:t>
            </a:r>
            <a:r>
              <a:rPr lang="en-US" altLang="zh-CN" sz="2400" dirty="0">
                <a:latin typeface="Times New Roman" panose="02020603050405020304" pitchFamily="18" charset="0"/>
                <a:cs typeface="Times New Roman" panose="02020603050405020304" pitchFamily="18" charset="0"/>
              </a:rPr>
              <a:t>        Grade</a:t>
            </a:r>
            <a:endParaRPr lang="en-US" altLang="zh-CN" sz="2400" dirty="0">
              <a:latin typeface="Times New Roman" panose="02020603050405020304" pitchFamily="18" charset="0"/>
              <a:cs typeface="Times New Roman" panose="02020603050405020304" pitchFamily="18" charset="0"/>
            </a:endParaRPr>
          </a:p>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    -------</a:t>
            </a:r>
            <a:endParaRPr lang="en-US" altLang="zh-CN" sz="2400" dirty="0">
              <a:latin typeface="Times New Roman" panose="02020603050405020304" pitchFamily="18" charset="0"/>
              <a:cs typeface="Times New Roman" panose="02020603050405020304" pitchFamily="18" charset="0"/>
            </a:endParaRPr>
          </a:p>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95010</a:t>
            </a:r>
            <a:endParaRPr lang="en-US" altLang="zh-CN" sz="2400" dirty="0">
              <a:latin typeface="Times New Roman" panose="02020603050405020304" pitchFamily="18" charset="0"/>
              <a:cs typeface="Times New Roman" panose="02020603050405020304" pitchFamily="18" charset="0"/>
            </a:endParaRPr>
          </a:p>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95024</a:t>
            </a:r>
            <a:endParaRPr lang="en-US" altLang="zh-CN" sz="2400" dirty="0">
              <a:latin typeface="Times New Roman" panose="02020603050405020304" pitchFamily="18" charset="0"/>
              <a:cs typeface="Times New Roman" panose="02020603050405020304" pitchFamily="18" charset="0"/>
            </a:endParaRPr>
          </a:p>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95007       92</a:t>
            </a:r>
            <a:endParaRPr lang="en-US" altLang="zh-CN" sz="2400" dirty="0">
              <a:latin typeface="Times New Roman" panose="02020603050405020304" pitchFamily="18" charset="0"/>
              <a:cs typeface="Times New Roman" panose="02020603050405020304" pitchFamily="18" charset="0"/>
            </a:endParaRPr>
          </a:p>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95003       82</a:t>
            </a:r>
            <a:endParaRPr lang="en-US" altLang="zh-CN" sz="2400" dirty="0">
              <a:latin typeface="Times New Roman" panose="02020603050405020304" pitchFamily="18" charset="0"/>
              <a:cs typeface="Times New Roman" panose="02020603050405020304" pitchFamily="18" charset="0"/>
            </a:endParaRPr>
          </a:p>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95010       82</a:t>
            </a:r>
            <a:endParaRPr lang="en-US" altLang="zh-CN" sz="2400" dirty="0">
              <a:latin typeface="Times New Roman" panose="02020603050405020304" pitchFamily="18" charset="0"/>
              <a:cs typeface="Times New Roman" panose="02020603050405020304" pitchFamily="18" charset="0"/>
            </a:endParaRPr>
          </a:p>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95009       75</a:t>
            </a:r>
            <a:endParaRPr lang="en-US" altLang="zh-CN" sz="2400" dirty="0">
              <a:latin typeface="Times New Roman" panose="02020603050405020304" pitchFamily="18" charset="0"/>
              <a:cs typeface="Times New Roman" panose="02020603050405020304" pitchFamily="18" charset="0"/>
            </a:endParaRPr>
          </a:p>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95014       61</a:t>
            </a:r>
            <a:endParaRPr lang="en-US" altLang="zh-CN" sz="2400" dirty="0">
              <a:latin typeface="Times New Roman" panose="02020603050405020304" pitchFamily="18" charset="0"/>
              <a:cs typeface="Times New Roman" panose="02020603050405020304" pitchFamily="18" charset="0"/>
            </a:endParaRPr>
          </a:p>
          <a:p>
            <a:pPr marL="274320" indent="-274320" algn="just" eaLnBrk="1" fontAlgn="auto" hangingPunct="1">
              <a:lnSpc>
                <a:spcPct val="90000"/>
              </a:lnSpc>
              <a:spcAft>
                <a:spcPts val="0"/>
              </a:spcAft>
              <a:buClr>
                <a:schemeClr val="accent3"/>
              </a:buClr>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95002       55</a:t>
            </a:r>
            <a:endParaRPr lang="en-US" altLang="zh-CN" sz="2400" dirty="0">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quarter" idx="10"/>
          </p:nvPr>
        </p:nvSpPr>
        <p:spPr/>
        <p:txBody>
          <a:bodyPr/>
          <a:lstStyle/>
          <a:p>
            <a:pPr>
              <a:defRPr/>
            </a:pPr>
            <a:fld id="{BB3240EC-92A1-4BDF-BD5A-6670353A3299}" type="datetime1">
              <a:rPr lang="zh-CN" altLang="en-US"/>
            </a:fld>
            <a:endParaRPr lang="en-US" altLang="zh-CN"/>
          </a:p>
        </p:txBody>
      </p:sp>
      <p:sp>
        <p:nvSpPr>
          <p:cNvPr id="430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p:cNvSpPr>
          <p:nvPr>
            <p:ph type="title"/>
          </p:nvPr>
        </p:nvSpPr>
        <p:spPr/>
        <p:txBody>
          <a:bodyPr/>
          <a:lstStyle/>
          <a:p>
            <a:pPr eaLnBrk="1" hangingPunct="1"/>
            <a:r>
              <a:rPr lang="zh-CN" altLang="en-US"/>
              <a:t>对查询结果排序（续） </a:t>
            </a:r>
            <a:endParaRPr lang="zh-CN" altLang="en-US"/>
          </a:p>
        </p:txBody>
      </p:sp>
      <p:sp>
        <p:nvSpPr>
          <p:cNvPr id="44035" name="Rectangle 3"/>
          <p:cNvSpPr>
            <a:spLocks noGrp="1" noRot="1"/>
          </p:cNvSpPr>
          <p:nvPr>
            <p:ph idx="1"/>
          </p:nvPr>
        </p:nvSpPr>
        <p:spPr/>
        <p:txBody>
          <a:bodyPr/>
          <a:lstStyle/>
          <a:p>
            <a:pPr algn="just" eaLnBrk="1" hangingPunct="1">
              <a:buFont typeface="Wingdings" panose="05000000000000000000" pitchFamily="2" charset="2"/>
              <a:buNone/>
            </a:pPr>
            <a:r>
              <a:rPr lang="en-US" altLang="zh-CN" sz="2400"/>
              <a:t>[</a:t>
            </a:r>
            <a:r>
              <a:rPr lang="zh-CN" altLang="en-US" sz="2400"/>
              <a:t>例</a:t>
            </a:r>
            <a:r>
              <a:rPr lang="en-US" altLang="zh-CN" sz="2400"/>
              <a:t>]  </a:t>
            </a:r>
            <a:r>
              <a:rPr lang="zh-CN" altLang="en-US" sz="2400"/>
              <a:t>查询全体学生情况，查询结果按所在系的系号升序排列，同一系中的学生按年龄降序排列。</a:t>
            </a:r>
            <a:endParaRPr lang="zh-CN" altLang="en-US" sz="2400"/>
          </a:p>
          <a:p>
            <a:pPr algn="just" eaLnBrk="1" hangingPunct="1">
              <a:buFont typeface="Wingdings" panose="05000000000000000000" pitchFamily="2" charset="2"/>
              <a:buNone/>
            </a:pPr>
            <a:endParaRPr lang="zh-CN" altLang="en-US" sz="2400"/>
          </a:p>
          <a:p>
            <a:pPr lvl="1" algn="just" eaLnBrk="1" hangingPunct="1">
              <a:buFont typeface="Wingdings" panose="05000000000000000000" pitchFamily="2" charset="2"/>
              <a:buNone/>
            </a:pPr>
            <a:r>
              <a:rPr lang="zh-CN" altLang="en-US"/>
              <a:t>    </a:t>
            </a:r>
            <a:r>
              <a:rPr lang="en-US" altLang="zh-CN"/>
              <a:t>SELECT  *</a:t>
            </a:r>
            <a:endParaRPr lang="en-US" altLang="zh-CN"/>
          </a:p>
          <a:p>
            <a:pPr lvl="1" algn="just" eaLnBrk="1" hangingPunct="1">
              <a:buFont typeface="Wingdings" panose="05000000000000000000" pitchFamily="2" charset="2"/>
              <a:buNone/>
            </a:pPr>
            <a:r>
              <a:rPr lang="en-US" altLang="zh-CN"/>
              <a:t>    FROM  Student</a:t>
            </a:r>
            <a:endParaRPr lang="en-US" altLang="zh-CN"/>
          </a:p>
          <a:p>
            <a:pPr lvl="1" algn="just" eaLnBrk="1" hangingPunct="1">
              <a:buFont typeface="Wingdings" panose="05000000000000000000" pitchFamily="2" charset="2"/>
              <a:buNone/>
            </a:pPr>
            <a:r>
              <a:rPr lang="en-US" altLang="zh-CN"/>
              <a:t>    ORDER BY Sdept</a:t>
            </a:r>
            <a:r>
              <a:rPr lang="zh-CN" altLang="en-US"/>
              <a:t>，</a:t>
            </a:r>
            <a:r>
              <a:rPr lang="en-US" altLang="zh-CN"/>
              <a:t>Sage DESC</a:t>
            </a:r>
            <a:r>
              <a:rPr lang="zh-CN" altLang="en-US"/>
              <a:t>； </a:t>
            </a:r>
            <a:endParaRPr lang="zh-CN" altLang="en-US"/>
          </a:p>
        </p:txBody>
      </p:sp>
      <p:sp>
        <p:nvSpPr>
          <p:cNvPr id="4" name="日期占位符 3"/>
          <p:cNvSpPr>
            <a:spLocks noGrp="1"/>
          </p:cNvSpPr>
          <p:nvPr>
            <p:ph type="dt" sz="quarter" idx="10"/>
          </p:nvPr>
        </p:nvSpPr>
        <p:spPr/>
        <p:txBody>
          <a:bodyPr/>
          <a:lstStyle/>
          <a:p>
            <a:pPr>
              <a:defRPr/>
            </a:pPr>
            <a:fld id="{A7A7D72E-6818-4EF4-837E-7E3C7F72C22F}" type="datetime1">
              <a:rPr lang="zh-CN" altLang="en-US"/>
            </a:fld>
            <a:endParaRPr lang="en-US" altLang="zh-CN"/>
          </a:p>
        </p:txBody>
      </p:sp>
      <p:sp>
        <p:nvSpPr>
          <p:cNvPr id="440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p:cNvSpPr>
          <p:nvPr>
            <p:ph type="title"/>
          </p:nvPr>
        </p:nvSpPr>
        <p:spPr/>
        <p:txBody>
          <a:bodyPr/>
          <a:lstStyle/>
          <a:p>
            <a:pPr eaLnBrk="1" hangingPunct="1"/>
            <a:r>
              <a:rPr lang="zh-CN" altLang="en-US" dirty="0"/>
              <a:t>四、使用集函数 </a:t>
            </a:r>
            <a:endParaRPr lang="zh-CN" altLang="en-US" dirty="0"/>
          </a:p>
        </p:txBody>
      </p:sp>
      <p:sp>
        <p:nvSpPr>
          <p:cNvPr id="407555" name="Rectangle 3"/>
          <p:cNvSpPr>
            <a:spLocks noGrp="1" noRot="1"/>
          </p:cNvSpPr>
          <p:nvPr>
            <p:ph idx="1"/>
          </p:nvPr>
        </p:nvSpPr>
        <p:spPr/>
        <p:txBody>
          <a:bodyPr/>
          <a:lstStyle/>
          <a:p>
            <a:pPr algn="just" eaLnBrk="1" hangingPunct="1">
              <a:buFont typeface="Wingdings" panose="05000000000000000000" pitchFamily="2" charset="2"/>
              <a:buNone/>
            </a:pPr>
            <a:r>
              <a:rPr lang="en-US" altLang="zh-CN" sz="2400"/>
              <a:t>5</a:t>
            </a:r>
            <a:r>
              <a:rPr lang="zh-CN" altLang="en-US" sz="2400"/>
              <a:t>类主要集函数</a:t>
            </a:r>
            <a:endParaRPr lang="zh-CN" altLang="en-US" sz="2400"/>
          </a:p>
          <a:p>
            <a:pPr lvl="1" algn="just" eaLnBrk="1" hangingPunct="1">
              <a:lnSpc>
                <a:spcPct val="110000"/>
              </a:lnSpc>
            </a:pPr>
            <a:r>
              <a:rPr lang="zh-CN" altLang="en-US"/>
              <a:t>计数</a:t>
            </a:r>
            <a:endParaRPr lang="zh-CN" altLang="en-US"/>
          </a:p>
          <a:p>
            <a:pPr lvl="2" algn="just" eaLnBrk="1" hangingPunct="1">
              <a:lnSpc>
                <a:spcPct val="110000"/>
              </a:lnSpc>
              <a:buFont typeface="Wingdings 2" panose="05020102010507070707" pitchFamily="18" charset="2"/>
              <a:buNone/>
            </a:pPr>
            <a:r>
              <a:rPr lang="en-US" altLang="zh-CN"/>
              <a:t>COUNT</a:t>
            </a:r>
            <a:r>
              <a:rPr lang="zh-CN" altLang="en-US"/>
              <a:t>（</a:t>
            </a:r>
            <a:r>
              <a:rPr lang="en-US" altLang="zh-CN"/>
              <a:t>[DISTINCT|</a:t>
            </a:r>
            <a:r>
              <a:rPr lang="en-US" altLang="zh-CN" u="sng"/>
              <a:t>ALL</a:t>
            </a:r>
            <a:r>
              <a:rPr lang="en-US" altLang="zh-CN"/>
              <a:t>] *</a:t>
            </a:r>
            <a:r>
              <a:rPr lang="zh-CN" altLang="en-US"/>
              <a:t>）</a:t>
            </a:r>
            <a:endParaRPr lang="zh-CN" altLang="en-US"/>
          </a:p>
          <a:p>
            <a:pPr lvl="2" algn="just" eaLnBrk="1" hangingPunct="1">
              <a:lnSpc>
                <a:spcPct val="110000"/>
              </a:lnSpc>
              <a:buFont typeface="Wingdings 2" panose="05020102010507070707" pitchFamily="18" charset="2"/>
              <a:buNone/>
            </a:pPr>
            <a:r>
              <a:rPr lang="en-US" altLang="zh-CN"/>
              <a:t>COUNT</a:t>
            </a:r>
            <a:r>
              <a:rPr lang="zh-CN" altLang="en-US"/>
              <a:t>（</a:t>
            </a:r>
            <a:r>
              <a:rPr lang="en-US" altLang="zh-CN"/>
              <a:t>[DISTINCT|</a:t>
            </a:r>
            <a:r>
              <a:rPr lang="en-US" altLang="zh-CN" u="sng"/>
              <a:t>ALL</a:t>
            </a:r>
            <a:r>
              <a:rPr lang="en-US" altLang="zh-CN"/>
              <a:t>] &lt;</a:t>
            </a:r>
            <a:r>
              <a:rPr lang="zh-CN" altLang="en-US"/>
              <a:t>列名</a:t>
            </a:r>
            <a:r>
              <a:rPr lang="en-US" altLang="zh-CN"/>
              <a:t>&gt;</a:t>
            </a:r>
            <a:r>
              <a:rPr lang="zh-CN" altLang="en-US"/>
              <a:t>）</a:t>
            </a:r>
            <a:endParaRPr lang="zh-CN" altLang="en-US"/>
          </a:p>
          <a:p>
            <a:pPr lvl="1" algn="just" eaLnBrk="1" hangingPunct="1">
              <a:lnSpc>
                <a:spcPct val="110000"/>
              </a:lnSpc>
            </a:pPr>
            <a:r>
              <a:rPr lang="zh-CN" altLang="en-US"/>
              <a:t>计算总和</a:t>
            </a:r>
            <a:endParaRPr lang="zh-CN" altLang="en-US"/>
          </a:p>
          <a:p>
            <a:pPr lvl="2" algn="just" eaLnBrk="1" hangingPunct="1">
              <a:lnSpc>
                <a:spcPct val="110000"/>
              </a:lnSpc>
              <a:buFont typeface="Wingdings 2" panose="05020102010507070707" pitchFamily="18" charset="2"/>
              <a:buNone/>
            </a:pPr>
            <a:r>
              <a:rPr lang="en-US" altLang="zh-CN"/>
              <a:t>SUM</a:t>
            </a:r>
            <a:r>
              <a:rPr lang="zh-CN" altLang="en-US"/>
              <a:t>（</a:t>
            </a:r>
            <a:r>
              <a:rPr lang="en-US" altLang="zh-CN"/>
              <a:t>[DISTINCT|</a:t>
            </a:r>
            <a:r>
              <a:rPr lang="en-US" altLang="zh-CN" u="sng"/>
              <a:t>ALL</a:t>
            </a:r>
            <a:r>
              <a:rPr lang="en-US" altLang="zh-CN"/>
              <a:t>] &lt;</a:t>
            </a:r>
            <a:r>
              <a:rPr lang="zh-CN" altLang="en-US"/>
              <a:t>列名</a:t>
            </a:r>
            <a:r>
              <a:rPr lang="en-US" altLang="zh-CN"/>
              <a:t>&gt;</a:t>
            </a:r>
            <a:r>
              <a:rPr lang="zh-CN" altLang="en-US"/>
              <a:t>）	</a:t>
            </a:r>
            <a:endParaRPr lang="zh-CN" altLang="en-US"/>
          </a:p>
          <a:p>
            <a:pPr lvl="1" algn="just" eaLnBrk="1" hangingPunct="1">
              <a:lnSpc>
                <a:spcPct val="110000"/>
              </a:lnSpc>
            </a:pPr>
            <a:r>
              <a:rPr lang="zh-CN" altLang="en-US"/>
              <a:t> 计算平均值</a:t>
            </a:r>
            <a:endParaRPr lang="zh-CN" altLang="en-US"/>
          </a:p>
          <a:p>
            <a:pPr lvl="2" algn="just" eaLnBrk="1" hangingPunct="1">
              <a:lnSpc>
                <a:spcPct val="110000"/>
              </a:lnSpc>
              <a:buFont typeface="Wingdings 2" panose="05020102010507070707" pitchFamily="18" charset="2"/>
              <a:buNone/>
            </a:pPr>
            <a:r>
              <a:rPr lang="en-US" altLang="zh-CN"/>
              <a:t>AVG</a:t>
            </a:r>
            <a:r>
              <a:rPr lang="zh-CN" altLang="en-US"/>
              <a:t>（</a:t>
            </a:r>
            <a:r>
              <a:rPr lang="en-US" altLang="zh-CN"/>
              <a:t>[DISTINCT|</a:t>
            </a:r>
            <a:r>
              <a:rPr lang="en-US" altLang="zh-CN" u="sng"/>
              <a:t>ALL</a:t>
            </a:r>
            <a:r>
              <a:rPr lang="en-US" altLang="zh-CN"/>
              <a:t>] &lt;</a:t>
            </a:r>
            <a:r>
              <a:rPr lang="zh-CN" altLang="en-US"/>
              <a:t>列名</a:t>
            </a:r>
            <a:r>
              <a:rPr lang="en-US" altLang="zh-CN"/>
              <a:t>&gt;</a:t>
            </a:r>
            <a:r>
              <a:rPr lang="zh-CN" altLang="en-US"/>
              <a:t>）</a:t>
            </a:r>
            <a:endParaRPr lang="zh-CN" altLang="en-US"/>
          </a:p>
        </p:txBody>
      </p:sp>
      <p:sp>
        <p:nvSpPr>
          <p:cNvPr id="4" name="日期占位符 3"/>
          <p:cNvSpPr>
            <a:spLocks noGrp="1"/>
          </p:cNvSpPr>
          <p:nvPr>
            <p:ph type="dt" sz="quarter" idx="10"/>
          </p:nvPr>
        </p:nvSpPr>
        <p:spPr/>
        <p:txBody>
          <a:bodyPr/>
          <a:lstStyle/>
          <a:p>
            <a:pPr>
              <a:defRPr/>
            </a:pPr>
            <a:fld id="{88A07BD1-1066-4B80-90D2-F9D955AB00B3}" type="datetime1">
              <a:rPr lang="zh-CN" altLang="en-US"/>
            </a:fld>
            <a:endParaRPr lang="en-US" altLang="zh-CN"/>
          </a:p>
        </p:txBody>
      </p:sp>
      <p:sp>
        <p:nvSpPr>
          <p:cNvPr id="450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animEffect transition="in" filter="blinds(horizontal)">
                                      <p:cBhvr>
                                        <p:cTn id="7" dur="500"/>
                                        <p:tgtEl>
                                          <p:spTgt spid="40755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7555">
                                            <p:txEl>
                                              <p:pRg st="2" end="2"/>
                                            </p:txEl>
                                          </p:spTgt>
                                        </p:tgtEl>
                                        <p:attrNameLst>
                                          <p:attrName>style.visibility</p:attrName>
                                        </p:attrNameLst>
                                      </p:cBhvr>
                                      <p:to>
                                        <p:strVal val="visible"/>
                                      </p:to>
                                    </p:set>
                                    <p:animEffect transition="in" filter="blinds(horizontal)">
                                      <p:cBhvr>
                                        <p:cTn id="10" dur="500"/>
                                        <p:tgtEl>
                                          <p:spTgt spid="40755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7555">
                                            <p:txEl>
                                              <p:pRg st="3" end="3"/>
                                            </p:txEl>
                                          </p:spTgt>
                                        </p:tgtEl>
                                        <p:attrNameLst>
                                          <p:attrName>style.visibility</p:attrName>
                                        </p:attrNameLst>
                                      </p:cBhvr>
                                      <p:to>
                                        <p:strVal val="visible"/>
                                      </p:to>
                                    </p:set>
                                    <p:animEffect transition="in" filter="blinds(horizontal)">
                                      <p:cBhvr>
                                        <p:cTn id="13" dur="500"/>
                                        <p:tgtEl>
                                          <p:spTgt spid="40755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07555">
                                            <p:txEl>
                                              <p:pRg st="4" end="4"/>
                                            </p:txEl>
                                          </p:spTgt>
                                        </p:tgtEl>
                                        <p:attrNameLst>
                                          <p:attrName>style.visibility</p:attrName>
                                        </p:attrNameLst>
                                      </p:cBhvr>
                                      <p:to>
                                        <p:strVal val="visible"/>
                                      </p:to>
                                    </p:set>
                                    <p:animEffect transition="in" filter="blinds(horizontal)">
                                      <p:cBhvr>
                                        <p:cTn id="18" dur="500"/>
                                        <p:tgtEl>
                                          <p:spTgt spid="407555">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7555">
                                            <p:txEl>
                                              <p:pRg st="5" end="5"/>
                                            </p:txEl>
                                          </p:spTgt>
                                        </p:tgtEl>
                                        <p:attrNameLst>
                                          <p:attrName>style.visibility</p:attrName>
                                        </p:attrNameLst>
                                      </p:cBhvr>
                                      <p:to>
                                        <p:strVal val="visible"/>
                                      </p:to>
                                    </p:set>
                                    <p:animEffect transition="in" filter="blinds(horizontal)">
                                      <p:cBhvr>
                                        <p:cTn id="21" dur="500"/>
                                        <p:tgtEl>
                                          <p:spTgt spid="407555">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07555">
                                            <p:txEl>
                                              <p:pRg st="6" end="6"/>
                                            </p:txEl>
                                          </p:spTgt>
                                        </p:tgtEl>
                                        <p:attrNameLst>
                                          <p:attrName>style.visibility</p:attrName>
                                        </p:attrNameLst>
                                      </p:cBhvr>
                                      <p:to>
                                        <p:strVal val="visible"/>
                                      </p:to>
                                    </p:set>
                                    <p:animEffect transition="in" filter="blinds(horizontal)">
                                      <p:cBhvr>
                                        <p:cTn id="26" dur="500"/>
                                        <p:tgtEl>
                                          <p:spTgt spid="407555">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07555">
                                            <p:txEl>
                                              <p:pRg st="7" end="7"/>
                                            </p:txEl>
                                          </p:spTgt>
                                        </p:tgtEl>
                                        <p:attrNameLst>
                                          <p:attrName>style.visibility</p:attrName>
                                        </p:attrNameLst>
                                      </p:cBhvr>
                                      <p:to>
                                        <p:strVal val="visible"/>
                                      </p:to>
                                    </p:set>
                                    <p:animEffect transition="in" filter="blinds(horizontal)">
                                      <p:cBhvr>
                                        <p:cTn id="29" dur="500"/>
                                        <p:tgtEl>
                                          <p:spTgt spid="4075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48" name="Picture 4" descr="图1。1"/>
          <p:cNvPicPr>
            <a:picLocks noGrp="1" noChangeAspect="1" noChangeArrowheads="1"/>
          </p:cNvPicPr>
          <p:nvPr>
            <p:ph idx="1"/>
          </p:nvPr>
        </p:nvPicPr>
        <p:blipFill>
          <a:blip r:embed="rId1">
            <a:grayscl/>
            <a:extLst>
              <a:ext uri="{28A0092B-C50C-407E-A947-70E740481C1C}">
                <a14:useLocalDpi xmlns:a14="http://schemas.microsoft.com/office/drawing/2010/main" val="0"/>
              </a:ext>
            </a:extLst>
          </a:blip>
          <a:srcRect/>
          <a:stretch>
            <a:fillRect/>
          </a:stretch>
        </p:blipFill>
        <p:spPr>
          <a:xfrm>
            <a:off x="428625" y="357188"/>
            <a:ext cx="4525963" cy="3060700"/>
          </a:xfrm>
          <a:noFill/>
        </p:spPr>
      </p:pic>
      <p:sp>
        <p:nvSpPr>
          <p:cNvPr id="70659"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ABD06BB3-E80D-436A-A073-E3008B4D6AD0}"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pic>
        <p:nvPicPr>
          <p:cNvPr id="338949" name="Picture 5"/>
          <p:cNvPicPr>
            <a:picLocks noChangeAspect="1" noChangeArrowheads="1"/>
          </p:cNvPicPr>
          <p:nvPr/>
        </p:nvPicPr>
        <p:blipFill>
          <a:blip r:embed="rId2">
            <a:grayscl/>
            <a:extLst>
              <a:ext uri="{28A0092B-C50C-407E-A947-70E740481C1C}">
                <a14:useLocalDpi xmlns:a14="http://schemas.microsoft.com/office/drawing/2010/main" val="0"/>
              </a:ext>
            </a:extLst>
          </a:blip>
          <a:srcRect l="28531" t="35757" r="28604" b="28627"/>
          <a:stretch>
            <a:fillRect/>
          </a:stretch>
        </p:blipFill>
        <p:spPr bwMode="auto">
          <a:xfrm>
            <a:off x="4857750" y="2357438"/>
            <a:ext cx="4068763"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950"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l="28494" t="27658" r="26575" b="38763"/>
          <a:stretch>
            <a:fillRect/>
          </a:stretch>
        </p:blipFill>
        <p:spPr bwMode="auto">
          <a:xfrm>
            <a:off x="400050" y="3429000"/>
            <a:ext cx="4529138"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8948"/>
                                        </p:tgtEl>
                                        <p:attrNameLst>
                                          <p:attrName>style.visibility</p:attrName>
                                        </p:attrNameLst>
                                      </p:cBhvr>
                                      <p:to>
                                        <p:strVal val="visible"/>
                                      </p:to>
                                    </p:set>
                                    <p:animEffect transition="in" filter="blinds(horizontal)">
                                      <p:cBhvr>
                                        <p:cTn id="7" dur="500"/>
                                        <p:tgtEl>
                                          <p:spTgt spid="3389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8949"/>
                                        </p:tgtEl>
                                        <p:attrNameLst>
                                          <p:attrName>style.visibility</p:attrName>
                                        </p:attrNameLst>
                                      </p:cBhvr>
                                      <p:to>
                                        <p:strVal val="visible"/>
                                      </p:to>
                                    </p:set>
                                    <p:animEffect transition="in" filter="blinds(horizontal)">
                                      <p:cBhvr>
                                        <p:cTn id="12" dur="500"/>
                                        <p:tgtEl>
                                          <p:spTgt spid="3389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8950"/>
                                        </p:tgtEl>
                                        <p:attrNameLst>
                                          <p:attrName>style.visibility</p:attrName>
                                        </p:attrNameLst>
                                      </p:cBhvr>
                                      <p:to>
                                        <p:strVal val="visible"/>
                                      </p:to>
                                    </p:set>
                                    <p:animEffect transition="in" filter="blinds(horizontal)">
                                      <p:cBhvr>
                                        <p:cTn id="17" dur="500"/>
                                        <p:tgtEl>
                                          <p:spTgt spid="338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p:cNvSpPr>
          <p:nvPr>
            <p:ph type="title"/>
          </p:nvPr>
        </p:nvSpPr>
        <p:spPr/>
        <p:txBody>
          <a:bodyPr/>
          <a:lstStyle/>
          <a:p>
            <a:pPr eaLnBrk="1" hangingPunct="1"/>
            <a:r>
              <a:rPr lang="zh-CN" altLang="en-US"/>
              <a:t>使用集函数（续） </a:t>
            </a:r>
            <a:endParaRPr lang="zh-CN" altLang="en-US"/>
          </a:p>
        </p:txBody>
      </p:sp>
      <p:sp>
        <p:nvSpPr>
          <p:cNvPr id="408579" name="Rectangle 3"/>
          <p:cNvSpPr>
            <a:spLocks noGrp="1" noRot="1"/>
          </p:cNvSpPr>
          <p:nvPr>
            <p:ph idx="1"/>
          </p:nvPr>
        </p:nvSpPr>
        <p:spPr>
          <a:xfrm>
            <a:off x="457200" y="2111375"/>
            <a:ext cx="8229600" cy="4389438"/>
          </a:xfrm>
        </p:spPr>
        <p:txBody>
          <a:bodyPr/>
          <a:lstStyle/>
          <a:p>
            <a:pPr lvl="1" algn="just" eaLnBrk="1" hangingPunct="1">
              <a:lnSpc>
                <a:spcPct val="90000"/>
              </a:lnSpc>
              <a:buFont typeface="Wingdings" panose="05000000000000000000" pitchFamily="2" charset="2"/>
              <a:buNone/>
            </a:pPr>
            <a:r>
              <a:rPr lang="zh-CN" altLang="en-US"/>
              <a:t>求最大值</a:t>
            </a:r>
            <a:endParaRPr lang="zh-CN" altLang="en-US"/>
          </a:p>
          <a:p>
            <a:pPr lvl="3" algn="just" eaLnBrk="1" hangingPunct="1">
              <a:buFont typeface="Wingdings" panose="05000000000000000000" pitchFamily="2" charset="2"/>
              <a:buNone/>
            </a:pPr>
            <a:r>
              <a:rPr lang="en-US" altLang="zh-CN" sz="2400"/>
              <a:t>MAX</a:t>
            </a:r>
            <a:r>
              <a:rPr lang="zh-CN" altLang="en-US" sz="2400"/>
              <a:t>（</a:t>
            </a:r>
            <a:r>
              <a:rPr lang="en-US" altLang="zh-CN" sz="2400"/>
              <a:t>[DISTINCT|</a:t>
            </a:r>
            <a:r>
              <a:rPr lang="en-US" altLang="zh-CN" sz="2400" u="sng"/>
              <a:t>ALL</a:t>
            </a:r>
            <a:r>
              <a:rPr lang="en-US" altLang="zh-CN" sz="2400"/>
              <a:t>] &lt;</a:t>
            </a:r>
            <a:r>
              <a:rPr lang="zh-CN" altLang="en-US" sz="2400"/>
              <a:t>列名</a:t>
            </a:r>
            <a:r>
              <a:rPr lang="en-US" altLang="zh-CN" sz="2400"/>
              <a:t>&gt;</a:t>
            </a:r>
            <a:r>
              <a:rPr lang="zh-CN" altLang="en-US" sz="2400"/>
              <a:t>）	</a:t>
            </a:r>
            <a:endParaRPr lang="zh-CN" altLang="en-US" sz="2400"/>
          </a:p>
          <a:p>
            <a:pPr algn="just" eaLnBrk="1" hangingPunct="1">
              <a:buFont typeface="Wingdings" panose="05000000000000000000" pitchFamily="2" charset="2"/>
              <a:buNone/>
            </a:pPr>
            <a:r>
              <a:rPr lang="zh-CN" altLang="en-US" sz="2400"/>
              <a:t>    求最小值</a:t>
            </a:r>
            <a:endParaRPr lang="zh-CN" altLang="en-US" sz="2400"/>
          </a:p>
          <a:p>
            <a:pPr lvl="3" algn="just" eaLnBrk="1" hangingPunct="1">
              <a:buFont typeface="Wingdings" panose="05000000000000000000" pitchFamily="2" charset="2"/>
              <a:buNone/>
            </a:pPr>
            <a:r>
              <a:rPr lang="en-US" altLang="zh-CN" sz="2400"/>
              <a:t>MIN</a:t>
            </a:r>
            <a:r>
              <a:rPr lang="zh-CN" altLang="en-US" sz="2400"/>
              <a:t>（</a:t>
            </a:r>
            <a:r>
              <a:rPr lang="en-US" altLang="zh-CN" sz="2400"/>
              <a:t>[DISTINCT|</a:t>
            </a:r>
            <a:r>
              <a:rPr lang="en-US" altLang="zh-CN" sz="2400" u="sng"/>
              <a:t>ALL</a:t>
            </a:r>
            <a:r>
              <a:rPr lang="en-US" altLang="zh-CN" sz="2400"/>
              <a:t>] &lt;</a:t>
            </a:r>
            <a:r>
              <a:rPr lang="zh-CN" altLang="en-US" sz="2400"/>
              <a:t>列名</a:t>
            </a:r>
            <a:r>
              <a:rPr lang="en-US" altLang="zh-CN" sz="2400"/>
              <a:t>&gt;</a:t>
            </a:r>
            <a:r>
              <a:rPr lang="zh-CN" altLang="en-US" sz="2400"/>
              <a:t>）	</a:t>
            </a:r>
            <a:endParaRPr lang="en-US" altLang="zh-CN" sz="2400"/>
          </a:p>
          <a:p>
            <a:pPr lvl="3" algn="just" eaLnBrk="1" hangingPunct="1">
              <a:buFont typeface="Wingdings" panose="05000000000000000000" pitchFamily="2" charset="2"/>
              <a:buNone/>
            </a:pPr>
            <a:endParaRPr lang="en-US" altLang="zh-CN" sz="2400"/>
          </a:p>
          <a:p>
            <a:pPr lvl="3" algn="just" eaLnBrk="1" hangingPunct="1">
              <a:buFont typeface="Wingdings" panose="05000000000000000000" pitchFamily="2" charset="2"/>
              <a:buNone/>
            </a:pPr>
            <a:endParaRPr lang="zh-CN" altLang="en-US" sz="2400"/>
          </a:p>
          <a:p>
            <a:pPr lvl="1" algn="just" eaLnBrk="1" hangingPunct="1">
              <a:buFontTx/>
              <a:buChar char="–"/>
            </a:pPr>
            <a:r>
              <a:rPr lang="en-US" altLang="zh-CN"/>
              <a:t>DISTINCT</a:t>
            </a:r>
            <a:r>
              <a:rPr lang="zh-CN" altLang="en-US"/>
              <a:t>短语：在计算时要取消指定列中的重复值</a:t>
            </a:r>
            <a:endParaRPr lang="zh-CN" altLang="en-US"/>
          </a:p>
          <a:p>
            <a:pPr lvl="1" algn="just" eaLnBrk="1" hangingPunct="1">
              <a:buFontTx/>
              <a:buChar char="–"/>
            </a:pPr>
            <a:r>
              <a:rPr lang="en-US" altLang="zh-CN"/>
              <a:t>ALL</a:t>
            </a:r>
            <a:r>
              <a:rPr lang="zh-CN" altLang="en-US"/>
              <a:t>短语：不取消重复值</a:t>
            </a:r>
            <a:endParaRPr lang="zh-CN" altLang="en-US"/>
          </a:p>
          <a:p>
            <a:pPr lvl="1" algn="just" eaLnBrk="1" hangingPunct="1">
              <a:buFontTx/>
              <a:buChar char="–"/>
            </a:pPr>
            <a:r>
              <a:rPr lang="en-US" altLang="zh-CN"/>
              <a:t>ALL</a:t>
            </a:r>
            <a:r>
              <a:rPr lang="zh-CN" altLang="en-US"/>
              <a:t>为缺省值</a:t>
            </a:r>
            <a:endParaRPr lang="zh-CN" altLang="en-US"/>
          </a:p>
        </p:txBody>
      </p:sp>
      <p:sp>
        <p:nvSpPr>
          <p:cNvPr id="4" name="日期占位符 3"/>
          <p:cNvSpPr>
            <a:spLocks noGrp="1"/>
          </p:cNvSpPr>
          <p:nvPr>
            <p:ph type="dt" sz="quarter" idx="10"/>
          </p:nvPr>
        </p:nvSpPr>
        <p:spPr/>
        <p:txBody>
          <a:bodyPr/>
          <a:lstStyle/>
          <a:p>
            <a:pPr>
              <a:defRPr/>
            </a:pPr>
            <a:fld id="{3ECDBE05-5C8D-4F9D-BDA1-B9A160A0EF69}" type="datetime1">
              <a:rPr lang="zh-CN" altLang="en-US"/>
            </a:fld>
            <a:endParaRPr lang="en-US" altLang="zh-CN"/>
          </a:p>
        </p:txBody>
      </p:sp>
      <p:sp>
        <p:nvSpPr>
          <p:cNvPr id="460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8579">
                                            <p:txEl>
                                              <p:pRg st="0" end="0"/>
                                            </p:txEl>
                                          </p:spTgt>
                                        </p:tgtEl>
                                        <p:attrNameLst>
                                          <p:attrName>style.visibility</p:attrName>
                                        </p:attrNameLst>
                                      </p:cBhvr>
                                      <p:to>
                                        <p:strVal val="visible"/>
                                      </p:to>
                                    </p:set>
                                    <p:animEffect transition="in" filter="blinds(horizontal)">
                                      <p:cBhvr>
                                        <p:cTn id="7" dur="500"/>
                                        <p:tgtEl>
                                          <p:spTgt spid="40857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8579">
                                            <p:txEl>
                                              <p:pRg st="1" end="1"/>
                                            </p:txEl>
                                          </p:spTgt>
                                        </p:tgtEl>
                                        <p:attrNameLst>
                                          <p:attrName>style.visibility</p:attrName>
                                        </p:attrNameLst>
                                      </p:cBhvr>
                                      <p:to>
                                        <p:strVal val="visible"/>
                                      </p:to>
                                    </p:set>
                                    <p:animEffect transition="in" filter="blinds(horizontal)">
                                      <p:cBhvr>
                                        <p:cTn id="10" dur="500"/>
                                        <p:tgtEl>
                                          <p:spTgt spid="40857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08579">
                                            <p:txEl>
                                              <p:pRg st="2" end="2"/>
                                            </p:txEl>
                                          </p:spTgt>
                                        </p:tgtEl>
                                        <p:attrNameLst>
                                          <p:attrName>style.visibility</p:attrName>
                                        </p:attrNameLst>
                                      </p:cBhvr>
                                      <p:to>
                                        <p:strVal val="visible"/>
                                      </p:to>
                                    </p:set>
                                    <p:animEffect transition="in" filter="blinds(horizontal)">
                                      <p:cBhvr>
                                        <p:cTn id="15" dur="500"/>
                                        <p:tgtEl>
                                          <p:spTgt spid="40857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08579">
                                            <p:txEl>
                                              <p:pRg st="3" end="3"/>
                                            </p:txEl>
                                          </p:spTgt>
                                        </p:tgtEl>
                                        <p:attrNameLst>
                                          <p:attrName>style.visibility</p:attrName>
                                        </p:attrNameLst>
                                      </p:cBhvr>
                                      <p:to>
                                        <p:strVal val="visible"/>
                                      </p:to>
                                    </p:set>
                                    <p:animEffect transition="in" filter="blinds(horizontal)">
                                      <p:cBhvr>
                                        <p:cTn id="18" dur="500"/>
                                        <p:tgtEl>
                                          <p:spTgt spid="40857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08579">
                                            <p:txEl>
                                              <p:pRg st="6" end="6"/>
                                            </p:txEl>
                                          </p:spTgt>
                                        </p:tgtEl>
                                        <p:attrNameLst>
                                          <p:attrName>style.visibility</p:attrName>
                                        </p:attrNameLst>
                                      </p:cBhvr>
                                      <p:to>
                                        <p:strVal val="visible"/>
                                      </p:to>
                                    </p:set>
                                    <p:animEffect transition="in" filter="blinds(horizontal)">
                                      <p:cBhvr>
                                        <p:cTn id="23" dur="500"/>
                                        <p:tgtEl>
                                          <p:spTgt spid="408579">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08579">
                                            <p:txEl>
                                              <p:pRg st="7" end="7"/>
                                            </p:txEl>
                                          </p:spTgt>
                                        </p:tgtEl>
                                        <p:attrNameLst>
                                          <p:attrName>style.visibility</p:attrName>
                                        </p:attrNameLst>
                                      </p:cBhvr>
                                      <p:to>
                                        <p:strVal val="visible"/>
                                      </p:to>
                                    </p:set>
                                    <p:animEffect transition="in" filter="blinds(horizontal)">
                                      <p:cBhvr>
                                        <p:cTn id="26" dur="500"/>
                                        <p:tgtEl>
                                          <p:spTgt spid="408579">
                                            <p:txEl>
                                              <p:pRg st="7" end="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08579">
                                            <p:txEl>
                                              <p:pRg st="8" end="8"/>
                                            </p:txEl>
                                          </p:spTgt>
                                        </p:tgtEl>
                                        <p:attrNameLst>
                                          <p:attrName>style.visibility</p:attrName>
                                        </p:attrNameLst>
                                      </p:cBhvr>
                                      <p:to>
                                        <p:strVal val="visible"/>
                                      </p:to>
                                    </p:set>
                                    <p:animEffect transition="in" filter="blinds(horizontal)">
                                      <p:cBhvr>
                                        <p:cTn id="29" dur="500"/>
                                        <p:tgtEl>
                                          <p:spTgt spid="408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p:cNvSpPr>
          <p:nvPr>
            <p:ph type="title"/>
          </p:nvPr>
        </p:nvSpPr>
        <p:spPr/>
        <p:txBody>
          <a:bodyPr/>
          <a:lstStyle/>
          <a:p>
            <a:pPr eaLnBrk="1" hangingPunct="1"/>
            <a:r>
              <a:rPr lang="zh-CN" altLang="en-US"/>
              <a:t>五、对查询结果分组 </a:t>
            </a:r>
            <a:endParaRPr lang="zh-CN" altLang="en-US"/>
          </a:p>
        </p:txBody>
      </p:sp>
      <p:sp>
        <p:nvSpPr>
          <p:cNvPr id="47107" name="Rectangle 3"/>
          <p:cNvSpPr>
            <a:spLocks noGrp="1" noRot="1"/>
          </p:cNvSpPr>
          <p:nvPr>
            <p:ph idx="1"/>
          </p:nvPr>
        </p:nvSpPr>
        <p:spPr>
          <a:xfrm>
            <a:off x="457200" y="2182813"/>
            <a:ext cx="8229600" cy="4389437"/>
          </a:xfrm>
        </p:spPr>
        <p:txBody>
          <a:bodyPr/>
          <a:lstStyle/>
          <a:p>
            <a:pPr algn="just" eaLnBrk="1" hangingPunct="1">
              <a:lnSpc>
                <a:spcPct val="140000"/>
              </a:lnSpc>
              <a:buFont typeface="Wingdings" panose="05000000000000000000" pitchFamily="2" charset="2"/>
              <a:buNone/>
            </a:pPr>
            <a:r>
              <a:rPr lang="zh-CN" altLang="en-US" sz="2400"/>
              <a:t>使用</a:t>
            </a:r>
            <a:r>
              <a:rPr lang="en-US" altLang="zh-CN" sz="2400"/>
              <a:t>GROUP BY</a:t>
            </a:r>
            <a:r>
              <a:rPr lang="zh-CN" altLang="en-US" sz="2400"/>
              <a:t>子句分组 	</a:t>
            </a:r>
            <a:endParaRPr lang="zh-CN" altLang="en-US" sz="2400"/>
          </a:p>
          <a:p>
            <a:pPr algn="just" eaLnBrk="1" hangingPunct="1">
              <a:lnSpc>
                <a:spcPct val="140000"/>
              </a:lnSpc>
              <a:buFont typeface="Wingdings" panose="05000000000000000000" pitchFamily="2" charset="2"/>
              <a:buNone/>
            </a:pPr>
            <a:r>
              <a:rPr lang="zh-CN" altLang="en-US" sz="2400"/>
              <a:t>细化集函数的作用对象</a:t>
            </a:r>
            <a:endParaRPr lang="zh-CN" altLang="en-US" sz="2400"/>
          </a:p>
          <a:p>
            <a:pPr lvl="1" algn="just" eaLnBrk="1" hangingPunct="1">
              <a:lnSpc>
                <a:spcPct val="140000"/>
              </a:lnSpc>
            </a:pPr>
            <a:r>
              <a:rPr lang="zh-CN" altLang="en-US"/>
              <a:t> 未对查询结果分组，集函数将作用于整个查询结果</a:t>
            </a:r>
            <a:endParaRPr lang="zh-CN" altLang="en-US"/>
          </a:p>
          <a:p>
            <a:pPr lvl="1" eaLnBrk="1" hangingPunct="1">
              <a:lnSpc>
                <a:spcPct val="140000"/>
              </a:lnSpc>
            </a:pPr>
            <a:r>
              <a:rPr lang="zh-CN" altLang="en-US"/>
              <a:t> 对查询结果分组后，集函数将分别作用于每个组 </a:t>
            </a:r>
            <a:endParaRPr lang="zh-CN" altLang="en-US"/>
          </a:p>
        </p:txBody>
      </p:sp>
      <p:sp>
        <p:nvSpPr>
          <p:cNvPr id="4" name="日期占位符 3"/>
          <p:cNvSpPr>
            <a:spLocks noGrp="1"/>
          </p:cNvSpPr>
          <p:nvPr>
            <p:ph type="dt" sz="quarter" idx="10"/>
          </p:nvPr>
        </p:nvSpPr>
        <p:spPr/>
        <p:txBody>
          <a:bodyPr/>
          <a:lstStyle/>
          <a:p>
            <a:pPr>
              <a:defRPr/>
            </a:pPr>
            <a:fld id="{3BDEAAC9-4AE5-4F57-A495-0DCFE19DF9E0}" type="datetime1">
              <a:rPr lang="zh-CN" altLang="en-US"/>
            </a:fld>
            <a:endParaRPr lang="en-US" altLang="zh-CN"/>
          </a:p>
        </p:txBody>
      </p:sp>
      <p:sp>
        <p:nvSpPr>
          <p:cNvPr id="471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p:cNvSpPr>
          <p:nvPr>
            <p:ph type="title"/>
          </p:nvPr>
        </p:nvSpPr>
        <p:spPr/>
        <p:txBody>
          <a:bodyPr/>
          <a:lstStyle/>
          <a:p>
            <a:pPr eaLnBrk="1" hangingPunct="1"/>
            <a:r>
              <a:rPr lang="zh-CN" altLang="en-US" sz="4000"/>
              <a:t>使用</a:t>
            </a:r>
            <a:r>
              <a:rPr lang="en-US" altLang="zh-CN" sz="4000"/>
              <a:t>GROUP BY</a:t>
            </a:r>
            <a:r>
              <a:rPr lang="zh-CN" altLang="en-US" sz="4000"/>
              <a:t>子句分组</a:t>
            </a:r>
            <a:endParaRPr lang="zh-CN" altLang="en-US"/>
          </a:p>
        </p:txBody>
      </p:sp>
      <p:sp>
        <p:nvSpPr>
          <p:cNvPr id="48131" name="Rectangle 3"/>
          <p:cNvSpPr>
            <a:spLocks noGrp="1" noRot="1"/>
          </p:cNvSpPr>
          <p:nvPr>
            <p:ph idx="1"/>
          </p:nvPr>
        </p:nvSpPr>
        <p:spPr>
          <a:xfrm>
            <a:off x="990600" y="2005013"/>
            <a:ext cx="7772400" cy="4495800"/>
          </a:xfrm>
        </p:spPr>
        <p:txBody>
          <a:bodyPr/>
          <a:lstStyle/>
          <a:p>
            <a:pPr algn="just" eaLnBrk="1" hangingPunct="1">
              <a:lnSpc>
                <a:spcPct val="80000"/>
              </a:lnSpc>
              <a:buFont typeface="Wingdings" panose="05000000000000000000" pitchFamily="2" charset="2"/>
              <a:buNone/>
            </a:pPr>
            <a:r>
              <a:rPr lang="en-US" altLang="zh-CN" sz="2800"/>
              <a:t>[</a:t>
            </a:r>
            <a:r>
              <a:rPr lang="zh-CN" altLang="en-US" sz="2400">
                <a:ea typeface="黑体" panose="02010609060101010101" pitchFamily="49" charset="-122"/>
              </a:rPr>
              <a:t>例</a:t>
            </a:r>
            <a:r>
              <a:rPr lang="en-US" altLang="zh-CN" sz="2400"/>
              <a:t>]  </a:t>
            </a:r>
            <a:r>
              <a:rPr lang="zh-CN" altLang="en-US" sz="2400"/>
              <a:t>求各个课程号及相应的选课人数。</a:t>
            </a:r>
            <a:endParaRPr lang="zh-CN" altLang="en-US" sz="2400"/>
          </a:p>
          <a:p>
            <a:pPr algn="just" eaLnBrk="1" hangingPunct="1">
              <a:lnSpc>
                <a:spcPct val="80000"/>
              </a:lnSpc>
              <a:buFont typeface="Wingdings" panose="05000000000000000000" pitchFamily="2" charset="2"/>
              <a:buNone/>
            </a:pPr>
            <a:r>
              <a:rPr lang="zh-CN" altLang="en-US" sz="2400"/>
              <a:t>     </a:t>
            </a:r>
            <a:r>
              <a:rPr lang="en-US" altLang="zh-CN" sz="2400"/>
              <a:t>SELECT Cno</a:t>
            </a:r>
            <a:r>
              <a:rPr lang="zh-CN" altLang="en-US" sz="2400"/>
              <a:t>，</a:t>
            </a:r>
            <a:r>
              <a:rPr lang="en-US" altLang="zh-CN" sz="2400">
                <a:solidFill>
                  <a:srgbClr val="852121"/>
                </a:solidFill>
              </a:rPr>
              <a:t>COUNT(Sno)</a:t>
            </a:r>
            <a:endParaRPr lang="en-US" altLang="zh-CN" sz="2400">
              <a:solidFill>
                <a:srgbClr val="852121"/>
              </a:solidFill>
            </a:endParaRPr>
          </a:p>
          <a:p>
            <a:pPr algn="just" eaLnBrk="1" hangingPunct="1">
              <a:lnSpc>
                <a:spcPct val="80000"/>
              </a:lnSpc>
              <a:buFont typeface="Wingdings" panose="05000000000000000000" pitchFamily="2" charset="2"/>
              <a:buNone/>
            </a:pPr>
            <a:r>
              <a:rPr lang="en-US" altLang="zh-CN" sz="2400"/>
              <a:t>     FROM    SC</a:t>
            </a:r>
            <a:endParaRPr lang="en-US" altLang="zh-CN" sz="2400"/>
          </a:p>
          <a:p>
            <a:pPr algn="just" eaLnBrk="1" hangingPunct="1">
              <a:lnSpc>
                <a:spcPct val="80000"/>
              </a:lnSpc>
              <a:buFont typeface="Wingdings" panose="05000000000000000000" pitchFamily="2" charset="2"/>
              <a:buNone/>
            </a:pPr>
            <a:r>
              <a:rPr lang="en-US" altLang="zh-CN" sz="2400"/>
              <a:t>     GROUP BY Cno</a:t>
            </a:r>
            <a:r>
              <a:rPr lang="zh-CN" altLang="en-US" sz="2400"/>
              <a:t>； </a:t>
            </a:r>
            <a:endParaRPr lang="zh-CN" altLang="en-US" sz="2400"/>
          </a:p>
          <a:p>
            <a:pPr eaLnBrk="1" hangingPunct="1">
              <a:lnSpc>
                <a:spcPct val="80000"/>
              </a:lnSpc>
              <a:buFont typeface="Wingdings" panose="05000000000000000000" pitchFamily="2" charset="2"/>
              <a:buNone/>
            </a:pPr>
            <a:r>
              <a:rPr lang="zh-CN" altLang="en-US" sz="2400"/>
              <a:t>     结果</a:t>
            </a:r>
            <a:endParaRPr lang="zh-CN" altLang="en-US" sz="2400"/>
          </a:p>
          <a:p>
            <a:pPr eaLnBrk="1" hangingPunct="1">
              <a:lnSpc>
                <a:spcPct val="80000"/>
              </a:lnSpc>
              <a:buFont typeface="Wingdings" panose="05000000000000000000" pitchFamily="2" charset="2"/>
              <a:buNone/>
            </a:pP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Cno        COUNT(Sno)</a:t>
            </a:r>
            <a:endParaRPr lang="en-US" altLang="zh-CN" sz="2400">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pPr>
            <a:r>
              <a:rPr lang="en-US" altLang="zh-CN" sz="28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1             22</a:t>
            </a:r>
            <a:endParaRPr lang="en-US" altLang="zh-CN" sz="2400">
              <a:latin typeface="Times New Roman" panose="02020603050405020304" pitchFamily="18" charset="0"/>
              <a:cs typeface="Times New Roman" panose="02020603050405020304" pitchFamily="18" charset="0"/>
            </a:endParaRPr>
          </a:p>
          <a:p>
            <a:pPr algn="just" eaLnBrk="1" hangingPunct="1">
              <a:lnSpc>
                <a:spcPct val="80000"/>
              </a:lnSpc>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2             34</a:t>
            </a:r>
            <a:endParaRPr lang="en-US" altLang="zh-CN" sz="2400">
              <a:latin typeface="Times New Roman" panose="02020603050405020304" pitchFamily="18" charset="0"/>
              <a:cs typeface="Times New Roman" panose="02020603050405020304" pitchFamily="18" charset="0"/>
            </a:endParaRPr>
          </a:p>
          <a:p>
            <a:pPr algn="just" eaLnBrk="1" hangingPunct="1">
              <a:lnSpc>
                <a:spcPct val="80000"/>
              </a:lnSpc>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     		3             44</a:t>
            </a:r>
            <a:endParaRPr lang="en-US" altLang="zh-CN" sz="2400">
              <a:latin typeface="Times New Roman" panose="02020603050405020304" pitchFamily="18" charset="0"/>
              <a:cs typeface="Times New Roman" panose="02020603050405020304" pitchFamily="18" charset="0"/>
            </a:endParaRPr>
          </a:p>
          <a:p>
            <a:pPr algn="just" eaLnBrk="1" hangingPunct="1">
              <a:lnSpc>
                <a:spcPct val="80000"/>
              </a:lnSpc>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  			4             33</a:t>
            </a:r>
            <a:endParaRPr lang="en-US" altLang="zh-CN" sz="2400">
              <a:latin typeface="Times New Roman" panose="02020603050405020304" pitchFamily="18" charset="0"/>
              <a:cs typeface="Times New Roman" panose="02020603050405020304" pitchFamily="18" charset="0"/>
            </a:endParaRPr>
          </a:p>
          <a:p>
            <a:pPr algn="just" eaLnBrk="1" hangingPunct="1">
              <a:lnSpc>
                <a:spcPct val="80000"/>
              </a:lnSpc>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       		5             48</a:t>
            </a:r>
            <a:endParaRPr lang="en-US" altLang="zh-CN" sz="2400">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quarter" idx="10"/>
          </p:nvPr>
        </p:nvSpPr>
        <p:spPr/>
        <p:txBody>
          <a:bodyPr/>
          <a:lstStyle/>
          <a:p>
            <a:pPr>
              <a:defRPr/>
            </a:pPr>
            <a:fld id="{D0C4C4EC-F1BC-4842-B473-1ED9B158DED8}" type="datetime1">
              <a:rPr lang="zh-CN" altLang="en-US"/>
            </a:fld>
            <a:endParaRPr lang="en-US" altLang="zh-CN"/>
          </a:p>
        </p:txBody>
      </p:sp>
      <p:sp>
        <p:nvSpPr>
          <p:cNvPr id="481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p:cNvSpPr>
          <p:nvPr>
            <p:ph type="title"/>
          </p:nvPr>
        </p:nvSpPr>
        <p:spPr/>
        <p:txBody>
          <a:bodyPr/>
          <a:lstStyle/>
          <a:p>
            <a:pPr eaLnBrk="1" hangingPunct="1"/>
            <a:r>
              <a:rPr lang="zh-CN" altLang="en-US"/>
              <a:t>对查询结果分组 （续）</a:t>
            </a:r>
            <a:endParaRPr lang="zh-CN" altLang="en-US"/>
          </a:p>
        </p:txBody>
      </p:sp>
      <p:sp>
        <p:nvSpPr>
          <p:cNvPr id="49155" name="Rectangle 3"/>
          <p:cNvSpPr>
            <a:spLocks noGrp="1" noRot="1"/>
          </p:cNvSpPr>
          <p:nvPr>
            <p:ph idx="1"/>
          </p:nvPr>
        </p:nvSpPr>
        <p:spPr/>
        <p:txBody>
          <a:bodyPr/>
          <a:lstStyle/>
          <a:p>
            <a:pPr algn="just" eaLnBrk="1" hangingPunct="1">
              <a:lnSpc>
                <a:spcPct val="140000"/>
              </a:lnSpc>
            </a:pPr>
            <a:r>
              <a:rPr lang="en-US" altLang="zh-CN"/>
              <a:t>GROUP BY</a:t>
            </a:r>
            <a:r>
              <a:rPr lang="zh-CN" altLang="en-US"/>
              <a:t>子句的作用对象是查询的中间结果表</a:t>
            </a:r>
            <a:endParaRPr lang="zh-CN" altLang="en-US"/>
          </a:p>
          <a:p>
            <a:pPr algn="just" eaLnBrk="1" hangingPunct="1">
              <a:lnSpc>
                <a:spcPct val="140000"/>
              </a:lnSpc>
            </a:pPr>
            <a:r>
              <a:rPr lang="zh-CN" altLang="en-US"/>
              <a:t>分组方法：按指定的一列或多列值分组，值相等的为一组</a:t>
            </a:r>
            <a:endParaRPr lang="zh-CN" altLang="en-US"/>
          </a:p>
          <a:p>
            <a:pPr algn="just" eaLnBrk="1" hangingPunct="1">
              <a:lnSpc>
                <a:spcPct val="140000"/>
              </a:lnSpc>
            </a:pPr>
            <a:r>
              <a:rPr lang="zh-CN" altLang="en-US"/>
              <a:t>使用</a:t>
            </a:r>
            <a:r>
              <a:rPr lang="en-US" altLang="zh-CN"/>
              <a:t>GROUP BY</a:t>
            </a:r>
            <a:r>
              <a:rPr lang="zh-CN" altLang="en-US"/>
              <a:t>子句后，</a:t>
            </a:r>
            <a:r>
              <a:rPr lang="en-US" altLang="zh-CN"/>
              <a:t>SELECT</a:t>
            </a:r>
            <a:r>
              <a:rPr lang="zh-CN" altLang="en-US"/>
              <a:t>子句的列名列表中只能出现分组属性和集函数</a:t>
            </a:r>
            <a:endParaRPr lang="zh-CN" altLang="en-US"/>
          </a:p>
          <a:p>
            <a:pPr lvl="1" algn="just" eaLnBrk="1" hangingPunct="1">
              <a:lnSpc>
                <a:spcPct val="90000"/>
              </a:lnSpc>
              <a:buFont typeface="Wingdings" panose="05000000000000000000" pitchFamily="2" charset="2"/>
              <a:buNone/>
            </a:pPr>
            <a:r>
              <a:rPr lang="zh-CN" altLang="en-US"/>
              <a:t> </a:t>
            </a:r>
            <a:endParaRPr lang="zh-CN" altLang="en-US"/>
          </a:p>
        </p:txBody>
      </p:sp>
      <p:sp>
        <p:nvSpPr>
          <p:cNvPr id="4" name="日期占位符 3"/>
          <p:cNvSpPr>
            <a:spLocks noGrp="1"/>
          </p:cNvSpPr>
          <p:nvPr>
            <p:ph type="dt" sz="quarter" idx="10"/>
          </p:nvPr>
        </p:nvSpPr>
        <p:spPr/>
        <p:txBody>
          <a:bodyPr/>
          <a:lstStyle/>
          <a:p>
            <a:pPr>
              <a:defRPr/>
            </a:pPr>
            <a:fld id="{4BD90FBC-A3F3-4D7E-87D0-EA755D0F96B0}" type="datetime1">
              <a:rPr lang="zh-CN" altLang="en-US"/>
            </a:fld>
            <a:endParaRPr lang="en-US" altLang="zh-CN"/>
          </a:p>
        </p:txBody>
      </p:sp>
      <p:sp>
        <p:nvSpPr>
          <p:cNvPr id="491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p:cNvSpPr>
          <p:nvPr>
            <p:ph type="title"/>
          </p:nvPr>
        </p:nvSpPr>
        <p:spPr/>
        <p:txBody>
          <a:bodyPr/>
          <a:lstStyle/>
          <a:p>
            <a:pPr eaLnBrk="1" hangingPunct="1"/>
            <a:r>
              <a:rPr lang="zh-CN" altLang="en-US" sz="3600"/>
              <a:t>使用</a:t>
            </a:r>
            <a:r>
              <a:rPr lang="en-US" altLang="zh-CN" sz="3600"/>
              <a:t>HAVING</a:t>
            </a:r>
            <a:r>
              <a:rPr lang="zh-CN" altLang="en-US" sz="3600"/>
              <a:t>短语筛选最终输出结果</a:t>
            </a:r>
            <a:endParaRPr lang="zh-CN" altLang="en-US"/>
          </a:p>
        </p:txBody>
      </p:sp>
      <p:sp>
        <p:nvSpPr>
          <p:cNvPr id="414723" name="Rectangle 3"/>
          <p:cNvSpPr>
            <a:spLocks noGrp="1" noRot="1"/>
          </p:cNvSpPr>
          <p:nvPr>
            <p:ph idx="1"/>
          </p:nvPr>
        </p:nvSpPr>
        <p:spPr>
          <a:xfrm>
            <a:off x="857250" y="2290763"/>
            <a:ext cx="7772400" cy="4495800"/>
          </a:xfrm>
        </p:spPr>
        <p:txBody>
          <a:bodyPr/>
          <a:lstStyle/>
          <a:p>
            <a:pPr algn="just" eaLnBrk="1" hangingPunct="1">
              <a:lnSpc>
                <a:spcPct val="130000"/>
              </a:lnSpc>
              <a:buFont typeface="Wingdings" panose="05000000000000000000" pitchFamily="2" charset="2"/>
              <a:buNone/>
            </a:pPr>
            <a:r>
              <a:rPr lang="en-US" altLang="zh-CN" sz="2800">
                <a:ea typeface="黑体" panose="02010609060101010101" pitchFamily="49" charset="-122"/>
              </a:rPr>
              <a:t>[</a:t>
            </a:r>
            <a:r>
              <a:rPr lang="zh-CN" altLang="en-US" sz="2800">
                <a:ea typeface="黑体" panose="02010609060101010101" pitchFamily="49" charset="-122"/>
              </a:rPr>
              <a:t>例</a:t>
            </a:r>
            <a:r>
              <a:rPr lang="en-US" altLang="zh-CN" sz="2800"/>
              <a:t>]  </a:t>
            </a:r>
            <a:r>
              <a:rPr lang="zh-CN" altLang="en-US" sz="2800"/>
              <a:t>查询选修了</a:t>
            </a:r>
            <a:r>
              <a:rPr lang="en-US" altLang="zh-CN" sz="2800"/>
              <a:t>3</a:t>
            </a:r>
            <a:r>
              <a:rPr lang="zh-CN" altLang="en-US" sz="2800"/>
              <a:t>门以上课程的学生学号。</a:t>
            </a:r>
            <a:endParaRPr lang="zh-CN" altLang="en-US" sz="2800"/>
          </a:p>
          <a:p>
            <a:pPr lvl="1" algn="just" eaLnBrk="1" hangingPunct="1">
              <a:lnSpc>
                <a:spcPct val="180000"/>
              </a:lnSpc>
              <a:buFont typeface="Wingdings" panose="05000000000000000000" pitchFamily="2" charset="2"/>
              <a:buNone/>
            </a:pPr>
            <a:r>
              <a:rPr lang="zh-CN" altLang="en-US"/>
              <a:t>     </a:t>
            </a:r>
            <a:r>
              <a:rPr lang="en-US" altLang="zh-CN"/>
              <a:t>SELECT Sno</a:t>
            </a:r>
            <a:endParaRPr lang="en-US" altLang="zh-CN"/>
          </a:p>
          <a:p>
            <a:pPr lvl="1" algn="just" eaLnBrk="1" hangingPunct="1">
              <a:lnSpc>
                <a:spcPct val="90000"/>
              </a:lnSpc>
              <a:buFont typeface="Wingdings" panose="05000000000000000000" pitchFamily="2" charset="2"/>
              <a:buNone/>
            </a:pPr>
            <a:r>
              <a:rPr lang="en-US" altLang="zh-CN"/>
              <a:t>     FROM  SC</a:t>
            </a:r>
            <a:endParaRPr lang="en-US" altLang="zh-CN"/>
          </a:p>
          <a:p>
            <a:pPr lvl="1" algn="just" eaLnBrk="1" hangingPunct="1">
              <a:lnSpc>
                <a:spcPct val="90000"/>
              </a:lnSpc>
              <a:buFont typeface="Wingdings" panose="05000000000000000000" pitchFamily="2" charset="2"/>
              <a:buNone/>
            </a:pPr>
            <a:r>
              <a:rPr lang="en-US" altLang="zh-CN"/>
              <a:t>     GROUP BY Sno</a:t>
            </a:r>
            <a:endParaRPr lang="en-US" altLang="zh-CN"/>
          </a:p>
          <a:p>
            <a:pPr lvl="1" algn="just" eaLnBrk="1" hangingPunct="1">
              <a:lnSpc>
                <a:spcPct val="90000"/>
              </a:lnSpc>
              <a:buFont typeface="Wingdings" panose="05000000000000000000" pitchFamily="2" charset="2"/>
              <a:buNone/>
            </a:pPr>
            <a:r>
              <a:rPr lang="en-US" altLang="zh-CN"/>
              <a:t>     HAVING  COUNT(*) &gt;3</a:t>
            </a:r>
            <a:r>
              <a:rPr lang="zh-CN" altLang="en-US"/>
              <a:t>；       </a:t>
            </a:r>
            <a:endParaRPr lang="zh-CN" altLang="en-US"/>
          </a:p>
          <a:p>
            <a:pPr lvl="1" algn="just" eaLnBrk="1" hangingPunct="1">
              <a:lnSpc>
                <a:spcPct val="90000"/>
              </a:lnSpc>
              <a:buFont typeface="Wingdings" panose="05000000000000000000" pitchFamily="2" charset="2"/>
              <a:buNone/>
            </a:pPr>
            <a:endParaRPr lang="zh-CN" altLang="en-US"/>
          </a:p>
          <a:p>
            <a:pPr algn="just" eaLnBrk="1" hangingPunct="1">
              <a:lnSpc>
                <a:spcPct val="90000"/>
              </a:lnSpc>
              <a:buFont typeface="Wingdings" panose="05000000000000000000" pitchFamily="2" charset="2"/>
              <a:buNone/>
            </a:pPr>
            <a:r>
              <a:rPr lang="zh-CN" altLang="en-US" sz="2800"/>
              <a:t> </a:t>
            </a:r>
            <a:endParaRPr lang="zh-CN" altLang="en-US" sz="2800"/>
          </a:p>
        </p:txBody>
      </p:sp>
      <p:sp>
        <p:nvSpPr>
          <p:cNvPr id="4" name="日期占位符 3"/>
          <p:cNvSpPr>
            <a:spLocks noGrp="1"/>
          </p:cNvSpPr>
          <p:nvPr>
            <p:ph type="dt" sz="quarter" idx="10"/>
          </p:nvPr>
        </p:nvSpPr>
        <p:spPr/>
        <p:txBody>
          <a:bodyPr/>
          <a:lstStyle/>
          <a:p>
            <a:pPr>
              <a:defRPr/>
            </a:pPr>
            <a:fld id="{58F6D4B5-3530-469C-ACD8-73D992172A71}" type="datetime1">
              <a:rPr lang="zh-CN" altLang="en-US"/>
            </a:fld>
            <a:endParaRPr lang="en-US" altLang="zh-CN"/>
          </a:p>
        </p:txBody>
      </p:sp>
      <p:sp>
        <p:nvSpPr>
          <p:cNvPr id="501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4723">
                                            <p:txEl>
                                              <p:pRg st="1" end="1"/>
                                            </p:txEl>
                                          </p:spTgt>
                                        </p:tgtEl>
                                        <p:attrNameLst>
                                          <p:attrName>style.visibility</p:attrName>
                                        </p:attrNameLst>
                                      </p:cBhvr>
                                      <p:to>
                                        <p:strVal val="visible"/>
                                      </p:to>
                                    </p:set>
                                    <p:animEffect transition="in" filter="blinds(horizontal)">
                                      <p:cBhvr>
                                        <p:cTn id="7" dur="500"/>
                                        <p:tgtEl>
                                          <p:spTgt spid="4147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4723">
                                            <p:txEl>
                                              <p:pRg st="2" end="2"/>
                                            </p:txEl>
                                          </p:spTgt>
                                        </p:tgtEl>
                                        <p:attrNameLst>
                                          <p:attrName>style.visibility</p:attrName>
                                        </p:attrNameLst>
                                      </p:cBhvr>
                                      <p:to>
                                        <p:strVal val="visible"/>
                                      </p:to>
                                    </p:set>
                                    <p:animEffect transition="in" filter="blinds(horizontal)">
                                      <p:cBhvr>
                                        <p:cTn id="12" dur="500"/>
                                        <p:tgtEl>
                                          <p:spTgt spid="4147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4723">
                                            <p:txEl>
                                              <p:pRg st="3" end="3"/>
                                            </p:txEl>
                                          </p:spTgt>
                                        </p:tgtEl>
                                        <p:attrNameLst>
                                          <p:attrName>style.visibility</p:attrName>
                                        </p:attrNameLst>
                                      </p:cBhvr>
                                      <p:to>
                                        <p:strVal val="visible"/>
                                      </p:to>
                                    </p:set>
                                    <p:animEffect transition="in" filter="blinds(horizontal)">
                                      <p:cBhvr>
                                        <p:cTn id="17" dur="500"/>
                                        <p:tgtEl>
                                          <p:spTgt spid="4147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4723">
                                            <p:txEl>
                                              <p:pRg st="4" end="4"/>
                                            </p:txEl>
                                          </p:spTgt>
                                        </p:tgtEl>
                                        <p:attrNameLst>
                                          <p:attrName>style.visibility</p:attrName>
                                        </p:attrNameLst>
                                      </p:cBhvr>
                                      <p:to>
                                        <p:strVal val="visible"/>
                                      </p:to>
                                    </p:set>
                                    <p:animEffect transition="in" filter="blinds(horizontal)">
                                      <p:cBhvr>
                                        <p:cTn id="22" dur="500"/>
                                        <p:tgtEl>
                                          <p:spTgt spid="414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p:cNvSpPr>
          <p:nvPr>
            <p:ph type="title"/>
          </p:nvPr>
        </p:nvSpPr>
        <p:spPr/>
        <p:txBody>
          <a:bodyPr/>
          <a:lstStyle/>
          <a:p>
            <a:pPr eaLnBrk="1" hangingPunct="1"/>
            <a:r>
              <a:rPr lang="zh-CN" altLang="en-US"/>
              <a:t>例题</a:t>
            </a:r>
            <a:endParaRPr lang="zh-CN" altLang="en-US"/>
          </a:p>
        </p:txBody>
      </p:sp>
      <p:sp>
        <p:nvSpPr>
          <p:cNvPr id="415747" name="Rectangle 3"/>
          <p:cNvSpPr>
            <a:spLocks noGrp="1" noRot="1"/>
          </p:cNvSpPr>
          <p:nvPr>
            <p:ph idx="1"/>
          </p:nvPr>
        </p:nvSpPr>
        <p:spPr>
          <a:xfrm>
            <a:off x="611188" y="1989138"/>
            <a:ext cx="7772400" cy="3960812"/>
          </a:xfrm>
        </p:spPr>
        <p:txBody>
          <a:bodyPr/>
          <a:lstStyle/>
          <a:p>
            <a:pPr algn="just" eaLnBrk="1" hangingPunct="1">
              <a:lnSpc>
                <a:spcPct val="120000"/>
              </a:lnSpc>
              <a:buFont typeface="Wingdings" panose="05000000000000000000" pitchFamily="2" charset="2"/>
              <a:buNone/>
            </a:pPr>
            <a:r>
              <a:rPr lang="en-US" altLang="zh-CN" sz="2800">
                <a:ea typeface="黑体" panose="02010609060101010101" pitchFamily="49" charset="-122"/>
              </a:rPr>
              <a:t>[</a:t>
            </a:r>
            <a:r>
              <a:rPr lang="zh-CN" altLang="en-US" sz="2800">
                <a:ea typeface="黑体" panose="02010609060101010101" pitchFamily="49" charset="-122"/>
              </a:rPr>
              <a:t>例</a:t>
            </a:r>
            <a:r>
              <a:rPr lang="en-US" altLang="zh-CN" sz="2800">
                <a:ea typeface="黑体" panose="02010609060101010101" pitchFamily="49" charset="-122"/>
              </a:rPr>
              <a:t>]  </a:t>
            </a:r>
            <a:r>
              <a:rPr lang="zh-CN" altLang="en-US" sz="2800"/>
              <a:t>查询有</a:t>
            </a:r>
            <a:r>
              <a:rPr lang="en-US" altLang="zh-CN" sz="2800"/>
              <a:t>3</a:t>
            </a:r>
            <a:r>
              <a:rPr lang="zh-CN" altLang="en-US" sz="2800"/>
              <a:t>门以上课程是</a:t>
            </a:r>
            <a:r>
              <a:rPr lang="en-US" altLang="zh-CN" sz="2800"/>
              <a:t>90</a:t>
            </a:r>
            <a:r>
              <a:rPr lang="zh-CN" altLang="en-US" sz="2800"/>
              <a:t>分以上的</a:t>
            </a:r>
            <a:endParaRPr lang="zh-CN" altLang="en-US" sz="2800"/>
          </a:p>
          <a:p>
            <a:pPr algn="just" eaLnBrk="1" hangingPunct="1">
              <a:lnSpc>
                <a:spcPct val="120000"/>
              </a:lnSpc>
              <a:buFont typeface="Wingdings" panose="05000000000000000000" pitchFamily="2" charset="2"/>
              <a:buNone/>
            </a:pPr>
            <a:r>
              <a:rPr lang="zh-CN" altLang="en-US" sz="2800"/>
              <a:t>          学生的学号及（</a:t>
            </a:r>
            <a:r>
              <a:rPr lang="en-US" altLang="zh-CN" sz="2800"/>
              <a:t>90</a:t>
            </a:r>
            <a:r>
              <a:rPr lang="zh-CN" altLang="en-US" sz="2800"/>
              <a:t>分以上的）课程数</a:t>
            </a:r>
            <a:endParaRPr lang="zh-CN" altLang="en-US" sz="2800"/>
          </a:p>
          <a:p>
            <a:pPr lvl="1" algn="just" eaLnBrk="1" hangingPunct="1">
              <a:buFont typeface="Wingdings" panose="05000000000000000000" pitchFamily="2" charset="2"/>
              <a:buNone/>
            </a:pPr>
            <a:r>
              <a:rPr lang="zh-CN" altLang="en-US"/>
              <a:t>        </a:t>
            </a:r>
            <a:r>
              <a:rPr lang="en-US" altLang="zh-CN"/>
              <a:t>SELECT  Sno,  COUNT(*)</a:t>
            </a:r>
            <a:endParaRPr lang="en-US" altLang="zh-CN"/>
          </a:p>
          <a:p>
            <a:pPr lvl="1" algn="just" eaLnBrk="1" hangingPunct="1">
              <a:buFont typeface="Wingdings" panose="05000000000000000000" pitchFamily="2" charset="2"/>
              <a:buNone/>
            </a:pPr>
            <a:r>
              <a:rPr lang="en-US" altLang="zh-CN"/>
              <a:t>        FROM   SC</a:t>
            </a:r>
            <a:endParaRPr lang="en-US" altLang="zh-CN"/>
          </a:p>
          <a:p>
            <a:pPr lvl="1" algn="just" eaLnBrk="1" hangingPunct="1">
              <a:buFont typeface="Wingdings" panose="05000000000000000000" pitchFamily="2" charset="2"/>
              <a:buNone/>
            </a:pPr>
            <a:r>
              <a:rPr lang="en-US" altLang="zh-CN"/>
              <a:t>        WHERE Grade&gt;=90</a:t>
            </a:r>
            <a:endParaRPr lang="en-US" altLang="zh-CN"/>
          </a:p>
          <a:p>
            <a:pPr lvl="1" algn="just" eaLnBrk="1" hangingPunct="1">
              <a:buFont typeface="Wingdings" panose="05000000000000000000" pitchFamily="2" charset="2"/>
              <a:buNone/>
            </a:pPr>
            <a:r>
              <a:rPr lang="en-US" altLang="zh-CN"/>
              <a:t>        GROUP BY Sno</a:t>
            </a:r>
            <a:endParaRPr lang="en-US" altLang="zh-CN"/>
          </a:p>
          <a:p>
            <a:pPr lvl="1" algn="just" eaLnBrk="1" hangingPunct="1">
              <a:buFont typeface="Wingdings" panose="05000000000000000000" pitchFamily="2" charset="2"/>
              <a:buNone/>
            </a:pPr>
            <a:r>
              <a:rPr lang="en-US" altLang="zh-CN"/>
              <a:t>        HAVING COUNT(*)&gt;=3;                  </a:t>
            </a:r>
            <a:endParaRPr lang="en-US" altLang="zh-CN"/>
          </a:p>
        </p:txBody>
      </p:sp>
      <p:sp>
        <p:nvSpPr>
          <p:cNvPr id="4" name="日期占位符 3"/>
          <p:cNvSpPr>
            <a:spLocks noGrp="1"/>
          </p:cNvSpPr>
          <p:nvPr>
            <p:ph type="dt" sz="quarter" idx="10"/>
          </p:nvPr>
        </p:nvSpPr>
        <p:spPr/>
        <p:txBody>
          <a:bodyPr/>
          <a:lstStyle/>
          <a:p>
            <a:pPr>
              <a:defRPr/>
            </a:pPr>
            <a:fld id="{D4A55C4C-3ADF-47FC-8E2F-A01BFE1B9EA2}" type="datetime1">
              <a:rPr lang="zh-CN" altLang="en-US"/>
            </a:fld>
            <a:endParaRPr lang="en-US" altLang="zh-CN"/>
          </a:p>
        </p:txBody>
      </p:sp>
      <p:sp>
        <p:nvSpPr>
          <p:cNvPr id="512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5747">
                                            <p:txEl>
                                              <p:pRg st="2" end="2"/>
                                            </p:txEl>
                                          </p:spTgt>
                                        </p:tgtEl>
                                        <p:attrNameLst>
                                          <p:attrName>style.visibility</p:attrName>
                                        </p:attrNameLst>
                                      </p:cBhvr>
                                      <p:to>
                                        <p:strVal val="visible"/>
                                      </p:to>
                                    </p:set>
                                    <p:animEffect transition="in" filter="blinds(horizontal)">
                                      <p:cBhvr>
                                        <p:cTn id="7" dur="500"/>
                                        <p:tgtEl>
                                          <p:spTgt spid="41574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5747">
                                            <p:txEl>
                                              <p:pRg st="3" end="3"/>
                                            </p:txEl>
                                          </p:spTgt>
                                        </p:tgtEl>
                                        <p:attrNameLst>
                                          <p:attrName>style.visibility</p:attrName>
                                        </p:attrNameLst>
                                      </p:cBhvr>
                                      <p:to>
                                        <p:strVal val="visible"/>
                                      </p:to>
                                    </p:set>
                                    <p:animEffect transition="in" filter="blinds(horizontal)">
                                      <p:cBhvr>
                                        <p:cTn id="12" dur="500"/>
                                        <p:tgtEl>
                                          <p:spTgt spid="41574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5747">
                                            <p:txEl>
                                              <p:pRg st="4" end="4"/>
                                            </p:txEl>
                                          </p:spTgt>
                                        </p:tgtEl>
                                        <p:attrNameLst>
                                          <p:attrName>style.visibility</p:attrName>
                                        </p:attrNameLst>
                                      </p:cBhvr>
                                      <p:to>
                                        <p:strVal val="visible"/>
                                      </p:to>
                                    </p:set>
                                    <p:animEffect transition="in" filter="blinds(horizontal)">
                                      <p:cBhvr>
                                        <p:cTn id="17" dur="500"/>
                                        <p:tgtEl>
                                          <p:spTgt spid="41574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5747">
                                            <p:txEl>
                                              <p:pRg st="5" end="5"/>
                                            </p:txEl>
                                          </p:spTgt>
                                        </p:tgtEl>
                                        <p:attrNameLst>
                                          <p:attrName>style.visibility</p:attrName>
                                        </p:attrNameLst>
                                      </p:cBhvr>
                                      <p:to>
                                        <p:strVal val="visible"/>
                                      </p:to>
                                    </p:set>
                                    <p:animEffect transition="in" filter="blinds(horizontal)">
                                      <p:cBhvr>
                                        <p:cTn id="22" dur="500"/>
                                        <p:tgtEl>
                                          <p:spTgt spid="4157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5747">
                                            <p:txEl>
                                              <p:pRg st="6" end="6"/>
                                            </p:txEl>
                                          </p:spTgt>
                                        </p:tgtEl>
                                        <p:attrNameLst>
                                          <p:attrName>style.visibility</p:attrName>
                                        </p:attrNameLst>
                                      </p:cBhvr>
                                      <p:to>
                                        <p:strVal val="visible"/>
                                      </p:to>
                                    </p:set>
                                    <p:animEffect transition="in" filter="blinds(horizontal)">
                                      <p:cBhvr>
                                        <p:cTn id="27" dur="500"/>
                                        <p:tgtEl>
                                          <p:spTgt spid="4157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p:cNvSpPr>
          <p:nvPr>
            <p:ph type="title"/>
          </p:nvPr>
        </p:nvSpPr>
        <p:spPr/>
        <p:txBody>
          <a:bodyPr/>
          <a:lstStyle/>
          <a:p>
            <a:pPr eaLnBrk="1" hangingPunct="1"/>
            <a:r>
              <a:rPr lang="zh-CN" altLang="en-US" sz="3600"/>
              <a:t>使用</a:t>
            </a:r>
            <a:r>
              <a:rPr lang="en-US" altLang="zh-CN" sz="3600"/>
              <a:t>HAVING</a:t>
            </a:r>
            <a:r>
              <a:rPr lang="zh-CN" altLang="en-US" sz="3600"/>
              <a:t>短语筛选最终输出结果</a:t>
            </a:r>
            <a:endParaRPr lang="zh-CN" altLang="en-US"/>
          </a:p>
        </p:txBody>
      </p:sp>
      <p:sp>
        <p:nvSpPr>
          <p:cNvPr id="52227" name="Rectangle 3"/>
          <p:cNvSpPr>
            <a:spLocks noGrp="1" noRot="1"/>
          </p:cNvSpPr>
          <p:nvPr>
            <p:ph idx="1"/>
          </p:nvPr>
        </p:nvSpPr>
        <p:spPr>
          <a:xfrm>
            <a:off x="763588" y="2403475"/>
            <a:ext cx="7770812" cy="3559175"/>
          </a:xfrm>
        </p:spPr>
        <p:txBody>
          <a:bodyPr/>
          <a:lstStyle/>
          <a:p>
            <a:pPr algn="just" eaLnBrk="1" hangingPunct="1">
              <a:lnSpc>
                <a:spcPct val="110000"/>
              </a:lnSpc>
            </a:pPr>
            <a:r>
              <a:rPr lang="zh-CN" altLang="en-US" sz="2400" dirty="0"/>
              <a:t>只有满足</a:t>
            </a:r>
            <a:r>
              <a:rPr lang="en-US" altLang="zh-CN" sz="2400" dirty="0"/>
              <a:t>HAVING</a:t>
            </a:r>
            <a:r>
              <a:rPr lang="zh-CN" altLang="en-US" sz="2400" dirty="0"/>
              <a:t>短语指定条件的组才输出</a:t>
            </a:r>
            <a:endParaRPr lang="zh-CN" altLang="en-US" sz="2400" dirty="0"/>
          </a:p>
          <a:p>
            <a:pPr algn="just" eaLnBrk="1" hangingPunct="1">
              <a:lnSpc>
                <a:spcPct val="110000"/>
              </a:lnSpc>
            </a:pPr>
            <a:r>
              <a:rPr lang="en-US" altLang="zh-CN" sz="2400" dirty="0"/>
              <a:t>HAVING</a:t>
            </a:r>
            <a:r>
              <a:rPr lang="zh-CN" altLang="en-US" sz="2400" dirty="0"/>
              <a:t>短语与</a:t>
            </a:r>
            <a:r>
              <a:rPr lang="en-US" altLang="zh-CN" sz="2400" dirty="0"/>
              <a:t>WHERE</a:t>
            </a:r>
            <a:r>
              <a:rPr lang="zh-CN" altLang="en-US" sz="2400" dirty="0"/>
              <a:t>子句的区别：作用对象不同</a:t>
            </a:r>
            <a:endParaRPr lang="zh-CN" altLang="en-US" sz="2400" dirty="0"/>
          </a:p>
          <a:p>
            <a:pPr lvl="1" algn="just" eaLnBrk="1" hangingPunct="1">
              <a:lnSpc>
                <a:spcPct val="110000"/>
              </a:lnSpc>
            </a:pPr>
            <a:r>
              <a:rPr lang="en-US" altLang="zh-CN" dirty="0"/>
              <a:t>WHERE</a:t>
            </a:r>
            <a:r>
              <a:rPr lang="zh-CN" altLang="en-US" dirty="0"/>
              <a:t>子句作用于基表或视图，从中选择满足条件的元组。</a:t>
            </a:r>
            <a:endParaRPr lang="zh-CN" altLang="en-US" dirty="0"/>
          </a:p>
          <a:p>
            <a:pPr lvl="1" algn="just" eaLnBrk="1" hangingPunct="1">
              <a:lnSpc>
                <a:spcPct val="110000"/>
              </a:lnSpc>
            </a:pPr>
            <a:r>
              <a:rPr lang="en-US" altLang="zh-CN" dirty="0"/>
              <a:t>HAVING</a:t>
            </a:r>
            <a:r>
              <a:rPr lang="zh-CN" altLang="en-US" dirty="0"/>
              <a:t>短语作用于组，从中选择满足条件的组。</a:t>
            </a:r>
            <a:r>
              <a:rPr lang="zh-CN" altLang="en-US" sz="3600" dirty="0"/>
              <a:t> </a:t>
            </a:r>
            <a:endParaRPr lang="zh-CN" altLang="en-US" sz="3600" dirty="0"/>
          </a:p>
        </p:txBody>
      </p:sp>
      <p:sp>
        <p:nvSpPr>
          <p:cNvPr id="4" name="日期占位符 3"/>
          <p:cNvSpPr>
            <a:spLocks noGrp="1"/>
          </p:cNvSpPr>
          <p:nvPr>
            <p:ph type="dt" sz="quarter" idx="10"/>
          </p:nvPr>
        </p:nvSpPr>
        <p:spPr/>
        <p:txBody>
          <a:bodyPr/>
          <a:lstStyle/>
          <a:p>
            <a:pPr>
              <a:defRPr/>
            </a:pPr>
            <a:fld id="{E677A515-9CD5-4D32-9FE8-702CC28BA313}" type="datetime1">
              <a:rPr lang="zh-CN" altLang="en-US"/>
            </a:fld>
            <a:endParaRPr lang="en-US" altLang="zh-CN"/>
          </a:p>
        </p:txBody>
      </p:sp>
      <p:sp>
        <p:nvSpPr>
          <p:cNvPr id="522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p:cNvSpPr>
          <p:nvPr>
            <p:ph type="title"/>
          </p:nvPr>
        </p:nvSpPr>
        <p:spPr/>
        <p:txBody>
          <a:bodyPr/>
          <a:lstStyle/>
          <a:p>
            <a:pPr eaLnBrk="1" hangingPunct="1"/>
            <a:r>
              <a:rPr lang="en-US" altLang="zh-CN"/>
              <a:t>3.3   </a:t>
            </a:r>
            <a:r>
              <a:rPr lang="zh-CN" altLang="en-US"/>
              <a:t>查    询 </a:t>
            </a:r>
            <a:endParaRPr lang="zh-CN" altLang="en-US"/>
          </a:p>
        </p:txBody>
      </p:sp>
      <p:sp>
        <p:nvSpPr>
          <p:cNvPr id="53251" name="Rectangle 3"/>
          <p:cNvSpPr>
            <a:spLocks noGrp="1" noRot="1"/>
          </p:cNvSpPr>
          <p:nvPr>
            <p:ph idx="1"/>
          </p:nvPr>
        </p:nvSpPr>
        <p:spPr>
          <a:xfrm>
            <a:off x="1476375" y="2205038"/>
            <a:ext cx="7286625" cy="3894137"/>
          </a:xfrm>
        </p:spPr>
        <p:txBody>
          <a:bodyPr/>
          <a:lstStyle/>
          <a:p>
            <a:pPr algn="just" eaLnBrk="1" hangingPunct="1">
              <a:buFont typeface="Wingdings" panose="05000000000000000000" pitchFamily="2" charset="2"/>
              <a:buNone/>
            </a:pPr>
            <a:r>
              <a:rPr lang="en-US" altLang="zh-CN"/>
              <a:t>3.3.1 </a:t>
            </a:r>
            <a:r>
              <a:rPr lang="zh-CN" altLang="en-US"/>
              <a:t>概述</a:t>
            </a:r>
            <a:endParaRPr lang="zh-CN" altLang="en-US"/>
          </a:p>
          <a:p>
            <a:pPr algn="just" eaLnBrk="1" hangingPunct="1">
              <a:buFont typeface="Wingdings" panose="05000000000000000000" pitchFamily="2" charset="2"/>
              <a:buNone/>
            </a:pPr>
            <a:r>
              <a:rPr lang="en-US" altLang="zh-CN"/>
              <a:t>3.3.2 </a:t>
            </a:r>
            <a:r>
              <a:rPr lang="zh-CN" altLang="en-US"/>
              <a:t>单表查询</a:t>
            </a:r>
            <a:endParaRPr lang="zh-CN" altLang="en-US"/>
          </a:p>
          <a:p>
            <a:pPr algn="just" eaLnBrk="1" hangingPunct="1">
              <a:buFont typeface="Wingdings" panose="05000000000000000000" pitchFamily="2" charset="2"/>
              <a:buNone/>
            </a:pPr>
            <a:r>
              <a:rPr lang="en-US" altLang="zh-CN">
                <a:solidFill>
                  <a:schemeClr val="hlink"/>
                </a:solidFill>
              </a:rPr>
              <a:t>3.3.3 </a:t>
            </a:r>
            <a:r>
              <a:rPr lang="zh-CN" altLang="en-US">
                <a:solidFill>
                  <a:schemeClr val="hlink"/>
                </a:solidFill>
              </a:rPr>
              <a:t>连接查询</a:t>
            </a:r>
            <a:endParaRPr lang="zh-CN" altLang="en-US">
              <a:solidFill>
                <a:schemeClr val="hlink"/>
              </a:solidFill>
            </a:endParaRPr>
          </a:p>
          <a:p>
            <a:pPr algn="just" eaLnBrk="1" hangingPunct="1">
              <a:buFont typeface="Wingdings" panose="05000000000000000000" pitchFamily="2" charset="2"/>
              <a:buNone/>
            </a:pPr>
            <a:r>
              <a:rPr lang="en-US" altLang="zh-CN"/>
              <a:t>3.3.4 </a:t>
            </a:r>
            <a:r>
              <a:rPr lang="zh-CN" altLang="en-US"/>
              <a:t>嵌套查询</a:t>
            </a:r>
            <a:endParaRPr lang="zh-CN" altLang="en-US"/>
          </a:p>
          <a:p>
            <a:pPr algn="just" eaLnBrk="1" hangingPunct="1">
              <a:buFont typeface="Wingdings" panose="05000000000000000000" pitchFamily="2" charset="2"/>
              <a:buNone/>
            </a:pPr>
            <a:r>
              <a:rPr lang="en-US" altLang="zh-CN"/>
              <a:t>3.3.5 </a:t>
            </a:r>
            <a:r>
              <a:rPr lang="zh-CN" altLang="en-US"/>
              <a:t>集合查询</a:t>
            </a:r>
            <a:endParaRPr lang="zh-CN" altLang="en-US"/>
          </a:p>
          <a:p>
            <a:pPr eaLnBrk="1" hangingPunct="1">
              <a:buFont typeface="Wingdings" panose="05000000000000000000" pitchFamily="2" charset="2"/>
              <a:buNone/>
            </a:pPr>
            <a:r>
              <a:rPr lang="en-US" altLang="zh-CN"/>
              <a:t>3.3.6 </a:t>
            </a:r>
            <a:r>
              <a:rPr lang="zh-CN" altLang="en-US"/>
              <a:t>小结 </a:t>
            </a:r>
            <a:endParaRPr lang="zh-CN" altLang="en-US"/>
          </a:p>
        </p:txBody>
      </p:sp>
      <p:sp>
        <p:nvSpPr>
          <p:cNvPr id="4" name="日期占位符 3"/>
          <p:cNvSpPr>
            <a:spLocks noGrp="1"/>
          </p:cNvSpPr>
          <p:nvPr>
            <p:ph type="dt" sz="quarter" idx="10"/>
          </p:nvPr>
        </p:nvSpPr>
        <p:spPr/>
        <p:txBody>
          <a:bodyPr/>
          <a:lstStyle/>
          <a:p>
            <a:pPr>
              <a:defRPr/>
            </a:pPr>
            <a:fld id="{D06E4919-57A8-434B-BE5C-0760A8D867BF}" type="datetime1">
              <a:rPr lang="zh-CN" altLang="en-US"/>
            </a:fld>
            <a:endParaRPr lang="en-US" altLang="zh-CN"/>
          </a:p>
        </p:txBody>
      </p:sp>
      <p:sp>
        <p:nvSpPr>
          <p:cNvPr id="532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p:cNvSpPr>
          <p:nvPr>
            <p:ph type="title"/>
          </p:nvPr>
        </p:nvSpPr>
        <p:spPr/>
        <p:txBody>
          <a:bodyPr/>
          <a:lstStyle/>
          <a:p>
            <a:pPr eaLnBrk="1" hangingPunct="1"/>
            <a:r>
              <a:rPr lang="en-US" altLang="zh-CN"/>
              <a:t>3.3.3  </a:t>
            </a:r>
            <a:r>
              <a:rPr lang="zh-CN" altLang="en-US"/>
              <a:t>连接查询 </a:t>
            </a:r>
            <a:endParaRPr lang="zh-CN" altLang="en-US"/>
          </a:p>
        </p:txBody>
      </p:sp>
      <p:sp>
        <p:nvSpPr>
          <p:cNvPr id="54275" name="Rectangle 3"/>
          <p:cNvSpPr>
            <a:spLocks noGrp="1" noRot="1"/>
          </p:cNvSpPr>
          <p:nvPr>
            <p:ph idx="1"/>
          </p:nvPr>
        </p:nvSpPr>
        <p:spPr>
          <a:xfrm>
            <a:off x="827088" y="1916113"/>
            <a:ext cx="7772400" cy="4343400"/>
          </a:xfrm>
        </p:spPr>
        <p:txBody>
          <a:bodyPr/>
          <a:lstStyle/>
          <a:p>
            <a:pPr algn="just" eaLnBrk="1" hangingPunct="1">
              <a:lnSpc>
                <a:spcPct val="150000"/>
              </a:lnSpc>
              <a:buFont typeface="Wingdings" panose="05000000000000000000" pitchFamily="2" charset="2"/>
              <a:buNone/>
            </a:pPr>
            <a:r>
              <a:rPr lang="zh-CN" altLang="en-US"/>
              <a:t>同时涉及多个表的查询称为连接查询</a:t>
            </a:r>
            <a:endParaRPr lang="zh-CN" altLang="en-US"/>
          </a:p>
          <a:p>
            <a:pPr algn="just" eaLnBrk="1" hangingPunct="1">
              <a:lnSpc>
                <a:spcPct val="150000"/>
              </a:lnSpc>
              <a:buFont typeface="Wingdings" panose="05000000000000000000" pitchFamily="2" charset="2"/>
              <a:buNone/>
            </a:pPr>
            <a:r>
              <a:rPr lang="zh-CN" altLang="en-US" sz="2400"/>
              <a:t>用来连接两个表的条件称为连接条件或连接谓词 </a:t>
            </a:r>
            <a:endParaRPr lang="zh-CN" altLang="en-US" sz="2400"/>
          </a:p>
          <a:p>
            <a:pPr algn="just" eaLnBrk="1" hangingPunct="1">
              <a:lnSpc>
                <a:spcPct val="150000"/>
              </a:lnSpc>
              <a:buFont typeface="Wingdings" panose="05000000000000000000" pitchFamily="2" charset="2"/>
              <a:buNone/>
            </a:pPr>
            <a:r>
              <a:rPr lang="zh-CN" altLang="en-US" sz="2400"/>
              <a:t>一般格式：</a:t>
            </a:r>
            <a:endParaRPr lang="zh-CN" altLang="en-US" sz="2400"/>
          </a:p>
          <a:p>
            <a:pPr eaLnBrk="1" hangingPunct="1">
              <a:lnSpc>
                <a:spcPct val="150000"/>
              </a:lnSpc>
            </a:pPr>
            <a:r>
              <a:rPr lang="en-US" altLang="zh-CN" sz="2000"/>
              <a:t>[&lt;</a:t>
            </a:r>
            <a:r>
              <a:rPr lang="zh-CN" altLang="en-US" sz="2000"/>
              <a:t>表名</a:t>
            </a:r>
            <a:r>
              <a:rPr lang="en-US" altLang="zh-CN" sz="2000"/>
              <a:t>1&gt;.]&lt;</a:t>
            </a:r>
            <a:r>
              <a:rPr lang="zh-CN" altLang="en-US" sz="2000"/>
              <a:t>列名</a:t>
            </a:r>
            <a:r>
              <a:rPr lang="en-US" altLang="zh-CN" sz="2000"/>
              <a:t>1&gt;  </a:t>
            </a:r>
            <a:r>
              <a:rPr lang="en-US" altLang="zh-CN" sz="2000">
                <a:solidFill>
                  <a:srgbClr val="D75B5B"/>
                </a:solidFill>
              </a:rPr>
              <a:t>&lt;</a:t>
            </a:r>
            <a:r>
              <a:rPr lang="zh-CN" altLang="en-US" sz="2000">
                <a:solidFill>
                  <a:srgbClr val="D75B5B"/>
                </a:solidFill>
              </a:rPr>
              <a:t>比较运算符</a:t>
            </a:r>
            <a:r>
              <a:rPr lang="en-US" altLang="zh-CN" sz="2000">
                <a:solidFill>
                  <a:srgbClr val="D75B5B"/>
                </a:solidFill>
              </a:rPr>
              <a:t>&gt;</a:t>
            </a:r>
            <a:r>
              <a:rPr lang="en-US" altLang="zh-CN" sz="2000"/>
              <a:t>  [&lt;</a:t>
            </a:r>
            <a:r>
              <a:rPr lang="zh-CN" altLang="en-US" sz="2000"/>
              <a:t>表名</a:t>
            </a:r>
            <a:r>
              <a:rPr lang="en-US" altLang="zh-CN" sz="2000"/>
              <a:t>2&gt;.]&lt;</a:t>
            </a:r>
            <a:r>
              <a:rPr lang="zh-CN" altLang="en-US" sz="2000"/>
              <a:t>列名</a:t>
            </a:r>
            <a:r>
              <a:rPr lang="en-US" altLang="zh-CN" sz="2000"/>
              <a:t>2&gt;</a:t>
            </a:r>
            <a:endParaRPr lang="en-US" altLang="zh-CN" sz="2000"/>
          </a:p>
          <a:p>
            <a:pPr lvl="1" eaLnBrk="1" hangingPunct="1">
              <a:lnSpc>
                <a:spcPct val="150000"/>
              </a:lnSpc>
              <a:buFont typeface="Wingdings" panose="05000000000000000000" pitchFamily="2" charset="2"/>
              <a:buNone/>
            </a:pPr>
            <a:r>
              <a:rPr lang="en-US" altLang="zh-CN"/>
              <a:t>   </a:t>
            </a:r>
            <a:r>
              <a:rPr lang="zh-CN" altLang="en-US"/>
              <a:t>比较运算符：</a:t>
            </a:r>
            <a:r>
              <a:rPr lang="en-US" altLang="zh-CN"/>
              <a:t>=</a:t>
            </a:r>
            <a:r>
              <a:rPr lang="zh-CN" altLang="en-US"/>
              <a:t>、</a:t>
            </a:r>
            <a:r>
              <a:rPr lang="en-US" altLang="zh-CN"/>
              <a:t>&gt;</a:t>
            </a:r>
            <a:r>
              <a:rPr lang="zh-CN" altLang="en-US"/>
              <a:t>、</a:t>
            </a:r>
            <a:r>
              <a:rPr lang="en-US" altLang="zh-CN"/>
              <a:t>&lt;</a:t>
            </a:r>
            <a:r>
              <a:rPr lang="zh-CN" altLang="en-US"/>
              <a:t>、</a:t>
            </a:r>
            <a:r>
              <a:rPr lang="en-US" altLang="zh-CN"/>
              <a:t>&gt;=</a:t>
            </a:r>
            <a:r>
              <a:rPr lang="zh-CN" altLang="en-US"/>
              <a:t>、</a:t>
            </a:r>
            <a:r>
              <a:rPr lang="en-US" altLang="zh-CN"/>
              <a:t>&lt;=</a:t>
            </a:r>
            <a:r>
              <a:rPr lang="zh-CN" altLang="en-US"/>
              <a:t>、</a:t>
            </a:r>
            <a:r>
              <a:rPr lang="en-US" altLang="zh-CN"/>
              <a:t>!=</a:t>
            </a:r>
            <a:endParaRPr lang="en-US" altLang="zh-CN"/>
          </a:p>
          <a:p>
            <a:pPr eaLnBrk="1" hangingPunct="1">
              <a:lnSpc>
                <a:spcPct val="150000"/>
              </a:lnSpc>
            </a:pPr>
            <a:r>
              <a:rPr lang="en-US" altLang="zh-CN" sz="2400"/>
              <a:t>[&lt;</a:t>
            </a:r>
            <a:r>
              <a:rPr lang="zh-CN" altLang="en-US" sz="2400"/>
              <a:t>表名</a:t>
            </a:r>
            <a:r>
              <a:rPr lang="en-US" altLang="zh-CN" sz="2400"/>
              <a:t>1&gt;.]&lt;</a:t>
            </a:r>
            <a:r>
              <a:rPr lang="zh-CN" altLang="en-US" sz="2400"/>
              <a:t>列名</a:t>
            </a:r>
            <a:r>
              <a:rPr lang="en-US" altLang="zh-CN" sz="2400"/>
              <a:t>1&gt; </a:t>
            </a:r>
            <a:r>
              <a:rPr lang="en-US" altLang="zh-CN" sz="2400">
                <a:solidFill>
                  <a:srgbClr val="D75B5B"/>
                </a:solidFill>
              </a:rPr>
              <a:t>BETWEEN</a:t>
            </a:r>
            <a:r>
              <a:rPr lang="en-US" altLang="zh-CN" sz="2400"/>
              <a:t> [&lt;</a:t>
            </a:r>
            <a:r>
              <a:rPr lang="zh-CN" altLang="en-US" sz="2400"/>
              <a:t>表名</a:t>
            </a:r>
            <a:r>
              <a:rPr lang="en-US" altLang="zh-CN" sz="2400"/>
              <a:t>2&gt;.]&lt;</a:t>
            </a:r>
            <a:r>
              <a:rPr lang="zh-CN" altLang="en-US" sz="2400"/>
              <a:t>列名</a:t>
            </a:r>
            <a:r>
              <a:rPr lang="en-US" altLang="zh-CN" sz="2400"/>
              <a:t>2&gt; </a:t>
            </a:r>
            <a:r>
              <a:rPr lang="en-US" altLang="zh-CN" sz="2400">
                <a:solidFill>
                  <a:srgbClr val="D75B5B"/>
                </a:solidFill>
              </a:rPr>
              <a:t>AND</a:t>
            </a:r>
            <a:r>
              <a:rPr lang="en-US" altLang="zh-CN" sz="2400"/>
              <a:t> [&lt;</a:t>
            </a:r>
            <a:r>
              <a:rPr lang="zh-CN" altLang="en-US" sz="2400"/>
              <a:t>表名</a:t>
            </a:r>
            <a:r>
              <a:rPr lang="en-US" altLang="zh-CN" sz="2400"/>
              <a:t>2&gt;.]&lt;</a:t>
            </a:r>
            <a:r>
              <a:rPr lang="zh-CN" altLang="en-US" sz="2400"/>
              <a:t>列名</a:t>
            </a:r>
            <a:r>
              <a:rPr lang="en-US" altLang="zh-CN" sz="2400"/>
              <a:t>3&gt;</a:t>
            </a:r>
            <a:endParaRPr lang="en-US" altLang="zh-CN" sz="2800"/>
          </a:p>
        </p:txBody>
      </p:sp>
      <p:sp>
        <p:nvSpPr>
          <p:cNvPr id="4" name="日期占位符 3"/>
          <p:cNvSpPr>
            <a:spLocks noGrp="1"/>
          </p:cNvSpPr>
          <p:nvPr>
            <p:ph type="dt" sz="quarter" idx="10"/>
          </p:nvPr>
        </p:nvSpPr>
        <p:spPr/>
        <p:txBody>
          <a:bodyPr/>
          <a:lstStyle/>
          <a:p>
            <a:pPr>
              <a:defRPr/>
            </a:pPr>
            <a:fld id="{8E188CC1-5317-42D7-8837-90DFCC917026}" type="datetime1">
              <a:rPr lang="zh-CN" altLang="en-US"/>
            </a:fld>
            <a:endParaRPr lang="en-US" altLang="zh-CN"/>
          </a:p>
        </p:txBody>
      </p:sp>
      <p:sp>
        <p:nvSpPr>
          <p:cNvPr id="542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p:cNvSpPr>
          <p:nvPr>
            <p:ph type="title"/>
          </p:nvPr>
        </p:nvSpPr>
        <p:spPr/>
        <p:txBody>
          <a:bodyPr/>
          <a:lstStyle/>
          <a:p>
            <a:pPr eaLnBrk="1" hangingPunct="1"/>
            <a:r>
              <a:rPr lang="zh-CN" altLang="en-US"/>
              <a:t>连接查询 （续）</a:t>
            </a:r>
            <a:endParaRPr lang="zh-CN" altLang="en-US"/>
          </a:p>
        </p:txBody>
      </p:sp>
      <p:sp>
        <p:nvSpPr>
          <p:cNvPr id="55299" name="Rectangle 3"/>
          <p:cNvSpPr>
            <a:spLocks noGrp="1" noRot="1"/>
          </p:cNvSpPr>
          <p:nvPr>
            <p:ph idx="1"/>
          </p:nvPr>
        </p:nvSpPr>
        <p:spPr/>
        <p:txBody>
          <a:bodyPr/>
          <a:lstStyle/>
          <a:p>
            <a:pPr algn="just" eaLnBrk="1" hangingPunct="1">
              <a:lnSpc>
                <a:spcPct val="120000"/>
              </a:lnSpc>
            </a:pPr>
            <a:r>
              <a:rPr lang="zh-CN" altLang="en-US"/>
              <a:t>连接字段</a:t>
            </a:r>
            <a:endParaRPr lang="zh-CN" altLang="en-US"/>
          </a:p>
          <a:p>
            <a:pPr lvl="1" algn="just" eaLnBrk="1" hangingPunct="1">
              <a:lnSpc>
                <a:spcPct val="120000"/>
              </a:lnSpc>
            </a:pPr>
            <a:r>
              <a:rPr lang="zh-CN" altLang="en-US"/>
              <a:t>连接谓词中的列名称为连接字段</a:t>
            </a:r>
            <a:endParaRPr lang="zh-CN" altLang="en-US"/>
          </a:p>
          <a:p>
            <a:pPr lvl="1" eaLnBrk="1" hangingPunct="1">
              <a:lnSpc>
                <a:spcPct val="120000"/>
              </a:lnSpc>
            </a:pPr>
            <a:r>
              <a:rPr lang="zh-CN" altLang="en-US"/>
              <a:t>连接条件中的各连接字段类型必须是可比的，但不必是相同的</a:t>
            </a:r>
            <a:endParaRPr lang="zh-CN" altLang="en-US"/>
          </a:p>
        </p:txBody>
      </p:sp>
      <p:sp>
        <p:nvSpPr>
          <p:cNvPr id="4" name="日期占位符 3"/>
          <p:cNvSpPr>
            <a:spLocks noGrp="1"/>
          </p:cNvSpPr>
          <p:nvPr>
            <p:ph type="dt" sz="quarter" idx="10"/>
          </p:nvPr>
        </p:nvSpPr>
        <p:spPr/>
        <p:txBody>
          <a:bodyPr/>
          <a:lstStyle/>
          <a:p>
            <a:pPr>
              <a:defRPr/>
            </a:pPr>
            <a:fld id="{596FB8D2-C239-4B79-A558-FB7EB2A8F12B}" type="datetime1">
              <a:rPr lang="zh-CN" altLang="en-US"/>
            </a:fld>
            <a:endParaRPr lang="en-US" altLang="zh-CN"/>
          </a:p>
        </p:txBody>
      </p:sp>
      <p:sp>
        <p:nvSpPr>
          <p:cNvPr id="553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pPr eaLnBrk="1" hangingPunct="1"/>
            <a:r>
              <a:rPr lang="zh-CN" altLang="en-US"/>
              <a:t>数据库系统的特点</a:t>
            </a:r>
            <a:endParaRPr lang="zh-CN" altLang="en-US"/>
          </a:p>
        </p:txBody>
      </p:sp>
      <p:sp>
        <p:nvSpPr>
          <p:cNvPr id="71683" name="内容占位符 2"/>
          <p:cNvSpPr>
            <a:spLocks noGrp="1"/>
          </p:cNvSpPr>
          <p:nvPr>
            <p:ph idx="1"/>
          </p:nvPr>
        </p:nvSpPr>
        <p:spPr>
          <a:xfrm>
            <a:off x="914400" y="2286000"/>
            <a:ext cx="7372350" cy="3857625"/>
          </a:xfrm>
        </p:spPr>
        <p:txBody>
          <a:bodyPr/>
          <a:lstStyle/>
          <a:p>
            <a:pPr eaLnBrk="1" hangingPunct="1"/>
            <a:r>
              <a:rPr lang="zh-CN" altLang="en-US"/>
              <a:t>数据结构化</a:t>
            </a:r>
            <a:endParaRPr lang="en-US" altLang="zh-CN">
              <a:solidFill>
                <a:srgbClr val="C00000"/>
              </a:solidFill>
            </a:endParaRPr>
          </a:p>
          <a:p>
            <a:pPr eaLnBrk="1" hangingPunct="1"/>
            <a:r>
              <a:rPr lang="zh-CN" altLang="en-US"/>
              <a:t>数据独立性</a:t>
            </a:r>
            <a:endParaRPr lang="en-US" altLang="zh-CN"/>
          </a:p>
          <a:p>
            <a:pPr eaLnBrk="1" hangingPunct="1"/>
            <a:r>
              <a:rPr lang="zh-CN" altLang="en-US"/>
              <a:t>数据共享性</a:t>
            </a:r>
            <a:endParaRPr lang="en-US" altLang="zh-CN"/>
          </a:p>
          <a:p>
            <a:pPr eaLnBrk="1" hangingPunct="1"/>
            <a:r>
              <a:rPr lang="zh-CN" altLang="en-US"/>
              <a:t>数据的统一管理和控制</a:t>
            </a:r>
            <a:endParaRPr lang="en-US" altLang="zh-CN"/>
          </a:p>
        </p:txBody>
      </p:sp>
      <p:sp>
        <p:nvSpPr>
          <p:cNvPr id="71684" name="页脚占位符 4"/>
          <p:cNvSpPr>
            <a:spLocks noGrp="1" noChangeArrowheads="1"/>
          </p:cNvSpPr>
          <p:nvPr>
            <p:ph type="ftr" sz="quarter" idx="4294967295"/>
          </p:nvPr>
        </p:nvSpPr>
        <p:spPr bwMode="auto">
          <a:xfrm>
            <a:off x="2667000" y="6356350"/>
            <a:ext cx="3352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en-US"/>
              <a:t>  杨  悦   </a:t>
            </a:r>
            <a:r>
              <a:rPr lang="en-US" altLang="zh-CN"/>
              <a:t>yangyue@hrbeu.edu.cn</a:t>
            </a:r>
            <a:endParaRPr lang="en-US" altLang="zh-CN"/>
          </a:p>
        </p:txBody>
      </p:sp>
      <p:sp>
        <p:nvSpPr>
          <p:cNvPr id="71685"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EE45C57F-60C0-4377-9F62-F06967F1B005}"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p:cNvSpPr>
          <p:nvPr>
            <p:ph type="title"/>
          </p:nvPr>
        </p:nvSpPr>
        <p:spPr/>
        <p:txBody>
          <a:bodyPr/>
          <a:lstStyle/>
          <a:p>
            <a:pPr eaLnBrk="1" hangingPunct="1"/>
            <a:r>
              <a:rPr lang="zh-CN" altLang="en-US"/>
              <a:t>连接查询 （续）</a:t>
            </a:r>
            <a:endParaRPr lang="zh-CN" altLang="en-US"/>
          </a:p>
        </p:txBody>
      </p:sp>
      <p:sp>
        <p:nvSpPr>
          <p:cNvPr id="56323" name="Rectangle 3"/>
          <p:cNvSpPr>
            <a:spLocks noGrp="1" noRot="1"/>
          </p:cNvSpPr>
          <p:nvPr>
            <p:ph idx="1"/>
          </p:nvPr>
        </p:nvSpPr>
        <p:spPr>
          <a:xfrm>
            <a:off x="914400" y="1828800"/>
            <a:ext cx="7772400" cy="4114800"/>
          </a:xfrm>
        </p:spPr>
        <p:txBody>
          <a:bodyPr/>
          <a:lstStyle/>
          <a:p>
            <a:pPr eaLnBrk="1" hangingPunct="1">
              <a:lnSpc>
                <a:spcPct val="130000"/>
              </a:lnSpc>
              <a:buFont typeface="Wingdings" panose="05000000000000000000" pitchFamily="2" charset="2"/>
              <a:buNone/>
            </a:pPr>
            <a:r>
              <a:rPr lang="en-US" altLang="zh-CN" sz="2400"/>
              <a:t>SQL</a:t>
            </a:r>
            <a:r>
              <a:rPr lang="zh-CN" altLang="en-US" sz="2400"/>
              <a:t>中连接查询的主要类型</a:t>
            </a:r>
            <a:endParaRPr lang="zh-CN" altLang="en-US" sz="2400"/>
          </a:p>
          <a:p>
            <a:pPr lvl="1" eaLnBrk="1" hangingPunct="1">
              <a:lnSpc>
                <a:spcPct val="130000"/>
              </a:lnSpc>
            </a:pPr>
            <a:r>
              <a:rPr lang="zh-CN" altLang="en-US" sz="2200"/>
              <a:t> 	</a:t>
            </a:r>
            <a:r>
              <a:rPr lang="zh-CN" altLang="en-US"/>
              <a:t>广义笛卡尔积</a:t>
            </a:r>
            <a:endParaRPr lang="zh-CN" altLang="en-US"/>
          </a:p>
          <a:p>
            <a:pPr lvl="1" eaLnBrk="1" hangingPunct="1">
              <a:lnSpc>
                <a:spcPct val="130000"/>
              </a:lnSpc>
            </a:pPr>
            <a:r>
              <a:rPr lang="zh-CN" altLang="en-US"/>
              <a:t> 	等值连接</a:t>
            </a:r>
            <a:r>
              <a:rPr lang="en-US" altLang="zh-CN"/>
              <a:t>(</a:t>
            </a:r>
            <a:r>
              <a:rPr lang="zh-CN" altLang="en-US"/>
              <a:t>含自然连接</a:t>
            </a:r>
            <a:r>
              <a:rPr lang="en-US" altLang="zh-CN"/>
              <a:t>)</a:t>
            </a:r>
            <a:endParaRPr lang="en-US" altLang="zh-CN"/>
          </a:p>
          <a:p>
            <a:pPr lvl="1" eaLnBrk="1" hangingPunct="1">
              <a:lnSpc>
                <a:spcPct val="130000"/>
              </a:lnSpc>
            </a:pPr>
            <a:r>
              <a:rPr lang="en-US" altLang="zh-CN"/>
              <a:t> 	</a:t>
            </a:r>
            <a:r>
              <a:rPr lang="zh-CN" altLang="en-US"/>
              <a:t>非等值连接查询</a:t>
            </a:r>
            <a:endParaRPr lang="zh-CN" altLang="en-US"/>
          </a:p>
          <a:p>
            <a:pPr lvl="1" eaLnBrk="1" hangingPunct="1">
              <a:lnSpc>
                <a:spcPct val="130000"/>
              </a:lnSpc>
            </a:pPr>
            <a:r>
              <a:rPr lang="zh-CN" altLang="en-US"/>
              <a:t> 	自身连接查询</a:t>
            </a:r>
            <a:endParaRPr lang="zh-CN" altLang="en-US"/>
          </a:p>
          <a:p>
            <a:pPr lvl="1" eaLnBrk="1" hangingPunct="1">
              <a:lnSpc>
                <a:spcPct val="130000"/>
              </a:lnSpc>
            </a:pPr>
            <a:r>
              <a:rPr lang="zh-CN" altLang="en-US"/>
              <a:t> 	外连接查询</a:t>
            </a:r>
            <a:endParaRPr lang="zh-CN" altLang="en-US"/>
          </a:p>
          <a:p>
            <a:pPr lvl="1" eaLnBrk="1" hangingPunct="1">
              <a:lnSpc>
                <a:spcPct val="130000"/>
              </a:lnSpc>
            </a:pPr>
            <a:r>
              <a:rPr lang="zh-CN" altLang="en-US"/>
              <a:t> 	复合条件连接查询</a:t>
            </a:r>
            <a:endParaRPr lang="zh-CN" altLang="en-US"/>
          </a:p>
        </p:txBody>
      </p:sp>
      <p:sp>
        <p:nvSpPr>
          <p:cNvPr id="4" name="日期占位符 3"/>
          <p:cNvSpPr>
            <a:spLocks noGrp="1"/>
          </p:cNvSpPr>
          <p:nvPr>
            <p:ph type="dt" sz="quarter" idx="10"/>
          </p:nvPr>
        </p:nvSpPr>
        <p:spPr/>
        <p:txBody>
          <a:bodyPr/>
          <a:lstStyle/>
          <a:p>
            <a:pPr>
              <a:defRPr/>
            </a:pPr>
            <a:fld id="{AECA1140-FD8D-45EE-9D19-C7A788AD5033}" type="datetime1">
              <a:rPr lang="zh-CN" altLang="en-US"/>
            </a:fld>
            <a:endParaRPr lang="en-US" altLang="zh-CN"/>
          </a:p>
        </p:txBody>
      </p:sp>
      <p:sp>
        <p:nvSpPr>
          <p:cNvPr id="563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p:cNvSpPr>
          <p:nvPr>
            <p:ph type="title"/>
          </p:nvPr>
        </p:nvSpPr>
        <p:spPr/>
        <p:txBody>
          <a:bodyPr/>
          <a:lstStyle/>
          <a:p>
            <a:pPr eaLnBrk="1" hangingPunct="1"/>
            <a:r>
              <a:rPr lang="zh-CN" altLang="en-US"/>
              <a:t>一、广义笛卡尔积 </a:t>
            </a:r>
            <a:endParaRPr lang="zh-CN" altLang="en-US"/>
          </a:p>
        </p:txBody>
      </p:sp>
      <p:sp>
        <p:nvSpPr>
          <p:cNvPr id="461827" name="Rectangle 3"/>
          <p:cNvSpPr>
            <a:spLocks noGrp="1" noRot="1"/>
          </p:cNvSpPr>
          <p:nvPr>
            <p:ph idx="1"/>
          </p:nvPr>
        </p:nvSpPr>
        <p:spPr/>
        <p:txBody>
          <a:bodyPr/>
          <a:lstStyle/>
          <a:p>
            <a:pPr algn="just" eaLnBrk="1" hangingPunct="1">
              <a:lnSpc>
                <a:spcPct val="140000"/>
              </a:lnSpc>
            </a:pPr>
            <a:r>
              <a:rPr lang="zh-CN" altLang="en-US"/>
              <a:t>不带连接谓词的连接</a:t>
            </a:r>
            <a:endParaRPr lang="zh-CN" altLang="en-US"/>
          </a:p>
          <a:p>
            <a:pPr algn="just" eaLnBrk="1" hangingPunct="1">
              <a:lnSpc>
                <a:spcPct val="140000"/>
              </a:lnSpc>
            </a:pPr>
            <a:r>
              <a:rPr lang="zh-CN" altLang="en-US"/>
              <a:t> 很少使用</a:t>
            </a:r>
            <a:endParaRPr lang="zh-CN" altLang="en-US"/>
          </a:p>
          <a:p>
            <a:pPr eaLnBrk="1" hangingPunct="1">
              <a:buFont typeface="Wingdings" panose="05000000000000000000" pitchFamily="2" charset="2"/>
              <a:buNone/>
            </a:pPr>
            <a:r>
              <a:rPr lang="zh-CN" altLang="en-US"/>
              <a:t>例：</a:t>
            </a:r>
            <a:endParaRPr lang="zh-CN" altLang="en-US"/>
          </a:p>
          <a:p>
            <a:pPr eaLnBrk="1" hangingPunct="1">
              <a:buFont typeface="Wingdings" panose="05000000000000000000" pitchFamily="2" charset="2"/>
              <a:buNone/>
            </a:pPr>
            <a:r>
              <a:rPr lang="zh-CN" altLang="en-US"/>
              <a:t>        </a:t>
            </a:r>
            <a:r>
              <a:rPr lang="en-US" altLang="zh-CN" sz="2800"/>
              <a:t>SELECT  Student.* ,  SC.*</a:t>
            </a:r>
            <a:endParaRPr lang="en-US" altLang="zh-CN" sz="2800"/>
          </a:p>
          <a:p>
            <a:pPr eaLnBrk="1" hangingPunct="1">
              <a:buFont typeface="Wingdings" panose="05000000000000000000" pitchFamily="2" charset="2"/>
              <a:buNone/>
            </a:pPr>
            <a:r>
              <a:rPr lang="en-US" altLang="zh-CN" sz="2800"/>
              <a:t>         FROM     Student, SC</a:t>
            </a:r>
            <a:endParaRPr lang="en-US" altLang="zh-CN" sz="2800"/>
          </a:p>
        </p:txBody>
      </p:sp>
      <p:sp>
        <p:nvSpPr>
          <p:cNvPr id="4" name="日期占位符 3"/>
          <p:cNvSpPr>
            <a:spLocks noGrp="1"/>
          </p:cNvSpPr>
          <p:nvPr>
            <p:ph type="dt" sz="quarter" idx="10"/>
          </p:nvPr>
        </p:nvSpPr>
        <p:spPr/>
        <p:txBody>
          <a:bodyPr/>
          <a:lstStyle/>
          <a:p>
            <a:pPr>
              <a:defRPr/>
            </a:pPr>
            <a:fld id="{2C4205DD-0CF3-47F8-951A-74307E3798C4}" type="datetime1">
              <a:rPr lang="zh-CN" altLang="en-US"/>
            </a:fld>
            <a:endParaRPr lang="en-US" altLang="zh-CN"/>
          </a:p>
        </p:txBody>
      </p:sp>
      <p:sp>
        <p:nvSpPr>
          <p:cNvPr id="573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1827">
                                            <p:txEl>
                                              <p:pRg st="1" end="1"/>
                                            </p:txEl>
                                          </p:spTgt>
                                        </p:tgtEl>
                                        <p:attrNameLst>
                                          <p:attrName>style.visibility</p:attrName>
                                        </p:attrNameLst>
                                      </p:cBhvr>
                                      <p:to>
                                        <p:strVal val="visible"/>
                                      </p:to>
                                    </p:set>
                                    <p:animEffect transition="in" filter="blinds(horizontal)">
                                      <p:cBhvr>
                                        <p:cTn id="7" dur="500"/>
                                        <p:tgtEl>
                                          <p:spTgt spid="46182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61827">
                                            <p:txEl>
                                              <p:pRg st="2" end="2"/>
                                            </p:txEl>
                                          </p:spTgt>
                                        </p:tgtEl>
                                        <p:attrNameLst>
                                          <p:attrName>style.visibility</p:attrName>
                                        </p:attrNameLst>
                                      </p:cBhvr>
                                      <p:to>
                                        <p:strVal val="visible"/>
                                      </p:to>
                                    </p:set>
                                    <p:animEffect transition="in" filter="blinds(horizontal)">
                                      <p:cBhvr>
                                        <p:cTn id="10" dur="500"/>
                                        <p:tgtEl>
                                          <p:spTgt spid="46182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61827">
                                            <p:txEl>
                                              <p:pRg st="3" end="3"/>
                                            </p:txEl>
                                          </p:spTgt>
                                        </p:tgtEl>
                                        <p:attrNameLst>
                                          <p:attrName>style.visibility</p:attrName>
                                        </p:attrNameLst>
                                      </p:cBhvr>
                                      <p:to>
                                        <p:strVal val="visible"/>
                                      </p:to>
                                    </p:set>
                                    <p:animEffect transition="in" filter="blinds(horizontal)">
                                      <p:cBhvr>
                                        <p:cTn id="13" dur="500"/>
                                        <p:tgtEl>
                                          <p:spTgt spid="461827">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61827">
                                            <p:txEl>
                                              <p:pRg st="4" end="4"/>
                                            </p:txEl>
                                          </p:spTgt>
                                        </p:tgtEl>
                                        <p:attrNameLst>
                                          <p:attrName>style.visibility</p:attrName>
                                        </p:attrNameLst>
                                      </p:cBhvr>
                                      <p:to>
                                        <p:strVal val="visible"/>
                                      </p:to>
                                    </p:set>
                                    <p:animEffect transition="in" filter="blinds(horizontal)">
                                      <p:cBhvr>
                                        <p:cTn id="16" dur="500"/>
                                        <p:tgtEl>
                                          <p:spTgt spid="461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p:cNvSpPr>
          <p:nvPr>
            <p:ph type="title"/>
          </p:nvPr>
        </p:nvSpPr>
        <p:spPr/>
        <p:txBody>
          <a:bodyPr/>
          <a:lstStyle/>
          <a:p>
            <a:pPr eaLnBrk="1" hangingPunct="1"/>
            <a:r>
              <a:rPr lang="zh-CN" altLang="en-US"/>
              <a:t>二、等值与非等值连接查询 </a:t>
            </a:r>
            <a:endParaRPr lang="zh-CN" altLang="en-US"/>
          </a:p>
        </p:txBody>
      </p:sp>
      <p:sp>
        <p:nvSpPr>
          <p:cNvPr id="462851" name="Rectangle 3"/>
          <p:cNvSpPr>
            <a:spLocks noGrp="1" noRot="1"/>
          </p:cNvSpPr>
          <p:nvPr>
            <p:ph idx="1"/>
          </p:nvPr>
        </p:nvSpPr>
        <p:spPr>
          <a:xfrm>
            <a:off x="838200" y="1905000"/>
            <a:ext cx="7696200" cy="4114800"/>
          </a:xfrm>
        </p:spPr>
        <p:txBody>
          <a:bodyPr/>
          <a:lstStyle/>
          <a:p>
            <a:pPr algn="just" eaLnBrk="1" hangingPunct="1">
              <a:lnSpc>
                <a:spcPct val="120000"/>
              </a:lnSpc>
              <a:buFont typeface="Wingdings" panose="05000000000000000000" pitchFamily="2" charset="2"/>
              <a:buNone/>
            </a:pPr>
            <a:r>
              <a:rPr lang="zh-CN" altLang="en-US"/>
              <a:t>等值连接、自然连接、非等值连接</a:t>
            </a:r>
            <a:endParaRPr lang="zh-CN" altLang="en-US"/>
          </a:p>
          <a:p>
            <a:pPr algn="ctr" eaLnBrk="1" hangingPunct="1">
              <a:lnSpc>
                <a:spcPct val="130000"/>
              </a:lnSpc>
              <a:buFont typeface="Wingdings" panose="05000000000000000000" pitchFamily="2" charset="2"/>
              <a:buNone/>
            </a:pPr>
            <a:r>
              <a:rPr lang="en-US" altLang="zh-CN"/>
              <a:t>[</a:t>
            </a:r>
            <a:r>
              <a:rPr lang="zh-CN" altLang="en-US"/>
              <a:t>例</a:t>
            </a:r>
            <a:r>
              <a:rPr lang="en-US" altLang="zh-CN"/>
              <a:t>]  </a:t>
            </a:r>
            <a:r>
              <a:rPr lang="zh-CN" altLang="en-US"/>
              <a:t>查询每个学生及其选修课程的情况。</a:t>
            </a:r>
            <a:endParaRPr lang="zh-CN" altLang="en-US"/>
          </a:p>
          <a:p>
            <a:pPr lvl="1" algn="ctr" eaLnBrk="1" hangingPunct="1">
              <a:lnSpc>
                <a:spcPct val="110000"/>
              </a:lnSpc>
              <a:buFont typeface="Wingdings" panose="05000000000000000000" pitchFamily="2" charset="2"/>
              <a:buNone/>
            </a:pPr>
            <a:r>
              <a:rPr lang="en-US" altLang="zh-CN"/>
              <a:t>SELECT  Student.*</a:t>
            </a:r>
            <a:r>
              <a:rPr lang="zh-CN" altLang="en-US"/>
              <a:t>，</a:t>
            </a:r>
            <a:r>
              <a:rPr lang="en-US" altLang="zh-CN"/>
              <a:t>SC.*</a:t>
            </a:r>
            <a:endParaRPr lang="en-US" altLang="zh-CN"/>
          </a:p>
          <a:p>
            <a:pPr lvl="1" algn="ctr" eaLnBrk="1" hangingPunct="1">
              <a:lnSpc>
                <a:spcPct val="110000"/>
              </a:lnSpc>
              <a:buFont typeface="Wingdings" panose="05000000000000000000" pitchFamily="2" charset="2"/>
              <a:buNone/>
            </a:pPr>
            <a:r>
              <a:rPr lang="en-US" altLang="zh-CN"/>
              <a:t>FROM     Student</a:t>
            </a:r>
            <a:r>
              <a:rPr lang="zh-CN" altLang="en-US"/>
              <a:t>，</a:t>
            </a:r>
            <a:r>
              <a:rPr lang="en-US" altLang="zh-CN"/>
              <a:t>SC</a:t>
            </a:r>
            <a:endParaRPr lang="en-US" altLang="zh-CN"/>
          </a:p>
          <a:p>
            <a:pPr lvl="1" algn="ctr" eaLnBrk="1" hangingPunct="1">
              <a:lnSpc>
                <a:spcPct val="110000"/>
              </a:lnSpc>
              <a:buFont typeface="Wingdings" panose="05000000000000000000" pitchFamily="2" charset="2"/>
              <a:buNone/>
            </a:pPr>
            <a:r>
              <a:rPr lang="en-US" altLang="zh-CN"/>
              <a:t>WHERE  Student.Sno = SC.Sno</a:t>
            </a:r>
            <a:r>
              <a:rPr lang="zh-CN" altLang="en-US"/>
              <a:t>；</a:t>
            </a:r>
            <a:endParaRPr lang="zh-CN" altLang="en-US"/>
          </a:p>
        </p:txBody>
      </p:sp>
      <p:sp>
        <p:nvSpPr>
          <p:cNvPr id="4" name="日期占位符 3"/>
          <p:cNvSpPr>
            <a:spLocks noGrp="1"/>
          </p:cNvSpPr>
          <p:nvPr>
            <p:ph type="dt" sz="quarter" idx="10"/>
          </p:nvPr>
        </p:nvSpPr>
        <p:spPr/>
        <p:txBody>
          <a:bodyPr/>
          <a:lstStyle/>
          <a:p>
            <a:pPr>
              <a:defRPr/>
            </a:pPr>
            <a:fld id="{959890B7-1E52-47D1-B4B1-FAB68AF188FD}" type="datetime1">
              <a:rPr lang="zh-CN" altLang="en-US"/>
            </a:fld>
            <a:endParaRPr lang="en-US" altLang="zh-CN"/>
          </a:p>
        </p:txBody>
      </p:sp>
      <p:sp>
        <p:nvSpPr>
          <p:cNvPr id="583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2851">
                                            <p:txEl>
                                              <p:pRg st="1" end="1"/>
                                            </p:txEl>
                                          </p:spTgt>
                                        </p:tgtEl>
                                        <p:attrNameLst>
                                          <p:attrName>style.visibility</p:attrName>
                                        </p:attrNameLst>
                                      </p:cBhvr>
                                      <p:to>
                                        <p:strVal val="visible"/>
                                      </p:to>
                                    </p:set>
                                    <p:animEffect transition="in" filter="blinds(horizontal)">
                                      <p:cBhvr>
                                        <p:cTn id="7" dur="500"/>
                                        <p:tgtEl>
                                          <p:spTgt spid="46285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62851">
                                            <p:txEl>
                                              <p:pRg st="2" end="2"/>
                                            </p:txEl>
                                          </p:spTgt>
                                        </p:tgtEl>
                                        <p:attrNameLst>
                                          <p:attrName>style.visibility</p:attrName>
                                        </p:attrNameLst>
                                      </p:cBhvr>
                                      <p:to>
                                        <p:strVal val="visible"/>
                                      </p:to>
                                    </p:set>
                                    <p:animEffect transition="in" filter="blinds(horizontal)">
                                      <p:cBhvr>
                                        <p:cTn id="10" dur="500"/>
                                        <p:tgtEl>
                                          <p:spTgt spid="46285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62851">
                                            <p:txEl>
                                              <p:pRg st="3" end="3"/>
                                            </p:txEl>
                                          </p:spTgt>
                                        </p:tgtEl>
                                        <p:attrNameLst>
                                          <p:attrName>style.visibility</p:attrName>
                                        </p:attrNameLst>
                                      </p:cBhvr>
                                      <p:to>
                                        <p:strVal val="visible"/>
                                      </p:to>
                                    </p:set>
                                    <p:animEffect transition="in" filter="blinds(horizontal)">
                                      <p:cBhvr>
                                        <p:cTn id="13" dur="500"/>
                                        <p:tgtEl>
                                          <p:spTgt spid="46285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62851">
                                            <p:txEl>
                                              <p:pRg st="4" end="4"/>
                                            </p:txEl>
                                          </p:spTgt>
                                        </p:tgtEl>
                                        <p:attrNameLst>
                                          <p:attrName>style.visibility</p:attrName>
                                        </p:attrNameLst>
                                      </p:cBhvr>
                                      <p:to>
                                        <p:strVal val="visible"/>
                                      </p:to>
                                    </p:set>
                                    <p:animEffect transition="in" filter="blinds(horizontal)">
                                      <p:cBhvr>
                                        <p:cTn id="16" dur="500"/>
                                        <p:tgtEl>
                                          <p:spTgt spid="4628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p:cNvSpPr>
          <p:nvPr>
            <p:ph type="title"/>
          </p:nvPr>
        </p:nvSpPr>
        <p:spPr/>
        <p:txBody>
          <a:bodyPr/>
          <a:lstStyle/>
          <a:p>
            <a:pPr eaLnBrk="1" hangingPunct="1"/>
            <a:r>
              <a:rPr lang="zh-CN" altLang="en-US"/>
              <a:t>等值连接</a:t>
            </a:r>
            <a:endParaRPr lang="zh-CN" altLang="en-US"/>
          </a:p>
        </p:txBody>
      </p:sp>
      <p:sp>
        <p:nvSpPr>
          <p:cNvPr id="59395" name="Rectangle 3"/>
          <p:cNvSpPr>
            <a:spLocks noGrp="1" noRot="1"/>
          </p:cNvSpPr>
          <p:nvPr>
            <p:ph idx="1"/>
          </p:nvPr>
        </p:nvSpPr>
        <p:spPr>
          <a:xfrm>
            <a:off x="838200" y="1905000"/>
            <a:ext cx="7696200" cy="4114800"/>
          </a:xfrm>
        </p:spPr>
        <p:txBody>
          <a:bodyPr/>
          <a:lstStyle/>
          <a:p>
            <a:pPr algn="just" eaLnBrk="1" hangingPunct="1">
              <a:lnSpc>
                <a:spcPct val="150000"/>
              </a:lnSpc>
            </a:pPr>
            <a:r>
              <a:rPr lang="zh-CN" altLang="en-US"/>
              <a:t>连接运算符为 </a:t>
            </a:r>
            <a:r>
              <a:rPr lang="en-US" altLang="zh-CN"/>
              <a:t>= </a:t>
            </a:r>
            <a:r>
              <a:rPr lang="zh-CN" altLang="en-US"/>
              <a:t>的连接操作</a:t>
            </a:r>
            <a:endParaRPr lang="zh-CN" altLang="en-US"/>
          </a:p>
          <a:p>
            <a:pPr lvl="1" algn="just" eaLnBrk="1" hangingPunct="1">
              <a:lnSpc>
                <a:spcPct val="150000"/>
              </a:lnSpc>
            </a:pPr>
            <a:r>
              <a:rPr lang="zh-CN" altLang="en-US"/>
              <a:t> </a:t>
            </a:r>
            <a:r>
              <a:rPr lang="en-US" altLang="zh-CN"/>
              <a:t>[&lt;</a:t>
            </a:r>
            <a:r>
              <a:rPr lang="zh-CN" altLang="en-US"/>
              <a:t>表名</a:t>
            </a:r>
            <a:r>
              <a:rPr lang="en-US" altLang="zh-CN"/>
              <a:t>1&gt;.]&lt;</a:t>
            </a:r>
            <a:r>
              <a:rPr lang="zh-CN" altLang="en-US"/>
              <a:t>列名</a:t>
            </a:r>
            <a:r>
              <a:rPr lang="en-US" altLang="zh-CN"/>
              <a:t>1&gt;  =  [&lt;</a:t>
            </a:r>
            <a:r>
              <a:rPr lang="zh-CN" altLang="en-US"/>
              <a:t>表名</a:t>
            </a:r>
            <a:r>
              <a:rPr lang="en-US" altLang="zh-CN"/>
              <a:t>2&gt;.]&lt;</a:t>
            </a:r>
            <a:r>
              <a:rPr lang="zh-CN" altLang="en-US"/>
              <a:t>列名</a:t>
            </a:r>
            <a:r>
              <a:rPr lang="en-US" altLang="zh-CN"/>
              <a:t>2&gt;</a:t>
            </a:r>
            <a:endParaRPr lang="en-US" altLang="zh-CN"/>
          </a:p>
          <a:p>
            <a:pPr lvl="1" algn="just" eaLnBrk="1" hangingPunct="1">
              <a:lnSpc>
                <a:spcPct val="150000"/>
              </a:lnSpc>
            </a:pPr>
            <a:r>
              <a:rPr lang="zh-CN" altLang="en-US"/>
              <a:t>任何子句中引用表</a:t>
            </a:r>
            <a:r>
              <a:rPr lang="en-US" altLang="zh-CN"/>
              <a:t>1</a:t>
            </a:r>
            <a:r>
              <a:rPr lang="zh-CN" altLang="en-US"/>
              <a:t>和表</a:t>
            </a:r>
            <a:r>
              <a:rPr lang="en-US" altLang="zh-CN"/>
              <a:t>2</a:t>
            </a:r>
            <a:r>
              <a:rPr lang="zh-CN" altLang="en-US"/>
              <a:t>中同名属性时，都必须加表名前缀。引用唯一属性名时可以加也可以省略表名前缀。 </a:t>
            </a:r>
            <a:endParaRPr lang="zh-CN" altLang="en-US"/>
          </a:p>
        </p:txBody>
      </p:sp>
      <p:sp>
        <p:nvSpPr>
          <p:cNvPr id="4" name="日期占位符 3"/>
          <p:cNvSpPr>
            <a:spLocks noGrp="1"/>
          </p:cNvSpPr>
          <p:nvPr>
            <p:ph type="dt" sz="quarter" idx="10"/>
          </p:nvPr>
        </p:nvSpPr>
        <p:spPr/>
        <p:txBody>
          <a:bodyPr/>
          <a:lstStyle/>
          <a:p>
            <a:pPr>
              <a:defRPr/>
            </a:pPr>
            <a:fld id="{326AB29E-0AF6-470F-B85F-03331F067D82}" type="datetime1">
              <a:rPr lang="zh-CN" altLang="en-US"/>
            </a:fld>
            <a:endParaRPr lang="en-US" altLang="zh-CN"/>
          </a:p>
        </p:txBody>
      </p:sp>
      <p:sp>
        <p:nvSpPr>
          <p:cNvPr id="593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p:cNvSpPr>
          <p:nvPr>
            <p:ph type="title"/>
          </p:nvPr>
        </p:nvSpPr>
        <p:spPr/>
        <p:txBody>
          <a:bodyPr/>
          <a:lstStyle/>
          <a:p>
            <a:pPr eaLnBrk="1" hangingPunct="1"/>
            <a:r>
              <a:rPr lang="zh-CN" altLang="en-US"/>
              <a:t>等值连接</a:t>
            </a:r>
            <a:endParaRPr lang="zh-CN" altLang="en-US"/>
          </a:p>
        </p:txBody>
      </p:sp>
      <p:sp>
        <p:nvSpPr>
          <p:cNvPr id="60419" name="Rectangle 3"/>
          <p:cNvSpPr>
            <a:spLocks noGrp="1" noRot="1"/>
          </p:cNvSpPr>
          <p:nvPr>
            <p:ph idx="1"/>
          </p:nvPr>
        </p:nvSpPr>
        <p:spPr>
          <a:xfrm>
            <a:off x="609600" y="2205038"/>
            <a:ext cx="8153400" cy="1730375"/>
          </a:xfrm>
        </p:spPr>
        <p:txBody>
          <a:bodyPr/>
          <a:lstStyle/>
          <a:p>
            <a:pPr eaLnBrk="1" hangingPunct="1">
              <a:buFont typeface="Wingdings" panose="05000000000000000000" pitchFamily="2" charset="2"/>
              <a:buNone/>
            </a:pPr>
            <a:r>
              <a:rPr lang="zh-CN" altLang="en-US"/>
              <a:t>假设</a:t>
            </a:r>
            <a:r>
              <a:rPr lang="en-US" altLang="zh-CN"/>
              <a:t>Student</a:t>
            </a:r>
            <a:r>
              <a:rPr lang="zh-CN" altLang="en-US"/>
              <a:t>表、</a:t>
            </a:r>
            <a:r>
              <a:rPr lang="en-US" altLang="zh-CN"/>
              <a:t>SC</a:t>
            </a:r>
            <a:r>
              <a:rPr lang="zh-CN" altLang="en-US"/>
              <a:t>表分别有下列数据： </a:t>
            </a:r>
            <a:endParaRPr lang="zh-CN" altLang="en-US"/>
          </a:p>
          <a:p>
            <a:pPr algn="just" eaLnBrk="1" hangingPunct="1">
              <a:buFont typeface="Wingdings" panose="05000000000000000000" pitchFamily="2" charset="2"/>
              <a:buNone/>
            </a:pPr>
            <a:r>
              <a:rPr lang="zh-CN" altLang="en-US"/>
              <a:t>   </a:t>
            </a:r>
            <a:r>
              <a:rPr lang="en-US" altLang="zh-CN"/>
              <a:t>Student</a:t>
            </a:r>
            <a:r>
              <a:rPr lang="zh-CN" altLang="en-US"/>
              <a:t>表 </a:t>
            </a:r>
            <a:endParaRPr lang="zh-CN" altLang="en-US"/>
          </a:p>
        </p:txBody>
      </p:sp>
      <p:sp>
        <p:nvSpPr>
          <p:cNvPr id="82" name="日期占位符 3"/>
          <p:cNvSpPr>
            <a:spLocks noGrp="1"/>
          </p:cNvSpPr>
          <p:nvPr>
            <p:ph type="dt" sz="quarter" idx="10"/>
          </p:nvPr>
        </p:nvSpPr>
        <p:spPr/>
        <p:txBody>
          <a:bodyPr/>
          <a:lstStyle/>
          <a:p>
            <a:pPr>
              <a:defRPr/>
            </a:pPr>
            <a:fld id="{3B391E41-01BD-409D-88F0-1BA819B2FB5F}" type="datetime1">
              <a:rPr lang="zh-CN" altLang="en-US"/>
            </a:fld>
            <a:endParaRPr lang="en-US" altLang="zh-CN"/>
          </a:p>
        </p:txBody>
      </p:sp>
      <p:sp>
        <p:nvSpPr>
          <p:cNvPr id="604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grpSp>
        <p:nvGrpSpPr>
          <p:cNvPr id="60422" name="Group 4"/>
          <p:cNvGrpSpPr/>
          <p:nvPr/>
        </p:nvGrpSpPr>
        <p:grpSpPr bwMode="auto">
          <a:xfrm>
            <a:off x="2195513" y="3429000"/>
            <a:ext cx="5008562" cy="2667000"/>
            <a:chOff x="-3" y="-3"/>
            <a:chExt cx="3155" cy="2511"/>
          </a:xfrm>
        </p:grpSpPr>
        <p:grpSp>
          <p:nvGrpSpPr>
            <p:cNvPr id="60423" name="Group 5"/>
            <p:cNvGrpSpPr/>
            <p:nvPr/>
          </p:nvGrpSpPr>
          <p:grpSpPr bwMode="auto">
            <a:xfrm>
              <a:off x="0" y="0"/>
              <a:ext cx="3149" cy="2505"/>
              <a:chOff x="0" y="0"/>
              <a:chExt cx="3149" cy="2505"/>
            </a:xfrm>
          </p:grpSpPr>
          <p:grpSp>
            <p:nvGrpSpPr>
              <p:cNvPr id="60425" name="Group 6"/>
              <p:cNvGrpSpPr/>
              <p:nvPr/>
            </p:nvGrpSpPr>
            <p:grpSpPr bwMode="auto">
              <a:xfrm>
                <a:off x="0" y="0"/>
                <a:ext cx="640" cy="509"/>
                <a:chOff x="0" y="0"/>
                <a:chExt cx="640" cy="509"/>
              </a:xfrm>
            </p:grpSpPr>
            <p:sp>
              <p:nvSpPr>
                <p:cNvPr id="60498" name="Rectangle 7"/>
                <p:cNvSpPr>
                  <a:spLocks noChangeArrowheads="1"/>
                </p:cNvSpPr>
                <p:nvPr/>
              </p:nvSpPr>
              <p:spPr bwMode="auto">
                <a:xfrm>
                  <a:off x="43" y="0"/>
                  <a:ext cx="554"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Sno </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99" name="Rectangle 8"/>
                <p:cNvSpPr>
                  <a:spLocks noChangeArrowheads="1"/>
                </p:cNvSpPr>
                <p:nvPr/>
              </p:nvSpPr>
              <p:spPr bwMode="auto">
                <a:xfrm>
                  <a:off x="0" y="0"/>
                  <a:ext cx="640"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26" name="Group 9"/>
              <p:cNvGrpSpPr/>
              <p:nvPr/>
            </p:nvGrpSpPr>
            <p:grpSpPr bwMode="auto">
              <a:xfrm>
                <a:off x="640" y="0"/>
                <a:ext cx="709" cy="509"/>
                <a:chOff x="640" y="0"/>
                <a:chExt cx="709" cy="509"/>
              </a:xfrm>
            </p:grpSpPr>
            <p:sp>
              <p:nvSpPr>
                <p:cNvPr id="60496" name="Rectangle 10"/>
                <p:cNvSpPr>
                  <a:spLocks noChangeArrowheads="1"/>
                </p:cNvSpPr>
                <p:nvPr/>
              </p:nvSpPr>
              <p:spPr bwMode="auto">
                <a:xfrm>
                  <a:off x="683" y="0"/>
                  <a:ext cx="623"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Sname</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97" name="Rectangle 11"/>
                <p:cNvSpPr>
                  <a:spLocks noChangeArrowheads="1"/>
                </p:cNvSpPr>
                <p:nvPr/>
              </p:nvSpPr>
              <p:spPr bwMode="auto">
                <a:xfrm>
                  <a:off x="640" y="0"/>
                  <a:ext cx="709"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27" name="Group 12"/>
              <p:cNvGrpSpPr/>
              <p:nvPr/>
            </p:nvGrpSpPr>
            <p:grpSpPr bwMode="auto">
              <a:xfrm>
                <a:off x="1349" y="0"/>
                <a:ext cx="553" cy="509"/>
                <a:chOff x="1349" y="0"/>
                <a:chExt cx="553" cy="509"/>
              </a:xfrm>
            </p:grpSpPr>
            <p:sp>
              <p:nvSpPr>
                <p:cNvPr id="60494" name="Rectangle 13"/>
                <p:cNvSpPr>
                  <a:spLocks noChangeArrowheads="1"/>
                </p:cNvSpPr>
                <p:nvPr/>
              </p:nvSpPr>
              <p:spPr bwMode="auto">
                <a:xfrm>
                  <a:off x="1392" y="0"/>
                  <a:ext cx="467"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Ssex</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95" name="Rectangle 14"/>
                <p:cNvSpPr>
                  <a:spLocks noChangeArrowheads="1"/>
                </p:cNvSpPr>
                <p:nvPr/>
              </p:nvSpPr>
              <p:spPr bwMode="auto">
                <a:xfrm>
                  <a:off x="1349" y="0"/>
                  <a:ext cx="553"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28" name="Group 15"/>
              <p:cNvGrpSpPr/>
              <p:nvPr/>
            </p:nvGrpSpPr>
            <p:grpSpPr bwMode="auto">
              <a:xfrm>
                <a:off x="1902" y="0"/>
                <a:ext cx="616" cy="509"/>
                <a:chOff x="1902" y="0"/>
                <a:chExt cx="616" cy="509"/>
              </a:xfrm>
            </p:grpSpPr>
            <p:sp>
              <p:nvSpPr>
                <p:cNvPr id="60492" name="Rectangle 16"/>
                <p:cNvSpPr>
                  <a:spLocks noChangeArrowheads="1"/>
                </p:cNvSpPr>
                <p:nvPr/>
              </p:nvSpPr>
              <p:spPr bwMode="auto">
                <a:xfrm>
                  <a:off x="1945" y="0"/>
                  <a:ext cx="530"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b="1">
                      <a:latin typeface="Times New Roman" panose="02020603050405020304" pitchFamily="18" charset="0"/>
                      <a:cs typeface="Times New Roman" panose="02020603050405020304" pitchFamily="18" charset="0"/>
                    </a:rPr>
                    <a:t>Sage</a:t>
                  </a:r>
                  <a:endParaRPr kumimoji="1" lang="en-US" altLang="zh-CN" b="1">
                    <a:latin typeface="Times New Roman" panose="02020603050405020304" pitchFamily="18" charset="0"/>
                    <a:cs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93" name="Rectangle 17"/>
                <p:cNvSpPr>
                  <a:spLocks noChangeArrowheads="1"/>
                </p:cNvSpPr>
                <p:nvPr/>
              </p:nvSpPr>
              <p:spPr bwMode="auto">
                <a:xfrm>
                  <a:off x="1902" y="0"/>
                  <a:ext cx="616"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29" name="Group 18"/>
              <p:cNvGrpSpPr/>
              <p:nvPr/>
            </p:nvGrpSpPr>
            <p:grpSpPr bwMode="auto">
              <a:xfrm>
                <a:off x="2518" y="0"/>
                <a:ext cx="631" cy="509"/>
                <a:chOff x="2518" y="0"/>
                <a:chExt cx="631" cy="509"/>
              </a:xfrm>
            </p:grpSpPr>
            <p:sp>
              <p:nvSpPr>
                <p:cNvPr id="60490" name="Rectangle 19"/>
                <p:cNvSpPr>
                  <a:spLocks noChangeArrowheads="1"/>
                </p:cNvSpPr>
                <p:nvPr/>
              </p:nvSpPr>
              <p:spPr bwMode="auto">
                <a:xfrm>
                  <a:off x="2561" y="0"/>
                  <a:ext cx="545"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Sdept</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91" name="Rectangle 20"/>
                <p:cNvSpPr>
                  <a:spLocks noChangeArrowheads="1"/>
                </p:cNvSpPr>
                <p:nvPr/>
              </p:nvSpPr>
              <p:spPr bwMode="auto">
                <a:xfrm>
                  <a:off x="2518" y="0"/>
                  <a:ext cx="631" cy="50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30" name="Group 21"/>
              <p:cNvGrpSpPr/>
              <p:nvPr/>
            </p:nvGrpSpPr>
            <p:grpSpPr bwMode="auto">
              <a:xfrm>
                <a:off x="0" y="509"/>
                <a:ext cx="640" cy="499"/>
                <a:chOff x="0" y="509"/>
                <a:chExt cx="640" cy="499"/>
              </a:xfrm>
            </p:grpSpPr>
            <p:sp>
              <p:nvSpPr>
                <p:cNvPr id="60488" name="Rectangle 22"/>
                <p:cNvSpPr>
                  <a:spLocks noChangeArrowheads="1"/>
                </p:cNvSpPr>
                <p:nvPr/>
              </p:nvSpPr>
              <p:spPr bwMode="auto">
                <a:xfrm>
                  <a:off x="43" y="509"/>
                  <a:ext cx="5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95001</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89" name="Rectangle 23"/>
                <p:cNvSpPr>
                  <a:spLocks noChangeArrowheads="1"/>
                </p:cNvSpPr>
                <p:nvPr/>
              </p:nvSpPr>
              <p:spPr bwMode="auto">
                <a:xfrm>
                  <a:off x="0" y="509"/>
                  <a:ext cx="6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31" name="Group 24"/>
              <p:cNvGrpSpPr/>
              <p:nvPr/>
            </p:nvGrpSpPr>
            <p:grpSpPr bwMode="auto">
              <a:xfrm>
                <a:off x="640" y="509"/>
                <a:ext cx="709" cy="499"/>
                <a:chOff x="640" y="509"/>
                <a:chExt cx="709" cy="499"/>
              </a:xfrm>
            </p:grpSpPr>
            <p:sp>
              <p:nvSpPr>
                <p:cNvPr id="60486" name="Rectangle 25"/>
                <p:cNvSpPr>
                  <a:spLocks noChangeArrowheads="1"/>
                </p:cNvSpPr>
                <p:nvPr/>
              </p:nvSpPr>
              <p:spPr bwMode="auto">
                <a:xfrm>
                  <a:off x="683" y="509"/>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a:t>
                  </a:r>
                  <a:r>
                    <a:rPr kumimoji="1" lang="zh-CN" altLang="en-US" sz="2200" b="1">
                      <a:latin typeface="Times New Roman" panose="02020603050405020304" pitchFamily="18" charset="0"/>
                    </a:rPr>
                    <a:t>李勇</a:t>
                  </a:r>
                  <a:endParaRPr kumimoji="1" lang="zh-CN" altLang="en-US"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87" name="Rectangle 26"/>
                <p:cNvSpPr>
                  <a:spLocks noChangeArrowheads="1"/>
                </p:cNvSpPr>
                <p:nvPr/>
              </p:nvSpPr>
              <p:spPr bwMode="auto">
                <a:xfrm>
                  <a:off x="640" y="509"/>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32" name="Group 27"/>
              <p:cNvGrpSpPr/>
              <p:nvPr/>
            </p:nvGrpSpPr>
            <p:grpSpPr bwMode="auto">
              <a:xfrm>
                <a:off x="1349" y="509"/>
                <a:ext cx="553" cy="499"/>
                <a:chOff x="1349" y="509"/>
                <a:chExt cx="553" cy="499"/>
              </a:xfrm>
            </p:grpSpPr>
            <p:sp>
              <p:nvSpPr>
                <p:cNvPr id="60484" name="Rectangle 28"/>
                <p:cNvSpPr>
                  <a:spLocks noChangeArrowheads="1"/>
                </p:cNvSpPr>
                <p:nvPr/>
              </p:nvSpPr>
              <p:spPr bwMode="auto">
                <a:xfrm>
                  <a:off x="1392" y="509"/>
                  <a:ext cx="46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a:t>
                  </a:r>
                  <a:r>
                    <a:rPr kumimoji="1" lang="zh-CN" altLang="en-US" sz="2200" b="1">
                      <a:latin typeface="Times New Roman" panose="02020603050405020304" pitchFamily="18" charset="0"/>
                    </a:rPr>
                    <a:t>男</a:t>
                  </a:r>
                  <a:endParaRPr kumimoji="1" lang="zh-CN" altLang="en-US"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85" name="Rectangle 29"/>
                <p:cNvSpPr>
                  <a:spLocks noChangeArrowheads="1"/>
                </p:cNvSpPr>
                <p:nvPr/>
              </p:nvSpPr>
              <p:spPr bwMode="auto">
                <a:xfrm>
                  <a:off x="1349" y="509"/>
                  <a:ext cx="55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33" name="Group 30"/>
              <p:cNvGrpSpPr/>
              <p:nvPr/>
            </p:nvGrpSpPr>
            <p:grpSpPr bwMode="auto">
              <a:xfrm>
                <a:off x="1902" y="509"/>
                <a:ext cx="616" cy="499"/>
                <a:chOff x="1902" y="509"/>
                <a:chExt cx="616" cy="499"/>
              </a:xfrm>
            </p:grpSpPr>
            <p:sp>
              <p:nvSpPr>
                <p:cNvPr id="60482" name="Rectangle 31"/>
                <p:cNvSpPr>
                  <a:spLocks noChangeArrowheads="1"/>
                </p:cNvSpPr>
                <p:nvPr/>
              </p:nvSpPr>
              <p:spPr bwMode="auto">
                <a:xfrm>
                  <a:off x="1945" y="509"/>
                  <a:ext cx="53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20</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83" name="Rectangle 32"/>
                <p:cNvSpPr>
                  <a:spLocks noChangeArrowheads="1"/>
                </p:cNvSpPr>
                <p:nvPr/>
              </p:nvSpPr>
              <p:spPr bwMode="auto">
                <a:xfrm>
                  <a:off x="1902" y="509"/>
                  <a:ext cx="61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34" name="Group 33"/>
              <p:cNvGrpSpPr/>
              <p:nvPr/>
            </p:nvGrpSpPr>
            <p:grpSpPr bwMode="auto">
              <a:xfrm>
                <a:off x="2518" y="509"/>
                <a:ext cx="631" cy="499"/>
                <a:chOff x="2518" y="509"/>
                <a:chExt cx="631" cy="499"/>
              </a:xfrm>
            </p:grpSpPr>
            <p:sp>
              <p:nvSpPr>
                <p:cNvPr id="60480" name="Rectangle 34"/>
                <p:cNvSpPr>
                  <a:spLocks noChangeArrowheads="1"/>
                </p:cNvSpPr>
                <p:nvPr/>
              </p:nvSpPr>
              <p:spPr bwMode="auto">
                <a:xfrm>
                  <a:off x="2561" y="509"/>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CS</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81" name="Rectangle 35"/>
                <p:cNvSpPr>
                  <a:spLocks noChangeArrowheads="1"/>
                </p:cNvSpPr>
                <p:nvPr/>
              </p:nvSpPr>
              <p:spPr bwMode="auto">
                <a:xfrm>
                  <a:off x="2518" y="509"/>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35" name="Group 36"/>
              <p:cNvGrpSpPr/>
              <p:nvPr/>
            </p:nvGrpSpPr>
            <p:grpSpPr bwMode="auto">
              <a:xfrm>
                <a:off x="0" y="1008"/>
                <a:ext cx="640" cy="499"/>
                <a:chOff x="0" y="1008"/>
                <a:chExt cx="640" cy="499"/>
              </a:xfrm>
            </p:grpSpPr>
            <p:sp>
              <p:nvSpPr>
                <p:cNvPr id="60478" name="Rectangle 37"/>
                <p:cNvSpPr>
                  <a:spLocks noChangeArrowheads="1"/>
                </p:cNvSpPr>
                <p:nvPr/>
              </p:nvSpPr>
              <p:spPr bwMode="auto">
                <a:xfrm>
                  <a:off x="43" y="1008"/>
                  <a:ext cx="5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95002</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79" name="Rectangle 38"/>
                <p:cNvSpPr>
                  <a:spLocks noChangeArrowheads="1"/>
                </p:cNvSpPr>
                <p:nvPr/>
              </p:nvSpPr>
              <p:spPr bwMode="auto">
                <a:xfrm>
                  <a:off x="0" y="1008"/>
                  <a:ext cx="6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36" name="Group 39"/>
              <p:cNvGrpSpPr/>
              <p:nvPr/>
            </p:nvGrpSpPr>
            <p:grpSpPr bwMode="auto">
              <a:xfrm>
                <a:off x="640" y="1008"/>
                <a:ext cx="709" cy="499"/>
                <a:chOff x="640" y="1008"/>
                <a:chExt cx="709" cy="499"/>
              </a:xfrm>
            </p:grpSpPr>
            <p:sp>
              <p:nvSpPr>
                <p:cNvPr id="60476" name="Rectangle 40"/>
                <p:cNvSpPr>
                  <a:spLocks noChangeArrowheads="1"/>
                </p:cNvSpPr>
                <p:nvPr/>
              </p:nvSpPr>
              <p:spPr bwMode="auto">
                <a:xfrm>
                  <a:off x="683" y="1008"/>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a:t>
                  </a:r>
                  <a:r>
                    <a:rPr kumimoji="1" lang="zh-CN" altLang="en-US" sz="2200" b="1">
                      <a:latin typeface="Times New Roman" panose="02020603050405020304" pitchFamily="18" charset="0"/>
                    </a:rPr>
                    <a:t>刘晨</a:t>
                  </a:r>
                  <a:endParaRPr kumimoji="1" lang="zh-CN" altLang="en-US"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77" name="Rectangle 41"/>
                <p:cNvSpPr>
                  <a:spLocks noChangeArrowheads="1"/>
                </p:cNvSpPr>
                <p:nvPr/>
              </p:nvSpPr>
              <p:spPr bwMode="auto">
                <a:xfrm>
                  <a:off x="640" y="1008"/>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37" name="Group 42"/>
              <p:cNvGrpSpPr/>
              <p:nvPr/>
            </p:nvGrpSpPr>
            <p:grpSpPr bwMode="auto">
              <a:xfrm>
                <a:off x="1349" y="1008"/>
                <a:ext cx="553" cy="499"/>
                <a:chOff x="1349" y="1008"/>
                <a:chExt cx="553" cy="499"/>
              </a:xfrm>
            </p:grpSpPr>
            <p:sp>
              <p:nvSpPr>
                <p:cNvPr id="60474" name="Rectangle 43"/>
                <p:cNvSpPr>
                  <a:spLocks noChangeArrowheads="1"/>
                </p:cNvSpPr>
                <p:nvPr/>
              </p:nvSpPr>
              <p:spPr bwMode="auto">
                <a:xfrm>
                  <a:off x="1392" y="1008"/>
                  <a:ext cx="46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a:t>
                  </a:r>
                  <a:r>
                    <a:rPr kumimoji="1" lang="zh-CN" altLang="en-US" sz="2200" b="1">
                      <a:latin typeface="Times New Roman" panose="02020603050405020304" pitchFamily="18" charset="0"/>
                    </a:rPr>
                    <a:t>女</a:t>
                  </a:r>
                  <a:endParaRPr kumimoji="1" lang="zh-CN" altLang="en-US"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75" name="Rectangle 44"/>
                <p:cNvSpPr>
                  <a:spLocks noChangeArrowheads="1"/>
                </p:cNvSpPr>
                <p:nvPr/>
              </p:nvSpPr>
              <p:spPr bwMode="auto">
                <a:xfrm>
                  <a:off x="1349" y="1008"/>
                  <a:ext cx="55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38" name="Group 45"/>
              <p:cNvGrpSpPr/>
              <p:nvPr/>
            </p:nvGrpSpPr>
            <p:grpSpPr bwMode="auto">
              <a:xfrm>
                <a:off x="1902" y="1008"/>
                <a:ext cx="616" cy="499"/>
                <a:chOff x="1902" y="1008"/>
                <a:chExt cx="616" cy="499"/>
              </a:xfrm>
            </p:grpSpPr>
            <p:sp>
              <p:nvSpPr>
                <p:cNvPr id="60472" name="Rectangle 46"/>
                <p:cNvSpPr>
                  <a:spLocks noChangeArrowheads="1"/>
                </p:cNvSpPr>
                <p:nvPr/>
              </p:nvSpPr>
              <p:spPr bwMode="auto">
                <a:xfrm>
                  <a:off x="1945" y="1008"/>
                  <a:ext cx="53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19</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73" name="Rectangle 47"/>
                <p:cNvSpPr>
                  <a:spLocks noChangeArrowheads="1"/>
                </p:cNvSpPr>
                <p:nvPr/>
              </p:nvSpPr>
              <p:spPr bwMode="auto">
                <a:xfrm>
                  <a:off x="1902" y="1008"/>
                  <a:ext cx="61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39" name="Group 48"/>
              <p:cNvGrpSpPr/>
              <p:nvPr/>
            </p:nvGrpSpPr>
            <p:grpSpPr bwMode="auto">
              <a:xfrm>
                <a:off x="2518" y="1008"/>
                <a:ext cx="631" cy="499"/>
                <a:chOff x="2518" y="1008"/>
                <a:chExt cx="631" cy="499"/>
              </a:xfrm>
            </p:grpSpPr>
            <p:sp>
              <p:nvSpPr>
                <p:cNvPr id="60470" name="Rectangle 49"/>
                <p:cNvSpPr>
                  <a:spLocks noChangeArrowheads="1"/>
                </p:cNvSpPr>
                <p:nvPr/>
              </p:nvSpPr>
              <p:spPr bwMode="auto">
                <a:xfrm>
                  <a:off x="2561" y="1008"/>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IS</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71" name="Rectangle 50"/>
                <p:cNvSpPr>
                  <a:spLocks noChangeArrowheads="1"/>
                </p:cNvSpPr>
                <p:nvPr/>
              </p:nvSpPr>
              <p:spPr bwMode="auto">
                <a:xfrm>
                  <a:off x="2518" y="1008"/>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40" name="Group 51"/>
              <p:cNvGrpSpPr/>
              <p:nvPr/>
            </p:nvGrpSpPr>
            <p:grpSpPr bwMode="auto">
              <a:xfrm>
                <a:off x="0" y="1507"/>
                <a:ext cx="640" cy="499"/>
                <a:chOff x="0" y="1507"/>
                <a:chExt cx="640" cy="499"/>
              </a:xfrm>
            </p:grpSpPr>
            <p:sp>
              <p:nvSpPr>
                <p:cNvPr id="60468" name="Rectangle 52"/>
                <p:cNvSpPr>
                  <a:spLocks noChangeArrowheads="1"/>
                </p:cNvSpPr>
                <p:nvPr/>
              </p:nvSpPr>
              <p:spPr bwMode="auto">
                <a:xfrm>
                  <a:off x="43" y="1507"/>
                  <a:ext cx="5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95003</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69" name="Rectangle 53"/>
                <p:cNvSpPr>
                  <a:spLocks noChangeArrowheads="1"/>
                </p:cNvSpPr>
                <p:nvPr/>
              </p:nvSpPr>
              <p:spPr bwMode="auto">
                <a:xfrm>
                  <a:off x="0" y="1507"/>
                  <a:ext cx="6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41" name="Group 54"/>
              <p:cNvGrpSpPr/>
              <p:nvPr/>
            </p:nvGrpSpPr>
            <p:grpSpPr bwMode="auto">
              <a:xfrm>
                <a:off x="640" y="1507"/>
                <a:ext cx="709" cy="499"/>
                <a:chOff x="640" y="1507"/>
                <a:chExt cx="709" cy="499"/>
              </a:xfrm>
            </p:grpSpPr>
            <p:sp>
              <p:nvSpPr>
                <p:cNvPr id="60466" name="Rectangle 55"/>
                <p:cNvSpPr>
                  <a:spLocks noChangeArrowheads="1"/>
                </p:cNvSpPr>
                <p:nvPr/>
              </p:nvSpPr>
              <p:spPr bwMode="auto">
                <a:xfrm>
                  <a:off x="683" y="1507"/>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a:t>
                  </a:r>
                  <a:r>
                    <a:rPr kumimoji="1" lang="zh-CN" altLang="en-US" sz="2200" b="1">
                      <a:latin typeface="Times New Roman" panose="02020603050405020304" pitchFamily="18" charset="0"/>
                    </a:rPr>
                    <a:t>王敏  </a:t>
                  </a:r>
                  <a:endParaRPr kumimoji="1" lang="zh-CN" altLang="en-US"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67" name="Rectangle 56"/>
                <p:cNvSpPr>
                  <a:spLocks noChangeArrowheads="1"/>
                </p:cNvSpPr>
                <p:nvPr/>
              </p:nvSpPr>
              <p:spPr bwMode="auto">
                <a:xfrm>
                  <a:off x="640" y="1507"/>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42" name="Group 57"/>
              <p:cNvGrpSpPr/>
              <p:nvPr/>
            </p:nvGrpSpPr>
            <p:grpSpPr bwMode="auto">
              <a:xfrm>
                <a:off x="1349" y="1507"/>
                <a:ext cx="553" cy="499"/>
                <a:chOff x="1349" y="1507"/>
                <a:chExt cx="553" cy="499"/>
              </a:xfrm>
            </p:grpSpPr>
            <p:sp>
              <p:nvSpPr>
                <p:cNvPr id="60464" name="Rectangle 58"/>
                <p:cNvSpPr>
                  <a:spLocks noChangeArrowheads="1"/>
                </p:cNvSpPr>
                <p:nvPr/>
              </p:nvSpPr>
              <p:spPr bwMode="auto">
                <a:xfrm>
                  <a:off x="1392" y="1507"/>
                  <a:ext cx="46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a:t>
                  </a:r>
                  <a:r>
                    <a:rPr kumimoji="1" lang="zh-CN" altLang="en-US" sz="2200" b="1">
                      <a:latin typeface="Times New Roman" panose="02020603050405020304" pitchFamily="18" charset="0"/>
                    </a:rPr>
                    <a:t>女</a:t>
                  </a:r>
                  <a:endParaRPr kumimoji="1" lang="zh-CN" altLang="en-US"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65" name="Rectangle 59"/>
                <p:cNvSpPr>
                  <a:spLocks noChangeArrowheads="1"/>
                </p:cNvSpPr>
                <p:nvPr/>
              </p:nvSpPr>
              <p:spPr bwMode="auto">
                <a:xfrm>
                  <a:off x="1349" y="1507"/>
                  <a:ext cx="55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43" name="Group 60"/>
              <p:cNvGrpSpPr/>
              <p:nvPr/>
            </p:nvGrpSpPr>
            <p:grpSpPr bwMode="auto">
              <a:xfrm>
                <a:off x="1902" y="1507"/>
                <a:ext cx="616" cy="499"/>
                <a:chOff x="1902" y="1507"/>
                <a:chExt cx="616" cy="499"/>
              </a:xfrm>
            </p:grpSpPr>
            <p:sp>
              <p:nvSpPr>
                <p:cNvPr id="60462" name="Rectangle 61"/>
                <p:cNvSpPr>
                  <a:spLocks noChangeArrowheads="1"/>
                </p:cNvSpPr>
                <p:nvPr/>
              </p:nvSpPr>
              <p:spPr bwMode="auto">
                <a:xfrm>
                  <a:off x="1945" y="1507"/>
                  <a:ext cx="53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18</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63" name="Rectangle 62"/>
                <p:cNvSpPr>
                  <a:spLocks noChangeArrowheads="1"/>
                </p:cNvSpPr>
                <p:nvPr/>
              </p:nvSpPr>
              <p:spPr bwMode="auto">
                <a:xfrm>
                  <a:off x="1902" y="1507"/>
                  <a:ext cx="61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44" name="Group 63"/>
              <p:cNvGrpSpPr/>
              <p:nvPr/>
            </p:nvGrpSpPr>
            <p:grpSpPr bwMode="auto">
              <a:xfrm>
                <a:off x="2518" y="1507"/>
                <a:ext cx="631" cy="499"/>
                <a:chOff x="2518" y="1507"/>
                <a:chExt cx="631" cy="499"/>
              </a:xfrm>
            </p:grpSpPr>
            <p:sp>
              <p:nvSpPr>
                <p:cNvPr id="60460" name="Rectangle 64"/>
                <p:cNvSpPr>
                  <a:spLocks noChangeArrowheads="1"/>
                </p:cNvSpPr>
                <p:nvPr/>
              </p:nvSpPr>
              <p:spPr bwMode="auto">
                <a:xfrm>
                  <a:off x="2561" y="1507"/>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MA</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61" name="Rectangle 65"/>
                <p:cNvSpPr>
                  <a:spLocks noChangeArrowheads="1"/>
                </p:cNvSpPr>
                <p:nvPr/>
              </p:nvSpPr>
              <p:spPr bwMode="auto">
                <a:xfrm>
                  <a:off x="2518" y="1507"/>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45" name="Group 66"/>
              <p:cNvGrpSpPr/>
              <p:nvPr/>
            </p:nvGrpSpPr>
            <p:grpSpPr bwMode="auto">
              <a:xfrm>
                <a:off x="0" y="2006"/>
                <a:ext cx="640" cy="499"/>
                <a:chOff x="0" y="2006"/>
                <a:chExt cx="640" cy="499"/>
              </a:xfrm>
            </p:grpSpPr>
            <p:sp>
              <p:nvSpPr>
                <p:cNvPr id="60458" name="Rectangle 67"/>
                <p:cNvSpPr>
                  <a:spLocks noChangeArrowheads="1"/>
                </p:cNvSpPr>
                <p:nvPr/>
              </p:nvSpPr>
              <p:spPr bwMode="auto">
                <a:xfrm>
                  <a:off x="43" y="2006"/>
                  <a:ext cx="5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95004</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59" name="Rectangle 68"/>
                <p:cNvSpPr>
                  <a:spLocks noChangeArrowheads="1"/>
                </p:cNvSpPr>
                <p:nvPr/>
              </p:nvSpPr>
              <p:spPr bwMode="auto">
                <a:xfrm>
                  <a:off x="0" y="2006"/>
                  <a:ext cx="6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46" name="Group 69"/>
              <p:cNvGrpSpPr/>
              <p:nvPr/>
            </p:nvGrpSpPr>
            <p:grpSpPr bwMode="auto">
              <a:xfrm>
                <a:off x="640" y="2006"/>
                <a:ext cx="709" cy="499"/>
                <a:chOff x="640" y="2006"/>
                <a:chExt cx="709" cy="499"/>
              </a:xfrm>
            </p:grpSpPr>
            <p:sp>
              <p:nvSpPr>
                <p:cNvPr id="60456" name="Rectangle 70"/>
                <p:cNvSpPr>
                  <a:spLocks noChangeArrowheads="1"/>
                </p:cNvSpPr>
                <p:nvPr/>
              </p:nvSpPr>
              <p:spPr bwMode="auto">
                <a:xfrm>
                  <a:off x="683" y="2006"/>
                  <a:ext cx="6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a:t>
                  </a:r>
                  <a:r>
                    <a:rPr kumimoji="1" lang="zh-CN" altLang="en-US" sz="2200" b="1">
                      <a:latin typeface="Times New Roman" panose="02020603050405020304" pitchFamily="18" charset="0"/>
                    </a:rPr>
                    <a:t>张立</a:t>
                  </a:r>
                  <a:endParaRPr kumimoji="1" lang="zh-CN" altLang="en-US"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57" name="Rectangle 71"/>
                <p:cNvSpPr>
                  <a:spLocks noChangeArrowheads="1"/>
                </p:cNvSpPr>
                <p:nvPr/>
              </p:nvSpPr>
              <p:spPr bwMode="auto">
                <a:xfrm>
                  <a:off x="640" y="2006"/>
                  <a:ext cx="709"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47" name="Group 72"/>
              <p:cNvGrpSpPr/>
              <p:nvPr/>
            </p:nvGrpSpPr>
            <p:grpSpPr bwMode="auto">
              <a:xfrm>
                <a:off x="1349" y="2006"/>
                <a:ext cx="553" cy="499"/>
                <a:chOff x="1349" y="2006"/>
                <a:chExt cx="553" cy="499"/>
              </a:xfrm>
            </p:grpSpPr>
            <p:sp>
              <p:nvSpPr>
                <p:cNvPr id="60454" name="Rectangle 73"/>
                <p:cNvSpPr>
                  <a:spLocks noChangeArrowheads="1"/>
                </p:cNvSpPr>
                <p:nvPr/>
              </p:nvSpPr>
              <p:spPr bwMode="auto">
                <a:xfrm>
                  <a:off x="1392" y="2006"/>
                  <a:ext cx="46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a:t>
                  </a:r>
                  <a:r>
                    <a:rPr kumimoji="1" lang="zh-CN" altLang="en-US" sz="2200" b="1">
                      <a:latin typeface="Times New Roman" panose="02020603050405020304" pitchFamily="18" charset="0"/>
                    </a:rPr>
                    <a:t>男   </a:t>
                  </a:r>
                  <a:endParaRPr kumimoji="1" lang="zh-CN" altLang="en-US"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55" name="Rectangle 74"/>
                <p:cNvSpPr>
                  <a:spLocks noChangeArrowheads="1"/>
                </p:cNvSpPr>
                <p:nvPr/>
              </p:nvSpPr>
              <p:spPr bwMode="auto">
                <a:xfrm>
                  <a:off x="1349" y="2006"/>
                  <a:ext cx="55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48" name="Group 75"/>
              <p:cNvGrpSpPr/>
              <p:nvPr/>
            </p:nvGrpSpPr>
            <p:grpSpPr bwMode="auto">
              <a:xfrm>
                <a:off x="1902" y="2006"/>
                <a:ext cx="616" cy="499"/>
                <a:chOff x="1902" y="2006"/>
                <a:chExt cx="616" cy="499"/>
              </a:xfrm>
            </p:grpSpPr>
            <p:sp>
              <p:nvSpPr>
                <p:cNvPr id="60452" name="Rectangle 76"/>
                <p:cNvSpPr>
                  <a:spLocks noChangeArrowheads="1"/>
                </p:cNvSpPr>
                <p:nvPr/>
              </p:nvSpPr>
              <p:spPr bwMode="auto">
                <a:xfrm>
                  <a:off x="1945" y="2006"/>
                  <a:ext cx="53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19</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53" name="Rectangle 77"/>
                <p:cNvSpPr>
                  <a:spLocks noChangeArrowheads="1"/>
                </p:cNvSpPr>
                <p:nvPr/>
              </p:nvSpPr>
              <p:spPr bwMode="auto">
                <a:xfrm>
                  <a:off x="1902" y="2006"/>
                  <a:ext cx="61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0449" name="Group 78"/>
              <p:cNvGrpSpPr/>
              <p:nvPr/>
            </p:nvGrpSpPr>
            <p:grpSpPr bwMode="auto">
              <a:xfrm>
                <a:off x="2518" y="2006"/>
                <a:ext cx="631" cy="499"/>
                <a:chOff x="2518" y="2006"/>
                <a:chExt cx="631" cy="499"/>
              </a:xfrm>
            </p:grpSpPr>
            <p:sp>
              <p:nvSpPr>
                <p:cNvPr id="60450" name="Rectangle 79"/>
                <p:cNvSpPr>
                  <a:spLocks noChangeArrowheads="1"/>
                </p:cNvSpPr>
                <p:nvPr/>
              </p:nvSpPr>
              <p:spPr bwMode="auto">
                <a:xfrm>
                  <a:off x="2561" y="2006"/>
                  <a:ext cx="54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200" b="1">
                      <a:latin typeface="Times New Roman" panose="02020603050405020304" pitchFamily="18" charset="0"/>
                    </a:rPr>
                    <a:t> IS</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0451" name="Rectangle 80"/>
                <p:cNvSpPr>
                  <a:spLocks noChangeArrowheads="1"/>
                </p:cNvSpPr>
                <p:nvPr/>
              </p:nvSpPr>
              <p:spPr bwMode="auto">
                <a:xfrm>
                  <a:off x="2518" y="2006"/>
                  <a:ext cx="63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sp>
          <p:nvSpPr>
            <p:cNvPr id="60424" name="Rectangle 81"/>
            <p:cNvSpPr>
              <a:spLocks noChangeArrowheads="1"/>
            </p:cNvSpPr>
            <p:nvPr/>
          </p:nvSpPr>
          <p:spPr bwMode="auto">
            <a:xfrm>
              <a:off x="-3" y="-3"/>
              <a:ext cx="3155" cy="2511"/>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p:txBody>
          <a:bodyPr/>
          <a:lstStyle/>
          <a:p>
            <a:pPr eaLnBrk="1" hangingPunct="1"/>
            <a:r>
              <a:rPr lang="zh-CN" altLang="en-US"/>
              <a:t>等值连接</a:t>
            </a:r>
            <a:endParaRPr lang="zh-CN" altLang="en-US"/>
          </a:p>
        </p:txBody>
      </p:sp>
      <p:sp>
        <p:nvSpPr>
          <p:cNvPr id="61443" name="Rectangle 3"/>
          <p:cNvSpPr>
            <a:spLocks noGrp="1" noRot="1"/>
          </p:cNvSpPr>
          <p:nvPr>
            <p:ph idx="1"/>
          </p:nvPr>
        </p:nvSpPr>
        <p:spPr>
          <a:xfrm>
            <a:off x="609600" y="2205038"/>
            <a:ext cx="8153400" cy="649287"/>
          </a:xfrm>
        </p:spPr>
        <p:txBody>
          <a:bodyPr/>
          <a:lstStyle/>
          <a:p>
            <a:pPr eaLnBrk="1" hangingPunct="1">
              <a:buFont typeface="Wingdings" panose="05000000000000000000" pitchFamily="2" charset="2"/>
              <a:buNone/>
            </a:pPr>
            <a:r>
              <a:rPr lang="en-US" altLang="zh-CN"/>
              <a:t>SC</a:t>
            </a:r>
            <a:r>
              <a:rPr lang="zh-CN" altLang="en-US"/>
              <a:t>表 </a:t>
            </a:r>
            <a:endParaRPr lang="zh-CN" altLang="en-US"/>
          </a:p>
        </p:txBody>
      </p:sp>
      <p:sp>
        <p:nvSpPr>
          <p:cNvPr id="43" name="日期占位符 3"/>
          <p:cNvSpPr>
            <a:spLocks noGrp="1"/>
          </p:cNvSpPr>
          <p:nvPr>
            <p:ph type="dt" sz="quarter" idx="10"/>
          </p:nvPr>
        </p:nvSpPr>
        <p:spPr/>
        <p:txBody>
          <a:bodyPr/>
          <a:lstStyle/>
          <a:p>
            <a:pPr>
              <a:defRPr/>
            </a:pPr>
            <a:fld id="{F77A8702-56EE-4736-91A3-81CF6B36309F}" type="datetime1">
              <a:rPr lang="zh-CN" altLang="en-US"/>
            </a:fld>
            <a:endParaRPr lang="en-US" altLang="zh-CN"/>
          </a:p>
        </p:txBody>
      </p:sp>
      <p:sp>
        <p:nvSpPr>
          <p:cNvPr id="614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grpSp>
        <p:nvGrpSpPr>
          <p:cNvPr id="61446" name="Group 4"/>
          <p:cNvGrpSpPr/>
          <p:nvPr/>
        </p:nvGrpSpPr>
        <p:grpSpPr bwMode="auto">
          <a:xfrm>
            <a:off x="2057400" y="2438400"/>
            <a:ext cx="4343400" cy="2905125"/>
            <a:chOff x="-3" y="-3"/>
            <a:chExt cx="2130" cy="2592"/>
          </a:xfrm>
        </p:grpSpPr>
        <p:grpSp>
          <p:nvGrpSpPr>
            <p:cNvPr id="61447" name="Group 5"/>
            <p:cNvGrpSpPr/>
            <p:nvPr/>
          </p:nvGrpSpPr>
          <p:grpSpPr bwMode="auto">
            <a:xfrm>
              <a:off x="0" y="0"/>
              <a:ext cx="2124" cy="2589"/>
              <a:chOff x="0" y="0"/>
              <a:chExt cx="2124" cy="2589"/>
            </a:xfrm>
          </p:grpSpPr>
          <p:grpSp>
            <p:nvGrpSpPr>
              <p:cNvPr id="61449" name="Group 6"/>
              <p:cNvGrpSpPr/>
              <p:nvPr/>
            </p:nvGrpSpPr>
            <p:grpSpPr bwMode="auto">
              <a:xfrm>
                <a:off x="0" y="0"/>
                <a:ext cx="748" cy="643"/>
                <a:chOff x="0" y="0"/>
                <a:chExt cx="748" cy="643"/>
              </a:xfrm>
            </p:grpSpPr>
            <p:sp>
              <p:nvSpPr>
                <p:cNvPr id="61483" name="Rectangle 7"/>
                <p:cNvSpPr>
                  <a:spLocks noChangeArrowheads="1"/>
                </p:cNvSpPr>
                <p:nvPr/>
              </p:nvSpPr>
              <p:spPr bwMode="auto">
                <a:xfrm>
                  <a:off x="41" y="0"/>
                  <a:ext cx="664"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000" b="1">
                      <a:latin typeface="Times New Roman" panose="02020603050405020304" pitchFamily="18" charset="0"/>
                      <a:cs typeface="Times New Roman" panose="02020603050405020304" pitchFamily="18" charset="0"/>
                    </a:rPr>
                    <a:t>Sno </a:t>
                  </a:r>
                  <a:endParaRPr kumimoji="1" lang="en-US" altLang="zh-CN" sz="2000" b="1">
                    <a:latin typeface="Times New Roman" panose="02020603050405020304" pitchFamily="18" charset="0"/>
                    <a:cs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84" name="Rectangle 8"/>
                <p:cNvSpPr>
                  <a:spLocks noChangeArrowheads="1"/>
                </p:cNvSpPr>
                <p:nvPr/>
              </p:nvSpPr>
              <p:spPr bwMode="auto">
                <a:xfrm>
                  <a:off x="0" y="0"/>
                  <a:ext cx="748" cy="64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1450" name="Group 9"/>
              <p:cNvGrpSpPr/>
              <p:nvPr/>
            </p:nvGrpSpPr>
            <p:grpSpPr bwMode="auto">
              <a:xfrm>
                <a:off x="748" y="0"/>
                <a:ext cx="748" cy="643"/>
                <a:chOff x="748" y="0"/>
                <a:chExt cx="748" cy="643"/>
              </a:xfrm>
            </p:grpSpPr>
            <p:sp>
              <p:nvSpPr>
                <p:cNvPr id="61481" name="Rectangle 10"/>
                <p:cNvSpPr>
                  <a:spLocks noChangeArrowheads="1"/>
                </p:cNvSpPr>
                <p:nvPr/>
              </p:nvSpPr>
              <p:spPr bwMode="auto">
                <a:xfrm>
                  <a:off x="791" y="0"/>
                  <a:ext cx="663"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000" b="1">
                      <a:latin typeface="Times New Roman" panose="02020603050405020304" pitchFamily="18" charset="0"/>
                      <a:cs typeface="Times New Roman" panose="02020603050405020304" pitchFamily="18" charset="0"/>
                    </a:rPr>
                    <a:t>Cno</a:t>
                  </a:r>
                  <a:endParaRPr kumimoji="1" lang="en-US" altLang="zh-CN" sz="2000" b="1">
                    <a:latin typeface="Times New Roman" panose="02020603050405020304" pitchFamily="18" charset="0"/>
                    <a:cs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82" name="Rectangle 11"/>
                <p:cNvSpPr>
                  <a:spLocks noChangeArrowheads="1"/>
                </p:cNvSpPr>
                <p:nvPr/>
              </p:nvSpPr>
              <p:spPr bwMode="auto">
                <a:xfrm>
                  <a:off x="748" y="0"/>
                  <a:ext cx="748" cy="64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1451" name="Group 12"/>
              <p:cNvGrpSpPr/>
              <p:nvPr/>
            </p:nvGrpSpPr>
            <p:grpSpPr bwMode="auto">
              <a:xfrm>
                <a:off x="1496" y="0"/>
                <a:ext cx="628" cy="643"/>
                <a:chOff x="1496" y="0"/>
                <a:chExt cx="628" cy="643"/>
              </a:xfrm>
            </p:grpSpPr>
            <p:sp>
              <p:nvSpPr>
                <p:cNvPr id="61479" name="Rectangle 13"/>
                <p:cNvSpPr>
                  <a:spLocks noChangeArrowheads="1"/>
                </p:cNvSpPr>
                <p:nvPr/>
              </p:nvSpPr>
              <p:spPr bwMode="auto">
                <a:xfrm>
                  <a:off x="1539" y="0"/>
                  <a:ext cx="544"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2000" b="1">
                      <a:latin typeface="Times New Roman" panose="02020603050405020304" pitchFamily="18" charset="0"/>
                      <a:cs typeface="Times New Roman" panose="02020603050405020304" pitchFamily="18" charset="0"/>
                    </a:rPr>
                    <a:t>Grade</a:t>
                  </a:r>
                  <a:endParaRPr kumimoji="1" lang="en-US" altLang="zh-CN" sz="2000" b="1">
                    <a:latin typeface="Times New Roman" panose="02020603050405020304" pitchFamily="18" charset="0"/>
                    <a:cs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80" name="Rectangle 14"/>
                <p:cNvSpPr>
                  <a:spLocks noChangeArrowheads="1"/>
                </p:cNvSpPr>
                <p:nvPr/>
              </p:nvSpPr>
              <p:spPr bwMode="auto">
                <a:xfrm>
                  <a:off x="1496" y="0"/>
                  <a:ext cx="628" cy="64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1452" name="Group 15"/>
              <p:cNvGrpSpPr/>
              <p:nvPr/>
            </p:nvGrpSpPr>
            <p:grpSpPr bwMode="auto">
              <a:xfrm>
                <a:off x="0" y="643"/>
                <a:ext cx="748" cy="627"/>
                <a:chOff x="0" y="643"/>
                <a:chExt cx="748" cy="627"/>
              </a:xfrm>
            </p:grpSpPr>
            <p:sp>
              <p:nvSpPr>
                <p:cNvPr id="61477" name="Rectangle 16"/>
                <p:cNvSpPr>
                  <a:spLocks noChangeArrowheads="1"/>
                </p:cNvSpPr>
                <p:nvPr/>
              </p:nvSpPr>
              <p:spPr bwMode="auto">
                <a:xfrm>
                  <a:off x="41" y="644"/>
                  <a:ext cx="664"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1600" b="1">
                      <a:latin typeface="Times New Roman" panose="02020603050405020304" pitchFamily="18" charset="0"/>
                    </a:rPr>
                    <a:t>95001</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78" name="Rectangle 17"/>
                <p:cNvSpPr>
                  <a:spLocks noChangeArrowheads="1"/>
                </p:cNvSpPr>
                <p:nvPr/>
              </p:nvSpPr>
              <p:spPr bwMode="auto">
                <a:xfrm>
                  <a:off x="0" y="643"/>
                  <a:ext cx="7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1453" name="Group 18"/>
              <p:cNvGrpSpPr/>
              <p:nvPr/>
            </p:nvGrpSpPr>
            <p:grpSpPr bwMode="auto">
              <a:xfrm>
                <a:off x="748" y="643"/>
                <a:ext cx="748" cy="627"/>
                <a:chOff x="748" y="643"/>
                <a:chExt cx="748" cy="627"/>
              </a:xfrm>
            </p:grpSpPr>
            <p:sp>
              <p:nvSpPr>
                <p:cNvPr id="61475" name="Rectangle 19"/>
                <p:cNvSpPr>
                  <a:spLocks noChangeArrowheads="1"/>
                </p:cNvSpPr>
                <p:nvPr/>
              </p:nvSpPr>
              <p:spPr bwMode="auto">
                <a:xfrm>
                  <a:off x="791" y="644"/>
                  <a:ext cx="663"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1600" b="1">
                      <a:latin typeface="Times New Roman" panose="02020603050405020304" pitchFamily="18" charset="0"/>
                    </a:rPr>
                    <a:t>  1</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76" name="Rectangle 20"/>
                <p:cNvSpPr>
                  <a:spLocks noChangeArrowheads="1"/>
                </p:cNvSpPr>
                <p:nvPr/>
              </p:nvSpPr>
              <p:spPr bwMode="auto">
                <a:xfrm>
                  <a:off x="748" y="643"/>
                  <a:ext cx="7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1454" name="Group 21"/>
              <p:cNvGrpSpPr/>
              <p:nvPr/>
            </p:nvGrpSpPr>
            <p:grpSpPr bwMode="auto">
              <a:xfrm>
                <a:off x="1496" y="643"/>
                <a:ext cx="628" cy="627"/>
                <a:chOff x="1496" y="643"/>
                <a:chExt cx="628" cy="627"/>
              </a:xfrm>
            </p:grpSpPr>
            <p:sp>
              <p:nvSpPr>
                <p:cNvPr id="61473" name="Rectangle 22"/>
                <p:cNvSpPr>
                  <a:spLocks noChangeArrowheads="1"/>
                </p:cNvSpPr>
                <p:nvPr/>
              </p:nvSpPr>
              <p:spPr bwMode="auto">
                <a:xfrm>
                  <a:off x="1539" y="644"/>
                  <a:ext cx="544"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1600" b="1">
                      <a:latin typeface="Times New Roman" panose="02020603050405020304" pitchFamily="18" charset="0"/>
                    </a:rPr>
                    <a:t> 92</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74" name="Rectangle 23"/>
                <p:cNvSpPr>
                  <a:spLocks noChangeArrowheads="1"/>
                </p:cNvSpPr>
                <p:nvPr/>
              </p:nvSpPr>
              <p:spPr bwMode="auto">
                <a:xfrm>
                  <a:off x="1496" y="643"/>
                  <a:ext cx="62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1455" name="Group 24"/>
              <p:cNvGrpSpPr/>
              <p:nvPr/>
            </p:nvGrpSpPr>
            <p:grpSpPr bwMode="auto">
              <a:xfrm>
                <a:off x="0" y="1085"/>
                <a:ext cx="748" cy="626"/>
                <a:chOff x="0" y="1085"/>
                <a:chExt cx="748" cy="626"/>
              </a:xfrm>
            </p:grpSpPr>
            <p:sp>
              <p:nvSpPr>
                <p:cNvPr id="61471" name="Rectangle 25"/>
                <p:cNvSpPr>
                  <a:spLocks noChangeArrowheads="1"/>
                </p:cNvSpPr>
                <p:nvPr/>
              </p:nvSpPr>
              <p:spPr bwMode="auto">
                <a:xfrm>
                  <a:off x="41" y="1085"/>
                  <a:ext cx="664"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1600" b="1">
                      <a:latin typeface="Times New Roman" panose="02020603050405020304" pitchFamily="18" charset="0"/>
                    </a:rPr>
                    <a:t>95001</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72" name="Rectangle 26"/>
                <p:cNvSpPr>
                  <a:spLocks noChangeArrowheads="1"/>
                </p:cNvSpPr>
                <p:nvPr/>
              </p:nvSpPr>
              <p:spPr bwMode="auto">
                <a:xfrm>
                  <a:off x="0" y="1085"/>
                  <a:ext cx="7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1456" name="Group 27"/>
              <p:cNvGrpSpPr/>
              <p:nvPr/>
            </p:nvGrpSpPr>
            <p:grpSpPr bwMode="auto">
              <a:xfrm>
                <a:off x="748" y="1085"/>
                <a:ext cx="748" cy="626"/>
                <a:chOff x="748" y="1085"/>
                <a:chExt cx="748" cy="626"/>
              </a:xfrm>
            </p:grpSpPr>
            <p:sp>
              <p:nvSpPr>
                <p:cNvPr id="61469" name="Rectangle 28"/>
                <p:cNvSpPr>
                  <a:spLocks noChangeArrowheads="1"/>
                </p:cNvSpPr>
                <p:nvPr/>
              </p:nvSpPr>
              <p:spPr bwMode="auto">
                <a:xfrm>
                  <a:off x="791" y="1085"/>
                  <a:ext cx="663"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1600" b="1">
                      <a:latin typeface="Times New Roman" panose="02020603050405020304" pitchFamily="18" charset="0"/>
                    </a:rPr>
                    <a:t>  2</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70" name="Rectangle 29"/>
                <p:cNvSpPr>
                  <a:spLocks noChangeArrowheads="1"/>
                </p:cNvSpPr>
                <p:nvPr/>
              </p:nvSpPr>
              <p:spPr bwMode="auto">
                <a:xfrm>
                  <a:off x="748" y="1085"/>
                  <a:ext cx="74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1457" name="Group 30"/>
              <p:cNvGrpSpPr/>
              <p:nvPr/>
            </p:nvGrpSpPr>
            <p:grpSpPr bwMode="auto">
              <a:xfrm>
                <a:off x="1496" y="1085"/>
                <a:ext cx="628" cy="626"/>
                <a:chOff x="1496" y="1085"/>
                <a:chExt cx="628" cy="626"/>
              </a:xfrm>
            </p:grpSpPr>
            <p:sp>
              <p:nvSpPr>
                <p:cNvPr id="61467" name="Rectangle 31"/>
                <p:cNvSpPr>
                  <a:spLocks noChangeArrowheads="1"/>
                </p:cNvSpPr>
                <p:nvPr/>
              </p:nvSpPr>
              <p:spPr bwMode="auto">
                <a:xfrm>
                  <a:off x="1539" y="1085"/>
                  <a:ext cx="544"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1600" b="1">
                      <a:latin typeface="Times New Roman" panose="02020603050405020304" pitchFamily="18" charset="0"/>
                    </a:rPr>
                    <a:t> 85</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68" name="Rectangle 32"/>
                <p:cNvSpPr>
                  <a:spLocks noChangeArrowheads="1"/>
                </p:cNvSpPr>
                <p:nvPr/>
              </p:nvSpPr>
              <p:spPr bwMode="auto">
                <a:xfrm>
                  <a:off x="1496" y="1085"/>
                  <a:ext cx="628" cy="44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1458" name="Group 33"/>
              <p:cNvGrpSpPr/>
              <p:nvPr/>
            </p:nvGrpSpPr>
            <p:grpSpPr bwMode="auto">
              <a:xfrm>
                <a:off x="0" y="1526"/>
                <a:ext cx="748" cy="1063"/>
                <a:chOff x="0" y="1526"/>
                <a:chExt cx="748" cy="1063"/>
              </a:xfrm>
            </p:grpSpPr>
            <p:sp>
              <p:nvSpPr>
                <p:cNvPr id="61465" name="Rectangle 34"/>
                <p:cNvSpPr>
                  <a:spLocks noChangeArrowheads="1"/>
                </p:cNvSpPr>
                <p:nvPr/>
              </p:nvSpPr>
              <p:spPr bwMode="auto">
                <a:xfrm>
                  <a:off x="41" y="1526"/>
                  <a:ext cx="664"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1600" b="1">
                      <a:latin typeface="Times New Roman" panose="02020603050405020304" pitchFamily="18" charset="0"/>
                    </a:rPr>
                    <a:t>95001</a:t>
                  </a:r>
                  <a:endParaRPr kumimoji="1" lang="en-US" altLang="zh-CN" sz="1000">
                    <a:latin typeface="Times New Roman" panose="02020603050405020304" pitchFamily="18" charset="0"/>
                  </a:endParaRPr>
                </a:p>
                <a:p>
                  <a:pPr algn="just">
                    <a:spcBef>
                      <a:spcPct val="0"/>
                    </a:spcBef>
                    <a:buClrTx/>
                    <a:buSzTx/>
                    <a:buFontTx/>
                    <a:buNone/>
                  </a:pPr>
                  <a:r>
                    <a:rPr kumimoji="1" lang="en-US" altLang="zh-CN" sz="1600" b="1">
                      <a:latin typeface="Times New Roman" panose="02020603050405020304" pitchFamily="18" charset="0"/>
                    </a:rPr>
                    <a:t>95002</a:t>
                  </a:r>
                  <a:endParaRPr kumimoji="1" lang="en-US" altLang="zh-CN" sz="1000">
                    <a:latin typeface="Times New Roman" panose="02020603050405020304" pitchFamily="18" charset="0"/>
                  </a:endParaRPr>
                </a:p>
                <a:p>
                  <a:pPr algn="just">
                    <a:spcBef>
                      <a:spcPct val="0"/>
                    </a:spcBef>
                    <a:buClrTx/>
                    <a:buSzTx/>
                    <a:buFontTx/>
                    <a:buNone/>
                  </a:pPr>
                  <a:r>
                    <a:rPr kumimoji="1" lang="en-US" altLang="zh-CN" sz="1600" b="1">
                      <a:latin typeface="Times New Roman" panose="02020603050405020304" pitchFamily="18" charset="0"/>
                    </a:rPr>
                    <a:t>95002</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66" name="Rectangle 35"/>
                <p:cNvSpPr>
                  <a:spLocks noChangeArrowheads="1"/>
                </p:cNvSpPr>
                <p:nvPr/>
              </p:nvSpPr>
              <p:spPr bwMode="auto">
                <a:xfrm>
                  <a:off x="0" y="1527"/>
                  <a:ext cx="748"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1459" name="Group 36"/>
              <p:cNvGrpSpPr/>
              <p:nvPr/>
            </p:nvGrpSpPr>
            <p:grpSpPr bwMode="auto">
              <a:xfrm>
                <a:off x="748" y="1526"/>
                <a:ext cx="748" cy="1063"/>
                <a:chOff x="748" y="1526"/>
                <a:chExt cx="748" cy="1063"/>
              </a:xfrm>
            </p:grpSpPr>
            <p:sp>
              <p:nvSpPr>
                <p:cNvPr id="61463" name="Rectangle 37"/>
                <p:cNvSpPr>
                  <a:spLocks noChangeArrowheads="1"/>
                </p:cNvSpPr>
                <p:nvPr/>
              </p:nvSpPr>
              <p:spPr bwMode="auto">
                <a:xfrm>
                  <a:off x="791" y="1526"/>
                  <a:ext cx="663"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1600" b="1">
                      <a:latin typeface="Times New Roman" panose="02020603050405020304" pitchFamily="18" charset="0"/>
                    </a:rPr>
                    <a:t>  3  </a:t>
                  </a:r>
                  <a:endParaRPr kumimoji="1" lang="en-US" altLang="zh-CN" sz="1000">
                    <a:latin typeface="Times New Roman" panose="02020603050405020304" pitchFamily="18" charset="0"/>
                  </a:endParaRPr>
                </a:p>
                <a:p>
                  <a:pPr algn="just">
                    <a:spcBef>
                      <a:spcPct val="0"/>
                    </a:spcBef>
                    <a:buClrTx/>
                    <a:buSzTx/>
                    <a:buFontTx/>
                    <a:buNone/>
                  </a:pPr>
                  <a:r>
                    <a:rPr kumimoji="1" lang="en-US" altLang="zh-CN" sz="1600" b="1">
                      <a:latin typeface="Times New Roman" panose="02020603050405020304" pitchFamily="18" charset="0"/>
                    </a:rPr>
                    <a:t>  2</a:t>
                  </a:r>
                  <a:endParaRPr kumimoji="1" lang="en-US" altLang="zh-CN" sz="1000">
                    <a:latin typeface="Times New Roman" panose="02020603050405020304" pitchFamily="18" charset="0"/>
                  </a:endParaRPr>
                </a:p>
                <a:p>
                  <a:pPr algn="just">
                    <a:spcBef>
                      <a:spcPct val="0"/>
                    </a:spcBef>
                    <a:buClrTx/>
                    <a:buSzTx/>
                    <a:buFontTx/>
                    <a:buNone/>
                  </a:pPr>
                  <a:r>
                    <a:rPr kumimoji="1" lang="en-US" altLang="zh-CN" sz="1600" b="1">
                      <a:latin typeface="Times New Roman" panose="02020603050405020304" pitchFamily="18" charset="0"/>
                    </a:rPr>
                    <a:t>  3</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64" name="Rectangle 38"/>
                <p:cNvSpPr>
                  <a:spLocks noChangeArrowheads="1"/>
                </p:cNvSpPr>
                <p:nvPr/>
              </p:nvSpPr>
              <p:spPr bwMode="auto">
                <a:xfrm>
                  <a:off x="748" y="1527"/>
                  <a:ext cx="748"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1460" name="Group 39"/>
              <p:cNvGrpSpPr/>
              <p:nvPr/>
            </p:nvGrpSpPr>
            <p:grpSpPr bwMode="auto">
              <a:xfrm>
                <a:off x="1496" y="1526"/>
                <a:ext cx="628" cy="1063"/>
                <a:chOff x="1496" y="1526"/>
                <a:chExt cx="628" cy="1063"/>
              </a:xfrm>
            </p:grpSpPr>
            <p:sp>
              <p:nvSpPr>
                <p:cNvPr id="61461" name="Rectangle 40"/>
                <p:cNvSpPr>
                  <a:spLocks noChangeArrowheads="1"/>
                </p:cNvSpPr>
                <p:nvPr/>
              </p:nvSpPr>
              <p:spPr bwMode="auto">
                <a:xfrm>
                  <a:off x="1539" y="1526"/>
                  <a:ext cx="544"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kumimoji="1" lang="en-US" altLang="zh-CN" sz="1600" b="1">
                      <a:latin typeface="Times New Roman" panose="02020603050405020304" pitchFamily="18" charset="0"/>
                    </a:rPr>
                    <a:t> 88</a:t>
                  </a:r>
                  <a:endParaRPr kumimoji="1" lang="en-US" altLang="zh-CN" sz="1000">
                    <a:latin typeface="Times New Roman" panose="02020603050405020304" pitchFamily="18" charset="0"/>
                  </a:endParaRPr>
                </a:p>
                <a:p>
                  <a:pPr algn="just">
                    <a:spcBef>
                      <a:spcPct val="0"/>
                    </a:spcBef>
                    <a:buClrTx/>
                    <a:buSzTx/>
                    <a:buFontTx/>
                    <a:buNone/>
                  </a:pPr>
                  <a:r>
                    <a:rPr kumimoji="1" lang="en-US" altLang="zh-CN" sz="1600" b="1">
                      <a:latin typeface="Times New Roman" panose="02020603050405020304" pitchFamily="18" charset="0"/>
                    </a:rPr>
                    <a:t> 90</a:t>
                  </a:r>
                  <a:endParaRPr kumimoji="1" lang="en-US" altLang="zh-CN" sz="1000">
                    <a:latin typeface="Times New Roman" panose="02020603050405020304" pitchFamily="18" charset="0"/>
                  </a:endParaRPr>
                </a:p>
                <a:p>
                  <a:pPr algn="just">
                    <a:spcBef>
                      <a:spcPct val="0"/>
                    </a:spcBef>
                    <a:buClrTx/>
                    <a:buSzTx/>
                    <a:buFontTx/>
                    <a:buNone/>
                  </a:pPr>
                  <a:r>
                    <a:rPr kumimoji="1" lang="en-US" altLang="zh-CN" sz="1600" b="1">
                      <a:latin typeface="Times New Roman" panose="02020603050405020304" pitchFamily="18" charset="0"/>
                    </a:rPr>
                    <a:t> 80</a:t>
                  </a:r>
                  <a:endParaRPr kumimoji="1" lang="en-US" altLang="zh-CN" sz="1000">
                    <a:latin typeface="Times New Roman" panose="02020603050405020304" pitchFamily="18" charset="0"/>
                  </a:endParaRPr>
                </a:p>
                <a:p>
                  <a:pPr algn="just">
                    <a:spcBef>
                      <a:spcPct val="0"/>
                    </a:spcBef>
                    <a:buClrTx/>
                    <a:buSzTx/>
                    <a:buFontTx/>
                    <a:buNone/>
                  </a:pPr>
                  <a:endParaRPr kumimoji="1" lang="en-US" altLang="zh-CN" sz="2400">
                    <a:latin typeface="Times New Roman" panose="02020603050405020304" pitchFamily="18" charset="0"/>
                  </a:endParaRPr>
                </a:p>
              </p:txBody>
            </p:sp>
            <p:sp>
              <p:nvSpPr>
                <p:cNvPr id="61462" name="Rectangle 41"/>
                <p:cNvSpPr>
                  <a:spLocks noChangeArrowheads="1"/>
                </p:cNvSpPr>
                <p:nvPr/>
              </p:nvSpPr>
              <p:spPr bwMode="auto">
                <a:xfrm>
                  <a:off x="1496" y="1527"/>
                  <a:ext cx="628" cy="75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sp>
          <p:nvSpPr>
            <p:cNvPr id="61448" name="Rectangle 42"/>
            <p:cNvSpPr>
              <a:spLocks noChangeArrowheads="1"/>
            </p:cNvSpPr>
            <p:nvPr/>
          </p:nvSpPr>
          <p:spPr bwMode="auto">
            <a:xfrm>
              <a:off x="-3" y="-3"/>
              <a:ext cx="2130" cy="2283"/>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p:cNvSpPr>
          <p:nvPr>
            <p:ph type="title"/>
          </p:nvPr>
        </p:nvSpPr>
        <p:spPr/>
        <p:txBody>
          <a:bodyPr/>
          <a:lstStyle/>
          <a:p>
            <a:pPr eaLnBrk="1" hangingPunct="1"/>
            <a:r>
              <a:rPr lang="zh-CN" altLang="en-US"/>
              <a:t>等值连接</a:t>
            </a:r>
            <a:endParaRPr lang="zh-CN" altLang="en-US"/>
          </a:p>
        </p:txBody>
      </p:sp>
      <p:sp>
        <p:nvSpPr>
          <p:cNvPr id="62467" name="Rectangle 3"/>
          <p:cNvSpPr>
            <a:spLocks noGrp="1" noRot="1"/>
          </p:cNvSpPr>
          <p:nvPr>
            <p:ph idx="1"/>
          </p:nvPr>
        </p:nvSpPr>
        <p:spPr>
          <a:xfrm>
            <a:off x="250825" y="2205038"/>
            <a:ext cx="8664575" cy="3509962"/>
          </a:xfrm>
        </p:spPr>
        <p:txBody>
          <a:bodyPr/>
          <a:lstStyle/>
          <a:p>
            <a:pPr eaLnBrk="1" hangingPunct="1">
              <a:lnSpc>
                <a:spcPct val="90000"/>
              </a:lnSpc>
              <a:buFont typeface="Wingdings" panose="05000000000000000000" pitchFamily="2" charset="2"/>
              <a:buNone/>
            </a:pPr>
            <a:r>
              <a:rPr lang="zh-CN" altLang="en-US"/>
              <a:t>结果表</a:t>
            </a:r>
            <a:endParaRPr lang="zh-CN" altLang="en-US"/>
          </a:p>
          <a:p>
            <a:pPr algn="just" eaLnBrk="1" hangingPunct="1">
              <a:lnSpc>
                <a:spcPct val="90000"/>
              </a:lnSpc>
              <a:buFont typeface="Wingdings" panose="05000000000000000000" pitchFamily="2" charset="2"/>
              <a:buNone/>
            </a:pPr>
            <a:r>
              <a:rPr lang="zh-CN" altLang="en-US"/>
              <a:t> </a:t>
            </a:r>
            <a:r>
              <a:rPr lang="en-US" altLang="zh-CN" sz="2100"/>
              <a:t>Student.Sno  Sname   Ssex    Sage    Sdept     SC.Sno     Cno   Grade</a:t>
            </a:r>
            <a:endParaRPr lang="en-US" altLang="zh-CN" sz="2100"/>
          </a:p>
          <a:p>
            <a:pPr eaLnBrk="1" hangingPunct="1">
              <a:lnSpc>
                <a:spcPct val="90000"/>
              </a:lnSpc>
              <a:buFont typeface="Wingdings" panose="05000000000000000000" pitchFamily="2" charset="2"/>
              <a:buNone/>
            </a:pPr>
            <a:r>
              <a:rPr lang="en-US" altLang="zh-CN"/>
              <a:t>   </a:t>
            </a:r>
            <a:r>
              <a:rPr lang="en-US" altLang="zh-CN" sz="2400"/>
              <a:t>95001         </a:t>
            </a:r>
            <a:r>
              <a:rPr lang="zh-CN" altLang="en-US" sz="2400"/>
              <a:t>李勇       男       </a:t>
            </a:r>
            <a:r>
              <a:rPr lang="en-US" altLang="zh-CN" sz="2400"/>
              <a:t>20 	CS	95001       1        92   </a:t>
            </a:r>
            <a:endParaRPr lang="en-US" altLang="zh-CN" sz="2400"/>
          </a:p>
          <a:p>
            <a:pPr eaLnBrk="1" hangingPunct="1">
              <a:lnSpc>
                <a:spcPct val="90000"/>
              </a:lnSpc>
              <a:buFont typeface="Wingdings" panose="05000000000000000000" pitchFamily="2" charset="2"/>
              <a:buNone/>
            </a:pPr>
            <a:r>
              <a:rPr lang="en-US" altLang="zh-CN" sz="2400"/>
              <a:t>    95001         </a:t>
            </a:r>
            <a:r>
              <a:rPr lang="zh-CN" altLang="en-US" sz="2400"/>
              <a:t>李勇       男       </a:t>
            </a:r>
            <a:r>
              <a:rPr lang="en-US" altLang="zh-CN" sz="2400"/>
              <a:t>20	CS	95001       2        85   </a:t>
            </a:r>
            <a:endParaRPr lang="en-US" altLang="zh-CN" sz="2400"/>
          </a:p>
          <a:p>
            <a:pPr eaLnBrk="1" hangingPunct="1">
              <a:lnSpc>
                <a:spcPct val="90000"/>
              </a:lnSpc>
              <a:buFont typeface="Wingdings" panose="05000000000000000000" pitchFamily="2" charset="2"/>
              <a:buNone/>
            </a:pPr>
            <a:r>
              <a:rPr lang="en-US" altLang="zh-CN" sz="2400"/>
              <a:t>    95001         </a:t>
            </a:r>
            <a:r>
              <a:rPr lang="zh-CN" altLang="en-US" sz="2400"/>
              <a:t>李勇       男       </a:t>
            </a:r>
            <a:r>
              <a:rPr lang="en-US" altLang="zh-CN" sz="2400"/>
              <a:t>20	CS	95001       3        88   </a:t>
            </a:r>
            <a:endParaRPr lang="en-US" altLang="zh-CN" sz="2400"/>
          </a:p>
          <a:p>
            <a:pPr eaLnBrk="1" hangingPunct="1">
              <a:lnSpc>
                <a:spcPct val="90000"/>
              </a:lnSpc>
              <a:buFont typeface="Wingdings" panose="05000000000000000000" pitchFamily="2" charset="2"/>
              <a:buNone/>
            </a:pPr>
            <a:r>
              <a:rPr lang="en-US" altLang="zh-CN" sz="2400"/>
              <a:t>    95002         </a:t>
            </a:r>
            <a:r>
              <a:rPr lang="zh-CN" altLang="en-US" sz="2400"/>
              <a:t>刘晨       女       </a:t>
            </a:r>
            <a:r>
              <a:rPr lang="en-US" altLang="zh-CN" sz="2400"/>
              <a:t>19	IS 	95002       2        90   </a:t>
            </a:r>
            <a:endParaRPr lang="en-US" altLang="zh-CN" sz="2400"/>
          </a:p>
          <a:p>
            <a:pPr eaLnBrk="1" hangingPunct="1">
              <a:lnSpc>
                <a:spcPct val="90000"/>
              </a:lnSpc>
              <a:buFont typeface="Wingdings" panose="05000000000000000000" pitchFamily="2" charset="2"/>
              <a:buNone/>
            </a:pPr>
            <a:r>
              <a:rPr lang="en-US" altLang="zh-CN" sz="2400"/>
              <a:t>    95002         </a:t>
            </a:r>
            <a:r>
              <a:rPr lang="zh-CN" altLang="en-US" sz="2400"/>
              <a:t>刘晨       女       </a:t>
            </a:r>
            <a:r>
              <a:rPr lang="en-US" altLang="zh-CN" sz="2400"/>
              <a:t>19	IS	95002       3        80   </a:t>
            </a:r>
            <a:endParaRPr lang="en-US" altLang="zh-CN" sz="2400"/>
          </a:p>
          <a:p>
            <a:pPr algn="just" eaLnBrk="1" hangingPunct="1">
              <a:lnSpc>
                <a:spcPct val="90000"/>
              </a:lnSpc>
              <a:buFont typeface="Wingdings" panose="05000000000000000000" pitchFamily="2" charset="2"/>
              <a:buNone/>
            </a:pPr>
            <a:r>
              <a:rPr lang="en-US" altLang="zh-CN" sz="2400"/>
              <a:t> </a:t>
            </a:r>
            <a:endParaRPr lang="en-US" altLang="zh-CN"/>
          </a:p>
        </p:txBody>
      </p:sp>
      <p:sp>
        <p:nvSpPr>
          <p:cNvPr id="4" name="日期占位符 3"/>
          <p:cNvSpPr>
            <a:spLocks noGrp="1"/>
          </p:cNvSpPr>
          <p:nvPr>
            <p:ph type="dt" sz="quarter" idx="10"/>
          </p:nvPr>
        </p:nvSpPr>
        <p:spPr/>
        <p:txBody>
          <a:bodyPr/>
          <a:lstStyle/>
          <a:p>
            <a:pPr>
              <a:defRPr/>
            </a:pPr>
            <a:fld id="{8DBF8F4A-F5C5-49FE-892A-C9FEB946E549}" type="datetime1">
              <a:rPr lang="zh-CN" altLang="en-US"/>
            </a:fld>
            <a:endParaRPr lang="en-US" altLang="zh-CN"/>
          </a:p>
        </p:txBody>
      </p:sp>
      <p:sp>
        <p:nvSpPr>
          <p:cNvPr id="624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p:cNvSpPr>
          <p:nvPr>
            <p:ph type="title"/>
          </p:nvPr>
        </p:nvSpPr>
        <p:spPr/>
        <p:txBody>
          <a:bodyPr/>
          <a:lstStyle/>
          <a:p>
            <a:pPr eaLnBrk="1" hangingPunct="1"/>
            <a:r>
              <a:rPr lang="zh-CN" altLang="en-US"/>
              <a:t>自然连接</a:t>
            </a:r>
            <a:endParaRPr lang="zh-CN" altLang="en-US"/>
          </a:p>
        </p:txBody>
      </p:sp>
      <p:sp>
        <p:nvSpPr>
          <p:cNvPr id="467971" name="Rectangle 3"/>
          <p:cNvSpPr>
            <a:spLocks noGrp="1" noRot="1"/>
          </p:cNvSpPr>
          <p:nvPr>
            <p:ph idx="1"/>
          </p:nvPr>
        </p:nvSpPr>
        <p:spPr/>
        <p:txBody>
          <a:bodyPr/>
          <a:lstStyle/>
          <a:p>
            <a:pPr algn="just" eaLnBrk="1" hangingPunct="1">
              <a:lnSpc>
                <a:spcPct val="90000"/>
              </a:lnSpc>
            </a:pPr>
            <a:r>
              <a:rPr lang="zh-CN" altLang="en-US"/>
              <a:t>等值连接的一种特殊情况，把目标列中重复的属性列去掉。</a:t>
            </a:r>
            <a:endParaRPr lang="zh-CN" altLang="en-US"/>
          </a:p>
          <a:p>
            <a:pPr eaLnBrk="1" hangingPunct="1">
              <a:lnSpc>
                <a:spcPct val="90000"/>
              </a:lnSpc>
              <a:buFont typeface="Wingdings" panose="05000000000000000000" pitchFamily="2" charset="2"/>
              <a:buNone/>
            </a:pPr>
            <a:r>
              <a:rPr lang="en-US" altLang="zh-CN"/>
              <a:t>[</a:t>
            </a:r>
            <a:r>
              <a:rPr lang="zh-CN" altLang="en-US"/>
              <a:t>例</a:t>
            </a:r>
            <a:r>
              <a:rPr lang="en-US" altLang="zh-CN"/>
              <a:t>]  </a:t>
            </a:r>
            <a:r>
              <a:rPr lang="zh-CN" altLang="en-US"/>
              <a:t>对上例中查询条件用自然连接完成。</a:t>
            </a:r>
            <a:endParaRPr lang="zh-CN" altLang="en-US"/>
          </a:p>
          <a:p>
            <a:pPr eaLnBrk="1" hangingPunct="1">
              <a:lnSpc>
                <a:spcPct val="90000"/>
              </a:lnSpc>
              <a:buFont typeface="Wingdings" panose="05000000000000000000" pitchFamily="2" charset="2"/>
              <a:buNone/>
            </a:pPr>
            <a:r>
              <a:rPr lang="zh-CN" altLang="en-US"/>
              <a:t> </a:t>
            </a:r>
            <a:r>
              <a:rPr lang="en-US" altLang="zh-CN" sz="2800"/>
              <a:t>SELECT  </a:t>
            </a:r>
            <a:r>
              <a:rPr lang="en-US" altLang="zh-CN" sz="2800">
                <a:solidFill>
                  <a:srgbClr val="D75B5B"/>
                </a:solidFill>
              </a:rPr>
              <a:t>Student.Sno</a:t>
            </a:r>
            <a:r>
              <a:rPr lang="zh-CN" altLang="en-US" sz="2800"/>
              <a:t>，</a:t>
            </a:r>
            <a:r>
              <a:rPr lang="en-US" altLang="zh-CN" sz="2800"/>
              <a:t>Sname</a:t>
            </a:r>
            <a:r>
              <a:rPr lang="zh-CN" altLang="en-US" sz="2800"/>
              <a:t>，</a:t>
            </a:r>
            <a:r>
              <a:rPr lang="en-US" altLang="zh-CN" sz="2800"/>
              <a:t>Ssex</a:t>
            </a:r>
            <a:r>
              <a:rPr lang="zh-CN" altLang="en-US" sz="2800"/>
              <a:t>，</a:t>
            </a:r>
            <a:r>
              <a:rPr lang="en-US" altLang="zh-CN" sz="2800"/>
              <a:t>Sage</a:t>
            </a:r>
            <a:r>
              <a:rPr lang="zh-CN" altLang="en-US" sz="2800"/>
              <a:t>，          	        </a:t>
            </a:r>
            <a:r>
              <a:rPr lang="en-US" altLang="zh-CN" sz="2800"/>
              <a:t>Sdept</a:t>
            </a:r>
            <a:r>
              <a:rPr lang="zh-CN" altLang="en-US" sz="2800"/>
              <a:t>，</a:t>
            </a:r>
            <a:r>
              <a:rPr lang="en-US" altLang="zh-CN" sz="2800"/>
              <a:t>Cno</a:t>
            </a:r>
            <a:r>
              <a:rPr lang="zh-CN" altLang="en-US" sz="2800"/>
              <a:t>，</a:t>
            </a:r>
            <a:r>
              <a:rPr lang="en-US" altLang="zh-CN" sz="2800"/>
              <a:t>Grade</a:t>
            </a:r>
            <a:endParaRPr lang="en-US" altLang="zh-CN" sz="2800"/>
          </a:p>
          <a:p>
            <a:pPr eaLnBrk="1" hangingPunct="1">
              <a:lnSpc>
                <a:spcPct val="90000"/>
              </a:lnSpc>
              <a:buFont typeface="Wingdings" panose="05000000000000000000" pitchFamily="2" charset="2"/>
              <a:buNone/>
            </a:pPr>
            <a:r>
              <a:rPr lang="en-US" altLang="zh-CN" sz="2800"/>
              <a:t> FROM     Student</a:t>
            </a:r>
            <a:r>
              <a:rPr lang="zh-CN" altLang="en-US" sz="2800"/>
              <a:t>，</a:t>
            </a:r>
            <a:r>
              <a:rPr lang="en-US" altLang="zh-CN" sz="2800"/>
              <a:t>SC</a:t>
            </a:r>
            <a:endParaRPr lang="en-US" altLang="zh-CN" sz="2800"/>
          </a:p>
          <a:p>
            <a:pPr eaLnBrk="1" hangingPunct="1">
              <a:lnSpc>
                <a:spcPct val="90000"/>
              </a:lnSpc>
              <a:buFont typeface="Wingdings" panose="05000000000000000000" pitchFamily="2" charset="2"/>
              <a:buNone/>
            </a:pPr>
            <a:r>
              <a:rPr lang="en-US" altLang="zh-CN" sz="2800"/>
              <a:t> WHERE  Student.Sno = SC.Sno</a:t>
            </a:r>
            <a:r>
              <a:rPr lang="zh-CN" altLang="en-US" sz="2800"/>
              <a:t>；</a:t>
            </a:r>
            <a:endParaRPr lang="zh-CN" altLang="en-US" sz="2800"/>
          </a:p>
        </p:txBody>
      </p:sp>
      <p:sp>
        <p:nvSpPr>
          <p:cNvPr id="4" name="日期占位符 3"/>
          <p:cNvSpPr>
            <a:spLocks noGrp="1"/>
          </p:cNvSpPr>
          <p:nvPr>
            <p:ph type="dt" sz="quarter" idx="10"/>
          </p:nvPr>
        </p:nvSpPr>
        <p:spPr/>
        <p:txBody>
          <a:bodyPr/>
          <a:lstStyle/>
          <a:p>
            <a:pPr>
              <a:defRPr/>
            </a:pPr>
            <a:fld id="{418F7C01-3277-43E9-8A81-AE709C4420CF}" type="datetime1">
              <a:rPr lang="zh-CN" altLang="en-US"/>
            </a:fld>
            <a:endParaRPr lang="en-US" altLang="zh-CN"/>
          </a:p>
        </p:txBody>
      </p:sp>
      <p:sp>
        <p:nvSpPr>
          <p:cNvPr id="634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7971">
                                            <p:txEl>
                                              <p:pRg st="2" end="2"/>
                                            </p:txEl>
                                          </p:spTgt>
                                        </p:tgtEl>
                                        <p:attrNameLst>
                                          <p:attrName>style.visibility</p:attrName>
                                        </p:attrNameLst>
                                      </p:cBhvr>
                                      <p:to>
                                        <p:strVal val="visible"/>
                                      </p:to>
                                    </p:set>
                                    <p:animEffect transition="in" filter="blinds(horizontal)">
                                      <p:cBhvr>
                                        <p:cTn id="7" dur="500"/>
                                        <p:tgtEl>
                                          <p:spTgt spid="46797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67971">
                                            <p:txEl>
                                              <p:pRg st="3" end="3"/>
                                            </p:txEl>
                                          </p:spTgt>
                                        </p:tgtEl>
                                        <p:attrNameLst>
                                          <p:attrName>style.visibility</p:attrName>
                                        </p:attrNameLst>
                                      </p:cBhvr>
                                      <p:to>
                                        <p:strVal val="visible"/>
                                      </p:to>
                                    </p:set>
                                    <p:animEffect transition="in" filter="blinds(horizontal)">
                                      <p:cBhvr>
                                        <p:cTn id="12" dur="500"/>
                                        <p:tgtEl>
                                          <p:spTgt spid="46797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7971">
                                            <p:txEl>
                                              <p:pRg st="4" end="4"/>
                                            </p:txEl>
                                          </p:spTgt>
                                        </p:tgtEl>
                                        <p:attrNameLst>
                                          <p:attrName>style.visibility</p:attrName>
                                        </p:attrNameLst>
                                      </p:cBhvr>
                                      <p:to>
                                        <p:strVal val="visible"/>
                                      </p:to>
                                    </p:set>
                                    <p:animEffect transition="in" filter="blinds(horizontal)">
                                      <p:cBhvr>
                                        <p:cTn id="17" dur="500"/>
                                        <p:tgtEl>
                                          <p:spTgt spid="4679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p:cNvSpPr>
          <p:nvPr>
            <p:ph type="title"/>
          </p:nvPr>
        </p:nvSpPr>
        <p:spPr/>
        <p:txBody>
          <a:bodyPr/>
          <a:lstStyle/>
          <a:p>
            <a:pPr eaLnBrk="1" hangingPunct="1"/>
            <a:r>
              <a:rPr lang="zh-CN" altLang="en-US"/>
              <a:t>三、自身连接 </a:t>
            </a:r>
            <a:endParaRPr lang="zh-CN" altLang="en-US"/>
          </a:p>
        </p:txBody>
      </p:sp>
      <p:sp>
        <p:nvSpPr>
          <p:cNvPr id="64515" name="Rectangle 3"/>
          <p:cNvSpPr>
            <a:spLocks noGrp="1" noRot="1"/>
          </p:cNvSpPr>
          <p:nvPr>
            <p:ph idx="1"/>
          </p:nvPr>
        </p:nvSpPr>
        <p:spPr/>
        <p:txBody>
          <a:bodyPr/>
          <a:lstStyle/>
          <a:p>
            <a:pPr eaLnBrk="1" hangingPunct="1">
              <a:lnSpc>
                <a:spcPct val="110000"/>
              </a:lnSpc>
            </a:pPr>
            <a:r>
              <a:rPr lang="zh-CN" altLang="en-US"/>
              <a:t>一个表与其自己进行连接，称为表的</a:t>
            </a:r>
            <a:r>
              <a:rPr lang="zh-CN" altLang="en-US">
                <a:ea typeface="黑体" panose="02010609060101010101" pitchFamily="49" charset="-122"/>
              </a:rPr>
              <a:t>自身连接</a:t>
            </a:r>
            <a:endParaRPr lang="zh-CN" altLang="en-US" sz="4400"/>
          </a:p>
          <a:p>
            <a:pPr eaLnBrk="1" hangingPunct="1">
              <a:lnSpc>
                <a:spcPct val="110000"/>
              </a:lnSpc>
            </a:pPr>
            <a:r>
              <a:rPr lang="zh-CN" altLang="en-US"/>
              <a:t>需要给表起别名以示区别</a:t>
            </a:r>
            <a:endParaRPr lang="zh-CN" altLang="en-US"/>
          </a:p>
          <a:p>
            <a:pPr eaLnBrk="1" hangingPunct="1">
              <a:lnSpc>
                <a:spcPct val="140000"/>
              </a:lnSpc>
            </a:pPr>
            <a:r>
              <a:rPr lang="zh-CN" altLang="en-US"/>
              <a:t>由于所有属性名都是同名属性，因此必须使用别名前缀</a:t>
            </a:r>
            <a:endParaRPr lang="zh-CN" altLang="en-US" sz="3600"/>
          </a:p>
        </p:txBody>
      </p:sp>
      <p:sp>
        <p:nvSpPr>
          <p:cNvPr id="4" name="日期占位符 3"/>
          <p:cNvSpPr>
            <a:spLocks noGrp="1"/>
          </p:cNvSpPr>
          <p:nvPr>
            <p:ph type="dt" sz="quarter" idx="10"/>
          </p:nvPr>
        </p:nvSpPr>
        <p:spPr/>
        <p:txBody>
          <a:bodyPr/>
          <a:lstStyle/>
          <a:p>
            <a:pPr>
              <a:defRPr/>
            </a:pPr>
            <a:fld id="{6FC0BB56-C9B6-48E3-8A36-ABC2EC17F8A6}" type="datetime1">
              <a:rPr lang="zh-CN" altLang="en-US"/>
            </a:fld>
            <a:endParaRPr lang="en-US" altLang="zh-CN"/>
          </a:p>
        </p:txBody>
      </p:sp>
      <p:sp>
        <p:nvSpPr>
          <p:cNvPr id="645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p:cNvSpPr>
          <p:nvPr>
            <p:ph type="title"/>
          </p:nvPr>
        </p:nvSpPr>
        <p:spPr/>
        <p:txBody>
          <a:bodyPr/>
          <a:lstStyle/>
          <a:p>
            <a:pPr eaLnBrk="1" hangingPunct="1"/>
            <a:r>
              <a:rPr lang="zh-CN" altLang="en-US"/>
              <a:t>自身连接（续）</a:t>
            </a:r>
            <a:endParaRPr lang="zh-CN" altLang="en-US"/>
          </a:p>
        </p:txBody>
      </p:sp>
      <p:sp>
        <p:nvSpPr>
          <p:cNvPr id="471043" name="Rectangle 3"/>
          <p:cNvSpPr>
            <a:spLocks noGrp="1" noRot="1"/>
          </p:cNvSpPr>
          <p:nvPr>
            <p:ph idx="1"/>
          </p:nvPr>
        </p:nvSpPr>
        <p:spPr/>
        <p:txBody>
          <a:bodyPr/>
          <a:lstStyle/>
          <a:p>
            <a:pPr algn="just" eaLnBrk="1" hangingPunct="1">
              <a:buFont typeface="Wingdings" panose="05000000000000000000" pitchFamily="2" charset="2"/>
              <a:buNone/>
            </a:pPr>
            <a:r>
              <a:rPr lang="en-US" altLang="zh-CN"/>
              <a:t>[</a:t>
            </a:r>
            <a:r>
              <a:rPr lang="zh-CN" altLang="en-US">
                <a:ea typeface="黑体" panose="02010609060101010101" pitchFamily="49" charset="-122"/>
              </a:rPr>
              <a:t>例</a:t>
            </a:r>
            <a:r>
              <a:rPr lang="en-US" altLang="zh-CN"/>
              <a:t>]  </a:t>
            </a:r>
            <a:r>
              <a:rPr lang="zh-CN" altLang="en-US"/>
              <a:t>查询每一门课的间接先修课（即先修课的先修课）</a:t>
            </a:r>
            <a:endParaRPr lang="zh-CN" altLang="en-US"/>
          </a:p>
          <a:p>
            <a:pPr eaLnBrk="1" hangingPunct="1">
              <a:lnSpc>
                <a:spcPct val="140000"/>
              </a:lnSpc>
              <a:buFont typeface="Wingdings" panose="05000000000000000000" pitchFamily="2" charset="2"/>
              <a:buNone/>
            </a:pPr>
            <a:r>
              <a:rPr lang="zh-CN" altLang="en-US"/>
              <a:t>     </a:t>
            </a:r>
            <a:r>
              <a:rPr lang="en-US" altLang="zh-CN" sz="2800"/>
              <a:t>SELECT  FIRST.Cno</a:t>
            </a:r>
            <a:r>
              <a:rPr lang="zh-CN" altLang="en-US" sz="2800"/>
              <a:t>，</a:t>
            </a:r>
            <a:r>
              <a:rPr lang="en-US" altLang="zh-CN" sz="2800"/>
              <a:t>SECOND.Cpno</a:t>
            </a:r>
            <a:endParaRPr lang="en-US" altLang="zh-CN" sz="2800"/>
          </a:p>
          <a:p>
            <a:pPr eaLnBrk="1" hangingPunct="1">
              <a:lnSpc>
                <a:spcPct val="140000"/>
              </a:lnSpc>
              <a:buFont typeface="Wingdings" panose="05000000000000000000" pitchFamily="2" charset="2"/>
              <a:buNone/>
            </a:pPr>
            <a:r>
              <a:rPr lang="en-US" altLang="zh-CN" sz="2800"/>
              <a:t>     FROM  Course  </a:t>
            </a:r>
            <a:r>
              <a:rPr lang="en-US" altLang="zh-CN" sz="2800">
                <a:solidFill>
                  <a:srgbClr val="D75B5B"/>
                </a:solidFill>
              </a:rPr>
              <a:t>FIRST</a:t>
            </a:r>
            <a:r>
              <a:rPr lang="zh-CN" altLang="en-US" sz="2800"/>
              <a:t>，</a:t>
            </a:r>
            <a:r>
              <a:rPr lang="en-US" altLang="zh-CN" sz="2800"/>
              <a:t>Course  </a:t>
            </a:r>
            <a:r>
              <a:rPr lang="en-US" altLang="zh-CN" sz="2800">
                <a:solidFill>
                  <a:srgbClr val="D75B5B"/>
                </a:solidFill>
              </a:rPr>
              <a:t>SECOND</a:t>
            </a:r>
            <a:endParaRPr lang="en-US" altLang="zh-CN" sz="2800"/>
          </a:p>
          <a:p>
            <a:pPr eaLnBrk="1" hangingPunct="1">
              <a:lnSpc>
                <a:spcPct val="140000"/>
              </a:lnSpc>
              <a:buFont typeface="Wingdings" panose="05000000000000000000" pitchFamily="2" charset="2"/>
              <a:buNone/>
            </a:pPr>
            <a:r>
              <a:rPr lang="en-US" altLang="zh-CN" sz="2800"/>
              <a:t>     WHERE FIRST.Cpno = SECOND.Cno</a:t>
            </a:r>
            <a:r>
              <a:rPr lang="zh-CN" altLang="en-US" sz="2800"/>
              <a:t>； </a:t>
            </a:r>
            <a:endParaRPr lang="zh-CN" altLang="en-US" sz="2800"/>
          </a:p>
        </p:txBody>
      </p:sp>
      <p:sp>
        <p:nvSpPr>
          <p:cNvPr id="4" name="日期占位符 3"/>
          <p:cNvSpPr>
            <a:spLocks noGrp="1"/>
          </p:cNvSpPr>
          <p:nvPr>
            <p:ph type="dt" sz="quarter" idx="10"/>
          </p:nvPr>
        </p:nvSpPr>
        <p:spPr/>
        <p:txBody>
          <a:bodyPr/>
          <a:lstStyle/>
          <a:p>
            <a:pPr>
              <a:defRPr/>
            </a:pPr>
            <a:fld id="{8FECC23E-9503-4971-84AA-C12E635243F7}" type="datetime1">
              <a:rPr lang="zh-CN" altLang="en-US"/>
            </a:fld>
            <a:endParaRPr lang="en-US" altLang="zh-CN"/>
          </a:p>
        </p:txBody>
      </p:sp>
      <p:sp>
        <p:nvSpPr>
          <p:cNvPr id="655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1043">
                                            <p:txEl>
                                              <p:pRg st="1" end="1"/>
                                            </p:txEl>
                                          </p:spTgt>
                                        </p:tgtEl>
                                        <p:attrNameLst>
                                          <p:attrName>style.visibility</p:attrName>
                                        </p:attrNameLst>
                                      </p:cBhvr>
                                      <p:to>
                                        <p:strVal val="visible"/>
                                      </p:to>
                                    </p:set>
                                    <p:animEffect transition="in" filter="blinds(horizontal)">
                                      <p:cBhvr>
                                        <p:cTn id="7" dur="500"/>
                                        <p:tgtEl>
                                          <p:spTgt spid="4710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1043">
                                            <p:txEl>
                                              <p:pRg st="2" end="2"/>
                                            </p:txEl>
                                          </p:spTgt>
                                        </p:tgtEl>
                                        <p:attrNameLst>
                                          <p:attrName>style.visibility</p:attrName>
                                        </p:attrNameLst>
                                      </p:cBhvr>
                                      <p:to>
                                        <p:strVal val="visible"/>
                                      </p:to>
                                    </p:set>
                                    <p:animEffect transition="in" filter="blinds(horizontal)">
                                      <p:cBhvr>
                                        <p:cTn id="12" dur="500"/>
                                        <p:tgtEl>
                                          <p:spTgt spid="4710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1043">
                                            <p:txEl>
                                              <p:pRg st="3" end="3"/>
                                            </p:txEl>
                                          </p:spTgt>
                                        </p:tgtEl>
                                        <p:attrNameLst>
                                          <p:attrName>style.visibility</p:attrName>
                                        </p:attrNameLst>
                                      </p:cBhvr>
                                      <p:to>
                                        <p:strVal val="visible"/>
                                      </p:to>
                                    </p:set>
                                    <p:animEffect transition="in" filter="blinds(horizontal)">
                                      <p:cBhvr>
                                        <p:cTn id="17" dur="500"/>
                                        <p:tgtEl>
                                          <p:spTgt spid="4710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p:txBody>
          <a:bodyPr/>
          <a:lstStyle/>
          <a:p>
            <a:pPr eaLnBrk="1" hangingPunct="1"/>
            <a:endParaRPr lang="zh-CN" altLang="zh-CN"/>
          </a:p>
        </p:txBody>
      </p:sp>
      <p:sp>
        <p:nvSpPr>
          <p:cNvPr id="24579" name="Rectangle 3"/>
          <p:cNvSpPr>
            <a:spLocks noGrp="1" noRot="1"/>
          </p:cNvSpPr>
          <p:nvPr>
            <p:ph idx="1"/>
          </p:nvPr>
        </p:nvSpPr>
        <p:spPr>
          <a:xfrm>
            <a:off x="609600" y="2205038"/>
            <a:ext cx="8355013" cy="3894137"/>
          </a:xfrm>
        </p:spPr>
        <p:txBody>
          <a:bodyPr/>
          <a:lstStyle/>
          <a:p>
            <a:pPr eaLnBrk="1" hangingPunct="1"/>
            <a:r>
              <a:rPr lang="zh-CN" altLang="en-US"/>
              <a:t>课程性质：专业核心课</a:t>
            </a:r>
            <a:endParaRPr lang="zh-CN" altLang="en-US"/>
          </a:p>
          <a:p>
            <a:pPr eaLnBrk="1" hangingPunct="1"/>
            <a:r>
              <a:rPr lang="zh-CN" altLang="en-US"/>
              <a:t>考核方式：考试</a:t>
            </a:r>
            <a:endParaRPr lang="zh-CN" altLang="en-US"/>
          </a:p>
          <a:p>
            <a:pPr eaLnBrk="1" hangingPunct="1">
              <a:buFont typeface="Wingdings" panose="05000000000000000000" pitchFamily="2" charset="2"/>
              <a:buNone/>
            </a:pPr>
            <a:endParaRPr lang="zh-CN" altLang="en-US"/>
          </a:p>
          <a:p>
            <a:pPr eaLnBrk="1" hangingPunct="1"/>
            <a:endParaRPr lang="en-US" altLang="zh-CN"/>
          </a:p>
        </p:txBody>
      </p:sp>
      <p:sp>
        <p:nvSpPr>
          <p:cNvPr id="2458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60018FD7-D642-48B0-A977-3BE923496A13}"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p:cNvSpPr>
          <p:nvPr>
            <p:ph type="title"/>
          </p:nvPr>
        </p:nvSpPr>
        <p:spPr/>
        <p:txBody>
          <a:bodyPr/>
          <a:lstStyle/>
          <a:p>
            <a:pPr eaLnBrk="1" hangingPunct="1"/>
            <a:r>
              <a:rPr lang="zh-CN" altLang="en-US"/>
              <a:t>数据结构化</a:t>
            </a:r>
            <a:endParaRPr lang="zh-CN" altLang="en-US"/>
          </a:p>
        </p:txBody>
      </p:sp>
      <p:sp>
        <p:nvSpPr>
          <p:cNvPr id="72707" name="Rectangle 3"/>
          <p:cNvSpPr>
            <a:spLocks noGrp="1" noRot="1"/>
          </p:cNvSpPr>
          <p:nvPr>
            <p:ph idx="1"/>
          </p:nvPr>
        </p:nvSpPr>
        <p:spPr>
          <a:xfrm>
            <a:off x="684213" y="2017713"/>
            <a:ext cx="8270875" cy="4114800"/>
          </a:xfrm>
        </p:spPr>
        <p:txBody>
          <a:bodyPr/>
          <a:lstStyle/>
          <a:p>
            <a:pPr eaLnBrk="1" hangingPunct="1"/>
            <a:r>
              <a:rPr lang="zh-CN" altLang="en-US"/>
              <a:t>整体数据的</a:t>
            </a:r>
            <a:r>
              <a:rPr lang="zh-CN" altLang="en-US">
                <a:solidFill>
                  <a:schemeClr val="tx2"/>
                </a:solidFill>
              </a:rPr>
              <a:t>结构化</a:t>
            </a:r>
            <a:r>
              <a:rPr lang="zh-CN" altLang="en-US"/>
              <a:t>是数据库的主要特征之一。</a:t>
            </a:r>
            <a:endParaRPr lang="en-US" altLang="zh-CN"/>
          </a:p>
          <a:p>
            <a:pPr eaLnBrk="1" hangingPunct="1">
              <a:buFont typeface="Wingdings 2" panose="05020102010507070707" pitchFamily="18" charset="2"/>
              <a:buNone/>
            </a:pPr>
            <a:r>
              <a:rPr lang="en-US" altLang="zh-CN" sz="2400" b="1"/>
              <a:t>        </a:t>
            </a:r>
            <a:r>
              <a:rPr lang="zh-CN" altLang="en-US" sz="2400" b="1"/>
              <a:t>用数据模型描述数据的结构、操作及数据之间的联系。</a:t>
            </a:r>
            <a:endParaRPr lang="zh-CN" altLang="en-US" sz="2400" b="1"/>
          </a:p>
          <a:p>
            <a:pPr lvl="1" eaLnBrk="1" hangingPunct="1">
              <a:lnSpc>
                <a:spcPct val="30000"/>
              </a:lnSpc>
            </a:pPr>
            <a:endParaRPr lang="zh-CN" altLang="en-US"/>
          </a:p>
          <a:p>
            <a:pPr eaLnBrk="1" hangingPunct="1"/>
            <a:r>
              <a:rPr lang="zh-CN" altLang="en-US"/>
              <a:t>数据库中实现的是数据的真正结构化</a:t>
            </a:r>
            <a:endParaRPr lang="zh-CN" altLang="en-US"/>
          </a:p>
          <a:p>
            <a:pPr lvl="1" eaLnBrk="1" hangingPunct="1">
              <a:lnSpc>
                <a:spcPct val="170000"/>
              </a:lnSpc>
            </a:pPr>
            <a:r>
              <a:rPr lang="zh-CN" altLang="en-US" b="1"/>
              <a:t>数据的结构用</a:t>
            </a:r>
            <a:r>
              <a:rPr lang="zh-CN" altLang="en-US" b="1">
                <a:solidFill>
                  <a:srgbClr val="746AFC"/>
                </a:solidFill>
              </a:rPr>
              <a:t>数据模型</a:t>
            </a:r>
            <a:r>
              <a:rPr lang="zh-CN" altLang="en-US" b="1"/>
              <a:t>描述，无需程序定义和解释。</a:t>
            </a:r>
            <a:endParaRPr lang="zh-CN" altLang="en-US" b="1"/>
          </a:p>
          <a:p>
            <a:pPr lvl="1" eaLnBrk="1" hangingPunct="1">
              <a:lnSpc>
                <a:spcPct val="170000"/>
              </a:lnSpc>
            </a:pPr>
            <a:r>
              <a:rPr lang="zh-CN" altLang="en-US" b="1"/>
              <a:t>数据可以</a:t>
            </a:r>
            <a:r>
              <a:rPr lang="zh-CN" altLang="en-US" b="1">
                <a:solidFill>
                  <a:srgbClr val="746AFC"/>
                </a:solidFill>
              </a:rPr>
              <a:t>变长</a:t>
            </a:r>
            <a:r>
              <a:rPr lang="zh-CN" altLang="en-US" b="1"/>
              <a:t>。</a:t>
            </a:r>
            <a:endParaRPr lang="zh-CN" altLang="en-US" b="1"/>
          </a:p>
          <a:p>
            <a:pPr lvl="1" eaLnBrk="1" hangingPunct="1">
              <a:lnSpc>
                <a:spcPct val="170000"/>
              </a:lnSpc>
            </a:pPr>
            <a:r>
              <a:rPr lang="zh-CN" altLang="en-US" b="1"/>
              <a:t>数据的最小存取单位是</a:t>
            </a:r>
            <a:r>
              <a:rPr lang="zh-CN" altLang="en-US" b="1">
                <a:solidFill>
                  <a:srgbClr val="746AFC"/>
                </a:solidFill>
              </a:rPr>
              <a:t>数据项</a:t>
            </a:r>
            <a:r>
              <a:rPr lang="zh-CN" altLang="en-US"/>
              <a:t>。</a:t>
            </a:r>
            <a:endParaRPr lang="zh-CN" altLang="en-US"/>
          </a:p>
          <a:p>
            <a:pPr lvl="1" eaLnBrk="1" hangingPunct="1"/>
            <a:endParaRPr lang="en-US" altLang="zh-CN"/>
          </a:p>
        </p:txBody>
      </p:sp>
      <p:sp>
        <p:nvSpPr>
          <p:cNvPr id="7270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7A744409-CEFC-41C0-B12B-151268925213}"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p:cNvSpPr>
          <p:nvPr>
            <p:ph type="title"/>
          </p:nvPr>
        </p:nvSpPr>
        <p:spPr/>
        <p:txBody>
          <a:bodyPr/>
          <a:lstStyle/>
          <a:p>
            <a:pPr eaLnBrk="1" hangingPunct="1"/>
            <a:r>
              <a:rPr lang="zh-CN" altLang="en-US"/>
              <a:t>自身连接（续）</a:t>
            </a:r>
            <a:endParaRPr lang="zh-CN" altLang="en-US"/>
          </a:p>
        </p:txBody>
      </p:sp>
      <p:sp>
        <p:nvSpPr>
          <p:cNvPr id="66563" name="Rectangle 3"/>
          <p:cNvSpPr>
            <a:spLocks noGrp="1" noRot="1"/>
          </p:cNvSpPr>
          <p:nvPr>
            <p:ph idx="1"/>
          </p:nvPr>
        </p:nvSpPr>
        <p:spPr>
          <a:xfrm>
            <a:off x="609600" y="2205038"/>
            <a:ext cx="8153400" cy="1009650"/>
          </a:xfrm>
        </p:spPr>
        <p:txBody>
          <a:bodyPr/>
          <a:lstStyle/>
          <a:p>
            <a:pPr algn="just" eaLnBrk="1" hangingPunct="1">
              <a:buFont typeface="Wingdings" panose="05000000000000000000" pitchFamily="2" charset="2"/>
              <a:buNone/>
            </a:pPr>
            <a:r>
              <a:rPr lang="en-US" altLang="zh-CN" sz="2400"/>
              <a:t>           FIRST</a:t>
            </a:r>
            <a:r>
              <a:rPr lang="zh-CN" altLang="en-US" sz="2400"/>
              <a:t>表（</a:t>
            </a:r>
            <a:r>
              <a:rPr lang="en-US" altLang="zh-CN" sz="2400"/>
              <a:t>Course</a:t>
            </a:r>
            <a:r>
              <a:rPr lang="zh-CN" altLang="en-US" sz="2400"/>
              <a:t>表）</a:t>
            </a:r>
            <a:r>
              <a:rPr lang="zh-CN" altLang="en-US"/>
              <a:t> </a:t>
            </a:r>
            <a:endParaRPr lang="zh-CN" altLang="en-US"/>
          </a:p>
        </p:txBody>
      </p:sp>
      <p:sp>
        <p:nvSpPr>
          <p:cNvPr id="103" name="日期占位符 3"/>
          <p:cNvSpPr>
            <a:spLocks noGrp="1"/>
          </p:cNvSpPr>
          <p:nvPr>
            <p:ph type="dt" sz="quarter" idx="10"/>
          </p:nvPr>
        </p:nvSpPr>
        <p:spPr/>
        <p:txBody>
          <a:bodyPr/>
          <a:lstStyle/>
          <a:p>
            <a:pPr>
              <a:defRPr/>
            </a:pPr>
            <a:fld id="{DA63FD75-28E4-4A3B-AF41-3BAA6DC8C5CB}" type="datetime1">
              <a:rPr lang="zh-CN" altLang="en-US"/>
            </a:fld>
            <a:endParaRPr lang="en-US" altLang="zh-CN"/>
          </a:p>
        </p:txBody>
      </p:sp>
      <p:sp>
        <p:nvSpPr>
          <p:cNvPr id="665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grpSp>
        <p:nvGrpSpPr>
          <p:cNvPr id="66566" name="Group 4"/>
          <p:cNvGrpSpPr/>
          <p:nvPr/>
        </p:nvGrpSpPr>
        <p:grpSpPr bwMode="auto">
          <a:xfrm>
            <a:off x="1905000" y="2667000"/>
            <a:ext cx="5715000" cy="3200400"/>
            <a:chOff x="-3" y="-3"/>
            <a:chExt cx="3169" cy="3998"/>
          </a:xfrm>
        </p:grpSpPr>
        <p:grpSp>
          <p:nvGrpSpPr>
            <p:cNvPr id="66567" name="Group 5"/>
            <p:cNvGrpSpPr/>
            <p:nvPr/>
          </p:nvGrpSpPr>
          <p:grpSpPr bwMode="auto">
            <a:xfrm>
              <a:off x="0" y="0"/>
              <a:ext cx="3163" cy="3992"/>
              <a:chOff x="0" y="0"/>
              <a:chExt cx="3163" cy="3992"/>
            </a:xfrm>
          </p:grpSpPr>
          <p:grpSp>
            <p:nvGrpSpPr>
              <p:cNvPr id="66569" name="Group 6"/>
              <p:cNvGrpSpPr/>
              <p:nvPr/>
            </p:nvGrpSpPr>
            <p:grpSpPr bwMode="auto">
              <a:xfrm>
                <a:off x="0" y="0"/>
                <a:ext cx="513" cy="499"/>
                <a:chOff x="0" y="0"/>
                <a:chExt cx="513" cy="499"/>
              </a:xfrm>
            </p:grpSpPr>
            <p:sp>
              <p:nvSpPr>
                <p:cNvPr id="66663" name="Rectangle 7"/>
                <p:cNvSpPr>
                  <a:spLocks noChangeArrowheads="1"/>
                </p:cNvSpPr>
                <p:nvPr/>
              </p:nvSpPr>
              <p:spPr bwMode="auto">
                <a:xfrm>
                  <a:off x="43" y="0"/>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tabLst>
                      <a:tab pos="266700" algn="r"/>
                      <a:tab pos="2636520" algn="ctr"/>
                      <a:tab pos="5273675" algn="r"/>
                    </a:tabLst>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tabLst>
                      <a:tab pos="266700" algn="r"/>
                      <a:tab pos="2636520" algn="ctr"/>
                      <a:tab pos="5273675" algn="r"/>
                    </a:tabLst>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tabLst>
                      <a:tab pos="266700" algn="r"/>
                      <a:tab pos="2636520" algn="ctr"/>
                      <a:tab pos="5273675" algn="r"/>
                    </a:tabLst>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Cno</a:t>
                  </a:r>
                  <a:endParaRPr kumimoji="1" lang="en-US" altLang="zh-CN" sz="9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64" name="Rectangle 8"/>
                <p:cNvSpPr>
                  <a:spLocks noChangeArrowheads="1"/>
                </p:cNvSpPr>
                <p:nvPr/>
              </p:nvSpPr>
              <p:spPr bwMode="auto">
                <a:xfrm>
                  <a:off x="0" y="0"/>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70" name="Group 9"/>
              <p:cNvGrpSpPr/>
              <p:nvPr/>
            </p:nvGrpSpPr>
            <p:grpSpPr bwMode="auto">
              <a:xfrm>
                <a:off x="513" y="0"/>
                <a:ext cx="1272" cy="499"/>
                <a:chOff x="513" y="0"/>
                <a:chExt cx="1272" cy="499"/>
              </a:xfrm>
            </p:grpSpPr>
            <p:sp>
              <p:nvSpPr>
                <p:cNvPr id="66661" name="Rectangle 10"/>
                <p:cNvSpPr>
                  <a:spLocks noChangeArrowheads="1"/>
                </p:cNvSpPr>
                <p:nvPr/>
              </p:nvSpPr>
              <p:spPr bwMode="auto">
                <a:xfrm>
                  <a:off x="556" y="0"/>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Cname</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62" name="Rectangle 11"/>
                <p:cNvSpPr>
                  <a:spLocks noChangeArrowheads="1"/>
                </p:cNvSpPr>
                <p:nvPr/>
              </p:nvSpPr>
              <p:spPr bwMode="auto">
                <a:xfrm>
                  <a:off x="513" y="0"/>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71" name="Group 12"/>
              <p:cNvGrpSpPr/>
              <p:nvPr/>
            </p:nvGrpSpPr>
            <p:grpSpPr bwMode="auto">
              <a:xfrm>
                <a:off x="1785" y="0"/>
                <a:ext cx="611" cy="499"/>
                <a:chOff x="1785" y="0"/>
                <a:chExt cx="611" cy="499"/>
              </a:xfrm>
            </p:grpSpPr>
            <p:sp>
              <p:nvSpPr>
                <p:cNvPr id="66659" name="Rectangle 13"/>
                <p:cNvSpPr>
                  <a:spLocks noChangeArrowheads="1"/>
                </p:cNvSpPr>
                <p:nvPr/>
              </p:nvSpPr>
              <p:spPr bwMode="auto">
                <a:xfrm>
                  <a:off x="1828" y="0"/>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Cpno</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60" name="Rectangle 14"/>
                <p:cNvSpPr>
                  <a:spLocks noChangeArrowheads="1"/>
                </p:cNvSpPr>
                <p:nvPr/>
              </p:nvSpPr>
              <p:spPr bwMode="auto">
                <a:xfrm>
                  <a:off x="1785" y="0"/>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72" name="Group 15"/>
              <p:cNvGrpSpPr/>
              <p:nvPr/>
            </p:nvGrpSpPr>
            <p:grpSpPr bwMode="auto">
              <a:xfrm>
                <a:off x="2396" y="0"/>
                <a:ext cx="767" cy="499"/>
                <a:chOff x="2396" y="0"/>
                <a:chExt cx="767" cy="499"/>
              </a:xfrm>
            </p:grpSpPr>
            <p:sp>
              <p:nvSpPr>
                <p:cNvPr id="66657" name="Rectangle 16"/>
                <p:cNvSpPr>
                  <a:spLocks noChangeArrowheads="1"/>
                </p:cNvSpPr>
                <p:nvPr/>
              </p:nvSpPr>
              <p:spPr bwMode="auto">
                <a:xfrm>
                  <a:off x="2439" y="0"/>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Ccredit</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58" name="Rectangle 17"/>
                <p:cNvSpPr>
                  <a:spLocks noChangeArrowheads="1"/>
                </p:cNvSpPr>
                <p:nvPr/>
              </p:nvSpPr>
              <p:spPr bwMode="auto">
                <a:xfrm>
                  <a:off x="2396" y="0"/>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73" name="Group 18"/>
              <p:cNvGrpSpPr/>
              <p:nvPr/>
            </p:nvGrpSpPr>
            <p:grpSpPr bwMode="auto">
              <a:xfrm>
                <a:off x="0" y="499"/>
                <a:ext cx="513" cy="499"/>
                <a:chOff x="0" y="499"/>
                <a:chExt cx="513" cy="499"/>
              </a:xfrm>
            </p:grpSpPr>
            <p:sp>
              <p:nvSpPr>
                <p:cNvPr id="66655" name="Rectangle 19"/>
                <p:cNvSpPr>
                  <a:spLocks noChangeArrowheads="1"/>
                </p:cNvSpPr>
                <p:nvPr/>
              </p:nvSpPr>
              <p:spPr bwMode="auto">
                <a:xfrm>
                  <a:off x="43" y="499"/>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1</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56" name="Rectangle 20"/>
                <p:cNvSpPr>
                  <a:spLocks noChangeArrowheads="1"/>
                </p:cNvSpPr>
                <p:nvPr/>
              </p:nvSpPr>
              <p:spPr bwMode="auto">
                <a:xfrm>
                  <a:off x="0" y="499"/>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74" name="Group 21"/>
              <p:cNvGrpSpPr/>
              <p:nvPr/>
            </p:nvGrpSpPr>
            <p:grpSpPr bwMode="auto">
              <a:xfrm>
                <a:off x="513" y="499"/>
                <a:ext cx="1272" cy="499"/>
                <a:chOff x="513" y="499"/>
                <a:chExt cx="1272" cy="499"/>
              </a:xfrm>
            </p:grpSpPr>
            <p:sp>
              <p:nvSpPr>
                <p:cNvPr id="66653" name="Rectangle 22"/>
                <p:cNvSpPr>
                  <a:spLocks noChangeArrowheads="1"/>
                </p:cNvSpPr>
                <p:nvPr/>
              </p:nvSpPr>
              <p:spPr bwMode="auto">
                <a:xfrm>
                  <a:off x="556" y="499"/>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数据库</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54" name="Rectangle 23"/>
                <p:cNvSpPr>
                  <a:spLocks noChangeArrowheads="1"/>
                </p:cNvSpPr>
                <p:nvPr/>
              </p:nvSpPr>
              <p:spPr bwMode="auto">
                <a:xfrm>
                  <a:off x="513" y="499"/>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75" name="Group 24"/>
              <p:cNvGrpSpPr/>
              <p:nvPr/>
            </p:nvGrpSpPr>
            <p:grpSpPr bwMode="auto">
              <a:xfrm>
                <a:off x="1785" y="499"/>
                <a:ext cx="611" cy="499"/>
                <a:chOff x="1785" y="499"/>
                <a:chExt cx="611" cy="499"/>
              </a:xfrm>
            </p:grpSpPr>
            <p:sp>
              <p:nvSpPr>
                <p:cNvPr id="66651" name="Rectangle 25"/>
                <p:cNvSpPr>
                  <a:spLocks noChangeArrowheads="1"/>
                </p:cNvSpPr>
                <p:nvPr/>
              </p:nvSpPr>
              <p:spPr bwMode="auto">
                <a:xfrm>
                  <a:off x="1828" y="499"/>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5</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52" name="Rectangle 26"/>
                <p:cNvSpPr>
                  <a:spLocks noChangeArrowheads="1"/>
                </p:cNvSpPr>
                <p:nvPr/>
              </p:nvSpPr>
              <p:spPr bwMode="auto">
                <a:xfrm>
                  <a:off x="1785" y="499"/>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76" name="Group 27"/>
              <p:cNvGrpSpPr/>
              <p:nvPr/>
            </p:nvGrpSpPr>
            <p:grpSpPr bwMode="auto">
              <a:xfrm>
                <a:off x="2396" y="499"/>
                <a:ext cx="767" cy="499"/>
                <a:chOff x="2396" y="499"/>
                <a:chExt cx="767" cy="499"/>
              </a:xfrm>
            </p:grpSpPr>
            <p:sp>
              <p:nvSpPr>
                <p:cNvPr id="66649" name="Rectangle 28"/>
                <p:cNvSpPr>
                  <a:spLocks noChangeArrowheads="1"/>
                </p:cNvSpPr>
                <p:nvPr/>
              </p:nvSpPr>
              <p:spPr bwMode="auto">
                <a:xfrm>
                  <a:off x="2439" y="499"/>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4  </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50" name="Rectangle 29"/>
                <p:cNvSpPr>
                  <a:spLocks noChangeArrowheads="1"/>
                </p:cNvSpPr>
                <p:nvPr/>
              </p:nvSpPr>
              <p:spPr bwMode="auto">
                <a:xfrm>
                  <a:off x="2396" y="499"/>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77" name="Group 30"/>
              <p:cNvGrpSpPr/>
              <p:nvPr/>
            </p:nvGrpSpPr>
            <p:grpSpPr bwMode="auto">
              <a:xfrm>
                <a:off x="0" y="998"/>
                <a:ext cx="513" cy="499"/>
                <a:chOff x="0" y="998"/>
                <a:chExt cx="513" cy="499"/>
              </a:xfrm>
            </p:grpSpPr>
            <p:sp>
              <p:nvSpPr>
                <p:cNvPr id="66647" name="Rectangle 31"/>
                <p:cNvSpPr>
                  <a:spLocks noChangeArrowheads="1"/>
                </p:cNvSpPr>
                <p:nvPr/>
              </p:nvSpPr>
              <p:spPr bwMode="auto">
                <a:xfrm>
                  <a:off x="43" y="998"/>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2</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48" name="Rectangle 32"/>
                <p:cNvSpPr>
                  <a:spLocks noChangeArrowheads="1"/>
                </p:cNvSpPr>
                <p:nvPr/>
              </p:nvSpPr>
              <p:spPr bwMode="auto">
                <a:xfrm>
                  <a:off x="0" y="998"/>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78" name="Group 33"/>
              <p:cNvGrpSpPr/>
              <p:nvPr/>
            </p:nvGrpSpPr>
            <p:grpSpPr bwMode="auto">
              <a:xfrm>
                <a:off x="513" y="998"/>
                <a:ext cx="1272" cy="499"/>
                <a:chOff x="513" y="998"/>
                <a:chExt cx="1272" cy="499"/>
              </a:xfrm>
            </p:grpSpPr>
            <p:sp>
              <p:nvSpPr>
                <p:cNvPr id="66645" name="Rectangle 34"/>
                <p:cNvSpPr>
                  <a:spLocks noChangeArrowheads="1"/>
                </p:cNvSpPr>
                <p:nvPr/>
              </p:nvSpPr>
              <p:spPr bwMode="auto">
                <a:xfrm>
                  <a:off x="556" y="998"/>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数学</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46" name="Rectangle 35"/>
                <p:cNvSpPr>
                  <a:spLocks noChangeArrowheads="1"/>
                </p:cNvSpPr>
                <p:nvPr/>
              </p:nvSpPr>
              <p:spPr bwMode="auto">
                <a:xfrm>
                  <a:off x="513" y="998"/>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79" name="Group 36"/>
              <p:cNvGrpSpPr/>
              <p:nvPr/>
            </p:nvGrpSpPr>
            <p:grpSpPr bwMode="auto">
              <a:xfrm>
                <a:off x="1785" y="998"/>
                <a:ext cx="611" cy="499"/>
                <a:chOff x="1785" y="998"/>
                <a:chExt cx="611" cy="499"/>
              </a:xfrm>
            </p:grpSpPr>
            <p:sp>
              <p:nvSpPr>
                <p:cNvPr id="66643" name="Rectangle 37"/>
                <p:cNvSpPr>
                  <a:spLocks noChangeArrowheads="1"/>
                </p:cNvSpPr>
                <p:nvPr/>
              </p:nvSpPr>
              <p:spPr bwMode="auto">
                <a:xfrm>
                  <a:off x="1828" y="998"/>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1000">
                      <a:latin typeface="Times New Roman" panose="02020603050405020304" pitchFamily="18" charset="0"/>
                    </a:rPr>
                    <a:t> </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44" name="Rectangle 38"/>
                <p:cNvSpPr>
                  <a:spLocks noChangeArrowheads="1"/>
                </p:cNvSpPr>
                <p:nvPr/>
              </p:nvSpPr>
              <p:spPr bwMode="auto">
                <a:xfrm>
                  <a:off x="1785" y="998"/>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80" name="Group 39"/>
              <p:cNvGrpSpPr/>
              <p:nvPr/>
            </p:nvGrpSpPr>
            <p:grpSpPr bwMode="auto">
              <a:xfrm>
                <a:off x="2396" y="998"/>
                <a:ext cx="767" cy="499"/>
                <a:chOff x="2396" y="998"/>
                <a:chExt cx="767" cy="499"/>
              </a:xfrm>
            </p:grpSpPr>
            <p:sp>
              <p:nvSpPr>
                <p:cNvPr id="66641" name="Rectangle 40"/>
                <p:cNvSpPr>
                  <a:spLocks noChangeArrowheads="1"/>
                </p:cNvSpPr>
                <p:nvPr/>
              </p:nvSpPr>
              <p:spPr bwMode="auto">
                <a:xfrm>
                  <a:off x="2439" y="998"/>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2</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42" name="Rectangle 41"/>
                <p:cNvSpPr>
                  <a:spLocks noChangeArrowheads="1"/>
                </p:cNvSpPr>
                <p:nvPr/>
              </p:nvSpPr>
              <p:spPr bwMode="auto">
                <a:xfrm>
                  <a:off x="2396" y="998"/>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81" name="Group 42"/>
              <p:cNvGrpSpPr/>
              <p:nvPr/>
            </p:nvGrpSpPr>
            <p:grpSpPr bwMode="auto">
              <a:xfrm>
                <a:off x="0" y="1497"/>
                <a:ext cx="513" cy="499"/>
                <a:chOff x="0" y="1497"/>
                <a:chExt cx="513" cy="499"/>
              </a:xfrm>
            </p:grpSpPr>
            <p:sp>
              <p:nvSpPr>
                <p:cNvPr id="66639" name="Rectangle 43"/>
                <p:cNvSpPr>
                  <a:spLocks noChangeArrowheads="1"/>
                </p:cNvSpPr>
                <p:nvPr/>
              </p:nvSpPr>
              <p:spPr bwMode="auto">
                <a:xfrm>
                  <a:off x="43" y="1497"/>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3</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40" name="Rectangle 44"/>
                <p:cNvSpPr>
                  <a:spLocks noChangeArrowheads="1"/>
                </p:cNvSpPr>
                <p:nvPr/>
              </p:nvSpPr>
              <p:spPr bwMode="auto">
                <a:xfrm>
                  <a:off x="0" y="1497"/>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82" name="Group 45"/>
              <p:cNvGrpSpPr/>
              <p:nvPr/>
            </p:nvGrpSpPr>
            <p:grpSpPr bwMode="auto">
              <a:xfrm>
                <a:off x="513" y="1497"/>
                <a:ext cx="1272" cy="499"/>
                <a:chOff x="513" y="1497"/>
                <a:chExt cx="1272" cy="499"/>
              </a:xfrm>
            </p:grpSpPr>
            <p:sp>
              <p:nvSpPr>
                <p:cNvPr id="66637" name="Rectangle 46"/>
                <p:cNvSpPr>
                  <a:spLocks noChangeArrowheads="1"/>
                </p:cNvSpPr>
                <p:nvPr/>
              </p:nvSpPr>
              <p:spPr bwMode="auto">
                <a:xfrm>
                  <a:off x="556" y="1497"/>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信息系统</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38" name="Rectangle 47"/>
                <p:cNvSpPr>
                  <a:spLocks noChangeArrowheads="1"/>
                </p:cNvSpPr>
                <p:nvPr/>
              </p:nvSpPr>
              <p:spPr bwMode="auto">
                <a:xfrm>
                  <a:off x="513" y="1497"/>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83" name="Group 48"/>
              <p:cNvGrpSpPr/>
              <p:nvPr/>
            </p:nvGrpSpPr>
            <p:grpSpPr bwMode="auto">
              <a:xfrm>
                <a:off x="1785" y="1497"/>
                <a:ext cx="611" cy="499"/>
                <a:chOff x="1785" y="1497"/>
                <a:chExt cx="611" cy="499"/>
              </a:xfrm>
            </p:grpSpPr>
            <p:sp>
              <p:nvSpPr>
                <p:cNvPr id="66635" name="Rectangle 49"/>
                <p:cNvSpPr>
                  <a:spLocks noChangeArrowheads="1"/>
                </p:cNvSpPr>
                <p:nvPr/>
              </p:nvSpPr>
              <p:spPr bwMode="auto">
                <a:xfrm>
                  <a:off x="1828" y="1497"/>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1</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36" name="Rectangle 50"/>
                <p:cNvSpPr>
                  <a:spLocks noChangeArrowheads="1"/>
                </p:cNvSpPr>
                <p:nvPr/>
              </p:nvSpPr>
              <p:spPr bwMode="auto">
                <a:xfrm>
                  <a:off x="1785" y="1497"/>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84" name="Group 51"/>
              <p:cNvGrpSpPr/>
              <p:nvPr/>
            </p:nvGrpSpPr>
            <p:grpSpPr bwMode="auto">
              <a:xfrm>
                <a:off x="2396" y="1497"/>
                <a:ext cx="767" cy="499"/>
                <a:chOff x="2396" y="1497"/>
                <a:chExt cx="767" cy="499"/>
              </a:xfrm>
            </p:grpSpPr>
            <p:sp>
              <p:nvSpPr>
                <p:cNvPr id="66633" name="Rectangle 52"/>
                <p:cNvSpPr>
                  <a:spLocks noChangeArrowheads="1"/>
                </p:cNvSpPr>
                <p:nvPr/>
              </p:nvSpPr>
              <p:spPr bwMode="auto">
                <a:xfrm>
                  <a:off x="2439" y="1497"/>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4</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34" name="Rectangle 53"/>
                <p:cNvSpPr>
                  <a:spLocks noChangeArrowheads="1"/>
                </p:cNvSpPr>
                <p:nvPr/>
              </p:nvSpPr>
              <p:spPr bwMode="auto">
                <a:xfrm>
                  <a:off x="2396" y="1497"/>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85" name="Group 54"/>
              <p:cNvGrpSpPr/>
              <p:nvPr/>
            </p:nvGrpSpPr>
            <p:grpSpPr bwMode="auto">
              <a:xfrm>
                <a:off x="0" y="1996"/>
                <a:ext cx="513" cy="499"/>
                <a:chOff x="0" y="1996"/>
                <a:chExt cx="513" cy="499"/>
              </a:xfrm>
            </p:grpSpPr>
            <p:sp>
              <p:nvSpPr>
                <p:cNvPr id="66631" name="Rectangle 55"/>
                <p:cNvSpPr>
                  <a:spLocks noChangeArrowheads="1"/>
                </p:cNvSpPr>
                <p:nvPr/>
              </p:nvSpPr>
              <p:spPr bwMode="auto">
                <a:xfrm>
                  <a:off x="43" y="1996"/>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4</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32" name="Rectangle 56"/>
                <p:cNvSpPr>
                  <a:spLocks noChangeArrowheads="1"/>
                </p:cNvSpPr>
                <p:nvPr/>
              </p:nvSpPr>
              <p:spPr bwMode="auto">
                <a:xfrm>
                  <a:off x="0" y="1996"/>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86" name="Group 57"/>
              <p:cNvGrpSpPr/>
              <p:nvPr/>
            </p:nvGrpSpPr>
            <p:grpSpPr bwMode="auto">
              <a:xfrm>
                <a:off x="513" y="1996"/>
                <a:ext cx="1272" cy="499"/>
                <a:chOff x="513" y="1996"/>
                <a:chExt cx="1272" cy="499"/>
              </a:xfrm>
            </p:grpSpPr>
            <p:sp>
              <p:nvSpPr>
                <p:cNvPr id="66629" name="Rectangle 58"/>
                <p:cNvSpPr>
                  <a:spLocks noChangeArrowheads="1"/>
                </p:cNvSpPr>
                <p:nvPr/>
              </p:nvSpPr>
              <p:spPr bwMode="auto">
                <a:xfrm>
                  <a:off x="556" y="1996"/>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操作系统</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30" name="Rectangle 59"/>
                <p:cNvSpPr>
                  <a:spLocks noChangeArrowheads="1"/>
                </p:cNvSpPr>
                <p:nvPr/>
              </p:nvSpPr>
              <p:spPr bwMode="auto">
                <a:xfrm>
                  <a:off x="513" y="1996"/>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87" name="Group 60"/>
              <p:cNvGrpSpPr/>
              <p:nvPr/>
            </p:nvGrpSpPr>
            <p:grpSpPr bwMode="auto">
              <a:xfrm>
                <a:off x="1785" y="1996"/>
                <a:ext cx="611" cy="499"/>
                <a:chOff x="1785" y="1996"/>
                <a:chExt cx="611" cy="499"/>
              </a:xfrm>
            </p:grpSpPr>
            <p:sp>
              <p:nvSpPr>
                <p:cNvPr id="66627" name="Rectangle 61"/>
                <p:cNvSpPr>
                  <a:spLocks noChangeArrowheads="1"/>
                </p:cNvSpPr>
                <p:nvPr/>
              </p:nvSpPr>
              <p:spPr bwMode="auto">
                <a:xfrm>
                  <a:off x="1828" y="1996"/>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6</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28" name="Rectangle 62"/>
                <p:cNvSpPr>
                  <a:spLocks noChangeArrowheads="1"/>
                </p:cNvSpPr>
                <p:nvPr/>
              </p:nvSpPr>
              <p:spPr bwMode="auto">
                <a:xfrm>
                  <a:off x="1785" y="1996"/>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88" name="Group 63"/>
              <p:cNvGrpSpPr/>
              <p:nvPr/>
            </p:nvGrpSpPr>
            <p:grpSpPr bwMode="auto">
              <a:xfrm>
                <a:off x="2396" y="1996"/>
                <a:ext cx="767" cy="499"/>
                <a:chOff x="2396" y="1996"/>
                <a:chExt cx="767" cy="499"/>
              </a:xfrm>
            </p:grpSpPr>
            <p:sp>
              <p:nvSpPr>
                <p:cNvPr id="66625" name="Rectangle 64"/>
                <p:cNvSpPr>
                  <a:spLocks noChangeArrowheads="1"/>
                </p:cNvSpPr>
                <p:nvPr/>
              </p:nvSpPr>
              <p:spPr bwMode="auto">
                <a:xfrm>
                  <a:off x="2439" y="1996"/>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3</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26" name="Rectangle 65"/>
                <p:cNvSpPr>
                  <a:spLocks noChangeArrowheads="1"/>
                </p:cNvSpPr>
                <p:nvPr/>
              </p:nvSpPr>
              <p:spPr bwMode="auto">
                <a:xfrm>
                  <a:off x="2396" y="1996"/>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89" name="Group 66"/>
              <p:cNvGrpSpPr/>
              <p:nvPr/>
            </p:nvGrpSpPr>
            <p:grpSpPr bwMode="auto">
              <a:xfrm>
                <a:off x="0" y="2495"/>
                <a:ext cx="513" cy="499"/>
                <a:chOff x="0" y="2495"/>
                <a:chExt cx="513" cy="499"/>
              </a:xfrm>
            </p:grpSpPr>
            <p:sp>
              <p:nvSpPr>
                <p:cNvPr id="66623" name="Rectangle 67"/>
                <p:cNvSpPr>
                  <a:spLocks noChangeArrowheads="1"/>
                </p:cNvSpPr>
                <p:nvPr/>
              </p:nvSpPr>
              <p:spPr bwMode="auto">
                <a:xfrm>
                  <a:off x="43" y="2495"/>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5</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24" name="Rectangle 68"/>
                <p:cNvSpPr>
                  <a:spLocks noChangeArrowheads="1"/>
                </p:cNvSpPr>
                <p:nvPr/>
              </p:nvSpPr>
              <p:spPr bwMode="auto">
                <a:xfrm>
                  <a:off x="0" y="2495"/>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90" name="Group 69"/>
              <p:cNvGrpSpPr/>
              <p:nvPr/>
            </p:nvGrpSpPr>
            <p:grpSpPr bwMode="auto">
              <a:xfrm>
                <a:off x="513" y="2495"/>
                <a:ext cx="1272" cy="499"/>
                <a:chOff x="513" y="2495"/>
                <a:chExt cx="1272" cy="499"/>
              </a:xfrm>
            </p:grpSpPr>
            <p:sp>
              <p:nvSpPr>
                <p:cNvPr id="66621" name="Rectangle 70"/>
                <p:cNvSpPr>
                  <a:spLocks noChangeArrowheads="1"/>
                </p:cNvSpPr>
                <p:nvPr/>
              </p:nvSpPr>
              <p:spPr bwMode="auto">
                <a:xfrm>
                  <a:off x="556" y="2495"/>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数据结构</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22" name="Rectangle 71"/>
                <p:cNvSpPr>
                  <a:spLocks noChangeArrowheads="1"/>
                </p:cNvSpPr>
                <p:nvPr/>
              </p:nvSpPr>
              <p:spPr bwMode="auto">
                <a:xfrm>
                  <a:off x="513" y="2495"/>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91" name="Group 72"/>
              <p:cNvGrpSpPr/>
              <p:nvPr/>
            </p:nvGrpSpPr>
            <p:grpSpPr bwMode="auto">
              <a:xfrm>
                <a:off x="1785" y="2495"/>
                <a:ext cx="611" cy="499"/>
                <a:chOff x="1785" y="2495"/>
                <a:chExt cx="611" cy="499"/>
              </a:xfrm>
            </p:grpSpPr>
            <p:sp>
              <p:nvSpPr>
                <p:cNvPr id="66619" name="Rectangle 73"/>
                <p:cNvSpPr>
                  <a:spLocks noChangeArrowheads="1"/>
                </p:cNvSpPr>
                <p:nvPr/>
              </p:nvSpPr>
              <p:spPr bwMode="auto">
                <a:xfrm>
                  <a:off x="1828" y="2495"/>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7</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20" name="Rectangle 74"/>
                <p:cNvSpPr>
                  <a:spLocks noChangeArrowheads="1"/>
                </p:cNvSpPr>
                <p:nvPr/>
              </p:nvSpPr>
              <p:spPr bwMode="auto">
                <a:xfrm>
                  <a:off x="1785" y="2495"/>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92" name="Group 75"/>
              <p:cNvGrpSpPr/>
              <p:nvPr/>
            </p:nvGrpSpPr>
            <p:grpSpPr bwMode="auto">
              <a:xfrm>
                <a:off x="2396" y="2495"/>
                <a:ext cx="767" cy="499"/>
                <a:chOff x="2396" y="2495"/>
                <a:chExt cx="767" cy="499"/>
              </a:xfrm>
            </p:grpSpPr>
            <p:sp>
              <p:nvSpPr>
                <p:cNvPr id="66617" name="Rectangle 76"/>
                <p:cNvSpPr>
                  <a:spLocks noChangeArrowheads="1"/>
                </p:cNvSpPr>
                <p:nvPr/>
              </p:nvSpPr>
              <p:spPr bwMode="auto">
                <a:xfrm>
                  <a:off x="2439" y="2495"/>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4</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18" name="Rectangle 77"/>
                <p:cNvSpPr>
                  <a:spLocks noChangeArrowheads="1"/>
                </p:cNvSpPr>
                <p:nvPr/>
              </p:nvSpPr>
              <p:spPr bwMode="auto">
                <a:xfrm>
                  <a:off x="2396" y="2495"/>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93" name="Group 78"/>
              <p:cNvGrpSpPr/>
              <p:nvPr/>
            </p:nvGrpSpPr>
            <p:grpSpPr bwMode="auto">
              <a:xfrm>
                <a:off x="0" y="2994"/>
                <a:ext cx="513" cy="499"/>
                <a:chOff x="0" y="2994"/>
                <a:chExt cx="513" cy="499"/>
              </a:xfrm>
            </p:grpSpPr>
            <p:sp>
              <p:nvSpPr>
                <p:cNvPr id="66615" name="Rectangle 79"/>
                <p:cNvSpPr>
                  <a:spLocks noChangeArrowheads="1"/>
                </p:cNvSpPr>
                <p:nvPr/>
              </p:nvSpPr>
              <p:spPr bwMode="auto">
                <a:xfrm>
                  <a:off x="43" y="2994"/>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6</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16" name="Rectangle 80"/>
                <p:cNvSpPr>
                  <a:spLocks noChangeArrowheads="1"/>
                </p:cNvSpPr>
                <p:nvPr/>
              </p:nvSpPr>
              <p:spPr bwMode="auto">
                <a:xfrm>
                  <a:off x="0" y="2994"/>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94" name="Group 81"/>
              <p:cNvGrpSpPr/>
              <p:nvPr/>
            </p:nvGrpSpPr>
            <p:grpSpPr bwMode="auto">
              <a:xfrm>
                <a:off x="513" y="2994"/>
                <a:ext cx="1272" cy="499"/>
                <a:chOff x="513" y="2994"/>
                <a:chExt cx="1272" cy="499"/>
              </a:xfrm>
            </p:grpSpPr>
            <p:sp>
              <p:nvSpPr>
                <p:cNvPr id="66613" name="Rectangle 82"/>
                <p:cNvSpPr>
                  <a:spLocks noChangeArrowheads="1"/>
                </p:cNvSpPr>
                <p:nvPr/>
              </p:nvSpPr>
              <p:spPr bwMode="auto">
                <a:xfrm>
                  <a:off x="556" y="2994"/>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数据处理</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14" name="Rectangle 83"/>
                <p:cNvSpPr>
                  <a:spLocks noChangeArrowheads="1"/>
                </p:cNvSpPr>
                <p:nvPr/>
              </p:nvSpPr>
              <p:spPr bwMode="auto">
                <a:xfrm>
                  <a:off x="513" y="2994"/>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95" name="Group 84"/>
              <p:cNvGrpSpPr/>
              <p:nvPr/>
            </p:nvGrpSpPr>
            <p:grpSpPr bwMode="auto">
              <a:xfrm>
                <a:off x="1785" y="2994"/>
                <a:ext cx="611" cy="499"/>
                <a:chOff x="1785" y="2994"/>
                <a:chExt cx="611" cy="499"/>
              </a:xfrm>
            </p:grpSpPr>
            <p:sp>
              <p:nvSpPr>
                <p:cNvPr id="66611" name="Rectangle 85"/>
                <p:cNvSpPr>
                  <a:spLocks noChangeArrowheads="1"/>
                </p:cNvSpPr>
                <p:nvPr/>
              </p:nvSpPr>
              <p:spPr bwMode="auto">
                <a:xfrm>
                  <a:off x="1828" y="2994"/>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12" name="Rectangle 86"/>
                <p:cNvSpPr>
                  <a:spLocks noChangeArrowheads="1"/>
                </p:cNvSpPr>
                <p:nvPr/>
              </p:nvSpPr>
              <p:spPr bwMode="auto">
                <a:xfrm>
                  <a:off x="1785" y="2994"/>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96" name="Group 87"/>
              <p:cNvGrpSpPr/>
              <p:nvPr/>
            </p:nvGrpSpPr>
            <p:grpSpPr bwMode="auto">
              <a:xfrm>
                <a:off x="2396" y="2994"/>
                <a:ext cx="767" cy="499"/>
                <a:chOff x="2396" y="2994"/>
                <a:chExt cx="767" cy="499"/>
              </a:xfrm>
            </p:grpSpPr>
            <p:sp>
              <p:nvSpPr>
                <p:cNvPr id="66609" name="Rectangle 88"/>
                <p:cNvSpPr>
                  <a:spLocks noChangeArrowheads="1"/>
                </p:cNvSpPr>
                <p:nvPr/>
              </p:nvSpPr>
              <p:spPr bwMode="auto">
                <a:xfrm>
                  <a:off x="2439" y="2994"/>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2</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10" name="Rectangle 89"/>
                <p:cNvSpPr>
                  <a:spLocks noChangeArrowheads="1"/>
                </p:cNvSpPr>
                <p:nvPr/>
              </p:nvSpPr>
              <p:spPr bwMode="auto">
                <a:xfrm>
                  <a:off x="2396" y="2994"/>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97" name="Group 90"/>
              <p:cNvGrpSpPr/>
              <p:nvPr/>
            </p:nvGrpSpPr>
            <p:grpSpPr bwMode="auto">
              <a:xfrm>
                <a:off x="0" y="3493"/>
                <a:ext cx="513" cy="499"/>
                <a:chOff x="0" y="3493"/>
                <a:chExt cx="513" cy="499"/>
              </a:xfrm>
            </p:grpSpPr>
            <p:sp>
              <p:nvSpPr>
                <p:cNvPr id="66607" name="Rectangle 91"/>
                <p:cNvSpPr>
                  <a:spLocks noChangeArrowheads="1"/>
                </p:cNvSpPr>
                <p:nvPr/>
              </p:nvSpPr>
              <p:spPr bwMode="auto">
                <a:xfrm>
                  <a:off x="43" y="3493"/>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7</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08" name="Rectangle 92"/>
                <p:cNvSpPr>
                  <a:spLocks noChangeArrowheads="1"/>
                </p:cNvSpPr>
                <p:nvPr/>
              </p:nvSpPr>
              <p:spPr bwMode="auto">
                <a:xfrm>
                  <a:off x="0" y="3493"/>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98" name="Group 93"/>
              <p:cNvGrpSpPr/>
              <p:nvPr/>
            </p:nvGrpSpPr>
            <p:grpSpPr bwMode="auto">
              <a:xfrm>
                <a:off x="513" y="3493"/>
                <a:ext cx="1272" cy="499"/>
                <a:chOff x="513" y="3493"/>
                <a:chExt cx="1272" cy="499"/>
              </a:xfrm>
            </p:grpSpPr>
            <p:sp>
              <p:nvSpPr>
                <p:cNvPr id="66605" name="Rectangle 94"/>
                <p:cNvSpPr>
                  <a:spLocks noChangeArrowheads="1"/>
                </p:cNvSpPr>
                <p:nvPr/>
              </p:nvSpPr>
              <p:spPr bwMode="auto">
                <a:xfrm>
                  <a:off x="556" y="3493"/>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PASCAL</a:t>
                  </a:r>
                  <a:r>
                    <a:rPr kumimoji="1" lang="zh-CN" altLang="en-US" sz="2200" b="1">
                      <a:latin typeface="Times New Roman" panose="02020603050405020304" pitchFamily="18" charset="0"/>
                    </a:rPr>
                    <a:t>语言</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06" name="Rectangle 95"/>
                <p:cNvSpPr>
                  <a:spLocks noChangeArrowheads="1"/>
                </p:cNvSpPr>
                <p:nvPr/>
              </p:nvSpPr>
              <p:spPr bwMode="auto">
                <a:xfrm>
                  <a:off x="513" y="3493"/>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599" name="Group 96"/>
              <p:cNvGrpSpPr/>
              <p:nvPr/>
            </p:nvGrpSpPr>
            <p:grpSpPr bwMode="auto">
              <a:xfrm>
                <a:off x="1785" y="3493"/>
                <a:ext cx="611" cy="499"/>
                <a:chOff x="1785" y="3493"/>
                <a:chExt cx="611" cy="499"/>
              </a:xfrm>
            </p:grpSpPr>
            <p:sp>
              <p:nvSpPr>
                <p:cNvPr id="66603" name="Rectangle 97"/>
                <p:cNvSpPr>
                  <a:spLocks noChangeArrowheads="1"/>
                </p:cNvSpPr>
                <p:nvPr/>
              </p:nvSpPr>
              <p:spPr bwMode="auto">
                <a:xfrm>
                  <a:off x="1828" y="3493"/>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6</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04" name="Rectangle 98"/>
                <p:cNvSpPr>
                  <a:spLocks noChangeArrowheads="1"/>
                </p:cNvSpPr>
                <p:nvPr/>
              </p:nvSpPr>
              <p:spPr bwMode="auto">
                <a:xfrm>
                  <a:off x="1785" y="3493"/>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6600" name="Group 99"/>
              <p:cNvGrpSpPr/>
              <p:nvPr/>
            </p:nvGrpSpPr>
            <p:grpSpPr bwMode="auto">
              <a:xfrm>
                <a:off x="2396" y="3493"/>
                <a:ext cx="767" cy="499"/>
                <a:chOff x="2396" y="3493"/>
                <a:chExt cx="767" cy="499"/>
              </a:xfrm>
            </p:grpSpPr>
            <p:sp>
              <p:nvSpPr>
                <p:cNvPr id="66601" name="Rectangle 100"/>
                <p:cNvSpPr>
                  <a:spLocks noChangeArrowheads="1"/>
                </p:cNvSpPr>
                <p:nvPr/>
              </p:nvSpPr>
              <p:spPr bwMode="auto">
                <a:xfrm>
                  <a:off x="2439" y="3493"/>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4</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6602" name="Rectangle 101"/>
                <p:cNvSpPr>
                  <a:spLocks noChangeArrowheads="1"/>
                </p:cNvSpPr>
                <p:nvPr/>
              </p:nvSpPr>
              <p:spPr bwMode="auto">
                <a:xfrm>
                  <a:off x="2396" y="3493"/>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sp>
          <p:nvSpPr>
            <p:cNvPr id="66568" name="Rectangle 102"/>
            <p:cNvSpPr>
              <a:spLocks noChangeArrowheads="1"/>
            </p:cNvSpPr>
            <p:nvPr/>
          </p:nvSpPr>
          <p:spPr bwMode="auto">
            <a:xfrm>
              <a:off x="-3" y="-3"/>
              <a:ext cx="3169" cy="3998"/>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p:cNvSpPr>
          <p:nvPr>
            <p:ph type="title"/>
          </p:nvPr>
        </p:nvSpPr>
        <p:spPr/>
        <p:txBody>
          <a:bodyPr/>
          <a:lstStyle/>
          <a:p>
            <a:pPr eaLnBrk="1" hangingPunct="1"/>
            <a:r>
              <a:rPr lang="zh-CN" altLang="en-US"/>
              <a:t>自身连接（续）</a:t>
            </a:r>
            <a:endParaRPr lang="zh-CN" altLang="en-US"/>
          </a:p>
        </p:txBody>
      </p:sp>
      <p:sp>
        <p:nvSpPr>
          <p:cNvPr id="67587" name="Rectangle 3"/>
          <p:cNvSpPr>
            <a:spLocks noGrp="1" noRot="1"/>
          </p:cNvSpPr>
          <p:nvPr>
            <p:ph idx="1"/>
          </p:nvPr>
        </p:nvSpPr>
        <p:spPr>
          <a:xfrm>
            <a:off x="609600" y="2205038"/>
            <a:ext cx="8153400" cy="1009650"/>
          </a:xfrm>
        </p:spPr>
        <p:txBody>
          <a:bodyPr/>
          <a:lstStyle/>
          <a:p>
            <a:pPr algn="just" eaLnBrk="1" hangingPunct="1">
              <a:buFont typeface="Wingdings" panose="05000000000000000000" pitchFamily="2" charset="2"/>
              <a:buNone/>
            </a:pPr>
            <a:r>
              <a:rPr lang="en-US" altLang="zh-CN" sz="2400"/>
              <a:t>SECOND</a:t>
            </a:r>
            <a:r>
              <a:rPr lang="zh-CN" altLang="en-US" sz="2400"/>
              <a:t>表（</a:t>
            </a:r>
            <a:r>
              <a:rPr lang="en-US" altLang="zh-CN" sz="2400"/>
              <a:t>Course</a:t>
            </a:r>
            <a:r>
              <a:rPr lang="zh-CN" altLang="en-US" sz="2400"/>
              <a:t>表）</a:t>
            </a:r>
            <a:r>
              <a:rPr lang="zh-CN" altLang="en-US" sz="3600"/>
              <a:t> </a:t>
            </a:r>
            <a:endParaRPr lang="zh-CN" altLang="en-US" sz="3600"/>
          </a:p>
        </p:txBody>
      </p:sp>
      <p:sp>
        <p:nvSpPr>
          <p:cNvPr id="103" name="日期占位符 3"/>
          <p:cNvSpPr>
            <a:spLocks noGrp="1"/>
          </p:cNvSpPr>
          <p:nvPr>
            <p:ph type="dt" sz="quarter" idx="10"/>
          </p:nvPr>
        </p:nvSpPr>
        <p:spPr/>
        <p:txBody>
          <a:bodyPr/>
          <a:lstStyle/>
          <a:p>
            <a:pPr>
              <a:defRPr/>
            </a:pPr>
            <a:fld id="{EF1BC3B4-520D-48F8-BBC9-12115F9E4E2F}" type="datetime1">
              <a:rPr lang="zh-CN" altLang="en-US"/>
            </a:fld>
            <a:endParaRPr lang="en-US" altLang="zh-CN"/>
          </a:p>
        </p:txBody>
      </p:sp>
      <p:sp>
        <p:nvSpPr>
          <p:cNvPr id="675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grpSp>
        <p:nvGrpSpPr>
          <p:cNvPr id="67590" name="Group 4"/>
          <p:cNvGrpSpPr/>
          <p:nvPr/>
        </p:nvGrpSpPr>
        <p:grpSpPr bwMode="auto">
          <a:xfrm>
            <a:off x="2057400" y="2819400"/>
            <a:ext cx="5715000" cy="3200400"/>
            <a:chOff x="-3" y="-3"/>
            <a:chExt cx="3169" cy="3998"/>
          </a:xfrm>
        </p:grpSpPr>
        <p:grpSp>
          <p:nvGrpSpPr>
            <p:cNvPr id="67591" name="Group 5"/>
            <p:cNvGrpSpPr/>
            <p:nvPr/>
          </p:nvGrpSpPr>
          <p:grpSpPr bwMode="auto">
            <a:xfrm>
              <a:off x="0" y="0"/>
              <a:ext cx="3163" cy="3992"/>
              <a:chOff x="0" y="0"/>
              <a:chExt cx="3163" cy="3992"/>
            </a:xfrm>
          </p:grpSpPr>
          <p:grpSp>
            <p:nvGrpSpPr>
              <p:cNvPr id="67593" name="Group 6"/>
              <p:cNvGrpSpPr/>
              <p:nvPr/>
            </p:nvGrpSpPr>
            <p:grpSpPr bwMode="auto">
              <a:xfrm>
                <a:off x="0" y="0"/>
                <a:ext cx="513" cy="499"/>
                <a:chOff x="0" y="0"/>
                <a:chExt cx="513" cy="499"/>
              </a:xfrm>
            </p:grpSpPr>
            <p:sp>
              <p:nvSpPr>
                <p:cNvPr id="67687" name="Rectangle 7"/>
                <p:cNvSpPr>
                  <a:spLocks noChangeArrowheads="1"/>
                </p:cNvSpPr>
                <p:nvPr/>
              </p:nvSpPr>
              <p:spPr bwMode="auto">
                <a:xfrm>
                  <a:off x="43" y="0"/>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tabLst>
                      <a:tab pos="266700" algn="r"/>
                      <a:tab pos="2636520" algn="ctr"/>
                      <a:tab pos="5273675" algn="r"/>
                    </a:tabLst>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tabLst>
                      <a:tab pos="266700" algn="r"/>
                      <a:tab pos="2636520" algn="ctr"/>
                      <a:tab pos="5273675" algn="r"/>
                    </a:tabLst>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tabLst>
                      <a:tab pos="266700" algn="r"/>
                      <a:tab pos="2636520" algn="ctr"/>
                      <a:tab pos="5273675" algn="r"/>
                    </a:tabLst>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tabLst>
                      <a:tab pos="266700" algn="r"/>
                      <a:tab pos="2636520" algn="ctr"/>
                      <a:tab pos="5273675" algn="r"/>
                    </a:tabLst>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Cno</a:t>
                  </a:r>
                  <a:endParaRPr kumimoji="1" lang="en-US" altLang="zh-CN" sz="9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88" name="Rectangle 8"/>
                <p:cNvSpPr>
                  <a:spLocks noChangeArrowheads="1"/>
                </p:cNvSpPr>
                <p:nvPr/>
              </p:nvSpPr>
              <p:spPr bwMode="auto">
                <a:xfrm>
                  <a:off x="0" y="0"/>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594" name="Group 9"/>
              <p:cNvGrpSpPr/>
              <p:nvPr/>
            </p:nvGrpSpPr>
            <p:grpSpPr bwMode="auto">
              <a:xfrm>
                <a:off x="513" y="0"/>
                <a:ext cx="1272" cy="499"/>
                <a:chOff x="513" y="0"/>
                <a:chExt cx="1272" cy="499"/>
              </a:xfrm>
            </p:grpSpPr>
            <p:sp>
              <p:nvSpPr>
                <p:cNvPr id="67685" name="Rectangle 10"/>
                <p:cNvSpPr>
                  <a:spLocks noChangeArrowheads="1"/>
                </p:cNvSpPr>
                <p:nvPr/>
              </p:nvSpPr>
              <p:spPr bwMode="auto">
                <a:xfrm>
                  <a:off x="556" y="0"/>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Cname</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86" name="Rectangle 11"/>
                <p:cNvSpPr>
                  <a:spLocks noChangeArrowheads="1"/>
                </p:cNvSpPr>
                <p:nvPr/>
              </p:nvSpPr>
              <p:spPr bwMode="auto">
                <a:xfrm>
                  <a:off x="513" y="0"/>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595" name="Group 12"/>
              <p:cNvGrpSpPr/>
              <p:nvPr/>
            </p:nvGrpSpPr>
            <p:grpSpPr bwMode="auto">
              <a:xfrm>
                <a:off x="1785" y="0"/>
                <a:ext cx="611" cy="499"/>
                <a:chOff x="1785" y="0"/>
                <a:chExt cx="611" cy="499"/>
              </a:xfrm>
            </p:grpSpPr>
            <p:sp>
              <p:nvSpPr>
                <p:cNvPr id="67683" name="Rectangle 13"/>
                <p:cNvSpPr>
                  <a:spLocks noChangeArrowheads="1"/>
                </p:cNvSpPr>
                <p:nvPr/>
              </p:nvSpPr>
              <p:spPr bwMode="auto">
                <a:xfrm>
                  <a:off x="1828" y="0"/>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Cpno</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84" name="Rectangle 14"/>
                <p:cNvSpPr>
                  <a:spLocks noChangeArrowheads="1"/>
                </p:cNvSpPr>
                <p:nvPr/>
              </p:nvSpPr>
              <p:spPr bwMode="auto">
                <a:xfrm>
                  <a:off x="1785" y="0"/>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596" name="Group 15"/>
              <p:cNvGrpSpPr/>
              <p:nvPr/>
            </p:nvGrpSpPr>
            <p:grpSpPr bwMode="auto">
              <a:xfrm>
                <a:off x="2396" y="0"/>
                <a:ext cx="767" cy="499"/>
                <a:chOff x="2396" y="0"/>
                <a:chExt cx="767" cy="499"/>
              </a:xfrm>
            </p:grpSpPr>
            <p:sp>
              <p:nvSpPr>
                <p:cNvPr id="67681" name="Rectangle 16"/>
                <p:cNvSpPr>
                  <a:spLocks noChangeArrowheads="1"/>
                </p:cNvSpPr>
                <p:nvPr/>
              </p:nvSpPr>
              <p:spPr bwMode="auto">
                <a:xfrm>
                  <a:off x="2439" y="0"/>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Ccredit</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82" name="Rectangle 17"/>
                <p:cNvSpPr>
                  <a:spLocks noChangeArrowheads="1"/>
                </p:cNvSpPr>
                <p:nvPr/>
              </p:nvSpPr>
              <p:spPr bwMode="auto">
                <a:xfrm>
                  <a:off x="2396" y="0"/>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597" name="Group 18"/>
              <p:cNvGrpSpPr/>
              <p:nvPr/>
            </p:nvGrpSpPr>
            <p:grpSpPr bwMode="auto">
              <a:xfrm>
                <a:off x="0" y="499"/>
                <a:ext cx="513" cy="499"/>
                <a:chOff x="0" y="499"/>
                <a:chExt cx="513" cy="499"/>
              </a:xfrm>
            </p:grpSpPr>
            <p:sp>
              <p:nvSpPr>
                <p:cNvPr id="67679" name="Rectangle 19"/>
                <p:cNvSpPr>
                  <a:spLocks noChangeArrowheads="1"/>
                </p:cNvSpPr>
                <p:nvPr/>
              </p:nvSpPr>
              <p:spPr bwMode="auto">
                <a:xfrm>
                  <a:off x="43" y="499"/>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1</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80" name="Rectangle 20"/>
                <p:cNvSpPr>
                  <a:spLocks noChangeArrowheads="1"/>
                </p:cNvSpPr>
                <p:nvPr/>
              </p:nvSpPr>
              <p:spPr bwMode="auto">
                <a:xfrm>
                  <a:off x="0" y="499"/>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598" name="Group 21"/>
              <p:cNvGrpSpPr/>
              <p:nvPr/>
            </p:nvGrpSpPr>
            <p:grpSpPr bwMode="auto">
              <a:xfrm>
                <a:off x="513" y="499"/>
                <a:ext cx="1272" cy="499"/>
                <a:chOff x="513" y="499"/>
                <a:chExt cx="1272" cy="499"/>
              </a:xfrm>
            </p:grpSpPr>
            <p:sp>
              <p:nvSpPr>
                <p:cNvPr id="67677" name="Rectangle 22"/>
                <p:cNvSpPr>
                  <a:spLocks noChangeArrowheads="1"/>
                </p:cNvSpPr>
                <p:nvPr/>
              </p:nvSpPr>
              <p:spPr bwMode="auto">
                <a:xfrm>
                  <a:off x="556" y="499"/>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数据库</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78" name="Rectangle 23"/>
                <p:cNvSpPr>
                  <a:spLocks noChangeArrowheads="1"/>
                </p:cNvSpPr>
                <p:nvPr/>
              </p:nvSpPr>
              <p:spPr bwMode="auto">
                <a:xfrm>
                  <a:off x="513" y="499"/>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599" name="Group 24"/>
              <p:cNvGrpSpPr/>
              <p:nvPr/>
            </p:nvGrpSpPr>
            <p:grpSpPr bwMode="auto">
              <a:xfrm>
                <a:off x="1785" y="499"/>
                <a:ext cx="611" cy="499"/>
                <a:chOff x="1785" y="499"/>
                <a:chExt cx="611" cy="499"/>
              </a:xfrm>
            </p:grpSpPr>
            <p:sp>
              <p:nvSpPr>
                <p:cNvPr id="67675" name="Rectangle 25"/>
                <p:cNvSpPr>
                  <a:spLocks noChangeArrowheads="1"/>
                </p:cNvSpPr>
                <p:nvPr/>
              </p:nvSpPr>
              <p:spPr bwMode="auto">
                <a:xfrm>
                  <a:off x="1828" y="499"/>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5</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76" name="Rectangle 26"/>
                <p:cNvSpPr>
                  <a:spLocks noChangeArrowheads="1"/>
                </p:cNvSpPr>
                <p:nvPr/>
              </p:nvSpPr>
              <p:spPr bwMode="auto">
                <a:xfrm>
                  <a:off x="1785" y="499"/>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00" name="Group 27"/>
              <p:cNvGrpSpPr/>
              <p:nvPr/>
            </p:nvGrpSpPr>
            <p:grpSpPr bwMode="auto">
              <a:xfrm>
                <a:off x="2396" y="499"/>
                <a:ext cx="767" cy="499"/>
                <a:chOff x="2396" y="499"/>
                <a:chExt cx="767" cy="499"/>
              </a:xfrm>
            </p:grpSpPr>
            <p:sp>
              <p:nvSpPr>
                <p:cNvPr id="67673" name="Rectangle 28"/>
                <p:cNvSpPr>
                  <a:spLocks noChangeArrowheads="1"/>
                </p:cNvSpPr>
                <p:nvPr/>
              </p:nvSpPr>
              <p:spPr bwMode="auto">
                <a:xfrm>
                  <a:off x="2439" y="499"/>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4  </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74" name="Rectangle 29"/>
                <p:cNvSpPr>
                  <a:spLocks noChangeArrowheads="1"/>
                </p:cNvSpPr>
                <p:nvPr/>
              </p:nvSpPr>
              <p:spPr bwMode="auto">
                <a:xfrm>
                  <a:off x="2396" y="499"/>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01" name="Group 30"/>
              <p:cNvGrpSpPr/>
              <p:nvPr/>
            </p:nvGrpSpPr>
            <p:grpSpPr bwMode="auto">
              <a:xfrm>
                <a:off x="0" y="998"/>
                <a:ext cx="513" cy="499"/>
                <a:chOff x="0" y="998"/>
                <a:chExt cx="513" cy="499"/>
              </a:xfrm>
            </p:grpSpPr>
            <p:sp>
              <p:nvSpPr>
                <p:cNvPr id="67671" name="Rectangle 31"/>
                <p:cNvSpPr>
                  <a:spLocks noChangeArrowheads="1"/>
                </p:cNvSpPr>
                <p:nvPr/>
              </p:nvSpPr>
              <p:spPr bwMode="auto">
                <a:xfrm>
                  <a:off x="43" y="998"/>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2</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72" name="Rectangle 32"/>
                <p:cNvSpPr>
                  <a:spLocks noChangeArrowheads="1"/>
                </p:cNvSpPr>
                <p:nvPr/>
              </p:nvSpPr>
              <p:spPr bwMode="auto">
                <a:xfrm>
                  <a:off x="0" y="998"/>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02" name="Group 33"/>
              <p:cNvGrpSpPr/>
              <p:nvPr/>
            </p:nvGrpSpPr>
            <p:grpSpPr bwMode="auto">
              <a:xfrm>
                <a:off x="513" y="998"/>
                <a:ext cx="1272" cy="499"/>
                <a:chOff x="513" y="998"/>
                <a:chExt cx="1272" cy="499"/>
              </a:xfrm>
            </p:grpSpPr>
            <p:sp>
              <p:nvSpPr>
                <p:cNvPr id="67669" name="Rectangle 34"/>
                <p:cNvSpPr>
                  <a:spLocks noChangeArrowheads="1"/>
                </p:cNvSpPr>
                <p:nvPr/>
              </p:nvSpPr>
              <p:spPr bwMode="auto">
                <a:xfrm>
                  <a:off x="556" y="998"/>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数学</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70" name="Rectangle 35"/>
                <p:cNvSpPr>
                  <a:spLocks noChangeArrowheads="1"/>
                </p:cNvSpPr>
                <p:nvPr/>
              </p:nvSpPr>
              <p:spPr bwMode="auto">
                <a:xfrm>
                  <a:off x="513" y="998"/>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03" name="Group 36"/>
              <p:cNvGrpSpPr/>
              <p:nvPr/>
            </p:nvGrpSpPr>
            <p:grpSpPr bwMode="auto">
              <a:xfrm>
                <a:off x="1785" y="998"/>
                <a:ext cx="611" cy="499"/>
                <a:chOff x="1785" y="998"/>
                <a:chExt cx="611" cy="499"/>
              </a:xfrm>
            </p:grpSpPr>
            <p:sp>
              <p:nvSpPr>
                <p:cNvPr id="67667" name="Rectangle 37"/>
                <p:cNvSpPr>
                  <a:spLocks noChangeArrowheads="1"/>
                </p:cNvSpPr>
                <p:nvPr/>
              </p:nvSpPr>
              <p:spPr bwMode="auto">
                <a:xfrm>
                  <a:off x="1828" y="998"/>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1000">
                      <a:latin typeface="Times New Roman" panose="02020603050405020304" pitchFamily="18" charset="0"/>
                    </a:rPr>
                    <a:t> </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68" name="Rectangle 38"/>
                <p:cNvSpPr>
                  <a:spLocks noChangeArrowheads="1"/>
                </p:cNvSpPr>
                <p:nvPr/>
              </p:nvSpPr>
              <p:spPr bwMode="auto">
                <a:xfrm>
                  <a:off x="1785" y="998"/>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04" name="Group 39"/>
              <p:cNvGrpSpPr/>
              <p:nvPr/>
            </p:nvGrpSpPr>
            <p:grpSpPr bwMode="auto">
              <a:xfrm>
                <a:off x="2396" y="998"/>
                <a:ext cx="767" cy="499"/>
                <a:chOff x="2396" y="998"/>
                <a:chExt cx="767" cy="499"/>
              </a:xfrm>
            </p:grpSpPr>
            <p:sp>
              <p:nvSpPr>
                <p:cNvPr id="67665" name="Rectangle 40"/>
                <p:cNvSpPr>
                  <a:spLocks noChangeArrowheads="1"/>
                </p:cNvSpPr>
                <p:nvPr/>
              </p:nvSpPr>
              <p:spPr bwMode="auto">
                <a:xfrm>
                  <a:off x="2439" y="998"/>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2</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66" name="Rectangle 41"/>
                <p:cNvSpPr>
                  <a:spLocks noChangeArrowheads="1"/>
                </p:cNvSpPr>
                <p:nvPr/>
              </p:nvSpPr>
              <p:spPr bwMode="auto">
                <a:xfrm>
                  <a:off x="2396" y="998"/>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05" name="Group 42"/>
              <p:cNvGrpSpPr/>
              <p:nvPr/>
            </p:nvGrpSpPr>
            <p:grpSpPr bwMode="auto">
              <a:xfrm>
                <a:off x="0" y="1497"/>
                <a:ext cx="513" cy="499"/>
                <a:chOff x="0" y="1497"/>
                <a:chExt cx="513" cy="499"/>
              </a:xfrm>
            </p:grpSpPr>
            <p:sp>
              <p:nvSpPr>
                <p:cNvPr id="67663" name="Rectangle 43"/>
                <p:cNvSpPr>
                  <a:spLocks noChangeArrowheads="1"/>
                </p:cNvSpPr>
                <p:nvPr/>
              </p:nvSpPr>
              <p:spPr bwMode="auto">
                <a:xfrm>
                  <a:off x="43" y="1497"/>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3</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64" name="Rectangle 44"/>
                <p:cNvSpPr>
                  <a:spLocks noChangeArrowheads="1"/>
                </p:cNvSpPr>
                <p:nvPr/>
              </p:nvSpPr>
              <p:spPr bwMode="auto">
                <a:xfrm>
                  <a:off x="0" y="1497"/>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06" name="Group 45"/>
              <p:cNvGrpSpPr/>
              <p:nvPr/>
            </p:nvGrpSpPr>
            <p:grpSpPr bwMode="auto">
              <a:xfrm>
                <a:off x="513" y="1497"/>
                <a:ext cx="1272" cy="499"/>
                <a:chOff x="513" y="1497"/>
                <a:chExt cx="1272" cy="499"/>
              </a:xfrm>
            </p:grpSpPr>
            <p:sp>
              <p:nvSpPr>
                <p:cNvPr id="67661" name="Rectangle 46"/>
                <p:cNvSpPr>
                  <a:spLocks noChangeArrowheads="1"/>
                </p:cNvSpPr>
                <p:nvPr/>
              </p:nvSpPr>
              <p:spPr bwMode="auto">
                <a:xfrm>
                  <a:off x="556" y="1497"/>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信息系统</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62" name="Rectangle 47"/>
                <p:cNvSpPr>
                  <a:spLocks noChangeArrowheads="1"/>
                </p:cNvSpPr>
                <p:nvPr/>
              </p:nvSpPr>
              <p:spPr bwMode="auto">
                <a:xfrm>
                  <a:off x="513" y="1497"/>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07" name="Group 48"/>
              <p:cNvGrpSpPr/>
              <p:nvPr/>
            </p:nvGrpSpPr>
            <p:grpSpPr bwMode="auto">
              <a:xfrm>
                <a:off x="1785" y="1497"/>
                <a:ext cx="611" cy="499"/>
                <a:chOff x="1785" y="1497"/>
                <a:chExt cx="611" cy="499"/>
              </a:xfrm>
            </p:grpSpPr>
            <p:sp>
              <p:nvSpPr>
                <p:cNvPr id="67659" name="Rectangle 49"/>
                <p:cNvSpPr>
                  <a:spLocks noChangeArrowheads="1"/>
                </p:cNvSpPr>
                <p:nvPr/>
              </p:nvSpPr>
              <p:spPr bwMode="auto">
                <a:xfrm>
                  <a:off x="1828" y="1497"/>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1</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60" name="Rectangle 50"/>
                <p:cNvSpPr>
                  <a:spLocks noChangeArrowheads="1"/>
                </p:cNvSpPr>
                <p:nvPr/>
              </p:nvSpPr>
              <p:spPr bwMode="auto">
                <a:xfrm>
                  <a:off x="1785" y="1497"/>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08" name="Group 51"/>
              <p:cNvGrpSpPr/>
              <p:nvPr/>
            </p:nvGrpSpPr>
            <p:grpSpPr bwMode="auto">
              <a:xfrm>
                <a:off x="2396" y="1497"/>
                <a:ext cx="767" cy="499"/>
                <a:chOff x="2396" y="1497"/>
                <a:chExt cx="767" cy="499"/>
              </a:xfrm>
            </p:grpSpPr>
            <p:sp>
              <p:nvSpPr>
                <p:cNvPr id="67657" name="Rectangle 52"/>
                <p:cNvSpPr>
                  <a:spLocks noChangeArrowheads="1"/>
                </p:cNvSpPr>
                <p:nvPr/>
              </p:nvSpPr>
              <p:spPr bwMode="auto">
                <a:xfrm>
                  <a:off x="2439" y="1497"/>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4</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58" name="Rectangle 53"/>
                <p:cNvSpPr>
                  <a:spLocks noChangeArrowheads="1"/>
                </p:cNvSpPr>
                <p:nvPr/>
              </p:nvSpPr>
              <p:spPr bwMode="auto">
                <a:xfrm>
                  <a:off x="2396" y="1497"/>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09" name="Group 54"/>
              <p:cNvGrpSpPr/>
              <p:nvPr/>
            </p:nvGrpSpPr>
            <p:grpSpPr bwMode="auto">
              <a:xfrm>
                <a:off x="0" y="1996"/>
                <a:ext cx="513" cy="499"/>
                <a:chOff x="0" y="1996"/>
                <a:chExt cx="513" cy="499"/>
              </a:xfrm>
            </p:grpSpPr>
            <p:sp>
              <p:nvSpPr>
                <p:cNvPr id="67655" name="Rectangle 55"/>
                <p:cNvSpPr>
                  <a:spLocks noChangeArrowheads="1"/>
                </p:cNvSpPr>
                <p:nvPr/>
              </p:nvSpPr>
              <p:spPr bwMode="auto">
                <a:xfrm>
                  <a:off x="43" y="1996"/>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4</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56" name="Rectangle 56"/>
                <p:cNvSpPr>
                  <a:spLocks noChangeArrowheads="1"/>
                </p:cNvSpPr>
                <p:nvPr/>
              </p:nvSpPr>
              <p:spPr bwMode="auto">
                <a:xfrm>
                  <a:off x="0" y="1996"/>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10" name="Group 57"/>
              <p:cNvGrpSpPr/>
              <p:nvPr/>
            </p:nvGrpSpPr>
            <p:grpSpPr bwMode="auto">
              <a:xfrm>
                <a:off x="513" y="1996"/>
                <a:ext cx="1272" cy="499"/>
                <a:chOff x="513" y="1996"/>
                <a:chExt cx="1272" cy="499"/>
              </a:xfrm>
            </p:grpSpPr>
            <p:sp>
              <p:nvSpPr>
                <p:cNvPr id="67653" name="Rectangle 58"/>
                <p:cNvSpPr>
                  <a:spLocks noChangeArrowheads="1"/>
                </p:cNvSpPr>
                <p:nvPr/>
              </p:nvSpPr>
              <p:spPr bwMode="auto">
                <a:xfrm>
                  <a:off x="556" y="1996"/>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操作系统</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54" name="Rectangle 59"/>
                <p:cNvSpPr>
                  <a:spLocks noChangeArrowheads="1"/>
                </p:cNvSpPr>
                <p:nvPr/>
              </p:nvSpPr>
              <p:spPr bwMode="auto">
                <a:xfrm>
                  <a:off x="513" y="1996"/>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11" name="Group 60"/>
              <p:cNvGrpSpPr/>
              <p:nvPr/>
            </p:nvGrpSpPr>
            <p:grpSpPr bwMode="auto">
              <a:xfrm>
                <a:off x="1785" y="1996"/>
                <a:ext cx="611" cy="499"/>
                <a:chOff x="1785" y="1996"/>
                <a:chExt cx="611" cy="499"/>
              </a:xfrm>
            </p:grpSpPr>
            <p:sp>
              <p:nvSpPr>
                <p:cNvPr id="67651" name="Rectangle 61"/>
                <p:cNvSpPr>
                  <a:spLocks noChangeArrowheads="1"/>
                </p:cNvSpPr>
                <p:nvPr/>
              </p:nvSpPr>
              <p:spPr bwMode="auto">
                <a:xfrm>
                  <a:off x="1828" y="1996"/>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6</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52" name="Rectangle 62"/>
                <p:cNvSpPr>
                  <a:spLocks noChangeArrowheads="1"/>
                </p:cNvSpPr>
                <p:nvPr/>
              </p:nvSpPr>
              <p:spPr bwMode="auto">
                <a:xfrm>
                  <a:off x="1785" y="1996"/>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12" name="Group 63"/>
              <p:cNvGrpSpPr/>
              <p:nvPr/>
            </p:nvGrpSpPr>
            <p:grpSpPr bwMode="auto">
              <a:xfrm>
                <a:off x="2396" y="1996"/>
                <a:ext cx="767" cy="499"/>
                <a:chOff x="2396" y="1996"/>
                <a:chExt cx="767" cy="499"/>
              </a:xfrm>
            </p:grpSpPr>
            <p:sp>
              <p:nvSpPr>
                <p:cNvPr id="67649" name="Rectangle 64"/>
                <p:cNvSpPr>
                  <a:spLocks noChangeArrowheads="1"/>
                </p:cNvSpPr>
                <p:nvPr/>
              </p:nvSpPr>
              <p:spPr bwMode="auto">
                <a:xfrm>
                  <a:off x="2439" y="1996"/>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3</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50" name="Rectangle 65"/>
                <p:cNvSpPr>
                  <a:spLocks noChangeArrowheads="1"/>
                </p:cNvSpPr>
                <p:nvPr/>
              </p:nvSpPr>
              <p:spPr bwMode="auto">
                <a:xfrm>
                  <a:off x="2396" y="1996"/>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13" name="Group 66"/>
              <p:cNvGrpSpPr/>
              <p:nvPr/>
            </p:nvGrpSpPr>
            <p:grpSpPr bwMode="auto">
              <a:xfrm>
                <a:off x="0" y="2495"/>
                <a:ext cx="513" cy="499"/>
                <a:chOff x="0" y="2495"/>
                <a:chExt cx="513" cy="499"/>
              </a:xfrm>
            </p:grpSpPr>
            <p:sp>
              <p:nvSpPr>
                <p:cNvPr id="67647" name="Rectangle 67"/>
                <p:cNvSpPr>
                  <a:spLocks noChangeArrowheads="1"/>
                </p:cNvSpPr>
                <p:nvPr/>
              </p:nvSpPr>
              <p:spPr bwMode="auto">
                <a:xfrm>
                  <a:off x="43" y="2495"/>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5</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48" name="Rectangle 68"/>
                <p:cNvSpPr>
                  <a:spLocks noChangeArrowheads="1"/>
                </p:cNvSpPr>
                <p:nvPr/>
              </p:nvSpPr>
              <p:spPr bwMode="auto">
                <a:xfrm>
                  <a:off x="0" y="2495"/>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14" name="Group 69"/>
              <p:cNvGrpSpPr/>
              <p:nvPr/>
            </p:nvGrpSpPr>
            <p:grpSpPr bwMode="auto">
              <a:xfrm>
                <a:off x="513" y="2495"/>
                <a:ext cx="1272" cy="499"/>
                <a:chOff x="513" y="2495"/>
                <a:chExt cx="1272" cy="499"/>
              </a:xfrm>
            </p:grpSpPr>
            <p:sp>
              <p:nvSpPr>
                <p:cNvPr id="67645" name="Rectangle 70"/>
                <p:cNvSpPr>
                  <a:spLocks noChangeArrowheads="1"/>
                </p:cNvSpPr>
                <p:nvPr/>
              </p:nvSpPr>
              <p:spPr bwMode="auto">
                <a:xfrm>
                  <a:off x="556" y="2495"/>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数据结构</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46" name="Rectangle 71"/>
                <p:cNvSpPr>
                  <a:spLocks noChangeArrowheads="1"/>
                </p:cNvSpPr>
                <p:nvPr/>
              </p:nvSpPr>
              <p:spPr bwMode="auto">
                <a:xfrm>
                  <a:off x="513" y="2495"/>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15" name="Group 72"/>
              <p:cNvGrpSpPr/>
              <p:nvPr/>
            </p:nvGrpSpPr>
            <p:grpSpPr bwMode="auto">
              <a:xfrm>
                <a:off x="1785" y="2495"/>
                <a:ext cx="611" cy="499"/>
                <a:chOff x="1785" y="2495"/>
                <a:chExt cx="611" cy="499"/>
              </a:xfrm>
            </p:grpSpPr>
            <p:sp>
              <p:nvSpPr>
                <p:cNvPr id="67643" name="Rectangle 73"/>
                <p:cNvSpPr>
                  <a:spLocks noChangeArrowheads="1"/>
                </p:cNvSpPr>
                <p:nvPr/>
              </p:nvSpPr>
              <p:spPr bwMode="auto">
                <a:xfrm>
                  <a:off x="1828" y="2495"/>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7</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44" name="Rectangle 74"/>
                <p:cNvSpPr>
                  <a:spLocks noChangeArrowheads="1"/>
                </p:cNvSpPr>
                <p:nvPr/>
              </p:nvSpPr>
              <p:spPr bwMode="auto">
                <a:xfrm>
                  <a:off x="1785" y="2495"/>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16" name="Group 75"/>
              <p:cNvGrpSpPr/>
              <p:nvPr/>
            </p:nvGrpSpPr>
            <p:grpSpPr bwMode="auto">
              <a:xfrm>
                <a:off x="2396" y="2495"/>
                <a:ext cx="767" cy="499"/>
                <a:chOff x="2396" y="2495"/>
                <a:chExt cx="767" cy="499"/>
              </a:xfrm>
            </p:grpSpPr>
            <p:sp>
              <p:nvSpPr>
                <p:cNvPr id="67641" name="Rectangle 76"/>
                <p:cNvSpPr>
                  <a:spLocks noChangeArrowheads="1"/>
                </p:cNvSpPr>
                <p:nvPr/>
              </p:nvSpPr>
              <p:spPr bwMode="auto">
                <a:xfrm>
                  <a:off x="2439" y="2495"/>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4</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42" name="Rectangle 77"/>
                <p:cNvSpPr>
                  <a:spLocks noChangeArrowheads="1"/>
                </p:cNvSpPr>
                <p:nvPr/>
              </p:nvSpPr>
              <p:spPr bwMode="auto">
                <a:xfrm>
                  <a:off x="2396" y="2495"/>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17" name="Group 78"/>
              <p:cNvGrpSpPr/>
              <p:nvPr/>
            </p:nvGrpSpPr>
            <p:grpSpPr bwMode="auto">
              <a:xfrm>
                <a:off x="0" y="2994"/>
                <a:ext cx="513" cy="499"/>
                <a:chOff x="0" y="2994"/>
                <a:chExt cx="513" cy="499"/>
              </a:xfrm>
            </p:grpSpPr>
            <p:sp>
              <p:nvSpPr>
                <p:cNvPr id="67639" name="Rectangle 79"/>
                <p:cNvSpPr>
                  <a:spLocks noChangeArrowheads="1"/>
                </p:cNvSpPr>
                <p:nvPr/>
              </p:nvSpPr>
              <p:spPr bwMode="auto">
                <a:xfrm>
                  <a:off x="43" y="2994"/>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6</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40" name="Rectangle 80"/>
                <p:cNvSpPr>
                  <a:spLocks noChangeArrowheads="1"/>
                </p:cNvSpPr>
                <p:nvPr/>
              </p:nvSpPr>
              <p:spPr bwMode="auto">
                <a:xfrm>
                  <a:off x="0" y="2994"/>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18" name="Group 81"/>
              <p:cNvGrpSpPr/>
              <p:nvPr/>
            </p:nvGrpSpPr>
            <p:grpSpPr bwMode="auto">
              <a:xfrm>
                <a:off x="513" y="2994"/>
                <a:ext cx="1272" cy="499"/>
                <a:chOff x="513" y="2994"/>
                <a:chExt cx="1272" cy="499"/>
              </a:xfrm>
            </p:grpSpPr>
            <p:sp>
              <p:nvSpPr>
                <p:cNvPr id="67637" name="Rectangle 82"/>
                <p:cNvSpPr>
                  <a:spLocks noChangeArrowheads="1"/>
                </p:cNvSpPr>
                <p:nvPr/>
              </p:nvSpPr>
              <p:spPr bwMode="auto">
                <a:xfrm>
                  <a:off x="556" y="2994"/>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rPr>
                    <a:t>数据处理</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38" name="Rectangle 83"/>
                <p:cNvSpPr>
                  <a:spLocks noChangeArrowheads="1"/>
                </p:cNvSpPr>
                <p:nvPr/>
              </p:nvSpPr>
              <p:spPr bwMode="auto">
                <a:xfrm>
                  <a:off x="513" y="2994"/>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19" name="Group 84"/>
              <p:cNvGrpSpPr/>
              <p:nvPr/>
            </p:nvGrpSpPr>
            <p:grpSpPr bwMode="auto">
              <a:xfrm>
                <a:off x="1785" y="2994"/>
                <a:ext cx="611" cy="499"/>
                <a:chOff x="1785" y="2994"/>
                <a:chExt cx="611" cy="499"/>
              </a:xfrm>
            </p:grpSpPr>
            <p:sp>
              <p:nvSpPr>
                <p:cNvPr id="67635" name="Rectangle 85"/>
                <p:cNvSpPr>
                  <a:spLocks noChangeArrowheads="1"/>
                </p:cNvSpPr>
                <p:nvPr/>
              </p:nvSpPr>
              <p:spPr bwMode="auto">
                <a:xfrm>
                  <a:off x="1828" y="2994"/>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36" name="Rectangle 86"/>
                <p:cNvSpPr>
                  <a:spLocks noChangeArrowheads="1"/>
                </p:cNvSpPr>
                <p:nvPr/>
              </p:nvSpPr>
              <p:spPr bwMode="auto">
                <a:xfrm>
                  <a:off x="1785" y="2994"/>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20" name="Group 87"/>
              <p:cNvGrpSpPr/>
              <p:nvPr/>
            </p:nvGrpSpPr>
            <p:grpSpPr bwMode="auto">
              <a:xfrm>
                <a:off x="2396" y="2994"/>
                <a:ext cx="767" cy="499"/>
                <a:chOff x="2396" y="2994"/>
                <a:chExt cx="767" cy="499"/>
              </a:xfrm>
            </p:grpSpPr>
            <p:sp>
              <p:nvSpPr>
                <p:cNvPr id="67633" name="Rectangle 88"/>
                <p:cNvSpPr>
                  <a:spLocks noChangeArrowheads="1"/>
                </p:cNvSpPr>
                <p:nvPr/>
              </p:nvSpPr>
              <p:spPr bwMode="auto">
                <a:xfrm>
                  <a:off x="2439" y="2994"/>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2</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34" name="Rectangle 89"/>
                <p:cNvSpPr>
                  <a:spLocks noChangeArrowheads="1"/>
                </p:cNvSpPr>
                <p:nvPr/>
              </p:nvSpPr>
              <p:spPr bwMode="auto">
                <a:xfrm>
                  <a:off x="2396" y="2994"/>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21" name="Group 90"/>
              <p:cNvGrpSpPr/>
              <p:nvPr/>
            </p:nvGrpSpPr>
            <p:grpSpPr bwMode="auto">
              <a:xfrm>
                <a:off x="0" y="3493"/>
                <a:ext cx="513" cy="499"/>
                <a:chOff x="0" y="3493"/>
                <a:chExt cx="513" cy="499"/>
              </a:xfrm>
            </p:grpSpPr>
            <p:sp>
              <p:nvSpPr>
                <p:cNvPr id="67631" name="Rectangle 91"/>
                <p:cNvSpPr>
                  <a:spLocks noChangeArrowheads="1"/>
                </p:cNvSpPr>
                <p:nvPr/>
              </p:nvSpPr>
              <p:spPr bwMode="auto">
                <a:xfrm>
                  <a:off x="43" y="3493"/>
                  <a:ext cx="42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7</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32" name="Rectangle 92"/>
                <p:cNvSpPr>
                  <a:spLocks noChangeArrowheads="1"/>
                </p:cNvSpPr>
                <p:nvPr/>
              </p:nvSpPr>
              <p:spPr bwMode="auto">
                <a:xfrm>
                  <a:off x="0" y="3493"/>
                  <a:ext cx="513"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22" name="Group 93"/>
              <p:cNvGrpSpPr/>
              <p:nvPr/>
            </p:nvGrpSpPr>
            <p:grpSpPr bwMode="auto">
              <a:xfrm>
                <a:off x="513" y="3493"/>
                <a:ext cx="1272" cy="499"/>
                <a:chOff x="513" y="3493"/>
                <a:chExt cx="1272" cy="499"/>
              </a:xfrm>
            </p:grpSpPr>
            <p:sp>
              <p:nvSpPr>
                <p:cNvPr id="67629" name="Rectangle 94"/>
                <p:cNvSpPr>
                  <a:spLocks noChangeArrowheads="1"/>
                </p:cNvSpPr>
                <p:nvPr/>
              </p:nvSpPr>
              <p:spPr bwMode="auto">
                <a:xfrm>
                  <a:off x="556" y="3493"/>
                  <a:ext cx="11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PASCAL</a:t>
                  </a:r>
                  <a:r>
                    <a:rPr kumimoji="1" lang="zh-CN" altLang="en-US" sz="2200" b="1">
                      <a:latin typeface="Times New Roman" panose="02020603050405020304" pitchFamily="18" charset="0"/>
                    </a:rPr>
                    <a:t>语言</a:t>
                  </a:r>
                  <a:endParaRPr kumimoji="1" lang="zh-CN" altLang="en-US"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30" name="Rectangle 95"/>
                <p:cNvSpPr>
                  <a:spLocks noChangeArrowheads="1"/>
                </p:cNvSpPr>
                <p:nvPr/>
              </p:nvSpPr>
              <p:spPr bwMode="auto">
                <a:xfrm>
                  <a:off x="513" y="3493"/>
                  <a:ext cx="1272"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23" name="Group 96"/>
              <p:cNvGrpSpPr/>
              <p:nvPr/>
            </p:nvGrpSpPr>
            <p:grpSpPr bwMode="auto">
              <a:xfrm>
                <a:off x="1785" y="3493"/>
                <a:ext cx="611" cy="499"/>
                <a:chOff x="1785" y="3493"/>
                <a:chExt cx="611" cy="499"/>
              </a:xfrm>
            </p:grpSpPr>
            <p:sp>
              <p:nvSpPr>
                <p:cNvPr id="67627" name="Rectangle 97"/>
                <p:cNvSpPr>
                  <a:spLocks noChangeArrowheads="1"/>
                </p:cNvSpPr>
                <p:nvPr/>
              </p:nvSpPr>
              <p:spPr bwMode="auto">
                <a:xfrm>
                  <a:off x="1828" y="3493"/>
                  <a:ext cx="52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6</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28" name="Rectangle 98"/>
                <p:cNvSpPr>
                  <a:spLocks noChangeArrowheads="1"/>
                </p:cNvSpPr>
                <p:nvPr/>
              </p:nvSpPr>
              <p:spPr bwMode="auto">
                <a:xfrm>
                  <a:off x="1785" y="3493"/>
                  <a:ext cx="61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nvGrpSpPr>
              <p:cNvPr id="67624" name="Group 99"/>
              <p:cNvGrpSpPr/>
              <p:nvPr/>
            </p:nvGrpSpPr>
            <p:grpSpPr bwMode="auto">
              <a:xfrm>
                <a:off x="2396" y="3493"/>
                <a:ext cx="767" cy="499"/>
                <a:chOff x="2396" y="3493"/>
                <a:chExt cx="767" cy="499"/>
              </a:xfrm>
            </p:grpSpPr>
            <p:sp>
              <p:nvSpPr>
                <p:cNvPr id="67625" name="Rectangle 100"/>
                <p:cNvSpPr>
                  <a:spLocks noChangeArrowheads="1"/>
                </p:cNvSpPr>
                <p:nvPr/>
              </p:nvSpPr>
              <p:spPr bwMode="auto">
                <a:xfrm>
                  <a:off x="2439" y="3493"/>
                  <a:ext cx="68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kumimoji="1" lang="en-US" altLang="zh-CN" sz="2200" b="1">
                      <a:latin typeface="Times New Roman" panose="02020603050405020304" pitchFamily="18" charset="0"/>
                    </a:rPr>
                    <a:t>  4</a:t>
                  </a:r>
                  <a:endParaRPr kumimoji="1" lang="en-US" altLang="zh-CN" sz="1000">
                    <a:latin typeface="Times New Roman" panose="02020603050405020304" pitchFamily="18" charset="0"/>
                  </a:endParaRPr>
                </a:p>
                <a:p>
                  <a:pPr>
                    <a:spcBef>
                      <a:spcPct val="0"/>
                    </a:spcBef>
                    <a:buClrTx/>
                    <a:buSzTx/>
                    <a:buFontTx/>
                    <a:buNone/>
                  </a:pPr>
                  <a:endParaRPr kumimoji="1" lang="en-US" altLang="zh-CN" sz="2400">
                    <a:latin typeface="Times New Roman" panose="02020603050405020304" pitchFamily="18" charset="0"/>
                  </a:endParaRPr>
                </a:p>
              </p:txBody>
            </p:sp>
            <p:sp>
              <p:nvSpPr>
                <p:cNvPr id="67626" name="Rectangle 101"/>
                <p:cNvSpPr>
                  <a:spLocks noChangeArrowheads="1"/>
                </p:cNvSpPr>
                <p:nvPr/>
              </p:nvSpPr>
              <p:spPr bwMode="auto">
                <a:xfrm>
                  <a:off x="2396" y="3493"/>
                  <a:ext cx="767"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grpSp>
        <p:sp>
          <p:nvSpPr>
            <p:cNvPr id="67592" name="Rectangle 102"/>
            <p:cNvSpPr>
              <a:spLocks noChangeArrowheads="1"/>
            </p:cNvSpPr>
            <p:nvPr/>
          </p:nvSpPr>
          <p:spPr bwMode="auto">
            <a:xfrm>
              <a:off x="-3" y="-3"/>
              <a:ext cx="3169" cy="3998"/>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gr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p:cNvSpPr>
          <p:nvPr>
            <p:ph type="title"/>
          </p:nvPr>
        </p:nvSpPr>
        <p:spPr/>
        <p:txBody>
          <a:bodyPr/>
          <a:lstStyle/>
          <a:p>
            <a:pPr eaLnBrk="1" hangingPunct="1"/>
            <a:r>
              <a:rPr lang="zh-CN" altLang="en-US"/>
              <a:t>自身连接（续）</a:t>
            </a:r>
            <a:endParaRPr lang="zh-CN" altLang="en-US"/>
          </a:p>
        </p:txBody>
      </p:sp>
      <p:sp>
        <p:nvSpPr>
          <p:cNvPr id="68611" name="Rectangle 3"/>
          <p:cNvSpPr>
            <a:spLocks noGrp="1" noRot="1"/>
          </p:cNvSpPr>
          <p:nvPr>
            <p:ph idx="1"/>
          </p:nvPr>
        </p:nvSpPr>
        <p:spPr>
          <a:xfrm>
            <a:off x="609600" y="2205038"/>
            <a:ext cx="8153400" cy="3605212"/>
          </a:xfrm>
        </p:spPr>
        <p:txBody>
          <a:bodyPr/>
          <a:lstStyle/>
          <a:p>
            <a:pPr eaLnBrk="1" hangingPunct="1">
              <a:buFont typeface="Wingdings" panose="05000000000000000000" pitchFamily="2" charset="2"/>
              <a:buNone/>
            </a:pPr>
            <a:r>
              <a:rPr lang="zh-CN" altLang="en-US"/>
              <a:t>查询结果</a:t>
            </a:r>
            <a:endParaRPr lang="zh-CN" altLang="en-US"/>
          </a:p>
          <a:p>
            <a:pPr algn="just" eaLnBrk="1" hangingPunct="1">
              <a:buFont typeface="Wingdings" panose="05000000000000000000" pitchFamily="2" charset="2"/>
              <a:buNone/>
            </a:pPr>
            <a:r>
              <a:rPr lang="zh-CN" altLang="en-US"/>
              <a:t> 	     </a:t>
            </a:r>
            <a:endParaRPr lang="zh-CN" altLang="en-US"/>
          </a:p>
          <a:p>
            <a:pPr algn="just" eaLnBrk="1" hangingPunct="1">
              <a:buFont typeface="Wingdings" panose="05000000000000000000" pitchFamily="2" charset="2"/>
              <a:buNone/>
            </a:pPr>
            <a:r>
              <a:rPr lang="zh-CN" altLang="en-US"/>
              <a:t>                                     </a:t>
            </a:r>
            <a:endParaRPr lang="en-US" altLang="zh-CN"/>
          </a:p>
          <a:p>
            <a:pPr algn="just" eaLnBrk="1" hangingPunct="1">
              <a:buFont typeface="Wingdings" panose="05000000000000000000" pitchFamily="2" charset="2"/>
              <a:buNone/>
            </a:pPr>
            <a:r>
              <a:rPr lang="en-US" altLang="zh-CN"/>
              <a:t>                                         1         7</a:t>
            </a:r>
            <a:endParaRPr lang="en-US" altLang="zh-CN"/>
          </a:p>
          <a:p>
            <a:pPr algn="just" eaLnBrk="1" hangingPunct="1">
              <a:buFont typeface="Wingdings" panose="05000000000000000000" pitchFamily="2" charset="2"/>
              <a:buNone/>
            </a:pPr>
            <a:r>
              <a:rPr lang="en-US" altLang="zh-CN"/>
              <a:t>                                         3         5</a:t>
            </a:r>
            <a:endParaRPr lang="en-US" altLang="zh-CN"/>
          </a:p>
          <a:p>
            <a:pPr algn="just" eaLnBrk="1" hangingPunct="1">
              <a:buFont typeface="Wingdings" panose="05000000000000000000" pitchFamily="2" charset="2"/>
              <a:buNone/>
            </a:pPr>
            <a:r>
              <a:rPr lang="en-US" altLang="zh-CN"/>
              <a:t>                                         5         6</a:t>
            </a:r>
            <a:endParaRPr lang="en-US" altLang="zh-CN"/>
          </a:p>
          <a:p>
            <a:pPr eaLnBrk="1" hangingPunct="1">
              <a:buFont typeface="Wingdings" panose="05000000000000000000" pitchFamily="2" charset="2"/>
              <a:buNone/>
            </a:pPr>
            <a:r>
              <a:rPr lang="en-US" altLang="zh-CN"/>
              <a:t> </a:t>
            </a:r>
            <a:endParaRPr lang="en-US" altLang="zh-CN"/>
          </a:p>
        </p:txBody>
      </p:sp>
      <p:sp>
        <p:nvSpPr>
          <p:cNvPr id="21" name="日期占位符 3"/>
          <p:cNvSpPr>
            <a:spLocks noGrp="1"/>
          </p:cNvSpPr>
          <p:nvPr>
            <p:ph type="dt" sz="quarter" idx="10"/>
          </p:nvPr>
        </p:nvSpPr>
        <p:spPr/>
        <p:txBody>
          <a:bodyPr/>
          <a:lstStyle/>
          <a:p>
            <a:pPr>
              <a:defRPr/>
            </a:pPr>
            <a:fld id="{53345273-A7DB-4F17-BE39-247933027FA9}" type="datetime1">
              <a:rPr lang="zh-CN" altLang="en-US"/>
            </a:fld>
            <a:endParaRPr lang="en-US" altLang="zh-CN"/>
          </a:p>
        </p:txBody>
      </p:sp>
      <p:sp>
        <p:nvSpPr>
          <p:cNvPr id="686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graphicFrame>
        <p:nvGraphicFramePr>
          <p:cNvPr id="474133" name="Group 21"/>
          <p:cNvGraphicFramePr>
            <a:graphicFrameLocks noGrp="1"/>
          </p:cNvGraphicFramePr>
          <p:nvPr/>
        </p:nvGraphicFramePr>
        <p:xfrm>
          <a:off x="3348038" y="2924175"/>
          <a:ext cx="2438400" cy="2214563"/>
        </p:xfrm>
        <a:graphic>
          <a:graphicData uri="http://schemas.openxmlformats.org/drawingml/2006/table">
            <a:tbl>
              <a:tblPr/>
              <a:tblGrid>
                <a:gridCol w="1219200"/>
                <a:gridCol w="1219200"/>
              </a:tblGrid>
              <a:tr h="520409">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cno</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8" marB="468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cpno</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8" marB="468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7644">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8" marB="468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8" marB="468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825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8" marB="468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8" marB="468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825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8" marB="468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808" marB="468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p:cNvSpPr>
          <p:nvPr>
            <p:ph type="title"/>
          </p:nvPr>
        </p:nvSpPr>
        <p:spPr/>
        <p:txBody>
          <a:bodyPr/>
          <a:lstStyle/>
          <a:p>
            <a:pPr eaLnBrk="1" hangingPunct="1"/>
            <a:r>
              <a:rPr lang="zh-CN" altLang="en-US"/>
              <a:t>四、外连接（</a:t>
            </a:r>
            <a:r>
              <a:rPr lang="en-US" altLang="zh-CN"/>
              <a:t>Outer Join</a:t>
            </a:r>
            <a:r>
              <a:rPr lang="zh-CN" altLang="en-US"/>
              <a:t>） </a:t>
            </a:r>
            <a:endParaRPr lang="zh-CN" altLang="en-US"/>
          </a:p>
        </p:txBody>
      </p:sp>
      <p:sp>
        <p:nvSpPr>
          <p:cNvPr id="69635" name="Rectangle 3"/>
          <p:cNvSpPr>
            <a:spLocks noGrp="1" noRot="1"/>
          </p:cNvSpPr>
          <p:nvPr>
            <p:ph idx="1"/>
          </p:nvPr>
        </p:nvSpPr>
        <p:spPr/>
        <p:txBody>
          <a:bodyPr/>
          <a:lstStyle/>
          <a:p>
            <a:pPr algn="just" eaLnBrk="1" hangingPunct="1">
              <a:lnSpc>
                <a:spcPct val="150000"/>
              </a:lnSpc>
            </a:pPr>
            <a:r>
              <a:rPr lang="zh-CN" altLang="en-US"/>
              <a:t>外连接与普通连接的区别</a:t>
            </a:r>
            <a:endParaRPr lang="zh-CN" altLang="en-US"/>
          </a:p>
          <a:p>
            <a:pPr lvl="1" algn="just" eaLnBrk="1" hangingPunct="1">
              <a:lnSpc>
                <a:spcPct val="150000"/>
              </a:lnSpc>
            </a:pPr>
            <a:r>
              <a:rPr lang="zh-CN" altLang="en-US"/>
              <a:t>普通连接操作只输出满足连接条件的元组</a:t>
            </a:r>
            <a:endParaRPr lang="zh-CN" altLang="en-US"/>
          </a:p>
          <a:p>
            <a:pPr lvl="1" eaLnBrk="1" hangingPunct="1">
              <a:lnSpc>
                <a:spcPct val="150000"/>
              </a:lnSpc>
            </a:pPr>
            <a:r>
              <a:rPr lang="zh-CN" altLang="en-US"/>
              <a:t>外连接操作以指定表为连接主体，将主体表中不满足连接条件的元组一并输出</a:t>
            </a:r>
            <a:endParaRPr lang="zh-CN" altLang="en-US"/>
          </a:p>
        </p:txBody>
      </p:sp>
      <p:sp>
        <p:nvSpPr>
          <p:cNvPr id="4" name="日期占位符 3"/>
          <p:cNvSpPr>
            <a:spLocks noGrp="1"/>
          </p:cNvSpPr>
          <p:nvPr>
            <p:ph type="dt" sz="quarter" idx="10"/>
          </p:nvPr>
        </p:nvSpPr>
        <p:spPr/>
        <p:txBody>
          <a:bodyPr/>
          <a:lstStyle/>
          <a:p>
            <a:pPr>
              <a:defRPr/>
            </a:pPr>
            <a:fld id="{8AC5B75D-081A-42A7-B32E-B7F1D716B11E}" type="datetime1">
              <a:rPr lang="zh-CN" altLang="en-US"/>
            </a:fld>
            <a:endParaRPr lang="en-US" altLang="zh-CN"/>
          </a:p>
        </p:txBody>
      </p:sp>
      <p:sp>
        <p:nvSpPr>
          <p:cNvPr id="696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p:cNvSpPr>
          <p:nvPr>
            <p:ph type="title"/>
          </p:nvPr>
        </p:nvSpPr>
        <p:spPr/>
        <p:txBody>
          <a:bodyPr/>
          <a:lstStyle/>
          <a:p>
            <a:pPr eaLnBrk="1" hangingPunct="1"/>
            <a:r>
              <a:rPr lang="zh-CN" altLang="en-US"/>
              <a:t>外连接（续） </a:t>
            </a:r>
            <a:endParaRPr lang="zh-CN" altLang="en-US"/>
          </a:p>
        </p:txBody>
      </p:sp>
      <p:sp>
        <p:nvSpPr>
          <p:cNvPr id="476163" name="Rectangle 3"/>
          <p:cNvSpPr>
            <a:spLocks noGrp="1" noRot="1" noChangeArrowheads="1"/>
          </p:cNvSpPr>
          <p:nvPr>
            <p:ph idx="1"/>
          </p:nvPr>
        </p:nvSpPr>
        <p:spPr/>
        <p:txBody>
          <a:bodyPr/>
          <a:lstStyle/>
          <a:p>
            <a:pPr algn="just" eaLnBrk="1" hangingPunct="1">
              <a:lnSpc>
                <a:spcPct val="120000"/>
              </a:lnSpc>
              <a:buFont typeface="Wingdings" panose="05000000000000000000" pitchFamily="2" charset="2"/>
              <a:buNone/>
              <a:defRPr/>
            </a:pPr>
            <a:r>
              <a:rPr lang="en-US" altLang="zh-CN" dirty="0"/>
              <a:t> </a:t>
            </a:r>
            <a:r>
              <a:rPr lang="en-US" altLang="zh-CN" sz="2400" dirty="0"/>
              <a:t>[</a:t>
            </a:r>
            <a:r>
              <a:rPr lang="zh-CN" altLang="en-US" sz="2400" dirty="0">
                <a:ea typeface="黑体" panose="02010609060101010101" pitchFamily="49" charset="-122"/>
              </a:rPr>
              <a:t>例</a:t>
            </a:r>
            <a:r>
              <a:rPr lang="en-US" altLang="zh-CN" sz="2400" dirty="0"/>
              <a:t>] </a:t>
            </a:r>
            <a:r>
              <a:rPr lang="zh-CN" altLang="en-US" sz="2400" dirty="0"/>
              <a:t>查询每个学生及其选修课程的情况包括没有选修课程的学生</a:t>
            </a:r>
            <a:r>
              <a:rPr lang="en-US" altLang="zh-CN" sz="2400" dirty="0"/>
              <a:t>----</a:t>
            </a:r>
            <a:r>
              <a:rPr lang="zh-CN" altLang="en-US" sz="2400" dirty="0"/>
              <a:t>用外连接操作</a:t>
            </a:r>
            <a:endParaRPr lang="zh-CN" altLang="en-US" sz="2400" dirty="0"/>
          </a:p>
          <a:p>
            <a:pPr algn="ctr" eaLnBrk="1" hangingPunct="1">
              <a:buFont typeface="Wingdings" panose="05000000000000000000" pitchFamily="2" charset="2"/>
              <a:buNone/>
              <a:defRPr/>
            </a:pPr>
            <a:r>
              <a:rPr lang="en-US" altLang="zh-CN" sz="2400" dirty="0"/>
              <a:t>SELECT  </a:t>
            </a:r>
            <a:r>
              <a:rPr lang="en-US" altLang="zh-CN" sz="2400" dirty="0" err="1"/>
              <a:t>Student.Sno</a:t>
            </a:r>
            <a:r>
              <a:rPr lang="zh-CN" altLang="en-US" sz="2400" dirty="0"/>
              <a:t>，</a:t>
            </a:r>
            <a:r>
              <a:rPr lang="en-US" altLang="zh-CN" sz="2400" dirty="0" err="1"/>
              <a:t>Sname</a:t>
            </a:r>
            <a:r>
              <a:rPr lang="zh-CN" altLang="en-US" sz="2400" dirty="0"/>
              <a:t>，</a:t>
            </a:r>
            <a:r>
              <a:rPr lang="en-US" altLang="zh-CN" sz="2400" dirty="0" err="1"/>
              <a:t>Ssex</a:t>
            </a:r>
            <a:r>
              <a:rPr lang="zh-CN" altLang="en-US" sz="2400" dirty="0"/>
              <a:t>，			  </a:t>
            </a:r>
            <a:r>
              <a:rPr lang="en-US" altLang="zh-CN" sz="2400" dirty="0"/>
              <a:t>Sage</a:t>
            </a:r>
            <a:r>
              <a:rPr lang="zh-CN" altLang="en-US" sz="2400" dirty="0"/>
              <a:t>，</a:t>
            </a:r>
            <a:r>
              <a:rPr lang="en-US" altLang="zh-CN" sz="2400" dirty="0" err="1"/>
              <a:t>Sdept</a:t>
            </a:r>
            <a:r>
              <a:rPr lang="zh-CN" altLang="en-US" sz="2400" dirty="0"/>
              <a:t>，</a:t>
            </a:r>
            <a:r>
              <a:rPr lang="en-US" altLang="zh-CN" sz="2400" dirty="0" err="1"/>
              <a:t>Cno</a:t>
            </a:r>
            <a:r>
              <a:rPr lang="zh-CN" altLang="en-US" sz="2400" dirty="0"/>
              <a:t>，</a:t>
            </a:r>
            <a:r>
              <a:rPr lang="en-US" altLang="zh-CN" sz="2400" dirty="0"/>
              <a:t>Grade</a:t>
            </a:r>
            <a:endParaRPr lang="en-US" altLang="zh-CN" sz="2400" dirty="0"/>
          </a:p>
          <a:p>
            <a:pPr eaLnBrk="1" hangingPunct="1">
              <a:buFont typeface="Wingdings" panose="05000000000000000000" pitchFamily="2" charset="2"/>
              <a:buNone/>
              <a:defRPr/>
            </a:pPr>
            <a:r>
              <a:rPr lang="en-US" altLang="zh-CN" sz="2400" dirty="0"/>
              <a:t>   FROM    Student</a:t>
            </a:r>
            <a:r>
              <a:rPr lang="zh-CN" altLang="en-US" sz="2400" dirty="0"/>
              <a:t>，</a:t>
            </a:r>
            <a:r>
              <a:rPr lang="en-US" altLang="zh-CN" sz="2400" dirty="0"/>
              <a:t>SC</a:t>
            </a:r>
            <a:endParaRPr lang="en-US" altLang="zh-CN" sz="2400" dirty="0"/>
          </a:p>
          <a:p>
            <a:pPr eaLnBrk="1" hangingPunct="1">
              <a:buFont typeface="Wingdings" panose="05000000000000000000" pitchFamily="2" charset="2"/>
              <a:buNone/>
              <a:defRPr/>
            </a:pPr>
            <a:r>
              <a:rPr lang="en-US" altLang="zh-CN" sz="2400" dirty="0"/>
              <a:t>   WHERE  </a:t>
            </a:r>
            <a:r>
              <a:rPr lang="en-US" altLang="zh-CN" sz="2400" dirty="0" err="1"/>
              <a:t>Student.Sno</a:t>
            </a:r>
            <a:r>
              <a:rPr lang="en-US" altLang="zh-CN" sz="2400" dirty="0"/>
              <a:t> = </a:t>
            </a:r>
            <a:r>
              <a:rPr lang="en-US" altLang="zh-CN" sz="2400" dirty="0" err="1"/>
              <a:t>SC.Sno</a:t>
            </a:r>
            <a:r>
              <a:rPr lang="en-US" altLang="zh-CN" sz="2400" dirty="0">
                <a:solidFill>
                  <a:srgbClr val="D75B5B"/>
                </a:solidFill>
              </a:rPr>
              <a:t>(*)</a:t>
            </a:r>
            <a:r>
              <a:rPr lang="zh-CN" altLang="en-US" sz="2400" dirty="0"/>
              <a:t>；</a:t>
            </a:r>
            <a:endParaRPr lang="en-US" altLang="zh-CN" sz="2400" dirty="0"/>
          </a:p>
          <a:p>
            <a:pPr eaLnBrk="1" hangingPunct="1">
              <a:buFont typeface="Wingdings" panose="05000000000000000000" pitchFamily="2" charset="2"/>
              <a:buNone/>
              <a:defRPr/>
            </a:pPr>
            <a:endParaRPr lang="en-US" altLang="zh-CN" sz="2800" dirty="0"/>
          </a:p>
          <a:p>
            <a:pPr eaLnBrk="1" hangingPunct="1">
              <a:buFont typeface="Wingdings" panose="05000000000000000000" pitchFamily="2" charset="2"/>
              <a:buNone/>
              <a:defRPr/>
            </a:pPr>
            <a:r>
              <a:rPr lang="en-US" altLang="zh-CN" sz="2800" dirty="0"/>
              <a:t>   </a:t>
            </a:r>
            <a:r>
              <a:rPr lang="en-US" altLang="zh-CN" sz="2800" b="1" dirty="0">
                <a:solidFill>
                  <a:schemeClr val="accent1">
                    <a:lumMod val="75000"/>
                  </a:schemeClr>
                </a:solidFill>
              </a:rPr>
              <a:t>from</a:t>
            </a:r>
            <a:r>
              <a:rPr lang="en-US" altLang="zh-CN" sz="2800" dirty="0"/>
              <a:t>  </a:t>
            </a:r>
            <a:r>
              <a:rPr lang="zh-CN" altLang="en-US" sz="2800" dirty="0"/>
              <a:t>表</a:t>
            </a:r>
            <a:r>
              <a:rPr lang="en-US" altLang="zh-CN" sz="2800" dirty="0"/>
              <a:t>1 </a:t>
            </a:r>
            <a:r>
              <a:rPr lang="en-US" altLang="zh-CN" sz="2800" dirty="0">
                <a:solidFill>
                  <a:srgbClr val="FF0000"/>
                </a:solidFill>
              </a:rPr>
              <a:t>left out join </a:t>
            </a:r>
            <a:r>
              <a:rPr lang="zh-CN" altLang="en-US" sz="2800" dirty="0"/>
              <a:t>表</a:t>
            </a:r>
            <a:r>
              <a:rPr lang="en-US" altLang="zh-CN" sz="2800" dirty="0"/>
              <a:t>2 </a:t>
            </a:r>
            <a:r>
              <a:rPr lang="en-US" altLang="zh-CN" sz="2800" dirty="0">
                <a:solidFill>
                  <a:srgbClr val="FF0000"/>
                </a:solidFill>
              </a:rPr>
              <a:t>on</a:t>
            </a:r>
            <a:r>
              <a:rPr lang="en-US" altLang="zh-CN" sz="2800" dirty="0"/>
              <a:t> (</a:t>
            </a:r>
            <a:r>
              <a:rPr lang="zh-CN" altLang="en-US" sz="2800" dirty="0"/>
              <a:t>正常连接条件</a:t>
            </a:r>
            <a:r>
              <a:rPr lang="en-US" altLang="zh-CN" sz="2800" dirty="0"/>
              <a:t>)</a:t>
            </a:r>
            <a:r>
              <a:rPr lang="zh-CN" altLang="en-US" dirty="0"/>
              <a:t> </a:t>
            </a:r>
            <a:endParaRPr lang="en-US" altLang="zh-CN" dirty="0"/>
          </a:p>
          <a:p>
            <a:pPr eaLnBrk="1" hangingPunct="1">
              <a:buFont typeface="Wingdings" panose="05000000000000000000" pitchFamily="2" charset="2"/>
              <a:buNone/>
              <a:defRPr/>
            </a:pPr>
            <a:r>
              <a:rPr lang="en-US" altLang="zh-CN" dirty="0"/>
              <a:t>                     </a:t>
            </a:r>
            <a:r>
              <a:rPr lang="en-US" altLang="zh-CN" dirty="0">
                <a:solidFill>
                  <a:srgbClr val="FF0000"/>
                </a:solidFill>
              </a:rPr>
              <a:t>right</a:t>
            </a:r>
            <a:endParaRPr lang="zh-CN" altLang="en-US" dirty="0">
              <a:solidFill>
                <a:srgbClr val="FF0000"/>
              </a:solidFill>
            </a:endParaRPr>
          </a:p>
        </p:txBody>
      </p:sp>
      <p:sp>
        <p:nvSpPr>
          <p:cNvPr id="4" name="日期占位符 3"/>
          <p:cNvSpPr>
            <a:spLocks noGrp="1"/>
          </p:cNvSpPr>
          <p:nvPr>
            <p:ph type="dt" sz="quarter" idx="10"/>
          </p:nvPr>
        </p:nvSpPr>
        <p:spPr/>
        <p:txBody>
          <a:bodyPr/>
          <a:lstStyle/>
          <a:p>
            <a:pPr>
              <a:defRPr/>
            </a:pPr>
            <a:fld id="{B5BAFA5B-88CB-462A-977B-A95C4CCDCD18}" type="datetime1">
              <a:rPr lang="zh-CN" altLang="en-US"/>
            </a:fld>
            <a:endParaRPr lang="en-US" altLang="zh-CN"/>
          </a:p>
        </p:txBody>
      </p:sp>
      <p:sp>
        <p:nvSpPr>
          <p:cNvPr id="706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6163">
                                            <p:txEl>
                                              <p:pRg st="1" end="1"/>
                                            </p:txEl>
                                          </p:spTgt>
                                        </p:tgtEl>
                                        <p:attrNameLst>
                                          <p:attrName>style.visibility</p:attrName>
                                        </p:attrNameLst>
                                      </p:cBhvr>
                                      <p:to>
                                        <p:strVal val="visible"/>
                                      </p:to>
                                    </p:set>
                                    <p:animEffect transition="in" filter="blinds(horizontal)">
                                      <p:cBhvr>
                                        <p:cTn id="7" dur="500"/>
                                        <p:tgtEl>
                                          <p:spTgt spid="4761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6163">
                                            <p:txEl>
                                              <p:pRg st="2" end="2"/>
                                            </p:txEl>
                                          </p:spTgt>
                                        </p:tgtEl>
                                        <p:attrNameLst>
                                          <p:attrName>style.visibility</p:attrName>
                                        </p:attrNameLst>
                                      </p:cBhvr>
                                      <p:to>
                                        <p:strVal val="visible"/>
                                      </p:to>
                                    </p:set>
                                    <p:animEffect transition="in" filter="blinds(horizontal)">
                                      <p:cBhvr>
                                        <p:cTn id="12" dur="500"/>
                                        <p:tgtEl>
                                          <p:spTgt spid="476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6163">
                                            <p:txEl>
                                              <p:pRg st="3" end="3"/>
                                            </p:txEl>
                                          </p:spTgt>
                                        </p:tgtEl>
                                        <p:attrNameLst>
                                          <p:attrName>style.visibility</p:attrName>
                                        </p:attrNameLst>
                                      </p:cBhvr>
                                      <p:to>
                                        <p:strVal val="visible"/>
                                      </p:to>
                                    </p:set>
                                    <p:animEffect transition="in" filter="blinds(horizontal)">
                                      <p:cBhvr>
                                        <p:cTn id="17" dur="500"/>
                                        <p:tgtEl>
                                          <p:spTgt spid="47616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6163">
                                            <p:txEl>
                                              <p:pRg st="5" end="5"/>
                                            </p:txEl>
                                          </p:spTgt>
                                        </p:tgtEl>
                                        <p:attrNameLst>
                                          <p:attrName>style.visibility</p:attrName>
                                        </p:attrNameLst>
                                      </p:cBhvr>
                                      <p:to>
                                        <p:strVal val="visible"/>
                                      </p:to>
                                    </p:set>
                                    <p:animEffect transition="in" filter="blinds(horizontal)">
                                      <p:cBhvr>
                                        <p:cTn id="22" dur="500"/>
                                        <p:tgtEl>
                                          <p:spTgt spid="47616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6163">
                                            <p:txEl>
                                              <p:pRg st="6" end="6"/>
                                            </p:txEl>
                                          </p:spTgt>
                                        </p:tgtEl>
                                        <p:attrNameLst>
                                          <p:attrName>style.visibility</p:attrName>
                                        </p:attrNameLst>
                                      </p:cBhvr>
                                      <p:to>
                                        <p:strVal val="visible"/>
                                      </p:to>
                                    </p:set>
                                    <p:animEffect transition="in" filter="blinds(horizontal)">
                                      <p:cBhvr>
                                        <p:cTn id="27" dur="500"/>
                                        <p:tgtEl>
                                          <p:spTgt spid="476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p:cNvSpPr>
          <p:nvPr>
            <p:ph type="title"/>
          </p:nvPr>
        </p:nvSpPr>
        <p:spPr/>
        <p:txBody>
          <a:bodyPr/>
          <a:lstStyle/>
          <a:p>
            <a:pPr eaLnBrk="1" hangingPunct="1"/>
            <a:r>
              <a:rPr lang="zh-CN" altLang="en-US"/>
              <a:t>外连接（续） </a:t>
            </a:r>
            <a:endParaRPr lang="zh-CN" altLang="en-US"/>
          </a:p>
        </p:txBody>
      </p:sp>
      <p:sp>
        <p:nvSpPr>
          <p:cNvPr id="71683" name="Rectangle 3"/>
          <p:cNvSpPr>
            <a:spLocks noGrp="1" noRot="1"/>
          </p:cNvSpPr>
          <p:nvPr>
            <p:ph idx="1"/>
          </p:nvPr>
        </p:nvSpPr>
        <p:spPr>
          <a:xfrm>
            <a:off x="533400" y="1981200"/>
            <a:ext cx="8382000" cy="4114800"/>
          </a:xfrm>
        </p:spPr>
        <p:txBody>
          <a:bodyPr/>
          <a:lstStyle/>
          <a:p>
            <a:pPr algn="just" eaLnBrk="1" hangingPunct="1">
              <a:buFont typeface="Wingdings" panose="05000000000000000000" pitchFamily="2" charset="2"/>
              <a:buNone/>
            </a:pPr>
            <a:r>
              <a:rPr lang="zh-CN" altLang="en-US" sz="2800"/>
              <a:t>结果： </a:t>
            </a:r>
            <a:endParaRPr lang="zh-CN" altLang="en-US" sz="2800"/>
          </a:p>
          <a:p>
            <a:pPr algn="just" eaLnBrk="1" hangingPunct="1">
              <a:buFont typeface="Wingdings" panose="05000000000000000000" pitchFamily="2" charset="2"/>
              <a:buNone/>
            </a:pPr>
            <a:r>
              <a:rPr lang="zh-CN" altLang="en-US" sz="2400"/>
              <a:t>	</a:t>
            </a:r>
            <a:r>
              <a:rPr lang="en-US" altLang="zh-CN" sz="1700" b="1"/>
              <a:t>Student.Sno 	  Sname         Ssex    Sage         Sdept      Cno    Grade </a:t>
            </a:r>
            <a:endParaRPr lang="en-US" altLang="zh-CN" sz="1700" b="1"/>
          </a:p>
          <a:p>
            <a:pPr algn="just" eaLnBrk="1" hangingPunct="1">
              <a:buFont typeface="Wingdings" panose="05000000000000000000" pitchFamily="2" charset="2"/>
              <a:buNone/>
            </a:pPr>
            <a:r>
              <a:rPr lang="en-US" altLang="zh-CN" sz="2200"/>
              <a:t> 	95001        </a:t>
            </a:r>
            <a:r>
              <a:rPr lang="zh-CN" altLang="en-US" sz="2200"/>
              <a:t>李勇        男        </a:t>
            </a:r>
            <a:r>
              <a:rPr lang="en-US" altLang="zh-CN" sz="2200"/>
              <a:t>20         CS         1        92</a:t>
            </a:r>
            <a:endParaRPr lang="en-US" altLang="zh-CN" sz="2200"/>
          </a:p>
          <a:p>
            <a:pPr algn="just" eaLnBrk="1" hangingPunct="1">
              <a:buFont typeface="Wingdings" panose="05000000000000000000" pitchFamily="2" charset="2"/>
              <a:buNone/>
            </a:pPr>
            <a:r>
              <a:rPr lang="en-US" altLang="zh-CN" sz="2200"/>
              <a:t>    95001        </a:t>
            </a:r>
            <a:r>
              <a:rPr lang="zh-CN" altLang="en-US" sz="2200"/>
              <a:t>李勇        男        </a:t>
            </a:r>
            <a:r>
              <a:rPr lang="en-US" altLang="zh-CN" sz="2200"/>
              <a:t>20         CS         2        85</a:t>
            </a:r>
            <a:endParaRPr lang="en-US" altLang="zh-CN" sz="2200"/>
          </a:p>
          <a:p>
            <a:pPr algn="just" eaLnBrk="1" hangingPunct="1">
              <a:buFont typeface="Wingdings" panose="05000000000000000000" pitchFamily="2" charset="2"/>
              <a:buNone/>
            </a:pPr>
            <a:r>
              <a:rPr lang="en-US" altLang="zh-CN" sz="2200"/>
              <a:t>    95001        </a:t>
            </a:r>
            <a:r>
              <a:rPr lang="zh-CN" altLang="en-US" sz="2200"/>
              <a:t>李勇        男        </a:t>
            </a:r>
            <a:r>
              <a:rPr lang="en-US" altLang="zh-CN" sz="2200"/>
              <a:t>20         CS         3        88</a:t>
            </a:r>
            <a:endParaRPr lang="en-US" altLang="zh-CN" sz="2200"/>
          </a:p>
          <a:p>
            <a:pPr algn="just" eaLnBrk="1" hangingPunct="1">
              <a:buFont typeface="Wingdings" panose="05000000000000000000" pitchFamily="2" charset="2"/>
              <a:buNone/>
            </a:pPr>
            <a:r>
              <a:rPr lang="en-US" altLang="zh-CN" sz="2200"/>
              <a:t>    95002        </a:t>
            </a:r>
            <a:r>
              <a:rPr lang="zh-CN" altLang="en-US" sz="2200"/>
              <a:t>刘晨        女        </a:t>
            </a:r>
            <a:r>
              <a:rPr lang="en-US" altLang="zh-CN" sz="2200"/>
              <a:t>19         IS          2        90</a:t>
            </a:r>
            <a:endParaRPr lang="en-US" altLang="zh-CN" sz="2200"/>
          </a:p>
          <a:p>
            <a:pPr algn="just" eaLnBrk="1" hangingPunct="1">
              <a:buFont typeface="Wingdings" panose="05000000000000000000" pitchFamily="2" charset="2"/>
              <a:buNone/>
            </a:pPr>
            <a:r>
              <a:rPr lang="en-US" altLang="zh-CN" sz="2200"/>
              <a:t>    95002        </a:t>
            </a:r>
            <a:r>
              <a:rPr lang="zh-CN" altLang="en-US" sz="2200"/>
              <a:t>刘晨        女        </a:t>
            </a:r>
            <a:r>
              <a:rPr lang="en-US" altLang="zh-CN" sz="2200"/>
              <a:t>19         IS          3        80</a:t>
            </a:r>
            <a:endParaRPr lang="en-US" altLang="zh-CN" sz="2200"/>
          </a:p>
          <a:p>
            <a:pPr algn="just" eaLnBrk="1" hangingPunct="1">
              <a:buFont typeface="Wingdings" panose="05000000000000000000" pitchFamily="2" charset="2"/>
              <a:buNone/>
            </a:pPr>
            <a:r>
              <a:rPr lang="en-US" altLang="zh-CN" sz="2200"/>
              <a:t>    95003        </a:t>
            </a:r>
            <a:r>
              <a:rPr lang="zh-CN" altLang="en-US" sz="2200"/>
              <a:t>王敏        女        </a:t>
            </a:r>
            <a:r>
              <a:rPr lang="en-US" altLang="zh-CN" sz="2200"/>
              <a:t>18         MA</a:t>
            </a:r>
            <a:endParaRPr lang="en-US" altLang="zh-CN" sz="2200"/>
          </a:p>
          <a:p>
            <a:pPr algn="just" eaLnBrk="1" hangingPunct="1">
              <a:buFont typeface="Wingdings" panose="05000000000000000000" pitchFamily="2" charset="2"/>
              <a:buNone/>
            </a:pPr>
            <a:r>
              <a:rPr lang="en-US" altLang="zh-CN" sz="2200"/>
              <a:t>    95004        </a:t>
            </a:r>
            <a:r>
              <a:rPr lang="zh-CN" altLang="en-US" sz="2200"/>
              <a:t>张立        男        </a:t>
            </a:r>
            <a:r>
              <a:rPr lang="en-US" altLang="zh-CN" sz="2200"/>
              <a:t>19         IS</a:t>
            </a:r>
            <a:endParaRPr lang="en-US" altLang="zh-CN" sz="2200"/>
          </a:p>
        </p:txBody>
      </p:sp>
      <p:sp>
        <p:nvSpPr>
          <p:cNvPr id="4" name="日期占位符 3"/>
          <p:cNvSpPr>
            <a:spLocks noGrp="1"/>
          </p:cNvSpPr>
          <p:nvPr>
            <p:ph type="dt" sz="quarter" idx="10"/>
          </p:nvPr>
        </p:nvSpPr>
        <p:spPr/>
        <p:txBody>
          <a:bodyPr/>
          <a:lstStyle/>
          <a:p>
            <a:pPr>
              <a:defRPr/>
            </a:pPr>
            <a:fld id="{45DC755D-A120-4717-8042-73997E932473}" type="datetime1">
              <a:rPr lang="zh-CN" altLang="en-US"/>
            </a:fld>
            <a:endParaRPr lang="en-US" altLang="zh-CN"/>
          </a:p>
        </p:txBody>
      </p:sp>
      <p:sp>
        <p:nvSpPr>
          <p:cNvPr id="716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p:cNvSpPr>
          <p:nvPr>
            <p:ph type="title"/>
          </p:nvPr>
        </p:nvSpPr>
        <p:spPr/>
        <p:txBody>
          <a:bodyPr/>
          <a:lstStyle/>
          <a:p>
            <a:pPr eaLnBrk="1" hangingPunct="1"/>
            <a:r>
              <a:rPr lang="zh-CN" altLang="en-US"/>
              <a:t>外连接（续） </a:t>
            </a:r>
            <a:endParaRPr lang="zh-CN" altLang="en-US"/>
          </a:p>
        </p:txBody>
      </p:sp>
      <p:sp>
        <p:nvSpPr>
          <p:cNvPr id="72707" name="Rectangle 3"/>
          <p:cNvSpPr>
            <a:spLocks noGrp="1" noRot="1"/>
          </p:cNvSpPr>
          <p:nvPr>
            <p:ph idx="1"/>
          </p:nvPr>
        </p:nvSpPr>
        <p:spPr>
          <a:xfrm>
            <a:off x="533400" y="2243138"/>
            <a:ext cx="8001000" cy="4114800"/>
          </a:xfrm>
        </p:spPr>
        <p:txBody>
          <a:bodyPr/>
          <a:lstStyle/>
          <a:p>
            <a:pPr lvl="1" algn="just" eaLnBrk="1" hangingPunct="1"/>
            <a:r>
              <a:rPr lang="zh-CN" altLang="en-US"/>
              <a:t>在表名后面加外连接操作符</a:t>
            </a:r>
            <a:r>
              <a:rPr lang="en-US" altLang="zh-CN"/>
              <a:t>(*)</a:t>
            </a:r>
            <a:r>
              <a:rPr lang="zh-CN" altLang="en-US"/>
              <a:t>或</a:t>
            </a:r>
            <a:r>
              <a:rPr lang="en-US" altLang="zh-CN"/>
              <a:t>(+)</a:t>
            </a:r>
            <a:r>
              <a:rPr lang="zh-CN" altLang="en-US"/>
              <a:t>指定非主体表</a:t>
            </a:r>
            <a:endParaRPr lang="zh-CN" altLang="en-US"/>
          </a:p>
          <a:p>
            <a:pPr lvl="1" algn="just" eaLnBrk="1" hangingPunct="1"/>
            <a:r>
              <a:rPr lang="zh-CN" altLang="en-US"/>
              <a:t>非主体表有一</a:t>
            </a:r>
            <a:r>
              <a:rPr lang="zh-CN" altLang="en-US">
                <a:latin typeface="Courier New" panose="02070309020205020404" pitchFamily="49" charset="0"/>
              </a:rPr>
              <a:t>“</a:t>
            </a:r>
            <a:r>
              <a:rPr lang="zh-CN" altLang="en-US"/>
              <a:t>万能</a:t>
            </a:r>
            <a:r>
              <a:rPr lang="zh-CN" altLang="en-US">
                <a:latin typeface="Courier New" panose="02070309020205020404" pitchFamily="49" charset="0"/>
              </a:rPr>
              <a:t>”</a:t>
            </a:r>
            <a:r>
              <a:rPr lang="zh-CN" altLang="en-US"/>
              <a:t>的虚行，该行全部由空值组成</a:t>
            </a:r>
            <a:endParaRPr lang="zh-CN" altLang="en-US"/>
          </a:p>
          <a:p>
            <a:pPr lvl="1" algn="just" eaLnBrk="1" hangingPunct="1"/>
            <a:r>
              <a:rPr lang="zh-CN" altLang="en-US"/>
              <a:t>虚行可以和主体表中所有不满足连接条件的元组进行连接</a:t>
            </a:r>
            <a:endParaRPr lang="zh-CN" altLang="en-US"/>
          </a:p>
          <a:p>
            <a:pPr lvl="1" algn="just" eaLnBrk="1" hangingPunct="1"/>
            <a:r>
              <a:rPr lang="zh-CN" altLang="en-US"/>
              <a:t>由于虚行各列全部是空值，因此与虚行连接的结果中，来自非主体表的属性值全部是空值 </a:t>
            </a:r>
            <a:endParaRPr lang="zh-CN" altLang="en-US"/>
          </a:p>
        </p:txBody>
      </p:sp>
      <p:sp>
        <p:nvSpPr>
          <p:cNvPr id="4" name="日期占位符 3"/>
          <p:cNvSpPr>
            <a:spLocks noGrp="1"/>
          </p:cNvSpPr>
          <p:nvPr>
            <p:ph type="dt" sz="quarter" idx="10"/>
          </p:nvPr>
        </p:nvSpPr>
        <p:spPr/>
        <p:txBody>
          <a:bodyPr/>
          <a:lstStyle/>
          <a:p>
            <a:pPr>
              <a:defRPr/>
            </a:pPr>
            <a:fld id="{3D563531-2ABF-4457-8C66-DB4E38E924EE}" type="datetime1">
              <a:rPr lang="zh-CN" altLang="en-US"/>
            </a:fld>
            <a:endParaRPr lang="en-US" altLang="zh-CN"/>
          </a:p>
        </p:txBody>
      </p:sp>
      <p:sp>
        <p:nvSpPr>
          <p:cNvPr id="727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p:cNvSpPr>
          <p:nvPr>
            <p:ph type="title"/>
          </p:nvPr>
        </p:nvSpPr>
        <p:spPr/>
        <p:txBody>
          <a:bodyPr/>
          <a:lstStyle/>
          <a:p>
            <a:pPr eaLnBrk="1" hangingPunct="1"/>
            <a:r>
              <a:rPr lang="zh-CN" altLang="en-US"/>
              <a:t>外连接（续） </a:t>
            </a:r>
            <a:endParaRPr lang="zh-CN" altLang="en-US"/>
          </a:p>
        </p:txBody>
      </p:sp>
      <p:sp>
        <p:nvSpPr>
          <p:cNvPr id="73731" name="Rectangle 3"/>
          <p:cNvSpPr>
            <a:spLocks noGrp="1" noRot="1"/>
          </p:cNvSpPr>
          <p:nvPr>
            <p:ph idx="1"/>
          </p:nvPr>
        </p:nvSpPr>
        <p:spPr/>
        <p:txBody>
          <a:bodyPr/>
          <a:lstStyle/>
          <a:p>
            <a:pPr algn="just" eaLnBrk="1" hangingPunct="1">
              <a:lnSpc>
                <a:spcPct val="140000"/>
              </a:lnSpc>
            </a:pPr>
            <a:r>
              <a:rPr lang="en-US" altLang="zh-CN"/>
              <a:t> 	</a:t>
            </a:r>
            <a:r>
              <a:rPr lang="zh-CN" altLang="en-US"/>
              <a:t>左外连接</a:t>
            </a:r>
            <a:endParaRPr lang="zh-CN" altLang="en-US"/>
          </a:p>
          <a:p>
            <a:pPr lvl="1" algn="just" eaLnBrk="1" hangingPunct="1">
              <a:lnSpc>
                <a:spcPct val="140000"/>
              </a:lnSpc>
            </a:pPr>
            <a:r>
              <a:rPr lang="zh-CN" altLang="en-US"/>
              <a:t> </a:t>
            </a:r>
            <a:r>
              <a:rPr lang="zh-CN" altLang="en-US" sz="3200"/>
              <a:t>外连接符出现在连接条件的左边</a:t>
            </a:r>
            <a:endParaRPr lang="zh-CN" altLang="en-US" sz="3200"/>
          </a:p>
          <a:p>
            <a:pPr algn="just" eaLnBrk="1" hangingPunct="1">
              <a:lnSpc>
                <a:spcPct val="140000"/>
              </a:lnSpc>
            </a:pPr>
            <a:r>
              <a:rPr lang="zh-CN" altLang="en-US"/>
              <a:t> 	右外连接</a:t>
            </a:r>
            <a:endParaRPr lang="zh-CN" altLang="en-US"/>
          </a:p>
          <a:p>
            <a:pPr lvl="1" algn="just" eaLnBrk="1" hangingPunct="1">
              <a:lnSpc>
                <a:spcPct val="140000"/>
              </a:lnSpc>
            </a:pPr>
            <a:r>
              <a:rPr lang="zh-CN" altLang="en-US"/>
              <a:t> </a:t>
            </a:r>
            <a:r>
              <a:rPr lang="zh-CN" altLang="en-US" sz="3200"/>
              <a:t>外连接符出现在连接条件的右边</a:t>
            </a:r>
            <a:r>
              <a:rPr lang="zh-CN" altLang="en-US"/>
              <a:t> </a:t>
            </a:r>
            <a:endParaRPr lang="zh-CN" altLang="en-US"/>
          </a:p>
        </p:txBody>
      </p:sp>
      <p:sp>
        <p:nvSpPr>
          <p:cNvPr id="4" name="日期占位符 3"/>
          <p:cNvSpPr>
            <a:spLocks noGrp="1"/>
          </p:cNvSpPr>
          <p:nvPr>
            <p:ph type="dt" sz="quarter" idx="10"/>
          </p:nvPr>
        </p:nvSpPr>
        <p:spPr/>
        <p:txBody>
          <a:bodyPr/>
          <a:lstStyle/>
          <a:p>
            <a:pPr>
              <a:defRPr/>
            </a:pPr>
            <a:fld id="{C133677E-9614-44B2-BBEC-189F89566468}" type="datetime1">
              <a:rPr lang="zh-CN" altLang="en-US"/>
            </a:fld>
            <a:endParaRPr lang="en-US" altLang="zh-CN"/>
          </a:p>
        </p:txBody>
      </p:sp>
      <p:sp>
        <p:nvSpPr>
          <p:cNvPr id="737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p:cNvSpPr>
          <p:nvPr>
            <p:ph type="title"/>
          </p:nvPr>
        </p:nvSpPr>
        <p:spPr/>
        <p:txBody>
          <a:bodyPr/>
          <a:lstStyle/>
          <a:p>
            <a:pPr eaLnBrk="1" hangingPunct="1"/>
            <a:r>
              <a:rPr lang="en-US" altLang="zh-CN"/>
              <a:t>3.3  </a:t>
            </a:r>
            <a:r>
              <a:rPr lang="zh-CN" altLang="en-US"/>
              <a:t>查    询 </a:t>
            </a:r>
            <a:endParaRPr lang="zh-CN" altLang="en-US"/>
          </a:p>
        </p:txBody>
      </p:sp>
      <p:sp>
        <p:nvSpPr>
          <p:cNvPr id="74755" name="Rectangle 3"/>
          <p:cNvSpPr>
            <a:spLocks noGrp="1" noRot="1"/>
          </p:cNvSpPr>
          <p:nvPr>
            <p:ph idx="1"/>
          </p:nvPr>
        </p:nvSpPr>
        <p:spPr/>
        <p:txBody>
          <a:bodyPr/>
          <a:lstStyle/>
          <a:p>
            <a:pPr algn="just" eaLnBrk="1" hangingPunct="1"/>
            <a:r>
              <a:rPr lang="en-US" altLang="zh-CN"/>
              <a:t>3.3.1 </a:t>
            </a:r>
            <a:r>
              <a:rPr lang="zh-CN" altLang="en-US"/>
              <a:t>概述</a:t>
            </a:r>
            <a:endParaRPr lang="zh-CN" altLang="en-US"/>
          </a:p>
          <a:p>
            <a:pPr algn="just" eaLnBrk="1" hangingPunct="1"/>
            <a:r>
              <a:rPr lang="en-US" altLang="zh-CN"/>
              <a:t>3.3.2 </a:t>
            </a:r>
            <a:r>
              <a:rPr lang="zh-CN" altLang="en-US"/>
              <a:t>单表查询</a:t>
            </a:r>
            <a:endParaRPr lang="zh-CN" altLang="en-US"/>
          </a:p>
          <a:p>
            <a:pPr algn="just" eaLnBrk="1" hangingPunct="1"/>
            <a:r>
              <a:rPr lang="en-US" altLang="zh-CN"/>
              <a:t>3.3.3 </a:t>
            </a:r>
            <a:r>
              <a:rPr lang="zh-CN" altLang="en-US"/>
              <a:t>连接查询</a:t>
            </a:r>
            <a:endParaRPr lang="zh-CN" altLang="en-US"/>
          </a:p>
          <a:p>
            <a:pPr algn="just" eaLnBrk="1" hangingPunct="1"/>
            <a:r>
              <a:rPr lang="en-US" altLang="zh-CN">
                <a:solidFill>
                  <a:schemeClr val="hlink"/>
                </a:solidFill>
              </a:rPr>
              <a:t>3.3.4 </a:t>
            </a:r>
            <a:r>
              <a:rPr lang="zh-CN" altLang="en-US">
                <a:solidFill>
                  <a:schemeClr val="hlink"/>
                </a:solidFill>
              </a:rPr>
              <a:t>嵌套查询</a:t>
            </a:r>
            <a:endParaRPr lang="zh-CN" altLang="en-US">
              <a:solidFill>
                <a:schemeClr val="hlink"/>
              </a:solidFill>
            </a:endParaRPr>
          </a:p>
          <a:p>
            <a:pPr algn="just" eaLnBrk="1" hangingPunct="1"/>
            <a:r>
              <a:rPr lang="en-US" altLang="zh-CN"/>
              <a:t>3.3.5 </a:t>
            </a:r>
            <a:r>
              <a:rPr lang="zh-CN" altLang="en-US"/>
              <a:t>集合查询</a:t>
            </a:r>
            <a:endParaRPr lang="zh-CN" altLang="en-US"/>
          </a:p>
          <a:p>
            <a:pPr eaLnBrk="1" hangingPunct="1"/>
            <a:r>
              <a:rPr lang="en-US" altLang="zh-CN"/>
              <a:t>3.3.6 </a:t>
            </a:r>
            <a:r>
              <a:rPr lang="zh-CN" altLang="en-US"/>
              <a:t>小结 </a:t>
            </a:r>
            <a:endParaRPr lang="zh-CN" altLang="en-US"/>
          </a:p>
        </p:txBody>
      </p:sp>
      <p:sp>
        <p:nvSpPr>
          <p:cNvPr id="4" name="日期占位符 3"/>
          <p:cNvSpPr>
            <a:spLocks noGrp="1"/>
          </p:cNvSpPr>
          <p:nvPr>
            <p:ph type="dt" sz="quarter" idx="10"/>
          </p:nvPr>
        </p:nvSpPr>
        <p:spPr/>
        <p:txBody>
          <a:bodyPr/>
          <a:lstStyle/>
          <a:p>
            <a:pPr>
              <a:defRPr/>
            </a:pPr>
            <a:fld id="{2C88FC4E-3181-4069-A2A1-2169BDCDF882}" type="datetime1">
              <a:rPr lang="zh-CN" altLang="en-US"/>
            </a:fld>
            <a:endParaRPr lang="en-US" altLang="zh-CN"/>
          </a:p>
        </p:txBody>
      </p:sp>
      <p:sp>
        <p:nvSpPr>
          <p:cNvPr id="747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p:cNvSpPr>
          <p:nvPr>
            <p:ph type="title"/>
          </p:nvPr>
        </p:nvSpPr>
        <p:spPr/>
        <p:txBody>
          <a:bodyPr/>
          <a:lstStyle/>
          <a:p>
            <a:pPr eaLnBrk="1" hangingPunct="1"/>
            <a:r>
              <a:rPr lang="en-US" altLang="zh-CN"/>
              <a:t>3.3.4  </a:t>
            </a:r>
            <a:r>
              <a:rPr lang="zh-CN" altLang="en-US"/>
              <a:t>嵌套查询</a:t>
            </a:r>
            <a:endParaRPr lang="zh-CN" altLang="en-US"/>
          </a:p>
        </p:txBody>
      </p:sp>
      <p:sp>
        <p:nvSpPr>
          <p:cNvPr id="75779" name="Rectangle 3"/>
          <p:cNvSpPr>
            <a:spLocks noGrp="1" noRot="1"/>
          </p:cNvSpPr>
          <p:nvPr>
            <p:ph idx="1"/>
          </p:nvPr>
        </p:nvSpPr>
        <p:spPr/>
        <p:txBody>
          <a:bodyPr/>
          <a:lstStyle/>
          <a:p>
            <a:pPr eaLnBrk="1" hangingPunct="1">
              <a:lnSpc>
                <a:spcPct val="130000"/>
              </a:lnSpc>
            </a:pPr>
            <a:r>
              <a:rPr lang="zh-CN" altLang="en-US"/>
              <a:t>嵌套查询概述</a:t>
            </a:r>
            <a:endParaRPr lang="zh-CN" altLang="en-US"/>
          </a:p>
          <a:p>
            <a:pPr eaLnBrk="1" hangingPunct="1">
              <a:lnSpc>
                <a:spcPct val="130000"/>
              </a:lnSpc>
            </a:pPr>
            <a:r>
              <a:rPr lang="zh-CN" altLang="en-US"/>
              <a:t>嵌套查询分类</a:t>
            </a:r>
            <a:endParaRPr lang="zh-CN" altLang="en-US"/>
          </a:p>
          <a:p>
            <a:pPr eaLnBrk="1" hangingPunct="1">
              <a:lnSpc>
                <a:spcPct val="130000"/>
              </a:lnSpc>
            </a:pPr>
            <a:r>
              <a:rPr lang="zh-CN" altLang="en-US"/>
              <a:t>嵌套查询求解方法</a:t>
            </a:r>
            <a:endParaRPr lang="zh-CN" altLang="en-US"/>
          </a:p>
          <a:p>
            <a:pPr eaLnBrk="1" hangingPunct="1">
              <a:lnSpc>
                <a:spcPct val="130000"/>
              </a:lnSpc>
            </a:pPr>
            <a:r>
              <a:rPr lang="zh-CN" altLang="en-US"/>
              <a:t>引出子查询的谓词</a:t>
            </a:r>
            <a:r>
              <a:rPr lang="zh-CN" altLang="en-US">
                <a:solidFill>
                  <a:schemeClr val="tx2"/>
                </a:solidFill>
              </a:rPr>
              <a:t> </a:t>
            </a:r>
            <a:endParaRPr lang="zh-CN" altLang="en-US">
              <a:solidFill>
                <a:schemeClr val="tx2"/>
              </a:solidFill>
            </a:endParaRPr>
          </a:p>
        </p:txBody>
      </p:sp>
      <p:sp>
        <p:nvSpPr>
          <p:cNvPr id="4" name="日期占位符 3"/>
          <p:cNvSpPr>
            <a:spLocks noGrp="1"/>
          </p:cNvSpPr>
          <p:nvPr>
            <p:ph type="dt" sz="quarter" idx="10"/>
          </p:nvPr>
        </p:nvSpPr>
        <p:spPr/>
        <p:txBody>
          <a:bodyPr/>
          <a:lstStyle/>
          <a:p>
            <a:pPr>
              <a:defRPr/>
            </a:pPr>
            <a:fld id="{02B48829-D147-4169-9723-EEB2F1BCBBAC}" type="datetime1">
              <a:rPr lang="zh-CN" altLang="en-US"/>
            </a:fld>
            <a:endParaRPr lang="en-US" altLang="zh-CN"/>
          </a:p>
        </p:txBody>
      </p:sp>
      <p:sp>
        <p:nvSpPr>
          <p:cNvPr id="757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pPr eaLnBrk="1" hangingPunct="1"/>
            <a:r>
              <a:rPr lang="zh-CN" altLang="en-US"/>
              <a:t>数据库系统的特点</a:t>
            </a:r>
            <a:endParaRPr lang="zh-CN" altLang="en-US"/>
          </a:p>
        </p:txBody>
      </p:sp>
      <p:sp>
        <p:nvSpPr>
          <p:cNvPr id="73731" name="内容占位符 2"/>
          <p:cNvSpPr>
            <a:spLocks noGrp="1"/>
          </p:cNvSpPr>
          <p:nvPr>
            <p:ph idx="1"/>
          </p:nvPr>
        </p:nvSpPr>
        <p:spPr/>
        <p:txBody>
          <a:bodyPr/>
          <a:lstStyle/>
          <a:p>
            <a:pPr eaLnBrk="1" hangingPunct="1"/>
            <a:r>
              <a:rPr lang="zh-CN" altLang="en-US"/>
              <a:t>数据结构化</a:t>
            </a:r>
            <a:endParaRPr lang="en-US" altLang="zh-CN"/>
          </a:p>
          <a:p>
            <a:pPr eaLnBrk="1" hangingPunct="1">
              <a:buFont typeface="Wingdings 2" panose="05020102010507070707" pitchFamily="18" charset="2"/>
              <a:buNone/>
            </a:pPr>
            <a:r>
              <a:rPr lang="en-US" altLang="zh-CN"/>
              <a:t>         </a:t>
            </a:r>
            <a:r>
              <a:rPr lang="zh-CN" altLang="en-US">
                <a:solidFill>
                  <a:srgbClr val="C00000"/>
                </a:solidFill>
              </a:rPr>
              <a:t>数据模型</a:t>
            </a:r>
            <a:endParaRPr lang="en-US" altLang="zh-CN">
              <a:solidFill>
                <a:srgbClr val="C00000"/>
              </a:solidFill>
            </a:endParaRPr>
          </a:p>
          <a:p>
            <a:pPr eaLnBrk="1" hangingPunct="1"/>
            <a:r>
              <a:rPr lang="zh-CN" altLang="en-US"/>
              <a:t>数据独立性</a:t>
            </a:r>
            <a:endParaRPr lang="en-US" altLang="zh-CN"/>
          </a:p>
          <a:p>
            <a:pPr eaLnBrk="1" hangingPunct="1">
              <a:buFont typeface="Wingdings 2" panose="05020102010507070707" pitchFamily="18" charset="2"/>
              <a:buNone/>
            </a:pPr>
            <a:r>
              <a:rPr lang="en-US" altLang="zh-CN"/>
              <a:t>        </a:t>
            </a:r>
            <a:endParaRPr lang="en-US" altLang="zh-CN">
              <a:solidFill>
                <a:srgbClr val="C00000"/>
              </a:solidFill>
            </a:endParaRPr>
          </a:p>
          <a:p>
            <a:pPr eaLnBrk="1" hangingPunct="1"/>
            <a:r>
              <a:rPr lang="zh-CN" altLang="en-US"/>
              <a:t>数据共享性</a:t>
            </a:r>
            <a:endParaRPr lang="en-US" altLang="zh-CN"/>
          </a:p>
          <a:p>
            <a:pPr eaLnBrk="1" hangingPunct="1">
              <a:buFont typeface="Wingdings 2" panose="05020102010507070707" pitchFamily="18" charset="2"/>
              <a:buNone/>
            </a:pPr>
            <a:r>
              <a:rPr lang="en-US" altLang="zh-CN"/>
              <a:t>         </a:t>
            </a:r>
            <a:endParaRPr lang="en-US" altLang="zh-CN">
              <a:solidFill>
                <a:srgbClr val="C00000"/>
              </a:solidFill>
            </a:endParaRPr>
          </a:p>
          <a:p>
            <a:pPr eaLnBrk="1" hangingPunct="1"/>
            <a:r>
              <a:rPr lang="zh-CN" altLang="en-US"/>
              <a:t>数据的统一管理和控制</a:t>
            </a:r>
            <a:endParaRPr lang="en-US" altLang="zh-CN"/>
          </a:p>
          <a:p>
            <a:pPr eaLnBrk="1" hangingPunct="1">
              <a:buFont typeface="Wingdings 2" panose="05020102010507070707" pitchFamily="18" charset="2"/>
              <a:buNone/>
            </a:pPr>
            <a:r>
              <a:rPr lang="en-US" altLang="zh-CN"/>
              <a:t>         </a:t>
            </a:r>
            <a:endParaRPr lang="zh-CN" altLang="en-US">
              <a:solidFill>
                <a:srgbClr val="C00000"/>
              </a:solidFill>
            </a:endParaRPr>
          </a:p>
        </p:txBody>
      </p:sp>
      <p:sp>
        <p:nvSpPr>
          <p:cNvPr id="73732" name="页脚占位符 4"/>
          <p:cNvSpPr>
            <a:spLocks noGrp="1" noChangeArrowheads="1"/>
          </p:cNvSpPr>
          <p:nvPr>
            <p:ph type="ftr" sz="quarter" idx="4294967295"/>
          </p:nvPr>
        </p:nvSpPr>
        <p:spPr bwMode="auto">
          <a:xfrm>
            <a:off x="2667000" y="6356350"/>
            <a:ext cx="3352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en-US"/>
              <a:t>  杨  悦   </a:t>
            </a:r>
            <a:r>
              <a:rPr lang="en-US" altLang="zh-CN"/>
              <a:t>yangyue@hrbeu.edu.cn</a:t>
            </a:r>
            <a:endParaRPr lang="en-US" altLang="zh-CN"/>
          </a:p>
        </p:txBody>
      </p:sp>
      <p:sp>
        <p:nvSpPr>
          <p:cNvPr id="73733"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B4F8A7B9-2F31-4C41-B524-86855E25E0D5}"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p:cNvSpPr>
          <p:nvPr>
            <p:ph type="title"/>
          </p:nvPr>
        </p:nvSpPr>
        <p:spPr/>
        <p:txBody>
          <a:bodyPr/>
          <a:lstStyle/>
          <a:p>
            <a:pPr eaLnBrk="1" hangingPunct="1"/>
            <a:r>
              <a:rPr lang="zh-CN" altLang="en-US"/>
              <a:t>嵌套查询</a:t>
            </a:r>
            <a:r>
              <a:rPr lang="en-US" altLang="zh-CN"/>
              <a:t>(</a:t>
            </a:r>
            <a:r>
              <a:rPr lang="zh-CN" altLang="en-US"/>
              <a:t>续</a:t>
            </a:r>
            <a:r>
              <a:rPr lang="en-US" altLang="zh-CN"/>
              <a:t>)</a:t>
            </a:r>
            <a:endParaRPr lang="en-US" altLang="zh-CN"/>
          </a:p>
        </p:txBody>
      </p:sp>
      <p:sp>
        <p:nvSpPr>
          <p:cNvPr id="482307" name="Rectangle 3"/>
          <p:cNvSpPr>
            <a:spLocks noGrp="1" noRot="1"/>
          </p:cNvSpPr>
          <p:nvPr>
            <p:ph idx="1"/>
          </p:nvPr>
        </p:nvSpPr>
        <p:spPr/>
        <p:txBody>
          <a:bodyPr/>
          <a:lstStyle/>
          <a:p>
            <a:pPr eaLnBrk="1" hangingPunct="1">
              <a:lnSpc>
                <a:spcPct val="90000"/>
              </a:lnSpc>
              <a:buFont typeface="Wingdings" panose="05000000000000000000" pitchFamily="2" charset="2"/>
              <a:buNone/>
            </a:pPr>
            <a:endParaRPr lang="en-US" altLang="zh-CN" sz="2800"/>
          </a:p>
          <a:p>
            <a:pPr eaLnBrk="1" hangingPunct="1">
              <a:lnSpc>
                <a:spcPct val="90000"/>
              </a:lnSpc>
              <a:buClrTx/>
              <a:buFontTx/>
              <a:buNone/>
            </a:pPr>
            <a:r>
              <a:rPr lang="en-US" altLang="zh-CN" sz="2800"/>
              <a:t>     SELECT Sname		</a:t>
            </a:r>
            <a:r>
              <a:rPr lang="zh-CN" altLang="en-US" sz="2800"/>
              <a:t>外层查询</a:t>
            </a:r>
            <a:r>
              <a:rPr lang="en-US" altLang="zh-CN" sz="2800"/>
              <a:t>/</a:t>
            </a:r>
            <a:r>
              <a:rPr lang="zh-CN" altLang="en-US" sz="2800"/>
              <a:t>父查询</a:t>
            </a:r>
            <a:endParaRPr lang="zh-CN" altLang="en-US" sz="2800"/>
          </a:p>
          <a:p>
            <a:pPr eaLnBrk="1" hangingPunct="1">
              <a:lnSpc>
                <a:spcPct val="90000"/>
              </a:lnSpc>
              <a:buClrTx/>
              <a:buFontTx/>
              <a:buNone/>
            </a:pPr>
            <a:r>
              <a:rPr lang="zh-CN" altLang="en-US" sz="2800"/>
              <a:t>     </a:t>
            </a:r>
            <a:r>
              <a:rPr lang="en-US" altLang="zh-CN" sz="2800"/>
              <a:t>FROM Student</a:t>
            </a:r>
            <a:endParaRPr lang="en-US" altLang="zh-CN" sz="2800"/>
          </a:p>
          <a:p>
            <a:pPr eaLnBrk="1" hangingPunct="1">
              <a:lnSpc>
                <a:spcPct val="90000"/>
              </a:lnSpc>
              <a:buClrTx/>
              <a:buFontTx/>
              <a:buNone/>
            </a:pPr>
            <a:r>
              <a:rPr lang="en-US" altLang="zh-CN" sz="2800"/>
              <a:t>     WHERE Sno IN</a:t>
            </a:r>
            <a:endParaRPr lang="en-US" altLang="zh-CN" sz="2800"/>
          </a:p>
          <a:p>
            <a:pPr eaLnBrk="1" hangingPunct="1">
              <a:lnSpc>
                <a:spcPct val="90000"/>
              </a:lnSpc>
              <a:buClrTx/>
              <a:buFontTx/>
              <a:buNone/>
            </a:pPr>
            <a:r>
              <a:rPr lang="en-US" altLang="zh-CN" sz="2800"/>
              <a:t>         </a:t>
            </a:r>
            <a:r>
              <a:rPr lang="zh-CN" altLang="en-US" sz="2800"/>
              <a:t>（</a:t>
            </a:r>
            <a:r>
              <a:rPr lang="en-US" altLang="zh-CN" sz="2800"/>
              <a:t>SELECT Sno              </a:t>
            </a:r>
            <a:r>
              <a:rPr lang="zh-CN" altLang="en-US" sz="2800"/>
              <a:t>内层查询</a:t>
            </a:r>
            <a:r>
              <a:rPr lang="en-US" altLang="zh-CN" sz="2800"/>
              <a:t>/</a:t>
            </a:r>
            <a:r>
              <a:rPr lang="zh-CN" altLang="en-US" sz="2800"/>
              <a:t>子查询</a:t>
            </a:r>
            <a:endParaRPr lang="zh-CN" altLang="en-US" sz="2800"/>
          </a:p>
          <a:p>
            <a:pPr eaLnBrk="1" hangingPunct="1">
              <a:lnSpc>
                <a:spcPct val="90000"/>
              </a:lnSpc>
              <a:buClrTx/>
              <a:buFontTx/>
              <a:buNone/>
            </a:pPr>
            <a:r>
              <a:rPr lang="zh-CN" altLang="en-US" sz="2800"/>
              <a:t>             </a:t>
            </a:r>
            <a:r>
              <a:rPr lang="en-US" altLang="zh-CN" sz="2800"/>
              <a:t>FROM SC</a:t>
            </a:r>
            <a:endParaRPr lang="en-US" altLang="zh-CN" sz="2800"/>
          </a:p>
          <a:p>
            <a:pPr eaLnBrk="1" hangingPunct="1">
              <a:lnSpc>
                <a:spcPct val="90000"/>
              </a:lnSpc>
              <a:buClrTx/>
              <a:buFontTx/>
              <a:buNone/>
            </a:pPr>
            <a:r>
              <a:rPr lang="en-US" altLang="zh-CN" sz="2800"/>
              <a:t>             WHERE Cno= ' 2 '</a:t>
            </a:r>
            <a:r>
              <a:rPr lang="zh-CN" altLang="en-US" sz="2800"/>
              <a:t>）；</a:t>
            </a:r>
            <a:endParaRPr lang="zh-CN" altLang="en-US" sz="2800"/>
          </a:p>
          <a:p>
            <a:pPr eaLnBrk="1" hangingPunct="1"/>
            <a:endParaRPr lang="en-US" altLang="zh-CN" sz="2800"/>
          </a:p>
        </p:txBody>
      </p:sp>
      <p:sp>
        <p:nvSpPr>
          <p:cNvPr id="4" name="日期占位符 3"/>
          <p:cNvSpPr>
            <a:spLocks noGrp="1"/>
          </p:cNvSpPr>
          <p:nvPr>
            <p:ph type="dt" sz="quarter" idx="10"/>
          </p:nvPr>
        </p:nvSpPr>
        <p:spPr/>
        <p:txBody>
          <a:bodyPr/>
          <a:lstStyle/>
          <a:p>
            <a:pPr>
              <a:defRPr/>
            </a:pPr>
            <a:fld id="{A322CB54-3D26-4458-83A1-2EDE462CA7B3}" type="datetime1">
              <a:rPr lang="zh-CN" altLang="en-US"/>
            </a:fld>
            <a:endParaRPr lang="en-US" altLang="zh-CN"/>
          </a:p>
        </p:txBody>
      </p:sp>
      <p:sp>
        <p:nvSpPr>
          <p:cNvPr id="768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2307">
                                            <p:txEl>
                                              <p:pRg st="1" end="1"/>
                                            </p:txEl>
                                          </p:spTgt>
                                        </p:tgtEl>
                                        <p:attrNameLst>
                                          <p:attrName>style.visibility</p:attrName>
                                        </p:attrNameLst>
                                      </p:cBhvr>
                                      <p:to>
                                        <p:strVal val="visible"/>
                                      </p:to>
                                    </p:set>
                                    <p:animEffect transition="in" filter="blinds(horizontal)">
                                      <p:cBhvr>
                                        <p:cTn id="7" dur="500"/>
                                        <p:tgtEl>
                                          <p:spTgt spid="4823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2307">
                                            <p:txEl>
                                              <p:pRg st="2" end="2"/>
                                            </p:txEl>
                                          </p:spTgt>
                                        </p:tgtEl>
                                        <p:attrNameLst>
                                          <p:attrName>style.visibility</p:attrName>
                                        </p:attrNameLst>
                                      </p:cBhvr>
                                      <p:to>
                                        <p:strVal val="visible"/>
                                      </p:to>
                                    </p:set>
                                    <p:animEffect transition="in" filter="blinds(horizontal)">
                                      <p:cBhvr>
                                        <p:cTn id="12" dur="500"/>
                                        <p:tgtEl>
                                          <p:spTgt spid="4823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82307">
                                            <p:txEl>
                                              <p:pRg st="3" end="3"/>
                                            </p:txEl>
                                          </p:spTgt>
                                        </p:tgtEl>
                                        <p:attrNameLst>
                                          <p:attrName>style.visibility</p:attrName>
                                        </p:attrNameLst>
                                      </p:cBhvr>
                                      <p:to>
                                        <p:strVal val="visible"/>
                                      </p:to>
                                    </p:set>
                                    <p:animEffect transition="in" filter="blinds(horizontal)">
                                      <p:cBhvr>
                                        <p:cTn id="17" dur="500"/>
                                        <p:tgtEl>
                                          <p:spTgt spid="48230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82307">
                                            <p:txEl>
                                              <p:pRg st="4" end="4"/>
                                            </p:txEl>
                                          </p:spTgt>
                                        </p:tgtEl>
                                        <p:attrNameLst>
                                          <p:attrName>style.visibility</p:attrName>
                                        </p:attrNameLst>
                                      </p:cBhvr>
                                      <p:to>
                                        <p:strVal val="visible"/>
                                      </p:to>
                                    </p:set>
                                    <p:animEffect transition="in" filter="blinds(horizontal)">
                                      <p:cBhvr>
                                        <p:cTn id="22" dur="500"/>
                                        <p:tgtEl>
                                          <p:spTgt spid="48230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82307">
                                            <p:txEl>
                                              <p:pRg st="5" end="5"/>
                                            </p:txEl>
                                          </p:spTgt>
                                        </p:tgtEl>
                                        <p:attrNameLst>
                                          <p:attrName>style.visibility</p:attrName>
                                        </p:attrNameLst>
                                      </p:cBhvr>
                                      <p:to>
                                        <p:strVal val="visible"/>
                                      </p:to>
                                    </p:set>
                                    <p:animEffect transition="in" filter="blinds(horizontal)">
                                      <p:cBhvr>
                                        <p:cTn id="27" dur="500"/>
                                        <p:tgtEl>
                                          <p:spTgt spid="48230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82307">
                                            <p:txEl>
                                              <p:pRg st="6" end="6"/>
                                            </p:txEl>
                                          </p:spTgt>
                                        </p:tgtEl>
                                        <p:attrNameLst>
                                          <p:attrName>style.visibility</p:attrName>
                                        </p:attrNameLst>
                                      </p:cBhvr>
                                      <p:to>
                                        <p:strVal val="visible"/>
                                      </p:to>
                                    </p:set>
                                    <p:animEffect transition="in" filter="blinds(horizontal)">
                                      <p:cBhvr>
                                        <p:cTn id="32" dur="500"/>
                                        <p:tgtEl>
                                          <p:spTgt spid="4823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p:cNvSpPr>
          <p:nvPr>
            <p:ph type="title"/>
          </p:nvPr>
        </p:nvSpPr>
        <p:spPr/>
        <p:txBody>
          <a:bodyPr/>
          <a:lstStyle/>
          <a:p>
            <a:pPr eaLnBrk="1" hangingPunct="1"/>
            <a:r>
              <a:rPr lang="zh-CN" altLang="en-US"/>
              <a:t>嵌套查询</a:t>
            </a:r>
            <a:r>
              <a:rPr lang="en-US" altLang="zh-CN"/>
              <a:t>(</a:t>
            </a:r>
            <a:r>
              <a:rPr lang="zh-CN" altLang="en-US"/>
              <a:t>续</a:t>
            </a:r>
            <a:r>
              <a:rPr lang="en-US" altLang="zh-CN"/>
              <a:t>)</a:t>
            </a:r>
            <a:endParaRPr lang="en-US" altLang="zh-CN"/>
          </a:p>
        </p:txBody>
      </p:sp>
      <p:sp>
        <p:nvSpPr>
          <p:cNvPr id="77827" name="Rectangle 3"/>
          <p:cNvSpPr>
            <a:spLocks noGrp="1" noRot="1"/>
          </p:cNvSpPr>
          <p:nvPr>
            <p:ph idx="1"/>
          </p:nvPr>
        </p:nvSpPr>
        <p:spPr/>
        <p:txBody>
          <a:bodyPr/>
          <a:lstStyle/>
          <a:p>
            <a:pPr lvl="1" eaLnBrk="1" hangingPunct="1">
              <a:lnSpc>
                <a:spcPct val="140000"/>
              </a:lnSpc>
            </a:pPr>
            <a:r>
              <a:rPr lang="zh-CN" altLang="en-US"/>
              <a:t>子查询的限制</a:t>
            </a:r>
            <a:endParaRPr lang="zh-CN" altLang="en-US"/>
          </a:p>
          <a:p>
            <a:pPr lvl="2" eaLnBrk="1" hangingPunct="1">
              <a:lnSpc>
                <a:spcPct val="140000"/>
              </a:lnSpc>
            </a:pPr>
            <a:r>
              <a:rPr lang="zh-CN" altLang="en-US" sz="2800"/>
              <a:t>不能使用</a:t>
            </a:r>
            <a:r>
              <a:rPr lang="en-US" altLang="zh-CN" sz="2800"/>
              <a:t>ORDER BY</a:t>
            </a:r>
            <a:r>
              <a:rPr lang="zh-CN" altLang="en-US" sz="2800"/>
              <a:t>子句</a:t>
            </a:r>
            <a:endParaRPr lang="zh-CN" altLang="en-US" sz="2800"/>
          </a:p>
          <a:p>
            <a:pPr lvl="1" eaLnBrk="1" hangingPunct="1">
              <a:lnSpc>
                <a:spcPct val="140000"/>
              </a:lnSpc>
            </a:pPr>
            <a:r>
              <a:rPr lang="zh-CN" altLang="en-US"/>
              <a:t>层层嵌套方式反映了 </a:t>
            </a:r>
            <a:r>
              <a:rPr lang="en-US" altLang="zh-CN"/>
              <a:t>SQL</a:t>
            </a:r>
            <a:r>
              <a:rPr lang="zh-CN" altLang="en-US"/>
              <a:t>语言的结构化</a:t>
            </a:r>
            <a:endParaRPr lang="zh-CN" altLang="en-US"/>
          </a:p>
          <a:p>
            <a:pPr lvl="1" eaLnBrk="1" hangingPunct="1">
              <a:lnSpc>
                <a:spcPct val="140000"/>
              </a:lnSpc>
            </a:pPr>
            <a:r>
              <a:rPr lang="zh-CN" altLang="en-US"/>
              <a:t>有些嵌套查询可以用连接运算替代</a:t>
            </a:r>
            <a:endParaRPr lang="zh-CN" altLang="en-US"/>
          </a:p>
        </p:txBody>
      </p:sp>
      <p:sp>
        <p:nvSpPr>
          <p:cNvPr id="4" name="日期占位符 3"/>
          <p:cNvSpPr>
            <a:spLocks noGrp="1"/>
          </p:cNvSpPr>
          <p:nvPr>
            <p:ph type="dt" sz="quarter" idx="10"/>
          </p:nvPr>
        </p:nvSpPr>
        <p:spPr/>
        <p:txBody>
          <a:bodyPr/>
          <a:lstStyle/>
          <a:p>
            <a:pPr>
              <a:defRPr/>
            </a:pPr>
            <a:fld id="{933F405F-E9E2-4CF2-985F-460DE16DA007}" type="datetime1">
              <a:rPr lang="zh-CN" altLang="en-US"/>
            </a:fld>
            <a:endParaRPr lang="en-US" altLang="zh-CN"/>
          </a:p>
        </p:txBody>
      </p:sp>
      <p:sp>
        <p:nvSpPr>
          <p:cNvPr id="778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p:cNvSpPr>
          <p:nvPr>
            <p:ph type="title"/>
          </p:nvPr>
        </p:nvSpPr>
        <p:spPr/>
        <p:txBody>
          <a:bodyPr/>
          <a:lstStyle/>
          <a:p>
            <a:pPr eaLnBrk="1" hangingPunct="1"/>
            <a:r>
              <a:rPr lang="zh-CN" altLang="en-US"/>
              <a:t>嵌套查询分类</a:t>
            </a:r>
            <a:endParaRPr lang="zh-CN" altLang="en-US"/>
          </a:p>
        </p:txBody>
      </p:sp>
      <p:sp>
        <p:nvSpPr>
          <p:cNvPr id="78851" name="Rectangle 3"/>
          <p:cNvSpPr>
            <a:spLocks noGrp="1" noRot="1"/>
          </p:cNvSpPr>
          <p:nvPr>
            <p:ph idx="1"/>
          </p:nvPr>
        </p:nvSpPr>
        <p:spPr/>
        <p:txBody>
          <a:bodyPr/>
          <a:lstStyle/>
          <a:p>
            <a:pPr eaLnBrk="1" hangingPunct="1"/>
            <a:r>
              <a:rPr lang="zh-CN" altLang="en-US"/>
              <a:t>不相关子查询</a:t>
            </a:r>
            <a:endParaRPr lang="zh-CN" altLang="en-US"/>
          </a:p>
          <a:p>
            <a:pPr lvl="2" eaLnBrk="1" hangingPunct="1">
              <a:lnSpc>
                <a:spcPct val="150000"/>
              </a:lnSpc>
              <a:buFont typeface="Wingdings 2" panose="05020102010507070707" pitchFamily="18" charset="2"/>
              <a:buNone/>
            </a:pPr>
            <a:r>
              <a:rPr lang="zh-CN" altLang="en-US" sz="2800"/>
              <a:t>子查询的查询条件不依赖于父查询</a:t>
            </a:r>
            <a:endParaRPr lang="zh-CN" altLang="en-US" sz="2800"/>
          </a:p>
          <a:p>
            <a:pPr eaLnBrk="1" hangingPunct="1">
              <a:lnSpc>
                <a:spcPct val="150000"/>
              </a:lnSpc>
            </a:pPr>
            <a:r>
              <a:rPr lang="zh-CN" altLang="en-US"/>
              <a:t>相关子查询</a:t>
            </a:r>
            <a:endParaRPr lang="zh-CN" altLang="en-US"/>
          </a:p>
          <a:p>
            <a:pPr lvl="2" eaLnBrk="1" hangingPunct="1">
              <a:lnSpc>
                <a:spcPct val="150000"/>
              </a:lnSpc>
              <a:buFont typeface="Wingdings 2" panose="05020102010507070707" pitchFamily="18" charset="2"/>
              <a:buNone/>
            </a:pPr>
            <a:r>
              <a:rPr lang="zh-CN" altLang="en-US" sz="2800"/>
              <a:t>子查询的查询条件依赖于父查询</a:t>
            </a:r>
            <a:endParaRPr lang="zh-CN" altLang="en-US"/>
          </a:p>
          <a:p>
            <a:pPr lvl="2" eaLnBrk="1" hangingPunct="1">
              <a:lnSpc>
                <a:spcPct val="150000"/>
              </a:lnSpc>
              <a:buFont typeface="Wingdings 2" panose="05020102010507070707" pitchFamily="18" charset="2"/>
              <a:buNone/>
            </a:pPr>
            <a:endParaRPr lang="en-US" altLang="zh-CN"/>
          </a:p>
        </p:txBody>
      </p:sp>
      <p:sp>
        <p:nvSpPr>
          <p:cNvPr id="4" name="日期占位符 3"/>
          <p:cNvSpPr>
            <a:spLocks noGrp="1"/>
          </p:cNvSpPr>
          <p:nvPr>
            <p:ph type="dt" sz="quarter" idx="10"/>
          </p:nvPr>
        </p:nvSpPr>
        <p:spPr/>
        <p:txBody>
          <a:bodyPr/>
          <a:lstStyle/>
          <a:p>
            <a:pPr>
              <a:defRPr/>
            </a:pPr>
            <a:fld id="{3E75D73B-4396-4DE7-B4F4-5C211829EC8C}" type="datetime1">
              <a:rPr lang="zh-CN" altLang="en-US"/>
            </a:fld>
            <a:endParaRPr lang="en-US" altLang="zh-CN"/>
          </a:p>
        </p:txBody>
      </p:sp>
      <p:sp>
        <p:nvSpPr>
          <p:cNvPr id="788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p:cNvSpPr>
          <p:nvPr>
            <p:ph type="title"/>
          </p:nvPr>
        </p:nvSpPr>
        <p:spPr/>
        <p:txBody>
          <a:bodyPr/>
          <a:lstStyle/>
          <a:p>
            <a:pPr eaLnBrk="1" hangingPunct="1"/>
            <a:r>
              <a:rPr lang="zh-CN" altLang="en-US"/>
              <a:t>嵌套查询求解方法</a:t>
            </a:r>
            <a:endParaRPr lang="zh-CN" altLang="en-US"/>
          </a:p>
        </p:txBody>
      </p:sp>
      <p:sp>
        <p:nvSpPr>
          <p:cNvPr id="79875" name="Rectangle 3"/>
          <p:cNvSpPr>
            <a:spLocks noGrp="1" noRot="1"/>
          </p:cNvSpPr>
          <p:nvPr>
            <p:ph idx="1"/>
          </p:nvPr>
        </p:nvSpPr>
        <p:spPr/>
        <p:txBody>
          <a:bodyPr/>
          <a:lstStyle/>
          <a:p>
            <a:pPr eaLnBrk="1" hangingPunct="1">
              <a:lnSpc>
                <a:spcPct val="110000"/>
              </a:lnSpc>
            </a:pPr>
            <a:r>
              <a:rPr lang="zh-CN" altLang="en-US"/>
              <a:t>不相关子查询</a:t>
            </a:r>
            <a:endParaRPr lang="zh-CN" altLang="en-US"/>
          </a:p>
          <a:p>
            <a:pPr lvl="1" eaLnBrk="1" hangingPunct="1">
              <a:lnSpc>
                <a:spcPct val="140000"/>
              </a:lnSpc>
              <a:buFont typeface="Wingdings" panose="05000000000000000000" pitchFamily="2" charset="2"/>
              <a:buNone/>
            </a:pPr>
            <a:r>
              <a:rPr lang="zh-CN" altLang="en-US"/>
              <a:t>是由里向外逐层处理。即每个子查询在</a:t>
            </a:r>
            <a:endParaRPr lang="zh-CN" altLang="en-US"/>
          </a:p>
          <a:p>
            <a:pPr lvl="1" eaLnBrk="1" hangingPunct="1">
              <a:lnSpc>
                <a:spcPct val="140000"/>
              </a:lnSpc>
              <a:buFont typeface="Wingdings" panose="05000000000000000000" pitchFamily="2" charset="2"/>
              <a:buNone/>
            </a:pPr>
            <a:r>
              <a:rPr lang="zh-CN" altLang="en-US"/>
              <a:t>上一级查询处理之前求解，子查询的结果</a:t>
            </a:r>
            <a:endParaRPr lang="zh-CN" altLang="en-US"/>
          </a:p>
          <a:p>
            <a:pPr lvl="1" eaLnBrk="1" hangingPunct="1">
              <a:lnSpc>
                <a:spcPct val="140000"/>
              </a:lnSpc>
              <a:buFont typeface="Wingdings" panose="05000000000000000000" pitchFamily="2" charset="2"/>
              <a:buNone/>
            </a:pPr>
            <a:r>
              <a:rPr lang="zh-CN" altLang="en-US"/>
              <a:t>用于建立其父查询的查找条件。</a:t>
            </a:r>
            <a:endParaRPr lang="zh-CN" altLang="en-US"/>
          </a:p>
          <a:p>
            <a:pPr eaLnBrk="1" hangingPunct="1">
              <a:lnSpc>
                <a:spcPct val="110000"/>
              </a:lnSpc>
            </a:pPr>
            <a:endParaRPr lang="en-US" altLang="zh-CN" sz="2800"/>
          </a:p>
        </p:txBody>
      </p:sp>
      <p:sp>
        <p:nvSpPr>
          <p:cNvPr id="4" name="日期占位符 3"/>
          <p:cNvSpPr>
            <a:spLocks noGrp="1"/>
          </p:cNvSpPr>
          <p:nvPr>
            <p:ph type="dt" sz="quarter" idx="10"/>
          </p:nvPr>
        </p:nvSpPr>
        <p:spPr/>
        <p:txBody>
          <a:bodyPr/>
          <a:lstStyle/>
          <a:p>
            <a:pPr>
              <a:defRPr/>
            </a:pPr>
            <a:fld id="{80A5C786-4DC4-4ACC-87C6-C51EF4AE55C7}" type="datetime1">
              <a:rPr lang="zh-CN" altLang="en-US"/>
            </a:fld>
            <a:endParaRPr lang="en-US" altLang="zh-CN"/>
          </a:p>
        </p:txBody>
      </p:sp>
      <p:sp>
        <p:nvSpPr>
          <p:cNvPr id="798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p:cNvSpPr>
          <p:nvPr>
            <p:ph type="title"/>
          </p:nvPr>
        </p:nvSpPr>
        <p:spPr/>
        <p:txBody>
          <a:bodyPr/>
          <a:lstStyle/>
          <a:p>
            <a:pPr eaLnBrk="1" hangingPunct="1"/>
            <a:r>
              <a:rPr lang="zh-CN" altLang="en-US"/>
              <a:t>嵌套查询求解方法（续）</a:t>
            </a:r>
            <a:endParaRPr lang="zh-CN" altLang="en-US"/>
          </a:p>
        </p:txBody>
      </p:sp>
      <p:sp>
        <p:nvSpPr>
          <p:cNvPr id="486403" name="Rectangle 3"/>
          <p:cNvSpPr>
            <a:spLocks noGrp="1" noRot="1"/>
          </p:cNvSpPr>
          <p:nvPr>
            <p:ph idx="1"/>
          </p:nvPr>
        </p:nvSpPr>
        <p:spPr/>
        <p:txBody>
          <a:bodyPr/>
          <a:lstStyle/>
          <a:p>
            <a:pPr eaLnBrk="1" hangingPunct="1"/>
            <a:r>
              <a:rPr lang="zh-CN" altLang="en-US" sz="2800"/>
              <a:t>相关子查询</a:t>
            </a:r>
            <a:endParaRPr lang="zh-CN" altLang="en-US" sz="2800"/>
          </a:p>
          <a:p>
            <a:pPr lvl="1" eaLnBrk="1" hangingPunct="1">
              <a:lnSpc>
                <a:spcPct val="140000"/>
              </a:lnSpc>
            </a:pPr>
            <a:r>
              <a:rPr lang="zh-CN" altLang="en-US"/>
              <a:t>首先取外层查询中表的第一个元组，根据它与内层查询相关的属性值处理内层查询，若</a:t>
            </a:r>
            <a:r>
              <a:rPr lang="en-US" altLang="zh-CN"/>
              <a:t>WHERE</a:t>
            </a:r>
            <a:r>
              <a:rPr lang="zh-CN" altLang="en-US"/>
              <a:t>子句返回值为真，则取此元组放入结果表；</a:t>
            </a:r>
            <a:endParaRPr lang="zh-CN" altLang="en-US"/>
          </a:p>
          <a:p>
            <a:pPr lvl="1" eaLnBrk="1" hangingPunct="1">
              <a:lnSpc>
                <a:spcPct val="140000"/>
              </a:lnSpc>
            </a:pPr>
            <a:r>
              <a:rPr lang="zh-CN" altLang="en-US"/>
              <a:t>然后再取外层表的下一个元组；</a:t>
            </a:r>
            <a:endParaRPr lang="zh-CN" altLang="en-US"/>
          </a:p>
          <a:p>
            <a:pPr lvl="1" eaLnBrk="1" hangingPunct="1">
              <a:lnSpc>
                <a:spcPct val="140000"/>
              </a:lnSpc>
            </a:pPr>
            <a:r>
              <a:rPr lang="zh-CN" altLang="en-US"/>
              <a:t>重复这一过程，直至外层表全部检查完为止。</a:t>
            </a:r>
            <a:endParaRPr lang="zh-CN" altLang="en-US" sz="2000"/>
          </a:p>
        </p:txBody>
      </p:sp>
      <p:sp>
        <p:nvSpPr>
          <p:cNvPr id="4" name="日期占位符 3"/>
          <p:cNvSpPr>
            <a:spLocks noGrp="1"/>
          </p:cNvSpPr>
          <p:nvPr>
            <p:ph type="dt" sz="quarter" idx="10"/>
          </p:nvPr>
        </p:nvSpPr>
        <p:spPr/>
        <p:txBody>
          <a:bodyPr/>
          <a:lstStyle/>
          <a:p>
            <a:pPr>
              <a:defRPr/>
            </a:pPr>
            <a:fld id="{5BB3B85E-D144-41D0-B76B-B2D21F6C518A}" type="datetime1">
              <a:rPr lang="zh-CN" altLang="en-US"/>
            </a:fld>
            <a:endParaRPr lang="en-US" altLang="zh-CN"/>
          </a:p>
        </p:txBody>
      </p:sp>
      <p:sp>
        <p:nvSpPr>
          <p:cNvPr id="809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6403">
                                            <p:txEl>
                                              <p:pRg st="1" end="1"/>
                                            </p:txEl>
                                          </p:spTgt>
                                        </p:tgtEl>
                                        <p:attrNameLst>
                                          <p:attrName>style.visibility</p:attrName>
                                        </p:attrNameLst>
                                      </p:cBhvr>
                                      <p:to>
                                        <p:strVal val="visible"/>
                                      </p:to>
                                    </p:set>
                                    <p:animEffect transition="in" filter="blinds(horizontal)">
                                      <p:cBhvr>
                                        <p:cTn id="7" dur="500"/>
                                        <p:tgtEl>
                                          <p:spTgt spid="4864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6403">
                                            <p:txEl>
                                              <p:pRg st="2" end="2"/>
                                            </p:txEl>
                                          </p:spTgt>
                                        </p:tgtEl>
                                        <p:attrNameLst>
                                          <p:attrName>style.visibility</p:attrName>
                                        </p:attrNameLst>
                                      </p:cBhvr>
                                      <p:to>
                                        <p:strVal val="visible"/>
                                      </p:to>
                                    </p:set>
                                    <p:animEffect transition="in" filter="blinds(horizontal)">
                                      <p:cBhvr>
                                        <p:cTn id="12" dur="500"/>
                                        <p:tgtEl>
                                          <p:spTgt spid="4864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86403">
                                            <p:txEl>
                                              <p:pRg st="3" end="3"/>
                                            </p:txEl>
                                          </p:spTgt>
                                        </p:tgtEl>
                                        <p:attrNameLst>
                                          <p:attrName>style.visibility</p:attrName>
                                        </p:attrNameLst>
                                      </p:cBhvr>
                                      <p:to>
                                        <p:strVal val="visible"/>
                                      </p:to>
                                    </p:set>
                                    <p:animEffect transition="in" filter="blinds(horizontal)">
                                      <p:cBhvr>
                                        <p:cTn id="17" dur="500"/>
                                        <p:tgtEl>
                                          <p:spTgt spid="4864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p:cNvSpPr>
          <p:nvPr>
            <p:ph type="title"/>
          </p:nvPr>
        </p:nvSpPr>
        <p:spPr/>
        <p:txBody>
          <a:bodyPr/>
          <a:lstStyle/>
          <a:p>
            <a:pPr eaLnBrk="1" hangingPunct="1"/>
            <a:r>
              <a:rPr lang="zh-CN" altLang="en-US"/>
              <a:t>引出子查询的谓词</a:t>
            </a:r>
            <a:endParaRPr lang="zh-CN" altLang="en-US"/>
          </a:p>
        </p:txBody>
      </p:sp>
      <p:sp>
        <p:nvSpPr>
          <p:cNvPr id="81923" name="Rectangle 3"/>
          <p:cNvSpPr>
            <a:spLocks noGrp="1" noRot="1"/>
          </p:cNvSpPr>
          <p:nvPr>
            <p:ph idx="1"/>
          </p:nvPr>
        </p:nvSpPr>
        <p:spPr/>
        <p:txBody>
          <a:bodyPr/>
          <a:lstStyle/>
          <a:p>
            <a:pPr eaLnBrk="1" hangingPunct="1">
              <a:lnSpc>
                <a:spcPct val="170000"/>
              </a:lnSpc>
            </a:pPr>
            <a:r>
              <a:rPr lang="zh-CN" altLang="en-US" sz="2800">
                <a:latin typeface="宋体" panose="02010600030101010101" pitchFamily="2" charset="-122"/>
              </a:rPr>
              <a:t>带有</a:t>
            </a:r>
            <a:r>
              <a:rPr lang="en-US" altLang="zh-CN" sz="2800">
                <a:latin typeface="宋体" panose="02010600030101010101" pitchFamily="2" charset="-122"/>
              </a:rPr>
              <a:t>IN</a:t>
            </a:r>
            <a:r>
              <a:rPr lang="zh-CN" altLang="en-US" sz="2800">
                <a:latin typeface="宋体" panose="02010600030101010101" pitchFamily="2" charset="-122"/>
              </a:rPr>
              <a:t>谓词的子查询</a:t>
            </a:r>
            <a:endParaRPr lang="zh-CN" altLang="en-US" sz="2800">
              <a:latin typeface="宋体" panose="02010600030101010101" pitchFamily="2" charset="-122"/>
            </a:endParaRPr>
          </a:p>
          <a:p>
            <a:pPr eaLnBrk="1" hangingPunct="1">
              <a:lnSpc>
                <a:spcPct val="170000"/>
              </a:lnSpc>
            </a:pPr>
            <a:r>
              <a:rPr lang="zh-CN" altLang="en-US" sz="2800">
                <a:latin typeface="宋体" panose="02010600030101010101" pitchFamily="2" charset="-122"/>
              </a:rPr>
              <a:t>带有比较运算符的子查询</a:t>
            </a:r>
            <a:endParaRPr lang="zh-CN" altLang="en-US" sz="2800">
              <a:latin typeface="宋体" panose="02010600030101010101" pitchFamily="2" charset="-122"/>
            </a:endParaRPr>
          </a:p>
          <a:p>
            <a:pPr eaLnBrk="1" hangingPunct="1">
              <a:lnSpc>
                <a:spcPct val="170000"/>
              </a:lnSpc>
            </a:pPr>
            <a:r>
              <a:rPr lang="zh-CN" altLang="en-US" sz="2800">
                <a:latin typeface="宋体" panose="02010600030101010101" pitchFamily="2" charset="-122"/>
              </a:rPr>
              <a:t>带有</a:t>
            </a:r>
            <a:r>
              <a:rPr lang="en-US" altLang="zh-CN" sz="2800">
                <a:latin typeface="宋体" panose="02010600030101010101" pitchFamily="2" charset="-122"/>
              </a:rPr>
              <a:t>ANY</a:t>
            </a:r>
            <a:r>
              <a:rPr lang="zh-CN" altLang="en-US" sz="2800">
                <a:latin typeface="宋体" panose="02010600030101010101" pitchFamily="2" charset="-122"/>
              </a:rPr>
              <a:t>或</a:t>
            </a:r>
            <a:r>
              <a:rPr lang="en-US" altLang="zh-CN" sz="2800">
                <a:latin typeface="宋体" panose="02010600030101010101" pitchFamily="2" charset="-122"/>
              </a:rPr>
              <a:t>ALL</a:t>
            </a:r>
            <a:r>
              <a:rPr lang="zh-CN" altLang="en-US" sz="2800">
                <a:latin typeface="宋体" panose="02010600030101010101" pitchFamily="2" charset="-122"/>
              </a:rPr>
              <a:t>谓词的子查询</a:t>
            </a:r>
            <a:endParaRPr lang="zh-CN" altLang="en-US" sz="2800">
              <a:latin typeface="宋体" panose="02010600030101010101" pitchFamily="2" charset="-122"/>
            </a:endParaRPr>
          </a:p>
          <a:p>
            <a:pPr eaLnBrk="1" hangingPunct="1">
              <a:lnSpc>
                <a:spcPct val="170000"/>
              </a:lnSpc>
            </a:pPr>
            <a:r>
              <a:rPr lang="zh-CN" altLang="en-US" sz="2800">
                <a:latin typeface="宋体" panose="02010600030101010101" pitchFamily="2" charset="-122"/>
              </a:rPr>
              <a:t>带有</a:t>
            </a:r>
            <a:r>
              <a:rPr lang="en-US" altLang="zh-CN" sz="2800">
                <a:latin typeface="宋体" panose="02010600030101010101" pitchFamily="2" charset="-122"/>
              </a:rPr>
              <a:t>EXISTS</a:t>
            </a:r>
            <a:r>
              <a:rPr lang="zh-CN" altLang="en-US" sz="2800">
                <a:latin typeface="宋体" panose="02010600030101010101" pitchFamily="2" charset="-122"/>
              </a:rPr>
              <a:t>谓词的子查询</a:t>
            </a:r>
            <a:endParaRPr lang="zh-CN" altLang="en-US" sz="2800"/>
          </a:p>
        </p:txBody>
      </p:sp>
      <p:sp>
        <p:nvSpPr>
          <p:cNvPr id="4" name="日期占位符 3"/>
          <p:cNvSpPr>
            <a:spLocks noGrp="1"/>
          </p:cNvSpPr>
          <p:nvPr>
            <p:ph type="dt" sz="quarter" idx="10"/>
          </p:nvPr>
        </p:nvSpPr>
        <p:spPr/>
        <p:txBody>
          <a:bodyPr/>
          <a:lstStyle/>
          <a:p>
            <a:pPr>
              <a:defRPr/>
            </a:pPr>
            <a:fld id="{4D8E3BD3-D43F-4FEB-BA97-DA69E93C2EAE}" type="datetime1">
              <a:rPr lang="zh-CN" altLang="en-US"/>
            </a:fld>
            <a:endParaRPr lang="en-US" altLang="zh-CN"/>
          </a:p>
        </p:txBody>
      </p:sp>
      <p:sp>
        <p:nvSpPr>
          <p:cNvPr id="819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p:cNvSpPr>
          <p:nvPr>
            <p:ph type="title"/>
          </p:nvPr>
        </p:nvSpPr>
        <p:spPr/>
        <p:txBody>
          <a:bodyPr/>
          <a:lstStyle/>
          <a:p>
            <a:pPr eaLnBrk="1" hangingPunct="1"/>
            <a:r>
              <a:rPr lang="zh-CN" altLang="en-US"/>
              <a:t>一、带有</a:t>
            </a:r>
            <a:r>
              <a:rPr lang="en-US" altLang="zh-CN"/>
              <a:t>IN</a:t>
            </a:r>
            <a:r>
              <a:rPr lang="zh-CN" altLang="en-US"/>
              <a:t>谓词的子查询</a:t>
            </a:r>
            <a:endParaRPr lang="zh-CN" altLang="en-US"/>
          </a:p>
        </p:txBody>
      </p:sp>
      <p:sp>
        <p:nvSpPr>
          <p:cNvPr id="488451" name="Rectangle 3"/>
          <p:cNvSpPr>
            <a:spLocks noGrp="1" noRot="1"/>
          </p:cNvSpPr>
          <p:nvPr>
            <p:ph idx="1"/>
          </p:nvPr>
        </p:nvSpPr>
        <p:spPr/>
        <p:txBody>
          <a:bodyPr/>
          <a:lstStyle/>
          <a:p>
            <a:pPr eaLnBrk="1" hangingPunct="1">
              <a:lnSpc>
                <a:spcPct val="80000"/>
              </a:lnSpc>
              <a:buFont typeface="Wingdings" panose="05000000000000000000" pitchFamily="2" charset="2"/>
              <a:buNone/>
            </a:pPr>
            <a:r>
              <a:rPr lang="en-US" altLang="zh-CN" sz="2400"/>
              <a:t>[</a:t>
            </a:r>
            <a:r>
              <a:rPr lang="zh-CN" altLang="en-US" sz="2400"/>
              <a:t>例</a:t>
            </a:r>
            <a:r>
              <a:rPr lang="en-US" altLang="zh-CN" sz="2400"/>
              <a:t>]  </a:t>
            </a:r>
            <a:r>
              <a:rPr lang="zh-CN" altLang="en-US" sz="2400"/>
              <a:t>查询与“刘晨”在同一个系学习的学生。</a:t>
            </a:r>
            <a:endParaRPr lang="zh-CN" altLang="en-US" sz="2400"/>
          </a:p>
          <a:p>
            <a:pPr eaLnBrk="1" hangingPunct="1">
              <a:lnSpc>
                <a:spcPct val="80000"/>
              </a:lnSpc>
              <a:buFont typeface="Wingdings" panose="05000000000000000000" pitchFamily="2" charset="2"/>
              <a:buNone/>
            </a:pPr>
            <a:r>
              <a:rPr lang="zh-CN" altLang="en-US" sz="2800"/>
              <a:t>         </a:t>
            </a:r>
            <a:r>
              <a:rPr lang="zh-CN" altLang="en-US" sz="2400"/>
              <a:t>此查询要求可以分步来完成</a:t>
            </a:r>
            <a:endParaRPr lang="zh-CN" altLang="en-US" sz="2800"/>
          </a:p>
          <a:p>
            <a:pPr eaLnBrk="1" hangingPunct="1">
              <a:lnSpc>
                <a:spcPct val="140000"/>
              </a:lnSpc>
              <a:buFont typeface="Wingdings" panose="05000000000000000000" pitchFamily="2" charset="2"/>
              <a:buNone/>
            </a:pPr>
            <a:r>
              <a:rPr lang="zh-CN" altLang="en-US" sz="2400"/>
              <a:t>① 确定“刘晨”所在系名             </a:t>
            </a:r>
            <a:endParaRPr lang="zh-CN" altLang="en-US" sz="2400"/>
          </a:p>
          <a:p>
            <a:pPr eaLnBrk="1" hangingPunct="1">
              <a:lnSpc>
                <a:spcPct val="80000"/>
              </a:lnSpc>
              <a:buFont typeface="Wingdings" panose="05000000000000000000" pitchFamily="2" charset="2"/>
              <a:buNone/>
            </a:pPr>
            <a:r>
              <a:rPr lang="zh-CN" altLang="en-US" sz="2400"/>
              <a:t>    </a:t>
            </a:r>
            <a:r>
              <a:rPr lang="en-US" altLang="zh-CN" sz="2000"/>
              <a:t>SELECT  Sdept  </a:t>
            </a:r>
            <a:endParaRPr lang="en-US" altLang="zh-CN" sz="2000"/>
          </a:p>
          <a:p>
            <a:pPr eaLnBrk="1" hangingPunct="1">
              <a:lnSpc>
                <a:spcPct val="80000"/>
              </a:lnSpc>
              <a:buFont typeface="Wingdings" panose="05000000000000000000" pitchFamily="2" charset="2"/>
              <a:buNone/>
            </a:pPr>
            <a:r>
              <a:rPr lang="en-US" altLang="zh-CN" sz="2000"/>
              <a:t>     FROM     Student                            </a:t>
            </a:r>
            <a:endParaRPr lang="en-US" altLang="zh-CN" sz="2000"/>
          </a:p>
          <a:p>
            <a:pPr eaLnBrk="1" hangingPunct="1">
              <a:lnSpc>
                <a:spcPct val="80000"/>
              </a:lnSpc>
              <a:buFont typeface="Wingdings" panose="05000000000000000000" pitchFamily="2" charset="2"/>
              <a:buNone/>
            </a:pPr>
            <a:r>
              <a:rPr lang="en-US" altLang="zh-CN" sz="2000"/>
              <a:t>     WHERE  Sname= ' </a:t>
            </a:r>
            <a:r>
              <a:rPr lang="zh-CN" altLang="en-US" sz="2000"/>
              <a:t>刘晨 </a:t>
            </a:r>
            <a:r>
              <a:rPr lang="en-US" altLang="zh-CN" sz="2000"/>
              <a:t>'</a:t>
            </a:r>
            <a:r>
              <a:rPr lang="zh-CN" altLang="en-US" sz="2000"/>
              <a:t>；</a:t>
            </a:r>
            <a:endParaRPr lang="zh-CN" altLang="en-US" sz="2000"/>
          </a:p>
          <a:p>
            <a:pPr eaLnBrk="1" hangingPunct="1">
              <a:lnSpc>
                <a:spcPct val="150000"/>
              </a:lnSpc>
              <a:buFont typeface="Wingdings" panose="05000000000000000000" pitchFamily="2" charset="2"/>
              <a:buNone/>
            </a:pPr>
            <a:r>
              <a:rPr lang="zh-CN" altLang="en-US" sz="2000"/>
              <a:t>	结果为：  </a:t>
            </a:r>
            <a:endParaRPr lang="zh-CN" altLang="en-US" sz="2000"/>
          </a:p>
          <a:p>
            <a:pPr eaLnBrk="1" hangingPunct="1">
              <a:lnSpc>
                <a:spcPct val="80000"/>
              </a:lnSpc>
              <a:buFont typeface="Wingdings" panose="05000000000000000000" pitchFamily="2" charset="2"/>
              <a:buNone/>
            </a:pPr>
            <a:r>
              <a:rPr lang="zh-CN" altLang="en-US" sz="2000"/>
              <a:t>			</a:t>
            </a:r>
            <a:r>
              <a:rPr lang="en-US" altLang="zh-CN" sz="2000"/>
              <a:t>Sdept</a:t>
            </a:r>
            <a:endParaRPr lang="en-US" altLang="zh-CN" sz="2000"/>
          </a:p>
          <a:p>
            <a:pPr eaLnBrk="1" hangingPunct="1">
              <a:lnSpc>
                <a:spcPct val="80000"/>
              </a:lnSpc>
              <a:buFont typeface="Wingdings" panose="05000000000000000000" pitchFamily="2" charset="2"/>
              <a:buNone/>
            </a:pPr>
            <a:r>
              <a:rPr lang="en-US" altLang="zh-CN" sz="2000"/>
              <a:t>               	 IS</a:t>
            </a:r>
            <a:endParaRPr lang="en-US" altLang="zh-CN" sz="2000"/>
          </a:p>
        </p:txBody>
      </p:sp>
      <p:sp>
        <p:nvSpPr>
          <p:cNvPr id="4" name="日期占位符 3"/>
          <p:cNvSpPr>
            <a:spLocks noGrp="1"/>
          </p:cNvSpPr>
          <p:nvPr>
            <p:ph type="dt" sz="quarter" idx="10"/>
          </p:nvPr>
        </p:nvSpPr>
        <p:spPr/>
        <p:txBody>
          <a:bodyPr/>
          <a:lstStyle/>
          <a:p>
            <a:pPr>
              <a:defRPr/>
            </a:pPr>
            <a:fld id="{E6114045-01FD-4F05-820E-BC8957A59C94}" type="datetime1">
              <a:rPr lang="zh-CN" altLang="en-US"/>
            </a:fld>
            <a:endParaRPr lang="en-US" altLang="zh-CN"/>
          </a:p>
        </p:txBody>
      </p:sp>
      <p:sp>
        <p:nvSpPr>
          <p:cNvPr id="829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8451">
                                            <p:txEl>
                                              <p:pRg st="3" end="3"/>
                                            </p:txEl>
                                          </p:spTgt>
                                        </p:tgtEl>
                                        <p:attrNameLst>
                                          <p:attrName>style.visibility</p:attrName>
                                        </p:attrNameLst>
                                      </p:cBhvr>
                                      <p:to>
                                        <p:strVal val="visible"/>
                                      </p:to>
                                    </p:set>
                                    <p:animEffect transition="in" filter="blinds(horizontal)">
                                      <p:cBhvr>
                                        <p:cTn id="7" dur="500"/>
                                        <p:tgtEl>
                                          <p:spTgt spid="48845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8451">
                                            <p:txEl>
                                              <p:pRg st="4" end="4"/>
                                            </p:txEl>
                                          </p:spTgt>
                                        </p:tgtEl>
                                        <p:attrNameLst>
                                          <p:attrName>style.visibility</p:attrName>
                                        </p:attrNameLst>
                                      </p:cBhvr>
                                      <p:to>
                                        <p:strVal val="visible"/>
                                      </p:to>
                                    </p:set>
                                    <p:animEffect transition="in" filter="blinds(horizontal)">
                                      <p:cBhvr>
                                        <p:cTn id="12" dur="500"/>
                                        <p:tgtEl>
                                          <p:spTgt spid="48845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88451">
                                            <p:txEl>
                                              <p:pRg st="5" end="5"/>
                                            </p:txEl>
                                          </p:spTgt>
                                        </p:tgtEl>
                                        <p:attrNameLst>
                                          <p:attrName>style.visibility</p:attrName>
                                        </p:attrNameLst>
                                      </p:cBhvr>
                                      <p:to>
                                        <p:strVal val="visible"/>
                                      </p:to>
                                    </p:set>
                                    <p:animEffect transition="in" filter="blinds(horizontal)">
                                      <p:cBhvr>
                                        <p:cTn id="17" dur="500"/>
                                        <p:tgtEl>
                                          <p:spTgt spid="48845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88451">
                                            <p:txEl>
                                              <p:pRg st="6" end="6"/>
                                            </p:txEl>
                                          </p:spTgt>
                                        </p:tgtEl>
                                        <p:attrNameLst>
                                          <p:attrName>style.visibility</p:attrName>
                                        </p:attrNameLst>
                                      </p:cBhvr>
                                      <p:to>
                                        <p:strVal val="visible"/>
                                      </p:to>
                                    </p:set>
                                    <p:animEffect transition="in" filter="blinds(horizontal)">
                                      <p:cBhvr>
                                        <p:cTn id="22" dur="500"/>
                                        <p:tgtEl>
                                          <p:spTgt spid="48845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88451">
                                            <p:txEl>
                                              <p:pRg st="7" end="7"/>
                                            </p:txEl>
                                          </p:spTgt>
                                        </p:tgtEl>
                                        <p:attrNameLst>
                                          <p:attrName>style.visibility</p:attrName>
                                        </p:attrNameLst>
                                      </p:cBhvr>
                                      <p:to>
                                        <p:strVal val="visible"/>
                                      </p:to>
                                    </p:set>
                                    <p:animEffect transition="in" filter="blinds(horizontal)">
                                      <p:cBhvr>
                                        <p:cTn id="27" dur="500"/>
                                        <p:tgtEl>
                                          <p:spTgt spid="48845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88451">
                                            <p:txEl>
                                              <p:pRg st="8" end="8"/>
                                            </p:txEl>
                                          </p:spTgt>
                                        </p:tgtEl>
                                        <p:attrNameLst>
                                          <p:attrName>style.visibility</p:attrName>
                                        </p:attrNameLst>
                                      </p:cBhvr>
                                      <p:to>
                                        <p:strVal val="visible"/>
                                      </p:to>
                                    </p:set>
                                    <p:animEffect transition="in" filter="blinds(horizontal)">
                                      <p:cBhvr>
                                        <p:cTn id="32" dur="500"/>
                                        <p:tgtEl>
                                          <p:spTgt spid="4884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p:cNvSpPr>
          <p:nvPr>
            <p:ph type="title"/>
          </p:nvPr>
        </p:nvSpPr>
        <p:spPr/>
        <p:txBody>
          <a:bodyPr/>
          <a:lstStyle/>
          <a:p>
            <a:pPr eaLnBrk="1" hangingPunct="1"/>
            <a:r>
              <a:rPr lang="en-US" altLang="zh-CN" sz="4800"/>
              <a:t> </a:t>
            </a:r>
            <a:r>
              <a:rPr lang="zh-CN" altLang="en-US" sz="4800"/>
              <a:t>构造嵌套查询</a:t>
            </a:r>
            <a:endParaRPr lang="zh-CN" altLang="en-US"/>
          </a:p>
        </p:txBody>
      </p:sp>
      <p:sp>
        <p:nvSpPr>
          <p:cNvPr id="489475" name="Rectangle 3"/>
          <p:cNvSpPr>
            <a:spLocks noGrp="1" noRot="1"/>
          </p:cNvSpPr>
          <p:nvPr>
            <p:ph idx="1"/>
          </p:nvPr>
        </p:nvSpPr>
        <p:spPr/>
        <p:txBody>
          <a:bodyPr/>
          <a:lstStyle/>
          <a:p>
            <a:pPr eaLnBrk="1" hangingPunct="1">
              <a:lnSpc>
                <a:spcPct val="80000"/>
              </a:lnSpc>
              <a:buFont typeface="Wingdings" panose="05000000000000000000" pitchFamily="2" charset="2"/>
              <a:buNone/>
            </a:pPr>
            <a:r>
              <a:rPr lang="zh-CN" altLang="en-US" sz="2200"/>
              <a:t>将第一步查询嵌入到第二步查询的条件中</a:t>
            </a:r>
            <a:endParaRPr lang="zh-CN" altLang="en-US" sz="2200"/>
          </a:p>
          <a:p>
            <a:pPr eaLnBrk="1" hangingPunct="1">
              <a:lnSpc>
                <a:spcPct val="140000"/>
              </a:lnSpc>
              <a:buFont typeface="Wingdings" panose="05000000000000000000" pitchFamily="2" charset="2"/>
              <a:buNone/>
            </a:pPr>
            <a:r>
              <a:rPr lang="zh-CN" altLang="en-US" sz="2200"/>
              <a:t>    </a:t>
            </a:r>
            <a:r>
              <a:rPr lang="en-US" altLang="zh-CN" sz="2200"/>
              <a:t>SELECT Sno</a:t>
            </a:r>
            <a:r>
              <a:rPr lang="zh-CN" altLang="en-US" sz="2200"/>
              <a:t>，</a:t>
            </a:r>
            <a:r>
              <a:rPr lang="en-US" altLang="zh-CN" sz="2200"/>
              <a:t>Sname</a:t>
            </a:r>
            <a:r>
              <a:rPr lang="zh-CN" altLang="en-US" sz="2200"/>
              <a:t>，</a:t>
            </a:r>
            <a:r>
              <a:rPr lang="en-US" altLang="zh-CN" sz="2200"/>
              <a:t>Sdept</a:t>
            </a:r>
            <a:endParaRPr lang="en-US" altLang="zh-CN" sz="2200"/>
          </a:p>
          <a:p>
            <a:pPr eaLnBrk="1" hangingPunct="1">
              <a:lnSpc>
                <a:spcPct val="80000"/>
              </a:lnSpc>
              <a:buFont typeface="Wingdings" panose="05000000000000000000" pitchFamily="2" charset="2"/>
              <a:buNone/>
            </a:pPr>
            <a:r>
              <a:rPr lang="en-US" altLang="zh-CN" sz="2200"/>
              <a:t>    FROM Student</a:t>
            </a:r>
            <a:endParaRPr lang="en-US" altLang="zh-CN" sz="2200"/>
          </a:p>
          <a:p>
            <a:pPr eaLnBrk="1" hangingPunct="1">
              <a:lnSpc>
                <a:spcPct val="80000"/>
              </a:lnSpc>
              <a:buFont typeface="Wingdings" panose="05000000000000000000" pitchFamily="2" charset="2"/>
              <a:buNone/>
            </a:pPr>
            <a:r>
              <a:rPr lang="en-US" altLang="zh-CN" sz="2200"/>
              <a:t>    WHERE Sdept  IN</a:t>
            </a:r>
            <a:endParaRPr lang="en-US" altLang="zh-CN" sz="2200"/>
          </a:p>
          <a:p>
            <a:pPr eaLnBrk="1" hangingPunct="1">
              <a:lnSpc>
                <a:spcPct val="80000"/>
              </a:lnSpc>
              <a:buFont typeface="Wingdings" panose="05000000000000000000" pitchFamily="2" charset="2"/>
              <a:buNone/>
            </a:pPr>
            <a:r>
              <a:rPr lang="en-US" altLang="zh-CN" sz="2200"/>
              <a:t>          (SELECT Sdept</a:t>
            </a:r>
            <a:endParaRPr lang="en-US" altLang="zh-CN" sz="2200"/>
          </a:p>
          <a:p>
            <a:pPr eaLnBrk="1" hangingPunct="1">
              <a:lnSpc>
                <a:spcPct val="80000"/>
              </a:lnSpc>
              <a:buFont typeface="Wingdings" panose="05000000000000000000" pitchFamily="2" charset="2"/>
              <a:buNone/>
            </a:pPr>
            <a:r>
              <a:rPr lang="en-US" altLang="zh-CN" sz="2200"/>
              <a:t>           FROM Student</a:t>
            </a:r>
            <a:endParaRPr lang="en-US" altLang="zh-CN" sz="2200"/>
          </a:p>
          <a:p>
            <a:pPr eaLnBrk="1" hangingPunct="1">
              <a:lnSpc>
                <a:spcPct val="80000"/>
              </a:lnSpc>
              <a:buFont typeface="Wingdings" panose="05000000000000000000" pitchFamily="2" charset="2"/>
              <a:buNone/>
            </a:pPr>
            <a:r>
              <a:rPr lang="en-US" altLang="zh-CN" sz="2200"/>
              <a:t>           WHERE Sname= ‘ </a:t>
            </a:r>
            <a:r>
              <a:rPr lang="zh-CN" altLang="en-US" sz="2200"/>
              <a:t>刘晨 ’</a:t>
            </a:r>
            <a:r>
              <a:rPr lang="en-US" altLang="zh-CN" sz="2200"/>
              <a:t>)</a:t>
            </a:r>
            <a:r>
              <a:rPr lang="zh-CN" altLang="en-US" sz="2200"/>
              <a:t>；</a:t>
            </a:r>
            <a:endParaRPr lang="zh-CN" altLang="en-US" sz="2200"/>
          </a:p>
          <a:p>
            <a:pPr eaLnBrk="1" hangingPunct="1">
              <a:lnSpc>
                <a:spcPct val="140000"/>
              </a:lnSpc>
              <a:buFont typeface="Wingdings" panose="05000000000000000000" pitchFamily="2" charset="2"/>
              <a:buNone/>
            </a:pPr>
            <a:r>
              <a:rPr lang="zh-CN" altLang="en-US" sz="2200"/>
              <a:t>此查询为不相关子查询。</a:t>
            </a:r>
            <a:r>
              <a:rPr lang="en-US" altLang="zh-CN" sz="2200"/>
              <a:t>DBMS</a:t>
            </a:r>
            <a:r>
              <a:rPr lang="zh-CN" altLang="en-US" sz="2200"/>
              <a:t>求解该查询时也是分步去做的。</a:t>
            </a:r>
            <a:endParaRPr lang="zh-CN" altLang="en-US" sz="2200"/>
          </a:p>
        </p:txBody>
      </p:sp>
      <p:sp>
        <p:nvSpPr>
          <p:cNvPr id="6" name="日期占位符 3"/>
          <p:cNvSpPr>
            <a:spLocks noGrp="1"/>
          </p:cNvSpPr>
          <p:nvPr>
            <p:ph type="dt" sz="quarter" idx="10"/>
          </p:nvPr>
        </p:nvSpPr>
        <p:spPr/>
        <p:txBody>
          <a:bodyPr/>
          <a:lstStyle/>
          <a:p>
            <a:pPr>
              <a:defRPr/>
            </a:pPr>
            <a:fld id="{FCC3BBCE-73E9-4F82-8229-5CDF08C0A57D}" type="datetime1">
              <a:rPr lang="zh-CN" altLang="en-US"/>
            </a:fld>
            <a:endParaRPr lang="en-US" altLang="zh-CN"/>
          </a:p>
        </p:txBody>
      </p:sp>
      <p:sp>
        <p:nvSpPr>
          <p:cNvPr id="839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
        <p:nvSpPr>
          <p:cNvPr id="83974" name="AutoShape 5">
            <a:hlinkClick r:id="" action="ppaction://hlinkshowjump?jump=nextslide" highlightClick="1"/>
          </p:cNvPr>
          <p:cNvSpPr>
            <a:spLocks noChangeArrowheads="1"/>
          </p:cNvSpPr>
          <p:nvPr/>
        </p:nvSpPr>
        <p:spPr bwMode="auto">
          <a:xfrm>
            <a:off x="8153400" y="6248400"/>
            <a:ext cx="304800" cy="304800"/>
          </a:xfrm>
          <a:prstGeom prst="actionButtonForwardNex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sp>
        <p:nvSpPr>
          <p:cNvPr id="83975" name="Text Box 6"/>
          <p:cNvSpPr txBox="1">
            <a:spLocks noChangeArrowheads="1"/>
          </p:cNvSpPr>
          <p:nvPr/>
        </p:nvSpPr>
        <p:spPr bwMode="auto">
          <a:xfrm>
            <a:off x="7605713" y="6172200"/>
            <a:ext cx="180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50000"/>
              </a:spcBef>
              <a:buClrTx/>
              <a:buSzTx/>
              <a:buFontTx/>
              <a:buNone/>
            </a:pPr>
            <a:endParaRPr kumimoji="1" lang="zh-CN" altLang="zh-CN"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9475">
                                            <p:txEl>
                                              <p:pRg st="3" end="3"/>
                                            </p:txEl>
                                          </p:spTgt>
                                        </p:tgtEl>
                                        <p:attrNameLst>
                                          <p:attrName>style.visibility</p:attrName>
                                        </p:attrNameLst>
                                      </p:cBhvr>
                                      <p:to>
                                        <p:strVal val="visible"/>
                                      </p:to>
                                    </p:set>
                                    <p:animEffect transition="in" filter="blinds(horizontal)">
                                      <p:cBhvr>
                                        <p:cTn id="7" dur="500"/>
                                        <p:tgtEl>
                                          <p:spTgt spid="48947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89475">
                                            <p:txEl>
                                              <p:pRg st="4" end="4"/>
                                            </p:txEl>
                                          </p:spTgt>
                                        </p:tgtEl>
                                        <p:attrNameLst>
                                          <p:attrName>style.visibility</p:attrName>
                                        </p:attrNameLst>
                                      </p:cBhvr>
                                      <p:to>
                                        <p:strVal val="visible"/>
                                      </p:to>
                                    </p:set>
                                    <p:animEffect transition="in" filter="blinds(horizontal)">
                                      <p:cBhvr>
                                        <p:cTn id="10" dur="500"/>
                                        <p:tgtEl>
                                          <p:spTgt spid="48947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89475">
                                            <p:txEl>
                                              <p:pRg st="5" end="5"/>
                                            </p:txEl>
                                          </p:spTgt>
                                        </p:tgtEl>
                                        <p:attrNameLst>
                                          <p:attrName>style.visibility</p:attrName>
                                        </p:attrNameLst>
                                      </p:cBhvr>
                                      <p:to>
                                        <p:strVal val="visible"/>
                                      </p:to>
                                    </p:set>
                                    <p:animEffect transition="in" filter="blinds(horizontal)">
                                      <p:cBhvr>
                                        <p:cTn id="13" dur="500"/>
                                        <p:tgtEl>
                                          <p:spTgt spid="48947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89475">
                                            <p:txEl>
                                              <p:pRg st="6" end="6"/>
                                            </p:txEl>
                                          </p:spTgt>
                                        </p:tgtEl>
                                        <p:attrNameLst>
                                          <p:attrName>style.visibility</p:attrName>
                                        </p:attrNameLst>
                                      </p:cBhvr>
                                      <p:to>
                                        <p:strVal val="visible"/>
                                      </p:to>
                                    </p:set>
                                    <p:animEffect transition="in" filter="blinds(horizontal)">
                                      <p:cBhvr>
                                        <p:cTn id="16" dur="500"/>
                                        <p:tgtEl>
                                          <p:spTgt spid="4894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p:cNvSpPr>
          <p:nvPr>
            <p:ph type="title"/>
          </p:nvPr>
        </p:nvSpPr>
        <p:spPr/>
        <p:txBody>
          <a:bodyPr/>
          <a:lstStyle/>
          <a:p>
            <a:pPr eaLnBrk="1" hangingPunct="1"/>
            <a:r>
              <a:rPr lang="zh-CN" altLang="en-US"/>
              <a:t>带有</a:t>
            </a:r>
            <a:r>
              <a:rPr lang="en-US" altLang="zh-CN"/>
              <a:t>IN</a:t>
            </a:r>
            <a:r>
              <a:rPr lang="zh-CN" altLang="en-US"/>
              <a:t>谓词的子查询（续）</a:t>
            </a:r>
            <a:endParaRPr lang="zh-CN" altLang="en-US"/>
          </a:p>
        </p:txBody>
      </p:sp>
      <p:sp>
        <p:nvSpPr>
          <p:cNvPr id="84995" name="Rectangle 3"/>
          <p:cNvSpPr>
            <a:spLocks noGrp="1" noRot="1"/>
          </p:cNvSpPr>
          <p:nvPr>
            <p:ph idx="1"/>
          </p:nvPr>
        </p:nvSpPr>
        <p:spPr>
          <a:xfrm>
            <a:off x="539750" y="2133600"/>
            <a:ext cx="7924800" cy="4114800"/>
          </a:xfrm>
        </p:spPr>
        <p:txBody>
          <a:bodyPr/>
          <a:lstStyle/>
          <a:p>
            <a:pPr lvl="1" eaLnBrk="1" hangingPunct="1">
              <a:buFont typeface="Wingdings" panose="05000000000000000000" pitchFamily="2" charset="2"/>
              <a:buNone/>
            </a:pPr>
            <a:r>
              <a:rPr lang="zh-CN" altLang="en-US" sz="2600"/>
              <a:t>父查询和子查询中的表均可以定义别名    </a:t>
            </a:r>
            <a:endParaRPr lang="zh-CN" altLang="en-US" sz="2600"/>
          </a:p>
          <a:p>
            <a:pPr eaLnBrk="1" hangingPunct="1">
              <a:lnSpc>
                <a:spcPct val="110000"/>
              </a:lnSpc>
              <a:buFont typeface="Wingdings" panose="05000000000000000000" pitchFamily="2" charset="2"/>
              <a:buNone/>
            </a:pPr>
            <a:r>
              <a:rPr lang="zh-CN" altLang="en-US" sz="2800"/>
              <a:t>    </a:t>
            </a:r>
            <a:r>
              <a:rPr lang="en-US" altLang="zh-CN" sz="2800"/>
              <a:t>SELECT Sno</a:t>
            </a:r>
            <a:r>
              <a:rPr lang="zh-CN" altLang="en-US" sz="2800"/>
              <a:t>，</a:t>
            </a:r>
            <a:r>
              <a:rPr lang="en-US" altLang="zh-CN" sz="2800"/>
              <a:t>Sname</a:t>
            </a:r>
            <a:r>
              <a:rPr lang="zh-CN" altLang="en-US" sz="2800"/>
              <a:t>，</a:t>
            </a:r>
            <a:r>
              <a:rPr lang="en-US" altLang="zh-CN" sz="2800"/>
              <a:t>Sdept</a:t>
            </a:r>
            <a:endParaRPr lang="en-US" altLang="zh-CN" sz="2800"/>
          </a:p>
          <a:p>
            <a:pPr eaLnBrk="1" hangingPunct="1">
              <a:lnSpc>
                <a:spcPct val="110000"/>
              </a:lnSpc>
              <a:buFont typeface="Wingdings" panose="05000000000000000000" pitchFamily="2" charset="2"/>
              <a:buNone/>
            </a:pPr>
            <a:r>
              <a:rPr lang="en-US" altLang="zh-CN" sz="2800"/>
              <a:t>     FROM   Student  S1</a:t>
            </a:r>
            <a:endParaRPr lang="en-US" altLang="zh-CN" sz="2800"/>
          </a:p>
          <a:p>
            <a:pPr eaLnBrk="1" hangingPunct="1">
              <a:lnSpc>
                <a:spcPct val="110000"/>
              </a:lnSpc>
              <a:buFont typeface="Wingdings" panose="05000000000000000000" pitchFamily="2" charset="2"/>
              <a:buNone/>
            </a:pPr>
            <a:r>
              <a:rPr lang="en-US" altLang="zh-CN" sz="2800"/>
              <a:t>     WHERE  S1.Sdept  IN</a:t>
            </a:r>
            <a:endParaRPr lang="en-US" altLang="zh-CN" sz="2800"/>
          </a:p>
          <a:p>
            <a:pPr eaLnBrk="1" hangingPunct="1">
              <a:lnSpc>
                <a:spcPct val="110000"/>
              </a:lnSpc>
              <a:buFont typeface="Wingdings" panose="05000000000000000000" pitchFamily="2" charset="2"/>
              <a:buNone/>
            </a:pPr>
            <a:r>
              <a:rPr lang="en-US" altLang="zh-CN" sz="2800"/>
              <a:t>            (SELECT Sdept</a:t>
            </a:r>
            <a:endParaRPr lang="en-US" altLang="zh-CN" sz="2800"/>
          </a:p>
          <a:p>
            <a:pPr eaLnBrk="1" hangingPunct="1">
              <a:lnSpc>
                <a:spcPct val="110000"/>
              </a:lnSpc>
              <a:buFont typeface="Wingdings" panose="05000000000000000000" pitchFamily="2" charset="2"/>
              <a:buNone/>
            </a:pPr>
            <a:r>
              <a:rPr lang="en-US" altLang="zh-CN" sz="2800"/>
              <a:t>             FROM    Student  S2</a:t>
            </a:r>
            <a:endParaRPr lang="en-US" altLang="zh-CN" sz="2800"/>
          </a:p>
          <a:p>
            <a:pPr eaLnBrk="1" hangingPunct="1">
              <a:lnSpc>
                <a:spcPct val="110000"/>
              </a:lnSpc>
              <a:buFont typeface="Wingdings" panose="05000000000000000000" pitchFamily="2" charset="2"/>
              <a:buNone/>
            </a:pPr>
            <a:r>
              <a:rPr lang="en-US" altLang="zh-CN" sz="2800"/>
              <a:t>             WHERE S2.Sname= ‘ </a:t>
            </a:r>
            <a:r>
              <a:rPr lang="zh-CN" altLang="en-US" sz="2800"/>
              <a:t>刘晨 ’</a:t>
            </a:r>
            <a:r>
              <a:rPr lang="en-US" altLang="zh-CN" sz="2800"/>
              <a:t>)</a:t>
            </a:r>
            <a:r>
              <a:rPr lang="zh-CN" altLang="en-US" sz="2800"/>
              <a:t>；</a:t>
            </a:r>
            <a:endParaRPr lang="zh-CN" altLang="en-US" sz="2800"/>
          </a:p>
          <a:p>
            <a:pPr eaLnBrk="1" hangingPunct="1">
              <a:buFont typeface="Wingdings" panose="05000000000000000000" pitchFamily="2" charset="2"/>
              <a:buNone/>
            </a:pPr>
            <a:endParaRPr lang="en-US" altLang="zh-CN" sz="2800"/>
          </a:p>
        </p:txBody>
      </p:sp>
      <p:sp>
        <p:nvSpPr>
          <p:cNvPr id="4" name="日期占位符 3"/>
          <p:cNvSpPr>
            <a:spLocks noGrp="1"/>
          </p:cNvSpPr>
          <p:nvPr>
            <p:ph type="dt" sz="quarter" idx="10"/>
          </p:nvPr>
        </p:nvSpPr>
        <p:spPr/>
        <p:txBody>
          <a:bodyPr/>
          <a:lstStyle/>
          <a:p>
            <a:pPr>
              <a:defRPr/>
            </a:pPr>
            <a:fld id="{262B7827-120D-4964-9A26-0DF09F91F309}" type="datetime1">
              <a:rPr lang="zh-CN" altLang="en-US"/>
            </a:fld>
            <a:endParaRPr lang="en-US" altLang="zh-CN"/>
          </a:p>
        </p:txBody>
      </p:sp>
      <p:sp>
        <p:nvSpPr>
          <p:cNvPr id="849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p:cNvSpPr>
          <p:nvPr>
            <p:ph type="title"/>
          </p:nvPr>
        </p:nvSpPr>
        <p:spPr/>
        <p:txBody>
          <a:bodyPr/>
          <a:lstStyle/>
          <a:p>
            <a:pPr eaLnBrk="1" hangingPunct="1"/>
            <a:r>
              <a:rPr lang="zh-CN" altLang="en-US"/>
              <a:t>带有</a:t>
            </a:r>
            <a:r>
              <a:rPr lang="en-US" altLang="zh-CN"/>
              <a:t>IN</a:t>
            </a:r>
            <a:r>
              <a:rPr lang="zh-CN" altLang="en-US"/>
              <a:t>谓词的子查询（续）</a:t>
            </a:r>
            <a:endParaRPr lang="zh-CN" altLang="en-US"/>
          </a:p>
        </p:txBody>
      </p:sp>
      <p:sp>
        <p:nvSpPr>
          <p:cNvPr id="86019" name="Rectangle 3"/>
          <p:cNvSpPr>
            <a:spLocks noGrp="1" noRot="1"/>
          </p:cNvSpPr>
          <p:nvPr>
            <p:ph idx="1"/>
          </p:nvPr>
        </p:nvSpPr>
        <p:spPr>
          <a:xfrm>
            <a:off x="684213" y="2133600"/>
            <a:ext cx="7772400" cy="4267200"/>
          </a:xfrm>
        </p:spPr>
        <p:txBody>
          <a:bodyPr/>
          <a:lstStyle/>
          <a:p>
            <a:pPr eaLnBrk="1" hangingPunct="1">
              <a:lnSpc>
                <a:spcPct val="90000"/>
              </a:lnSpc>
              <a:buFont typeface="Wingdings" panose="05000000000000000000" pitchFamily="2" charset="2"/>
              <a:buNone/>
            </a:pPr>
            <a:r>
              <a:rPr lang="en-US" altLang="zh-CN" sz="2400"/>
              <a:t>[</a:t>
            </a:r>
            <a:r>
              <a:rPr lang="zh-CN" altLang="en-US" sz="2400"/>
              <a:t>例</a:t>
            </a:r>
            <a:r>
              <a:rPr lang="en-US" altLang="zh-CN" sz="2400"/>
              <a:t>]</a:t>
            </a:r>
            <a:r>
              <a:rPr lang="zh-CN" altLang="en-US" sz="2400"/>
              <a:t>查询选修了课程名为“信息系统”的学生学号和姓名</a:t>
            </a:r>
            <a:endParaRPr lang="zh-CN" altLang="en-US" sz="2400"/>
          </a:p>
          <a:p>
            <a:pPr eaLnBrk="1" hangingPunct="1">
              <a:lnSpc>
                <a:spcPct val="90000"/>
              </a:lnSpc>
              <a:buFont typeface="Wingdings" panose="05000000000000000000" pitchFamily="2" charset="2"/>
              <a:buNone/>
            </a:pPr>
            <a:r>
              <a:rPr lang="zh-CN" altLang="en-US" sz="2800"/>
              <a:t> </a:t>
            </a:r>
            <a:r>
              <a:rPr lang="en-US" altLang="zh-CN" sz="2400"/>
              <a:t>SELECT Sno</a:t>
            </a:r>
            <a:r>
              <a:rPr lang="zh-CN" altLang="en-US" sz="2400"/>
              <a:t>，</a:t>
            </a:r>
            <a:r>
              <a:rPr lang="en-US" altLang="zh-CN" sz="2400"/>
              <a:t>Sname</a:t>
            </a:r>
            <a:endParaRPr lang="en-US" altLang="zh-CN" sz="2000"/>
          </a:p>
          <a:p>
            <a:pPr eaLnBrk="1" hangingPunct="1">
              <a:lnSpc>
                <a:spcPct val="90000"/>
              </a:lnSpc>
              <a:buFont typeface="Wingdings" panose="05000000000000000000" pitchFamily="2" charset="2"/>
              <a:buNone/>
            </a:pPr>
            <a:r>
              <a:rPr lang="en-US" altLang="zh-CN" sz="2400"/>
              <a:t> FROM    Student</a:t>
            </a:r>
            <a:endParaRPr lang="en-US" altLang="zh-CN" sz="2400"/>
          </a:p>
          <a:p>
            <a:pPr eaLnBrk="1" hangingPunct="1">
              <a:lnSpc>
                <a:spcPct val="90000"/>
              </a:lnSpc>
              <a:buFont typeface="Wingdings" panose="05000000000000000000" pitchFamily="2" charset="2"/>
              <a:buNone/>
            </a:pPr>
            <a:r>
              <a:rPr lang="en-US" altLang="zh-CN" sz="2400"/>
              <a:t> WHERE Sno  IN</a:t>
            </a:r>
            <a:endParaRPr lang="en-US" altLang="zh-CN" sz="2400"/>
          </a:p>
          <a:p>
            <a:pPr eaLnBrk="1" hangingPunct="1">
              <a:lnSpc>
                <a:spcPct val="90000"/>
              </a:lnSpc>
              <a:buFont typeface="Wingdings" panose="05000000000000000000" pitchFamily="2" charset="2"/>
              <a:buNone/>
            </a:pPr>
            <a:r>
              <a:rPr lang="en-US" altLang="zh-CN" sz="2400"/>
              <a:t>          (SELECT Sno</a:t>
            </a:r>
            <a:endParaRPr lang="en-US" altLang="zh-CN" sz="2000">
              <a:solidFill>
                <a:srgbClr val="FF3399"/>
              </a:solidFill>
            </a:endParaRPr>
          </a:p>
          <a:p>
            <a:pPr eaLnBrk="1" hangingPunct="1">
              <a:lnSpc>
                <a:spcPct val="90000"/>
              </a:lnSpc>
              <a:buFont typeface="Wingdings" panose="05000000000000000000" pitchFamily="2" charset="2"/>
              <a:buNone/>
            </a:pPr>
            <a:r>
              <a:rPr lang="en-US" altLang="zh-CN" sz="2400"/>
              <a:t>           FROM    SC</a:t>
            </a:r>
            <a:endParaRPr lang="en-US" altLang="zh-CN" sz="2400"/>
          </a:p>
          <a:p>
            <a:pPr eaLnBrk="1" hangingPunct="1">
              <a:lnSpc>
                <a:spcPct val="90000"/>
              </a:lnSpc>
              <a:buFont typeface="Wingdings" panose="05000000000000000000" pitchFamily="2" charset="2"/>
              <a:buNone/>
            </a:pPr>
            <a:r>
              <a:rPr lang="en-US" altLang="zh-CN" sz="2400"/>
              <a:t>           WHERE  Cno IN</a:t>
            </a:r>
            <a:endParaRPr lang="en-US" altLang="zh-CN" sz="2400"/>
          </a:p>
          <a:p>
            <a:pPr eaLnBrk="1" hangingPunct="1">
              <a:lnSpc>
                <a:spcPct val="90000"/>
              </a:lnSpc>
              <a:buFont typeface="Wingdings" panose="05000000000000000000" pitchFamily="2" charset="2"/>
              <a:buNone/>
            </a:pPr>
            <a:r>
              <a:rPr lang="en-US" altLang="zh-CN" sz="2400"/>
              <a:t>               (SELECT Cno</a:t>
            </a:r>
            <a:endParaRPr lang="en-US" altLang="zh-CN" sz="2400"/>
          </a:p>
          <a:p>
            <a:pPr eaLnBrk="1" hangingPunct="1">
              <a:lnSpc>
                <a:spcPct val="90000"/>
              </a:lnSpc>
              <a:buFont typeface="Wingdings" panose="05000000000000000000" pitchFamily="2" charset="2"/>
              <a:buNone/>
            </a:pPr>
            <a:r>
              <a:rPr lang="en-US" altLang="zh-CN" sz="2400"/>
              <a:t>               FROM Course</a:t>
            </a:r>
            <a:endParaRPr lang="en-US" altLang="zh-CN" sz="2400"/>
          </a:p>
          <a:p>
            <a:pPr eaLnBrk="1" hangingPunct="1">
              <a:lnSpc>
                <a:spcPct val="90000"/>
              </a:lnSpc>
              <a:buFont typeface="Wingdings" panose="05000000000000000000" pitchFamily="2" charset="2"/>
              <a:buNone/>
            </a:pPr>
            <a:r>
              <a:rPr lang="en-US" altLang="zh-CN" sz="2400"/>
              <a:t>               WHERE Cname= ‘</a:t>
            </a:r>
            <a:r>
              <a:rPr lang="zh-CN" altLang="en-US" sz="2400"/>
              <a:t>信息系统’</a:t>
            </a:r>
            <a:r>
              <a:rPr lang="en-US" altLang="zh-CN" sz="2400"/>
              <a:t>));</a:t>
            </a:r>
            <a:endParaRPr lang="en-US" altLang="zh-CN" sz="2400"/>
          </a:p>
        </p:txBody>
      </p:sp>
      <p:sp>
        <p:nvSpPr>
          <p:cNvPr id="7" name="日期占位符 3"/>
          <p:cNvSpPr>
            <a:spLocks noGrp="1"/>
          </p:cNvSpPr>
          <p:nvPr>
            <p:ph type="dt" sz="quarter" idx="10"/>
          </p:nvPr>
        </p:nvSpPr>
        <p:spPr/>
        <p:txBody>
          <a:bodyPr/>
          <a:lstStyle/>
          <a:p>
            <a:pPr>
              <a:defRPr/>
            </a:pPr>
            <a:fld id="{FD07B35A-1528-4333-98F1-6AD5B0891842}" type="datetime1">
              <a:rPr lang="zh-CN" altLang="en-US"/>
            </a:fld>
            <a:endParaRPr lang="en-US" altLang="zh-CN"/>
          </a:p>
        </p:txBody>
      </p:sp>
      <p:sp>
        <p:nvSpPr>
          <p:cNvPr id="860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
        <p:nvSpPr>
          <p:cNvPr id="86022" name="AutoShape 5"/>
          <p:cNvSpPr>
            <a:spLocks noChangeArrowheads="1"/>
          </p:cNvSpPr>
          <p:nvPr/>
        </p:nvSpPr>
        <p:spPr bwMode="auto">
          <a:xfrm>
            <a:off x="4211638" y="4724400"/>
            <a:ext cx="4032250" cy="792163"/>
          </a:xfrm>
          <a:prstGeom prst="wedgeRoundRectCallout">
            <a:avLst>
              <a:gd name="adj1" fmla="val -43741"/>
              <a:gd name="adj2" fmla="val 77255"/>
              <a:gd name="adj3" fmla="val 16667"/>
            </a:avLst>
          </a:prstGeom>
          <a:solidFill>
            <a:schemeClr val="bg2"/>
          </a:solidFill>
          <a:ln w="9525">
            <a:solidFill>
              <a:schemeClr val="tx1"/>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800">
                <a:solidFill>
                  <a:srgbClr val="FF3399"/>
                </a:solidFill>
                <a:latin typeface="Tahoma" panose="020B0604030504040204" pitchFamily="34" charset="0"/>
              </a:rPr>
              <a:t>① </a:t>
            </a:r>
            <a:r>
              <a:rPr lang="zh-CN" altLang="en-US" sz="1800">
                <a:solidFill>
                  <a:srgbClr val="FF3399"/>
                </a:solidFill>
                <a:latin typeface="Tahoma" panose="020B0604030504040204" pitchFamily="34" charset="0"/>
              </a:rPr>
              <a:t>首先在</a:t>
            </a:r>
            <a:r>
              <a:rPr lang="en-US" altLang="zh-CN" sz="1800">
                <a:solidFill>
                  <a:srgbClr val="FF3399"/>
                </a:solidFill>
                <a:latin typeface="Tahoma" panose="020B0604030504040204" pitchFamily="34" charset="0"/>
              </a:rPr>
              <a:t>Course</a:t>
            </a:r>
            <a:r>
              <a:rPr lang="zh-CN" altLang="en-US" sz="1800">
                <a:solidFill>
                  <a:srgbClr val="FF3399"/>
                </a:solidFill>
                <a:latin typeface="Tahoma" panose="020B0604030504040204" pitchFamily="34" charset="0"/>
              </a:rPr>
              <a:t>关系中找出</a:t>
            </a:r>
            <a:r>
              <a:rPr lang="zh-CN" altLang="en-US" sz="1800">
                <a:solidFill>
                  <a:srgbClr val="FF3399"/>
                </a:solidFill>
                <a:latin typeface="Arial" panose="020B0604020202020204" pitchFamily="34" charset="0"/>
              </a:rPr>
              <a:t>“</a:t>
            </a:r>
            <a:r>
              <a:rPr lang="zh-CN" altLang="en-US" sz="1800">
                <a:solidFill>
                  <a:srgbClr val="FF3399"/>
                </a:solidFill>
                <a:latin typeface="Tahoma" panose="020B0604030504040204" pitchFamily="34" charset="0"/>
              </a:rPr>
              <a:t>信息系统</a:t>
            </a:r>
            <a:r>
              <a:rPr lang="zh-CN" altLang="en-US" sz="1800">
                <a:solidFill>
                  <a:srgbClr val="FF3399"/>
                </a:solidFill>
                <a:latin typeface="Arial" panose="020B0604020202020204" pitchFamily="34" charset="0"/>
              </a:rPr>
              <a:t>”</a:t>
            </a:r>
            <a:r>
              <a:rPr lang="zh-CN" altLang="en-US" sz="1800">
                <a:solidFill>
                  <a:srgbClr val="FF3399"/>
                </a:solidFill>
                <a:latin typeface="Tahoma" panose="020B0604030504040204" pitchFamily="34" charset="0"/>
              </a:rPr>
              <a:t>的课程号，结果为</a:t>
            </a:r>
            <a:r>
              <a:rPr lang="en-US" altLang="zh-CN" sz="1800">
                <a:solidFill>
                  <a:srgbClr val="FF3399"/>
                </a:solidFill>
                <a:latin typeface="Tahoma" panose="020B0604030504040204" pitchFamily="34" charset="0"/>
              </a:rPr>
              <a:t>3</a:t>
            </a:r>
            <a:r>
              <a:rPr lang="zh-CN" altLang="en-US" sz="1800">
                <a:solidFill>
                  <a:srgbClr val="FF3399"/>
                </a:solidFill>
                <a:latin typeface="Tahoma" panose="020B0604030504040204" pitchFamily="34" charset="0"/>
              </a:rPr>
              <a:t>号</a:t>
            </a:r>
            <a:endParaRPr lang="zh-CN" altLang="en-US" sz="1800">
              <a:solidFill>
                <a:srgbClr val="FF3399"/>
              </a:solidFill>
              <a:latin typeface="Tahoma" panose="020B0604030504040204" pitchFamily="34" charset="0"/>
            </a:endParaRPr>
          </a:p>
        </p:txBody>
      </p:sp>
      <p:sp>
        <p:nvSpPr>
          <p:cNvPr id="86023" name="AutoShape 6"/>
          <p:cNvSpPr>
            <a:spLocks noChangeArrowheads="1"/>
          </p:cNvSpPr>
          <p:nvPr/>
        </p:nvSpPr>
        <p:spPr bwMode="auto">
          <a:xfrm>
            <a:off x="3851275" y="3500438"/>
            <a:ext cx="3887788" cy="719137"/>
          </a:xfrm>
          <a:prstGeom prst="wedgeRoundRectCallout">
            <a:avLst>
              <a:gd name="adj1" fmla="val -65190"/>
              <a:gd name="adj2" fmla="val 110264"/>
              <a:gd name="adj3" fmla="val 16667"/>
            </a:avLst>
          </a:prstGeom>
          <a:solidFill>
            <a:schemeClr val="bg2"/>
          </a:solidFill>
          <a:ln w="9525">
            <a:solidFill>
              <a:schemeClr val="tx1"/>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800">
                <a:solidFill>
                  <a:srgbClr val="FF3399"/>
                </a:solidFill>
                <a:latin typeface="Tahoma" panose="020B0604030504040204" pitchFamily="34" charset="0"/>
              </a:rPr>
              <a:t>② </a:t>
            </a:r>
            <a:r>
              <a:rPr lang="zh-CN" altLang="en-US" sz="1800">
                <a:solidFill>
                  <a:srgbClr val="FF3399"/>
                </a:solidFill>
                <a:latin typeface="Tahoma" panose="020B0604030504040204" pitchFamily="34" charset="0"/>
              </a:rPr>
              <a:t>然后在</a:t>
            </a:r>
            <a:r>
              <a:rPr lang="en-US" altLang="zh-CN" sz="1800">
                <a:solidFill>
                  <a:srgbClr val="FF3399"/>
                </a:solidFill>
                <a:latin typeface="Tahoma" panose="020B0604030504040204" pitchFamily="34" charset="0"/>
              </a:rPr>
              <a:t>SC</a:t>
            </a:r>
            <a:r>
              <a:rPr lang="zh-CN" altLang="en-US" sz="1800">
                <a:solidFill>
                  <a:srgbClr val="FF3399"/>
                </a:solidFill>
                <a:latin typeface="Tahoma" panose="020B0604030504040204" pitchFamily="34" charset="0"/>
              </a:rPr>
              <a:t>关系中找出选修了</a:t>
            </a:r>
            <a:r>
              <a:rPr lang="en-US" altLang="zh-CN" sz="1800">
                <a:solidFill>
                  <a:srgbClr val="FF3399"/>
                </a:solidFill>
                <a:latin typeface="Tahoma" panose="020B0604030504040204" pitchFamily="34" charset="0"/>
              </a:rPr>
              <a:t>3</a:t>
            </a:r>
            <a:r>
              <a:rPr lang="zh-CN" altLang="en-US" sz="1800">
                <a:solidFill>
                  <a:srgbClr val="FF3399"/>
                </a:solidFill>
                <a:latin typeface="Tahoma" panose="020B0604030504040204" pitchFamily="34" charset="0"/>
              </a:rPr>
              <a:t>号课程的学生学号</a:t>
            </a:r>
            <a:endParaRPr lang="zh-CN" altLang="en-US" sz="1800">
              <a:solidFill>
                <a:srgbClr val="FF3399"/>
              </a:solidFill>
              <a:latin typeface="Tahoma" panose="020B0604030504040204" pitchFamily="34" charset="0"/>
            </a:endParaRPr>
          </a:p>
        </p:txBody>
      </p:sp>
      <p:sp>
        <p:nvSpPr>
          <p:cNvPr id="86024" name="AutoShape 7"/>
          <p:cNvSpPr>
            <a:spLocks noChangeArrowheads="1"/>
          </p:cNvSpPr>
          <p:nvPr/>
        </p:nvSpPr>
        <p:spPr bwMode="auto">
          <a:xfrm>
            <a:off x="3492500" y="2492375"/>
            <a:ext cx="3817938" cy="792163"/>
          </a:xfrm>
          <a:prstGeom prst="wedgeRoundRectCallout">
            <a:avLst>
              <a:gd name="adj1" fmla="val -58398"/>
              <a:gd name="adj2" fmla="val 71644"/>
              <a:gd name="adj3" fmla="val 16667"/>
            </a:avLst>
          </a:prstGeom>
          <a:solidFill>
            <a:schemeClr val="bg2"/>
          </a:solidFill>
          <a:ln w="9525">
            <a:solidFill>
              <a:schemeClr val="tx1"/>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1800">
                <a:solidFill>
                  <a:srgbClr val="FF3399"/>
                </a:solidFill>
                <a:latin typeface="Tahoma" panose="020B0604030504040204" pitchFamily="34" charset="0"/>
              </a:rPr>
              <a:t>③ </a:t>
            </a:r>
            <a:r>
              <a:rPr lang="zh-CN" altLang="en-US" sz="1800">
                <a:solidFill>
                  <a:srgbClr val="FF3399"/>
                </a:solidFill>
                <a:latin typeface="Tahoma" panose="020B0604030504040204" pitchFamily="34" charset="0"/>
              </a:rPr>
              <a:t>最后在</a:t>
            </a:r>
            <a:r>
              <a:rPr lang="en-US" altLang="zh-CN" sz="1800">
                <a:solidFill>
                  <a:srgbClr val="FF3399"/>
                </a:solidFill>
                <a:latin typeface="Tahoma" panose="020B0604030504040204" pitchFamily="34" charset="0"/>
              </a:rPr>
              <a:t>Student</a:t>
            </a:r>
            <a:r>
              <a:rPr lang="zh-CN" altLang="en-US" sz="1800">
                <a:solidFill>
                  <a:srgbClr val="FF3399"/>
                </a:solidFill>
                <a:latin typeface="Tahoma" panose="020B0604030504040204" pitchFamily="34" charset="0"/>
              </a:rPr>
              <a:t>关系中取出</a:t>
            </a:r>
            <a:r>
              <a:rPr lang="en-US" altLang="zh-CN" sz="1800">
                <a:solidFill>
                  <a:srgbClr val="FF3399"/>
                </a:solidFill>
                <a:latin typeface="Tahoma" panose="020B0604030504040204" pitchFamily="34" charset="0"/>
              </a:rPr>
              <a:t>Sno</a:t>
            </a:r>
            <a:r>
              <a:rPr lang="zh-CN" altLang="en-US" sz="1800">
                <a:solidFill>
                  <a:srgbClr val="FF3399"/>
                </a:solidFill>
                <a:latin typeface="Tahoma" panose="020B0604030504040204" pitchFamily="34" charset="0"/>
              </a:rPr>
              <a:t>和</a:t>
            </a:r>
            <a:r>
              <a:rPr lang="en-US" altLang="zh-CN" sz="1800">
                <a:solidFill>
                  <a:srgbClr val="FF3399"/>
                </a:solidFill>
                <a:latin typeface="Tahoma" panose="020B0604030504040204" pitchFamily="34" charset="0"/>
              </a:rPr>
              <a:t>Sname</a:t>
            </a:r>
            <a:endParaRPr lang="en-US" altLang="zh-CN" sz="1800">
              <a:solidFill>
                <a:srgbClr val="FF3399"/>
              </a:solidFill>
              <a:latin typeface="Tahoma" panose="020B060403050404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p:cNvSpPr>
          <p:nvPr>
            <p:ph type="title"/>
          </p:nvPr>
        </p:nvSpPr>
        <p:spPr/>
        <p:txBody>
          <a:bodyPr/>
          <a:lstStyle/>
          <a:p>
            <a:pPr eaLnBrk="1" hangingPunct="1"/>
            <a:r>
              <a:rPr lang="zh-CN" altLang="en-US"/>
              <a:t>数据独立性</a:t>
            </a:r>
            <a:endParaRPr lang="zh-CN" altLang="en-US"/>
          </a:p>
        </p:txBody>
      </p:sp>
      <p:sp>
        <p:nvSpPr>
          <p:cNvPr id="51203" name="Rectangle 3"/>
          <p:cNvSpPr>
            <a:spLocks noGrp="1" noRot="1"/>
          </p:cNvSpPr>
          <p:nvPr>
            <p:ph idx="1"/>
          </p:nvPr>
        </p:nvSpPr>
        <p:spPr/>
        <p:txBody>
          <a:bodyPr/>
          <a:lstStyle/>
          <a:p>
            <a:pPr eaLnBrk="1" hangingPunct="1"/>
            <a:r>
              <a:rPr lang="zh-CN" altLang="en-US"/>
              <a:t>物理独立性</a:t>
            </a:r>
            <a:endParaRPr lang="zh-CN" altLang="en-US"/>
          </a:p>
          <a:p>
            <a:pPr lvl="1" eaLnBrk="1" hangingPunct="1">
              <a:lnSpc>
                <a:spcPct val="130000"/>
              </a:lnSpc>
            </a:pPr>
            <a:r>
              <a:rPr lang="zh-CN" altLang="en-US" b="1"/>
              <a:t>指用户的应用程序与存储在磁盘上的数据库中数据是相互独立的。当数据的物理存储改变了，应用程序不用改变</a:t>
            </a:r>
            <a:r>
              <a:rPr lang="zh-CN" altLang="en-US"/>
              <a:t>。</a:t>
            </a:r>
            <a:endParaRPr lang="zh-CN" altLang="en-US"/>
          </a:p>
          <a:p>
            <a:pPr algn="just" eaLnBrk="1" hangingPunct="1"/>
            <a:r>
              <a:rPr lang="zh-CN" altLang="en-US"/>
              <a:t>逻辑独立性</a:t>
            </a:r>
            <a:endParaRPr lang="zh-CN" altLang="en-US"/>
          </a:p>
          <a:p>
            <a:pPr lvl="1" algn="just" eaLnBrk="1" hangingPunct="1">
              <a:lnSpc>
                <a:spcPct val="160000"/>
              </a:lnSpc>
            </a:pPr>
            <a:r>
              <a:rPr lang="zh-CN" altLang="en-US" b="1"/>
              <a:t>指用户的应用程序与数据库的逻辑结构是相互独立的。数据的逻辑结构改变了，用户程序也可以不变</a:t>
            </a:r>
            <a:r>
              <a:rPr lang="zh-CN" altLang="en-US"/>
              <a:t>。</a:t>
            </a:r>
            <a:endParaRPr lang="zh-CN" altLang="en-US"/>
          </a:p>
        </p:txBody>
      </p:sp>
      <p:sp>
        <p:nvSpPr>
          <p:cNvPr id="7475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014D09D9-ECCD-4DD7-AA13-F4957D46EC71}"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2" dur="500"/>
                                        <p:tgtEl>
                                          <p:spTgt spid="512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7" dur="500"/>
                                        <p:tgtEl>
                                          <p:spTgt spid="512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22" dur="500"/>
                                        <p:tgtEl>
                                          <p:spTgt spid="512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p:cNvSpPr>
          <p:nvPr>
            <p:ph type="title"/>
          </p:nvPr>
        </p:nvSpPr>
        <p:spPr/>
        <p:txBody>
          <a:bodyPr/>
          <a:lstStyle/>
          <a:p>
            <a:pPr eaLnBrk="1" hangingPunct="1"/>
            <a:r>
              <a:rPr lang="zh-CN" altLang="en-US"/>
              <a:t>带有</a:t>
            </a:r>
            <a:r>
              <a:rPr lang="en-US" altLang="zh-CN"/>
              <a:t>IN</a:t>
            </a:r>
            <a:r>
              <a:rPr lang="zh-CN" altLang="en-US"/>
              <a:t>谓词的子查询（续）</a:t>
            </a:r>
            <a:endParaRPr lang="zh-CN" altLang="en-US"/>
          </a:p>
        </p:txBody>
      </p:sp>
      <p:sp>
        <p:nvSpPr>
          <p:cNvPr id="87043" name="Rectangle 3"/>
          <p:cNvSpPr>
            <a:spLocks noGrp="1" noRot="1"/>
          </p:cNvSpPr>
          <p:nvPr>
            <p:ph idx="1"/>
          </p:nvPr>
        </p:nvSpPr>
        <p:spPr/>
        <p:txBody>
          <a:bodyPr/>
          <a:lstStyle/>
          <a:p>
            <a:pPr eaLnBrk="1" hangingPunct="1">
              <a:buFont typeface="Wingdings" panose="05000000000000000000" pitchFamily="2" charset="2"/>
              <a:buNone/>
            </a:pPr>
            <a:endParaRPr lang="en-US" altLang="zh-CN">
              <a:latin typeface="宋体" panose="02010600030101010101" pitchFamily="2" charset="-122"/>
            </a:endParaRPr>
          </a:p>
          <a:p>
            <a:pPr eaLnBrk="1" hangingPunct="1">
              <a:buFont typeface="Wingdings" panose="05000000000000000000" pitchFamily="2" charset="2"/>
              <a:buNone/>
            </a:pPr>
            <a:r>
              <a:rPr lang="zh-CN" altLang="en-US">
                <a:latin typeface="宋体" panose="02010600030101010101" pitchFamily="2" charset="-122"/>
              </a:rPr>
              <a:t>结果：</a:t>
            </a:r>
            <a:endParaRPr lang="zh-CN" altLang="en-US">
              <a:latin typeface="宋体" panose="02010600030101010101" pitchFamily="2" charset="-122"/>
            </a:endParaRPr>
          </a:p>
          <a:p>
            <a:pPr eaLnBrk="1" hangingPunct="1">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Sno		    Sname</a:t>
            </a:r>
            <a:endParaRPr lang="en-US" altLang="zh-CN">
              <a:latin typeface="宋体" panose="02010600030101010101" pitchFamily="2" charset="-122"/>
            </a:endParaRPr>
          </a:p>
          <a:p>
            <a:pPr eaLnBrk="1" hangingPunct="1">
              <a:buFont typeface="Wingdings" panose="05000000000000000000" pitchFamily="2" charset="2"/>
              <a:buNone/>
            </a:pPr>
            <a:r>
              <a:rPr lang="en-US" altLang="zh-CN">
                <a:latin typeface="宋体" panose="02010600030101010101" pitchFamily="2" charset="-122"/>
              </a:rPr>
              <a:t>    ----          -----</a:t>
            </a:r>
            <a:endParaRPr lang="en-US" altLang="zh-CN">
              <a:latin typeface="宋体" panose="02010600030101010101" pitchFamily="2" charset="-122"/>
            </a:endParaRPr>
          </a:p>
          <a:p>
            <a:pPr eaLnBrk="1" hangingPunct="1">
              <a:buFont typeface="Wingdings" panose="05000000000000000000" pitchFamily="2" charset="2"/>
              <a:buNone/>
            </a:pPr>
            <a:r>
              <a:rPr lang="en-US" altLang="zh-CN">
                <a:latin typeface="宋体" panose="02010600030101010101" pitchFamily="2" charset="-122"/>
              </a:rPr>
              <a:t>     95001       </a:t>
            </a:r>
            <a:r>
              <a:rPr lang="zh-CN" altLang="en-US">
                <a:latin typeface="宋体" panose="02010600030101010101" pitchFamily="2" charset="-122"/>
              </a:rPr>
              <a:t>李勇</a:t>
            </a:r>
            <a:endParaRPr lang="zh-CN" altLang="en-US">
              <a:latin typeface="宋体" panose="02010600030101010101" pitchFamily="2" charset="-122"/>
            </a:endParaRPr>
          </a:p>
          <a:p>
            <a:pPr eaLnBrk="1" hangingPunct="1">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95002       </a:t>
            </a:r>
            <a:r>
              <a:rPr lang="zh-CN" altLang="en-US">
                <a:latin typeface="宋体" panose="02010600030101010101" pitchFamily="2" charset="-122"/>
              </a:rPr>
              <a:t>刘晨</a:t>
            </a:r>
            <a:endParaRPr lang="zh-CN" altLang="en-US">
              <a:latin typeface="宋体" panose="02010600030101010101" pitchFamily="2" charset="-122"/>
            </a:endParaRPr>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64CA389D-A845-40B5-84E7-ACEB1A273C6C}" type="datetime1">
              <a:rPr lang="zh-CN" altLang="en-US"/>
            </a:fld>
            <a:endParaRPr lang="en-US" altLang="zh-CN"/>
          </a:p>
        </p:txBody>
      </p:sp>
      <p:sp>
        <p:nvSpPr>
          <p:cNvPr id="870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p:cNvSpPr>
          <p:nvPr>
            <p:ph type="title"/>
          </p:nvPr>
        </p:nvSpPr>
        <p:spPr/>
        <p:txBody>
          <a:bodyPr/>
          <a:lstStyle/>
          <a:p>
            <a:pPr eaLnBrk="1" hangingPunct="1"/>
            <a:r>
              <a:rPr lang="zh-CN" altLang="en-US"/>
              <a:t>带有</a:t>
            </a:r>
            <a:r>
              <a:rPr lang="en-US" altLang="zh-CN"/>
              <a:t>IN</a:t>
            </a:r>
            <a:r>
              <a:rPr lang="zh-CN" altLang="en-US"/>
              <a:t>谓词的子查询（续）</a:t>
            </a:r>
            <a:endParaRPr lang="zh-CN" altLang="en-US"/>
          </a:p>
        </p:txBody>
      </p:sp>
      <p:sp>
        <p:nvSpPr>
          <p:cNvPr id="493571" name="Rectangle 3"/>
          <p:cNvSpPr>
            <a:spLocks noGrp="1" noRot="1"/>
          </p:cNvSpPr>
          <p:nvPr>
            <p:ph idx="1"/>
          </p:nvPr>
        </p:nvSpPr>
        <p:spPr/>
        <p:txBody>
          <a:bodyPr/>
          <a:lstStyle/>
          <a:p>
            <a:pPr lvl="1" eaLnBrk="1" hangingPunct="1"/>
            <a:r>
              <a:rPr lang="zh-CN" altLang="en-US" sz="2600">
                <a:latin typeface="宋体" panose="02010600030101010101" pitchFamily="2" charset="-122"/>
              </a:rPr>
              <a:t>用连接查询</a:t>
            </a:r>
            <a:endParaRPr lang="zh-CN" altLang="en-US" sz="2600">
              <a:latin typeface="宋体" panose="02010600030101010101" pitchFamily="2" charset="-122"/>
            </a:endParaRPr>
          </a:p>
          <a:p>
            <a:pPr eaLnBrk="1" hangingPunct="1">
              <a:lnSpc>
                <a:spcPct val="130000"/>
              </a:lnSpc>
              <a:buFont typeface="Wingdings" panose="05000000000000000000" pitchFamily="2" charset="2"/>
              <a:buNone/>
            </a:pPr>
            <a:r>
              <a:rPr lang="zh-CN" altLang="en-US" sz="2800"/>
              <a:t>    </a:t>
            </a:r>
            <a:r>
              <a:rPr lang="en-US" altLang="zh-CN" sz="2800"/>
              <a:t>SELECT Sno</a:t>
            </a:r>
            <a:r>
              <a:rPr lang="zh-CN" altLang="en-US" sz="2800"/>
              <a:t>，</a:t>
            </a:r>
            <a:r>
              <a:rPr lang="en-US" altLang="zh-CN" sz="2800"/>
              <a:t>Sname</a:t>
            </a:r>
            <a:endParaRPr lang="en-US" altLang="zh-CN" sz="2800"/>
          </a:p>
          <a:p>
            <a:pPr eaLnBrk="1" hangingPunct="1">
              <a:lnSpc>
                <a:spcPct val="130000"/>
              </a:lnSpc>
              <a:buFont typeface="Wingdings" panose="05000000000000000000" pitchFamily="2" charset="2"/>
              <a:buNone/>
            </a:pPr>
            <a:r>
              <a:rPr lang="en-US" altLang="zh-CN" sz="2800"/>
              <a:t>     FROM    Student</a:t>
            </a:r>
            <a:r>
              <a:rPr lang="zh-CN" altLang="en-US" sz="2800"/>
              <a:t>，</a:t>
            </a:r>
            <a:r>
              <a:rPr lang="en-US" altLang="zh-CN" sz="2800"/>
              <a:t>SC</a:t>
            </a:r>
            <a:r>
              <a:rPr lang="zh-CN" altLang="en-US" sz="2800"/>
              <a:t>，</a:t>
            </a:r>
            <a:r>
              <a:rPr lang="en-US" altLang="zh-CN" sz="2800"/>
              <a:t>Course</a:t>
            </a:r>
            <a:endParaRPr lang="en-US" altLang="zh-CN" sz="2800"/>
          </a:p>
          <a:p>
            <a:pPr eaLnBrk="1" hangingPunct="1">
              <a:lnSpc>
                <a:spcPct val="130000"/>
              </a:lnSpc>
              <a:buFont typeface="Wingdings" panose="05000000000000000000" pitchFamily="2" charset="2"/>
              <a:buNone/>
            </a:pPr>
            <a:r>
              <a:rPr lang="en-US" altLang="zh-CN" sz="2800"/>
              <a:t>     WHERE Student.Sno = SC.Sno  AND</a:t>
            </a:r>
            <a:endParaRPr lang="en-US" altLang="zh-CN" sz="2800"/>
          </a:p>
          <a:p>
            <a:pPr eaLnBrk="1" hangingPunct="1">
              <a:lnSpc>
                <a:spcPct val="130000"/>
              </a:lnSpc>
              <a:buFont typeface="Wingdings" panose="05000000000000000000" pitchFamily="2" charset="2"/>
              <a:buNone/>
            </a:pPr>
            <a:r>
              <a:rPr lang="en-US" altLang="zh-CN" sz="2800"/>
              <a:t>                     SC.Cno = Course.Cno AND</a:t>
            </a:r>
            <a:endParaRPr lang="en-US" altLang="zh-CN" sz="2800"/>
          </a:p>
          <a:p>
            <a:pPr eaLnBrk="1" hangingPunct="1">
              <a:lnSpc>
                <a:spcPct val="130000"/>
              </a:lnSpc>
              <a:buFont typeface="Wingdings" panose="05000000000000000000" pitchFamily="2" charset="2"/>
              <a:buNone/>
            </a:pPr>
            <a:r>
              <a:rPr lang="en-US" altLang="zh-CN" sz="2800"/>
              <a:t>                     Course.Cname=‘</a:t>
            </a:r>
            <a:r>
              <a:rPr lang="zh-CN" altLang="en-US" sz="2800"/>
              <a:t>信息系统’；</a:t>
            </a:r>
            <a:endParaRPr lang="zh-CN" altLang="en-US" sz="2800">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7D538665-CAA0-4547-B4F5-85A54083B1C0}" type="datetime1">
              <a:rPr lang="zh-CN" altLang="en-US"/>
            </a:fld>
            <a:endParaRPr lang="en-US" altLang="zh-CN"/>
          </a:p>
        </p:txBody>
      </p:sp>
      <p:sp>
        <p:nvSpPr>
          <p:cNvPr id="880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3571">
                                            <p:txEl>
                                              <p:pRg st="1" end="1"/>
                                            </p:txEl>
                                          </p:spTgt>
                                        </p:tgtEl>
                                        <p:attrNameLst>
                                          <p:attrName>style.visibility</p:attrName>
                                        </p:attrNameLst>
                                      </p:cBhvr>
                                      <p:to>
                                        <p:strVal val="visible"/>
                                      </p:to>
                                    </p:set>
                                    <p:animEffect transition="in" filter="blinds(horizontal)">
                                      <p:cBhvr>
                                        <p:cTn id="7" dur="500"/>
                                        <p:tgtEl>
                                          <p:spTgt spid="4935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3571">
                                            <p:txEl>
                                              <p:pRg st="2" end="2"/>
                                            </p:txEl>
                                          </p:spTgt>
                                        </p:tgtEl>
                                        <p:attrNameLst>
                                          <p:attrName>style.visibility</p:attrName>
                                        </p:attrNameLst>
                                      </p:cBhvr>
                                      <p:to>
                                        <p:strVal val="visible"/>
                                      </p:to>
                                    </p:set>
                                    <p:animEffect transition="in" filter="blinds(horizontal)">
                                      <p:cBhvr>
                                        <p:cTn id="12" dur="500"/>
                                        <p:tgtEl>
                                          <p:spTgt spid="4935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3571">
                                            <p:txEl>
                                              <p:pRg st="3" end="3"/>
                                            </p:txEl>
                                          </p:spTgt>
                                        </p:tgtEl>
                                        <p:attrNameLst>
                                          <p:attrName>style.visibility</p:attrName>
                                        </p:attrNameLst>
                                      </p:cBhvr>
                                      <p:to>
                                        <p:strVal val="visible"/>
                                      </p:to>
                                    </p:set>
                                    <p:animEffect transition="in" filter="blinds(horizontal)">
                                      <p:cBhvr>
                                        <p:cTn id="17" dur="500"/>
                                        <p:tgtEl>
                                          <p:spTgt spid="4935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3571">
                                            <p:txEl>
                                              <p:pRg st="4" end="4"/>
                                            </p:txEl>
                                          </p:spTgt>
                                        </p:tgtEl>
                                        <p:attrNameLst>
                                          <p:attrName>style.visibility</p:attrName>
                                        </p:attrNameLst>
                                      </p:cBhvr>
                                      <p:to>
                                        <p:strVal val="visible"/>
                                      </p:to>
                                    </p:set>
                                    <p:animEffect transition="in" filter="blinds(horizontal)">
                                      <p:cBhvr>
                                        <p:cTn id="22" dur="500"/>
                                        <p:tgtEl>
                                          <p:spTgt spid="4935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93571">
                                            <p:txEl>
                                              <p:pRg st="5" end="5"/>
                                            </p:txEl>
                                          </p:spTgt>
                                        </p:tgtEl>
                                        <p:attrNameLst>
                                          <p:attrName>style.visibility</p:attrName>
                                        </p:attrNameLst>
                                      </p:cBhvr>
                                      <p:to>
                                        <p:strVal val="visible"/>
                                      </p:to>
                                    </p:set>
                                    <p:animEffect transition="in" filter="blinds(horizontal)">
                                      <p:cBhvr>
                                        <p:cTn id="27" dur="500"/>
                                        <p:tgtEl>
                                          <p:spTgt spid="4935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p:cNvSpPr>
          <p:nvPr>
            <p:ph type="title"/>
          </p:nvPr>
        </p:nvSpPr>
        <p:spPr/>
        <p:txBody>
          <a:bodyPr/>
          <a:lstStyle/>
          <a:p>
            <a:pPr eaLnBrk="1" hangingPunct="1"/>
            <a:r>
              <a:rPr lang="zh-CN" altLang="en-US" sz="4000"/>
              <a:t>二、带有比较运算符的子查询</a:t>
            </a:r>
            <a:endParaRPr lang="zh-CN" altLang="en-US" sz="4000"/>
          </a:p>
        </p:txBody>
      </p:sp>
      <p:sp>
        <p:nvSpPr>
          <p:cNvPr id="89091" name="Rectangle 3"/>
          <p:cNvSpPr>
            <a:spLocks noGrp="1" noRot="1"/>
          </p:cNvSpPr>
          <p:nvPr>
            <p:ph idx="1"/>
          </p:nvPr>
        </p:nvSpPr>
        <p:spPr/>
        <p:txBody>
          <a:bodyPr/>
          <a:lstStyle/>
          <a:p>
            <a:pPr eaLnBrk="1" hangingPunct="1">
              <a:lnSpc>
                <a:spcPct val="160000"/>
              </a:lnSpc>
            </a:pPr>
            <a:r>
              <a:rPr lang="zh-CN" altLang="en-US"/>
              <a:t>当能确切知道内层查询返回单值时，可用比较运算符（</a:t>
            </a:r>
            <a:r>
              <a:rPr lang="en-US" altLang="zh-CN"/>
              <a:t>&gt;</a:t>
            </a:r>
            <a:r>
              <a:rPr lang="zh-CN" altLang="en-US"/>
              <a:t>，</a:t>
            </a:r>
            <a:r>
              <a:rPr lang="en-US" altLang="zh-CN"/>
              <a:t>&lt;</a:t>
            </a:r>
            <a:r>
              <a:rPr lang="zh-CN" altLang="en-US"/>
              <a:t>，</a:t>
            </a:r>
            <a:r>
              <a:rPr lang="en-US" altLang="zh-CN"/>
              <a:t>=</a:t>
            </a:r>
            <a:r>
              <a:rPr lang="zh-CN" altLang="en-US"/>
              <a:t>，</a:t>
            </a:r>
            <a:r>
              <a:rPr lang="en-US" altLang="zh-CN"/>
              <a:t>&gt;=</a:t>
            </a:r>
            <a:r>
              <a:rPr lang="zh-CN" altLang="en-US"/>
              <a:t>，</a:t>
            </a:r>
            <a:r>
              <a:rPr lang="en-US" altLang="zh-CN"/>
              <a:t>&lt;=</a:t>
            </a:r>
            <a:r>
              <a:rPr lang="zh-CN" altLang="en-US"/>
              <a:t>，</a:t>
            </a:r>
            <a:r>
              <a:rPr lang="en-US" altLang="zh-CN"/>
              <a:t>!=</a:t>
            </a:r>
            <a:r>
              <a:rPr lang="zh-CN" altLang="en-US"/>
              <a:t>或</a:t>
            </a:r>
            <a:r>
              <a:rPr lang="en-US" altLang="zh-CN"/>
              <a:t>&lt; &gt;</a:t>
            </a:r>
            <a:r>
              <a:rPr lang="zh-CN" altLang="en-US"/>
              <a:t>）。</a:t>
            </a:r>
            <a:endParaRPr lang="zh-CN" altLang="en-US"/>
          </a:p>
          <a:p>
            <a:pPr eaLnBrk="1" hangingPunct="1">
              <a:lnSpc>
                <a:spcPct val="160000"/>
              </a:lnSpc>
            </a:pPr>
            <a:r>
              <a:rPr lang="zh-CN" altLang="en-US"/>
              <a:t>与</a:t>
            </a:r>
            <a:r>
              <a:rPr lang="en-US" altLang="zh-CN"/>
              <a:t>ANY</a:t>
            </a:r>
            <a:r>
              <a:rPr lang="zh-CN" altLang="en-US"/>
              <a:t>或</a:t>
            </a:r>
            <a:r>
              <a:rPr lang="en-US" altLang="zh-CN"/>
              <a:t>ALL</a:t>
            </a:r>
            <a:r>
              <a:rPr lang="zh-CN" altLang="en-US"/>
              <a:t>谓词配合使用</a:t>
            </a:r>
            <a:endParaRPr lang="zh-CN" altLang="en-US"/>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9B258EC6-CE68-4AEC-B14A-8BC27F2DE61A}" type="datetime1">
              <a:rPr lang="zh-CN" altLang="en-US"/>
            </a:fld>
            <a:endParaRPr lang="en-US" altLang="zh-CN"/>
          </a:p>
        </p:txBody>
      </p:sp>
      <p:sp>
        <p:nvSpPr>
          <p:cNvPr id="890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p:cNvSpPr>
          <p:nvPr>
            <p:ph type="title"/>
          </p:nvPr>
        </p:nvSpPr>
        <p:spPr/>
        <p:txBody>
          <a:bodyPr/>
          <a:lstStyle/>
          <a:p>
            <a:pPr eaLnBrk="1" hangingPunct="1"/>
            <a:r>
              <a:rPr lang="zh-CN" altLang="en-US" sz="4000"/>
              <a:t>带有比较运算符的子查询（续）</a:t>
            </a:r>
            <a:endParaRPr lang="zh-CN" altLang="en-US" sz="4000"/>
          </a:p>
        </p:txBody>
      </p:sp>
      <p:sp>
        <p:nvSpPr>
          <p:cNvPr id="90115" name="Rectangle 3"/>
          <p:cNvSpPr>
            <a:spLocks noGrp="1" noRot="1"/>
          </p:cNvSpPr>
          <p:nvPr>
            <p:ph idx="1"/>
          </p:nvPr>
        </p:nvSpPr>
        <p:spPr/>
        <p:txBody>
          <a:bodyPr/>
          <a:lstStyle/>
          <a:p>
            <a:pPr eaLnBrk="1" hangingPunct="1">
              <a:lnSpc>
                <a:spcPct val="90000"/>
              </a:lnSpc>
              <a:buFont typeface="宋体" panose="02010600030101010101" pitchFamily="2" charset="-122"/>
              <a:buNone/>
            </a:pPr>
            <a:r>
              <a:rPr lang="zh-CN" altLang="en-US" sz="2800"/>
              <a:t>例：假设一个学生只可能在一个系学习，并且必须属于一个系，则在上例中可以</a:t>
            </a:r>
            <a:r>
              <a:rPr lang="zh-CN" altLang="en-US" sz="2800">
                <a:solidFill>
                  <a:srgbClr val="D75B5B"/>
                </a:solidFill>
              </a:rPr>
              <a:t>用 </a:t>
            </a:r>
            <a:r>
              <a:rPr lang="en-US" altLang="zh-CN" sz="2800">
                <a:solidFill>
                  <a:srgbClr val="D75B5B"/>
                </a:solidFill>
              </a:rPr>
              <a:t>= </a:t>
            </a:r>
            <a:r>
              <a:rPr lang="zh-CN" altLang="en-US" sz="2800">
                <a:solidFill>
                  <a:srgbClr val="D75B5B"/>
                </a:solidFill>
              </a:rPr>
              <a:t>代替</a:t>
            </a:r>
            <a:r>
              <a:rPr lang="en-US" altLang="zh-CN" sz="2800">
                <a:solidFill>
                  <a:srgbClr val="D75B5B"/>
                </a:solidFill>
              </a:rPr>
              <a:t>IN</a:t>
            </a:r>
            <a:r>
              <a:rPr lang="en-US" altLang="zh-CN" sz="2800"/>
              <a:t> </a:t>
            </a:r>
            <a:r>
              <a:rPr lang="zh-CN" altLang="en-US" sz="2800"/>
              <a:t>：</a:t>
            </a:r>
            <a:endParaRPr lang="zh-CN" altLang="en-US" sz="2800"/>
          </a:p>
          <a:p>
            <a:pPr eaLnBrk="1" hangingPunct="1">
              <a:lnSpc>
                <a:spcPct val="90000"/>
              </a:lnSpc>
              <a:buFont typeface="宋体" panose="02010600030101010101" pitchFamily="2" charset="-122"/>
              <a:buNone/>
            </a:pPr>
            <a:r>
              <a:rPr lang="zh-CN" altLang="en-US" sz="2800"/>
              <a:t>     </a:t>
            </a:r>
            <a:r>
              <a:rPr lang="en-US" altLang="zh-CN" sz="2800"/>
              <a:t>SELECT Sno</a:t>
            </a:r>
            <a:r>
              <a:rPr lang="zh-CN" altLang="en-US" sz="2800"/>
              <a:t>，</a:t>
            </a:r>
            <a:r>
              <a:rPr lang="en-US" altLang="zh-CN" sz="2800"/>
              <a:t>Sname</a:t>
            </a:r>
            <a:r>
              <a:rPr lang="zh-CN" altLang="en-US" sz="2800"/>
              <a:t>，</a:t>
            </a:r>
            <a:r>
              <a:rPr lang="en-US" altLang="zh-CN" sz="2800"/>
              <a:t>Sdept</a:t>
            </a:r>
            <a:endParaRPr lang="en-US" altLang="zh-CN" sz="2800"/>
          </a:p>
          <a:p>
            <a:pPr eaLnBrk="1" hangingPunct="1">
              <a:lnSpc>
                <a:spcPct val="90000"/>
              </a:lnSpc>
              <a:buFont typeface="宋体" panose="02010600030101010101" pitchFamily="2" charset="-122"/>
              <a:buNone/>
            </a:pPr>
            <a:r>
              <a:rPr lang="en-US" altLang="zh-CN" sz="2800"/>
              <a:t>     FROM    Student</a:t>
            </a:r>
            <a:endParaRPr lang="en-US" altLang="zh-CN" sz="2800"/>
          </a:p>
          <a:p>
            <a:pPr eaLnBrk="1" hangingPunct="1">
              <a:lnSpc>
                <a:spcPct val="90000"/>
              </a:lnSpc>
              <a:buFont typeface="宋体" panose="02010600030101010101" pitchFamily="2" charset="-122"/>
              <a:buNone/>
            </a:pPr>
            <a:r>
              <a:rPr lang="en-US" altLang="zh-CN" sz="2800"/>
              <a:t>     WHERE Sdept  </a:t>
            </a:r>
            <a:r>
              <a:rPr lang="en-US" altLang="zh-CN" sz="2800">
                <a:solidFill>
                  <a:srgbClr val="D75B5B"/>
                </a:solidFill>
              </a:rPr>
              <a:t> =</a:t>
            </a:r>
            <a:endParaRPr lang="en-US" altLang="zh-CN" sz="2800"/>
          </a:p>
          <a:p>
            <a:pPr eaLnBrk="1" hangingPunct="1">
              <a:lnSpc>
                <a:spcPct val="90000"/>
              </a:lnSpc>
              <a:buFont typeface="宋体" panose="02010600030101010101" pitchFamily="2" charset="-122"/>
              <a:buNone/>
            </a:pPr>
            <a:r>
              <a:rPr lang="en-US" altLang="zh-CN" sz="2800"/>
              <a:t>            SELECT Sdept</a:t>
            </a:r>
            <a:endParaRPr lang="en-US" altLang="zh-CN" sz="2800"/>
          </a:p>
          <a:p>
            <a:pPr eaLnBrk="1" hangingPunct="1">
              <a:lnSpc>
                <a:spcPct val="90000"/>
              </a:lnSpc>
              <a:buFont typeface="宋体" panose="02010600030101010101" pitchFamily="2" charset="-122"/>
              <a:buNone/>
            </a:pPr>
            <a:r>
              <a:rPr lang="en-US" altLang="zh-CN" sz="2800"/>
              <a:t>            FROM    Student</a:t>
            </a:r>
            <a:endParaRPr lang="en-US" altLang="zh-CN" sz="2800"/>
          </a:p>
          <a:p>
            <a:pPr eaLnBrk="1" hangingPunct="1">
              <a:lnSpc>
                <a:spcPct val="90000"/>
              </a:lnSpc>
              <a:buFont typeface="宋体" panose="02010600030101010101" pitchFamily="2" charset="-122"/>
              <a:buNone/>
            </a:pPr>
            <a:r>
              <a:rPr lang="en-US" altLang="zh-CN" sz="2800"/>
              <a:t>            WHERE Sname= ' </a:t>
            </a:r>
            <a:r>
              <a:rPr lang="zh-CN" altLang="en-US" sz="2800"/>
              <a:t>刘晨 </a:t>
            </a:r>
            <a:r>
              <a:rPr lang="en-US" altLang="zh-CN" sz="2800"/>
              <a:t>'</a:t>
            </a:r>
            <a:r>
              <a:rPr lang="zh-CN" altLang="en-US" sz="2800"/>
              <a:t>；</a:t>
            </a:r>
            <a:endParaRPr lang="zh-CN" altLang="en-US" sz="2800"/>
          </a:p>
        </p:txBody>
      </p:sp>
      <p:sp>
        <p:nvSpPr>
          <p:cNvPr id="4" name="日期占位符 3"/>
          <p:cNvSpPr>
            <a:spLocks noGrp="1"/>
          </p:cNvSpPr>
          <p:nvPr>
            <p:ph type="dt" sz="quarter" idx="10"/>
          </p:nvPr>
        </p:nvSpPr>
        <p:spPr/>
        <p:txBody>
          <a:bodyPr/>
          <a:lstStyle/>
          <a:p>
            <a:pPr>
              <a:defRPr/>
            </a:pPr>
            <a:fld id="{6E12ABAB-E547-4631-A76E-1F38B1C7BA6A}" type="datetime1">
              <a:rPr lang="zh-CN" altLang="en-US"/>
            </a:fld>
            <a:endParaRPr lang="en-US" altLang="zh-CN"/>
          </a:p>
        </p:txBody>
      </p:sp>
      <p:sp>
        <p:nvSpPr>
          <p:cNvPr id="901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p:cNvSpPr>
          <p:nvPr>
            <p:ph type="title"/>
          </p:nvPr>
        </p:nvSpPr>
        <p:spPr/>
        <p:txBody>
          <a:bodyPr/>
          <a:lstStyle/>
          <a:p>
            <a:pPr eaLnBrk="1" hangingPunct="1"/>
            <a:r>
              <a:rPr lang="zh-CN" altLang="en-US" sz="3600"/>
              <a:t>三、带有</a:t>
            </a:r>
            <a:r>
              <a:rPr lang="en-US" altLang="zh-CN" sz="3600"/>
              <a:t>ANY</a:t>
            </a:r>
            <a:r>
              <a:rPr lang="zh-CN" altLang="en-US" sz="3600"/>
              <a:t>或</a:t>
            </a:r>
            <a:r>
              <a:rPr lang="en-US" altLang="zh-CN" sz="3600"/>
              <a:t>ALL</a:t>
            </a:r>
            <a:r>
              <a:rPr lang="zh-CN" altLang="en-US" sz="3600"/>
              <a:t>谓词的子查询</a:t>
            </a:r>
            <a:endParaRPr lang="zh-CN" altLang="en-US" sz="4000"/>
          </a:p>
        </p:txBody>
      </p:sp>
      <p:sp>
        <p:nvSpPr>
          <p:cNvPr id="91139" name="Rectangle 3"/>
          <p:cNvSpPr>
            <a:spLocks noGrp="1" noRot="1"/>
          </p:cNvSpPr>
          <p:nvPr>
            <p:ph idx="1"/>
          </p:nvPr>
        </p:nvSpPr>
        <p:spPr>
          <a:xfrm>
            <a:off x="914400" y="1905000"/>
            <a:ext cx="7772400" cy="4114800"/>
          </a:xfrm>
        </p:spPr>
        <p:txBody>
          <a:bodyPr/>
          <a:lstStyle/>
          <a:p>
            <a:pPr marL="609600" indent="-609600" eaLnBrk="1" hangingPunct="1">
              <a:lnSpc>
                <a:spcPct val="130000"/>
              </a:lnSpc>
              <a:buFont typeface="宋体" panose="02010600030101010101" pitchFamily="2" charset="-122"/>
              <a:buNone/>
            </a:pPr>
            <a:r>
              <a:rPr lang="zh-CN" altLang="en-US"/>
              <a:t>谓词语义</a:t>
            </a:r>
            <a:endParaRPr lang="zh-CN" altLang="en-US"/>
          </a:p>
          <a:p>
            <a:pPr marL="990600" lvl="1" indent="-533400" eaLnBrk="1" hangingPunct="1">
              <a:lnSpc>
                <a:spcPct val="130000"/>
              </a:lnSpc>
            </a:pPr>
            <a:r>
              <a:rPr lang="en-US" altLang="zh-CN"/>
              <a:t>ANY</a:t>
            </a:r>
            <a:r>
              <a:rPr lang="zh-CN" altLang="en-US"/>
              <a:t>：任意一个值</a:t>
            </a:r>
            <a:endParaRPr lang="zh-CN" altLang="en-US"/>
          </a:p>
          <a:p>
            <a:pPr marL="990600" lvl="1" indent="-533400" eaLnBrk="1" hangingPunct="1">
              <a:lnSpc>
                <a:spcPct val="130000"/>
              </a:lnSpc>
            </a:pPr>
            <a:r>
              <a:rPr lang="en-US" altLang="zh-CN"/>
              <a:t>ALL</a:t>
            </a:r>
            <a:r>
              <a:rPr lang="zh-CN" altLang="en-US"/>
              <a:t>：所有值</a:t>
            </a:r>
            <a:endParaRPr lang="zh-CN" altLang="en-US"/>
          </a:p>
          <a:p>
            <a:pPr marL="609600" indent="-609600" eaLnBrk="1" hangingPunct="1">
              <a:lnSpc>
                <a:spcPct val="130000"/>
              </a:lnSpc>
              <a:buFont typeface="宋体" panose="02010600030101010101" pitchFamily="2" charset="-122"/>
              <a:buChar char="●"/>
            </a:pPr>
            <a:endParaRPr lang="zh-CN" altLang="en-US"/>
          </a:p>
          <a:p>
            <a:pPr marL="609600" indent="-609600" eaLnBrk="1" hangingPunct="1">
              <a:buFont typeface="Wingdings" panose="05000000000000000000" pitchFamily="2" charset="2"/>
              <a:buNone/>
            </a:pPr>
            <a:endParaRPr lang="zh-CN" altLang="en-US"/>
          </a:p>
          <a:p>
            <a:pPr marL="609600" indent="-609600"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7BE7A002-107E-4327-8FF6-53FE6FB9FA07}" type="datetime1">
              <a:rPr lang="zh-CN" altLang="en-US"/>
            </a:fld>
            <a:endParaRPr lang="en-US" altLang="zh-CN"/>
          </a:p>
        </p:txBody>
      </p:sp>
      <p:sp>
        <p:nvSpPr>
          <p:cNvPr id="911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p:cNvSpPr>
          <p:nvPr>
            <p:ph type="title"/>
          </p:nvPr>
        </p:nvSpPr>
        <p:spPr/>
        <p:txBody>
          <a:bodyPr/>
          <a:lstStyle/>
          <a:p>
            <a:pPr eaLnBrk="1" hangingPunct="1"/>
            <a:r>
              <a:rPr lang="zh-CN" altLang="en-US" sz="4000"/>
              <a:t>四、带有</a:t>
            </a:r>
            <a:r>
              <a:rPr lang="en-US" altLang="zh-CN" sz="4000"/>
              <a:t>EXISTS</a:t>
            </a:r>
            <a:r>
              <a:rPr lang="zh-CN" altLang="en-US" sz="4000"/>
              <a:t>谓词的子查询</a:t>
            </a:r>
            <a:endParaRPr lang="zh-CN" altLang="en-US" sz="4000"/>
          </a:p>
        </p:txBody>
      </p:sp>
      <p:sp>
        <p:nvSpPr>
          <p:cNvPr id="92163" name="Rectangle 3"/>
          <p:cNvSpPr>
            <a:spLocks noGrp="1" noRot="1"/>
          </p:cNvSpPr>
          <p:nvPr>
            <p:ph idx="1"/>
          </p:nvPr>
        </p:nvSpPr>
        <p:spPr>
          <a:xfrm>
            <a:off x="990600" y="1905000"/>
            <a:ext cx="8153400" cy="4114800"/>
          </a:xfrm>
        </p:spPr>
        <p:txBody>
          <a:bodyPr/>
          <a:lstStyle/>
          <a:p>
            <a:pPr eaLnBrk="1" hangingPunct="1">
              <a:lnSpc>
                <a:spcPct val="110000"/>
              </a:lnSpc>
              <a:buFont typeface="宋体" panose="02010600030101010101" pitchFamily="2" charset="-122"/>
              <a:buNone/>
            </a:pPr>
            <a:r>
              <a:rPr lang="en-US" altLang="zh-CN"/>
              <a:t>1. EXISTS</a:t>
            </a:r>
            <a:r>
              <a:rPr lang="zh-CN" altLang="en-US"/>
              <a:t>谓词</a:t>
            </a:r>
            <a:endParaRPr lang="zh-CN" altLang="en-US"/>
          </a:p>
          <a:p>
            <a:pPr eaLnBrk="1" hangingPunct="1">
              <a:lnSpc>
                <a:spcPct val="110000"/>
              </a:lnSpc>
              <a:buFont typeface="宋体" panose="02010600030101010101" pitchFamily="2" charset="-122"/>
              <a:buNone/>
            </a:pPr>
            <a:r>
              <a:rPr lang="en-US" altLang="zh-CN"/>
              <a:t>2. NOT EXISTS</a:t>
            </a:r>
            <a:r>
              <a:rPr lang="zh-CN" altLang="en-US"/>
              <a:t>谓词</a:t>
            </a:r>
            <a:endParaRPr lang="zh-CN" altLang="en-US"/>
          </a:p>
          <a:p>
            <a:pPr eaLnBrk="1" hangingPunct="1">
              <a:lnSpc>
                <a:spcPct val="110000"/>
              </a:lnSpc>
              <a:buFont typeface="宋体" panose="02010600030101010101" pitchFamily="2" charset="-122"/>
              <a:buNone/>
            </a:pPr>
            <a:r>
              <a:rPr lang="en-US" altLang="zh-CN"/>
              <a:t>3. </a:t>
            </a:r>
            <a:r>
              <a:rPr lang="zh-CN" altLang="en-US"/>
              <a:t>不同形式的查询间的替换</a:t>
            </a:r>
            <a:endParaRPr lang="zh-CN" altLang="en-US"/>
          </a:p>
          <a:p>
            <a:pPr eaLnBrk="1" hangingPunct="1">
              <a:lnSpc>
                <a:spcPct val="110000"/>
              </a:lnSpc>
              <a:buFont typeface="宋体" panose="02010600030101010101" pitchFamily="2" charset="-122"/>
              <a:buNone/>
            </a:pPr>
            <a:r>
              <a:rPr lang="en-US" altLang="zh-CN"/>
              <a:t>4. </a:t>
            </a:r>
            <a:r>
              <a:rPr lang="zh-CN" altLang="en-US"/>
              <a:t>相关子查询的效率</a:t>
            </a:r>
            <a:endParaRPr lang="zh-CN" altLang="en-US"/>
          </a:p>
          <a:p>
            <a:pPr eaLnBrk="1" hangingPunct="1">
              <a:lnSpc>
                <a:spcPct val="110000"/>
              </a:lnSpc>
              <a:buFont typeface="宋体" panose="02010600030101010101" pitchFamily="2" charset="-122"/>
              <a:buNone/>
            </a:pPr>
            <a:r>
              <a:rPr lang="en-US" altLang="zh-CN"/>
              <a:t>5. </a:t>
            </a:r>
            <a:r>
              <a:rPr lang="zh-CN" altLang="en-US"/>
              <a:t>用</a:t>
            </a:r>
            <a:r>
              <a:rPr lang="en-US" altLang="zh-CN"/>
              <a:t>EXISTS/NOT EXISTS</a:t>
            </a:r>
            <a:r>
              <a:rPr lang="zh-CN" altLang="en-US"/>
              <a:t>实现全称量词</a:t>
            </a:r>
            <a:endParaRPr lang="zh-CN" altLang="en-US"/>
          </a:p>
          <a:p>
            <a:pPr eaLnBrk="1" hangingPunct="1">
              <a:lnSpc>
                <a:spcPct val="110000"/>
              </a:lnSpc>
              <a:buFont typeface="宋体" panose="02010600030101010101" pitchFamily="2" charset="-122"/>
              <a:buNone/>
            </a:pPr>
            <a:r>
              <a:rPr lang="en-US" altLang="zh-CN"/>
              <a:t>6. </a:t>
            </a:r>
            <a:r>
              <a:rPr lang="zh-CN" altLang="en-US"/>
              <a:t>用</a:t>
            </a:r>
            <a:r>
              <a:rPr lang="en-US" altLang="zh-CN"/>
              <a:t>EXISTS/NOT EXISTS</a:t>
            </a:r>
            <a:r>
              <a:rPr lang="zh-CN" altLang="en-US"/>
              <a:t>实现逻辑蕴函</a:t>
            </a:r>
            <a:endParaRPr lang="zh-CN" altLang="en-US"/>
          </a:p>
          <a:p>
            <a:pPr eaLnBrk="1" hangingPunct="1">
              <a:lnSpc>
                <a:spcPct val="110000"/>
              </a:lnSpc>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9FC51BFB-C3FA-4B68-A173-885C0E02F67F}" type="datetime1">
              <a:rPr lang="zh-CN" altLang="en-US"/>
            </a:fld>
            <a:endParaRPr lang="en-US" altLang="zh-CN"/>
          </a:p>
        </p:txBody>
      </p:sp>
      <p:sp>
        <p:nvSpPr>
          <p:cNvPr id="921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p:cNvSpPr>
          <p:nvPr>
            <p:ph type="title"/>
          </p:nvPr>
        </p:nvSpPr>
        <p:spPr/>
        <p:txBody>
          <a:bodyPr/>
          <a:lstStyle/>
          <a:p>
            <a:pPr eaLnBrk="1" hangingPunct="1"/>
            <a:r>
              <a:rPr lang="zh-CN" altLang="en-US" sz="4000"/>
              <a:t>带有</a:t>
            </a:r>
            <a:r>
              <a:rPr lang="en-US" altLang="zh-CN" sz="4000"/>
              <a:t>EXISTS</a:t>
            </a:r>
            <a:r>
              <a:rPr lang="zh-CN" altLang="en-US" sz="4000"/>
              <a:t>谓词的子查询</a:t>
            </a:r>
            <a:r>
              <a:rPr lang="en-US" altLang="zh-CN" sz="4000"/>
              <a:t>(</a:t>
            </a:r>
            <a:r>
              <a:rPr lang="zh-CN" altLang="en-US" sz="4000"/>
              <a:t>续）</a:t>
            </a:r>
            <a:endParaRPr lang="zh-CN" altLang="en-US" sz="4000"/>
          </a:p>
        </p:txBody>
      </p:sp>
      <p:sp>
        <p:nvSpPr>
          <p:cNvPr id="93187" name="Rectangle 3"/>
          <p:cNvSpPr>
            <a:spLocks noGrp="1" noRot="1"/>
          </p:cNvSpPr>
          <p:nvPr>
            <p:ph idx="1"/>
          </p:nvPr>
        </p:nvSpPr>
        <p:spPr>
          <a:xfrm>
            <a:off x="838200" y="1905000"/>
            <a:ext cx="7772400" cy="4114800"/>
          </a:xfrm>
        </p:spPr>
        <p:txBody>
          <a:bodyPr/>
          <a:lstStyle/>
          <a:p>
            <a:pPr eaLnBrk="1" hangingPunct="1">
              <a:lnSpc>
                <a:spcPct val="90000"/>
              </a:lnSpc>
            </a:pPr>
            <a:r>
              <a:rPr lang="en-US" altLang="zh-CN" sz="2800">
                <a:latin typeface="宋体" panose="02010600030101010101" pitchFamily="2" charset="-122"/>
              </a:rPr>
              <a:t>1. EXISTS</a:t>
            </a:r>
            <a:r>
              <a:rPr lang="zh-CN" altLang="en-US" sz="2800">
                <a:latin typeface="宋体" panose="02010600030101010101" pitchFamily="2" charset="-122"/>
              </a:rPr>
              <a:t>谓词</a:t>
            </a:r>
            <a:endParaRPr lang="zh-CN" altLang="en-US" sz="2800">
              <a:latin typeface="宋体" panose="02010600030101010101" pitchFamily="2" charset="-122"/>
            </a:endParaRPr>
          </a:p>
          <a:p>
            <a:pPr lvl="1" eaLnBrk="1" hangingPunct="1">
              <a:lnSpc>
                <a:spcPct val="90000"/>
              </a:lnSpc>
            </a:pPr>
            <a:r>
              <a:rPr lang="zh-CN" altLang="en-US">
                <a:latin typeface="宋体" panose="02010600030101010101" pitchFamily="2" charset="-122"/>
              </a:rPr>
              <a:t>存在量词</a:t>
            </a:r>
            <a:r>
              <a:rPr lang="zh-CN" altLang="en-US">
                <a:sym typeface="Symbol" panose="05050102010706020507" pitchFamily="18" charset="2"/>
              </a:rPr>
              <a:t></a:t>
            </a:r>
            <a:r>
              <a:rPr lang="zh-CN" altLang="en-US">
                <a:latin typeface="宋体" panose="02010600030101010101" pitchFamily="2" charset="-122"/>
              </a:rPr>
              <a:t> </a:t>
            </a:r>
            <a:endParaRPr lang="zh-CN" altLang="en-US">
              <a:latin typeface="宋体" panose="02010600030101010101" pitchFamily="2" charset="-122"/>
            </a:endParaRPr>
          </a:p>
          <a:p>
            <a:pPr lvl="1" eaLnBrk="1" hangingPunct="1">
              <a:lnSpc>
                <a:spcPct val="90000"/>
              </a:lnSpc>
            </a:pPr>
            <a:r>
              <a:rPr lang="zh-CN" altLang="en-US">
                <a:latin typeface="宋体" panose="02010600030101010101" pitchFamily="2" charset="-122"/>
              </a:rPr>
              <a:t>带有</a:t>
            </a:r>
            <a:r>
              <a:rPr lang="en-US" altLang="zh-CN">
                <a:latin typeface="宋体" panose="02010600030101010101" pitchFamily="2" charset="-122"/>
              </a:rPr>
              <a:t>EXISTS</a:t>
            </a:r>
            <a:r>
              <a:rPr lang="zh-CN" altLang="en-US">
                <a:latin typeface="宋体" panose="02010600030101010101" pitchFamily="2" charset="-122"/>
              </a:rPr>
              <a:t>谓词的子查询不返回任何数据，只产生逻辑真值</a:t>
            </a:r>
            <a:r>
              <a:rPr lang="zh-CN" altLang="en-US"/>
              <a:t>“</a:t>
            </a:r>
            <a:r>
              <a:rPr lang="en-US" altLang="zh-CN">
                <a:latin typeface="宋体" panose="02010600030101010101" pitchFamily="2" charset="-122"/>
              </a:rPr>
              <a:t>true</a:t>
            </a:r>
            <a:r>
              <a:rPr lang="en-US" altLang="zh-CN"/>
              <a:t>”</a:t>
            </a:r>
            <a:r>
              <a:rPr lang="zh-CN" altLang="en-US">
                <a:latin typeface="宋体" panose="02010600030101010101" pitchFamily="2" charset="-122"/>
              </a:rPr>
              <a:t>或逻辑假值</a:t>
            </a:r>
            <a:r>
              <a:rPr lang="zh-CN" altLang="en-US"/>
              <a:t>“</a:t>
            </a:r>
            <a:r>
              <a:rPr lang="en-US" altLang="zh-CN">
                <a:latin typeface="宋体" panose="02010600030101010101" pitchFamily="2" charset="-122"/>
              </a:rPr>
              <a:t>false</a:t>
            </a:r>
            <a:r>
              <a:rPr lang="en-US" altLang="zh-CN"/>
              <a:t>”</a:t>
            </a:r>
            <a:r>
              <a:rPr lang="zh-CN" altLang="en-US">
                <a:latin typeface="宋体" panose="02010600030101010101" pitchFamily="2" charset="-122"/>
              </a:rPr>
              <a:t>。</a:t>
            </a:r>
            <a:endParaRPr lang="zh-CN" altLang="en-US">
              <a:latin typeface="宋体" panose="02010600030101010101" pitchFamily="2" charset="-122"/>
            </a:endParaRPr>
          </a:p>
          <a:p>
            <a:pPr lvl="2" eaLnBrk="1" hangingPunct="1">
              <a:lnSpc>
                <a:spcPct val="90000"/>
              </a:lnSpc>
            </a:pPr>
            <a:r>
              <a:rPr lang="zh-CN" altLang="en-US">
                <a:latin typeface="宋体" panose="02010600030101010101" pitchFamily="2" charset="-122"/>
              </a:rPr>
              <a:t>若内层查询结果非空，则返回真值</a:t>
            </a:r>
            <a:endParaRPr lang="zh-CN" altLang="en-US">
              <a:latin typeface="宋体" panose="02010600030101010101" pitchFamily="2" charset="-122"/>
            </a:endParaRPr>
          </a:p>
          <a:p>
            <a:pPr lvl="2" eaLnBrk="1" hangingPunct="1">
              <a:lnSpc>
                <a:spcPct val="90000"/>
              </a:lnSpc>
            </a:pPr>
            <a:r>
              <a:rPr lang="zh-CN" altLang="en-US">
                <a:latin typeface="宋体" panose="02010600030101010101" pitchFamily="2" charset="-122"/>
              </a:rPr>
              <a:t>若内层查询结果为空，则返回假值</a:t>
            </a:r>
            <a:endParaRPr lang="zh-CN" altLang="en-US" sz="2000">
              <a:latin typeface="宋体" panose="02010600030101010101" pitchFamily="2" charset="-122"/>
            </a:endParaRPr>
          </a:p>
          <a:p>
            <a:pPr lvl="1" eaLnBrk="1" hangingPunct="1">
              <a:lnSpc>
                <a:spcPct val="90000"/>
              </a:lnSpc>
            </a:pPr>
            <a:r>
              <a:rPr lang="zh-CN" altLang="en-US">
                <a:latin typeface="宋体" panose="02010600030101010101" pitchFamily="2" charset="-122"/>
              </a:rPr>
              <a:t>由</a:t>
            </a:r>
            <a:r>
              <a:rPr lang="en-US" altLang="zh-CN">
                <a:latin typeface="宋体" panose="02010600030101010101" pitchFamily="2" charset="-122"/>
              </a:rPr>
              <a:t>EXISTS</a:t>
            </a:r>
            <a:r>
              <a:rPr lang="zh-CN" altLang="en-US">
                <a:latin typeface="宋体" panose="02010600030101010101" pitchFamily="2" charset="-122"/>
              </a:rPr>
              <a:t>引出的子查询，其目标列表达式通常都用* ，因为带</a:t>
            </a:r>
            <a:r>
              <a:rPr lang="en-US" altLang="zh-CN">
                <a:latin typeface="宋体" panose="02010600030101010101" pitchFamily="2" charset="-122"/>
              </a:rPr>
              <a:t>EXISTS</a:t>
            </a:r>
            <a:r>
              <a:rPr lang="zh-CN" altLang="en-US">
                <a:latin typeface="宋体" panose="02010600030101010101" pitchFamily="2" charset="-122"/>
              </a:rPr>
              <a:t>的子查询只返回真值或假值，给出列名无实际意义</a:t>
            </a:r>
            <a:endParaRPr lang="zh-CN" altLang="en-US">
              <a:latin typeface="宋体" panose="02010600030101010101" pitchFamily="2" charset="-122"/>
            </a:endParaRPr>
          </a:p>
          <a:p>
            <a:pPr eaLnBrk="1" hangingPunct="1">
              <a:lnSpc>
                <a:spcPct val="90000"/>
              </a:lnSpc>
            </a:pPr>
            <a:r>
              <a:rPr lang="en-US" altLang="zh-CN" sz="2800">
                <a:latin typeface="宋体" panose="02010600030101010101" pitchFamily="2" charset="-122"/>
              </a:rPr>
              <a:t>2. NOT EXISTS</a:t>
            </a:r>
            <a:r>
              <a:rPr lang="zh-CN" altLang="en-US" sz="2800">
                <a:latin typeface="宋体" panose="02010600030101010101" pitchFamily="2" charset="-122"/>
              </a:rPr>
              <a:t>谓词</a:t>
            </a:r>
            <a:endParaRPr lang="zh-CN" altLang="en-US" sz="2800">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7E1C6CA3-877A-4481-A37A-E54421A0E492}" type="datetime1">
              <a:rPr lang="zh-CN" altLang="en-US"/>
            </a:fld>
            <a:endParaRPr lang="en-US" altLang="zh-CN"/>
          </a:p>
        </p:txBody>
      </p:sp>
      <p:sp>
        <p:nvSpPr>
          <p:cNvPr id="931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p:cNvSpPr>
          <p:nvPr>
            <p:ph type="title"/>
          </p:nvPr>
        </p:nvSpPr>
        <p:spPr/>
        <p:txBody>
          <a:bodyPr/>
          <a:lstStyle/>
          <a:p>
            <a:pPr eaLnBrk="1" hangingPunct="1"/>
            <a:r>
              <a:rPr lang="zh-CN" altLang="en-US"/>
              <a:t>带有</a:t>
            </a:r>
            <a:r>
              <a:rPr lang="en-US" altLang="zh-CN"/>
              <a:t>EXISTS</a:t>
            </a:r>
            <a:r>
              <a:rPr lang="zh-CN" altLang="en-US"/>
              <a:t>谓词的子查询</a:t>
            </a:r>
            <a:r>
              <a:rPr lang="en-US" altLang="zh-CN"/>
              <a:t>(</a:t>
            </a:r>
            <a:r>
              <a:rPr lang="zh-CN" altLang="en-US"/>
              <a:t>续）</a:t>
            </a:r>
            <a:endParaRPr lang="zh-CN" altLang="en-US"/>
          </a:p>
        </p:txBody>
      </p:sp>
      <p:sp>
        <p:nvSpPr>
          <p:cNvPr id="94211" name="Rectangle 3"/>
          <p:cNvSpPr>
            <a:spLocks noGrp="1" noRot="1"/>
          </p:cNvSpPr>
          <p:nvPr>
            <p:ph idx="1"/>
          </p:nvPr>
        </p:nvSpPr>
        <p:spPr>
          <a:xfrm>
            <a:off x="250825" y="2133600"/>
            <a:ext cx="8893175" cy="3894138"/>
          </a:xfrm>
        </p:spPr>
        <p:txBody>
          <a:bodyPr/>
          <a:lstStyle/>
          <a:p>
            <a:pPr algn="ctr" eaLnBrk="1" hangingPunct="1">
              <a:lnSpc>
                <a:spcPct val="80000"/>
              </a:lnSpc>
              <a:buFont typeface="宋体" panose="02010600030101010101" pitchFamily="2" charset="-122"/>
              <a:buNone/>
            </a:pPr>
            <a:r>
              <a:rPr lang="en-US" altLang="zh-CN" sz="2800">
                <a:latin typeface="宋体" panose="02010600030101010101" pitchFamily="2" charset="-122"/>
              </a:rPr>
              <a:t>[</a:t>
            </a:r>
            <a:r>
              <a:rPr lang="zh-CN" altLang="en-US" sz="2800">
                <a:latin typeface="宋体" panose="02010600030101010101" pitchFamily="2" charset="-122"/>
              </a:rPr>
              <a:t>例</a:t>
            </a:r>
            <a:r>
              <a:rPr lang="en-US" altLang="zh-CN" sz="2800">
                <a:latin typeface="宋体" panose="02010600030101010101" pitchFamily="2" charset="-122"/>
              </a:rPr>
              <a:t>]  </a:t>
            </a:r>
            <a:r>
              <a:rPr lang="zh-CN" altLang="en-US" sz="2800">
                <a:latin typeface="宋体" panose="02010600030101010101" pitchFamily="2" charset="-122"/>
              </a:rPr>
              <a:t>查询所有选修了</a:t>
            </a:r>
            <a:r>
              <a:rPr lang="en-US" altLang="zh-CN" sz="2800">
                <a:latin typeface="宋体" panose="02010600030101010101" pitchFamily="2" charset="-122"/>
              </a:rPr>
              <a:t>1</a:t>
            </a:r>
            <a:r>
              <a:rPr lang="zh-CN" altLang="en-US" sz="2800">
                <a:latin typeface="宋体" panose="02010600030101010101" pitchFamily="2" charset="-122"/>
              </a:rPr>
              <a:t>号课程的学生姓名。</a:t>
            </a:r>
            <a:endParaRPr lang="zh-CN" altLang="en-US" sz="2800">
              <a:latin typeface="宋体" panose="02010600030101010101" pitchFamily="2" charset="-122"/>
            </a:endParaRPr>
          </a:p>
          <a:p>
            <a:pPr eaLnBrk="1" hangingPunct="1">
              <a:lnSpc>
                <a:spcPct val="80000"/>
              </a:lnSpc>
              <a:buFontTx/>
              <a:buNone/>
            </a:pPr>
            <a:r>
              <a:rPr lang="zh-CN" altLang="en-US" sz="2800">
                <a:latin typeface="宋体" panose="02010600030101010101" pitchFamily="2" charset="-122"/>
              </a:rPr>
              <a:t>  用嵌套查询</a:t>
            </a:r>
            <a:endParaRPr lang="zh-CN" altLang="en-US" sz="2800">
              <a:latin typeface="宋体" panose="02010600030101010101" pitchFamily="2" charset="-122"/>
            </a:endParaRPr>
          </a:p>
          <a:p>
            <a:pPr eaLnBrk="1" hangingPunct="1">
              <a:lnSpc>
                <a:spcPct val="80000"/>
              </a:lnSpc>
              <a:buFontTx/>
              <a:buNone/>
            </a:pPr>
            <a:r>
              <a:rPr lang="zh-CN" altLang="en-US" sz="2800">
                <a:latin typeface="宋体" panose="02010600030101010101" pitchFamily="2" charset="-122"/>
              </a:rPr>
              <a:t>    </a:t>
            </a:r>
            <a:r>
              <a:rPr lang="en-US" altLang="zh-CN" sz="2800">
                <a:latin typeface="宋体" panose="02010600030101010101" pitchFamily="2" charset="-122"/>
              </a:rPr>
              <a:t>SELECT Sname</a:t>
            </a:r>
            <a:endParaRPr lang="en-US" altLang="zh-CN" sz="2800">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    FROM </a:t>
            </a:r>
            <a:r>
              <a:rPr lang="en-US" altLang="zh-CN" sz="2800">
                <a:solidFill>
                  <a:srgbClr val="FF3399"/>
                </a:solidFill>
                <a:latin typeface="宋体" panose="02010600030101010101" pitchFamily="2" charset="-122"/>
              </a:rPr>
              <a:t>Student</a:t>
            </a:r>
            <a:endParaRPr lang="en-US" altLang="zh-CN" sz="2800">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    WHERE EXISTS</a:t>
            </a:r>
            <a:endParaRPr lang="en-US" altLang="zh-CN" sz="2800">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      (SELECT </a:t>
            </a:r>
            <a:r>
              <a:rPr lang="en-US" altLang="zh-CN" sz="2800">
                <a:solidFill>
                  <a:srgbClr val="FF3399"/>
                </a:solidFill>
                <a:latin typeface="宋体" panose="02010600030101010101" pitchFamily="2" charset="-122"/>
              </a:rPr>
              <a:t>*</a:t>
            </a:r>
            <a:endParaRPr lang="en-US" altLang="zh-CN" sz="2800">
              <a:solidFill>
                <a:srgbClr val="FF3399"/>
              </a:solidFill>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       FROM SC          /*</a:t>
            </a:r>
            <a:r>
              <a:rPr lang="zh-CN" altLang="en-US" sz="2800">
                <a:latin typeface="宋体" panose="02010600030101010101" pitchFamily="2" charset="-122"/>
              </a:rPr>
              <a:t>相关子查询*</a:t>
            </a:r>
            <a:r>
              <a:rPr lang="en-US" altLang="zh-CN" sz="2800">
                <a:latin typeface="宋体" panose="02010600030101010101" pitchFamily="2" charset="-122"/>
              </a:rPr>
              <a:t>/</a:t>
            </a:r>
            <a:endParaRPr lang="en-US" altLang="zh-CN" sz="2800">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       WHERE Sno=</a:t>
            </a:r>
            <a:r>
              <a:rPr lang="en-US" altLang="zh-CN" sz="2800">
                <a:solidFill>
                  <a:srgbClr val="FF3399"/>
                </a:solidFill>
                <a:latin typeface="宋体" panose="02010600030101010101" pitchFamily="2" charset="-122"/>
              </a:rPr>
              <a:t>Student.Sno</a:t>
            </a:r>
            <a:r>
              <a:rPr lang="en-US" altLang="zh-CN" sz="2800">
                <a:latin typeface="宋体" panose="02010600030101010101" pitchFamily="2" charset="-122"/>
              </a:rPr>
              <a:t> AND  Cno= ' 1 ')</a:t>
            </a:r>
            <a:r>
              <a:rPr lang="zh-CN" altLang="en-US" sz="2800">
                <a:latin typeface="宋体" panose="02010600030101010101" pitchFamily="2" charset="-122"/>
              </a:rPr>
              <a:t>； 求解过程  </a:t>
            </a:r>
            <a:endParaRPr lang="zh-CN" altLang="en-US" sz="2800">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E37DD024-6D41-43AD-A9E7-2360C1B9D1FD}" type="datetime1">
              <a:rPr lang="zh-CN" altLang="en-US"/>
            </a:fld>
            <a:endParaRPr lang="en-US" altLang="zh-CN"/>
          </a:p>
        </p:txBody>
      </p:sp>
      <p:sp>
        <p:nvSpPr>
          <p:cNvPr id="942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p:cNvSpPr>
          <p:nvPr>
            <p:ph type="title"/>
          </p:nvPr>
        </p:nvSpPr>
        <p:spPr/>
        <p:txBody>
          <a:bodyPr/>
          <a:lstStyle/>
          <a:p>
            <a:pPr eaLnBrk="1" hangingPunct="1"/>
            <a:r>
              <a:rPr lang="zh-CN" altLang="en-US" sz="4000"/>
              <a:t>带有</a:t>
            </a:r>
            <a:r>
              <a:rPr lang="en-US" altLang="zh-CN" sz="4000"/>
              <a:t>EXISTS</a:t>
            </a:r>
            <a:r>
              <a:rPr lang="zh-CN" altLang="en-US" sz="4000"/>
              <a:t>谓词的子查询</a:t>
            </a:r>
            <a:r>
              <a:rPr lang="en-US" altLang="zh-CN" sz="4000"/>
              <a:t>(</a:t>
            </a:r>
            <a:r>
              <a:rPr lang="zh-CN" altLang="en-US" sz="4000"/>
              <a:t>续）</a:t>
            </a:r>
            <a:endParaRPr lang="zh-CN" altLang="en-US" sz="4000"/>
          </a:p>
        </p:txBody>
      </p:sp>
      <p:sp>
        <p:nvSpPr>
          <p:cNvPr id="95235" name="Rectangle 3"/>
          <p:cNvSpPr>
            <a:spLocks noGrp="1" noRot="1"/>
          </p:cNvSpPr>
          <p:nvPr>
            <p:ph idx="1"/>
          </p:nvPr>
        </p:nvSpPr>
        <p:spPr>
          <a:xfrm>
            <a:off x="838200" y="1905000"/>
            <a:ext cx="7772400" cy="4114800"/>
          </a:xfrm>
        </p:spPr>
        <p:txBody>
          <a:bodyPr/>
          <a:lstStyle/>
          <a:p>
            <a:pPr eaLnBrk="1" hangingPunct="1">
              <a:buFont typeface="宋体" panose="02010600030101010101" pitchFamily="2" charset="-122"/>
              <a:buNone/>
            </a:pPr>
            <a:r>
              <a:rPr lang="en-US" altLang="zh-CN" sz="2800">
                <a:latin typeface="宋体" panose="02010600030101010101" pitchFamily="2" charset="-122"/>
              </a:rPr>
              <a:t>  </a:t>
            </a:r>
            <a:r>
              <a:rPr lang="zh-CN" altLang="en-US">
                <a:latin typeface="宋体" panose="02010600030101010101" pitchFamily="2" charset="-122"/>
              </a:rPr>
              <a:t>思路分析：</a:t>
            </a:r>
            <a:endParaRPr lang="zh-CN" altLang="en-US">
              <a:latin typeface="宋体" panose="02010600030101010101" pitchFamily="2" charset="-122"/>
            </a:endParaRPr>
          </a:p>
          <a:p>
            <a:pPr lvl="1" eaLnBrk="1" hangingPunct="1">
              <a:lnSpc>
                <a:spcPct val="140000"/>
              </a:lnSpc>
              <a:buSzPct val="50000"/>
              <a:buFont typeface="Wingdings" panose="05000000000000000000" pitchFamily="2" charset="2"/>
              <a:buChar char="ü"/>
            </a:pPr>
            <a:r>
              <a:rPr lang="zh-CN" altLang="en-US">
                <a:latin typeface="宋体" panose="02010600030101010101" pitchFamily="2" charset="-122"/>
              </a:rPr>
              <a:t> 本查询涉及</a:t>
            </a:r>
            <a:r>
              <a:rPr lang="en-US" altLang="zh-CN">
                <a:latin typeface="宋体" panose="02010600030101010101" pitchFamily="2" charset="-122"/>
              </a:rPr>
              <a:t>Student</a:t>
            </a:r>
            <a:r>
              <a:rPr lang="zh-CN" altLang="en-US">
                <a:latin typeface="宋体" panose="02010600030101010101" pitchFamily="2" charset="-122"/>
              </a:rPr>
              <a:t>和</a:t>
            </a:r>
            <a:r>
              <a:rPr lang="en-US" altLang="zh-CN">
                <a:latin typeface="宋体" panose="02010600030101010101" pitchFamily="2" charset="-122"/>
              </a:rPr>
              <a:t>SC</a:t>
            </a:r>
            <a:r>
              <a:rPr lang="zh-CN" altLang="en-US">
                <a:latin typeface="宋体" panose="02010600030101010101" pitchFamily="2" charset="-122"/>
              </a:rPr>
              <a:t>关系。</a:t>
            </a:r>
            <a:endParaRPr lang="zh-CN" altLang="en-US">
              <a:latin typeface="宋体" panose="02010600030101010101" pitchFamily="2" charset="-122"/>
            </a:endParaRPr>
          </a:p>
          <a:p>
            <a:pPr lvl="1" eaLnBrk="1" hangingPunct="1">
              <a:lnSpc>
                <a:spcPct val="140000"/>
              </a:lnSpc>
              <a:buSzPct val="50000"/>
              <a:buFont typeface="Wingdings" panose="05000000000000000000" pitchFamily="2" charset="2"/>
              <a:buChar char="ü"/>
            </a:pPr>
            <a:r>
              <a:rPr lang="zh-CN" altLang="en-US">
                <a:latin typeface="宋体" panose="02010600030101010101" pitchFamily="2" charset="-122"/>
              </a:rPr>
              <a:t> 在</a:t>
            </a:r>
            <a:r>
              <a:rPr lang="en-US" altLang="zh-CN">
                <a:latin typeface="宋体" panose="02010600030101010101" pitchFamily="2" charset="-122"/>
              </a:rPr>
              <a:t>Student</a:t>
            </a:r>
            <a:r>
              <a:rPr lang="zh-CN" altLang="en-US">
                <a:latin typeface="宋体" panose="02010600030101010101" pitchFamily="2" charset="-122"/>
              </a:rPr>
              <a:t>中依次取每个元组的</a:t>
            </a:r>
            <a:r>
              <a:rPr lang="en-US" altLang="zh-CN">
                <a:latin typeface="宋体" panose="02010600030101010101" pitchFamily="2" charset="-122"/>
              </a:rPr>
              <a:t>Sno</a:t>
            </a:r>
            <a:r>
              <a:rPr lang="zh-CN" altLang="en-US">
                <a:latin typeface="宋体" panose="02010600030101010101" pitchFamily="2" charset="-122"/>
              </a:rPr>
              <a:t>值，用此值去检查</a:t>
            </a:r>
            <a:r>
              <a:rPr lang="en-US" altLang="zh-CN">
                <a:latin typeface="宋体" panose="02010600030101010101" pitchFamily="2" charset="-122"/>
              </a:rPr>
              <a:t>SC</a:t>
            </a:r>
            <a:r>
              <a:rPr lang="zh-CN" altLang="en-US">
                <a:latin typeface="宋体" panose="02010600030101010101" pitchFamily="2" charset="-122"/>
              </a:rPr>
              <a:t>关系。</a:t>
            </a:r>
            <a:endParaRPr lang="zh-CN" altLang="en-US">
              <a:latin typeface="宋体" panose="02010600030101010101" pitchFamily="2" charset="-122"/>
            </a:endParaRPr>
          </a:p>
          <a:p>
            <a:pPr lvl="1" eaLnBrk="1" hangingPunct="1">
              <a:lnSpc>
                <a:spcPct val="140000"/>
              </a:lnSpc>
              <a:buSzPct val="50000"/>
              <a:buFont typeface="Wingdings" panose="05000000000000000000" pitchFamily="2" charset="2"/>
              <a:buChar char="ü"/>
            </a:pPr>
            <a:r>
              <a:rPr lang="zh-CN" altLang="en-US">
                <a:latin typeface="宋体" panose="02010600030101010101" pitchFamily="2" charset="-122"/>
              </a:rPr>
              <a:t> 若</a:t>
            </a:r>
            <a:r>
              <a:rPr lang="en-US" altLang="zh-CN">
                <a:latin typeface="宋体" panose="02010600030101010101" pitchFamily="2" charset="-122"/>
              </a:rPr>
              <a:t>SC</a:t>
            </a:r>
            <a:r>
              <a:rPr lang="zh-CN" altLang="en-US">
                <a:latin typeface="宋体" panose="02010600030101010101" pitchFamily="2" charset="-122"/>
              </a:rPr>
              <a:t>中存在这样的元组，其</a:t>
            </a:r>
            <a:r>
              <a:rPr lang="en-US" altLang="zh-CN">
                <a:latin typeface="宋体" panose="02010600030101010101" pitchFamily="2" charset="-122"/>
              </a:rPr>
              <a:t>Sno</a:t>
            </a:r>
            <a:r>
              <a:rPr lang="zh-CN" altLang="en-US">
                <a:latin typeface="宋体" panose="02010600030101010101" pitchFamily="2" charset="-122"/>
              </a:rPr>
              <a:t>值等于此</a:t>
            </a:r>
            <a:r>
              <a:rPr lang="en-US" altLang="zh-CN">
                <a:latin typeface="宋体" panose="02010600030101010101" pitchFamily="2" charset="-122"/>
              </a:rPr>
              <a:t>Student.Sno</a:t>
            </a:r>
            <a:r>
              <a:rPr lang="zh-CN" altLang="en-US">
                <a:latin typeface="宋体" panose="02010600030101010101" pitchFamily="2" charset="-122"/>
              </a:rPr>
              <a:t>值，并且其</a:t>
            </a:r>
            <a:r>
              <a:rPr lang="en-US" altLang="zh-CN">
                <a:latin typeface="宋体" panose="02010600030101010101" pitchFamily="2" charset="-122"/>
              </a:rPr>
              <a:t>Cno= '1'</a:t>
            </a:r>
            <a:r>
              <a:rPr lang="zh-CN" altLang="en-US">
                <a:latin typeface="宋体" panose="02010600030101010101" pitchFamily="2" charset="-122"/>
              </a:rPr>
              <a:t>，则取此</a:t>
            </a:r>
            <a:r>
              <a:rPr lang="en-US" altLang="zh-CN">
                <a:latin typeface="宋体" panose="02010600030101010101" pitchFamily="2" charset="-122"/>
              </a:rPr>
              <a:t>Student.Sname</a:t>
            </a:r>
            <a:r>
              <a:rPr lang="zh-CN" altLang="en-US">
                <a:latin typeface="宋体" panose="02010600030101010101" pitchFamily="2" charset="-122"/>
              </a:rPr>
              <a:t>送入结果关系。</a:t>
            </a:r>
            <a:endParaRPr lang="zh-CN" altLang="en-US">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94CAC643-F97D-4E58-B04B-ADE884D54E5F}" type="datetime1">
              <a:rPr lang="zh-CN" altLang="en-US"/>
            </a:fld>
            <a:endParaRPr lang="en-US" altLang="zh-CN"/>
          </a:p>
        </p:txBody>
      </p:sp>
      <p:sp>
        <p:nvSpPr>
          <p:cNvPr id="952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p:cNvSpPr>
          <p:nvPr>
            <p:ph type="title"/>
          </p:nvPr>
        </p:nvSpPr>
        <p:spPr/>
        <p:txBody>
          <a:bodyPr/>
          <a:lstStyle/>
          <a:p>
            <a:pPr eaLnBrk="1" hangingPunct="1"/>
            <a:r>
              <a:rPr lang="zh-CN" altLang="en-US"/>
              <a:t>带有</a:t>
            </a:r>
            <a:r>
              <a:rPr lang="en-US" altLang="zh-CN"/>
              <a:t>EXISTS</a:t>
            </a:r>
            <a:r>
              <a:rPr lang="zh-CN" altLang="en-US"/>
              <a:t>谓词的子查询</a:t>
            </a:r>
            <a:r>
              <a:rPr lang="en-US" altLang="zh-CN"/>
              <a:t>(</a:t>
            </a:r>
            <a:r>
              <a:rPr lang="zh-CN" altLang="en-US"/>
              <a:t>续）</a:t>
            </a:r>
            <a:endParaRPr lang="zh-CN" altLang="en-US"/>
          </a:p>
        </p:txBody>
      </p:sp>
      <p:sp>
        <p:nvSpPr>
          <p:cNvPr id="96259" name="Rectangle 3"/>
          <p:cNvSpPr>
            <a:spLocks noGrp="1" noRot="1"/>
          </p:cNvSpPr>
          <p:nvPr>
            <p:ph idx="1"/>
          </p:nvPr>
        </p:nvSpPr>
        <p:spPr/>
        <p:txBody>
          <a:bodyPr/>
          <a:lstStyle/>
          <a:p>
            <a:pPr algn="just" eaLnBrk="1" hangingPunct="1">
              <a:lnSpc>
                <a:spcPct val="110000"/>
              </a:lnSpc>
              <a:buFont typeface="Wingdings" panose="05000000000000000000" pitchFamily="2" charset="2"/>
              <a:buNone/>
            </a:pPr>
            <a:r>
              <a:rPr lang="en-US" altLang="zh-CN" sz="2400">
                <a:latin typeface="宋体" panose="02010600030101010101" pitchFamily="2" charset="-122"/>
              </a:rPr>
              <a:t>[</a:t>
            </a:r>
            <a:r>
              <a:rPr lang="zh-CN" altLang="en-US" sz="2400">
                <a:ea typeface="黑体" panose="02010609060101010101" pitchFamily="49" charset="-122"/>
              </a:rPr>
              <a:t>例</a:t>
            </a:r>
            <a:r>
              <a:rPr lang="en-US" altLang="zh-CN" sz="2400">
                <a:latin typeface="宋体" panose="02010600030101010101" pitchFamily="2" charset="-122"/>
              </a:rPr>
              <a:t>]  </a:t>
            </a:r>
            <a:r>
              <a:rPr lang="zh-CN" altLang="en-US" sz="2400"/>
              <a:t>查询没有选修</a:t>
            </a:r>
            <a:r>
              <a:rPr lang="en-US" altLang="zh-CN" sz="2400">
                <a:latin typeface="宋体" panose="02010600030101010101" pitchFamily="2" charset="-122"/>
              </a:rPr>
              <a:t>1</a:t>
            </a:r>
            <a:r>
              <a:rPr lang="zh-CN" altLang="en-US" sz="2400"/>
              <a:t>号课程的学生姓名。</a:t>
            </a:r>
            <a:endParaRPr lang="zh-CN" altLang="en-US" sz="2400">
              <a:latin typeface="宋体" panose="02010600030101010101" pitchFamily="2" charset="-122"/>
            </a:endParaRPr>
          </a:p>
          <a:p>
            <a:pPr algn="just" eaLnBrk="1" hangingPunct="1">
              <a:lnSpc>
                <a:spcPct val="110000"/>
              </a:lnSpc>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SELECT Sname</a:t>
            </a:r>
            <a:endParaRPr lang="en-US" altLang="zh-CN" sz="2400">
              <a:latin typeface="宋体" panose="02010600030101010101" pitchFamily="2" charset="-122"/>
            </a:endParaRPr>
          </a:p>
          <a:p>
            <a:pPr algn="just" eaLnBrk="1" hangingPunct="1">
              <a:lnSpc>
                <a:spcPct val="110000"/>
              </a:lnSpc>
              <a:buFont typeface="Wingdings" panose="05000000000000000000" pitchFamily="2" charset="2"/>
              <a:buNone/>
            </a:pPr>
            <a:r>
              <a:rPr lang="en-US" altLang="zh-CN" sz="2400">
                <a:latin typeface="宋体" panose="02010600030101010101" pitchFamily="2" charset="-122"/>
              </a:rPr>
              <a:t>     FROM </a:t>
            </a:r>
            <a:r>
              <a:rPr lang="en-US" altLang="zh-CN" sz="2400">
                <a:solidFill>
                  <a:schemeClr val="hlink"/>
                </a:solidFill>
                <a:latin typeface="宋体" panose="02010600030101010101" pitchFamily="2" charset="-122"/>
              </a:rPr>
              <a:t>Student</a:t>
            </a:r>
            <a:endParaRPr lang="en-US" altLang="zh-CN" sz="2400">
              <a:solidFill>
                <a:schemeClr val="hlink"/>
              </a:solidFill>
              <a:latin typeface="宋体" panose="02010600030101010101" pitchFamily="2" charset="-122"/>
            </a:endParaRPr>
          </a:p>
          <a:p>
            <a:pPr algn="just" eaLnBrk="1" hangingPunct="1">
              <a:lnSpc>
                <a:spcPct val="110000"/>
              </a:lnSpc>
              <a:buFont typeface="Wingdings" panose="05000000000000000000" pitchFamily="2" charset="2"/>
              <a:buNone/>
            </a:pPr>
            <a:r>
              <a:rPr lang="en-US" altLang="zh-CN" sz="2400">
                <a:latin typeface="宋体" panose="02010600030101010101" pitchFamily="2" charset="-122"/>
              </a:rPr>
              <a:t>     WHERE NOT EXISTS</a:t>
            </a:r>
            <a:endParaRPr lang="en-US" altLang="zh-CN" sz="2400">
              <a:latin typeface="宋体" panose="02010600030101010101" pitchFamily="2" charset="-122"/>
            </a:endParaRPr>
          </a:p>
          <a:p>
            <a:pPr algn="just" eaLnBrk="1" hangingPunct="1">
              <a:lnSpc>
                <a:spcPct val="110000"/>
              </a:lnSpc>
              <a:buFont typeface="Wingdings" panose="05000000000000000000" pitchFamily="2" charset="2"/>
              <a:buNone/>
            </a:pPr>
            <a:r>
              <a:rPr lang="en-US" altLang="zh-CN" sz="2400">
                <a:latin typeface="宋体" panose="02010600030101010101" pitchFamily="2" charset="-122"/>
              </a:rPr>
              <a:t>            (SELECT *</a:t>
            </a:r>
            <a:endParaRPr lang="en-US" altLang="zh-CN" sz="2400">
              <a:latin typeface="宋体" panose="02010600030101010101" pitchFamily="2" charset="-122"/>
            </a:endParaRPr>
          </a:p>
          <a:p>
            <a:pPr algn="just" eaLnBrk="1" hangingPunct="1">
              <a:lnSpc>
                <a:spcPct val="110000"/>
              </a:lnSpc>
              <a:buFont typeface="Wingdings" panose="05000000000000000000" pitchFamily="2" charset="2"/>
              <a:buNone/>
            </a:pPr>
            <a:r>
              <a:rPr lang="en-US" altLang="zh-CN" sz="2400">
                <a:latin typeface="宋体" panose="02010600030101010101" pitchFamily="2" charset="-122"/>
              </a:rPr>
              <a:t>             FROM SC</a:t>
            </a:r>
            <a:endParaRPr lang="en-US" altLang="zh-CN" sz="2400">
              <a:latin typeface="宋体" panose="02010600030101010101" pitchFamily="2" charset="-122"/>
            </a:endParaRPr>
          </a:p>
          <a:p>
            <a:pPr eaLnBrk="1" hangingPunct="1">
              <a:lnSpc>
                <a:spcPct val="110000"/>
              </a:lnSpc>
              <a:buFont typeface="Wingdings" panose="05000000000000000000" pitchFamily="2" charset="2"/>
              <a:buNone/>
            </a:pPr>
            <a:r>
              <a:rPr lang="en-US" altLang="zh-CN" sz="2400">
                <a:latin typeface="宋体" panose="02010600030101010101" pitchFamily="2" charset="-122"/>
              </a:rPr>
              <a:t>             WHERE Sno = </a:t>
            </a:r>
            <a:r>
              <a:rPr lang="en-US" altLang="zh-CN" sz="2400">
                <a:solidFill>
                  <a:schemeClr val="hlink"/>
                </a:solidFill>
                <a:latin typeface="宋体" panose="02010600030101010101" pitchFamily="2" charset="-122"/>
              </a:rPr>
              <a:t>Student.</a:t>
            </a:r>
            <a:r>
              <a:rPr lang="en-US" altLang="zh-CN" sz="2400">
                <a:latin typeface="宋体" panose="02010600030101010101" pitchFamily="2" charset="-122"/>
              </a:rPr>
              <a:t>Sno  AND Cno='1')</a:t>
            </a:r>
            <a:r>
              <a:rPr lang="zh-CN" altLang="en-US" sz="2400"/>
              <a:t>；</a:t>
            </a:r>
            <a:endParaRPr lang="zh-CN" altLang="en-US" sz="2400"/>
          </a:p>
          <a:p>
            <a:pPr algn="just" eaLnBrk="1" hangingPunct="1">
              <a:lnSpc>
                <a:spcPct val="110000"/>
              </a:lnSpc>
              <a:buFont typeface="Wingdings" panose="05000000000000000000" pitchFamily="2" charset="2"/>
              <a:buNone/>
            </a:pPr>
            <a:r>
              <a:rPr lang="zh-CN" altLang="en-US" sz="2400"/>
              <a:t>此例用连接运算难于实现</a:t>
            </a:r>
            <a:r>
              <a:rPr lang="zh-CN" altLang="en-US" sz="2400">
                <a:latin typeface="宋体" panose="02010600030101010101" pitchFamily="2" charset="-122"/>
              </a:rPr>
              <a:t> </a:t>
            </a:r>
            <a:endParaRPr lang="zh-CN" altLang="en-US" sz="2400">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7277F90E-5DD8-4301-A141-81D737B2F96D}" type="datetime1">
              <a:rPr lang="zh-CN" altLang="en-US"/>
            </a:fld>
            <a:endParaRPr lang="en-US" altLang="zh-CN"/>
          </a:p>
        </p:txBody>
      </p:sp>
      <p:sp>
        <p:nvSpPr>
          <p:cNvPr id="962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pPr eaLnBrk="1" hangingPunct="1"/>
            <a:r>
              <a:rPr lang="zh-CN" altLang="en-US"/>
              <a:t>数据库系统的特点</a:t>
            </a:r>
            <a:endParaRPr lang="zh-CN" altLang="en-US"/>
          </a:p>
        </p:txBody>
      </p:sp>
      <p:sp>
        <p:nvSpPr>
          <p:cNvPr id="75779" name="内容占位符 2"/>
          <p:cNvSpPr>
            <a:spLocks noGrp="1"/>
          </p:cNvSpPr>
          <p:nvPr>
            <p:ph idx="1"/>
          </p:nvPr>
        </p:nvSpPr>
        <p:spPr/>
        <p:txBody>
          <a:bodyPr/>
          <a:lstStyle/>
          <a:p>
            <a:pPr eaLnBrk="1" hangingPunct="1"/>
            <a:r>
              <a:rPr lang="zh-CN" altLang="en-US"/>
              <a:t>数据结构化</a:t>
            </a:r>
            <a:endParaRPr lang="en-US" altLang="zh-CN"/>
          </a:p>
          <a:p>
            <a:pPr eaLnBrk="1" hangingPunct="1">
              <a:buFont typeface="Wingdings 2" panose="05020102010507070707" pitchFamily="18" charset="2"/>
              <a:buNone/>
            </a:pPr>
            <a:r>
              <a:rPr lang="en-US" altLang="zh-CN"/>
              <a:t>         </a:t>
            </a:r>
            <a:r>
              <a:rPr lang="zh-CN" altLang="en-US">
                <a:solidFill>
                  <a:srgbClr val="F46BFB"/>
                </a:solidFill>
              </a:rPr>
              <a:t>数据模型</a:t>
            </a:r>
            <a:endParaRPr lang="en-US" altLang="zh-CN">
              <a:solidFill>
                <a:srgbClr val="F46BFB"/>
              </a:solidFill>
            </a:endParaRPr>
          </a:p>
          <a:p>
            <a:pPr eaLnBrk="1" hangingPunct="1"/>
            <a:r>
              <a:rPr lang="zh-CN" altLang="en-US"/>
              <a:t>数据独立性</a:t>
            </a:r>
            <a:endParaRPr lang="en-US" altLang="zh-CN"/>
          </a:p>
          <a:p>
            <a:pPr eaLnBrk="1" hangingPunct="1">
              <a:buFont typeface="Wingdings 2" panose="05020102010507070707" pitchFamily="18" charset="2"/>
              <a:buNone/>
            </a:pPr>
            <a:r>
              <a:rPr lang="en-US" altLang="zh-CN">
                <a:solidFill>
                  <a:srgbClr val="C00000"/>
                </a:solidFill>
              </a:rPr>
              <a:t>        </a:t>
            </a:r>
            <a:r>
              <a:rPr lang="zh-CN" altLang="en-US">
                <a:solidFill>
                  <a:srgbClr val="C00000"/>
                </a:solidFill>
              </a:rPr>
              <a:t>高度的物理独立性，一定的逻辑独立性</a:t>
            </a:r>
            <a:endParaRPr lang="en-US" altLang="zh-CN">
              <a:solidFill>
                <a:srgbClr val="C00000"/>
              </a:solidFill>
            </a:endParaRPr>
          </a:p>
          <a:p>
            <a:pPr eaLnBrk="1" hangingPunct="1"/>
            <a:r>
              <a:rPr lang="zh-CN" altLang="en-US"/>
              <a:t>数据共享性</a:t>
            </a:r>
            <a:endParaRPr lang="en-US" altLang="zh-CN"/>
          </a:p>
          <a:p>
            <a:pPr eaLnBrk="1" hangingPunct="1">
              <a:buFont typeface="Wingdings 2" panose="05020102010507070707" pitchFamily="18" charset="2"/>
              <a:buNone/>
            </a:pPr>
            <a:r>
              <a:rPr lang="en-US" altLang="zh-CN"/>
              <a:t>  </a:t>
            </a:r>
            <a:endParaRPr lang="en-US" altLang="zh-CN">
              <a:solidFill>
                <a:srgbClr val="C00000"/>
              </a:solidFill>
            </a:endParaRPr>
          </a:p>
          <a:p>
            <a:pPr eaLnBrk="1" hangingPunct="1"/>
            <a:r>
              <a:rPr lang="zh-CN" altLang="en-US"/>
              <a:t>数据的统一管理和控制</a:t>
            </a:r>
            <a:endParaRPr lang="en-US" altLang="zh-CN"/>
          </a:p>
          <a:p>
            <a:pPr eaLnBrk="1" hangingPunct="1">
              <a:buFont typeface="Wingdings 2" panose="05020102010507070707" pitchFamily="18" charset="2"/>
              <a:buNone/>
            </a:pPr>
            <a:r>
              <a:rPr lang="en-US" altLang="zh-CN"/>
              <a:t>         </a:t>
            </a:r>
            <a:endParaRPr lang="zh-CN" altLang="en-US">
              <a:solidFill>
                <a:srgbClr val="C00000"/>
              </a:solidFill>
            </a:endParaRPr>
          </a:p>
        </p:txBody>
      </p:sp>
      <p:sp>
        <p:nvSpPr>
          <p:cNvPr id="75780" name="页脚占位符 4"/>
          <p:cNvSpPr>
            <a:spLocks noGrp="1" noChangeArrowheads="1"/>
          </p:cNvSpPr>
          <p:nvPr>
            <p:ph type="ftr" sz="quarter" idx="4294967295"/>
          </p:nvPr>
        </p:nvSpPr>
        <p:spPr bwMode="auto">
          <a:xfrm>
            <a:off x="2667000" y="6356350"/>
            <a:ext cx="3352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en-US"/>
              <a:t>  杨  悦   </a:t>
            </a:r>
            <a:r>
              <a:rPr lang="en-US" altLang="zh-CN"/>
              <a:t>yangyue@hrbeu.edu.cn</a:t>
            </a:r>
            <a:endParaRPr lang="en-US" altLang="zh-CN"/>
          </a:p>
        </p:txBody>
      </p:sp>
      <p:sp>
        <p:nvSpPr>
          <p:cNvPr id="75781"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E99E7759-3F6E-484E-B134-F8893D3DEC93}"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p:cNvSpPr>
          <p:nvPr>
            <p:ph type="title"/>
          </p:nvPr>
        </p:nvSpPr>
        <p:spPr/>
        <p:txBody>
          <a:bodyPr/>
          <a:lstStyle/>
          <a:p>
            <a:pPr eaLnBrk="1" hangingPunct="1"/>
            <a:r>
              <a:rPr lang="zh-CN" altLang="en-US"/>
              <a:t>带有</a:t>
            </a:r>
            <a:r>
              <a:rPr lang="en-US" altLang="zh-CN"/>
              <a:t>EXISTS</a:t>
            </a:r>
            <a:r>
              <a:rPr lang="zh-CN" altLang="en-US"/>
              <a:t>谓词的子查询</a:t>
            </a:r>
            <a:r>
              <a:rPr lang="en-US" altLang="zh-CN"/>
              <a:t>(</a:t>
            </a:r>
            <a:r>
              <a:rPr lang="zh-CN" altLang="en-US"/>
              <a:t>续）</a:t>
            </a:r>
            <a:endParaRPr lang="zh-CN" altLang="en-US"/>
          </a:p>
        </p:txBody>
      </p:sp>
      <p:sp>
        <p:nvSpPr>
          <p:cNvPr id="97283" name="Rectangle 3"/>
          <p:cNvSpPr>
            <a:spLocks noGrp="1" noRot="1"/>
          </p:cNvSpPr>
          <p:nvPr>
            <p:ph idx="1"/>
          </p:nvPr>
        </p:nvSpPr>
        <p:spPr/>
        <p:txBody>
          <a:bodyPr/>
          <a:lstStyle/>
          <a:p>
            <a:pPr eaLnBrk="1" hangingPunct="1">
              <a:lnSpc>
                <a:spcPct val="130000"/>
              </a:lnSpc>
              <a:buFont typeface="宋体" panose="02010600030101010101" pitchFamily="2" charset="-122"/>
              <a:buNone/>
            </a:pPr>
            <a:r>
              <a:rPr lang="en-US" altLang="zh-CN">
                <a:latin typeface="宋体" panose="02010600030101010101" pitchFamily="2" charset="-122"/>
              </a:rPr>
              <a:t>3. </a:t>
            </a:r>
            <a:r>
              <a:rPr lang="zh-CN" altLang="en-US">
                <a:latin typeface="宋体" panose="02010600030101010101" pitchFamily="2" charset="-122"/>
              </a:rPr>
              <a:t>不同形式的查询间的替换</a:t>
            </a:r>
            <a:endParaRPr lang="zh-CN" altLang="en-US">
              <a:latin typeface="宋体" panose="02010600030101010101" pitchFamily="2" charset="-122"/>
            </a:endParaRPr>
          </a:p>
          <a:p>
            <a:pPr lvl="1" eaLnBrk="1" hangingPunct="1">
              <a:lnSpc>
                <a:spcPct val="130000"/>
              </a:lnSpc>
              <a:buFont typeface="Wingdings" panose="05000000000000000000" pitchFamily="2" charset="2"/>
              <a:buNone/>
            </a:pPr>
            <a:r>
              <a:rPr lang="zh-CN" altLang="en-US">
                <a:solidFill>
                  <a:schemeClr val="hlink"/>
                </a:solidFill>
                <a:latin typeface="宋体" panose="02010600030101010101" pitchFamily="2" charset="-122"/>
              </a:rPr>
              <a:t>一些</a:t>
            </a:r>
            <a:r>
              <a:rPr lang="zh-CN" altLang="en-US">
                <a:latin typeface="宋体" panose="02010600030101010101" pitchFamily="2" charset="-122"/>
              </a:rPr>
              <a:t>带</a:t>
            </a:r>
            <a:r>
              <a:rPr lang="en-US" altLang="zh-CN">
                <a:latin typeface="宋体" panose="02010600030101010101" pitchFamily="2" charset="-122"/>
              </a:rPr>
              <a:t>EXISTS</a:t>
            </a:r>
            <a:r>
              <a:rPr lang="zh-CN" altLang="en-US">
                <a:latin typeface="宋体" panose="02010600030101010101" pitchFamily="2" charset="-122"/>
              </a:rPr>
              <a:t>或</a:t>
            </a:r>
            <a:r>
              <a:rPr lang="en-US" altLang="zh-CN">
                <a:latin typeface="宋体" panose="02010600030101010101" pitchFamily="2" charset="-122"/>
              </a:rPr>
              <a:t>NOT EXISTS</a:t>
            </a:r>
            <a:r>
              <a:rPr lang="zh-CN" altLang="en-US">
                <a:latin typeface="宋体" panose="02010600030101010101" pitchFamily="2" charset="-122"/>
              </a:rPr>
              <a:t>谓词的子查询不能被其他形式的子查询等价替换</a:t>
            </a:r>
            <a:endParaRPr lang="zh-CN" altLang="en-US">
              <a:latin typeface="宋体" panose="02010600030101010101" pitchFamily="2" charset="-122"/>
            </a:endParaRPr>
          </a:p>
          <a:p>
            <a:pPr lvl="1" eaLnBrk="1" hangingPunct="1">
              <a:lnSpc>
                <a:spcPct val="130000"/>
              </a:lnSpc>
              <a:buFont typeface="Wingdings" panose="05000000000000000000" pitchFamily="2" charset="2"/>
              <a:buNone/>
            </a:pPr>
            <a:r>
              <a:rPr lang="zh-CN" altLang="en-US">
                <a:solidFill>
                  <a:schemeClr val="hlink"/>
                </a:solidFill>
                <a:latin typeface="宋体" panose="02010600030101010101" pitchFamily="2" charset="-122"/>
              </a:rPr>
              <a:t>所有</a:t>
            </a:r>
            <a:r>
              <a:rPr lang="zh-CN" altLang="en-US">
                <a:latin typeface="宋体" panose="02010600030101010101" pitchFamily="2" charset="-122"/>
              </a:rPr>
              <a:t>带</a:t>
            </a:r>
            <a:r>
              <a:rPr lang="en-US" altLang="zh-CN">
                <a:latin typeface="宋体" panose="02010600030101010101" pitchFamily="2" charset="-122"/>
              </a:rPr>
              <a:t>IN</a:t>
            </a:r>
            <a:r>
              <a:rPr lang="zh-CN" altLang="en-US">
                <a:latin typeface="宋体" panose="02010600030101010101" pitchFamily="2" charset="-122"/>
              </a:rPr>
              <a:t>谓词、比较运算符、</a:t>
            </a:r>
            <a:r>
              <a:rPr lang="en-US" altLang="zh-CN">
                <a:latin typeface="宋体" panose="02010600030101010101" pitchFamily="2" charset="-122"/>
              </a:rPr>
              <a:t>ANY</a:t>
            </a:r>
            <a:r>
              <a:rPr lang="zh-CN" altLang="en-US">
                <a:latin typeface="宋体" panose="02010600030101010101" pitchFamily="2" charset="-122"/>
              </a:rPr>
              <a:t>和</a:t>
            </a:r>
            <a:r>
              <a:rPr lang="en-US" altLang="zh-CN">
                <a:latin typeface="宋体" panose="02010600030101010101" pitchFamily="2" charset="-122"/>
              </a:rPr>
              <a:t>ALL</a:t>
            </a:r>
            <a:r>
              <a:rPr lang="zh-CN" altLang="en-US">
                <a:latin typeface="宋体" panose="02010600030101010101" pitchFamily="2" charset="-122"/>
              </a:rPr>
              <a:t>谓词的子查询都能用带</a:t>
            </a:r>
            <a:r>
              <a:rPr lang="en-US" altLang="zh-CN">
                <a:latin typeface="宋体" panose="02010600030101010101" pitchFamily="2" charset="-122"/>
              </a:rPr>
              <a:t>EXISTS</a:t>
            </a:r>
            <a:r>
              <a:rPr lang="zh-CN" altLang="en-US">
                <a:latin typeface="宋体" panose="02010600030101010101" pitchFamily="2" charset="-122"/>
              </a:rPr>
              <a:t>谓词的子查询等价替换。</a:t>
            </a:r>
            <a:endParaRPr lang="zh-CN" altLang="en-US">
              <a:latin typeface="宋体" panose="02010600030101010101" pitchFamily="2" charset="-122"/>
            </a:endParaRPr>
          </a:p>
          <a:p>
            <a:pPr lvl="1" eaLnBrk="1" hangingPunct="1">
              <a:buFont typeface="Wingdings" panose="05000000000000000000" pitchFamily="2" charset="2"/>
              <a:buNone/>
            </a:pPr>
            <a:r>
              <a:rPr lang="zh-CN" altLang="en-US">
                <a:latin typeface="宋体" panose="02010600030101010101" pitchFamily="2" charset="-122"/>
              </a:rPr>
              <a:t>    </a:t>
            </a:r>
            <a:endParaRPr lang="zh-CN" altLang="en-US">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DB2EA0C0-72FC-4616-9892-582088181A83}" type="datetime1">
              <a:rPr lang="zh-CN" altLang="en-US"/>
            </a:fld>
            <a:endParaRPr lang="en-US" altLang="zh-CN"/>
          </a:p>
        </p:txBody>
      </p:sp>
      <p:sp>
        <p:nvSpPr>
          <p:cNvPr id="972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p:cNvSpPr>
          <p:nvPr>
            <p:ph type="title"/>
          </p:nvPr>
        </p:nvSpPr>
        <p:spPr/>
        <p:txBody>
          <a:bodyPr/>
          <a:lstStyle/>
          <a:p>
            <a:pPr eaLnBrk="1" hangingPunct="1"/>
            <a:r>
              <a:rPr lang="zh-CN" altLang="en-US"/>
              <a:t>带有</a:t>
            </a:r>
            <a:r>
              <a:rPr lang="en-US" altLang="zh-CN"/>
              <a:t>EXISTS</a:t>
            </a:r>
            <a:r>
              <a:rPr lang="zh-CN" altLang="en-US"/>
              <a:t>谓词的子查询</a:t>
            </a:r>
            <a:r>
              <a:rPr lang="en-US" altLang="zh-CN"/>
              <a:t>(</a:t>
            </a:r>
            <a:r>
              <a:rPr lang="zh-CN" altLang="en-US"/>
              <a:t>续）</a:t>
            </a:r>
            <a:endParaRPr lang="zh-CN" altLang="en-US"/>
          </a:p>
        </p:txBody>
      </p:sp>
      <p:sp>
        <p:nvSpPr>
          <p:cNvPr id="98307" name="Rectangle 3"/>
          <p:cNvSpPr>
            <a:spLocks noGrp="1" noRot="1"/>
          </p:cNvSpPr>
          <p:nvPr>
            <p:ph idx="1"/>
          </p:nvPr>
        </p:nvSpPr>
        <p:spPr>
          <a:xfrm>
            <a:off x="838200" y="1828800"/>
            <a:ext cx="8305800" cy="4114800"/>
          </a:xfrm>
        </p:spPr>
        <p:txBody>
          <a:bodyPr/>
          <a:lstStyle/>
          <a:p>
            <a:pPr eaLnBrk="1" hangingPunct="1">
              <a:lnSpc>
                <a:spcPct val="140000"/>
              </a:lnSpc>
              <a:buFont typeface="宋体" panose="02010600030101010101" pitchFamily="2" charset="-122"/>
              <a:buNone/>
            </a:pPr>
            <a:r>
              <a:rPr lang="en-US" altLang="zh-CN" sz="2800">
                <a:latin typeface="宋体" panose="02010600030101010101" pitchFamily="2" charset="-122"/>
              </a:rPr>
              <a:t>5.</a:t>
            </a:r>
            <a:r>
              <a:rPr lang="zh-CN" altLang="en-US" sz="2800">
                <a:latin typeface="宋体" panose="02010600030101010101" pitchFamily="2" charset="-122"/>
              </a:rPr>
              <a:t>用</a:t>
            </a:r>
            <a:r>
              <a:rPr lang="en-US" altLang="zh-CN" sz="2800">
                <a:latin typeface="宋体" panose="02010600030101010101" pitchFamily="2" charset="-122"/>
              </a:rPr>
              <a:t>EXISTS/NOT EXISTS</a:t>
            </a:r>
            <a:r>
              <a:rPr lang="zh-CN" altLang="en-US" sz="2800">
                <a:latin typeface="宋体" panose="02010600030101010101" pitchFamily="2" charset="-122"/>
              </a:rPr>
              <a:t>实现全称量词</a:t>
            </a:r>
            <a:r>
              <a:rPr lang="en-US" altLang="zh-CN" sz="2800">
                <a:latin typeface="宋体" panose="02010600030101010101" pitchFamily="2" charset="-122"/>
              </a:rPr>
              <a:t>(</a:t>
            </a:r>
            <a:r>
              <a:rPr lang="zh-CN" altLang="en-US" sz="2800">
                <a:latin typeface="宋体" panose="02010600030101010101" pitchFamily="2" charset="-122"/>
              </a:rPr>
              <a:t>难点</a:t>
            </a:r>
            <a:r>
              <a:rPr lang="en-US" altLang="zh-CN" sz="2800">
                <a:latin typeface="宋体" panose="02010600030101010101" pitchFamily="2" charset="-122"/>
              </a:rPr>
              <a:t>)</a:t>
            </a:r>
            <a:endParaRPr lang="en-US" altLang="zh-CN" sz="2400">
              <a:latin typeface="宋体" panose="02010600030101010101" pitchFamily="2" charset="-122"/>
            </a:endParaRPr>
          </a:p>
          <a:p>
            <a:pPr lvl="1" eaLnBrk="1" hangingPunct="1">
              <a:lnSpc>
                <a:spcPct val="140000"/>
              </a:lnSpc>
            </a:pPr>
            <a:r>
              <a:rPr lang="en-US" altLang="zh-CN">
                <a:latin typeface="宋体" panose="02010600030101010101" pitchFamily="2" charset="-122"/>
              </a:rPr>
              <a:t>SQL</a:t>
            </a:r>
            <a:r>
              <a:rPr lang="zh-CN" altLang="en-US">
                <a:latin typeface="宋体" panose="02010600030101010101" pitchFamily="2" charset="-122"/>
              </a:rPr>
              <a:t>语言中没有全称量词</a:t>
            </a:r>
            <a:r>
              <a:rPr lang="zh-CN" altLang="en-US">
                <a:sym typeface="Symbol" panose="05050102010706020507" pitchFamily="18" charset="2"/>
              </a:rPr>
              <a:t></a:t>
            </a:r>
            <a:r>
              <a:rPr lang="zh-CN" altLang="en-US">
                <a:latin typeface="宋体" panose="02010600030101010101" pitchFamily="2" charset="-122"/>
              </a:rPr>
              <a:t> （</a:t>
            </a:r>
            <a:r>
              <a:rPr lang="en-US" altLang="zh-CN">
                <a:latin typeface="宋体" panose="02010600030101010101" pitchFamily="2" charset="-122"/>
              </a:rPr>
              <a:t>For all</a:t>
            </a:r>
            <a:r>
              <a:rPr lang="zh-CN" altLang="en-US">
                <a:latin typeface="宋体" panose="02010600030101010101" pitchFamily="2" charset="-122"/>
              </a:rPr>
              <a:t>）</a:t>
            </a:r>
            <a:endParaRPr lang="zh-CN" altLang="en-US">
              <a:latin typeface="宋体" panose="02010600030101010101" pitchFamily="2" charset="-122"/>
            </a:endParaRPr>
          </a:p>
          <a:p>
            <a:pPr lvl="1" eaLnBrk="1" hangingPunct="1">
              <a:lnSpc>
                <a:spcPct val="140000"/>
              </a:lnSpc>
            </a:pPr>
            <a:r>
              <a:rPr lang="zh-CN" altLang="en-US">
                <a:latin typeface="宋体" panose="02010600030101010101" pitchFamily="2" charset="-122"/>
              </a:rPr>
              <a:t>可以把带有全称量词的谓词转换为等价的带有存在量词的谓词：</a:t>
            </a:r>
            <a:endParaRPr lang="zh-CN" altLang="en-US">
              <a:latin typeface="宋体" panose="02010600030101010101" pitchFamily="2" charset="-122"/>
            </a:endParaRPr>
          </a:p>
          <a:p>
            <a:pPr eaLnBrk="1" hangingPunct="1">
              <a:lnSpc>
                <a:spcPct val="140000"/>
              </a:lnSpc>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a:t>
            </a:r>
            <a:r>
              <a:rPr lang="en-US" altLang="zh-CN">
                <a:sym typeface="Symbol" panose="05050102010706020507" pitchFamily="18" charset="2"/>
              </a:rPr>
              <a:t></a:t>
            </a:r>
            <a:r>
              <a:rPr lang="en-US" altLang="zh-CN">
                <a:latin typeface="宋体" panose="02010600030101010101" pitchFamily="2" charset="-122"/>
              </a:rPr>
              <a:t>x)P </a:t>
            </a:r>
            <a:r>
              <a:rPr lang="en-US" altLang="zh-CN"/>
              <a:t>≡</a:t>
            </a:r>
            <a:r>
              <a:rPr lang="en-US" altLang="zh-CN">
                <a:latin typeface="宋体" panose="02010600030101010101" pitchFamily="2" charset="-122"/>
              </a:rPr>
              <a:t> </a:t>
            </a:r>
            <a:r>
              <a:rPr lang="en-US" altLang="zh-CN">
                <a:sym typeface="Symbol" panose="05050102010706020507" pitchFamily="18" charset="2"/>
              </a:rPr>
              <a:t></a:t>
            </a:r>
            <a:r>
              <a:rPr lang="en-US" altLang="zh-CN">
                <a:latin typeface="宋体" panose="02010600030101010101" pitchFamily="2" charset="-122"/>
              </a:rPr>
              <a:t> (</a:t>
            </a:r>
            <a:r>
              <a:rPr lang="en-US" altLang="zh-CN">
                <a:sym typeface="Symbol" panose="05050102010706020507" pitchFamily="18" charset="2"/>
              </a:rPr>
              <a:t></a:t>
            </a:r>
            <a:r>
              <a:rPr lang="en-US" altLang="zh-CN">
                <a:latin typeface="宋体" panose="02010600030101010101" pitchFamily="2" charset="-122"/>
              </a:rPr>
              <a:t> x(</a:t>
            </a:r>
            <a:r>
              <a:rPr lang="en-US" altLang="zh-CN">
                <a:sym typeface="Symbol" panose="05050102010706020507" pitchFamily="18" charset="2"/>
              </a:rPr>
              <a:t></a:t>
            </a:r>
            <a:r>
              <a:rPr lang="en-US" altLang="zh-CN">
                <a:latin typeface="宋体" panose="02010600030101010101" pitchFamily="2" charset="-122"/>
              </a:rPr>
              <a:t> P)) </a:t>
            </a:r>
            <a:endParaRPr lang="en-US" altLang="zh-CN">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574A5BC1-DB84-49BF-B10D-4E1203A84251}" type="datetime1">
              <a:rPr lang="zh-CN" altLang="en-US"/>
            </a:fld>
            <a:endParaRPr lang="en-US" altLang="zh-CN"/>
          </a:p>
        </p:txBody>
      </p:sp>
      <p:sp>
        <p:nvSpPr>
          <p:cNvPr id="983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p:cNvSpPr>
          <p:nvPr>
            <p:ph type="title"/>
          </p:nvPr>
        </p:nvSpPr>
        <p:spPr/>
        <p:txBody>
          <a:bodyPr/>
          <a:lstStyle/>
          <a:p>
            <a:pPr eaLnBrk="1" hangingPunct="1"/>
            <a:r>
              <a:rPr lang="zh-CN" altLang="en-US" sz="4000"/>
              <a:t>带有</a:t>
            </a:r>
            <a:r>
              <a:rPr lang="en-US" altLang="zh-CN" sz="4000"/>
              <a:t>EXISTS</a:t>
            </a:r>
            <a:r>
              <a:rPr lang="zh-CN" altLang="en-US" sz="4000"/>
              <a:t>谓词的子查询</a:t>
            </a:r>
            <a:r>
              <a:rPr lang="en-US" altLang="zh-CN" sz="4000"/>
              <a:t>(</a:t>
            </a:r>
            <a:r>
              <a:rPr lang="zh-CN" altLang="en-US" sz="4000"/>
              <a:t>续）</a:t>
            </a:r>
            <a:endParaRPr lang="zh-CN" altLang="en-US" sz="4000"/>
          </a:p>
        </p:txBody>
      </p:sp>
      <p:sp>
        <p:nvSpPr>
          <p:cNvPr id="99331" name="Rectangle 3"/>
          <p:cNvSpPr>
            <a:spLocks noGrp="1" noRot="1"/>
          </p:cNvSpPr>
          <p:nvPr>
            <p:ph idx="1"/>
          </p:nvPr>
        </p:nvSpPr>
        <p:spPr>
          <a:xfrm>
            <a:off x="642938" y="2643188"/>
            <a:ext cx="8229600" cy="4389437"/>
          </a:xfrm>
        </p:spPr>
        <p:txBody>
          <a:bodyPr/>
          <a:lstStyle/>
          <a:p>
            <a:pPr eaLnBrk="1" hangingPunct="1">
              <a:buFont typeface="Wingdings" panose="05000000000000000000" pitchFamily="2" charset="2"/>
              <a:buNone/>
            </a:pPr>
            <a:r>
              <a:rPr lang="en-US" altLang="zh-CN"/>
              <a:t> </a:t>
            </a:r>
            <a:r>
              <a:rPr lang="en-US" altLang="zh-CN" sz="2800"/>
              <a:t>6. </a:t>
            </a:r>
            <a:r>
              <a:rPr lang="zh-CN" altLang="en-US" sz="2800"/>
              <a:t>用</a:t>
            </a:r>
            <a:r>
              <a:rPr lang="en-US" altLang="zh-CN" sz="2800"/>
              <a:t>EXISTS/NOT EXISTS</a:t>
            </a:r>
            <a:r>
              <a:rPr lang="zh-CN" altLang="en-US" sz="2800"/>
              <a:t>实现逻辑蕴函</a:t>
            </a:r>
            <a:r>
              <a:rPr lang="en-US" altLang="zh-CN" sz="2800"/>
              <a:t>(</a:t>
            </a:r>
            <a:r>
              <a:rPr lang="zh-CN" altLang="en-US" sz="2800"/>
              <a:t>难点</a:t>
            </a:r>
            <a:r>
              <a:rPr lang="en-US" altLang="zh-CN" sz="2800"/>
              <a:t>)</a:t>
            </a:r>
            <a:endParaRPr lang="en-US" altLang="zh-CN" sz="2800"/>
          </a:p>
          <a:p>
            <a:pPr lvl="1" eaLnBrk="1" hangingPunct="1">
              <a:lnSpc>
                <a:spcPct val="130000"/>
              </a:lnSpc>
            </a:pPr>
            <a:r>
              <a:rPr lang="en-US" altLang="zh-CN"/>
              <a:t>SQL</a:t>
            </a:r>
            <a:r>
              <a:rPr lang="zh-CN" altLang="en-US"/>
              <a:t>语言中没有蕴函</a:t>
            </a:r>
            <a:r>
              <a:rPr lang="en-US" altLang="zh-CN"/>
              <a:t>(Implication)</a:t>
            </a:r>
            <a:r>
              <a:rPr lang="zh-CN" altLang="en-US"/>
              <a:t>逻辑运算</a:t>
            </a:r>
            <a:endParaRPr lang="zh-CN" altLang="en-US"/>
          </a:p>
          <a:p>
            <a:pPr lvl="1" eaLnBrk="1" hangingPunct="1">
              <a:lnSpc>
                <a:spcPct val="130000"/>
              </a:lnSpc>
            </a:pPr>
            <a:r>
              <a:rPr lang="zh-CN" altLang="en-US"/>
              <a:t>可以利用谓词演算将逻辑蕴函谓词等价转换为：</a:t>
            </a:r>
            <a:endParaRPr lang="zh-CN" altLang="en-US"/>
          </a:p>
          <a:p>
            <a:pPr eaLnBrk="1" hangingPunct="1">
              <a:lnSpc>
                <a:spcPct val="130000"/>
              </a:lnSpc>
              <a:buFont typeface="Wingdings" panose="05000000000000000000" pitchFamily="2" charset="2"/>
              <a:buNone/>
            </a:pPr>
            <a:r>
              <a:rPr lang="zh-CN" altLang="en-US"/>
              <a:t>                   </a:t>
            </a:r>
            <a:r>
              <a:rPr lang="en-US" altLang="zh-CN"/>
              <a:t>p </a:t>
            </a:r>
            <a:r>
              <a:rPr lang="en-US" altLang="zh-CN">
                <a:sym typeface="Symbol" panose="05050102010706020507" pitchFamily="18" charset="2"/>
              </a:rPr>
              <a:t></a:t>
            </a:r>
            <a:r>
              <a:rPr lang="en-US" altLang="zh-CN"/>
              <a:t> q ≡ </a:t>
            </a:r>
            <a:r>
              <a:rPr lang="en-US" altLang="zh-CN">
                <a:sym typeface="Symbol" panose="05050102010706020507" pitchFamily="18" charset="2"/>
              </a:rPr>
              <a:t></a:t>
            </a:r>
            <a:r>
              <a:rPr lang="en-US" altLang="zh-CN"/>
              <a:t> p∨q </a:t>
            </a:r>
            <a:endParaRPr lang="en-US" altLang="zh-CN"/>
          </a:p>
        </p:txBody>
      </p:sp>
      <p:sp>
        <p:nvSpPr>
          <p:cNvPr id="4" name="日期占位符 3"/>
          <p:cNvSpPr>
            <a:spLocks noGrp="1"/>
          </p:cNvSpPr>
          <p:nvPr>
            <p:ph type="dt" sz="quarter" idx="10"/>
          </p:nvPr>
        </p:nvSpPr>
        <p:spPr/>
        <p:txBody>
          <a:bodyPr/>
          <a:lstStyle/>
          <a:p>
            <a:pPr>
              <a:defRPr/>
            </a:pPr>
            <a:fld id="{00596CF1-0C34-4EE0-8A42-4999AA878343}" type="datetime1">
              <a:rPr lang="zh-CN" altLang="en-US"/>
            </a:fld>
            <a:endParaRPr lang="en-US" altLang="zh-CN"/>
          </a:p>
        </p:txBody>
      </p:sp>
      <p:sp>
        <p:nvSpPr>
          <p:cNvPr id="993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p:cNvSpPr>
          <p:nvPr>
            <p:ph type="title"/>
          </p:nvPr>
        </p:nvSpPr>
        <p:spPr/>
        <p:txBody>
          <a:bodyPr/>
          <a:lstStyle/>
          <a:p>
            <a:pPr eaLnBrk="1" hangingPunct="1"/>
            <a:r>
              <a:rPr lang="en-US" altLang="zh-CN"/>
              <a:t>3.3  </a:t>
            </a:r>
            <a:r>
              <a:rPr lang="zh-CN" altLang="en-US"/>
              <a:t>查    询 </a:t>
            </a:r>
            <a:endParaRPr lang="zh-CN" altLang="en-US"/>
          </a:p>
        </p:txBody>
      </p:sp>
      <p:sp>
        <p:nvSpPr>
          <p:cNvPr id="100355" name="Rectangle 3"/>
          <p:cNvSpPr>
            <a:spLocks noGrp="1" noRot="1"/>
          </p:cNvSpPr>
          <p:nvPr>
            <p:ph idx="1"/>
          </p:nvPr>
        </p:nvSpPr>
        <p:spPr/>
        <p:txBody>
          <a:bodyPr/>
          <a:lstStyle/>
          <a:p>
            <a:pPr algn="just" eaLnBrk="1" hangingPunct="1">
              <a:buFont typeface="Wingdings" panose="05000000000000000000" pitchFamily="2" charset="2"/>
              <a:buNone/>
            </a:pPr>
            <a:r>
              <a:rPr lang="en-US" altLang="zh-CN"/>
              <a:t>3.3.1 </a:t>
            </a:r>
            <a:r>
              <a:rPr lang="zh-CN" altLang="en-US"/>
              <a:t>概述</a:t>
            </a:r>
            <a:endParaRPr lang="zh-CN" altLang="en-US"/>
          </a:p>
          <a:p>
            <a:pPr algn="just" eaLnBrk="1" hangingPunct="1">
              <a:buFont typeface="Wingdings" panose="05000000000000000000" pitchFamily="2" charset="2"/>
              <a:buNone/>
            </a:pPr>
            <a:r>
              <a:rPr lang="en-US" altLang="zh-CN"/>
              <a:t>3.3.2 </a:t>
            </a:r>
            <a:r>
              <a:rPr lang="zh-CN" altLang="en-US"/>
              <a:t>单表查询</a:t>
            </a:r>
            <a:endParaRPr lang="zh-CN" altLang="en-US"/>
          </a:p>
          <a:p>
            <a:pPr algn="just" eaLnBrk="1" hangingPunct="1">
              <a:buFont typeface="Wingdings" panose="05000000000000000000" pitchFamily="2" charset="2"/>
              <a:buNone/>
            </a:pPr>
            <a:r>
              <a:rPr lang="en-US" altLang="zh-CN"/>
              <a:t>3.3.3 </a:t>
            </a:r>
            <a:r>
              <a:rPr lang="zh-CN" altLang="en-US"/>
              <a:t>连接查询</a:t>
            </a:r>
            <a:endParaRPr lang="zh-CN" altLang="en-US"/>
          </a:p>
          <a:p>
            <a:pPr algn="just" eaLnBrk="1" hangingPunct="1">
              <a:buFont typeface="Wingdings" panose="05000000000000000000" pitchFamily="2" charset="2"/>
              <a:buNone/>
            </a:pPr>
            <a:r>
              <a:rPr lang="en-US" altLang="zh-CN"/>
              <a:t>3.3.4 </a:t>
            </a:r>
            <a:r>
              <a:rPr lang="zh-CN" altLang="en-US"/>
              <a:t>嵌套查询</a:t>
            </a:r>
            <a:endParaRPr lang="zh-CN" altLang="en-US"/>
          </a:p>
          <a:p>
            <a:pPr algn="just" eaLnBrk="1" hangingPunct="1">
              <a:buFont typeface="Wingdings" panose="05000000000000000000" pitchFamily="2" charset="2"/>
              <a:buNone/>
            </a:pPr>
            <a:r>
              <a:rPr lang="en-US" altLang="zh-CN">
                <a:solidFill>
                  <a:schemeClr val="hlink"/>
                </a:solidFill>
              </a:rPr>
              <a:t>3.3.5 </a:t>
            </a:r>
            <a:r>
              <a:rPr lang="zh-CN" altLang="en-US">
                <a:solidFill>
                  <a:schemeClr val="hlink"/>
                </a:solidFill>
              </a:rPr>
              <a:t>集合查询</a:t>
            </a:r>
            <a:endParaRPr lang="zh-CN" altLang="en-US">
              <a:solidFill>
                <a:schemeClr val="hlink"/>
              </a:solidFill>
            </a:endParaRPr>
          </a:p>
          <a:p>
            <a:pPr eaLnBrk="1" hangingPunct="1">
              <a:buFont typeface="Wingdings" panose="05000000000000000000" pitchFamily="2" charset="2"/>
              <a:buNone/>
            </a:pPr>
            <a:r>
              <a:rPr lang="en-US" altLang="zh-CN"/>
              <a:t>3.3.6 </a:t>
            </a:r>
            <a:r>
              <a:rPr lang="zh-CN" altLang="en-US"/>
              <a:t>小结 </a:t>
            </a:r>
            <a:endParaRPr lang="zh-CN" altLang="en-US"/>
          </a:p>
        </p:txBody>
      </p:sp>
      <p:sp>
        <p:nvSpPr>
          <p:cNvPr id="4" name="日期占位符 3"/>
          <p:cNvSpPr>
            <a:spLocks noGrp="1"/>
          </p:cNvSpPr>
          <p:nvPr>
            <p:ph type="dt" sz="quarter" idx="10"/>
          </p:nvPr>
        </p:nvSpPr>
        <p:spPr/>
        <p:txBody>
          <a:bodyPr/>
          <a:lstStyle/>
          <a:p>
            <a:pPr>
              <a:defRPr/>
            </a:pPr>
            <a:fld id="{8E24DCB4-28F4-4B9A-B78A-EE4BD127AA24}" type="datetime1">
              <a:rPr lang="zh-CN" altLang="en-US"/>
            </a:fld>
            <a:endParaRPr lang="en-US" altLang="zh-CN"/>
          </a:p>
        </p:txBody>
      </p:sp>
      <p:sp>
        <p:nvSpPr>
          <p:cNvPr id="1003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p:cNvSpPr>
          <p:nvPr>
            <p:ph type="title"/>
          </p:nvPr>
        </p:nvSpPr>
        <p:spPr/>
        <p:txBody>
          <a:bodyPr/>
          <a:lstStyle/>
          <a:p>
            <a:pPr eaLnBrk="1" hangingPunct="1"/>
            <a:r>
              <a:rPr lang="en-US" altLang="zh-CN">
                <a:latin typeface="宋体" panose="02010600030101010101" pitchFamily="2" charset="-122"/>
              </a:rPr>
              <a:t>3.3.5  </a:t>
            </a:r>
            <a:r>
              <a:rPr lang="zh-CN" altLang="en-US">
                <a:latin typeface="宋体" panose="02010600030101010101" pitchFamily="2" charset="-122"/>
              </a:rPr>
              <a:t>集合查询</a:t>
            </a:r>
            <a:endParaRPr lang="zh-CN" altLang="en-US">
              <a:latin typeface="宋体" panose="02010600030101010101" pitchFamily="2" charset="-122"/>
            </a:endParaRPr>
          </a:p>
        </p:txBody>
      </p:sp>
      <p:sp>
        <p:nvSpPr>
          <p:cNvPr id="101379" name="Rectangle 3"/>
          <p:cNvSpPr>
            <a:spLocks noGrp="1" noRot="1"/>
          </p:cNvSpPr>
          <p:nvPr>
            <p:ph idx="1"/>
          </p:nvPr>
        </p:nvSpPr>
        <p:spPr>
          <a:xfrm>
            <a:off x="642938" y="2286000"/>
            <a:ext cx="7972425" cy="3994150"/>
          </a:xfrm>
        </p:spPr>
        <p:txBody>
          <a:bodyPr/>
          <a:lstStyle/>
          <a:p>
            <a:pPr algn="just" eaLnBrk="1" hangingPunct="1">
              <a:lnSpc>
                <a:spcPct val="90000"/>
              </a:lnSpc>
              <a:buFont typeface="Wingdings" panose="05000000000000000000" pitchFamily="2" charset="2"/>
              <a:buNone/>
            </a:pPr>
            <a:r>
              <a:rPr lang="zh-CN" altLang="en-US">
                <a:latin typeface="宋体" panose="02010600030101010101" pitchFamily="2" charset="-122"/>
              </a:rPr>
              <a:t>标准</a:t>
            </a:r>
            <a:r>
              <a:rPr lang="en-US" altLang="zh-CN">
                <a:latin typeface="宋体" panose="02010600030101010101" pitchFamily="2" charset="-122"/>
              </a:rPr>
              <a:t>SQL</a:t>
            </a:r>
            <a:r>
              <a:rPr lang="zh-CN" altLang="en-US">
                <a:latin typeface="宋体" panose="02010600030101010101" pitchFamily="2" charset="-122"/>
              </a:rPr>
              <a:t>直接支持的集合操作种类</a:t>
            </a:r>
            <a:endParaRPr lang="zh-CN" altLang="en-US">
              <a:latin typeface="宋体" panose="02010600030101010101" pitchFamily="2" charset="-122"/>
            </a:endParaRPr>
          </a:p>
          <a:p>
            <a:pPr lvl="1" algn="just" eaLnBrk="1" hangingPunct="1">
              <a:lnSpc>
                <a:spcPct val="90000"/>
              </a:lnSpc>
              <a:buFont typeface="Wingdings" panose="05000000000000000000" pitchFamily="2" charset="2"/>
              <a:buNone/>
            </a:pPr>
            <a:r>
              <a:rPr lang="zh-CN" altLang="en-US" sz="3200">
                <a:latin typeface="宋体" panose="02010600030101010101" pitchFamily="2" charset="-122"/>
              </a:rPr>
              <a:t>并操作</a:t>
            </a:r>
            <a:r>
              <a:rPr lang="en-US" altLang="zh-CN" sz="3200">
                <a:latin typeface="宋体" panose="02010600030101010101" pitchFamily="2" charset="-122"/>
              </a:rPr>
              <a:t>(UNION)</a:t>
            </a:r>
            <a:endParaRPr lang="en-US" altLang="zh-CN" sz="3200">
              <a:latin typeface="宋体" panose="02010600030101010101" pitchFamily="2" charset="-122"/>
            </a:endParaRPr>
          </a:p>
          <a:p>
            <a:pPr lvl="1" algn="just" eaLnBrk="1" hangingPunct="1">
              <a:lnSpc>
                <a:spcPct val="90000"/>
              </a:lnSpc>
              <a:buFont typeface="Wingdings" panose="05000000000000000000" pitchFamily="2" charset="2"/>
              <a:buNone/>
            </a:pPr>
            <a:endParaRPr lang="en-US" altLang="zh-CN" sz="3200">
              <a:latin typeface="宋体" panose="02010600030101010101" pitchFamily="2" charset="-122"/>
            </a:endParaRPr>
          </a:p>
          <a:p>
            <a:pPr algn="just" eaLnBrk="1" hangingPunct="1">
              <a:lnSpc>
                <a:spcPct val="90000"/>
              </a:lnSpc>
              <a:buFont typeface="Wingdings" panose="05000000000000000000" pitchFamily="2" charset="2"/>
              <a:buNone/>
            </a:pPr>
            <a:r>
              <a:rPr lang="zh-CN" altLang="en-US">
                <a:latin typeface="宋体" panose="02010600030101010101" pitchFamily="2" charset="-122"/>
              </a:rPr>
              <a:t>一般商用数据库支持的集合操作种类</a:t>
            </a:r>
            <a:endParaRPr lang="zh-CN" altLang="en-US">
              <a:latin typeface="宋体" panose="02010600030101010101" pitchFamily="2" charset="-122"/>
            </a:endParaRPr>
          </a:p>
          <a:p>
            <a:pPr lvl="1" algn="just" eaLnBrk="1" hangingPunct="1">
              <a:lnSpc>
                <a:spcPct val="90000"/>
              </a:lnSpc>
              <a:buFont typeface="Wingdings" panose="05000000000000000000" pitchFamily="2" charset="2"/>
              <a:buNone/>
            </a:pPr>
            <a:r>
              <a:rPr lang="zh-CN" altLang="en-US" sz="3200">
                <a:latin typeface="宋体" panose="02010600030101010101" pitchFamily="2" charset="-122"/>
              </a:rPr>
              <a:t>并操作</a:t>
            </a:r>
            <a:r>
              <a:rPr lang="en-US" altLang="zh-CN" sz="3200">
                <a:latin typeface="宋体" panose="02010600030101010101" pitchFamily="2" charset="-122"/>
              </a:rPr>
              <a:t>(UNION)</a:t>
            </a:r>
            <a:endParaRPr lang="en-US" altLang="zh-CN" sz="3200">
              <a:latin typeface="宋体" panose="02010600030101010101" pitchFamily="2" charset="-122"/>
            </a:endParaRPr>
          </a:p>
          <a:p>
            <a:pPr lvl="1" algn="just" eaLnBrk="1" hangingPunct="1">
              <a:lnSpc>
                <a:spcPct val="90000"/>
              </a:lnSpc>
              <a:buFont typeface="Wingdings" panose="05000000000000000000" pitchFamily="2" charset="2"/>
              <a:buNone/>
            </a:pPr>
            <a:r>
              <a:rPr lang="zh-CN" altLang="en-US" sz="3200">
                <a:latin typeface="宋体" panose="02010600030101010101" pitchFamily="2" charset="-122"/>
              </a:rPr>
              <a:t>交操作</a:t>
            </a:r>
            <a:r>
              <a:rPr lang="en-US" altLang="zh-CN" sz="3200">
                <a:latin typeface="宋体" panose="02010600030101010101" pitchFamily="2" charset="-122"/>
              </a:rPr>
              <a:t>(INTERSECT)</a:t>
            </a:r>
            <a:endParaRPr lang="en-US" altLang="zh-CN" sz="3200">
              <a:latin typeface="宋体" panose="02010600030101010101" pitchFamily="2" charset="-122"/>
            </a:endParaRPr>
          </a:p>
          <a:p>
            <a:pPr lvl="1" algn="just" eaLnBrk="1" hangingPunct="1">
              <a:lnSpc>
                <a:spcPct val="90000"/>
              </a:lnSpc>
              <a:buFont typeface="Wingdings" panose="05000000000000000000" pitchFamily="2" charset="2"/>
              <a:buNone/>
            </a:pPr>
            <a:r>
              <a:rPr lang="zh-CN" altLang="en-US" sz="3200">
                <a:latin typeface="宋体" panose="02010600030101010101" pitchFamily="2" charset="-122"/>
              </a:rPr>
              <a:t>差操作</a:t>
            </a:r>
            <a:r>
              <a:rPr lang="en-US" altLang="zh-CN" sz="3200">
                <a:latin typeface="宋体" panose="02010600030101010101" pitchFamily="2" charset="-122"/>
              </a:rPr>
              <a:t>(MINUS)</a:t>
            </a:r>
            <a:endParaRPr lang="en-US" altLang="zh-CN" sz="3200">
              <a:latin typeface="宋体" panose="02010600030101010101" pitchFamily="2" charset="-122"/>
            </a:endParaRPr>
          </a:p>
          <a:p>
            <a:pPr algn="just" eaLnBrk="1" hangingPunct="1">
              <a:lnSpc>
                <a:spcPct val="90000"/>
              </a:lnSpc>
            </a:pPr>
            <a:endParaRPr lang="en-US" altLang="zh-CN" sz="3600"/>
          </a:p>
        </p:txBody>
      </p:sp>
      <p:sp>
        <p:nvSpPr>
          <p:cNvPr id="4" name="日期占位符 3"/>
          <p:cNvSpPr>
            <a:spLocks noGrp="1"/>
          </p:cNvSpPr>
          <p:nvPr>
            <p:ph type="dt" sz="quarter" idx="10"/>
          </p:nvPr>
        </p:nvSpPr>
        <p:spPr/>
        <p:txBody>
          <a:bodyPr/>
          <a:lstStyle/>
          <a:p>
            <a:pPr>
              <a:defRPr/>
            </a:pPr>
            <a:fld id="{6A123984-0B85-4252-81E2-400BE47AF7C1}" type="datetime1">
              <a:rPr lang="zh-CN" altLang="en-US"/>
            </a:fld>
            <a:endParaRPr lang="en-US" altLang="zh-CN"/>
          </a:p>
        </p:txBody>
      </p:sp>
      <p:sp>
        <p:nvSpPr>
          <p:cNvPr id="1013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p:cNvSpPr>
          <p:nvPr>
            <p:ph type="title"/>
          </p:nvPr>
        </p:nvSpPr>
        <p:spPr/>
        <p:txBody>
          <a:bodyPr/>
          <a:lstStyle/>
          <a:p>
            <a:pPr eaLnBrk="1" hangingPunct="1"/>
            <a:r>
              <a:rPr lang="en-US" altLang="zh-CN"/>
              <a:t>1</a:t>
            </a:r>
            <a:r>
              <a:rPr lang="zh-CN" altLang="en-US"/>
              <a:t>． 并操作</a:t>
            </a:r>
            <a:endParaRPr lang="zh-CN" altLang="en-US"/>
          </a:p>
        </p:txBody>
      </p:sp>
      <p:sp>
        <p:nvSpPr>
          <p:cNvPr id="102403" name="Rectangle 3"/>
          <p:cNvSpPr>
            <a:spLocks noGrp="1" noRot="1"/>
          </p:cNvSpPr>
          <p:nvPr>
            <p:ph idx="1"/>
          </p:nvPr>
        </p:nvSpPr>
        <p:spPr/>
        <p:txBody>
          <a:bodyPr/>
          <a:lstStyle/>
          <a:p>
            <a:pPr eaLnBrk="1" hangingPunct="1"/>
            <a:r>
              <a:rPr lang="zh-CN" altLang="en-US" sz="3600"/>
              <a:t>形式</a:t>
            </a:r>
            <a:endParaRPr lang="zh-CN" altLang="en-US" sz="3600"/>
          </a:p>
          <a:p>
            <a:pPr lvl="1" eaLnBrk="1" hangingPunct="1">
              <a:buFont typeface="Wingdings" panose="05000000000000000000" pitchFamily="2" charset="2"/>
              <a:buNone/>
            </a:pPr>
            <a:r>
              <a:rPr lang="zh-CN" altLang="en-US"/>
              <a:t>		</a:t>
            </a:r>
            <a:r>
              <a:rPr lang="en-US" altLang="zh-CN"/>
              <a:t>&lt;</a:t>
            </a:r>
            <a:r>
              <a:rPr lang="zh-CN" altLang="en-US"/>
              <a:t>查询块</a:t>
            </a:r>
            <a:r>
              <a:rPr lang="en-US" altLang="zh-CN"/>
              <a:t>&gt;</a:t>
            </a:r>
            <a:endParaRPr lang="en-US" altLang="zh-CN"/>
          </a:p>
          <a:p>
            <a:pPr lvl="1" eaLnBrk="1" hangingPunct="1">
              <a:buFont typeface="Wingdings" panose="05000000000000000000" pitchFamily="2" charset="2"/>
              <a:buNone/>
            </a:pPr>
            <a:r>
              <a:rPr lang="en-US" altLang="zh-CN"/>
              <a:t>	 UNION</a:t>
            </a:r>
            <a:endParaRPr lang="en-US" altLang="zh-CN"/>
          </a:p>
          <a:p>
            <a:pPr lvl="1" eaLnBrk="1" hangingPunct="1">
              <a:buFont typeface="Wingdings" panose="05000000000000000000" pitchFamily="2" charset="2"/>
              <a:buNone/>
            </a:pPr>
            <a:r>
              <a:rPr lang="en-US" altLang="zh-CN"/>
              <a:t>	 &lt;</a:t>
            </a:r>
            <a:r>
              <a:rPr lang="zh-CN" altLang="en-US"/>
              <a:t>查询块</a:t>
            </a:r>
            <a:r>
              <a:rPr lang="en-US" altLang="zh-CN"/>
              <a:t>&gt;</a:t>
            </a:r>
            <a:endParaRPr lang="en-US" altLang="zh-CN" sz="3200"/>
          </a:p>
          <a:p>
            <a:pPr lvl="1" eaLnBrk="1" hangingPunct="1"/>
            <a:endParaRPr lang="en-US" altLang="zh-CN"/>
          </a:p>
          <a:p>
            <a:pPr lvl="1" eaLnBrk="1" hangingPunct="1"/>
            <a:r>
              <a:rPr lang="zh-CN" altLang="en-US"/>
              <a:t>参加</a:t>
            </a:r>
            <a:r>
              <a:rPr lang="en-US" altLang="zh-CN"/>
              <a:t>UNION</a:t>
            </a:r>
            <a:r>
              <a:rPr lang="zh-CN" altLang="en-US"/>
              <a:t>操作的各结果表的列数必须相同；对应项的数据类型也必须相同</a:t>
            </a:r>
            <a:endParaRPr lang="zh-CN" altLang="en-US"/>
          </a:p>
        </p:txBody>
      </p:sp>
      <p:sp>
        <p:nvSpPr>
          <p:cNvPr id="4" name="日期占位符 3"/>
          <p:cNvSpPr>
            <a:spLocks noGrp="1"/>
          </p:cNvSpPr>
          <p:nvPr>
            <p:ph type="dt" sz="quarter" idx="10"/>
          </p:nvPr>
        </p:nvSpPr>
        <p:spPr/>
        <p:txBody>
          <a:bodyPr/>
          <a:lstStyle/>
          <a:p>
            <a:pPr>
              <a:defRPr/>
            </a:pPr>
            <a:fld id="{1FE3AFC5-C790-4CD9-AEED-43541374B838}" type="datetime1">
              <a:rPr lang="zh-CN" altLang="en-US"/>
            </a:fld>
            <a:endParaRPr lang="en-US" altLang="zh-CN"/>
          </a:p>
        </p:txBody>
      </p:sp>
      <p:sp>
        <p:nvSpPr>
          <p:cNvPr id="1024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p:cNvSpPr>
          <p:nvPr>
            <p:ph type="title"/>
          </p:nvPr>
        </p:nvSpPr>
        <p:spPr/>
        <p:txBody>
          <a:bodyPr/>
          <a:lstStyle/>
          <a:p>
            <a:pPr eaLnBrk="1" hangingPunct="1"/>
            <a:r>
              <a:rPr lang="zh-CN" altLang="en-US"/>
              <a:t>并操作（续）</a:t>
            </a:r>
            <a:endParaRPr lang="zh-CN" altLang="en-US"/>
          </a:p>
        </p:txBody>
      </p:sp>
      <p:sp>
        <p:nvSpPr>
          <p:cNvPr id="103427" name="Rectangle 3"/>
          <p:cNvSpPr>
            <a:spLocks noGrp="1" noRot="1"/>
          </p:cNvSpPr>
          <p:nvPr>
            <p:ph idx="1"/>
          </p:nvPr>
        </p:nvSpPr>
        <p:spPr/>
        <p:txBody>
          <a:bodyPr/>
          <a:lstStyle/>
          <a:p>
            <a:pPr eaLnBrk="1" hangingPunct="1">
              <a:buFont typeface="Wingdings" panose="05000000000000000000" pitchFamily="2" charset="2"/>
              <a:buNone/>
            </a:pPr>
            <a:r>
              <a:rPr lang="zh-CN" altLang="en-US"/>
              <a:t>方法二：</a:t>
            </a:r>
            <a:endParaRPr lang="zh-CN" altLang="en-US"/>
          </a:p>
          <a:p>
            <a:pPr eaLnBrk="1" hangingPunct="1">
              <a:buFont typeface="Wingdings" panose="05000000000000000000" pitchFamily="2" charset="2"/>
              <a:buNone/>
            </a:pPr>
            <a:r>
              <a:rPr lang="zh-CN" altLang="en-US"/>
              <a:t>       </a:t>
            </a:r>
            <a:r>
              <a:rPr lang="en-US" altLang="zh-CN" sz="2800"/>
              <a:t>SELECT  DISTINCT  *</a:t>
            </a:r>
            <a:endParaRPr lang="en-US" altLang="zh-CN" sz="2800"/>
          </a:p>
          <a:p>
            <a:pPr eaLnBrk="1" hangingPunct="1">
              <a:buFont typeface="Wingdings" panose="05000000000000000000" pitchFamily="2" charset="2"/>
              <a:buNone/>
            </a:pPr>
            <a:r>
              <a:rPr lang="en-US" altLang="zh-CN" sz="2800"/>
              <a:t>        FROM Student</a:t>
            </a:r>
            <a:endParaRPr lang="en-US" altLang="zh-CN" sz="2800"/>
          </a:p>
          <a:p>
            <a:pPr eaLnBrk="1" hangingPunct="1">
              <a:buFont typeface="Wingdings" panose="05000000000000000000" pitchFamily="2" charset="2"/>
              <a:buNone/>
            </a:pPr>
            <a:r>
              <a:rPr lang="en-US" altLang="zh-CN" sz="2800"/>
              <a:t>        WHERE Sdept= 'CS'  OR  Sage&lt;=19</a:t>
            </a:r>
            <a:r>
              <a:rPr lang="zh-CN" altLang="en-US" sz="2800"/>
              <a:t>；</a:t>
            </a:r>
            <a:endParaRPr lang="zh-CN" altLang="en-US" sz="2800"/>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EDB8384C-AB5F-4BA2-A2B0-A59F01D8E517}" type="datetime1">
              <a:rPr lang="zh-CN" altLang="en-US"/>
            </a:fld>
            <a:endParaRPr lang="en-US" altLang="zh-CN"/>
          </a:p>
        </p:txBody>
      </p:sp>
      <p:sp>
        <p:nvSpPr>
          <p:cNvPr id="1034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p:cNvSpPr>
          <p:nvPr>
            <p:ph type="title"/>
          </p:nvPr>
        </p:nvSpPr>
        <p:spPr/>
        <p:txBody>
          <a:bodyPr/>
          <a:lstStyle/>
          <a:p>
            <a:pPr eaLnBrk="1" hangingPunct="1"/>
            <a:r>
              <a:rPr lang="zh-CN" altLang="en-US"/>
              <a:t>并操作（续）</a:t>
            </a:r>
            <a:endParaRPr lang="zh-CN" altLang="en-US"/>
          </a:p>
        </p:txBody>
      </p:sp>
      <p:sp>
        <p:nvSpPr>
          <p:cNvPr id="104451" name="Rectangle 3"/>
          <p:cNvSpPr>
            <a:spLocks noGrp="1" noRot="1"/>
          </p:cNvSpPr>
          <p:nvPr>
            <p:ph idx="1"/>
          </p:nvPr>
        </p:nvSpPr>
        <p:spPr>
          <a:xfrm>
            <a:off x="539750" y="2133600"/>
            <a:ext cx="8001000" cy="4114800"/>
          </a:xfrm>
        </p:spPr>
        <p:txBody>
          <a:bodyPr/>
          <a:lstStyle/>
          <a:p>
            <a:pPr eaLnBrk="1" hangingPunct="1">
              <a:lnSpc>
                <a:spcPct val="80000"/>
              </a:lnSpc>
              <a:buFont typeface="Wingdings" panose="05000000000000000000" pitchFamily="2" charset="2"/>
              <a:buNone/>
            </a:pPr>
            <a:r>
              <a:rPr lang="en-US" altLang="zh-CN" sz="2800"/>
              <a:t>[</a:t>
            </a:r>
            <a:r>
              <a:rPr lang="zh-CN" altLang="en-US" sz="2800"/>
              <a:t>例</a:t>
            </a:r>
            <a:r>
              <a:rPr lang="en-US" altLang="zh-CN" sz="2800"/>
              <a:t>]  </a:t>
            </a:r>
            <a:r>
              <a:rPr lang="zh-CN" altLang="en-US" sz="2800"/>
              <a:t>查询选修了课程</a:t>
            </a:r>
            <a:r>
              <a:rPr lang="en-US" altLang="zh-CN" sz="2800"/>
              <a:t>1</a:t>
            </a:r>
            <a:r>
              <a:rPr lang="zh-CN" altLang="en-US" sz="2800"/>
              <a:t>或者选修了课程</a:t>
            </a:r>
            <a:r>
              <a:rPr lang="en-US" altLang="zh-CN" sz="2800"/>
              <a:t>2</a:t>
            </a:r>
            <a:r>
              <a:rPr lang="zh-CN" altLang="en-US" sz="2800"/>
              <a:t>的学生。</a:t>
            </a:r>
            <a:endParaRPr lang="zh-CN" altLang="en-US" sz="2800"/>
          </a:p>
          <a:p>
            <a:pPr eaLnBrk="1" hangingPunct="1">
              <a:lnSpc>
                <a:spcPct val="80000"/>
              </a:lnSpc>
              <a:buFont typeface="Wingdings" panose="05000000000000000000" pitchFamily="2" charset="2"/>
              <a:buNone/>
            </a:pPr>
            <a:r>
              <a:rPr lang="zh-CN" altLang="en-US" sz="2800"/>
              <a:t>方法一：</a:t>
            </a:r>
            <a:endParaRPr lang="zh-CN" altLang="en-US" sz="2800"/>
          </a:p>
          <a:p>
            <a:pPr eaLnBrk="1" hangingPunct="1">
              <a:lnSpc>
                <a:spcPct val="80000"/>
              </a:lnSpc>
              <a:buFont typeface="Wingdings" panose="05000000000000000000" pitchFamily="2" charset="2"/>
              <a:buNone/>
            </a:pPr>
            <a:r>
              <a:rPr lang="zh-CN" altLang="en-US" sz="2800"/>
              <a:t>        </a:t>
            </a:r>
            <a:r>
              <a:rPr lang="en-US" altLang="zh-CN" sz="2800"/>
              <a:t>SELECT Sno</a:t>
            </a:r>
            <a:endParaRPr lang="en-US" altLang="zh-CN" sz="2800"/>
          </a:p>
          <a:p>
            <a:pPr eaLnBrk="1" hangingPunct="1">
              <a:lnSpc>
                <a:spcPct val="80000"/>
              </a:lnSpc>
              <a:buFont typeface="Wingdings" panose="05000000000000000000" pitchFamily="2" charset="2"/>
              <a:buNone/>
            </a:pPr>
            <a:r>
              <a:rPr lang="en-US" altLang="zh-CN" sz="2800"/>
              <a:t>        FROM SC</a:t>
            </a:r>
            <a:endParaRPr lang="en-US" altLang="zh-CN" sz="2800"/>
          </a:p>
          <a:p>
            <a:pPr eaLnBrk="1" hangingPunct="1">
              <a:lnSpc>
                <a:spcPct val="80000"/>
              </a:lnSpc>
              <a:buFont typeface="Wingdings" panose="05000000000000000000" pitchFamily="2" charset="2"/>
              <a:buNone/>
            </a:pPr>
            <a:r>
              <a:rPr lang="en-US" altLang="zh-CN" sz="2800"/>
              <a:t>        WHERE Cno=' 1 '</a:t>
            </a:r>
            <a:endParaRPr lang="en-US" altLang="zh-CN" sz="2800"/>
          </a:p>
          <a:p>
            <a:pPr eaLnBrk="1" hangingPunct="1">
              <a:lnSpc>
                <a:spcPct val="80000"/>
              </a:lnSpc>
              <a:buFont typeface="Wingdings" panose="05000000000000000000" pitchFamily="2" charset="2"/>
              <a:buNone/>
            </a:pPr>
            <a:r>
              <a:rPr lang="en-US" altLang="zh-CN" sz="2800"/>
              <a:t>        UNION</a:t>
            </a:r>
            <a:endParaRPr lang="en-US" altLang="zh-CN" sz="2800"/>
          </a:p>
          <a:p>
            <a:pPr eaLnBrk="1" hangingPunct="1">
              <a:lnSpc>
                <a:spcPct val="80000"/>
              </a:lnSpc>
              <a:buFont typeface="Wingdings" panose="05000000000000000000" pitchFamily="2" charset="2"/>
              <a:buNone/>
            </a:pPr>
            <a:r>
              <a:rPr lang="en-US" altLang="zh-CN" sz="2800"/>
              <a:t>        SELECT Sno</a:t>
            </a:r>
            <a:endParaRPr lang="en-US" altLang="zh-CN" sz="2800"/>
          </a:p>
          <a:p>
            <a:pPr eaLnBrk="1" hangingPunct="1">
              <a:lnSpc>
                <a:spcPct val="80000"/>
              </a:lnSpc>
              <a:buFont typeface="Wingdings" panose="05000000000000000000" pitchFamily="2" charset="2"/>
              <a:buNone/>
            </a:pPr>
            <a:r>
              <a:rPr lang="en-US" altLang="zh-CN" sz="2800"/>
              <a:t>        FROM SC</a:t>
            </a:r>
            <a:endParaRPr lang="en-US" altLang="zh-CN" sz="2800"/>
          </a:p>
          <a:p>
            <a:pPr eaLnBrk="1" hangingPunct="1">
              <a:lnSpc>
                <a:spcPct val="80000"/>
              </a:lnSpc>
              <a:buFont typeface="Wingdings" panose="05000000000000000000" pitchFamily="2" charset="2"/>
              <a:buNone/>
            </a:pPr>
            <a:r>
              <a:rPr lang="en-US" altLang="zh-CN" sz="2800"/>
              <a:t>        WHERE Cno= ' 2 '</a:t>
            </a:r>
            <a:r>
              <a:rPr lang="zh-CN" altLang="en-US" sz="2800"/>
              <a:t>；</a:t>
            </a:r>
            <a:endParaRPr lang="zh-CN" altLang="en-US" sz="2800"/>
          </a:p>
        </p:txBody>
      </p:sp>
      <p:sp>
        <p:nvSpPr>
          <p:cNvPr id="4" name="日期占位符 3"/>
          <p:cNvSpPr>
            <a:spLocks noGrp="1"/>
          </p:cNvSpPr>
          <p:nvPr>
            <p:ph type="dt" sz="quarter" idx="10"/>
          </p:nvPr>
        </p:nvSpPr>
        <p:spPr/>
        <p:txBody>
          <a:bodyPr/>
          <a:lstStyle/>
          <a:p>
            <a:pPr>
              <a:defRPr/>
            </a:pPr>
            <a:fld id="{D0520BEA-3D47-45B8-A035-90E6E5FA1BCB}" type="datetime1">
              <a:rPr lang="zh-CN" altLang="en-US"/>
            </a:fld>
            <a:endParaRPr lang="en-US" altLang="zh-CN"/>
          </a:p>
        </p:txBody>
      </p:sp>
      <p:sp>
        <p:nvSpPr>
          <p:cNvPr id="1044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p:cNvSpPr>
          <p:nvPr>
            <p:ph type="title"/>
          </p:nvPr>
        </p:nvSpPr>
        <p:spPr/>
        <p:txBody>
          <a:bodyPr/>
          <a:lstStyle/>
          <a:p>
            <a:pPr eaLnBrk="1" hangingPunct="1"/>
            <a:r>
              <a:rPr lang="zh-CN" altLang="en-US"/>
              <a:t>并操作（续）</a:t>
            </a:r>
            <a:endParaRPr lang="zh-CN" altLang="en-US"/>
          </a:p>
        </p:txBody>
      </p:sp>
      <p:sp>
        <p:nvSpPr>
          <p:cNvPr id="105475" name="Rectangle 3"/>
          <p:cNvSpPr>
            <a:spLocks noGrp="1" noRot="1"/>
          </p:cNvSpPr>
          <p:nvPr>
            <p:ph idx="1"/>
          </p:nvPr>
        </p:nvSpPr>
        <p:spPr/>
        <p:txBody>
          <a:bodyPr/>
          <a:lstStyle/>
          <a:p>
            <a:pPr eaLnBrk="1" hangingPunct="1">
              <a:buFont typeface="Wingdings" panose="05000000000000000000" pitchFamily="2" charset="2"/>
              <a:buNone/>
            </a:pPr>
            <a:r>
              <a:rPr lang="zh-CN" altLang="en-US"/>
              <a:t>方法二：</a:t>
            </a:r>
            <a:endParaRPr lang="zh-CN" altLang="en-US"/>
          </a:p>
          <a:p>
            <a:pPr eaLnBrk="1" hangingPunct="1">
              <a:buFont typeface="Wingdings" panose="05000000000000000000" pitchFamily="2" charset="2"/>
              <a:buNone/>
            </a:pPr>
            <a:r>
              <a:rPr lang="zh-CN" altLang="en-US"/>
              <a:t>       </a:t>
            </a:r>
            <a:r>
              <a:rPr lang="en-US" altLang="zh-CN" sz="2800"/>
              <a:t>SELECT  DISTINCT  Sno</a:t>
            </a:r>
            <a:endParaRPr lang="en-US" altLang="zh-CN" sz="2800"/>
          </a:p>
          <a:p>
            <a:pPr eaLnBrk="1" hangingPunct="1">
              <a:buFont typeface="Wingdings" panose="05000000000000000000" pitchFamily="2" charset="2"/>
              <a:buNone/>
            </a:pPr>
            <a:r>
              <a:rPr lang="en-US" altLang="zh-CN" sz="2800"/>
              <a:t>        FROM SC</a:t>
            </a:r>
            <a:endParaRPr lang="en-US" altLang="zh-CN" sz="2800"/>
          </a:p>
          <a:p>
            <a:pPr eaLnBrk="1" hangingPunct="1">
              <a:buFont typeface="Wingdings" panose="05000000000000000000" pitchFamily="2" charset="2"/>
              <a:buNone/>
            </a:pPr>
            <a:r>
              <a:rPr lang="en-US" altLang="zh-CN" sz="2800"/>
              <a:t>        WHERE Cno=' 1 '  OR  Cno= ' 2 '</a:t>
            </a:r>
            <a:r>
              <a:rPr lang="zh-CN" altLang="en-US" sz="2800"/>
              <a:t>；</a:t>
            </a:r>
            <a:endParaRPr lang="zh-CN" altLang="en-US" sz="2800"/>
          </a:p>
          <a:p>
            <a:pPr eaLnBrk="1" hangingPunct="1">
              <a:buFont typeface="Wingdings" panose="05000000000000000000" pitchFamily="2" charset="2"/>
              <a:buNone/>
            </a:pPr>
            <a:endParaRPr lang="zh-CN" altLang="en-US" sz="2800"/>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C017D113-B331-45F4-AB1C-9CC054DE331F}" type="datetime1">
              <a:rPr lang="zh-CN" altLang="en-US"/>
            </a:fld>
            <a:endParaRPr lang="en-US" altLang="zh-CN"/>
          </a:p>
        </p:txBody>
      </p:sp>
      <p:sp>
        <p:nvSpPr>
          <p:cNvPr id="1054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p:cNvSpPr>
          <p:nvPr>
            <p:ph type="title"/>
          </p:nvPr>
        </p:nvSpPr>
        <p:spPr/>
        <p:txBody>
          <a:bodyPr/>
          <a:lstStyle/>
          <a:p>
            <a:pPr eaLnBrk="1" hangingPunct="1"/>
            <a:r>
              <a:rPr lang="zh-CN" altLang="en-US"/>
              <a:t>并操作（续）</a:t>
            </a:r>
            <a:endParaRPr lang="zh-CN" altLang="en-US"/>
          </a:p>
        </p:txBody>
      </p:sp>
      <p:sp>
        <p:nvSpPr>
          <p:cNvPr id="106499"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a:t>
            </a:r>
            <a:r>
              <a:rPr lang="zh-CN" altLang="en-US" sz="2800"/>
              <a:t>例</a:t>
            </a:r>
            <a:r>
              <a:rPr lang="en-US" altLang="zh-CN" sz="2800"/>
              <a:t>]  </a:t>
            </a:r>
            <a:r>
              <a:rPr lang="zh-CN" altLang="en-US" sz="2800"/>
              <a:t>设数据库中有一教师表</a:t>
            </a:r>
            <a:r>
              <a:rPr lang="en-US" altLang="zh-CN" sz="2800"/>
              <a:t>Teacher(Tno, Tname,...)</a:t>
            </a:r>
            <a:r>
              <a:rPr lang="zh-CN" altLang="en-US" sz="2800"/>
              <a:t>。查询学校中所有师生的姓名。</a:t>
            </a:r>
            <a:endParaRPr lang="zh-CN" altLang="en-US" sz="2800"/>
          </a:p>
          <a:p>
            <a:pPr eaLnBrk="1" hangingPunct="1">
              <a:lnSpc>
                <a:spcPct val="90000"/>
              </a:lnSpc>
              <a:buFont typeface="Wingdings" panose="05000000000000000000" pitchFamily="2" charset="2"/>
              <a:buNone/>
            </a:pPr>
            <a:r>
              <a:rPr lang="zh-CN" altLang="en-US" sz="2800"/>
              <a:t>       </a:t>
            </a:r>
            <a:endParaRPr lang="zh-CN" altLang="en-US" sz="2800"/>
          </a:p>
          <a:p>
            <a:pPr eaLnBrk="1" hangingPunct="1">
              <a:lnSpc>
                <a:spcPct val="90000"/>
              </a:lnSpc>
              <a:buFont typeface="Wingdings" panose="05000000000000000000" pitchFamily="2" charset="2"/>
              <a:buNone/>
            </a:pPr>
            <a:r>
              <a:rPr lang="zh-CN" altLang="en-US" sz="2800"/>
              <a:t>       </a:t>
            </a:r>
            <a:r>
              <a:rPr lang="en-US" altLang="zh-CN" sz="2800"/>
              <a:t>SELECT Sname</a:t>
            </a:r>
            <a:endParaRPr lang="en-US" altLang="zh-CN" sz="2800"/>
          </a:p>
          <a:p>
            <a:pPr eaLnBrk="1" hangingPunct="1">
              <a:lnSpc>
                <a:spcPct val="90000"/>
              </a:lnSpc>
              <a:buFont typeface="Wingdings" panose="05000000000000000000" pitchFamily="2" charset="2"/>
              <a:buNone/>
            </a:pPr>
            <a:r>
              <a:rPr lang="en-US" altLang="zh-CN" sz="2800"/>
              <a:t>        FROM   Student</a:t>
            </a:r>
            <a:endParaRPr lang="en-US" altLang="zh-CN" sz="2800"/>
          </a:p>
          <a:p>
            <a:pPr eaLnBrk="1" hangingPunct="1">
              <a:lnSpc>
                <a:spcPct val="90000"/>
              </a:lnSpc>
              <a:buFont typeface="Wingdings" panose="05000000000000000000" pitchFamily="2" charset="2"/>
              <a:buNone/>
            </a:pPr>
            <a:r>
              <a:rPr lang="en-US" altLang="zh-CN" sz="2800"/>
              <a:t>        UNION</a:t>
            </a:r>
            <a:endParaRPr lang="en-US" altLang="zh-CN" sz="2800"/>
          </a:p>
          <a:p>
            <a:pPr eaLnBrk="1" hangingPunct="1">
              <a:lnSpc>
                <a:spcPct val="90000"/>
              </a:lnSpc>
              <a:buFont typeface="Wingdings" panose="05000000000000000000" pitchFamily="2" charset="2"/>
              <a:buNone/>
            </a:pPr>
            <a:r>
              <a:rPr lang="en-US" altLang="zh-CN" sz="2800"/>
              <a:t>        SELECT  Tname</a:t>
            </a:r>
            <a:endParaRPr lang="en-US" altLang="zh-CN" sz="2800"/>
          </a:p>
          <a:p>
            <a:pPr eaLnBrk="1" hangingPunct="1">
              <a:lnSpc>
                <a:spcPct val="90000"/>
              </a:lnSpc>
              <a:buFont typeface="Wingdings" panose="05000000000000000000" pitchFamily="2" charset="2"/>
              <a:buNone/>
            </a:pPr>
            <a:r>
              <a:rPr lang="en-US" altLang="zh-CN" sz="2800"/>
              <a:t>        FROM   Teacher;</a:t>
            </a:r>
            <a:endParaRPr lang="en-US" altLang="zh-CN" sz="2800"/>
          </a:p>
        </p:txBody>
      </p:sp>
      <p:sp>
        <p:nvSpPr>
          <p:cNvPr id="5" name="日期占位符 3"/>
          <p:cNvSpPr>
            <a:spLocks noGrp="1"/>
          </p:cNvSpPr>
          <p:nvPr>
            <p:ph type="dt" sz="quarter" idx="10"/>
          </p:nvPr>
        </p:nvSpPr>
        <p:spPr/>
        <p:txBody>
          <a:bodyPr/>
          <a:lstStyle/>
          <a:p>
            <a:pPr>
              <a:defRPr/>
            </a:pPr>
            <a:fld id="{E3121534-9097-47AD-85D4-E5463204E655}" type="datetime1">
              <a:rPr lang="zh-CN" altLang="en-US"/>
            </a:fld>
            <a:endParaRPr lang="en-US" altLang="zh-CN"/>
          </a:p>
        </p:txBody>
      </p:sp>
      <p:sp>
        <p:nvSpPr>
          <p:cNvPr id="1065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
        <p:nvSpPr>
          <p:cNvPr id="106502" name="AutoShape 4"/>
          <p:cNvSpPr>
            <a:spLocks noChangeArrowheads="1"/>
          </p:cNvSpPr>
          <p:nvPr/>
        </p:nvSpPr>
        <p:spPr bwMode="auto">
          <a:xfrm>
            <a:off x="7885113" y="5445125"/>
            <a:ext cx="838200" cy="609600"/>
          </a:xfrm>
          <a:prstGeom prst="irregularSeal1">
            <a:avLst/>
          </a:prstGeom>
          <a:solidFill>
            <a:schemeClr val="folHlink"/>
          </a:solidFill>
          <a:ln w="28575">
            <a:solidFill>
              <a:schemeClr val="tx1"/>
            </a:solidFill>
            <a:miter lim="800000"/>
          </a:ln>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en-US" altLang="zh-CN" sz="2400">
                <a:latin typeface="Times New Roman" panose="02020603050405020304" pitchFamily="18" charset="0"/>
              </a:rPr>
              <a:t>new</a:t>
            </a:r>
            <a:endParaRPr kumimoji="1" lang="en-US" altLang="zh-CN" sz="2400">
              <a:latin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pPr eaLnBrk="1" hangingPunct="1"/>
            <a:r>
              <a:rPr lang="zh-CN" altLang="en-US"/>
              <a:t>数据库系统的特点</a:t>
            </a:r>
            <a:endParaRPr lang="zh-CN" altLang="en-US"/>
          </a:p>
        </p:txBody>
      </p:sp>
      <p:sp>
        <p:nvSpPr>
          <p:cNvPr id="76803" name="内容占位符 2"/>
          <p:cNvSpPr>
            <a:spLocks noGrp="1"/>
          </p:cNvSpPr>
          <p:nvPr>
            <p:ph idx="1"/>
          </p:nvPr>
        </p:nvSpPr>
        <p:spPr/>
        <p:txBody>
          <a:bodyPr/>
          <a:lstStyle/>
          <a:p>
            <a:pPr eaLnBrk="1" hangingPunct="1"/>
            <a:r>
              <a:rPr lang="zh-CN" altLang="en-US"/>
              <a:t>数据结构化</a:t>
            </a:r>
            <a:endParaRPr lang="en-US" altLang="zh-CN"/>
          </a:p>
          <a:p>
            <a:pPr eaLnBrk="1" hangingPunct="1">
              <a:buFont typeface="Wingdings 2" panose="05020102010507070707" pitchFamily="18" charset="2"/>
              <a:buNone/>
            </a:pPr>
            <a:r>
              <a:rPr lang="en-US" altLang="zh-CN"/>
              <a:t>         </a:t>
            </a:r>
            <a:r>
              <a:rPr lang="zh-CN" altLang="en-US">
                <a:solidFill>
                  <a:srgbClr val="F46BFB"/>
                </a:solidFill>
              </a:rPr>
              <a:t>数据模型</a:t>
            </a:r>
            <a:endParaRPr lang="en-US" altLang="zh-CN">
              <a:solidFill>
                <a:srgbClr val="F46BFB"/>
              </a:solidFill>
            </a:endParaRPr>
          </a:p>
          <a:p>
            <a:pPr eaLnBrk="1" hangingPunct="1"/>
            <a:r>
              <a:rPr lang="zh-CN" altLang="en-US"/>
              <a:t>数据独立性</a:t>
            </a:r>
            <a:endParaRPr lang="en-US" altLang="zh-CN"/>
          </a:p>
          <a:p>
            <a:pPr eaLnBrk="1" hangingPunct="1">
              <a:buFont typeface="Wingdings 2" panose="05020102010507070707" pitchFamily="18" charset="2"/>
              <a:buNone/>
            </a:pPr>
            <a:r>
              <a:rPr lang="en-US" altLang="zh-CN"/>
              <a:t>        </a:t>
            </a:r>
            <a:r>
              <a:rPr lang="zh-CN" altLang="en-US">
                <a:solidFill>
                  <a:srgbClr val="F46BFB"/>
                </a:solidFill>
              </a:rPr>
              <a:t>高度的物理独立性，一定的逻辑独立性</a:t>
            </a:r>
            <a:endParaRPr lang="en-US" altLang="zh-CN">
              <a:solidFill>
                <a:srgbClr val="F46BFB"/>
              </a:solidFill>
            </a:endParaRPr>
          </a:p>
          <a:p>
            <a:pPr eaLnBrk="1" hangingPunct="1"/>
            <a:r>
              <a:rPr lang="zh-CN" altLang="en-US"/>
              <a:t>数据共享性</a:t>
            </a:r>
            <a:endParaRPr lang="en-US" altLang="zh-CN"/>
          </a:p>
          <a:p>
            <a:pPr eaLnBrk="1" hangingPunct="1">
              <a:buFont typeface="Wingdings 2" panose="05020102010507070707" pitchFamily="18" charset="2"/>
              <a:buNone/>
            </a:pPr>
            <a:r>
              <a:rPr lang="en-US" altLang="zh-CN"/>
              <a:t>         </a:t>
            </a:r>
            <a:r>
              <a:rPr lang="zh-CN" altLang="en-US">
                <a:solidFill>
                  <a:srgbClr val="C00000"/>
                </a:solidFill>
              </a:rPr>
              <a:t>共享性高，冗余度低，易扩充</a:t>
            </a:r>
            <a:endParaRPr lang="en-US" altLang="zh-CN">
              <a:solidFill>
                <a:srgbClr val="C00000"/>
              </a:solidFill>
            </a:endParaRPr>
          </a:p>
          <a:p>
            <a:pPr eaLnBrk="1" hangingPunct="1"/>
            <a:r>
              <a:rPr lang="zh-CN" altLang="en-US"/>
              <a:t>数据的统一管理和控制</a:t>
            </a:r>
            <a:endParaRPr lang="en-US" altLang="zh-CN"/>
          </a:p>
          <a:p>
            <a:pPr eaLnBrk="1" hangingPunct="1">
              <a:buFont typeface="Wingdings 2" panose="05020102010507070707" pitchFamily="18" charset="2"/>
              <a:buNone/>
            </a:pPr>
            <a:r>
              <a:rPr lang="en-US" altLang="zh-CN"/>
              <a:t>         </a:t>
            </a:r>
            <a:endParaRPr lang="zh-CN" altLang="en-US">
              <a:solidFill>
                <a:srgbClr val="C00000"/>
              </a:solidFill>
            </a:endParaRPr>
          </a:p>
        </p:txBody>
      </p:sp>
      <p:sp>
        <p:nvSpPr>
          <p:cNvPr id="76804" name="页脚占位符 4"/>
          <p:cNvSpPr>
            <a:spLocks noGrp="1" noChangeArrowheads="1"/>
          </p:cNvSpPr>
          <p:nvPr>
            <p:ph type="ftr" sz="quarter" idx="4294967295"/>
          </p:nvPr>
        </p:nvSpPr>
        <p:spPr bwMode="auto">
          <a:xfrm>
            <a:off x="2667000" y="6356350"/>
            <a:ext cx="3352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en-US"/>
              <a:t>  杨  悦   </a:t>
            </a:r>
            <a:r>
              <a:rPr lang="en-US" altLang="zh-CN"/>
              <a:t>yangyue@hrbeu.edu.cn</a:t>
            </a:r>
            <a:endParaRPr lang="en-US" altLang="zh-CN"/>
          </a:p>
        </p:txBody>
      </p:sp>
      <p:sp>
        <p:nvSpPr>
          <p:cNvPr id="76805"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3060FB3C-0143-403D-BD9E-F8E2C07E3B64}"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p:cNvSpPr>
          <p:nvPr>
            <p:ph type="title"/>
          </p:nvPr>
        </p:nvSpPr>
        <p:spPr/>
        <p:txBody>
          <a:bodyPr/>
          <a:lstStyle/>
          <a:p>
            <a:pPr eaLnBrk="1" hangingPunct="1"/>
            <a:r>
              <a:rPr lang="en-US" altLang="zh-CN"/>
              <a:t>2</a:t>
            </a:r>
            <a:r>
              <a:rPr lang="zh-CN" altLang="en-US"/>
              <a:t>． 交操作</a:t>
            </a:r>
            <a:endParaRPr lang="zh-CN" altLang="en-US"/>
          </a:p>
        </p:txBody>
      </p:sp>
      <p:sp>
        <p:nvSpPr>
          <p:cNvPr id="107523" name="Rectangle 3"/>
          <p:cNvSpPr>
            <a:spLocks noGrp="1" noRot="1" noChangeArrowheads="1"/>
          </p:cNvSpPr>
          <p:nvPr>
            <p:ph idx="1"/>
          </p:nvPr>
        </p:nvSpPr>
        <p:spPr/>
        <p:txBody>
          <a:bodyPr/>
          <a:lstStyle/>
          <a:p>
            <a:pPr eaLnBrk="1" hangingPunct="1">
              <a:lnSpc>
                <a:spcPct val="140000"/>
              </a:lnSpc>
              <a:buFont typeface="宋体" panose="02010600030101010101" pitchFamily="2" charset="-122"/>
              <a:buNone/>
              <a:defRPr/>
            </a:pPr>
            <a:r>
              <a:rPr lang="zh-CN" altLang="en-US" dirty="0"/>
              <a:t>     </a:t>
            </a:r>
            <a:endParaRPr lang="en-US" altLang="zh-CN" dirty="0"/>
          </a:p>
          <a:p>
            <a:pPr eaLnBrk="1" hangingPunct="1">
              <a:lnSpc>
                <a:spcPct val="140000"/>
              </a:lnSpc>
              <a:buFont typeface="宋体" panose="02010600030101010101" pitchFamily="2" charset="-122"/>
              <a:buNone/>
              <a:defRPr/>
            </a:pPr>
            <a:endParaRPr lang="en-US" altLang="zh-CN" dirty="0"/>
          </a:p>
          <a:p>
            <a:pPr eaLnBrk="1" hangingPunct="1">
              <a:lnSpc>
                <a:spcPct val="140000"/>
              </a:lnSpc>
              <a:buFont typeface="宋体" panose="02010600030101010101" pitchFamily="2" charset="-122"/>
              <a:buNone/>
              <a:defRPr/>
            </a:pPr>
            <a:r>
              <a:rPr lang="en-US" altLang="zh-CN" dirty="0"/>
              <a:t>     </a:t>
            </a:r>
            <a:r>
              <a:rPr lang="zh-CN" altLang="en-US" dirty="0"/>
              <a:t>标准</a:t>
            </a:r>
            <a:r>
              <a:rPr lang="en-US" altLang="zh-CN" dirty="0"/>
              <a:t>SQL</a:t>
            </a:r>
            <a:r>
              <a:rPr lang="zh-CN" altLang="en-US" dirty="0"/>
              <a:t>中用</a:t>
            </a:r>
            <a:r>
              <a:rPr lang="en-US" altLang="zh-CN" b="1" dirty="0">
                <a:solidFill>
                  <a:schemeClr val="accent1">
                    <a:lumMod val="75000"/>
                  </a:schemeClr>
                </a:solidFill>
              </a:rPr>
              <a:t>INTERSECT</a:t>
            </a:r>
            <a:r>
              <a:rPr lang="zh-CN" altLang="en-US" dirty="0"/>
              <a:t>实现交操作</a:t>
            </a:r>
            <a:endParaRPr lang="en-US" altLang="zh-CN" dirty="0"/>
          </a:p>
          <a:p>
            <a:pPr eaLnBrk="1" hangingPunct="1">
              <a:lnSpc>
                <a:spcPct val="140000"/>
              </a:lnSpc>
              <a:buFont typeface="宋体" panose="02010600030101010101" pitchFamily="2" charset="-122"/>
              <a:buNone/>
              <a:defRPr/>
            </a:pPr>
            <a:r>
              <a:rPr lang="en-US" altLang="zh-CN" dirty="0"/>
              <a:t>     </a:t>
            </a:r>
            <a:r>
              <a:rPr lang="zh-CN" altLang="en-US" dirty="0"/>
              <a:t>也可用其他方法间接实现。</a:t>
            </a:r>
            <a:endParaRPr lang="zh-CN" altLang="en-US" dirty="0"/>
          </a:p>
        </p:txBody>
      </p:sp>
      <p:sp>
        <p:nvSpPr>
          <p:cNvPr id="4" name="日期占位符 3"/>
          <p:cNvSpPr>
            <a:spLocks noGrp="1"/>
          </p:cNvSpPr>
          <p:nvPr>
            <p:ph type="dt" sz="quarter" idx="10"/>
          </p:nvPr>
        </p:nvSpPr>
        <p:spPr/>
        <p:txBody>
          <a:bodyPr/>
          <a:lstStyle/>
          <a:p>
            <a:pPr>
              <a:defRPr/>
            </a:pPr>
            <a:fld id="{780E2EA8-8DB9-47B9-8371-4452A3EB9169}" type="datetime1">
              <a:rPr lang="zh-CN" altLang="en-US"/>
            </a:fld>
            <a:endParaRPr lang="en-US" altLang="zh-CN"/>
          </a:p>
        </p:txBody>
      </p:sp>
      <p:sp>
        <p:nvSpPr>
          <p:cNvPr id="1075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p:cNvSpPr>
          <p:nvPr>
            <p:ph type="title"/>
          </p:nvPr>
        </p:nvSpPr>
        <p:spPr/>
        <p:txBody>
          <a:bodyPr/>
          <a:lstStyle/>
          <a:p>
            <a:pPr eaLnBrk="1" hangingPunct="1"/>
            <a:r>
              <a:rPr lang="en-US" altLang="zh-CN"/>
              <a:t>2</a:t>
            </a:r>
            <a:r>
              <a:rPr lang="zh-CN" altLang="en-US"/>
              <a:t>． 交操作</a:t>
            </a:r>
            <a:endParaRPr lang="zh-CN" altLang="en-US"/>
          </a:p>
        </p:txBody>
      </p:sp>
      <p:sp>
        <p:nvSpPr>
          <p:cNvPr id="108547" name="Rectangle 3"/>
          <p:cNvSpPr>
            <a:spLocks noGrp="1" noRot="1"/>
          </p:cNvSpPr>
          <p:nvPr>
            <p:ph idx="1"/>
          </p:nvPr>
        </p:nvSpPr>
        <p:spPr/>
        <p:txBody>
          <a:bodyPr/>
          <a:lstStyle/>
          <a:p>
            <a:pPr eaLnBrk="1" hangingPunct="1">
              <a:lnSpc>
                <a:spcPct val="80000"/>
              </a:lnSpc>
              <a:buFont typeface="宋体" panose="02010600030101010101" pitchFamily="2" charset="-122"/>
              <a:buNone/>
            </a:pPr>
            <a:r>
              <a:rPr lang="en-US" altLang="zh-CN" sz="2800"/>
              <a:t>[</a:t>
            </a:r>
            <a:r>
              <a:rPr lang="zh-CN" altLang="en-US" sz="2800"/>
              <a:t>例</a:t>
            </a:r>
            <a:r>
              <a:rPr lang="en-US" altLang="zh-CN" sz="2800"/>
              <a:t>]  </a:t>
            </a:r>
            <a:r>
              <a:rPr lang="zh-CN" altLang="en-US" sz="2800"/>
              <a:t>查询计算机科学系的学生与年龄不大于</a:t>
            </a:r>
            <a:r>
              <a:rPr lang="en-US" altLang="zh-CN" sz="2800"/>
              <a:t>19</a:t>
            </a:r>
            <a:r>
              <a:rPr lang="zh-CN" altLang="en-US" sz="2800"/>
              <a:t>岁的学生的交集</a:t>
            </a:r>
            <a:endParaRPr lang="zh-CN" altLang="en-US" sz="2800"/>
          </a:p>
          <a:p>
            <a:pPr lvl="3" eaLnBrk="1" hangingPunct="1">
              <a:lnSpc>
                <a:spcPct val="80000"/>
              </a:lnSpc>
              <a:buFont typeface="Wingdings" panose="05000000000000000000" pitchFamily="2" charset="2"/>
              <a:buNone/>
            </a:pPr>
            <a:endParaRPr lang="zh-CN" altLang="en-US" sz="1800"/>
          </a:p>
          <a:p>
            <a:pPr eaLnBrk="1" hangingPunct="1">
              <a:lnSpc>
                <a:spcPct val="80000"/>
              </a:lnSpc>
              <a:buFont typeface="Wingdings" panose="05000000000000000000" pitchFamily="2" charset="2"/>
              <a:buNone/>
            </a:pPr>
            <a:r>
              <a:rPr lang="zh-CN" altLang="en-US" sz="2800"/>
              <a:t>本例实际上就是查询计算机科学系中年龄不大于</a:t>
            </a:r>
            <a:r>
              <a:rPr lang="en-US" altLang="zh-CN" sz="2800"/>
              <a:t>19</a:t>
            </a:r>
            <a:r>
              <a:rPr lang="zh-CN" altLang="en-US" sz="2800"/>
              <a:t>岁的学生</a:t>
            </a:r>
            <a:endParaRPr lang="zh-CN" altLang="en-US" sz="2800"/>
          </a:p>
          <a:p>
            <a:pPr lvl="3" eaLnBrk="1" hangingPunct="1">
              <a:lnSpc>
                <a:spcPct val="80000"/>
              </a:lnSpc>
              <a:buFont typeface="Wingdings" panose="05000000000000000000" pitchFamily="2" charset="2"/>
              <a:buNone/>
            </a:pPr>
            <a:endParaRPr lang="zh-CN" altLang="en-US"/>
          </a:p>
          <a:p>
            <a:pPr eaLnBrk="1" hangingPunct="1">
              <a:lnSpc>
                <a:spcPct val="80000"/>
              </a:lnSpc>
              <a:buFont typeface="Wingdings" panose="05000000000000000000" pitchFamily="2" charset="2"/>
              <a:buNone/>
            </a:pPr>
            <a:r>
              <a:rPr lang="zh-CN" altLang="en-US"/>
              <a:t>       </a:t>
            </a:r>
            <a:r>
              <a:rPr lang="en-US" altLang="zh-CN" sz="2800"/>
              <a:t>SELECT *</a:t>
            </a:r>
            <a:endParaRPr lang="en-US" altLang="zh-CN" sz="2800"/>
          </a:p>
          <a:p>
            <a:pPr eaLnBrk="1" hangingPunct="1">
              <a:lnSpc>
                <a:spcPct val="80000"/>
              </a:lnSpc>
              <a:buFont typeface="Wingdings" panose="05000000000000000000" pitchFamily="2" charset="2"/>
              <a:buNone/>
            </a:pPr>
            <a:r>
              <a:rPr lang="en-US" altLang="zh-CN" sz="2800"/>
              <a:t>        FROM Student</a:t>
            </a:r>
            <a:endParaRPr lang="en-US" altLang="zh-CN" sz="2800"/>
          </a:p>
          <a:p>
            <a:pPr eaLnBrk="1" hangingPunct="1">
              <a:lnSpc>
                <a:spcPct val="80000"/>
              </a:lnSpc>
              <a:buFont typeface="Wingdings" panose="05000000000000000000" pitchFamily="2" charset="2"/>
              <a:buNone/>
            </a:pPr>
            <a:r>
              <a:rPr lang="en-US" altLang="zh-CN" sz="2800"/>
              <a:t>        WHERE Sdept= 'CS' AND</a:t>
            </a:r>
            <a:endParaRPr lang="en-US" altLang="zh-CN" sz="2800"/>
          </a:p>
          <a:p>
            <a:pPr eaLnBrk="1" hangingPunct="1">
              <a:lnSpc>
                <a:spcPct val="80000"/>
              </a:lnSpc>
              <a:buFont typeface="Wingdings" panose="05000000000000000000" pitchFamily="2" charset="2"/>
              <a:buNone/>
            </a:pPr>
            <a:r>
              <a:rPr lang="en-US" altLang="zh-CN" sz="2800"/>
              <a:t>              Sage&lt;=19</a:t>
            </a:r>
            <a:r>
              <a:rPr lang="zh-CN" altLang="en-US" sz="2800"/>
              <a:t>；</a:t>
            </a:r>
            <a:endParaRPr lang="zh-CN" altLang="en-US" sz="2800"/>
          </a:p>
        </p:txBody>
      </p:sp>
      <p:sp>
        <p:nvSpPr>
          <p:cNvPr id="4" name="日期占位符 3"/>
          <p:cNvSpPr>
            <a:spLocks noGrp="1"/>
          </p:cNvSpPr>
          <p:nvPr>
            <p:ph type="dt" sz="quarter" idx="10"/>
          </p:nvPr>
        </p:nvSpPr>
        <p:spPr/>
        <p:txBody>
          <a:bodyPr/>
          <a:lstStyle/>
          <a:p>
            <a:pPr>
              <a:defRPr/>
            </a:pPr>
            <a:fld id="{B35FD17A-84F0-452B-8075-E3862287238A}" type="datetime1">
              <a:rPr lang="zh-CN" altLang="en-US"/>
            </a:fld>
            <a:endParaRPr lang="en-US" altLang="zh-CN"/>
          </a:p>
        </p:txBody>
      </p:sp>
      <p:sp>
        <p:nvSpPr>
          <p:cNvPr id="1085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p:cNvSpPr>
          <p:nvPr>
            <p:ph type="title"/>
          </p:nvPr>
        </p:nvSpPr>
        <p:spPr/>
        <p:txBody>
          <a:bodyPr/>
          <a:lstStyle/>
          <a:p>
            <a:pPr eaLnBrk="1" hangingPunct="1"/>
            <a:r>
              <a:rPr lang="en-US" altLang="zh-CN"/>
              <a:t>3</a:t>
            </a:r>
            <a:r>
              <a:rPr lang="zh-CN" altLang="en-US"/>
              <a:t>． 差操作</a:t>
            </a:r>
            <a:endParaRPr lang="zh-CN" altLang="en-US"/>
          </a:p>
        </p:txBody>
      </p:sp>
      <p:sp>
        <p:nvSpPr>
          <p:cNvPr id="109571" name="Rectangle 3"/>
          <p:cNvSpPr>
            <a:spLocks noGrp="1" noRot="1"/>
          </p:cNvSpPr>
          <p:nvPr>
            <p:ph idx="1"/>
          </p:nvPr>
        </p:nvSpPr>
        <p:spPr>
          <a:xfrm>
            <a:off x="914400" y="1828800"/>
            <a:ext cx="7772400" cy="4114800"/>
          </a:xfrm>
        </p:spPr>
        <p:txBody>
          <a:bodyPr/>
          <a:lstStyle/>
          <a:p>
            <a:pPr eaLnBrk="1" hangingPunct="1">
              <a:lnSpc>
                <a:spcPct val="150000"/>
              </a:lnSpc>
              <a:buFont typeface="宋体" panose="02010600030101010101" pitchFamily="2" charset="-122"/>
              <a:buNone/>
            </a:pPr>
            <a:r>
              <a:rPr lang="en-US" altLang="zh-CN" sz="2800"/>
              <a:t> </a:t>
            </a:r>
            <a:endParaRPr lang="en-US" altLang="zh-CN" sz="2800"/>
          </a:p>
          <a:p>
            <a:pPr eaLnBrk="1" hangingPunct="1">
              <a:lnSpc>
                <a:spcPct val="150000"/>
              </a:lnSpc>
              <a:buFont typeface="宋体" panose="02010600030101010101" pitchFamily="2" charset="-122"/>
              <a:buNone/>
            </a:pPr>
            <a:endParaRPr lang="en-US" altLang="zh-CN" sz="2800"/>
          </a:p>
          <a:p>
            <a:pPr eaLnBrk="1" hangingPunct="1">
              <a:lnSpc>
                <a:spcPct val="150000"/>
              </a:lnSpc>
              <a:buFont typeface="宋体" panose="02010600030101010101" pitchFamily="2" charset="-122"/>
              <a:buNone/>
            </a:pPr>
            <a:r>
              <a:rPr lang="zh-CN" altLang="en-US"/>
              <a:t>标准</a:t>
            </a:r>
            <a:r>
              <a:rPr lang="en-US" altLang="zh-CN"/>
              <a:t>SQL</a:t>
            </a:r>
            <a:r>
              <a:rPr lang="zh-CN" altLang="en-US"/>
              <a:t>中用</a:t>
            </a:r>
            <a:r>
              <a:rPr lang="en-US" altLang="zh-CN" b="1">
                <a:solidFill>
                  <a:srgbClr val="0B5395"/>
                </a:solidFill>
              </a:rPr>
              <a:t>EXCEPT</a:t>
            </a:r>
            <a:r>
              <a:rPr lang="zh-CN" altLang="en-US"/>
              <a:t>实现差操作</a:t>
            </a:r>
            <a:endParaRPr lang="en-US" altLang="zh-CN"/>
          </a:p>
          <a:p>
            <a:pPr eaLnBrk="1" hangingPunct="1">
              <a:lnSpc>
                <a:spcPct val="150000"/>
              </a:lnSpc>
              <a:buFont typeface="宋体" panose="02010600030101010101" pitchFamily="2" charset="-122"/>
              <a:buNone/>
            </a:pPr>
            <a:r>
              <a:rPr lang="zh-CN" altLang="en-US"/>
              <a:t>也可用其他方法间接实现。</a:t>
            </a:r>
            <a:endParaRPr lang="zh-CN" altLang="en-US"/>
          </a:p>
          <a:p>
            <a:pPr eaLnBrk="1" hangingPunct="1">
              <a:lnSpc>
                <a:spcPct val="150000"/>
              </a:lnSpc>
            </a:pPr>
            <a:endParaRPr lang="en-US" altLang="zh-CN" sz="2800"/>
          </a:p>
        </p:txBody>
      </p:sp>
      <p:sp>
        <p:nvSpPr>
          <p:cNvPr id="4" name="日期占位符 3"/>
          <p:cNvSpPr>
            <a:spLocks noGrp="1"/>
          </p:cNvSpPr>
          <p:nvPr>
            <p:ph type="dt" sz="quarter" idx="10"/>
          </p:nvPr>
        </p:nvSpPr>
        <p:spPr/>
        <p:txBody>
          <a:bodyPr/>
          <a:lstStyle/>
          <a:p>
            <a:pPr>
              <a:defRPr/>
            </a:pPr>
            <a:fld id="{FE519F89-47D3-4F05-B7F0-281EED5E6DA9}" type="datetime1">
              <a:rPr lang="zh-CN" altLang="en-US"/>
            </a:fld>
            <a:endParaRPr lang="en-US" altLang="zh-CN"/>
          </a:p>
        </p:txBody>
      </p:sp>
      <p:sp>
        <p:nvSpPr>
          <p:cNvPr id="1095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p:cNvSpPr>
          <p:nvPr>
            <p:ph type="title"/>
          </p:nvPr>
        </p:nvSpPr>
        <p:spPr/>
        <p:txBody>
          <a:bodyPr/>
          <a:lstStyle/>
          <a:p>
            <a:pPr eaLnBrk="1" hangingPunct="1"/>
            <a:r>
              <a:rPr lang="en-US" altLang="zh-CN"/>
              <a:t>3</a:t>
            </a:r>
            <a:r>
              <a:rPr lang="zh-CN" altLang="en-US"/>
              <a:t>． 差操作</a:t>
            </a:r>
            <a:endParaRPr lang="zh-CN" altLang="en-US"/>
          </a:p>
        </p:txBody>
      </p:sp>
      <p:sp>
        <p:nvSpPr>
          <p:cNvPr id="110595" name="Rectangle 3"/>
          <p:cNvSpPr>
            <a:spLocks noGrp="1" noRot="1"/>
          </p:cNvSpPr>
          <p:nvPr>
            <p:ph idx="1"/>
          </p:nvPr>
        </p:nvSpPr>
        <p:spPr>
          <a:xfrm>
            <a:off x="468313" y="2133600"/>
            <a:ext cx="8218487" cy="4114800"/>
          </a:xfrm>
        </p:spPr>
        <p:txBody>
          <a:bodyPr/>
          <a:lstStyle/>
          <a:p>
            <a:pPr eaLnBrk="1" hangingPunct="1">
              <a:lnSpc>
                <a:spcPct val="90000"/>
              </a:lnSpc>
              <a:buFont typeface="宋体" panose="02010600030101010101" pitchFamily="2" charset="-122"/>
              <a:buNone/>
            </a:pPr>
            <a:r>
              <a:rPr lang="en-US" altLang="zh-CN" sz="2800"/>
              <a:t>[</a:t>
            </a:r>
            <a:r>
              <a:rPr lang="zh-CN" altLang="en-US" sz="2800"/>
              <a:t>例</a:t>
            </a:r>
            <a:r>
              <a:rPr lang="en-US" altLang="zh-CN" sz="2800"/>
              <a:t>]  </a:t>
            </a:r>
            <a:r>
              <a:rPr lang="zh-CN" altLang="en-US" sz="2800"/>
              <a:t>查询计算机科学系的学生与年龄不大于</a:t>
            </a:r>
            <a:r>
              <a:rPr lang="en-US" altLang="zh-CN" sz="2800"/>
              <a:t>19</a:t>
            </a:r>
            <a:r>
              <a:rPr lang="zh-CN" altLang="en-US" sz="2800"/>
              <a:t>岁的学生的差集。</a:t>
            </a:r>
            <a:endParaRPr lang="zh-CN" altLang="en-US" sz="2800"/>
          </a:p>
          <a:p>
            <a:pPr eaLnBrk="1" hangingPunct="1">
              <a:lnSpc>
                <a:spcPct val="90000"/>
              </a:lnSpc>
              <a:buFont typeface="Wingdings" panose="05000000000000000000" pitchFamily="2" charset="2"/>
              <a:buNone/>
            </a:pPr>
            <a:r>
              <a:rPr lang="zh-CN" altLang="en-US" sz="2800"/>
              <a:t>    本例实际上是查询计算机科学系中年龄大于</a:t>
            </a:r>
            <a:r>
              <a:rPr lang="en-US" altLang="zh-CN" sz="2800"/>
              <a:t>19</a:t>
            </a:r>
            <a:r>
              <a:rPr lang="zh-CN" altLang="en-US" sz="2800"/>
              <a:t>岁的学生</a:t>
            </a:r>
            <a:endParaRPr lang="zh-CN" altLang="en-US" sz="2800"/>
          </a:p>
          <a:p>
            <a:pPr eaLnBrk="1" hangingPunct="1">
              <a:lnSpc>
                <a:spcPct val="90000"/>
              </a:lnSpc>
              <a:buFont typeface="Wingdings" panose="05000000000000000000" pitchFamily="2" charset="2"/>
              <a:buNone/>
            </a:pPr>
            <a:endParaRPr lang="zh-CN" altLang="en-US" sz="2400"/>
          </a:p>
          <a:p>
            <a:pPr eaLnBrk="1" hangingPunct="1">
              <a:lnSpc>
                <a:spcPct val="90000"/>
              </a:lnSpc>
              <a:buFont typeface="Wingdings" panose="05000000000000000000" pitchFamily="2" charset="2"/>
              <a:buNone/>
            </a:pPr>
            <a:r>
              <a:rPr lang="zh-CN" altLang="en-US" sz="2400"/>
              <a:t>        </a:t>
            </a:r>
            <a:r>
              <a:rPr lang="en-US" altLang="zh-CN" sz="2800"/>
              <a:t>SELECT *</a:t>
            </a:r>
            <a:endParaRPr lang="en-US" altLang="zh-CN" sz="2800"/>
          </a:p>
          <a:p>
            <a:pPr eaLnBrk="1" hangingPunct="1">
              <a:lnSpc>
                <a:spcPct val="90000"/>
              </a:lnSpc>
              <a:buFont typeface="Wingdings" panose="05000000000000000000" pitchFamily="2" charset="2"/>
              <a:buNone/>
            </a:pPr>
            <a:r>
              <a:rPr lang="en-US" altLang="zh-CN" sz="2800"/>
              <a:t>        FROM Student</a:t>
            </a:r>
            <a:endParaRPr lang="en-US" altLang="zh-CN" sz="2800"/>
          </a:p>
          <a:p>
            <a:pPr eaLnBrk="1" hangingPunct="1">
              <a:lnSpc>
                <a:spcPct val="90000"/>
              </a:lnSpc>
              <a:buFont typeface="Wingdings" panose="05000000000000000000" pitchFamily="2" charset="2"/>
              <a:buNone/>
            </a:pPr>
            <a:r>
              <a:rPr lang="en-US" altLang="zh-CN" sz="2800"/>
              <a:t>        WHERE Sdept= 'CS' AND</a:t>
            </a:r>
            <a:endParaRPr lang="en-US" altLang="zh-CN" sz="2800"/>
          </a:p>
          <a:p>
            <a:pPr eaLnBrk="1" hangingPunct="1">
              <a:lnSpc>
                <a:spcPct val="90000"/>
              </a:lnSpc>
              <a:buFont typeface="Wingdings" panose="05000000000000000000" pitchFamily="2" charset="2"/>
              <a:buNone/>
            </a:pPr>
            <a:r>
              <a:rPr lang="en-US" altLang="zh-CN" sz="2800"/>
              <a:t>                Sage&gt;19</a:t>
            </a:r>
            <a:r>
              <a:rPr lang="zh-CN" altLang="en-US" sz="2800"/>
              <a:t>；</a:t>
            </a:r>
            <a:endParaRPr lang="zh-CN" altLang="en-US" sz="2800"/>
          </a:p>
        </p:txBody>
      </p:sp>
      <p:sp>
        <p:nvSpPr>
          <p:cNvPr id="4" name="日期占位符 3"/>
          <p:cNvSpPr>
            <a:spLocks noGrp="1"/>
          </p:cNvSpPr>
          <p:nvPr>
            <p:ph type="dt" sz="quarter" idx="10"/>
          </p:nvPr>
        </p:nvSpPr>
        <p:spPr/>
        <p:txBody>
          <a:bodyPr/>
          <a:lstStyle/>
          <a:p>
            <a:pPr>
              <a:defRPr/>
            </a:pPr>
            <a:fld id="{EB786AD8-705A-4420-8762-3E6F275DF06A}" type="datetime1">
              <a:rPr lang="zh-CN" altLang="en-US"/>
            </a:fld>
            <a:endParaRPr lang="en-US" altLang="zh-CN"/>
          </a:p>
        </p:txBody>
      </p:sp>
      <p:sp>
        <p:nvSpPr>
          <p:cNvPr id="1105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p:cNvSpPr>
          <p:nvPr>
            <p:ph type="title"/>
          </p:nvPr>
        </p:nvSpPr>
        <p:spPr/>
        <p:txBody>
          <a:bodyPr/>
          <a:lstStyle/>
          <a:p>
            <a:pPr eaLnBrk="1" hangingPunct="1"/>
            <a:r>
              <a:rPr lang="en-US" altLang="zh-CN"/>
              <a:t>4. </a:t>
            </a:r>
            <a:r>
              <a:rPr lang="zh-CN" altLang="en-US"/>
              <a:t>对集合操作结果的排序</a:t>
            </a:r>
            <a:endParaRPr lang="zh-CN" altLang="en-US"/>
          </a:p>
        </p:txBody>
      </p:sp>
      <p:sp>
        <p:nvSpPr>
          <p:cNvPr id="111619" name="Rectangle 3"/>
          <p:cNvSpPr>
            <a:spLocks noGrp="1" noRot="1"/>
          </p:cNvSpPr>
          <p:nvPr>
            <p:ph idx="1"/>
          </p:nvPr>
        </p:nvSpPr>
        <p:spPr/>
        <p:txBody>
          <a:bodyPr/>
          <a:lstStyle/>
          <a:p>
            <a:pPr eaLnBrk="1" hangingPunct="1">
              <a:lnSpc>
                <a:spcPct val="110000"/>
              </a:lnSpc>
              <a:spcAft>
                <a:spcPct val="30000"/>
              </a:spcAft>
            </a:pPr>
            <a:r>
              <a:rPr lang="en-US" altLang="zh-CN"/>
              <a:t>ORDER BY</a:t>
            </a:r>
            <a:r>
              <a:rPr lang="zh-CN" altLang="en-US"/>
              <a:t>子句只能用于对最终查询结果排序，不能对中间结果排序</a:t>
            </a:r>
            <a:endParaRPr lang="zh-CN" altLang="en-US"/>
          </a:p>
          <a:p>
            <a:pPr eaLnBrk="1" hangingPunct="1">
              <a:lnSpc>
                <a:spcPct val="110000"/>
              </a:lnSpc>
              <a:spcAft>
                <a:spcPct val="30000"/>
              </a:spcAft>
            </a:pPr>
            <a:r>
              <a:rPr lang="zh-CN" altLang="en-US"/>
              <a:t>任何情况下，</a:t>
            </a:r>
            <a:r>
              <a:rPr lang="en-US" altLang="zh-CN"/>
              <a:t>ORDER BY</a:t>
            </a:r>
            <a:r>
              <a:rPr lang="zh-CN" altLang="en-US"/>
              <a:t>子句只能出现在最后</a:t>
            </a:r>
            <a:endParaRPr lang="zh-CN" altLang="en-US"/>
          </a:p>
          <a:p>
            <a:pPr eaLnBrk="1" hangingPunct="1">
              <a:lnSpc>
                <a:spcPct val="110000"/>
              </a:lnSpc>
              <a:spcAft>
                <a:spcPct val="30000"/>
              </a:spcAft>
            </a:pPr>
            <a:r>
              <a:rPr lang="zh-CN" altLang="en-US"/>
              <a:t>对集合操作结果排序时，</a:t>
            </a:r>
            <a:r>
              <a:rPr lang="en-US" altLang="zh-CN"/>
              <a:t>ORDER BY</a:t>
            </a:r>
            <a:r>
              <a:rPr lang="zh-CN" altLang="en-US"/>
              <a:t>子句中用数字指定排序属性</a:t>
            </a:r>
            <a:endParaRPr lang="zh-CN" altLang="en-US"/>
          </a:p>
          <a:p>
            <a:pPr eaLnBrk="1" hangingPunct="1"/>
            <a:endParaRPr lang="en-US" altLang="zh-CN" sz="3600"/>
          </a:p>
        </p:txBody>
      </p:sp>
      <p:sp>
        <p:nvSpPr>
          <p:cNvPr id="5" name="日期占位符 3"/>
          <p:cNvSpPr>
            <a:spLocks noGrp="1"/>
          </p:cNvSpPr>
          <p:nvPr>
            <p:ph type="dt" sz="quarter" idx="10"/>
          </p:nvPr>
        </p:nvSpPr>
        <p:spPr/>
        <p:txBody>
          <a:bodyPr/>
          <a:lstStyle/>
          <a:p>
            <a:pPr>
              <a:defRPr/>
            </a:pPr>
            <a:fld id="{6976329C-66FF-4859-845E-FE38AB8AC1F3}" type="datetime1">
              <a:rPr lang="zh-CN" altLang="en-US"/>
            </a:fld>
            <a:endParaRPr lang="en-US" altLang="zh-CN"/>
          </a:p>
        </p:txBody>
      </p:sp>
      <p:sp>
        <p:nvSpPr>
          <p:cNvPr id="1116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p:cNvSpPr>
          <p:nvPr>
            <p:ph type="title"/>
          </p:nvPr>
        </p:nvSpPr>
        <p:spPr/>
        <p:txBody>
          <a:bodyPr/>
          <a:lstStyle/>
          <a:p>
            <a:pPr eaLnBrk="1" hangingPunct="1"/>
            <a:r>
              <a:rPr lang="en-US" altLang="zh-CN"/>
              <a:t>3.3.6 </a:t>
            </a:r>
            <a:r>
              <a:rPr lang="en-US" altLang="zh-CN" sz="4000"/>
              <a:t>SELECT</a:t>
            </a:r>
            <a:r>
              <a:rPr lang="zh-CN" altLang="en-US" sz="4000"/>
              <a:t>语句的一般格式</a:t>
            </a:r>
            <a:endParaRPr lang="zh-CN" altLang="en-US" sz="4800"/>
          </a:p>
        </p:txBody>
      </p:sp>
      <p:sp>
        <p:nvSpPr>
          <p:cNvPr id="109574" name="Rectangle 3"/>
          <p:cNvSpPr>
            <a:spLocks noGrp="1" noRot="1" noChangeArrowheads="1"/>
          </p:cNvSpPr>
          <p:nvPr>
            <p:ph idx="1"/>
          </p:nvPr>
        </p:nvSpPr>
        <p:spPr>
          <a:xfrm>
            <a:off x="685800" y="2028825"/>
            <a:ext cx="7772400" cy="4114800"/>
          </a:xfrm>
        </p:spPr>
        <p:txBody>
          <a:bodyPr>
            <a:normAutofit lnSpcReduction="10000"/>
          </a:bodyPr>
          <a:lstStyle/>
          <a:p>
            <a:pPr marL="274320" indent="-274320" eaLnBrk="1" fontAlgn="auto" hangingPunct="1">
              <a:lnSpc>
                <a:spcPct val="120000"/>
              </a:lnSpc>
              <a:spcAft>
                <a:spcPts val="0"/>
              </a:spcAft>
              <a:buClr>
                <a:schemeClr val="accent3"/>
              </a:buClr>
              <a:buFont typeface="Wingdings" panose="05000000000000000000" pitchFamily="2" charset="2"/>
              <a:buNone/>
              <a:defRPr/>
            </a:pPr>
            <a:r>
              <a:rPr lang="en-US" altLang="zh-CN" sz="2400" dirty="0">
                <a:solidFill>
                  <a:srgbClr val="FF0000"/>
                </a:solidFill>
              </a:rPr>
              <a:t>SELECT</a:t>
            </a:r>
            <a:r>
              <a:rPr lang="en-US" altLang="zh-CN" sz="2000" dirty="0"/>
              <a:t> [ALL|DISTINCT]  </a:t>
            </a:r>
            <a:endParaRPr lang="en-US" altLang="zh-CN" sz="2000" dirty="0"/>
          </a:p>
          <a:p>
            <a:pPr marL="274320" indent="-274320" eaLnBrk="1" fontAlgn="auto" hangingPunct="1">
              <a:lnSpc>
                <a:spcPct val="120000"/>
              </a:lnSpc>
              <a:spcAft>
                <a:spcPts val="0"/>
              </a:spcAft>
              <a:buClr>
                <a:schemeClr val="accent3"/>
              </a:buClr>
              <a:buFont typeface="Wingdings" panose="05000000000000000000" pitchFamily="2" charset="2"/>
              <a:buNone/>
              <a:defRPr/>
            </a:pPr>
            <a:r>
              <a:rPr lang="en-US" altLang="zh-CN" sz="2000" dirty="0"/>
              <a:t>   &lt;</a:t>
            </a:r>
            <a:r>
              <a:rPr lang="zh-CN" altLang="en-US" sz="2000" dirty="0"/>
              <a:t>目标列表达式</a:t>
            </a:r>
            <a:r>
              <a:rPr lang="en-US" altLang="zh-CN" sz="2000" dirty="0"/>
              <a:t>&gt; [</a:t>
            </a:r>
            <a:r>
              <a:rPr lang="zh-CN" altLang="en-US" sz="2000" dirty="0"/>
              <a:t>别名</a:t>
            </a:r>
            <a:r>
              <a:rPr lang="en-US" altLang="zh-CN" sz="2000" dirty="0"/>
              <a:t>] [ </a:t>
            </a:r>
            <a:r>
              <a:rPr lang="zh-CN" altLang="en-US" sz="2000" dirty="0"/>
              <a:t>，</a:t>
            </a:r>
            <a:r>
              <a:rPr lang="en-US" altLang="zh-CN" sz="2000" dirty="0"/>
              <a:t>&lt;</a:t>
            </a:r>
            <a:r>
              <a:rPr lang="zh-CN" altLang="en-US" sz="2000" dirty="0"/>
              <a:t>目标列表达式</a:t>
            </a:r>
            <a:r>
              <a:rPr lang="en-US" altLang="zh-CN" sz="2000" dirty="0"/>
              <a:t>&gt; [</a:t>
            </a:r>
            <a:r>
              <a:rPr lang="zh-CN" altLang="en-US" sz="2000" dirty="0"/>
              <a:t>别名</a:t>
            </a:r>
            <a:r>
              <a:rPr lang="en-US" altLang="zh-CN" sz="2000" dirty="0"/>
              <a:t>]] …</a:t>
            </a:r>
            <a:endParaRPr lang="en-US" altLang="zh-CN" sz="2000" dirty="0"/>
          </a:p>
          <a:p>
            <a:pPr marL="274320" indent="-274320" eaLnBrk="1" fontAlgn="auto" hangingPunct="1">
              <a:lnSpc>
                <a:spcPct val="120000"/>
              </a:lnSpc>
              <a:spcAft>
                <a:spcPts val="0"/>
              </a:spcAft>
              <a:buClr>
                <a:schemeClr val="accent3"/>
              </a:buClr>
              <a:buFont typeface="Wingdings" panose="05000000000000000000" pitchFamily="2" charset="2"/>
              <a:buNone/>
              <a:defRPr/>
            </a:pPr>
            <a:r>
              <a:rPr lang="en-US" altLang="zh-CN" sz="2400" dirty="0">
                <a:solidFill>
                  <a:srgbClr val="FF0000"/>
                </a:solidFill>
              </a:rPr>
              <a:t>FROM</a:t>
            </a:r>
            <a:r>
              <a:rPr lang="en-US" altLang="zh-CN" sz="2400" dirty="0">
                <a:solidFill>
                  <a:srgbClr val="FF3399"/>
                </a:solidFill>
              </a:rPr>
              <a:t>    </a:t>
            </a:r>
            <a:r>
              <a:rPr lang="en-US" altLang="zh-CN" sz="2000" dirty="0"/>
              <a:t> &lt;</a:t>
            </a:r>
            <a:r>
              <a:rPr lang="zh-CN" altLang="en-US" sz="2000" dirty="0"/>
              <a:t>表名或视图名</a:t>
            </a:r>
            <a:r>
              <a:rPr lang="en-US" altLang="zh-CN" sz="2000" dirty="0"/>
              <a:t>&gt; [</a:t>
            </a:r>
            <a:r>
              <a:rPr lang="zh-CN" altLang="en-US" sz="2000" dirty="0"/>
              <a:t>别名</a:t>
            </a:r>
            <a:r>
              <a:rPr lang="en-US" altLang="zh-CN" sz="2000" dirty="0"/>
              <a:t>] </a:t>
            </a:r>
            <a:endParaRPr lang="en-US" altLang="zh-CN" sz="2000" dirty="0"/>
          </a:p>
          <a:p>
            <a:pPr marL="274320" indent="-274320" eaLnBrk="1" fontAlgn="auto" hangingPunct="1">
              <a:lnSpc>
                <a:spcPct val="120000"/>
              </a:lnSpc>
              <a:spcAft>
                <a:spcPts val="0"/>
              </a:spcAft>
              <a:buClr>
                <a:schemeClr val="accent3"/>
              </a:buClr>
              <a:buFont typeface="Wingdings" panose="05000000000000000000" pitchFamily="2" charset="2"/>
              <a:buNone/>
              <a:defRPr/>
            </a:pPr>
            <a:r>
              <a:rPr lang="en-US" altLang="zh-CN" sz="2000" dirty="0"/>
              <a:t>             [ </a:t>
            </a:r>
            <a:r>
              <a:rPr lang="zh-CN" altLang="en-US" sz="2000" dirty="0"/>
              <a:t>，</a:t>
            </a:r>
            <a:r>
              <a:rPr lang="en-US" altLang="zh-CN" sz="2000" dirty="0"/>
              <a:t>&lt;</a:t>
            </a:r>
            <a:r>
              <a:rPr lang="zh-CN" altLang="en-US" sz="2000" dirty="0"/>
              <a:t>表名或视图名</a:t>
            </a:r>
            <a:r>
              <a:rPr lang="en-US" altLang="zh-CN" sz="2000" dirty="0"/>
              <a:t>&gt; [</a:t>
            </a:r>
            <a:r>
              <a:rPr lang="zh-CN" altLang="en-US" sz="2000" dirty="0"/>
              <a:t>别名</a:t>
            </a:r>
            <a:r>
              <a:rPr lang="en-US" altLang="zh-CN" sz="2000" dirty="0"/>
              <a:t>]] …</a:t>
            </a:r>
            <a:endParaRPr lang="en-US" altLang="zh-CN" sz="2000" dirty="0"/>
          </a:p>
          <a:p>
            <a:pPr marL="274320" indent="-274320" eaLnBrk="1" fontAlgn="auto" hangingPunct="1">
              <a:lnSpc>
                <a:spcPct val="120000"/>
              </a:lnSpc>
              <a:spcAft>
                <a:spcPts val="0"/>
              </a:spcAft>
              <a:buClr>
                <a:schemeClr val="accent3"/>
              </a:buClr>
              <a:buFont typeface="Wingdings" panose="05000000000000000000" pitchFamily="2" charset="2"/>
              <a:buNone/>
              <a:defRPr/>
            </a:pPr>
            <a:r>
              <a:rPr lang="en-US" altLang="zh-CN" sz="2000" dirty="0"/>
              <a:t> [</a:t>
            </a:r>
            <a:r>
              <a:rPr lang="en-US" altLang="zh-CN" sz="2400" dirty="0">
                <a:solidFill>
                  <a:srgbClr val="FF0000"/>
                </a:solidFill>
              </a:rPr>
              <a:t>WHERE</a:t>
            </a:r>
            <a:r>
              <a:rPr lang="en-US" altLang="zh-CN" sz="2000" dirty="0"/>
              <a:t> &lt;</a:t>
            </a:r>
            <a:r>
              <a:rPr lang="zh-CN" altLang="en-US" sz="2000" dirty="0"/>
              <a:t>条件表达式</a:t>
            </a:r>
            <a:r>
              <a:rPr lang="en-US" altLang="zh-CN" sz="2000" dirty="0"/>
              <a:t>&gt;]</a:t>
            </a:r>
            <a:endParaRPr lang="en-US" altLang="zh-CN" sz="2000" dirty="0"/>
          </a:p>
          <a:p>
            <a:pPr marL="274320" indent="-274320" eaLnBrk="1" fontAlgn="auto" hangingPunct="1">
              <a:lnSpc>
                <a:spcPct val="120000"/>
              </a:lnSpc>
              <a:spcAft>
                <a:spcPts val="0"/>
              </a:spcAft>
              <a:buClr>
                <a:schemeClr val="accent3"/>
              </a:buClr>
              <a:buFont typeface="Wingdings" panose="05000000000000000000" pitchFamily="2" charset="2"/>
              <a:buNone/>
              <a:defRPr/>
            </a:pPr>
            <a:r>
              <a:rPr lang="en-US" altLang="zh-CN" sz="2000" dirty="0"/>
              <a:t> [</a:t>
            </a:r>
            <a:r>
              <a:rPr lang="en-US" altLang="zh-CN" sz="2400" dirty="0">
                <a:solidFill>
                  <a:srgbClr val="FF0000"/>
                </a:solidFill>
              </a:rPr>
              <a:t>GROUP BY</a:t>
            </a:r>
            <a:r>
              <a:rPr lang="en-US" altLang="zh-CN" sz="2000" dirty="0">
                <a:solidFill>
                  <a:srgbClr val="FF0000"/>
                </a:solidFill>
              </a:rPr>
              <a:t> </a:t>
            </a:r>
            <a:r>
              <a:rPr lang="en-US" altLang="zh-CN" sz="2000" dirty="0"/>
              <a:t>&lt;</a:t>
            </a:r>
            <a:r>
              <a:rPr lang="zh-CN" altLang="en-US" sz="2000" dirty="0"/>
              <a:t>列名</a:t>
            </a:r>
            <a:r>
              <a:rPr lang="en-US" altLang="zh-CN" sz="2000" dirty="0"/>
              <a:t>1&gt;[</a:t>
            </a:r>
            <a:r>
              <a:rPr lang="zh-CN" altLang="en-US" sz="2000" dirty="0"/>
              <a:t>，</a:t>
            </a:r>
            <a:r>
              <a:rPr lang="en-US" altLang="zh-CN" sz="2000" dirty="0"/>
              <a:t>&lt;</a:t>
            </a:r>
            <a:r>
              <a:rPr lang="zh-CN" altLang="en-US" sz="2000" dirty="0"/>
              <a:t>列名</a:t>
            </a:r>
            <a:r>
              <a:rPr lang="en-US" altLang="zh-CN" sz="2000" dirty="0"/>
              <a:t>1’&gt;] ...</a:t>
            </a:r>
            <a:endParaRPr lang="en-US" altLang="zh-CN" sz="2000" dirty="0"/>
          </a:p>
          <a:p>
            <a:pPr marL="274320" indent="-274320" eaLnBrk="1" fontAlgn="auto" hangingPunct="1">
              <a:lnSpc>
                <a:spcPct val="120000"/>
              </a:lnSpc>
              <a:spcAft>
                <a:spcPts val="0"/>
              </a:spcAft>
              <a:buClr>
                <a:schemeClr val="accent3"/>
              </a:buClr>
              <a:buFont typeface="Wingdings" panose="05000000000000000000" pitchFamily="2" charset="2"/>
              <a:buNone/>
              <a:defRPr/>
            </a:pPr>
            <a:r>
              <a:rPr lang="en-US" altLang="zh-CN" sz="2000" dirty="0"/>
              <a:t>[</a:t>
            </a:r>
            <a:r>
              <a:rPr lang="en-US" altLang="zh-CN" sz="2000" b="1" dirty="0">
                <a:solidFill>
                  <a:srgbClr val="FF0000"/>
                </a:solidFill>
              </a:rPr>
              <a:t>HAVING  </a:t>
            </a:r>
            <a:r>
              <a:rPr lang="en-US" altLang="zh-CN" sz="2000" b="1" dirty="0">
                <a:solidFill>
                  <a:srgbClr val="FF3399"/>
                </a:solidFill>
              </a:rPr>
              <a:t>  </a:t>
            </a:r>
            <a:r>
              <a:rPr lang="en-US" altLang="zh-CN" sz="2000" dirty="0"/>
              <a:t> &lt;</a:t>
            </a:r>
            <a:r>
              <a:rPr lang="zh-CN" altLang="en-US" sz="2000" dirty="0"/>
              <a:t>条件表达式</a:t>
            </a:r>
            <a:r>
              <a:rPr lang="en-US" altLang="zh-CN" sz="2000" dirty="0"/>
              <a:t>&gt;]]</a:t>
            </a:r>
            <a:endParaRPr lang="en-US" altLang="zh-CN" sz="2000" dirty="0"/>
          </a:p>
          <a:p>
            <a:pPr marL="274320" indent="-274320" eaLnBrk="1" fontAlgn="auto" hangingPunct="1">
              <a:lnSpc>
                <a:spcPct val="120000"/>
              </a:lnSpc>
              <a:spcAft>
                <a:spcPts val="0"/>
              </a:spcAft>
              <a:buClr>
                <a:schemeClr val="accent3"/>
              </a:buClr>
              <a:buFont typeface="Wingdings" panose="05000000000000000000" pitchFamily="2" charset="2"/>
              <a:buNone/>
              <a:defRPr/>
            </a:pPr>
            <a:r>
              <a:rPr lang="en-US" altLang="zh-CN" sz="2000" dirty="0"/>
              <a:t>[</a:t>
            </a:r>
            <a:r>
              <a:rPr lang="en-US" altLang="zh-CN" sz="2000" b="1" dirty="0">
                <a:solidFill>
                  <a:srgbClr val="FF0000"/>
                </a:solidFill>
              </a:rPr>
              <a:t>ORDER BY</a:t>
            </a:r>
            <a:r>
              <a:rPr lang="en-US" altLang="zh-CN" sz="2000" dirty="0">
                <a:solidFill>
                  <a:srgbClr val="FF0000"/>
                </a:solidFill>
              </a:rPr>
              <a:t> </a:t>
            </a:r>
            <a:r>
              <a:rPr lang="en-US" altLang="zh-CN" sz="2000" dirty="0"/>
              <a:t>&lt;</a:t>
            </a:r>
            <a:r>
              <a:rPr lang="zh-CN" altLang="en-US" sz="2000" dirty="0"/>
              <a:t>列名</a:t>
            </a:r>
            <a:r>
              <a:rPr lang="en-US" altLang="zh-CN" sz="2000" dirty="0"/>
              <a:t>2&gt; [ASC|DESC] </a:t>
            </a:r>
            <a:endParaRPr lang="en-US" altLang="zh-CN" sz="2000" dirty="0"/>
          </a:p>
          <a:p>
            <a:pPr marL="274320" indent="-274320" eaLnBrk="1" fontAlgn="auto" hangingPunct="1">
              <a:lnSpc>
                <a:spcPct val="120000"/>
              </a:lnSpc>
              <a:spcAft>
                <a:spcPts val="0"/>
              </a:spcAft>
              <a:buClr>
                <a:schemeClr val="accent3"/>
              </a:buClr>
              <a:buFont typeface="Wingdings" panose="05000000000000000000" pitchFamily="2" charset="2"/>
              <a:buNone/>
              <a:defRPr/>
            </a:pPr>
            <a:r>
              <a:rPr lang="en-US" altLang="zh-CN" sz="2000" dirty="0"/>
              <a:t>              [</a:t>
            </a:r>
            <a:r>
              <a:rPr lang="zh-CN" altLang="en-US" sz="2000" dirty="0"/>
              <a:t>，</a:t>
            </a:r>
            <a:r>
              <a:rPr lang="en-US" altLang="zh-CN" sz="2000" dirty="0"/>
              <a:t>&lt;</a:t>
            </a:r>
            <a:r>
              <a:rPr lang="zh-CN" altLang="en-US" sz="2000" dirty="0"/>
              <a:t>列名</a:t>
            </a:r>
            <a:r>
              <a:rPr lang="en-US" altLang="zh-CN" sz="2000" dirty="0"/>
              <a:t>2’&gt; [ASC|DESC] ] …  ]</a:t>
            </a:r>
            <a:r>
              <a:rPr lang="zh-CN" altLang="en-US" sz="2000" dirty="0"/>
              <a:t>；</a:t>
            </a:r>
            <a:endParaRPr lang="zh-CN" altLang="en-US" sz="2000" dirty="0"/>
          </a:p>
        </p:txBody>
      </p:sp>
      <p:sp>
        <p:nvSpPr>
          <p:cNvPr id="4" name="日期占位符 3"/>
          <p:cNvSpPr>
            <a:spLocks noGrp="1"/>
          </p:cNvSpPr>
          <p:nvPr>
            <p:ph type="dt" sz="quarter" idx="10"/>
          </p:nvPr>
        </p:nvSpPr>
        <p:spPr/>
        <p:txBody>
          <a:bodyPr/>
          <a:lstStyle/>
          <a:p>
            <a:pPr>
              <a:defRPr/>
            </a:pPr>
            <a:fld id="{861814D5-31E1-4C97-A719-1BC31B8E23C7}" type="datetime1">
              <a:rPr lang="zh-CN" altLang="en-US"/>
            </a:fld>
            <a:endParaRPr lang="en-US" altLang="zh-CN"/>
          </a:p>
        </p:txBody>
      </p:sp>
      <p:sp>
        <p:nvSpPr>
          <p:cNvPr id="1126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p:cNvSpPr>
          <p:nvPr>
            <p:ph type="title"/>
          </p:nvPr>
        </p:nvSpPr>
        <p:spPr>
          <a:xfrm>
            <a:off x="971550" y="765175"/>
            <a:ext cx="7793038" cy="982663"/>
          </a:xfrm>
        </p:spPr>
        <p:txBody>
          <a:bodyPr/>
          <a:lstStyle/>
          <a:p>
            <a:pPr eaLnBrk="1" hangingPunct="1"/>
            <a:r>
              <a:rPr lang="zh-CN" altLang="en-US"/>
              <a:t>目标列表达式</a:t>
            </a:r>
            <a:endParaRPr lang="zh-CN" altLang="en-US"/>
          </a:p>
        </p:txBody>
      </p:sp>
      <p:sp>
        <p:nvSpPr>
          <p:cNvPr id="113667" name="Rectangle 3"/>
          <p:cNvSpPr>
            <a:spLocks noGrp="1" noRot="1"/>
          </p:cNvSpPr>
          <p:nvPr>
            <p:ph idx="1"/>
          </p:nvPr>
        </p:nvSpPr>
        <p:spPr/>
        <p:txBody>
          <a:bodyPr/>
          <a:lstStyle/>
          <a:p>
            <a:pPr eaLnBrk="1" hangingPunct="1"/>
            <a:r>
              <a:rPr lang="zh-CN" altLang="en-US"/>
              <a:t>目标列表达式格式</a:t>
            </a:r>
            <a:endParaRPr lang="zh-CN" altLang="en-US"/>
          </a:p>
          <a:p>
            <a:pPr lvl="1" eaLnBrk="1" hangingPunct="1">
              <a:lnSpc>
                <a:spcPct val="130000"/>
              </a:lnSpc>
              <a:buFont typeface="Wingdings" panose="05000000000000000000" pitchFamily="2" charset="2"/>
              <a:buNone/>
            </a:pPr>
            <a:r>
              <a:rPr lang="en-US" altLang="zh-CN"/>
              <a:t>(1) [ &lt;</a:t>
            </a:r>
            <a:r>
              <a:rPr lang="zh-CN" altLang="en-US"/>
              <a:t>表名</a:t>
            </a:r>
            <a:r>
              <a:rPr lang="en-US" altLang="zh-CN"/>
              <a:t>&gt;.] *</a:t>
            </a:r>
            <a:endParaRPr lang="en-US" altLang="zh-CN"/>
          </a:p>
          <a:p>
            <a:pPr lvl="1" eaLnBrk="1" hangingPunct="1">
              <a:lnSpc>
                <a:spcPct val="130000"/>
              </a:lnSpc>
              <a:buFont typeface="Wingdings" panose="05000000000000000000" pitchFamily="2" charset="2"/>
              <a:buNone/>
            </a:pPr>
            <a:r>
              <a:rPr lang="en-US" altLang="zh-CN"/>
              <a:t>(2) [&lt;</a:t>
            </a:r>
            <a:r>
              <a:rPr lang="zh-CN" altLang="en-US"/>
              <a:t>表名</a:t>
            </a:r>
            <a:r>
              <a:rPr lang="en-US" altLang="zh-CN"/>
              <a:t>&gt;.]&lt;</a:t>
            </a:r>
            <a:r>
              <a:rPr lang="zh-CN" altLang="en-US"/>
              <a:t>属性列名表达式</a:t>
            </a:r>
            <a:r>
              <a:rPr lang="en-US" altLang="zh-CN"/>
              <a:t>&gt;[</a:t>
            </a:r>
            <a:r>
              <a:rPr lang="zh-CN" altLang="en-US"/>
              <a:t>，</a:t>
            </a:r>
            <a:r>
              <a:rPr lang="en-US" altLang="zh-CN"/>
              <a:t>[&lt;</a:t>
            </a:r>
            <a:r>
              <a:rPr lang="zh-CN" altLang="en-US"/>
              <a:t>表名</a:t>
            </a:r>
            <a:r>
              <a:rPr lang="en-US" altLang="zh-CN"/>
              <a:t>&gt;.]&lt;</a:t>
            </a:r>
            <a:r>
              <a:rPr lang="zh-CN" altLang="en-US"/>
              <a:t>属性列名表达式</a:t>
            </a:r>
            <a:r>
              <a:rPr lang="en-US" altLang="zh-CN"/>
              <a:t>&gt;] …</a:t>
            </a:r>
            <a:endParaRPr lang="en-US" altLang="zh-CN"/>
          </a:p>
          <a:p>
            <a:pPr lvl="1" eaLnBrk="1" hangingPunct="1">
              <a:lnSpc>
                <a:spcPct val="130000"/>
              </a:lnSpc>
              <a:buFont typeface="Wingdings" panose="05000000000000000000" pitchFamily="2" charset="2"/>
              <a:buNone/>
            </a:pPr>
            <a:r>
              <a:rPr lang="en-US" altLang="zh-CN"/>
              <a:t>&lt;</a:t>
            </a:r>
            <a:r>
              <a:rPr lang="zh-CN" altLang="en-US"/>
              <a:t>属性列名表达式</a:t>
            </a:r>
            <a:r>
              <a:rPr lang="en-US" altLang="zh-CN"/>
              <a:t>&gt;</a:t>
            </a:r>
            <a:r>
              <a:rPr lang="zh-CN" altLang="en-US"/>
              <a:t>：由</a:t>
            </a:r>
            <a:r>
              <a:rPr lang="zh-CN" altLang="en-US">
                <a:solidFill>
                  <a:srgbClr val="FF0000"/>
                </a:solidFill>
              </a:rPr>
              <a:t>属性列</a:t>
            </a:r>
            <a:r>
              <a:rPr lang="zh-CN" altLang="en-US"/>
              <a:t>、作用于属性列的</a:t>
            </a:r>
            <a:r>
              <a:rPr lang="zh-CN" altLang="en-US">
                <a:solidFill>
                  <a:srgbClr val="FF0000"/>
                </a:solidFill>
              </a:rPr>
              <a:t>集函数</a:t>
            </a:r>
            <a:r>
              <a:rPr lang="zh-CN" altLang="en-US"/>
              <a:t>和</a:t>
            </a:r>
            <a:r>
              <a:rPr lang="zh-CN" altLang="en-US">
                <a:solidFill>
                  <a:srgbClr val="FF0000"/>
                </a:solidFill>
              </a:rPr>
              <a:t>常量</a:t>
            </a:r>
            <a:r>
              <a:rPr lang="zh-CN" altLang="en-US"/>
              <a:t>的任意算术运算（</a:t>
            </a:r>
            <a:r>
              <a:rPr lang="en-US" altLang="zh-CN"/>
              <a:t>+</a:t>
            </a:r>
            <a:r>
              <a:rPr lang="zh-CN" altLang="en-US"/>
              <a:t>，</a:t>
            </a:r>
            <a:r>
              <a:rPr lang="en-US" altLang="zh-CN"/>
              <a:t>-</a:t>
            </a:r>
            <a:r>
              <a:rPr lang="zh-CN" altLang="en-US"/>
              <a:t>，*，</a:t>
            </a:r>
            <a:r>
              <a:rPr lang="en-US" altLang="zh-CN"/>
              <a:t>/</a:t>
            </a:r>
            <a:r>
              <a:rPr lang="zh-CN" altLang="en-US"/>
              <a:t>）组成的运算公式。</a:t>
            </a:r>
            <a:endParaRPr lang="zh-CN" altLang="en-US" sz="2200"/>
          </a:p>
        </p:txBody>
      </p:sp>
      <p:sp>
        <p:nvSpPr>
          <p:cNvPr id="4" name="日期占位符 3"/>
          <p:cNvSpPr>
            <a:spLocks noGrp="1"/>
          </p:cNvSpPr>
          <p:nvPr>
            <p:ph type="dt" sz="quarter" idx="10"/>
          </p:nvPr>
        </p:nvSpPr>
        <p:spPr/>
        <p:txBody>
          <a:bodyPr/>
          <a:lstStyle/>
          <a:p>
            <a:pPr>
              <a:defRPr/>
            </a:pPr>
            <a:fld id="{995649C2-C788-4846-8A7F-2EF7EBA0B7DA}" type="datetime1">
              <a:rPr lang="zh-CN" altLang="en-US"/>
            </a:fld>
            <a:endParaRPr lang="en-US" altLang="zh-CN"/>
          </a:p>
        </p:txBody>
      </p:sp>
      <p:sp>
        <p:nvSpPr>
          <p:cNvPr id="1136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p:cNvSpPr>
          <p:nvPr>
            <p:ph type="title"/>
          </p:nvPr>
        </p:nvSpPr>
        <p:spPr/>
        <p:txBody>
          <a:bodyPr/>
          <a:lstStyle/>
          <a:p>
            <a:pPr eaLnBrk="1" hangingPunct="1"/>
            <a:r>
              <a:rPr lang="zh-CN" altLang="en-US" sz="4000"/>
              <a:t>集函数格式</a:t>
            </a:r>
            <a:endParaRPr lang="zh-CN" altLang="en-US"/>
          </a:p>
        </p:txBody>
      </p:sp>
      <p:sp>
        <p:nvSpPr>
          <p:cNvPr id="114691" name="Rectangle 3"/>
          <p:cNvSpPr>
            <a:spLocks noGrp="1" noRot="1"/>
          </p:cNvSpPr>
          <p:nvPr>
            <p:ph idx="1"/>
          </p:nvPr>
        </p:nvSpPr>
        <p:spPr>
          <a:xfrm>
            <a:off x="827088" y="2051050"/>
            <a:ext cx="7772400" cy="4114800"/>
          </a:xfrm>
        </p:spPr>
        <p:txBody>
          <a:bodyPr/>
          <a:lstStyle/>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r>
              <a:rPr lang="en-US" altLang="zh-CN"/>
              <a:t>        COUNT</a:t>
            </a:r>
            <a:endParaRPr lang="en-US" altLang="zh-CN"/>
          </a:p>
          <a:p>
            <a:pPr lvl="1" eaLnBrk="1" hangingPunct="1">
              <a:buFont typeface="Wingdings" panose="05000000000000000000" pitchFamily="2" charset="2"/>
              <a:buNone/>
            </a:pPr>
            <a:r>
              <a:rPr lang="en-US" altLang="zh-CN"/>
              <a:t>        SUM</a:t>
            </a:r>
            <a:endParaRPr lang="en-US" altLang="zh-CN"/>
          </a:p>
          <a:p>
            <a:pPr lvl="1" eaLnBrk="1" hangingPunct="1">
              <a:buFont typeface="Wingdings" panose="05000000000000000000" pitchFamily="2" charset="2"/>
              <a:buNone/>
            </a:pPr>
            <a:r>
              <a:rPr lang="en-US" altLang="zh-CN"/>
              <a:t>        AVG                  ([DISTINCT|ALL] &lt;</a:t>
            </a:r>
            <a:r>
              <a:rPr lang="zh-CN" altLang="en-US"/>
              <a:t>列名</a:t>
            </a:r>
            <a:r>
              <a:rPr lang="en-US" altLang="zh-CN"/>
              <a:t>&gt;)</a:t>
            </a:r>
            <a:endParaRPr lang="en-US" altLang="zh-CN"/>
          </a:p>
          <a:p>
            <a:pPr lvl="1" eaLnBrk="1" hangingPunct="1">
              <a:buFont typeface="Wingdings" panose="05000000000000000000" pitchFamily="2" charset="2"/>
              <a:buNone/>
            </a:pPr>
            <a:r>
              <a:rPr lang="en-US" altLang="zh-CN"/>
              <a:t>        MAX</a:t>
            </a:r>
            <a:endParaRPr lang="en-US" altLang="zh-CN"/>
          </a:p>
          <a:p>
            <a:pPr lvl="1" eaLnBrk="1" hangingPunct="1">
              <a:buFont typeface="Wingdings" panose="05000000000000000000" pitchFamily="2" charset="2"/>
              <a:buNone/>
            </a:pPr>
            <a:r>
              <a:rPr lang="en-US" altLang="zh-CN"/>
              <a:t>        MIN</a:t>
            </a: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r>
              <a:rPr lang="en-US" altLang="zh-CN"/>
              <a:t>       COUNT  ([DISTINCT|ALL] *)</a:t>
            </a:r>
            <a:endParaRPr lang="en-US" altLang="zh-CN"/>
          </a:p>
          <a:p>
            <a:pPr lvl="1" eaLnBrk="1" hangingPunct="1">
              <a:buFont typeface="Wingdings" panose="05000000000000000000" pitchFamily="2" charset="2"/>
              <a:buNone/>
            </a:pPr>
            <a:endParaRPr lang="en-US" altLang="zh-CN"/>
          </a:p>
        </p:txBody>
      </p:sp>
      <p:sp>
        <p:nvSpPr>
          <p:cNvPr id="5" name="日期占位符 3"/>
          <p:cNvSpPr>
            <a:spLocks noGrp="1"/>
          </p:cNvSpPr>
          <p:nvPr>
            <p:ph type="dt" sz="quarter" idx="10"/>
          </p:nvPr>
        </p:nvSpPr>
        <p:spPr/>
        <p:txBody>
          <a:bodyPr/>
          <a:lstStyle/>
          <a:p>
            <a:pPr>
              <a:defRPr/>
            </a:pPr>
            <a:fld id="{9121DE97-346A-4764-B3A2-ECCDFE0A8B96}" type="datetime1">
              <a:rPr lang="zh-CN" altLang="en-US"/>
            </a:fld>
            <a:endParaRPr lang="en-US" altLang="zh-CN"/>
          </a:p>
        </p:txBody>
      </p:sp>
      <p:sp>
        <p:nvSpPr>
          <p:cNvPr id="1146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
        <p:nvSpPr>
          <p:cNvPr id="114694" name="AutoShape 4"/>
          <p:cNvSpPr>
            <a:spLocks noChangeArrowheads="1"/>
          </p:cNvSpPr>
          <p:nvPr/>
        </p:nvSpPr>
        <p:spPr bwMode="auto">
          <a:xfrm>
            <a:off x="1285875" y="2565400"/>
            <a:ext cx="1981200" cy="2209800"/>
          </a:xfrm>
          <a:prstGeom prst="bracePair">
            <a:avLst>
              <a:gd name="adj" fmla="val 8333"/>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p:cNvSpPr>
          <p:nvPr>
            <p:ph type="title"/>
          </p:nvPr>
        </p:nvSpPr>
        <p:spPr/>
        <p:txBody>
          <a:bodyPr/>
          <a:lstStyle/>
          <a:p>
            <a:pPr eaLnBrk="1" hangingPunct="1"/>
            <a:r>
              <a:rPr lang="zh-CN" altLang="en-US" sz="4000"/>
              <a:t>条件表达式格式</a:t>
            </a:r>
            <a:endParaRPr lang="zh-CN" altLang="en-US" sz="4800"/>
          </a:p>
        </p:txBody>
      </p:sp>
      <p:sp>
        <p:nvSpPr>
          <p:cNvPr id="115715" name="Rectangle 3"/>
          <p:cNvSpPr>
            <a:spLocks noGrp="1" noRot="1"/>
          </p:cNvSpPr>
          <p:nvPr>
            <p:ph idx="1"/>
          </p:nvPr>
        </p:nvSpPr>
        <p:spPr/>
        <p:txBody>
          <a:bodyPr/>
          <a:lstStyle/>
          <a:p>
            <a:pPr eaLnBrk="1" hangingPunct="1">
              <a:buFont typeface="Wingdings" panose="05000000000000000000" pitchFamily="2" charset="2"/>
              <a:buNone/>
            </a:pPr>
            <a:endParaRPr lang="en-US" altLang="zh-CN" sz="3600"/>
          </a:p>
          <a:p>
            <a:pPr eaLnBrk="1" hangingPunct="1">
              <a:buFont typeface="Wingdings" panose="05000000000000000000" pitchFamily="2" charset="2"/>
              <a:buNone/>
            </a:pPr>
            <a:r>
              <a:rPr lang="zh-CN" altLang="en-US"/>
              <a:t>（</a:t>
            </a:r>
            <a:r>
              <a:rPr lang="en-US" altLang="zh-CN"/>
              <a:t>1</a:t>
            </a:r>
            <a:r>
              <a:rPr lang="zh-CN" altLang="en-US"/>
              <a:t>）</a:t>
            </a:r>
            <a:endParaRPr lang="zh-CN" altLang="en-US"/>
          </a:p>
          <a:p>
            <a:pPr lvl="1" eaLnBrk="1" hangingPunct="1">
              <a:buFont typeface="Wingdings" panose="05000000000000000000" pitchFamily="2" charset="2"/>
              <a:buNone/>
            </a:pPr>
            <a:r>
              <a:rPr lang="zh-CN" altLang="en-US"/>
              <a:t>                                   </a:t>
            </a:r>
            <a:endParaRPr lang="en-US" altLang="zh-CN"/>
          </a:p>
          <a:p>
            <a:pPr lvl="1" eaLnBrk="1" hangingPunct="1">
              <a:buFont typeface="Wingdings" panose="05000000000000000000" pitchFamily="2" charset="2"/>
              <a:buNone/>
            </a:pPr>
            <a:r>
              <a:rPr lang="en-US" altLang="zh-CN"/>
              <a:t>                                     &lt;</a:t>
            </a:r>
            <a:r>
              <a:rPr lang="zh-CN" altLang="en-US"/>
              <a:t>属性列名</a:t>
            </a:r>
            <a:r>
              <a:rPr lang="en-US" altLang="zh-CN"/>
              <a:t>&gt;</a:t>
            </a:r>
            <a:endParaRPr lang="en-US" altLang="zh-CN"/>
          </a:p>
          <a:p>
            <a:pPr lvl="1" eaLnBrk="1" hangingPunct="1">
              <a:buFont typeface="Wingdings" panose="05000000000000000000" pitchFamily="2" charset="2"/>
              <a:buNone/>
            </a:pPr>
            <a:r>
              <a:rPr lang="en-US" altLang="zh-CN"/>
              <a:t>&lt;</a:t>
            </a:r>
            <a:r>
              <a:rPr lang="zh-CN" altLang="en-US"/>
              <a:t>属性列名</a:t>
            </a:r>
            <a:r>
              <a:rPr lang="en-US" altLang="zh-CN"/>
              <a:t>&gt;    θ          &lt;</a:t>
            </a:r>
            <a:r>
              <a:rPr lang="zh-CN" altLang="en-US"/>
              <a:t>常量</a:t>
            </a:r>
            <a:r>
              <a:rPr lang="en-US" altLang="zh-CN"/>
              <a:t>&gt;</a:t>
            </a:r>
            <a:endParaRPr lang="en-US" altLang="zh-CN"/>
          </a:p>
          <a:p>
            <a:pPr lvl="1" eaLnBrk="1" hangingPunct="1">
              <a:buFont typeface="Wingdings" panose="05000000000000000000" pitchFamily="2" charset="2"/>
              <a:buNone/>
            </a:pPr>
            <a:r>
              <a:rPr lang="en-US" altLang="zh-CN"/>
              <a:t>				      [ANY|ALL] (SELECT</a:t>
            </a:r>
            <a:r>
              <a:rPr lang="zh-CN" altLang="en-US"/>
              <a:t>语句</a:t>
            </a:r>
            <a:r>
              <a:rPr lang="en-US" altLang="zh-CN"/>
              <a:t>)</a:t>
            </a:r>
            <a:endParaRPr lang="en-US" altLang="zh-CN"/>
          </a:p>
          <a:p>
            <a:pPr lvl="1" eaLnBrk="1" hangingPunct="1">
              <a:buFont typeface="Wingdings" panose="05000000000000000000" pitchFamily="2" charset="2"/>
              <a:buNone/>
            </a:pPr>
            <a:endParaRPr lang="en-US" altLang="zh-CN"/>
          </a:p>
        </p:txBody>
      </p:sp>
      <p:sp>
        <p:nvSpPr>
          <p:cNvPr id="5" name="日期占位符 3"/>
          <p:cNvSpPr>
            <a:spLocks noGrp="1"/>
          </p:cNvSpPr>
          <p:nvPr>
            <p:ph type="dt" sz="quarter" idx="10"/>
          </p:nvPr>
        </p:nvSpPr>
        <p:spPr/>
        <p:txBody>
          <a:bodyPr/>
          <a:lstStyle/>
          <a:p>
            <a:pPr>
              <a:defRPr/>
            </a:pPr>
            <a:fld id="{F38FA5BF-0EAB-4886-86E3-42DF9647C580}" type="datetime1">
              <a:rPr lang="zh-CN" altLang="en-US"/>
            </a:fld>
            <a:endParaRPr lang="en-US" altLang="zh-CN"/>
          </a:p>
        </p:txBody>
      </p:sp>
      <p:sp>
        <p:nvSpPr>
          <p:cNvPr id="1157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
        <p:nvSpPr>
          <p:cNvPr id="115718" name="AutoShape 4"/>
          <p:cNvSpPr>
            <a:spLocks noChangeArrowheads="1"/>
          </p:cNvSpPr>
          <p:nvPr/>
        </p:nvSpPr>
        <p:spPr bwMode="auto">
          <a:xfrm>
            <a:off x="3492500" y="3573463"/>
            <a:ext cx="4648200" cy="1219200"/>
          </a:xfrm>
          <a:prstGeom prst="bracePair">
            <a:avLst>
              <a:gd name="adj" fmla="val 8333"/>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p:cNvSpPr>
          <p:nvPr>
            <p:ph type="title"/>
          </p:nvPr>
        </p:nvSpPr>
        <p:spPr/>
        <p:txBody>
          <a:bodyPr/>
          <a:lstStyle/>
          <a:p>
            <a:pPr eaLnBrk="1" hangingPunct="1"/>
            <a:r>
              <a:rPr lang="zh-CN" altLang="en-US" sz="4000"/>
              <a:t>条件表达式格式</a:t>
            </a:r>
            <a:endParaRPr lang="zh-CN" altLang="en-US" sz="4000"/>
          </a:p>
        </p:txBody>
      </p:sp>
      <p:sp>
        <p:nvSpPr>
          <p:cNvPr id="116739" name="Rectangle 3"/>
          <p:cNvSpPr>
            <a:spLocks noGrp="1" noRot="1"/>
          </p:cNvSpPr>
          <p:nvPr>
            <p:ph idx="1"/>
          </p:nvPr>
        </p:nvSpPr>
        <p:spPr>
          <a:xfrm>
            <a:off x="381000" y="1981200"/>
            <a:ext cx="8534400" cy="4114800"/>
          </a:xfrm>
        </p:spPr>
        <p:txBody>
          <a:bodyPr/>
          <a:lstStyle/>
          <a:p>
            <a:pPr eaLnBrk="1" hangingPunct="1">
              <a:buFont typeface="Wingdings" panose="05000000000000000000" pitchFamily="2" charset="2"/>
              <a:buNone/>
            </a:pPr>
            <a:r>
              <a:rPr lang="en-US" altLang="zh-CN"/>
              <a:t> </a:t>
            </a:r>
            <a:r>
              <a:rPr lang="zh-CN" altLang="en-US"/>
              <a:t>（</a:t>
            </a:r>
            <a:r>
              <a:rPr lang="en-US" altLang="zh-CN"/>
              <a:t>2</a:t>
            </a:r>
            <a:r>
              <a:rPr lang="zh-CN" altLang="en-US"/>
              <a:t>）                         </a:t>
            </a:r>
            <a:endParaRPr lang="zh-CN" altLang="en-US"/>
          </a:p>
          <a:p>
            <a:pPr eaLnBrk="1" hangingPunct="1">
              <a:buFont typeface="Wingdings" panose="05000000000000000000" pitchFamily="2" charset="2"/>
              <a:buNone/>
            </a:pPr>
            <a:r>
              <a:rPr lang="zh-CN" altLang="en-US"/>
              <a:t> 				             </a:t>
            </a:r>
            <a:r>
              <a:rPr lang="en-US" altLang="zh-CN" sz="2400"/>
              <a:t>&lt;</a:t>
            </a:r>
            <a:r>
              <a:rPr lang="zh-CN" altLang="en-US" sz="2400"/>
              <a:t>属性列名</a:t>
            </a:r>
            <a:r>
              <a:rPr lang="en-US" altLang="zh-CN" sz="2400"/>
              <a:t>&gt;                 &lt;</a:t>
            </a:r>
            <a:r>
              <a:rPr lang="zh-CN" altLang="en-US" sz="2400"/>
              <a:t>属性列名</a:t>
            </a:r>
            <a:r>
              <a:rPr lang="en-US" altLang="zh-CN" sz="2400"/>
              <a:t>&gt;</a:t>
            </a:r>
            <a:r>
              <a:rPr lang="en-US" altLang="zh-CN" sz="2800"/>
              <a:t>  </a:t>
            </a:r>
            <a:endParaRPr lang="en-US" altLang="zh-CN" sz="2800"/>
          </a:p>
          <a:p>
            <a:pPr eaLnBrk="1" hangingPunct="1">
              <a:buFont typeface="Wingdings" panose="05000000000000000000" pitchFamily="2" charset="2"/>
              <a:buNone/>
            </a:pPr>
            <a:r>
              <a:rPr lang="en-US" altLang="zh-CN" sz="2400"/>
              <a:t>&lt;</a:t>
            </a:r>
            <a:r>
              <a:rPr lang="zh-CN" altLang="en-US" sz="2400"/>
              <a:t>属性列名</a:t>
            </a:r>
            <a:r>
              <a:rPr lang="en-US" altLang="zh-CN" sz="2400"/>
              <a:t>&gt; </a:t>
            </a:r>
            <a:r>
              <a:rPr lang="en-US" altLang="zh-CN" sz="2000"/>
              <a:t>[NOT] BETWEEN</a:t>
            </a:r>
            <a:r>
              <a:rPr lang="en-US" altLang="zh-CN" sz="2800"/>
              <a:t>    </a:t>
            </a:r>
            <a:r>
              <a:rPr lang="en-US" altLang="zh-CN" sz="2400"/>
              <a:t>&lt;</a:t>
            </a:r>
            <a:r>
              <a:rPr lang="zh-CN" altLang="en-US" sz="2400"/>
              <a:t>常量</a:t>
            </a:r>
            <a:r>
              <a:rPr lang="en-US" altLang="zh-CN" sz="2400"/>
              <a:t>&gt;          AND</a:t>
            </a:r>
            <a:r>
              <a:rPr lang="en-US" altLang="zh-CN" sz="2800"/>
              <a:t>      </a:t>
            </a:r>
            <a:r>
              <a:rPr lang="en-US" altLang="zh-CN" sz="2400"/>
              <a:t>&lt;</a:t>
            </a:r>
            <a:r>
              <a:rPr lang="zh-CN" altLang="en-US" sz="2400"/>
              <a:t>常量</a:t>
            </a:r>
            <a:r>
              <a:rPr lang="en-US" altLang="zh-CN" sz="2400"/>
              <a:t>&gt;      </a:t>
            </a:r>
            <a:endParaRPr lang="en-US" altLang="zh-CN" sz="2400"/>
          </a:p>
          <a:p>
            <a:pPr eaLnBrk="1" hangingPunct="1">
              <a:buFont typeface="Wingdings" panose="05000000000000000000" pitchFamily="2" charset="2"/>
              <a:buNone/>
            </a:pPr>
            <a:r>
              <a:rPr lang="en-US" altLang="zh-CN" sz="2400"/>
              <a:t>                            	 	    (SELECT	                 (SELECT</a:t>
            </a:r>
            <a:endParaRPr lang="en-US" altLang="zh-CN" sz="2400"/>
          </a:p>
          <a:p>
            <a:pPr eaLnBrk="1" hangingPunct="1">
              <a:buFont typeface="Wingdings" panose="05000000000000000000" pitchFamily="2" charset="2"/>
              <a:buNone/>
            </a:pPr>
            <a:r>
              <a:rPr lang="en-US" altLang="zh-CN" sz="2400"/>
              <a:t>					     </a:t>
            </a:r>
            <a:r>
              <a:rPr lang="zh-CN" altLang="en-US" sz="2400"/>
              <a:t>语句</a:t>
            </a:r>
            <a:r>
              <a:rPr lang="en-US" altLang="zh-CN" sz="2400"/>
              <a:t>) 	                  </a:t>
            </a:r>
            <a:r>
              <a:rPr lang="zh-CN" altLang="en-US" sz="2400"/>
              <a:t>语句</a:t>
            </a:r>
            <a:r>
              <a:rPr lang="en-US" altLang="zh-CN" sz="2400"/>
              <a:t>)</a:t>
            </a:r>
            <a:endParaRPr lang="en-US" altLang="zh-CN" sz="2400"/>
          </a:p>
          <a:p>
            <a:pPr eaLnBrk="1" hangingPunct="1">
              <a:buFont typeface="Wingdings" panose="05000000000000000000" pitchFamily="2" charset="2"/>
              <a:buNone/>
            </a:pPr>
            <a:endParaRPr lang="en-US" altLang="zh-CN" sz="2400"/>
          </a:p>
          <a:p>
            <a:pPr eaLnBrk="1" hangingPunct="1"/>
            <a:endParaRPr lang="en-US" altLang="zh-CN" sz="2800"/>
          </a:p>
        </p:txBody>
      </p:sp>
      <p:sp>
        <p:nvSpPr>
          <p:cNvPr id="6" name="日期占位符 3"/>
          <p:cNvSpPr>
            <a:spLocks noGrp="1"/>
          </p:cNvSpPr>
          <p:nvPr>
            <p:ph type="dt" sz="quarter" idx="10"/>
          </p:nvPr>
        </p:nvSpPr>
        <p:spPr/>
        <p:txBody>
          <a:bodyPr/>
          <a:lstStyle/>
          <a:p>
            <a:pPr>
              <a:defRPr/>
            </a:pPr>
            <a:fld id="{AFEE6CF1-39E4-4EE8-846F-FC232A2C6F17}" type="datetime1">
              <a:rPr lang="zh-CN" altLang="en-US"/>
            </a:fld>
            <a:endParaRPr lang="en-US" altLang="zh-CN"/>
          </a:p>
        </p:txBody>
      </p:sp>
      <p:sp>
        <p:nvSpPr>
          <p:cNvPr id="1167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
        <p:nvSpPr>
          <p:cNvPr id="116742" name="AutoShape 4"/>
          <p:cNvSpPr>
            <a:spLocks noChangeArrowheads="1"/>
          </p:cNvSpPr>
          <p:nvPr/>
        </p:nvSpPr>
        <p:spPr bwMode="auto">
          <a:xfrm>
            <a:off x="4140200" y="2852738"/>
            <a:ext cx="1905000" cy="1524000"/>
          </a:xfrm>
          <a:prstGeom prst="bracePair">
            <a:avLst>
              <a:gd name="adj" fmla="val 8333"/>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sp>
        <p:nvSpPr>
          <p:cNvPr id="116743" name="AutoShape 5"/>
          <p:cNvSpPr>
            <a:spLocks noChangeArrowheads="1"/>
          </p:cNvSpPr>
          <p:nvPr/>
        </p:nvSpPr>
        <p:spPr bwMode="auto">
          <a:xfrm>
            <a:off x="7019925" y="2781300"/>
            <a:ext cx="1905000" cy="1676400"/>
          </a:xfrm>
          <a:prstGeom prst="bracePair">
            <a:avLst>
              <a:gd name="adj" fmla="val 8333"/>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p:cNvSpPr>
          <p:nvPr>
            <p:ph type="title"/>
          </p:nvPr>
        </p:nvSpPr>
        <p:spPr/>
        <p:txBody>
          <a:bodyPr/>
          <a:lstStyle/>
          <a:p>
            <a:pPr eaLnBrk="1" hangingPunct="1"/>
            <a:r>
              <a:rPr lang="en-US" altLang="zh-CN"/>
              <a:t>DBMS</a:t>
            </a:r>
            <a:r>
              <a:rPr lang="zh-CN" altLang="en-US"/>
              <a:t>对数据的控制功能</a:t>
            </a:r>
            <a:endParaRPr lang="zh-CN" altLang="en-US"/>
          </a:p>
        </p:txBody>
      </p:sp>
      <p:sp>
        <p:nvSpPr>
          <p:cNvPr id="53251" name="Rectangle 3"/>
          <p:cNvSpPr>
            <a:spLocks noGrp="1" noRot="1"/>
          </p:cNvSpPr>
          <p:nvPr>
            <p:ph idx="1"/>
          </p:nvPr>
        </p:nvSpPr>
        <p:spPr>
          <a:xfrm>
            <a:off x="1111250" y="2216150"/>
            <a:ext cx="7419975" cy="3819525"/>
          </a:xfrm>
        </p:spPr>
        <p:txBody>
          <a:bodyPr/>
          <a:lstStyle/>
          <a:p>
            <a:pPr algn="just" eaLnBrk="1" hangingPunct="1"/>
            <a:r>
              <a:rPr lang="zh-CN" altLang="en-US"/>
              <a:t>数据的安全性（</a:t>
            </a:r>
            <a:r>
              <a:rPr lang="en-US" altLang="zh-CN"/>
              <a:t>Security</a:t>
            </a:r>
            <a:r>
              <a:rPr lang="zh-CN" altLang="en-US"/>
              <a:t>）保护</a:t>
            </a:r>
            <a:endParaRPr lang="zh-CN" altLang="en-US"/>
          </a:p>
          <a:p>
            <a:pPr lvl="1" algn="just" eaLnBrk="1" hangingPunct="1"/>
            <a:r>
              <a:rPr lang="zh-CN" altLang="en-US"/>
              <a:t>使每个用户只能按指定方式使用和处理指定数据，保护数据以防止不合法的使用造成的数据的泄密和破坏。</a:t>
            </a:r>
            <a:endParaRPr lang="zh-CN" altLang="en-US"/>
          </a:p>
          <a:p>
            <a:pPr lvl="1" algn="just" eaLnBrk="1" hangingPunct="1"/>
            <a:endParaRPr lang="zh-CN" altLang="en-US"/>
          </a:p>
          <a:p>
            <a:pPr algn="just" eaLnBrk="1" hangingPunct="1"/>
            <a:r>
              <a:rPr lang="zh-CN" altLang="en-US"/>
              <a:t>数据的完整性（</a:t>
            </a:r>
            <a:r>
              <a:rPr lang="en-US" altLang="zh-CN"/>
              <a:t>Integrity</a:t>
            </a:r>
            <a:r>
              <a:rPr lang="zh-CN" altLang="en-US"/>
              <a:t>）检查</a:t>
            </a:r>
            <a:endParaRPr lang="zh-CN" altLang="en-US"/>
          </a:p>
          <a:p>
            <a:pPr lvl="1" algn="just" eaLnBrk="1" hangingPunct="1"/>
            <a:r>
              <a:rPr lang="zh-CN" altLang="en-US"/>
              <a:t>将数据控制在有效的范围内，或保证数据之间满足一定的关系。</a:t>
            </a:r>
            <a:endParaRPr lang="zh-CN" altLang="en-US"/>
          </a:p>
        </p:txBody>
      </p:sp>
      <p:sp>
        <p:nvSpPr>
          <p:cNvPr id="7782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07307ACE-C34B-483F-BC96-ECA718F9C67C}"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blinds(horizontal)">
                                      <p:cBhvr>
                                        <p:cTn id="7" dur="500"/>
                                        <p:tgtEl>
                                          <p:spTgt spid="53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251">
                                            <p:txEl>
                                              <p:pRg st="3" end="3"/>
                                            </p:txEl>
                                          </p:spTgt>
                                        </p:tgtEl>
                                        <p:attrNameLst>
                                          <p:attrName>style.visibility</p:attrName>
                                        </p:attrNameLst>
                                      </p:cBhvr>
                                      <p:to>
                                        <p:strVal val="visible"/>
                                      </p:to>
                                    </p:set>
                                    <p:animEffect transition="in" filter="blinds(horizontal)">
                                      <p:cBhvr>
                                        <p:cTn id="12" dur="500"/>
                                        <p:tgtEl>
                                          <p:spTgt spid="5325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251">
                                            <p:txEl>
                                              <p:pRg st="1" end="1"/>
                                            </p:txEl>
                                          </p:spTgt>
                                        </p:tgtEl>
                                        <p:attrNameLst>
                                          <p:attrName>style.visibility</p:attrName>
                                        </p:attrNameLst>
                                      </p:cBhvr>
                                      <p:to>
                                        <p:strVal val="visible"/>
                                      </p:to>
                                    </p:set>
                                    <p:animEffect transition="in" filter="blinds(horizontal)">
                                      <p:cBhvr>
                                        <p:cTn id="17" dur="500"/>
                                        <p:tgtEl>
                                          <p:spTgt spid="532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3251">
                                            <p:txEl>
                                              <p:pRg st="4" end="4"/>
                                            </p:txEl>
                                          </p:spTgt>
                                        </p:tgtEl>
                                        <p:attrNameLst>
                                          <p:attrName>style.visibility</p:attrName>
                                        </p:attrNameLst>
                                      </p:cBhvr>
                                      <p:to>
                                        <p:strVal val="visible"/>
                                      </p:to>
                                    </p:set>
                                    <p:animEffect transition="in" filter="blinds(horizontal)">
                                      <p:cBhvr>
                                        <p:cTn id="22" dur="500"/>
                                        <p:tgtEl>
                                          <p:spTgt spid="532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p:cNvSpPr>
          <p:nvPr>
            <p:ph type="title"/>
          </p:nvPr>
        </p:nvSpPr>
        <p:spPr/>
        <p:txBody>
          <a:bodyPr/>
          <a:lstStyle/>
          <a:p>
            <a:pPr eaLnBrk="1" hangingPunct="1"/>
            <a:r>
              <a:rPr lang="zh-CN" altLang="en-US" sz="4000"/>
              <a:t>条件表达式格式</a:t>
            </a:r>
            <a:endParaRPr lang="zh-CN" altLang="en-US" sz="4000"/>
          </a:p>
        </p:txBody>
      </p:sp>
      <p:sp>
        <p:nvSpPr>
          <p:cNvPr id="117763" name="Rectangle 3"/>
          <p:cNvSpPr>
            <a:spLocks noGrp="1" noRot="1"/>
          </p:cNvSpPr>
          <p:nvPr>
            <p:ph idx="1"/>
          </p:nvPr>
        </p:nvSpPr>
        <p:spPr>
          <a:xfrm>
            <a:off x="357188" y="2286000"/>
            <a:ext cx="7772400" cy="4114800"/>
          </a:xfrm>
        </p:spPr>
        <p:txBody>
          <a:bodyPr/>
          <a:lstStyle/>
          <a:p>
            <a:pPr eaLnBrk="1" hangingPunct="1">
              <a:buFont typeface="Wingdings" panose="05000000000000000000" pitchFamily="2" charset="2"/>
              <a:buNone/>
            </a:pPr>
            <a:r>
              <a:rPr lang="en-US" altLang="zh-CN"/>
              <a:t> </a:t>
            </a:r>
            <a:r>
              <a:rPr lang="zh-CN" altLang="en-US"/>
              <a:t>（</a:t>
            </a:r>
            <a:r>
              <a:rPr lang="en-US" altLang="zh-CN"/>
              <a:t>3</a:t>
            </a:r>
            <a:r>
              <a:rPr lang="zh-CN" altLang="en-US"/>
              <a:t>）                   	               </a:t>
            </a:r>
            <a:r>
              <a:rPr lang="en-US" altLang="zh-CN" sz="2800"/>
              <a:t>(&lt;</a:t>
            </a:r>
            <a:r>
              <a:rPr lang="zh-CN" altLang="en-US" sz="2800"/>
              <a:t>值</a:t>
            </a:r>
            <a:r>
              <a:rPr lang="en-US" altLang="zh-CN" sz="2800"/>
              <a:t>1&gt;[</a:t>
            </a:r>
            <a:r>
              <a:rPr lang="zh-CN" altLang="en-US" sz="2800"/>
              <a:t>，</a:t>
            </a:r>
            <a:r>
              <a:rPr lang="en-US" altLang="zh-CN" sz="2800"/>
              <a:t>&lt;</a:t>
            </a:r>
            <a:r>
              <a:rPr lang="zh-CN" altLang="en-US" sz="2800"/>
              <a:t>值</a:t>
            </a:r>
            <a:r>
              <a:rPr lang="en-US" altLang="zh-CN" sz="2800"/>
              <a:t>2&gt; ] …)</a:t>
            </a:r>
            <a:endParaRPr lang="en-US" altLang="zh-CN" sz="2800"/>
          </a:p>
          <a:p>
            <a:pPr eaLnBrk="1" hangingPunct="1">
              <a:buFont typeface="Wingdings" panose="05000000000000000000" pitchFamily="2" charset="2"/>
              <a:buNone/>
            </a:pPr>
            <a:r>
              <a:rPr lang="en-US" altLang="zh-CN"/>
              <a:t> </a:t>
            </a:r>
            <a:endParaRPr lang="en-US" altLang="zh-CN"/>
          </a:p>
          <a:p>
            <a:pPr eaLnBrk="1" hangingPunct="1">
              <a:buFont typeface="Wingdings" panose="05000000000000000000" pitchFamily="2" charset="2"/>
              <a:buNone/>
            </a:pPr>
            <a:r>
              <a:rPr lang="en-US" altLang="zh-CN" sz="2800"/>
              <a:t>&lt;</a:t>
            </a:r>
            <a:r>
              <a:rPr lang="zh-CN" altLang="en-US" sz="2800"/>
              <a:t>属性列名</a:t>
            </a:r>
            <a:r>
              <a:rPr lang="en-US" altLang="zh-CN" sz="2800"/>
              <a:t>&gt; [NOT] IN</a:t>
            </a:r>
            <a:r>
              <a:rPr lang="en-US" altLang="zh-CN"/>
              <a:t>                    </a:t>
            </a:r>
            <a:endParaRPr lang="en-US" altLang="zh-CN"/>
          </a:p>
          <a:p>
            <a:pPr eaLnBrk="1" hangingPunct="1">
              <a:buFont typeface="Wingdings" panose="05000000000000000000" pitchFamily="2" charset="2"/>
              <a:buNone/>
            </a:pPr>
            <a:r>
              <a:rPr lang="en-US" altLang="zh-CN"/>
              <a:t>                          </a:t>
            </a:r>
            <a:endParaRPr lang="en-US" altLang="zh-CN"/>
          </a:p>
          <a:p>
            <a:pPr eaLnBrk="1" hangingPunct="1">
              <a:buFont typeface="Wingdings" panose="05000000000000000000" pitchFamily="2" charset="2"/>
              <a:buNone/>
            </a:pPr>
            <a:r>
              <a:rPr lang="en-US" altLang="zh-CN"/>
              <a:t>					     (SELECT</a:t>
            </a:r>
            <a:r>
              <a:rPr lang="zh-CN" altLang="en-US"/>
              <a:t>语句</a:t>
            </a:r>
            <a:r>
              <a:rPr lang="en-US" altLang="zh-CN"/>
              <a:t>)</a:t>
            </a:r>
            <a:endParaRPr lang="en-US" altLang="zh-CN"/>
          </a:p>
          <a:p>
            <a:pPr eaLnBrk="1" hangingPunct="1">
              <a:buFont typeface="Wingdings" panose="05000000000000000000" pitchFamily="2" charset="2"/>
              <a:buNone/>
            </a:pPr>
            <a:endParaRPr lang="en-US" altLang="zh-CN" sz="2800"/>
          </a:p>
        </p:txBody>
      </p:sp>
      <p:sp>
        <p:nvSpPr>
          <p:cNvPr id="5" name="日期占位符 3"/>
          <p:cNvSpPr>
            <a:spLocks noGrp="1"/>
          </p:cNvSpPr>
          <p:nvPr>
            <p:ph type="dt" sz="quarter" idx="10"/>
          </p:nvPr>
        </p:nvSpPr>
        <p:spPr/>
        <p:txBody>
          <a:bodyPr/>
          <a:lstStyle/>
          <a:p>
            <a:pPr>
              <a:defRPr/>
            </a:pPr>
            <a:fld id="{00C3186B-C1F2-4424-A360-92CE303995F7}" type="datetime1">
              <a:rPr lang="zh-CN" altLang="en-US"/>
            </a:fld>
            <a:endParaRPr lang="en-US" altLang="zh-CN"/>
          </a:p>
        </p:txBody>
      </p:sp>
      <p:sp>
        <p:nvSpPr>
          <p:cNvPr id="1177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
        <p:nvSpPr>
          <p:cNvPr id="117766" name="AutoShape 4"/>
          <p:cNvSpPr>
            <a:spLocks noChangeArrowheads="1"/>
          </p:cNvSpPr>
          <p:nvPr/>
        </p:nvSpPr>
        <p:spPr bwMode="auto">
          <a:xfrm>
            <a:off x="4000500" y="2581275"/>
            <a:ext cx="3962400" cy="2133600"/>
          </a:xfrm>
          <a:prstGeom prst="bracePair">
            <a:avLst>
              <a:gd name="adj" fmla="val 8333"/>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p:cNvSpPr>
          <p:nvPr>
            <p:ph type="title"/>
          </p:nvPr>
        </p:nvSpPr>
        <p:spPr/>
        <p:txBody>
          <a:bodyPr/>
          <a:lstStyle/>
          <a:p>
            <a:pPr eaLnBrk="1" hangingPunct="1"/>
            <a:r>
              <a:rPr lang="zh-CN" altLang="en-US" sz="4000"/>
              <a:t>条件表达式格式</a:t>
            </a:r>
            <a:endParaRPr lang="zh-CN" altLang="en-US" sz="4000"/>
          </a:p>
        </p:txBody>
      </p:sp>
      <p:sp>
        <p:nvSpPr>
          <p:cNvPr id="118787"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en-US" altLang="zh-CN" sz="2800"/>
              <a:t> </a:t>
            </a:r>
            <a:endParaRPr lang="en-US" altLang="zh-CN" sz="2800"/>
          </a:p>
          <a:p>
            <a:pPr eaLnBrk="1" hangingPunct="1">
              <a:lnSpc>
                <a:spcPct val="160000"/>
              </a:lnSpc>
              <a:buFont typeface="Wingdings" panose="05000000000000000000" pitchFamily="2" charset="2"/>
              <a:buNone/>
            </a:pPr>
            <a:r>
              <a:rPr lang="en-US" altLang="zh-CN" sz="2800"/>
              <a:t> (4)   &lt;</a:t>
            </a:r>
            <a:r>
              <a:rPr lang="zh-CN" altLang="en-US" sz="2800"/>
              <a:t>属性列名</a:t>
            </a:r>
            <a:r>
              <a:rPr lang="en-US" altLang="zh-CN" sz="2800"/>
              <a:t>&gt; [NOT] LIKE &lt;</a:t>
            </a:r>
            <a:r>
              <a:rPr lang="zh-CN" altLang="en-US" sz="2800"/>
              <a:t>匹配串</a:t>
            </a:r>
            <a:r>
              <a:rPr lang="en-US" altLang="zh-CN" sz="2800"/>
              <a:t>&gt;</a:t>
            </a:r>
            <a:endParaRPr lang="en-US" altLang="zh-CN" sz="2800"/>
          </a:p>
          <a:p>
            <a:pPr eaLnBrk="1" hangingPunct="1">
              <a:lnSpc>
                <a:spcPct val="160000"/>
              </a:lnSpc>
              <a:buFont typeface="Wingdings" panose="05000000000000000000" pitchFamily="2" charset="2"/>
              <a:buNone/>
            </a:pPr>
            <a:r>
              <a:rPr lang="en-US" altLang="zh-CN" sz="2800"/>
              <a:t>  (5)  &lt;</a:t>
            </a:r>
            <a:r>
              <a:rPr lang="zh-CN" altLang="en-US" sz="2800"/>
              <a:t>属性列名</a:t>
            </a:r>
            <a:r>
              <a:rPr lang="en-US" altLang="zh-CN" sz="2800"/>
              <a:t>&gt; IS [NOT] NULL</a:t>
            </a:r>
            <a:endParaRPr lang="en-US" altLang="zh-CN" sz="2800"/>
          </a:p>
          <a:p>
            <a:pPr eaLnBrk="1" hangingPunct="1">
              <a:lnSpc>
                <a:spcPct val="160000"/>
              </a:lnSpc>
              <a:buFont typeface="Wingdings" panose="05000000000000000000" pitchFamily="2" charset="2"/>
              <a:buNone/>
            </a:pPr>
            <a:r>
              <a:rPr lang="en-US" altLang="zh-CN" sz="2800"/>
              <a:t>  (6)  [NOT] EXISTS (SELECT</a:t>
            </a:r>
            <a:r>
              <a:rPr lang="zh-CN" altLang="en-US" sz="2800"/>
              <a:t>语句</a:t>
            </a:r>
            <a:r>
              <a:rPr lang="en-US" altLang="zh-CN" sz="2800"/>
              <a:t>)</a:t>
            </a:r>
            <a:endParaRPr lang="en-US" altLang="zh-CN" sz="2800"/>
          </a:p>
          <a:p>
            <a:pPr eaLnBrk="1" hangingPunct="1">
              <a:buFont typeface="Wingdings" panose="05000000000000000000" pitchFamily="2" charset="2"/>
              <a:buNone/>
            </a:pPr>
            <a:endParaRPr lang="en-US" altLang="zh-CN" sz="2800"/>
          </a:p>
        </p:txBody>
      </p:sp>
      <p:sp>
        <p:nvSpPr>
          <p:cNvPr id="4" name="日期占位符 3"/>
          <p:cNvSpPr>
            <a:spLocks noGrp="1"/>
          </p:cNvSpPr>
          <p:nvPr>
            <p:ph type="dt" sz="quarter" idx="10"/>
          </p:nvPr>
        </p:nvSpPr>
        <p:spPr/>
        <p:txBody>
          <a:bodyPr/>
          <a:lstStyle/>
          <a:p>
            <a:pPr>
              <a:defRPr/>
            </a:pPr>
            <a:fld id="{785999C6-C40F-42E4-BA39-AEC24AE85AE1}" type="datetime1">
              <a:rPr lang="zh-CN" altLang="en-US"/>
            </a:fld>
            <a:endParaRPr lang="en-US" altLang="zh-CN"/>
          </a:p>
        </p:txBody>
      </p:sp>
      <p:sp>
        <p:nvSpPr>
          <p:cNvPr id="1187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p:cNvSpPr>
          <p:nvPr>
            <p:ph type="title"/>
          </p:nvPr>
        </p:nvSpPr>
        <p:spPr>
          <a:xfrm>
            <a:off x="914400" y="457200"/>
            <a:ext cx="7772400" cy="1143000"/>
          </a:xfrm>
        </p:spPr>
        <p:txBody>
          <a:bodyPr/>
          <a:lstStyle/>
          <a:p>
            <a:pPr eaLnBrk="1" hangingPunct="1"/>
            <a:r>
              <a:rPr lang="zh-CN" altLang="en-US" sz="4000"/>
              <a:t>条件表达式格式</a:t>
            </a:r>
            <a:endParaRPr lang="zh-CN" altLang="en-US" sz="4000"/>
          </a:p>
        </p:txBody>
      </p:sp>
      <p:sp>
        <p:nvSpPr>
          <p:cNvPr id="119811" name="Rectangle 3"/>
          <p:cNvSpPr>
            <a:spLocks noGrp="1" noRot="1"/>
          </p:cNvSpPr>
          <p:nvPr>
            <p:ph idx="1"/>
          </p:nvPr>
        </p:nvSpPr>
        <p:spPr>
          <a:xfrm>
            <a:off x="642938" y="2684463"/>
            <a:ext cx="8215312" cy="2744787"/>
          </a:xfrm>
        </p:spPr>
        <p:txBody>
          <a:bodyPr/>
          <a:lstStyle/>
          <a:p>
            <a:pPr eaLnBrk="1" hangingPunct="1">
              <a:buFont typeface="Wingdings" panose="05000000000000000000" pitchFamily="2" charset="2"/>
              <a:buNone/>
            </a:pPr>
            <a:r>
              <a:rPr lang="en-US" altLang="zh-CN"/>
              <a:t> </a:t>
            </a:r>
            <a:r>
              <a:rPr lang="zh-CN" altLang="en-US"/>
              <a:t>（</a:t>
            </a:r>
            <a:r>
              <a:rPr lang="en-US" altLang="zh-CN"/>
              <a:t>7</a:t>
            </a:r>
            <a:r>
              <a:rPr lang="zh-CN" altLang="en-US"/>
              <a:t>）            </a:t>
            </a:r>
            <a:r>
              <a:rPr lang="en-US" altLang="zh-CN" sz="2800"/>
              <a:t>AND </a:t>
            </a:r>
            <a:r>
              <a:rPr lang="en-US" altLang="zh-CN"/>
              <a:t>                   </a:t>
            </a:r>
            <a:r>
              <a:rPr lang="en-US" altLang="zh-CN" sz="2800"/>
              <a:t>AND</a:t>
            </a:r>
            <a:endParaRPr lang="en-US" altLang="zh-CN" sz="2800"/>
          </a:p>
          <a:p>
            <a:pPr eaLnBrk="1" hangingPunct="1">
              <a:buFont typeface="Wingdings" panose="05000000000000000000" pitchFamily="2" charset="2"/>
              <a:buNone/>
            </a:pPr>
            <a:r>
              <a:rPr lang="en-US" altLang="zh-CN" sz="1800"/>
              <a:t>&lt;</a:t>
            </a:r>
            <a:r>
              <a:rPr lang="zh-CN" altLang="en-US" sz="1800"/>
              <a:t>条件表达式</a:t>
            </a:r>
            <a:r>
              <a:rPr lang="en-US" altLang="zh-CN" sz="1800"/>
              <a:t>&gt;                          &lt;</a:t>
            </a:r>
            <a:r>
              <a:rPr lang="zh-CN" altLang="en-US" sz="1800"/>
              <a:t>条件表达式</a:t>
            </a:r>
            <a:r>
              <a:rPr lang="en-US" altLang="zh-CN" sz="1800"/>
              <a:t>&gt;                       &lt;</a:t>
            </a:r>
            <a:r>
              <a:rPr lang="zh-CN" altLang="en-US" sz="1800"/>
              <a:t>条件表达</a:t>
            </a:r>
            <a:r>
              <a:rPr lang="en-US" altLang="zh-CN" sz="1800"/>
              <a:t>&gt; …</a:t>
            </a:r>
            <a:endParaRPr lang="en-US" altLang="zh-CN" sz="1800"/>
          </a:p>
          <a:p>
            <a:pPr eaLnBrk="1" hangingPunct="1">
              <a:buFont typeface="Wingdings" panose="05000000000000000000" pitchFamily="2" charset="2"/>
              <a:buNone/>
            </a:pPr>
            <a:r>
              <a:rPr lang="en-US" altLang="zh-CN"/>
              <a:t>                       </a:t>
            </a:r>
            <a:r>
              <a:rPr lang="en-US" altLang="zh-CN" sz="2800"/>
              <a:t>OR </a:t>
            </a:r>
            <a:r>
              <a:rPr lang="en-US" altLang="zh-CN"/>
              <a:t>                      </a:t>
            </a:r>
            <a:r>
              <a:rPr lang="en-US" altLang="zh-CN" sz="2800"/>
              <a:t>OR</a:t>
            </a:r>
            <a:endParaRPr lang="en-US" altLang="zh-CN" sz="2800"/>
          </a:p>
          <a:p>
            <a:pPr eaLnBrk="1" hangingPunct="1">
              <a:buFont typeface="Wingdings" panose="05000000000000000000" pitchFamily="2" charset="2"/>
              <a:buNone/>
            </a:pPr>
            <a:endParaRPr lang="en-US" altLang="zh-CN" sz="2800"/>
          </a:p>
        </p:txBody>
      </p:sp>
      <p:sp>
        <p:nvSpPr>
          <p:cNvPr id="7" name="日期占位符 3"/>
          <p:cNvSpPr>
            <a:spLocks noGrp="1"/>
          </p:cNvSpPr>
          <p:nvPr>
            <p:ph type="dt" sz="quarter" idx="10"/>
          </p:nvPr>
        </p:nvSpPr>
        <p:spPr/>
        <p:txBody>
          <a:bodyPr/>
          <a:lstStyle/>
          <a:p>
            <a:pPr>
              <a:defRPr/>
            </a:pPr>
            <a:fld id="{616B67BE-05DC-4B0F-8EF9-BC6EB3E2B4C4}" type="datetime1">
              <a:rPr lang="zh-CN" altLang="en-US"/>
            </a:fld>
            <a:endParaRPr lang="en-US" altLang="zh-CN"/>
          </a:p>
        </p:txBody>
      </p:sp>
      <p:sp>
        <p:nvSpPr>
          <p:cNvPr id="1198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73BDCEEB-ABBD-4CA1-BECC-564D5C88D391}" type="slidenum">
              <a:rPr lang="en-US" altLang="zh-CN" smtClean="0"/>
            </a:fld>
            <a:endParaRPr lang="en-US" altLang="zh-CN" sz="1200">
              <a:solidFill>
                <a:srgbClr val="045C75"/>
              </a:solidFill>
              <a:latin typeface="Tahoma" panose="020B0604030504040204" pitchFamily="34" charset="0"/>
            </a:endParaRPr>
          </a:p>
        </p:txBody>
      </p:sp>
      <p:sp>
        <p:nvSpPr>
          <p:cNvPr id="119814" name="AutoShape 4"/>
          <p:cNvSpPr>
            <a:spLocks noChangeArrowheads="1"/>
          </p:cNvSpPr>
          <p:nvPr/>
        </p:nvSpPr>
        <p:spPr bwMode="auto">
          <a:xfrm>
            <a:off x="2357438" y="2643188"/>
            <a:ext cx="1143000" cy="1524000"/>
          </a:xfrm>
          <a:prstGeom prst="bracePair">
            <a:avLst>
              <a:gd name="adj" fmla="val 8333"/>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sp>
        <p:nvSpPr>
          <p:cNvPr id="119815" name="AutoShape 5"/>
          <p:cNvSpPr>
            <a:spLocks noChangeArrowheads="1"/>
          </p:cNvSpPr>
          <p:nvPr/>
        </p:nvSpPr>
        <p:spPr bwMode="auto">
          <a:xfrm>
            <a:off x="4929188" y="2786063"/>
            <a:ext cx="1143000" cy="1295400"/>
          </a:xfrm>
          <a:prstGeom prst="bracePair">
            <a:avLst>
              <a:gd name="adj" fmla="val 8333"/>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sp>
        <p:nvSpPr>
          <p:cNvPr id="119816" name="AutoShape 6"/>
          <p:cNvSpPr>
            <a:spLocks noChangeArrowheads="1"/>
          </p:cNvSpPr>
          <p:nvPr/>
        </p:nvSpPr>
        <p:spPr bwMode="auto">
          <a:xfrm>
            <a:off x="6084888" y="2571750"/>
            <a:ext cx="2743200" cy="1746250"/>
          </a:xfrm>
          <a:prstGeom prst="bracketPair">
            <a:avLst>
              <a:gd name="adj" fmla="val 16667"/>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Tahoma" panose="020B0604030504040204" pitchFamily="34" charset="0"/>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日期占位符 3"/>
          <p:cNvSpPr>
            <a:spLocks noGrp="1"/>
          </p:cNvSpPr>
          <p:nvPr>
            <p:ph type="dt" sz="quarter" idx="10"/>
          </p:nvPr>
        </p:nvSpPr>
        <p:spPr/>
        <p:txBody>
          <a:bodyPr/>
          <a:lstStyle/>
          <a:p>
            <a:pPr>
              <a:defRPr/>
            </a:pPr>
            <a:fld id="{9875261E-D070-49DA-AEE8-FD85854F97AB}" type="datetime1">
              <a:rPr lang="zh-CN" altLang="en-US"/>
            </a:fld>
            <a:endParaRPr lang="en-US" altLang="zh-CN"/>
          </a:p>
        </p:txBody>
      </p:sp>
      <p:sp>
        <p:nvSpPr>
          <p:cNvPr id="717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
        <p:nvSpPr>
          <p:cNvPr id="7172" name="Rectangle 3"/>
          <p:cNvSpPr>
            <a:spLocks noChangeArrowheads="1"/>
          </p:cNvSpPr>
          <p:nvPr/>
        </p:nvSpPr>
        <p:spPr bwMode="auto">
          <a:xfrm>
            <a:off x="533400" y="990600"/>
            <a:ext cx="8147050"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zh-CN" altLang="en-US" sz="4800" b="1">
                <a:latin typeface="Arial Black" panose="020B0A04020102020204" pitchFamily="34" charset="0"/>
                <a:ea typeface="隶书" panose="02010509060101010101" pitchFamily="49" charset="-122"/>
              </a:rPr>
              <a:t>数据库系统概论</a:t>
            </a:r>
            <a:endParaRPr kumimoji="1" lang="zh-CN" altLang="en-US" sz="4800" b="1">
              <a:latin typeface="宋体" panose="02010600030101010101" pitchFamily="2" charset="-122"/>
            </a:endParaRPr>
          </a:p>
          <a:p>
            <a:pPr algn="ctr" eaLnBrk="1" hangingPunct="1">
              <a:spcBef>
                <a:spcPct val="0"/>
              </a:spcBef>
              <a:buClrTx/>
              <a:buSzTx/>
              <a:buFontTx/>
              <a:buNone/>
            </a:pPr>
            <a:r>
              <a:rPr kumimoji="1" lang="en-US" altLang="zh-CN" sz="3600" b="1">
                <a:latin typeface="Times New Roman" panose="02020603050405020304" pitchFamily="18" charset="0"/>
              </a:rPr>
              <a:t>An Introduction to Database System</a:t>
            </a:r>
            <a:endParaRPr kumimoji="1" lang="en-US" altLang="zh-CN" sz="3600" b="1">
              <a:latin typeface="Times New Roman" panose="02020603050405020304" pitchFamily="18" charset="0"/>
            </a:endParaRPr>
          </a:p>
          <a:p>
            <a:pPr algn="ctr" eaLnBrk="1" hangingPunct="1">
              <a:spcBef>
                <a:spcPct val="0"/>
              </a:spcBef>
              <a:buClrTx/>
              <a:buSzTx/>
              <a:buFontTx/>
              <a:buNone/>
            </a:pPr>
            <a:endParaRPr kumimoji="1" lang="en-US" altLang="zh-CN" sz="4400" b="1">
              <a:latin typeface="Times New Roman" panose="02020603050405020304" pitchFamily="18" charset="0"/>
            </a:endParaRPr>
          </a:p>
          <a:p>
            <a:pPr algn="ctr" eaLnBrk="1" hangingPunct="1">
              <a:spcBef>
                <a:spcPct val="0"/>
              </a:spcBef>
              <a:buClrTx/>
              <a:buSzTx/>
              <a:buFontTx/>
              <a:buNone/>
            </a:pPr>
            <a:r>
              <a:rPr kumimoji="1" lang="zh-CN" altLang="en-US" sz="4400" b="1">
                <a:solidFill>
                  <a:schemeClr val="tx2"/>
                </a:solidFill>
                <a:latin typeface="楷体_GB2312" pitchFamily="49" charset="-122"/>
                <a:ea typeface="楷体_GB2312" pitchFamily="49" charset="-122"/>
              </a:rPr>
              <a:t>第三章 关系数据库标准语言</a:t>
            </a:r>
            <a:r>
              <a:rPr kumimoji="1" lang="en-US" altLang="zh-CN" sz="4400" b="1">
                <a:solidFill>
                  <a:schemeClr val="tx2"/>
                </a:solidFill>
                <a:latin typeface="楷体_GB2312" pitchFamily="49" charset="-122"/>
                <a:ea typeface="楷体_GB2312" pitchFamily="49" charset="-122"/>
              </a:rPr>
              <a:t>SQL </a:t>
            </a:r>
            <a:r>
              <a:rPr kumimoji="1" lang="en-US" altLang="zh-CN" sz="3600" b="1">
                <a:solidFill>
                  <a:schemeClr val="tx2"/>
                </a:solidFill>
                <a:latin typeface="Times New Roman" panose="02020603050405020304" pitchFamily="18" charset="0"/>
              </a:rPr>
              <a:t>(</a:t>
            </a:r>
            <a:r>
              <a:rPr kumimoji="1" lang="zh-CN" altLang="en-US" sz="3600" b="1">
                <a:solidFill>
                  <a:schemeClr val="tx2"/>
                </a:solidFill>
                <a:latin typeface="Times New Roman" panose="02020603050405020304" pitchFamily="18" charset="0"/>
              </a:rPr>
              <a:t>续</a:t>
            </a:r>
            <a:r>
              <a:rPr kumimoji="1" lang="en-US" altLang="zh-CN" sz="3600" b="1">
                <a:solidFill>
                  <a:schemeClr val="tx2"/>
                </a:solidFill>
                <a:latin typeface="Times New Roman" panose="02020603050405020304" pitchFamily="18" charset="0"/>
              </a:rPr>
              <a:t>2</a:t>
            </a:r>
            <a:r>
              <a:rPr kumimoji="1" lang="zh-CN" altLang="en-US" sz="3600" b="1">
                <a:solidFill>
                  <a:schemeClr val="tx2"/>
                </a:solidFill>
                <a:latin typeface="Times New Roman" panose="02020603050405020304" pitchFamily="18" charset="0"/>
              </a:rPr>
              <a:t>）</a:t>
            </a:r>
            <a:endParaRPr kumimoji="1" lang="zh-CN" altLang="en-US" sz="3600" b="1">
              <a:solidFill>
                <a:schemeClr val="tx2"/>
              </a:solidFill>
              <a:latin typeface="Times New Roman" panose="02020603050405020304" pitchFamily="18" charset="0"/>
            </a:endParaRPr>
          </a:p>
        </p:txBody>
      </p:sp>
    </p:spTree>
  </p:cSld>
  <p:clrMapOvr>
    <a:masterClrMapping/>
  </p:clrMapOvr>
  <p:transition>
    <p:wipe dir="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Rot="1" noChangeArrowheads="1"/>
          </p:cNvSpPr>
          <p:nvPr>
            <p:ph type="title"/>
          </p:nvPr>
        </p:nvSpPr>
        <p:spPr/>
        <p:txBody>
          <a:bodyPr>
            <a:normAutofit fontScale="90000"/>
          </a:bodyPr>
          <a:lstStyle/>
          <a:p>
            <a:pPr eaLnBrk="1" fontAlgn="auto" hangingPunct="1">
              <a:spcAft>
                <a:spcPts val="0"/>
              </a:spcAft>
              <a:defRPr/>
            </a:pPr>
            <a:r>
              <a:rPr lang="zh-CN" altLang="en-US"/>
              <a:t>第三章  关系数据库标准语言</a:t>
            </a:r>
            <a:r>
              <a:rPr lang="en-US" altLang="zh-CN"/>
              <a:t>SQL</a:t>
            </a:r>
            <a:endParaRPr lang="en-US" altLang="zh-CN"/>
          </a:p>
        </p:txBody>
      </p:sp>
      <p:sp>
        <p:nvSpPr>
          <p:cNvPr id="9219" name="Rectangle 3"/>
          <p:cNvSpPr>
            <a:spLocks noGrp="1" noRot="1"/>
          </p:cNvSpPr>
          <p:nvPr>
            <p:ph idx="1"/>
          </p:nvPr>
        </p:nvSpPr>
        <p:spPr/>
        <p:txBody>
          <a:bodyPr/>
          <a:lstStyle/>
          <a:p>
            <a:pPr lvl="1" algn="just" eaLnBrk="1" hangingPunct="1">
              <a:buFont typeface="Wingdings" panose="05000000000000000000" pitchFamily="2" charset="2"/>
              <a:buNone/>
            </a:pPr>
            <a:r>
              <a:rPr lang="en-US" altLang="zh-CN">
                <a:cs typeface="Times New Roman" panose="02020603050405020304" pitchFamily="18" charset="0"/>
              </a:rPr>
              <a:t>3.1 </a:t>
            </a:r>
            <a:r>
              <a:rPr lang="en-US" altLang="zh-CN"/>
              <a:t>SQL</a:t>
            </a:r>
            <a:r>
              <a:rPr lang="zh-CN" altLang="en-US"/>
              <a:t>概述</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3.2</a:t>
            </a:r>
            <a:r>
              <a:rPr lang="en-US" altLang="zh-CN"/>
              <a:t> </a:t>
            </a:r>
            <a:r>
              <a:rPr lang="zh-CN" altLang="en-US"/>
              <a:t>数据定义</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3.3 </a:t>
            </a:r>
            <a:r>
              <a:rPr lang="zh-CN" altLang="en-US"/>
              <a:t>查询</a:t>
            </a:r>
            <a:endParaRPr lang="zh-CN" altLang="en-US"/>
          </a:p>
          <a:p>
            <a:pPr lvl="1" algn="just" eaLnBrk="1" hangingPunct="1">
              <a:buFont typeface="Wingdings" panose="05000000000000000000" pitchFamily="2" charset="2"/>
              <a:buNone/>
            </a:pPr>
            <a:r>
              <a:rPr lang="en-US" altLang="zh-CN">
                <a:solidFill>
                  <a:srgbClr val="FF0000"/>
                </a:solidFill>
                <a:cs typeface="Times New Roman" panose="02020603050405020304" pitchFamily="18" charset="0"/>
              </a:rPr>
              <a:t>3.4</a:t>
            </a:r>
            <a:r>
              <a:rPr lang="en-US" altLang="zh-CN">
                <a:solidFill>
                  <a:srgbClr val="FF0000"/>
                </a:solidFill>
              </a:rPr>
              <a:t> </a:t>
            </a:r>
            <a:r>
              <a:rPr lang="zh-CN" altLang="en-US">
                <a:solidFill>
                  <a:srgbClr val="FF0000"/>
                </a:solidFill>
              </a:rPr>
              <a:t>数据更新</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3.5</a:t>
            </a:r>
            <a:r>
              <a:rPr lang="en-US" altLang="zh-CN"/>
              <a:t> </a:t>
            </a:r>
            <a:r>
              <a:rPr lang="zh-CN" altLang="en-US"/>
              <a:t>视图</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3.6</a:t>
            </a:r>
            <a:r>
              <a:rPr lang="en-US" altLang="zh-CN"/>
              <a:t> </a:t>
            </a:r>
            <a:r>
              <a:rPr lang="zh-CN" altLang="en-US"/>
              <a:t>小结 </a:t>
            </a:r>
            <a:endParaRPr lang="zh-CN" altLang="en-US"/>
          </a:p>
        </p:txBody>
      </p:sp>
      <p:sp>
        <p:nvSpPr>
          <p:cNvPr id="4098" name="日期占位符 3"/>
          <p:cNvSpPr>
            <a:spLocks noGrp="1"/>
          </p:cNvSpPr>
          <p:nvPr>
            <p:ph type="dt" sz="quarter" idx="10"/>
          </p:nvPr>
        </p:nvSpPr>
        <p:spPr/>
        <p:txBody>
          <a:bodyPr/>
          <a:lstStyle/>
          <a:p>
            <a:pPr>
              <a:defRPr/>
            </a:pPr>
            <a:fld id="{18A6B298-52BC-49E5-BFC1-D2213D271370}" type="datetime1">
              <a:rPr lang="zh-CN" altLang="en-US"/>
            </a:fld>
            <a:endParaRPr lang="en-US" altLang="zh-CN"/>
          </a:p>
        </p:txBody>
      </p:sp>
      <p:sp>
        <p:nvSpPr>
          <p:cNvPr id="92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p:txBody>
          <a:bodyPr/>
          <a:lstStyle/>
          <a:p>
            <a:pPr eaLnBrk="1" hangingPunct="1"/>
            <a:r>
              <a:rPr lang="en-US" altLang="zh-CN"/>
              <a:t>3.4  </a:t>
            </a:r>
            <a:r>
              <a:rPr lang="zh-CN" altLang="en-US"/>
              <a:t>数 据 更 新 </a:t>
            </a:r>
            <a:endParaRPr lang="zh-CN" altLang="en-US"/>
          </a:p>
        </p:txBody>
      </p:sp>
      <p:sp>
        <p:nvSpPr>
          <p:cNvPr id="10243" name="Rectangle 3"/>
          <p:cNvSpPr>
            <a:spLocks noGrp="1" noRot="1"/>
          </p:cNvSpPr>
          <p:nvPr>
            <p:ph idx="1"/>
          </p:nvPr>
        </p:nvSpPr>
        <p:spPr/>
        <p:txBody>
          <a:bodyPr/>
          <a:lstStyle/>
          <a:p>
            <a:pPr algn="just" eaLnBrk="1" hangingPunct="1">
              <a:lnSpc>
                <a:spcPct val="130000"/>
              </a:lnSpc>
              <a:buFont typeface="Wingdings" panose="05000000000000000000" pitchFamily="2" charset="2"/>
              <a:buNone/>
            </a:pPr>
            <a:r>
              <a:rPr lang="en-US" altLang="zh-CN" dirty="0">
                <a:solidFill>
                  <a:schemeClr val="hlink"/>
                </a:solidFill>
              </a:rPr>
              <a:t>3.4.1  </a:t>
            </a:r>
            <a:r>
              <a:rPr lang="zh-CN" altLang="en-US" dirty="0">
                <a:solidFill>
                  <a:schemeClr val="hlink"/>
                </a:solidFill>
              </a:rPr>
              <a:t>插入数据</a:t>
            </a:r>
            <a:endParaRPr lang="zh-CN" altLang="en-US" dirty="0">
              <a:solidFill>
                <a:schemeClr val="hlink"/>
              </a:solidFill>
            </a:endParaRPr>
          </a:p>
          <a:p>
            <a:pPr algn="just" eaLnBrk="1" hangingPunct="1">
              <a:lnSpc>
                <a:spcPct val="130000"/>
              </a:lnSpc>
              <a:buFont typeface="Wingdings" panose="05000000000000000000" pitchFamily="2" charset="2"/>
              <a:buNone/>
            </a:pPr>
            <a:r>
              <a:rPr lang="en-US" altLang="zh-CN" dirty="0"/>
              <a:t>3.4.2  </a:t>
            </a:r>
            <a:r>
              <a:rPr lang="zh-CN" altLang="en-US" dirty="0"/>
              <a:t>修改数据</a:t>
            </a:r>
            <a:endParaRPr lang="zh-CN" altLang="en-US" dirty="0"/>
          </a:p>
          <a:p>
            <a:pPr eaLnBrk="1" hangingPunct="1">
              <a:lnSpc>
                <a:spcPct val="130000"/>
              </a:lnSpc>
              <a:buFont typeface="Wingdings" panose="05000000000000000000" pitchFamily="2" charset="2"/>
              <a:buNone/>
            </a:pPr>
            <a:r>
              <a:rPr lang="en-US" altLang="zh-CN" dirty="0"/>
              <a:t>3.4.3  </a:t>
            </a:r>
            <a:r>
              <a:rPr lang="zh-CN" altLang="en-US" dirty="0"/>
              <a:t>删除数据 </a:t>
            </a:r>
            <a:endParaRPr lang="zh-CN" altLang="en-US" dirty="0"/>
          </a:p>
        </p:txBody>
      </p:sp>
      <p:sp>
        <p:nvSpPr>
          <p:cNvPr id="5122" name="日期占位符 3"/>
          <p:cNvSpPr>
            <a:spLocks noGrp="1"/>
          </p:cNvSpPr>
          <p:nvPr>
            <p:ph type="dt" sz="quarter" idx="10"/>
          </p:nvPr>
        </p:nvSpPr>
        <p:spPr/>
        <p:txBody>
          <a:bodyPr/>
          <a:lstStyle/>
          <a:p>
            <a:pPr>
              <a:defRPr/>
            </a:pPr>
            <a:fld id="{F336260D-978E-4D37-B5E1-DACF258ABB74}" type="datetime1">
              <a:rPr lang="zh-CN" altLang="en-US"/>
            </a:fld>
            <a:endParaRPr lang="en-US" altLang="zh-CN"/>
          </a:p>
        </p:txBody>
      </p:sp>
      <p:sp>
        <p:nvSpPr>
          <p:cNvPr id="102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a:lstStyle/>
          <a:p>
            <a:pPr eaLnBrk="1" hangingPunct="1"/>
            <a:r>
              <a:rPr lang="en-US" altLang="zh-CN" sz="4000" dirty="0"/>
              <a:t>3.4.1  </a:t>
            </a:r>
            <a:r>
              <a:rPr lang="zh-CN" altLang="en-US" sz="4000" dirty="0"/>
              <a:t>插入数据</a:t>
            </a:r>
            <a:endParaRPr lang="zh-CN" altLang="en-US" sz="4000" dirty="0"/>
          </a:p>
        </p:txBody>
      </p:sp>
      <p:sp>
        <p:nvSpPr>
          <p:cNvPr id="602115" name="Rectangle 3"/>
          <p:cNvSpPr>
            <a:spLocks noGrp="1" noRot="1"/>
          </p:cNvSpPr>
          <p:nvPr>
            <p:ph idx="1"/>
          </p:nvPr>
        </p:nvSpPr>
        <p:spPr/>
        <p:txBody>
          <a:bodyPr/>
          <a:lstStyle/>
          <a:p>
            <a:pPr eaLnBrk="1" hangingPunct="1">
              <a:lnSpc>
                <a:spcPct val="140000"/>
              </a:lnSpc>
            </a:pPr>
            <a:r>
              <a:rPr lang="zh-CN" altLang="en-US" sz="3600" dirty="0"/>
              <a:t>两种插入数据方式</a:t>
            </a:r>
            <a:endParaRPr lang="zh-CN" altLang="en-US" sz="3600" dirty="0"/>
          </a:p>
          <a:p>
            <a:pPr lvl="1" eaLnBrk="1" hangingPunct="1">
              <a:lnSpc>
                <a:spcPct val="140000"/>
              </a:lnSpc>
            </a:pPr>
            <a:r>
              <a:rPr lang="zh-CN" altLang="en-US" dirty="0"/>
              <a:t> 插入单个元组</a:t>
            </a:r>
            <a:endParaRPr lang="zh-CN" altLang="en-US" dirty="0"/>
          </a:p>
          <a:p>
            <a:pPr lvl="1" eaLnBrk="1" hangingPunct="1">
              <a:lnSpc>
                <a:spcPct val="140000"/>
              </a:lnSpc>
            </a:pPr>
            <a:r>
              <a:rPr lang="zh-CN" altLang="en-US" dirty="0"/>
              <a:t> 插入子查询结果</a:t>
            </a:r>
            <a:endParaRPr lang="zh-CN" altLang="en-US" dirty="0"/>
          </a:p>
          <a:p>
            <a:pPr eaLnBrk="1" hangingPunct="1">
              <a:lnSpc>
                <a:spcPct val="140000"/>
              </a:lnSpc>
            </a:pPr>
            <a:endParaRPr lang="en-US" altLang="zh-CN" dirty="0"/>
          </a:p>
        </p:txBody>
      </p:sp>
      <p:sp>
        <p:nvSpPr>
          <p:cNvPr id="6146" name="日期占位符 3"/>
          <p:cNvSpPr>
            <a:spLocks noGrp="1"/>
          </p:cNvSpPr>
          <p:nvPr>
            <p:ph type="dt" sz="quarter" idx="10"/>
          </p:nvPr>
        </p:nvSpPr>
        <p:spPr/>
        <p:txBody>
          <a:bodyPr/>
          <a:lstStyle/>
          <a:p>
            <a:pPr>
              <a:defRPr/>
            </a:pPr>
            <a:fld id="{92540E82-E648-470D-876B-5C59CD32461E}" type="datetime1">
              <a:rPr lang="zh-CN" altLang="en-US"/>
            </a:fld>
            <a:endParaRPr lang="en-US" altLang="zh-CN"/>
          </a:p>
        </p:txBody>
      </p:sp>
      <p:sp>
        <p:nvSpPr>
          <p:cNvPr id="11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2115">
                                            <p:txEl>
                                              <p:pRg st="1" end="1"/>
                                            </p:txEl>
                                          </p:spTgt>
                                        </p:tgtEl>
                                        <p:attrNameLst>
                                          <p:attrName>style.visibility</p:attrName>
                                        </p:attrNameLst>
                                      </p:cBhvr>
                                      <p:to>
                                        <p:strVal val="visible"/>
                                      </p:to>
                                    </p:set>
                                    <p:animEffect transition="in" filter="blinds(horizontal)">
                                      <p:cBhvr>
                                        <p:cTn id="7" dur="500"/>
                                        <p:tgtEl>
                                          <p:spTgt spid="6021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2115">
                                            <p:txEl>
                                              <p:pRg st="2" end="2"/>
                                            </p:txEl>
                                          </p:spTgt>
                                        </p:tgtEl>
                                        <p:attrNameLst>
                                          <p:attrName>style.visibility</p:attrName>
                                        </p:attrNameLst>
                                      </p:cBhvr>
                                      <p:to>
                                        <p:strVal val="visible"/>
                                      </p:to>
                                    </p:set>
                                    <p:animEffect transition="in" filter="blinds(horizontal)">
                                      <p:cBhvr>
                                        <p:cTn id="12" dur="500"/>
                                        <p:tgtEl>
                                          <p:spTgt spid="6021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p:cNvSpPr>
          <p:nvPr>
            <p:ph type="title"/>
          </p:nvPr>
        </p:nvSpPr>
        <p:spPr/>
        <p:txBody>
          <a:bodyPr/>
          <a:lstStyle/>
          <a:p>
            <a:pPr eaLnBrk="1" hangingPunct="1"/>
            <a:r>
              <a:rPr lang="en-US" altLang="zh-CN" sz="4800" dirty="0"/>
              <a:t>1. </a:t>
            </a:r>
            <a:r>
              <a:rPr lang="zh-CN" altLang="en-US" sz="4800" dirty="0"/>
              <a:t>插入单个元组</a:t>
            </a:r>
            <a:endParaRPr lang="zh-CN" altLang="en-US" sz="4800" dirty="0"/>
          </a:p>
        </p:txBody>
      </p:sp>
      <p:sp>
        <p:nvSpPr>
          <p:cNvPr id="603139" name="Rectangle 3"/>
          <p:cNvSpPr>
            <a:spLocks noGrp="1" noRot="1"/>
          </p:cNvSpPr>
          <p:nvPr>
            <p:ph idx="1"/>
          </p:nvPr>
        </p:nvSpPr>
        <p:spPr/>
        <p:txBody>
          <a:bodyPr/>
          <a:lstStyle/>
          <a:p>
            <a:pPr marL="609600" indent="-609600" eaLnBrk="1" hangingPunct="1"/>
            <a:r>
              <a:rPr lang="zh-CN" altLang="en-US" dirty="0"/>
              <a:t>语句格式</a:t>
            </a:r>
            <a:endParaRPr lang="zh-CN" altLang="en-US" dirty="0"/>
          </a:p>
          <a:p>
            <a:pPr marL="609600" indent="-609600" eaLnBrk="1" hangingPunct="1">
              <a:lnSpc>
                <a:spcPct val="120000"/>
              </a:lnSpc>
              <a:buFont typeface="Wingdings" panose="05000000000000000000" pitchFamily="2" charset="2"/>
              <a:buNone/>
            </a:pPr>
            <a:r>
              <a:rPr lang="en-US" altLang="zh-CN" sz="2800" dirty="0"/>
              <a:t>INSERT</a:t>
            </a:r>
            <a:endParaRPr lang="en-US" altLang="zh-CN" sz="2800" dirty="0"/>
          </a:p>
          <a:p>
            <a:pPr marL="609600" indent="-609600" eaLnBrk="1" hangingPunct="1">
              <a:lnSpc>
                <a:spcPct val="120000"/>
              </a:lnSpc>
              <a:buFont typeface="Wingdings" panose="05000000000000000000" pitchFamily="2" charset="2"/>
              <a:buNone/>
            </a:pPr>
            <a:r>
              <a:rPr lang="en-US" altLang="zh-CN" sz="2800" dirty="0"/>
              <a:t>INTO &lt;</a:t>
            </a:r>
            <a:r>
              <a:rPr lang="zh-CN" altLang="en-US" sz="2800" dirty="0"/>
              <a:t>表名</a:t>
            </a:r>
            <a:r>
              <a:rPr lang="en-US" altLang="zh-CN" sz="2800" dirty="0"/>
              <a:t>&gt; [(&lt;</a:t>
            </a:r>
            <a:r>
              <a:rPr lang="zh-CN" altLang="en-US" sz="2800" dirty="0"/>
              <a:t>属性列</a:t>
            </a:r>
            <a:r>
              <a:rPr lang="en-US" altLang="zh-CN" sz="2800" dirty="0"/>
              <a:t>1&gt;[</a:t>
            </a:r>
            <a:r>
              <a:rPr lang="zh-CN" altLang="en-US" sz="2800" dirty="0"/>
              <a:t>，</a:t>
            </a:r>
            <a:r>
              <a:rPr lang="en-US" altLang="zh-CN" sz="2800" dirty="0"/>
              <a:t>&lt;</a:t>
            </a:r>
            <a:r>
              <a:rPr lang="zh-CN" altLang="en-US" sz="2800" dirty="0"/>
              <a:t>属性列</a:t>
            </a:r>
            <a:r>
              <a:rPr lang="en-US" altLang="zh-CN" sz="2800" dirty="0"/>
              <a:t>2 &gt;…)]</a:t>
            </a:r>
            <a:endParaRPr lang="en-US" altLang="zh-CN" sz="2800" dirty="0"/>
          </a:p>
          <a:p>
            <a:pPr marL="609600" indent="-609600" eaLnBrk="1" hangingPunct="1">
              <a:lnSpc>
                <a:spcPct val="120000"/>
              </a:lnSpc>
              <a:buFont typeface="Wingdings" panose="05000000000000000000" pitchFamily="2" charset="2"/>
              <a:buNone/>
            </a:pPr>
            <a:r>
              <a:rPr lang="en-US" altLang="zh-CN" sz="2800" dirty="0"/>
              <a:t>VALUES (&lt;</a:t>
            </a:r>
            <a:r>
              <a:rPr lang="zh-CN" altLang="en-US" sz="2800" dirty="0"/>
              <a:t>常量</a:t>
            </a:r>
            <a:r>
              <a:rPr lang="en-US" altLang="zh-CN" sz="2800" dirty="0"/>
              <a:t>1&gt; [</a:t>
            </a:r>
            <a:r>
              <a:rPr lang="zh-CN" altLang="en-US" sz="2800" dirty="0"/>
              <a:t>，</a:t>
            </a:r>
            <a:r>
              <a:rPr lang="en-US" altLang="zh-CN" sz="2800" dirty="0"/>
              <a:t>&lt;</a:t>
            </a:r>
            <a:r>
              <a:rPr lang="zh-CN" altLang="en-US" sz="2800" dirty="0"/>
              <a:t>常量</a:t>
            </a:r>
            <a:r>
              <a:rPr lang="en-US" altLang="zh-CN" sz="2800" dirty="0"/>
              <a:t>2&gt;]    …           )</a:t>
            </a:r>
            <a:endParaRPr lang="en-US" altLang="zh-CN" dirty="0"/>
          </a:p>
          <a:p>
            <a:pPr marL="609600" indent="-609600" eaLnBrk="1" hangingPunct="1"/>
            <a:r>
              <a:rPr lang="zh-CN" altLang="en-US" dirty="0"/>
              <a:t>功能</a:t>
            </a:r>
            <a:endParaRPr lang="zh-CN" altLang="en-US" dirty="0"/>
          </a:p>
          <a:p>
            <a:pPr marL="609600" indent="-609600" eaLnBrk="1" hangingPunct="1">
              <a:buFont typeface="Wingdings" panose="05000000000000000000" pitchFamily="2" charset="2"/>
              <a:buNone/>
            </a:pPr>
            <a:r>
              <a:rPr lang="zh-CN" altLang="en-US" dirty="0"/>
              <a:t>     将新元组插入指定表中。</a:t>
            </a:r>
            <a:endParaRPr lang="zh-CN" altLang="en-US" dirty="0"/>
          </a:p>
        </p:txBody>
      </p:sp>
      <p:sp>
        <p:nvSpPr>
          <p:cNvPr id="7170" name="日期占位符 3"/>
          <p:cNvSpPr>
            <a:spLocks noGrp="1"/>
          </p:cNvSpPr>
          <p:nvPr>
            <p:ph type="dt" sz="quarter" idx="10"/>
          </p:nvPr>
        </p:nvSpPr>
        <p:spPr/>
        <p:txBody>
          <a:bodyPr/>
          <a:lstStyle/>
          <a:p>
            <a:pPr>
              <a:defRPr/>
            </a:pPr>
            <a:fld id="{E5D2DE81-E826-4245-B9B5-00BA30A90864}" type="datetime1">
              <a:rPr lang="zh-CN" altLang="en-US"/>
            </a:fld>
            <a:endParaRPr lang="en-US" altLang="zh-CN"/>
          </a:p>
        </p:txBody>
      </p:sp>
      <p:sp>
        <p:nvSpPr>
          <p:cNvPr id="12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3139">
                                            <p:txEl>
                                              <p:pRg st="1" end="1"/>
                                            </p:txEl>
                                          </p:spTgt>
                                        </p:tgtEl>
                                        <p:attrNameLst>
                                          <p:attrName>style.visibility</p:attrName>
                                        </p:attrNameLst>
                                      </p:cBhvr>
                                      <p:to>
                                        <p:strVal val="visible"/>
                                      </p:to>
                                    </p:set>
                                    <p:animEffect transition="in" filter="blinds(horizontal)">
                                      <p:cBhvr>
                                        <p:cTn id="7" dur="500"/>
                                        <p:tgtEl>
                                          <p:spTgt spid="6031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3139">
                                            <p:txEl>
                                              <p:pRg st="2" end="2"/>
                                            </p:txEl>
                                          </p:spTgt>
                                        </p:tgtEl>
                                        <p:attrNameLst>
                                          <p:attrName>style.visibility</p:attrName>
                                        </p:attrNameLst>
                                      </p:cBhvr>
                                      <p:to>
                                        <p:strVal val="visible"/>
                                      </p:to>
                                    </p:set>
                                    <p:animEffect transition="in" filter="blinds(horizontal)">
                                      <p:cBhvr>
                                        <p:cTn id="12" dur="500"/>
                                        <p:tgtEl>
                                          <p:spTgt spid="6031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3139">
                                            <p:txEl>
                                              <p:pRg st="3" end="3"/>
                                            </p:txEl>
                                          </p:spTgt>
                                        </p:tgtEl>
                                        <p:attrNameLst>
                                          <p:attrName>style.visibility</p:attrName>
                                        </p:attrNameLst>
                                      </p:cBhvr>
                                      <p:to>
                                        <p:strVal val="visible"/>
                                      </p:to>
                                    </p:set>
                                    <p:animEffect transition="in" filter="blinds(horizontal)">
                                      <p:cBhvr>
                                        <p:cTn id="17" dur="500"/>
                                        <p:tgtEl>
                                          <p:spTgt spid="6031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3139">
                                            <p:txEl>
                                              <p:pRg st="4" end="4"/>
                                            </p:txEl>
                                          </p:spTgt>
                                        </p:tgtEl>
                                        <p:attrNameLst>
                                          <p:attrName>style.visibility</p:attrName>
                                        </p:attrNameLst>
                                      </p:cBhvr>
                                      <p:to>
                                        <p:strVal val="visible"/>
                                      </p:to>
                                    </p:set>
                                    <p:animEffect transition="in" filter="blinds(horizontal)">
                                      <p:cBhvr>
                                        <p:cTn id="22" dur="500"/>
                                        <p:tgtEl>
                                          <p:spTgt spid="6031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03139">
                                            <p:txEl>
                                              <p:pRg st="5" end="5"/>
                                            </p:txEl>
                                          </p:spTgt>
                                        </p:tgtEl>
                                        <p:attrNameLst>
                                          <p:attrName>style.visibility</p:attrName>
                                        </p:attrNameLst>
                                      </p:cBhvr>
                                      <p:to>
                                        <p:strVal val="visible"/>
                                      </p:to>
                                    </p:set>
                                    <p:animEffect transition="in" filter="blinds(horizontal)">
                                      <p:cBhvr>
                                        <p:cTn id="27" dur="500"/>
                                        <p:tgtEl>
                                          <p:spTgt spid="6031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p:txBody>
          <a:bodyPr/>
          <a:lstStyle/>
          <a:p>
            <a:pPr eaLnBrk="1" hangingPunct="1"/>
            <a:r>
              <a:rPr lang="zh-CN" altLang="en-US" dirty="0"/>
              <a:t>插入单个元组（续）</a:t>
            </a:r>
            <a:endParaRPr lang="zh-CN" altLang="en-US" dirty="0"/>
          </a:p>
        </p:txBody>
      </p:sp>
      <p:sp>
        <p:nvSpPr>
          <p:cNvPr id="13315" name="Rectangle 3"/>
          <p:cNvSpPr>
            <a:spLocks noGrp="1" noRot="1"/>
          </p:cNvSpPr>
          <p:nvPr>
            <p:ph idx="1"/>
          </p:nvPr>
        </p:nvSpPr>
        <p:spPr/>
        <p:txBody>
          <a:bodyPr/>
          <a:lstStyle/>
          <a:p>
            <a:pPr eaLnBrk="1" hangingPunct="1">
              <a:buFont typeface="Wingdings" panose="05000000000000000000" pitchFamily="2" charset="2"/>
              <a:buNone/>
            </a:pPr>
            <a:r>
              <a:rPr lang="en-US" altLang="zh-CN"/>
              <a:t>[</a:t>
            </a:r>
            <a:r>
              <a:rPr lang="zh-CN" altLang="en-US"/>
              <a:t>例</a:t>
            </a:r>
            <a:r>
              <a:rPr lang="en-US" altLang="zh-CN"/>
              <a:t>]  </a:t>
            </a:r>
            <a:r>
              <a:rPr lang="zh-CN" altLang="en-US" sz="2400"/>
              <a:t>将一个新学生记录</a:t>
            </a:r>
            <a:endParaRPr lang="zh-CN" altLang="en-US" sz="2400"/>
          </a:p>
          <a:p>
            <a:pPr eaLnBrk="1" hangingPunct="1">
              <a:buFont typeface="Wingdings" panose="05000000000000000000" pitchFamily="2" charset="2"/>
              <a:buNone/>
            </a:pPr>
            <a:r>
              <a:rPr lang="zh-CN" altLang="en-US" sz="2400"/>
              <a:t>（学号：</a:t>
            </a:r>
            <a:r>
              <a:rPr lang="en-US" altLang="zh-CN" sz="2400"/>
              <a:t>95020</a:t>
            </a:r>
            <a:r>
              <a:rPr lang="zh-CN" altLang="en-US" sz="2400"/>
              <a:t>；姓名：陈冬；性别：男；所在系：</a:t>
            </a:r>
            <a:r>
              <a:rPr lang="en-US" altLang="zh-CN" sz="2400"/>
              <a:t>IS</a:t>
            </a:r>
            <a:r>
              <a:rPr lang="zh-CN" altLang="en-US" sz="2400"/>
              <a:t>；年龄：</a:t>
            </a:r>
            <a:r>
              <a:rPr lang="en-US" altLang="zh-CN" sz="2400"/>
              <a:t>18</a:t>
            </a:r>
            <a:r>
              <a:rPr lang="zh-CN" altLang="en-US" sz="2400"/>
              <a:t>岁）插入到</a:t>
            </a:r>
            <a:r>
              <a:rPr lang="en-US" altLang="zh-CN" sz="2800"/>
              <a:t>Student</a:t>
            </a:r>
            <a:r>
              <a:rPr lang="zh-CN" altLang="en-US" sz="2800"/>
              <a:t>表中。</a:t>
            </a:r>
            <a:endParaRPr lang="zh-CN" altLang="en-US" sz="3600"/>
          </a:p>
          <a:p>
            <a:pPr eaLnBrk="1" hangingPunct="1">
              <a:buFont typeface="Wingdings" panose="05000000000000000000" pitchFamily="2" charset="2"/>
              <a:buNone/>
            </a:pPr>
            <a:r>
              <a:rPr lang="zh-CN" altLang="en-US" sz="3600"/>
              <a:t>       </a:t>
            </a:r>
            <a:r>
              <a:rPr lang="en-US" altLang="zh-CN" sz="2800"/>
              <a:t>INSERT</a:t>
            </a:r>
            <a:endParaRPr lang="en-US" altLang="zh-CN" sz="2800"/>
          </a:p>
          <a:p>
            <a:pPr eaLnBrk="1" hangingPunct="1">
              <a:buFont typeface="Wingdings" panose="05000000000000000000" pitchFamily="2" charset="2"/>
              <a:buNone/>
            </a:pPr>
            <a:r>
              <a:rPr lang="en-US" altLang="zh-CN" sz="2800"/>
              <a:t>         INTO Student</a:t>
            </a:r>
            <a:endParaRPr lang="en-US" altLang="zh-CN" sz="2800"/>
          </a:p>
          <a:p>
            <a:pPr eaLnBrk="1" hangingPunct="1">
              <a:buFont typeface="Wingdings" panose="05000000000000000000" pitchFamily="2" charset="2"/>
              <a:buNone/>
            </a:pPr>
            <a:r>
              <a:rPr lang="en-US" altLang="zh-CN" sz="2800"/>
              <a:t>         VALUES ('95020'</a:t>
            </a:r>
            <a:r>
              <a:rPr lang="zh-CN" altLang="en-US" sz="2800"/>
              <a:t>，</a:t>
            </a:r>
            <a:r>
              <a:rPr lang="en-US" altLang="zh-CN" sz="2800"/>
              <a:t>'</a:t>
            </a:r>
            <a:r>
              <a:rPr lang="zh-CN" altLang="en-US" sz="2800"/>
              <a:t>陈冬</a:t>
            </a:r>
            <a:r>
              <a:rPr lang="en-US" altLang="zh-CN" sz="2800"/>
              <a:t>'</a:t>
            </a:r>
            <a:r>
              <a:rPr lang="zh-CN" altLang="en-US" sz="2800"/>
              <a:t>，</a:t>
            </a:r>
            <a:r>
              <a:rPr lang="en-US" altLang="zh-CN" sz="2800"/>
              <a:t>'</a:t>
            </a:r>
            <a:r>
              <a:rPr lang="zh-CN" altLang="en-US" sz="2800"/>
              <a:t>男</a:t>
            </a:r>
            <a:r>
              <a:rPr lang="en-US" altLang="zh-CN" sz="2800"/>
              <a:t>'</a:t>
            </a:r>
            <a:r>
              <a:rPr lang="zh-CN" altLang="en-US" sz="2800"/>
              <a:t>，</a:t>
            </a:r>
            <a:r>
              <a:rPr lang="en-US" altLang="zh-CN" sz="2800"/>
              <a:t>'IS'</a:t>
            </a:r>
            <a:r>
              <a:rPr lang="zh-CN" altLang="en-US" sz="2800"/>
              <a:t>，</a:t>
            </a:r>
            <a:r>
              <a:rPr lang="en-US" altLang="zh-CN" sz="2800"/>
              <a:t>18)</a:t>
            </a:r>
            <a:r>
              <a:rPr lang="zh-CN" altLang="en-US" sz="2800"/>
              <a:t>；</a:t>
            </a:r>
            <a:endParaRPr lang="zh-CN" altLang="en-US" sz="2800"/>
          </a:p>
          <a:p>
            <a:pPr eaLnBrk="1" hangingPunct="1">
              <a:buFont typeface="Wingdings" panose="05000000000000000000" pitchFamily="2" charset="2"/>
              <a:buNone/>
            </a:pPr>
            <a:endParaRPr lang="en-US" altLang="zh-CN" sz="2800"/>
          </a:p>
        </p:txBody>
      </p:sp>
      <p:sp>
        <p:nvSpPr>
          <p:cNvPr id="8194" name="日期占位符 3"/>
          <p:cNvSpPr>
            <a:spLocks noGrp="1"/>
          </p:cNvSpPr>
          <p:nvPr>
            <p:ph type="dt" sz="quarter" idx="10"/>
          </p:nvPr>
        </p:nvSpPr>
        <p:spPr/>
        <p:txBody>
          <a:bodyPr/>
          <a:lstStyle/>
          <a:p>
            <a:pPr>
              <a:defRPr/>
            </a:pPr>
            <a:fld id="{3380F08F-C22D-43D9-A5FD-C119B130061E}" type="datetime1">
              <a:rPr lang="zh-CN" altLang="en-US"/>
            </a:fld>
            <a:endParaRPr lang="en-US" altLang="zh-CN"/>
          </a:p>
        </p:txBody>
      </p:sp>
      <p:sp>
        <p:nvSpPr>
          <p:cNvPr id="133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p:txBody>
          <a:bodyPr/>
          <a:lstStyle/>
          <a:p>
            <a:pPr eaLnBrk="1" hangingPunct="1"/>
            <a:r>
              <a:rPr lang="en-US" altLang="zh-CN"/>
              <a:t>2. </a:t>
            </a:r>
            <a:r>
              <a:rPr lang="zh-CN" altLang="en-US"/>
              <a:t>插入子查询结果</a:t>
            </a:r>
            <a:endParaRPr lang="zh-CN" altLang="en-US"/>
          </a:p>
        </p:txBody>
      </p:sp>
      <p:sp>
        <p:nvSpPr>
          <p:cNvPr id="607235" name="Rectangle 3"/>
          <p:cNvSpPr>
            <a:spLocks noGrp="1" noRot="1"/>
          </p:cNvSpPr>
          <p:nvPr>
            <p:ph idx="1"/>
          </p:nvPr>
        </p:nvSpPr>
        <p:spPr/>
        <p:txBody>
          <a:bodyPr/>
          <a:lstStyle/>
          <a:p>
            <a:pPr eaLnBrk="1" hangingPunct="1"/>
            <a:r>
              <a:rPr lang="zh-CN" altLang="en-US"/>
              <a:t>语句格式</a:t>
            </a:r>
            <a:endParaRPr lang="zh-CN" altLang="en-US"/>
          </a:p>
          <a:p>
            <a:pPr eaLnBrk="1" hangingPunct="1">
              <a:buFont typeface="Wingdings" panose="05000000000000000000" pitchFamily="2" charset="2"/>
              <a:buNone/>
            </a:pPr>
            <a:r>
              <a:rPr lang="zh-CN" altLang="en-US"/>
              <a:t>    </a:t>
            </a:r>
            <a:r>
              <a:rPr lang="en-US" altLang="zh-CN"/>
              <a:t>INSERT </a:t>
            </a:r>
            <a:endParaRPr lang="en-US" altLang="zh-CN"/>
          </a:p>
          <a:p>
            <a:pPr eaLnBrk="1" hangingPunct="1">
              <a:buFont typeface="Wingdings" panose="05000000000000000000" pitchFamily="2" charset="2"/>
              <a:buNone/>
            </a:pPr>
            <a:r>
              <a:rPr lang="en-US" altLang="zh-CN"/>
              <a:t>    INTO </a:t>
            </a:r>
            <a:r>
              <a:rPr lang="en-US" altLang="zh-CN" sz="2400"/>
              <a:t>&lt;</a:t>
            </a:r>
            <a:r>
              <a:rPr lang="zh-CN" altLang="en-US" sz="2400"/>
              <a:t>表名</a:t>
            </a:r>
            <a:r>
              <a:rPr lang="en-US" altLang="zh-CN" sz="2400"/>
              <a:t>&gt;  [(&lt;</a:t>
            </a:r>
            <a:r>
              <a:rPr lang="zh-CN" altLang="en-US" sz="2400"/>
              <a:t>属性列</a:t>
            </a:r>
            <a:r>
              <a:rPr lang="en-US" altLang="zh-CN" sz="2400"/>
              <a:t>1&gt; [</a:t>
            </a:r>
            <a:r>
              <a:rPr lang="zh-CN" altLang="en-US" sz="2400"/>
              <a:t>，</a:t>
            </a:r>
            <a:r>
              <a:rPr lang="en-US" altLang="zh-CN" sz="2400"/>
              <a:t>&lt;</a:t>
            </a:r>
            <a:r>
              <a:rPr lang="zh-CN" altLang="en-US" sz="2400"/>
              <a:t>属性列</a:t>
            </a:r>
            <a:r>
              <a:rPr lang="en-US" altLang="zh-CN" sz="2400"/>
              <a:t>2&gt;…  )]</a:t>
            </a:r>
            <a:endParaRPr lang="en-US" altLang="zh-CN" sz="2400"/>
          </a:p>
          <a:p>
            <a:pPr eaLnBrk="1" hangingPunct="1">
              <a:buFont typeface="Wingdings" panose="05000000000000000000" pitchFamily="2" charset="2"/>
              <a:buNone/>
            </a:pPr>
            <a:r>
              <a:rPr lang="en-US" altLang="zh-CN"/>
              <a:t>    </a:t>
            </a:r>
            <a:r>
              <a:rPr lang="zh-CN" altLang="en-US">
                <a:solidFill>
                  <a:srgbClr val="FF3399"/>
                </a:solidFill>
              </a:rPr>
              <a:t>子查询</a:t>
            </a:r>
            <a:r>
              <a:rPr lang="zh-CN" altLang="en-US"/>
              <a:t>；</a:t>
            </a:r>
            <a:endParaRPr lang="zh-CN" altLang="en-US"/>
          </a:p>
          <a:p>
            <a:pPr eaLnBrk="1" hangingPunct="1"/>
            <a:r>
              <a:rPr lang="zh-CN" altLang="en-US"/>
              <a:t>功能</a:t>
            </a:r>
            <a:endParaRPr lang="zh-CN" altLang="en-US"/>
          </a:p>
          <a:p>
            <a:pPr eaLnBrk="1" hangingPunct="1">
              <a:buFont typeface="Wingdings" panose="05000000000000000000" pitchFamily="2" charset="2"/>
              <a:buNone/>
            </a:pPr>
            <a:r>
              <a:rPr lang="zh-CN" altLang="en-US"/>
              <a:t>    将子查询结果插入指定表中</a:t>
            </a:r>
            <a:endParaRPr lang="zh-CN" altLang="en-US"/>
          </a:p>
        </p:txBody>
      </p:sp>
      <p:sp>
        <p:nvSpPr>
          <p:cNvPr id="9218" name="日期占位符 3"/>
          <p:cNvSpPr>
            <a:spLocks noGrp="1"/>
          </p:cNvSpPr>
          <p:nvPr>
            <p:ph type="dt" sz="quarter" idx="10"/>
          </p:nvPr>
        </p:nvSpPr>
        <p:spPr/>
        <p:txBody>
          <a:bodyPr/>
          <a:lstStyle/>
          <a:p>
            <a:pPr>
              <a:defRPr/>
            </a:pPr>
            <a:fld id="{A7C6B613-F94D-4B9C-BF3A-64EAA6344FDE}" type="datetime1">
              <a:rPr lang="zh-CN" altLang="en-US"/>
            </a:fld>
            <a:endParaRPr lang="en-US" altLang="zh-CN"/>
          </a:p>
        </p:txBody>
      </p:sp>
      <p:sp>
        <p:nvSpPr>
          <p:cNvPr id="143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7235">
                                            <p:txEl>
                                              <p:pRg st="1" end="1"/>
                                            </p:txEl>
                                          </p:spTgt>
                                        </p:tgtEl>
                                        <p:attrNameLst>
                                          <p:attrName>style.visibility</p:attrName>
                                        </p:attrNameLst>
                                      </p:cBhvr>
                                      <p:to>
                                        <p:strVal val="visible"/>
                                      </p:to>
                                    </p:set>
                                    <p:animEffect transition="in" filter="blinds(horizontal)">
                                      <p:cBhvr>
                                        <p:cTn id="7" dur="500"/>
                                        <p:tgtEl>
                                          <p:spTgt spid="607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7235">
                                            <p:txEl>
                                              <p:pRg st="2" end="2"/>
                                            </p:txEl>
                                          </p:spTgt>
                                        </p:tgtEl>
                                        <p:attrNameLst>
                                          <p:attrName>style.visibility</p:attrName>
                                        </p:attrNameLst>
                                      </p:cBhvr>
                                      <p:to>
                                        <p:strVal val="visible"/>
                                      </p:to>
                                    </p:set>
                                    <p:animEffect transition="in" filter="blinds(horizontal)">
                                      <p:cBhvr>
                                        <p:cTn id="12" dur="500"/>
                                        <p:tgtEl>
                                          <p:spTgt spid="6072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7235">
                                            <p:txEl>
                                              <p:pRg st="3" end="3"/>
                                            </p:txEl>
                                          </p:spTgt>
                                        </p:tgtEl>
                                        <p:attrNameLst>
                                          <p:attrName>style.visibility</p:attrName>
                                        </p:attrNameLst>
                                      </p:cBhvr>
                                      <p:to>
                                        <p:strVal val="visible"/>
                                      </p:to>
                                    </p:set>
                                    <p:animEffect transition="in" filter="blinds(horizontal)">
                                      <p:cBhvr>
                                        <p:cTn id="17" dur="500"/>
                                        <p:tgtEl>
                                          <p:spTgt spid="6072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7235">
                                            <p:txEl>
                                              <p:pRg st="4" end="4"/>
                                            </p:txEl>
                                          </p:spTgt>
                                        </p:tgtEl>
                                        <p:attrNameLst>
                                          <p:attrName>style.visibility</p:attrName>
                                        </p:attrNameLst>
                                      </p:cBhvr>
                                      <p:to>
                                        <p:strVal val="visible"/>
                                      </p:to>
                                    </p:set>
                                    <p:animEffect transition="in" filter="blinds(horizontal)">
                                      <p:cBhvr>
                                        <p:cTn id="22" dur="500"/>
                                        <p:tgtEl>
                                          <p:spTgt spid="60723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07235">
                                            <p:txEl>
                                              <p:pRg st="5" end="5"/>
                                            </p:txEl>
                                          </p:spTgt>
                                        </p:tgtEl>
                                        <p:attrNameLst>
                                          <p:attrName>style.visibility</p:attrName>
                                        </p:attrNameLst>
                                      </p:cBhvr>
                                      <p:to>
                                        <p:strVal val="visible"/>
                                      </p:to>
                                    </p:set>
                                    <p:animEffect transition="in" filter="blinds(horizontal)">
                                      <p:cBhvr>
                                        <p:cTn id="27" dur="500"/>
                                        <p:tgtEl>
                                          <p:spTgt spid="6072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p:cNvSpPr>
          <p:nvPr>
            <p:ph type="title"/>
          </p:nvPr>
        </p:nvSpPr>
        <p:spPr/>
        <p:txBody>
          <a:bodyPr/>
          <a:lstStyle/>
          <a:p>
            <a:pPr eaLnBrk="1" hangingPunct="1"/>
            <a:r>
              <a:rPr lang="en-US" altLang="zh-CN"/>
              <a:t>DBMS</a:t>
            </a:r>
            <a:r>
              <a:rPr lang="zh-CN" altLang="en-US"/>
              <a:t>对数据的控制功能</a:t>
            </a:r>
            <a:endParaRPr lang="zh-CN" altLang="en-US"/>
          </a:p>
        </p:txBody>
      </p:sp>
      <p:sp>
        <p:nvSpPr>
          <p:cNvPr id="55299" name="Rectangle 3"/>
          <p:cNvSpPr>
            <a:spLocks noGrp="1" noRot="1"/>
          </p:cNvSpPr>
          <p:nvPr>
            <p:ph idx="1"/>
          </p:nvPr>
        </p:nvSpPr>
        <p:spPr/>
        <p:txBody>
          <a:bodyPr/>
          <a:lstStyle/>
          <a:p>
            <a:pPr algn="just" eaLnBrk="1" hangingPunct="1"/>
            <a:r>
              <a:rPr lang="zh-CN" altLang="en-US"/>
              <a:t>并发（</a:t>
            </a:r>
            <a:r>
              <a:rPr lang="en-US" altLang="zh-CN"/>
              <a:t>Concurrency</a:t>
            </a:r>
            <a:r>
              <a:rPr lang="zh-CN" altLang="en-US"/>
              <a:t>）控制</a:t>
            </a:r>
            <a:endParaRPr lang="zh-CN" altLang="en-US"/>
          </a:p>
          <a:p>
            <a:pPr lvl="1" algn="just" eaLnBrk="1" hangingPunct="1"/>
            <a:r>
              <a:rPr lang="zh-CN" altLang="en-US"/>
              <a:t>对多用户的并发操作加以控制和协调，防止相互干扰而得到错误的结果。</a:t>
            </a:r>
            <a:endParaRPr lang="zh-CN" altLang="en-US"/>
          </a:p>
          <a:p>
            <a:pPr lvl="1" algn="just" eaLnBrk="1" hangingPunct="1"/>
            <a:endParaRPr lang="zh-CN" altLang="en-US"/>
          </a:p>
          <a:p>
            <a:pPr algn="just" eaLnBrk="1" hangingPunct="1"/>
            <a:r>
              <a:rPr lang="zh-CN" altLang="en-US"/>
              <a:t>数据库恢复（</a:t>
            </a:r>
            <a:r>
              <a:rPr lang="en-US" altLang="zh-CN"/>
              <a:t>Recovery</a:t>
            </a:r>
            <a:r>
              <a:rPr lang="zh-CN" altLang="en-US"/>
              <a:t>）</a:t>
            </a:r>
            <a:endParaRPr lang="zh-CN" altLang="en-US"/>
          </a:p>
          <a:p>
            <a:pPr lvl="1" algn="just" eaLnBrk="1" hangingPunct="1"/>
            <a:r>
              <a:rPr lang="zh-CN" altLang="en-US"/>
              <a:t>将数据库从错误状态恢复到某一已知的正确状态。</a:t>
            </a:r>
            <a:endParaRPr lang="zh-CN" altLang="en-US"/>
          </a:p>
        </p:txBody>
      </p:sp>
      <p:sp>
        <p:nvSpPr>
          <p:cNvPr id="7885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94739A95-2B60-4EEE-875D-4C81783D686F}"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blinds(horizontal)">
                                      <p:cBhvr>
                                        <p:cTn id="7" dur="500"/>
                                        <p:tgtEl>
                                          <p:spTgt spid="55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299">
                                            <p:txEl>
                                              <p:pRg st="3" end="3"/>
                                            </p:txEl>
                                          </p:spTgt>
                                        </p:tgtEl>
                                        <p:attrNameLst>
                                          <p:attrName>style.visibility</p:attrName>
                                        </p:attrNameLst>
                                      </p:cBhvr>
                                      <p:to>
                                        <p:strVal val="visible"/>
                                      </p:to>
                                    </p:set>
                                    <p:animEffect transition="in" filter="blinds(horizontal)">
                                      <p:cBhvr>
                                        <p:cTn id="12" dur="500"/>
                                        <p:tgtEl>
                                          <p:spTgt spid="5529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299">
                                            <p:txEl>
                                              <p:pRg st="1" end="1"/>
                                            </p:txEl>
                                          </p:spTgt>
                                        </p:tgtEl>
                                        <p:attrNameLst>
                                          <p:attrName>style.visibility</p:attrName>
                                        </p:attrNameLst>
                                      </p:cBhvr>
                                      <p:to>
                                        <p:strVal val="visible"/>
                                      </p:to>
                                    </p:set>
                                    <p:animEffect transition="in" filter="blinds(horizontal)">
                                      <p:cBhvr>
                                        <p:cTn id="17" dur="500"/>
                                        <p:tgtEl>
                                          <p:spTgt spid="552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299">
                                            <p:txEl>
                                              <p:pRg st="4" end="4"/>
                                            </p:txEl>
                                          </p:spTgt>
                                        </p:tgtEl>
                                        <p:attrNameLst>
                                          <p:attrName>style.visibility</p:attrName>
                                        </p:attrNameLst>
                                      </p:cBhvr>
                                      <p:to>
                                        <p:strVal val="visible"/>
                                      </p:to>
                                    </p:set>
                                    <p:animEffect transition="in" filter="blinds(horizontal)">
                                      <p:cBhvr>
                                        <p:cTn id="22" dur="500"/>
                                        <p:tgtEl>
                                          <p:spTgt spid="552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p:txBody>
          <a:bodyPr/>
          <a:lstStyle/>
          <a:p>
            <a:pPr eaLnBrk="1" hangingPunct="1"/>
            <a:r>
              <a:rPr lang="zh-CN" altLang="en-US"/>
              <a:t>插入子查询结果（续）</a:t>
            </a:r>
            <a:endParaRPr lang="zh-CN" altLang="en-US"/>
          </a:p>
        </p:txBody>
      </p:sp>
      <p:sp>
        <p:nvSpPr>
          <p:cNvPr id="15363"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a:t>[</a:t>
            </a:r>
            <a:r>
              <a:rPr lang="zh-CN" altLang="en-US"/>
              <a:t>例</a:t>
            </a:r>
            <a:r>
              <a:rPr lang="en-US" altLang="zh-CN"/>
              <a:t>]  </a:t>
            </a:r>
            <a:r>
              <a:rPr lang="zh-CN" altLang="en-US"/>
              <a:t>对每一个系，求学生的平均年龄，并把结果存入数据库。</a:t>
            </a:r>
            <a:endParaRPr lang="zh-CN" altLang="en-US"/>
          </a:p>
          <a:p>
            <a:pPr eaLnBrk="1" hangingPunct="1">
              <a:lnSpc>
                <a:spcPct val="90000"/>
              </a:lnSpc>
              <a:buFont typeface="Wingdings" panose="05000000000000000000" pitchFamily="2" charset="2"/>
              <a:buNone/>
            </a:pPr>
            <a:endParaRPr lang="zh-CN" altLang="en-US"/>
          </a:p>
          <a:p>
            <a:pPr eaLnBrk="1" hangingPunct="1">
              <a:lnSpc>
                <a:spcPct val="90000"/>
              </a:lnSpc>
              <a:buFont typeface="Wingdings" panose="05000000000000000000" pitchFamily="2" charset="2"/>
              <a:buNone/>
            </a:pPr>
            <a:r>
              <a:rPr lang="zh-CN" altLang="en-US"/>
              <a:t>第一步：建表</a:t>
            </a:r>
            <a:endParaRPr lang="zh-CN" altLang="en-US"/>
          </a:p>
          <a:p>
            <a:pPr eaLnBrk="1" hangingPunct="1">
              <a:lnSpc>
                <a:spcPct val="90000"/>
              </a:lnSpc>
              <a:buFont typeface="Wingdings" panose="05000000000000000000" pitchFamily="2" charset="2"/>
              <a:buNone/>
            </a:pPr>
            <a:r>
              <a:rPr lang="zh-CN" altLang="en-US" sz="2800"/>
              <a:t>      </a:t>
            </a:r>
            <a:r>
              <a:rPr lang="en-US" altLang="zh-CN" sz="2800"/>
              <a:t>CREATE  TABLE  Deptage</a:t>
            </a:r>
            <a:endParaRPr lang="en-US" altLang="zh-CN" sz="2800"/>
          </a:p>
          <a:p>
            <a:pPr eaLnBrk="1" hangingPunct="1">
              <a:lnSpc>
                <a:spcPct val="90000"/>
              </a:lnSpc>
              <a:buFont typeface="Wingdings" panose="05000000000000000000" pitchFamily="2" charset="2"/>
              <a:buNone/>
            </a:pPr>
            <a:r>
              <a:rPr lang="en-US" altLang="zh-CN" sz="2800"/>
              <a:t>          (Sdept  CHAR(15)           /* </a:t>
            </a:r>
            <a:r>
              <a:rPr lang="zh-CN" altLang="en-US" sz="2800"/>
              <a:t>系名*</a:t>
            </a:r>
            <a:r>
              <a:rPr lang="en-US" altLang="zh-CN" sz="2800"/>
              <a:t>/</a:t>
            </a:r>
            <a:endParaRPr lang="en-US" altLang="zh-CN" sz="2800"/>
          </a:p>
          <a:p>
            <a:pPr eaLnBrk="1" hangingPunct="1">
              <a:lnSpc>
                <a:spcPct val="90000"/>
              </a:lnSpc>
              <a:buFont typeface="Wingdings" panose="05000000000000000000" pitchFamily="2" charset="2"/>
              <a:buNone/>
            </a:pPr>
            <a:r>
              <a:rPr lang="en-US" altLang="zh-CN" sz="2800"/>
              <a:t>          Avgage SMALLINT)</a:t>
            </a:r>
            <a:r>
              <a:rPr lang="zh-CN" altLang="en-US" sz="2800"/>
              <a:t>；  </a:t>
            </a:r>
            <a:r>
              <a:rPr lang="en-US" altLang="zh-CN" sz="2800"/>
              <a:t>/*</a:t>
            </a:r>
            <a:r>
              <a:rPr lang="zh-CN" altLang="en-US" sz="2800"/>
              <a:t>学生平均年龄*</a:t>
            </a:r>
            <a:r>
              <a:rPr lang="en-US" altLang="zh-CN" sz="2800"/>
              <a:t>/</a:t>
            </a:r>
            <a:endParaRPr lang="en-US" altLang="zh-CN" sz="2800"/>
          </a:p>
          <a:p>
            <a:pPr eaLnBrk="1" hangingPunct="1">
              <a:lnSpc>
                <a:spcPct val="90000"/>
              </a:lnSpc>
              <a:buFont typeface="Wingdings" panose="05000000000000000000" pitchFamily="2" charset="2"/>
              <a:buNone/>
            </a:pPr>
            <a:r>
              <a:rPr lang="en-US" altLang="zh-CN" sz="2800"/>
              <a:t>                                         </a:t>
            </a:r>
            <a:endParaRPr lang="en-US" altLang="zh-CN" sz="2800"/>
          </a:p>
        </p:txBody>
      </p:sp>
      <p:sp>
        <p:nvSpPr>
          <p:cNvPr id="10242" name="日期占位符 3"/>
          <p:cNvSpPr>
            <a:spLocks noGrp="1"/>
          </p:cNvSpPr>
          <p:nvPr>
            <p:ph type="dt" sz="quarter" idx="10"/>
          </p:nvPr>
        </p:nvSpPr>
        <p:spPr/>
        <p:txBody>
          <a:bodyPr/>
          <a:lstStyle/>
          <a:p>
            <a:pPr>
              <a:defRPr/>
            </a:pPr>
            <a:fld id="{1094B338-29BA-47C9-B4F4-DBEA462BFA30}" type="datetime1">
              <a:rPr lang="zh-CN" altLang="en-US"/>
            </a:fld>
            <a:endParaRPr lang="en-US" altLang="zh-CN"/>
          </a:p>
        </p:txBody>
      </p:sp>
      <p:sp>
        <p:nvSpPr>
          <p:cNvPr id="15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p:cNvSpPr>
          <p:nvPr>
            <p:ph type="title"/>
          </p:nvPr>
        </p:nvSpPr>
        <p:spPr/>
        <p:txBody>
          <a:bodyPr/>
          <a:lstStyle/>
          <a:p>
            <a:pPr eaLnBrk="1" hangingPunct="1"/>
            <a:r>
              <a:rPr lang="zh-CN" altLang="en-US"/>
              <a:t>插入子查询结果（续）</a:t>
            </a:r>
            <a:endParaRPr lang="zh-CN" altLang="en-US"/>
          </a:p>
        </p:txBody>
      </p:sp>
      <p:sp>
        <p:nvSpPr>
          <p:cNvPr id="16387" name="Rectangle 3"/>
          <p:cNvSpPr>
            <a:spLocks noGrp="1" noRot="1"/>
          </p:cNvSpPr>
          <p:nvPr>
            <p:ph idx="1"/>
          </p:nvPr>
        </p:nvSpPr>
        <p:spPr/>
        <p:txBody>
          <a:bodyPr/>
          <a:lstStyle/>
          <a:p>
            <a:pPr eaLnBrk="1" hangingPunct="1">
              <a:buFont typeface="Wingdings" panose="05000000000000000000" pitchFamily="2" charset="2"/>
              <a:buNone/>
            </a:pPr>
            <a:r>
              <a:rPr lang="zh-CN" altLang="en-US"/>
              <a:t>第二步：插入数据</a:t>
            </a:r>
            <a:endParaRPr lang="zh-CN" altLang="en-US"/>
          </a:p>
          <a:p>
            <a:pPr eaLnBrk="1" hangingPunct="1">
              <a:buFont typeface="Wingdings" panose="05000000000000000000" pitchFamily="2" charset="2"/>
              <a:buNone/>
            </a:pPr>
            <a:r>
              <a:rPr lang="zh-CN" altLang="en-US"/>
              <a:t>        </a:t>
            </a:r>
            <a:r>
              <a:rPr lang="en-US" altLang="zh-CN"/>
              <a:t>INSERT</a:t>
            </a:r>
            <a:endParaRPr lang="en-US" altLang="zh-CN"/>
          </a:p>
          <a:p>
            <a:pPr eaLnBrk="1" hangingPunct="1">
              <a:buFont typeface="Wingdings" panose="05000000000000000000" pitchFamily="2" charset="2"/>
              <a:buNone/>
            </a:pPr>
            <a:r>
              <a:rPr lang="en-US" altLang="zh-CN"/>
              <a:t>        INTO  Deptage(Sdept</a:t>
            </a:r>
            <a:r>
              <a:rPr lang="zh-CN" altLang="en-US"/>
              <a:t>，</a:t>
            </a:r>
            <a:r>
              <a:rPr lang="en-US" altLang="zh-CN"/>
              <a:t>Avgage)</a:t>
            </a:r>
            <a:endParaRPr lang="en-US" altLang="zh-CN"/>
          </a:p>
          <a:p>
            <a:pPr eaLnBrk="1" hangingPunct="1">
              <a:buFont typeface="Wingdings" panose="05000000000000000000" pitchFamily="2" charset="2"/>
              <a:buNone/>
            </a:pPr>
            <a:r>
              <a:rPr lang="en-US" altLang="zh-CN"/>
              <a:t>              SELECT  Sdept</a:t>
            </a:r>
            <a:r>
              <a:rPr lang="zh-CN" altLang="en-US"/>
              <a:t>，</a:t>
            </a:r>
            <a:r>
              <a:rPr lang="en-US" altLang="zh-CN"/>
              <a:t>AVG(Sage)</a:t>
            </a:r>
            <a:endParaRPr lang="en-US" altLang="zh-CN"/>
          </a:p>
          <a:p>
            <a:pPr eaLnBrk="1" hangingPunct="1">
              <a:buFont typeface="Wingdings" panose="05000000000000000000" pitchFamily="2" charset="2"/>
              <a:buNone/>
            </a:pPr>
            <a:r>
              <a:rPr lang="en-US" altLang="zh-CN"/>
              <a:t>              FROM  Student</a:t>
            </a:r>
            <a:endParaRPr lang="en-US" altLang="zh-CN"/>
          </a:p>
          <a:p>
            <a:pPr eaLnBrk="1" hangingPunct="1">
              <a:buFont typeface="Wingdings" panose="05000000000000000000" pitchFamily="2" charset="2"/>
              <a:buNone/>
            </a:pPr>
            <a:r>
              <a:rPr lang="en-US" altLang="zh-CN"/>
              <a:t>              GROUP BY Sdept</a:t>
            </a:r>
            <a:r>
              <a:rPr lang="zh-CN" altLang="en-US"/>
              <a:t>；</a:t>
            </a:r>
            <a:endParaRPr lang="zh-CN" altLang="en-US"/>
          </a:p>
        </p:txBody>
      </p:sp>
      <p:sp>
        <p:nvSpPr>
          <p:cNvPr id="11266" name="日期占位符 3"/>
          <p:cNvSpPr>
            <a:spLocks noGrp="1"/>
          </p:cNvSpPr>
          <p:nvPr>
            <p:ph type="dt" sz="quarter" idx="10"/>
          </p:nvPr>
        </p:nvSpPr>
        <p:spPr/>
        <p:txBody>
          <a:bodyPr/>
          <a:lstStyle/>
          <a:p>
            <a:pPr>
              <a:defRPr/>
            </a:pPr>
            <a:fld id="{75275FA5-8613-47D6-BD54-997D78898E3E}" type="datetime1">
              <a:rPr lang="zh-CN" altLang="en-US"/>
            </a:fld>
            <a:endParaRPr lang="en-US" altLang="zh-CN"/>
          </a:p>
        </p:txBody>
      </p:sp>
      <p:sp>
        <p:nvSpPr>
          <p:cNvPr id="163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p:cNvSpPr>
          <p:nvPr>
            <p:ph type="title"/>
          </p:nvPr>
        </p:nvSpPr>
        <p:spPr/>
        <p:txBody>
          <a:bodyPr/>
          <a:lstStyle/>
          <a:p>
            <a:pPr eaLnBrk="1" hangingPunct="1"/>
            <a:r>
              <a:rPr lang="en-US" altLang="zh-CN"/>
              <a:t>3.4  </a:t>
            </a:r>
            <a:r>
              <a:rPr lang="zh-CN" altLang="en-US"/>
              <a:t>数 据 更 新 </a:t>
            </a:r>
            <a:endParaRPr lang="zh-CN" altLang="en-US"/>
          </a:p>
        </p:txBody>
      </p:sp>
      <p:sp>
        <p:nvSpPr>
          <p:cNvPr id="17411" name="Rectangle 3"/>
          <p:cNvSpPr>
            <a:spLocks noGrp="1" noRot="1"/>
          </p:cNvSpPr>
          <p:nvPr>
            <p:ph idx="1"/>
          </p:nvPr>
        </p:nvSpPr>
        <p:spPr/>
        <p:txBody>
          <a:bodyPr/>
          <a:lstStyle/>
          <a:p>
            <a:pPr algn="just" eaLnBrk="1" hangingPunct="1">
              <a:lnSpc>
                <a:spcPct val="130000"/>
              </a:lnSpc>
              <a:buFont typeface="Wingdings" panose="05000000000000000000" pitchFamily="2" charset="2"/>
              <a:buNone/>
            </a:pPr>
            <a:r>
              <a:rPr lang="en-US" altLang="zh-CN" dirty="0"/>
              <a:t>3.4.1  </a:t>
            </a:r>
            <a:r>
              <a:rPr lang="zh-CN" altLang="en-US" dirty="0"/>
              <a:t>插入数据</a:t>
            </a:r>
            <a:endParaRPr lang="zh-CN" altLang="en-US" dirty="0"/>
          </a:p>
          <a:p>
            <a:pPr algn="just" eaLnBrk="1" hangingPunct="1">
              <a:lnSpc>
                <a:spcPct val="130000"/>
              </a:lnSpc>
              <a:buFont typeface="Wingdings" panose="05000000000000000000" pitchFamily="2" charset="2"/>
              <a:buNone/>
            </a:pPr>
            <a:r>
              <a:rPr lang="en-US" altLang="zh-CN" dirty="0">
                <a:solidFill>
                  <a:schemeClr val="hlink"/>
                </a:solidFill>
              </a:rPr>
              <a:t>3.4.2  </a:t>
            </a:r>
            <a:r>
              <a:rPr lang="zh-CN" altLang="en-US" dirty="0">
                <a:solidFill>
                  <a:schemeClr val="hlink"/>
                </a:solidFill>
              </a:rPr>
              <a:t>修改数据</a:t>
            </a:r>
            <a:endParaRPr lang="zh-CN" altLang="en-US" dirty="0">
              <a:solidFill>
                <a:schemeClr val="hlink"/>
              </a:solidFill>
            </a:endParaRPr>
          </a:p>
          <a:p>
            <a:pPr eaLnBrk="1" hangingPunct="1">
              <a:lnSpc>
                <a:spcPct val="130000"/>
              </a:lnSpc>
              <a:buFont typeface="Wingdings" panose="05000000000000000000" pitchFamily="2" charset="2"/>
              <a:buNone/>
            </a:pPr>
            <a:r>
              <a:rPr lang="en-US" altLang="zh-CN" dirty="0"/>
              <a:t>3.4.3  </a:t>
            </a:r>
            <a:r>
              <a:rPr lang="zh-CN" altLang="en-US" dirty="0"/>
              <a:t>删除数据 </a:t>
            </a:r>
            <a:endParaRPr lang="zh-CN" altLang="en-US" dirty="0"/>
          </a:p>
        </p:txBody>
      </p:sp>
      <p:sp>
        <p:nvSpPr>
          <p:cNvPr id="12290" name="日期占位符 3"/>
          <p:cNvSpPr>
            <a:spLocks noGrp="1"/>
          </p:cNvSpPr>
          <p:nvPr>
            <p:ph type="dt" sz="quarter" idx="10"/>
          </p:nvPr>
        </p:nvSpPr>
        <p:spPr/>
        <p:txBody>
          <a:bodyPr/>
          <a:lstStyle/>
          <a:p>
            <a:pPr>
              <a:defRPr/>
            </a:pPr>
            <a:fld id="{0F3BA8A2-BF50-4BE4-8CBB-76A73A7887AE}" type="datetime1">
              <a:rPr lang="zh-CN" altLang="en-US"/>
            </a:fld>
            <a:endParaRPr lang="en-US" altLang="zh-CN"/>
          </a:p>
        </p:txBody>
      </p:sp>
      <p:sp>
        <p:nvSpPr>
          <p:cNvPr id="174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p:txBody>
          <a:bodyPr/>
          <a:lstStyle/>
          <a:p>
            <a:pPr eaLnBrk="1" hangingPunct="1"/>
            <a:r>
              <a:rPr lang="en-US" altLang="zh-CN"/>
              <a:t>3.4.2  </a:t>
            </a:r>
            <a:r>
              <a:rPr lang="zh-CN" altLang="en-US"/>
              <a:t>修改数据</a:t>
            </a:r>
            <a:endParaRPr lang="zh-CN" altLang="en-US"/>
          </a:p>
        </p:txBody>
      </p:sp>
      <p:sp>
        <p:nvSpPr>
          <p:cNvPr id="613379" name="Rectangle 3"/>
          <p:cNvSpPr>
            <a:spLocks noGrp="1" noRot="1"/>
          </p:cNvSpPr>
          <p:nvPr>
            <p:ph idx="1"/>
          </p:nvPr>
        </p:nvSpPr>
        <p:spPr>
          <a:xfrm>
            <a:off x="762000" y="1828800"/>
            <a:ext cx="8153400" cy="4114800"/>
          </a:xfrm>
        </p:spPr>
        <p:txBody>
          <a:bodyPr/>
          <a:lstStyle/>
          <a:p>
            <a:pPr eaLnBrk="1" hangingPunct="1"/>
            <a:r>
              <a:rPr lang="zh-CN" altLang="en-US" dirty="0"/>
              <a:t>语句格式</a:t>
            </a:r>
            <a:endParaRPr lang="zh-CN" altLang="en-US" dirty="0"/>
          </a:p>
          <a:p>
            <a:pPr eaLnBrk="1" hangingPunct="1">
              <a:buFont typeface="Wingdings" panose="05000000000000000000" pitchFamily="2" charset="2"/>
              <a:buNone/>
            </a:pPr>
            <a:r>
              <a:rPr lang="zh-CN" altLang="en-US" dirty="0"/>
              <a:t>   </a:t>
            </a:r>
            <a:r>
              <a:rPr lang="en-US" altLang="zh-CN" sz="2800" dirty="0"/>
              <a:t>UPDATE  &lt;</a:t>
            </a:r>
            <a:r>
              <a:rPr lang="zh-CN" altLang="en-US" sz="2800" dirty="0"/>
              <a:t>表名</a:t>
            </a:r>
            <a:r>
              <a:rPr lang="en-US" altLang="zh-CN" sz="2800" dirty="0"/>
              <a:t>&gt;</a:t>
            </a:r>
            <a:endParaRPr lang="en-US" altLang="zh-CN" sz="2800" dirty="0"/>
          </a:p>
          <a:p>
            <a:pPr eaLnBrk="1" hangingPunct="1">
              <a:buFont typeface="Wingdings" panose="05000000000000000000" pitchFamily="2" charset="2"/>
              <a:buNone/>
            </a:pPr>
            <a:r>
              <a:rPr lang="en-US" altLang="zh-CN" sz="2800" dirty="0"/>
              <a:t>    SET  &lt;</a:t>
            </a:r>
            <a:r>
              <a:rPr lang="zh-CN" altLang="en-US" sz="2800" dirty="0"/>
              <a:t>列名</a:t>
            </a:r>
            <a:r>
              <a:rPr lang="en-US" altLang="zh-CN" sz="2800" dirty="0"/>
              <a:t>&gt;=&lt;</a:t>
            </a:r>
            <a:r>
              <a:rPr lang="zh-CN" altLang="en-US" sz="2800" dirty="0"/>
              <a:t>表达式</a:t>
            </a:r>
            <a:r>
              <a:rPr lang="en-US" altLang="zh-CN" sz="2800" dirty="0"/>
              <a:t>&gt;[</a:t>
            </a:r>
            <a:r>
              <a:rPr lang="zh-CN" altLang="en-US" sz="2800" dirty="0"/>
              <a:t>，</a:t>
            </a:r>
            <a:r>
              <a:rPr lang="en-US" altLang="zh-CN" sz="2800" dirty="0"/>
              <a:t>&lt;</a:t>
            </a:r>
            <a:r>
              <a:rPr lang="zh-CN" altLang="en-US" sz="2800" dirty="0"/>
              <a:t>列名</a:t>
            </a:r>
            <a:r>
              <a:rPr lang="en-US" altLang="zh-CN" sz="2800" dirty="0"/>
              <a:t>&gt;=&lt;</a:t>
            </a:r>
            <a:r>
              <a:rPr lang="zh-CN" altLang="en-US" sz="2800" dirty="0"/>
              <a:t>表达式</a:t>
            </a:r>
            <a:r>
              <a:rPr lang="en-US" altLang="zh-CN" sz="2800" dirty="0"/>
              <a:t>&gt;]…</a:t>
            </a:r>
            <a:endParaRPr lang="en-US" altLang="zh-CN" sz="2800" dirty="0"/>
          </a:p>
          <a:p>
            <a:pPr eaLnBrk="1" hangingPunct="1">
              <a:buFont typeface="Wingdings" panose="05000000000000000000" pitchFamily="2" charset="2"/>
              <a:buNone/>
            </a:pPr>
            <a:r>
              <a:rPr lang="en-US" altLang="zh-CN" sz="2800" dirty="0"/>
              <a:t>    [WHERE &lt;</a:t>
            </a:r>
            <a:r>
              <a:rPr lang="zh-CN" altLang="en-US" sz="2800" dirty="0"/>
              <a:t>条件</a:t>
            </a:r>
            <a:r>
              <a:rPr lang="en-US" altLang="zh-CN" sz="2800" dirty="0"/>
              <a:t>&gt;]</a:t>
            </a:r>
            <a:r>
              <a:rPr lang="zh-CN" altLang="en-US" sz="2800" dirty="0"/>
              <a:t>；</a:t>
            </a:r>
            <a:endParaRPr lang="zh-CN" altLang="en-US" sz="2800" dirty="0"/>
          </a:p>
          <a:p>
            <a:pPr lvl="1" eaLnBrk="1" hangingPunct="1">
              <a:buFont typeface="Wingdings" panose="05000000000000000000" pitchFamily="2" charset="2"/>
              <a:buNone/>
            </a:pPr>
            <a:endParaRPr lang="zh-CN" altLang="en-US" dirty="0"/>
          </a:p>
          <a:p>
            <a:pPr eaLnBrk="1" hangingPunct="1"/>
            <a:r>
              <a:rPr lang="zh-CN" altLang="en-US" dirty="0"/>
              <a:t>功能</a:t>
            </a:r>
            <a:endParaRPr lang="zh-CN" altLang="en-US" dirty="0"/>
          </a:p>
          <a:p>
            <a:pPr eaLnBrk="1" hangingPunct="1">
              <a:lnSpc>
                <a:spcPct val="110000"/>
              </a:lnSpc>
              <a:buFont typeface="Wingdings" panose="05000000000000000000" pitchFamily="2" charset="2"/>
              <a:buNone/>
            </a:pPr>
            <a:r>
              <a:rPr lang="zh-CN" altLang="en-US" dirty="0"/>
              <a:t>修改指定表中满足</a:t>
            </a:r>
            <a:r>
              <a:rPr lang="en-US" altLang="zh-CN" dirty="0"/>
              <a:t>WHERE</a:t>
            </a:r>
            <a:r>
              <a:rPr lang="zh-CN" altLang="en-US" dirty="0"/>
              <a:t>子句条件的元组</a:t>
            </a:r>
            <a:endParaRPr lang="zh-CN" altLang="en-US" dirty="0"/>
          </a:p>
        </p:txBody>
      </p:sp>
      <p:sp>
        <p:nvSpPr>
          <p:cNvPr id="13314" name="日期占位符 3"/>
          <p:cNvSpPr>
            <a:spLocks noGrp="1"/>
          </p:cNvSpPr>
          <p:nvPr>
            <p:ph type="dt" sz="quarter" idx="10"/>
          </p:nvPr>
        </p:nvSpPr>
        <p:spPr/>
        <p:txBody>
          <a:bodyPr/>
          <a:lstStyle/>
          <a:p>
            <a:pPr>
              <a:defRPr/>
            </a:pPr>
            <a:fld id="{BEDE1FBC-7E23-448C-984B-C3C1A0EC222A}" type="datetime1">
              <a:rPr lang="zh-CN" altLang="en-US"/>
            </a:fld>
            <a:endParaRPr lang="en-US" altLang="zh-CN"/>
          </a:p>
        </p:txBody>
      </p:sp>
      <p:sp>
        <p:nvSpPr>
          <p:cNvPr id="184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3379">
                                            <p:txEl>
                                              <p:pRg st="1" end="1"/>
                                            </p:txEl>
                                          </p:spTgt>
                                        </p:tgtEl>
                                        <p:attrNameLst>
                                          <p:attrName>style.visibility</p:attrName>
                                        </p:attrNameLst>
                                      </p:cBhvr>
                                      <p:to>
                                        <p:strVal val="visible"/>
                                      </p:to>
                                    </p:set>
                                    <p:animEffect transition="in" filter="blinds(horizontal)">
                                      <p:cBhvr>
                                        <p:cTn id="7" dur="500"/>
                                        <p:tgtEl>
                                          <p:spTgt spid="6133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3379">
                                            <p:txEl>
                                              <p:pRg st="2" end="2"/>
                                            </p:txEl>
                                          </p:spTgt>
                                        </p:tgtEl>
                                        <p:attrNameLst>
                                          <p:attrName>style.visibility</p:attrName>
                                        </p:attrNameLst>
                                      </p:cBhvr>
                                      <p:to>
                                        <p:strVal val="visible"/>
                                      </p:to>
                                    </p:set>
                                    <p:animEffect transition="in" filter="blinds(horizontal)">
                                      <p:cBhvr>
                                        <p:cTn id="12" dur="500"/>
                                        <p:tgtEl>
                                          <p:spTgt spid="6133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3379">
                                            <p:txEl>
                                              <p:pRg st="3" end="3"/>
                                            </p:txEl>
                                          </p:spTgt>
                                        </p:tgtEl>
                                        <p:attrNameLst>
                                          <p:attrName>style.visibility</p:attrName>
                                        </p:attrNameLst>
                                      </p:cBhvr>
                                      <p:to>
                                        <p:strVal val="visible"/>
                                      </p:to>
                                    </p:set>
                                    <p:animEffect transition="in" filter="blinds(horizontal)">
                                      <p:cBhvr>
                                        <p:cTn id="17" dur="500"/>
                                        <p:tgtEl>
                                          <p:spTgt spid="6133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13379">
                                            <p:txEl>
                                              <p:pRg st="5" end="5"/>
                                            </p:txEl>
                                          </p:spTgt>
                                        </p:tgtEl>
                                        <p:attrNameLst>
                                          <p:attrName>style.visibility</p:attrName>
                                        </p:attrNameLst>
                                      </p:cBhvr>
                                      <p:to>
                                        <p:strVal val="visible"/>
                                      </p:to>
                                    </p:set>
                                    <p:animEffect transition="in" filter="blinds(horizontal)">
                                      <p:cBhvr>
                                        <p:cTn id="22" dur="500"/>
                                        <p:tgtEl>
                                          <p:spTgt spid="61337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13379">
                                            <p:txEl>
                                              <p:pRg st="6" end="6"/>
                                            </p:txEl>
                                          </p:spTgt>
                                        </p:tgtEl>
                                        <p:attrNameLst>
                                          <p:attrName>style.visibility</p:attrName>
                                        </p:attrNameLst>
                                      </p:cBhvr>
                                      <p:to>
                                        <p:strVal val="visible"/>
                                      </p:to>
                                    </p:set>
                                    <p:animEffect transition="in" filter="blinds(horizontal)">
                                      <p:cBhvr>
                                        <p:cTn id="27" dur="500"/>
                                        <p:tgtEl>
                                          <p:spTgt spid="6133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p:cNvSpPr>
          <p:nvPr>
            <p:ph type="title"/>
          </p:nvPr>
        </p:nvSpPr>
        <p:spPr/>
        <p:txBody>
          <a:bodyPr/>
          <a:lstStyle/>
          <a:p>
            <a:pPr eaLnBrk="1" hangingPunct="1"/>
            <a:r>
              <a:rPr lang="zh-CN" altLang="en-US"/>
              <a:t>修改数据（续）</a:t>
            </a:r>
            <a:endParaRPr lang="zh-CN" altLang="en-US"/>
          </a:p>
        </p:txBody>
      </p:sp>
      <p:sp>
        <p:nvSpPr>
          <p:cNvPr id="614403" name="Rectangle 3"/>
          <p:cNvSpPr>
            <a:spLocks noGrp="1" noRot="1"/>
          </p:cNvSpPr>
          <p:nvPr>
            <p:ph idx="1"/>
          </p:nvPr>
        </p:nvSpPr>
        <p:spPr/>
        <p:txBody>
          <a:bodyPr/>
          <a:lstStyle/>
          <a:p>
            <a:pPr eaLnBrk="1" hangingPunct="1">
              <a:lnSpc>
                <a:spcPct val="120000"/>
              </a:lnSpc>
            </a:pPr>
            <a:r>
              <a:rPr lang="zh-CN" altLang="en-US" sz="3600"/>
              <a:t>三种修改方式</a:t>
            </a:r>
            <a:endParaRPr lang="zh-CN" altLang="en-US" sz="3600"/>
          </a:p>
          <a:p>
            <a:pPr lvl="1" eaLnBrk="1" hangingPunct="1">
              <a:lnSpc>
                <a:spcPct val="120000"/>
              </a:lnSpc>
            </a:pPr>
            <a:r>
              <a:rPr lang="zh-CN" altLang="en-US" sz="3200"/>
              <a:t>修改某一个元组的值</a:t>
            </a:r>
            <a:endParaRPr lang="zh-CN" altLang="en-US" sz="3200"/>
          </a:p>
          <a:p>
            <a:pPr lvl="1" eaLnBrk="1" hangingPunct="1">
              <a:lnSpc>
                <a:spcPct val="120000"/>
              </a:lnSpc>
            </a:pPr>
            <a:r>
              <a:rPr lang="zh-CN" altLang="en-US" sz="3200"/>
              <a:t>修改多个元组的值</a:t>
            </a:r>
            <a:endParaRPr lang="zh-CN" altLang="en-US" sz="3200"/>
          </a:p>
          <a:p>
            <a:pPr lvl="1" eaLnBrk="1" hangingPunct="1">
              <a:lnSpc>
                <a:spcPct val="120000"/>
              </a:lnSpc>
            </a:pPr>
            <a:r>
              <a:rPr lang="zh-CN" altLang="en-US" sz="3200"/>
              <a:t>带子查询的修改语句</a:t>
            </a:r>
            <a:endParaRPr lang="zh-CN" altLang="en-US" sz="3200"/>
          </a:p>
        </p:txBody>
      </p:sp>
      <p:sp>
        <p:nvSpPr>
          <p:cNvPr id="14338" name="日期占位符 3"/>
          <p:cNvSpPr>
            <a:spLocks noGrp="1"/>
          </p:cNvSpPr>
          <p:nvPr>
            <p:ph type="dt" sz="quarter" idx="10"/>
          </p:nvPr>
        </p:nvSpPr>
        <p:spPr/>
        <p:txBody>
          <a:bodyPr/>
          <a:lstStyle/>
          <a:p>
            <a:pPr>
              <a:defRPr/>
            </a:pPr>
            <a:fld id="{63EC6406-6AED-4D9B-B9DA-1EB79523CEAE}" type="datetime1">
              <a:rPr lang="zh-CN" altLang="en-US"/>
            </a:fld>
            <a:endParaRPr lang="en-US" altLang="zh-CN"/>
          </a:p>
        </p:txBody>
      </p:sp>
      <p:sp>
        <p:nvSpPr>
          <p:cNvPr id="194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403">
                                            <p:txEl>
                                              <p:pRg st="1" end="1"/>
                                            </p:txEl>
                                          </p:spTgt>
                                        </p:tgtEl>
                                        <p:attrNameLst>
                                          <p:attrName>style.visibility</p:attrName>
                                        </p:attrNameLst>
                                      </p:cBhvr>
                                      <p:to>
                                        <p:strVal val="visible"/>
                                      </p:to>
                                    </p:set>
                                    <p:animEffect transition="in" filter="blinds(horizontal)">
                                      <p:cBhvr>
                                        <p:cTn id="7" dur="500"/>
                                        <p:tgtEl>
                                          <p:spTgt spid="6144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403">
                                            <p:txEl>
                                              <p:pRg st="2" end="2"/>
                                            </p:txEl>
                                          </p:spTgt>
                                        </p:tgtEl>
                                        <p:attrNameLst>
                                          <p:attrName>style.visibility</p:attrName>
                                        </p:attrNameLst>
                                      </p:cBhvr>
                                      <p:to>
                                        <p:strVal val="visible"/>
                                      </p:to>
                                    </p:set>
                                    <p:animEffect transition="in" filter="blinds(horizontal)">
                                      <p:cBhvr>
                                        <p:cTn id="12" dur="500"/>
                                        <p:tgtEl>
                                          <p:spTgt spid="6144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4403">
                                            <p:txEl>
                                              <p:pRg st="3" end="3"/>
                                            </p:txEl>
                                          </p:spTgt>
                                        </p:tgtEl>
                                        <p:attrNameLst>
                                          <p:attrName>style.visibility</p:attrName>
                                        </p:attrNameLst>
                                      </p:cBhvr>
                                      <p:to>
                                        <p:strVal val="visible"/>
                                      </p:to>
                                    </p:set>
                                    <p:animEffect transition="in" filter="blinds(horizontal)">
                                      <p:cBhvr>
                                        <p:cTn id="17" dur="500"/>
                                        <p:tgtEl>
                                          <p:spTgt spid="6144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p:cNvSpPr>
          <p:nvPr>
            <p:ph type="title"/>
          </p:nvPr>
        </p:nvSpPr>
        <p:spPr/>
        <p:txBody>
          <a:bodyPr/>
          <a:lstStyle/>
          <a:p>
            <a:pPr eaLnBrk="1" hangingPunct="1"/>
            <a:r>
              <a:rPr lang="en-US" altLang="zh-CN"/>
              <a:t>1. </a:t>
            </a:r>
            <a:r>
              <a:rPr lang="zh-CN" altLang="en-US"/>
              <a:t>修改某一个元组的值</a:t>
            </a:r>
            <a:endParaRPr lang="zh-CN" altLang="en-US"/>
          </a:p>
        </p:txBody>
      </p:sp>
      <p:sp>
        <p:nvSpPr>
          <p:cNvPr id="615427" name="Rectangle 3"/>
          <p:cNvSpPr>
            <a:spLocks noGrp="1" noRot="1"/>
          </p:cNvSpPr>
          <p:nvPr>
            <p:ph idx="1"/>
          </p:nvPr>
        </p:nvSpPr>
        <p:spPr/>
        <p:txBody>
          <a:bodyPr/>
          <a:lstStyle/>
          <a:p>
            <a:pPr lvl="3" eaLnBrk="1" hangingPunct="1">
              <a:spcBef>
                <a:spcPts val="900"/>
              </a:spcBef>
              <a:spcAft>
                <a:spcPts val="850"/>
              </a:spcAft>
              <a:buFont typeface="Wingdings" panose="05000000000000000000" pitchFamily="2" charset="2"/>
              <a:buNone/>
            </a:pPr>
            <a:endParaRPr lang="en-US" altLang="zh-CN"/>
          </a:p>
          <a:p>
            <a:pPr algn="just" eaLnBrk="1" hangingPunct="1">
              <a:buFont typeface="Wingdings" panose="05000000000000000000" pitchFamily="2" charset="2"/>
              <a:buNone/>
            </a:pPr>
            <a:r>
              <a:rPr lang="en-US" altLang="zh-CN"/>
              <a:t>[</a:t>
            </a:r>
            <a:r>
              <a:rPr lang="zh-CN" altLang="en-US">
                <a:ea typeface="黑体" panose="02010609060101010101" pitchFamily="49" charset="-122"/>
              </a:rPr>
              <a:t>例</a:t>
            </a:r>
            <a:r>
              <a:rPr lang="en-US" altLang="zh-CN"/>
              <a:t>]  </a:t>
            </a:r>
            <a:r>
              <a:rPr lang="zh-CN" altLang="en-US"/>
              <a:t>将学生</a:t>
            </a:r>
            <a:r>
              <a:rPr lang="en-US" altLang="zh-CN"/>
              <a:t>95001</a:t>
            </a:r>
            <a:r>
              <a:rPr lang="zh-CN" altLang="en-US"/>
              <a:t>的年龄改为</a:t>
            </a:r>
            <a:r>
              <a:rPr lang="en-US" altLang="zh-CN"/>
              <a:t>22</a:t>
            </a:r>
            <a:r>
              <a:rPr lang="zh-CN" altLang="en-US"/>
              <a:t>岁。</a:t>
            </a:r>
            <a:endParaRPr lang="zh-CN" altLang="en-US"/>
          </a:p>
          <a:p>
            <a:pPr algn="just" eaLnBrk="1" hangingPunct="1">
              <a:buFont typeface="Wingdings" panose="05000000000000000000" pitchFamily="2" charset="2"/>
              <a:buNone/>
            </a:pPr>
            <a:r>
              <a:rPr lang="zh-CN" altLang="en-US"/>
              <a:t>         </a:t>
            </a:r>
            <a:r>
              <a:rPr lang="en-US" altLang="zh-CN"/>
              <a:t>UPDATE  Student</a:t>
            </a:r>
            <a:endParaRPr lang="en-US" altLang="zh-CN"/>
          </a:p>
          <a:p>
            <a:pPr algn="just" eaLnBrk="1" hangingPunct="1">
              <a:buFont typeface="Wingdings" panose="05000000000000000000" pitchFamily="2" charset="2"/>
              <a:buNone/>
            </a:pPr>
            <a:r>
              <a:rPr lang="en-US" altLang="zh-CN"/>
              <a:t>         SET Sage=22</a:t>
            </a:r>
            <a:endParaRPr lang="en-US" altLang="zh-CN"/>
          </a:p>
          <a:p>
            <a:pPr algn="just" eaLnBrk="1" hangingPunct="1">
              <a:buFont typeface="Wingdings" panose="05000000000000000000" pitchFamily="2" charset="2"/>
              <a:buNone/>
            </a:pPr>
            <a:r>
              <a:rPr lang="en-US" altLang="zh-CN"/>
              <a:t>         WHERE  Sno=' 95001 '</a:t>
            </a:r>
            <a:r>
              <a:rPr lang="zh-CN" altLang="en-US"/>
              <a:t>； </a:t>
            </a:r>
            <a:endParaRPr lang="zh-CN" altLang="en-US"/>
          </a:p>
          <a:p>
            <a:pPr eaLnBrk="1" hangingPunct="1">
              <a:lnSpc>
                <a:spcPct val="120000"/>
              </a:lnSpc>
            </a:pPr>
            <a:endParaRPr lang="en-US" altLang="zh-CN" sz="3600"/>
          </a:p>
        </p:txBody>
      </p:sp>
      <p:sp>
        <p:nvSpPr>
          <p:cNvPr id="15362" name="日期占位符 3"/>
          <p:cNvSpPr>
            <a:spLocks noGrp="1"/>
          </p:cNvSpPr>
          <p:nvPr>
            <p:ph type="dt" sz="quarter" idx="10"/>
          </p:nvPr>
        </p:nvSpPr>
        <p:spPr/>
        <p:txBody>
          <a:bodyPr/>
          <a:lstStyle/>
          <a:p>
            <a:pPr>
              <a:defRPr/>
            </a:pPr>
            <a:fld id="{59BDAFE7-C802-45A6-B324-23CEE56959AC}" type="datetime1">
              <a:rPr lang="zh-CN" altLang="en-US"/>
            </a:fld>
            <a:endParaRPr lang="en-US" altLang="zh-CN"/>
          </a:p>
        </p:txBody>
      </p:sp>
      <p:sp>
        <p:nvSpPr>
          <p:cNvPr id="20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5427">
                                            <p:txEl>
                                              <p:pRg st="2" end="2"/>
                                            </p:txEl>
                                          </p:spTgt>
                                        </p:tgtEl>
                                        <p:attrNameLst>
                                          <p:attrName>style.visibility</p:attrName>
                                        </p:attrNameLst>
                                      </p:cBhvr>
                                      <p:to>
                                        <p:strVal val="visible"/>
                                      </p:to>
                                    </p:set>
                                    <p:animEffect transition="in" filter="blinds(horizontal)">
                                      <p:cBhvr>
                                        <p:cTn id="7" dur="500"/>
                                        <p:tgtEl>
                                          <p:spTgt spid="61542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5427">
                                            <p:txEl>
                                              <p:pRg st="3" end="3"/>
                                            </p:txEl>
                                          </p:spTgt>
                                        </p:tgtEl>
                                        <p:attrNameLst>
                                          <p:attrName>style.visibility</p:attrName>
                                        </p:attrNameLst>
                                      </p:cBhvr>
                                      <p:to>
                                        <p:strVal val="visible"/>
                                      </p:to>
                                    </p:set>
                                    <p:animEffect transition="in" filter="blinds(horizontal)">
                                      <p:cBhvr>
                                        <p:cTn id="12" dur="500"/>
                                        <p:tgtEl>
                                          <p:spTgt spid="61542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5427">
                                            <p:txEl>
                                              <p:pRg st="4" end="4"/>
                                            </p:txEl>
                                          </p:spTgt>
                                        </p:tgtEl>
                                        <p:attrNameLst>
                                          <p:attrName>style.visibility</p:attrName>
                                        </p:attrNameLst>
                                      </p:cBhvr>
                                      <p:to>
                                        <p:strVal val="visible"/>
                                      </p:to>
                                    </p:set>
                                    <p:animEffect transition="in" filter="blinds(horizontal)">
                                      <p:cBhvr>
                                        <p:cTn id="17" dur="500"/>
                                        <p:tgtEl>
                                          <p:spTgt spid="6154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p:cNvSpPr>
          <p:nvPr>
            <p:ph type="title"/>
          </p:nvPr>
        </p:nvSpPr>
        <p:spPr/>
        <p:txBody>
          <a:bodyPr/>
          <a:lstStyle/>
          <a:p>
            <a:pPr eaLnBrk="1" hangingPunct="1"/>
            <a:r>
              <a:rPr lang="en-US" altLang="zh-CN"/>
              <a:t>2. </a:t>
            </a:r>
            <a:r>
              <a:rPr lang="zh-CN" altLang="en-US"/>
              <a:t>修改多个元组的值</a:t>
            </a:r>
            <a:endParaRPr lang="zh-CN" altLang="en-US"/>
          </a:p>
        </p:txBody>
      </p:sp>
      <p:sp>
        <p:nvSpPr>
          <p:cNvPr id="616451" name="Rectangle 3"/>
          <p:cNvSpPr>
            <a:spLocks noGrp="1" noRot="1"/>
          </p:cNvSpPr>
          <p:nvPr>
            <p:ph idx="1"/>
          </p:nvPr>
        </p:nvSpPr>
        <p:spPr/>
        <p:txBody>
          <a:bodyPr/>
          <a:lstStyle/>
          <a:p>
            <a:pPr lvl="3" eaLnBrk="1" hangingPunct="1">
              <a:spcBef>
                <a:spcPts val="900"/>
              </a:spcBef>
              <a:spcAft>
                <a:spcPts val="850"/>
              </a:spcAft>
            </a:pPr>
            <a:endParaRPr lang="en-US" altLang="zh-CN">
              <a:ea typeface="黑体" panose="02010609060101010101" pitchFamily="49" charset="-122"/>
            </a:endParaRPr>
          </a:p>
          <a:p>
            <a:pPr algn="just" eaLnBrk="1" hangingPunct="1">
              <a:buFont typeface="Wingdings" panose="05000000000000000000" pitchFamily="2" charset="2"/>
              <a:buNone/>
            </a:pPr>
            <a:r>
              <a:rPr lang="en-US" altLang="zh-CN"/>
              <a:t>[</a:t>
            </a:r>
            <a:r>
              <a:rPr lang="zh-CN" altLang="en-US">
                <a:ea typeface="黑体" panose="02010609060101010101" pitchFamily="49" charset="-122"/>
              </a:rPr>
              <a:t>例</a:t>
            </a:r>
            <a:r>
              <a:rPr lang="en-US" altLang="zh-CN"/>
              <a:t>]  </a:t>
            </a:r>
            <a:r>
              <a:rPr lang="zh-CN" altLang="en-US"/>
              <a:t>将所有学生的年龄增加</a:t>
            </a:r>
            <a:r>
              <a:rPr lang="en-US" altLang="zh-CN"/>
              <a:t>1</a:t>
            </a:r>
            <a:r>
              <a:rPr lang="zh-CN" altLang="en-US"/>
              <a:t>岁。</a:t>
            </a:r>
            <a:endParaRPr lang="zh-CN" altLang="en-US"/>
          </a:p>
          <a:p>
            <a:pPr algn="just" eaLnBrk="1" hangingPunct="1">
              <a:buFont typeface="Wingdings" panose="05000000000000000000" pitchFamily="2" charset="2"/>
              <a:buNone/>
            </a:pPr>
            <a:r>
              <a:rPr lang="zh-CN" altLang="en-US"/>
              <a:t>         </a:t>
            </a:r>
            <a:r>
              <a:rPr lang="en-US" altLang="zh-CN"/>
              <a:t>UPDATE Student</a:t>
            </a:r>
            <a:endParaRPr lang="en-US" altLang="zh-CN"/>
          </a:p>
          <a:p>
            <a:pPr algn="just" eaLnBrk="1" hangingPunct="1">
              <a:buFont typeface="Wingdings" panose="05000000000000000000" pitchFamily="2" charset="2"/>
              <a:buNone/>
            </a:pPr>
            <a:r>
              <a:rPr lang="en-US" altLang="zh-CN"/>
              <a:t>         SET Sage= Sage+1</a:t>
            </a:r>
            <a:r>
              <a:rPr lang="zh-CN" altLang="en-US"/>
              <a:t>；</a:t>
            </a:r>
            <a:endParaRPr lang="zh-CN" altLang="en-US"/>
          </a:p>
          <a:p>
            <a:pPr algn="just" eaLnBrk="1" hangingPunct="1">
              <a:buFont typeface="Wingdings" panose="05000000000000000000" pitchFamily="2" charset="2"/>
              <a:buNone/>
            </a:pPr>
            <a:endParaRPr lang="zh-CN" altLang="en-US"/>
          </a:p>
          <a:p>
            <a:pPr algn="just" eaLnBrk="1" hangingPunct="1">
              <a:buFont typeface="Wingdings" panose="05000000000000000000" pitchFamily="2" charset="2"/>
              <a:buNone/>
            </a:pPr>
            <a:endParaRPr lang="en-US" altLang="zh-CN"/>
          </a:p>
        </p:txBody>
      </p:sp>
      <p:sp>
        <p:nvSpPr>
          <p:cNvPr id="16386" name="日期占位符 3"/>
          <p:cNvSpPr>
            <a:spLocks noGrp="1"/>
          </p:cNvSpPr>
          <p:nvPr>
            <p:ph type="dt" sz="quarter" idx="10"/>
          </p:nvPr>
        </p:nvSpPr>
        <p:spPr/>
        <p:txBody>
          <a:bodyPr/>
          <a:lstStyle/>
          <a:p>
            <a:pPr>
              <a:defRPr/>
            </a:pPr>
            <a:fld id="{12865797-F7F0-4C11-9D75-C407A82A2D9D}" type="datetime1">
              <a:rPr lang="zh-CN" altLang="en-US"/>
            </a:fld>
            <a:endParaRPr lang="en-US" altLang="zh-CN"/>
          </a:p>
        </p:txBody>
      </p:sp>
      <p:sp>
        <p:nvSpPr>
          <p:cNvPr id="21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6451">
                                            <p:txEl>
                                              <p:pRg st="2" end="2"/>
                                            </p:txEl>
                                          </p:spTgt>
                                        </p:tgtEl>
                                        <p:attrNameLst>
                                          <p:attrName>style.visibility</p:attrName>
                                        </p:attrNameLst>
                                      </p:cBhvr>
                                      <p:to>
                                        <p:strVal val="visible"/>
                                      </p:to>
                                    </p:set>
                                    <p:animEffect transition="in" filter="blinds(horizontal)">
                                      <p:cBhvr>
                                        <p:cTn id="7" dur="500"/>
                                        <p:tgtEl>
                                          <p:spTgt spid="61645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6451">
                                            <p:txEl>
                                              <p:pRg st="3" end="3"/>
                                            </p:txEl>
                                          </p:spTgt>
                                        </p:tgtEl>
                                        <p:attrNameLst>
                                          <p:attrName>style.visibility</p:attrName>
                                        </p:attrNameLst>
                                      </p:cBhvr>
                                      <p:to>
                                        <p:strVal val="visible"/>
                                      </p:to>
                                    </p:set>
                                    <p:animEffect transition="in" filter="blinds(horizontal)">
                                      <p:cBhvr>
                                        <p:cTn id="12" dur="500"/>
                                        <p:tgtEl>
                                          <p:spTgt spid="6164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p:cNvSpPr>
          <p:nvPr>
            <p:ph type="title"/>
          </p:nvPr>
        </p:nvSpPr>
        <p:spPr/>
        <p:txBody>
          <a:bodyPr/>
          <a:lstStyle/>
          <a:p>
            <a:pPr eaLnBrk="1" hangingPunct="1"/>
            <a:r>
              <a:rPr lang="en-US" altLang="zh-CN"/>
              <a:t>3. </a:t>
            </a:r>
            <a:r>
              <a:rPr lang="zh-CN" altLang="en-US"/>
              <a:t>带子查询的修改语句</a:t>
            </a:r>
            <a:endParaRPr lang="zh-CN" altLang="en-US"/>
          </a:p>
        </p:txBody>
      </p:sp>
      <p:sp>
        <p:nvSpPr>
          <p:cNvPr id="618499" name="Rectangle 3"/>
          <p:cNvSpPr>
            <a:spLocks noGrp="1" noRot="1"/>
          </p:cNvSpPr>
          <p:nvPr>
            <p:ph idx="1"/>
          </p:nvPr>
        </p:nvSpPr>
        <p:spPr>
          <a:xfrm>
            <a:off x="539750" y="2205038"/>
            <a:ext cx="7772400" cy="4114800"/>
          </a:xfrm>
        </p:spPr>
        <p:txBody>
          <a:bodyPr/>
          <a:lstStyle/>
          <a:p>
            <a:pPr algn="just" eaLnBrk="1" hangingPunct="1">
              <a:buFont typeface="Wingdings" panose="05000000000000000000" pitchFamily="2" charset="2"/>
              <a:buNone/>
            </a:pPr>
            <a:r>
              <a:rPr lang="en-US" altLang="zh-CN" sz="2800" dirty="0"/>
              <a:t>[</a:t>
            </a:r>
            <a:r>
              <a:rPr lang="zh-CN" altLang="en-US" sz="2800" dirty="0">
                <a:ea typeface="黑体" panose="02010609060101010101" pitchFamily="49" charset="-122"/>
              </a:rPr>
              <a:t>例</a:t>
            </a:r>
            <a:r>
              <a:rPr lang="en-US" altLang="zh-CN" sz="2800" dirty="0"/>
              <a:t>]  </a:t>
            </a:r>
            <a:r>
              <a:rPr lang="zh-CN" altLang="en-US" sz="2800" dirty="0"/>
              <a:t>将计算机科学系全体学生的成绩置零。</a:t>
            </a:r>
            <a:endParaRPr lang="zh-CN" altLang="en-US" sz="2800" dirty="0"/>
          </a:p>
          <a:p>
            <a:pPr algn="just" eaLnBrk="1" hangingPunct="1">
              <a:buFont typeface="Wingdings" panose="05000000000000000000" pitchFamily="2" charset="2"/>
              <a:buNone/>
            </a:pPr>
            <a:r>
              <a:rPr lang="zh-CN" altLang="en-US" sz="2800" dirty="0"/>
              <a:t>        </a:t>
            </a:r>
            <a:r>
              <a:rPr lang="en-US" altLang="zh-CN" sz="2800" dirty="0"/>
              <a:t>UPDATE SC</a:t>
            </a:r>
            <a:endParaRPr lang="en-US" altLang="zh-CN" sz="2800" dirty="0"/>
          </a:p>
          <a:p>
            <a:pPr algn="just" eaLnBrk="1" hangingPunct="1">
              <a:buFont typeface="Wingdings" panose="05000000000000000000" pitchFamily="2" charset="2"/>
              <a:buNone/>
            </a:pPr>
            <a:r>
              <a:rPr lang="en-US" altLang="zh-CN" sz="2800" dirty="0"/>
              <a:t>        SET  Grade=0</a:t>
            </a:r>
            <a:endParaRPr lang="en-US" altLang="zh-CN" sz="2800" dirty="0"/>
          </a:p>
          <a:p>
            <a:pPr algn="just" eaLnBrk="1" hangingPunct="1">
              <a:buFont typeface="Wingdings" panose="05000000000000000000" pitchFamily="2" charset="2"/>
              <a:buNone/>
            </a:pPr>
            <a:r>
              <a:rPr lang="en-US" altLang="zh-CN" sz="2800" dirty="0"/>
              <a:t>        WHERE  'CS'=</a:t>
            </a:r>
            <a:endParaRPr lang="en-US" altLang="zh-CN" sz="2800" dirty="0"/>
          </a:p>
          <a:p>
            <a:pPr algn="just" eaLnBrk="1" hangingPunct="1">
              <a:buFont typeface="Wingdings" panose="05000000000000000000" pitchFamily="2" charset="2"/>
              <a:buNone/>
            </a:pPr>
            <a:r>
              <a:rPr lang="en-US" altLang="zh-CN" sz="2800" dirty="0"/>
              <a:t>              (SELETE </a:t>
            </a:r>
            <a:r>
              <a:rPr lang="en-US" altLang="zh-CN" sz="2800" dirty="0" err="1"/>
              <a:t>Sdept</a:t>
            </a:r>
            <a:endParaRPr lang="en-US" altLang="zh-CN" sz="2800" dirty="0"/>
          </a:p>
          <a:p>
            <a:pPr algn="just" eaLnBrk="1" hangingPunct="1">
              <a:buFont typeface="Wingdings" panose="05000000000000000000" pitchFamily="2" charset="2"/>
              <a:buNone/>
            </a:pPr>
            <a:r>
              <a:rPr lang="en-US" altLang="zh-CN" sz="2800" dirty="0"/>
              <a:t>               FROM  Student</a:t>
            </a:r>
            <a:endParaRPr lang="en-US" altLang="zh-CN" sz="2800" dirty="0"/>
          </a:p>
          <a:p>
            <a:pPr algn="just" eaLnBrk="1" hangingPunct="1">
              <a:buFont typeface="Wingdings" panose="05000000000000000000" pitchFamily="2" charset="2"/>
              <a:buNone/>
            </a:pPr>
            <a:r>
              <a:rPr lang="en-US" altLang="zh-CN" sz="2800" dirty="0"/>
              <a:t>               WHERE  </a:t>
            </a:r>
            <a:r>
              <a:rPr lang="en-US" altLang="zh-CN" sz="2800" dirty="0" err="1"/>
              <a:t>Student.Sno</a:t>
            </a:r>
            <a:r>
              <a:rPr lang="en-US" altLang="zh-CN" sz="2800" dirty="0"/>
              <a:t> = </a:t>
            </a:r>
            <a:r>
              <a:rPr lang="en-US" altLang="zh-CN" sz="2800" dirty="0" err="1"/>
              <a:t>SC.Sno</a:t>
            </a:r>
            <a:r>
              <a:rPr lang="en-US" altLang="zh-CN" sz="2800" dirty="0"/>
              <a:t>)</a:t>
            </a:r>
            <a:r>
              <a:rPr lang="zh-CN" altLang="en-US" sz="2800" dirty="0"/>
              <a:t>；</a:t>
            </a:r>
            <a:endParaRPr lang="zh-CN" altLang="en-US" dirty="0"/>
          </a:p>
          <a:p>
            <a:pPr eaLnBrk="1" hangingPunct="1"/>
            <a:endParaRPr lang="en-US" altLang="zh-CN" dirty="0"/>
          </a:p>
        </p:txBody>
      </p:sp>
      <p:sp>
        <p:nvSpPr>
          <p:cNvPr id="17410" name="日期占位符 3"/>
          <p:cNvSpPr>
            <a:spLocks noGrp="1"/>
          </p:cNvSpPr>
          <p:nvPr>
            <p:ph type="dt" sz="quarter" idx="10"/>
          </p:nvPr>
        </p:nvSpPr>
        <p:spPr/>
        <p:txBody>
          <a:bodyPr/>
          <a:lstStyle/>
          <a:p>
            <a:pPr>
              <a:defRPr/>
            </a:pPr>
            <a:fld id="{0AA5D63F-40E7-4628-BFE5-2587ADFF54A5}" type="datetime1">
              <a:rPr lang="zh-CN" altLang="en-US"/>
            </a:fld>
            <a:endParaRPr lang="en-US" altLang="zh-CN"/>
          </a:p>
        </p:txBody>
      </p:sp>
      <p:sp>
        <p:nvSpPr>
          <p:cNvPr id="22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8499">
                                            <p:txEl>
                                              <p:pRg st="1" end="1"/>
                                            </p:txEl>
                                          </p:spTgt>
                                        </p:tgtEl>
                                        <p:attrNameLst>
                                          <p:attrName>style.visibility</p:attrName>
                                        </p:attrNameLst>
                                      </p:cBhvr>
                                      <p:to>
                                        <p:strVal val="visible"/>
                                      </p:to>
                                    </p:set>
                                    <p:animEffect transition="in" filter="blinds(horizontal)">
                                      <p:cBhvr>
                                        <p:cTn id="7" dur="500"/>
                                        <p:tgtEl>
                                          <p:spTgt spid="6184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8499">
                                            <p:txEl>
                                              <p:pRg st="2" end="2"/>
                                            </p:txEl>
                                          </p:spTgt>
                                        </p:tgtEl>
                                        <p:attrNameLst>
                                          <p:attrName>style.visibility</p:attrName>
                                        </p:attrNameLst>
                                      </p:cBhvr>
                                      <p:to>
                                        <p:strVal val="visible"/>
                                      </p:to>
                                    </p:set>
                                    <p:animEffect transition="in" filter="blinds(horizontal)">
                                      <p:cBhvr>
                                        <p:cTn id="12" dur="500"/>
                                        <p:tgtEl>
                                          <p:spTgt spid="6184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8499">
                                            <p:txEl>
                                              <p:pRg st="3" end="3"/>
                                            </p:txEl>
                                          </p:spTgt>
                                        </p:tgtEl>
                                        <p:attrNameLst>
                                          <p:attrName>style.visibility</p:attrName>
                                        </p:attrNameLst>
                                      </p:cBhvr>
                                      <p:to>
                                        <p:strVal val="visible"/>
                                      </p:to>
                                    </p:set>
                                    <p:animEffect transition="in" filter="blinds(horizontal)">
                                      <p:cBhvr>
                                        <p:cTn id="17" dur="500"/>
                                        <p:tgtEl>
                                          <p:spTgt spid="61849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18499">
                                            <p:txEl>
                                              <p:pRg st="4" end="4"/>
                                            </p:txEl>
                                          </p:spTgt>
                                        </p:tgtEl>
                                        <p:attrNameLst>
                                          <p:attrName>style.visibility</p:attrName>
                                        </p:attrNameLst>
                                      </p:cBhvr>
                                      <p:to>
                                        <p:strVal val="visible"/>
                                      </p:to>
                                    </p:set>
                                    <p:animEffect transition="in" filter="blinds(horizontal)">
                                      <p:cBhvr>
                                        <p:cTn id="22" dur="500"/>
                                        <p:tgtEl>
                                          <p:spTgt spid="61849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18499">
                                            <p:txEl>
                                              <p:pRg st="5" end="5"/>
                                            </p:txEl>
                                          </p:spTgt>
                                        </p:tgtEl>
                                        <p:attrNameLst>
                                          <p:attrName>style.visibility</p:attrName>
                                        </p:attrNameLst>
                                      </p:cBhvr>
                                      <p:to>
                                        <p:strVal val="visible"/>
                                      </p:to>
                                    </p:set>
                                    <p:animEffect transition="in" filter="blinds(horizontal)">
                                      <p:cBhvr>
                                        <p:cTn id="27" dur="500"/>
                                        <p:tgtEl>
                                          <p:spTgt spid="61849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18499">
                                            <p:txEl>
                                              <p:pRg st="6" end="6"/>
                                            </p:txEl>
                                          </p:spTgt>
                                        </p:tgtEl>
                                        <p:attrNameLst>
                                          <p:attrName>style.visibility</p:attrName>
                                        </p:attrNameLst>
                                      </p:cBhvr>
                                      <p:to>
                                        <p:strVal val="visible"/>
                                      </p:to>
                                    </p:set>
                                    <p:animEffect transition="in" filter="blinds(horizontal)">
                                      <p:cBhvr>
                                        <p:cTn id="32" dur="500"/>
                                        <p:tgtEl>
                                          <p:spTgt spid="6184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en-US" altLang="zh-CN"/>
              <a:t>3.4  </a:t>
            </a:r>
            <a:r>
              <a:rPr lang="zh-CN" altLang="en-US"/>
              <a:t>数 据 更 新 </a:t>
            </a:r>
            <a:endParaRPr lang="zh-CN" altLang="en-US"/>
          </a:p>
        </p:txBody>
      </p:sp>
      <p:sp>
        <p:nvSpPr>
          <p:cNvPr id="23555" name="Rectangle 3"/>
          <p:cNvSpPr>
            <a:spLocks noGrp="1" noRot="1"/>
          </p:cNvSpPr>
          <p:nvPr>
            <p:ph idx="1"/>
          </p:nvPr>
        </p:nvSpPr>
        <p:spPr/>
        <p:txBody>
          <a:bodyPr/>
          <a:lstStyle/>
          <a:p>
            <a:pPr algn="just" eaLnBrk="1" hangingPunct="1">
              <a:lnSpc>
                <a:spcPct val="130000"/>
              </a:lnSpc>
              <a:buFont typeface="Wingdings" panose="05000000000000000000" pitchFamily="2" charset="2"/>
              <a:buNone/>
            </a:pPr>
            <a:r>
              <a:rPr lang="en-US" altLang="zh-CN" dirty="0"/>
              <a:t>3.4.1  </a:t>
            </a:r>
            <a:r>
              <a:rPr lang="zh-CN" altLang="en-US" dirty="0"/>
              <a:t>插入数据</a:t>
            </a:r>
            <a:endParaRPr lang="zh-CN" altLang="en-US" dirty="0"/>
          </a:p>
          <a:p>
            <a:pPr algn="just" eaLnBrk="1" hangingPunct="1">
              <a:lnSpc>
                <a:spcPct val="130000"/>
              </a:lnSpc>
              <a:buFont typeface="Wingdings" panose="05000000000000000000" pitchFamily="2" charset="2"/>
              <a:buNone/>
            </a:pPr>
            <a:r>
              <a:rPr lang="en-US" altLang="zh-CN" dirty="0"/>
              <a:t>3.4.2  </a:t>
            </a:r>
            <a:r>
              <a:rPr lang="zh-CN" altLang="en-US" dirty="0"/>
              <a:t>修改数据</a:t>
            </a:r>
            <a:endParaRPr lang="zh-CN" altLang="en-US" dirty="0"/>
          </a:p>
          <a:p>
            <a:pPr eaLnBrk="1" hangingPunct="1">
              <a:lnSpc>
                <a:spcPct val="130000"/>
              </a:lnSpc>
              <a:buFont typeface="Wingdings" panose="05000000000000000000" pitchFamily="2" charset="2"/>
              <a:buNone/>
            </a:pPr>
            <a:r>
              <a:rPr lang="en-US" altLang="zh-CN" dirty="0">
                <a:solidFill>
                  <a:schemeClr val="hlink"/>
                </a:solidFill>
              </a:rPr>
              <a:t>3.4.3  </a:t>
            </a:r>
            <a:r>
              <a:rPr lang="zh-CN" altLang="en-US" dirty="0">
                <a:solidFill>
                  <a:schemeClr val="hlink"/>
                </a:solidFill>
              </a:rPr>
              <a:t>删除数据</a:t>
            </a:r>
            <a:r>
              <a:rPr lang="zh-CN" altLang="en-US" dirty="0">
                <a:solidFill>
                  <a:schemeClr val="accent2"/>
                </a:solidFill>
              </a:rPr>
              <a:t> </a:t>
            </a:r>
            <a:endParaRPr lang="zh-CN" altLang="en-US" dirty="0">
              <a:solidFill>
                <a:schemeClr val="accent2"/>
              </a:solidFill>
            </a:endParaRPr>
          </a:p>
        </p:txBody>
      </p:sp>
      <p:sp>
        <p:nvSpPr>
          <p:cNvPr id="18434" name="日期占位符 3"/>
          <p:cNvSpPr>
            <a:spLocks noGrp="1"/>
          </p:cNvSpPr>
          <p:nvPr>
            <p:ph type="dt" sz="quarter" idx="10"/>
          </p:nvPr>
        </p:nvSpPr>
        <p:spPr/>
        <p:txBody>
          <a:bodyPr/>
          <a:lstStyle/>
          <a:p>
            <a:pPr>
              <a:defRPr/>
            </a:pPr>
            <a:fld id="{93C8150A-32A7-4957-BD46-73213E7BD708}" type="datetime1">
              <a:rPr lang="zh-CN" altLang="en-US"/>
            </a:fld>
            <a:endParaRPr lang="en-US" altLang="zh-CN"/>
          </a:p>
        </p:txBody>
      </p:sp>
      <p:sp>
        <p:nvSpPr>
          <p:cNvPr id="235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p:txBody>
          <a:bodyPr/>
          <a:lstStyle/>
          <a:p>
            <a:pPr eaLnBrk="1" hangingPunct="1"/>
            <a:r>
              <a:rPr lang="en-US" altLang="zh-CN" dirty="0">
                <a:ea typeface="黑体" panose="02010609060101010101" pitchFamily="49" charset="-122"/>
              </a:rPr>
              <a:t>3.4.3  </a:t>
            </a:r>
            <a:r>
              <a:rPr lang="zh-CN" altLang="en-US" dirty="0"/>
              <a:t>删除数据</a:t>
            </a:r>
            <a:endParaRPr lang="zh-CN" altLang="en-US" dirty="0"/>
          </a:p>
        </p:txBody>
      </p:sp>
      <p:sp>
        <p:nvSpPr>
          <p:cNvPr id="24579" name="Rectangle 3"/>
          <p:cNvSpPr>
            <a:spLocks noGrp="1" noRot="1"/>
          </p:cNvSpPr>
          <p:nvPr>
            <p:ph idx="1"/>
          </p:nvPr>
        </p:nvSpPr>
        <p:spPr>
          <a:xfrm>
            <a:off x="987425" y="2401888"/>
            <a:ext cx="7699375" cy="3540125"/>
          </a:xfrm>
        </p:spPr>
        <p:txBody>
          <a:bodyPr/>
          <a:lstStyle/>
          <a:p>
            <a:pPr algn="just" eaLnBrk="1" hangingPunct="1">
              <a:lnSpc>
                <a:spcPct val="80000"/>
              </a:lnSpc>
              <a:buFont typeface="Wingdings" panose="05000000000000000000" pitchFamily="2" charset="2"/>
              <a:buNone/>
            </a:pPr>
            <a:r>
              <a:rPr lang="en-US" altLang="zh-CN" sz="2400"/>
              <a:t>       </a:t>
            </a:r>
            <a:r>
              <a:rPr lang="en-US" altLang="zh-CN" sz="2800"/>
              <a:t>DELETE</a:t>
            </a:r>
            <a:endParaRPr lang="en-US" altLang="zh-CN" sz="2800"/>
          </a:p>
          <a:p>
            <a:pPr algn="just" eaLnBrk="1" hangingPunct="1">
              <a:lnSpc>
                <a:spcPct val="80000"/>
              </a:lnSpc>
              <a:buFont typeface="Wingdings" panose="05000000000000000000" pitchFamily="2" charset="2"/>
              <a:buNone/>
            </a:pPr>
            <a:r>
              <a:rPr lang="en-US" altLang="zh-CN" sz="2800"/>
              <a:t>       FROM     &lt;</a:t>
            </a:r>
            <a:r>
              <a:rPr lang="zh-CN" altLang="en-US" sz="2800"/>
              <a:t>表名</a:t>
            </a:r>
            <a:r>
              <a:rPr lang="en-US" altLang="zh-CN" sz="2800"/>
              <a:t>&gt;</a:t>
            </a:r>
            <a:endParaRPr lang="en-US" altLang="zh-CN" sz="2800"/>
          </a:p>
          <a:p>
            <a:pPr algn="just" eaLnBrk="1" hangingPunct="1">
              <a:lnSpc>
                <a:spcPct val="80000"/>
              </a:lnSpc>
              <a:buFont typeface="Wingdings" panose="05000000000000000000" pitchFamily="2" charset="2"/>
              <a:buNone/>
            </a:pPr>
            <a:r>
              <a:rPr lang="en-US" altLang="zh-CN" sz="2800"/>
              <a:t>       [WHERE &lt;</a:t>
            </a:r>
            <a:r>
              <a:rPr lang="zh-CN" altLang="en-US" sz="2800"/>
              <a:t>条件</a:t>
            </a:r>
            <a:r>
              <a:rPr lang="en-US" altLang="zh-CN" sz="2800"/>
              <a:t>&gt;]</a:t>
            </a:r>
            <a:r>
              <a:rPr lang="zh-CN" altLang="en-US" sz="2800"/>
              <a:t>；</a:t>
            </a:r>
            <a:endParaRPr lang="zh-CN" altLang="en-US" sz="2400"/>
          </a:p>
          <a:p>
            <a:pPr algn="just" eaLnBrk="1" hangingPunct="1">
              <a:lnSpc>
                <a:spcPct val="80000"/>
              </a:lnSpc>
              <a:buFontTx/>
              <a:buChar char="–"/>
            </a:pPr>
            <a:r>
              <a:rPr lang="zh-CN" altLang="en-US" sz="2800"/>
              <a:t>功能</a:t>
            </a:r>
            <a:endParaRPr lang="zh-CN" altLang="en-US" sz="2800"/>
          </a:p>
          <a:p>
            <a:pPr lvl="1" algn="just" eaLnBrk="1" hangingPunct="1">
              <a:lnSpc>
                <a:spcPct val="80000"/>
              </a:lnSpc>
              <a:buFont typeface="Wingdings" panose="05000000000000000000" pitchFamily="2" charset="2"/>
              <a:buChar char="w"/>
            </a:pPr>
            <a:r>
              <a:rPr lang="zh-CN" altLang="en-US"/>
              <a:t>删除指定表中满足</a:t>
            </a:r>
            <a:r>
              <a:rPr lang="en-US" altLang="zh-CN"/>
              <a:t>WHERE</a:t>
            </a:r>
            <a:r>
              <a:rPr lang="zh-CN" altLang="en-US"/>
              <a:t>子句条件的</a:t>
            </a:r>
            <a:r>
              <a:rPr lang="zh-CN" altLang="en-US">
                <a:solidFill>
                  <a:srgbClr val="FF0000"/>
                </a:solidFill>
              </a:rPr>
              <a:t>元组</a:t>
            </a:r>
            <a:endParaRPr lang="zh-CN" altLang="en-US"/>
          </a:p>
          <a:p>
            <a:pPr algn="just" eaLnBrk="1" hangingPunct="1">
              <a:lnSpc>
                <a:spcPct val="80000"/>
              </a:lnSpc>
              <a:buFontTx/>
              <a:buChar char="–"/>
            </a:pPr>
            <a:r>
              <a:rPr lang="en-US" altLang="zh-CN" sz="2800"/>
              <a:t>WHERE</a:t>
            </a:r>
            <a:r>
              <a:rPr lang="zh-CN" altLang="en-US" sz="2800"/>
              <a:t>子句</a:t>
            </a:r>
            <a:endParaRPr lang="zh-CN" altLang="en-US" sz="2800"/>
          </a:p>
          <a:p>
            <a:pPr lvl="1" algn="just" eaLnBrk="1" hangingPunct="1">
              <a:lnSpc>
                <a:spcPct val="80000"/>
              </a:lnSpc>
              <a:buFont typeface="Wingdings" panose="05000000000000000000" pitchFamily="2" charset="2"/>
              <a:buChar char="w"/>
            </a:pPr>
            <a:r>
              <a:rPr lang="zh-CN" altLang="en-US"/>
              <a:t>指定要删除的元组</a:t>
            </a:r>
            <a:endParaRPr lang="zh-CN" altLang="en-US"/>
          </a:p>
          <a:p>
            <a:pPr lvl="1" algn="just" eaLnBrk="1" hangingPunct="1">
              <a:lnSpc>
                <a:spcPct val="80000"/>
              </a:lnSpc>
              <a:buFont typeface="Wingdings" panose="05000000000000000000" pitchFamily="2" charset="2"/>
              <a:buChar char="w"/>
            </a:pPr>
            <a:r>
              <a:rPr lang="zh-CN" altLang="en-US"/>
              <a:t>缺省表示要修改表中的所有元组</a:t>
            </a:r>
            <a:endParaRPr lang="zh-CN" altLang="en-US"/>
          </a:p>
          <a:p>
            <a:pPr eaLnBrk="1" hangingPunct="1">
              <a:lnSpc>
                <a:spcPct val="80000"/>
              </a:lnSpc>
            </a:pPr>
            <a:endParaRPr lang="en-US" altLang="zh-CN" sz="2800"/>
          </a:p>
        </p:txBody>
      </p:sp>
      <p:sp>
        <p:nvSpPr>
          <p:cNvPr id="19458" name="日期占位符 3"/>
          <p:cNvSpPr>
            <a:spLocks noGrp="1"/>
          </p:cNvSpPr>
          <p:nvPr>
            <p:ph type="dt" sz="quarter" idx="10"/>
          </p:nvPr>
        </p:nvSpPr>
        <p:spPr/>
        <p:txBody>
          <a:bodyPr/>
          <a:lstStyle/>
          <a:p>
            <a:pPr>
              <a:defRPr/>
            </a:pPr>
            <a:fld id="{430ADD40-5374-41B5-9D6B-4BB141E5F76D}" type="datetime1">
              <a:rPr lang="zh-CN" altLang="en-US"/>
            </a:fld>
            <a:endParaRPr lang="en-US" altLang="zh-CN"/>
          </a:p>
        </p:txBody>
      </p:sp>
      <p:sp>
        <p:nvSpPr>
          <p:cNvPr id="24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pPr eaLnBrk="1" hangingPunct="1"/>
            <a:r>
              <a:rPr lang="zh-CN" altLang="en-US"/>
              <a:t>数据库系统的特点</a:t>
            </a:r>
            <a:endParaRPr lang="zh-CN" altLang="en-US"/>
          </a:p>
        </p:txBody>
      </p:sp>
      <p:sp>
        <p:nvSpPr>
          <p:cNvPr id="79875" name="内容占位符 2"/>
          <p:cNvSpPr>
            <a:spLocks noGrp="1"/>
          </p:cNvSpPr>
          <p:nvPr>
            <p:ph idx="1"/>
          </p:nvPr>
        </p:nvSpPr>
        <p:spPr/>
        <p:txBody>
          <a:bodyPr/>
          <a:lstStyle/>
          <a:p>
            <a:pPr eaLnBrk="1" hangingPunct="1"/>
            <a:r>
              <a:rPr lang="zh-CN" altLang="en-US"/>
              <a:t>数据独立性</a:t>
            </a:r>
            <a:endParaRPr lang="en-US" altLang="zh-CN"/>
          </a:p>
          <a:p>
            <a:pPr eaLnBrk="1" hangingPunct="1">
              <a:buFont typeface="Wingdings 2" panose="05020102010507070707" pitchFamily="18" charset="2"/>
              <a:buNone/>
            </a:pPr>
            <a:r>
              <a:rPr lang="en-US" altLang="zh-CN"/>
              <a:t>        </a:t>
            </a:r>
            <a:r>
              <a:rPr lang="zh-CN" altLang="en-US">
                <a:solidFill>
                  <a:srgbClr val="F46BFB"/>
                </a:solidFill>
              </a:rPr>
              <a:t>高度的物理独立性，一定的逻辑独立性</a:t>
            </a:r>
            <a:endParaRPr lang="en-US" altLang="zh-CN">
              <a:solidFill>
                <a:srgbClr val="F46BFB"/>
              </a:solidFill>
            </a:endParaRPr>
          </a:p>
          <a:p>
            <a:pPr eaLnBrk="1" hangingPunct="1"/>
            <a:r>
              <a:rPr lang="zh-CN" altLang="en-US"/>
              <a:t>数据结构化</a:t>
            </a:r>
            <a:endParaRPr lang="en-US" altLang="zh-CN"/>
          </a:p>
          <a:p>
            <a:pPr eaLnBrk="1" hangingPunct="1">
              <a:buFont typeface="Wingdings 2" panose="05020102010507070707" pitchFamily="18" charset="2"/>
              <a:buNone/>
            </a:pPr>
            <a:r>
              <a:rPr lang="en-US" altLang="zh-CN"/>
              <a:t>         </a:t>
            </a:r>
            <a:r>
              <a:rPr lang="zh-CN" altLang="en-US">
                <a:solidFill>
                  <a:srgbClr val="F46BFB"/>
                </a:solidFill>
              </a:rPr>
              <a:t>数据模型</a:t>
            </a:r>
            <a:endParaRPr lang="en-US" altLang="zh-CN">
              <a:solidFill>
                <a:srgbClr val="F46BFB"/>
              </a:solidFill>
            </a:endParaRPr>
          </a:p>
          <a:p>
            <a:pPr eaLnBrk="1" hangingPunct="1"/>
            <a:r>
              <a:rPr lang="zh-CN" altLang="en-US"/>
              <a:t>数据共享性</a:t>
            </a:r>
            <a:endParaRPr lang="en-US" altLang="zh-CN"/>
          </a:p>
          <a:p>
            <a:pPr eaLnBrk="1" hangingPunct="1">
              <a:buFont typeface="Wingdings 2" panose="05020102010507070707" pitchFamily="18" charset="2"/>
              <a:buNone/>
            </a:pPr>
            <a:r>
              <a:rPr lang="en-US" altLang="zh-CN"/>
              <a:t>         </a:t>
            </a:r>
            <a:r>
              <a:rPr lang="zh-CN" altLang="en-US">
                <a:solidFill>
                  <a:srgbClr val="F46BFB"/>
                </a:solidFill>
              </a:rPr>
              <a:t>共享性高，冗余度低，易扩充</a:t>
            </a:r>
            <a:endParaRPr lang="en-US" altLang="zh-CN">
              <a:solidFill>
                <a:srgbClr val="F46BFB"/>
              </a:solidFill>
            </a:endParaRPr>
          </a:p>
          <a:p>
            <a:pPr eaLnBrk="1" hangingPunct="1"/>
            <a:r>
              <a:rPr lang="zh-CN" altLang="en-US"/>
              <a:t>数据的统一管理和控制</a:t>
            </a:r>
            <a:endParaRPr lang="en-US" altLang="zh-CN"/>
          </a:p>
          <a:p>
            <a:pPr eaLnBrk="1" hangingPunct="1">
              <a:buFont typeface="Wingdings 2" panose="05020102010507070707" pitchFamily="18" charset="2"/>
              <a:buNone/>
            </a:pPr>
            <a:r>
              <a:rPr lang="en-US" altLang="zh-CN"/>
              <a:t>         </a:t>
            </a:r>
            <a:r>
              <a:rPr lang="zh-CN" altLang="en-US">
                <a:solidFill>
                  <a:srgbClr val="C00000"/>
                </a:solidFill>
              </a:rPr>
              <a:t>通过</a:t>
            </a:r>
            <a:r>
              <a:rPr lang="en-US" altLang="zh-CN">
                <a:solidFill>
                  <a:srgbClr val="C00000"/>
                </a:solidFill>
              </a:rPr>
              <a:t>DBMS</a:t>
            </a:r>
            <a:endParaRPr lang="zh-CN" altLang="en-US">
              <a:solidFill>
                <a:srgbClr val="C00000"/>
              </a:solidFill>
            </a:endParaRPr>
          </a:p>
        </p:txBody>
      </p:sp>
      <p:sp>
        <p:nvSpPr>
          <p:cNvPr id="79876" name="页脚占位符 4"/>
          <p:cNvSpPr>
            <a:spLocks noGrp="1" noChangeArrowheads="1"/>
          </p:cNvSpPr>
          <p:nvPr>
            <p:ph type="ftr" sz="quarter" idx="4294967295"/>
          </p:nvPr>
        </p:nvSpPr>
        <p:spPr bwMode="auto">
          <a:xfrm>
            <a:off x="2667000" y="6356350"/>
            <a:ext cx="3352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en-US"/>
              <a:t>  杨  悦   </a:t>
            </a:r>
            <a:r>
              <a:rPr lang="en-US" altLang="zh-CN"/>
              <a:t>yangyue@hrbeu.edu.cn</a:t>
            </a:r>
            <a:endParaRPr lang="en-US" altLang="zh-CN"/>
          </a:p>
        </p:txBody>
      </p:sp>
      <p:sp>
        <p:nvSpPr>
          <p:cNvPr id="79877"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D0CCBDF5-9BEE-4E82-818C-C73030AE4FBA}"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p:cNvSpPr>
          <p:nvPr>
            <p:ph type="title"/>
          </p:nvPr>
        </p:nvSpPr>
        <p:spPr/>
        <p:txBody>
          <a:bodyPr/>
          <a:lstStyle/>
          <a:p>
            <a:pPr eaLnBrk="1" hangingPunct="1"/>
            <a:r>
              <a:rPr lang="en-US" altLang="zh-CN" sz="4000"/>
              <a:t>1. </a:t>
            </a:r>
            <a:r>
              <a:rPr lang="zh-CN" altLang="en-US" sz="4000"/>
              <a:t>删除某一个元组的值</a:t>
            </a:r>
            <a:endParaRPr lang="zh-CN" altLang="en-US" sz="4000"/>
          </a:p>
        </p:txBody>
      </p:sp>
      <p:sp>
        <p:nvSpPr>
          <p:cNvPr id="624643" name="Rectangle 3"/>
          <p:cNvSpPr>
            <a:spLocks noGrp="1" noRot="1"/>
          </p:cNvSpPr>
          <p:nvPr>
            <p:ph idx="1"/>
          </p:nvPr>
        </p:nvSpPr>
        <p:spPr/>
        <p:txBody>
          <a:bodyPr/>
          <a:lstStyle/>
          <a:p>
            <a:pPr eaLnBrk="1" hangingPunct="1">
              <a:buFont typeface="Wingdings" panose="05000000000000000000" pitchFamily="2" charset="2"/>
              <a:buNone/>
            </a:pPr>
            <a:r>
              <a:rPr lang="en-US" altLang="zh-CN"/>
              <a:t>[</a:t>
            </a:r>
            <a:r>
              <a:rPr lang="zh-CN" altLang="en-US"/>
              <a:t>例</a:t>
            </a:r>
            <a:r>
              <a:rPr lang="en-US" altLang="zh-CN"/>
              <a:t>]  </a:t>
            </a:r>
            <a:r>
              <a:rPr lang="zh-CN" altLang="en-US"/>
              <a:t>删除学号为</a:t>
            </a:r>
            <a:r>
              <a:rPr lang="en-US" altLang="zh-CN"/>
              <a:t>95019</a:t>
            </a:r>
            <a:r>
              <a:rPr lang="zh-CN" altLang="en-US"/>
              <a:t>的学生记录。</a:t>
            </a:r>
            <a:endParaRPr lang="zh-CN" altLang="en-US"/>
          </a:p>
          <a:p>
            <a:pPr eaLnBrk="1" hangingPunct="1">
              <a:buFont typeface="Wingdings" panose="05000000000000000000" pitchFamily="2" charset="2"/>
              <a:buNone/>
            </a:pPr>
            <a:r>
              <a:rPr lang="zh-CN" altLang="en-US"/>
              <a:t>        </a:t>
            </a:r>
            <a:r>
              <a:rPr lang="en-US" altLang="zh-CN"/>
              <a:t>DELETE</a:t>
            </a:r>
            <a:endParaRPr lang="en-US" altLang="zh-CN"/>
          </a:p>
          <a:p>
            <a:pPr eaLnBrk="1" hangingPunct="1">
              <a:buFont typeface="Wingdings" panose="05000000000000000000" pitchFamily="2" charset="2"/>
              <a:buNone/>
            </a:pPr>
            <a:r>
              <a:rPr lang="en-US" altLang="zh-CN"/>
              <a:t>        FROM Student</a:t>
            </a:r>
            <a:endParaRPr lang="en-US" altLang="zh-CN"/>
          </a:p>
          <a:p>
            <a:pPr eaLnBrk="1" hangingPunct="1">
              <a:buFont typeface="Wingdings" panose="05000000000000000000" pitchFamily="2" charset="2"/>
              <a:buNone/>
            </a:pPr>
            <a:r>
              <a:rPr lang="en-US" altLang="zh-CN"/>
              <a:t>        WHERE Sno='95019'</a:t>
            </a:r>
            <a:r>
              <a:rPr lang="zh-CN" altLang="en-US"/>
              <a:t>；</a:t>
            </a:r>
            <a:endParaRPr lang="zh-CN" altLang="en-US"/>
          </a:p>
          <a:p>
            <a:pPr eaLnBrk="1" hangingPunct="1">
              <a:buFont typeface="Wingdings" panose="05000000000000000000" pitchFamily="2" charset="2"/>
              <a:buNone/>
            </a:pPr>
            <a:endParaRPr lang="en-US" altLang="zh-CN"/>
          </a:p>
        </p:txBody>
      </p:sp>
      <p:sp>
        <p:nvSpPr>
          <p:cNvPr id="20482" name="日期占位符 3"/>
          <p:cNvSpPr>
            <a:spLocks noGrp="1"/>
          </p:cNvSpPr>
          <p:nvPr>
            <p:ph type="dt" sz="quarter" idx="10"/>
          </p:nvPr>
        </p:nvSpPr>
        <p:spPr/>
        <p:txBody>
          <a:bodyPr/>
          <a:lstStyle/>
          <a:p>
            <a:pPr>
              <a:defRPr/>
            </a:pPr>
            <a:fld id="{6C136151-8E22-4FF1-A567-3998B64A2AE9}" type="datetime1">
              <a:rPr lang="zh-CN" altLang="en-US"/>
            </a:fld>
            <a:endParaRPr lang="en-US" altLang="zh-CN"/>
          </a:p>
        </p:txBody>
      </p:sp>
      <p:sp>
        <p:nvSpPr>
          <p:cNvPr id="256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43">
                                            <p:txEl>
                                              <p:pRg st="1" end="1"/>
                                            </p:txEl>
                                          </p:spTgt>
                                        </p:tgtEl>
                                        <p:attrNameLst>
                                          <p:attrName>style.visibility</p:attrName>
                                        </p:attrNameLst>
                                      </p:cBhvr>
                                      <p:to>
                                        <p:strVal val="visible"/>
                                      </p:to>
                                    </p:set>
                                    <p:animEffect transition="in" filter="blinds(horizontal)">
                                      <p:cBhvr>
                                        <p:cTn id="7" dur="500"/>
                                        <p:tgtEl>
                                          <p:spTgt spid="6246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4643">
                                            <p:txEl>
                                              <p:pRg st="2" end="2"/>
                                            </p:txEl>
                                          </p:spTgt>
                                        </p:tgtEl>
                                        <p:attrNameLst>
                                          <p:attrName>style.visibility</p:attrName>
                                        </p:attrNameLst>
                                      </p:cBhvr>
                                      <p:to>
                                        <p:strVal val="visible"/>
                                      </p:to>
                                    </p:set>
                                    <p:animEffect transition="in" filter="blinds(horizontal)">
                                      <p:cBhvr>
                                        <p:cTn id="12" dur="500"/>
                                        <p:tgtEl>
                                          <p:spTgt spid="6246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24643">
                                            <p:txEl>
                                              <p:pRg st="3" end="3"/>
                                            </p:txEl>
                                          </p:spTgt>
                                        </p:tgtEl>
                                        <p:attrNameLst>
                                          <p:attrName>style.visibility</p:attrName>
                                        </p:attrNameLst>
                                      </p:cBhvr>
                                      <p:to>
                                        <p:strVal val="visible"/>
                                      </p:to>
                                    </p:set>
                                    <p:animEffect transition="in" filter="blinds(horizontal)">
                                      <p:cBhvr>
                                        <p:cTn id="17" dur="500"/>
                                        <p:tgtEl>
                                          <p:spTgt spid="6246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p:txBody>
          <a:bodyPr/>
          <a:lstStyle/>
          <a:p>
            <a:pPr eaLnBrk="1" hangingPunct="1"/>
            <a:r>
              <a:rPr lang="en-US" altLang="zh-CN" sz="4000"/>
              <a:t>2. </a:t>
            </a:r>
            <a:r>
              <a:rPr lang="zh-CN" altLang="en-US" sz="4000"/>
              <a:t>删除多个元组的值</a:t>
            </a:r>
            <a:endParaRPr lang="zh-CN" altLang="en-US" sz="4000"/>
          </a:p>
        </p:txBody>
      </p:sp>
      <p:sp>
        <p:nvSpPr>
          <p:cNvPr id="625667"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a:t>
            </a:r>
            <a:r>
              <a:rPr lang="zh-CN" altLang="en-US" sz="2800"/>
              <a:t>例</a:t>
            </a:r>
            <a:r>
              <a:rPr lang="en-US" altLang="zh-CN" sz="2800"/>
              <a:t>]  </a:t>
            </a:r>
            <a:r>
              <a:rPr lang="zh-CN" altLang="en-US" sz="2800"/>
              <a:t>删除</a:t>
            </a:r>
            <a:r>
              <a:rPr lang="en-US" altLang="zh-CN" sz="2800"/>
              <a:t>2</a:t>
            </a:r>
            <a:r>
              <a:rPr lang="zh-CN" altLang="en-US" sz="2800"/>
              <a:t>号课程的所有选课记录。</a:t>
            </a:r>
            <a:endParaRPr lang="zh-CN" altLang="en-US" sz="2800"/>
          </a:p>
          <a:p>
            <a:pPr eaLnBrk="1" hangingPunct="1">
              <a:lnSpc>
                <a:spcPct val="90000"/>
              </a:lnSpc>
              <a:buFont typeface="Wingdings" panose="05000000000000000000" pitchFamily="2" charset="2"/>
              <a:buNone/>
            </a:pPr>
            <a:r>
              <a:rPr lang="zh-CN" altLang="en-US" sz="2800"/>
              <a:t>        </a:t>
            </a:r>
            <a:r>
              <a:rPr lang="en-US" altLang="zh-CN" sz="2800"/>
              <a:t>DELETE</a:t>
            </a:r>
            <a:endParaRPr lang="en-US" altLang="zh-CN" sz="2800"/>
          </a:p>
          <a:p>
            <a:pPr eaLnBrk="1" hangingPunct="1">
              <a:lnSpc>
                <a:spcPct val="90000"/>
              </a:lnSpc>
              <a:buFont typeface="Wingdings" panose="05000000000000000000" pitchFamily="2" charset="2"/>
              <a:buNone/>
            </a:pPr>
            <a:r>
              <a:rPr lang="en-US" altLang="zh-CN" sz="2800"/>
              <a:t>        FROM SC</a:t>
            </a:r>
            <a:r>
              <a:rPr lang="zh-CN" altLang="en-US" sz="2800"/>
              <a:t>；</a:t>
            </a:r>
            <a:endParaRPr lang="zh-CN" altLang="en-US" sz="2800"/>
          </a:p>
          <a:p>
            <a:pPr eaLnBrk="1" hangingPunct="1">
              <a:lnSpc>
                <a:spcPct val="90000"/>
              </a:lnSpc>
              <a:buFont typeface="Wingdings" panose="05000000000000000000" pitchFamily="2" charset="2"/>
              <a:buNone/>
            </a:pPr>
            <a:r>
              <a:rPr lang="zh-CN" altLang="en-US" sz="2800"/>
              <a:t>        </a:t>
            </a:r>
            <a:r>
              <a:rPr lang="en-US" altLang="zh-CN" sz="2800"/>
              <a:t>WHERE Cno='2'</a:t>
            </a:r>
            <a:r>
              <a:rPr lang="zh-CN" altLang="en-US" sz="2800"/>
              <a:t>；</a:t>
            </a:r>
            <a:endParaRPr lang="zh-CN" altLang="en-US" sz="2800"/>
          </a:p>
          <a:p>
            <a:pPr lvl="2" eaLnBrk="1" hangingPunct="1">
              <a:lnSpc>
                <a:spcPct val="90000"/>
              </a:lnSpc>
              <a:buFont typeface="Wingdings 2" panose="05020102010507070707" pitchFamily="18" charset="2"/>
              <a:buNone/>
            </a:pPr>
            <a:endParaRPr lang="zh-CN" altLang="en-US" sz="2000"/>
          </a:p>
          <a:p>
            <a:pPr eaLnBrk="1" hangingPunct="1">
              <a:lnSpc>
                <a:spcPct val="90000"/>
              </a:lnSpc>
              <a:buFont typeface="Wingdings" panose="05000000000000000000" pitchFamily="2" charset="2"/>
              <a:buNone/>
            </a:pPr>
            <a:r>
              <a:rPr lang="en-US" altLang="zh-CN" sz="2800"/>
              <a:t>[</a:t>
            </a:r>
            <a:r>
              <a:rPr lang="zh-CN" altLang="en-US" sz="2800"/>
              <a:t>例</a:t>
            </a:r>
            <a:r>
              <a:rPr lang="en-US" altLang="zh-CN" sz="2800"/>
              <a:t>]  </a:t>
            </a:r>
            <a:r>
              <a:rPr lang="zh-CN" altLang="en-US" sz="2800"/>
              <a:t>删除所有的学生选课记录。</a:t>
            </a:r>
            <a:endParaRPr lang="zh-CN" altLang="en-US" sz="2800"/>
          </a:p>
          <a:p>
            <a:pPr eaLnBrk="1" hangingPunct="1">
              <a:lnSpc>
                <a:spcPct val="90000"/>
              </a:lnSpc>
              <a:buFont typeface="Wingdings" panose="05000000000000000000" pitchFamily="2" charset="2"/>
              <a:buNone/>
            </a:pPr>
            <a:r>
              <a:rPr lang="zh-CN" altLang="en-US" sz="2800"/>
              <a:t>        </a:t>
            </a:r>
            <a:r>
              <a:rPr lang="en-US" altLang="zh-CN" sz="2800"/>
              <a:t>DELETE</a:t>
            </a:r>
            <a:endParaRPr lang="en-US" altLang="zh-CN" sz="2800"/>
          </a:p>
          <a:p>
            <a:pPr eaLnBrk="1" hangingPunct="1">
              <a:lnSpc>
                <a:spcPct val="90000"/>
              </a:lnSpc>
              <a:buFont typeface="Wingdings" panose="05000000000000000000" pitchFamily="2" charset="2"/>
              <a:buNone/>
            </a:pPr>
            <a:r>
              <a:rPr lang="en-US" altLang="zh-CN" sz="2800"/>
              <a:t>        FROM SC</a:t>
            </a:r>
            <a:r>
              <a:rPr lang="zh-CN" altLang="en-US" sz="2800"/>
              <a:t>；</a:t>
            </a:r>
            <a:endParaRPr lang="zh-CN" altLang="en-US" sz="2800"/>
          </a:p>
        </p:txBody>
      </p:sp>
      <p:sp>
        <p:nvSpPr>
          <p:cNvPr id="21506" name="日期占位符 3"/>
          <p:cNvSpPr>
            <a:spLocks noGrp="1"/>
          </p:cNvSpPr>
          <p:nvPr>
            <p:ph type="dt" sz="quarter" idx="10"/>
          </p:nvPr>
        </p:nvSpPr>
        <p:spPr/>
        <p:txBody>
          <a:bodyPr/>
          <a:lstStyle/>
          <a:p>
            <a:pPr>
              <a:defRPr/>
            </a:pPr>
            <a:fld id="{66E26D03-7470-4248-BFA8-9DA0D27F1137}" type="datetime1">
              <a:rPr lang="zh-CN" altLang="en-US"/>
            </a:fld>
            <a:endParaRPr lang="en-US" altLang="zh-CN"/>
          </a:p>
        </p:txBody>
      </p:sp>
      <p:sp>
        <p:nvSpPr>
          <p:cNvPr id="26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5667">
                                            <p:txEl>
                                              <p:pRg st="1" end="1"/>
                                            </p:txEl>
                                          </p:spTgt>
                                        </p:tgtEl>
                                        <p:attrNameLst>
                                          <p:attrName>style.visibility</p:attrName>
                                        </p:attrNameLst>
                                      </p:cBhvr>
                                      <p:to>
                                        <p:strVal val="visible"/>
                                      </p:to>
                                    </p:set>
                                    <p:animEffect transition="in" filter="blinds(horizontal)">
                                      <p:cBhvr>
                                        <p:cTn id="7" dur="500"/>
                                        <p:tgtEl>
                                          <p:spTgt spid="6256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5667">
                                            <p:txEl>
                                              <p:pRg st="2" end="2"/>
                                            </p:txEl>
                                          </p:spTgt>
                                        </p:tgtEl>
                                        <p:attrNameLst>
                                          <p:attrName>style.visibility</p:attrName>
                                        </p:attrNameLst>
                                      </p:cBhvr>
                                      <p:to>
                                        <p:strVal val="visible"/>
                                      </p:to>
                                    </p:set>
                                    <p:animEffect transition="in" filter="blinds(horizontal)">
                                      <p:cBhvr>
                                        <p:cTn id="12" dur="500"/>
                                        <p:tgtEl>
                                          <p:spTgt spid="6256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25667">
                                            <p:txEl>
                                              <p:pRg st="3" end="3"/>
                                            </p:txEl>
                                          </p:spTgt>
                                        </p:tgtEl>
                                        <p:attrNameLst>
                                          <p:attrName>style.visibility</p:attrName>
                                        </p:attrNameLst>
                                      </p:cBhvr>
                                      <p:to>
                                        <p:strVal val="visible"/>
                                      </p:to>
                                    </p:set>
                                    <p:animEffect transition="in" filter="blinds(horizontal)">
                                      <p:cBhvr>
                                        <p:cTn id="17" dur="500"/>
                                        <p:tgtEl>
                                          <p:spTgt spid="6256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25667">
                                            <p:txEl>
                                              <p:pRg st="5" end="5"/>
                                            </p:txEl>
                                          </p:spTgt>
                                        </p:tgtEl>
                                        <p:attrNameLst>
                                          <p:attrName>style.visibility</p:attrName>
                                        </p:attrNameLst>
                                      </p:cBhvr>
                                      <p:to>
                                        <p:strVal val="visible"/>
                                      </p:to>
                                    </p:set>
                                    <p:animEffect transition="in" filter="blinds(horizontal)">
                                      <p:cBhvr>
                                        <p:cTn id="22" dur="500"/>
                                        <p:tgtEl>
                                          <p:spTgt spid="62566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25667">
                                            <p:txEl>
                                              <p:pRg st="6" end="6"/>
                                            </p:txEl>
                                          </p:spTgt>
                                        </p:tgtEl>
                                        <p:attrNameLst>
                                          <p:attrName>style.visibility</p:attrName>
                                        </p:attrNameLst>
                                      </p:cBhvr>
                                      <p:to>
                                        <p:strVal val="visible"/>
                                      </p:to>
                                    </p:set>
                                    <p:animEffect transition="in" filter="blinds(horizontal)">
                                      <p:cBhvr>
                                        <p:cTn id="27" dur="500"/>
                                        <p:tgtEl>
                                          <p:spTgt spid="62566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25667">
                                            <p:txEl>
                                              <p:pRg st="7" end="7"/>
                                            </p:txEl>
                                          </p:spTgt>
                                        </p:tgtEl>
                                        <p:attrNameLst>
                                          <p:attrName>style.visibility</p:attrName>
                                        </p:attrNameLst>
                                      </p:cBhvr>
                                      <p:to>
                                        <p:strVal val="visible"/>
                                      </p:to>
                                    </p:set>
                                    <p:animEffect transition="in" filter="blinds(horizontal)">
                                      <p:cBhvr>
                                        <p:cTn id="32" dur="500"/>
                                        <p:tgtEl>
                                          <p:spTgt spid="6256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en-US" altLang="zh-CN" sz="4000"/>
              <a:t>3. </a:t>
            </a:r>
            <a:r>
              <a:rPr lang="zh-CN" altLang="en-US" sz="4000"/>
              <a:t>带子查询的删除语句</a:t>
            </a:r>
            <a:endParaRPr lang="zh-CN" altLang="en-US" sz="4000"/>
          </a:p>
        </p:txBody>
      </p:sp>
      <p:sp>
        <p:nvSpPr>
          <p:cNvPr id="27651" name="Rectangle 3"/>
          <p:cNvSpPr>
            <a:spLocks noGrp="1" noRot="1"/>
          </p:cNvSpPr>
          <p:nvPr>
            <p:ph idx="1"/>
          </p:nvPr>
        </p:nvSpPr>
        <p:spPr/>
        <p:txBody>
          <a:bodyPr/>
          <a:lstStyle/>
          <a:p>
            <a:pPr eaLnBrk="1" hangingPunct="1">
              <a:buFont typeface="Wingdings" panose="05000000000000000000" pitchFamily="2" charset="2"/>
              <a:buNone/>
            </a:pPr>
            <a:r>
              <a:rPr lang="en-US" altLang="zh-CN" sz="2800"/>
              <a:t>[</a:t>
            </a:r>
            <a:r>
              <a:rPr lang="zh-CN" altLang="en-US" sz="2800"/>
              <a:t>例</a:t>
            </a:r>
            <a:r>
              <a:rPr lang="en-US" altLang="zh-CN" sz="2800"/>
              <a:t>]  </a:t>
            </a:r>
            <a:r>
              <a:rPr lang="zh-CN" altLang="en-US" sz="2800"/>
              <a:t>删除计算机科学系所有学生的选课记录。</a:t>
            </a:r>
            <a:endParaRPr lang="zh-CN" altLang="en-US" sz="2800"/>
          </a:p>
          <a:p>
            <a:pPr eaLnBrk="1" hangingPunct="1">
              <a:buFont typeface="Wingdings" panose="05000000000000000000" pitchFamily="2" charset="2"/>
              <a:buNone/>
            </a:pPr>
            <a:r>
              <a:rPr lang="zh-CN" altLang="en-US" sz="2800"/>
              <a:t>        </a:t>
            </a:r>
            <a:r>
              <a:rPr lang="en-US" altLang="zh-CN" sz="2800"/>
              <a:t>DELETE</a:t>
            </a:r>
            <a:endParaRPr lang="en-US" altLang="zh-CN" sz="2800"/>
          </a:p>
          <a:p>
            <a:pPr eaLnBrk="1" hangingPunct="1">
              <a:buFont typeface="Wingdings" panose="05000000000000000000" pitchFamily="2" charset="2"/>
              <a:buNone/>
            </a:pPr>
            <a:r>
              <a:rPr lang="en-US" altLang="zh-CN" sz="2800"/>
              <a:t>        FROM SC</a:t>
            </a:r>
            <a:endParaRPr lang="en-US" altLang="zh-CN" sz="2800"/>
          </a:p>
          <a:p>
            <a:pPr eaLnBrk="1" hangingPunct="1">
              <a:buFont typeface="Wingdings" panose="05000000000000000000" pitchFamily="2" charset="2"/>
              <a:buNone/>
            </a:pPr>
            <a:r>
              <a:rPr lang="en-US" altLang="zh-CN" sz="2800"/>
              <a:t>        WHERE  'CS'=</a:t>
            </a:r>
            <a:endParaRPr lang="en-US" altLang="zh-CN" sz="2800"/>
          </a:p>
          <a:p>
            <a:pPr eaLnBrk="1" hangingPunct="1">
              <a:buFont typeface="Wingdings" panose="05000000000000000000" pitchFamily="2" charset="2"/>
              <a:buNone/>
            </a:pPr>
            <a:r>
              <a:rPr lang="en-US" altLang="zh-CN" sz="2800"/>
              <a:t>            (SELETE Sdept</a:t>
            </a:r>
            <a:endParaRPr lang="en-US" altLang="zh-CN" sz="2800"/>
          </a:p>
          <a:p>
            <a:pPr eaLnBrk="1" hangingPunct="1">
              <a:buFont typeface="Wingdings" panose="05000000000000000000" pitchFamily="2" charset="2"/>
              <a:buNone/>
            </a:pPr>
            <a:r>
              <a:rPr lang="en-US" altLang="zh-CN" sz="2800"/>
              <a:t>             FROM Student</a:t>
            </a:r>
            <a:endParaRPr lang="en-US" altLang="zh-CN" sz="2800"/>
          </a:p>
          <a:p>
            <a:pPr eaLnBrk="1" hangingPunct="1">
              <a:buFont typeface="Wingdings" panose="05000000000000000000" pitchFamily="2" charset="2"/>
              <a:buNone/>
            </a:pPr>
            <a:r>
              <a:rPr lang="en-US" altLang="zh-CN" sz="2800"/>
              <a:t>             WHERE Student.Sno=SC.Sno)</a:t>
            </a:r>
            <a:r>
              <a:rPr lang="zh-CN" altLang="en-US" sz="2800"/>
              <a:t>；</a:t>
            </a:r>
            <a:endParaRPr lang="zh-CN" altLang="en-US" sz="2800"/>
          </a:p>
        </p:txBody>
      </p:sp>
      <p:sp>
        <p:nvSpPr>
          <p:cNvPr id="22530" name="日期占位符 3"/>
          <p:cNvSpPr>
            <a:spLocks noGrp="1"/>
          </p:cNvSpPr>
          <p:nvPr>
            <p:ph type="dt" sz="quarter" idx="10"/>
          </p:nvPr>
        </p:nvSpPr>
        <p:spPr/>
        <p:txBody>
          <a:bodyPr/>
          <a:lstStyle/>
          <a:p>
            <a:pPr>
              <a:defRPr/>
            </a:pPr>
            <a:fld id="{15798126-3FEB-4B1A-9F39-3688A54FE547}" type="datetime1">
              <a:rPr lang="zh-CN" altLang="en-US"/>
            </a:fld>
            <a:endParaRPr lang="en-US" altLang="zh-CN"/>
          </a:p>
        </p:txBody>
      </p:sp>
      <p:sp>
        <p:nvSpPr>
          <p:cNvPr id="22531" name="页脚占位符 4"/>
          <p:cNvSpPr>
            <a:spLocks noGrp="1"/>
          </p:cNvSpPr>
          <p:nvPr>
            <p:ph type="ftr" sz="quarter" idx="11"/>
          </p:nvPr>
        </p:nvSpPr>
        <p:spPr>
          <a:xfrm>
            <a:off x="2667000" y="6356350"/>
            <a:ext cx="3352800" cy="365125"/>
          </a:xfrm>
          <a:prstGeom prst="rect">
            <a:avLst/>
          </a:prstGeom>
        </p:spPr>
        <p:txBody>
          <a:bodyPr vert="horz" lIns="0" tIns="0" rIns="0" bIns="0" anchor="b"/>
          <a:lstStyle>
            <a:defPPr>
              <a:defRPr lang="zh-CN"/>
            </a:defPPr>
            <a:lvl1pPr algn="l" rtl="0" eaLnBrk="1" fontAlgn="base" latinLnBrk="0" hangingPunct="1">
              <a:spcBef>
                <a:spcPct val="0"/>
              </a:spcBef>
              <a:spcAft>
                <a:spcPct val="0"/>
              </a:spcAft>
              <a:defRPr kumimoji="0" sz="1200" kern="1200">
                <a:solidFill>
                  <a:schemeClr val="tx2">
                    <a:shade val="90000"/>
                  </a:schemeClr>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a:t>徐悦竹 xuyuezhu@hrbeu.edu.cn</a:t>
            </a:r>
            <a:endParaRPr lang="en-US" altLang="zh-CN"/>
          </a:p>
        </p:txBody>
      </p:sp>
      <p:sp>
        <p:nvSpPr>
          <p:cNvPr id="27654"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Rot="1" noChangeArrowheads="1"/>
          </p:cNvSpPr>
          <p:nvPr>
            <p:ph type="title"/>
          </p:nvPr>
        </p:nvSpPr>
        <p:spPr/>
        <p:txBody>
          <a:bodyPr>
            <a:normAutofit fontScale="90000"/>
          </a:bodyPr>
          <a:lstStyle/>
          <a:p>
            <a:pPr eaLnBrk="1" fontAlgn="auto" hangingPunct="1">
              <a:spcAft>
                <a:spcPts val="0"/>
              </a:spcAft>
              <a:defRPr/>
            </a:pPr>
            <a:r>
              <a:rPr lang="zh-CN" altLang="en-US"/>
              <a:t>第三章  关系数据库标准语言</a:t>
            </a:r>
            <a:r>
              <a:rPr lang="en-US" altLang="zh-CN"/>
              <a:t>SQL</a:t>
            </a:r>
            <a:endParaRPr lang="en-US" altLang="zh-CN"/>
          </a:p>
        </p:txBody>
      </p:sp>
      <p:sp>
        <p:nvSpPr>
          <p:cNvPr id="28675" name="Rectangle 3"/>
          <p:cNvSpPr>
            <a:spLocks noGrp="1" noRot="1"/>
          </p:cNvSpPr>
          <p:nvPr>
            <p:ph idx="1"/>
          </p:nvPr>
        </p:nvSpPr>
        <p:spPr/>
        <p:txBody>
          <a:bodyPr/>
          <a:lstStyle/>
          <a:p>
            <a:pPr lvl="1" algn="just" eaLnBrk="1" hangingPunct="1">
              <a:buFont typeface="Wingdings" panose="05000000000000000000" pitchFamily="2" charset="2"/>
              <a:buNone/>
            </a:pPr>
            <a:r>
              <a:rPr lang="en-US" altLang="zh-CN">
                <a:cs typeface="Times New Roman" panose="02020603050405020304" pitchFamily="18" charset="0"/>
              </a:rPr>
              <a:t>3.1 </a:t>
            </a:r>
            <a:r>
              <a:rPr lang="en-US" altLang="zh-CN"/>
              <a:t>SQL</a:t>
            </a:r>
            <a:r>
              <a:rPr lang="zh-CN" altLang="en-US"/>
              <a:t>概述</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3.2</a:t>
            </a:r>
            <a:r>
              <a:rPr lang="en-US" altLang="zh-CN"/>
              <a:t> </a:t>
            </a:r>
            <a:r>
              <a:rPr lang="zh-CN" altLang="en-US"/>
              <a:t>数据定义</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3.3 </a:t>
            </a:r>
            <a:r>
              <a:rPr lang="zh-CN" altLang="en-US"/>
              <a:t>查询</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3.4 </a:t>
            </a:r>
            <a:r>
              <a:rPr lang="zh-CN" altLang="en-US"/>
              <a:t>数据更新</a:t>
            </a:r>
            <a:endParaRPr lang="zh-CN" altLang="en-US">
              <a:cs typeface="Times New Roman" panose="02020603050405020304" pitchFamily="18" charset="0"/>
            </a:endParaRPr>
          </a:p>
          <a:p>
            <a:pPr lvl="1" algn="just" eaLnBrk="1" hangingPunct="1">
              <a:buFont typeface="Wingdings" panose="05000000000000000000" pitchFamily="2" charset="2"/>
              <a:buNone/>
            </a:pPr>
            <a:r>
              <a:rPr lang="en-US" altLang="zh-CN">
                <a:solidFill>
                  <a:srgbClr val="FF0000"/>
                </a:solidFill>
              </a:rPr>
              <a:t>3.5 </a:t>
            </a:r>
            <a:r>
              <a:rPr lang="zh-CN" altLang="en-US">
                <a:solidFill>
                  <a:srgbClr val="FF0000"/>
                </a:solidFill>
              </a:rPr>
              <a:t>视图</a:t>
            </a:r>
            <a:endParaRPr lang="zh-CN" altLang="en-US">
              <a:solidFill>
                <a:srgbClr val="FF0000"/>
              </a:solidFill>
            </a:endParaRPr>
          </a:p>
          <a:p>
            <a:pPr lvl="1" algn="just" eaLnBrk="1" hangingPunct="1">
              <a:buFont typeface="Wingdings" panose="05000000000000000000" pitchFamily="2" charset="2"/>
              <a:buNone/>
            </a:pPr>
            <a:r>
              <a:rPr lang="en-US" altLang="zh-CN">
                <a:cs typeface="Times New Roman" panose="02020603050405020304" pitchFamily="18" charset="0"/>
              </a:rPr>
              <a:t>3.6</a:t>
            </a:r>
            <a:r>
              <a:rPr lang="en-US" altLang="zh-CN"/>
              <a:t> </a:t>
            </a:r>
            <a:r>
              <a:rPr lang="zh-CN" altLang="en-US"/>
              <a:t>小结 </a:t>
            </a:r>
            <a:endParaRPr lang="zh-CN" altLang="en-US"/>
          </a:p>
        </p:txBody>
      </p:sp>
      <p:sp>
        <p:nvSpPr>
          <p:cNvPr id="23554" name="日期占位符 3"/>
          <p:cNvSpPr>
            <a:spLocks noGrp="1"/>
          </p:cNvSpPr>
          <p:nvPr>
            <p:ph type="dt" sz="quarter" idx="10"/>
          </p:nvPr>
        </p:nvSpPr>
        <p:spPr/>
        <p:txBody>
          <a:bodyPr/>
          <a:lstStyle/>
          <a:p>
            <a:pPr>
              <a:defRPr/>
            </a:pPr>
            <a:fld id="{BB556791-FB4F-4F32-8980-A303751C1FCC}" type="datetime1">
              <a:rPr lang="zh-CN" altLang="en-US"/>
            </a:fld>
            <a:endParaRPr lang="en-US" altLang="zh-CN"/>
          </a:p>
        </p:txBody>
      </p:sp>
      <p:sp>
        <p:nvSpPr>
          <p:cNvPr id="28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en-US" altLang="zh-CN" sz="4000"/>
              <a:t>3.5  </a:t>
            </a:r>
            <a:r>
              <a:rPr lang="zh-CN" altLang="en-US" sz="4000"/>
              <a:t>视    图</a:t>
            </a:r>
            <a:endParaRPr lang="zh-CN" altLang="en-US"/>
          </a:p>
        </p:txBody>
      </p:sp>
      <p:sp>
        <p:nvSpPr>
          <p:cNvPr id="29699" name="Rectangle 3"/>
          <p:cNvSpPr>
            <a:spLocks noGrp="1" noRot="1"/>
          </p:cNvSpPr>
          <p:nvPr>
            <p:ph idx="1"/>
          </p:nvPr>
        </p:nvSpPr>
        <p:spPr>
          <a:xfrm>
            <a:off x="990600" y="2205038"/>
            <a:ext cx="7772400" cy="3562350"/>
          </a:xfrm>
        </p:spPr>
        <p:txBody>
          <a:bodyPr/>
          <a:lstStyle/>
          <a:p>
            <a:pPr eaLnBrk="1" hangingPunct="1">
              <a:lnSpc>
                <a:spcPct val="120000"/>
              </a:lnSpc>
              <a:buFont typeface="Wingdings" panose="05000000000000000000" pitchFamily="2" charset="2"/>
              <a:buNone/>
            </a:pPr>
            <a:r>
              <a:rPr lang="zh-CN" altLang="en-US" sz="2400"/>
              <a:t>视图的特点</a:t>
            </a:r>
            <a:endParaRPr lang="zh-CN" altLang="en-US" sz="2400"/>
          </a:p>
          <a:p>
            <a:pPr eaLnBrk="1" hangingPunct="1">
              <a:lnSpc>
                <a:spcPct val="120000"/>
              </a:lnSpc>
            </a:pPr>
            <a:r>
              <a:rPr lang="zh-CN" altLang="en-US" sz="2400"/>
              <a:t>虚表，是从一个或几个基本表（或视图）导出的表</a:t>
            </a:r>
            <a:endParaRPr lang="zh-CN" altLang="en-US" sz="2400"/>
          </a:p>
          <a:p>
            <a:pPr eaLnBrk="1" hangingPunct="1">
              <a:lnSpc>
                <a:spcPct val="120000"/>
              </a:lnSpc>
              <a:spcBef>
                <a:spcPct val="40000"/>
              </a:spcBef>
            </a:pPr>
            <a:r>
              <a:rPr lang="zh-CN" altLang="en-US" sz="2400"/>
              <a:t>只存放视图的定义，不会出现数据冗余</a:t>
            </a:r>
            <a:endParaRPr lang="zh-CN" altLang="en-US" sz="2400"/>
          </a:p>
          <a:p>
            <a:pPr eaLnBrk="1" hangingPunct="1">
              <a:lnSpc>
                <a:spcPct val="120000"/>
              </a:lnSpc>
              <a:spcBef>
                <a:spcPct val="40000"/>
              </a:spcBef>
            </a:pPr>
            <a:r>
              <a:rPr lang="zh-CN" altLang="en-US" sz="2400"/>
              <a:t>基表中的数据发生变化，从视图中查询出的数据也随之改变</a:t>
            </a:r>
            <a:endParaRPr lang="zh-CN" altLang="en-US" sz="2400"/>
          </a:p>
        </p:txBody>
      </p:sp>
      <p:sp>
        <p:nvSpPr>
          <p:cNvPr id="24578" name="日期占位符 3"/>
          <p:cNvSpPr>
            <a:spLocks noGrp="1"/>
          </p:cNvSpPr>
          <p:nvPr>
            <p:ph type="dt" sz="quarter" idx="10"/>
          </p:nvPr>
        </p:nvSpPr>
        <p:spPr/>
        <p:txBody>
          <a:bodyPr/>
          <a:lstStyle/>
          <a:p>
            <a:pPr>
              <a:defRPr/>
            </a:pPr>
            <a:fld id="{9B4D7413-770E-4B57-ADD5-6584C7CC619E}" type="datetime1">
              <a:rPr lang="zh-CN" altLang="en-US"/>
            </a:fld>
            <a:endParaRPr lang="en-US" altLang="zh-CN"/>
          </a:p>
        </p:txBody>
      </p:sp>
      <p:sp>
        <p:nvSpPr>
          <p:cNvPr id="297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p:txBody>
          <a:bodyPr/>
          <a:lstStyle/>
          <a:p>
            <a:pPr eaLnBrk="1" hangingPunct="1"/>
            <a:r>
              <a:rPr lang="en-US" altLang="zh-CN" sz="4000"/>
              <a:t>3.5  </a:t>
            </a:r>
            <a:r>
              <a:rPr lang="zh-CN" altLang="en-US" sz="4000"/>
              <a:t>视    图</a:t>
            </a:r>
            <a:endParaRPr lang="zh-CN" altLang="en-US"/>
          </a:p>
        </p:txBody>
      </p:sp>
      <p:sp>
        <p:nvSpPr>
          <p:cNvPr id="30723" name="Rectangle 3"/>
          <p:cNvSpPr>
            <a:spLocks noGrp="1" noRot="1"/>
          </p:cNvSpPr>
          <p:nvPr>
            <p:ph idx="1"/>
          </p:nvPr>
        </p:nvSpPr>
        <p:spPr>
          <a:xfrm>
            <a:off x="987425" y="2466975"/>
            <a:ext cx="7699375" cy="3540125"/>
          </a:xfrm>
        </p:spPr>
        <p:txBody>
          <a:bodyPr/>
          <a:lstStyle/>
          <a:p>
            <a:pPr eaLnBrk="1" hangingPunct="1">
              <a:lnSpc>
                <a:spcPct val="90000"/>
              </a:lnSpc>
              <a:buFont typeface="Wingdings" panose="05000000000000000000" pitchFamily="2" charset="2"/>
              <a:buNone/>
            </a:pPr>
            <a:r>
              <a:rPr lang="zh-CN" altLang="en-US"/>
              <a:t>基于视图的操作</a:t>
            </a:r>
            <a:endParaRPr lang="zh-CN" altLang="en-US"/>
          </a:p>
          <a:p>
            <a:pPr eaLnBrk="1" hangingPunct="1">
              <a:lnSpc>
                <a:spcPct val="90000"/>
              </a:lnSpc>
              <a:buFont typeface="Wingdings" panose="05000000000000000000" pitchFamily="2" charset="2"/>
              <a:buChar char="l"/>
            </a:pPr>
            <a:r>
              <a:rPr lang="zh-CN" altLang="en-US" sz="2800"/>
              <a:t> 定义</a:t>
            </a:r>
            <a:endParaRPr lang="zh-CN" altLang="en-US" sz="2800"/>
          </a:p>
          <a:p>
            <a:pPr eaLnBrk="1" hangingPunct="1">
              <a:lnSpc>
                <a:spcPct val="120000"/>
              </a:lnSpc>
              <a:buFont typeface="Wingdings" panose="05000000000000000000" pitchFamily="2" charset="2"/>
              <a:buChar char="l"/>
            </a:pPr>
            <a:r>
              <a:rPr lang="zh-CN" altLang="en-US" sz="2800"/>
              <a:t> 查询</a:t>
            </a:r>
            <a:endParaRPr lang="zh-CN" altLang="en-US" sz="2800"/>
          </a:p>
          <a:p>
            <a:pPr eaLnBrk="1" hangingPunct="1">
              <a:lnSpc>
                <a:spcPct val="120000"/>
              </a:lnSpc>
              <a:buFont typeface="Wingdings" panose="05000000000000000000" pitchFamily="2" charset="2"/>
              <a:buChar char="l"/>
            </a:pPr>
            <a:r>
              <a:rPr lang="zh-CN" altLang="en-US" sz="2800"/>
              <a:t> 删除</a:t>
            </a:r>
            <a:endParaRPr lang="zh-CN" altLang="en-US" sz="2800"/>
          </a:p>
          <a:p>
            <a:pPr eaLnBrk="1" hangingPunct="1">
              <a:lnSpc>
                <a:spcPct val="120000"/>
              </a:lnSpc>
              <a:buFont typeface="Wingdings" panose="05000000000000000000" pitchFamily="2" charset="2"/>
              <a:buChar char="l"/>
            </a:pPr>
            <a:r>
              <a:rPr lang="zh-CN" altLang="en-US" sz="2800"/>
              <a:t> 受限更新</a:t>
            </a:r>
            <a:endParaRPr lang="zh-CN" altLang="en-US" sz="2800"/>
          </a:p>
          <a:p>
            <a:pPr eaLnBrk="1" hangingPunct="1">
              <a:lnSpc>
                <a:spcPct val="120000"/>
              </a:lnSpc>
              <a:buFont typeface="Wingdings" panose="05000000000000000000" pitchFamily="2" charset="2"/>
              <a:buChar char="l"/>
            </a:pPr>
            <a:r>
              <a:rPr lang="zh-CN" altLang="en-US" sz="2800"/>
              <a:t> 定义基于该视图的新视图</a:t>
            </a:r>
            <a:endParaRPr lang="zh-CN" altLang="en-US" sz="2800"/>
          </a:p>
        </p:txBody>
      </p:sp>
      <p:sp>
        <p:nvSpPr>
          <p:cNvPr id="25602" name="日期占位符 3"/>
          <p:cNvSpPr>
            <a:spLocks noGrp="1"/>
          </p:cNvSpPr>
          <p:nvPr>
            <p:ph type="dt" sz="quarter" idx="10"/>
          </p:nvPr>
        </p:nvSpPr>
        <p:spPr/>
        <p:txBody>
          <a:bodyPr/>
          <a:lstStyle/>
          <a:p>
            <a:pPr>
              <a:defRPr/>
            </a:pPr>
            <a:fld id="{A1863644-0DF1-4699-95E2-DBE3BFB63C29}" type="datetime1">
              <a:rPr lang="zh-CN" altLang="en-US"/>
            </a:fld>
            <a:endParaRPr lang="en-US" altLang="zh-CN"/>
          </a:p>
        </p:txBody>
      </p:sp>
      <p:sp>
        <p:nvSpPr>
          <p:cNvPr id="30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p:cNvSpPr>
          <p:nvPr>
            <p:ph type="title"/>
          </p:nvPr>
        </p:nvSpPr>
        <p:spPr/>
        <p:txBody>
          <a:bodyPr/>
          <a:lstStyle/>
          <a:p>
            <a:pPr eaLnBrk="1" hangingPunct="1"/>
            <a:r>
              <a:rPr lang="en-US" altLang="zh-CN" sz="4000"/>
              <a:t>3.5  </a:t>
            </a:r>
            <a:r>
              <a:rPr lang="zh-CN" altLang="en-US" sz="4000"/>
              <a:t>视    图</a:t>
            </a:r>
            <a:endParaRPr lang="zh-CN" altLang="en-US" sz="4000"/>
          </a:p>
        </p:txBody>
      </p:sp>
      <p:sp>
        <p:nvSpPr>
          <p:cNvPr id="31747" name="Rectangle 3"/>
          <p:cNvSpPr>
            <a:spLocks noGrp="1" noRot="1"/>
          </p:cNvSpPr>
          <p:nvPr>
            <p:ph idx="1"/>
          </p:nvPr>
        </p:nvSpPr>
        <p:spPr/>
        <p:txBody>
          <a:bodyPr/>
          <a:lstStyle/>
          <a:p>
            <a:pPr eaLnBrk="1" hangingPunct="1">
              <a:lnSpc>
                <a:spcPct val="110000"/>
              </a:lnSpc>
              <a:buFont typeface="Wingdings" panose="05000000000000000000" pitchFamily="2" charset="2"/>
              <a:buNone/>
            </a:pPr>
            <a:r>
              <a:rPr lang="en-US" altLang="zh-CN">
                <a:solidFill>
                  <a:schemeClr val="accent1"/>
                </a:solidFill>
              </a:rPr>
              <a:t>3.5.1  </a:t>
            </a:r>
            <a:r>
              <a:rPr lang="zh-CN" altLang="en-US">
                <a:solidFill>
                  <a:schemeClr val="accent1"/>
                </a:solidFill>
              </a:rPr>
              <a:t>定义视图</a:t>
            </a:r>
            <a:endParaRPr lang="zh-CN" altLang="en-US">
              <a:solidFill>
                <a:schemeClr val="accent1"/>
              </a:solidFill>
            </a:endParaRPr>
          </a:p>
          <a:p>
            <a:pPr eaLnBrk="1" hangingPunct="1">
              <a:lnSpc>
                <a:spcPct val="110000"/>
              </a:lnSpc>
              <a:buFont typeface="Wingdings" panose="05000000000000000000" pitchFamily="2" charset="2"/>
              <a:buNone/>
            </a:pPr>
            <a:r>
              <a:rPr lang="en-US" altLang="zh-CN"/>
              <a:t>3.5.2  </a:t>
            </a:r>
            <a:r>
              <a:rPr lang="zh-CN" altLang="en-US"/>
              <a:t>查询视图</a:t>
            </a:r>
            <a:endParaRPr lang="zh-CN" altLang="en-US"/>
          </a:p>
          <a:p>
            <a:pPr eaLnBrk="1" hangingPunct="1">
              <a:lnSpc>
                <a:spcPct val="110000"/>
              </a:lnSpc>
              <a:buFont typeface="Wingdings" panose="05000000000000000000" pitchFamily="2" charset="2"/>
              <a:buNone/>
            </a:pPr>
            <a:r>
              <a:rPr lang="en-US" altLang="zh-CN"/>
              <a:t>3.5.3  </a:t>
            </a:r>
            <a:r>
              <a:rPr lang="zh-CN" altLang="en-US"/>
              <a:t>更新视图</a:t>
            </a:r>
            <a:endParaRPr lang="zh-CN" altLang="en-US"/>
          </a:p>
          <a:p>
            <a:pPr eaLnBrk="1" hangingPunct="1">
              <a:lnSpc>
                <a:spcPct val="110000"/>
              </a:lnSpc>
              <a:buFont typeface="Wingdings" panose="05000000000000000000" pitchFamily="2" charset="2"/>
              <a:buNone/>
            </a:pPr>
            <a:r>
              <a:rPr lang="en-US" altLang="zh-CN"/>
              <a:t>3.5.4  </a:t>
            </a:r>
            <a:r>
              <a:rPr lang="zh-CN" altLang="en-US"/>
              <a:t>视图的作用</a:t>
            </a:r>
            <a:endParaRPr lang="zh-CN" altLang="en-US"/>
          </a:p>
          <a:p>
            <a:pPr eaLnBrk="1" hangingPunct="1">
              <a:lnSpc>
                <a:spcPct val="110000"/>
              </a:lnSpc>
              <a:buFont typeface="Wingdings" panose="05000000000000000000" pitchFamily="2" charset="2"/>
              <a:buNone/>
            </a:pPr>
            <a:endParaRPr lang="en-US" altLang="zh-CN"/>
          </a:p>
        </p:txBody>
      </p:sp>
      <p:sp>
        <p:nvSpPr>
          <p:cNvPr id="26626" name="日期占位符 3"/>
          <p:cNvSpPr>
            <a:spLocks noGrp="1"/>
          </p:cNvSpPr>
          <p:nvPr>
            <p:ph type="dt" sz="quarter" idx="10"/>
          </p:nvPr>
        </p:nvSpPr>
        <p:spPr/>
        <p:txBody>
          <a:bodyPr/>
          <a:lstStyle/>
          <a:p>
            <a:pPr>
              <a:defRPr/>
            </a:pPr>
            <a:fld id="{81DE4878-CB19-4259-AE0C-B9EB4F1156CF}" type="datetime1">
              <a:rPr lang="zh-CN" altLang="en-US"/>
            </a:fld>
            <a:endParaRPr lang="en-US" altLang="zh-CN"/>
          </a:p>
        </p:txBody>
      </p:sp>
      <p:sp>
        <p:nvSpPr>
          <p:cNvPr id="317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p:cNvSpPr>
          <p:nvPr>
            <p:ph type="title"/>
          </p:nvPr>
        </p:nvSpPr>
        <p:spPr/>
        <p:txBody>
          <a:bodyPr/>
          <a:lstStyle/>
          <a:p>
            <a:pPr eaLnBrk="1" hangingPunct="1"/>
            <a:r>
              <a:rPr lang="en-US" altLang="zh-CN" sz="4000"/>
              <a:t>1. </a:t>
            </a:r>
            <a:r>
              <a:rPr lang="zh-CN" altLang="en-US" sz="4000"/>
              <a:t>建立视图</a:t>
            </a:r>
            <a:endParaRPr lang="zh-CN" altLang="en-US" sz="4000"/>
          </a:p>
        </p:txBody>
      </p:sp>
      <p:sp>
        <p:nvSpPr>
          <p:cNvPr id="32771" name="Rectangle 3"/>
          <p:cNvSpPr>
            <a:spLocks noGrp="1" noRot="1"/>
          </p:cNvSpPr>
          <p:nvPr>
            <p:ph idx="1"/>
          </p:nvPr>
        </p:nvSpPr>
        <p:spPr/>
        <p:txBody>
          <a:bodyPr/>
          <a:lstStyle/>
          <a:p>
            <a:pPr eaLnBrk="1" hangingPunct="1"/>
            <a:r>
              <a:rPr lang="zh-CN" altLang="en-US" sz="3600" dirty="0"/>
              <a:t>语句格式</a:t>
            </a:r>
            <a:endParaRPr lang="zh-CN" altLang="en-US" dirty="0"/>
          </a:p>
          <a:p>
            <a:pPr eaLnBrk="1" hangingPunct="1">
              <a:lnSpc>
                <a:spcPct val="120000"/>
              </a:lnSpc>
              <a:buFont typeface="Wingdings" panose="05000000000000000000" pitchFamily="2" charset="2"/>
              <a:buNone/>
            </a:pPr>
            <a:r>
              <a:rPr lang="zh-CN" altLang="en-US" sz="2800" dirty="0"/>
              <a:t>       </a:t>
            </a:r>
            <a:r>
              <a:rPr lang="en-US" altLang="zh-CN" sz="2800" dirty="0">
                <a:solidFill>
                  <a:srgbClr val="FF3399"/>
                </a:solidFill>
              </a:rPr>
              <a:t>CREATE  VIEW</a:t>
            </a:r>
            <a:r>
              <a:rPr lang="en-US" altLang="zh-CN" sz="2800" dirty="0"/>
              <a:t> </a:t>
            </a:r>
            <a:endParaRPr lang="en-US" altLang="zh-CN" sz="2800" dirty="0"/>
          </a:p>
          <a:p>
            <a:pPr eaLnBrk="1" hangingPunct="1">
              <a:lnSpc>
                <a:spcPct val="120000"/>
              </a:lnSpc>
              <a:buFont typeface="Wingdings" panose="05000000000000000000" pitchFamily="2" charset="2"/>
              <a:buNone/>
            </a:pPr>
            <a:r>
              <a:rPr lang="en-US" altLang="zh-CN" sz="2800" dirty="0"/>
              <a:t>             &lt;</a:t>
            </a:r>
            <a:r>
              <a:rPr lang="zh-CN" altLang="en-US" sz="2800" dirty="0"/>
              <a:t>视图名</a:t>
            </a:r>
            <a:r>
              <a:rPr lang="en-US" altLang="zh-CN" sz="2800" dirty="0"/>
              <a:t>&gt;  [(&lt;</a:t>
            </a:r>
            <a:r>
              <a:rPr lang="zh-CN" altLang="en-US" sz="2800" dirty="0"/>
              <a:t>列名</a:t>
            </a:r>
            <a:r>
              <a:rPr lang="en-US" altLang="zh-CN" sz="2800" dirty="0"/>
              <a:t>&gt;  [</a:t>
            </a:r>
            <a:r>
              <a:rPr lang="zh-CN" altLang="en-US" sz="2800" dirty="0"/>
              <a:t>，</a:t>
            </a:r>
            <a:r>
              <a:rPr lang="en-US" altLang="zh-CN" sz="2800" dirty="0"/>
              <a:t>&lt;</a:t>
            </a:r>
            <a:r>
              <a:rPr lang="zh-CN" altLang="en-US" sz="2800" dirty="0"/>
              <a:t>列名</a:t>
            </a:r>
            <a:r>
              <a:rPr lang="en-US" altLang="zh-CN" sz="2800" dirty="0"/>
              <a:t>&gt;]…)]</a:t>
            </a:r>
            <a:endParaRPr lang="en-US" altLang="zh-CN" sz="2800" dirty="0"/>
          </a:p>
          <a:p>
            <a:pPr eaLnBrk="1" hangingPunct="1">
              <a:lnSpc>
                <a:spcPct val="120000"/>
              </a:lnSpc>
              <a:buFont typeface="Wingdings" panose="05000000000000000000" pitchFamily="2" charset="2"/>
              <a:buNone/>
            </a:pPr>
            <a:r>
              <a:rPr lang="en-US" altLang="zh-CN" sz="2800" dirty="0">
                <a:solidFill>
                  <a:srgbClr val="FF3399"/>
                </a:solidFill>
              </a:rPr>
              <a:t>      AS</a:t>
            </a:r>
            <a:r>
              <a:rPr lang="en-US" altLang="zh-CN" sz="2800" dirty="0"/>
              <a:t>  &lt;</a:t>
            </a:r>
            <a:r>
              <a:rPr lang="zh-CN" altLang="en-US" sz="2800" dirty="0"/>
              <a:t>子查询</a:t>
            </a:r>
            <a:r>
              <a:rPr lang="en-US" altLang="zh-CN" sz="2800" dirty="0"/>
              <a:t>&gt;</a:t>
            </a:r>
            <a:endParaRPr lang="en-US" altLang="zh-CN" sz="2800" dirty="0"/>
          </a:p>
          <a:p>
            <a:pPr eaLnBrk="1" hangingPunct="1">
              <a:lnSpc>
                <a:spcPct val="120000"/>
              </a:lnSpc>
              <a:buFont typeface="Wingdings" panose="05000000000000000000" pitchFamily="2" charset="2"/>
              <a:buNone/>
            </a:pPr>
            <a:r>
              <a:rPr lang="en-US" altLang="zh-CN" sz="2800" dirty="0"/>
              <a:t>       [</a:t>
            </a:r>
            <a:r>
              <a:rPr lang="en-US" altLang="zh-CN" sz="2800" dirty="0">
                <a:solidFill>
                  <a:srgbClr val="FF3399"/>
                </a:solidFill>
              </a:rPr>
              <a:t>WITH  CHECK  OPTION</a:t>
            </a:r>
            <a:r>
              <a:rPr lang="en-US" altLang="zh-CN" sz="2800" dirty="0"/>
              <a:t>]</a:t>
            </a:r>
            <a:r>
              <a:rPr lang="zh-CN" altLang="en-US" sz="2800" dirty="0"/>
              <a:t>；</a:t>
            </a:r>
            <a:endParaRPr lang="zh-CN" altLang="en-US" dirty="0"/>
          </a:p>
          <a:p>
            <a:pPr eaLnBrk="1" hangingPunct="1">
              <a:lnSpc>
                <a:spcPct val="120000"/>
              </a:lnSpc>
            </a:pPr>
            <a:endParaRPr lang="zh-CN" altLang="en-US" dirty="0"/>
          </a:p>
          <a:p>
            <a:pPr eaLnBrk="1" hangingPunct="1"/>
            <a:endParaRPr lang="en-US" altLang="zh-CN" dirty="0"/>
          </a:p>
        </p:txBody>
      </p:sp>
      <p:sp>
        <p:nvSpPr>
          <p:cNvPr id="27650" name="日期占位符 3"/>
          <p:cNvSpPr>
            <a:spLocks noGrp="1"/>
          </p:cNvSpPr>
          <p:nvPr>
            <p:ph type="dt" sz="quarter" idx="10"/>
          </p:nvPr>
        </p:nvSpPr>
        <p:spPr/>
        <p:txBody>
          <a:bodyPr/>
          <a:lstStyle/>
          <a:p>
            <a:pPr>
              <a:defRPr/>
            </a:pPr>
            <a:fld id="{1BA8CC65-F157-4E4F-8681-9D93DB44BA38}" type="datetime1">
              <a:rPr lang="zh-CN" altLang="en-US"/>
            </a:fld>
            <a:endParaRPr lang="en-US" altLang="zh-CN"/>
          </a:p>
        </p:txBody>
      </p:sp>
      <p:sp>
        <p:nvSpPr>
          <p:cNvPr id="327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p:cNvSpPr>
          <p:nvPr>
            <p:ph type="title"/>
          </p:nvPr>
        </p:nvSpPr>
        <p:spPr/>
        <p:txBody>
          <a:bodyPr/>
          <a:lstStyle/>
          <a:p>
            <a:pPr eaLnBrk="1" hangingPunct="1"/>
            <a:r>
              <a:rPr lang="zh-CN" altLang="en-US" sz="4800" dirty="0"/>
              <a:t>行列子集视图</a:t>
            </a:r>
            <a:endParaRPr lang="zh-CN" altLang="en-US" sz="4800" dirty="0"/>
          </a:p>
        </p:txBody>
      </p:sp>
      <p:sp>
        <p:nvSpPr>
          <p:cNvPr id="636931" name="Rectangle 3"/>
          <p:cNvSpPr>
            <a:spLocks noGrp="1" noRot="1"/>
          </p:cNvSpPr>
          <p:nvPr>
            <p:ph idx="1"/>
          </p:nvPr>
        </p:nvSpPr>
        <p:spPr>
          <a:xfrm>
            <a:off x="609600" y="2060575"/>
            <a:ext cx="8153400" cy="4105275"/>
          </a:xfrm>
        </p:spPr>
        <p:txBody>
          <a:bodyPr/>
          <a:lstStyle/>
          <a:p>
            <a:pPr eaLnBrk="1" hangingPunct="1">
              <a:lnSpc>
                <a:spcPct val="90000"/>
              </a:lnSpc>
              <a:buFont typeface="Wingdings" panose="05000000000000000000" pitchFamily="2" charset="2"/>
              <a:buNone/>
            </a:pPr>
            <a:r>
              <a:rPr lang="en-US" altLang="zh-CN" dirty="0"/>
              <a:t> </a:t>
            </a:r>
            <a:r>
              <a:rPr lang="en-US" altLang="zh-CN" sz="2800" dirty="0"/>
              <a:t>[</a:t>
            </a:r>
            <a:r>
              <a:rPr lang="zh-CN" altLang="en-US" sz="2800" dirty="0"/>
              <a:t>例</a:t>
            </a:r>
            <a:r>
              <a:rPr lang="en-US" altLang="zh-CN" sz="2800" dirty="0"/>
              <a:t>]  </a:t>
            </a:r>
            <a:r>
              <a:rPr lang="zh-CN" altLang="en-US" sz="2800" dirty="0"/>
              <a:t>建立信息系学生的视图。</a:t>
            </a:r>
            <a:endParaRPr lang="zh-CN" altLang="en-US" sz="2800" dirty="0"/>
          </a:p>
          <a:p>
            <a:pPr eaLnBrk="1" hangingPunct="1">
              <a:lnSpc>
                <a:spcPct val="90000"/>
              </a:lnSpc>
              <a:buFont typeface="Wingdings" panose="05000000000000000000" pitchFamily="2" charset="2"/>
              <a:buNone/>
            </a:pPr>
            <a:r>
              <a:rPr lang="zh-CN" altLang="en-US" sz="2800" dirty="0"/>
              <a:t>        </a:t>
            </a:r>
            <a:r>
              <a:rPr lang="en-US" altLang="zh-CN" sz="2800" dirty="0"/>
              <a:t>CREATE VIEW </a:t>
            </a:r>
            <a:r>
              <a:rPr lang="en-US" altLang="zh-CN" sz="2800" dirty="0" err="1"/>
              <a:t>IS_Student</a:t>
            </a:r>
            <a:endParaRPr lang="en-US" altLang="zh-CN" sz="2800" dirty="0"/>
          </a:p>
          <a:p>
            <a:pPr eaLnBrk="1" hangingPunct="1">
              <a:lnSpc>
                <a:spcPct val="90000"/>
              </a:lnSpc>
              <a:buFont typeface="Wingdings" panose="05000000000000000000" pitchFamily="2" charset="2"/>
              <a:buNone/>
            </a:pPr>
            <a:r>
              <a:rPr lang="en-US" altLang="zh-CN" sz="2800" dirty="0"/>
              <a:t>               AS </a:t>
            </a:r>
            <a:endParaRPr lang="en-US" altLang="zh-CN" sz="2800" dirty="0"/>
          </a:p>
          <a:p>
            <a:pPr eaLnBrk="1" hangingPunct="1">
              <a:lnSpc>
                <a:spcPct val="90000"/>
              </a:lnSpc>
              <a:buFont typeface="Wingdings" panose="05000000000000000000" pitchFamily="2" charset="2"/>
              <a:buNone/>
            </a:pPr>
            <a:r>
              <a:rPr lang="en-US" altLang="zh-CN" sz="2800" dirty="0"/>
              <a:t>               </a:t>
            </a:r>
            <a:r>
              <a:rPr lang="en-US" altLang="zh-CN" sz="2800" dirty="0">
                <a:solidFill>
                  <a:srgbClr val="FF3399"/>
                </a:solidFill>
              </a:rPr>
              <a:t>SELECT </a:t>
            </a:r>
            <a:r>
              <a:rPr lang="en-US" altLang="zh-CN" sz="2800" dirty="0" err="1">
                <a:solidFill>
                  <a:srgbClr val="FF3399"/>
                </a:solidFill>
              </a:rPr>
              <a:t>Sno</a:t>
            </a:r>
            <a:r>
              <a:rPr lang="zh-CN" altLang="en-US" sz="2800" dirty="0">
                <a:solidFill>
                  <a:srgbClr val="FF3399"/>
                </a:solidFill>
              </a:rPr>
              <a:t>，</a:t>
            </a:r>
            <a:r>
              <a:rPr lang="en-US" altLang="zh-CN" sz="2800" dirty="0" err="1">
                <a:solidFill>
                  <a:srgbClr val="FF3399"/>
                </a:solidFill>
              </a:rPr>
              <a:t>Sname</a:t>
            </a:r>
            <a:r>
              <a:rPr lang="zh-CN" altLang="en-US" sz="2800" dirty="0">
                <a:solidFill>
                  <a:srgbClr val="FF3399"/>
                </a:solidFill>
              </a:rPr>
              <a:t>，</a:t>
            </a:r>
            <a:r>
              <a:rPr lang="en-US" altLang="zh-CN" sz="2800" dirty="0">
                <a:solidFill>
                  <a:srgbClr val="FF3399"/>
                </a:solidFill>
              </a:rPr>
              <a:t>Sage</a:t>
            </a:r>
            <a:endParaRPr lang="en-US" altLang="zh-CN" sz="2800" dirty="0">
              <a:solidFill>
                <a:srgbClr val="FF3399"/>
              </a:solidFill>
            </a:endParaRPr>
          </a:p>
          <a:p>
            <a:pPr eaLnBrk="1" hangingPunct="1">
              <a:lnSpc>
                <a:spcPct val="90000"/>
              </a:lnSpc>
              <a:buFont typeface="Wingdings" panose="05000000000000000000" pitchFamily="2" charset="2"/>
              <a:buNone/>
            </a:pPr>
            <a:r>
              <a:rPr lang="en-US" altLang="zh-CN" sz="2800" dirty="0">
                <a:solidFill>
                  <a:srgbClr val="FF3399"/>
                </a:solidFill>
              </a:rPr>
              <a:t>               FROM    Student</a:t>
            </a:r>
            <a:endParaRPr lang="en-US" altLang="zh-CN" sz="2800" dirty="0">
              <a:solidFill>
                <a:srgbClr val="FF3399"/>
              </a:solidFill>
            </a:endParaRPr>
          </a:p>
          <a:p>
            <a:pPr eaLnBrk="1" hangingPunct="1">
              <a:lnSpc>
                <a:spcPct val="90000"/>
              </a:lnSpc>
              <a:buFont typeface="Wingdings" panose="05000000000000000000" pitchFamily="2" charset="2"/>
              <a:buNone/>
            </a:pPr>
            <a:r>
              <a:rPr lang="en-US" altLang="zh-CN" sz="2800" dirty="0">
                <a:solidFill>
                  <a:srgbClr val="FF3399"/>
                </a:solidFill>
              </a:rPr>
              <a:t>               WHERE  </a:t>
            </a:r>
            <a:r>
              <a:rPr lang="en-US" altLang="zh-CN" sz="2800" dirty="0" err="1">
                <a:solidFill>
                  <a:srgbClr val="FF3399"/>
                </a:solidFill>
              </a:rPr>
              <a:t>Sdept</a:t>
            </a:r>
            <a:r>
              <a:rPr lang="en-US" altLang="zh-CN" sz="2800" dirty="0">
                <a:solidFill>
                  <a:srgbClr val="FF3399"/>
                </a:solidFill>
              </a:rPr>
              <a:t>= 'IS'</a:t>
            </a:r>
            <a:r>
              <a:rPr lang="zh-CN" altLang="en-US" sz="2800" dirty="0">
                <a:solidFill>
                  <a:srgbClr val="FF3399"/>
                </a:solidFill>
              </a:rPr>
              <a:t>；</a:t>
            </a:r>
            <a:endParaRPr lang="zh-CN" altLang="en-US" sz="2800" dirty="0"/>
          </a:p>
          <a:p>
            <a:pPr lvl="1" eaLnBrk="1" hangingPunct="1">
              <a:lnSpc>
                <a:spcPct val="140000"/>
              </a:lnSpc>
              <a:buFont typeface="Wingdings" panose="05000000000000000000" pitchFamily="2" charset="2"/>
              <a:buNone/>
            </a:pPr>
            <a:r>
              <a:rPr lang="zh-CN" altLang="en-US" dirty="0"/>
              <a:t>	从单个基本表导出</a:t>
            </a:r>
            <a:r>
              <a:rPr lang="en-US" altLang="zh-CN" dirty="0"/>
              <a:t>,</a:t>
            </a:r>
            <a:r>
              <a:rPr lang="zh-CN" altLang="en-US" dirty="0"/>
              <a:t>只是去掉了基本表的某些行和某些列</a:t>
            </a:r>
            <a:r>
              <a:rPr lang="en-US" altLang="zh-CN" dirty="0"/>
              <a:t>,</a:t>
            </a:r>
            <a:r>
              <a:rPr lang="zh-CN" altLang="en-US" dirty="0"/>
              <a:t>保留了码</a:t>
            </a:r>
            <a:r>
              <a:rPr lang="en-US" altLang="zh-CN" dirty="0"/>
              <a:t>————</a:t>
            </a:r>
            <a:r>
              <a:rPr lang="zh-CN" altLang="en-US" dirty="0"/>
              <a:t>行列子集视图</a:t>
            </a:r>
            <a:endParaRPr lang="zh-CN" altLang="en-US" dirty="0"/>
          </a:p>
        </p:txBody>
      </p:sp>
      <p:sp>
        <p:nvSpPr>
          <p:cNvPr id="28674" name="日期占位符 3"/>
          <p:cNvSpPr>
            <a:spLocks noGrp="1"/>
          </p:cNvSpPr>
          <p:nvPr>
            <p:ph type="dt" sz="quarter" idx="10"/>
          </p:nvPr>
        </p:nvSpPr>
        <p:spPr/>
        <p:txBody>
          <a:bodyPr/>
          <a:lstStyle/>
          <a:p>
            <a:pPr>
              <a:defRPr/>
            </a:pPr>
            <a:fld id="{59E78895-E4A6-4D1B-9F9E-8A503FF126C7}" type="datetime1">
              <a:rPr lang="zh-CN" altLang="en-US"/>
            </a:fld>
            <a:endParaRPr lang="en-US" altLang="zh-CN"/>
          </a:p>
        </p:txBody>
      </p:sp>
      <p:sp>
        <p:nvSpPr>
          <p:cNvPr id="337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6931">
                                            <p:txEl>
                                              <p:pRg st="1" end="1"/>
                                            </p:txEl>
                                          </p:spTgt>
                                        </p:tgtEl>
                                        <p:attrNameLst>
                                          <p:attrName>style.visibility</p:attrName>
                                        </p:attrNameLst>
                                      </p:cBhvr>
                                      <p:to>
                                        <p:strVal val="visible"/>
                                      </p:to>
                                    </p:set>
                                    <p:animEffect transition="in" filter="blinds(horizontal)">
                                      <p:cBhvr>
                                        <p:cTn id="7" dur="500"/>
                                        <p:tgtEl>
                                          <p:spTgt spid="6369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36931">
                                            <p:txEl>
                                              <p:pRg st="2" end="2"/>
                                            </p:txEl>
                                          </p:spTgt>
                                        </p:tgtEl>
                                        <p:attrNameLst>
                                          <p:attrName>style.visibility</p:attrName>
                                        </p:attrNameLst>
                                      </p:cBhvr>
                                      <p:to>
                                        <p:strVal val="visible"/>
                                      </p:to>
                                    </p:set>
                                    <p:animEffect transition="in" filter="blinds(horizontal)">
                                      <p:cBhvr>
                                        <p:cTn id="12" dur="500"/>
                                        <p:tgtEl>
                                          <p:spTgt spid="6369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36931">
                                            <p:txEl>
                                              <p:pRg st="3" end="3"/>
                                            </p:txEl>
                                          </p:spTgt>
                                        </p:tgtEl>
                                        <p:attrNameLst>
                                          <p:attrName>style.visibility</p:attrName>
                                        </p:attrNameLst>
                                      </p:cBhvr>
                                      <p:to>
                                        <p:strVal val="visible"/>
                                      </p:to>
                                    </p:set>
                                    <p:animEffect transition="in" filter="blinds(horizontal)">
                                      <p:cBhvr>
                                        <p:cTn id="17" dur="500"/>
                                        <p:tgtEl>
                                          <p:spTgt spid="6369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36931">
                                            <p:txEl>
                                              <p:pRg st="4" end="4"/>
                                            </p:txEl>
                                          </p:spTgt>
                                        </p:tgtEl>
                                        <p:attrNameLst>
                                          <p:attrName>style.visibility</p:attrName>
                                        </p:attrNameLst>
                                      </p:cBhvr>
                                      <p:to>
                                        <p:strVal val="visible"/>
                                      </p:to>
                                    </p:set>
                                    <p:animEffect transition="in" filter="blinds(horizontal)">
                                      <p:cBhvr>
                                        <p:cTn id="22" dur="500"/>
                                        <p:tgtEl>
                                          <p:spTgt spid="63693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36931">
                                            <p:txEl>
                                              <p:pRg st="5" end="5"/>
                                            </p:txEl>
                                          </p:spTgt>
                                        </p:tgtEl>
                                        <p:attrNameLst>
                                          <p:attrName>style.visibility</p:attrName>
                                        </p:attrNameLst>
                                      </p:cBhvr>
                                      <p:to>
                                        <p:strVal val="visible"/>
                                      </p:to>
                                    </p:set>
                                    <p:animEffect transition="in" filter="blinds(horizontal)">
                                      <p:cBhvr>
                                        <p:cTn id="27" dur="500"/>
                                        <p:tgtEl>
                                          <p:spTgt spid="6369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36931">
                                            <p:txEl>
                                              <p:pRg st="6" end="6"/>
                                            </p:txEl>
                                          </p:spTgt>
                                        </p:tgtEl>
                                        <p:attrNameLst>
                                          <p:attrName>style.visibility</p:attrName>
                                        </p:attrNameLst>
                                      </p:cBhvr>
                                      <p:to>
                                        <p:strVal val="visible"/>
                                      </p:to>
                                    </p:set>
                                    <p:animEffect transition="in" filter="blinds(horizontal)">
                                      <p:cBhvr>
                                        <p:cTn id="32" dur="500"/>
                                        <p:tgtEl>
                                          <p:spTgt spid="6369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p:cNvSpPr>
          <p:nvPr>
            <p:ph type="title"/>
          </p:nvPr>
        </p:nvSpPr>
        <p:spPr/>
        <p:txBody>
          <a:bodyPr/>
          <a:lstStyle/>
          <a:p>
            <a:pPr eaLnBrk="1" hangingPunct="1"/>
            <a:r>
              <a:rPr lang="en-US" altLang="zh-CN" sz="4000"/>
              <a:t> </a:t>
            </a:r>
            <a:r>
              <a:rPr lang="zh-CN" altLang="en-US" sz="4000"/>
              <a:t>建立视图（续）</a:t>
            </a:r>
            <a:endParaRPr lang="zh-CN" altLang="en-US" sz="4000"/>
          </a:p>
        </p:txBody>
      </p:sp>
      <p:sp>
        <p:nvSpPr>
          <p:cNvPr id="34819" name="Rectangle 3"/>
          <p:cNvSpPr>
            <a:spLocks noGrp="1" noRot="1"/>
          </p:cNvSpPr>
          <p:nvPr>
            <p:ph idx="1"/>
          </p:nvPr>
        </p:nvSpPr>
        <p:spPr/>
        <p:txBody>
          <a:bodyPr/>
          <a:lstStyle/>
          <a:p>
            <a:pPr eaLnBrk="1" hangingPunct="1"/>
            <a:r>
              <a:rPr lang="en-US" altLang="zh-CN" dirty="0"/>
              <a:t>WITH CHECK OPTION</a:t>
            </a:r>
            <a:endParaRPr lang="en-US" altLang="zh-CN" dirty="0"/>
          </a:p>
          <a:p>
            <a:pPr eaLnBrk="1" hangingPunct="1">
              <a:lnSpc>
                <a:spcPct val="120000"/>
              </a:lnSpc>
              <a:buFont typeface="Wingdings" panose="05000000000000000000" pitchFamily="2" charset="2"/>
              <a:buNone/>
            </a:pPr>
            <a:r>
              <a:rPr lang="zh-CN" altLang="en-US" dirty="0"/>
              <a:t>透过视图进行</a:t>
            </a:r>
            <a:r>
              <a:rPr lang="zh-CN" altLang="en-US" dirty="0">
                <a:solidFill>
                  <a:schemeClr val="tx2"/>
                </a:solidFill>
              </a:rPr>
              <a:t>增删改</a:t>
            </a:r>
            <a:r>
              <a:rPr lang="zh-CN" altLang="en-US" dirty="0"/>
              <a:t>操作时，不得破坏视</a:t>
            </a:r>
            <a:endParaRPr lang="zh-CN" altLang="en-US" dirty="0"/>
          </a:p>
          <a:p>
            <a:pPr eaLnBrk="1" hangingPunct="1">
              <a:lnSpc>
                <a:spcPct val="120000"/>
              </a:lnSpc>
              <a:buFont typeface="Wingdings" panose="05000000000000000000" pitchFamily="2" charset="2"/>
              <a:buNone/>
            </a:pPr>
            <a:r>
              <a:rPr lang="zh-CN" altLang="en-US" dirty="0"/>
              <a:t>图定义中的谓词条件</a:t>
            </a:r>
            <a:endParaRPr lang="zh-CN" altLang="en-US" dirty="0"/>
          </a:p>
          <a:p>
            <a:pPr eaLnBrk="1" hangingPunct="1">
              <a:lnSpc>
                <a:spcPct val="120000"/>
              </a:lnSpc>
              <a:buFont typeface="Wingdings" panose="05000000000000000000" pitchFamily="2" charset="2"/>
              <a:buNone/>
            </a:pPr>
            <a:r>
              <a:rPr lang="zh-CN" altLang="en-US" dirty="0"/>
              <a:t>（即子查询中的条件表达式）</a:t>
            </a:r>
            <a:endParaRPr lang="zh-CN" altLang="en-US" dirty="0"/>
          </a:p>
          <a:p>
            <a:pPr eaLnBrk="1" hangingPunct="1">
              <a:lnSpc>
                <a:spcPct val="120000"/>
              </a:lnSpc>
              <a:buFont typeface="Wingdings" panose="05000000000000000000" pitchFamily="2" charset="2"/>
              <a:buNone/>
            </a:pPr>
            <a:endParaRPr lang="en-US" altLang="zh-CN" sz="3600" dirty="0"/>
          </a:p>
        </p:txBody>
      </p:sp>
      <p:sp>
        <p:nvSpPr>
          <p:cNvPr id="29698" name="日期占位符 3"/>
          <p:cNvSpPr>
            <a:spLocks noGrp="1"/>
          </p:cNvSpPr>
          <p:nvPr>
            <p:ph type="dt" sz="quarter" idx="10"/>
          </p:nvPr>
        </p:nvSpPr>
        <p:spPr/>
        <p:txBody>
          <a:bodyPr/>
          <a:lstStyle/>
          <a:p>
            <a:pPr>
              <a:defRPr/>
            </a:pPr>
            <a:fld id="{DCF27090-6619-4040-9310-B99CE20FA95E}" type="datetime1">
              <a:rPr lang="zh-CN" altLang="en-US"/>
            </a:fld>
            <a:endParaRPr lang="en-US" altLang="zh-CN"/>
          </a:p>
        </p:txBody>
      </p:sp>
      <p:sp>
        <p:nvSpPr>
          <p:cNvPr id="348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p:cNvSpPr>
          <p:nvPr>
            <p:ph type="title"/>
          </p:nvPr>
        </p:nvSpPr>
        <p:spPr/>
        <p:txBody>
          <a:bodyPr/>
          <a:lstStyle/>
          <a:p>
            <a:pPr eaLnBrk="1" hangingPunct="1"/>
            <a:r>
              <a:rPr lang="zh-CN" altLang="en-US"/>
              <a:t>第一章 绪论</a:t>
            </a:r>
            <a:endParaRPr lang="zh-CN" altLang="en-US"/>
          </a:p>
        </p:txBody>
      </p:sp>
      <p:sp>
        <p:nvSpPr>
          <p:cNvPr id="80899" name="Rectangle 3"/>
          <p:cNvSpPr>
            <a:spLocks noGrp="1" noRot="1"/>
          </p:cNvSpPr>
          <p:nvPr>
            <p:ph idx="1"/>
          </p:nvPr>
        </p:nvSpPr>
        <p:spPr/>
        <p:txBody>
          <a:bodyPr/>
          <a:lstStyle/>
          <a:p>
            <a:pPr lvl="1" eaLnBrk="1" hangingPunct="1">
              <a:buFont typeface="Wingdings" panose="05000000000000000000" pitchFamily="2" charset="2"/>
              <a:buNone/>
            </a:pPr>
            <a:r>
              <a:rPr lang="en-US" altLang="zh-CN" sz="3600"/>
              <a:t>1.1  </a:t>
            </a:r>
            <a:r>
              <a:rPr lang="zh-CN" altLang="en-US" sz="3600"/>
              <a:t>数据库系统概述</a:t>
            </a:r>
            <a:endParaRPr lang="zh-CN" altLang="en-US" sz="3600"/>
          </a:p>
          <a:p>
            <a:pPr lvl="1" eaLnBrk="1" hangingPunct="1">
              <a:buFont typeface="Wingdings" panose="05000000000000000000" pitchFamily="2" charset="2"/>
              <a:buNone/>
            </a:pPr>
            <a:r>
              <a:rPr lang="en-US" altLang="zh-CN" sz="3600">
                <a:solidFill>
                  <a:srgbClr val="FC6AB6"/>
                </a:solidFill>
              </a:rPr>
              <a:t>1.2  </a:t>
            </a:r>
            <a:r>
              <a:rPr lang="zh-CN" altLang="en-US" sz="3600">
                <a:solidFill>
                  <a:srgbClr val="FC6AB6"/>
                </a:solidFill>
              </a:rPr>
              <a:t>数据模型</a:t>
            </a:r>
            <a:endParaRPr lang="zh-CN" altLang="en-US" sz="3600">
              <a:solidFill>
                <a:srgbClr val="FC6AB6"/>
              </a:solidFill>
            </a:endParaRPr>
          </a:p>
          <a:p>
            <a:pPr lvl="1" eaLnBrk="1" hangingPunct="1">
              <a:buFont typeface="Wingdings" panose="05000000000000000000" pitchFamily="2" charset="2"/>
              <a:buNone/>
            </a:pPr>
            <a:r>
              <a:rPr lang="en-US" altLang="zh-CN" sz="3600"/>
              <a:t>1.3  </a:t>
            </a:r>
            <a:r>
              <a:rPr lang="zh-CN" altLang="en-US" sz="3600"/>
              <a:t>数据库系统结构</a:t>
            </a:r>
            <a:endParaRPr lang="zh-CN" altLang="en-US" sz="3600"/>
          </a:p>
          <a:p>
            <a:pPr lvl="1" eaLnBrk="1" hangingPunct="1">
              <a:buFont typeface="Wingdings" panose="05000000000000000000" pitchFamily="2" charset="2"/>
              <a:buNone/>
            </a:pPr>
            <a:r>
              <a:rPr lang="en-US" altLang="zh-CN" sz="3600"/>
              <a:t>1.4  </a:t>
            </a:r>
            <a:r>
              <a:rPr lang="zh-CN" altLang="en-US" sz="3600"/>
              <a:t>数据库系统的组成</a:t>
            </a:r>
            <a:endParaRPr lang="zh-CN" altLang="en-US" sz="3600"/>
          </a:p>
          <a:p>
            <a:pPr lvl="1" eaLnBrk="1" hangingPunct="1">
              <a:buFont typeface="Wingdings" panose="05000000000000000000" pitchFamily="2" charset="2"/>
              <a:buNone/>
            </a:pPr>
            <a:r>
              <a:rPr lang="en-US" altLang="zh-CN" sz="3600"/>
              <a:t>1.5  </a:t>
            </a:r>
            <a:r>
              <a:rPr lang="zh-CN" altLang="en-US" sz="3600"/>
              <a:t>数据库技术的研究领域</a:t>
            </a:r>
            <a:endParaRPr lang="zh-CN" altLang="en-US" sz="3600"/>
          </a:p>
          <a:p>
            <a:pPr lvl="1" eaLnBrk="1" hangingPunct="1">
              <a:buFont typeface="Wingdings" panose="05000000000000000000" pitchFamily="2" charset="2"/>
              <a:buNone/>
            </a:pPr>
            <a:r>
              <a:rPr lang="en-US" altLang="zh-CN" sz="3600"/>
              <a:t>1.6  </a:t>
            </a:r>
            <a:r>
              <a:rPr lang="zh-CN" altLang="en-US" sz="3600"/>
              <a:t>小结</a:t>
            </a:r>
            <a:endParaRPr lang="zh-CN" altLang="en-US" sz="3600"/>
          </a:p>
        </p:txBody>
      </p:sp>
      <p:sp>
        <p:nvSpPr>
          <p:cNvPr id="8090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FBEDC672-FE30-41F1-8662-07595B603F46}"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p:cNvSpPr>
          <p:nvPr>
            <p:ph type="title"/>
          </p:nvPr>
        </p:nvSpPr>
        <p:spPr/>
        <p:txBody>
          <a:bodyPr/>
          <a:lstStyle/>
          <a:p>
            <a:pPr eaLnBrk="1" hangingPunct="1"/>
            <a:r>
              <a:rPr lang="zh-CN" altLang="en-US" sz="4000"/>
              <a:t>基于多个基表的视图</a:t>
            </a:r>
            <a:endParaRPr lang="zh-CN" altLang="en-US"/>
          </a:p>
        </p:txBody>
      </p:sp>
      <p:sp>
        <p:nvSpPr>
          <p:cNvPr id="641027" name="Rectangle 3"/>
          <p:cNvSpPr>
            <a:spLocks noGrp="1" noRot="1"/>
          </p:cNvSpPr>
          <p:nvPr>
            <p:ph idx="1"/>
          </p:nvPr>
        </p:nvSpPr>
        <p:spPr>
          <a:xfrm>
            <a:off x="539750" y="2060575"/>
            <a:ext cx="7699375" cy="4176713"/>
          </a:xfrm>
        </p:spPr>
        <p:txBody>
          <a:bodyPr/>
          <a:lstStyle/>
          <a:p>
            <a:pPr eaLnBrk="1" hangingPunct="1">
              <a:lnSpc>
                <a:spcPct val="110000"/>
              </a:lnSpc>
              <a:buFont typeface="Wingdings" panose="05000000000000000000" pitchFamily="2" charset="2"/>
              <a:buNone/>
            </a:pPr>
            <a:r>
              <a:rPr lang="en-US" altLang="zh-CN" sz="2400"/>
              <a:t>[</a:t>
            </a:r>
            <a:r>
              <a:rPr lang="zh-CN" altLang="en-US" sz="2400"/>
              <a:t>例</a:t>
            </a:r>
            <a:r>
              <a:rPr lang="en-US" altLang="zh-CN" sz="2400"/>
              <a:t>]  </a:t>
            </a:r>
            <a:r>
              <a:rPr lang="zh-CN" altLang="en-US" sz="2400"/>
              <a:t>建立信息系选修了</a:t>
            </a:r>
            <a:r>
              <a:rPr lang="en-US" altLang="zh-CN" sz="2400"/>
              <a:t>1</a:t>
            </a:r>
            <a:r>
              <a:rPr lang="zh-CN" altLang="en-US" sz="2400"/>
              <a:t>号课程的学生视图。</a:t>
            </a:r>
            <a:endParaRPr lang="zh-CN" altLang="en-US" sz="2400"/>
          </a:p>
          <a:p>
            <a:pPr eaLnBrk="1" hangingPunct="1">
              <a:lnSpc>
                <a:spcPct val="110000"/>
              </a:lnSpc>
              <a:buFont typeface="Wingdings" panose="05000000000000000000" pitchFamily="2" charset="2"/>
              <a:buNone/>
            </a:pPr>
            <a:r>
              <a:rPr lang="zh-CN" altLang="en-US" sz="2400"/>
              <a:t>        </a:t>
            </a:r>
            <a:r>
              <a:rPr lang="en-US" altLang="zh-CN" sz="2400"/>
              <a:t>CREATE VIEW IS_S1(Sno</a:t>
            </a:r>
            <a:r>
              <a:rPr lang="zh-CN" altLang="en-US" sz="2400"/>
              <a:t>，</a:t>
            </a:r>
            <a:r>
              <a:rPr lang="en-US" altLang="zh-CN" sz="2400"/>
              <a:t>Sname</a:t>
            </a:r>
            <a:r>
              <a:rPr lang="zh-CN" altLang="en-US" sz="2400"/>
              <a:t>，</a:t>
            </a:r>
            <a:r>
              <a:rPr lang="en-US" altLang="zh-CN" sz="2400"/>
              <a:t>Grade)</a:t>
            </a:r>
            <a:endParaRPr lang="en-US" altLang="zh-CN" sz="2400"/>
          </a:p>
          <a:p>
            <a:pPr eaLnBrk="1" hangingPunct="1">
              <a:lnSpc>
                <a:spcPct val="110000"/>
              </a:lnSpc>
              <a:buFont typeface="Wingdings" panose="05000000000000000000" pitchFamily="2" charset="2"/>
              <a:buNone/>
            </a:pPr>
            <a:r>
              <a:rPr lang="en-US" altLang="zh-CN" sz="2400"/>
              <a:t>               AS </a:t>
            </a:r>
            <a:endParaRPr lang="en-US" altLang="zh-CN" sz="2400"/>
          </a:p>
          <a:p>
            <a:pPr eaLnBrk="1" hangingPunct="1">
              <a:lnSpc>
                <a:spcPct val="110000"/>
              </a:lnSpc>
              <a:buFont typeface="Wingdings" panose="05000000000000000000" pitchFamily="2" charset="2"/>
              <a:buNone/>
            </a:pPr>
            <a:r>
              <a:rPr lang="en-US" altLang="zh-CN" sz="2400"/>
              <a:t>               SELECT </a:t>
            </a:r>
            <a:r>
              <a:rPr lang="en-US" altLang="zh-CN" sz="2400">
                <a:solidFill>
                  <a:srgbClr val="FF3399"/>
                </a:solidFill>
              </a:rPr>
              <a:t>Student.</a:t>
            </a:r>
            <a:r>
              <a:rPr lang="en-US" altLang="zh-CN" sz="2400"/>
              <a:t>Sno</a:t>
            </a:r>
            <a:r>
              <a:rPr lang="zh-CN" altLang="en-US" sz="2400"/>
              <a:t>，</a:t>
            </a:r>
            <a:r>
              <a:rPr lang="en-US" altLang="zh-CN" sz="2400"/>
              <a:t>Sname</a:t>
            </a:r>
            <a:r>
              <a:rPr lang="zh-CN" altLang="en-US" sz="2400"/>
              <a:t>，</a:t>
            </a:r>
            <a:r>
              <a:rPr lang="en-US" altLang="zh-CN" sz="2400"/>
              <a:t>Grade</a:t>
            </a:r>
            <a:endParaRPr lang="en-US" altLang="zh-CN" sz="2400"/>
          </a:p>
          <a:p>
            <a:pPr eaLnBrk="1" hangingPunct="1">
              <a:lnSpc>
                <a:spcPct val="110000"/>
              </a:lnSpc>
              <a:buFont typeface="Wingdings" panose="05000000000000000000" pitchFamily="2" charset="2"/>
              <a:buNone/>
            </a:pPr>
            <a:r>
              <a:rPr lang="en-US" altLang="zh-CN" sz="2400"/>
              <a:t>               FROM  </a:t>
            </a:r>
            <a:r>
              <a:rPr lang="en-US" altLang="zh-CN" sz="2400">
                <a:solidFill>
                  <a:srgbClr val="FF3399"/>
                </a:solidFill>
              </a:rPr>
              <a:t>Student</a:t>
            </a:r>
            <a:r>
              <a:rPr lang="zh-CN" altLang="en-US" sz="2400">
                <a:solidFill>
                  <a:srgbClr val="FF3399"/>
                </a:solidFill>
              </a:rPr>
              <a:t>，</a:t>
            </a:r>
            <a:r>
              <a:rPr lang="en-US" altLang="zh-CN" sz="2400">
                <a:solidFill>
                  <a:srgbClr val="FF3399"/>
                </a:solidFill>
              </a:rPr>
              <a:t>SC</a:t>
            </a:r>
            <a:endParaRPr lang="en-US" altLang="zh-CN" sz="2400"/>
          </a:p>
          <a:p>
            <a:pPr eaLnBrk="1" hangingPunct="1">
              <a:lnSpc>
                <a:spcPct val="110000"/>
              </a:lnSpc>
              <a:buFont typeface="Wingdings" panose="05000000000000000000" pitchFamily="2" charset="2"/>
              <a:buNone/>
            </a:pPr>
            <a:r>
              <a:rPr lang="en-US" altLang="zh-CN" sz="2400"/>
              <a:t>               WHERE  Sdept= 'IS' AND</a:t>
            </a:r>
            <a:endParaRPr lang="en-US" altLang="zh-CN" sz="2400"/>
          </a:p>
          <a:p>
            <a:pPr eaLnBrk="1" hangingPunct="1">
              <a:lnSpc>
                <a:spcPct val="110000"/>
              </a:lnSpc>
              <a:buFont typeface="Wingdings" panose="05000000000000000000" pitchFamily="2" charset="2"/>
              <a:buNone/>
            </a:pPr>
            <a:r>
              <a:rPr lang="en-US" altLang="zh-CN" sz="2400"/>
              <a:t>                      Student.Sno=SC.Sno AND</a:t>
            </a:r>
            <a:endParaRPr lang="en-US" altLang="zh-CN" sz="2400"/>
          </a:p>
          <a:p>
            <a:pPr eaLnBrk="1" hangingPunct="1">
              <a:lnSpc>
                <a:spcPct val="110000"/>
              </a:lnSpc>
              <a:buFont typeface="Wingdings" panose="05000000000000000000" pitchFamily="2" charset="2"/>
              <a:buNone/>
            </a:pPr>
            <a:r>
              <a:rPr lang="en-US" altLang="zh-CN" sz="2400"/>
              <a:t>                      SC.Cno= '1'</a:t>
            </a:r>
            <a:r>
              <a:rPr lang="zh-CN" altLang="en-US" sz="2400"/>
              <a:t>；</a:t>
            </a:r>
            <a:endParaRPr lang="zh-CN" altLang="en-US" sz="2400"/>
          </a:p>
        </p:txBody>
      </p:sp>
      <p:sp>
        <p:nvSpPr>
          <p:cNvPr id="30722" name="日期占位符 3"/>
          <p:cNvSpPr>
            <a:spLocks noGrp="1"/>
          </p:cNvSpPr>
          <p:nvPr>
            <p:ph type="dt" sz="quarter" idx="10"/>
          </p:nvPr>
        </p:nvSpPr>
        <p:spPr/>
        <p:txBody>
          <a:bodyPr/>
          <a:lstStyle/>
          <a:p>
            <a:pPr>
              <a:defRPr/>
            </a:pPr>
            <a:fld id="{71D1C481-7E60-4580-B6A7-3A69DFD5D16C}" type="datetime1">
              <a:rPr lang="zh-CN" altLang="en-US"/>
            </a:fld>
            <a:endParaRPr lang="en-US" altLang="zh-CN"/>
          </a:p>
        </p:txBody>
      </p:sp>
      <p:sp>
        <p:nvSpPr>
          <p:cNvPr id="358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1027">
                                            <p:txEl>
                                              <p:pRg st="1" end="1"/>
                                            </p:txEl>
                                          </p:spTgt>
                                        </p:tgtEl>
                                        <p:attrNameLst>
                                          <p:attrName>style.visibility</p:attrName>
                                        </p:attrNameLst>
                                      </p:cBhvr>
                                      <p:to>
                                        <p:strVal val="visible"/>
                                      </p:to>
                                    </p:set>
                                    <p:animEffect transition="in" filter="blinds(horizontal)">
                                      <p:cBhvr>
                                        <p:cTn id="7" dur="500"/>
                                        <p:tgtEl>
                                          <p:spTgt spid="6410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1027">
                                            <p:txEl>
                                              <p:pRg st="2" end="2"/>
                                            </p:txEl>
                                          </p:spTgt>
                                        </p:tgtEl>
                                        <p:attrNameLst>
                                          <p:attrName>style.visibility</p:attrName>
                                        </p:attrNameLst>
                                      </p:cBhvr>
                                      <p:to>
                                        <p:strVal val="visible"/>
                                      </p:to>
                                    </p:set>
                                    <p:animEffect transition="in" filter="blinds(horizontal)">
                                      <p:cBhvr>
                                        <p:cTn id="12" dur="500"/>
                                        <p:tgtEl>
                                          <p:spTgt spid="6410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1027">
                                            <p:txEl>
                                              <p:pRg st="3" end="3"/>
                                            </p:txEl>
                                          </p:spTgt>
                                        </p:tgtEl>
                                        <p:attrNameLst>
                                          <p:attrName>style.visibility</p:attrName>
                                        </p:attrNameLst>
                                      </p:cBhvr>
                                      <p:to>
                                        <p:strVal val="visible"/>
                                      </p:to>
                                    </p:set>
                                    <p:animEffect transition="in" filter="blinds(horizontal)">
                                      <p:cBhvr>
                                        <p:cTn id="17" dur="500"/>
                                        <p:tgtEl>
                                          <p:spTgt spid="6410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1027">
                                            <p:txEl>
                                              <p:pRg st="4" end="4"/>
                                            </p:txEl>
                                          </p:spTgt>
                                        </p:tgtEl>
                                        <p:attrNameLst>
                                          <p:attrName>style.visibility</p:attrName>
                                        </p:attrNameLst>
                                      </p:cBhvr>
                                      <p:to>
                                        <p:strVal val="visible"/>
                                      </p:to>
                                    </p:set>
                                    <p:animEffect transition="in" filter="blinds(horizontal)">
                                      <p:cBhvr>
                                        <p:cTn id="22" dur="500"/>
                                        <p:tgtEl>
                                          <p:spTgt spid="64102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41027">
                                            <p:txEl>
                                              <p:pRg st="5" end="5"/>
                                            </p:txEl>
                                          </p:spTgt>
                                        </p:tgtEl>
                                        <p:attrNameLst>
                                          <p:attrName>style.visibility</p:attrName>
                                        </p:attrNameLst>
                                      </p:cBhvr>
                                      <p:to>
                                        <p:strVal val="visible"/>
                                      </p:to>
                                    </p:set>
                                    <p:animEffect transition="in" filter="blinds(horizontal)">
                                      <p:cBhvr>
                                        <p:cTn id="27" dur="500"/>
                                        <p:tgtEl>
                                          <p:spTgt spid="64102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41027">
                                            <p:txEl>
                                              <p:pRg st="6" end="6"/>
                                            </p:txEl>
                                          </p:spTgt>
                                        </p:tgtEl>
                                        <p:attrNameLst>
                                          <p:attrName>style.visibility</p:attrName>
                                        </p:attrNameLst>
                                      </p:cBhvr>
                                      <p:to>
                                        <p:strVal val="visible"/>
                                      </p:to>
                                    </p:set>
                                    <p:animEffect transition="in" filter="blinds(horizontal)">
                                      <p:cBhvr>
                                        <p:cTn id="32" dur="500"/>
                                        <p:tgtEl>
                                          <p:spTgt spid="64102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41027">
                                            <p:txEl>
                                              <p:pRg st="7" end="7"/>
                                            </p:txEl>
                                          </p:spTgt>
                                        </p:tgtEl>
                                        <p:attrNameLst>
                                          <p:attrName>style.visibility</p:attrName>
                                        </p:attrNameLst>
                                      </p:cBhvr>
                                      <p:to>
                                        <p:strVal val="visible"/>
                                      </p:to>
                                    </p:set>
                                    <p:animEffect transition="in" filter="blinds(horizontal)">
                                      <p:cBhvr>
                                        <p:cTn id="37" dur="500"/>
                                        <p:tgtEl>
                                          <p:spTgt spid="6410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p:cNvSpPr>
          <p:nvPr>
            <p:ph type="title"/>
          </p:nvPr>
        </p:nvSpPr>
        <p:spPr/>
        <p:txBody>
          <a:bodyPr/>
          <a:lstStyle/>
          <a:p>
            <a:pPr eaLnBrk="1" hangingPunct="1"/>
            <a:r>
              <a:rPr lang="zh-CN" altLang="en-US" sz="3600"/>
              <a:t>基于视图的视图</a:t>
            </a:r>
            <a:endParaRPr lang="zh-CN" altLang="en-US"/>
          </a:p>
        </p:txBody>
      </p:sp>
      <p:sp>
        <p:nvSpPr>
          <p:cNvPr id="642051" name="Rectangle 3"/>
          <p:cNvSpPr>
            <a:spLocks noGrp="1" noRot="1"/>
          </p:cNvSpPr>
          <p:nvPr>
            <p:ph idx="1"/>
          </p:nvPr>
        </p:nvSpPr>
        <p:spPr>
          <a:xfrm>
            <a:off x="323850" y="2060575"/>
            <a:ext cx="8153400" cy="4110038"/>
          </a:xfrm>
        </p:spPr>
        <p:txBody>
          <a:bodyPr/>
          <a:lstStyle/>
          <a:p>
            <a:pPr eaLnBrk="1" hangingPunct="1">
              <a:lnSpc>
                <a:spcPct val="130000"/>
              </a:lnSpc>
              <a:buFont typeface="Wingdings" panose="05000000000000000000" pitchFamily="2" charset="2"/>
              <a:buNone/>
            </a:pPr>
            <a:r>
              <a:rPr lang="en-US" altLang="zh-CN" sz="2400"/>
              <a:t>	</a:t>
            </a:r>
            <a:r>
              <a:rPr lang="en-US" altLang="zh-CN" sz="2800"/>
              <a:t>[</a:t>
            </a:r>
            <a:r>
              <a:rPr lang="zh-CN" altLang="en-US" sz="2800"/>
              <a:t>例</a:t>
            </a:r>
            <a:r>
              <a:rPr lang="en-US" altLang="zh-CN" sz="2800"/>
              <a:t>]  </a:t>
            </a:r>
            <a:r>
              <a:rPr lang="zh-CN" altLang="en-US" sz="2800"/>
              <a:t>建立信息系选修了</a:t>
            </a:r>
            <a:r>
              <a:rPr lang="en-US" altLang="zh-CN" sz="2800"/>
              <a:t>1</a:t>
            </a:r>
            <a:r>
              <a:rPr lang="zh-CN" altLang="en-US" sz="2800"/>
              <a:t>号课程且成绩在</a:t>
            </a:r>
            <a:r>
              <a:rPr lang="en-US" altLang="zh-CN" sz="2800"/>
              <a:t>90</a:t>
            </a:r>
            <a:r>
              <a:rPr lang="zh-CN" altLang="en-US" sz="2800"/>
              <a:t>分以上的学生的视图。</a:t>
            </a:r>
            <a:endParaRPr lang="zh-CN" altLang="en-US" sz="2400"/>
          </a:p>
          <a:p>
            <a:pPr eaLnBrk="1" hangingPunct="1">
              <a:lnSpc>
                <a:spcPct val="130000"/>
              </a:lnSpc>
              <a:buFont typeface="Wingdings" panose="05000000000000000000" pitchFamily="2" charset="2"/>
              <a:buNone/>
            </a:pPr>
            <a:r>
              <a:rPr lang="zh-CN" altLang="en-US" sz="2400"/>
              <a:t>        </a:t>
            </a:r>
            <a:r>
              <a:rPr lang="en-US" altLang="zh-CN" sz="2400"/>
              <a:t>CREATE VIEW IS_S2</a:t>
            </a:r>
            <a:endParaRPr lang="en-US" altLang="zh-CN" sz="2400"/>
          </a:p>
          <a:p>
            <a:pPr eaLnBrk="1" hangingPunct="1">
              <a:lnSpc>
                <a:spcPct val="130000"/>
              </a:lnSpc>
              <a:buFont typeface="Wingdings" panose="05000000000000000000" pitchFamily="2" charset="2"/>
              <a:buNone/>
            </a:pPr>
            <a:r>
              <a:rPr lang="en-US" altLang="zh-CN" sz="2400"/>
              <a:t>               AS</a:t>
            </a:r>
            <a:endParaRPr lang="en-US" altLang="zh-CN" sz="2400"/>
          </a:p>
          <a:p>
            <a:pPr eaLnBrk="1" hangingPunct="1">
              <a:lnSpc>
                <a:spcPct val="130000"/>
              </a:lnSpc>
              <a:buFont typeface="Wingdings" panose="05000000000000000000" pitchFamily="2" charset="2"/>
              <a:buNone/>
            </a:pPr>
            <a:r>
              <a:rPr lang="en-US" altLang="zh-CN" sz="2400"/>
              <a:t>               SELECT Sno</a:t>
            </a:r>
            <a:r>
              <a:rPr lang="zh-CN" altLang="en-US" sz="2400"/>
              <a:t>，</a:t>
            </a:r>
            <a:r>
              <a:rPr lang="en-US" altLang="zh-CN" sz="2400"/>
              <a:t>Sname</a:t>
            </a:r>
            <a:r>
              <a:rPr lang="zh-CN" altLang="en-US" sz="2400"/>
              <a:t>，</a:t>
            </a:r>
            <a:r>
              <a:rPr lang="en-US" altLang="zh-CN" sz="2400"/>
              <a:t>Grade</a:t>
            </a:r>
            <a:endParaRPr lang="en-US" altLang="zh-CN" sz="2400"/>
          </a:p>
          <a:p>
            <a:pPr eaLnBrk="1" hangingPunct="1">
              <a:lnSpc>
                <a:spcPct val="130000"/>
              </a:lnSpc>
              <a:buFont typeface="Wingdings" panose="05000000000000000000" pitchFamily="2" charset="2"/>
              <a:buNone/>
            </a:pPr>
            <a:r>
              <a:rPr lang="en-US" altLang="zh-CN" sz="2400"/>
              <a:t>               FROM  </a:t>
            </a:r>
            <a:r>
              <a:rPr lang="en-US" altLang="zh-CN" sz="2400">
                <a:solidFill>
                  <a:srgbClr val="FF3399"/>
                </a:solidFill>
              </a:rPr>
              <a:t>IS_S1</a:t>
            </a:r>
            <a:endParaRPr lang="en-US" altLang="zh-CN" sz="2400">
              <a:solidFill>
                <a:srgbClr val="FF3399"/>
              </a:solidFill>
            </a:endParaRPr>
          </a:p>
          <a:p>
            <a:pPr eaLnBrk="1" hangingPunct="1">
              <a:lnSpc>
                <a:spcPct val="130000"/>
              </a:lnSpc>
              <a:buFont typeface="Wingdings" panose="05000000000000000000" pitchFamily="2" charset="2"/>
              <a:buNone/>
            </a:pPr>
            <a:r>
              <a:rPr lang="en-US" altLang="zh-CN" sz="2400"/>
              <a:t>               WHERE  Grade&gt;=90</a:t>
            </a:r>
            <a:r>
              <a:rPr lang="zh-CN" altLang="en-US" sz="2400"/>
              <a:t>；</a:t>
            </a:r>
            <a:endParaRPr lang="zh-CN" altLang="en-US"/>
          </a:p>
        </p:txBody>
      </p:sp>
      <p:sp>
        <p:nvSpPr>
          <p:cNvPr id="31746" name="日期占位符 3"/>
          <p:cNvSpPr>
            <a:spLocks noGrp="1"/>
          </p:cNvSpPr>
          <p:nvPr>
            <p:ph type="dt" sz="quarter" idx="10"/>
          </p:nvPr>
        </p:nvSpPr>
        <p:spPr/>
        <p:txBody>
          <a:bodyPr/>
          <a:lstStyle/>
          <a:p>
            <a:pPr>
              <a:defRPr/>
            </a:pPr>
            <a:fld id="{05F7823B-F17F-4192-B6E0-8610E2FD81D2}" type="datetime1">
              <a:rPr lang="zh-CN" altLang="en-US"/>
            </a:fld>
            <a:endParaRPr lang="en-US" altLang="zh-CN"/>
          </a:p>
        </p:txBody>
      </p:sp>
      <p:sp>
        <p:nvSpPr>
          <p:cNvPr id="368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2051">
                                            <p:txEl>
                                              <p:pRg st="1" end="1"/>
                                            </p:txEl>
                                          </p:spTgt>
                                        </p:tgtEl>
                                        <p:attrNameLst>
                                          <p:attrName>style.visibility</p:attrName>
                                        </p:attrNameLst>
                                      </p:cBhvr>
                                      <p:to>
                                        <p:strVal val="visible"/>
                                      </p:to>
                                    </p:set>
                                    <p:animEffect transition="in" filter="blinds(horizontal)">
                                      <p:cBhvr>
                                        <p:cTn id="7" dur="500"/>
                                        <p:tgtEl>
                                          <p:spTgt spid="6420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2051">
                                            <p:txEl>
                                              <p:pRg st="2" end="2"/>
                                            </p:txEl>
                                          </p:spTgt>
                                        </p:tgtEl>
                                        <p:attrNameLst>
                                          <p:attrName>style.visibility</p:attrName>
                                        </p:attrNameLst>
                                      </p:cBhvr>
                                      <p:to>
                                        <p:strVal val="visible"/>
                                      </p:to>
                                    </p:set>
                                    <p:animEffect transition="in" filter="blinds(horizontal)">
                                      <p:cBhvr>
                                        <p:cTn id="12" dur="500"/>
                                        <p:tgtEl>
                                          <p:spTgt spid="6420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2051">
                                            <p:txEl>
                                              <p:pRg st="3" end="3"/>
                                            </p:txEl>
                                          </p:spTgt>
                                        </p:tgtEl>
                                        <p:attrNameLst>
                                          <p:attrName>style.visibility</p:attrName>
                                        </p:attrNameLst>
                                      </p:cBhvr>
                                      <p:to>
                                        <p:strVal val="visible"/>
                                      </p:to>
                                    </p:set>
                                    <p:animEffect transition="in" filter="blinds(horizontal)">
                                      <p:cBhvr>
                                        <p:cTn id="17" dur="500"/>
                                        <p:tgtEl>
                                          <p:spTgt spid="64205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2051">
                                            <p:txEl>
                                              <p:pRg st="4" end="4"/>
                                            </p:txEl>
                                          </p:spTgt>
                                        </p:tgtEl>
                                        <p:attrNameLst>
                                          <p:attrName>style.visibility</p:attrName>
                                        </p:attrNameLst>
                                      </p:cBhvr>
                                      <p:to>
                                        <p:strVal val="visible"/>
                                      </p:to>
                                    </p:set>
                                    <p:animEffect transition="in" filter="blinds(horizontal)">
                                      <p:cBhvr>
                                        <p:cTn id="22" dur="500"/>
                                        <p:tgtEl>
                                          <p:spTgt spid="64205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42051">
                                            <p:txEl>
                                              <p:pRg st="5" end="5"/>
                                            </p:txEl>
                                          </p:spTgt>
                                        </p:tgtEl>
                                        <p:attrNameLst>
                                          <p:attrName>style.visibility</p:attrName>
                                        </p:attrNameLst>
                                      </p:cBhvr>
                                      <p:to>
                                        <p:strVal val="visible"/>
                                      </p:to>
                                    </p:set>
                                    <p:animEffect transition="in" filter="blinds(horizontal)">
                                      <p:cBhvr>
                                        <p:cTn id="27" dur="500"/>
                                        <p:tgtEl>
                                          <p:spTgt spid="6420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p:cNvSpPr>
          <p:nvPr>
            <p:ph type="title"/>
          </p:nvPr>
        </p:nvSpPr>
        <p:spPr/>
        <p:txBody>
          <a:bodyPr/>
          <a:lstStyle/>
          <a:p>
            <a:pPr eaLnBrk="1" hangingPunct="1"/>
            <a:r>
              <a:rPr lang="zh-CN" altLang="en-US"/>
              <a:t>带表达式的视图</a:t>
            </a:r>
            <a:endParaRPr lang="zh-CN" altLang="en-US"/>
          </a:p>
        </p:txBody>
      </p:sp>
      <p:sp>
        <p:nvSpPr>
          <p:cNvPr id="643075" name="Rectangle 3"/>
          <p:cNvSpPr>
            <a:spLocks noGrp="1" noRot="1"/>
          </p:cNvSpPr>
          <p:nvPr>
            <p:ph idx="1"/>
          </p:nvPr>
        </p:nvSpPr>
        <p:spPr>
          <a:xfrm>
            <a:off x="609600" y="2060575"/>
            <a:ext cx="8153400" cy="3960813"/>
          </a:xfrm>
        </p:spPr>
        <p:txBody>
          <a:bodyPr/>
          <a:lstStyle/>
          <a:p>
            <a:pPr eaLnBrk="1" hangingPunct="1">
              <a:lnSpc>
                <a:spcPct val="90000"/>
              </a:lnSpc>
              <a:buFont typeface="Wingdings" panose="05000000000000000000" pitchFamily="2" charset="2"/>
              <a:buNone/>
            </a:pPr>
            <a:r>
              <a:rPr lang="en-US" altLang="zh-CN" sz="2800"/>
              <a:t>[</a:t>
            </a:r>
            <a:r>
              <a:rPr lang="zh-CN" altLang="en-US" sz="2800"/>
              <a:t>例</a:t>
            </a:r>
            <a:r>
              <a:rPr lang="en-US" altLang="zh-CN" sz="2800"/>
              <a:t>]  </a:t>
            </a:r>
            <a:r>
              <a:rPr lang="zh-CN" altLang="en-US" sz="2800"/>
              <a:t>定义一个反映学生出生年份的视图。</a:t>
            </a:r>
            <a:endParaRPr lang="zh-CN" altLang="en-US" sz="2800"/>
          </a:p>
          <a:p>
            <a:pPr lvl="1" eaLnBrk="1" hangingPunct="1">
              <a:lnSpc>
                <a:spcPct val="130000"/>
              </a:lnSpc>
              <a:buFont typeface="Wingdings" panose="05000000000000000000" pitchFamily="2" charset="2"/>
              <a:buNone/>
            </a:pPr>
            <a:r>
              <a:rPr lang="zh-CN" altLang="en-US"/>
              <a:t>        </a:t>
            </a:r>
            <a:r>
              <a:rPr lang="en-US" altLang="zh-CN"/>
              <a:t>CREATE  VIEW BT_S(Sno</a:t>
            </a:r>
            <a:r>
              <a:rPr lang="zh-CN" altLang="en-US"/>
              <a:t>，</a:t>
            </a:r>
            <a:r>
              <a:rPr lang="en-US" altLang="zh-CN"/>
              <a:t>Sname</a:t>
            </a:r>
            <a:r>
              <a:rPr lang="zh-CN" altLang="en-US"/>
              <a:t>，</a:t>
            </a:r>
            <a:r>
              <a:rPr lang="en-US" altLang="zh-CN">
                <a:solidFill>
                  <a:srgbClr val="FF3399"/>
                </a:solidFill>
              </a:rPr>
              <a:t>Sbirth</a:t>
            </a:r>
            <a:r>
              <a:rPr lang="en-US" altLang="zh-CN"/>
              <a:t>)</a:t>
            </a:r>
            <a:endParaRPr lang="en-US" altLang="zh-CN"/>
          </a:p>
          <a:p>
            <a:pPr lvl="1" eaLnBrk="1" hangingPunct="1">
              <a:lnSpc>
                <a:spcPct val="130000"/>
              </a:lnSpc>
              <a:buFont typeface="Wingdings" panose="05000000000000000000" pitchFamily="2" charset="2"/>
              <a:buNone/>
            </a:pPr>
            <a:r>
              <a:rPr lang="en-US" altLang="zh-CN"/>
              <a:t>               AS </a:t>
            </a:r>
            <a:endParaRPr lang="en-US" altLang="zh-CN"/>
          </a:p>
          <a:p>
            <a:pPr lvl="1" eaLnBrk="1" hangingPunct="1">
              <a:lnSpc>
                <a:spcPct val="130000"/>
              </a:lnSpc>
              <a:buFont typeface="Wingdings" panose="05000000000000000000" pitchFamily="2" charset="2"/>
              <a:buNone/>
            </a:pPr>
            <a:r>
              <a:rPr lang="en-US" altLang="zh-CN"/>
              <a:t>           SELECT Sno</a:t>
            </a:r>
            <a:r>
              <a:rPr lang="zh-CN" altLang="en-US"/>
              <a:t>，</a:t>
            </a:r>
            <a:r>
              <a:rPr lang="en-US" altLang="zh-CN"/>
              <a:t>Sname</a:t>
            </a:r>
            <a:r>
              <a:rPr lang="zh-CN" altLang="en-US"/>
              <a:t>，</a:t>
            </a:r>
            <a:r>
              <a:rPr lang="en-US" altLang="zh-CN">
                <a:solidFill>
                  <a:srgbClr val="FF3399"/>
                </a:solidFill>
              </a:rPr>
              <a:t>2020-Sage</a:t>
            </a:r>
            <a:endParaRPr lang="en-US" altLang="zh-CN">
              <a:solidFill>
                <a:srgbClr val="FF3399"/>
              </a:solidFill>
            </a:endParaRPr>
          </a:p>
          <a:p>
            <a:pPr lvl="1" eaLnBrk="1" hangingPunct="1">
              <a:lnSpc>
                <a:spcPct val="130000"/>
              </a:lnSpc>
              <a:buFont typeface="Wingdings" panose="05000000000000000000" pitchFamily="2" charset="2"/>
              <a:buNone/>
            </a:pPr>
            <a:r>
              <a:rPr lang="en-US" altLang="zh-CN"/>
              <a:t>           FROM  Student</a:t>
            </a:r>
            <a:endParaRPr lang="en-US" altLang="zh-CN"/>
          </a:p>
          <a:p>
            <a:pPr eaLnBrk="1" hangingPunct="1">
              <a:lnSpc>
                <a:spcPct val="150000"/>
              </a:lnSpc>
              <a:buFont typeface="Wingdings" panose="05000000000000000000" pitchFamily="2" charset="2"/>
              <a:buNone/>
            </a:pPr>
            <a:r>
              <a:rPr lang="en-US" altLang="zh-CN" sz="2400">
                <a:latin typeface="宋体" panose="02010600030101010101" pitchFamily="2" charset="-122"/>
              </a:rPr>
              <a:t>  </a:t>
            </a:r>
            <a:r>
              <a:rPr lang="zh-CN" altLang="en-US" sz="2400">
                <a:latin typeface="宋体" panose="02010600030101010101" pitchFamily="2" charset="-122"/>
              </a:rPr>
              <a:t>设置一些派生属性列</a:t>
            </a:r>
            <a:r>
              <a:rPr lang="en-US" altLang="zh-CN" sz="2400">
                <a:latin typeface="宋体" panose="02010600030101010101" pitchFamily="2" charset="-122"/>
              </a:rPr>
              <a:t>, </a:t>
            </a:r>
            <a:r>
              <a:rPr lang="zh-CN" altLang="en-US" sz="2400">
                <a:latin typeface="宋体" panose="02010600030101010101" pitchFamily="2" charset="-122"/>
              </a:rPr>
              <a:t>也称为虚拟列</a:t>
            </a:r>
            <a:r>
              <a:rPr lang="en-US" altLang="zh-CN" sz="2400">
                <a:latin typeface="宋体" panose="02010600030101010101" pitchFamily="2" charset="-122"/>
              </a:rPr>
              <a:t>--</a:t>
            </a:r>
            <a:r>
              <a:rPr lang="en-US" altLang="zh-CN" sz="2400">
                <a:solidFill>
                  <a:srgbClr val="FF3399"/>
                </a:solidFill>
                <a:latin typeface="宋体" panose="02010600030101010101" pitchFamily="2" charset="-122"/>
              </a:rPr>
              <a:t>Sbirth</a:t>
            </a:r>
            <a:r>
              <a:rPr lang="en-US" altLang="zh-CN" sz="2400">
                <a:latin typeface="宋体" panose="02010600030101010101" pitchFamily="2" charset="-122"/>
              </a:rPr>
              <a:t> </a:t>
            </a:r>
            <a:r>
              <a:rPr lang="zh-CN" altLang="en-US" sz="2400">
                <a:latin typeface="宋体" panose="02010600030101010101" pitchFamily="2" charset="-122"/>
              </a:rPr>
              <a:t>带表达式的视图必须明确定义组成视图的各个属性列名</a:t>
            </a:r>
            <a:endParaRPr lang="zh-CN" altLang="en-US" sz="2400">
              <a:latin typeface="宋体" panose="02010600030101010101" pitchFamily="2" charset="-122"/>
            </a:endParaRPr>
          </a:p>
        </p:txBody>
      </p:sp>
      <p:sp>
        <p:nvSpPr>
          <p:cNvPr id="32770" name="日期占位符 3"/>
          <p:cNvSpPr>
            <a:spLocks noGrp="1"/>
          </p:cNvSpPr>
          <p:nvPr>
            <p:ph type="dt" sz="quarter" idx="10"/>
          </p:nvPr>
        </p:nvSpPr>
        <p:spPr/>
        <p:txBody>
          <a:bodyPr/>
          <a:lstStyle/>
          <a:p>
            <a:pPr>
              <a:defRPr/>
            </a:pPr>
            <a:fld id="{08C72B64-792A-41E1-A781-51EE23330108}" type="datetime1">
              <a:rPr lang="zh-CN" altLang="en-US"/>
            </a:fld>
            <a:endParaRPr lang="en-US" altLang="zh-CN"/>
          </a:p>
        </p:txBody>
      </p:sp>
      <p:sp>
        <p:nvSpPr>
          <p:cNvPr id="378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3075">
                                            <p:txEl>
                                              <p:pRg st="1" end="1"/>
                                            </p:txEl>
                                          </p:spTgt>
                                        </p:tgtEl>
                                        <p:attrNameLst>
                                          <p:attrName>style.visibility</p:attrName>
                                        </p:attrNameLst>
                                      </p:cBhvr>
                                      <p:to>
                                        <p:strVal val="visible"/>
                                      </p:to>
                                    </p:set>
                                    <p:animEffect transition="in" filter="blinds(horizontal)">
                                      <p:cBhvr>
                                        <p:cTn id="7" dur="500"/>
                                        <p:tgtEl>
                                          <p:spTgt spid="6430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3075">
                                            <p:txEl>
                                              <p:pRg st="2" end="2"/>
                                            </p:txEl>
                                          </p:spTgt>
                                        </p:tgtEl>
                                        <p:attrNameLst>
                                          <p:attrName>style.visibility</p:attrName>
                                        </p:attrNameLst>
                                      </p:cBhvr>
                                      <p:to>
                                        <p:strVal val="visible"/>
                                      </p:to>
                                    </p:set>
                                    <p:animEffect transition="in" filter="blinds(horizontal)">
                                      <p:cBhvr>
                                        <p:cTn id="12" dur="500"/>
                                        <p:tgtEl>
                                          <p:spTgt spid="6430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3075">
                                            <p:txEl>
                                              <p:pRg st="3" end="3"/>
                                            </p:txEl>
                                          </p:spTgt>
                                        </p:tgtEl>
                                        <p:attrNameLst>
                                          <p:attrName>style.visibility</p:attrName>
                                        </p:attrNameLst>
                                      </p:cBhvr>
                                      <p:to>
                                        <p:strVal val="visible"/>
                                      </p:to>
                                    </p:set>
                                    <p:animEffect transition="in" filter="blinds(horizontal)">
                                      <p:cBhvr>
                                        <p:cTn id="17" dur="500"/>
                                        <p:tgtEl>
                                          <p:spTgt spid="6430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3075">
                                            <p:txEl>
                                              <p:pRg st="4" end="4"/>
                                            </p:txEl>
                                          </p:spTgt>
                                        </p:tgtEl>
                                        <p:attrNameLst>
                                          <p:attrName>style.visibility</p:attrName>
                                        </p:attrNameLst>
                                      </p:cBhvr>
                                      <p:to>
                                        <p:strVal val="visible"/>
                                      </p:to>
                                    </p:set>
                                    <p:animEffect transition="in" filter="blinds(horizontal)">
                                      <p:cBhvr>
                                        <p:cTn id="22" dur="500"/>
                                        <p:tgtEl>
                                          <p:spTgt spid="64307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43075">
                                            <p:txEl>
                                              <p:pRg st="5" end="5"/>
                                            </p:txEl>
                                          </p:spTgt>
                                        </p:tgtEl>
                                        <p:attrNameLst>
                                          <p:attrName>style.visibility</p:attrName>
                                        </p:attrNameLst>
                                      </p:cBhvr>
                                      <p:to>
                                        <p:strVal val="visible"/>
                                      </p:to>
                                    </p:set>
                                    <p:animEffect transition="in" filter="blinds(horizontal)">
                                      <p:cBhvr>
                                        <p:cTn id="27" dur="500"/>
                                        <p:tgtEl>
                                          <p:spTgt spid="643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p:cNvSpPr>
          <p:nvPr>
            <p:ph type="title"/>
          </p:nvPr>
        </p:nvSpPr>
        <p:spPr/>
        <p:txBody>
          <a:bodyPr/>
          <a:lstStyle/>
          <a:p>
            <a:pPr eaLnBrk="1" hangingPunct="1"/>
            <a:r>
              <a:rPr lang="en-US" altLang="zh-CN" sz="4000"/>
              <a:t> </a:t>
            </a:r>
            <a:r>
              <a:rPr lang="zh-CN" altLang="en-US" sz="4000"/>
              <a:t>建立分组视图</a:t>
            </a:r>
            <a:endParaRPr lang="zh-CN" altLang="en-US" sz="4000"/>
          </a:p>
        </p:txBody>
      </p:sp>
      <p:sp>
        <p:nvSpPr>
          <p:cNvPr id="644099" name="Rectangle 3"/>
          <p:cNvSpPr>
            <a:spLocks noGrp="1" noRot="1"/>
          </p:cNvSpPr>
          <p:nvPr>
            <p:ph idx="1"/>
          </p:nvPr>
        </p:nvSpPr>
        <p:spPr>
          <a:xfrm>
            <a:off x="611188" y="2060575"/>
            <a:ext cx="8153400" cy="4032250"/>
          </a:xfrm>
        </p:spPr>
        <p:txBody>
          <a:bodyPr/>
          <a:lstStyle/>
          <a:p>
            <a:pPr eaLnBrk="1" hangingPunct="1">
              <a:lnSpc>
                <a:spcPct val="80000"/>
              </a:lnSpc>
              <a:buFont typeface="Wingdings" panose="05000000000000000000" pitchFamily="2" charset="2"/>
              <a:buNone/>
            </a:pPr>
            <a:r>
              <a:rPr lang="en-US" altLang="zh-CN" sz="2800"/>
              <a:t>[</a:t>
            </a:r>
            <a:r>
              <a:rPr lang="zh-CN" altLang="en-US" sz="2800"/>
              <a:t>例</a:t>
            </a:r>
            <a:r>
              <a:rPr lang="en-US" altLang="zh-CN" sz="2800"/>
              <a:t>]  </a:t>
            </a:r>
            <a:r>
              <a:rPr lang="zh-CN" altLang="en-US" sz="2400"/>
              <a:t>将学生的学号及他的平均成绩定义为一个视图</a:t>
            </a:r>
            <a:endParaRPr lang="zh-CN" altLang="en-US"/>
          </a:p>
          <a:p>
            <a:pPr eaLnBrk="1" hangingPunct="1">
              <a:lnSpc>
                <a:spcPct val="120000"/>
              </a:lnSpc>
              <a:buFont typeface="Wingdings" panose="05000000000000000000" pitchFamily="2" charset="2"/>
              <a:buNone/>
            </a:pPr>
            <a:r>
              <a:rPr lang="zh-CN" altLang="en-US" sz="2800"/>
              <a:t>	       </a:t>
            </a:r>
            <a:r>
              <a:rPr lang="zh-CN" altLang="en-US" sz="2400"/>
              <a:t>假设</a:t>
            </a:r>
            <a:r>
              <a:rPr lang="en-US" altLang="zh-CN" sz="2400"/>
              <a:t>SC</a:t>
            </a:r>
            <a:r>
              <a:rPr lang="zh-CN" altLang="en-US" sz="2400"/>
              <a:t>表中“成绩”列</a:t>
            </a:r>
            <a:r>
              <a:rPr lang="en-US" altLang="zh-CN" sz="2400"/>
              <a:t>Grade</a:t>
            </a:r>
            <a:r>
              <a:rPr lang="zh-CN" altLang="en-US" sz="2400"/>
              <a:t>为数字型</a:t>
            </a:r>
            <a:endParaRPr lang="zh-CN" altLang="en-US"/>
          </a:p>
          <a:p>
            <a:pPr eaLnBrk="1" hangingPunct="1">
              <a:lnSpc>
                <a:spcPct val="120000"/>
              </a:lnSpc>
              <a:buFont typeface="Wingdings" panose="05000000000000000000" pitchFamily="2" charset="2"/>
              <a:buNone/>
            </a:pPr>
            <a:r>
              <a:rPr lang="zh-CN" altLang="en-US" sz="2800"/>
              <a:t>            </a:t>
            </a:r>
            <a:r>
              <a:rPr lang="en-US" altLang="zh-CN" sz="2800"/>
              <a:t>CREAT  VIEW S_G(Sno</a:t>
            </a:r>
            <a:r>
              <a:rPr lang="zh-CN" altLang="en-US" sz="2800"/>
              <a:t>，</a:t>
            </a:r>
            <a:r>
              <a:rPr lang="en-US" altLang="zh-CN" sz="2800">
                <a:solidFill>
                  <a:srgbClr val="FF3399"/>
                </a:solidFill>
              </a:rPr>
              <a:t>Gavg</a:t>
            </a:r>
            <a:r>
              <a:rPr lang="en-US" altLang="zh-CN" sz="2800"/>
              <a:t>)</a:t>
            </a:r>
            <a:endParaRPr lang="en-US" altLang="zh-CN" sz="2800"/>
          </a:p>
          <a:p>
            <a:pPr eaLnBrk="1" hangingPunct="1">
              <a:lnSpc>
                <a:spcPct val="120000"/>
              </a:lnSpc>
              <a:buFont typeface="Wingdings" panose="05000000000000000000" pitchFamily="2" charset="2"/>
              <a:buNone/>
            </a:pPr>
            <a:r>
              <a:rPr lang="en-US" altLang="zh-CN" sz="2800"/>
              <a:t>            AS  </a:t>
            </a:r>
            <a:endParaRPr lang="en-US" altLang="zh-CN" sz="2800"/>
          </a:p>
          <a:p>
            <a:pPr eaLnBrk="1" hangingPunct="1">
              <a:lnSpc>
                <a:spcPct val="120000"/>
              </a:lnSpc>
              <a:buFont typeface="Wingdings" panose="05000000000000000000" pitchFamily="2" charset="2"/>
              <a:buNone/>
            </a:pPr>
            <a:r>
              <a:rPr lang="en-US" altLang="zh-CN" sz="2800"/>
              <a:t>              SELECT Sno</a:t>
            </a:r>
            <a:r>
              <a:rPr lang="zh-CN" altLang="en-US" sz="2800"/>
              <a:t>，</a:t>
            </a:r>
            <a:r>
              <a:rPr lang="en-US" altLang="zh-CN" sz="2800">
                <a:solidFill>
                  <a:srgbClr val="FF3399"/>
                </a:solidFill>
              </a:rPr>
              <a:t>AVG(Grade)</a:t>
            </a:r>
            <a:endParaRPr lang="en-US" altLang="zh-CN" sz="2800">
              <a:solidFill>
                <a:srgbClr val="FF3399"/>
              </a:solidFill>
            </a:endParaRPr>
          </a:p>
          <a:p>
            <a:pPr eaLnBrk="1" hangingPunct="1">
              <a:lnSpc>
                <a:spcPct val="120000"/>
              </a:lnSpc>
              <a:buFont typeface="Wingdings" panose="05000000000000000000" pitchFamily="2" charset="2"/>
              <a:buNone/>
            </a:pPr>
            <a:r>
              <a:rPr lang="en-US" altLang="zh-CN" sz="2800"/>
              <a:t>               FROM  SC</a:t>
            </a:r>
            <a:endParaRPr lang="en-US" altLang="zh-CN" sz="2800"/>
          </a:p>
          <a:p>
            <a:pPr eaLnBrk="1" hangingPunct="1">
              <a:lnSpc>
                <a:spcPct val="120000"/>
              </a:lnSpc>
              <a:buFont typeface="Wingdings" panose="05000000000000000000" pitchFamily="2" charset="2"/>
              <a:buNone/>
            </a:pPr>
            <a:r>
              <a:rPr lang="en-US" altLang="zh-CN" sz="2800">
                <a:solidFill>
                  <a:srgbClr val="FF3399"/>
                </a:solidFill>
              </a:rPr>
              <a:t>               GROUP BY Sno</a:t>
            </a:r>
            <a:r>
              <a:rPr lang="zh-CN" altLang="en-US" sz="2800">
                <a:solidFill>
                  <a:srgbClr val="FF3399"/>
                </a:solidFill>
              </a:rPr>
              <a:t>；</a:t>
            </a:r>
            <a:endParaRPr lang="zh-CN" altLang="en-US" sz="2800"/>
          </a:p>
        </p:txBody>
      </p:sp>
      <p:sp>
        <p:nvSpPr>
          <p:cNvPr id="33794" name="日期占位符 3"/>
          <p:cNvSpPr>
            <a:spLocks noGrp="1"/>
          </p:cNvSpPr>
          <p:nvPr>
            <p:ph type="dt" sz="quarter" idx="10"/>
          </p:nvPr>
        </p:nvSpPr>
        <p:spPr/>
        <p:txBody>
          <a:bodyPr/>
          <a:lstStyle/>
          <a:p>
            <a:pPr>
              <a:defRPr/>
            </a:pPr>
            <a:fld id="{32E4A479-FB52-4752-AD2B-CDE192DC7697}" type="datetime1">
              <a:rPr lang="zh-CN" altLang="en-US"/>
            </a:fld>
            <a:endParaRPr lang="en-US" altLang="zh-CN"/>
          </a:p>
        </p:txBody>
      </p:sp>
      <p:sp>
        <p:nvSpPr>
          <p:cNvPr id="389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4099">
                                            <p:txEl>
                                              <p:pRg st="2" end="2"/>
                                            </p:txEl>
                                          </p:spTgt>
                                        </p:tgtEl>
                                        <p:attrNameLst>
                                          <p:attrName>style.visibility</p:attrName>
                                        </p:attrNameLst>
                                      </p:cBhvr>
                                      <p:to>
                                        <p:strVal val="visible"/>
                                      </p:to>
                                    </p:set>
                                    <p:animEffect transition="in" filter="blinds(horizontal)">
                                      <p:cBhvr>
                                        <p:cTn id="7" dur="500"/>
                                        <p:tgtEl>
                                          <p:spTgt spid="64409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4099">
                                            <p:txEl>
                                              <p:pRg st="3" end="3"/>
                                            </p:txEl>
                                          </p:spTgt>
                                        </p:tgtEl>
                                        <p:attrNameLst>
                                          <p:attrName>style.visibility</p:attrName>
                                        </p:attrNameLst>
                                      </p:cBhvr>
                                      <p:to>
                                        <p:strVal val="visible"/>
                                      </p:to>
                                    </p:set>
                                    <p:animEffect transition="in" filter="blinds(horizontal)">
                                      <p:cBhvr>
                                        <p:cTn id="12" dur="500"/>
                                        <p:tgtEl>
                                          <p:spTgt spid="64409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4099">
                                            <p:txEl>
                                              <p:pRg st="4" end="4"/>
                                            </p:txEl>
                                          </p:spTgt>
                                        </p:tgtEl>
                                        <p:attrNameLst>
                                          <p:attrName>style.visibility</p:attrName>
                                        </p:attrNameLst>
                                      </p:cBhvr>
                                      <p:to>
                                        <p:strVal val="visible"/>
                                      </p:to>
                                    </p:set>
                                    <p:animEffect transition="in" filter="blinds(horizontal)">
                                      <p:cBhvr>
                                        <p:cTn id="17" dur="500"/>
                                        <p:tgtEl>
                                          <p:spTgt spid="64409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4099">
                                            <p:txEl>
                                              <p:pRg st="5" end="5"/>
                                            </p:txEl>
                                          </p:spTgt>
                                        </p:tgtEl>
                                        <p:attrNameLst>
                                          <p:attrName>style.visibility</p:attrName>
                                        </p:attrNameLst>
                                      </p:cBhvr>
                                      <p:to>
                                        <p:strVal val="visible"/>
                                      </p:to>
                                    </p:set>
                                    <p:animEffect transition="in" filter="blinds(horizontal)">
                                      <p:cBhvr>
                                        <p:cTn id="22" dur="500"/>
                                        <p:tgtEl>
                                          <p:spTgt spid="64409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44099">
                                            <p:txEl>
                                              <p:pRg st="6" end="6"/>
                                            </p:txEl>
                                          </p:spTgt>
                                        </p:tgtEl>
                                        <p:attrNameLst>
                                          <p:attrName>style.visibility</p:attrName>
                                        </p:attrNameLst>
                                      </p:cBhvr>
                                      <p:to>
                                        <p:strVal val="visible"/>
                                      </p:to>
                                    </p:set>
                                    <p:animEffect transition="in" filter="blinds(horizontal)">
                                      <p:cBhvr>
                                        <p:cTn id="27" dur="500"/>
                                        <p:tgtEl>
                                          <p:spTgt spid="644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p:cNvSpPr>
          <p:nvPr>
            <p:ph type="title"/>
          </p:nvPr>
        </p:nvSpPr>
        <p:spPr/>
        <p:txBody>
          <a:bodyPr/>
          <a:lstStyle/>
          <a:p>
            <a:pPr eaLnBrk="1" hangingPunct="1"/>
            <a:r>
              <a:rPr lang="en-US" altLang="zh-CN"/>
              <a:t>2. </a:t>
            </a:r>
            <a:r>
              <a:rPr lang="zh-CN" altLang="en-US"/>
              <a:t>删除视图</a:t>
            </a:r>
            <a:endParaRPr lang="zh-CN" altLang="en-US"/>
          </a:p>
        </p:txBody>
      </p:sp>
      <p:sp>
        <p:nvSpPr>
          <p:cNvPr id="39939" name="Rectangle 3"/>
          <p:cNvSpPr>
            <a:spLocks noGrp="1" noRot="1"/>
          </p:cNvSpPr>
          <p:nvPr>
            <p:ph idx="1"/>
          </p:nvPr>
        </p:nvSpPr>
        <p:spPr/>
        <p:txBody>
          <a:bodyPr/>
          <a:lstStyle/>
          <a:p>
            <a:pPr eaLnBrk="1" hangingPunct="1"/>
            <a:r>
              <a:rPr lang="en-US" altLang="zh-CN"/>
              <a:t>DROP  VIEW  &lt;</a:t>
            </a:r>
            <a:r>
              <a:rPr lang="zh-CN" altLang="en-US"/>
              <a:t>视图名</a:t>
            </a:r>
            <a:r>
              <a:rPr lang="en-US" altLang="zh-CN"/>
              <a:t>&gt;</a:t>
            </a:r>
            <a:r>
              <a:rPr lang="zh-CN" altLang="en-US"/>
              <a:t>；</a:t>
            </a:r>
            <a:endParaRPr lang="zh-CN" altLang="en-US"/>
          </a:p>
          <a:p>
            <a:pPr lvl="1" eaLnBrk="1" hangingPunct="1">
              <a:lnSpc>
                <a:spcPct val="130000"/>
              </a:lnSpc>
            </a:pPr>
            <a:r>
              <a:rPr lang="zh-CN" altLang="en-US"/>
              <a:t>该语句从数据字典中删除指定的视图定义</a:t>
            </a:r>
            <a:endParaRPr lang="zh-CN" altLang="en-US"/>
          </a:p>
          <a:p>
            <a:pPr lvl="1" eaLnBrk="1" hangingPunct="1">
              <a:lnSpc>
                <a:spcPct val="130000"/>
              </a:lnSpc>
            </a:pPr>
            <a:r>
              <a:rPr lang="zh-CN" altLang="en-US"/>
              <a:t>由该视图导出的其他视图定义仍在数据字典中，但已不能使用，必须显式删除</a:t>
            </a:r>
            <a:endParaRPr lang="zh-CN" altLang="en-US"/>
          </a:p>
          <a:p>
            <a:pPr lvl="1" eaLnBrk="1" hangingPunct="1">
              <a:lnSpc>
                <a:spcPct val="130000"/>
              </a:lnSpc>
            </a:pPr>
            <a:r>
              <a:rPr lang="zh-CN" altLang="en-US"/>
              <a:t>删除基表时，由该基表导出的所有视图定义都必须显式删除</a:t>
            </a:r>
            <a:endParaRPr lang="zh-CN" altLang="en-US"/>
          </a:p>
          <a:p>
            <a:pPr lvl="1" eaLnBrk="1" hangingPunct="1">
              <a:lnSpc>
                <a:spcPct val="130000"/>
              </a:lnSpc>
              <a:buFont typeface="Wingdings" panose="05000000000000000000" pitchFamily="2" charset="2"/>
              <a:buNone/>
            </a:pPr>
            <a:endParaRPr lang="en-US" altLang="zh-CN"/>
          </a:p>
        </p:txBody>
      </p:sp>
      <p:sp>
        <p:nvSpPr>
          <p:cNvPr id="34818" name="日期占位符 3"/>
          <p:cNvSpPr>
            <a:spLocks noGrp="1"/>
          </p:cNvSpPr>
          <p:nvPr>
            <p:ph type="dt" sz="quarter" idx="10"/>
          </p:nvPr>
        </p:nvSpPr>
        <p:spPr/>
        <p:txBody>
          <a:bodyPr/>
          <a:lstStyle/>
          <a:p>
            <a:pPr>
              <a:defRPr/>
            </a:pPr>
            <a:fld id="{50AB4756-1D67-4579-B4C6-B4DB84AD988E}" type="datetime1">
              <a:rPr lang="zh-CN" altLang="en-US"/>
            </a:fld>
            <a:endParaRPr lang="en-US" altLang="zh-CN"/>
          </a:p>
        </p:txBody>
      </p:sp>
      <p:sp>
        <p:nvSpPr>
          <p:cNvPr id="399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p:cNvSpPr>
          <p:nvPr>
            <p:ph type="title"/>
          </p:nvPr>
        </p:nvSpPr>
        <p:spPr/>
        <p:txBody>
          <a:bodyPr/>
          <a:lstStyle/>
          <a:p>
            <a:pPr eaLnBrk="1" hangingPunct="1"/>
            <a:r>
              <a:rPr lang="zh-CN" altLang="en-US"/>
              <a:t>删除视图</a:t>
            </a:r>
            <a:r>
              <a:rPr lang="en-US" altLang="zh-CN"/>
              <a:t>(</a:t>
            </a:r>
            <a:r>
              <a:rPr lang="zh-CN" altLang="en-US"/>
              <a:t>续）</a:t>
            </a:r>
            <a:endParaRPr lang="zh-CN" altLang="en-US"/>
          </a:p>
        </p:txBody>
      </p:sp>
      <p:sp>
        <p:nvSpPr>
          <p:cNvPr id="40963" name="Rectangle 3"/>
          <p:cNvSpPr>
            <a:spLocks noGrp="1" noRot="1"/>
          </p:cNvSpPr>
          <p:nvPr>
            <p:ph idx="1"/>
          </p:nvPr>
        </p:nvSpPr>
        <p:spPr/>
        <p:txBody>
          <a:bodyPr/>
          <a:lstStyle/>
          <a:p>
            <a:pPr lvl="4" algn="just" eaLnBrk="1" hangingPunct="1">
              <a:buFont typeface="Wingdings 2" panose="05020102010507070707" pitchFamily="18" charset="2"/>
              <a:buNone/>
            </a:pPr>
            <a:r>
              <a:rPr lang="en-US" altLang="zh-CN" sz="1800"/>
              <a:t>  		</a:t>
            </a:r>
            <a:endParaRPr lang="en-US" altLang="zh-CN" sz="1800"/>
          </a:p>
          <a:p>
            <a:pPr algn="just" eaLnBrk="1" hangingPunct="1">
              <a:buFont typeface="Wingdings" panose="05000000000000000000" pitchFamily="2" charset="2"/>
              <a:buNone/>
            </a:pPr>
            <a:r>
              <a:rPr lang="en-US" altLang="zh-CN" sz="2800"/>
              <a:t>  </a:t>
            </a:r>
            <a:r>
              <a:rPr lang="en-US" altLang="zh-CN"/>
              <a:t>[</a:t>
            </a:r>
            <a:r>
              <a:rPr lang="zh-CN" altLang="en-US">
                <a:ea typeface="黑体" panose="02010609060101010101" pitchFamily="49" charset="-122"/>
              </a:rPr>
              <a:t>例</a:t>
            </a:r>
            <a:r>
              <a:rPr lang="en-US" altLang="zh-CN"/>
              <a:t>]  </a:t>
            </a:r>
            <a:r>
              <a:rPr lang="zh-CN" altLang="en-US"/>
              <a:t>删除视图</a:t>
            </a:r>
            <a:r>
              <a:rPr lang="en-US" altLang="zh-CN"/>
              <a:t>IS_S1</a:t>
            </a:r>
            <a:endParaRPr lang="en-US" altLang="zh-CN"/>
          </a:p>
          <a:p>
            <a:pPr algn="just" eaLnBrk="1" hangingPunct="1">
              <a:buFont typeface="Wingdings" panose="05000000000000000000" pitchFamily="2" charset="2"/>
              <a:buNone/>
            </a:pPr>
            <a:r>
              <a:rPr lang="en-US" altLang="zh-CN" sz="2800"/>
              <a:t>     </a:t>
            </a:r>
            <a:endParaRPr lang="en-US" altLang="zh-CN" sz="2800"/>
          </a:p>
          <a:p>
            <a:pPr algn="just" eaLnBrk="1" hangingPunct="1">
              <a:buFont typeface="Wingdings" panose="05000000000000000000" pitchFamily="2" charset="2"/>
              <a:buNone/>
            </a:pPr>
            <a:r>
              <a:rPr lang="en-US" altLang="zh-CN" sz="2800"/>
              <a:t>   DROP VIEW IS_S1</a:t>
            </a:r>
            <a:r>
              <a:rPr lang="zh-CN" altLang="en-US" sz="2800"/>
              <a:t>；</a:t>
            </a:r>
            <a:endParaRPr lang="zh-CN" altLang="en-US" sz="2800"/>
          </a:p>
          <a:p>
            <a:pPr algn="just" eaLnBrk="1" hangingPunct="1"/>
            <a:endParaRPr lang="zh-CN" altLang="en-US"/>
          </a:p>
          <a:p>
            <a:pPr algn="just" eaLnBrk="1" hangingPunct="1">
              <a:buFont typeface="Wingdings" panose="05000000000000000000" pitchFamily="2" charset="2"/>
              <a:buNone/>
            </a:pPr>
            <a:r>
              <a:rPr lang="zh-CN" altLang="en-US"/>
              <a:t>  </a:t>
            </a:r>
            <a:endParaRPr lang="zh-CN" altLang="en-US"/>
          </a:p>
          <a:p>
            <a:pPr eaLnBrk="1" hangingPunct="1"/>
            <a:endParaRPr lang="en-US" altLang="zh-CN"/>
          </a:p>
        </p:txBody>
      </p:sp>
      <p:sp>
        <p:nvSpPr>
          <p:cNvPr id="35842" name="日期占位符 3"/>
          <p:cNvSpPr>
            <a:spLocks noGrp="1"/>
          </p:cNvSpPr>
          <p:nvPr>
            <p:ph type="dt" sz="quarter" idx="10"/>
          </p:nvPr>
        </p:nvSpPr>
        <p:spPr/>
        <p:txBody>
          <a:bodyPr/>
          <a:lstStyle/>
          <a:p>
            <a:pPr>
              <a:defRPr/>
            </a:pPr>
            <a:fld id="{4FDF2FA1-7FBA-43DE-BF2C-425812E8C91D}" type="datetime1">
              <a:rPr lang="zh-CN" altLang="en-US"/>
            </a:fld>
            <a:endParaRPr lang="en-US" altLang="zh-CN"/>
          </a:p>
        </p:txBody>
      </p:sp>
      <p:sp>
        <p:nvSpPr>
          <p:cNvPr id="409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p:txBody>
          <a:bodyPr/>
          <a:lstStyle/>
          <a:p>
            <a:pPr eaLnBrk="1" hangingPunct="1"/>
            <a:r>
              <a:rPr lang="en-US" altLang="zh-CN" sz="4000"/>
              <a:t>3.5  </a:t>
            </a:r>
            <a:r>
              <a:rPr lang="zh-CN" altLang="en-US" sz="4000"/>
              <a:t>视    图</a:t>
            </a:r>
            <a:endParaRPr lang="zh-CN" altLang="en-US" sz="4000"/>
          </a:p>
        </p:txBody>
      </p:sp>
      <p:sp>
        <p:nvSpPr>
          <p:cNvPr id="41987" name="Rectangle 3"/>
          <p:cNvSpPr>
            <a:spLocks noGrp="1" noRot="1"/>
          </p:cNvSpPr>
          <p:nvPr>
            <p:ph idx="1"/>
          </p:nvPr>
        </p:nvSpPr>
        <p:spPr/>
        <p:txBody>
          <a:bodyPr/>
          <a:lstStyle/>
          <a:p>
            <a:pPr eaLnBrk="1" hangingPunct="1">
              <a:lnSpc>
                <a:spcPct val="110000"/>
              </a:lnSpc>
              <a:buFont typeface="Wingdings" panose="05000000000000000000" pitchFamily="2" charset="2"/>
              <a:buNone/>
            </a:pPr>
            <a:r>
              <a:rPr lang="en-US" altLang="zh-CN"/>
              <a:t>3.5.1  </a:t>
            </a:r>
            <a:r>
              <a:rPr lang="zh-CN" altLang="en-US"/>
              <a:t>定义视图</a:t>
            </a:r>
            <a:endParaRPr lang="zh-CN" altLang="en-US"/>
          </a:p>
          <a:p>
            <a:pPr eaLnBrk="1" hangingPunct="1">
              <a:lnSpc>
                <a:spcPct val="110000"/>
              </a:lnSpc>
              <a:buFont typeface="Wingdings" panose="05000000000000000000" pitchFamily="2" charset="2"/>
              <a:buNone/>
            </a:pPr>
            <a:r>
              <a:rPr lang="en-US" altLang="zh-CN">
                <a:solidFill>
                  <a:schemeClr val="tx2"/>
                </a:solidFill>
              </a:rPr>
              <a:t>3.5.2  </a:t>
            </a:r>
            <a:r>
              <a:rPr lang="zh-CN" altLang="en-US">
                <a:solidFill>
                  <a:schemeClr val="tx2"/>
                </a:solidFill>
              </a:rPr>
              <a:t>查询视图</a:t>
            </a:r>
            <a:endParaRPr lang="zh-CN" altLang="en-US">
              <a:solidFill>
                <a:schemeClr val="tx2"/>
              </a:solidFill>
            </a:endParaRPr>
          </a:p>
          <a:p>
            <a:pPr eaLnBrk="1" hangingPunct="1">
              <a:lnSpc>
                <a:spcPct val="110000"/>
              </a:lnSpc>
              <a:buFont typeface="Wingdings" panose="05000000000000000000" pitchFamily="2" charset="2"/>
              <a:buNone/>
            </a:pPr>
            <a:r>
              <a:rPr lang="en-US" altLang="zh-CN"/>
              <a:t>3.5.3  </a:t>
            </a:r>
            <a:r>
              <a:rPr lang="zh-CN" altLang="en-US"/>
              <a:t>更新视图</a:t>
            </a:r>
            <a:endParaRPr lang="zh-CN" altLang="en-US"/>
          </a:p>
          <a:p>
            <a:pPr eaLnBrk="1" hangingPunct="1">
              <a:lnSpc>
                <a:spcPct val="110000"/>
              </a:lnSpc>
              <a:buFont typeface="Wingdings" panose="05000000000000000000" pitchFamily="2" charset="2"/>
              <a:buNone/>
            </a:pPr>
            <a:r>
              <a:rPr lang="en-US" altLang="zh-CN"/>
              <a:t>3.5.4  </a:t>
            </a:r>
            <a:r>
              <a:rPr lang="zh-CN" altLang="en-US"/>
              <a:t>视图的作用</a:t>
            </a:r>
            <a:endParaRPr lang="zh-CN" altLang="en-US"/>
          </a:p>
          <a:p>
            <a:pPr eaLnBrk="1" hangingPunct="1">
              <a:buFont typeface="Wingdings" panose="05000000000000000000" pitchFamily="2" charset="2"/>
              <a:buNone/>
            </a:pPr>
            <a:endParaRPr lang="en-US" altLang="zh-CN"/>
          </a:p>
        </p:txBody>
      </p:sp>
      <p:sp>
        <p:nvSpPr>
          <p:cNvPr id="36866" name="日期占位符 3"/>
          <p:cNvSpPr>
            <a:spLocks noGrp="1"/>
          </p:cNvSpPr>
          <p:nvPr>
            <p:ph type="dt" sz="quarter" idx="10"/>
          </p:nvPr>
        </p:nvSpPr>
        <p:spPr/>
        <p:txBody>
          <a:bodyPr/>
          <a:lstStyle/>
          <a:p>
            <a:pPr>
              <a:defRPr/>
            </a:pPr>
            <a:fld id="{CDC316AD-FDCB-413D-9175-BE2DB6E13B83}" type="datetime1">
              <a:rPr lang="zh-CN" altLang="en-US"/>
            </a:fld>
            <a:endParaRPr lang="en-US" altLang="zh-CN"/>
          </a:p>
        </p:txBody>
      </p:sp>
      <p:sp>
        <p:nvSpPr>
          <p:cNvPr id="419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p:cNvSpPr>
          <p:nvPr>
            <p:ph type="title"/>
          </p:nvPr>
        </p:nvSpPr>
        <p:spPr/>
        <p:txBody>
          <a:bodyPr/>
          <a:lstStyle/>
          <a:p>
            <a:pPr eaLnBrk="1" hangingPunct="1"/>
            <a:r>
              <a:rPr lang="en-US" altLang="zh-CN"/>
              <a:t>3.5.2  </a:t>
            </a:r>
            <a:r>
              <a:rPr lang="zh-CN" altLang="en-US"/>
              <a:t>查询视图</a:t>
            </a:r>
            <a:endParaRPr lang="zh-CN" altLang="en-US"/>
          </a:p>
        </p:txBody>
      </p:sp>
      <p:sp>
        <p:nvSpPr>
          <p:cNvPr id="43011" name="Rectangle 3"/>
          <p:cNvSpPr>
            <a:spLocks noGrp="1" noRot="1"/>
          </p:cNvSpPr>
          <p:nvPr>
            <p:ph idx="1"/>
          </p:nvPr>
        </p:nvSpPr>
        <p:spPr/>
        <p:txBody>
          <a:bodyPr/>
          <a:lstStyle/>
          <a:p>
            <a:pPr eaLnBrk="1" hangingPunct="1">
              <a:lnSpc>
                <a:spcPct val="130000"/>
              </a:lnSpc>
              <a:spcAft>
                <a:spcPct val="30000"/>
              </a:spcAft>
            </a:pPr>
            <a:r>
              <a:rPr lang="zh-CN" altLang="en-US" sz="2400"/>
              <a:t>从用户角度：查询视图与查询基本表相同</a:t>
            </a:r>
            <a:endParaRPr lang="zh-CN" altLang="en-US" sz="2400"/>
          </a:p>
          <a:p>
            <a:pPr eaLnBrk="1" hangingPunct="1">
              <a:lnSpc>
                <a:spcPct val="130000"/>
              </a:lnSpc>
            </a:pPr>
            <a:r>
              <a:rPr lang="en-US" altLang="zh-CN" sz="2400"/>
              <a:t>DBMS</a:t>
            </a:r>
            <a:r>
              <a:rPr lang="zh-CN" altLang="en-US" sz="2400">
                <a:solidFill>
                  <a:srgbClr val="D32DB7"/>
                </a:solidFill>
              </a:rPr>
              <a:t>实现</a:t>
            </a:r>
            <a:r>
              <a:rPr lang="zh-CN" altLang="en-US" sz="2400"/>
              <a:t>视图查询的方法</a:t>
            </a:r>
            <a:endParaRPr lang="zh-CN" altLang="en-US" sz="2400"/>
          </a:p>
          <a:p>
            <a:pPr lvl="1" eaLnBrk="1" hangingPunct="1">
              <a:lnSpc>
                <a:spcPct val="130000"/>
              </a:lnSpc>
            </a:pPr>
            <a:r>
              <a:rPr lang="zh-CN" altLang="en-US" sz="2000"/>
              <a:t>实体化视图（</a:t>
            </a:r>
            <a:r>
              <a:rPr lang="en-US" altLang="zh-CN" sz="2000"/>
              <a:t>View Materialization</a:t>
            </a:r>
            <a:r>
              <a:rPr lang="zh-CN" altLang="en-US" sz="2000"/>
              <a:t>）</a:t>
            </a:r>
            <a:endParaRPr lang="zh-CN" altLang="en-US" sz="1800"/>
          </a:p>
          <a:p>
            <a:pPr lvl="2" eaLnBrk="1" hangingPunct="1">
              <a:lnSpc>
                <a:spcPct val="130000"/>
              </a:lnSpc>
            </a:pPr>
            <a:r>
              <a:rPr lang="zh-CN" altLang="en-US" sz="2000"/>
              <a:t>有效性检查：检查所查询的视图是否存在</a:t>
            </a:r>
            <a:endParaRPr lang="zh-CN" altLang="en-US" sz="2000"/>
          </a:p>
          <a:p>
            <a:pPr lvl="2" eaLnBrk="1" hangingPunct="1">
              <a:lnSpc>
                <a:spcPct val="130000"/>
              </a:lnSpc>
            </a:pPr>
            <a:r>
              <a:rPr lang="zh-CN" altLang="en-US" sz="2000"/>
              <a:t>执行视图定义，将视图临时实体化，生成临时表</a:t>
            </a:r>
            <a:endParaRPr lang="zh-CN" altLang="en-US" sz="2000"/>
          </a:p>
          <a:p>
            <a:pPr lvl="2" eaLnBrk="1" hangingPunct="1">
              <a:lnSpc>
                <a:spcPct val="130000"/>
              </a:lnSpc>
            </a:pPr>
            <a:r>
              <a:rPr lang="zh-CN" altLang="en-US" sz="2000"/>
              <a:t>查询视图转换为查询临时表</a:t>
            </a:r>
            <a:endParaRPr lang="zh-CN" altLang="en-US" sz="2000"/>
          </a:p>
          <a:p>
            <a:pPr lvl="2" eaLnBrk="1" hangingPunct="1">
              <a:lnSpc>
                <a:spcPct val="130000"/>
              </a:lnSpc>
            </a:pPr>
            <a:r>
              <a:rPr lang="zh-CN" altLang="en-US" sz="2000"/>
              <a:t>查询完毕删除被实体化的视图</a:t>
            </a:r>
            <a:r>
              <a:rPr lang="en-US" altLang="zh-CN" sz="2000"/>
              <a:t>(</a:t>
            </a:r>
            <a:r>
              <a:rPr lang="zh-CN" altLang="en-US" sz="2000"/>
              <a:t>临时表</a:t>
            </a:r>
            <a:r>
              <a:rPr lang="en-US" altLang="zh-CN" sz="2000"/>
              <a:t>)</a:t>
            </a:r>
            <a:endParaRPr lang="en-US" altLang="zh-CN" sz="2000"/>
          </a:p>
        </p:txBody>
      </p:sp>
      <p:sp>
        <p:nvSpPr>
          <p:cNvPr id="37890" name="日期占位符 3"/>
          <p:cNvSpPr>
            <a:spLocks noGrp="1"/>
          </p:cNvSpPr>
          <p:nvPr>
            <p:ph type="dt" sz="quarter" idx="10"/>
          </p:nvPr>
        </p:nvSpPr>
        <p:spPr/>
        <p:txBody>
          <a:bodyPr/>
          <a:lstStyle/>
          <a:p>
            <a:pPr>
              <a:defRPr/>
            </a:pPr>
            <a:fld id="{F149F93C-AAA5-4EF8-BC4F-FDDDA1DF1259}" type="datetime1">
              <a:rPr lang="zh-CN" altLang="en-US"/>
            </a:fld>
            <a:endParaRPr lang="en-US" altLang="zh-CN"/>
          </a:p>
        </p:txBody>
      </p:sp>
      <p:sp>
        <p:nvSpPr>
          <p:cNvPr id="430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p:cNvSpPr>
          <p:nvPr>
            <p:ph type="title"/>
          </p:nvPr>
        </p:nvSpPr>
        <p:spPr/>
        <p:txBody>
          <a:bodyPr/>
          <a:lstStyle/>
          <a:p>
            <a:pPr eaLnBrk="1" hangingPunct="1"/>
            <a:r>
              <a:rPr lang="zh-CN" altLang="en-US"/>
              <a:t>查询视图（续）</a:t>
            </a:r>
            <a:endParaRPr lang="zh-CN" altLang="en-US"/>
          </a:p>
        </p:txBody>
      </p:sp>
      <p:sp>
        <p:nvSpPr>
          <p:cNvPr id="44035" name="Rectangle 3"/>
          <p:cNvSpPr>
            <a:spLocks noGrp="1" noRot="1"/>
          </p:cNvSpPr>
          <p:nvPr>
            <p:ph idx="1"/>
          </p:nvPr>
        </p:nvSpPr>
        <p:spPr/>
        <p:txBody>
          <a:bodyPr/>
          <a:lstStyle/>
          <a:p>
            <a:pPr eaLnBrk="1" hangingPunct="1">
              <a:lnSpc>
                <a:spcPct val="80000"/>
              </a:lnSpc>
              <a:buFont typeface="Wingdings" panose="05000000000000000000" pitchFamily="2" charset="2"/>
              <a:buNone/>
            </a:pPr>
            <a:r>
              <a:rPr lang="en-US" altLang="zh-CN" sz="2800"/>
              <a:t>[</a:t>
            </a:r>
            <a:r>
              <a:rPr lang="zh-CN" altLang="en-US" sz="2800"/>
              <a:t>例</a:t>
            </a:r>
            <a:r>
              <a:rPr lang="en-US" altLang="zh-CN" sz="2800"/>
              <a:t>]  </a:t>
            </a:r>
            <a:r>
              <a:rPr lang="zh-CN" altLang="en-US" sz="2400"/>
              <a:t>在信息系学生的视图中找出年龄小于</a:t>
            </a:r>
            <a:r>
              <a:rPr lang="en-US" altLang="zh-CN" sz="2400"/>
              <a:t>20</a:t>
            </a:r>
            <a:r>
              <a:rPr lang="zh-CN" altLang="en-US" sz="2400"/>
              <a:t>岁的学生。</a:t>
            </a:r>
            <a:endParaRPr lang="zh-CN" altLang="en-US" sz="2400"/>
          </a:p>
          <a:p>
            <a:pPr lvl="1" eaLnBrk="1" hangingPunct="1">
              <a:lnSpc>
                <a:spcPct val="80000"/>
              </a:lnSpc>
              <a:buFont typeface="Wingdings" panose="05000000000000000000" pitchFamily="2" charset="2"/>
              <a:buNone/>
            </a:pPr>
            <a:r>
              <a:rPr lang="zh-CN" altLang="en-US"/>
              <a:t>        </a:t>
            </a:r>
            <a:r>
              <a:rPr lang="en-US" altLang="zh-CN"/>
              <a:t>SELECT   Sno</a:t>
            </a:r>
            <a:r>
              <a:rPr lang="zh-CN" altLang="en-US"/>
              <a:t>，</a:t>
            </a:r>
            <a:r>
              <a:rPr lang="en-US" altLang="zh-CN"/>
              <a:t>Sage</a:t>
            </a:r>
            <a:endParaRPr lang="en-US" altLang="zh-CN"/>
          </a:p>
          <a:p>
            <a:pPr lvl="1" eaLnBrk="1" hangingPunct="1">
              <a:lnSpc>
                <a:spcPct val="80000"/>
              </a:lnSpc>
              <a:buFont typeface="Wingdings" panose="05000000000000000000" pitchFamily="2" charset="2"/>
              <a:buNone/>
            </a:pPr>
            <a:r>
              <a:rPr lang="en-US" altLang="zh-CN"/>
              <a:t>        FROM      IS_Student</a:t>
            </a:r>
            <a:endParaRPr lang="en-US" altLang="zh-CN"/>
          </a:p>
          <a:p>
            <a:pPr lvl="1" eaLnBrk="1" hangingPunct="1">
              <a:lnSpc>
                <a:spcPct val="80000"/>
              </a:lnSpc>
              <a:buFont typeface="Wingdings" panose="05000000000000000000" pitchFamily="2" charset="2"/>
              <a:buNone/>
            </a:pPr>
            <a:r>
              <a:rPr lang="en-US" altLang="zh-CN"/>
              <a:t>        WHERE   Sage&lt;20</a:t>
            </a:r>
            <a:r>
              <a:rPr lang="zh-CN" altLang="en-US"/>
              <a:t>；</a:t>
            </a:r>
            <a:endParaRPr lang="zh-CN" altLang="en-US"/>
          </a:p>
          <a:p>
            <a:pPr lvl="1" eaLnBrk="1" hangingPunct="1">
              <a:lnSpc>
                <a:spcPct val="80000"/>
              </a:lnSpc>
              <a:buFont typeface="Wingdings" panose="05000000000000000000" pitchFamily="2" charset="2"/>
              <a:buNone/>
            </a:pPr>
            <a:r>
              <a:rPr lang="en-US" altLang="zh-CN"/>
              <a:t>IS_Student</a:t>
            </a:r>
            <a:r>
              <a:rPr lang="zh-CN" altLang="en-US"/>
              <a:t>视图的定义 </a:t>
            </a:r>
            <a:r>
              <a:rPr lang="en-US" altLang="zh-CN"/>
              <a:t>(</a:t>
            </a:r>
            <a:r>
              <a:rPr lang="zh-CN" altLang="en-US"/>
              <a:t>视图定义例</a:t>
            </a:r>
            <a:r>
              <a:rPr lang="en-US" altLang="zh-CN"/>
              <a:t>1)</a:t>
            </a:r>
            <a:r>
              <a:rPr lang="zh-CN" altLang="en-US"/>
              <a:t>：</a:t>
            </a:r>
            <a:endParaRPr lang="zh-CN" altLang="en-US"/>
          </a:p>
          <a:p>
            <a:pPr lvl="1" eaLnBrk="1" hangingPunct="1">
              <a:lnSpc>
                <a:spcPct val="80000"/>
              </a:lnSpc>
              <a:buFont typeface="Wingdings" panose="05000000000000000000" pitchFamily="2" charset="2"/>
              <a:buNone/>
            </a:pPr>
            <a:r>
              <a:rPr lang="zh-CN" altLang="en-US"/>
              <a:t>        </a:t>
            </a:r>
            <a:r>
              <a:rPr lang="en-US" altLang="zh-CN"/>
              <a:t>CREATE VIEW IS_Student</a:t>
            </a:r>
            <a:endParaRPr lang="en-US" altLang="zh-CN"/>
          </a:p>
          <a:p>
            <a:pPr lvl="1" eaLnBrk="1" hangingPunct="1">
              <a:lnSpc>
                <a:spcPct val="80000"/>
              </a:lnSpc>
              <a:buFont typeface="Wingdings" panose="05000000000000000000" pitchFamily="2" charset="2"/>
              <a:buNone/>
            </a:pPr>
            <a:r>
              <a:rPr lang="en-US" altLang="zh-CN"/>
              <a:t>               AS </a:t>
            </a:r>
            <a:endParaRPr lang="en-US" altLang="zh-CN"/>
          </a:p>
          <a:p>
            <a:pPr lvl="1" eaLnBrk="1" hangingPunct="1">
              <a:lnSpc>
                <a:spcPct val="80000"/>
              </a:lnSpc>
              <a:buFont typeface="Wingdings" panose="05000000000000000000" pitchFamily="2" charset="2"/>
              <a:buNone/>
            </a:pPr>
            <a:r>
              <a:rPr lang="en-US" altLang="zh-CN"/>
              <a:t>               SELECT Sno</a:t>
            </a:r>
            <a:r>
              <a:rPr lang="zh-CN" altLang="en-US"/>
              <a:t>，</a:t>
            </a:r>
            <a:r>
              <a:rPr lang="en-US" altLang="zh-CN"/>
              <a:t>Sname</a:t>
            </a:r>
            <a:r>
              <a:rPr lang="zh-CN" altLang="en-US"/>
              <a:t>，</a:t>
            </a:r>
            <a:r>
              <a:rPr lang="en-US" altLang="zh-CN"/>
              <a:t>Sage</a:t>
            </a:r>
            <a:endParaRPr lang="en-US" altLang="zh-CN"/>
          </a:p>
          <a:p>
            <a:pPr lvl="1" eaLnBrk="1" hangingPunct="1">
              <a:lnSpc>
                <a:spcPct val="80000"/>
              </a:lnSpc>
              <a:buFont typeface="Wingdings" panose="05000000000000000000" pitchFamily="2" charset="2"/>
              <a:buNone/>
            </a:pPr>
            <a:r>
              <a:rPr lang="en-US" altLang="zh-CN"/>
              <a:t>               FROM  Student</a:t>
            </a:r>
            <a:endParaRPr lang="en-US" altLang="zh-CN"/>
          </a:p>
          <a:p>
            <a:pPr lvl="1" eaLnBrk="1" hangingPunct="1">
              <a:lnSpc>
                <a:spcPct val="80000"/>
              </a:lnSpc>
              <a:buFont typeface="Wingdings" panose="05000000000000000000" pitchFamily="2" charset="2"/>
              <a:buNone/>
            </a:pPr>
            <a:r>
              <a:rPr lang="en-US" altLang="zh-CN"/>
              <a:t>               WHERE  Sdept= 'IS‘</a:t>
            </a:r>
            <a:r>
              <a:rPr lang="zh-CN" altLang="en-US"/>
              <a:t>；</a:t>
            </a:r>
            <a:endParaRPr lang="zh-CN" altLang="en-US"/>
          </a:p>
        </p:txBody>
      </p:sp>
      <p:sp>
        <p:nvSpPr>
          <p:cNvPr id="38914" name="日期占位符 3"/>
          <p:cNvSpPr>
            <a:spLocks noGrp="1"/>
          </p:cNvSpPr>
          <p:nvPr>
            <p:ph type="dt" sz="quarter" idx="10"/>
          </p:nvPr>
        </p:nvSpPr>
        <p:spPr/>
        <p:txBody>
          <a:bodyPr/>
          <a:lstStyle/>
          <a:p>
            <a:pPr>
              <a:defRPr/>
            </a:pPr>
            <a:fld id="{AC72FC90-8F67-4022-9370-F06D738E9D39}" type="datetime1">
              <a:rPr lang="zh-CN" altLang="en-US"/>
            </a:fld>
            <a:endParaRPr lang="en-US" altLang="zh-CN"/>
          </a:p>
        </p:txBody>
      </p:sp>
      <p:sp>
        <p:nvSpPr>
          <p:cNvPr id="440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p:cNvSpPr>
          <p:nvPr>
            <p:ph type="title"/>
          </p:nvPr>
        </p:nvSpPr>
        <p:spPr/>
        <p:txBody>
          <a:bodyPr/>
          <a:lstStyle/>
          <a:p>
            <a:pPr eaLnBrk="1" hangingPunct="1"/>
            <a:r>
              <a:rPr lang="zh-CN" altLang="en-US"/>
              <a:t>查询视图（续）</a:t>
            </a:r>
            <a:endParaRPr lang="zh-CN" altLang="en-US"/>
          </a:p>
        </p:txBody>
      </p:sp>
      <p:sp>
        <p:nvSpPr>
          <p:cNvPr id="45059" name="Rectangle 3"/>
          <p:cNvSpPr>
            <a:spLocks noGrp="1" noRot="1"/>
          </p:cNvSpPr>
          <p:nvPr>
            <p:ph idx="1"/>
          </p:nvPr>
        </p:nvSpPr>
        <p:spPr/>
        <p:txBody>
          <a:bodyPr/>
          <a:lstStyle/>
          <a:p>
            <a:pPr eaLnBrk="1" hangingPunct="1">
              <a:buFont typeface="Wingdings" panose="05000000000000000000" pitchFamily="2" charset="2"/>
              <a:buNone/>
            </a:pPr>
            <a:r>
              <a:rPr lang="en-US" altLang="zh-CN"/>
              <a:t>[</a:t>
            </a:r>
            <a:r>
              <a:rPr lang="zh-CN" altLang="en-US"/>
              <a:t>例</a:t>
            </a:r>
            <a:r>
              <a:rPr lang="en-US" altLang="zh-CN"/>
              <a:t>]  </a:t>
            </a:r>
            <a:r>
              <a:rPr lang="zh-CN" altLang="en-US"/>
              <a:t>查询信息系选修了</a:t>
            </a:r>
            <a:r>
              <a:rPr lang="en-US" altLang="zh-CN"/>
              <a:t>1</a:t>
            </a:r>
            <a:r>
              <a:rPr lang="zh-CN" altLang="en-US"/>
              <a:t>号课程的学生</a:t>
            </a:r>
            <a:endParaRPr lang="zh-CN" altLang="en-US"/>
          </a:p>
          <a:p>
            <a:pPr lvl="1" eaLnBrk="1" hangingPunct="1">
              <a:lnSpc>
                <a:spcPct val="140000"/>
              </a:lnSpc>
              <a:buFont typeface="Wingdings" panose="05000000000000000000" pitchFamily="2" charset="2"/>
              <a:buNone/>
            </a:pPr>
            <a:r>
              <a:rPr lang="en-US" altLang="zh-CN"/>
              <a:t>SELECT  Sno</a:t>
            </a:r>
            <a:r>
              <a:rPr lang="zh-CN" altLang="en-US"/>
              <a:t>，</a:t>
            </a:r>
            <a:r>
              <a:rPr lang="en-US" altLang="zh-CN"/>
              <a:t>Sname</a:t>
            </a:r>
            <a:endParaRPr lang="en-US" altLang="zh-CN"/>
          </a:p>
          <a:p>
            <a:pPr lvl="1" eaLnBrk="1" hangingPunct="1">
              <a:buFont typeface="Wingdings" panose="05000000000000000000" pitchFamily="2" charset="2"/>
              <a:buNone/>
            </a:pPr>
            <a:r>
              <a:rPr lang="en-US" altLang="zh-CN"/>
              <a:t>FROM     </a:t>
            </a:r>
            <a:r>
              <a:rPr lang="en-US" altLang="zh-CN">
                <a:solidFill>
                  <a:srgbClr val="D32DB7"/>
                </a:solidFill>
              </a:rPr>
              <a:t>IS_Student</a:t>
            </a:r>
            <a:r>
              <a:rPr lang="zh-CN" altLang="en-US"/>
              <a:t>，</a:t>
            </a:r>
            <a:r>
              <a:rPr lang="en-US" altLang="zh-CN"/>
              <a:t>SC</a:t>
            </a:r>
            <a:endParaRPr lang="en-US" altLang="zh-CN"/>
          </a:p>
          <a:p>
            <a:pPr lvl="1" eaLnBrk="1" hangingPunct="1">
              <a:buFont typeface="Wingdings" panose="05000000000000000000" pitchFamily="2" charset="2"/>
              <a:buNone/>
            </a:pPr>
            <a:r>
              <a:rPr lang="en-US" altLang="zh-CN"/>
              <a:t>WHERE  IS_Student.Sno =SC.Sno AND</a:t>
            </a:r>
            <a:endParaRPr lang="en-US" altLang="zh-CN"/>
          </a:p>
          <a:p>
            <a:pPr lvl="1" eaLnBrk="1" hangingPunct="1">
              <a:buFont typeface="Wingdings" panose="05000000000000000000" pitchFamily="2" charset="2"/>
              <a:buNone/>
            </a:pPr>
            <a:r>
              <a:rPr lang="en-US" altLang="zh-CN"/>
              <a:t>                  SC.Cno= '1'</a:t>
            </a:r>
            <a:r>
              <a:rPr lang="zh-CN" altLang="en-US"/>
              <a:t>；</a:t>
            </a:r>
            <a:endParaRPr lang="zh-CN" altLang="en-US" sz="4000"/>
          </a:p>
        </p:txBody>
      </p:sp>
      <p:sp>
        <p:nvSpPr>
          <p:cNvPr id="39938" name="日期占位符 3"/>
          <p:cNvSpPr>
            <a:spLocks noGrp="1"/>
          </p:cNvSpPr>
          <p:nvPr>
            <p:ph type="dt" sz="quarter" idx="10"/>
          </p:nvPr>
        </p:nvSpPr>
        <p:spPr/>
        <p:txBody>
          <a:bodyPr/>
          <a:lstStyle/>
          <a:p>
            <a:pPr>
              <a:defRPr/>
            </a:pPr>
            <a:fld id="{0785B659-B806-4A87-B870-E1DAEF4A121D}" type="datetime1">
              <a:rPr lang="zh-CN" altLang="en-US"/>
            </a:fld>
            <a:endParaRPr lang="en-US" altLang="zh-CN"/>
          </a:p>
        </p:txBody>
      </p:sp>
      <p:sp>
        <p:nvSpPr>
          <p:cNvPr id="450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p:cNvSpPr>
          <p:nvPr>
            <p:ph type="title"/>
          </p:nvPr>
        </p:nvSpPr>
        <p:spPr/>
        <p:txBody>
          <a:bodyPr/>
          <a:lstStyle/>
          <a:p>
            <a:pPr eaLnBrk="1" hangingPunct="1"/>
            <a:r>
              <a:rPr lang="zh-CN" altLang="en-US"/>
              <a:t>数据模型</a:t>
            </a:r>
            <a:endParaRPr lang="zh-CN" altLang="en-US"/>
          </a:p>
        </p:txBody>
      </p:sp>
      <p:sp>
        <p:nvSpPr>
          <p:cNvPr id="57347" name="Rectangle 3"/>
          <p:cNvSpPr>
            <a:spLocks noGrp="1" noRot="1"/>
          </p:cNvSpPr>
          <p:nvPr>
            <p:ph idx="1"/>
          </p:nvPr>
        </p:nvSpPr>
        <p:spPr>
          <a:xfrm>
            <a:off x="609600" y="2205038"/>
            <a:ext cx="7772400" cy="3816350"/>
          </a:xfrm>
        </p:spPr>
        <p:txBody>
          <a:bodyPr/>
          <a:lstStyle/>
          <a:p>
            <a:pPr eaLnBrk="1" hangingPunct="1">
              <a:lnSpc>
                <a:spcPct val="140000"/>
              </a:lnSpc>
            </a:pPr>
            <a:r>
              <a:rPr lang="zh-CN" altLang="en-US" sz="2400"/>
              <a:t>信息循环经历了三个领域：</a:t>
            </a:r>
            <a:endParaRPr lang="zh-CN" altLang="en-US" sz="2400"/>
          </a:p>
          <a:p>
            <a:pPr lvl="1" eaLnBrk="1" hangingPunct="1">
              <a:lnSpc>
                <a:spcPct val="140000"/>
              </a:lnSpc>
            </a:pPr>
            <a:r>
              <a:rPr lang="zh-CN" altLang="en-US" sz="2000"/>
              <a:t>现实世界</a:t>
            </a:r>
            <a:endParaRPr lang="zh-CN" altLang="en-US" sz="2000"/>
          </a:p>
          <a:p>
            <a:pPr lvl="1" eaLnBrk="1" hangingPunct="1">
              <a:lnSpc>
                <a:spcPct val="140000"/>
              </a:lnSpc>
            </a:pPr>
            <a:r>
              <a:rPr lang="zh-CN" altLang="en-US" sz="2000"/>
              <a:t>信息世界</a:t>
            </a:r>
            <a:endParaRPr lang="en-US" altLang="zh-CN" sz="2000"/>
          </a:p>
          <a:p>
            <a:pPr lvl="1" eaLnBrk="1" hangingPunct="1">
              <a:lnSpc>
                <a:spcPct val="140000"/>
              </a:lnSpc>
              <a:buFont typeface="Wingdings 2" panose="05020102010507070707" pitchFamily="18" charset="2"/>
              <a:buNone/>
            </a:pPr>
            <a:r>
              <a:rPr lang="en-US" altLang="zh-CN" sz="1800"/>
              <a:t>   (</a:t>
            </a:r>
            <a:r>
              <a:rPr lang="zh-CN" altLang="en-US" sz="1800"/>
              <a:t>概念模型</a:t>
            </a:r>
            <a:r>
              <a:rPr lang="en-US" altLang="zh-CN" sz="1800"/>
              <a:t>)</a:t>
            </a:r>
            <a:endParaRPr lang="zh-CN" altLang="en-US" sz="1800"/>
          </a:p>
          <a:p>
            <a:pPr lvl="1" eaLnBrk="1" hangingPunct="1">
              <a:lnSpc>
                <a:spcPct val="140000"/>
              </a:lnSpc>
            </a:pPr>
            <a:r>
              <a:rPr lang="zh-CN" altLang="en-US" sz="2000"/>
              <a:t>计算机世界</a:t>
            </a:r>
            <a:endParaRPr lang="en-US" altLang="zh-CN" sz="2000"/>
          </a:p>
          <a:p>
            <a:pPr lvl="1" eaLnBrk="1" hangingPunct="1">
              <a:lnSpc>
                <a:spcPct val="140000"/>
              </a:lnSpc>
              <a:buFont typeface="Wingdings 2" panose="05020102010507070707" pitchFamily="18" charset="2"/>
              <a:buNone/>
            </a:pPr>
            <a:r>
              <a:rPr lang="en-US" altLang="zh-CN" sz="2000"/>
              <a:t> </a:t>
            </a:r>
            <a:r>
              <a:rPr lang="zh-CN" altLang="en-US" sz="1800"/>
              <a:t>（逻辑模型和物理模型）</a:t>
            </a:r>
            <a:endParaRPr lang="zh-CN" altLang="en-US" sz="1800"/>
          </a:p>
          <a:p>
            <a:pPr eaLnBrk="1" hangingPunct="1">
              <a:lnSpc>
                <a:spcPct val="140000"/>
              </a:lnSpc>
            </a:pPr>
            <a:r>
              <a:rPr lang="zh-CN" altLang="en-US" sz="2000" b="1"/>
              <a:t>在数据库中用数据模型这个工具来</a:t>
            </a:r>
            <a:r>
              <a:rPr lang="zh-CN" altLang="en-US" sz="2000" b="1" u="sng">
                <a:solidFill>
                  <a:schemeClr val="tx2"/>
                </a:solidFill>
              </a:rPr>
              <a:t>抽象、表示和处理</a:t>
            </a:r>
            <a:r>
              <a:rPr lang="zh-CN" altLang="en-US" sz="2000" b="1"/>
              <a:t>现实世界中的数据和信息。通俗地讲数据模型就是现实世界的模拟。</a:t>
            </a:r>
            <a:endParaRPr lang="zh-CN" altLang="en-US" sz="2000" b="1"/>
          </a:p>
        </p:txBody>
      </p:sp>
      <p:sp>
        <p:nvSpPr>
          <p:cNvPr id="8192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5E54C8BE-67E2-4E6B-AE7B-0E6B2483AA64}"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
        <p:nvSpPr>
          <p:cNvPr id="39943" name="Rectangle 5"/>
          <p:cNvSpPr>
            <a:spLocks noChangeArrowheads="1"/>
          </p:cNvSpPr>
          <p:nvPr/>
        </p:nvSpPr>
        <p:spPr bwMode="auto">
          <a:xfrm>
            <a:off x="5435600" y="2852738"/>
            <a:ext cx="1203325" cy="1512887"/>
          </a:xfrm>
          <a:prstGeom prst="rect">
            <a:avLst/>
          </a:prstGeom>
          <a:solidFill>
            <a:schemeClr val="tx2">
              <a:lumMod val="20000"/>
              <a:lumOff val="80000"/>
            </a:schemeClr>
          </a:solidFill>
          <a:ln w="9525">
            <a:solidFill>
              <a:schemeClr val="tx1"/>
            </a:solidFill>
            <a:miter lim="800000"/>
          </a:ln>
        </p:spPr>
        <p:txBody>
          <a:bodyPr wrap="none" anchor="ctr"/>
          <a:lstStyle/>
          <a:p>
            <a:pPr algn="ctr" eaLnBrk="1" hangingPunct="1">
              <a:defRPr/>
            </a:pPr>
            <a:r>
              <a:rPr lang="zh-CN" altLang="en-US" dirty="0"/>
              <a:t>实体</a:t>
            </a:r>
            <a:endParaRPr lang="zh-CN" altLang="en-US" dirty="0"/>
          </a:p>
          <a:p>
            <a:pPr algn="ctr" eaLnBrk="1" hangingPunct="1">
              <a:defRPr/>
            </a:pPr>
            <a:r>
              <a:rPr lang="zh-CN" altLang="en-US" dirty="0"/>
              <a:t>属性</a:t>
            </a:r>
            <a:endParaRPr lang="zh-CN" altLang="en-US" dirty="0"/>
          </a:p>
          <a:p>
            <a:pPr algn="ctr" eaLnBrk="1" hangingPunct="1">
              <a:defRPr/>
            </a:pPr>
            <a:r>
              <a:rPr lang="zh-CN" altLang="en-US" dirty="0"/>
              <a:t>实体集</a:t>
            </a:r>
            <a:endParaRPr lang="zh-CN" altLang="en-US" dirty="0"/>
          </a:p>
          <a:p>
            <a:pPr algn="ctr" eaLnBrk="1" hangingPunct="1">
              <a:defRPr/>
            </a:pPr>
            <a:r>
              <a:rPr lang="zh-CN" altLang="en-US" dirty="0"/>
              <a:t>实体模型</a:t>
            </a:r>
            <a:endParaRPr lang="zh-CN" altLang="en-US" dirty="0"/>
          </a:p>
        </p:txBody>
      </p:sp>
      <p:grpSp>
        <p:nvGrpSpPr>
          <p:cNvPr id="2" name="Group 15"/>
          <p:cNvGrpSpPr/>
          <p:nvPr/>
        </p:nvGrpSpPr>
        <p:grpSpPr bwMode="auto">
          <a:xfrm>
            <a:off x="3187700" y="2852738"/>
            <a:ext cx="5251450" cy="1512887"/>
            <a:chOff x="2008" y="1797"/>
            <a:chExt cx="3308" cy="953"/>
          </a:xfrm>
        </p:grpSpPr>
        <p:sp>
          <p:nvSpPr>
            <p:cNvPr id="50184" name="Rectangle 4"/>
            <p:cNvSpPr>
              <a:spLocks noChangeArrowheads="1"/>
            </p:cNvSpPr>
            <p:nvPr/>
          </p:nvSpPr>
          <p:spPr bwMode="auto">
            <a:xfrm>
              <a:off x="2008" y="1797"/>
              <a:ext cx="1043" cy="953"/>
            </a:xfrm>
            <a:prstGeom prst="rect">
              <a:avLst/>
            </a:prstGeom>
            <a:solidFill>
              <a:schemeClr val="tx2">
                <a:lumMod val="20000"/>
                <a:lumOff val="80000"/>
              </a:schemeClr>
            </a:solidFill>
            <a:ln w="9525">
              <a:solidFill>
                <a:schemeClr val="tx1"/>
              </a:solidFill>
              <a:miter lim="800000"/>
            </a:ln>
          </p:spPr>
          <p:txBody>
            <a:bodyPr wrap="none" anchor="ctr"/>
            <a:lstStyle/>
            <a:p>
              <a:pPr algn="ctr" eaLnBrk="1" hangingPunct="1">
                <a:defRPr/>
              </a:pPr>
              <a:r>
                <a:rPr lang="zh-CN" altLang="en-US" dirty="0"/>
                <a:t>个体</a:t>
              </a:r>
              <a:endParaRPr lang="zh-CN" altLang="en-US" dirty="0"/>
            </a:p>
            <a:p>
              <a:pPr algn="ctr" eaLnBrk="1" hangingPunct="1">
                <a:defRPr/>
              </a:pPr>
              <a:r>
                <a:rPr lang="zh-CN" altLang="en-US" dirty="0"/>
                <a:t>特征</a:t>
              </a:r>
              <a:endParaRPr lang="zh-CN" altLang="en-US" dirty="0"/>
            </a:p>
            <a:p>
              <a:pPr algn="ctr" eaLnBrk="1" hangingPunct="1">
                <a:defRPr/>
              </a:pPr>
              <a:r>
                <a:rPr lang="zh-CN" altLang="en-US" dirty="0"/>
                <a:t>总体</a:t>
              </a:r>
              <a:endParaRPr lang="zh-CN" altLang="en-US" dirty="0"/>
            </a:p>
            <a:p>
              <a:pPr algn="ctr" eaLnBrk="1" hangingPunct="1">
                <a:defRPr/>
              </a:pPr>
              <a:r>
                <a:rPr lang="zh-CN" altLang="en-US" dirty="0"/>
                <a:t>事物及其联系</a:t>
              </a:r>
              <a:endParaRPr lang="zh-CN" altLang="en-US" dirty="0"/>
            </a:p>
          </p:txBody>
        </p:sp>
        <p:sp>
          <p:nvSpPr>
            <p:cNvPr id="50185" name="Rectangle 6"/>
            <p:cNvSpPr>
              <a:spLocks noChangeArrowheads="1"/>
            </p:cNvSpPr>
            <p:nvPr/>
          </p:nvSpPr>
          <p:spPr bwMode="auto">
            <a:xfrm>
              <a:off x="4558" y="1797"/>
              <a:ext cx="758" cy="907"/>
            </a:xfrm>
            <a:prstGeom prst="rect">
              <a:avLst/>
            </a:prstGeom>
            <a:solidFill>
              <a:schemeClr val="tx2">
                <a:lumMod val="20000"/>
                <a:lumOff val="80000"/>
              </a:schemeClr>
            </a:solidFill>
            <a:ln w="9525">
              <a:solidFill>
                <a:schemeClr val="tx1"/>
              </a:solidFill>
              <a:miter lim="800000"/>
            </a:ln>
          </p:spPr>
          <p:txBody>
            <a:bodyPr wrap="none" anchor="ctr"/>
            <a:lstStyle/>
            <a:p>
              <a:pPr algn="ctr" eaLnBrk="1" hangingPunct="1">
                <a:defRPr/>
              </a:pPr>
              <a:r>
                <a:rPr lang="zh-CN" altLang="en-US" dirty="0"/>
                <a:t>记录</a:t>
              </a:r>
              <a:endParaRPr lang="zh-CN" altLang="en-US" dirty="0"/>
            </a:p>
            <a:p>
              <a:pPr algn="ctr" eaLnBrk="1" hangingPunct="1">
                <a:defRPr/>
              </a:pPr>
              <a:r>
                <a:rPr lang="zh-CN" altLang="en-US" dirty="0"/>
                <a:t>数据项</a:t>
              </a:r>
              <a:endParaRPr lang="zh-CN" altLang="en-US" dirty="0"/>
            </a:p>
            <a:p>
              <a:pPr algn="ctr" eaLnBrk="1" hangingPunct="1">
                <a:defRPr/>
              </a:pPr>
              <a:r>
                <a:rPr lang="zh-CN" altLang="en-US" dirty="0"/>
                <a:t>文件</a:t>
              </a:r>
              <a:endParaRPr lang="zh-CN" altLang="en-US" dirty="0"/>
            </a:p>
            <a:p>
              <a:pPr algn="ctr" eaLnBrk="1" hangingPunct="1">
                <a:defRPr/>
              </a:pPr>
              <a:r>
                <a:rPr lang="zh-CN" altLang="en-US" dirty="0"/>
                <a:t>数据模型</a:t>
              </a:r>
              <a:endParaRPr lang="zh-CN" altLang="en-US" dirty="0"/>
            </a:p>
          </p:txBody>
        </p:sp>
        <p:sp>
          <p:nvSpPr>
            <p:cNvPr id="81929" name="Line 7"/>
            <p:cNvSpPr>
              <a:spLocks noChangeShapeType="1"/>
            </p:cNvSpPr>
            <p:nvPr/>
          </p:nvSpPr>
          <p:spPr bwMode="auto">
            <a:xfrm>
              <a:off x="2969" y="1997"/>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0" name="Line 8"/>
            <p:cNvSpPr>
              <a:spLocks noChangeShapeType="1"/>
            </p:cNvSpPr>
            <p:nvPr/>
          </p:nvSpPr>
          <p:spPr bwMode="auto">
            <a:xfrm>
              <a:off x="2960" y="2178"/>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1" name="Line 9"/>
            <p:cNvSpPr>
              <a:spLocks noChangeShapeType="1"/>
            </p:cNvSpPr>
            <p:nvPr/>
          </p:nvSpPr>
          <p:spPr bwMode="auto">
            <a:xfrm>
              <a:off x="2968" y="2359"/>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2" name="Line 10"/>
            <p:cNvSpPr>
              <a:spLocks noChangeShapeType="1"/>
            </p:cNvSpPr>
            <p:nvPr/>
          </p:nvSpPr>
          <p:spPr bwMode="auto">
            <a:xfrm>
              <a:off x="4092" y="1979"/>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3" name="Line 11"/>
            <p:cNvSpPr>
              <a:spLocks noChangeShapeType="1"/>
            </p:cNvSpPr>
            <p:nvPr/>
          </p:nvSpPr>
          <p:spPr bwMode="auto">
            <a:xfrm>
              <a:off x="4092" y="2160"/>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4" name="Line 12"/>
            <p:cNvSpPr>
              <a:spLocks noChangeShapeType="1"/>
            </p:cNvSpPr>
            <p:nvPr/>
          </p:nvSpPr>
          <p:spPr bwMode="auto">
            <a:xfrm>
              <a:off x="4092" y="2341"/>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5" name="Line 13"/>
            <p:cNvSpPr>
              <a:spLocks noChangeShapeType="1"/>
            </p:cNvSpPr>
            <p:nvPr/>
          </p:nvSpPr>
          <p:spPr bwMode="auto">
            <a:xfrm>
              <a:off x="2968" y="2586"/>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6" name="Line 14"/>
            <p:cNvSpPr>
              <a:spLocks noChangeShapeType="1"/>
            </p:cNvSpPr>
            <p:nvPr/>
          </p:nvSpPr>
          <p:spPr bwMode="auto">
            <a:xfrm>
              <a:off x="4095" y="2523"/>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blinds(horizontal)">
                                      <p:cBhvr>
                                        <p:cTn id="7" dur="500"/>
                                        <p:tgtEl>
                                          <p:spTgt spid="57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blinds(horizontal)">
                                      <p:cBhvr>
                                        <p:cTn id="12" dur="500"/>
                                        <p:tgtEl>
                                          <p:spTgt spid="57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blinds(horizontal)">
                                      <p:cBhvr>
                                        <p:cTn id="17" dur="500"/>
                                        <p:tgtEl>
                                          <p:spTgt spid="57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347">
                                            <p:txEl>
                                              <p:pRg st="3" end="3"/>
                                            </p:txEl>
                                          </p:spTgt>
                                        </p:tgtEl>
                                        <p:attrNameLst>
                                          <p:attrName>style.visibility</p:attrName>
                                        </p:attrNameLst>
                                      </p:cBhvr>
                                      <p:to>
                                        <p:strVal val="visible"/>
                                      </p:to>
                                    </p:set>
                                    <p:animEffect transition="in" filter="blinds(horizontal)">
                                      <p:cBhvr>
                                        <p:cTn id="22" dur="500"/>
                                        <p:tgtEl>
                                          <p:spTgt spid="573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7347">
                                            <p:txEl>
                                              <p:pRg st="4" end="4"/>
                                            </p:txEl>
                                          </p:spTgt>
                                        </p:tgtEl>
                                        <p:attrNameLst>
                                          <p:attrName>style.visibility</p:attrName>
                                        </p:attrNameLst>
                                      </p:cBhvr>
                                      <p:to>
                                        <p:strVal val="visible"/>
                                      </p:to>
                                    </p:set>
                                    <p:animEffect transition="in" filter="blinds(horizontal)">
                                      <p:cBhvr>
                                        <p:cTn id="27" dur="500"/>
                                        <p:tgtEl>
                                          <p:spTgt spid="573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7347">
                                            <p:txEl>
                                              <p:pRg st="5" end="5"/>
                                            </p:txEl>
                                          </p:spTgt>
                                        </p:tgtEl>
                                        <p:attrNameLst>
                                          <p:attrName>style.visibility</p:attrName>
                                        </p:attrNameLst>
                                      </p:cBhvr>
                                      <p:to>
                                        <p:strVal val="visible"/>
                                      </p:to>
                                    </p:set>
                                    <p:animEffect transition="in" filter="blinds(horizontal)">
                                      <p:cBhvr>
                                        <p:cTn id="32" dur="500"/>
                                        <p:tgtEl>
                                          <p:spTgt spid="573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9943"/>
                                        </p:tgtEl>
                                        <p:attrNameLst>
                                          <p:attrName>style.visibility</p:attrName>
                                        </p:attrNameLst>
                                      </p:cBhvr>
                                      <p:to>
                                        <p:strVal val="visible"/>
                                      </p:to>
                                    </p:set>
                                    <p:animEffect transition="in" filter="blinds(horizontal)">
                                      <p:cBhvr>
                                        <p:cTn id="42" dur="500"/>
                                        <p:tgtEl>
                                          <p:spTgt spid="3994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7347">
                                            <p:txEl>
                                              <p:pRg st="6" end="6"/>
                                            </p:txEl>
                                          </p:spTgt>
                                        </p:tgtEl>
                                        <p:attrNameLst>
                                          <p:attrName>style.visibility</p:attrName>
                                        </p:attrNameLst>
                                      </p:cBhvr>
                                      <p:to>
                                        <p:strVal val="visible"/>
                                      </p:to>
                                    </p:set>
                                    <p:animEffect transition="in" filter="blinds(horizontal)">
                                      <p:cBhvr>
                                        <p:cTn id="47" dur="500"/>
                                        <p:tgtEl>
                                          <p:spTgt spid="573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p:cNvSpPr>
          <p:nvPr>
            <p:ph type="title"/>
          </p:nvPr>
        </p:nvSpPr>
        <p:spPr/>
        <p:txBody>
          <a:bodyPr/>
          <a:lstStyle/>
          <a:p>
            <a:pPr eaLnBrk="1" hangingPunct="1"/>
            <a:r>
              <a:rPr lang="en-US" altLang="zh-CN" sz="4000"/>
              <a:t>3.5  </a:t>
            </a:r>
            <a:r>
              <a:rPr lang="zh-CN" altLang="en-US" sz="4000"/>
              <a:t>视    图</a:t>
            </a:r>
            <a:endParaRPr lang="zh-CN" altLang="en-US" sz="4000"/>
          </a:p>
        </p:txBody>
      </p:sp>
      <p:sp>
        <p:nvSpPr>
          <p:cNvPr id="46083" name="Rectangle 3"/>
          <p:cNvSpPr>
            <a:spLocks noGrp="1" noRot="1"/>
          </p:cNvSpPr>
          <p:nvPr>
            <p:ph idx="1"/>
          </p:nvPr>
        </p:nvSpPr>
        <p:spPr/>
        <p:txBody>
          <a:bodyPr/>
          <a:lstStyle/>
          <a:p>
            <a:pPr eaLnBrk="1" hangingPunct="1">
              <a:lnSpc>
                <a:spcPct val="110000"/>
              </a:lnSpc>
              <a:buFont typeface="Wingdings" panose="05000000000000000000" pitchFamily="2" charset="2"/>
              <a:buNone/>
            </a:pPr>
            <a:r>
              <a:rPr lang="en-US" altLang="zh-CN"/>
              <a:t>3.5.1  </a:t>
            </a:r>
            <a:r>
              <a:rPr lang="zh-CN" altLang="en-US"/>
              <a:t>定义视图</a:t>
            </a:r>
            <a:endParaRPr lang="zh-CN" altLang="en-US"/>
          </a:p>
          <a:p>
            <a:pPr eaLnBrk="1" hangingPunct="1">
              <a:lnSpc>
                <a:spcPct val="110000"/>
              </a:lnSpc>
              <a:buFont typeface="Wingdings" panose="05000000000000000000" pitchFamily="2" charset="2"/>
              <a:buNone/>
            </a:pPr>
            <a:r>
              <a:rPr lang="en-US" altLang="zh-CN"/>
              <a:t>3.5.2  </a:t>
            </a:r>
            <a:r>
              <a:rPr lang="zh-CN" altLang="en-US"/>
              <a:t>查询视图</a:t>
            </a:r>
            <a:endParaRPr lang="zh-CN" altLang="en-US"/>
          </a:p>
          <a:p>
            <a:pPr eaLnBrk="1" hangingPunct="1">
              <a:lnSpc>
                <a:spcPct val="110000"/>
              </a:lnSpc>
              <a:buFont typeface="Wingdings" panose="05000000000000000000" pitchFamily="2" charset="2"/>
              <a:buNone/>
            </a:pPr>
            <a:r>
              <a:rPr lang="en-US" altLang="zh-CN">
                <a:solidFill>
                  <a:schemeClr val="tx2"/>
                </a:solidFill>
              </a:rPr>
              <a:t>3.5.3  </a:t>
            </a:r>
            <a:r>
              <a:rPr lang="zh-CN" altLang="en-US">
                <a:solidFill>
                  <a:schemeClr val="tx2"/>
                </a:solidFill>
              </a:rPr>
              <a:t>更新视图</a:t>
            </a:r>
            <a:endParaRPr lang="zh-CN" altLang="en-US">
              <a:solidFill>
                <a:schemeClr val="tx2"/>
              </a:solidFill>
            </a:endParaRPr>
          </a:p>
          <a:p>
            <a:pPr eaLnBrk="1" hangingPunct="1">
              <a:lnSpc>
                <a:spcPct val="110000"/>
              </a:lnSpc>
              <a:buFont typeface="Wingdings" panose="05000000000000000000" pitchFamily="2" charset="2"/>
              <a:buNone/>
            </a:pPr>
            <a:r>
              <a:rPr lang="en-US" altLang="zh-CN"/>
              <a:t>3.5.4  </a:t>
            </a:r>
            <a:r>
              <a:rPr lang="zh-CN" altLang="en-US"/>
              <a:t>视图的作用</a:t>
            </a:r>
            <a:endParaRPr lang="zh-CN" altLang="en-US"/>
          </a:p>
          <a:p>
            <a:pPr eaLnBrk="1" hangingPunct="1">
              <a:buFont typeface="Wingdings" panose="05000000000000000000" pitchFamily="2" charset="2"/>
              <a:buNone/>
            </a:pPr>
            <a:endParaRPr lang="en-US" altLang="zh-CN"/>
          </a:p>
        </p:txBody>
      </p:sp>
      <p:sp>
        <p:nvSpPr>
          <p:cNvPr id="40962" name="日期占位符 3"/>
          <p:cNvSpPr>
            <a:spLocks noGrp="1"/>
          </p:cNvSpPr>
          <p:nvPr>
            <p:ph type="dt" sz="quarter" idx="10"/>
          </p:nvPr>
        </p:nvSpPr>
        <p:spPr/>
        <p:txBody>
          <a:bodyPr/>
          <a:lstStyle/>
          <a:p>
            <a:pPr>
              <a:defRPr/>
            </a:pPr>
            <a:fld id="{1A117627-0518-46A9-B731-FDB3D177A7CF}" type="datetime1">
              <a:rPr lang="zh-CN" altLang="en-US"/>
            </a:fld>
            <a:endParaRPr lang="en-US" altLang="zh-CN"/>
          </a:p>
        </p:txBody>
      </p:sp>
      <p:sp>
        <p:nvSpPr>
          <p:cNvPr id="460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p:cNvSpPr>
          <p:nvPr>
            <p:ph type="title"/>
          </p:nvPr>
        </p:nvSpPr>
        <p:spPr/>
        <p:txBody>
          <a:bodyPr/>
          <a:lstStyle/>
          <a:p>
            <a:pPr eaLnBrk="1" hangingPunct="1"/>
            <a:r>
              <a:rPr lang="en-US" altLang="zh-CN"/>
              <a:t>3.5.3  </a:t>
            </a:r>
            <a:r>
              <a:rPr lang="zh-CN" altLang="en-US"/>
              <a:t>更新视图</a:t>
            </a:r>
            <a:endParaRPr lang="zh-CN" altLang="en-US"/>
          </a:p>
        </p:txBody>
      </p:sp>
      <p:sp>
        <p:nvSpPr>
          <p:cNvPr id="47107" name="Rectangle 3"/>
          <p:cNvSpPr>
            <a:spLocks noGrp="1" noRot="1"/>
          </p:cNvSpPr>
          <p:nvPr>
            <p:ph idx="1"/>
          </p:nvPr>
        </p:nvSpPr>
        <p:spPr>
          <a:xfrm>
            <a:off x="539750" y="1989138"/>
            <a:ext cx="7700963" cy="4176712"/>
          </a:xfrm>
        </p:spPr>
        <p:txBody>
          <a:bodyPr/>
          <a:lstStyle/>
          <a:p>
            <a:pPr eaLnBrk="1" hangingPunct="1">
              <a:lnSpc>
                <a:spcPct val="140000"/>
              </a:lnSpc>
            </a:pPr>
            <a:r>
              <a:rPr lang="zh-CN" altLang="en-US" sz="2400" dirty="0"/>
              <a:t>用户角度：更新视图与更新基本表相同</a:t>
            </a:r>
            <a:endParaRPr lang="zh-CN" altLang="en-US" sz="2400" dirty="0"/>
          </a:p>
          <a:p>
            <a:pPr eaLnBrk="1" hangingPunct="1">
              <a:lnSpc>
                <a:spcPct val="140000"/>
              </a:lnSpc>
            </a:pPr>
            <a:r>
              <a:rPr lang="en-US" altLang="zh-CN" sz="2400" dirty="0"/>
              <a:t>DBMS</a:t>
            </a:r>
            <a:r>
              <a:rPr lang="zh-CN" altLang="en-US" sz="2400" dirty="0"/>
              <a:t>实现视图更新的方法</a:t>
            </a:r>
            <a:endParaRPr lang="zh-CN" altLang="en-US" sz="2400" dirty="0"/>
          </a:p>
          <a:p>
            <a:pPr lvl="1" eaLnBrk="1" hangingPunct="1">
              <a:lnSpc>
                <a:spcPct val="140000"/>
              </a:lnSpc>
            </a:pPr>
            <a:r>
              <a:rPr lang="zh-CN" altLang="en-US" sz="2000" dirty="0"/>
              <a:t>视图实体化法（</a:t>
            </a:r>
            <a:r>
              <a:rPr lang="en-US" altLang="zh-CN" sz="2000" dirty="0"/>
              <a:t>View Materialization</a:t>
            </a:r>
            <a:r>
              <a:rPr lang="zh-CN" altLang="en-US" sz="2000" dirty="0"/>
              <a:t>）</a:t>
            </a:r>
            <a:endParaRPr lang="zh-CN" altLang="en-US" sz="2000" dirty="0"/>
          </a:p>
          <a:p>
            <a:pPr lvl="1" eaLnBrk="1" hangingPunct="1">
              <a:lnSpc>
                <a:spcPct val="140000"/>
              </a:lnSpc>
            </a:pPr>
            <a:r>
              <a:rPr lang="zh-CN" altLang="en-US" sz="2000" dirty="0"/>
              <a:t>视图消解法（</a:t>
            </a:r>
            <a:r>
              <a:rPr lang="en-US" altLang="zh-CN" sz="2000" dirty="0"/>
              <a:t>View Resolution</a:t>
            </a:r>
            <a:r>
              <a:rPr lang="zh-CN" altLang="en-US" sz="2000" dirty="0"/>
              <a:t>）</a:t>
            </a:r>
            <a:endParaRPr lang="zh-CN" altLang="en-US" sz="2000" dirty="0"/>
          </a:p>
          <a:p>
            <a:pPr eaLnBrk="1" hangingPunct="1">
              <a:lnSpc>
                <a:spcPct val="140000"/>
              </a:lnSpc>
            </a:pPr>
            <a:r>
              <a:rPr lang="zh-CN" altLang="en-US" sz="2400" dirty="0"/>
              <a:t>指定</a:t>
            </a:r>
            <a:r>
              <a:rPr lang="en-US" altLang="zh-CN" sz="2400" dirty="0"/>
              <a:t>WITH CHECK OPTION</a:t>
            </a:r>
            <a:r>
              <a:rPr lang="zh-CN" altLang="en-US" sz="2400" dirty="0"/>
              <a:t>子句后</a:t>
            </a:r>
            <a:endParaRPr lang="zh-CN" altLang="en-US" sz="2400" dirty="0"/>
          </a:p>
          <a:p>
            <a:pPr eaLnBrk="1" hangingPunct="1">
              <a:lnSpc>
                <a:spcPct val="180000"/>
              </a:lnSpc>
              <a:buFont typeface="Wingdings" panose="05000000000000000000" pitchFamily="2" charset="2"/>
              <a:buNone/>
            </a:pPr>
            <a:r>
              <a:rPr lang="zh-CN" altLang="en-US" sz="2400" dirty="0"/>
              <a:t>    </a:t>
            </a:r>
            <a:r>
              <a:rPr lang="en-US" altLang="zh-CN" sz="2000" dirty="0"/>
              <a:t>DBMS</a:t>
            </a:r>
            <a:r>
              <a:rPr lang="zh-CN" altLang="en-US" sz="2000" dirty="0"/>
              <a:t>在更新视图时会进行检查，防止用户通过视图对</a:t>
            </a:r>
            <a:r>
              <a:rPr lang="zh-CN" altLang="en-US" sz="2000" dirty="0">
                <a:solidFill>
                  <a:schemeClr val="tx2"/>
                </a:solidFill>
              </a:rPr>
              <a:t>不属于视图范围内</a:t>
            </a:r>
            <a:r>
              <a:rPr lang="zh-CN" altLang="en-US" sz="2000" dirty="0"/>
              <a:t>的基本表数据进行更新</a:t>
            </a:r>
            <a:endParaRPr lang="zh-CN" altLang="en-US" sz="2800" dirty="0"/>
          </a:p>
        </p:txBody>
      </p:sp>
      <p:sp>
        <p:nvSpPr>
          <p:cNvPr id="41986" name="日期占位符 3"/>
          <p:cNvSpPr>
            <a:spLocks noGrp="1"/>
          </p:cNvSpPr>
          <p:nvPr>
            <p:ph type="dt" sz="quarter" idx="10"/>
          </p:nvPr>
        </p:nvSpPr>
        <p:spPr/>
        <p:txBody>
          <a:bodyPr/>
          <a:lstStyle/>
          <a:p>
            <a:pPr>
              <a:defRPr/>
            </a:pPr>
            <a:fld id="{D343BD97-0F0C-4F60-BC8B-6ABD00F974B7}" type="datetime1">
              <a:rPr lang="zh-CN" altLang="en-US"/>
            </a:fld>
            <a:endParaRPr lang="en-US" altLang="zh-CN"/>
          </a:p>
        </p:txBody>
      </p:sp>
      <p:sp>
        <p:nvSpPr>
          <p:cNvPr id="471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p:cNvSpPr>
          <p:nvPr>
            <p:ph type="title"/>
          </p:nvPr>
        </p:nvSpPr>
        <p:spPr/>
        <p:txBody>
          <a:bodyPr/>
          <a:lstStyle/>
          <a:p>
            <a:pPr eaLnBrk="1" hangingPunct="1"/>
            <a:r>
              <a:rPr lang="zh-CN" altLang="en-US"/>
              <a:t>更新视图（续）</a:t>
            </a:r>
            <a:endParaRPr lang="zh-CN" altLang="en-US"/>
          </a:p>
        </p:txBody>
      </p:sp>
      <p:sp>
        <p:nvSpPr>
          <p:cNvPr id="48131" name="Rectangle 3"/>
          <p:cNvSpPr>
            <a:spLocks noGrp="1" noRot="1"/>
          </p:cNvSpPr>
          <p:nvPr>
            <p:ph idx="1"/>
          </p:nvPr>
        </p:nvSpPr>
        <p:spPr>
          <a:xfrm>
            <a:off x="539750" y="2060575"/>
            <a:ext cx="7699375" cy="4176713"/>
          </a:xfrm>
        </p:spPr>
        <p:txBody>
          <a:bodyPr/>
          <a:lstStyle/>
          <a:p>
            <a:pPr eaLnBrk="1" hangingPunct="1">
              <a:lnSpc>
                <a:spcPct val="130000"/>
              </a:lnSpc>
              <a:buFont typeface="Wingdings" panose="05000000000000000000" pitchFamily="2" charset="2"/>
              <a:buNone/>
            </a:pPr>
            <a:r>
              <a:rPr lang="en-US" altLang="zh-CN" sz="2000">
                <a:latin typeface="宋体" panose="02010600030101010101" pitchFamily="2" charset="-122"/>
              </a:rPr>
              <a:t>[</a:t>
            </a:r>
            <a:r>
              <a:rPr lang="zh-CN" altLang="en-US" sz="2000">
                <a:latin typeface="宋体" panose="02010600030101010101" pitchFamily="2" charset="-122"/>
              </a:rPr>
              <a:t>例</a:t>
            </a:r>
            <a:r>
              <a:rPr lang="en-US" altLang="zh-CN" sz="2000">
                <a:latin typeface="宋体" panose="02010600030101010101" pitchFamily="2" charset="-122"/>
              </a:rPr>
              <a:t>]  </a:t>
            </a:r>
            <a:r>
              <a:rPr lang="zh-CN" altLang="en-US" sz="2000">
                <a:latin typeface="宋体" panose="02010600030101010101" pitchFamily="2" charset="-122"/>
              </a:rPr>
              <a:t>将信息系学生视图</a:t>
            </a:r>
            <a:r>
              <a:rPr lang="en-US" altLang="zh-CN" sz="2000">
                <a:latin typeface="宋体" panose="02010600030101010101" pitchFamily="2" charset="-122"/>
              </a:rPr>
              <a:t>IS_Student</a:t>
            </a:r>
            <a:r>
              <a:rPr lang="zh-CN" altLang="en-US" sz="2000">
                <a:latin typeface="宋体" panose="02010600030101010101" pitchFamily="2" charset="-122"/>
              </a:rPr>
              <a:t>中学号</a:t>
            </a:r>
            <a:r>
              <a:rPr lang="en-US" altLang="zh-CN" sz="2000">
                <a:latin typeface="宋体" panose="02010600030101010101" pitchFamily="2" charset="-122"/>
              </a:rPr>
              <a:t>95002 </a:t>
            </a:r>
            <a:r>
              <a:rPr lang="zh-CN" altLang="en-US" sz="2000">
                <a:latin typeface="宋体" panose="02010600030101010101" pitchFamily="2" charset="-122"/>
              </a:rPr>
              <a:t>的学生姓名改为“刘辰”。</a:t>
            </a:r>
            <a:endParaRPr lang="zh-CN" altLang="en-US" sz="2000">
              <a:latin typeface="宋体" panose="02010600030101010101" pitchFamily="2" charset="-122"/>
            </a:endParaRPr>
          </a:p>
          <a:p>
            <a:pPr lvl="1" eaLnBrk="1" hangingPunct="1">
              <a:lnSpc>
                <a:spcPct val="130000"/>
              </a:lnSpc>
              <a:buFont typeface="Wingdings" panose="05000000000000000000" pitchFamily="2" charset="2"/>
              <a:buNone/>
            </a:pPr>
            <a:r>
              <a:rPr lang="en-US" altLang="zh-CN" sz="2000">
                <a:latin typeface="宋体" panose="02010600030101010101" pitchFamily="2" charset="-122"/>
              </a:rPr>
              <a:t>UPDATE  </a:t>
            </a:r>
            <a:r>
              <a:rPr lang="en-US" altLang="zh-CN" sz="2000">
                <a:solidFill>
                  <a:srgbClr val="D32DB7"/>
                </a:solidFill>
                <a:latin typeface="宋体" panose="02010600030101010101" pitchFamily="2" charset="-122"/>
              </a:rPr>
              <a:t>IS_Student</a:t>
            </a:r>
            <a:endParaRPr lang="en-US" altLang="zh-CN" sz="2000">
              <a:latin typeface="宋体" panose="02010600030101010101" pitchFamily="2" charset="-122"/>
            </a:endParaRPr>
          </a:p>
          <a:p>
            <a:pPr lvl="1" eaLnBrk="1" hangingPunct="1">
              <a:lnSpc>
                <a:spcPct val="130000"/>
              </a:lnSpc>
              <a:buFont typeface="Wingdings" panose="05000000000000000000" pitchFamily="2" charset="2"/>
              <a:buNone/>
            </a:pPr>
            <a:r>
              <a:rPr lang="en-US" altLang="zh-CN" sz="2000">
                <a:latin typeface="宋体" panose="02010600030101010101" pitchFamily="2" charset="-122"/>
              </a:rPr>
              <a:t>SET  Sname= '</a:t>
            </a:r>
            <a:r>
              <a:rPr lang="zh-CN" altLang="en-US" sz="2000">
                <a:latin typeface="宋体" panose="02010600030101010101" pitchFamily="2" charset="-122"/>
              </a:rPr>
              <a:t>刘辰</a:t>
            </a:r>
            <a:r>
              <a:rPr lang="en-US" altLang="zh-CN" sz="2000">
                <a:latin typeface="宋体" panose="02010600030101010101" pitchFamily="2" charset="-122"/>
              </a:rPr>
              <a:t>'</a:t>
            </a:r>
            <a:endParaRPr lang="en-US" altLang="zh-CN" sz="2000">
              <a:latin typeface="宋体" panose="02010600030101010101" pitchFamily="2" charset="-122"/>
            </a:endParaRPr>
          </a:p>
          <a:p>
            <a:pPr lvl="1" eaLnBrk="1" hangingPunct="1">
              <a:lnSpc>
                <a:spcPct val="130000"/>
              </a:lnSpc>
              <a:buFont typeface="Wingdings" panose="05000000000000000000" pitchFamily="2" charset="2"/>
              <a:buNone/>
            </a:pPr>
            <a:r>
              <a:rPr lang="en-US" altLang="zh-CN" sz="2000">
                <a:latin typeface="宋体" panose="02010600030101010101" pitchFamily="2" charset="-122"/>
              </a:rPr>
              <a:t>WHERE  Sno= '95002'</a:t>
            </a:r>
            <a:r>
              <a:rPr lang="zh-CN" altLang="en-US" sz="2000">
                <a:latin typeface="宋体" panose="02010600030101010101" pitchFamily="2" charset="-122"/>
              </a:rPr>
              <a:t>；</a:t>
            </a:r>
            <a:endParaRPr lang="zh-CN" altLang="en-US" sz="2000">
              <a:latin typeface="宋体" panose="02010600030101010101" pitchFamily="2" charset="-122"/>
            </a:endParaRPr>
          </a:p>
          <a:p>
            <a:pPr lvl="1" eaLnBrk="1" hangingPunct="1">
              <a:lnSpc>
                <a:spcPct val="130000"/>
              </a:lnSpc>
              <a:buFont typeface="Wingdings" panose="05000000000000000000" pitchFamily="2" charset="2"/>
              <a:buNone/>
            </a:pPr>
            <a:r>
              <a:rPr lang="zh-CN" altLang="en-US" sz="1800">
                <a:latin typeface="宋体" panose="02010600030101010101" pitchFamily="2" charset="-122"/>
              </a:rPr>
              <a:t>转换后的语句：</a:t>
            </a:r>
            <a:endParaRPr lang="zh-CN" altLang="en-US">
              <a:latin typeface="宋体" panose="02010600030101010101" pitchFamily="2" charset="-122"/>
            </a:endParaRPr>
          </a:p>
          <a:p>
            <a:pPr lvl="2" eaLnBrk="1" hangingPunct="1">
              <a:lnSpc>
                <a:spcPct val="130000"/>
              </a:lnSpc>
              <a:buFont typeface="Wingdings 2" panose="05020102010507070707" pitchFamily="18" charset="2"/>
              <a:buNone/>
            </a:pPr>
            <a:r>
              <a:rPr lang="en-US" altLang="zh-CN" sz="2000">
                <a:latin typeface="宋体" panose="02010600030101010101" pitchFamily="2" charset="-122"/>
              </a:rPr>
              <a:t>UPDATE  </a:t>
            </a:r>
            <a:r>
              <a:rPr lang="en-US" altLang="zh-CN" sz="2000">
                <a:solidFill>
                  <a:srgbClr val="D32DB7"/>
                </a:solidFill>
                <a:latin typeface="宋体" panose="02010600030101010101" pitchFamily="2" charset="-122"/>
              </a:rPr>
              <a:t>Student</a:t>
            </a:r>
            <a:endParaRPr lang="en-US" altLang="zh-CN" sz="2000">
              <a:solidFill>
                <a:srgbClr val="D32DB7"/>
              </a:solidFill>
              <a:latin typeface="宋体" panose="02010600030101010101" pitchFamily="2" charset="-122"/>
            </a:endParaRPr>
          </a:p>
          <a:p>
            <a:pPr lvl="2" eaLnBrk="1" hangingPunct="1">
              <a:lnSpc>
                <a:spcPct val="130000"/>
              </a:lnSpc>
              <a:buFont typeface="Wingdings 2" panose="05020102010507070707" pitchFamily="18" charset="2"/>
              <a:buNone/>
            </a:pPr>
            <a:r>
              <a:rPr lang="en-US" altLang="zh-CN" sz="2000">
                <a:latin typeface="宋体" panose="02010600030101010101" pitchFamily="2" charset="-122"/>
              </a:rPr>
              <a:t>SET Sname= '</a:t>
            </a:r>
            <a:r>
              <a:rPr lang="zh-CN" altLang="en-US" sz="2000">
                <a:latin typeface="宋体" panose="02010600030101010101" pitchFamily="2" charset="-122"/>
              </a:rPr>
              <a:t>刘辰</a:t>
            </a:r>
            <a:r>
              <a:rPr lang="en-US" altLang="zh-CN" sz="2000">
                <a:latin typeface="宋体" panose="02010600030101010101" pitchFamily="2" charset="-122"/>
              </a:rPr>
              <a:t>'</a:t>
            </a:r>
            <a:endParaRPr lang="en-US" altLang="zh-CN" sz="2000">
              <a:latin typeface="宋体" panose="02010600030101010101" pitchFamily="2" charset="-122"/>
            </a:endParaRPr>
          </a:p>
          <a:p>
            <a:pPr lvl="2" eaLnBrk="1" hangingPunct="1">
              <a:lnSpc>
                <a:spcPct val="130000"/>
              </a:lnSpc>
              <a:buFont typeface="Wingdings 2" panose="05020102010507070707" pitchFamily="18" charset="2"/>
              <a:buNone/>
            </a:pPr>
            <a:r>
              <a:rPr lang="en-US" altLang="zh-CN" sz="2000">
                <a:latin typeface="宋体" panose="02010600030101010101" pitchFamily="2" charset="-122"/>
              </a:rPr>
              <a:t>WHERE Sno= '95002' AND </a:t>
            </a:r>
            <a:r>
              <a:rPr lang="en-US" altLang="zh-CN" sz="2000">
                <a:solidFill>
                  <a:srgbClr val="D32DB7"/>
                </a:solidFill>
                <a:latin typeface="宋体" panose="02010600030101010101" pitchFamily="2" charset="-122"/>
              </a:rPr>
              <a:t>Sdept= 'IS'</a:t>
            </a:r>
            <a:r>
              <a:rPr lang="zh-CN" altLang="en-US" sz="2000">
                <a:latin typeface="宋体" panose="02010600030101010101" pitchFamily="2" charset="-122"/>
              </a:rPr>
              <a:t>；</a:t>
            </a:r>
            <a:endParaRPr lang="zh-CN" altLang="en-US">
              <a:latin typeface="宋体" panose="02010600030101010101" pitchFamily="2" charset="-122"/>
            </a:endParaRPr>
          </a:p>
        </p:txBody>
      </p:sp>
      <p:sp>
        <p:nvSpPr>
          <p:cNvPr id="43010" name="日期占位符 3"/>
          <p:cNvSpPr>
            <a:spLocks noGrp="1"/>
          </p:cNvSpPr>
          <p:nvPr>
            <p:ph type="dt" sz="quarter" idx="10"/>
          </p:nvPr>
        </p:nvSpPr>
        <p:spPr/>
        <p:txBody>
          <a:bodyPr/>
          <a:lstStyle/>
          <a:p>
            <a:pPr>
              <a:defRPr/>
            </a:pPr>
            <a:fld id="{08491CDE-F342-41D6-8B25-2684098400B7}" type="datetime1">
              <a:rPr lang="zh-CN" altLang="en-US"/>
            </a:fld>
            <a:endParaRPr lang="en-US" altLang="zh-CN"/>
          </a:p>
        </p:txBody>
      </p:sp>
      <p:sp>
        <p:nvSpPr>
          <p:cNvPr id="481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p:cNvSpPr>
          <p:nvPr>
            <p:ph type="title"/>
          </p:nvPr>
        </p:nvSpPr>
        <p:spPr/>
        <p:txBody>
          <a:bodyPr/>
          <a:lstStyle/>
          <a:p>
            <a:pPr eaLnBrk="1" hangingPunct="1"/>
            <a:r>
              <a:rPr lang="zh-CN" altLang="en-US"/>
              <a:t>更新视图的限制</a:t>
            </a:r>
            <a:endParaRPr lang="zh-CN" altLang="en-US"/>
          </a:p>
        </p:txBody>
      </p:sp>
      <p:sp>
        <p:nvSpPr>
          <p:cNvPr id="49155" name="Rectangle 3"/>
          <p:cNvSpPr>
            <a:spLocks noGrp="1" noRot="1"/>
          </p:cNvSpPr>
          <p:nvPr>
            <p:ph idx="1"/>
          </p:nvPr>
        </p:nvSpPr>
        <p:spPr/>
        <p:txBody>
          <a:bodyPr/>
          <a:lstStyle/>
          <a:p>
            <a:pPr eaLnBrk="1" hangingPunct="1">
              <a:lnSpc>
                <a:spcPct val="80000"/>
              </a:lnSpc>
            </a:pPr>
            <a:endParaRPr lang="en-US" altLang="zh-CN" sz="2400"/>
          </a:p>
          <a:p>
            <a:pPr eaLnBrk="1" hangingPunct="1">
              <a:lnSpc>
                <a:spcPct val="80000"/>
              </a:lnSpc>
            </a:pPr>
            <a:r>
              <a:rPr lang="zh-CN" altLang="en-US" sz="2400"/>
              <a:t>一些视图是不可更新的，因为对这些视图的更新不能唯一地有意义地转换成对相应基本表的更新</a:t>
            </a:r>
            <a:r>
              <a:rPr lang="en-US" altLang="zh-CN" sz="2400"/>
              <a:t>(</a:t>
            </a:r>
            <a:r>
              <a:rPr lang="zh-CN" altLang="en-US" sz="2400"/>
              <a:t>对两类方法均如此</a:t>
            </a:r>
            <a:r>
              <a:rPr lang="en-US" altLang="zh-CN" sz="2400"/>
              <a:t>)</a:t>
            </a:r>
            <a:endParaRPr lang="en-US" altLang="zh-CN" sz="2400"/>
          </a:p>
          <a:p>
            <a:pPr lvl="3" eaLnBrk="1" hangingPunct="1">
              <a:lnSpc>
                <a:spcPct val="80000"/>
              </a:lnSpc>
              <a:buFont typeface="Wingdings" panose="05000000000000000000" pitchFamily="2" charset="2"/>
              <a:buNone/>
            </a:pPr>
            <a:endParaRPr lang="en-US" altLang="zh-CN" sz="1600"/>
          </a:p>
          <a:p>
            <a:pPr lvl="1" eaLnBrk="1" hangingPunct="1">
              <a:lnSpc>
                <a:spcPct val="80000"/>
              </a:lnSpc>
              <a:buFont typeface="Wingdings" panose="05000000000000000000" pitchFamily="2" charset="2"/>
              <a:buNone/>
            </a:pPr>
            <a:r>
              <a:rPr lang="zh-CN" altLang="en-US"/>
              <a:t>例：视图</a:t>
            </a:r>
            <a:r>
              <a:rPr lang="en-US" altLang="zh-CN"/>
              <a:t>S_G</a:t>
            </a:r>
            <a:r>
              <a:rPr lang="zh-CN" altLang="en-US"/>
              <a:t>为不可更新视图。</a:t>
            </a:r>
            <a:endParaRPr lang="zh-CN" altLang="en-US"/>
          </a:p>
          <a:p>
            <a:pPr eaLnBrk="1" hangingPunct="1">
              <a:lnSpc>
                <a:spcPct val="80000"/>
              </a:lnSpc>
              <a:buFont typeface="Wingdings" panose="05000000000000000000" pitchFamily="2" charset="2"/>
              <a:buNone/>
            </a:pPr>
            <a:r>
              <a:rPr lang="zh-CN" altLang="en-US" sz="2400"/>
              <a:t>        </a:t>
            </a:r>
            <a:r>
              <a:rPr lang="en-US" altLang="zh-CN" sz="2400"/>
              <a:t>CREATE VIEW S_G (Sno</a:t>
            </a:r>
            <a:r>
              <a:rPr lang="zh-CN" altLang="en-US" sz="2400"/>
              <a:t>，</a:t>
            </a:r>
            <a:r>
              <a:rPr lang="en-US" altLang="zh-CN" sz="2400"/>
              <a:t>Gavg)</a:t>
            </a:r>
            <a:endParaRPr lang="en-US" altLang="zh-CN" sz="2400"/>
          </a:p>
          <a:p>
            <a:pPr eaLnBrk="1" hangingPunct="1">
              <a:lnSpc>
                <a:spcPct val="80000"/>
              </a:lnSpc>
              <a:buFont typeface="Wingdings" panose="05000000000000000000" pitchFamily="2" charset="2"/>
              <a:buNone/>
            </a:pPr>
            <a:r>
              <a:rPr lang="en-US" altLang="zh-CN" sz="2400"/>
              <a:t>               AS </a:t>
            </a:r>
            <a:endParaRPr lang="en-US" altLang="zh-CN" sz="2400"/>
          </a:p>
          <a:p>
            <a:pPr eaLnBrk="1" hangingPunct="1">
              <a:lnSpc>
                <a:spcPct val="80000"/>
              </a:lnSpc>
              <a:buFont typeface="Wingdings" panose="05000000000000000000" pitchFamily="2" charset="2"/>
              <a:buNone/>
            </a:pPr>
            <a:r>
              <a:rPr lang="en-US" altLang="zh-CN" sz="2400"/>
              <a:t>		SELECT  Sno</a:t>
            </a:r>
            <a:r>
              <a:rPr lang="zh-CN" altLang="en-US" sz="2400"/>
              <a:t>，</a:t>
            </a:r>
            <a:r>
              <a:rPr lang="en-US" altLang="zh-CN" sz="2400"/>
              <a:t>AVG(Grade)</a:t>
            </a:r>
            <a:endParaRPr lang="en-US" altLang="zh-CN" sz="2400"/>
          </a:p>
          <a:p>
            <a:pPr eaLnBrk="1" hangingPunct="1">
              <a:lnSpc>
                <a:spcPct val="80000"/>
              </a:lnSpc>
              <a:buFont typeface="Wingdings" panose="05000000000000000000" pitchFamily="2" charset="2"/>
              <a:buNone/>
            </a:pPr>
            <a:r>
              <a:rPr lang="en-US" altLang="zh-CN" sz="2400"/>
              <a:t>		FROM    SC</a:t>
            </a:r>
            <a:endParaRPr lang="en-US" altLang="zh-CN" sz="2400"/>
          </a:p>
          <a:p>
            <a:pPr eaLnBrk="1" hangingPunct="1">
              <a:lnSpc>
                <a:spcPct val="80000"/>
              </a:lnSpc>
              <a:buFont typeface="Wingdings" panose="05000000000000000000" pitchFamily="2" charset="2"/>
              <a:buNone/>
            </a:pPr>
            <a:r>
              <a:rPr lang="en-US" altLang="zh-CN" sz="2400"/>
              <a:t>		GROUP BY Sno</a:t>
            </a:r>
            <a:r>
              <a:rPr lang="zh-CN" altLang="en-US" sz="2400"/>
              <a:t>；</a:t>
            </a:r>
            <a:endParaRPr lang="zh-CN" altLang="en-US"/>
          </a:p>
        </p:txBody>
      </p:sp>
      <p:sp>
        <p:nvSpPr>
          <p:cNvPr id="44034" name="日期占位符 3"/>
          <p:cNvSpPr>
            <a:spLocks noGrp="1"/>
          </p:cNvSpPr>
          <p:nvPr>
            <p:ph type="dt" sz="quarter" idx="10"/>
          </p:nvPr>
        </p:nvSpPr>
        <p:spPr/>
        <p:txBody>
          <a:bodyPr/>
          <a:lstStyle/>
          <a:p>
            <a:pPr>
              <a:defRPr/>
            </a:pPr>
            <a:fld id="{DA7E6777-108A-4D0B-8B6F-ABA3A70743A8}" type="datetime1">
              <a:rPr lang="zh-CN" altLang="en-US"/>
            </a:fld>
            <a:endParaRPr lang="en-US" altLang="zh-CN"/>
          </a:p>
        </p:txBody>
      </p:sp>
      <p:sp>
        <p:nvSpPr>
          <p:cNvPr id="491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p:cNvSpPr>
          <p:nvPr>
            <p:ph type="title"/>
          </p:nvPr>
        </p:nvSpPr>
        <p:spPr/>
        <p:txBody>
          <a:bodyPr/>
          <a:lstStyle/>
          <a:p>
            <a:pPr eaLnBrk="1" hangingPunct="1"/>
            <a:r>
              <a:rPr lang="zh-CN" altLang="en-US"/>
              <a:t>更新视图（续）</a:t>
            </a:r>
            <a:endParaRPr lang="zh-CN" altLang="en-US"/>
          </a:p>
        </p:txBody>
      </p:sp>
      <p:sp>
        <p:nvSpPr>
          <p:cNvPr id="50179" name="Rectangle 3"/>
          <p:cNvSpPr>
            <a:spLocks noGrp="1" noRot="1"/>
          </p:cNvSpPr>
          <p:nvPr>
            <p:ph idx="1"/>
          </p:nvPr>
        </p:nvSpPr>
        <p:spPr/>
        <p:txBody>
          <a:bodyPr/>
          <a:lstStyle/>
          <a:p>
            <a:pPr eaLnBrk="1" hangingPunct="1">
              <a:lnSpc>
                <a:spcPct val="110000"/>
              </a:lnSpc>
              <a:buFont typeface="Wingdings" panose="05000000000000000000" pitchFamily="2" charset="2"/>
              <a:buNone/>
            </a:pPr>
            <a:r>
              <a:rPr lang="zh-CN" altLang="en-US" sz="2800"/>
              <a:t>对于如下更新语句：</a:t>
            </a:r>
            <a:endParaRPr lang="zh-CN" altLang="en-US" sz="2800"/>
          </a:p>
          <a:p>
            <a:pPr lvl="1" eaLnBrk="1" hangingPunct="1">
              <a:lnSpc>
                <a:spcPct val="110000"/>
              </a:lnSpc>
              <a:buFont typeface="Wingdings" panose="05000000000000000000" pitchFamily="2" charset="2"/>
              <a:buNone/>
            </a:pPr>
            <a:r>
              <a:rPr lang="en-US" altLang="zh-CN"/>
              <a:t>UPDATE  S_G</a:t>
            </a:r>
            <a:endParaRPr lang="en-US" altLang="zh-CN"/>
          </a:p>
          <a:p>
            <a:pPr lvl="1" eaLnBrk="1" hangingPunct="1">
              <a:lnSpc>
                <a:spcPct val="110000"/>
              </a:lnSpc>
              <a:buFont typeface="Wingdings" panose="05000000000000000000" pitchFamily="2" charset="2"/>
              <a:buNone/>
            </a:pPr>
            <a:r>
              <a:rPr lang="en-US" altLang="zh-CN"/>
              <a:t>SET          </a:t>
            </a:r>
            <a:r>
              <a:rPr lang="en-US" altLang="zh-CN">
                <a:solidFill>
                  <a:srgbClr val="D32DB7"/>
                </a:solidFill>
              </a:rPr>
              <a:t>Gavg=90</a:t>
            </a:r>
            <a:endParaRPr lang="en-US" altLang="zh-CN">
              <a:solidFill>
                <a:srgbClr val="D32DB7"/>
              </a:solidFill>
            </a:endParaRPr>
          </a:p>
          <a:p>
            <a:pPr lvl="1" eaLnBrk="1" hangingPunct="1">
              <a:lnSpc>
                <a:spcPct val="110000"/>
              </a:lnSpc>
              <a:buFont typeface="Wingdings" panose="05000000000000000000" pitchFamily="2" charset="2"/>
              <a:buNone/>
            </a:pPr>
            <a:r>
              <a:rPr lang="en-US" altLang="zh-CN"/>
              <a:t>WHERE  Sno= '95001'</a:t>
            </a:r>
            <a:r>
              <a:rPr lang="zh-CN" altLang="en-US"/>
              <a:t>；</a:t>
            </a:r>
            <a:endParaRPr lang="zh-CN" altLang="en-US"/>
          </a:p>
          <a:p>
            <a:pPr eaLnBrk="1" hangingPunct="1">
              <a:lnSpc>
                <a:spcPct val="110000"/>
              </a:lnSpc>
              <a:buFont typeface="Wingdings" panose="05000000000000000000" pitchFamily="2" charset="2"/>
              <a:buNone/>
            </a:pPr>
            <a:endParaRPr lang="zh-CN" altLang="en-US"/>
          </a:p>
          <a:p>
            <a:pPr eaLnBrk="1" hangingPunct="1">
              <a:lnSpc>
                <a:spcPct val="110000"/>
              </a:lnSpc>
              <a:buFont typeface="Wingdings" panose="05000000000000000000" pitchFamily="2" charset="2"/>
              <a:buNone/>
            </a:pPr>
            <a:r>
              <a:rPr lang="zh-CN" altLang="en-US" sz="2800"/>
              <a:t>	无论实体化法还是消解法都无法将其转换成对基本表</a:t>
            </a:r>
            <a:r>
              <a:rPr lang="en-US" altLang="zh-CN" sz="2800"/>
              <a:t>SC</a:t>
            </a:r>
            <a:r>
              <a:rPr lang="zh-CN" altLang="en-US" sz="2800"/>
              <a:t>的更新</a:t>
            </a:r>
            <a:endParaRPr lang="zh-CN" altLang="en-US" sz="2800"/>
          </a:p>
        </p:txBody>
      </p:sp>
      <p:sp>
        <p:nvSpPr>
          <p:cNvPr id="45058" name="日期占位符 3"/>
          <p:cNvSpPr>
            <a:spLocks noGrp="1"/>
          </p:cNvSpPr>
          <p:nvPr>
            <p:ph type="dt" sz="quarter" idx="10"/>
          </p:nvPr>
        </p:nvSpPr>
        <p:spPr/>
        <p:txBody>
          <a:bodyPr/>
          <a:lstStyle/>
          <a:p>
            <a:pPr>
              <a:defRPr/>
            </a:pPr>
            <a:fld id="{EF7A275B-58FC-40A0-B0FC-192D360A7F3D}" type="datetime1">
              <a:rPr lang="zh-CN" altLang="en-US"/>
            </a:fld>
            <a:endParaRPr lang="en-US" altLang="zh-CN"/>
          </a:p>
        </p:txBody>
      </p:sp>
      <p:sp>
        <p:nvSpPr>
          <p:cNvPr id="501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p:cNvSpPr>
          <p:nvPr>
            <p:ph type="title"/>
          </p:nvPr>
        </p:nvSpPr>
        <p:spPr/>
        <p:txBody>
          <a:bodyPr/>
          <a:lstStyle/>
          <a:p>
            <a:pPr eaLnBrk="1" hangingPunct="1"/>
            <a:r>
              <a:rPr lang="zh-CN" altLang="en-US" sz="3600">
                <a:latin typeface="宋体" panose="02010600030101010101" pitchFamily="2" charset="-122"/>
              </a:rPr>
              <a:t>实际系统对视图更新的限制</a:t>
            </a:r>
            <a:endParaRPr lang="zh-CN" altLang="en-US">
              <a:latin typeface="宋体" panose="02010600030101010101" pitchFamily="2" charset="-122"/>
            </a:endParaRPr>
          </a:p>
        </p:txBody>
      </p:sp>
      <p:sp>
        <p:nvSpPr>
          <p:cNvPr id="668675" name="Rectangle 3"/>
          <p:cNvSpPr>
            <a:spLocks noGrp="1" noRot="1"/>
          </p:cNvSpPr>
          <p:nvPr>
            <p:ph idx="1"/>
          </p:nvPr>
        </p:nvSpPr>
        <p:spPr/>
        <p:txBody>
          <a:bodyPr/>
          <a:lstStyle/>
          <a:p>
            <a:pPr eaLnBrk="1" hangingPunct="1">
              <a:lnSpc>
                <a:spcPct val="120000"/>
              </a:lnSpc>
            </a:pPr>
            <a:r>
              <a:rPr lang="zh-CN" altLang="en-US" sz="2400" dirty="0">
                <a:latin typeface="宋体" panose="02010600030101010101" pitchFamily="2" charset="-122"/>
              </a:rPr>
              <a:t>允许对行列子集视图进行更新</a:t>
            </a:r>
            <a:endParaRPr lang="zh-CN" altLang="en-US" sz="2400" dirty="0">
              <a:latin typeface="宋体" panose="02010600030101010101" pitchFamily="2" charset="-122"/>
            </a:endParaRPr>
          </a:p>
          <a:p>
            <a:pPr eaLnBrk="1" hangingPunct="1">
              <a:lnSpc>
                <a:spcPct val="120000"/>
              </a:lnSpc>
            </a:pPr>
            <a:r>
              <a:rPr lang="zh-CN" altLang="en-US" sz="2400" dirty="0">
                <a:latin typeface="宋体" panose="02010600030101010101" pitchFamily="2" charset="-122"/>
              </a:rPr>
              <a:t>对其他类型视图的更新不同系统有不同限制</a:t>
            </a:r>
            <a:endParaRPr lang="zh-CN" altLang="en-US" sz="2400" dirty="0">
              <a:latin typeface="宋体" panose="02010600030101010101" pitchFamily="2" charset="-122"/>
            </a:endParaRPr>
          </a:p>
          <a:p>
            <a:pPr eaLnBrk="1" hangingPunct="1">
              <a:lnSpc>
                <a:spcPct val="120000"/>
              </a:lnSpc>
              <a:buFont typeface="Wingdings" panose="05000000000000000000" pitchFamily="2" charset="2"/>
              <a:buNone/>
            </a:pPr>
            <a:r>
              <a:rPr lang="en-US" altLang="zh-CN" sz="2400" dirty="0"/>
              <a:t>DB2</a:t>
            </a:r>
            <a:r>
              <a:rPr lang="zh-CN" altLang="en-US" sz="2400" dirty="0"/>
              <a:t>对视图更新的限制：</a:t>
            </a:r>
            <a:endParaRPr lang="zh-CN" altLang="en-US" sz="2000" dirty="0"/>
          </a:p>
          <a:p>
            <a:pPr eaLnBrk="1" hangingPunct="1">
              <a:lnSpc>
                <a:spcPct val="120000"/>
              </a:lnSpc>
              <a:buFont typeface="Wingdings" panose="05000000000000000000" pitchFamily="2" charset="2"/>
              <a:buNone/>
            </a:pPr>
            <a:r>
              <a:rPr lang="en-US" altLang="zh-CN" sz="2400" dirty="0"/>
              <a:t>(1) </a:t>
            </a:r>
            <a:r>
              <a:rPr lang="zh-CN" altLang="en-US" sz="2400" dirty="0"/>
              <a:t>若视图是由两个以上基本表导出的，则此视图不允许更新。</a:t>
            </a:r>
            <a:endParaRPr lang="zh-CN" altLang="en-US" sz="2800" dirty="0"/>
          </a:p>
          <a:p>
            <a:pPr eaLnBrk="1" hangingPunct="1">
              <a:lnSpc>
                <a:spcPct val="120000"/>
              </a:lnSpc>
              <a:buFont typeface="Wingdings" panose="05000000000000000000" pitchFamily="2" charset="2"/>
              <a:buNone/>
            </a:pPr>
            <a:r>
              <a:rPr lang="en-US" altLang="zh-CN" sz="2400" dirty="0"/>
              <a:t>(2) </a:t>
            </a:r>
            <a:r>
              <a:rPr lang="zh-CN" altLang="en-US" sz="2400" dirty="0"/>
              <a:t>若视图的字段来自字段表达式或常数，则不允许对此视图执行</a:t>
            </a:r>
            <a:r>
              <a:rPr lang="en-US" altLang="zh-CN" sz="2400" dirty="0"/>
              <a:t>INSERT</a:t>
            </a:r>
            <a:r>
              <a:rPr lang="zh-CN" altLang="en-US" sz="2400" dirty="0"/>
              <a:t>和</a:t>
            </a:r>
            <a:r>
              <a:rPr lang="en-US" altLang="zh-CN" sz="2400" dirty="0"/>
              <a:t>UPDATE</a:t>
            </a:r>
            <a:r>
              <a:rPr lang="zh-CN" altLang="en-US" sz="2400" dirty="0"/>
              <a:t>操作，但允许执行</a:t>
            </a:r>
            <a:r>
              <a:rPr lang="en-US" altLang="zh-CN" sz="2400" dirty="0"/>
              <a:t>DELETE</a:t>
            </a:r>
            <a:r>
              <a:rPr lang="zh-CN" altLang="en-US" sz="2400" dirty="0"/>
              <a:t>操作。</a:t>
            </a:r>
            <a:endParaRPr lang="zh-CN" altLang="en-US" dirty="0"/>
          </a:p>
        </p:txBody>
      </p:sp>
      <p:sp>
        <p:nvSpPr>
          <p:cNvPr id="46082" name="日期占位符 3"/>
          <p:cNvSpPr>
            <a:spLocks noGrp="1"/>
          </p:cNvSpPr>
          <p:nvPr>
            <p:ph type="dt" sz="quarter" idx="10"/>
          </p:nvPr>
        </p:nvSpPr>
        <p:spPr/>
        <p:txBody>
          <a:bodyPr/>
          <a:lstStyle/>
          <a:p>
            <a:pPr>
              <a:defRPr/>
            </a:pPr>
            <a:fld id="{CA8D045B-F2CD-4F3B-A304-0C11F74A4DBE}" type="datetime1">
              <a:rPr lang="zh-CN" altLang="en-US"/>
            </a:fld>
            <a:endParaRPr lang="en-US" altLang="zh-CN"/>
          </a:p>
        </p:txBody>
      </p:sp>
      <p:sp>
        <p:nvSpPr>
          <p:cNvPr id="512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8675">
                                            <p:txEl>
                                              <p:pRg st="1" end="1"/>
                                            </p:txEl>
                                          </p:spTgt>
                                        </p:tgtEl>
                                        <p:attrNameLst>
                                          <p:attrName>style.visibility</p:attrName>
                                        </p:attrNameLst>
                                      </p:cBhvr>
                                      <p:to>
                                        <p:strVal val="visible"/>
                                      </p:to>
                                    </p:set>
                                    <p:animEffect transition="in" filter="blinds(horizontal)">
                                      <p:cBhvr>
                                        <p:cTn id="7" dur="500"/>
                                        <p:tgtEl>
                                          <p:spTgt spid="6686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68675">
                                            <p:txEl>
                                              <p:pRg st="2" end="2"/>
                                            </p:txEl>
                                          </p:spTgt>
                                        </p:tgtEl>
                                        <p:attrNameLst>
                                          <p:attrName>style.visibility</p:attrName>
                                        </p:attrNameLst>
                                      </p:cBhvr>
                                      <p:to>
                                        <p:strVal val="visible"/>
                                      </p:to>
                                    </p:set>
                                    <p:animEffect transition="in" filter="blinds(horizontal)">
                                      <p:cBhvr>
                                        <p:cTn id="12" dur="500"/>
                                        <p:tgtEl>
                                          <p:spTgt spid="6686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68675">
                                            <p:txEl>
                                              <p:pRg st="3" end="3"/>
                                            </p:txEl>
                                          </p:spTgt>
                                        </p:tgtEl>
                                        <p:attrNameLst>
                                          <p:attrName>style.visibility</p:attrName>
                                        </p:attrNameLst>
                                      </p:cBhvr>
                                      <p:to>
                                        <p:strVal val="visible"/>
                                      </p:to>
                                    </p:set>
                                    <p:animEffect transition="in" filter="blinds(horizontal)">
                                      <p:cBhvr>
                                        <p:cTn id="17" dur="500"/>
                                        <p:tgtEl>
                                          <p:spTgt spid="6686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68675">
                                            <p:txEl>
                                              <p:pRg st="4" end="4"/>
                                            </p:txEl>
                                          </p:spTgt>
                                        </p:tgtEl>
                                        <p:attrNameLst>
                                          <p:attrName>style.visibility</p:attrName>
                                        </p:attrNameLst>
                                      </p:cBhvr>
                                      <p:to>
                                        <p:strVal val="visible"/>
                                      </p:to>
                                    </p:set>
                                    <p:animEffect transition="in" filter="blinds(horizontal)">
                                      <p:cBhvr>
                                        <p:cTn id="22" dur="500"/>
                                        <p:tgtEl>
                                          <p:spTgt spid="668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p:cNvSpPr>
          <p:nvPr>
            <p:ph type="title"/>
          </p:nvPr>
        </p:nvSpPr>
        <p:spPr/>
        <p:txBody>
          <a:bodyPr/>
          <a:lstStyle/>
          <a:p>
            <a:pPr eaLnBrk="1" hangingPunct="1"/>
            <a:r>
              <a:rPr lang="zh-CN" altLang="en-US"/>
              <a:t>更新视图（续）</a:t>
            </a:r>
            <a:endParaRPr lang="zh-CN" altLang="en-US"/>
          </a:p>
        </p:txBody>
      </p:sp>
      <p:sp>
        <p:nvSpPr>
          <p:cNvPr id="669699" name="Rectangle 3"/>
          <p:cNvSpPr>
            <a:spLocks noGrp="1" noRot="1"/>
          </p:cNvSpPr>
          <p:nvPr>
            <p:ph idx="1"/>
          </p:nvPr>
        </p:nvSpPr>
        <p:spPr>
          <a:xfrm>
            <a:off x="395288" y="1989138"/>
            <a:ext cx="8280400" cy="4176712"/>
          </a:xfrm>
        </p:spPr>
        <p:txBody>
          <a:bodyPr/>
          <a:lstStyle/>
          <a:p>
            <a:pPr marL="567055" indent="-567055" eaLnBrk="1" hangingPunct="1">
              <a:lnSpc>
                <a:spcPct val="130000"/>
              </a:lnSpc>
              <a:buFont typeface="Wingdings" panose="05000000000000000000" pitchFamily="2" charset="2"/>
              <a:buNone/>
            </a:pPr>
            <a:r>
              <a:rPr lang="en-US" altLang="zh-CN" sz="2300" dirty="0"/>
              <a:t>(3) </a:t>
            </a:r>
            <a:r>
              <a:rPr lang="zh-CN" altLang="en-US" sz="2300" dirty="0"/>
              <a:t>若视图的字段来自集函数，则此视图不允许更新。</a:t>
            </a:r>
            <a:endParaRPr lang="zh-CN" altLang="en-US" sz="2300" dirty="0"/>
          </a:p>
          <a:p>
            <a:pPr marL="567055" indent="-567055" eaLnBrk="1" hangingPunct="1">
              <a:lnSpc>
                <a:spcPct val="130000"/>
              </a:lnSpc>
              <a:buFont typeface="Wingdings" panose="05000000000000000000" pitchFamily="2" charset="2"/>
              <a:buNone/>
            </a:pPr>
            <a:r>
              <a:rPr lang="en-US" altLang="zh-CN" sz="2300" dirty="0"/>
              <a:t>(4) </a:t>
            </a:r>
            <a:r>
              <a:rPr lang="zh-CN" altLang="en-US" sz="2300" dirty="0"/>
              <a:t>若视图定义中含有</a:t>
            </a:r>
            <a:r>
              <a:rPr lang="en-US" altLang="zh-CN" sz="2300" dirty="0"/>
              <a:t>GROUP BY</a:t>
            </a:r>
            <a:r>
              <a:rPr lang="zh-CN" altLang="en-US" sz="2300" dirty="0"/>
              <a:t>子句，则此视图不允许更新。</a:t>
            </a:r>
            <a:endParaRPr lang="zh-CN" altLang="en-US" sz="2300" dirty="0"/>
          </a:p>
          <a:p>
            <a:pPr marL="567055" indent="-567055" eaLnBrk="1" hangingPunct="1">
              <a:lnSpc>
                <a:spcPct val="130000"/>
              </a:lnSpc>
              <a:buFont typeface="Wingdings" panose="05000000000000000000" pitchFamily="2" charset="2"/>
              <a:buNone/>
            </a:pPr>
            <a:r>
              <a:rPr lang="en-US" altLang="zh-CN" sz="2300" dirty="0"/>
              <a:t>(5) </a:t>
            </a:r>
            <a:r>
              <a:rPr lang="zh-CN" altLang="en-US" sz="2300" dirty="0"/>
              <a:t>若视图定义中含有</a:t>
            </a:r>
            <a:r>
              <a:rPr lang="en-US" altLang="zh-CN" sz="2300" dirty="0"/>
              <a:t>DISTINCT</a:t>
            </a:r>
            <a:r>
              <a:rPr lang="zh-CN" altLang="en-US" sz="2300" dirty="0"/>
              <a:t>短语，则此视图不允许更新。</a:t>
            </a:r>
            <a:endParaRPr lang="zh-CN" altLang="en-US" sz="2300" dirty="0"/>
          </a:p>
          <a:p>
            <a:pPr marL="567055" indent="-567055" eaLnBrk="1" hangingPunct="1">
              <a:lnSpc>
                <a:spcPct val="130000"/>
              </a:lnSpc>
              <a:buFont typeface="Wingdings" panose="05000000000000000000" pitchFamily="2" charset="2"/>
              <a:buNone/>
            </a:pPr>
            <a:r>
              <a:rPr lang="en-US" altLang="zh-CN" sz="2300" dirty="0"/>
              <a:t>(6) </a:t>
            </a:r>
            <a:r>
              <a:rPr lang="zh-CN" altLang="en-US" sz="2300" dirty="0"/>
              <a:t>若视图定义中有嵌套查询，并且内层查询的</a:t>
            </a:r>
            <a:r>
              <a:rPr lang="en-US" altLang="zh-CN" sz="2300" dirty="0"/>
              <a:t>FROM</a:t>
            </a:r>
            <a:r>
              <a:rPr lang="zh-CN" altLang="en-US" sz="2300" dirty="0"/>
              <a:t>子句中涉及的表也是导出该视图的基本表，则此视图不允许更新。</a:t>
            </a:r>
            <a:endParaRPr lang="zh-CN" altLang="en-US" sz="2300" dirty="0"/>
          </a:p>
          <a:p>
            <a:pPr marL="567055" indent="-567055" eaLnBrk="1" hangingPunct="1">
              <a:lnSpc>
                <a:spcPct val="130000"/>
              </a:lnSpc>
              <a:buFont typeface="Wingdings" panose="05000000000000000000" pitchFamily="2" charset="2"/>
              <a:buNone/>
            </a:pPr>
            <a:r>
              <a:rPr lang="en-US" altLang="zh-CN" sz="2300" dirty="0"/>
              <a:t>(7) </a:t>
            </a:r>
            <a:r>
              <a:rPr lang="zh-CN" altLang="en-US" sz="2300" dirty="0"/>
              <a:t>一个不允许更新的视图上定义的视图也不允许更新</a:t>
            </a:r>
            <a:endParaRPr lang="zh-CN" altLang="en-US" sz="2300" dirty="0"/>
          </a:p>
        </p:txBody>
      </p:sp>
      <p:sp>
        <p:nvSpPr>
          <p:cNvPr id="47106" name="日期占位符 3"/>
          <p:cNvSpPr>
            <a:spLocks noGrp="1"/>
          </p:cNvSpPr>
          <p:nvPr>
            <p:ph type="dt" sz="quarter" idx="10"/>
          </p:nvPr>
        </p:nvSpPr>
        <p:spPr/>
        <p:txBody>
          <a:bodyPr/>
          <a:lstStyle/>
          <a:p>
            <a:pPr>
              <a:defRPr/>
            </a:pPr>
            <a:fld id="{B0041E40-53EB-49AA-A59A-E1881B9D60CE}" type="datetime1">
              <a:rPr lang="zh-CN" altLang="en-US"/>
            </a:fld>
            <a:endParaRPr lang="en-US" altLang="zh-CN"/>
          </a:p>
        </p:txBody>
      </p:sp>
      <p:sp>
        <p:nvSpPr>
          <p:cNvPr id="522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9699">
                                            <p:txEl>
                                              <p:pRg st="0" end="0"/>
                                            </p:txEl>
                                          </p:spTgt>
                                        </p:tgtEl>
                                        <p:attrNameLst>
                                          <p:attrName>style.visibility</p:attrName>
                                        </p:attrNameLst>
                                      </p:cBhvr>
                                      <p:to>
                                        <p:strVal val="visible"/>
                                      </p:to>
                                    </p:set>
                                    <p:animEffect transition="in" filter="blinds(horizontal)">
                                      <p:cBhvr>
                                        <p:cTn id="7" dur="500"/>
                                        <p:tgtEl>
                                          <p:spTgt spid="669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69699">
                                            <p:txEl>
                                              <p:pRg st="1" end="1"/>
                                            </p:txEl>
                                          </p:spTgt>
                                        </p:tgtEl>
                                        <p:attrNameLst>
                                          <p:attrName>style.visibility</p:attrName>
                                        </p:attrNameLst>
                                      </p:cBhvr>
                                      <p:to>
                                        <p:strVal val="visible"/>
                                      </p:to>
                                    </p:set>
                                    <p:animEffect transition="in" filter="blinds(horizontal)">
                                      <p:cBhvr>
                                        <p:cTn id="12" dur="500"/>
                                        <p:tgtEl>
                                          <p:spTgt spid="6696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69699">
                                            <p:txEl>
                                              <p:pRg st="2" end="2"/>
                                            </p:txEl>
                                          </p:spTgt>
                                        </p:tgtEl>
                                        <p:attrNameLst>
                                          <p:attrName>style.visibility</p:attrName>
                                        </p:attrNameLst>
                                      </p:cBhvr>
                                      <p:to>
                                        <p:strVal val="visible"/>
                                      </p:to>
                                    </p:set>
                                    <p:animEffect transition="in" filter="blinds(horizontal)">
                                      <p:cBhvr>
                                        <p:cTn id="17" dur="500"/>
                                        <p:tgtEl>
                                          <p:spTgt spid="6696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69699">
                                            <p:txEl>
                                              <p:pRg st="3" end="3"/>
                                            </p:txEl>
                                          </p:spTgt>
                                        </p:tgtEl>
                                        <p:attrNameLst>
                                          <p:attrName>style.visibility</p:attrName>
                                        </p:attrNameLst>
                                      </p:cBhvr>
                                      <p:to>
                                        <p:strVal val="visible"/>
                                      </p:to>
                                    </p:set>
                                    <p:animEffect transition="in" filter="blinds(horizontal)">
                                      <p:cBhvr>
                                        <p:cTn id="22" dur="500"/>
                                        <p:tgtEl>
                                          <p:spTgt spid="6696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69699">
                                            <p:txEl>
                                              <p:pRg st="4" end="4"/>
                                            </p:txEl>
                                          </p:spTgt>
                                        </p:tgtEl>
                                        <p:attrNameLst>
                                          <p:attrName>style.visibility</p:attrName>
                                        </p:attrNameLst>
                                      </p:cBhvr>
                                      <p:to>
                                        <p:strVal val="visible"/>
                                      </p:to>
                                    </p:set>
                                    <p:animEffect transition="in" filter="blinds(horizontal)">
                                      <p:cBhvr>
                                        <p:cTn id="27" dur="500"/>
                                        <p:tgtEl>
                                          <p:spTgt spid="669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p:cNvSpPr>
          <p:nvPr>
            <p:ph type="title"/>
          </p:nvPr>
        </p:nvSpPr>
        <p:spPr/>
        <p:txBody>
          <a:bodyPr/>
          <a:lstStyle/>
          <a:p>
            <a:pPr eaLnBrk="1" hangingPunct="1"/>
            <a:r>
              <a:rPr lang="en-US" altLang="zh-CN" sz="4000"/>
              <a:t>3.5  </a:t>
            </a:r>
            <a:r>
              <a:rPr lang="zh-CN" altLang="en-US" sz="4000"/>
              <a:t>视    图</a:t>
            </a:r>
            <a:endParaRPr lang="zh-CN" altLang="en-US" sz="4000"/>
          </a:p>
        </p:txBody>
      </p:sp>
      <p:sp>
        <p:nvSpPr>
          <p:cNvPr id="53251" name="Rectangle 3"/>
          <p:cNvSpPr>
            <a:spLocks noGrp="1" noRot="1"/>
          </p:cNvSpPr>
          <p:nvPr>
            <p:ph idx="1"/>
          </p:nvPr>
        </p:nvSpPr>
        <p:spPr/>
        <p:txBody>
          <a:bodyPr/>
          <a:lstStyle/>
          <a:p>
            <a:pPr eaLnBrk="1" hangingPunct="1">
              <a:lnSpc>
                <a:spcPct val="110000"/>
              </a:lnSpc>
              <a:buFont typeface="Wingdings" panose="05000000000000000000" pitchFamily="2" charset="2"/>
              <a:buNone/>
            </a:pPr>
            <a:r>
              <a:rPr lang="en-US" altLang="zh-CN"/>
              <a:t>3.5.1  </a:t>
            </a:r>
            <a:r>
              <a:rPr lang="zh-CN" altLang="en-US"/>
              <a:t>定义视图</a:t>
            </a:r>
            <a:endParaRPr lang="zh-CN" altLang="en-US"/>
          </a:p>
          <a:p>
            <a:pPr eaLnBrk="1" hangingPunct="1">
              <a:lnSpc>
                <a:spcPct val="110000"/>
              </a:lnSpc>
              <a:buFont typeface="Wingdings" panose="05000000000000000000" pitchFamily="2" charset="2"/>
              <a:buNone/>
            </a:pPr>
            <a:r>
              <a:rPr lang="en-US" altLang="zh-CN"/>
              <a:t>3.5.2  </a:t>
            </a:r>
            <a:r>
              <a:rPr lang="zh-CN" altLang="en-US"/>
              <a:t>查询视图</a:t>
            </a:r>
            <a:endParaRPr lang="zh-CN" altLang="en-US"/>
          </a:p>
          <a:p>
            <a:pPr eaLnBrk="1" hangingPunct="1">
              <a:lnSpc>
                <a:spcPct val="110000"/>
              </a:lnSpc>
              <a:buFont typeface="Wingdings" panose="05000000000000000000" pitchFamily="2" charset="2"/>
              <a:buNone/>
            </a:pPr>
            <a:r>
              <a:rPr lang="en-US" altLang="zh-CN"/>
              <a:t>3.5.3  </a:t>
            </a:r>
            <a:r>
              <a:rPr lang="zh-CN" altLang="en-US"/>
              <a:t>更新视图</a:t>
            </a:r>
            <a:endParaRPr lang="zh-CN" altLang="en-US"/>
          </a:p>
          <a:p>
            <a:pPr eaLnBrk="1" hangingPunct="1">
              <a:lnSpc>
                <a:spcPct val="110000"/>
              </a:lnSpc>
              <a:buFont typeface="Wingdings" panose="05000000000000000000" pitchFamily="2" charset="2"/>
              <a:buNone/>
            </a:pPr>
            <a:r>
              <a:rPr lang="en-US" altLang="zh-CN">
                <a:solidFill>
                  <a:schemeClr val="tx2"/>
                </a:solidFill>
              </a:rPr>
              <a:t>3.5.4  </a:t>
            </a:r>
            <a:r>
              <a:rPr lang="zh-CN" altLang="en-US">
                <a:solidFill>
                  <a:schemeClr val="tx2"/>
                </a:solidFill>
              </a:rPr>
              <a:t>视图的作用</a:t>
            </a:r>
            <a:endParaRPr lang="zh-CN" altLang="en-US">
              <a:solidFill>
                <a:schemeClr val="tx2"/>
              </a:solidFill>
            </a:endParaRPr>
          </a:p>
          <a:p>
            <a:pPr eaLnBrk="1" hangingPunct="1">
              <a:buFont typeface="Wingdings" panose="05000000000000000000" pitchFamily="2" charset="2"/>
              <a:buNone/>
            </a:pPr>
            <a:endParaRPr lang="en-US" altLang="zh-CN">
              <a:solidFill>
                <a:schemeClr val="tx2"/>
              </a:solidFill>
            </a:endParaRPr>
          </a:p>
        </p:txBody>
      </p:sp>
      <p:sp>
        <p:nvSpPr>
          <p:cNvPr id="48130" name="日期占位符 3"/>
          <p:cNvSpPr>
            <a:spLocks noGrp="1"/>
          </p:cNvSpPr>
          <p:nvPr>
            <p:ph type="dt" sz="quarter" idx="10"/>
          </p:nvPr>
        </p:nvSpPr>
        <p:spPr/>
        <p:txBody>
          <a:bodyPr/>
          <a:lstStyle/>
          <a:p>
            <a:pPr>
              <a:defRPr/>
            </a:pPr>
            <a:fld id="{013C2E83-E125-4168-9090-01AFE9E02A77}" type="datetime1">
              <a:rPr lang="zh-CN" altLang="en-US"/>
            </a:fld>
            <a:endParaRPr lang="en-US" altLang="zh-CN"/>
          </a:p>
        </p:txBody>
      </p:sp>
      <p:sp>
        <p:nvSpPr>
          <p:cNvPr id="532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p:cNvSpPr>
          <p:nvPr>
            <p:ph type="title"/>
          </p:nvPr>
        </p:nvSpPr>
        <p:spPr/>
        <p:txBody>
          <a:bodyPr/>
          <a:lstStyle/>
          <a:p>
            <a:pPr eaLnBrk="1" hangingPunct="1"/>
            <a:r>
              <a:rPr lang="en-US" altLang="zh-CN" sz="4000"/>
              <a:t>1. </a:t>
            </a:r>
            <a:r>
              <a:rPr lang="zh-CN" altLang="en-US" sz="4000"/>
              <a:t>视图能够</a:t>
            </a:r>
            <a:r>
              <a:rPr lang="zh-CN" altLang="en-US" sz="4000">
                <a:solidFill>
                  <a:srgbClr val="D32DB7"/>
                </a:solidFill>
              </a:rPr>
              <a:t>简化</a:t>
            </a:r>
            <a:r>
              <a:rPr lang="zh-CN" altLang="en-US" sz="4000"/>
              <a:t>用户的操作</a:t>
            </a:r>
            <a:endParaRPr lang="zh-CN" altLang="en-US" sz="4000"/>
          </a:p>
        </p:txBody>
      </p:sp>
      <p:sp>
        <p:nvSpPr>
          <p:cNvPr id="54275" name="Rectangle 3"/>
          <p:cNvSpPr>
            <a:spLocks noGrp="1" noRot="1"/>
          </p:cNvSpPr>
          <p:nvPr>
            <p:ph idx="1"/>
          </p:nvPr>
        </p:nvSpPr>
        <p:spPr>
          <a:xfrm>
            <a:off x="755650" y="2060575"/>
            <a:ext cx="7772400" cy="4114800"/>
          </a:xfrm>
        </p:spPr>
        <p:txBody>
          <a:bodyPr/>
          <a:lstStyle/>
          <a:p>
            <a:pPr eaLnBrk="1" hangingPunct="1">
              <a:lnSpc>
                <a:spcPct val="180000"/>
              </a:lnSpc>
              <a:buFont typeface="Wingdings" panose="05000000000000000000" pitchFamily="2" charset="2"/>
              <a:buNone/>
            </a:pPr>
            <a:r>
              <a:rPr lang="en-US" altLang="zh-CN" sz="2400"/>
              <a:t>	</a:t>
            </a:r>
            <a:r>
              <a:rPr lang="zh-CN" altLang="en-US" sz="2400"/>
              <a:t>当视图中数据不是直接来自基本表时，定义视图能够简化用户的操作</a:t>
            </a:r>
            <a:endParaRPr lang="zh-CN" altLang="en-US" sz="2800"/>
          </a:p>
          <a:p>
            <a:pPr lvl="1" eaLnBrk="1" hangingPunct="1">
              <a:lnSpc>
                <a:spcPct val="180000"/>
              </a:lnSpc>
            </a:pPr>
            <a:r>
              <a:rPr lang="zh-CN" altLang="en-US"/>
              <a:t>基于多张表连接形成的视图</a:t>
            </a:r>
            <a:endParaRPr lang="zh-CN" altLang="en-US"/>
          </a:p>
          <a:p>
            <a:pPr lvl="1" eaLnBrk="1" hangingPunct="1">
              <a:lnSpc>
                <a:spcPct val="180000"/>
              </a:lnSpc>
            </a:pPr>
            <a:r>
              <a:rPr lang="zh-CN" altLang="en-US"/>
              <a:t>基于复杂嵌套查询的视图</a:t>
            </a:r>
            <a:endParaRPr lang="zh-CN" altLang="en-US"/>
          </a:p>
          <a:p>
            <a:pPr lvl="1" eaLnBrk="1" hangingPunct="1">
              <a:lnSpc>
                <a:spcPct val="180000"/>
              </a:lnSpc>
            </a:pPr>
            <a:r>
              <a:rPr lang="zh-CN" altLang="en-US"/>
              <a:t>含导出属性的视图</a:t>
            </a:r>
            <a:endParaRPr lang="zh-CN" altLang="en-US" sz="2000"/>
          </a:p>
        </p:txBody>
      </p:sp>
      <p:sp>
        <p:nvSpPr>
          <p:cNvPr id="49154" name="日期占位符 3"/>
          <p:cNvSpPr>
            <a:spLocks noGrp="1"/>
          </p:cNvSpPr>
          <p:nvPr>
            <p:ph type="dt" sz="quarter" idx="10"/>
          </p:nvPr>
        </p:nvSpPr>
        <p:spPr/>
        <p:txBody>
          <a:bodyPr/>
          <a:lstStyle/>
          <a:p>
            <a:pPr>
              <a:defRPr/>
            </a:pPr>
            <a:fld id="{712E512E-76B3-4378-8748-86984E1AA95C}" type="datetime1">
              <a:rPr lang="zh-CN" altLang="en-US"/>
            </a:fld>
            <a:endParaRPr lang="en-US" altLang="zh-CN"/>
          </a:p>
        </p:txBody>
      </p:sp>
      <p:sp>
        <p:nvSpPr>
          <p:cNvPr id="542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p:cNvSpPr>
          <p:nvPr>
            <p:ph type="title"/>
          </p:nvPr>
        </p:nvSpPr>
        <p:spPr/>
        <p:txBody>
          <a:bodyPr/>
          <a:lstStyle/>
          <a:p>
            <a:pPr eaLnBrk="1" hangingPunct="1"/>
            <a:r>
              <a:rPr lang="en-US" altLang="zh-CN" sz="3600"/>
              <a:t>2. </a:t>
            </a:r>
            <a:r>
              <a:rPr lang="zh-CN" altLang="en-US" sz="3600"/>
              <a:t>视图使用户能以</a:t>
            </a:r>
            <a:r>
              <a:rPr lang="zh-CN" altLang="en-US" sz="3600">
                <a:solidFill>
                  <a:srgbClr val="D32DB7"/>
                </a:solidFill>
              </a:rPr>
              <a:t>多种角度</a:t>
            </a:r>
            <a:r>
              <a:rPr lang="zh-CN" altLang="en-US" sz="3600"/>
              <a:t>看待同一数据</a:t>
            </a:r>
            <a:endParaRPr lang="zh-CN" altLang="en-US" sz="3600"/>
          </a:p>
        </p:txBody>
      </p:sp>
      <p:sp>
        <p:nvSpPr>
          <p:cNvPr id="55299" name="Rectangle 3"/>
          <p:cNvSpPr>
            <a:spLocks noGrp="1" noRot="1"/>
          </p:cNvSpPr>
          <p:nvPr>
            <p:ph idx="1"/>
          </p:nvPr>
        </p:nvSpPr>
        <p:spPr/>
        <p:txBody>
          <a:bodyPr/>
          <a:lstStyle/>
          <a:p>
            <a:pPr eaLnBrk="1" hangingPunct="1">
              <a:lnSpc>
                <a:spcPct val="120000"/>
              </a:lnSpc>
            </a:pPr>
            <a:r>
              <a:rPr lang="zh-CN" altLang="en-US"/>
              <a:t>视图机制能使不同用户以不同方式看待同一数据，适应数据库共享的需要</a:t>
            </a:r>
            <a:endParaRPr lang="zh-CN" altLang="en-US"/>
          </a:p>
          <a:p>
            <a:pPr eaLnBrk="1" hangingPunct="1">
              <a:lnSpc>
                <a:spcPct val="120000"/>
              </a:lnSpc>
            </a:pPr>
            <a:endParaRPr lang="en-US" altLang="zh-CN" sz="3600"/>
          </a:p>
        </p:txBody>
      </p:sp>
      <p:sp>
        <p:nvSpPr>
          <p:cNvPr id="50178" name="日期占位符 3"/>
          <p:cNvSpPr>
            <a:spLocks noGrp="1"/>
          </p:cNvSpPr>
          <p:nvPr>
            <p:ph type="dt" sz="quarter" idx="10"/>
          </p:nvPr>
        </p:nvSpPr>
        <p:spPr/>
        <p:txBody>
          <a:bodyPr/>
          <a:lstStyle/>
          <a:p>
            <a:pPr>
              <a:defRPr/>
            </a:pPr>
            <a:fld id="{69269AAB-5FE2-4B94-9C69-DD35AE855A79}" type="datetime1">
              <a:rPr lang="zh-CN" altLang="en-US"/>
            </a:fld>
            <a:endParaRPr lang="en-US" altLang="zh-CN"/>
          </a:p>
        </p:txBody>
      </p:sp>
      <p:sp>
        <p:nvSpPr>
          <p:cNvPr id="553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Rot="1"/>
          </p:cNvSpPr>
          <p:nvPr>
            <p:ph type="title"/>
          </p:nvPr>
        </p:nvSpPr>
        <p:spPr>
          <a:xfrm>
            <a:off x="1143000" y="609600"/>
            <a:ext cx="7793038" cy="1143000"/>
          </a:xfrm>
        </p:spPr>
        <p:txBody>
          <a:bodyPr/>
          <a:lstStyle/>
          <a:p>
            <a:pPr eaLnBrk="1" hangingPunct="1"/>
            <a:r>
              <a:rPr lang="zh-CN" altLang="en-US">
                <a:latin typeface="仿宋_GB2312" pitchFamily="49" charset="-122"/>
              </a:rPr>
              <a:t>教材及参考书</a:t>
            </a:r>
            <a:r>
              <a:rPr lang="en-US" altLang="zh-CN">
                <a:latin typeface="仿宋_GB2312" pitchFamily="49" charset="-122"/>
              </a:rPr>
              <a:t>(1)</a:t>
            </a:r>
            <a:endParaRPr lang="en-US" altLang="zh-CN">
              <a:latin typeface="仿宋_GB2312" pitchFamily="49" charset="-122"/>
            </a:endParaRPr>
          </a:p>
        </p:txBody>
      </p:sp>
      <p:sp>
        <p:nvSpPr>
          <p:cNvPr id="5123" name="Rectangle 3"/>
          <p:cNvSpPr>
            <a:spLocks noGrp="1" noRot="1"/>
          </p:cNvSpPr>
          <p:nvPr>
            <p:ph idx="1"/>
          </p:nvPr>
        </p:nvSpPr>
        <p:spPr>
          <a:xfrm>
            <a:off x="1066800" y="1752600"/>
            <a:ext cx="7772400" cy="4114800"/>
          </a:xfrm>
        </p:spPr>
        <p:txBody>
          <a:bodyPr/>
          <a:lstStyle/>
          <a:p>
            <a:pPr eaLnBrk="1" hangingPunct="1">
              <a:lnSpc>
                <a:spcPct val="150000"/>
              </a:lnSpc>
              <a:buFont typeface="Wingdings" panose="05000000000000000000" pitchFamily="2" charset="2"/>
              <a:buNone/>
            </a:pPr>
            <a:r>
              <a:rPr lang="zh-CN" altLang="en-US" sz="3600" b="1">
                <a:ea typeface="隶书" panose="02010509060101010101" pitchFamily="49" charset="-122"/>
              </a:rPr>
              <a:t>教材</a:t>
            </a:r>
            <a:endParaRPr lang="zh-CN" altLang="en-US" sz="3600" b="1">
              <a:ea typeface="隶书" panose="02010509060101010101" pitchFamily="49" charset="-122"/>
            </a:endParaRPr>
          </a:p>
          <a:p>
            <a:pPr lvl="1" eaLnBrk="1" hangingPunct="1">
              <a:lnSpc>
                <a:spcPct val="110000"/>
              </a:lnSpc>
            </a:pPr>
            <a:r>
              <a:rPr lang="zh-CN" altLang="en-US"/>
              <a:t>萨师煊，王珊：</a:t>
            </a:r>
            <a:r>
              <a:rPr lang="zh-CN" altLang="en-US" b="1"/>
              <a:t>数据库系统概论</a:t>
            </a:r>
            <a:r>
              <a:rPr lang="en-US" altLang="zh-CN" b="1"/>
              <a:t>(</a:t>
            </a:r>
            <a:r>
              <a:rPr lang="zh-CN" altLang="en-US" b="1"/>
              <a:t>第</a:t>
            </a:r>
            <a:r>
              <a:rPr lang="en-US" altLang="zh-CN" b="1"/>
              <a:t>5</a:t>
            </a:r>
            <a:r>
              <a:rPr lang="zh-CN" altLang="en-US" b="1"/>
              <a:t>版</a:t>
            </a:r>
            <a:r>
              <a:rPr lang="en-US" altLang="zh-CN" b="1"/>
              <a:t>)  </a:t>
            </a:r>
            <a:r>
              <a:rPr lang="zh-CN" altLang="en-US"/>
              <a:t>，   </a:t>
            </a:r>
            <a:endParaRPr lang="zh-CN" altLang="en-US"/>
          </a:p>
          <a:p>
            <a:pPr lvl="1" eaLnBrk="1" hangingPunct="1">
              <a:lnSpc>
                <a:spcPct val="110000"/>
              </a:lnSpc>
              <a:buFont typeface="Wingdings" panose="05000000000000000000" pitchFamily="2" charset="2"/>
              <a:buNone/>
            </a:pPr>
            <a:r>
              <a:rPr lang="zh-CN" altLang="en-US"/>
              <a:t>    高等教育出版社</a:t>
            </a:r>
            <a:endParaRPr lang="zh-CN" altLang="en-US"/>
          </a:p>
          <a:p>
            <a:pPr lvl="1" eaLnBrk="1" hangingPunct="1">
              <a:lnSpc>
                <a:spcPct val="110000"/>
              </a:lnSpc>
            </a:pPr>
            <a:r>
              <a:rPr lang="en-US" altLang="zh-CN" b="1"/>
              <a:t>A First Course in Database Systems</a:t>
            </a:r>
            <a:r>
              <a:rPr lang="en-US" altLang="zh-CN" sz="3200"/>
              <a:t> </a:t>
            </a:r>
            <a:endParaRPr lang="en-US" altLang="zh-CN" sz="3200"/>
          </a:p>
          <a:p>
            <a:pPr lvl="1" eaLnBrk="1" hangingPunct="1">
              <a:lnSpc>
                <a:spcPct val="80000"/>
              </a:lnSpc>
              <a:buFont typeface="Wingdings" panose="05000000000000000000" pitchFamily="2" charset="2"/>
              <a:buNone/>
            </a:pPr>
            <a:r>
              <a:rPr lang="en-US" altLang="zh-CN" sz="3200"/>
              <a:t>   </a:t>
            </a:r>
            <a:r>
              <a:rPr lang="en-US" altLang="zh-CN" sz="2000"/>
              <a:t>Jeffrey.D.Ullman, Jennifer Widom </a:t>
            </a:r>
            <a:endParaRPr lang="en-US" altLang="zh-CN" sz="2000"/>
          </a:p>
          <a:p>
            <a:pPr lvl="1" eaLnBrk="1" hangingPunct="1">
              <a:lnSpc>
                <a:spcPct val="80000"/>
              </a:lnSpc>
              <a:buFont typeface="Wingdings" panose="05000000000000000000" pitchFamily="2" charset="2"/>
              <a:buNone/>
            </a:pPr>
            <a:r>
              <a:rPr lang="en-US" altLang="zh-CN" sz="2000"/>
              <a:t>     </a:t>
            </a:r>
            <a:r>
              <a:rPr lang="en-US" altLang="zh-CN" sz="1800"/>
              <a:t>Dept. Of Computer Science Stanford University</a:t>
            </a:r>
            <a:r>
              <a:rPr lang="en-US" altLang="zh-CN" sz="3200"/>
              <a:t> </a:t>
            </a:r>
            <a:endParaRPr lang="en-US" altLang="zh-CN" sz="2000"/>
          </a:p>
          <a:p>
            <a:pPr eaLnBrk="1" hangingPunct="1">
              <a:lnSpc>
                <a:spcPct val="80000"/>
              </a:lnSpc>
              <a:buFont typeface="Wingdings" panose="05000000000000000000" pitchFamily="2" charset="2"/>
              <a:buNone/>
            </a:pPr>
            <a:r>
              <a:rPr lang="en-US" altLang="zh-CN" sz="2000"/>
              <a:t>           </a:t>
            </a:r>
            <a:endParaRPr lang="en-US" altLang="zh-CN" sz="3600"/>
          </a:p>
          <a:p>
            <a:pPr eaLnBrk="1" hangingPunct="1"/>
            <a:endParaRPr lang="en-US" altLang="zh-CN"/>
          </a:p>
        </p:txBody>
      </p:sp>
      <p:sp>
        <p:nvSpPr>
          <p:cNvPr id="2560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13AC97CA-79EF-43A9-8E42-03F9C3CAEFAE}"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wipe(left)">
                                      <p:cBhvr>
                                        <p:cTn id="7" dur="500"/>
                                        <p:tgtEl>
                                          <p:spTgt spid="512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123">
                                            <p:txEl>
                                              <p:pRg st="1" end="1"/>
                                            </p:txEl>
                                          </p:spTgt>
                                        </p:tgtEl>
                                        <p:attrNameLst>
                                          <p:attrName>style.visibility</p:attrName>
                                        </p:attrNameLst>
                                      </p:cBhvr>
                                      <p:to>
                                        <p:strVal val="visible"/>
                                      </p:to>
                                    </p:set>
                                    <p:animEffect transition="in" filter="wipe(left)">
                                      <p:cBhvr>
                                        <p:cTn id="10" dur="500"/>
                                        <p:tgtEl>
                                          <p:spTgt spid="512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5123">
                                            <p:txEl>
                                              <p:pRg st="2" end="2"/>
                                            </p:txEl>
                                          </p:spTgt>
                                        </p:tgtEl>
                                        <p:attrNameLst>
                                          <p:attrName>style.visibility</p:attrName>
                                        </p:attrNameLst>
                                      </p:cBhvr>
                                      <p:to>
                                        <p:strVal val="visible"/>
                                      </p:to>
                                    </p:set>
                                    <p:animEffect transition="in" filter="wipe(left)">
                                      <p:cBhvr>
                                        <p:cTn id="13" dur="500"/>
                                        <p:tgtEl>
                                          <p:spTgt spid="512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5123">
                                            <p:txEl>
                                              <p:pRg st="3" end="3"/>
                                            </p:txEl>
                                          </p:spTgt>
                                        </p:tgtEl>
                                        <p:attrNameLst>
                                          <p:attrName>style.visibility</p:attrName>
                                        </p:attrNameLst>
                                      </p:cBhvr>
                                      <p:to>
                                        <p:strVal val="visible"/>
                                      </p:to>
                                    </p:set>
                                    <p:animEffect transition="in" filter="wipe(left)">
                                      <p:cBhvr>
                                        <p:cTn id="16" dur="500"/>
                                        <p:tgtEl>
                                          <p:spTgt spid="5123">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5123">
                                            <p:txEl>
                                              <p:pRg st="4" end="4"/>
                                            </p:txEl>
                                          </p:spTgt>
                                        </p:tgtEl>
                                        <p:attrNameLst>
                                          <p:attrName>style.visibility</p:attrName>
                                        </p:attrNameLst>
                                      </p:cBhvr>
                                      <p:to>
                                        <p:strVal val="visible"/>
                                      </p:to>
                                    </p:set>
                                    <p:animEffect transition="in" filter="wipe(left)">
                                      <p:cBhvr>
                                        <p:cTn id="19" dur="500"/>
                                        <p:tgtEl>
                                          <p:spTgt spid="5123">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5123">
                                            <p:txEl>
                                              <p:pRg st="5" end="5"/>
                                            </p:txEl>
                                          </p:spTgt>
                                        </p:tgtEl>
                                        <p:attrNameLst>
                                          <p:attrName>style.visibility</p:attrName>
                                        </p:attrNameLst>
                                      </p:cBhvr>
                                      <p:to>
                                        <p:strVal val="visible"/>
                                      </p:to>
                                    </p:set>
                                    <p:animEffect transition="in" filter="wipe(left)">
                                      <p:cBhvr>
                                        <p:cTn id="22" dur="500"/>
                                        <p:tgtEl>
                                          <p:spTgt spid="512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123">
                                            <p:txEl>
                                              <p:pRg st="6" end="6"/>
                                            </p:txEl>
                                          </p:spTgt>
                                        </p:tgtEl>
                                        <p:attrNameLst>
                                          <p:attrName>style.visibility</p:attrName>
                                        </p:attrNameLst>
                                      </p:cBhvr>
                                      <p:to>
                                        <p:strVal val="visible"/>
                                      </p:to>
                                    </p:set>
                                    <p:animEffect transition="in" filter="wipe(left)">
                                      <p:cBhvr>
                                        <p:cTn id="27" dur="500"/>
                                        <p:tgtEl>
                                          <p:spTgt spid="51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Rot="1"/>
          </p:cNvSpPr>
          <p:nvPr>
            <p:ph type="title"/>
          </p:nvPr>
        </p:nvSpPr>
        <p:spPr/>
        <p:txBody>
          <a:bodyPr/>
          <a:lstStyle/>
          <a:p>
            <a:pPr eaLnBrk="1" hangingPunct="1"/>
            <a:r>
              <a:rPr lang="zh-CN" altLang="en-US"/>
              <a:t>数据模型</a:t>
            </a:r>
            <a:r>
              <a:rPr lang="en-US" altLang="zh-CN"/>
              <a:t>(</a:t>
            </a:r>
            <a:r>
              <a:rPr lang="zh-CN" altLang="en-US"/>
              <a:t>续</a:t>
            </a:r>
            <a:r>
              <a:rPr lang="en-US" altLang="zh-CN"/>
              <a:t>)</a:t>
            </a:r>
            <a:endParaRPr lang="en-US" altLang="zh-CN"/>
          </a:p>
        </p:txBody>
      </p:sp>
      <p:sp>
        <p:nvSpPr>
          <p:cNvPr id="82947" name="Rectangle 1027"/>
          <p:cNvSpPr>
            <a:spLocks noGrp="1" noRot="1"/>
          </p:cNvSpPr>
          <p:nvPr>
            <p:ph idx="1"/>
          </p:nvPr>
        </p:nvSpPr>
        <p:spPr/>
        <p:txBody>
          <a:bodyPr/>
          <a:lstStyle/>
          <a:p>
            <a:pPr eaLnBrk="1" hangingPunct="1"/>
            <a:r>
              <a:rPr lang="zh-CN" altLang="en-US" sz="2800"/>
              <a:t>数据模型分成两个不同的层次</a:t>
            </a:r>
            <a:endParaRPr lang="zh-CN" altLang="en-US" sz="2800"/>
          </a:p>
          <a:p>
            <a:pPr lvl="1" eaLnBrk="1" hangingPunct="1">
              <a:lnSpc>
                <a:spcPct val="170000"/>
              </a:lnSpc>
              <a:buFont typeface="Wingdings" panose="05000000000000000000" pitchFamily="2" charset="2"/>
              <a:buNone/>
            </a:pPr>
            <a:r>
              <a:rPr lang="en-US" altLang="zh-CN" b="1"/>
              <a:t>(1) </a:t>
            </a:r>
            <a:r>
              <a:rPr lang="zh-CN" altLang="en-US" b="1">
                <a:solidFill>
                  <a:srgbClr val="00B050"/>
                </a:solidFill>
              </a:rPr>
              <a:t>概念模型   </a:t>
            </a:r>
            <a:r>
              <a:rPr lang="zh-CN" altLang="en-US" b="1"/>
              <a:t>也称信息模型，它是按用户的观点来对数据和信息建模。 </a:t>
            </a:r>
            <a:endParaRPr lang="zh-CN" altLang="en-US" b="1"/>
          </a:p>
          <a:p>
            <a:pPr lvl="1" eaLnBrk="1" hangingPunct="1">
              <a:lnSpc>
                <a:spcPct val="170000"/>
              </a:lnSpc>
              <a:buFont typeface="Wingdings" panose="05000000000000000000" pitchFamily="2" charset="2"/>
              <a:buNone/>
            </a:pPr>
            <a:r>
              <a:rPr lang="en-US" altLang="zh-CN" b="1"/>
              <a:t>(2) </a:t>
            </a:r>
            <a:r>
              <a:rPr lang="zh-CN" altLang="en-US" b="1">
                <a:solidFill>
                  <a:srgbClr val="C00000"/>
                </a:solidFill>
              </a:rPr>
              <a:t>数据模型</a:t>
            </a:r>
            <a:r>
              <a:rPr lang="zh-CN" altLang="en-US" b="1"/>
              <a:t>   主要包括网状模型、层次模型、关系模型等，它是按计算机系统的观点对数据建模</a:t>
            </a:r>
            <a:r>
              <a:rPr lang="zh-CN" altLang="en-US"/>
              <a:t>。 </a:t>
            </a:r>
            <a:endParaRPr lang="zh-CN" altLang="en-US"/>
          </a:p>
          <a:p>
            <a:pPr eaLnBrk="1" hangingPunct="1">
              <a:lnSpc>
                <a:spcPct val="140000"/>
              </a:lnSpc>
            </a:pPr>
            <a:endParaRPr lang="en-US" altLang="zh-CN" sz="2800"/>
          </a:p>
        </p:txBody>
      </p:sp>
      <p:sp>
        <p:nvSpPr>
          <p:cNvPr id="8294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189E5AE8-CD0C-44C3-B8D2-7A066ED59DFA}"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p:cNvSpPr>
          <p:nvPr>
            <p:ph type="title"/>
          </p:nvPr>
        </p:nvSpPr>
        <p:spPr/>
        <p:txBody>
          <a:bodyPr/>
          <a:lstStyle/>
          <a:p>
            <a:pPr eaLnBrk="1" hangingPunct="1"/>
            <a:r>
              <a:rPr lang="en-US" altLang="zh-CN" sz="2800"/>
              <a:t>3. </a:t>
            </a:r>
            <a:r>
              <a:rPr lang="zh-CN" altLang="en-US" sz="2800"/>
              <a:t>视图对重构数据库提供了一定程度的</a:t>
            </a:r>
            <a:r>
              <a:rPr lang="zh-CN" altLang="en-US" sz="2800">
                <a:solidFill>
                  <a:srgbClr val="D32DB7"/>
                </a:solidFill>
              </a:rPr>
              <a:t>逻辑独立性</a:t>
            </a:r>
            <a:endParaRPr lang="zh-CN" altLang="en-US" sz="2400"/>
          </a:p>
        </p:txBody>
      </p:sp>
      <p:sp>
        <p:nvSpPr>
          <p:cNvPr id="56323" name="Rectangle 3"/>
          <p:cNvSpPr>
            <a:spLocks noGrp="1" noRot="1"/>
          </p:cNvSpPr>
          <p:nvPr>
            <p:ph idx="1"/>
          </p:nvPr>
        </p:nvSpPr>
        <p:spPr/>
        <p:txBody>
          <a:bodyPr/>
          <a:lstStyle/>
          <a:p>
            <a:pPr eaLnBrk="1" hangingPunct="1">
              <a:lnSpc>
                <a:spcPct val="170000"/>
              </a:lnSpc>
            </a:pPr>
            <a:r>
              <a:rPr lang="zh-CN" altLang="en-US" sz="2800"/>
              <a:t>物理独立性与逻辑独立性的概念</a:t>
            </a:r>
            <a:endParaRPr lang="zh-CN" altLang="en-US" sz="2800"/>
          </a:p>
          <a:p>
            <a:pPr eaLnBrk="1" hangingPunct="1">
              <a:lnSpc>
                <a:spcPct val="170000"/>
              </a:lnSpc>
            </a:pPr>
            <a:r>
              <a:rPr lang="zh-CN" altLang="en-US" sz="2800"/>
              <a:t>视图在一定程度上保证了数据的逻辑独立性</a:t>
            </a:r>
            <a:endParaRPr lang="zh-CN" altLang="en-US" sz="2800"/>
          </a:p>
          <a:p>
            <a:pPr eaLnBrk="1" hangingPunct="1">
              <a:lnSpc>
                <a:spcPct val="170000"/>
              </a:lnSpc>
            </a:pPr>
            <a:r>
              <a:rPr lang="zh-CN" altLang="en-US" sz="2800"/>
              <a:t>视图只能在一定程度上提供数据的逻辑独立性</a:t>
            </a:r>
            <a:endParaRPr lang="zh-CN" altLang="en-US"/>
          </a:p>
          <a:p>
            <a:pPr lvl="1" eaLnBrk="1" hangingPunct="1">
              <a:lnSpc>
                <a:spcPct val="170000"/>
              </a:lnSpc>
            </a:pPr>
            <a:r>
              <a:rPr lang="zh-CN" altLang="en-US"/>
              <a:t>由于对视图的更新是有条件的，因此应用程序中修改数据的语句可能仍会因基本表结构的改变而改变。</a:t>
            </a:r>
            <a:endParaRPr lang="zh-CN" altLang="en-US"/>
          </a:p>
          <a:p>
            <a:pPr eaLnBrk="1" hangingPunct="1"/>
            <a:endParaRPr lang="zh-CN" altLang="en-US" sz="3600"/>
          </a:p>
          <a:p>
            <a:pPr eaLnBrk="1" hangingPunct="1"/>
            <a:endParaRPr lang="en-US" altLang="zh-CN"/>
          </a:p>
        </p:txBody>
      </p:sp>
      <p:sp>
        <p:nvSpPr>
          <p:cNvPr id="51202" name="日期占位符 3"/>
          <p:cNvSpPr>
            <a:spLocks noGrp="1"/>
          </p:cNvSpPr>
          <p:nvPr>
            <p:ph type="dt" sz="quarter" idx="10"/>
          </p:nvPr>
        </p:nvSpPr>
        <p:spPr/>
        <p:txBody>
          <a:bodyPr/>
          <a:lstStyle/>
          <a:p>
            <a:pPr>
              <a:defRPr/>
            </a:pPr>
            <a:fld id="{DB9774AD-0ADE-4407-BFF7-65A2723CBC40}" type="datetime1">
              <a:rPr lang="zh-CN" altLang="en-US"/>
            </a:fld>
            <a:endParaRPr lang="en-US" altLang="zh-CN"/>
          </a:p>
        </p:txBody>
      </p:sp>
      <p:sp>
        <p:nvSpPr>
          <p:cNvPr id="563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p:cNvSpPr>
          <p:nvPr>
            <p:ph type="title"/>
          </p:nvPr>
        </p:nvSpPr>
        <p:spPr/>
        <p:txBody>
          <a:bodyPr/>
          <a:lstStyle/>
          <a:p>
            <a:pPr eaLnBrk="1" hangingPunct="1"/>
            <a:r>
              <a:rPr lang="en-US" altLang="zh-CN" sz="4000"/>
              <a:t>4. </a:t>
            </a:r>
            <a:r>
              <a:rPr lang="zh-CN" altLang="en-US" sz="4000"/>
              <a:t>视图能够对机密数据提供安全保护</a:t>
            </a:r>
            <a:endParaRPr lang="zh-CN" altLang="en-US" sz="4000"/>
          </a:p>
        </p:txBody>
      </p:sp>
      <p:sp>
        <p:nvSpPr>
          <p:cNvPr id="57347" name="Rectangle 3"/>
          <p:cNvSpPr>
            <a:spLocks noGrp="1" noRot="1"/>
          </p:cNvSpPr>
          <p:nvPr>
            <p:ph idx="1"/>
          </p:nvPr>
        </p:nvSpPr>
        <p:spPr/>
        <p:txBody>
          <a:bodyPr/>
          <a:lstStyle/>
          <a:p>
            <a:pPr eaLnBrk="1" hangingPunct="1">
              <a:lnSpc>
                <a:spcPct val="150000"/>
              </a:lnSpc>
            </a:pPr>
            <a:r>
              <a:rPr lang="zh-CN" altLang="en-US" dirty="0"/>
              <a:t>对不同用户定义不同视图，使每个用户只能看到他有权看到的数据</a:t>
            </a:r>
            <a:endParaRPr lang="zh-CN" altLang="en-US" dirty="0"/>
          </a:p>
          <a:p>
            <a:pPr eaLnBrk="1" hangingPunct="1">
              <a:lnSpc>
                <a:spcPct val="150000"/>
              </a:lnSpc>
            </a:pPr>
            <a:r>
              <a:rPr lang="zh-CN" altLang="en-US" dirty="0"/>
              <a:t>通过</a:t>
            </a:r>
            <a:r>
              <a:rPr lang="en-US" altLang="zh-CN" dirty="0"/>
              <a:t>WITH CHECK OPTION</a:t>
            </a:r>
            <a:r>
              <a:rPr lang="zh-CN" altLang="en-US" dirty="0"/>
              <a:t>对关键数据定义操作时间限制</a:t>
            </a:r>
            <a:endParaRPr lang="zh-CN" altLang="en-US" dirty="0"/>
          </a:p>
          <a:p>
            <a:pPr eaLnBrk="1" hangingPunct="1">
              <a:lnSpc>
                <a:spcPct val="150000"/>
              </a:lnSpc>
            </a:pPr>
            <a:endParaRPr lang="zh-CN" altLang="en-US" sz="3600" dirty="0"/>
          </a:p>
          <a:p>
            <a:pPr eaLnBrk="1" hangingPunct="1"/>
            <a:endParaRPr lang="en-US" altLang="zh-CN" dirty="0"/>
          </a:p>
        </p:txBody>
      </p:sp>
      <p:sp>
        <p:nvSpPr>
          <p:cNvPr id="52226" name="日期占位符 3"/>
          <p:cNvSpPr>
            <a:spLocks noGrp="1"/>
          </p:cNvSpPr>
          <p:nvPr>
            <p:ph type="dt" sz="quarter" idx="10"/>
          </p:nvPr>
        </p:nvSpPr>
        <p:spPr/>
        <p:txBody>
          <a:bodyPr/>
          <a:lstStyle/>
          <a:p>
            <a:pPr>
              <a:defRPr/>
            </a:pPr>
            <a:fld id="{EF07EFE0-74B3-451D-81BD-D800A459A6EF}" type="datetime1">
              <a:rPr lang="zh-CN" altLang="en-US"/>
            </a:fld>
            <a:endParaRPr lang="en-US" altLang="zh-CN"/>
          </a:p>
        </p:txBody>
      </p:sp>
      <p:sp>
        <p:nvSpPr>
          <p:cNvPr id="573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p:cNvSpPr>
          <p:nvPr>
            <p:ph type="title"/>
          </p:nvPr>
        </p:nvSpPr>
        <p:spPr/>
        <p:txBody>
          <a:bodyPr/>
          <a:lstStyle/>
          <a:p>
            <a:pPr eaLnBrk="1" hangingPunct="1"/>
            <a:r>
              <a:rPr lang="en-US" altLang="zh-CN" sz="4000"/>
              <a:t> </a:t>
            </a:r>
            <a:r>
              <a:rPr lang="zh-CN" altLang="en-US" sz="4000"/>
              <a:t>建立视图（续）</a:t>
            </a:r>
            <a:endParaRPr lang="zh-CN" altLang="en-US" sz="4000"/>
          </a:p>
        </p:txBody>
      </p:sp>
      <p:sp>
        <p:nvSpPr>
          <p:cNvPr id="678915" name="Rectangle 3"/>
          <p:cNvSpPr>
            <a:spLocks noGrp="1" noRot="1"/>
          </p:cNvSpPr>
          <p:nvPr>
            <p:ph idx="1"/>
          </p:nvPr>
        </p:nvSpPr>
        <p:spPr>
          <a:xfrm>
            <a:off x="395288" y="1989138"/>
            <a:ext cx="7700962" cy="4176712"/>
          </a:xfrm>
        </p:spPr>
        <p:txBody>
          <a:bodyPr/>
          <a:lstStyle/>
          <a:p>
            <a:pPr eaLnBrk="1" hangingPunct="1">
              <a:lnSpc>
                <a:spcPct val="110000"/>
              </a:lnSpc>
              <a:buFont typeface="Wingdings" panose="05000000000000000000" pitchFamily="2" charset="2"/>
              <a:buNone/>
            </a:pPr>
            <a:r>
              <a:rPr lang="en-US" altLang="zh-CN" sz="2000" dirty="0">
                <a:latin typeface="宋体" panose="02010600030101010101" pitchFamily="2" charset="-122"/>
              </a:rPr>
              <a:t>	[</a:t>
            </a:r>
            <a:r>
              <a:rPr lang="zh-CN" altLang="en-US" sz="2000" dirty="0">
                <a:latin typeface="宋体" panose="02010600030101010101" pitchFamily="2" charset="-122"/>
              </a:rPr>
              <a:t>例</a:t>
            </a:r>
            <a:r>
              <a:rPr lang="en-US" altLang="zh-CN" sz="2000" dirty="0">
                <a:latin typeface="宋体" panose="02010600030101010101" pitchFamily="2" charset="-122"/>
              </a:rPr>
              <a:t>]  </a:t>
            </a:r>
            <a:r>
              <a:rPr lang="zh-CN" altLang="en-US" sz="2000" dirty="0">
                <a:latin typeface="宋体" panose="02010600030101010101" pitchFamily="2" charset="-122"/>
              </a:rPr>
              <a:t>建立</a:t>
            </a:r>
            <a:r>
              <a:rPr lang="en-US" altLang="zh-CN" sz="2000" dirty="0">
                <a:latin typeface="宋体" panose="02010600030101010101" pitchFamily="2" charset="-122"/>
              </a:rPr>
              <a:t>1</a:t>
            </a:r>
            <a:r>
              <a:rPr lang="zh-CN" altLang="en-US" sz="2000" dirty="0">
                <a:latin typeface="宋体" panose="02010600030101010101" pitchFamily="2" charset="-122"/>
              </a:rPr>
              <a:t>号课程的选课视图，并要求透过该视图进行的更新操作只涉及</a:t>
            </a:r>
            <a:r>
              <a:rPr lang="en-US" altLang="zh-CN" sz="2000" dirty="0">
                <a:latin typeface="宋体" panose="02010600030101010101" pitchFamily="2" charset="-122"/>
              </a:rPr>
              <a:t>1</a:t>
            </a:r>
            <a:r>
              <a:rPr lang="zh-CN" altLang="en-US" sz="2000" dirty="0">
                <a:latin typeface="宋体" panose="02010600030101010101" pitchFamily="2" charset="-122"/>
              </a:rPr>
              <a:t>号课程，同时对该视图的任何操作只能在工作时间进行。</a:t>
            </a:r>
            <a:endParaRPr lang="zh-CN" altLang="en-US" sz="2000" dirty="0">
              <a:latin typeface="宋体" panose="02010600030101010101" pitchFamily="2" charset="-122"/>
            </a:endParaRPr>
          </a:p>
          <a:p>
            <a:pPr eaLnBrk="1" hangingPunct="1">
              <a:lnSpc>
                <a:spcPct val="110000"/>
              </a:lnSpc>
              <a:buFont typeface="Wingdings" panose="05000000000000000000" pitchFamily="2" charset="2"/>
              <a:buNone/>
            </a:pPr>
            <a:r>
              <a:rPr lang="zh-CN" altLang="en-US" sz="2000" dirty="0">
                <a:latin typeface="宋体" panose="02010600030101010101" pitchFamily="2" charset="-122"/>
              </a:rPr>
              <a:t>    </a:t>
            </a:r>
            <a:r>
              <a:rPr lang="en-US" altLang="zh-CN" sz="2000" dirty="0">
                <a:latin typeface="宋体" panose="02010600030101010101" pitchFamily="2" charset="-122"/>
              </a:rPr>
              <a:t>CREATE VIEW IS_SC</a:t>
            </a:r>
            <a:endParaRPr lang="en-US" altLang="zh-CN" sz="2000" dirty="0">
              <a:latin typeface="宋体" panose="02010600030101010101" pitchFamily="2" charset="-122"/>
            </a:endParaRPr>
          </a:p>
          <a:p>
            <a:pPr eaLnBrk="1" hangingPunct="1">
              <a:lnSpc>
                <a:spcPct val="110000"/>
              </a:lnSpc>
              <a:buFont typeface="Wingdings" panose="05000000000000000000" pitchFamily="2" charset="2"/>
              <a:buNone/>
            </a:pPr>
            <a:r>
              <a:rPr lang="en-US" altLang="zh-CN" sz="2000" dirty="0">
                <a:latin typeface="宋体" panose="02010600030101010101" pitchFamily="2" charset="-122"/>
              </a:rPr>
              <a:t>               AS </a:t>
            </a:r>
            <a:endParaRPr lang="en-US" altLang="zh-CN" sz="2000" dirty="0">
              <a:latin typeface="宋体" panose="02010600030101010101" pitchFamily="2" charset="-122"/>
            </a:endParaRPr>
          </a:p>
          <a:p>
            <a:pPr eaLnBrk="1" hangingPunct="1">
              <a:lnSpc>
                <a:spcPct val="110000"/>
              </a:lnSpc>
              <a:buFont typeface="Wingdings" panose="05000000000000000000" pitchFamily="2" charset="2"/>
              <a:buNone/>
            </a:pPr>
            <a:r>
              <a:rPr lang="en-US" altLang="zh-CN" sz="2000" dirty="0">
                <a:latin typeface="宋体" panose="02010600030101010101" pitchFamily="2" charset="-122"/>
              </a:rPr>
              <a:t>     SELECT </a:t>
            </a:r>
            <a:r>
              <a:rPr lang="en-US" altLang="zh-CN" sz="2000" dirty="0" err="1">
                <a:latin typeface="宋体" panose="02010600030101010101" pitchFamily="2" charset="-122"/>
              </a:rPr>
              <a:t>Sno</a:t>
            </a:r>
            <a:r>
              <a:rPr lang="zh-CN" altLang="en-US" sz="2000" dirty="0">
                <a:latin typeface="宋体" panose="02010600030101010101" pitchFamily="2" charset="-122"/>
              </a:rPr>
              <a:t>，</a:t>
            </a:r>
            <a:r>
              <a:rPr lang="en-US" altLang="zh-CN" sz="2000" dirty="0" err="1">
                <a:latin typeface="宋体" panose="02010600030101010101" pitchFamily="2" charset="-122"/>
              </a:rPr>
              <a:t>Cno</a:t>
            </a:r>
            <a:r>
              <a:rPr lang="zh-CN" altLang="en-US" sz="2000" dirty="0">
                <a:latin typeface="宋体" panose="02010600030101010101" pitchFamily="2" charset="-122"/>
              </a:rPr>
              <a:t>，</a:t>
            </a:r>
            <a:r>
              <a:rPr lang="en-US" altLang="zh-CN" sz="2000" dirty="0">
                <a:latin typeface="宋体" panose="02010600030101010101" pitchFamily="2" charset="-122"/>
              </a:rPr>
              <a:t>Grade</a:t>
            </a:r>
            <a:endParaRPr lang="en-US" altLang="zh-CN" sz="2000" dirty="0">
              <a:latin typeface="宋体" panose="02010600030101010101" pitchFamily="2" charset="-122"/>
            </a:endParaRPr>
          </a:p>
          <a:p>
            <a:pPr eaLnBrk="1" hangingPunct="1">
              <a:lnSpc>
                <a:spcPct val="110000"/>
              </a:lnSpc>
              <a:buFont typeface="Wingdings" panose="05000000000000000000" pitchFamily="2" charset="2"/>
              <a:buNone/>
            </a:pPr>
            <a:r>
              <a:rPr lang="en-US" altLang="zh-CN" sz="2000" dirty="0">
                <a:latin typeface="宋体" panose="02010600030101010101" pitchFamily="2" charset="-122"/>
              </a:rPr>
              <a:t>     FROM  SC</a:t>
            </a:r>
            <a:endParaRPr lang="en-US" altLang="zh-CN" sz="2000" dirty="0">
              <a:latin typeface="宋体" panose="02010600030101010101" pitchFamily="2" charset="-122"/>
            </a:endParaRPr>
          </a:p>
          <a:p>
            <a:pPr eaLnBrk="1" hangingPunct="1">
              <a:lnSpc>
                <a:spcPct val="110000"/>
              </a:lnSpc>
              <a:buFont typeface="Wingdings" panose="05000000000000000000" pitchFamily="2" charset="2"/>
              <a:buNone/>
            </a:pPr>
            <a:r>
              <a:rPr lang="en-US" altLang="zh-CN" sz="2000" dirty="0">
                <a:latin typeface="宋体" panose="02010600030101010101" pitchFamily="2" charset="-122"/>
              </a:rPr>
              <a:t>     WHERE  </a:t>
            </a:r>
            <a:r>
              <a:rPr lang="en-US" altLang="zh-CN" sz="2000" dirty="0" err="1">
                <a:latin typeface="宋体" panose="02010600030101010101" pitchFamily="2" charset="-122"/>
              </a:rPr>
              <a:t>Cno</a:t>
            </a:r>
            <a:r>
              <a:rPr lang="en-US" altLang="zh-CN" sz="2000" dirty="0">
                <a:latin typeface="宋体" panose="02010600030101010101" pitchFamily="2" charset="-122"/>
              </a:rPr>
              <a:t>= '1'  </a:t>
            </a:r>
            <a:endParaRPr lang="en-US" altLang="zh-CN" sz="2000" dirty="0">
              <a:latin typeface="宋体" panose="02010600030101010101" pitchFamily="2" charset="-122"/>
            </a:endParaRPr>
          </a:p>
          <a:p>
            <a:pPr eaLnBrk="1" hangingPunct="1">
              <a:lnSpc>
                <a:spcPct val="110000"/>
              </a:lnSpc>
              <a:buFont typeface="Wingdings" panose="05000000000000000000" pitchFamily="2" charset="2"/>
              <a:buNone/>
            </a:pPr>
            <a:r>
              <a:rPr lang="en-US" altLang="zh-CN" sz="2000" dirty="0">
                <a:latin typeface="宋体" panose="02010600030101010101" pitchFamily="2" charset="-122"/>
              </a:rPr>
              <a:t>     AND  TO_CHAR(SYSDATE,'HH24')  BETWEEN  9  AND  17 </a:t>
            </a:r>
            <a:endParaRPr lang="en-US" altLang="zh-CN" sz="2000" dirty="0">
              <a:latin typeface="宋体" panose="02010600030101010101" pitchFamily="2" charset="-122"/>
            </a:endParaRPr>
          </a:p>
          <a:p>
            <a:pPr eaLnBrk="1" hangingPunct="1">
              <a:lnSpc>
                <a:spcPct val="110000"/>
              </a:lnSpc>
              <a:buFont typeface="Wingdings" panose="05000000000000000000" pitchFamily="2" charset="2"/>
              <a:buNone/>
            </a:pPr>
            <a:r>
              <a:rPr lang="en-US" altLang="zh-CN" sz="2000" dirty="0">
                <a:latin typeface="宋体" panose="02010600030101010101" pitchFamily="2" charset="-122"/>
              </a:rPr>
              <a:t>     AND  TO_CHAR(SYSDATE,'D')  BETWEEN  2  AND  6 </a:t>
            </a:r>
            <a:endParaRPr lang="en-US" altLang="zh-CN" sz="2000" dirty="0">
              <a:latin typeface="宋体" panose="02010600030101010101" pitchFamily="2" charset="-122"/>
            </a:endParaRPr>
          </a:p>
          <a:p>
            <a:pPr eaLnBrk="1" hangingPunct="1">
              <a:lnSpc>
                <a:spcPct val="110000"/>
              </a:lnSpc>
              <a:buFont typeface="Wingdings" panose="05000000000000000000" pitchFamily="2" charset="2"/>
              <a:buNone/>
            </a:pPr>
            <a:r>
              <a:rPr lang="en-US" altLang="zh-CN" sz="2000" dirty="0">
                <a:latin typeface="宋体" panose="02010600030101010101" pitchFamily="2" charset="-122"/>
              </a:rPr>
              <a:t>     WITH CHECK OPTION;</a:t>
            </a:r>
            <a:endParaRPr lang="en-US" altLang="zh-CN" sz="2000" dirty="0">
              <a:latin typeface="宋体" panose="02010600030101010101" pitchFamily="2" charset="-122"/>
            </a:endParaRPr>
          </a:p>
        </p:txBody>
      </p:sp>
      <p:sp>
        <p:nvSpPr>
          <p:cNvPr id="53250" name="日期占位符 3"/>
          <p:cNvSpPr>
            <a:spLocks noGrp="1"/>
          </p:cNvSpPr>
          <p:nvPr>
            <p:ph type="dt" sz="quarter" idx="10"/>
          </p:nvPr>
        </p:nvSpPr>
        <p:spPr/>
        <p:txBody>
          <a:bodyPr/>
          <a:lstStyle/>
          <a:p>
            <a:pPr>
              <a:defRPr/>
            </a:pPr>
            <a:fld id="{F0A82735-2B1D-4DC9-ABA5-AEB20B4CBEB1}" type="datetime1">
              <a:rPr lang="zh-CN" altLang="en-US"/>
            </a:fld>
            <a:endParaRPr lang="en-US" altLang="zh-CN"/>
          </a:p>
        </p:txBody>
      </p:sp>
      <p:sp>
        <p:nvSpPr>
          <p:cNvPr id="583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
        <p:nvSpPr>
          <p:cNvPr id="58374" name="AutoShape 4"/>
          <p:cNvSpPr>
            <a:spLocks noChangeArrowheads="1"/>
          </p:cNvSpPr>
          <p:nvPr/>
        </p:nvSpPr>
        <p:spPr bwMode="auto">
          <a:xfrm>
            <a:off x="7924800" y="5867400"/>
            <a:ext cx="838200" cy="609600"/>
          </a:xfrm>
          <a:prstGeom prst="irregularSeal1">
            <a:avLst/>
          </a:prstGeom>
          <a:solidFill>
            <a:schemeClr val="folHlink"/>
          </a:solidFill>
          <a:ln w="28575">
            <a:solidFill>
              <a:schemeClr val="tx1"/>
            </a:solidFill>
            <a:miter lim="800000"/>
          </a:ln>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en-US" altLang="zh-CN" sz="2400">
                <a:latin typeface="Times New Roman" panose="02020603050405020304" pitchFamily="18" charset="0"/>
              </a:rPr>
              <a:t>new</a:t>
            </a:r>
            <a:endParaRPr kumimoji="1" lang="en-US" altLang="zh-CN"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8915">
                                            <p:txEl>
                                              <p:pRg st="1" end="1"/>
                                            </p:txEl>
                                          </p:spTgt>
                                        </p:tgtEl>
                                        <p:attrNameLst>
                                          <p:attrName>style.visibility</p:attrName>
                                        </p:attrNameLst>
                                      </p:cBhvr>
                                      <p:to>
                                        <p:strVal val="visible"/>
                                      </p:to>
                                    </p:set>
                                    <p:animEffect transition="in" filter="blinds(horizontal)">
                                      <p:cBhvr>
                                        <p:cTn id="7" dur="500"/>
                                        <p:tgtEl>
                                          <p:spTgt spid="6789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8915">
                                            <p:txEl>
                                              <p:pRg st="2" end="2"/>
                                            </p:txEl>
                                          </p:spTgt>
                                        </p:tgtEl>
                                        <p:attrNameLst>
                                          <p:attrName>style.visibility</p:attrName>
                                        </p:attrNameLst>
                                      </p:cBhvr>
                                      <p:to>
                                        <p:strVal val="visible"/>
                                      </p:to>
                                    </p:set>
                                    <p:animEffect transition="in" filter="blinds(horizontal)">
                                      <p:cBhvr>
                                        <p:cTn id="12" dur="500"/>
                                        <p:tgtEl>
                                          <p:spTgt spid="6789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78915">
                                            <p:txEl>
                                              <p:pRg st="3" end="3"/>
                                            </p:txEl>
                                          </p:spTgt>
                                        </p:tgtEl>
                                        <p:attrNameLst>
                                          <p:attrName>style.visibility</p:attrName>
                                        </p:attrNameLst>
                                      </p:cBhvr>
                                      <p:to>
                                        <p:strVal val="visible"/>
                                      </p:to>
                                    </p:set>
                                    <p:animEffect transition="in" filter="blinds(horizontal)">
                                      <p:cBhvr>
                                        <p:cTn id="17" dur="500"/>
                                        <p:tgtEl>
                                          <p:spTgt spid="6789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78915">
                                            <p:txEl>
                                              <p:pRg st="4" end="4"/>
                                            </p:txEl>
                                          </p:spTgt>
                                        </p:tgtEl>
                                        <p:attrNameLst>
                                          <p:attrName>style.visibility</p:attrName>
                                        </p:attrNameLst>
                                      </p:cBhvr>
                                      <p:to>
                                        <p:strVal val="visible"/>
                                      </p:to>
                                    </p:set>
                                    <p:animEffect transition="in" filter="blinds(horizontal)">
                                      <p:cBhvr>
                                        <p:cTn id="22" dur="500"/>
                                        <p:tgtEl>
                                          <p:spTgt spid="6789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78915">
                                            <p:txEl>
                                              <p:pRg st="5" end="5"/>
                                            </p:txEl>
                                          </p:spTgt>
                                        </p:tgtEl>
                                        <p:attrNameLst>
                                          <p:attrName>style.visibility</p:attrName>
                                        </p:attrNameLst>
                                      </p:cBhvr>
                                      <p:to>
                                        <p:strVal val="visible"/>
                                      </p:to>
                                    </p:set>
                                    <p:animEffect transition="in" filter="blinds(horizontal)">
                                      <p:cBhvr>
                                        <p:cTn id="27" dur="500"/>
                                        <p:tgtEl>
                                          <p:spTgt spid="6789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78915">
                                            <p:txEl>
                                              <p:pRg st="6" end="6"/>
                                            </p:txEl>
                                          </p:spTgt>
                                        </p:tgtEl>
                                        <p:attrNameLst>
                                          <p:attrName>style.visibility</p:attrName>
                                        </p:attrNameLst>
                                      </p:cBhvr>
                                      <p:to>
                                        <p:strVal val="visible"/>
                                      </p:to>
                                    </p:set>
                                    <p:animEffect transition="in" filter="blinds(horizontal)">
                                      <p:cBhvr>
                                        <p:cTn id="32" dur="500"/>
                                        <p:tgtEl>
                                          <p:spTgt spid="67891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78915">
                                            <p:txEl>
                                              <p:pRg st="7" end="7"/>
                                            </p:txEl>
                                          </p:spTgt>
                                        </p:tgtEl>
                                        <p:attrNameLst>
                                          <p:attrName>style.visibility</p:attrName>
                                        </p:attrNameLst>
                                      </p:cBhvr>
                                      <p:to>
                                        <p:strVal val="visible"/>
                                      </p:to>
                                    </p:set>
                                    <p:animEffect transition="in" filter="blinds(horizontal)">
                                      <p:cBhvr>
                                        <p:cTn id="37" dur="500"/>
                                        <p:tgtEl>
                                          <p:spTgt spid="67891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78915">
                                            <p:txEl>
                                              <p:pRg st="8" end="8"/>
                                            </p:txEl>
                                          </p:spTgt>
                                        </p:tgtEl>
                                        <p:attrNameLst>
                                          <p:attrName>style.visibility</p:attrName>
                                        </p:attrNameLst>
                                      </p:cBhvr>
                                      <p:to>
                                        <p:strVal val="visible"/>
                                      </p:to>
                                    </p:set>
                                    <p:animEffect transition="in" filter="blinds(horizontal)">
                                      <p:cBhvr>
                                        <p:cTn id="42" dur="500"/>
                                        <p:tgtEl>
                                          <p:spTgt spid="6789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p:cNvSpPr>
          <p:nvPr>
            <p:ph type="title"/>
          </p:nvPr>
        </p:nvSpPr>
        <p:spPr/>
        <p:txBody>
          <a:bodyPr/>
          <a:lstStyle/>
          <a:p>
            <a:pPr eaLnBrk="1" hangingPunct="1"/>
            <a:r>
              <a:rPr lang="zh-CN" altLang="en-US" sz="4000"/>
              <a:t>第三章  关系数据库标准语言</a:t>
            </a:r>
            <a:r>
              <a:rPr lang="en-US" altLang="zh-CN" sz="4000"/>
              <a:t>SQL</a:t>
            </a:r>
            <a:endParaRPr lang="en-US" altLang="zh-CN" sz="4000"/>
          </a:p>
        </p:txBody>
      </p:sp>
      <p:sp>
        <p:nvSpPr>
          <p:cNvPr id="59395" name="Rectangle 3"/>
          <p:cNvSpPr>
            <a:spLocks noGrp="1" noRot="1"/>
          </p:cNvSpPr>
          <p:nvPr>
            <p:ph idx="1"/>
          </p:nvPr>
        </p:nvSpPr>
        <p:spPr/>
        <p:txBody>
          <a:bodyPr/>
          <a:lstStyle/>
          <a:p>
            <a:pPr lvl="1" algn="just" eaLnBrk="1" hangingPunct="1">
              <a:buFont typeface="Wingdings" panose="05000000000000000000" pitchFamily="2" charset="2"/>
              <a:buNone/>
            </a:pPr>
            <a:r>
              <a:rPr lang="en-US" altLang="zh-CN">
                <a:cs typeface="Times New Roman" panose="02020603050405020304" pitchFamily="18" charset="0"/>
              </a:rPr>
              <a:t>3.1 </a:t>
            </a:r>
            <a:r>
              <a:rPr lang="en-US" altLang="zh-CN"/>
              <a:t>SQL</a:t>
            </a:r>
            <a:r>
              <a:rPr lang="zh-CN" altLang="en-US"/>
              <a:t>概述</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3.2</a:t>
            </a:r>
            <a:r>
              <a:rPr lang="en-US" altLang="zh-CN"/>
              <a:t> </a:t>
            </a:r>
            <a:r>
              <a:rPr lang="zh-CN" altLang="en-US"/>
              <a:t>数据定义</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3.3 </a:t>
            </a:r>
            <a:r>
              <a:rPr lang="zh-CN" altLang="en-US"/>
              <a:t>查询</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3.4</a:t>
            </a:r>
            <a:r>
              <a:rPr lang="en-US" altLang="zh-CN"/>
              <a:t> </a:t>
            </a:r>
            <a:r>
              <a:rPr lang="zh-CN" altLang="en-US"/>
              <a:t>数据更新</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3.5</a:t>
            </a:r>
            <a:r>
              <a:rPr lang="en-US" altLang="zh-CN"/>
              <a:t> </a:t>
            </a:r>
            <a:r>
              <a:rPr lang="zh-CN" altLang="en-US"/>
              <a:t>视图</a:t>
            </a:r>
            <a:endParaRPr lang="zh-CN" altLang="en-US"/>
          </a:p>
          <a:p>
            <a:pPr lvl="1" algn="just" eaLnBrk="1" hangingPunct="1">
              <a:buFont typeface="Wingdings" panose="05000000000000000000" pitchFamily="2" charset="2"/>
              <a:buNone/>
            </a:pPr>
            <a:r>
              <a:rPr lang="en-US" altLang="zh-CN">
                <a:cs typeface="Times New Roman" panose="02020603050405020304" pitchFamily="18" charset="0"/>
              </a:rPr>
              <a:t>3.6</a:t>
            </a:r>
            <a:r>
              <a:rPr lang="en-US" altLang="zh-CN"/>
              <a:t> </a:t>
            </a:r>
            <a:r>
              <a:rPr lang="zh-CN" altLang="en-US"/>
              <a:t>小结 </a:t>
            </a:r>
            <a:endParaRPr lang="zh-CN" altLang="en-US"/>
          </a:p>
        </p:txBody>
      </p:sp>
      <p:sp>
        <p:nvSpPr>
          <p:cNvPr id="54274" name="日期占位符 3"/>
          <p:cNvSpPr>
            <a:spLocks noGrp="1"/>
          </p:cNvSpPr>
          <p:nvPr>
            <p:ph type="dt" sz="quarter" idx="10"/>
          </p:nvPr>
        </p:nvSpPr>
        <p:spPr/>
        <p:txBody>
          <a:bodyPr/>
          <a:lstStyle/>
          <a:p>
            <a:pPr>
              <a:defRPr/>
            </a:pPr>
            <a:fld id="{FDF8F1A0-721D-4EA1-A725-A28818267165}" type="datetime1">
              <a:rPr lang="zh-CN" altLang="en-US"/>
            </a:fld>
            <a:endParaRPr lang="en-US" altLang="zh-CN"/>
          </a:p>
        </p:txBody>
      </p:sp>
      <p:sp>
        <p:nvSpPr>
          <p:cNvPr id="593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p:cNvSpPr>
          <p:nvPr>
            <p:ph type="title"/>
          </p:nvPr>
        </p:nvSpPr>
        <p:spPr/>
        <p:txBody>
          <a:bodyPr/>
          <a:lstStyle/>
          <a:p>
            <a:pPr eaLnBrk="1" hangingPunct="1"/>
            <a:r>
              <a:rPr lang="zh-CN" altLang="en-US"/>
              <a:t>本章总结</a:t>
            </a:r>
            <a:endParaRPr lang="zh-CN" altLang="en-US"/>
          </a:p>
        </p:txBody>
      </p:sp>
      <p:sp>
        <p:nvSpPr>
          <p:cNvPr id="720899" name="Rectangle 3"/>
          <p:cNvSpPr>
            <a:spLocks noGrp="1" noRot="1"/>
          </p:cNvSpPr>
          <p:nvPr>
            <p:ph idx="1"/>
          </p:nvPr>
        </p:nvSpPr>
        <p:spPr/>
        <p:txBody>
          <a:bodyPr/>
          <a:lstStyle/>
          <a:p>
            <a:pPr eaLnBrk="1" hangingPunct="1">
              <a:lnSpc>
                <a:spcPct val="90000"/>
              </a:lnSpc>
              <a:buFont typeface="Wingdings" panose="05000000000000000000" pitchFamily="2" charset="2"/>
              <a:buChar char="Ø"/>
            </a:pPr>
            <a:r>
              <a:rPr lang="zh-CN" altLang="en-US"/>
              <a:t>主要内容：</a:t>
            </a:r>
            <a:endParaRPr lang="zh-CN" altLang="en-US"/>
          </a:p>
          <a:p>
            <a:pPr eaLnBrk="1" hangingPunct="1">
              <a:lnSpc>
                <a:spcPct val="90000"/>
              </a:lnSpc>
              <a:buFont typeface="Wingdings" panose="05000000000000000000" pitchFamily="2" charset="2"/>
              <a:buNone/>
            </a:pPr>
            <a:r>
              <a:rPr lang="zh-CN" altLang="en-US"/>
              <a:t>	</a:t>
            </a:r>
            <a:r>
              <a:rPr lang="en-US" altLang="zh-CN"/>
              <a:t>SQL</a:t>
            </a:r>
            <a:r>
              <a:rPr lang="zh-CN" altLang="en-US"/>
              <a:t>概述，数据定义，查询，更新，视图，数据控制 </a:t>
            </a:r>
            <a:endParaRPr lang="zh-CN" altLang="en-US"/>
          </a:p>
          <a:p>
            <a:pPr eaLnBrk="1" hangingPunct="1">
              <a:lnSpc>
                <a:spcPct val="90000"/>
              </a:lnSpc>
              <a:buFont typeface="Wingdings" panose="05000000000000000000" pitchFamily="2" charset="2"/>
              <a:buChar char="Ø"/>
            </a:pPr>
            <a:r>
              <a:rPr lang="zh-CN" altLang="en-US"/>
              <a:t>重要知识点：</a:t>
            </a:r>
            <a:endParaRPr lang="zh-CN" altLang="en-US"/>
          </a:p>
          <a:p>
            <a:pPr eaLnBrk="1" hangingPunct="1">
              <a:lnSpc>
                <a:spcPct val="90000"/>
              </a:lnSpc>
              <a:buFont typeface="Wingdings" panose="05000000000000000000" pitchFamily="2" charset="2"/>
              <a:buNone/>
            </a:pPr>
            <a:r>
              <a:rPr lang="zh-CN" altLang="en-US"/>
              <a:t>	</a:t>
            </a:r>
            <a:r>
              <a:rPr lang="en-US" altLang="zh-CN"/>
              <a:t>SQL</a:t>
            </a:r>
            <a:r>
              <a:rPr lang="zh-CN" altLang="en-US"/>
              <a:t>语句的编写</a:t>
            </a:r>
            <a:endParaRPr lang="zh-CN" altLang="en-US"/>
          </a:p>
          <a:p>
            <a:pPr eaLnBrk="1" hangingPunct="1">
              <a:lnSpc>
                <a:spcPct val="90000"/>
              </a:lnSpc>
              <a:buFont typeface="Wingdings" panose="05000000000000000000" pitchFamily="2" charset="2"/>
              <a:buChar char="Ø"/>
            </a:pPr>
            <a:r>
              <a:rPr lang="zh-CN" altLang="en-US"/>
              <a:t>本章题型：</a:t>
            </a:r>
            <a:endParaRPr lang="zh-CN" altLang="en-US"/>
          </a:p>
          <a:p>
            <a:pPr eaLnBrk="1" hangingPunct="1">
              <a:lnSpc>
                <a:spcPct val="90000"/>
              </a:lnSpc>
              <a:buFont typeface="Wingdings" panose="05000000000000000000" pitchFamily="2" charset="2"/>
              <a:buNone/>
            </a:pPr>
            <a:r>
              <a:rPr lang="zh-CN" altLang="en-US"/>
              <a:t>	选择，填空，应用题</a:t>
            </a:r>
            <a:endParaRPr lang="zh-CN" altLang="en-US"/>
          </a:p>
        </p:txBody>
      </p:sp>
      <p:sp>
        <p:nvSpPr>
          <p:cNvPr id="55298" name="日期占位符 3"/>
          <p:cNvSpPr>
            <a:spLocks noGrp="1"/>
          </p:cNvSpPr>
          <p:nvPr>
            <p:ph type="dt" sz="quarter" idx="10"/>
          </p:nvPr>
        </p:nvSpPr>
        <p:spPr/>
        <p:txBody>
          <a:bodyPr/>
          <a:lstStyle/>
          <a:p>
            <a:pPr>
              <a:defRPr/>
            </a:pPr>
            <a:fld id="{76D3B0EA-C433-41F4-B7E3-50B9620479B6}" type="datetime1">
              <a:rPr lang="zh-CN" altLang="en-US"/>
            </a:fld>
            <a:endParaRPr lang="en-US" altLang="zh-CN"/>
          </a:p>
        </p:txBody>
      </p:sp>
      <p:sp>
        <p:nvSpPr>
          <p:cNvPr id="604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0899">
                                            <p:txEl>
                                              <p:pRg st="0" end="0"/>
                                            </p:txEl>
                                          </p:spTgt>
                                        </p:tgtEl>
                                        <p:attrNameLst>
                                          <p:attrName>style.visibility</p:attrName>
                                        </p:attrNameLst>
                                      </p:cBhvr>
                                      <p:to>
                                        <p:strVal val="visible"/>
                                      </p:to>
                                    </p:set>
                                    <p:animEffect transition="in" filter="blinds(horizontal)">
                                      <p:cBhvr>
                                        <p:cTn id="7" dur="500"/>
                                        <p:tgtEl>
                                          <p:spTgt spid="720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0899">
                                            <p:txEl>
                                              <p:pRg st="1" end="1"/>
                                            </p:txEl>
                                          </p:spTgt>
                                        </p:tgtEl>
                                        <p:attrNameLst>
                                          <p:attrName>style.visibility</p:attrName>
                                        </p:attrNameLst>
                                      </p:cBhvr>
                                      <p:to>
                                        <p:strVal val="visible"/>
                                      </p:to>
                                    </p:set>
                                    <p:animEffect transition="in" filter="blinds(horizontal)">
                                      <p:cBhvr>
                                        <p:cTn id="12" dur="500"/>
                                        <p:tgtEl>
                                          <p:spTgt spid="7208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0899">
                                            <p:txEl>
                                              <p:pRg st="2" end="2"/>
                                            </p:txEl>
                                          </p:spTgt>
                                        </p:tgtEl>
                                        <p:attrNameLst>
                                          <p:attrName>style.visibility</p:attrName>
                                        </p:attrNameLst>
                                      </p:cBhvr>
                                      <p:to>
                                        <p:strVal val="visible"/>
                                      </p:to>
                                    </p:set>
                                    <p:animEffect transition="in" filter="blinds(horizontal)">
                                      <p:cBhvr>
                                        <p:cTn id="17" dur="500"/>
                                        <p:tgtEl>
                                          <p:spTgt spid="7208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0899">
                                            <p:txEl>
                                              <p:pRg st="3" end="3"/>
                                            </p:txEl>
                                          </p:spTgt>
                                        </p:tgtEl>
                                        <p:attrNameLst>
                                          <p:attrName>style.visibility</p:attrName>
                                        </p:attrNameLst>
                                      </p:cBhvr>
                                      <p:to>
                                        <p:strVal val="visible"/>
                                      </p:to>
                                    </p:set>
                                    <p:animEffect transition="in" filter="blinds(horizontal)">
                                      <p:cBhvr>
                                        <p:cTn id="22" dur="500"/>
                                        <p:tgtEl>
                                          <p:spTgt spid="7208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20899">
                                            <p:txEl>
                                              <p:pRg st="4" end="4"/>
                                            </p:txEl>
                                          </p:spTgt>
                                        </p:tgtEl>
                                        <p:attrNameLst>
                                          <p:attrName>style.visibility</p:attrName>
                                        </p:attrNameLst>
                                      </p:cBhvr>
                                      <p:to>
                                        <p:strVal val="visible"/>
                                      </p:to>
                                    </p:set>
                                    <p:animEffect transition="in" filter="blinds(horizontal)">
                                      <p:cBhvr>
                                        <p:cTn id="27" dur="500"/>
                                        <p:tgtEl>
                                          <p:spTgt spid="7208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0899">
                                            <p:txEl>
                                              <p:pRg st="5" end="5"/>
                                            </p:txEl>
                                          </p:spTgt>
                                        </p:tgtEl>
                                        <p:attrNameLst>
                                          <p:attrName>style.visibility</p:attrName>
                                        </p:attrNameLst>
                                      </p:cBhvr>
                                      <p:to>
                                        <p:strVal val="visible"/>
                                      </p:to>
                                    </p:set>
                                    <p:animEffect transition="in" filter="blinds(horizontal)">
                                      <p:cBhvr>
                                        <p:cTn id="32" dur="500"/>
                                        <p:tgtEl>
                                          <p:spTgt spid="7208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p:txBody>
          <a:bodyPr/>
          <a:lstStyle/>
          <a:p>
            <a:pPr eaLnBrk="1" hangingPunct="1"/>
            <a:r>
              <a:rPr lang="zh-CN" altLang="en-US"/>
              <a:t>本章习题</a:t>
            </a:r>
            <a:endParaRPr lang="zh-CN" altLang="en-US"/>
          </a:p>
        </p:txBody>
      </p:sp>
      <p:sp>
        <p:nvSpPr>
          <p:cNvPr id="722947" name="Rectangle 3"/>
          <p:cNvSpPr>
            <a:spLocks noGrp="1" noRot="1"/>
          </p:cNvSpPr>
          <p:nvPr>
            <p:ph idx="1"/>
          </p:nvPr>
        </p:nvSpPr>
        <p:spPr>
          <a:xfrm>
            <a:off x="539750" y="1989138"/>
            <a:ext cx="8153400" cy="4176712"/>
          </a:xfrm>
        </p:spPr>
        <p:txBody>
          <a:bodyPr/>
          <a:lstStyle/>
          <a:p>
            <a:pPr eaLnBrk="1" hangingPunct="1">
              <a:lnSpc>
                <a:spcPct val="80000"/>
              </a:lnSpc>
              <a:buFont typeface="Wingdings" panose="05000000000000000000" pitchFamily="2" charset="2"/>
              <a:buNone/>
            </a:pPr>
            <a:r>
              <a:rPr lang="zh-CN" altLang="en-US" sz="2800">
                <a:latin typeface="宋体" panose="02010600030101010101" pitchFamily="2" charset="-122"/>
              </a:rPr>
              <a:t>本章习题</a:t>
            </a:r>
            <a:r>
              <a:rPr lang="en-US" altLang="zh-CN" sz="2800">
                <a:latin typeface="宋体" panose="02010600030101010101" pitchFamily="2" charset="-122"/>
              </a:rPr>
              <a:t>5</a:t>
            </a:r>
            <a:endParaRPr lang="en-US" altLang="zh-CN" sz="2800">
              <a:latin typeface="宋体" panose="02010600030101010101" pitchFamily="2" charset="-122"/>
            </a:endParaRPr>
          </a:p>
          <a:p>
            <a:pPr eaLnBrk="1" hangingPunct="1">
              <a:lnSpc>
                <a:spcPct val="80000"/>
              </a:lnSpc>
              <a:buFont typeface="Wingdings" panose="05000000000000000000" pitchFamily="2" charset="2"/>
              <a:buNone/>
            </a:pPr>
            <a:r>
              <a:rPr lang="en-US" altLang="zh-CN" sz="2400"/>
              <a:t>1.SELECT SNAME,CITY</a:t>
            </a:r>
            <a:endParaRPr lang="en-US" altLang="zh-CN" sz="2400"/>
          </a:p>
          <a:p>
            <a:pPr eaLnBrk="1" hangingPunct="1">
              <a:lnSpc>
                <a:spcPct val="80000"/>
              </a:lnSpc>
              <a:buFont typeface="Wingdings" panose="05000000000000000000" pitchFamily="2" charset="2"/>
              <a:buNone/>
            </a:pPr>
            <a:r>
              <a:rPr lang="en-US" altLang="zh-CN" sz="2400"/>
              <a:t>	FROM S;</a:t>
            </a:r>
            <a:endParaRPr lang="en-US" altLang="zh-CN" sz="2400"/>
          </a:p>
          <a:p>
            <a:pPr eaLnBrk="1" hangingPunct="1">
              <a:lnSpc>
                <a:spcPct val="80000"/>
              </a:lnSpc>
              <a:buFont typeface="Wingdings" panose="05000000000000000000" pitchFamily="2" charset="2"/>
              <a:buNone/>
            </a:pPr>
            <a:r>
              <a:rPr lang="en-US" altLang="zh-CN" sz="2400"/>
              <a:t>2.SELECT PNAME,COLOR,WEIGHT</a:t>
            </a:r>
            <a:endParaRPr lang="en-US" altLang="zh-CN" sz="2400"/>
          </a:p>
          <a:p>
            <a:pPr eaLnBrk="1" hangingPunct="1">
              <a:lnSpc>
                <a:spcPct val="80000"/>
              </a:lnSpc>
              <a:buFont typeface="Wingdings" panose="05000000000000000000" pitchFamily="2" charset="2"/>
              <a:buNone/>
            </a:pPr>
            <a:r>
              <a:rPr lang="en-US" altLang="zh-CN" sz="2400"/>
              <a:t>	FROM P;</a:t>
            </a:r>
            <a:endParaRPr lang="en-US" altLang="zh-CN" sz="2400"/>
          </a:p>
          <a:p>
            <a:pPr eaLnBrk="1" hangingPunct="1">
              <a:lnSpc>
                <a:spcPct val="80000"/>
              </a:lnSpc>
              <a:buFont typeface="Wingdings" panose="05000000000000000000" pitchFamily="2" charset="2"/>
              <a:buNone/>
            </a:pPr>
            <a:r>
              <a:rPr lang="en-US" altLang="zh-CN" sz="2400"/>
              <a:t>3.SELECT DISTINCT(JNO) </a:t>
            </a:r>
            <a:endParaRPr lang="en-US" altLang="zh-CN" sz="2400"/>
          </a:p>
          <a:p>
            <a:pPr eaLnBrk="1" hangingPunct="1">
              <a:lnSpc>
                <a:spcPct val="80000"/>
              </a:lnSpc>
              <a:buFont typeface="Wingdings" panose="05000000000000000000" pitchFamily="2" charset="2"/>
              <a:buNone/>
            </a:pPr>
            <a:r>
              <a:rPr lang="en-US" altLang="zh-CN" sz="2400"/>
              <a:t>	FROM SPJ</a:t>
            </a:r>
            <a:endParaRPr lang="en-US" altLang="zh-CN" sz="2400"/>
          </a:p>
          <a:p>
            <a:pPr eaLnBrk="1" hangingPunct="1">
              <a:lnSpc>
                <a:spcPct val="80000"/>
              </a:lnSpc>
              <a:buFont typeface="Wingdings" panose="05000000000000000000" pitchFamily="2" charset="2"/>
              <a:buNone/>
            </a:pPr>
            <a:r>
              <a:rPr lang="en-US" altLang="zh-CN" sz="2400"/>
              <a:t>	WHERE SNO=‘S1’;</a:t>
            </a:r>
            <a:endParaRPr lang="en-US" altLang="zh-CN" sz="2400"/>
          </a:p>
          <a:p>
            <a:pPr eaLnBrk="1" hangingPunct="1">
              <a:lnSpc>
                <a:spcPct val="80000"/>
              </a:lnSpc>
              <a:buFont typeface="Wingdings" panose="05000000000000000000" pitchFamily="2" charset="2"/>
              <a:buNone/>
            </a:pPr>
            <a:r>
              <a:rPr lang="en-US" altLang="zh-CN" sz="2400"/>
              <a:t>4.SELECT P.PNAME,SPJ.QTY</a:t>
            </a:r>
            <a:endParaRPr lang="en-US" altLang="zh-CN" sz="2400"/>
          </a:p>
          <a:p>
            <a:pPr eaLnBrk="1" hangingPunct="1">
              <a:lnSpc>
                <a:spcPct val="80000"/>
              </a:lnSpc>
              <a:buFont typeface="Wingdings" panose="05000000000000000000" pitchFamily="2" charset="2"/>
              <a:buNone/>
            </a:pPr>
            <a:r>
              <a:rPr lang="en-US" altLang="zh-CN" sz="2400"/>
              <a:t>	FROM P,SPJ</a:t>
            </a:r>
            <a:endParaRPr lang="en-US" altLang="zh-CN" sz="2400"/>
          </a:p>
          <a:p>
            <a:pPr eaLnBrk="1" hangingPunct="1">
              <a:lnSpc>
                <a:spcPct val="80000"/>
              </a:lnSpc>
              <a:buFont typeface="Wingdings" panose="05000000000000000000" pitchFamily="2" charset="2"/>
              <a:buNone/>
            </a:pPr>
            <a:r>
              <a:rPr lang="en-US" altLang="zh-CN" sz="2400"/>
              <a:t>	WHERE P.PNO=SPJ.PNO AND SPJ.JNO=‘J2’;</a:t>
            </a:r>
            <a:endParaRPr lang="en-US" altLang="zh-CN" sz="2400"/>
          </a:p>
        </p:txBody>
      </p:sp>
      <p:sp>
        <p:nvSpPr>
          <p:cNvPr id="56322" name="日期占位符 3"/>
          <p:cNvSpPr>
            <a:spLocks noGrp="1"/>
          </p:cNvSpPr>
          <p:nvPr>
            <p:ph type="dt" sz="quarter" idx="10"/>
          </p:nvPr>
        </p:nvSpPr>
        <p:spPr/>
        <p:txBody>
          <a:bodyPr/>
          <a:lstStyle/>
          <a:p>
            <a:pPr>
              <a:defRPr/>
            </a:pPr>
            <a:fld id="{A462B0B0-D6E5-4F9C-BBFF-CFC9864791D1}" type="datetime1">
              <a:rPr lang="zh-CN" altLang="en-US"/>
            </a:fld>
            <a:endParaRPr lang="en-US" altLang="zh-CN"/>
          </a:p>
        </p:txBody>
      </p:sp>
      <p:sp>
        <p:nvSpPr>
          <p:cNvPr id="614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2947">
                                            <p:txEl>
                                              <p:pRg st="1" end="1"/>
                                            </p:txEl>
                                          </p:spTgt>
                                        </p:tgtEl>
                                        <p:attrNameLst>
                                          <p:attrName>style.visibility</p:attrName>
                                        </p:attrNameLst>
                                      </p:cBhvr>
                                      <p:to>
                                        <p:strVal val="visible"/>
                                      </p:to>
                                    </p:set>
                                    <p:animEffect transition="in" filter="blinds(horizontal)">
                                      <p:cBhvr>
                                        <p:cTn id="7" dur="500"/>
                                        <p:tgtEl>
                                          <p:spTgt spid="7229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2947">
                                            <p:txEl>
                                              <p:pRg st="2" end="2"/>
                                            </p:txEl>
                                          </p:spTgt>
                                        </p:tgtEl>
                                        <p:attrNameLst>
                                          <p:attrName>style.visibility</p:attrName>
                                        </p:attrNameLst>
                                      </p:cBhvr>
                                      <p:to>
                                        <p:strVal val="visible"/>
                                      </p:to>
                                    </p:set>
                                    <p:animEffect transition="in" filter="blinds(horizontal)">
                                      <p:cBhvr>
                                        <p:cTn id="12" dur="500"/>
                                        <p:tgtEl>
                                          <p:spTgt spid="7229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2947">
                                            <p:txEl>
                                              <p:pRg st="3" end="3"/>
                                            </p:txEl>
                                          </p:spTgt>
                                        </p:tgtEl>
                                        <p:attrNameLst>
                                          <p:attrName>style.visibility</p:attrName>
                                        </p:attrNameLst>
                                      </p:cBhvr>
                                      <p:to>
                                        <p:strVal val="visible"/>
                                      </p:to>
                                    </p:set>
                                    <p:animEffect transition="in" filter="blinds(horizontal)">
                                      <p:cBhvr>
                                        <p:cTn id="17" dur="500"/>
                                        <p:tgtEl>
                                          <p:spTgt spid="7229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2947">
                                            <p:txEl>
                                              <p:pRg st="4" end="4"/>
                                            </p:txEl>
                                          </p:spTgt>
                                        </p:tgtEl>
                                        <p:attrNameLst>
                                          <p:attrName>style.visibility</p:attrName>
                                        </p:attrNameLst>
                                      </p:cBhvr>
                                      <p:to>
                                        <p:strVal val="visible"/>
                                      </p:to>
                                    </p:set>
                                    <p:animEffect transition="in" filter="blinds(horizontal)">
                                      <p:cBhvr>
                                        <p:cTn id="22" dur="500"/>
                                        <p:tgtEl>
                                          <p:spTgt spid="72294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22947">
                                            <p:txEl>
                                              <p:pRg st="5" end="5"/>
                                            </p:txEl>
                                          </p:spTgt>
                                        </p:tgtEl>
                                        <p:attrNameLst>
                                          <p:attrName>style.visibility</p:attrName>
                                        </p:attrNameLst>
                                      </p:cBhvr>
                                      <p:to>
                                        <p:strVal val="visible"/>
                                      </p:to>
                                    </p:set>
                                    <p:animEffect transition="in" filter="blinds(horizontal)">
                                      <p:cBhvr>
                                        <p:cTn id="27" dur="500"/>
                                        <p:tgtEl>
                                          <p:spTgt spid="72294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2947">
                                            <p:txEl>
                                              <p:pRg st="6" end="6"/>
                                            </p:txEl>
                                          </p:spTgt>
                                        </p:tgtEl>
                                        <p:attrNameLst>
                                          <p:attrName>style.visibility</p:attrName>
                                        </p:attrNameLst>
                                      </p:cBhvr>
                                      <p:to>
                                        <p:strVal val="visible"/>
                                      </p:to>
                                    </p:set>
                                    <p:animEffect transition="in" filter="blinds(horizontal)">
                                      <p:cBhvr>
                                        <p:cTn id="32" dur="500"/>
                                        <p:tgtEl>
                                          <p:spTgt spid="72294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22947">
                                            <p:txEl>
                                              <p:pRg st="7" end="7"/>
                                            </p:txEl>
                                          </p:spTgt>
                                        </p:tgtEl>
                                        <p:attrNameLst>
                                          <p:attrName>style.visibility</p:attrName>
                                        </p:attrNameLst>
                                      </p:cBhvr>
                                      <p:to>
                                        <p:strVal val="visible"/>
                                      </p:to>
                                    </p:set>
                                    <p:animEffect transition="in" filter="blinds(horizontal)">
                                      <p:cBhvr>
                                        <p:cTn id="37" dur="500"/>
                                        <p:tgtEl>
                                          <p:spTgt spid="72294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22947">
                                            <p:txEl>
                                              <p:pRg st="8" end="8"/>
                                            </p:txEl>
                                          </p:spTgt>
                                        </p:tgtEl>
                                        <p:attrNameLst>
                                          <p:attrName>style.visibility</p:attrName>
                                        </p:attrNameLst>
                                      </p:cBhvr>
                                      <p:to>
                                        <p:strVal val="visible"/>
                                      </p:to>
                                    </p:set>
                                    <p:animEffect transition="in" filter="blinds(horizontal)">
                                      <p:cBhvr>
                                        <p:cTn id="42" dur="500"/>
                                        <p:tgtEl>
                                          <p:spTgt spid="72294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22947">
                                            <p:txEl>
                                              <p:pRg st="9" end="9"/>
                                            </p:txEl>
                                          </p:spTgt>
                                        </p:tgtEl>
                                        <p:attrNameLst>
                                          <p:attrName>style.visibility</p:attrName>
                                        </p:attrNameLst>
                                      </p:cBhvr>
                                      <p:to>
                                        <p:strVal val="visible"/>
                                      </p:to>
                                    </p:set>
                                    <p:animEffect transition="in" filter="blinds(horizontal)">
                                      <p:cBhvr>
                                        <p:cTn id="47" dur="500"/>
                                        <p:tgtEl>
                                          <p:spTgt spid="722947">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22947">
                                            <p:txEl>
                                              <p:pRg st="10" end="10"/>
                                            </p:txEl>
                                          </p:spTgt>
                                        </p:tgtEl>
                                        <p:attrNameLst>
                                          <p:attrName>style.visibility</p:attrName>
                                        </p:attrNameLst>
                                      </p:cBhvr>
                                      <p:to>
                                        <p:strVal val="visible"/>
                                      </p:to>
                                    </p:set>
                                    <p:animEffect transition="in" filter="blinds(horizontal)">
                                      <p:cBhvr>
                                        <p:cTn id="52" dur="500"/>
                                        <p:tgtEl>
                                          <p:spTgt spid="7229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1" name="Rectangle 3"/>
          <p:cNvSpPr>
            <a:spLocks noGrp="1" noRot="1"/>
          </p:cNvSpPr>
          <p:nvPr>
            <p:ph idx="1"/>
          </p:nvPr>
        </p:nvSpPr>
        <p:spPr>
          <a:xfrm>
            <a:off x="609600" y="620713"/>
            <a:ext cx="8153400" cy="5616575"/>
          </a:xfrm>
        </p:spPr>
        <p:txBody>
          <a:bodyPr/>
          <a:lstStyle/>
          <a:p>
            <a:pPr eaLnBrk="1" hangingPunct="1">
              <a:lnSpc>
                <a:spcPct val="80000"/>
              </a:lnSpc>
              <a:buFont typeface="Wingdings" panose="05000000000000000000" pitchFamily="2" charset="2"/>
              <a:buNone/>
            </a:pPr>
            <a:r>
              <a:rPr lang="en-US" altLang="zh-CN" sz="2400"/>
              <a:t>5.SELECT DISTINCT PNO</a:t>
            </a:r>
            <a:endParaRPr lang="en-US" altLang="zh-CN" sz="2400"/>
          </a:p>
          <a:p>
            <a:pPr eaLnBrk="1" hangingPunct="1">
              <a:lnSpc>
                <a:spcPct val="80000"/>
              </a:lnSpc>
              <a:buFont typeface="Wingdings" panose="05000000000000000000" pitchFamily="2" charset="2"/>
              <a:buNone/>
            </a:pPr>
            <a:r>
              <a:rPr lang="en-US" altLang="zh-CN" sz="2400"/>
              <a:t>	FROM SPJ</a:t>
            </a:r>
            <a:endParaRPr lang="en-US" altLang="zh-CN" sz="2400"/>
          </a:p>
          <a:p>
            <a:pPr eaLnBrk="1" hangingPunct="1">
              <a:lnSpc>
                <a:spcPct val="80000"/>
              </a:lnSpc>
              <a:buFont typeface="Wingdings" panose="05000000000000000000" pitchFamily="2" charset="2"/>
              <a:buNone/>
            </a:pPr>
            <a:r>
              <a:rPr lang="en-US" altLang="zh-CN" sz="2400"/>
              <a:t>	WHERE SNO IN  (SELECT SNO</a:t>
            </a:r>
            <a:endParaRPr lang="en-US" altLang="zh-CN" sz="2400"/>
          </a:p>
          <a:p>
            <a:pPr eaLnBrk="1" hangingPunct="1">
              <a:lnSpc>
                <a:spcPct val="80000"/>
              </a:lnSpc>
              <a:buFont typeface="Wingdings" panose="05000000000000000000" pitchFamily="2" charset="2"/>
              <a:buNone/>
            </a:pPr>
            <a:r>
              <a:rPr lang="en-US" altLang="zh-CN" sz="2400"/>
              <a:t>                                 FROM S</a:t>
            </a:r>
            <a:endParaRPr lang="en-US" altLang="zh-CN" sz="2400"/>
          </a:p>
          <a:p>
            <a:pPr eaLnBrk="1" hangingPunct="1">
              <a:lnSpc>
                <a:spcPct val="80000"/>
              </a:lnSpc>
              <a:buFont typeface="Wingdings" panose="05000000000000000000" pitchFamily="2" charset="2"/>
              <a:buNone/>
            </a:pPr>
            <a:r>
              <a:rPr lang="en-US" altLang="zh-CN" sz="2400"/>
              <a:t>                                 WHERE CITY=‘</a:t>
            </a:r>
            <a:r>
              <a:rPr lang="zh-CN" altLang="en-US" sz="2400"/>
              <a:t>上海’</a:t>
            </a:r>
            <a:r>
              <a:rPr lang="en-US" altLang="zh-CN" sz="2400"/>
              <a:t>);</a:t>
            </a:r>
            <a:endParaRPr lang="en-US" altLang="zh-CN" sz="2400"/>
          </a:p>
          <a:p>
            <a:pPr eaLnBrk="1" hangingPunct="1">
              <a:lnSpc>
                <a:spcPct val="80000"/>
              </a:lnSpc>
              <a:buFont typeface="Wingdings" panose="05000000000000000000" pitchFamily="2" charset="2"/>
              <a:buNone/>
            </a:pPr>
            <a:r>
              <a:rPr lang="en-US" altLang="zh-CN" sz="2400"/>
              <a:t>6.SELECT JNAME</a:t>
            </a:r>
            <a:endParaRPr lang="en-US" altLang="zh-CN" sz="2400"/>
          </a:p>
          <a:p>
            <a:pPr eaLnBrk="1" hangingPunct="1">
              <a:lnSpc>
                <a:spcPct val="80000"/>
              </a:lnSpc>
              <a:buFont typeface="Wingdings" panose="05000000000000000000" pitchFamily="2" charset="2"/>
              <a:buNone/>
            </a:pPr>
            <a:r>
              <a:rPr lang="en-US" altLang="zh-CN" sz="2400"/>
              <a:t>	FROM J,SPJ,S</a:t>
            </a:r>
            <a:endParaRPr lang="en-US" altLang="zh-CN" sz="2400"/>
          </a:p>
          <a:p>
            <a:pPr eaLnBrk="1" hangingPunct="1">
              <a:lnSpc>
                <a:spcPct val="80000"/>
              </a:lnSpc>
              <a:buFont typeface="Wingdings" panose="05000000000000000000" pitchFamily="2" charset="2"/>
              <a:buNone/>
            </a:pPr>
            <a:r>
              <a:rPr lang="en-US" altLang="zh-CN" sz="2400"/>
              <a:t>	WHERE	J.JNO=SPJ.JNO AND</a:t>
            </a:r>
            <a:endParaRPr lang="en-US" altLang="zh-CN" sz="2400"/>
          </a:p>
          <a:p>
            <a:pPr eaLnBrk="1" hangingPunct="1">
              <a:lnSpc>
                <a:spcPct val="80000"/>
              </a:lnSpc>
              <a:buFont typeface="Wingdings" panose="05000000000000000000" pitchFamily="2" charset="2"/>
              <a:buNone/>
            </a:pPr>
            <a:r>
              <a:rPr lang="en-US" altLang="zh-CN" sz="2400"/>
              <a:t> 			SPJ.PNO=S.PNO AND</a:t>
            </a:r>
            <a:endParaRPr lang="en-US" altLang="zh-CN" sz="2400"/>
          </a:p>
          <a:p>
            <a:pPr eaLnBrk="1" hangingPunct="1">
              <a:lnSpc>
                <a:spcPct val="80000"/>
              </a:lnSpc>
              <a:buFont typeface="Wingdings" panose="05000000000000000000" pitchFamily="2" charset="2"/>
              <a:buNone/>
            </a:pPr>
            <a:r>
              <a:rPr lang="en-US" altLang="zh-CN" sz="2400"/>
              <a:t>			S.CITY=‘</a:t>
            </a:r>
            <a:r>
              <a:rPr lang="zh-CN" altLang="en-US" sz="2400"/>
              <a:t>上海</a:t>
            </a:r>
            <a:r>
              <a:rPr lang="en-US" altLang="zh-CN" sz="2400"/>
              <a:t>’</a:t>
            </a:r>
            <a:r>
              <a:rPr lang="zh-CN" altLang="en-US" sz="2400"/>
              <a:t>；</a:t>
            </a:r>
            <a:endParaRPr lang="en-US" altLang="zh-CN" sz="2400"/>
          </a:p>
          <a:p>
            <a:pPr eaLnBrk="1" hangingPunct="1">
              <a:lnSpc>
                <a:spcPct val="80000"/>
              </a:lnSpc>
              <a:buFont typeface="Wingdings" panose="05000000000000000000" pitchFamily="2" charset="2"/>
              <a:buNone/>
            </a:pPr>
            <a:r>
              <a:rPr lang="en-US" altLang="zh-CN" sz="2400"/>
              <a:t>7.SELECT JNO</a:t>
            </a:r>
            <a:endParaRPr lang="en-US" altLang="zh-CN" sz="2400"/>
          </a:p>
          <a:p>
            <a:pPr eaLnBrk="1" hangingPunct="1">
              <a:lnSpc>
                <a:spcPct val="80000"/>
              </a:lnSpc>
              <a:buFont typeface="Wingdings" panose="05000000000000000000" pitchFamily="2" charset="2"/>
              <a:buNone/>
            </a:pPr>
            <a:r>
              <a:rPr lang="en-US" altLang="zh-CN" sz="2400"/>
              <a:t>	FROM SPJ</a:t>
            </a:r>
            <a:endParaRPr lang="en-US" altLang="zh-CN" sz="2400"/>
          </a:p>
          <a:p>
            <a:pPr eaLnBrk="1" hangingPunct="1">
              <a:lnSpc>
                <a:spcPct val="80000"/>
              </a:lnSpc>
              <a:buFont typeface="Wingdings" panose="05000000000000000000" pitchFamily="2" charset="2"/>
              <a:buNone/>
            </a:pPr>
            <a:r>
              <a:rPr lang="en-US" altLang="zh-CN" sz="2400"/>
              <a:t>	WHERE NOT EXISTS (SELECT * FROM S</a:t>
            </a:r>
            <a:endParaRPr lang="en-US" altLang="zh-CN" sz="2400"/>
          </a:p>
          <a:p>
            <a:pPr eaLnBrk="1" hangingPunct="1">
              <a:lnSpc>
                <a:spcPct val="80000"/>
              </a:lnSpc>
              <a:buFont typeface="Wingdings" panose="05000000000000000000" pitchFamily="2" charset="2"/>
              <a:buNone/>
            </a:pPr>
            <a:r>
              <a:rPr lang="en-US" altLang="zh-CN" sz="2400"/>
              <a:t>                                           WHERE SPJ.SNO=S.SNO </a:t>
            </a:r>
            <a:endParaRPr lang="en-US" altLang="zh-CN" sz="2400"/>
          </a:p>
          <a:p>
            <a:pPr eaLnBrk="1" hangingPunct="1">
              <a:lnSpc>
                <a:spcPct val="80000"/>
              </a:lnSpc>
              <a:buFont typeface="Wingdings" panose="05000000000000000000" pitchFamily="2" charset="2"/>
              <a:buNone/>
            </a:pPr>
            <a:r>
              <a:rPr lang="en-US" altLang="zh-CN" sz="2400"/>
              <a:t>                                                         AND S.CITY=‘</a:t>
            </a:r>
            <a:r>
              <a:rPr lang="zh-CN" altLang="en-US" sz="2400"/>
              <a:t>天津’</a:t>
            </a:r>
            <a:r>
              <a:rPr lang="en-US" altLang="zh-CN" sz="2400"/>
              <a:t>);</a:t>
            </a:r>
            <a:endParaRPr lang="en-US" altLang="zh-CN" sz="2400"/>
          </a:p>
        </p:txBody>
      </p:sp>
      <p:sp>
        <p:nvSpPr>
          <p:cNvPr id="57346" name="日期占位符 3"/>
          <p:cNvSpPr>
            <a:spLocks noGrp="1"/>
          </p:cNvSpPr>
          <p:nvPr>
            <p:ph type="dt" sz="quarter" idx="10"/>
          </p:nvPr>
        </p:nvSpPr>
        <p:spPr/>
        <p:txBody>
          <a:bodyPr/>
          <a:lstStyle/>
          <a:p>
            <a:pPr>
              <a:defRPr/>
            </a:pPr>
            <a:fld id="{B325257A-3FB1-4408-A5F8-18017A550EDF}" type="datetime1">
              <a:rPr lang="zh-CN" altLang="en-US"/>
            </a:fld>
            <a:endParaRPr lang="en-US" altLang="zh-CN"/>
          </a:p>
        </p:txBody>
      </p:sp>
      <p:sp>
        <p:nvSpPr>
          <p:cNvPr id="6246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3971">
                                            <p:txEl>
                                              <p:pRg st="0" end="0"/>
                                            </p:txEl>
                                          </p:spTgt>
                                        </p:tgtEl>
                                        <p:attrNameLst>
                                          <p:attrName>style.visibility</p:attrName>
                                        </p:attrNameLst>
                                      </p:cBhvr>
                                      <p:to>
                                        <p:strVal val="visible"/>
                                      </p:to>
                                    </p:set>
                                    <p:animEffect transition="in" filter="blinds(horizontal)">
                                      <p:cBhvr>
                                        <p:cTn id="7" dur="500"/>
                                        <p:tgtEl>
                                          <p:spTgt spid="723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3971">
                                            <p:txEl>
                                              <p:pRg st="1" end="1"/>
                                            </p:txEl>
                                          </p:spTgt>
                                        </p:tgtEl>
                                        <p:attrNameLst>
                                          <p:attrName>style.visibility</p:attrName>
                                        </p:attrNameLst>
                                      </p:cBhvr>
                                      <p:to>
                                        <p:strVal val="visible"/>
                                      </p:to>
                                    </p:set>
                                    <p:animEffect transition="in" filter="blinds(horizontal)">
                                      <p:cBhvr>
                                        <p:cTn id="12" dur="500"/>
                                        <p:tgtEl>
                                          <p:spTgt spid="7239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3971">
                                            <p:txEl>
                                              <p:pRg st="2" end="2"/>
                                            </p:txEl>
                                          </p:spTgt>
                                        </p:tgtEl>
                                        <p:attrNameLst>
                                          <p:attrName>style.visibility</p:attrName>
                                        </p:attrNameLst>
                                      </p:cBhvr>
                                      <p:to>
                                        <p:strVal val="visible"/>
                                      </p:to>
                                    </p:set>
                                    <p:animEffect transition="in" filter="blinds(horizontal)">
                                      <p:cBhvr>
                                        <p:cTn id="17" dur="500"/>
                                        <p:tgtEl>
                                          <p:spTgt spid="7239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3971">
                                            <p:txEl>
                                              <p:pRg st="3" end="3"/>
                                            </p:txEl>
                                          </p:spTgt>
                                        </p:tgtEl>
                                        <p:attrNameLst>
                                          <p:attrName>style.visibility</p:attrName>
                                        </p:attrNameLst>
                                      </p:cBhvr>
                                      <p:to>
                                        <p:strVal val="visible"/>
                                      </p:to>
                                    </p:set>
                                    <p:animEffect transition="in" filter="blinds(horizontal)">
                                      <p:cBhvr>
                                        <p:cTn id="22" dur="500"/>
                                        <p:tgtEl>
                                          <p:spTgt spid="7239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23971">
                                            <p:txEl>
                                              <p:pRg st="4" end="4"/>
                                            </p:txEl>
                                          </p:spTgt>
                                        </p:tgtEl>
                                        <p:attrNameLst>
                                          <p:attrName>style.visibility</p:attrName>
                                        </p:attrNameLst>
                                      </p:cBhvr>
                                      <p:to>
                                        <p:strVal val="visible"/>
                                      </p:to>
                                    </p:set>
                                    <p:animEffect transition="in" filter="blinds(horizontal)">
                                      <p:cBhvr>
                                        <p:cTn id="27" dur="500"/>
                                        <p:tgtEl>
                                          <p:spTgt spid="7239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3971">
                                            <p:txEl>
                                              <p:pRg st="5" end="5"/>
                                            </p:txEl>
                                          </p:spTgt>
                                        </p:tgtEl>
                                        <p:attrNameLst>
                                          <p:attrName>style.visibility</p:attrName>
                                        </p:attrNameLst>
                                      </p:cBhvr>
                                      <p:to>
                                        <p:strVal val="visible"/>
                                      </p:to>
                                    </p:set>
                                    <p:animEffect transition="in" filter="blinds(horizontal)">
                                      <p:cBhvr>
                                        <p:cTn id="32" dur="500"/>
                                        <p:tgtEl>
                                          <p:spTgt spid="7239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23971">
                                            <p:txEl>
                                              <p:pRg st="6" end="6"/>
                                            </p:txEl>
                                          </p:spTgt>
                                        </p:tgtEl>
                                        <p:attrNameLst>
                                          <p:attrName>style.visibility</p:attrName>
                                        </p:attrNameLst>
                                      </p:cBhvr>
                                      <p:to>
                                        <p:strVal val="visible"/>
                                      </p:to>
                                    </p:set>
                                    <p:animEffect transition="in" filter="blinds(horizontal)">
                                      <p:cBhvr>
                                        <p:cTn id="37" dur="500"/>
                                        <p:tgtEl>
                                          <p:spTgt spid="7239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23971">
                                            <p:txEl>
                                              <p:pRg st="7" end="7"/>
                                            </p:txEl>
                                          </p:spTgt>
                                        </p:tgtEl>
                                        <p:attrNameLst>
                                          <p:attrName>style.visibility</p:attrName>
                                        </p:attrNameLst>
                                      </p:cBhvr>
                                      <p:to>
                                        <p:strVal val="visible"/>
                                      </p:to>
                                    </p:set>
                                    <p:animEffect transition="in" filter="blinds(horizontal)">
                                      <p:cBhvr>
                                        <p:cTn id="42" dur="500"/>
                                        <p:tgtEl>
                                          <p:spTgt spid="7239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23971">
                                            <p:txEl>
                                              <p:pRg st="8" end="8"/>
                                            </p:txEl>
                                          </p:spTgt>
                                        </p:tgtEl>
                                        <p:attrNameLst>
                                          <p:attrName>style.visibility</p:attrName>
                                        </p:attrNameLst>
                                      </p:cBhvr>
                                      <p:to>
                                        <p:strVal val="visible"/>
                                      </p:to>
                                    </p:set>
                                    <p:animEffect transition="in" filter="blinds(horizontal)">
                                      <p:cBhvr>
                                        <p:cTn id="47" dur="500"/>
                                        <p:tgtEl>
                                          <p:spTgt spid="72397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23971">
                                            <p:txEl>
                                              <p:pRg st="9" end="9"/>
                                            </p:txEl>
                                          </p:spTgt>
                                        </p:tgtEl>
                                        <p:attrNameLst>
                                          <p:attrName>style.visibility</p:attrName>
                                        </p:attrNameLst>
                                      </p:cBhvr>
                                      <p:to>
                                        <p:strVal val="visible"/>
                                      </p:to>
                                    </p:set>
                                    <p:animEffect transition="in" filter="blinds(horizontal)">
                                      <p:cBhvr>
                                        <p:cTn id="52" dur="500"/>
                                        <p:tgtEl>
                                          <p:spTgt spid="72397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23971">
                                            <p:txEl>
                                              <p:pRg st="10" end="10"/>
                                            </p:txEl>
                                          </p:spTgt>
                                        </p:tgtEl>
                                        <p:attrNameLst>
                                          <p:attrName>style.visibility</p:attrName>
                                        </p:attrNameLst>
                                      </p:cBhvr>
                                      <p:to>
                                        <p:strVal val="visible"/>
                                      </p:to>
                                    </p:set>
                                    <p:animEffect transition="in" filter="blinds(horizontal)">
                                      <p:cBhvr>
                                        <p:cTn id="57" dur="500"/>
                                        <p:tgtEl>
                                          <p:spTgt spid="72397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23971">
                                            <p:txEl>
                                              <p:pRg st="11" end="11"/>
                                            </p:txEl>
                                          </p:spTgt>
                                        </p:tgtEl>
                                        <p:attrNameLst>
                                          <p:attrName>style.visibility</p:attrName>
                                        </p:attrNameLst>
                                      </p:cBhvr>
                                      <p:to>
                                        <p:strVal val="visible"/>
                                      </p:to>
                                    </p:set>
                                    <p:animEffect transition="in" filter="blinds(horizontal)">
                                      <p:cBhvr>
                                        <p:cTn id="62" dur="500"/>
                                        <p:tgtEl>
                                          <p:spTgt spid="723971">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23971">
                                            <p:txEl>
                                              <p:pRg st="12" end="12"/>
                                            </p:txEl>
                                          </p:spTgt>
                                        </p:tgtEl>
                                        <p:attrNameLst>
                                          <p:attrName>style.visibility</p:attrName>
                                        </p:attrNameLst>
                                      </p:cBhvr>
                                      <p:to>
                                        <p:strVal val="visible"/>
                                      </p:to>
                                    </p:set>
                                    <p:animEffect transition="in" filter="blinds(horizontal)">
                                      <p:cBhvr>
                                        <p:cTn id="67" dur="500"/>
                                        <p:tgtEl>
                                          <p:spTgt spid="723971">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23971">
                                            <p:txEl>
                                              <p:pRg st="13" end="13"/>
                                            </p:txEl>
                                          </p:spTgt>
                                        </p:tgtEl>
                                        <p:attrNameLst>
                                          <p:attrName>style.visibility</p:attrName>
                                        </p:attrNameLst>
                                      </p:cBhvr>
                                      <p:to>
                                        <p:strVal val="visible"/>
                                      </p:to>
                                    </p:set>
                                    <p:animEffect transition="in" filter="blinds(horizontal)">
                                      <p:cBhvr>
                                        <p:cTn id="72" dur="500"/>
                                        <p:tgtEl>
                                          <p:spTgt spid="723971">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23971">
                                            <p:txEl>
                                              <p:pRg st="14" end="14"/>
                                            </p:txEl>
                                          </p:spTgt>
                                        </p:tgtEl>
                                        <p:attrNameLst>
                                          <p:attrName>style.visibility</p:attrName>
                                        </p:attrNameLst>
                                      </p:cBhvr>
                                      <p:to>
                                        <p:strVal val="visible"/>
                                      </p:to>
                                    </p:set>
                                    <p:animEffect transition="in" filter="blinds(horizontal)">
                                      <p:cBhvr>
                                        <p:cTn id="77" dur="500"/>
                                        <p:tgtEl>
                                          <p:spTgt spid="72397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5" name="Rectangle 3"/>
          <p:cNvSpPr>
            <a:spLocks noGrp="1" noRot="1"/>
          </p:cNvSpPr>
          <p:nvPr>
            <p:ph idx="1"/>
          </p:nvPr>
        </p:nvSpPr>
        <p:spPr>
          <a:xfrm>
            <a:off x="611188" y="836613"/>
            <a:ext cx="8153400" cy="5616575"/>
          </a:xfrm>
        </p:spPr>
        <p:txBody>
          <a:bodyPr/>
          <a:lstStyle/>
          <a:p>
            <a:pPr eaLnBrk="1" hangingPunct="1">
              <a:lnSpc>
                <a:spcPct val="80000"/>
              </a:lnSpc>
              <a:buFont typeface="Wingdings" panose="05000000000000000000" pitchFamily="2" charset="2"/>
              <a:buNone/>
            </a:pPr>
            <a:r>
              <a:rPr lang="en-US" altLang="zh-CN" sz="2400"/>
              <a:t>8.UPDATE P</a:t>
            </a:r>
            <a:endParaRPr lang="en-US" altLang="zh-CN" sz="2400"/>
          </a:p>
          <a:p>
            <a:pPr eaLnBrk="1" hangingPunct="1">
              <a:lnSpc>
                <a:spcPct val="80000"/>
              </a:lnSpc>
              <a:buFont typeface="Wingdings" panose="05000000000000000000" pitchFamily="2" charset="2"/>
              <a:buNone/>
            </a:pPr>
            <a:r>
              <a:rPr lang="en-US" altLang="zh-CN" sz="2400"/>
              <a:t>	SET COLOR=‘</a:t>
            </a:r>
            <a:r>
              <a:rPr lang="zh-CN" altLang="en-US" sz="2400"/>
              <a:t>蓝’</a:t>
            </a:r>
            <a:endParaRPr lang="zh-CN" altLang="en-US" sz="2400"/>
          </a:p>
          <a:p>
            <a:pPr eaLnBrk="1" hangingPunct="1">
              <a:lnSpc>
                <a:spcPct val="80000"/>
              </a:lnSpc>
              <a:buFont typeface="Wingdings" panose="05000000000000000000" pitchFamily="2" charset="2"/>
              <a:buNone/>
            </a:pPr>
            <a:r>
              <a:rPr lang="zh-CN" altLang="en-US" sz="2400"/>
              <a:t>	</a:t>
            </a:r>
            <a:r>
              <a:rPr lang="en-US" altLang="zh-CN" sz="2400"/>
              <a:t>WHERE COLOR=‘</a:t>
            </a:r>
            <a:r>
              <a:rPr lang="zh-CN" altLang="en-US" sz="2400"/>
              <a:t>红’</a:t>
            </a:r>
            <a:r>
              <a:rPr lang="en-US" altLang="zh-CN" sz="2400"/>
              <a:t>;</a:t>
            </a:r>
            <a:endParaRPr lang="en-US" altLang="zh-CN" sz="2400"/>
          </a:p>
          <a:p>
            <a:pPr eaLnBrk="1" hangingPunct="1">
              <a:lnSpc>
                <a:spcPct val="80000"/>
              </a:lnSpc>
              <a:buFont typeface="Wingdings" panose="05000000000000000000" pitchFamily="2" charset="2"/>
              <a:buNone/>
            </a:pPr>
            <a:r>
              <a:rPr lang="en-US" altLang="zh-CN" sz="2400"/>
              <a:t>9.UPDATE SPJ</a:t>
            </a:r>
            <a:endParaRPr lang="en-US" altLang="zh-CN" sz="2400"/>
          </a:p>
          <a:p>
            <a:pPr eaLnBrk="1" hangingPunct="1">
              <a:lnSpc>
                <a:spcPct val="80000"/>
              </a:lnSpc>
              <a:buFont typeface="Wingdings" panose="05000000000000000000" pitchFamily="2" charset="2"/>
              <a:buNone/>
            </a:pPr>
            <a:r>
              <a:rPr lang="en-US" altLang="zh-CN" sz="2400"/>
              <a:t>	SET SNO=‘S3’</a:t>
            </a:r>
            <a:endParaRPr lang="en-US" altLang="zh-CN" sz="2400"/>
          </a:p>
          <a:p>
            <a:pPr eaLnBrk="1" hangingPunct="1">
              <a:lnSpc>
                <a:spcPct val="80000"/>
              </a:lnSpc>
              <a:buFont typeface="Wingdings" panose="05000000000000000000" pitchFamily="2" charset="2"/>
              <a:buNone/>
            </a:pPr>
            <a:r>
              <a:rPr lang="en-US" altLang="zh-CN" sz="2400"/>
              <a:t>	WHERE SNO=‘S5’ AND</a:t>
            </a:r>
            <a:endParaRPr lang="en-US" altLang="zh-CN" sz="2400"/>
          </a:p>
          <a:p>
            <a:pPr eaLnBrk="1" hangingPunct="1">
              <a:lnSpc>
                <a:spcPct val="80000"/>
              </a:lnSpc>
              <a:buFont typeface="Wingdings" panose="05000000000000000000" pitchFamily="2" charset="2"/>
              <a:buNone/>
            </a:pPr>
            <a:r>
              <a:rPr lang="en-US" altLang="zh-CN" sz="2400"/>
              <a:t>			JNO=‘J4’  AND PNO=‘P6’;</a:t>
            </a:r>
            <a:endParaRPr lang="en-US" altLang="zh-CN" sz="2400"/>
          </a:p>
          <a:p>
            <a:pPr eaLnBrk="1" hangingPunct="1">
              <a:lnSpc>
                <a:spcPct val="80000"/>
              </a:lnSpc>
              <a:buFont typeface="Wingdings" panose="05000000000000000000" pitchFamily="2" charset="2"/>
              <a:buNone/>
            </a:pPr>
            <a:r>
              <a:rPr lang="en-US" altLang="zh-CN" sz="2400"/>
              <a:t>10.DELETE </a:t>
            </a:r>
            <a:endParaRPr lang="en-US" altLang="zh-CN" sz="2400"/>
          </a:p>
          <a:p>
            <a:pPr eaLnBrk="1" hangingPunct="1">
              <a:lnSpc>
                <a:spcPct val="80000"/>
              </a:lnSpc>
              <a:buFont typeface="Wingdings" panose="05000000000000000000" pitchFamily="2" charset="2"/>
              <a:buNone/>
            </a:pPr>
            <a:r>
              <a:rPr lang="en-US" altLang="zh-CN" sz="2400"/>
              <a:t>	FROM SPJ</a:t>
            </a:r>
            <a:endParaRPr lang="en-US" altLang="zh-CN" sz="2400"/>
          </a:p>
          <a:p>
            <a:pPr eaLnBrk="1" hangingPunct="1">
              <a:lnSpc>
                <a:spcPct val="80000"/>
              </a:lnSpc>
              <a:buFont typeface="Wingdings" panose="05000000000000000000" pitchFamily="2" charset="2"/>
              <a:buNone/>
            </a:pPr>
            <a:r>
              <a:rPr lang="en-US" altLang="zh-CN" sz="2400"/>
              <a:t>	WHERE SNO=‘S2’;</a:t>
            </a:r>
            <a:endParaRPr lang="en-US" altLang="zh-CN" sz="2400"/>
          </a:p>
          <a:p>
            <a:pPr eaLnBrk="1" hangingPunct="1">
              <a:lnSpc>
                <a:spcPct val="80000"/>
              </a:lnSpc>
              <a:buFont typeface="Wingdings" panose="05000000000000000000" pitchFamily="2" charset="2"/>
              <a:buNone/>
            </a:pPr>
            <a:r>
              <a:rPr lang="en-US" altLang="zh-CN" sz="2400"/>
              <a:t>	DELETE</a:t>
            </a:r>
            <a:endParaRPr lang="en-US" altLang="zh-CN" sz="2400"/>
          </a:p>
          <a:p>
            <a:pPr eaLnBrk="1" hangingPunct="1">
              <a:lnSpc>
                <a:spcPct val="80000"/>
              </a:lnSpc>
              <a:buFont typeface="Wingdings" panose="05000000000000000000" pitchFamily="2" charset="2"/>
              <a:buNone/>
            </a:pPr>
            <a:r>
              <a:rPr lang="en-US" altLang="zh-CN" sz="2400"/>
              <a:t>	FROM S</a:t>
            </a:r>
            <a:endParaRPr lang="en-US" altLang="zh-CN" sz="2400"/>
          </a:p>
          <a:p>
            <a:pPr eaLnBrk="1" hangingPunct="1">
              <a:lnSpc>
                <a:spcPct val="80000"/>
              </a:lnSpc>
              <a:buFont typeface="Wingdings" panose="05000000000000000000" pitchFamily="2" charset="2"/>
              <a:buNone/>
            </a:pPr>
            <a:r>
              <a:rPr lang="en-US" altLang="zh-CN" sz="2400"/>
              <a:t>	WHERE SNO=‘S2’;</a:t>
            </a:r>
            <a:endParaRPr lang="en-US" altLang="zh-CN" sz="2400"/>
          </a:p>
          <a:p>
            <a:pPr eaLnBrk="1" hangingPunct="1">
              <a:lnSpc>
                <a:spcPct val="80000"/>
              </a:lnSpc>
              <a:buFont typeface="Wingdings" panose="05000000000000000000" pitchFamily="2" charset="2"/>
              <a:buNone/>
            </a:pPr>
            <a:r>
              <a:rPr lang="en-US" altLang="zh-CN" sz="2400"/>
              <a:t>11.INSERT INTO SPJ</a:t>
            </a:r>
            <a:endParaRPr lang="en-US" altLang="zh-CN" sz="2400"/>
          </a:p>
          <a:p>
            <a:pPr eaLnBrk="1" hangingPunct="1">
              <a:lnSpc>
                <a:spcPct val="80000"/>
              </a:lnSpc>
              <a:buFont typeface="Wingdings" panose="05000000000000000000" pitchFamily="2" charset="2"/>
              <a:buNone/>
            </a:pPr>
            <a:r>
              <a:rPr lang="en-US" altLang="zh-CN" sz="2400"/>
              <a:t>	VALUES(S2,P4,J6,200);</a:t>
            </a:r>
            <a:endParaRPr lang="en-US" altLang="zh-CN" sz="2400"/>
          </a:p>
        </p:txBody>
      </p:sp>
      <p:sp>
        <p:nvSpPr>
          <p:cNvPr id="58370" name="日期占位符 3"/>
          <p:cNvSpPr>
            <a:spLocks noGrp="1"/>
          </p:cNvSpPr>
          <p:nvPr>
            <p:ph type="dt" sz="quarter" idx="10"/>
          </p:nvPr>
        </p:nvSpPr>
        <p:spPr/>
        <p:txBody>
          <a:bodyPr/>
          <a:lstStyle/>
          <a:p>
            <a:pPr>
              <a:defRPr/>
            </a:pPr>
            <a:fld id="{EC224B33-FA0C-4B5C-A095-251B9C705230}" type="datetime1">
              <a:rPr lang="zh-CN" altLang="en-US"/>
            </a:fld>
            <a:endParaRPr lang="en-US" altLang="zh-CN"/>
          </a:p>
        </p:txBody>
      </p:sp>
      <p:sp>
        <p:nvSpPr>
          <p:cNvPr id="63492"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4995">
                                            <p:txEl>
                                              <p:pRg st="0" end="0"/>
                                            </p:txEl>
                                          </p:spTgt>
                                        </p:tgtEl>
                                        <p:attrNameLst>
                                          <p:attrName>style.visibility</p:attrName>
                                        </p:attrNameLst>
                                      </p:cBhvr>
                                      <p:to>
                                        <p:strVal val="visible"/>
                                      </p:to>
                                    </p:set>
                                    <p:animEffect transition="in" filter="blinds(horizontal)">
                                      <p:cBhvr>
                                        <p:cTn id="7" dur="500"/>
                                        <p:tgtEl>
                                          <p:spTgt spid="724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4995">
                                            <p:txEl>
                                              <p:pRg st="1" end="1"/>
                                            </p:txEl>
                                          </p:spTgt>
                                        </p:tgtEl>
                                        <p:attrNameLst>
                                          <p:attrName>style.visibility</p:attrName>
                                        </p:attrNameLst>
                                      </p:cBhvr>
                                      <p:to>
                                        <p:strVal val="visible"/>
                                      </p:to>
                                    </p:set>
                                    <p:animEffect transition="in" filter="blinds(horizontal)">
                                      <p:cBhvr>
                                        <p:cTn id="12" dur="500"/>
                                        <p:tgtEl>
                                          <p:spTgt spid="7249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4995">
                                            <p:txEl>
                                              <p:pRg st="2" end="2"/>
                                            </p:txEl>
                                          </p:spTgt>
                                        </p:tgtEl>
                                        <p:attrNameLst>
                                          <p:attrName>style.visibility</p:attrName>
                                        </p:attrNameLst>
                                      </p:cBhvr>
                                      <p:to>
                                        <p:strVal val="visible"/>
                                      </p:to>
                                    </p:set>
                                    <p:animEffect transition="in" filter="blinds(horizontal)">
                                      <p:cBhvr>
                                        <p:cTn id="17" dur="500"/>
                                        <p:tgtEl>
                                          <p:spTgt spid="7249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4995">
                                            <p:txEl>
                                              <p:pRg st="3" end="3"/>
                                            </p:txEl>
                                          </p:spTgt>
                                        </p:tgtEl>
                                        <p:attrNameLst>
                                          <p:attrName>style.visibility</p:attrName>
                                        </p:attrNameLst>
                                      </p:cBhvr>
                                      <p:to>
                                        <p:strVal val="visible"/>
                                      </p:to>
                                    </p:set>
                                    <p:animEffect transition="in" filter="blinds(horizontal)">
                                      <p:cBhvr>
                                        <p:cTn id="22" dur="500"/>
                                        <p:tgtEl>
                                          <p:spTgt spid="7249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24995">
                                            <p:txEl>
                                              <p:pRg st="4" end="4"/>
                                            </p:txEl>
                                          </p:spTgt>
                                        </p:tgtEl>
                                        <p:attrNameLst>
                                          <p:attrName>style.visibility</p:attrName>
                                        </p:attrNameLst>
                                      </p:cBhvr>
                                      <p:to>
                                        <p:strVal val="visible"/>
                                      </p:to>
                                    </p:set>
                                    <p:animEffect transition="in" filter="blinds(horizontal)">
                                      <p:cBhvr>
                                        <p:cTn id="27" dur="500"/>
                                        <p:tgtEl>
                                          <p:spTgt spid="7249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4995">
                                            <p:txEl>
                                              <p:pRg st="5" end="5"/>
                                            </p:txEl>
                                          </p:spTgt>
                                        </p:tgtEl>
                                        <p:attrNameLst>
                                          <p:attrName>style.visibility</p:attrName>
                                        </p:attrNameLst>
                                      </p:cBhvr>
                                      <p:to>
                                        <p:strVal val="visible"/>
                                      </p:to>
                                    </p:set>
                                    <p:animEffect transition="in" filter="blinds(horizontal)">
                                      <p:cBhvr>
                                        <p:cTn id="32" dur="500"/>
                                        <p:tgtEl>
                                          <p:spTgt spid="7249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24995">
                                            <p:txEl>
                                              <p:pRg st="6" end="6"/>
                                            </p:txEl>
                                          </p:spTgt>
                                        </p:tgtEl>
                                        <p:attrNameLst>
                                          <p:attrName>style.visibility</p:attrName>
                                        </p:attrNameLst>
                                      </p:cBhvr>
                                      <p:to>
                                        <p:strVal val="visible"/>
                                      </p:to>
                                    </p:set>
                                    <p:animEffect transition="in" filter="blinds(horizontal)">
                                      <p:cBhvr>
                                        <p:cTn id="37" dur="500"/>
                                        <p:tgtEl>
                                          <p:spTgt spid="7249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24995">
                                            <p:txEl>
                                              <p:pRg st="7" end="7"/>
                                            </p:txEl>
                                          </p:spTgt>
                                        </p:tgtEl>
                                        <p:attrNameLst>
                                          <p:attrName>style.visibility</p:attrName>
                                        </p:attrNameLst>
                                      </p:cBhvr>
                                      <p:to>
                                        <p:strVal val="visible"/>
                                      </p:to>
                                    </p:set>
                                    <p:animEffect transition="in" filter="blinds(horizontal)">
                                      <p:cBhvr>
                                        <p:cTn id="42" dur="500"/>
                                        <p:tgtEl>
                                          <p:spTgt spid="72499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24995">
                                            <p:txEl>
                                              <p:pRg st="8" end="8"/>
                                            </p:txEl>
                                          </p:spTgt>
                                        </p:tgtEl>
                                        <p:attrNameLst>
                                          <p:attrName>style.visibility</p:attrName>
                                        </p:attrNameLst>
                                      </p:cBhvr>
                                      <p:to>
                                        <p:strVal val="visible"/>
                                      </p:to>
                                    </p:set>
                                    <p:animEffect transition="in" filter="blinds(horizontal)">
                                      <p:cBhvr>
                                        <p:cTn id="47" dur="500"/>
                                        <p:tgtEl>
                                          <p:spTgt spid="72499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24995">
                                            <p:txEl>
                                              <p:pRg st="9" end="9"/>
                                            </p:txEl>
                                          </p:spTgt>
                                        </p:tgtEl>
                                        <p:attrNameLst>
                                          <p:attrName>style.visibility</p:attrName>
                                        </p:attrNameLst>
                                      </p:cBhvr>
                                      <p:to>
                                        <p:strVal val="visible"/>
                                      </p:to>
                                    </p:set>
                                    <p:animEffect transition="in" filter="blinds(horizontal)">
                                      <p:cBhvr>
                                        <p:cTn id="52" dur="500"/>
                                        <p:tgtEl>
                                          <p:spTgt spid="72499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24995">
                                            <p:txEl>
                                              <p:pRg st="10" end="10"/>
                                            </p:txEl>
                                          </p:spTgt>
                                        </p:tgtEl>
                                        <p:attrNameLst>
                                          <p:attrName>style.visibility</p:attrName>
                                        </p:attrNameLst>
                                      </p:cBhvr>
                                      <p:to>
                                        <p:strVal val="visible"/>
                                      </p:to>
                                    </p:set>
                                    <p:animEffect transition="in" filter="blinds(horizontal)">
                                      <p:cBhvr>
                                        <p:cTn id="57" dur="500"/>
                                        <p:tgtEl>
                                          <p:spTgt spid="72499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24995">
                                            <p:txEl>
                                              <p:pRg st="11" end="11"/>
                                            </p:txEl>
                                          </p:spTgt>
                                        </p:tgtEl>
                                        <p:attrNameLst>
                                          <p:attrName>style.visibility</p:attrName>
                                        </p:attrNameLst>
                                      </p:cBhvr>
                                      <p:to>
                                        <p:strVal val="visible"/>
                                      </p:to>
                                    </p:set>
                                    <p:animEffect transition="in" filter="blinds(horizontal)">
                                      <p:cBhvr>
                                        <p:cTn id="62" dur="500"/>
                                        <p:tgtEl>
                                          <p:spTgt spid="72499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24995">
                                            <p:txEl>
                                              <p:pRg st="12" end="12"/>
                                            </p:txEl>
                                          </p:spTgt>
                                        </p:tgtEl>
                                        <p:attrNameLst>
                                          <p:attrName>style.visibility</p:attrName>
                                        </p:attrNameLst>
                                      </p:cBhvr>
                                      <p:to>
                                        <p:strVal val="visible"/>
                                      </p:to>
                                    </p:set>
                                    <p:animEffect transition="in" filter="blinds(horizontal)">
                                      <p:cBhvr>
                                        <p:cTn id="67" dur="500"/>
                                        <p:tgtEl>
                                          <p:spTgt spid="72499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24995">
                                            <p:txEl>
                                              <p:pRg st="13" end="13"/>
                                            </p:txEl>
                                          </p:spTgt>
                                        </p:tgtEl>
                                        <p:attrNameLst>
                                          <p:attrName>style.visibility</p:attrName>
                                        </p:attrNameLst>
                                      </p:cBhvr>
                                      <p:to>
                                        <p:strVal val="visible"/>
                                      </p:to>
                                    </p:set>
                                    <p:animEffect transition="in" filter="blinds(horizontal)">
                                      <p:cBhvr>
                                        <p:cTn id="72" dur="500"/>
                                        <p:tgtEl>
                                          <p:spTgt spid="72499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24995">
                                            <p:txEl>
                                              <p:pRg st="14" end="14"/>
                                            </p:txEl>
                                          </p:spTgt>
                                        </p:tgtEl>
                                        <p:attrNameLst>
                                          <p:attrName>style.visibility</p:attrName>
                                        </p:attrNameLst>
                                      </p:cBhvr>
                                      <p:to>
                                        <p:strVal val="visible"/>
                                      </p:to>
                                    </p:set>
                                    <p:animEffect transition="in" filter="blinds(horizontal)">
                                      <p:cBhvr>
                                        <p:cTn id="77" dur="500"/>
                                        <p:tgtEl>
                                          <p:spTgt spid="72499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9" name="Rectangle 3"/>
          <p:cNvSpPr>
            <a:spLocks noGrp="1" noRot="1"/>
          </p:cNvSpPr>
          <p:nvPr>
            <p:ph idx="1"/>
          </p:nvPr>
        </p:nvSpPr>
        <p:spPr>
          <a:xfrm>
            <a:off x="609600" y="1052513"/>
            <a:ext cx="8153400" cy="5046662"/>
          </a:xfrm>
        </p:spPr>
        <p:txBody>
          <a:bodyPr/>
          <a:lstStyle/>
          <a:p>
            <a:pPr eaLnBrk="1" hangingPunct="1">
              <a:lnSpc>
                <a:spcPct val="90000"/>
              </a:lnSpc>
              <a:buFont typeface="Wingdings" panose="05000000000000000000" pitchFamily="2" charset="2"/>
              <a:buNone/>
            </a:pPr>
            <a:r>
              <a:rPr lang="zh-CN" altLang="en-US" sz="2400"/>
              <a:t>习题</a:t>
            </a:r>
            <a:r>
              <a:rPr lang="en-US" altLang="zh-CN" sz="2400"/>
              <a:t>11</a:t>
            </a:r>
            <a:endParaRPr lang="en-US" altLang="zh-CN" sz="2400"/>
          </a:p>
          <a:p>
            <a:pPr eaLnBrk="1" hangingPunct="1">
              <a:lnSpc>
                <a:spcPct val="90000"/>
              </a:lnSpc>
              <a:buFont typeface="Wingdings" panose="05000000000000000000" pitchFamily="2" charset="2"/>
              <a:buNone/>
            </a:pPr>
            <a:r>
              <a:rPr lang="en-US" altLang="zh-CN" sz="2400"/>
              <a:t>CREATE VIEW SPJ_SANJIAN</a:t>
            </a:r>
            <a:endParaRPr lang="en-US" altLang="zh-CN" sz="2400"/>
          </a:p>
          <a:p>
            <a:pPr eaLnBrk="1" hangingPunct="1">
              <a:lnSpc>
                <a:spcPct val="90000"/>
              </a:lnSpc>
              <a:buFont typeface="Wingdings" panose="05000000000000000000" pitchFamily="2" charset="2"/>
              <a:buNone/>
            </a:pPr>
            <a:r>
              <a:rPr lang="en-US" altLang="zh-CN" sz="2400"/>
              <a:t>AS	SELECT SNO</a:t>
            </a:r>
            <a:r>
              <a:rPr lang="zh-CN" altLang="en-US" sz="2400"/>
              <a:t>，</a:t>
            </a:r>
            <a:r>
              <a:rPr lang="en-US" altLang="zh-CN" sz="2400"/>
              <a:t>PNO</a:t>
            </a:r>
            <a:r>
              <a:rPr lang="zh-CN" altLang="en-US" sz="2400"/>
              <a:t>，</a:t>
            </a:r>
            <a:r>
              <a:rPr lang="en-US" altLang="zh-CN" sz="2400"/>
              <a:t>QTY</a:t>
            </a:r>
            <a:endParaRPr lang="en-US" altLang="zh-CN" sz="2400"/>
          </a:p>
          <a:p>
            <a:pPr eaLnBrk="1" hangingPunct="1">
              <a:lnSpc>
                <a:spcPct val="90000"/>
              </a:lnSpc>
              <a:buFont typeface="Wingdings" panose="05000000000000000000" pitchFamily="2" charset="2"/>
              <a:buNone/>
            </a:pPr>
            <a:r>
              <a:rPr lang="en-US" altLang="zh-CN" sz="2400"/>
              <a:t>		FROM SPJ</a:t>
            </a:r>
            <a:endParaRPr lang="en-US" altLang="zh-CN" sz="2400"/>
          </a:p>
          <a:p>
            <a:pPr eaLnBrk="1" hangingPunct="1">
              <a:lnSpc>
                <a:spcPct val="90000"/>
              </a:lnSpc>
              <a:buFont typeface="Wingdings" panose="05000000000000000000" pitchFamily="2" charset="2"/>
              <a:buNone/>
            </a:pPr>
            <a:r>
              <a:rPr lang="en-US" altLang="zh-CN" sz="2400"/>
              <a:t>		WHERE JNO=</a:t>
            </a:r>
            <a:r>
              <a:rPr lang="zh-CN" altLang="en-US" sz="2400"/>
              <a:t>（</a:t>
            </a:r>
            <a:r>
              <a:rPr lang="en-US" altLang="zh-CN" sz="2400"/>
              <a:t>SELECT JNO</a:t>
            </a:r>
            <a:endParaRPr lang="en-US" altLang="zh-CN" sz="2400"/>
          </a:p>
          <a:p>
            <a:pPr eaLnBrk="1" hangingPunct="1">
              <a:lnSpc>
                <a:spcPct val="90000"/>
              </a:lnSpc>
              <a:buFont typeface="Wingdings" panose="05000000000000000000" pitchFamily="2" charset="2"/>
              <a:buNone/>
            </a:pPr>
            <a:r>
              <a:rPr lang="en-US" altLang="zh-CN" sz="2400"/>
              <a:t>					FROM J</a:t>
            </a:r>
            <a:endParaRPr lang="en-US" altLang="zh-CN" sz="2400"/>
          </a:p>
          <a:p>
            <a:pPr eaLnBrk="1" hangingPunct="1">
              <a:lnSpc>
                <a:spcPct val="90000"/>
              </a:lnSpc>
              <a:buFont typeface="Wingdings" panose="05000000000000000000" pitchFamily="2" charset="2"/>
              <a:buNone/>
            </a:pPr>
            <a:r>
              <a:rPr lang="en-US" altLang="zh-CN" sz="2400"/>
              <a:t>					WHERE JNAME=‘</a:t>
            </a:r>
            <a:r>
              <a:rPr lang="zh-CN" altLang="en-US" sz="2400"/>
              <a:t>三建’）；</a:t>
            </a:r>
            <a:endParaRPr lang="zh-CN" altLang="en-US" sz="2400"/>
          </a:p>
          <a:p>
            <a:pPr eaLnBrk="1" hangingPunct="1">
              <a:lnSpc>
                <a:spcPct val="90000"/>
              </a:lnSpc>
              <a:buFont typeface="Wingdings" panose="05000000000000000000" pitchFamily="2" charset="2"/>
              <a:buNone/>
            </a:pPr>
            <a:r>
              <a:rPr lang="en-US" altLang="zh-CN" sz="2400"/>
              <a:t>1.SELECT PNO,QTY</a:t>
            </a:r>
            <a:endParaRPr lang="en-US" altLang="zh-CN" sz="2400"/>
          </a:p>
          <a:p>
            <a:pPr eaLnBrk="1" hangingPunct="1">
              <a:lnSpc>
                <a:spcPct val="90000"/>
              </a:lnSpc>
              <a:buFont typeface="Wingdings" panose="05000000000000000000" pitchFamily="2" charset="2"/>
              <a:buNone/>
            </a:pPr>
            <a:r>
              <a:rPr lang="en-US" altLang="zh-CN" sz="2400"/>
              <a:t>	FROM SPJ_SANJIAN;</a:t>
            </a:r>
            <a:endParaRPr lang="en-US" altLang="zh-CN" sz="2400"/>
          </a:p>
          <a:p>
            <a:pPr eaLnBrk="1" hangingPunct="1">
              <a:lnSpc>
                <a:spcPct val="90000"/>
              </a:lnSpc>
              <a:buFont typeface="Wingdings" panose="05000000000000000000" pitchFamily="2" charset="2"/>
              <a:buNone/>
            </a:pPr>
            <a:r>
              <a:rPr lang="en-US" altLang="zh-CN" sz="2400"/>
              <a:t>2.SELECT PNO,QTY</a:t>
            </a:r>
            <a:endParaRPr lang="en-US" altLang="zh-CN" sz="2400"/>
          </a:p>
          <a:p>
            <a:pPr eaLnBrk="1" hangingPunct="1">
              <a:lnSpc>
                <a:spcPct val="90000"/>
              </a:lnSpc>
              <a:buFont typeface="Wingdings" panose="05000000000000000000" pitchFamily="2" charset="2"/>
              <a:buNone/>
            </a:pPr>
            <a:r>
              <a:rPr lang="en-US" altLang="zh-CN" sz="2400"/>
              <a:t>	FROM SPJ_SANJIAN</a:t>
            </a:r>
            <a:endParaRPr lang="en-US" altLang="zh-CN" sz="2400"/>
          </a:p>
          <a:p>
            <a:pPr eaLnBrk="1" hangingPunct="1">
              <a:lnSpc>
                <a:spcPct val="90000"/>
              </a:lnSpc>
              <a:buFont typeface="Wingdings" panose="05000000000000000000" pitchFamily="2" charset="2"/>
              <a:buNone/>
            </a:pPr>
            <a:r>
              <a:rPr lang="en-US" altLang="zh-CN" sz="2400"/>
              <a:t>	WHERE SNO=‘S1’;</a:t>
            </a:r>
            <a:endParaRPr lang="en-US" altLang="zh-CN" sz="2400"/>
          </a:p>
        </p:txBody>
      </p:sp>
      <p:sp>
        <p:nvSpPr>
          <p:cNvPr id="59394" name="日期占位符 3"/>
          <p:cNvSpPr>
            <a:spLocks noGrp="1"/>
          </p:cNvSpPr>
          <p:nvPr>
            <p:ph type="dt" sz="quarter" idx="10"/>
          </p:nvPr>
        </p:nvSpPr>
        <p:spPr/>
        <p:txBody>
          <a:bodyPr/>
          <a:lstStyle/>
          <a:p>
            <a:pPr>
              <a:defRPr/>
            </a:pPr>
            <a:fld id="{AB02A469-CA26-4FF7-A032-BFCA05670D5C}" type="datetime1">
              <a:rPr lang="zh-CN" altLang="en-US"/>
            </a:fld>
            <a:endParaRPr lang="en-US" altLang="zh-CN"/>
          </a:p>
        </p:txBody>
      </p:sp>
      <p:sp>
        <p:nvSpPr>
          <p:cNvPr id="64516"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6019">
                                            <p:txEl>
                                              <p:pRg st="1" end="1"/>
                                            </p:txEl>
                                          </p:spTgt>
                                        </p:tgtEl>
                                        <p:attrNameLst>
                                          <p:attrName>style.visibility</p:attrName>
                                        </p:attrNameLst>
                                      </p:cBhvr>
                                      <p:to>
                                        <p:strVal val="visible"/>
                                      </p:to>
                                    </p:set>
                                    <p:animEffect transition="in" filter="blinds(horizontal)">
                                      <p:cBhvr>
                                        <p:cTn id="7" dur="500"/>
                                        <p:tgtEl>
                                          <p:spTgt spid="7260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6019">
                                            <p:txEl>
                                              <p:pRg st="2" end="2"/>
                                            </p:txEl>
                                          </p:spTgt>
                                        </p:tgtEl>
                                        <p:attrNameLst>
                                          <p:attrName>style.visibility</p:attrName>
                                        </p:attrNameLst>
                                      </p:cBhvr>
                                      <p:to>
                                        <p:strVal val="visible"/>
                                      </p:to>
                                    </p:set>
                                    <p:animEffect transition="in" filter="blinds(horizontal)">
                                      <p:cBhvr>
                                        <p:cTn id="12" dur="500"/>
                                        <p:tgtEl>
                                          <p:spTgt spid="7260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6019">
                                            <p:txEl>
                                              <p:pRg st="3" end="3"/>
                                            </p:txEl>
                                          </p:spTgt>
                                        </p:tgtEl>
                                        <p:attrNameLst>
                                          <p:attrName>style.visibility</p:attrName>
                                        </p:attrNameLst>
                                      </p:cBhvr>
                                      <p:to>
                                        <p:strVal val="visible"/>
                                      </p:to>
                                    </p:set>
                                    <p:animEffect transition="in" filter="blinds(horizontal)">
                                      <p:cBhvr>
                                        <p:cTn id="17" dur="500"/>
                                        <p:tgtEl>
                                          <p:spTgt spid="72601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6019">
                                            <p:txEl>
                                              <p:pRg st="4" end="4"/>
                                            </p:txEl>
                                          </p:spTgt>
                                        </p:tgtEl>
                                        <p:attrNameLst>
                                          <p:attrName>style.visibility</p:attrName>
                                        </p:attrNameLst>
                                      </p:cBhvr>
                                      <p:to>
                                        <p:strVal val="visible"/>
                                      </p:to>
                                    </p:set>
                                    <p:animEffect transition="in" filter="blinds(horizontal)">
                                      <p:cBhvr>
                                        <p:cTn id="22" dur="500"/>
                                        <p:tgtEl>
                                          <p:spTgt spid="7260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26019">
                                            <p:txEl>
                                              <p:pRg st="5" end="5"/>
                                            </p:txEl>
                                          </p:spTgt>
                                        </p:tgtEl>
                                        <p:attrNameLst>
                                          <p:attrName>style.visibility</p:attrName>
                                        </p:attrNameLst>
                                      </p:cBhvr>
                                      <p:to>
                                        <p:strVal val="visible"/>
                                      </p:to>
                                    </p:set>
                                    <p:animEffect transition="in" filter="blinds(horizontal)">
                                      <p:cBhvr>
                                        <p:cTn id="27" dur="500"/>
                                        <p:tgtEl>
                                          <p:spTgt spid="72601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6019">
                                            <p:txEl>
                                              <p:pRg st="6" end="6"/>
                                            </p:txEl>
                                          </p:spTgt>
                                        </p:tgtEl>
                                        <p:attrNameLst>
                                          <p:attrName>style.visibility</p:attrName>
                                        </p:attrNameLst>
                                      </p:cBhvr>
                                      <p:to>
                                        <p:strVal val="visible"/>
                                      </p:to>
                                    </p:set>
                                    <p:animEffect transition="in" filter="blinds(horizontal)">
                                      <p:cBhvr>
                                        <p:cTn id="32" dur="500"/>
                                        <p:tgtEl>
                                          <p:spTgt spid="72601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26019">
                                            <p:txEl>
                                              <p:pRg st="7" end="7"/>
                                            </p:txEl>
                                          </p:spTgt>
                                        </p:tgtEl>
                                        <p:attrNameLst>
                                          <p:attrName>style.visibility</p:attrName>
                                        </p:attrNameLst>
                                      </p:cBhvr>
                                      <p:to>
                                        <p:strVal val="visible"/>
                                      </p:to>
                                    </p:set>
                                    <p:animEffect transition="in" filter="blinds(horizontal)">
                                      <p:cBhvr>
                                        <p:cTn id="37" dur="500"/>
                                        <p:tgtEl>
                                          <p:spTgt spid="72601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26019">
                                            <p:txEl>
                                              <p:pRg st="8" end="8"/>
                                            </p:txEl>
                                          </p:spTgt>
                                        </p:tgtEl>
                                        <p:attrNameLst>
                                          <p:attrName>style.visibility</p:attrName>
                                        </p:attrNameLst>
                                      </p:cBhvr>
                                      <p:to>
                                        <p:strVal val="visible"/>
                                      </p:to>
                                    </p:set>
                                    <p:animEffect transition="in" filter="blinds(horizontal)">
                                      <p:cBhvr>
                                        <p:cTn id="42" dur="500"/>
                                        <p:tgtEl>
                                          <p:spTgt spid="72601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26019">
                                            <p:txEl>
                                              <p:pRg st="9" end="9"/>
                                            </p:txEl>
                                          </p:spTgt>
                                        </p:tgtEl>
                                        <p:attrNameLst>
                                          <p:attrName>style.visibility</p:attrName>
                                        </p:attrNameLst>
                                      </p:cBhvr>
                                      <p:to>
                                        <p:strVal val="visible"/>
                                      </p:to>
                                    </p:set>
                                    <p:animEffect transition="in" filter="blinds(horizontal)">
                                      <p:cBhvr>
                                        <p:cTn id="47" dur="500"/>
                                        <p:tgtEl>
                                          <p:spTgt spid="726019">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26019">
                                            <p:txEl>
                                              <p:pRg st="10" end="10"/>
                                            </p:txEl>
                                          </p:spTgt>
                                        </p:tgtEl>
                                        <p:attrNameLst>
                                          <p:attrName>style.visibility</p:attrName>
                                        </p:attrNameLst>
                                      </p:cBhvr>
                                      <p:to>
                                        <p:strVal val="visible"/>
                                      </p:to>
                                    </p:set>
                                    <p:animEffect transition="in" filter="blinds(horizontal)">
                                      <p:cBhvr>
                                        <p:cTn id="52" dur="500"/>
                                        <p:tgtEl>
                                          <p:spTgt spid="726019">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26019">
                                            <p:txEl>
                                              <p:pRg st="11" end="11"/>
                                            </p:txEl>
                                          </p:spTgt>
                                        </p:tgtEl>
                                        <p:attrNameLst>
                                          <p:attrName>style.visibility</p:attrName>
                                        </p:attrNameLst>
                                      </p:cBhvr>
                                      <p:to>
                                        <p:strVal val="visible"/>
                                      </p:to>
                                    </p:set>
                                    <p:animEffect transition="in" filter="blinds(horizontal)">
                                      <p:cBhvr>
                                        <p:cTn id="57" dur="500"/>
                                        <p:tgtEl>
                                          <p:spTgt spid="72601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7" name="Rectangle 3"/>
          <p:cNvSpPr>
            <a:spLocks noGrp="1" noRot="1"/>
          </p:cNvSpPr>
          <p:nvPr>
            <p:ph idx="1"/>
          </p:nvPr>
        </p:nvSpPr>
        <p:spPr>
          <a:xfrm>
            <a:off x="0" y="981075"/>
            <a:ext cx="9144000" cy="5407025"/>
          </a:xfrm>
        </p:spPr>
        <p:txBody>
          <a:bodyPr/>
          <a:lstStyle/>
          <a:p>
            <a:pPr eaLnBrk="1" hangingPunct="1">
              <a:lnSpc>
                <a:spcPct val="80000"/>
              </a:lnSpc>
              <a:buFont typeface="Wingdings" panose="05000000000000000000" pitchFamily="2" charset="2"/>
              <a:buNone/>
            </a:pPr>
            <a:r>
              <a:rPr lang="zh-CN" altLang="en-US" sz="2400"/>
              <a:t>习题</a:t>
            </a:r>
            <a:r>
              <a:rPr lang="en-US" altLang="zh-CN" sz="2400"/>
              <a:t>4</a:t>
            </a:r>
            <a:endParaRPr lang="en-US" altLang="zh-CN" sz="2400"/>
          </a:p>
          <a:p>
            <a:pPr eaLnBrk="1" hangingPunct="1">
              <a:lnSpc>
                <a:spcPct val="80000"/>
              </a:lnSpc>
              <a:buFont typeface="Wingdings" panose="05000000000000000000" pitchFamily="2" charset="2"/>
              <a:buNone/>
            </a:pPr>
            <a:r>
              <a:rPr lang="en-US" altLang="zh-CN" sz="2400"/>
              <a:t>1.SELECT SNO	FROM SPJ</a:t>
            </a:r>
            <a:endParaRPr lang="en-US" altLang="zh-CN" sz="2400"/>
          </a:p>
          <a:p>
            <a:pPr eaLnBrk="1" hangingPunct="1">
              <a:lnSpc>
                <a:spcPct val="80000"/>
              </a:lnSpc>
              <a:buFont typeface="Wingdings" panose="05000000000000000000" pitchFamily="2" charset="2"/>
              <a:buNone/>
            </a:pPr>
            <a:r>
              <a:rPr lang="en-US" altLang="zh-CN" sz="2400"/>
              <a:t>	WHERE JNO=‘J1’;</a:t>
            </a:r>
            <a:endParaRPr lang="en-US" altLang="zh-CN" sz="2400"/>
          </a:p>
          <a:p>
            <a:pPr eaLnBrk="1" hangingPunct="1">
              <a:lnSpc>
                <a:spcPct val="80000"/>
              </a:lnSpc>
              <a:buFont typeface="Wingdings" panose="05000000000000000000" pitchFamily="2" charset="2"/>
              <a:buNone/>
            </a:pPr>
            <a:r>
              <a:rPr lang="en-US" altLang="zh-CN" sz="2400"/>
              <a:t>2.SELECT SNO	FROM SPJ</a:t>
            </a:r>
            <a:endParaRPr lang="en-US" altLang="zh-CN" sz="2400"/>
          </a:p>
          <a:p>
            <a:pPr eaLnBrk="1" hangingPunct="1">
              <a:lnSpc>
                <a:spcPct val="80000"/>
              </a:lnSpc>
              <a:buFont typeface="Wingdings" panose="05000000000000000000" pitchFamily="2" charset="2"/>
              <a:buNone/>
            </a:pPr>
            <a:r>
              <a:rPr lang="en-US" altLang="zh-CN" sz="2400"/>
              <a:t>	WHERE JNO=‘J1’ AND PNO=‘P1’;</a:t>
            </a:r>
            <a:endParaRPr lang="en-US" altLang="zh-CN" sz="2400"/>
          </a:p>
          <a:p>
            <a:pPr eaLnBrk="1" hangingPunct="1">
              <a:lnSpc>
                <a:spcPct val="80000"/>
              </a:lnSpc>
              <a:buFont typeface="Wingdings" panose="05000000000000000000" pitchFamily="2" charset="2"/>
              <a:buNone/>
            </a:pPr>
            <a:r>
              <a:rPr lang="en-US" altLang="zh-CN" sz="2400"/>
              <a:t>3.SELECT SNO	FROM SPJ,P</a:t>
            </a:r>
            <a:endParaRPr lang="en-US" altLang="zh-CN" sz="2400"/>
          </a:p>
          <a:p>
            <a:pPr eaLnBrk="1" hangingPunct="1">
              <a:lnSpc>
                <a:spcPct val="80000"/>
              </a:lnSpc>
              <a:buFont typeface="Wingdings" panose="05000000000000000000" pitchFamily="2" charset="2"/>
              <a:buNone/>
            </a:pPr>
            <a:r>
              <a:rPr lang="en-US" altLang="zh-CN" sz="2400"/>
              <a:t>	WHERE JNO=‘J1’ AND	SPJ.PNO=P.PNO AND  COLOR=‘</a:t>
            </a:r>
            <a:r>
              <a:rPr lang="zh-CN" altLang="en-US" sz="2400"/>
              <a:t>红’</a:t>
            </a:r>
            <a:r>
              <a:rPr lang="en-US" altLang="zh-CN" sz="2400"/>
              <a:t>;</a:t>
            </a:r>
            <a:endParaRPr lang="en-US" altLang="zh-CN" sz="2400"/>
          </a:p>
          <a:p>
            <a:pPr eaLnBrk="1" hangingPunct="1">
              <a:lnSpc>
                <a:spcPct val="80000"/>
              </a:lnSpc>
              <a:buFont typeface="Wingdings" panose="05000000000000000000" pitchFamily="2" charset="2"/>
              <a:buNone/>
            </a:pPr>
            <a:r>
              <a:rPr lang="en-US" altLang="zh-CN" sz="2400"/>
              <a:t>4.SELECTJNO</a:t>
            </a:r>
            <a:endParaRPr lang="en-US" altLang="zh-CN" sz="2400"/>
          </a:p>
          <a:p>
            <a:pPr eaLnBrk="1" hangingPunct="1">
              <a:lnSpc>
                <a:spcPct val="80000"/>
              </a:lnSpc>
              <a:buFont typeface="Wingdings" panose="05000000000000000000" pitchFamily="2" charset="2"/>
              <a:buNone/>
            </a:pPr>
            <a:r>
              <a:rPr lang="en-US" altLang="zh-CN" sz="2400"/>
              <a:t>	FROM J</a:t>
            </a:r>
            <a:endParaRPr lang="en-US" altLang="zh-CN" sz="2400"/>
          </a:p>
          <a:p>
            <a:pPr eaLnBrk="1" hangingPunct="1">
              <a:lnSpc>
                <a:spcPct val="80000"/>
              </a:lnSpc>
              <a:buFont typeface="Wingdings" panose="05000000000000000000" pitchFamily="2" charset="2"/>
              <a:buNone/>
            </a:pPr>
            <a:r>
              <a:rPr lang="en-US" altLang="zh-CN" sz="2400"/>
              <a:t>	WHERE NOT EXISTS</a:t>
            </a:r>
            <a:endParaRPr lang="en-US" altLang="zh-CN" sz="2400"/>
          </a:p>
          <a:p>
            <a:pPr eaLnBrk="1" hangingPunct="1">
              <a:lnSpc>
                <a:spcPct val="80000"/>
              </a:lnSpc>
              <a:buFont typeface="Wingdings" panose="05000000000000000000" pitchFamily="2" charset="2"/>
              <a:buNone/>
            </a:pPr>
            <a:r>
              <a:rPr lang="en-US" altLang="zh-CN" sz="2400"/>
              <a:t>     ( SELECT *  FROM SPJ,S,P</a:t>
            </a:r>
            <a:endParaRPr lang="en-US" altLang="zh-CN" sz="2400"/>
          </a:p>
          <a:p>
            <a:pPr eaLnBrk="1" hangingPunct="1">
              <a:lnSpc>
                <a:spcPct val="80000"/>
              </a:lnSpc>
              <a:buFont typeface="Wingdings" panose="05000000000000000000" pitchFamily="2" charset="2"/>
              <a:buNone/>
            </a:pPr>
            <a:r>
              <a:rPr lang="en-US" altLang="zh-CN" sz="2400"/>
              <a:t>	 WHERE SPJ.JNO=J.JNO    AND  </a:t>
            </a:r>
            <a:endParaRPr lang="en-US" altLang="zh-CN" sz="2400"/>
          </a:p>
          <a:p>
            <a:pPr eaLnBrk="1" hangingPunct="1">
              <a:lnSpc>
                <a:spcPct val="80000"/>
              </a:lnSpc>
              <a:buFont typeface="Wingdings" panose="05000000000000000000" pitchFamily="2" charset="2"/>
              <a:buNone/>
            </a:pPr>
            <a:r>
              <a:rPr lang="en-US" altLang="zh-CN" sz="2400"/>
              <a:t>                 SPJ.SNO=S.SNO AND  SPJ.PNO=P.PNO  AND </a:t>
            </a:r>
            <a:endParaRPr lang="en-US" altLang="zh-CN" sz="2400"/>
          </a:p>
          <a:p>
            <a:pPr eaLnBrk="1" hangingPunct="1">
              <a:lnSpc>
                <a:spcPct val="80000"/>
              </a:lnSpc>
              <a:buFont typeface="Wingdings" panose="05000000000000000000" pitchFamily="2" charset="2"/>
              <a:buNone/>
            </a:pPr>
            <a:r>
              <a:rPr lang="en-US" altLang="zh-CN" sz="2400"/>
              <a:t>                 S.CITY=‘</a:t>
            </a:r>
            <a:r>
              <a:rPr lang="zh-CN" altLang="en-US" sz="2400"/>
              <a:t>天津’ </a:t>
            </a:r>
            <a:r>
              <a:rPr lang="en-US" altLang="zh-CN" sz="2400"/>
              <a:t>AND  P.COLOR=‘</a:t>
            </a:r>
            <a:r>
              <a:rPr lang="zh-CN" altLang="en-US" sz="2400"/>
              <a:t>红’</a:t>
            </a:r>
            <a:r>
              <a:rPr lang="en-US" altLang="zh-CN" sz="2400"/>
              <a:t>);</a:t>
            </a:r>
            <a:endParaRPr lang="en-US" altLang="zh-CN" sz="2400"/>
          </a:p>
        </p:txBody>
      </p:sp>
      <p:sp>
        <p:nvSpPr>
          <p:cNvPr id="61442" name="日期占位符 3"/>
          <p:cNvSpPr>
            <a:spLocks noGrp="1"/>
          </p:cNvSpPr>
          <p:nvPr>
            <p:ph type="dt" sz="quarter" idx="10"/>
          </p:nvPr>
        </p:nvSpPr>
        <p:spPr/>
        <p:txBody>
          <a:bodyPr/>
          <a:lstStyle/>
          <a:p>
            <a:pPr>
              <a:defRPr/>
            </a:pPr>
            <a:fld id="{9D466E98-3EEE-492F-8403-CA7B2A330BA1}" type="datetime1">
              <a:rPr lang="zh-CN" altLang="en-US"/>
            </a:fld>
            <a:endParaRPr lang="en-US" altLang="zh-CN"/>
          </a:p>
        </p:txBody>
      </p:sp>
      <p:sp>
        <p:nvSpPr>
          <p:cNvPr id="65540"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8067">
                                            <p:txEl>
                                              <p:pRg st="1" end="1"/>
                                            </p:txEl>
                                          </p:spTgt>
                                        </p:tgtEl>
                                        <p:attrNameLst>
                                          <p:attrName>style.visibility</p:attrName>
                                        </p:attrNameLst>
                                      </p:cBhvr>
                                      <p:to>
                                        <p:strVal val="visible"/>
                                      </p:to>
                                    </p:set>
                                    <p:animEffect transition="in" filter="blinds(horizontal)">
                                      <p:cBhvr>
                                        <p:cTn id="7" dur="500"/>
                                        <p:tgtEl>
                                          <p:spTgt spid="7280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8067">
                                            <p:txEl>
                                              <p:pRg st="2" end="2"/>
                                            </p:txEl>
                                          </p:spTgt>
                                        </p:tgtEl>
                                        <p:attrNameLst>
                                          <p:attrName>style.visibility</p:attrName>
                                        </p:attrNameLst>
                                      </p:cBhvr>
                                      <p:to>
                                        <p:strVal val="visible"/>
                                      </p:to>
                                    </p:set>
                                    <p:animEffect transition="in" filter="blinds(horizontal)">
                                      <p:cBhvr>
                                        <p:cTn id="12" dur="500"/>
                                        <p:tgtEl>
                                          <p:spTgt spid="7280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8067">
                                            <p:txEl>
                                              <p:pRg st="3" end="3"/>
                                            </p:txEl>
                                          </p:spTgt>
                                        </p:tgtEl>
                                        <p:attrNameLst>
                                          <p:attrName>style.visibility</p:attrName>
                                        </p:attrNameLst>
                                      </p:cBhvr>
                                      <p:to>
                                        <p:strVal val="visible"/>
                                      </p:to>
                                    </p:set>
                                    <p:animEffect transition="in" filter="blinds(horizontal)">
                                      <p:cBhvr>
                                        <p:cTn id="17" dur="500"/>
                                        <p:tgtEl>
                                          <p:spTgt spid="7280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8067">
                                            <p:txEl>
                                              <p:pRg st="4" end="4"/>
                                            </p:txEl>
                                          </p:spTgt>
                                        </p:tgtEl>
                                        <p:attrNameLst>
                                          <p:attrName>style.visibility</p:attrName>
                                        </p:attrNameLst>
                                      </p:cBhvr>
                                      <p:to>
                                        <p:strVal val="visible"/>
                                      </p:to>
                                    </p:set>
                                    <p:animEffect transition="in" filter="blinds(horizontal)">
                                      <p:cBhvr>
                                        <p:cTn id="22" dur="500"/>
                                        <p:tgtEl>
                                          <p:spTgt spid="72806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28067">
                                            <p:txEl>
                                              <p:pRg st="5" end="5"/>
                                            </p:txEl>
                                          </p:spTgt>
                                        </p:tgtEl>
                                        <p:attrNameLst>
                                          <p:attrName>style.visibility</p:attrName>
                                        </p:attrNameLst>
                                      </p:cBhvr>
                                      <p:to>
                                        <p:strVal val="visible"/>
                                      </p:to>
                                    </p:set>
                                    <p:animEffect transition="in" filter="blinds(horizontal)">
                                      <p:cBhvr>
                                        <p:cTn id="27" dur="500"/>
                                        <p:tgtEl>
                                          <p:spTgt spid="72806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8067">
                                            <p:txEl>
                                              <p:pRg st="6" end="6"/>
                                            </p:txEl>
                                          </p:spTgt>
                                        </p:tgtEl>
                                        <p:attrNameLst>
                                          <p:attrName>style.visibility</p:attrName>
                                        </p:attrNameLst>
                                      </p:cBhvr>
                                      <p:to>
                                        <p:strVal val="visible"/>
                                      </p:to>
                                    </p:set>
                                    <p:animEffect transition="in" filter="blinds(horizontal)">
                                      <p:cBhvr>
                                        <p:cTn id="32" dur="500"/>
                                        <p:tgtEl>
                                          <p:spTgt spid="72806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28067">
                                            <p:txEl>
                                              <p:pRg st="7" end="7"/>
                                            </p:txEl>
                                          </p:spTgt>
                                        </p:tgtEl>
                                        <p:attrNameLst>
                                          <p:attrName>style.visibility</p:attrName>
                                        </p:attrNameLst>
                                      </p:cBhvr>
                                      <p:to>
                                        <p:strVal val="visible"/>
                                      </p:to>
                                    </p:set>
                                    <p:animEffect transition="in" filter="blinds(horizontal)">
                                      <p:cBhvr>
                                        <p:cTn id="37" dur="500"/>
                                        <p:tgtEl>
                                          <p:spTgt spid="72806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28067">
                                            <p:txEl>
                                              <p:pRg st="8" end="8"/>
                                            </p:txEl>
                                          </p:spTgt>
                                        </p:tgtEl>
                                        <p:attrNameLst>
                                          <p:attrName>style.visibility</p:attrName>
                                        </p:attrNameLst>
                                      </p:cBhvr>
                                      <p:to>
                                        <p:strVal val="visible"/>
                                      </p:to>
                                    </p:set>
                                    <p:animEffect transition="in" filter="blinds(horizontal)">
                                      <p:cBhvr>
                                        <p:cTn id="42" dur="500"/>
                                        <p:tgtEl>
                                          <p:spTgt spid="72806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28067">
                                            <p:txEl>
                                              <p:pRg st="9" end="9"/>
                                            </p:txEl>
                                          </p:spTgt>
                                        </p:tgtEl>
                                        <p:attrNameLst>
                                          <p:attrName>style.visibility</p:attrName>
                                        </p:attrNameLst>
                                      </p:cBhvr>
                                      <p:to>
                                        <p:strVal val="visible"/>
                                      </p:to>
                                    </p:set>
                                    <p:animEffect transition="in" filter="blinds(horizontal)">
                                      <p:cBhvr>
                                        <p:cTn id="47" dur="500"/>
                                        <p:tgtEl>
                                          <p:spTgt spid="728067">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28067">
                                            <p:txEl>
                                              <p:pRg st="10" end="10"/>
                                            </p:txEl>
                                          </p:spTgt>
                                        </p:tgtEl>
                                        <p:attrNameLst>
                                          <p:attrName>style.visibility</p:attrName>
                                        </p:attrNameLst>
                                      </p:cBhvr>
                                      <p:to>
                                        <p:strVal val="visible"/>
                                      </p:to>
                                    </p:set>
                                    <p:animEffect transition="in" filter="blinds(horizontal)">
                                      <p:cBhvr>
                                        <p:cTn id="52" dur="500"/>
                                        <p:tgtEl>
                                          <p:spTgt spid="728067">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28067">
                                            <p:txEl>
                                              <p:pRg st="11" end="11"/>
                                            </p:txEl>
                                          </p:spTgt>
                                        </p:tgtEl>
                                        <p:attrNameLst>
                                          <p:attrName>style.visibility</p:attrName>
                                        </p:attrNameLst>
                                      </p:cBhvr>
                                      <p:to>
                                        <p:strVal val="visible"/>
                                      </p:to>
                                    </p:set>
                                    <p:animEffect transition="in" filter="blinds(horizontal)">
                                      <p:cBhvr>
                                        <p:cTn id="57" dur="500"/>
                                        <p:tgtEl>
                                          <p:spTgt spid="728067">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28067">
                                            <p:txEl>
                                              <p:pRg st="12" end="12"/>
                                            </p:txEl>
                                          </p:spTgt>
                                        </p:tgtEl>
                                        <p:attrNameLst>
                                          <p:attrName>style.visibility</p:attrName>
                                        </p:attrNameLst>
                                      </p:cBhvr>
                                      <p:to>
                                        <p:strVal val="visible"/>
                                      </p:to>
                                    </p:set>
                                    <p:animEffect transition="in" filter="blinds(horizontal)">
                                      <p:cBhvr>
                                        <p:cTn id="62" dur="500"/>
                                        <p:tgtEl>
                                          <p:spTgt spid="728067">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28067">
                                            <p:txEl>
                                              <p:pRg st="13" end="13"/>
                                            </p:txEl>
                                          </p:spTgt>
                                        </p:tgtEl>
                                        <p:attrNameLst>
                                          <p:attrName>style.visibility</p:attrName>
                                        </p:attrNameLst>
                                      </p:cBhvr>
                                      <p:to>
                                        <p:strVal val="visible"/>
                                      </p:to>
                                    </p:set>
                                    <p:animEffect transition="in" filter="blinds(horizontal)">
                                      <p:cBhvr>
                                        <p:cTn id="67" dur="500"/>
                                        <p:tgtEl>
                                          <p:spTgt spid="72806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p:cNvSpPr>
          <p:nvPr>
            <p:ph type="title"/>
          </p:nvPr>
        </p:nvSpPr>
        <p:spPr/>
        <p:txBody>
          <a:bodyPr/>
          <a:lstStyle/>
          <a:p>
            <a:pPr eaLnBrk="1" hangingPunct="1"/>
            <a:r>
              <a:rPr lang="zh-CN" altLang="en-US"/>
              <a:t>数据模型</a:t>
            </a:r>
            <a:r>
              <a:rPr lang="en-US" altLang="zh-CN"/>
              <a:t>(</a:t>
            </a:r>
            <a:r>
              <a:rPr lang="zh-CN" altLang="en-US"/>
              <a:t>续</a:t>
            </a:r>
            <a:r>
              <a:rPr lang="en-US" altLang="zh-CN"/>
              <a:t>)</a:t>
            </a:r>
            <a:endParaRPr lang="en-US" altLang="zh-CN"/>
          </a:p>
        </p:txBody>
      </p:sp>
      <p:sp>
        <p:nvSpPr>
          <p:cNvPr id="62467" name="Rectangle 3"/>
          <p:cNvSpPr>
            <a:spLocks noGrp="1" noRot="1"/>
          </p:cNvSpPr>
          <p:nvPr>
            <p:ph idx="1"/>
          </p:nvPr>
        </p:nvSpPr>
        <p:spPr/>
        <p:txBody>
          <a:bodyPr/>
          <a:lstStyle/>
          <a:p>
            <a:pPr eaLnBrk="1" hangingPunct="1"/>
            <a:r>
              <a:rPr lang="zh-CN" altLang="en-US"/>
              <a:t>客观对象的抽象过程</a:t>
            </a:r>
            <a:r>
              <a:rPr lang="en-US" altLang="zh-CN"/>
              <a:t>---</a:t>
            </a:r>
            <a:r>
              <a:rPr lang="zh-CN" altLang="en-US" b="1">
                <a:solidFill>
                  <a:srgbClr val="92D050"/>
                </a:solidFill>
              </a:rPr>
              <a:t>两步抽象</a:t>
            </a:r>
            <a:endParaRPr lang="zh-CN" altLang="en-US" b="1">
              <a:solidFill>
                <a:srgbClr val="92D050"/>
              </a:solidFill>
            </a:endParaRPr>
          </a:p>
          <a:p>
            <a:pPr lvl="1" algn="just" eaLnBrk="1" hangingPunct="1">
              <a:lnSpc>
                <a:spcPct val="230000"/>
              </a:lnSpc>
            </a:pPr>
            <a:r>
              <a:rPr lang="zh-CN" altLang="en-US" b="1"/>
              <a:t>现实世界中的客观对象抽象为概念模型；</a:t>
            </a:r>
            <a:endParaRPr lang="zh-CN" altLang="en-US" b="1"/>
          </a:p>
          <a:p>
            <a:pPr lvl="1" algn="just" eaLnBrk="1" hangingPunct="1">
              <a:lnSpc>
                <a:spcPct val="230000"/>
              </a:lnSpc>
            </a:pPr>
            <a:r>
              <a:rPr lang="zh-CN" altLang="en-US" b="1"/>
              <a:t>把概念模型转换为某一</a:t>
            </a:r>
            <a:r>
              <a:rPr lang="en-US" altLang="zh-CN" b="1"/>
              <a:t>DBMS</a:t>
            </a:r>
            <a:r>
              <a:rPr lang="zh-CN" altLang="en-US" b="1"/>
              <a:t>支持的数据模型。</a:t>
            </a:r>
            <a:endParaRPr lang="zh-CN" altLang="en-US"/>
          </a:p>
          <a:p>
            <a:pPr lvl="1" algn="just" eaLnBrk="1" hangingPunct="1">
              <a:buFont typeface="Wingdings" panose="05000000000000000000" pitchFamily="2" charset="2"/>
              <a:buNone/>
            </a:pPr>
            <a:endParaRPr lang="zh-CN" altLang="en-US"/>
          </a:p>
          <a:p>
            <a:pPr algn="just" eaLnBrk="1" hangingPunct="1">
              <a:buFont typeface="Wingdings" panose="05000000000000000000" pitchFamily="2" charset="2"/>
              <a:buNone/>
            </a:pPr>
            <a:r>
              <a:rPr lang="zh-CN" altLang="en-US"/>
              <a:t> </a:t>
            </a:r>
            <a:r>
              <a:rPr lang="zh-CN" altLang="en-US" sz="2800"/>
              <a:t>概念模型是现实世界到机器世界的一个中间层次。</a:t>
            </a:r>
            <a:endParaRPr lang="zh-CN" altLang="en-US" sz="2800"/>
          </a:p>
        </p:txBody>
      </p:sp>
      <p:sp>
        <p:nvSpPr>
          <p:cNvPr id="8397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FEA6467F-A268-4A34-B4EE-AD7F58EFE57E}"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blinds(horizontal)">
                                      <p:cBhvr>
                                        <p:cTn id="7" dur="500"/>
                                        <p:tgtEl>
                                          <p:spTgt spid="62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blinds(horizontal)">
                                      <p:cBhvr>
                                        <p:cTn id="12" dur="500"/>
                                        <p:tgtEl>
                                          <p:spTgt spid="624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Effect transition="in" filter="blinds(horizontal)">
                                      <p:cBhvr>
                                        <p:cTn id="17" dur="500"/>
                                        <p:tgtEl>
                                          <p:spTgt spid="624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2467">
                                            <p:txEl>
                                              <p:pRg st="4" end="4"/>
                                            </p:txEl>
                                          </p:spTgt>
                                        </p:tgtEl>
                                        <p:attrNameLst>
                                          <p:attrName>style.visibility</p:attrName>
                                        </p:attrNameLst>
                                      </p:cBhvr>
                                      <p:to>
                                        <p:strVal val="visible"/>
                                      </p:to>
                                    </p:set>
                                    <p:animEffect transition="in" filter="blinds(horizontal)">
                                      <p:cBhvr>
                                        <p:cTn id="22" dur="5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1" name="Rectangle 3"/>
          <p:cNvSpPr>
            <a:spLocks noGrp="1" noRot="1"/>
          </p:cNvSpPr>
          <p:nvPr>
            <p:ph idx="1"/>
          </p:nvPr>
        </p:nvSpPr>
        <p:spPr>
          <a:xfrm>
            <a:off x="468313" y="765175"/>
            <a:ext cx="8151812" cy="5616575"/>
          </a:xfrm>
        </p:spPr>
        <p:txBody>
          <a:bodyPr/>
          <a:lstStyle/>
          <a:p>
            <a:pPr eaLnBrk="1" hangingPunct="1">
              <a:lnSpc>
                <a:spcPct val="80000"/>
              </a:lnSpc>
              <a:buFont typeface="Wingdings" panose="05000000000000000000" pitchFamily="2" charset="2"/>
              <a:buNone/>
            </a:pPr>
            <a:r>
              <a:rPr lang="en-US" altLang="zh-CN" sz="2400"/>
              <a:t>1.</a:t>
            </a:r>
            <a:r>
              <a:rPr lang="zh-CN" altLang="en-US" sz="2400"/>
              <a:t>查询所有比‘李三’年龄大的学生姓名，年龄和性别。</a:t>
            </a:r>
            <a:endParaRPr lang="zh-CN" altLang="en-US" sz="2400"/>
          </a:p>
          <a:p>
            <a:pPr eaLnBrk="1" hangingPunct="1">
              <a:lnSpc>
                <a:spcPct val="80000"/>
              </a:lnSpc>
              <a:buFont typeface="Wingdings" panose="05000000000000000000" pitchFamily="2" charset="2"/>
              <a:buNone/>
            </a:pPr>
            <a:r>
              <a:rPr lang="zh-CN" altLang="en-US" sz="2400"/>
              <a:t>	</a:t>
            </a:r>
            <a:r>
              <a:rPr lang="en-US" altLang="zh-CN" sz="2400"/>
              <a:t>SELECT SNO,SAGE,SSEX   FROM S</a:t>
            </a:r>
            <a:endParaRPr lang="en-US" altLang="zh-CN" sz="2400"/>
          </a:p>
          <a:p>
            <a:pPr eaLnBrk="1" hangingPunct="1">
              <a:lnSpc>
                <a:spcPct val="80000"/>
              </a:lnSpc>
              <a:buFont typeface="Wingdings" panose="05000000000000000000" pitchFamily="2" charset="2"/>
              <a:buNone/>
            </a:pPr>
            <a:r>
              <a:rPr lang="en-US" altLang="zh-CN" sz="2400"/>
              <a:t>	WHERE SAGE&gt;(SELECT SAGE FROM S </a:t>
            </a:r>
            <a:endParaRPr lang="en-US" altLang="zh-CN" sz="2400"/>
          </a:p>
          <a:p>
            <a:pPr eaLnBrk="1" hangingPunct="1">
              <a:lnSpc>
                <a:spcPct val="80000"/>
              </a:lnSpc>
              <a:buFont typeface="Wingdings" panose="05000000000000000000" pitchFamily="2" charset="2"/>
              <a:buNone/>
            </a:pPr>
            <a:r>
              <a:rPr lang="en-US" altLang="zh-CN" sz="2400"/>
              <a:t>				WHERE SNAME = ‘</a:t>
            </a:r>
            <a:r>
              <a:rPr lang="zh-CN" altLang="en-US" sz="2400"/>
              <a:t>李三’</a:t>
            </a:r>
            <a:r>
              <a:rPr lang="en-US" altLang="zh-CN" sz="2400"/>
              <a:t>);</a:t>
            </a:r>
            <a:endParaRPr lang="en-US" altLang="zh-CN" sz="2400"/>
          </a:p>
          <a:p>
            <a:pPr eaLnBrk="1" hangingPunct="1">
              <a:lnSpc>
                <a:spcPct val="80000"/>
              </a:lnSpc>
              <a:buFont typeface="Wingdings" panose="05000000000000000000" pitchFamily="2" charset="2"/>
              <a:buNone/>
            </a:pPr>
            <a:r>
              <a:rPr lang="en-US" altLang="zh-CN" sz="2400"/>
              <a:t>2.</a:t>
            </a:r>
            <a:r>
              <a:rPr lang="zh-CN" altLang="en-US" sz="2400"/>
              <a:t>查询选修课程号为</a:t>
            </a:r>
            <a:r>
              <a:rPr lang="en-US" altLang="zh-CN" sz="2400"/>
              <a:t>2</a:t>
            </a:r>
            <a:r>
              <a:rPr lang="zh-CN" altLang="en-US" sz="2400"/>
              <a:t>的学生中成绩最高的学生号。</a:t>
            </a:r>
            <a:endParaRPr lang="zh-CN" altLang="en-US" sz="2400"/>
          </a:p>
          <a:p>
            <a:pPr eaLnBrk="1" hangingPunct="1">
              <a:lnSpc>
                <a:spcPct val="80000"/>
              </a:lnSpc>
              <a:buFont typeface="Wingdings" panose="05000000000000000000" pitchFamily="2" charset="2"/>
              <a:buNone/>
            </a:pPr>
            <a:r>
              <a:rPr lang="zh-CN" altLang="en-US" sz="2400"/>
              <a:t>	</a:t>
            </a:r>
            <a:r>
              <a:rPr lang="en-US" altLang="zh-CN" sz="2400"/>
              <a:t>SELECT SNO FROM SC</a:t>
            </a:r>
            <a:endParaRPr lang="en-US" altLang="zh-CN" sz="2400"/>
          </a:p>
          <a:p>
            <a:pPr eaLnBrk="1" hangingPunct="1">
              <a:lnSpc>
                <a:spcPct val="80000"/>
              </a:lnSpc>
              <a:buFont typeface="Wingdings" panose="05000000000000000000" pitchFamily="2" charset="2"/>
              <a:buNone/>
            </a:pPr>
            <a:r>
              <a:rPr lang="en-US" altLang="zh-CN" sz="2400"/>
              <a:t>	WHERE CNO = ‘2’ AND </a:t>
            </a:r>
            <a:endParaRPr lang="en-US" altLang="zh-CN" sz="2400"/>
          </a:p>
          <a:p>
            <a:pPr eaLnBrk="1" hangingPunct="1">
              <a:lnSpc>
                <a:spcPct val="80000"/>
              </a:lnSpc>
              <a:buFont typeface="Wingdings" panose="05000000000000000000" pitchFamily="2" charset="2"/>
              <a:buNone/>
            </a:pPr>
            <a:r>
              <a:rPr lang="en-US" altLang="zh-CN" sz="2400"/>
              <a:t>		GRADE&gt;=ALL(SELECT GRADE FORM SC</a:t>
            </a:r>
            <a:endParaRPr lang="en-US" altLang="zh-CN" sz="2400"/>
          </a:p>
          <a:p>
            <a:pPr eaLnBrk="1" hangingPunct="1">
              <a:lnSpc>
                <a:spcPct val="80000"/>
              </a:lnSpc>
              <a:buFont typeface="Wingdings" panose="05000000000000000000" pitchFamily="2" charset="2"/>
              <a:buNone/>
            </a:pPr>
            <a:r>
              <a:rPr lang="en-US" altLang="zh-CN" sz="2400"/>
              <a:t>				WHERE CNO=‘2’);</a:t>
            </a:r>
            <a:endParaRPr lang="en-US" altLang="zh-CN" sz="2400"/>
          </a:p>
          <a:p>
            <a:pPr eaLnBrk="1" hangingPunct="1">
              <a:lnSpc>
                <a:spcPct val="80000"/>
              </a:lnSpc>
              <a:buFont typeface="Wingdings" panose="05000000000000000000" pitchFamily="2" charset="2"/>
              <a:buNone/>
            </a:pPr>
            <a:r>
              <a:rPr lang="en-US" altLang="zh-CN" sz="2400"/>
              <a:t>3.</a:t>
            </a:r>
            <a:r>
              <a:rPr lang="zh-CN" altLang="en-US" sz="2400"/>
              <a:t>查询选修四门以上课程的总成绩（不统计不及格的课程），并要求按总成绩的降序排列。</a:t>
            </a:r>
            <a:endParaRPr lang="zh-CN" altLang="en-US" sz="2400"/>
          </a:p>
          <a:p>
            <a:pPr eaLnBrk="1" hangingPunct="1">
              <a:lnSpc>
                <a:spcPct val="80000"/>
              </a:lnSpc>
              <a:buFont typeface="Wingdings" panose="05000000000000000000" pitchFamily="2" charset="2"/>
              <a:buNone/>
            </a:pPr>
            <a:r>
              <a:rPr lang="zh-CN" altLang="en-US" sz="2400"/>
              <a:t>	</a:t>
            </a:r>
            <a:r>
              <a:rPr lang="en-US" altLang="zh-CN" sz="2400"/>
              <a:t>SELECT SNO,SUM(GRADE) FROM SC</a:t>
            </a:r>
            <a:endParaRPr lang="en-US" altLang="zh-CN" sz="2400"/>
          </a:p>
          <a:p>
            <a:pPr eaLnBrk="1" hangingPunct="1">
              <a:lnSpc>
                <a:spcPct val="80000"/>
              </a:lnSpc>
              <a:buFont typeface="Wingdings" panose="05000000000000000000" pitchFamily="2" charset="2"/>
              <a:buNone/>
            </a:pPr>
            <a:r>
              <a:rPr lang="en-US" altLang="zh-CN" sz="2400"/>
              <a:t>	WHERE GRADE&gt;=60</a:t>
            </a:r>
            <a:endParaRPr lang="en-US" altLang="zh-CN" sz="2400"/>
          </a:p>
          <a:p>
            <a:pPr eaLnBrk="1" hangingPunct="1">
              <a:lnSpc>
                <a:spcPct val="80000"/>
              </a:lnSpc>
              <a:buFont typeface="Wingdings" panose="05000000000000000000" pitchFamily="2" charset="2"/>
              <a:buNone/>
            </a:pPr>
            <a:r>
              <a:rPr lang="en-US" altLang="zh-CN" sz="2400"/>
              <a:t>	GROUP BY SNO HAVING COUNT(*)&gt;=4</a:t>
            </a:r>
            <a:endParaRPr lang="en-US" altLang="zh-CN" sz="2400"/>
          </a:p>
          <a:p>
            <a:pPr eaLnBrk="1" hangingPunct="1">
              <a:lnSpc>
                <a:spcPct val="80000"/>
              </a:lnSpc>
              <a:buFont typeface="Wingdings" panose="05000000000000000000" pitchFamily="2" charset="2"/>
              <a:buNone/>
            </a:pPr>
            <a:r>
              <a:rPr lang="en-US" altLang="zh-CN" sz="2400"/>
              <a:t>	ORDER BY 2 DESC;</a:t>
            </a:r>
            <a:endParaRPr lang="en-US" altLang="zh-CN" sz="2400"/>
          </a:p>
          <a:p>
            <a:pPr eaLnBrk="1" hangingPunct="1">
              <a:lnSpc>
                <a:spcPct val="80000"/>
              </a:lnSpc>
              <a:buFont typeface="Wingdings" panose="05000000000000000000" pitchFamily="2" charset="2"/>
              <a:buNone/>
            </a:pPr>
            <a:endParaRPr lang="en-US" altLang="zh-CN" sz="2400"/>
          </a:p>
        </p:txBody>
      </p:sp>
      <p:sp>
        <p:nvSpPr>
          <p:cNvPr id="62466" name="日期占位符 3"/>
          <p:cNvSpPr>
            <a:spLocks noGrp="1"/>
          </p:cNvSpPr>
          <p:nvPr>
            <p:ph type="dt" sz="quarter" idx="10"/>
          </p:nvPr>
        </p:nvSpPr>
        <p:spPr/>
        <p:txBody>
          <a:bodyPr/>
          <a:lstStyle/>
          <a:p>
            <a:pPr>
              <a:defRPr/>
            </a:pPr>
            <a:fld id="{CB7F8168-8E80-448A-854E-7AAF5B8B9E6F}" type="datetime1">
              <a:rPr lang="zh-CN" altLang="en-US"/>
            </a:fld>
            <a:endParaRPr lang="en-US" altLang="zh-CN"/>
          </a:p>
        </p:txBody>
      </p:sp>
      <p:sp>
        <p:nvSpPr>
          <p:cNvPr id="66564"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9091">
                                            <p:txEl>
                                              <p:pRg st="0" end="0"/>
                                            </p:txEl>
                                          </p:spTgt>
                                        </p:tgtEl>
                                        <p:attrNameLst>
                                          <p:attrName>style.visibility</p:attrName>
                                        </p:attrNameLst>
                                      </p:cBhvr>
                                      <p:to>
                                        <p:strVal val="visible"/>
                                      </p:to>
                                    </p:set>
                                    <p:animEffect transition="in" filter="blinds(horizontal)">
                                      <p:cBhvr>
                                        <p:cTn id="7" dur="500"/>
                                        <p:tgtEl>
                                          <p:spTgt spid="729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9091">
                                            <p:txEl>
                                              <p:pRg st="1" end="1"/>
                                            </p:txEl>
                                          </p:spTgt>
                                        </p:tgtEl>
                                        <p:attrNameLst>
                                          <p:attrName>style.visibility</p:attrName>
                                        </p:attrNameLst>
                                      </p:cBhvr>
                                      <p:to>
                                        <p:strVal val="visible"/>
                                      </p:to>
                                    </p:set>
                                    <p:animEffect transition="in" filter="blinds(horizontal)">
                                      <p:cBhvr>
                                        <p:cTn id="12" dur="500"/>
                                        <p:tgtEl>
                                          <p:spTgt spid="729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9091">
                                            <p:txEl>
                                              <p:pRg st="2" end="2"/>
                                            </p:txEl>
                                          </p:spTgt>
                                        </p:tgtEl>
                                        <p:attrNameLst>
                                          <p:attrName>style.visibility</p:attrName>
                                        </p:attrNameLst>
                                      </p:cBhvr>
                                      <p:to>
                                        <p:strVal val="visible"/>
                                      </p:to>
                                    </p:set>
                                    <p:animEffect transition="in" filter="blinds(horizontal)">
                                      <p:cBhvr>
                                        <p:cTn id="17" dur="500"/>
                                        <p:tgtEl>
                                          <p:spTgt spid="7290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9091">
                                            <p:txEl>
                                              <p:pRg st="3" end="3"/>
                                            </p:txEl>
                                          </p:spTgt>
                                        </p:tgtEl>
                                        <p:attrNameLst>
                                          <p:attrName>style.visibility</p:attrName>
                                        </p:attrNameLst>
                                      </p:cBhvr>
                                      <p:to>
                                        <p:strVal val="visible"/>
                                      </p:to>
                                    </p:set>
                                    <p:animEffect transition="in" filter="blinds(horizontal)">
                                      <p:cBhvr>
                                        <p:cTn id="22" dur="500"/>
                                        <p:tgtEl>
                                          <p:spTgt spid="7290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29091">
                                            <p:txEl>
                                              <p:pRg st="4" end="4"/>
                                            </p:txEl>
                                          </p:spTgt>
                                        </p:tgtEl>
                                        <p:attrNameLst>
                                          <p:attrName>style.visibility</p:attrName>
                                        </p:attrNameLst>
                                      </p:cBhvr>
                                      <p:to>
                                        <p:strVal val="visible"/>
                                      </p:to>
                                    </p:set>
                                    <p:animEffect transition="in" filter="blinds(horizontal)">
                                      <p:cBhvr>
                                        <p:cTn id="27" dur="500"/>
                                        <p:tgtEl>
                                          <p:spTgt spid="7290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9091">
                                            <p:txEl>
                                              <p:pRg st="5" end="5"/>
                                            </p:txEl>
                                          </p:spTgt>
                                        </p:tgtEl>
                                        <p:attrNameLst>
                                          <p:attrName>style.visibility</p:attrName>
                                        </p:attrNameLst>
                                      </p:cBhvr>
                                      <p:to>
                                        <p:strVal val="visible"/>
                                      </p:to>
                                    </p:set>
                                    <p:animEffect transition="in" filter="blinds(horizontal)">
                                      <p:cBhvr>
                                        <p:cTn id="32" dur="500"/>
                                        <p:tgtEl>
                                          <p:spTgt spid="7290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29091">
                                            <p:txEl>
                                              <p:pRg st="6" end="6"/>
                                            </p:txEl>
                                          </p:spTgt>
                                        </p:tgtEl>
                                        <p:attrNameLst>
                                          <p:attrName>style.visibility</p:attrName>
                                        </p:attrNameLst>
                                      </p:cBhvr>
                                      <p:to>
                                        <p:strVal val="visible"/>
                                      </p:to>
                                    </p:set>
                                    <p:animEffect transition="in" filter="blinds(horizontal)">
                                      <p:cBhvr>
                                        <p:cTn id="37" dur="500"/>
                                        <p:tgtEl>
                                          <p:spTgt spid="7290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29091">
                                            <p:txEl>
                                              <p:pRg st="7" end="7"/>
                                            </p:txEl>
                                          </p:spTgt>
                                        </p:tgtEl>
                                        <p:attrNameLst>
                                          <p:attrName>style.visibility</p:attrName>
                                        </p:attrNameLst>
                                      </p:cBhvr>
                                      <p:to>
                                        <p:strVal val="visible"/>
                                      </p:to>
                                    </p:set>
                                    <p:animEffect transition="in" filter="blinds(horizontal)">
                                      <p:cBhvr>
                                        <p:cTn id="42" dur="500"/>
                                        <p:tgtEl>
                                          <p:spTgt spid="72909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29091">
                                            <p:txEl>
                                              <p:pRg st="8" end="8"/>
                                            </p:txEl>
                                          </p:spTgt>
                                        </p:tgtEl>
                                        <p:attrNameLst>
                                          <p:attrName>style.visibility</p:attrName>
                                        </p:attrNameLst>
                                      </p:cBhvr>
                                      <p:to>
                                        <p:strVal val="visible"/>
                                      </p:to>
                                    </p:set>
                                    <p:animEffect transition="in" filter="blinds(horizontal)">
                                      <p:cBhvr>
                                        <p:cTn id="47" dur="500"/>
                                        <p:tgtEl>
                                          <p:spTgt spid="72909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29091">
                                            <p:txEl>
                                              <p:pRg st="9" end="9"/>
                                            </p:txEl>
                                          </p:spTgt>
                                        </p:tgtEl>
                                        <p:attrNameLst>
                                          <p:attrName>style.visibility</p:attrName>
                                        </p:attrNameLst>
                                      </p:cBhvr>
                                      <p:to>
                                        <p:strVal val="visible"/>
                                      </p:to>
                                    </p:set>
                                    <p:animEffect transition="in" filter="blinds(horizontal)">
                                      <p:cBhvr>
                                        <p:cTn id="52" dur="500"/>
                                        <p:tgtEl>
                                          <p:spTgt spid="72909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29091">
                                            <p:txEl>
                                              <p:pRg st="10" end="10"/>
                                            </p:txEl>
                                          </p:spTgt>
                                        </p:tgtEl>
                                        <p:attrNameLst>
                                          <p:attrName>style.visibility</p:attrName>
                                        </p:attrNameLst>
                                      </p:cBhvr>
                                      <p:to>
                                        <p:strVal val="visible"/>
                                      </p:to>
                                    </p:set>
                                    <p:animEffect transition="in" filter="blinds(horizontal)">
                                      <p:cBhvr>
                                        <p:cTn id="57" dur="500"/>
                                        <p:tgtEl>
                                          <p:spTgt spid="72909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29091">
                                            <p:txEl>
                                              <p:pRg st="11" end="11"/>
                                            </p:txEl>
                                          </p:spTgt>
                                        </p:tgtEl>
                                        <p:attrNameLst>
                                          <p:attrName>style.visibility</p:attrName>
                                        </p:attrNameLst>
                                      </p:cBhvr>
                                      <p:to>
                                        <p:strVal val="visible"/>
                                      </p:to>
                                    </p:set>
                                    <p:animEffect transition="in" filter="blinds(horizontal)">
                                      <p:cBhvr>
                                        <p:cTn id="62" dur="500"/>
                                        <p:tgtEl>
                                          <p:spTgt spid="729091">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29091">
                                            <p:txEl>
                                              <p:pRg st="12" end="12"/>
                                            </p:txEl>
                                          </p:spTgt>
                                        </p:tgtEl>
                                        <p:attrNameLst>
                                          <p:attrName>style.visibility</p:attrName>
                                        </p:attrNameLst>
                                      </p:cBhvr>
                                      <p:to>
                                        <p:strVal val="visible"/>
                                      </p:to>
                                    </p:set>
                                    <p:animEffect transition="in" filter="blinds(horizontal)">
                                      <p:cBhvr>
                                        <p:cTn id="67" dur="500"/>
                                        <p:tgtEl>
                                          <p:spTgt spid="729091">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29091">
                                            <p:txEl>
                                              <p:pRg st="13" end="13"/>
                                            </p:txEl>
                                          </p:spTgt>
                                        </p:tgtEl>
                                        <p:attrNameLst>
                                          <p:attrName>style.visibility</p:attrName>
                                        </p:attrNameLst>
                                      </p:cBhvr>
                                      <p:to>
                                        <p:strVal val="visible"/>
                                      </p:to>
                                    </p:set>
                                    <p:animEffect transition="in" filter="blinds(horizontal)">
                                      <p:cBhvr>
                                        <p:cTn id="72" dur="500"/>
                                        <p:tgtEl>
                                          <p:spTgt spid="72909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5" name="Rectangle 3"/>
          <p:cNvSpPr>
            <a:spLocks noGrp="1" noRot="1"/>
          </p:cNvSpPr>
          <p:nvPr>
            <p:ph idx="1"/>
          </p:nvPr>
        </p:nvSpPr>
        <p:spPr>
          <a:xfrm>
            <a:off x="468313" y="1125538"/>
            <a:ext cx="8153400" cy="5191125"/>
          </a:xfrm>
        </p:spPr>
        <p:txBody>
          <a:bodyPr/>
          <a:lstStyle/>
          <a:p>
            <a:pPr marL="609600" indent="-609600" eaLnBrk="1" hangingPunct="1">
              <a:lnSpc>
                <a:spcPct val="90000"/>
              </a:lnSpc>
              <a:buFont typeface="Wingdings" panose="05000000000000000000" pitchFamily="2" charset="2"/>
              <a:buNone/>
            </a:pPr>
            <a:r>
              <a:rPr lang="en-US" altLang="zh-CN" sz="2400"/>
              <a:t>4.</a:t>
            </a:r>
            <a:r>
              <a:rPr lang="zh-CN" altLang="en-US" sz="2400"/>
              <a:t>已知三个关系</a:t>
            </a:r>
            <a:r>
              <a:rPr lang="en-US" altLang="zh-CN" sz="2400"/>
              <a:t>R(A,B,C),S(A,D,E)</a:t>
            </a:r>
            <a:r>
              <a:rPr lang="zh-CN" altLang="en-US" sz="2400"/>
              <a:t>和</a:t>
            </a:r>
            <a:r>
              <a:rPr lang="en-US" altLang="zh-CN" sz="2400"/>
              <a:t>T(D,F)</a:t>
            </a:r>
            <a:r>
              <a:rPr lang="zh-CN" altLang="en-US" sz="2400"/>
              <a:t>，其中属性</a:t>
            </a:r>
            <a:r>
              <a:rPr lang="en-US" altLang="zh-CN" sz="2400"/>
              <a:t>C</a:t>
            </a:r>
            <a:r>
              <a:rPr lang="zh-CN" altLang="en-US" sz="2400"/>
              <a:t>和</a:t>
            </a:r>
            <a:r>
              <a:rPr lang="en-US" altLang="zh-CN" sz="2400"/>
              <a:t>E</a:t>
            </a:r>
            <a:r>
              <a:rPr lang="zh-CN" altLang="en-US" sz="2400"/>
              <a:t>为数值型，试用</a:t>
            </a:r>
            <a:r>
              <a:rPr lang="en-US" altLang="zh-CN" sz="2400"/>
              <a:t>SQL</a:t>
            </a:r>
            <a:r>
              <a:rPr lang="zh-CN" altLang="en-US" sz="2400"/>
              <a:t>语句实现：</a:t>
            </a:r>
            <a:endParaRPr lang="en-US" altLang="zh-CN" sz="2400"/>
          </a:p>
          <a:p>
            <a:pPr marL="609600" indent="-609600" eaLnBrk="1" hangingPunct="1">
              <a:lnSpc>
                <a:spcPct val="90000"/>
              </a:lnSpc>
              <a:buFont typeface="Wingdings" panose="05000000000000000000" pitchFamily="2" charset="2"/>
              <a:buNone/>
            </a:pPr>
            <a:endParaRPr lang="zh-CN" altLang="en-US" sz="2400"/>
          </a:p>
          <a:p>
            <a:pPr marL="609600" indent="-609600" eaLnBrk="1" hangingPunct="1">
              <a:lnSpc>
                <a:spcPct val="90000"/>
              </a:lnSpc>
              <a:buClr>
                <a:schemeClr val="tx1"/>
              </a:buClr>
              <a:buSzPct val="80000"/>
              <a:buFont typeface="Wingdings" panose="05000000000000000000" pitchFamily="2" charset="2"/>
              <a:buChar char="u"/>
            </a:pPr>
            <a:r>
              <a:rPr lang="zh-CN" altLang="en-US" sz="2400"/>
              <a:t>将</a:t>
            </a:r>
            <a:r>
              <a:rPr lang="en-US" altLang="zh-CN" sz="2400"/>
              <a:t>R</a:t>
            </a:r>
            <a:r>
              <a:rPr lang="zh-CN" altLang="en-US" sz="2400"/>
              <a:t>，</a:t>
            </a:r>
            <a:r>
              <a:rPr lang="en-US" altLang="zh-CN" sz="2400"/>
              <a:t>S</a:t>
            </a:r>
            <a:r>
              <a:rPr lang="zh-CN" altLang="en-US" sz="2400"/>
              <a:t>和</a:t>
            </a:r>
            <a:r>
              <a:rPr lang="en-US" altLang="zh-CN" sz="2400"/>
              <a:t>T</a:t>
            </a:r>
            <a:r>
              <a:rPr lang="zh-CN" altLang="en-US" sz="2400"/>
              <a:t>三个关系按关联属性建立一个视图</a:t>
            </a:r>
            <a:r>
              <a:rPr lang="en-US" altLang="zh-CN" sz="2400"/>
              <a:t>R-S-T</a:t>
            </a:r>
            <a:r>
              <a:rPr lang="zh-CN" altLang="en-US" sz="2400"/>
              <a:t>；</a:t>
            </a:r>
            <a:endParaRPr lang="zh-CN" altLang="en-US" sz="2400"/>
          </a:p>
          <a:p>
            <a:pPr marL="609600" indent="-609600" eaLnBrk="1" hangingPunct="1">
              <a:lnSpc>
                <a:spcPct val="90000"/>
              </a:lnSpc>
              <a:buClr>
                <a:schemeClr val="tx1"/>
              </a:buClr>
              <a:buSzPct val="80000"/>
              <a:buFont typeface="Wingdings" panose="05000000000000000000" pitchFamily="2" charset="2"/>
              <a:buNone/>
            </a:pPr>
            <a:r>
              <a:rPr lang="zh-CN" altLang="en-US" sz="2400"/>
              <a:t>	</a:t>
            </a:r>
            <a:r>
              <a:rPr lang="en-US" altLang="zh-CN" sz="2400"/>
              <a:t>CREATE VIEW R-S-T</a:t>
            </a:r>
            <a:endParaRPr lang="en-US" altLang="zh-CN" sz="2400"/>
          </a:p>
          <a:p>
            <a:pPr marL="609600" indent="-609600" eaLnBrk="1" hangingPunct="1">
              <a:lnSpc>
                <a:spcPct val="90000"/>
              </a:lnSpc>
              <a:buClr>
                <a:schemeClr val="tx1"/>
              </a:buClr>
              <a:buSzPct val="80000"/>
              <a:buFont typeface="Wingdings" panose="05000000000000000000" pitchFamily="2" charset="2"/>
              <a:buNone/>
            </a:pPr>
            <a:r>
              <a:rPr lang="en-US" altLang="zh-CN" sz="2400"/>
              <a:t>	AS SELECT R.A,B,C,S.D,E,F      FROM R,S,T</a:t>
            </a:r>
            <a:endParaRPr lang="en-US" altLang="zh-CN" sz="2400"/>
          </a:p>
          <a:p>
            <a:pPr marL="609600" indent="-609600" eaLnBrk="1" hangingPunct="1">
              <a:lnSpc>
                <a:spcPct val="90000"/>
              </a:lnSpc>
              <a:buClr>
                <a:schemeClr val="tx1"/>
              </a:buClr>
              <a:buSzPct val="80000"/>
              <a:buFont typeface="Wingdings" panose="05000000000000000000" pitchFamily="2" charset="2"/>
              <a:buNone/>
            </a:pPr>
            <a:r>
              <a:rPr lang="en-US" altLang="zh-CN" sz="2400"/>
              <a:t>	WHERE R.A=S.A AND S.D=T.D;</a:t>
            </a:r>
            <a:endParaRPr lang="en-US" altLang="zh-CN" sz="2400"/>
          </a:p>
          <a:p>
            <a:pPr marL="609600" indent="-609600" eaLnBrk="1" hangingPunct="1">
              <a:lnSpc>
                <a:spcPct val="90000"/>
              </a:lnSpc>
              <a:buClr>
                <a:schemeClr val="tx1"/>
              </a:buClr>
              <a:buSzPct val="80000"/>
              <a:buFont typeface="Wingdings" panose="05000000000000000000" pitchFamily="2" charset="2"/>
              <a:buChar char="u"/>
            </a:pPr>
            <a:r>
              <a:rPr lang="zh-CN" altLang="en-US" sz="2400"/>
              <a:t>对视图按属性</a:t>
            </a:r>
            <a:r>
              <a:rPr lang="en-US" altLang="zh-CN" sz="2400"/>
              <a:t>A</a:t>
            </a:r>
            <a:r>
              <a:rPr lang="zh-CN" altLang="en-US" sz="2400"/>
              <a:t>分组后，求属性</a:t>
            </a:r>
            <a:r>
              <a:rPr lang="en-US" altLang="zh-CN" sz="2400"/>
              <a:t>C</a:t>
            </a:r>
            <a:r>
              <a:rPr lang="zh-CN" altLang="en-US" sz="2400"/>
              <a:t>和</a:t>
            </a:r>
            <a:r>
              <a:rPr lang="en-US" altLang="zh-CN" sz="2400"/>
              <a:t>E</a:t>
            </a:r>
            <a:r>
              <a:rPr lang="zh-CN" altLang="en-US" sz="2400"/>
              <a:t>的平均值；</a:t>
            </a:r>
            <a:endParaRPr lang="zh-CN" altLang="en-US" sz="2400"/>
          </a:p>
          <a:p>
            <a:pPr marL="609600" indent="-609600" eaLnBrk="1" hangingPunct="1">
              <a:lnSpc>
                <a:spcPct val="90000"/>
              </a:lnSpc>
              <a:buClr>
                <a:schemeClr val="tx1"/>
              </a:buClr>
              <a:buSzPct val="80000"/>
              <a:buFont typeface="Wingdings" panose="05000000000000000000" pitchFamily="2" charset="2"/>
              <a:buNone/>
            </a:pPr>
            <a:r>
              <a:rPr lang="zh-CN" altLang="en-US" sz="2400"/>
              <a:t>	</a:t>
            </a:r>
            <a:r>
              <a:rPr lang="en-US" altLang="zh-CN" sz="2400"/>
              <a:t>SELECT A,AVG(C),AVG(E)     FROM R-S-T</a:t>
            </a:r>
            <a:endParaRPr lang="en-US" altLang="zh-CN" sz="2400"/>
          </a:p>
          <a:p>
            <a:pPr marL="609600" indent="-609600" eaLnBrk="1" hangingPunct="1">
              <a:lnSpc>
                <a:spcPct val="90000"/>
              </a:lnSpc>
              <a:buClr>
                <a:schemeClr val="tx1"/>
              </a:buClr>
              <a:buSzPct val="80000"/>
              <a:buFont typeface="Wingdings" panose="05000000000000000000" pitchFamily="2" charset="2"/>
              <a:buNone/>
            </a:pPr>
            <a:r>
              <a:rPr lang="en-US" altLang="zh-CN" sz="2400"/>
              <a:t>   	GROUP BY A;</a:t>
            </a:r>
            <a:endParaRPr lang="en-US" altLang="zh-CN" sz="2400"/>
          </a:p>
        </p:txBody>
      </p:sp>
      <p:sp>
        <p:nvSpPr>
          <p:cNvPr id="63490" name="日期占位符 3"/>
          <p:cNvSpPr>
            <a:spLocks noGrp="1"/>
          </p:cNvSpPr>
          <p:nvPr>
            <p:ph type="dt" sz="quarter" idx="10"/>
          </p:nvPr>
        </p:nvSpPr>
        <p:spPr/>
        <p:txBody>
          <a:bodyPr/>
          <a:lstStyle/>
          <a:p>
            <a:pPr>
              <a:defRPr/>
            </a:pPr>
            <a:fld id="{0ECA2371-B196-4906-8350-8A734A0FD9A7}" type="datetime1">
              <a:rPr lang="zh-CN" altLang="en-US"/>
            </a:fld>
            <a:endParaRPr lang="en-US" altLang="zh-CN"/>
          </a:p>
        </p:txBody>
      </p:sp>
      <p:sp>
        <p:nvSpPr>
          <p:cNvPr id="6758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0115">
                                            <p:txEl>
                                              <p:pRg st="0" end="0"/>
                                            </p:txEl>
                                          </p:spTgt>
                                        </p:tgtEl>
                                        <p:attrNameLst>
                                          <p:attrName>style.visibility</p:attrName>
                                        </p:attrNameLst>
                                      </p:cBhvr>
                                      <p:to>
                                        <p:strVal val="visible"/>
                                      </p:to>
                                    </p:set>
                                    <p:animEffect transition="in" filter="blinds(horizontal)">
                                      <p:cBhvr>
                                        <p:cTn id="7" dur="500"/>
                                        <p:tgtEl>
                                          <p:spTgt spid="730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30115">
                                            <p:txEl>
                                              <p:pRg st="2" end="2"/>
                                            </p:txEl>
                                          </p:spTgt>
                                        </p:tgtEl>
                                        <p:attrNameLst>
                                          <p:attrName>style.visibility</p:attrName>
                                        </p:attrNameLst>
                                      </p:cBhvr>
                                      <p:to>
                                        <p:strVal val="visible"/>
                                      </p:to>
                                    </p:set>
                                    <p:animEffect transition="in" filter="blinds(horizontal)">
                                      <p:cBhvr>
                                        <p:cTn id="12" dur="500"/>
                                        <p:tgtEl>
                                          <p:spTgt spid="7301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30115">
                                            <p:txEl>
                                              <p:pRg st="3" end="3"/>
                                            </p:txEl>
                                          </p:spTgt>
                                        </p:tgtEl>
                                        <p:attrNameLst>
                                          <p:attrName>style.visibility</p:attrName>
                                        </p:attrNameLst>
                                      </p:cBhvr>
                                      <p:to>
                                        <p:strVal val="visible"/>
                                      </p:to>
                                    </p:set>
                                    <p:animEffect transition="in" filter="blinds(horizontal)">
                                      <p:cBhvr>
                                        <p:cTn id="17" dur="500"/>
                                        <p:tgtEl>
                                          <p:spTgt spid="7301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30115">
                                            <p:txEl>
                                              <p:pRg st="4" end="4"/>
                                            </p:txEl>
                                          </p:spTgt>
                                        </p:tgtEl>
                                        <p:attrNameLst>
                                          <p:attrName>style.visibility</p:attrName>
                                        </p:attrNameLst>
                                      </p:cBhvr>
                                      <p:to>
                                        <p:strVal val="visible"/>
                                      </p:to>
                                    </p:set>
                                    <p:animEffect transition="in" filter="blinds(horizontal)">
                                      <p:cBhvr>
                                        <p:cTn id="22" dur="500"/>
                                        <p:tgtEl>
                                          <p:spTgt spid="7301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30115">
                                            <p:txEl>
                                              <p:pRg st="5" end="5"/>
                                            </p:txEl>
                                          </p:spTgt>
                                        </p:tgtEl>
                                        <p:attrNameLst>
                                          <p:attrName>style.visibility</p:attrName>
                                        </p:attrNameLst>
                                      </p:cBhvr>
                                      <p:to>
                                        <p:strVal val="visible"/>
                                      </p:to>
                                    </p:set>
                                    <p:animEffect transition="in" filter="blinds(horizontal)">
                                      <p:cBhvr>
                                        <p:cTn id="27" dur="500"/>
                                        <p:tgtEl>
                                          <p:spTgt spid="7301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30115">
                                            <p:txEl>
                                              <p:pRg st="6" end="6"/>
                                            </p:txEl>
                                          </p:spTgt>
                                        </p:tgtEl>
                                        <p:attrNameLst>
                                          <p:attrName>style.visibility</p:attrName>
                                        </p:attrNameLst>
                                      </p:cBhvr>
                                      <p:to>
                                        <p:strVal val="visible"/>
                                      </p:to>
                                    </p:set>
                                    <p:animEffect transition="in" filter="blinds(horizontal)">
                                      <p:cBhvr>
                                        <p:cTn id="32" dur="500"/>
                                        <p:tgtEl>
                                          <p:spTgt spid="73011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30115">
                                            <p:txEl>
                                              <p:pRg st="7" end="7"/>
                                            </p:txEl>
                                          </p:spTgt>
                                        </p:tgtEl>
                                        <p:attrNameLst>
                                          <p:attrName>style.visibility</p:attrName>
                                        </p:attrNameLst>
                                      </p:cBhvr>
                                      <p:to>
                                        <p:strVal val="visible"/>
                                      </p:to>
                                    </p:set>
                                    <p:animEffect transition="in" filter="blinds(horizontal)">
                                      <p:cBhvr>
                                        <p:cTn id="37" dur="500"/>
                                        <p:tgtEl>
                                          <p:spTgt spid="73011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30115">
                                            <p:txEl>
                                              <p:pRg st="8" end="8"/>
                                            </p:txEl>
                                          </p:spTgt>
                                        </p:tgtEl>
                                        <p:attrNameLst>
                                          <p:attrName>style.visibility</p:attrName>
                                        </p:attrNameLst>
                                      </p:cBhvr>
                                      <p:to>
                                        <p:strVal val="visible"/>
                                      </p:to>
                                    </p:set>
                                    <p:animEffect transition="in" filter="blinds(horizontal)">
                                      <p:cBhvr>
                                        <p:cTn id="42" dur="500"/>
                                        <p:tgtEl>
                                          <p:spTgt spid="7301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9" name="Rectangle 3"/>
          <p:cNvSpPr>
            <a:spLocks noGrp="1" noRot="1"/>
          </p:cNvSpPr>
          <p:nvPr>
            <p:ph idx="1"/>
          </p:nvPr>
        </p:nvSpPr>
        <p:spPr>
          <a:xfrm>
            <a:off x="609600" y="1052513"/>
            <a:ext cx="8153400" cy="5046662"/>
          </a:xfrm>
        </p:spPr>
        <p:txBody>
          <a:bodyPr/>
          <a:lstStyle/>
          <a:p>
            <a:pPr eaLnBrk="1" hangingPunct="1">
              <a:buFont typeface="Wingdings" panose="05000000000000000000" pitchFamily="2" charset="2"/>
              <a:buNone/>
            </a:pPr>
            <a:r>
              <a:rPr lang="en-US" altLang="zh-CN" sz="2400"/>
              <a:t>5.</a:t>
            </a:r>
            <a:r>
              <a:rPr lang="zh-CN" altLang="en-US" sz="2400"/>
              <a:t>设关系</a:t>
            </a:r>
            <a:r>
              <a:rPr lang="en-US" altLang="zh-CN" sz="2400"/>
              <a:t>R</a:t>
            </a:r>
            <a:r>
              <a:rPr lang="zh-CN" altLang="en-US" sz="2400"/>
              <a:t>和</a:t>
            </a:r>
            <a:r>
              <a:rPr lang="en-US" altLang="zh-CN" sz="2400"/>
              <a:t>S</a:t>
            </a:r>
            <a:r>
              <a:rPr lang="zh-CN" altLang="en-US" sz="2400"/>
              <a:t>试用</a:t>
            </a:r>
            <a:r>
              <a:rPr lang="en-US" altLang="zh-CN" sz="2400"/>
              <a:t>SQL</a:t>
            </a:r>
            <a:r>
              <a:rPr lang="zh-CN" altLang="en-US" sz="2400"/>
              <a:t>语句实现：</a:t>
            </a:r>
            <a:endParaRPr lang="zh-CN" altLang="en-US" sz="2400"/>
          </a:p>
          <a:p>
            <a:pPr eaLnBrk="1" hangingPunct="1">
              <a:buClr>
                <a:schemeClr val="tx1"/>
              </a:buClr>
              <a:buSzPct val="60000"/>
              <a:buFont typeface="Wingdings" panose="05000000000000000000" pitchFamily="2" charset="2"/>
              <a:buChar char="u"/>
            </a:pPr>
            <a:r>
              <a:rPr lang="zh-CN" altLang="en-US" sz="2400"/>
              <a:t>查询属性</a:t>
            </a:r>
            <a:r>
              <a:rPr lang="en-US" altLang="zh-CN" sz="2400"/>
              <a:t>C&gt;50</a:t>
            </a:r>
            <a:r>
              <a:rPr lang="zh-CN" altLang="en-US" sz="2400"/>
              <a:t>时，</a:t>
            </a:r>
            <a:r>
              <a:rPr lang="en-US" altLang="zh-CN" sz="2400"/>
              <a:t>R</a:t>
            </a:r>
            <a:r>
              <a:rPr lang="zh-CN" altLang="en-US" sz="2400"/>
              <a:t>中与</a:t>
            </a:r>
            <a:r>
              <a:rPr lang="en-US" altLang="zh-CN" sz="2400"/>
              <a:t>S</a:t>
            </a:r>
            <a:r>
              <a:rPr lang="zh-CN" altLang="en-US" sz="2400"/>
              <a:t>相关联的属性</a:t>
            </a:r>
            <a:r>
              <a:rPr lang="en-US" altLang="zh-CN" sz="2400"/>
              <a:t>B</a:t>
            </a:r>
            <a:r>
              <a:rPr lang="zh-CN" altLang="en-US" sz="2400"/>
              <a:t>的值；</a:t>
            </a:r>
            <a:endParaRPr lang="zh-CN" altLang="en-US" sz="2400"/>
          </a:p>
          <a:p>
            <a:pPr eaLnBrk="1" hangingPunct="1">
              <a:buClr>
                <a:schemeClr val="tx1"/>
              </a:buClr>
              <a:buSzPct val="60000"/>
              <a:buFont typeface="Wingdings" panose="05000000000000000000" pitchFamily="2" charset="2"/>
              <a:buNone/>
            </a:pPr>
            <a:r>
              <a:rPr lang="zh-CN" altLang="en-US" sz="2400"/>
              <a:t>	</a:t>
            </a:r>
            <a:r>
              <a:rPr lang="en-US" altLang="zh-CN" sz="2400"/>
              <a:t>SELECT B</a:t>
            </a:r>
            <a:endParaRPr lang="en-US" altLang="zh-CN" sz="2400"/>
          </a:p>
          <a:p>
            <a:pPr eaLnBrk="1" hangingPunct="1">
              <a:buClr>
                <a:schemeClr val="tx1"/>
              </a:buClr>
              <a:buSzPct val="60000"/>
              <a:buFont typeface="Wingdings" panose="05000000000000000000" pitchFamily="2" charset="2"/>
              <a:buNone/>
            </a:pPr>
            <a:r>
              <a:rPr lang="en-US" altLang="zh-CN" sz="2400"/>
              <a:t>	FROM R,S</a:t>
            </a:r>
            <a:endParaRPr lang="en-US" altLang="zh-CN" sz="2400"/>
          </a:p>
          <a:p>
            <a:pPr eaLnBrk="1" hangingPunct="1">
              <a:buClr>
                <a:schemeClr val="tx1"/>
              </a:buClr>
              <a:buSzPct val="60000"/>
              <a:buFont typeface="Wingdings" panose="05000000000000000000" pitchFamily="2" charset="2"/>
              <a:buNone/>
            </a:pPr>
            <a:r>
              <a:rPr lang="en-US" altLang="zh-CN" sz="2400"/>
              <a:t>	WHERE R.A=S.A AND C&gt;50;</a:t>
            </a:r>
            <a:endParaRPr lang="en-US" altLang="zh-CN" sz="2400"/>
          </a:p>
          <a:p>
            <a:pPr eaLnBrk="1" hangingPunct="1">
              <a:buClr>
                <a:schemeClr val="tx1"/>
              </a:buClr>
              <a:buSzPct val="60000"/>
              <a:buFont typeface="Wingdings" panose="05000000000000000000" pitchFamily="2" charset="2"/>
              <a:buChar char="u"/>
            </a:pPr>
            <a:r>
              <a:rPr lang="zh-CN" altLang="en-US" sz="2400"/>
              <a:t>当属性</a:t>
            </a:r>
            <a:r>
              <a:rPr lang="en-US" altLang="zh-CN" sz="2400"/>
              <a:t>C=40</a:t>
            </a:r>
            <a:r>
              <a:rPr lang="zh-CN" altLang="en-US" sz="2400"/>
              <a:t>时，将</a:t>
            </a:r>
            <a:r>
              <a:rPr lang="en-US" altLang="zh-CN" sz="2400"/>
              <a:t>R</a:t>
            </a:r>
            <a:r>
              <a:rPr lang="zh-CN" altLang="en-US" sz="2400"/>
              <a:t>中与</a:t>
            </a:r>
            <a:r>
              <a:rPr lang="en-US" altLang="zh-CN" sz="2400"/>
              <a:t>S</a:t>
            </a:r>
            <a:r>
              <a:rPr lang="zh-CN" altLang="en-US" sz="2400"/>
              <a:t>相关联的属性</a:t>
            </a:r>
            <a:r>
              <a:rPr lang="en-US" altLang="zh-CN" sz="2400"/>
              <a:t>B</a:t>
            </a:r>
            <a:r>
              <a:rPr lang="zh-CN" altLang="en-US" sz="2400"/>
              <a:t>值修改为</a:t>
            </a:r>
            <a:r>
              <a:rPr lang="en-US" altLang="zh-CN" sz="2400"/>
              <a:t>b4</a:t>
            </a:r>
            <a:r>
              <a:rPr lang="zh-CN" altLang="en-US" sz="2400"/>
              <a:t>。</a:t>
            </a:r>
            <a:endParaRPr lang="zh-CN" altLang="en-US" sz="2400"/>
          </a:p>
          <a:p>
            <a:pPr eaLnBrk="1" hangingPunct="1">
              <a:buClr>
                <a:schemeClr val="tx1"/>
              </a:buClr>
              <a:buSzPct val="60000"/>
              <a:buFont typeface="Wingdings" panose="05000000000000000000" pitchFamily="2" charset="2"/>
              <a:buNone/>
            </a:pPr>
            <a:r>
              <a:rPr lang="zh-CN" altLang="en-US" sz="2400"/>
              <a:t>	</a:t>
            </a:r>
            <a:r>
              <a:rPr lang="en-US" altLang="zh-CN" sz="2400"/>
              <a:t>UPDATE R</a:t>
            </a:r>
            <a:endParaRPr lang="en-US" altLang="zh-CN" sz="2400"/>
          </a:p>
          <a:p>
            <a:pPr eaLnBrk="1" hangingPunct="1">
              <a:buClr>
                <a:schemeClr val="tx1"/>
              </a:buClr>
              <a:buSzPct val="60000"/>
              <a:buFont typeface="Wingdings" panose="05000000000000000000" pitchFamily="2" charset="2"/>
              <a:buNone/>
            </a:pPr>
            <a:r>
              <a:rPr lang="en-US" altLang="zh-CN" sz="2400"/>
              <a:t>	SET R.B=‘b4’</a:t>
            </a:r>
            <a:endParaRPr lang="en-US" altLang="zh-CN" sz="2400"/>
          </a:p>
          <a:p>
            <a:pPr eaLnBrk="1" hangingPunct="1">
              <a:buClr>
                <a:schemeClr val="tx1"/>
              </a:buClr>
              <a:buSzPct val="60000"/>
              <a:buFont typeface="Wingdings" panose="05000000000000000000" pitchFamily="2" charset="2"/>
              <a:buNone/>
            </a:pPr>
            <a:r>
              <a:rPr lang="en-US" altLang="zh-CN" sz="2400"/>
              <a:t>	WHERE A IN (SELECT A</a:t>
            </a:r>
            <a:endParaRPr lang="en-US" altLang="zh-CN" sz="2400"/>
          </a:p>
          <a:p>
            <a:pPr eaLnBrk="1" hangingPunct="1">
              <a:buClr>
                <a:schemeClr val="tx1"/>
              </a:buClr>
              <a:buSzPct val="60000"/>
              <a:buFont typeface="Wingdings" panose="05000000000000000000" pitchFamily="2" charset="2"/>
              <a:buNone/>
            </a:pPr>
            <a:r>
              <a:rPr lang="en-US" altLang="zh-CN" sz="2400"/>
              <a:t>			      FROM S</a:t>
            </a:r>
            <a:endParaRPr lang="en-US" altLang="zh-CN" sz="2400"/>
          </a:p>
          <a:p>
            <a:pPr eaLnBrk="1" hangingPunct="1">
              <a:buClr>
                <a:schemeClr val="tx1"/>
              </a:buClr>
              <a:buSzPct val="60000"/>
              <a:buFont typeface="Wingdings" panose="05000000000000000000" pitchFamily="2" charset="2"/>
              <a:buNone/>
            </a:pPr>
            <a:r>
              <a:rPr lang="en-US" altLang="zh-CN" sz="2400"/>
              <a:t>			      WHERE C=40);</a:t>
            </a:r>
            <a:endParaRPr lang="en-US" altLang="zh-CN" sz="2400"/>
          </a:p>
        </p:txBody>
      </p:sp>
      <p:sp>
        <p:nvSpPr>
          <p:cNvPr id="64514" name="日期占位符 3"/>
          <p:cNvSpPr>
            <a:spLocks noGrp="1"/>
          </p:cNvSpPr>
          <p:nvPr>
            <p:ph type="dt" sz="quarter" idx="10"/>
          </p:nvPr>
        </p:nvSpPr>
        <p:spPr/>
        <p:txBody>
          <a:bodyPr/>
          <a:lstStyle/>
          <a:p>
            <a:pPr>
              <a:defRPr/>
            </a:pPr>
            <a:fld id="{603A1DA6-2986-4CA5-BA41-E6C6E03DC610}" type="datetime1">
              <a:rPr lang="zh-CN" altLang="en-US"/>
            </a:fld>
            <a:endParaRPr lang="en-US" altLang="zh-CN"/>
          </a:p>
        </p:txBody>
      </p:sp>
      <p:sp>
        <p:nvSpPr>
          <p:cNvPr id="68612"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ClrTx/>
              <a:buSzTx/>
              <a:buFontTx/>
              <a:buNone/>
            </a:pPr>
            <a:fld id="{BFDF54BF-455B-4B08-8107-17E83D3B5D01}" type="slidenum">
              <a:rPr lang="en-US" altLang="zh-CN" smtClean="0"/>
            </a:fld>
            <a:endParaRPr lang="en-US" altLang="zh-CN" sz="1200">
              <a:solidFill>
                <a:srgbClr val="045C75"/>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1139">
                                            <p:txEl>
                                              <p:pRg st="0" end="0"/>
                                            </p:txEl>
                                          </p:spTgt>
                                        </p:tgtEl>
                                        <p:attrNameLst>
                                          <p:attrName>style.visibility</p:attrName>
                                        </p:attrNameLst>
                                      </p:cBhvr>
                                      <p:to>
                                        <p:strVal val="visible"/>
                                      </p:to>
                                    </p:set>
                                    <p:animEffect transition="in" filter="blinds(horizontal)">
                                      <p:cBhvr>
                                        <p:cTn id="7" dur="500"/>
                                        <p:tgtEl>
                                          <p:spTgt spid="7311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31139">
                                            <p:txEl>
                                              <p:pRg st="1" end="1"/>
                                            </p:txEl>
                                          </p:spTgt>
                                        </p:tgtEl>
                                        <p:attrNameLst>
                                          <p:attrName>style.visibility</p:attrName>
                                        </p:attrNameLst>
                                      </p:cBhvr>
                                      <p:to>
                                        <p:strVal val="visible"/>
                                      </p:to>
                                    </p:set>
                                    <p:animEffect transition="in" filter="blinds(horizontal)">
                                      <p:cBhvr>
                                        <p:cTn id="12" dur="500"/>
                                        <p:tgtEl>
                                          <p:spTgt spid="7311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31139">
                                            <p:txEl>
                                              <p:pRg st="2" end="2"/>
                                            </p:txEl>
                                          </p:spTgt>
                                        </p:tgtEl>
                                        <p:attrNameLst>
                                          <p:attrName>style.visibility</p:attrName>
                                        </p:attrNameLst>
                                      </p:cBhvr>
                                      <p:to>
                                        <p:strVal val="visible"/>
                                      </p:to>
                                    </p:set>
                                    <p:animEffect transition="in" filter="blinds(horizontal)">
                                      <p:cBhvr>
                                        <p:cTn id="17" dur="500"/>
                                        <p:tgtEl>
                                          <p:spTgt spid="7311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31139">
                                            <p:txEl>
                                              <p:pRg st="3" end="3"/>
                                            </p:txEl>
                                          </p:spTgt>
                                        </p:tgtEl>
                                        <p:attrNameLst>
                                          <p:attrName>style.visibility</p:attrName>
                                        </p:attrNameLst>
                                      </p:cBhvr>
                                      <p:to>
                                        <p:strVal val="visible"/>
                                      </p:to>
                                    </p:set>
                                    <p:animEffect transition="in" filter="blinds(horizontal)">
                                      <p:cBhvr>
                                        <p:cTn id="22" dur="500"/>
                                        <p:tgtEl>
                                          <p:spTgt spid="7311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31139">
                                            <p:txEl>
                                              <p:pRg st="4" end="4"/>
                                            </p:txEl>
                                          </p:spTgt>
                                        </p:tgtEl>
                                        <p:attrNameLst>
                                          <p:attrName>style.visibility</p:attrName>
                                        </p:attrNameLst>
                                      </p:cBhvr>
                                      <p:to>
                                        <p:strVal val="visible"/>
                                      </p:to>
                                    </p:set>
                                    <p:animEffect transition="in" filter="blinds(horizontal)">
                                      <p:cBhvr>
                                        <p:cTn id="27" dur="500"/>
                                        <p:tgtEl>
                                          <p:spTgt spid="7311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31139">
                                            <p:txEl>
                                              <p:pRg st="5" end="5"/>
                                            </p:txEl>
                                          </p:spTgt>
                                        </p:tgtEl>
                                        <p:attrNameLst>
                                          <p:attrName>style.visibility</p:attrName>
                                        </p:attrNameLst>
                                      </p:cBhvr>
                                      <p:to>
                                        <p:strVal val="visible"/>
                                      </p:to>
                                    </p:set>
                                    <p:animEffect transition="in" filter="blinds(horizontal)">
                                      <p:cBhvr>
                                        <p:cTn id="32" dur="500"/>
                                        <p:tgtEl>
                                          <p:spTgt spid="7311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31139">
                                            <p:txEl>
                                              <p:pRg st="6" end="6"/>
                                            </p:txEl>
                                          </p:spTgt>
                                        </p:tgtEl>
                                        <p:attrNameLst>
                                          <p:attrName>style.visibility</p:attrName>
                                        </p:attrNameLst>
                                      </p:cBhvr>
                                      <p:to>
                                        <p:strVal val="visible"/>
                                      </p:to>
                                    </p:set>
                                    <p:animEffect transition="in" filter="blinds(horizontal)">
                                      <p:cBhvr>
                                        <p:cTn id="37" dur="500"/>
                                        <p:tgtEl>
                                          <p:spTgt spid="73113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31139">
                                            <p:txEl>
                                              <p:pRg st="7" end="7"/>
                                            </p:txEl>
                                          </p:spTgt>
                                        </p:tgtEl>
                                        <p:attrNameLst>
                                          <p:attrName>style.visibility</p:attrName>
                                        </p:attrNameLst>
                                      </p:cBhvr>
                                      <p:to>
                                        <p:strVal val="visible"/>
                                      </p:to>
                                    </p:set>
                                    <p:animEffect transition="in" filter="blinds(horizontal)">
                                      <p:cBhvr>
                                        <p:cTn id="42" dur="500"/>
                                        <p:tgtEl>
                                          <p:spTgt spid="73113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31139">
                                            <p:txEl>
                                              <p:pRg st="8" end="8"/>
                                            </p:txEl>
                                          </p:spTgt>
                                        </p:tgtEl>
                                        <p:attrNameLst>
                                          <p:attrName>style.visibility</p:attrName>
                                        </p:attrNameLst>
                                      </p:cBhvr>
                                      <p:to>
                                        <p:strVal val="visible"/>
                                      </p:to>
                                    </p:set>
                                    <p:animEffect transition="in" filter="blinds(horizontal)">
                                      <p:cBhvr>
                                        <p:cTn id="47" dur="500"/>
                                        <p:tgtEl>
                                          <p:spTgt spid="73113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31139">
                                            <p:txEl>
                                              <p:pRg st="9" end="9"/>
                                            </p:txEl>
                                          </p:spTgt>
                                        </p:tgtEl>
                                        <p:attrNameLst>
                                          <p:attrName>style.visibility</p:attrName>
                                        </p:attrNameLst>
                                      </p:cBhvr>
                                      <p:to>
                                        <p:strVal val="visible"/>
                                      </p:to>
                                    </p:set>
                                    <p:animEffect transition="in" filter="blinds(horizontal)">
                                      <p:cBhvr>
                                        <p:cTn id="52" dur="500"/>
                                        <p:tgtEl>
                                          <p:spTgt spid="73113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31139">
                                            <p:txEl>
                                              <p:pRg st="10" end="10"/>
                                            </p:txEl>
                                          </p:spTgt>
                                        </p:tgtEl>
                                        <p:attrNameLst>
                                          <p:attrName>style.visibility</p:attrName>
                                        </p:attrNameLst>
                                      </p:cBhvr>
                                      <p:to>
                                        <p:strVal val="visible"/>
                                      </p:to>
                                    </p:set>
                                    <p:animEffect transition="in" filter="blinds(horizontal)">
                                      <p:cBhvr>
                                        <p:cTn id="57" dur="500"/>
                                        <p:tgtEl>
                                          <p:spTgt spid="7311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5"/>
          <p:cNvSpPr>
            <a:spLocks noGrp="1" noRot="1"/>
          </p:cNvSpPr>
          <p:nvPr>
            <p:ph type="title"/>
          </p:nvPr>
        </p:nvSpPr>
        <p:spPr/>
        <p:txBody>
          <a:bodyPr/>
          <a:lstStyle/>
          <a:p>
            <a:pPr eaLnBrk="1" hangingPunct="1"/>
            <a:endParaRPr lang="zh-CN" altLang="zh-CN"/>
          </a:p>
        </p:txBody>
      </p:sp>
      <p:sp>
        <p:nvSpPr>
          <p:cNvPr id="5" name="日期占位符 3"/>
          <p:cNvSpPr>
            <a:spLocks noGrp="1"/>
          </p:cNvSpPr>
          <p:nvPr>
            <p:ph type="dt" sz="quarter" idx="10"/>
          </p:nvPr>
        </p:nvSpPr>
        <p:spPr/>
        <p:txBody>
          <a:bodyPr/>
          <a:lstStyle/>
          <a:p>
            <a:pPr>
              <a:defRPr/>
            </a:pPr>
            <a:fld id="{5B911C25-A801-4A0F-8BC5-DD2FB67ECB05}" type="datetime1">
              <a:rPr lang="zh-CN" altLang="en-US"/>
            </a:fld>
            <a:endParaRPr lang="en-US" altLang="zh-CN"/>
          </a:p>
        </p:txBody>
      </p:sp>
      <p:sp>
        <p:nvSpPr>
          <p:cNvPr id="8196"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
        <p:nvSpPr>
          <p:cNvPr id="8197" name="Rectangle 3"/>
          <p:cNvSpPr>
            <a:spLocks noChangeArrowheads="1"/>
          </p:cNvSpPr>
          <p:nvPr/>
        </p:nvSpPr>
        <p:spPr bwMode="auto">
          <a:xfrm>
            <a:off x="755650" y="990600"/>
            <a:ext cx="7924800"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800" b="1">
                <a:latin typeface="Arial Black" panose="020B0A04020102020204" pitchFamily="34" charset="0"/>
                <a:ea typeface="隶书" panose="02010509060101010101" pitchFamily="49" charset="-122"/>
              </a:rPr>
              <a:t>数据库系统概论</a:t>
            </a:r>
            <a:endParaRPr lang="zh-CN" altLang="en-US" sz="4800" b="1">
              <a:latin typeface="宋体" panose="02010600030101010101" pitchFamily="2" charset="-122"/>
            </a:endParaRPr>
          </a:p>
          <a:p>
            <a:pPr algn="ctr" eaLnBrk="1" hangingPunct="1"/>
            <a:r>
              <a:rPr lang="en-US" altLang="zh-CN" sz="3600" b="1"/>
              <a:t>An Introduction to Database System</a:t>
            </a:r>
            <a:endParaRPr lang="en-US" altLang="zh-CN" sz="3600" b="1"/>
          </a:p>
          <a:p>
            <a:pPr algn="ctr" eaLnBrk="1" hangingPunct="1"/>
            <a:endParaRPr lang="en-US" altLang="zh-CN" sz="4400" b="1"/>
          </a:p>
          <a:p>
            <a:pPr algn="ctr" eaLnBrk="1" hangingPunct="1"/>
            <a:r>
              <a:rPr lang="zh-CN" altLang="en-US" sz="4400" b="1">
                <a:solidFill>
                  <a:schemeClr val="tx2"/>
                </a:solidFill>
                <a:latin typeface="楷体_GB2312" pitchFamily="49" charset="-122"/>
                <a:ea typeface="楷体_GB2312" pitchFamily="49" charset="-122"/>
              </a:rPr>
              <a:t>第四章  数据库安全性</a:t>
            </a:r>
            <a:endParaRPr lang="zh-CN" altLang="en-US" sz="4400" b="1">
              <a:solidFill>
                <a:schemeClr val="tx2"/>
              </a:solidFill>
              <a:latin typeface="楷体_GB2312" pitchFamily="49" charset="-122"/>
              <a:ea typeface="楷体_GB2312" pitchFamily="49" charset="-122"/>
            </a:endParaRPr>
          </a:p>
        </p:txBody>
      </p:sp>
    </p:spTree>
  </p:cSld>
  <p:clrMapOvr>
    <a:masterClrMapping/>
  </p:clrMapOvr>
  <p:transition>
    <p:wipe dir="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p:txBody>
          <a:bodyPr/>
          <a:lstStyle/>
          <a:p>
            <a:pPr eaLnBrk="1" hangingPunct="1"/>
            <a:r>
              <a:rPr lang="zh-CN" altLang="en-US">
                <a:latin typeface="宋体" panose="02010600030101010101" pitchFamily="2" charset="-122"/>
              </a:rPr>
              <a:t>第四章  数据库安全性</a:t>
            </a:r>
            <a:endParaRPr lang="zh-CN" altLang="en-US">
              <a:ea typeface="黑体" panose="02010609060101010101" pitchFamily="49" charset="-122"/>
            </a:endParaRPr>
          </a:p>
        </p:txBody>
      </p:sp>
      <p:sp>
        <p:nvSpPr>
          <p:cNvPr id="335875" name="Rectangle 3"/>
          <p:cNvSpPr>
            <a:spLocks noGrp="1" noRot="1"/>
          </p:cNvSpPr>
          <p:nvPr>
            <p:ph idx="1"/>
          </p:nvPr>
        </p:nvSpPr>
        <p:spPr>
          <a:xfrm>
            <a:off x="684213" y="1989138"/>
            <a:ext cx="8208962" cy="4114800"/>
          </a:xfrm>
        </p:spPr>
        <p:txBody>
          <a:bodyPr/>
          <a:lstStyle/>
          <a:p>
            <a:pPr algn="just" eaLnBrk="1" hangingPunct="1"/>
            <a:r>
              <a:rPr lang="en-US" altLang="zh-CN"/>
              <a:t> </a:t>
            </a:r>
            <a:r>
              <a:rPr lang="zh-CN" altLang="en-US" sz="3600"/>
              <a:t>问题的提出</a:t>
            </a:r>
            <a:endParaRPr lang="zh-CN" altLang="en-US"/>
          </a:p>
          <a:p>
            <a:pPr lvl="1" algn="just" eaLnBrk="1" hangingPunct="1">
              <a:spcBef>
                <a:spcPct val="60000"/>
              </a:spcBef>
            </a:pPr>
            <a:r>
              <a:rPr lang="zh-CN" altLang="en-US"/>
              <a:t>数据库的一大特点是数据可以共享</a:t>
            </a:r>
            <a:endParaRPr lang="zh-CN" altLang="en-US"/>
          </a:p>
          <a:p>
            <a:pPr lvl="1" algn="just" eaLnBrk="1" hangingPunct="1">
              <a:spcBef>
                <a:spcPct val="60000"/>
              </a:spcBef>
            </a:pPr>
            <a:r>
              <a:rPr lang="zh-CN" altLang="en-US"/>
              <a:t>但数据共享必然带来数据库的安全性问题</a:t>
            </a:r>
            <a:endParaRPr lang="zh-CN" altLang="en-US"/>
          </a:p>
          <a:p>
            <a:pPr lvl="1" algn="just" eaLnBrk="1" hangingPunct="1">
              <a:spcBef>
                <a:spcPct val="60000"/>
              </a:spcBef>
            </a:pPr>
            <a:r>
              <a:rPr lang="zh-CN" altLang="en-US"/>
              <a:t>数据库系统中的数据共享不能是无条件的共享</a:t>
            </a:r>
            <a:endParaRPr lang="zh-CN" altLang="en-US"/>
          </a:p>
          <a:p>
            <a:pPr lvl="1" algn="just" eaLnBrk="1" hangingPunct="1">
              <a:spcBef>
                <a:spcPct val="60000"/>
              </a:spcBef>
              <a:buFont typeface="Wingdings" panose="05000000000000000000" pitchFamily="2" charset="2"/>
              <a:buNone/>
            </a:pPr>
            <a:r>
              <a:rPr lang="zh-CN" altLang="en-US"/>
              <a:t>例：</a:t>
            </a:r>
            <a:r>
              <a:rPr lang="zh-CN" altLang="en-US" sz="2000"/>
              <a:t>军事秘密、国家机密、新产品实验数据、市场需求分析、市场营销策略、销售计划、 客户档案、医疗档案、银行储蓄数据</a:t>
            </a:r>
            <a:endParaRPr lang="zh-CN" altLang="en-US"/>
          </a:p>
        </p:txBody>
      </p:sp>
      <p:sp>
        <p:nvSpPr>
          <p:cNvPr id="4" name="日期占位符 3"/>
          <p:cNvSpPr>
            <a:spLocks noGrp="1"/>
          </p:cNvSpPr>
          <p:nvPr>
            <p:ph type="dt" sz="quarter" idx="10"/>
          </p:nvPr>
        </p:nvSpPr>
        <p:spPr/>
        <p:txBody>
          <a:bodyPr/>
          <a:lstStyle/>
          <a:p>
            <a:pPr>
              <a:defRPr/>
            </a:pPr>
            <a:fld id="{1B326CBC-6E75-4849-9220-5F3B906AE886}" type="datetime1">
              <a:rPr lang="zh-CN" altLang="en-US"/>
            </a:fld>
            <a:endParaRPr lang="en-US" altLang="zh-CN"/>
          </a:p>
        </p:txBody>
      </p:sp>
      <p:sp>
        <p:nvSpPr>
          <p:cNvPr id="102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5875">
                                            <p:txEl>
                                              <p:pRg st="2" end="2"/>
                                            </p:txEl>
                                          </p:spTgt>
                                        </p:tgtEl>
                                        <p:attrNameLst>
                                          <p:attrName>style.visibility</p:attrName>
                                        </p:attrNameLst>
                                      </p:cBhvr>
                                      <p:to>
                                        <p:strVal val="visible"/>
                                      </p:to>
                                    </p:set>
                                    <p:animEffect transition="in" filter="blinds(horizontal)">
                                      <p:cBhvr>
                                        <p:cTn id="7" dur="500"/>
                                        <p:tgtEl>
                                          <p:spTgt spid="33587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5875">
                                            <p:txEl>
                                              <p:pRg st="3" end="3"/>
                                            </p:txEl>
                                          </p:spTgt>
                                        </p:tgtEl>
                                        <p:attrNameLst>
                                          <p:attrName>style.visibility</p:attrName>
                                        </p:attrNameLst>
                                      </p:cBhvr>
                                      <p:to>
                                        <p:strVal val="visible"/>
                                      </p:to>
                                    </p:set>
                                    <p:animEffect transition="in" filter="blinds(horizontal)">
                                      <p:cBhvr>
                                        <p:cTn id="12" dur="500"/>
                                        <p:tgtEl>
                                          <p:spTgt spid="33587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5875">
                                            <p:txEl>
                                              <p:pRg st="4" end="4"/>
                                            </p:txEl>
                                          </p:spTgt>
                                        </p:tgtEl>
                                        <p:attrNameLst>
                                          <p:attrName>style.visibility</p:attrName>
                                        </p:attrNameLst>
                                      </p:cBhvr>
                                      <p:to>
                                        <p:strVal val="visible"/>
                                      </p:to>
                                    </p:set>
                                    <p:animEffect transition="in" filter="blinds(horizontal)">
                                      <p:cBhvr>
                                        <p:cTn id="17" dur="500"/>
                                        <p:tgtEl>
                                          <p:spTgt spid="3358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a:lstStyle/>
          <a:p>
            <a:pPr eaLnBrk="1" hangingPunct="1"/>
            <a:r>
              <a:rPr lang="zh-CN" altLang="en-US">
                <a:latin typeface="宋体" panose="02010600030101010101" pitchFamily="2" charset="-122"/>
              </a:rPr>
              <a:t>数据库安全性（续）</a:t>
            </a:r>
            <a:endParaRPr lang="zh-CN" altLang="en-US">
              <a:ea typeface="黑体" panose="02010609060101010101" pitchFamily="49" charset="-122"/>
            </a:endParaRPr>
          </a:p>
        </p:txBody>
      </p:sp>
      <p:sp>
        <p:nvSpPr>
          <p:cNvPr id="337923" name="Rectangle 3"/>
          <p:cNvSpPr>
            <a:spLocks noGrp="1" noRot="1"/>
          </p:cNvSpPr>
          <p:nvPr>
            <p:ph idx="1"/>
          </p:nvPr>
        </p:nvSpPr>
        <p:spPr>
          <a:xfrm>
            <a:off x="611188" y="2133600"/>
            <a:ext cx="7991475" cy="4114800"/>
          </a:xfrm>
        </p:spPr>
        <p:txBody>
          <a:bodyPr/>
          <a:lstStyle/>
          <a:p>
            <a:pPr algn="just" eaLnBrk="1" hangingPunct="1">
              <a:lnSpc>
                <a:spcPct val="90000"/>
              </a:lnSpc>
            </a:pPr>
            <a:r>
              <a:rPr lang="zh-CN" altLang="en-US" sz="2400"/>
              <a:t>什么是数据库的安全性</a:t>
            </a:r>
            <a:endParaRPr lang="zh-CN" altLang="en-US" sz="2400"/>
          </a:p>
          <a:p>
            <a:pPr lvl="1" algn="just" eaLnBrk="1" hangingPunct="1"/>
            <a:r>
              <a:rPr lang="zh-CN" altLang="en-US"/>
              <a:t>数据库的安全性是指保护数据库，防止因用户非法使用数据库造成数据泄露、更改或破坏。</a:t>
            </a:r>
            <a:endParaRPr lang="zh-CN" altLang="en-US"/>
          </a:p>
          <a:p>
            <a:pPr algn="just" eaLnBrk="1" hangingPunct="1"/>
            <a:endParaRPr lang="zh-CN" altLang="en-US" sz="2800"/>
          </a:p>
          <a:p>
            <a:pPr algn="just" eaLnBrk="1" hangingPunct="1"/>
            <a:r>
              <a:rPr lang="zh-CN" altLang="en-US" sz="2400"/>
              <a:t>什么是数据的保密</a:t>
            </a:r>
            <a:endParaRPr lang="zh-CN" altLang="en-US" sz="2400"/>
          </a:p>
          <a:p>
            <a:pPr lvl="1" algn="just" eaLnBrk="1" hangingPunct="1"/>
            <a:r>
              <a:rPr lang="zh-CN" altLang="en-US"/>
              <a:t>数据保密是指用户合法地访问到机密数据后能否对这些数据保密。</a:t>
            </a:r>
            <a:endParaRPr lang="zh-CN" altLang="en-US"/>
          </a:p>
          <a:p>
            <a:pPr lvl="1" algn="just" eaLnBrk="1" hangingPunct="1"/>
            <a:r>
              <a:rPr lang="zh-CN" altLang="en-US"/>
              <a:t>通过制订法律道德准则和政策法规来保证。</a:t>
            </a:r>
            <a:endParaRPr lang="zh-CN" altLang="en-US"/>
          </a:p>
        </p:txBody>
      </p:sp>
      <p:sp>
        <p:nvSpPr>
          <p:cNvPr id="4" name="日期占位符 3"/>
          <p:cNvSpPr>
            <a:spLocks noGrp="1"/>
          </p:cNvSpPr>
          <p:nvPr>
            <p:ph type="dt" sz="quarter" idx="10"/>
          </p:nvPr>
        </p:nvSpPr>
        <p:spPr/>
        <p:txBody>
          <a:bodyPr/>
          <a:lstStyle/>
          <a:p>
            <a:pPr>
              <a:defRPr/>
            </a:pPr>
            <a:fld id="{4FC7549C-74C2-4F8E-9CD4-A1CA020BA1AD}" type="datetime1">
              <a:rPr lang="zh-CN" altLang="en-US"/>
            </a:fld>
            <a:endParaRPr lang="en-US" altLang="zh-CN"/>
          </a:p>
        </p:txBody>
      </p:sp>
      <p:sp>
        <p:nvSpPr>
          <p:cNvPr id="11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23">
                                            <p:txEl>
                                              <p:pRg st="3" end="3"/>
                                            </p:txEl>
                                          </p:spTgt>
                                        </p:tgtEl>
                                        <p:attrNameLst>
                                          <p:attrName>style.visibility</p:attrName>
                                        </p:attrNameLst>
                                      </p:cBhvr>
                                      <p:to>
                                        <p:strVal val="visible"/>
                                      </p:to>
                                    </p:set>
                                    <p:animEffect transition="in" filter="blinds(horizontal)">
                                      <p:cBhvr>
                                        <p:cTn id="7" dur="500"/>
                                        <p:tgtEl>
                                          <p:spTgt spid="33792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37923">
                                            <p:txEl>
                                              <p:pRg st="4" end="4"/>
                                            </p:txEl>
                                          </p:spTgt>
                                        </p:tgtEl>
                                        <p:attrNameLst>
                                          <p:attrName>style.visibility</p:attrName>
                                        </p:attrNameLst>
                                      </p:cBhvr>
                                      <p:to>
                                        <p:strVal val="visible"/>
                                      </p:to>
                                    </p:set>
                                    <p:animEffect transition="in" filter="blinds(horizontal)">
                                      <p:cBhvr>
                                        <p:cTn id="10" dur="500"/>
                                        <p:tgtEl>
                                          <p:spTgt spid="33792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37923">
                                            <p:txEl>
                                              <p:pRg st="5" end="5"/>
                                            </p:txEl>
                                          </p:spTgt>
                                        </p:tgtEl>
                                        <p:attrNameLst>
                                          <p:attrName>style.visibility</p:attrName>
                                        </p:attrNameLst>
                                      </p:cBhvr>
                                      <p:to>
                                        <p:strVal val="visible"/>
                                      </p:to>
                                    </p:set>
                                    <p:animEffect transition="in" filter="blinds(horizontal)">
                                      <p:cBhvr>
                                        <p:cTn id="13" dur="500"/>
                                        <p:tgtEl>
                                          <p:spTgt spid="3379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p:cNvSpPr>
          <p:nvPr>
            <p:ph type="title"/>
          </p:nvPr>
        </p:nvSpPr>
        <p:spPr/>
        <p:txBody>
          <a:bodyPr/>
          <a:lstStyle/>
          <a:p>
            <a:pPr eaLnBrk="1" hangingPunct="1"/>
            <a:r>
              <a:rPr lang="zh-CN" altLang="en-US"/>
              <a:t>第四章  数据库安全性</a:t>
            </a:r>
            <a:endParaRPr lang="zh-CN" altLang="en-US"/>
          </a:p>
        </p:txBody>
      </p:sp>
      <p:sp>
        <p:nvSpPr>
          <p:cNvPr id="12291" name="Rectangle 3"/>
          <p:cNvSpPr>
            <a:spLocks noGrp="1" noRot="1"/>
          </p:cNvSpPr>
          <p:nvPr>
            <p:ph idx="1"/>
          </p:nvPr>
        </p:nvSpPr>
        <p:spPr/>
        <p:txBody>
          <a:bodyPr/>
          <a:lstStyle/>
          <a:p>
            <a:pPr algn="just" eaLnBrk="1" hangingPunct="1">
              <a:lnSpc>
                <a:spcPct val="130000"/>
              </a:lnSpc>
              <a:buFont typeface="Wingdings" panose="05000000000000000000" pitchFamily="2" charset="2"/>
              <a:buNone/>
            </a:pPr>
            <a:r>
              <a:rPr lang="en-US" altLang="zh-CN">
                <a:solidFill>
                  <a:schemeClr val="hlink"/>
                </a:solidFill>
              </a:rPr>
              <a:t>4.1  </a:t>
            </a:r>
            <a:r>
              <a:rPr lang="zh-CN" altLang="en-US">
                <a:solidFill>
                  <a:schemeClr val="hlink"/>
                </a:solidFill>
              </a:rPr>
              <a:t>计算机安全性概论</a:t>
            </a:r>
            <a:endParaRPr lang="zh-CN" altLang="en-US">
              <a:solidFill>
                <a:schemeClr val="hlink"/>
              </a:solidFill>
            </a:endParaRPr>
          </a:p>
          <a:p>
            <a:pPr algn="just" eaLnBrk="1" hangingPunct="1">
              <a:lnSpc>
                <a:spcPct val="130000"/>
              </a:lnSpc>
              <a:buFont typeface="Wingdings" panose="05000000000000000000" pitchFamily="2" charset="2"/>
              <a:buNone/>
            </a:pPr>
            <a:r>
              <a:rPr lang="en-US" altLang="zh-CN"/>
              <a:t>4.2  </a:t>
            </a:r>
            <a:r>
              <a:rPr lang="zh-CN" altLang="en-US"/>
              <a:t>数据库安全性控制</a:t>
            </a:r>
            <a:endParaRPr lang="zh-CN" altLang="en-US"/>
          </a:p>
          <a:p>
            <a:pPr algn="just" eaLnBrk="1" hangingPunct="1">
              <a:lnSpc>
                <a:spcPct val="130000"/>
              </a:lnSpc>
              <a:buFont typeface="Wingdings" panose="05000000000000000000" pitchFamily="2" charset="2"/>
              <a:buNone/>
            </a:pPr>
            <a:r>
              <a:rPr lang="en-US" altLang="zh-CN"/>
              <a:t>4.3  </a:t>
            </a:r>
            <a:r>
              <a:rPr lang="zh-CN" altLang="en-US"/>
              <a:t>统计数据库安全性</a:t>
            </a:r>
            <a:endParaRPr lang="zh-CN" altLang="en-US"/>
          </a:p>
          <a:p>
            <a:pPr algn="just" eaLnBrk="1" hangingPunct="1">
              <a:lnSpc>
                <a:spcPct val="130000"/>
              </a:lnSpc>
              <a:buFont typeface="Wingdings" panose="05000000000000000000" pitchFamily="2" charset="2"/>
              <a:buNone/>
            </a:pPr>
            <a:r>
              <a:rPr lang="en-US" altLang="zh-CN"/>
              <a:t>4.4  </a:t>
            </a:r>
            <a:r>
              <a:rPr lang="zh-CN" altLang="en-US"/>
              <a:t>小结</a:t>
            </a:r>
            <a:endParaRPr lang="zh-CN" altLang="en-US"/>
          </a:p>
        </p:txBody>
      </p:sp>
      <p:sp>
        <p:nvSpPr>
          <p:cNvPr id="4" name="日期占位符 3"/>
          <p:cNvSpPr>
            <a:spLocks noGrp="1"/>
          </p:cNvSpPr>
          <p:nvPr>
            <p:ph type="dt" sz="quarter" idx="10"/>
          </p:nvPr>
        </p:nvSpPr>
        <p:spPr/>
        <p:txBody>
          <a:bodyPr/>
          <a:lstStyle/>
          <a:p>
            <a:pPr>
              <a:defRPr/>
            </a:pPr>
            <a:fld id="{4112E5B6-FDD0-4B89-B38B-9F9219D50D7C}" type="datetime1">
              <a:rPr lang="zh-CN" altLang="en-US"/>
            </a:fld>
            <a:endParaRPr lang="en-US" altLang="zh-CN"/>
          </a:p>
        </p:txBody>
      </p:sp>
      <p:sp>
        <p:nvSpPr>
          <p:cNvPr id="12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p:txBody>
          <a:bodyPr/>
          <a:lstStyle/>
          <a:p>
            <a:pPr eaLnBrk="1" hangingPunct="1"/>
            <a:r>
              <a:rPr lang="en-US" altLang="zh-CN"/>
              <a:t>4.1  </a:t>
            </a:r>
            <a:r>
              <a:rPr lang="zh-CN" altLang="en-US"/>
              <a:t>计算机安全性概论</a:t>
            </a:r>
            <a:endParaRPr lang="zh-CN" altLang="en-US"/>
          </a:p>
        </p:txBody>
      </p:sp>
      <p:sp>
        <p:nvSpPr>
          <p:cNvPr id="13315" name="Rectangle 3"/>
          <p:cNvSpPr>
            <a:spLocks noGrp="1" noRot="1"/>
          </p:cNvSpPr>
          <p:nvPr>
            <p:ph idx="1"/>
          </p:nvPr>
        </p:nvSpPr>
        <p:spPr/>
        <p:txBody>
          <a:bodyPr/>
          <a:lstStyle/>
          <a:p>
            <a:pPr eaLnBrk="1" hangingPunct="1">
              <a:lnSpc>
                <a:spcPct val="210000"/>
              </a:lnSpc>
              <a:buFont typeface="Wingdings" panose="05000000000000000000" pitchFamily="2" charset="2"/>
              <a:buNone/>
            </a:pPr>
            <a:r>
              <a:rPr lang="en-US" altLang="zh-CN">
                <a:solidFill>
                  <a:schemeClr val="tx2"/>
                </a:solidFill>
              </a:rPr>
              <a:t>4.1.1  </a:t>
            </a:r>
            <a:r>
              <a:rPr lang="zh-CN" altLang="en-US">
                <a:solidFill>
                  <a:schemeClr val="tx2"/>
                </a:solidFill>
              </a:rPr>
              <a:t>计算机系统的三类安全性问题</a:t>
            </a:r>
            <a:r>
              <a:rPr lang="zh-CN" altLang="en-US"/>
              <a:t> </a:t>
            </a:r>
            <a:endParaRPr lang="zh-CN" altLang="en-US"/>
          </a:p>
          <a:p>
            <a:pPr eaLnBrk="1" hangingPunct="1">
              <a:lnSpc>
                <a:spcPct val="210000"/>
              </a:lnSpc>
              <a:buFont typeface="Wingdings" panose="05000000000000000000" pitchFamily="2" charset="2"/>
              <a:buNone/>
            </a:pPr>
            <a:r>
              <a:rPr lang="en-US" altLang="zh-CN"/>
              <a:t>4.1.2  </a:t>
            </a:r>
            <a:r>
              <a:rPr lang="zh-CN" altLang="en-US"/>
              <a:t>可信计算机系统评测标准</a:t>
            </a:r>
            <a:endParaRPr lang="zh-CN" altLang="en-US"/>
          </a:p>
        </p:txBody>
      </p:sp>
      <p:sp>
        <p:nvSpPr>
          <p:cNvPr id="4" name="日期占位符 3"/>
          <p:cNvSpPr>
            <a:spLocks noGrp="1"/>
          </p:cNvSpPr>
          <p:nvPr>
            <p:ph type="dt" sz="quarter" idx="10"/>
          </p:nvPr>
        </p:nvSpPr>
        <p:spPr/>
        <p:txBody>
          <a:bodyPr/>
          <a:lstStyle/>
          <a:p>
            <a:pPr>
              <a:defRPr/>
            </a:pPr>
            <a:fld id="{638E2EEE-CFE7-4CED-B04E-08259321902C}" type="datetime1">
              <a:rPr lang="zh-CN" altLang="en-US"/>
            </a:fld>
            <a:endParaRPr lang="en-US" altLang="zh-CN"/>
          </a:p>
        </p:txBody>
      </p:sp>
      <p:sp>
        <p:nvSpPr>
          <p:cNvPr id="133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p:txBody>
          <a:bodyPr/>
          <a:lstStyle/>
          <a:p>
            <a:pPr eaLnBrk="1" hangingPunct="1"/>
            <a:r>
              <a:rPr lang="en-US" altLang="zh-CN" sz="3600"/>
              <a:t>4.1.1  </a:t>
            </a:r>
            <a:r>
              <a:rPr lang="zh-CN" altLang="en-US" sz="3600"/>
              <a:t>计算机系统的三类安全性问题</a:t>
            </a:r>
            <a:r>
              <a:rPr lang="zh-CN" altLang="en-US"/>
              <a:t> </a:t>
            </a:r>
            <a:endParaRPr lang="zh-CN" altLang="en-US"/>
          </a:p>
        </p:txBody>
      </p:sp>
      <p:sp>
        <p:nvSpPr>
          <p:cNvPr id="14339" name="Rectangle 3"/>
          <p:cNvSpPr>
            <a:spLocks noGrp="1" noRot="1"/>
          </p:cNvSpPr>
          <p:nvPr>
            <p:ph idx="1"/>
          </p:nvPr>
        </p:nvSpPr>
        <p:spPr/>
        <p:txBody>
          <a:bodyPr/>
          <a:lstStyle/>
          <a:p>
            <a:pPr eaLnBrk="1" hangingPunct="1"/>
            <a:r>
              <a:rPr lang="zh-CN" altLang="en-US" sz="3600"/>
              <a:t>什么是计算机系统安全性</a:t>
            </a:r>
            <a:endParaRPr lang="zh-CN" altLang="en-US" sz="3600"/>
          </a:p>
          <a:p>
            <a:pPr lvl="1" eaLnBrk="1" hangingPunct="1">
              <a:lnSpc>
                <a:spcPct val="150000"/>
              </a:lnSpc>
            </a:pPr>
            <a:r>
              <a:rPr lang="zh-CN" altLang="en-US"/>
              <a:t>为计算机系统建立和采取的各种安全保护措施，以保护计算机系统中的</a:t>
            </a:r>
            <a:r>
              <a:rPr lang="zh-CN" altLang="en-US">
                <a:solidFill>
                  <a:srgbClr val="0000FF"/>
                </a:solidFill>
              </a:rPr>
              <a:t>硬件</a:t>
            </a:r>
            <a:r>
              <a:rPr lang="zh-CN" altLang="en-US"/>
              <a:t>、</a:t>
            </a:r>
            <a:r>
              <a:rPr lang="zh-CN" altLang="en-US">
                <a:solidFill>
                  <a:srgbClr val="0000FF"/>
                </a:solidFill>
              </a:rPr>
              <a:t>软件</a:t>
            </a:r>
            <a:r>
              <a:rPr lang="zh-CN" altLang="en-US"/>
              <a:t>及</a:t>
            </a:r>
            <a:r>
              <a:rPr lang="zh-CN" altLang="en-US">
                <a:solidFill>
                  <a:srgbClr val="0000FF"/>
                </a:solidFill>
              </a:rPr>
              <a:t>数据</a:t>
            </a:r>
            <a:r>
              <a:rPr lang="zh-CN" altLang="en-US"/>
              <a:t>，防止其因偶然或恶意的原因使系统遭到破坏，数据遭到更改或泄露等。</a:t>
            </a:r>
            <a:endParaRPr lang="zh-CN" altLang="en-US"/>
          </a:p>
        </p:txBody>
      </p:sp>
      <p:sp>
        <p:nvSpPr>
          <p:cNvPr id="4" name="日期占位符 3"/>
          <p:cNvSpPr>
            <a:spLocks noGrp="1"/>
          </p:cNvSpPr>
          <p:nvPr>
            <p:ph type="dt" sz="quarter" idx="10"/>
          </p:nvPr>
        </p:nvSpPr>
        <p:spPr/>
        <p:txBody>
          <a:bodyPr/>
          <a:lstStyle/>
          <a:p>
            <a:pPr>
              <a:defRPr/>
            </a:pPr>
            <a:fld id="{60BFFD24-3FB2-4A80-B19F-E53F1F66E8FE}" type="datetime1">
              <a:rPr lang="zh-CN" altLang="en-US"/>
            </a:fld>
            <a:endParaRPr lang="en-US" altLang="zh-CN"/>
          </a:p>
        </p:txBody>
      </p:sp>
      <p:sp>
        <p:nvSpPr>
          <p:cNvPr id="143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p:txBody>
          <a:bodyPr/>
          <a:lstStyle/>
          <a:p>
            <a:pPr eaLnBrk="1" hangingPunct="1"/>
            <a:r>
              <a:rPr lang="zh-CN" altLang="en-US" sz="3600"/>
              <a:t>计算机系统的三类安全性问题（续）</a:t>
            </a:r>
            <a:r>
              <a:rPr lang="zh-CN" altLang="en-US"/>
              <a:t> </a:t>
            </a:r>
            <a:endParaRPr lang="zh-CN" altLang="en-US"/>
          </a:p>
        </p:txBody>
      </p:sp>
      <p:sp>
        <p:nvSpPr>
          <p:cNvPr id="15363" name="Rectangle 3"/>
          <p:cNvSpPr>
            <a:spLocks noGrp="1" noRot="1"/>
          </p:cNvSpPr>
          <p:nvPr>
            <p:ph idx="1"/>
          </p:nvPr>
        </p:nvSpPr>
        <p:spPr/>
        <p:txBody>
          <a:bodyPr/>
          <a:lstStyle/>
          <a:p>
            <a:pPr eaLnBrk="1" hangingPunct="1"/>
            <a:r>
              <a:rPr lang="zh-CN" altLang="en-US"/>
              <a:t>计算机安全涉及问题</a:t>
            </a:r>
            <a:endParaRPr lang="zh-CN" altLang="en-US"/>
          </a:p>
          <a:p>
            <a:pPr lvl="1" eaLnBrk="1" hangingPunct="1"/>
            <a:r>
              <a:rPr lang="zh-CN" altLang="en-US">
                <a:solidFill>
                  <a:srgbClr val="0000FF"/>
                </a:solidFill>
              </a:rPr>
              <a:t>计算机系统本身的技术问题</a:t>
            </a:r>
            <a:endParaRPr lang="zh-CN" altLang="en-US"/>
          </a:p>
          <a:p>
            <a:pPr lvl="2" eaLnBrk="1" hangingPunct="1"/>
            <a:r>
              <a:rPr lang="zh-CN" altLang="en-US"/>
              <a:t>计算机安全理论与策略</a:t>
            </a:r>
            <a:endParaRPr lang="zh-CN" altLang="en-US"/>
          </a:p>
          <a:p>
            <a:pPr lvl="2" eaLnBrk="1" hangingPunct="1"/>
            <a:r>
              <a:rPr lang="zh-CN" altLang="en-US"/>
              <a:t>计算机安全技术</a:t>
            </a:r>
            <a:endParaRPr lang="zh-CN" altLang="en-US"/>
          </a:p>
          <a:p>
            <a:pPr lvl="1" eaLnBrk="1" hangingPunct="1">
              <a:spcBef>
                <a:spcPct val="60000"/>
              </a:spcBef>
            </a:pPr>
            <a:r>
              <a:rPr lang="zh-CN" altLang="en-US">
                <a:solidFill>
                  <a:srgbClr val="0000FF"/>
                </a:solidFill>
              </a:rPr>
              <a:t>管理问题</a:t>
            </a:r>
            <a:endParaRPr lang="zh-CN" altLang="en-US"/>
          </a:p>
          <a:p>
            <a:pPr lvl="2" eaLnBrk="1" hangingPunct="1"/>
            <a:r>
              <a:rPr lang="zh-CN" altLang="en-US"/>
              <a:t>安全管理</a:t>
            </a:r>
            <a:endParaRPr lang="zh-CN" altLang="en-US"/>
          </a:p>
          <a:p>
            <a:pPr lvl="2" eaLnBrk="1" hangingPunct="1"/>
            <a:r>
              <a:rPr lang="zh-CN" altLang="en-US"/>
              <a:t>安全评价</a:t>
            </a:r>
            <a:endParaRPr lang="zh-CN" altLang="en-US"/>
          </a:p>
          <a:p>
            <a:pPr lvl="2" eaLnBrk="1" hangingPunct="1"/>
            <a:r>
              <a:rPr lang="zh-CN" altLang="en-US"/>
              <a:t>安全产品</a:t>
            </a:r>
            <a:endParaRPr lang="zh-CN" altLang="en-US"/>
          </a:p>
        </p:txBody>
      </p:sp>
      <p:sp>
        <p:nvSpPr>
          <p:cNvPr id="4" name="日期占位符 3"/>
          <p:cNvSpPr>
            <a:spLocks noGrp="1"/>
          </p:cNvSpPr>
          <p:nvPr>
            <p:ph type="dt" sz="quarter" idx="10"/>
          </p:nvPr>
        </p:nvSpPr>
        <p:spPr/>
        <p:txBody>
          <a:bodyPr/>
          <a:lstStyle/>
          <a:p>
            <a:pPr>
              <a:defRPr/>
            </a:pPr>
            <a:fld id="{BF3E47BB-95E5-4464-BD62-98A7773C6C82}" type="datetime1">
              <a:rPr lang="zh-CN" altLang="en-US"/>
            </a:fld>
            <a:endParaRPr lang="en-US" altLang="zh-CN"/>
          </a:p>
        </p:txBody>
      </p:sp>
      <p:sp>
        <p:nvSpPr>
          <p:cNvPr id="15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p:cNvSpPr>
          <p:nvPr>
            <p:ph type="title"/>
          </p:nvPr>
        </p:nvSpPr>
        <p:spPr/>
        <p:txBody>
          <a:bodyPr/>
          <a:lstStyle/>
          <a:p>
            <a:pPr eaLnBrk="1" hangingPunct="1"/>
            <a:r>
              <a:rPr lang="en-US" altLang="zh-CN"/>
              <a:t> 1.2 </a:t>
            </a:r>
            <a:r>
              <a:rPr lang="zh-CN" altLang="en-US"/>
              <a:t>数据模型</a:t>
            </a:r>
            <a:endParaRPr lang="zh-CN" altLang="en-US"/>
          </a:p>
        </p:txBody>
      </p:sp>
      <p:sp>
        <p:nvSpPr>
          <p:cNvPr id="84995" name="Rectangle 3"/>
          <p:cNvSpPr>
            <a:spLocks noGrp="1" noRot="1"/>
          </p:cNvSpPr>
          <p:nvPr>
            <p:ph idx="1"/>
          </p:nvPr>
        </p:nvSpPr>
        <p:spPr>
          <a:xfrm>
            <a:off x="428625" y="1928813"/>
            <a:ext cx="8229600" cy="4389437"/>
          </a:xfrm>
        </p:spPr>
        <p:txBody>
          <a:bodyPr/>
          <a:lstStyle/>
          <a:p>
            <a:pPr eaLnBrk="1" hangingPunct="1">
              <a:lnSpc>
                <a:spcPct val="130000"/>
              </a:lnSpc>
              <a:buFont typeface="Wingdings" panose="05000000000000000000" pitchFamily="2" charset="2"/>
              <a:buNone/>
            </a:pPr>
            <a:r>
              <a:rPr lang="en-US" altLang="zh-CN" sz="2800">
                <a:solidFill>
                  <a:schemeClr val="accent2"/>
                </a:solidFill>
              </a:rPr>
              <a:t> </a:t>
            </a:r>
            <a:r>
              <a:rPr lang="en-US" altLang="zh-CN" sz="2800">
                <a:solidFill>
                  <a:srgbClr val="F46BFB"/>
                </a:solidFill>
              </a:rPr>
              <a:t>1.2.1 </a:t>
            </a:r>
            <a:r>
              <a:rPr lang="zh-CN" altLang="en-US" sz="2800">
                <a:solidFill>
                  <a:srgbClr val="F46BFB"/>
                </a:solidFill>
              </a:rPr>
              <a:t>数据模型的组成要素</a:t>
            </a:r>
            <a:endParaRPr lang="zh-CN" altLang="en-US" sz="2800">
              <a:solidFill>
                <a:srgbClr val="F46BFB"/>
              </a:solidFill>
            </a:endParaRPr>
          </a:p>
          <a:p>
            <a:pPr eaLnBrk="1" hangingPunct="1">
              <a:lnSpc>
                <a:spcPct val="130000"/>
              </a:lnSpc>
              <a:buFont typeface="Wingdings" panose="05000000000000000000" pitchFamily="2" charset="2"/>
              <a:buNone/>
            </a:pPr>
            <a:r>
              <a:rPr lang="zh-CN" altLang="en-US" sz="2800"/>
              <a:t> </a:t>
            </a:r>
            <a:r>
              <a:rPr lang="en-US" altLang="zh-CN" sz="2800"/>
              <a:t>1.2.2 </a:t>
            </a:r>
            <a:r>
              <a:rPr lang="zh-CN" altLang="en-US" sz="2800"/>
              <a:t>概念模型</a:t>
            </a:r>
            <a:endParaRPr lang="zh-CN" altLang="en-US" sz="2800"/>
          </a:p>
          <a:p>
            <a:pPr eaLnBrk="1" hangingPunct="1">
              <a:lnSpc>
                <a:spcPct val="130000"/>
              </a:lnSpc>
              <a:buFont typeface="Wingdings" panose="05000000000000000000" pitchFamily="2" charset="2"/>
              <a:buNone/>
            </a:pPr>
            <a:r>
              <a:rPr lang="zh-CN" altLang="en-US" sz="2800"/>
              <a:t> </a:t>
            </a:r>
            <a:r>
              <a:rPr lang="en-US" altLang="zh-CN" sz="2800"/>
              <a:t>1.2.3 </a:t>
            </a:r>
            <a:r>
              <a:rPr lang="zh-CN" altLang="en-US" sz="2800"/>
              <a:t>常用数据模型</a:t>
            </a:r>
            <a:endParaRPr lang="zh-CN" altLang="en-US" sz="2800"/>
          </a:p>
          <a:p>
            <a:pPr eaLnBrk="1" hangingPunct="1">
              <a:lnSpc>
                <a:spcPct val="130000"/>
              </a:lnSpc>
              <a:buFont typeface="Wingdings" panose="05000000000000000000" pitchFamily="2" charset="2"/>
              <a:buNone/>
            </a:pPr>
            <a:r>
              <a:rPr lang="zh-CN" altLang="en-US" sz="2800"/>
              <a:t> </a:t>
            </a:r>
            <a:r>
              <a:rPr lang="en-US" altLang="zh-CN" sz="2800"/>
              <a:t>1.2.4 </a:t>
            </a:r>
            <a:r>
              <a:rPr lang="zh-CN" altLang="en-US" sz="2800"/>
              <a:t>层次模型</a:t>
            </a:r>
            <a:endParaRPr lang="zh-CN" altLang="en-US" sz="2800"/>
          </a:p>
          <a:p>
            <a:pPr eaLnBrk="1" hangingPunct="1">
              <a:lnSpc>
                <a:spcPct val="130000"/>
              </a:lnSpc>
              <a:buFont typeface="Wingdings" panose="05000000000000000000" pitchFamily="2" charset="2"/>
              <a:buNone/>
            </a:pPr>
            <a:r>
              <a:rPr lang="zh-CN" altLang="en-US" sz="2800"/>
              <a:t> </a:t>
            </a:r>
            <a:r>
              <a:rPr lang="en-US" altLang="zh-CN" sz="2800"/>
              <a:t>1.2.5 </a:t>
            </a:r>
            <a:r>
              <a:rPr lang="zh-CN" altLang="en-US" sz="2800"/>
              <a:t>网状模型</a:t>
            </a:r>
            <a:endParaRPr lang="zh-CN" altLang="en-US" sz="2800"/>
          </a:p>
          <a:p>
            <a:pPr eaLnBrk="1" hangingPunct="1">
              <a:lnSpc>
                <a:spcPct val="130000"/>
              </a:lnSpc>
              <a:buFont typeface="Wingdings" panose="05000000000000000000" pitchFamily="2" charset="2"/>
              <a:buNone/>
            </a:pPr>
            <a:r>
              <a:rPr lang="zh-CN" altLang="en-US" sz="2800"/>
              <a:t> </a:t>
            </a:r>
            <a:r>
              <a:rPr lang="en-US" altLang="zh-CN" sz="2800"/>
              <a:t>1.2.6 </a:t>
            </a:r>
            <a:r>
              <a:rPr lang="zh-CN" altLang="en-US" sz="2800"/>
              <a:t>关系模型</a:t>
            </a:r>
            <a:endParaRPr lang="zh-CN" altLang="en-US" sz="2800"/>
          </a:p>
        </p:txBody>
      </p:sp>
      <p:sp>
        <p:nvSpPr>
          <p:cNvPr id="8499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CC6D9771-9ABF-4392-B61C-776CA285DEA2}"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p:cNvSpPr>
          <p:nvPr>
            <p:ph type="title"/>
          </p:nvPr>
        </p:nvSpPr>
        <p:spPr/>
        <p:txBody>
          <a:bodyPr/>
          <a:lstStyle/>
          <a:p>
            <a:pPr eaLnBrk="1" hangingPunct="1"/>
            <a:r>
              <a:rPr lang="en-US" altLang="zh-CN"/>
              <a:t>4.1  </a:t>
            </a:r>
            <a:r>
              <a:rPr lang="zh-CN" altLang="en-US"/>
              <a:t>计算机安全性概论</a:t>
            </a:r>
            <a:endParaRPr lang="zh-CN" altLang="en-US"/>
          </a:p>
        </p:txBody>
      </p:sp>
      <p:sp>
        <p:nvSpPr>
          <p:cNvPr id="16387" name="Rectangle 3"/>
          <p:cNvSpPr>
            <a:spLocks noGrp="1" noRot="1"/>
          </p:cNvSpPr>
          <p:nvPr>
            <p:ph idx="1"/>
          </p:nvPr>
        </p:nvSpPr>
        <p:spPr/>
        <p:txBody>
          <a:bodyPr/>
          <a:lstStyle/>
          <a:p>
            <a:pPr eaLnBrk="1" hangingPunct="1">
              <a:lnSpc>
                <a:spcPct val="210000"/>
              </a:lnSpc>
              <a:buFont typeface="Wingdings" panose="05000000000000000000" pitchFamily="2" charset="2"/>
              <a:buNone/>
            </a:pPr>
            <a:r>
              <a:rPr lang="en-US" altLang="zh-CN"/>
              <a:t>4.1.1  </a:t>
            </a:r>
            <a:r>
              <a:rPr lang="zh-CN" altLang="en-US"/>
              <a:t>计算机系统的三类安全性问题 </a:t>
            </a:r>
            <a:endParaRPr lang="zh-CN" altLang="en-US"/>
          </a:p>
          <a:p>
            <a:pPr eaLnBrk="1" hangingPunct="1">
              <a:lnSpc>
                <a:spcPct val="210000"/>
              </a:lnSpc>
              <a:buFont typeface="Wingdings" panose="05000000000000000000" pitchFamily="2" charset="2"/>
              <a:buNone/>
            </a:pPr>
            <a:r>
              <a:rPr lang="en-US" altLang="zh-CN">
                <a:solidFill>
                  <a:schemeClr val="tx2"/>
                </a:solidFill>
              </a:rPr>
              <a:t>4.1.2  </a:t>
            </a:r>
            <a:r>
              <a:rPr lang="zh-CN" altLang="en-US">
                <a:solidFill>
                  <a:schemeClr val="tx2"/>
                </a:solidFill>
              </a:rPr>
              <a:t>可信计算机系统评测标准</a:t>
            </a:r>
            <a:endParaRPr lang="zh-CN" altLang="en-US">
              <a:solidFill>
                <a:schemeClr val="tx2"/>
              </a:solidFill>
            </a:endParaRPr>
          </a:p>
        </p:txBody>
      </p:sp>
      <p:sp>
        <p:nvSpPr>
          <p:cNvPr id="4" name="日期占位符 3"/>
          <p:cNvSpPr>
            <a:spLocks noGrp="1"/>
          </p:cNvSpPr>
          <p:nvPr>
            <p:ph type="dt" sz="quarter" idx="10"/>
          </p:nvPr>
        </p:nvSpPr>
        <p:spPr/>
        <p:txBody>
          <a:bodyPr/>
          <a:lstStyle/>
          <a:p>
            <a:pPr>
              <a:defRPr/>
            </a:pPr>
            <a:fld id="{60556DA9-54FD-42C1-914B-399BF50EF6E1}" type="datetime1">
              <a:rPr lang="zh-CN" altLang="en-US"/>
            </a:fld>
            <a:endParaRPr lang="en-US" altLang="zh-CN"/>
          </a:p>
        </p:txBody>
      </p:sp>
      <p:sp>
        <p:nvSpPr>
          <p:cNvPr id="163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Rot="1" noChangeArrowheads="1"/>
          </p:cNvSpPr>
          <p:nvPr>
            <p:ph type="title"/>
          </p:nvPr>
        </p:nvSpPr>
        <p:spPr/>
        <p:txBody>
          <a:bodyPr>
            <a:normAutofit fontScale="90000"/>
          </a:bodyPr>
          <a:lstStyle/>
          <a:p>
            <a:pPr eaLnBrk="1" fontAlgn="auto" hangingPunct="1">
              <a:spcAft>
                <a:spcPts val="0"/>
              </a:spcAft>
              <a:defRPr/>
            </a:pPr>
            <a:r>
              <a:rPr lang="en-US" altLang="zh-CN"/>
              <a:t>4.1.2  </a:t>
            </a:r>
            <a:r>
              <a:rPr lang="zh-CN" altLang="en-US"/>
              <a:t>可信计算机系统评测标准</a:t>
            </a:r>
            <a:endParaRPr lang="zh-CN" altLang="en-US"/>
          </a:p>
        </p:txBody>
      </p:sp>
      <p:sp>
        <p:nvSpPr>
          <p:cNvPr id="17411" name="Rectangle 3"/>
          <p:cNvSpPr>
            <a:spLocks noGrp="1" noRot="1"/>
          </p:cNvSpPr>
          <p:nvPr>
            <p:ph idx="1"/>
          </p:nvPr>
        </p:nvSpPr>
        <p:spPr/>
        <p:txBody>
          <a:bodyPr/>
          <a:lstStyle/>
          <a:p>
            <a:pPr eaLnBrk="1" hangingPunct="1">
              <a:lnSpc>
                <a:spcPct val="160000"/>
              </a:lnSpc>
            </a:pPr>
            <a:r>
              <a:rPr lang="zh-CN" altLang="en-US" sz="2800"/>
              <a:t>为降低进而消除对系统的安全攻击，各国引用或制定了一系列安全标准</a:t>
            </a:r>
            <a:endParaRPr lang="zh-CN" altLang="en-US" sz="2800"/>
          </a:p>
          <a:p>
            <a:pPr lvl="1" eaLnBrk="1" hangingPunct="1">
              <a:lnSpc>
                <a:spcPct val="160000"/>
              </a:lnSpc>
            </a:pPr>
            <a:r>
              <a:rPr lang="en-US" altLang="zh-CN"/>
              <a:t>TCSEC (</a:t>
            </a:r>
            <a:r>
              <a:rPr lang="zh-CN" altLang="en-US"/>
              <a:t>桔皮书</a:t>
            </a:r>
            <a:r>
              <a:rPr lang="en-US" altLang="zh-CN"/>
              <a:t>)</a:t>
            </a:r>
            <a:endParaRPr lang="en-US" altLang="zh-CN"/>
          </a:p>
          <a:p>
            <a:pPr lvl="1" eaLnBrk="1" hangingPunct="1">
              <a:lnSpc>
                <a:spcPct val="160000"/>
              </a:lnSpc>
            </a:pPr>
            <a:r>
              <a:rPr lang="en-US" altLang="zh-CN"/>
              <a:t>TDI (</a:t>
            </a:r>
            <a:r>
              <a:rPr lang="zh-CN" altLang="en-US"/>
              <a:t>紫皮书</a:t>
            </a:r>
            <a:r>
              <a:rPr lang="en-US" altLang="zh-CN"/>
              <a:t>)</a:t>
            </a:r>
            <a:endParaRPr lang="en-US" altLang="zh-CN"/>
          </a:p>
          <a:p>
            <a:pPr eaLnBrk="1" hangingPunct="1">
              <a:lnSpc>
                <a:spcPct val="200000"/>
              </a:lnSpc>
            </a:pPr>
            <a:endParaRPr lang="en-US" altLang="zh-CN" sz="2800"/>
          </a:p>
        </p:txBody>
      </p:sp>
      <p:sp>
        <p:nvSpPr>
          <p:cNvPr id="4" name="日期占位符 3"/>
          <p:cNvSpPr>
            <a:spLocks noGrp="1"/>
          </p:cNvSpPr>
          <p:nvPr>
            <p:ph type="dt" sz="quarter" idx="10"/>
          </p:nvPr>
        </p:nvSpPr>
        <p:spPr/>
        <p:txBody>
          <a:bodyPr/>
          <a:lstStyle/>
          <a:p>
            <a:pPr>
              <a:defRPr/>
            </a:pPr>
            <a:fld id="{431B1B33-3601-4B50-B476-ACEA961C12EE}" type="datetime1">
              <a:rPr lang="zh-CN" altLang="en-US"/>
            </a:fld>
            <a:endParaRPr lang="en-US" altLang="zh-CN"/>
          </a:p>
        </p:txBody>
      </p:sp>
      <p:sp>
        <p:nvSpPr>
          <p:cNvPr id="174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p:txBody>
          <a:bodyPr/>
          <a:lstStyle/>
          <a:p>
            <a:pPr eaLnBrk="1" hangingPunct="1"/>
            <a:r>
              <a:rPr lang="zh-CN" altLang="en-US" sz="4000"/>
              <a:t>可信计算机系统评测标准（续）</a:t>
            </a:r>
            <a:endParaRPr lang="zh-CN" altLang="en-US" sz="4000"/>
          </a:p>
        </p:txBody>
      </p:sp>
      <p:sp>
        <p:nvSpPr>
          <p:cNvPr id="18435" name="Rectangle 3"/>
          <p:cNvSpPr>
            <a:spLocks noGrp="1" noRot="1"/>
          </p:cNvSpPr>
          <p:nvPr>
            <p:ph idx="1"/>
          </p:nvPr>
        </p:nvSpPr>
        <p:spPr>
          <a:xfrm>
            <a:off x="468313" y="2060575"/>
            <a:ext cx="7772400" cy="4114800"/>
          </a:xfrm>
        </p:spPr>
        <p:txBody>
          <a:bodyPr/>
          <a:lstStyle/>
          <a:p>
            <a:pPr eaLnBrk="1" hangingPunct="1"/>
            <a:r>
              <a:rPr lang="en-US" altLang="zh-CN" sz="2800"/>
              <a:t>R1 </a:t>
            </a:r>
            <a:r>
              <a:rPr lang="zh-CN" altLang="en-US" sz="2800"/>
              <a:t>安全策略（</a:t>
            </a:r>
            <a:r>
              <a:rPr lang="en-US" altLang="zh-CN" sz="2800"/>
              <a:t>Security Policy</a:t>
            </a:r>
            <a:r>
              <a:rPr lang="zh-CN" altLang="en-US" sz="2800"/>
              <a:t>）</a:t>
            </a:r>
            <a:endParaRPr lang="zh-CN" altLang="en-US" sz="2800"/>
          </a:p>
          <a:p>
            <a:pPr lvl="1" eaLnBrk="1" hangingPunct="1">
              <a:lnSpc>
                <a:spcPct val="110000"/>
              </a:lnSpc>
              <a:buFont typeface="Wingdings" panose="05000000000000000000" pitchFamily="2" charset="2"/>
              <a:buNone/>
            </a:pPr>
            <a:r>
              <a:rPr lang="zh-CN" altLang="en-US"/>
              <a:t>  </a:t>
            </a:r>
            <a:r>
              <a:rPr lang="en-US" altLang="zh-CN"/>
              <a:t>R1.1 </a:t>
            </a:r>
            <a:r>
              <a:rPr lang="zh-CN" altLang="en-US"/>
              <a:t>自主存取控制 （</a:t>
            </a:r>
            <a:r>
              <a:rPr lang="en-US" altLang="zh-CN"/>
              <a:t>Discretionary Access</a:t>
            </a:r>
            <a:endParaRPr lang="en-US" altLang="zh-CN"/>
          </a:p>
          <a:p>
            <a:pPr lvl="1" eaLnBrk="1" hangingPunct="1">
              <a:lnSpc>
                <a:spcPct val="110000"/>
              </a:lnSpc>
              <a:spcBef>
                <a:spcPct val="0"/>
              </a:spcBef>
              <a:buFont typeface="Wingdings" panose="05000000000000000000" pitchFamily="2" charset="2"/>
              <a:buNone/>
            </a:pPr>
            <a:r>
              <a:rPr lang="en-US" altLang="zh-CN"/>
              <a:t>            Control</a:t>
            </a:r>
            <a:r>
              <a:rPr lang="zh-CN" altLang="en-US"/>
              <a:t>， 简记为</a:t>
            </a:r>
            <a:r>
              <a:rPr lang="en-US" altLang="zh-CN"/>
              <a:t>DAC</a:t>
            </a:r>
            <a:r>
              <a:rPr lang="zh-CN" altLang="en-US"/>
              <a:t>）</a:t>
            </a:r>
            <a:endParaRPr lang="zh-CN" altLang="en-US"/>
          </a:p>
          <a:p>
            <a:pPr lvl="1" eaLnBrk="1" hangingPunct="1">
              <a:lnSpc>
                <a:spcPct val="110000"/>
              </a:lnSpc>
              <a:buFont typeface="Wingdings" panose="05000000000000000000" pitchFamily="2" charset="2"/>
              <a:buNone/>
            </a:pPr>
            <a:r>
              <a:rPr lang="zh-CN" altLang="en-US"/>
              <a:t>  </a:t>
            </a:r>
            <a:r>
              <a:rPr lang="en-US" altLang="zh-CN"/>
              <a:t>R1.2 </a:t>
            </a:r>
            <a:r>
              <a:rPr lang="zh-CN" altLang="en-US"/>
              <a:t>客体重用（</a:t>
            </a:r>
            <a:r>
              <a:rPr lang="en-US" altLang="zh-CN"/>
              <a:t>Object Reuse</a:t>
            </a:r>
            <a:r>
              <a:rPr lang="zh-CN" altLang="en-US"/>
              <a:t>）</a:t>
            </a:r>
            <a:endParaRPr lang="zh-CN" altLang="en-US"/>
          </a:p>
          <a:p>
            <a:pPr lvl="1" eaLnBrk="1" hangingPunct="1">
              <a:lnSpc>
                <a:spcPct val="110000"/>
              </a:lnSpc>
              <a:buFont typeface="Wingdings" panose="05000000000000000000" pitchFamily="2" charset="2"/>
              <a:buNone/>
            </a:pPr>
            <a:r>
              <a:rPr lang="zh-CN" altLang="en-US"/>
              <a:t>  </a:t>
            </a:r>
            <a:r>
              <a:rPr lang="en-US" altLang="zh-CN"/>
              <a:t>R1.3 </a:t>
            </a:r>
            <a:r>
              <a:rPr lang="zh-CN" altLang="en-US"/>
              <a:t>标记（</a:t>
            </a:r>
            <a:r>
              <a:rPr lang="en-US" altLang="zh-CN"/>
              <a:t>Labels</a:t>
            </a:r>
            <a:r>
              <a:rPr lang="zh-CN" altLang="en-US"/>
              <a:t>）</a:t>
            </a:r>
            <a:endParaRPr lang="zh-CN" altLang="en-US"/>
          </a:p>
          <a:p>
            <a:pPr lvl="1" eaLnBrk="1" hangingPunct="1">
              <a:lnSpc>
                <a:spcPct val="110000"/>
              </a:lnSpc>
              <a:buFont typeface="Wingdings" panose="05000000000000000000" pitchFamily="2" charset="2"/>
              <a:buNone/>
            </a:pPr>
            <a:r>
              <a:rPr lang="zh-CN" altLang="en-US"/>
              <a:t>  </a:t>
            </a:r>
            <a:r>
              <a:rPr lang="en-US" altLang="zh-CN"/>
              <a:t>R1.4 </a:t>
            </a:r>
            <a:r>
              <a:rPr lang="zh-CN" altLang="en-US"/>
              <a:t>强制存取控制（</a:t>
            </a:r>
            <a:r>
              <a:rPr lang="en-US" altLang="zh-CN"/>
              <a:t>Mandatory Access</a:t>
            </a:r>
            <a:endParaRPr lang="en-US" altLang="zh-CN"/>
          </a:p>
          <a:p>
            <a:pPr lvl="1" eaLnBrk="1" hangingPunct="1">
              <a:lnSpc>
                <a:spcPct val="110000"/>
              </a:lnSpc>
              <a:spcBef>
                <a:spcPct val="0"/>
              </a:spcBef>
              <a:buFont typeface="Wingdings" panose="05000000000000000000" pitchFamily="2" charset="2"/>
              <a:buNone/>
            </a:pPr>
            <a:r>
              <a:rPr lang="en-US" altLang="zh-CN"/>
              <a:t>                     Control</a:t>
            </a:r>
            <a:r>
              <a:rPr lang="zh-CN" altLang="en-US"/>
              <a:t>，简记为</a:t>
            </a:r>
            <a:r>
              <a:rPr lang="en-US" altLang="zh-CN"/>
              <a:t>MAC</a:t>
            </a:r>
            <a:r>
              <a:rPr lang="zh-CN" altLang="en-US"/>
              <a:t>）</a:t>
            </a:r>
            <a:endParaRPr lang="zh-CN" altLang="en-US"/>
          </a:p>
        </p:txBody>
      </p:sp>
      <p:sp>
        <p:nvSpPr>
          <p:cNvPr id="4" name="日期占位符 3"/>
          <p:cNvSpPr>
            <a:spLocks noGrp="1"/>
          </p:cNvSpPr>
          <p:nvPr>
            <p:ph type="dt" sz="quarter" idx="10"/>
          </p:nvPr>
        </p:nvSpPr>
        <p:spPr/>
        <p:txBody>
          <a:bodyPr/>
          <a:lstStyle/>
          <a:p>
            <a:pPr>
              <a:defRPr/>
            </a:pPr>
            <a:fld id="{76E7C879-3304-418A-A1DC-DBFB58D5EFDD}" type="datetime1">
              <a:rPr lang="zh-CN" altLang="en-US"/>
            </a:fld>
            <a:endParaRPr lang="en-US" altLang="zh-CN"/>
          </a:p>
        </p:txBody>
      </p:sp>
      <p:sp>
        <p:nvSpPr>
          <p:cNvPr id="184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p:cNvSpPr>
          <p:nvPr>
            <p:ph type="title"/>
          </p:nvPr>
        </p:nvSpPr>
        <p:spPr/>
        <p:txBody>
          <a:bodyPr/>
          <a:lstStyle/>
          <a:p>
            <a:pPr eaLnBrk="1" hangingPunct="1"/>
            <a:r>
              <a:rPr lang="zh-CN" altLang="en-US" sz="4000"/>
              <a:t>可信计算机系统评测标准（续）</a:t>
            </a:r>
            <a:endParaRPr lang="zh-CN" altLang="en-US" sz="4000"/>
          </a:p>
        </p:txBody>
      </p:sp>
      <p:sp>
        <p:nvSpPr>
          <p:cNvPr id="19459" name="Rectangle 3"/>
          <p:cNvSpPr>
            <a:spLocks noGrp="1" noRot="1"/>
          </p:cNvSpPr>
          <p:nvPr>
            <p:ph idx="1"/>
          </p:nvPr>
        </p:nvSpPr>
        <p:spPr>
          <a:xfrm>
            <a:off x="609600" y="2205038"/>
            <a:ext cx="8534400" cy="3894137"/>
          </a:xfrm>
        </p:spPr>
        <p:txBody>
          <a:bodyPr/>
          <a:lstStyle/>
          <a:p>
            <a:pPr eaLnBrk="1" hangingPunct="1"/>
            <a:r>
              <a:rPr lang="en-US" altLang="zh-CN" sz="2800"/>
              <a:t>R2 </a:t>
            </a:r>
            <a:r>
              <a:rPr lang="zh-CN" altLang="en-US" sz="2800"/>
              <a:t>责任（</a:t>
            </a:r>
            <a:r>
              <a:rPr lang="en-US" altLang="zh-CN" sz="2800"/>
              <a:t>Accountability</a:t>
            </a:r>
            <a:r>
              <a:rPr lang="zh-CN" altLang="en-US" sz="2800"/>
              <a:t>）</a:t>
            </a:r>
            <a:endParaRPr lang="zh-CN" altLang="en-US" sz="2800"/>
          </a:p>
          <a:p>
            <a:pPr lvl="1" eaLnBrk="1" hangingPunct="1">
              <a:buFont typeface="Wingdings" panose="05000000000000000000" pitchFamily="2" charset="2"/>
              <a:buNone/>
            </a:pPr>
            <a:r>
              <a:rPr lang="zh-CN" altLang="en-US"/>
              <a:t>  </a:t>
            </a:r>
            <a:r>
              <a:rPr lang="en-US" altLang="zh-CN"/>
              <a:t>R2.1 </a:t>
            </a:r>
            <a:r>
              <a:rPr lang="zh-CN" altLang="en-US"/>
              <a:t>标识与鉴别（</a:t>
            </a:r>
            <a:r>
              <a:rPr lang="en-US" altLang="zh-CN"/>
              <a:t>Identification &amp; Authentication</a:t>
            </a:r>
            <a:r>
              <a:rPr lang="zh-CN" altLang="en-US"/>
              <a:t>）</a:t>
            </a:r>
            <a:endParaRPr lang="zh-CN" altLang="en-US"/>
          </a:p>
          <a:p>
            <a:pPr lvl="1" eaLnBrk="1" hangingPunct="1">
              <a:buFont typeface="Wingdings" panose="05000000000000000000" pitchFamily="2" charset="2"/>
              <a:buNone/>
            </a:pPr>
            <a:r>
              <a:rPr lang="zh-CN" altLang="en-US"/>
              <a:t>  </a:t>
            </a:r>
            <a:r>
              <a:rPr lang="en-US" altLang="zh-CN"/>
              <a:t>R2.2 </a:t>
            </a:r>
            <a:r>
              <a:rPr lang="zh-CN" altLang="en-US"/>
              <a:t>审计（</a:t>
            </a:r>
            <a:r>
              <a:rPr lang="en-US" altLang="zh-CN"/>
              <a:t>Audit</a:t>
            </a:r>
            <a:r>
              <a:rPr lang="zh-CN" altLang="en-US"/>
              <a:t>）</a:t>
            </a:r>
            <a:endParaRPr lang="zh-CN" altLang="en-US"/>
          </a:p>
          <a:p>
            <a:pPr lvl="1" eaLnBrk="1" hangingPunct="1">
              <a:buFont typeface="Wingdings" panose="05000000000000000000" pitchFamily="2" charset="2"/>
              <a:buNone/>
            </a:pPr>
            <a:endParaRPr lang="zh-CN" altLang="en-US"/>
          </a:p>
          <a:p>
            <a:pPr eaLnBrk="1" hangingPunct="1"/>
            <a:r>
              <a:rPr lang="en-US" altLang="zh-CN" sz="2800"/>
              <a:t>R3 </a:t>
            </a:r>
            <a:r>
              <a:rPr lang="zh-CN" altLang="en-US" sz="2800"/>
              <a:t>保证（</a:t>
            </a:r>
            <a:r>
              <a:rPr lang="en-US" altLang="zh-CN" sz="2800"/>
              <a:t>Assurance</a:t>
            </a:r>
            <a:r>
              <a:rPr lang="zh-CN" altLang="en-US" sz="2800"/>
              <a:t>）</a:t>
            </a:r>
            <a:endParaRPr lang="zh-CN" altLang="en-US" sz="2800"/>
          </a:p>
          <a:p>
            <a:pPr lvl="1" eaLnBrk="1" hangingPunct="1">
              <a:buFont typeface="Wingdings" panose="05000000000000000000" pitchFamily="2" charset="2"/>
              <a:buNone/>
            </a:pPr>
            <a:r>
              <a:rPr lang="zh-CN" altLang="en-US"/>
              <a:t>  </a:t>
            </a:r>
            <a:r>
              <a:rPr lang="en-US" altLang="zh-CN"/>
              <a:t>R3.1 </a:t>
            </a:r>
            <a:r>
              <a:rPr lang="zh-CN" altLang="en-US"/>
              <a:t>操作保证（</a:t>
            </a:r>
            <a:r>
              <a:rPr lang="en-US" altLang="zh-CN"/>
              <a:t>Operational Assurance</a:t>
            </a:r>
            <a:r>
              <a:rPr lang="zh-CN" altLang="en-US"/>
              <a:t>）</a:t>
            </a:r>
            <a:endParaRPr lang="zh-CN" altLang="en-US"/>
          </a:p>
          <a:p>
            <a:pPr lvl="1" eaLnBrk="1" hangingPunct="1">
              <a:buFont typeface="Wingdings" panose="05000000000000000000" pitchFamily="2" charset="2"/>
              <a:buNone/>
            </a:pPr>
            <a:r>
              <a:rPr lang="zh-CN" altLang="en-US"/>
              <a:t>  </a:t>
            </a:r>
            <a:r>
              <a:rPr lang="en-US" altLang="zh-CN"/>
              <a:t>R3.2 </a:t>
            </a:r>
            <a:r>
              <a:rPr lang="zh-CN" altLang="en-US"/>
              <a:t>生命周期保证（</a:t>
            </a:r>
            <a:r>
              <a:rPr lang="en-US" altLang="zh-CN"/>
              <a:t>Life Cycle Assurance</a:t>
            </a:r>
            <a:r>
              <a:rPr lang="zh-CN" altLang="en-US"/>
              <a:t>）</a:t>
            </a:r>
            <a:endParaRPr lang="zh-CN" altLang="en-US"/>
          </a:p>
          <a:p>
            <a:pPr lvl="1"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B57BC5D7-6E7E-4503-ACE6-472061DC274F}" type="datetime1">
              <a:rPr lang="zh-CN" altLang="en-US"/>
            </a:fld>
            <a:endParaRPr lang="en-US" altLang="zh-CN"/>
          </a:p>
        </p:txBody>
      </p:sp>
      <p:sp>
        <p:nvSpPr>
          <p:cNvPr id="194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p:cNvSpPr>
          <p:nvPr>
            <p:ph type="title"/>
          </p:nvPr>
        </p:nvSpPr>
        <p:spPr/>
        <p:txBody>
          <a:bodyPr/>
          <a:lstStyle/>
          <a:p>
            <a:pPr eaLnBrk="1" hangingPunct="1"/>
            <a:r>
              <a:rPr lang="zh-CN" altLang="en-US" sz="4000"/>
              <a:t>可信计算机系统评测标准（续）</a:t>
            </a:r>
            <a:endParaRPr lang="zh-CN" altLang="en-US" sz="4000"/>
          </a:p>
        </p:txBody>
      </p:sp>
      <p:sp>
        <p:nvSpPr>
          <p:cNvPr id="20483" name="Rectangle 3"/>
          <p:cNvSpPr>
            <a:spLocks noGrp="1" noRot="1"/>
          </p:cNvSpPr>
          <p:nvPr>
            <p:ph idx="1"/>
          </p:nvPr>
        </p:nvSpPr>
        <p:spPr/>
        <p:txBody>
          <a:bodyPr/>
          <a:lstStyle/>
          <a:p>
            <a:pPr eaLnBrk="1" hangingPunct="1"/>
            <a:r>
              <a:rPr lang="en-US" altLang="zh-CN" sz="2800"/>
              <a:t>R4 </a:t>
            </a:r>
            <a:r>
              <a:rPr lang="zh-CN" altLang="en-US" sz="2800"/>
              <a:t>文档（</a:t>
            </a:r>
            <a:r>
              <a:rPr lang="en-US" altLang="zh-CN" sz="2800"/>
              <a:t>Documentation</a:t>
            </a:r>
            <a:r>
              <a:rPr lang="zh-CN" altLang="en-US" sz="2800"/>
              <a:t>）</a:t>
            </a:r>
            <a:endParaRPr lang="zh-CN" altLang="en-US" sz="2800"/>
          </a:p>
          <a:p>
            <a:pPr lvl="1" eaLnBrk="1" hangingPunct="1">
              <a:lnSpc>
                <a:spcPct val="110000"/>
              </a:lnSpc>
              <a:buFont typeface="Wingdings" panose="05000000000000000000" pitchFamily="2" charset="2"/>
              <a:buNone/>
            </a:pPr>
            <a:r>
              <a:rPr lang="zh-CN" altLang="en-US"/>
              <a:t>  </a:t>
            </a:r>
            <a:r>
              <a:rPr lang="en-US" altLang="zh-CN"/>
              <a:t>R4.1 </a:t>
            </a:r>
            <a:r>
              <a:rPr lang="zh-CN" altLang="en-US"/>
              <a:t>安全特性用户指南（</a:t>
            </a:r>
            <a:r>
              <a:rPr lang="en-US" altLang="zh-CN"/>
              <a:t>Security Features</a:t>
            </a:r>
            <a:endParaRPr lang="en-US" altLang="zh-CN"/>
          </a:p>
          <a:p>
            <a:pPr lvl="1" eaLnBrk="1" hangingPunct="1">
              <a:lnSpc>
                <a:spcPct val="110000"/>
              </a:lnSpc>
              <a:spcBef>
                <a:spcPct val="0"/>
              </a:spcBef>
              <a:buFont typeface="Wingdings" panose="05000000000000000000" pitchFamily="2" charset="2"/>
              <a:buNone/>
            </a:pPr>
            <a:r>
              <a:rPr lang="en-US" altLang="zh-CN"/>
              <a:t>                                              User's Guide</a:t>
            </a:r>
            <a:r>
              <a:rPr lang="zh-CN" altLang="en-US"/>
              <a:t>）</a:t>
            </a:r>
            <a:endParaRPr lang="zh-CN" altLang="en-US"/>
          </a:p>
          <a:p>
            <a:pPr lvl="1" eaLnBrk="1" hangingPunct="1">
              <a:lnSpc>
                <a:spcPct val="110000"/>
              </a:lnSpc>
              <a:buFont typeface="Wingdings" panose="05000000000000000000" pitchFamily="2" charset="2"/>
              <a:buNone/>
            </a:pPr>
            <a:r>
              <a:rPr lang="zh-CN" altLang="en-US"/>
              <a:t>  </a:t>
            </a:r>
            <a:r>
              <a:rPr lang="en-US" altLang="zh-CN"/>
              <a:t>R4.2 </a:t>
            </a:r>
            <a:r>
              <a:rPr lang="zh-CN" altLang="en-US"/>
              <a:t>可信设施手册（</a:t>
            </a:r>
            <a:r>
              <a:rPr lang="en-US" altLang="zh-CN"/>
              <a:t>Trusted Facility</a:t>
            </a:r>
            <a:endParaRPr lang="en-US" altLang="zh-CN"/>
          </a:p>
          <a:p>
            <a:pPr lvl="1" eaLnBrk="1" hangingPunct="1">
              <a:lnSpc>
                <a:spcPct val="110000"/>
              </a:lnSpc>
              <a:spcBef>
                <a:spcPct val="0"/>
              </a:spcBef>
              <a:buFont typeface="Wingdings" panose="05000000000000000000" pitchFamily="2" charset="2"/>
              <a:buNone/>
            </a:pPr>
            <a:r>
              <a:rPr lang="en-US" altLang="zh-CN"/>
              <a:t>                                       Manual</a:t>
            </a:r>
            <a:r>
              <a:rPr lang="zh-CN" altLang="en-US"/>
              <a:t>）</a:t>
            </a:r>
            <a:endParaRPr lang="zh-CN" altLang="en-US"/>
          </a:p>
          <a:p>
            <a:pPr lvl="1" eaLnBrk="1" hangingPunct="1">
              <a:lnSpc>
                <a:spcPct val="110000"/>
              </a:lnSpc>
              <a:buFont typeface="Wingdings" panose="05000000000000000000" pitchFamily="2" charset="2"/>
              <a:buNone/>
            </a:pPr>
            <a:r>
              <a:rPr lang="zh-CN" altLang="en-US"/>
              <a:t>  </a:t>
            </a:r>
            <a:r>
              <a:rPr lang="en-US" altLang="zh-CN"/>
              <a:t>R4.3 </a:t>
            </a:r>
            <a:r>
              <a:rPr lang="zh-CN" altLang="en-US"/>
              <a:t>测试文档（</a:t>
            </a:r>
            <a:r>
              <a:rPr lang="en-US" altLang="zh-CN"/>
              <a:t>Test Documentation</a:t>
            </a:r>
            <a:r>
              <a:rPr lang="zh-CN" altLang="en-US"/>
              <a:t>）</a:t>
            </a:r>
            <a:endParaRPr lang="zh-CN" altLang="en-US"/>
          </a:p>
          <a:p>
            <a:pPr lvl="1" eaLnBrk="1" hangingPunct="1">
              <a:lnSpc>
                <a:spcPct val="110000"/>
              </a:lnSpc>
              <a:buFont typeface="Wingdings" panose="05000000000000000000" pitchFamily="2" charset="2"/>
              <a:buNone/>
            </a:pPr>
            <a:r>
              <a:rPr lang="zh-CN" altLang="en-US"/>
              <a:t>  </a:t>
            </a:r>
            <a:r>
              <a:rPr lang="en-US" altLang="zh-CN"/>
              <a:t>R4.4 </a:t>
            </a:r>
            <a:r>
              <a:rPr lang="zh-CN" altLang="en-US"/>
              <a:t>设计文档（</a:t>
            </a:r>
            <a:r>
              <a:rPr lang="en-US" altLang="zh-CN"/>
              <a:t>Design Documentation</a:t>
            </a:r>
            <a:r>
              <a:rPr lang="zh-CN" altLang="en-US"/>
              <a:t>）</a:t>
            </a:r>
            <a:endParaRPr lang="zh-CN" altLang="en-US"/>
          </a:p>
        </p:txBody>
      </p:sp>
      <p:sp>
        <p:nvSpPr>
          <p:cNvPr id="4" name="日期占位符 3"/>
          <p:cNvSpPr>
            <a:spLocks noGrp="1"/>
          </p:cNvSpPr>
          <p:nvPr>
            <p:ph type="dt" sz="quarter" idx="10"/>
          </p:nvPr>
        </p:nvSpPr>
        <p:spPr/>
        <p:txBody>
          <a:bodyPr/>
          <a:lstStyle/>
          <a:p>
            <a:pPr>
              <a:defRPr/>
            </a:pPr>
            <a:fld id="{32261215-51C4-4763-AC9E-CFB1417EA1FE}" type="datetime1">
              <a:rPr lang="zh-CN" altLang="en-US"/>
            </a:fld>
            <a:endParaRPr lang="en-US" altLang="zh-CN"/>
          </a:p>
        </p:txBody>
      </p:sp>
      <p:sp>
        <p:nvSpPr>
          <p:cNvPr id="20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p:cNvSpPr>
          <p:nvPr>
            <p:ph type="title"/>
          </p:nvPr>
        </p:nvSpPr>
        <p:spPr/>
        <p:txBody>
          <a:bodyPr/>
          <a:lstStyle/>
          <a:p>
            <a:pPr eaLnBrk="1" hangingPunct="1"/>
            <a:r>
              <a:rPr lang="zh-CN" altLang="en-US" sz="4000"/>
              <a:t>可信计算机系统评测标准（续）</a:t>
            </a:r>
            <a:r>
              <a:rPr lang="zh-CN" altLang="en-US"/>
              <a:t> </a:t>
            </a:r>
            <a:endParaRPr lang="zh-CN" altLang="en-US"/>
          </a:p>
        </p:txBody>
      </p:sp>
      <p:sp>
        <p:nvSpPr>
          <p:cNvPr id="21507" name="Rectangle 3"/>
          <p:cNvSpPr>
            <a:spLocks noGrp="1" noRot="1"/>
          </p:cNvSpPr>
          <p:nvPr>
            <p:ph idx="1"/>
          </p:nvPr>
        </p:nvSpPr>
        <p:spPr>
          <a:xfrm>
            <a:off x="611188" y="1989138"/>
            <a:ext cx="8153400" cy="3894137"/>
          </a:xfrm>
        </p:spPr>
        <p:txBody>
          <a:bodyPr/>
          <a:lstStyle/>
          <a:p>
            <a:pPr eaLnBrk="1" hangingPunct="1"/>
            <a:r>
              <a:rPr lang="en-US" altLang="zh-CN" sz="3600"/>
              <a:t>TCSEC/TDI</a:t>
            </a:r>
            <a:r>
              <a:rPr lang="zh-CN" altLang="en-US" sz="3600"/>
              <a:t>安全级别划分</a:t>
            </a:r>
            <a:endParaRPr lang="zh-CN" altLang="en-US" sz="3600"/>
          </a:p>
          <a:p>
            <a:pPr eaLnBrk="1" hangingPunct="1"/>
            <a:endParaRPr lang="en-US" altLang="zh-CN" sz="2800"/>
          </a:p>
        </p:txBody>
      </p:sp>
      <p:sp>
        <p:nvSpPr>
          <p:cNvPr id="55" name="日期占位符 3"/>
          <p:cNvSpPr>
            <a:spLocks noGrp="1"/>
          </p:cNvSpPr>
          <p:nvPr>
            <p:ph type="dt" sz="quarter" idx="10"/>
          </p:nvPr>
        </p:nvSpPr>
        <p:spPr/>
        <p:txBody>
          <a:bodyPr/>
          <a:lstStyle/>
          <a:p>
            <a:pPr>
              <a:defRPr/>
            </a:pPr>
            <a:fld id="{117EE6B9-5F25-4937-AE7B-19A35628D8BD}" type="datetime1">
              <a:rPr lang="zh-CN" altLang="en-US"/>
            </a:fld>
            <a:endParaRPr lang="en-US" altLang="zh-CN"/>
          </a:p>
        </p:txBody>
      </p:sp>
      <p:sp>
        <p:nvSpPr>
          <p:cNvPr id="21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grpSp>
        <p:nvGrpSpPr>
          <p:cNvPr id="21510" name="Group 4"/>
          <p:cNvGrpSpPr/>
          <p:nvPr/>
        </p:nvGrpSpPr>
        <p:grpSpPr bwMode="auto">
          <a:xfrm>
            <a:off x="1116013" y="2708275"/>
            <a:ext cx="7343775" cy="3429000"/>
            <a:chOff x="-3" y="-3"/>
            <a:chExt cx="3071" cy="3078"/>
          </a:xfrm>
        </p:grpSpPr>
        <p:grpSp>
          <p:nvGrpSpPr>
            <p:cNvPr id="21511" name="Group 5"/>
            <p:cNvGrpSpPr/>
            <p:nvPr/>
          </p:nvGrpSpPr>
          <p:grpSpPr bwMode="auto">
            <a:xfrm>
              <a:off x="0" y="0"/>
              <a:ext cx="3065" cy="3072"/>
              <a:chOff x="0" y="0"/>
              <a:chExt cx="3065" cy="3072"/>
            </a:xfrm>
          </p:grpSpPr>
          <p:grpSp>
            <p:nvGrpSpPr>
              <p:cNvPr id="21513" name="Group 6"/>
              <p:cNvGrpSpPr/>
              <p:nvPr/>
            </p:nvGrpSpPr>
            <p:grpSpPr bwMode="auto">
              <a:xfrm>
                <a:off x="0" y="0"/>
                <a:ext cx="709" cy="384"/>
                <a:chOff x="0" y="0"/>
                <a:chExt cx="709" cy="384"/>
              </a:xfrm>
            </p:grpSpPr>
            <p:sp>
              <p:nvSpPr>
                <p:cNvPr id="21559" name="Rectangle 7"/>
                <p:cNvSpPr>
                  <a:spLocks noChangeArrowheads="1"/>
                </p:cNvSpPr>
                <p:nvPr/>
              </p:nvSpPr>
              <p:spPr bwMode="auto">
                <a:xfrm>
                  <a:off x="43" y="0"/>
                  <a:ext cx="6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zh-CN" altLang="en-US" sz="1600" b="1"/>
                    <a:t>安 全 级 别</a:t>
                  </a:r>
                  <a:endParaRPr lang="zh-CN" altLang="en-US" sz="1600"/>
                </a:p>
              </p:txBody>
            </p:sp>
            <p:sp>
              <p:nvSpPr>
                <p:cNvPr id="21560" name="Rectangle 8"/>
                <p:cNvSpPr>
                  <a:spLocks noChangeArrowheads="1"/>
                </p:cNvSpPr>
                <p:nvPr/>
              </p:nvSpPr>
              <p:spPr bwMode="auto">
                <a:xfrm>
                  <a:off x="0" y="0"/>
                  <a:ext cx="70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14" name="Group 9"/>
              <p:cNvGrpSpPr/>
              <p:nvPr/>
            </p:nvGrpSpPr>
            <p:grpSpPr bwMode="auto">
              <a:xfrm>
                <a:off x="709" y="0"/>
                <a:ext cx="2356" cy="384"/>
                <a:chOff x="709" y="0"/>
                <a:chExt cx="2356" cy="384"/>
              </a:xfrm>
            </p:grpSpPr>
            <p:sp>
              <p:nvSpPr>
                <p:cNvPr id="21557" name="Rectangle 10"/>
                <p:cNvSpPr>
                  <a:spLocks noChangeArrowheads="1"/>
                </p:cNvSpPr>
                <p:nvPr/>
              </p:nvSpPr>
              <p:spPr bwMode="auto">
                <a:xfrm>
                  <a:off x="752" y="0"/>
                  <a:ext cx="227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en-US" altLang="zh-CN" sz="1800" b="1"/>
                    <a:t>       </a:t>
                  </a:r>
                  <a:r>
                    <a:rPr lang="zh-CN" altLang="en-US" sz="1800" b="1"/>
                    <a:t>定        义</a:t>
                  </a:r>
                  <a:endParaRPr lang="zh-CN" altLang="en-US"/>
                </a:p>
              </p:txBody>
            </p:sp>
            <p:sp>
              <p:nvSpPr>
                <p:cNvPr id="21558" name="Rectangle 11"/>
                <p:cNvSpPr>
                  <a:spLocks noChangeArrowheads="1"/>
                </p:cNvSpPr>
                <p:nvPr/>
              </p:nvSpPr>
              <p:spPr bwMode="auto">
                <a:xfrm>
                  <a:off x="709" y="0"/>
                  <a:ext cx="235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15" name="Group 12"/>
              <p:cNvGrpSpPr/>
              <p:nvPr/>
            </p:nvGrpSpPr>
            <p:grpSpPr bwMode="auto">
              <a:xfrm>
                <a:off x="0" y="384"/>
                <a:ext cx="709" cy="384"/>
                <a:chOff x="0" y="384"/>
                <a:chExt cx="709" cy="384"/>
              </a:xfrm>
            </p:grpSpPr>
            <p:sp>
              <p:nvSpPr>
                <p:cNvPr id="21555" name="Rectangle 13"/>
                <p:cNvSpPr>
                  <a:spLocks noChangeArrowheads="1"/>
                </p:cNvSpPr>
                <p:nvPr/>
              </p:nvSpPr>
              <p:spPr bwMode="auto">
                <a:xfrm>
                  <a:off x="43" y="384"/>
                  <a:ext cx="6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en-US" altLang="zh-CN" sz="1800" b="1"/>
                    <a:t>A1</a:t>
                  </a:r>
                  <a:endParaRPr lang="en-US" altLang="zh-CN" sz="1800"/>
                </a:p>
              </p:txBody>
            </p:sp>
            <p:sp>
              <p:nvSpPr>
                <p:cNvPr id="21556" name="Rectangle 14"/>
                <p:cNvSpPr>
                  <a:spLocks noChangeArrowheads="1"/>
                </p:cNvSpPr>
                <p:nvPr/>
              </p:nvSpPr>
              <p:spPr bwMode="auto">
                <a:xfrm>
                  <a:off x="0" y="384"/>
                  <a:ext cx="70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16" name="Group 15"/>
              <p:cNvGrpSpPr/>
              <p:nvPr/>
            </p:nvGrpSpPr>
            <p:grpSpPr bwMode="auto">
              <a:xfrm>
                <a:off x="709" y="384"/>
                <a:ext cx="2356" cy="384"/>
                <a:chOff x="709" y="384"/>
                <a:chExt cx="2356" cy="384"/>
              </a:xfrm>
            </p:grpSpPr>
            <p:sp>
              <p:nvSpPr>
                <p:cNvPr id="21553" name="Rectangle 16"/>
                <p:cNvSpPr>
                  <a:spLocks noChangeArrowheads="1"/>
                </p:cNvSpPr>
                <p:nvPr/>
              </p:nvSpPr>
              <p:spPr bwMode="auto">
                <a:xfrm>
                  <a:off x="752" y="384"/>
                  <a:ext cx="227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zh-CN" altLang="en-US" sz="1800" b="1"/>
                    <a:t>验证设计（</a:t>
                  </a:r>
                  <a:r>
                    <a:rPr lang="en-US" altLang="zh-CN" sz="1800" b="1"/>
                    <a:t>Verified Design</a:t>
                  </a:r>
                  <a:r>
                    <a:rPr lang="zh-CN" altLang="en-US" sz="1800" b="1"/>
                    <a:t>）</a:t>
                  </a:r>
                  <a:endParaRPr lang="zh-CN" altLang="en-US" sz="1800"/>
                </a:p>
              </p:txBody>
            </p:sp>
            <p:sp>
              <p:nvSpPr>
                <p:cNvPr id="21554" name="Rectangle 17"/>
                <p:cNvSpPr>
                  <a:spLocks noChangeArrowheads="1"/>
                </p:cNvSpPr>
                <p:nvPr/>
              </p:nvSpPr>
              <p:spPr bwMode="auto">
                <a:xfrm>
                  <a:off x="709" y="384"/>
                  <a:ext cx="235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17" name="Group 18"/>
              <p:cNvGrpSpPr/>
              <p:nvPr/>
            </p:nvGrpSpPr>
            <p:grpSpPr bwMode="auto">
              <a:xfrm>
                <a:off x="0" y="768"/>
                <a:ext cx="709" cy="384"/>
                <a:chOff x="0" y="768"/>
                <a:chExt cx="709" cy="384"/>
              </a:xfrm>
            </p:grpSpPr>
            <p:sp>
              <p:nvSpPr>
                <p:cNvPr id="21551" name="Rectangle 19"/>
                <p:cNvSpPr>
                  <a:spLocks noChangeArrowheads="1"/>
                </p:cNvSpPr>
                <p:nvPr/>
              </p:nvSpPr>
              <p:spPr bwMode="auto">
                <a:xfrm>
                  <a:off x="43" y="768"/>
                  <a:ext cx="6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en-US" altLang="zh-CN" sz="1800" b="1"/>
                    <a:t>    B3</a:t>
                  </a:r>
                  <a:endParaRPr lang="en-US" altLang="zh-CN"/>
                </a:p>
              </p:txBody>
            </p:sp>
            <p:sp>
              <p:nvSpPr>
                <p:cNvPr id="21552" name="Rectangle 20"/>
                <p:cNvSpPr>
                  <a:spLocks noChangeArrowheads="1"/>
                </p:cNvSpPr>
                <p:nvPr/>
              </p:nvSpPr>
              <p:spPr bwMode="auto">
                <a:xfrm>
                  <a:off x="0" y="768"/>
                  <a:ext cx="70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18" name="Group 21"/>
              <p:cNvGrpSpPr/>
              <p:nvPr/>
            </p:nvGrpSpPr>
            <p:grpSpPr bwMode="auto">
              <a:xfrm>
                <a:off x="709" y="768"/>
                <a:ext cx="2356" cy="384"/>
                <a:chOff x="709" y="768"/>
                <a:chExt cx="2356" cy="384"/>
              </a:xfrm>
            </p:grpSpPr>
            <p:sp>
              <p:nvSpPr>
                <p:cNvPr id="21549" name="Rectangle 22"/>
                <p:cNvSpPr>
                  <a:spLocks noChangeArrowheads="1"/>
                </p:cNvSpPr>
                <p:nvPr/>
              </p:nvSpPr>
              <p:spPr bwMode="auto">
                <a:xfrm>
                  <a:off x="752" y="768"/>
                  <a:ext cx="227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zh-CN" altLang="en-US" sz="1800" b="1"/>
                    <a:t>安全域（</a:t>
                  </a:r>
                  <a:r>
                    <a:rPr lang="en-US" altLang="zh-CN" sz="1800" b="1"/>
                    <a:t>Security Domains</a:t>
                  </a:r>
                  <a:r>
                    <a:rPr lang="zh-CN" altLang="en-US" sz="1800" b="1"/>
                    <a:t>）</a:t>
                  </a:r>
                  <a:endParaRPr lang="zh-CN" altLang="en-US" sz="1800" b="1"/>
                </a:p>
              </p:txBody>
            </p:sp>
            <p:sp>
              <p:nvSpPr>
                <p:cNvPr id="21550" name="Rectangle 23"/>
                <p:cNvSpPr>
                  <a:spLocks noChangeArrowheads="1"/>
                </p:cNvSpPr>
                <p:nvPr/>
              </p:nvSpPr>
              <p:spPr bwMode="auto">
                <a:xfrm>
                  <a:off x="709" y="768"/>
                  <a:ext cx="235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19" name="Group 24"/>
              <p:cNvGrpSpPr/>
              <p:nvPr/>
            </p:nvGrpSpPr>
            <p:grpSpPr bwMode="auto">
              <a:xfrm>
                <a:off x="0" y="1152"/>
                <a:ext cx="709" cy="384"/>
                <a:chOff x="0" y="1152"/>
                <a:chExt cx="709" cy="384"/>
              </a:xfrm>
            </p:grpSpPr>
            <p:sp>
              <p:nvSpPr>
                <p:cNvPr id="21547" name="Rectangle 25"/>
                <p:cNvSpPr>
                  <a:spLocks noChangeArrowheads="1"/>
                </p:cNvSpPr>
                <p:nvPr/>
              </p:nvSpPr>
              <p:spPr bwMode="auto">
                <a:xfrm>
                  <a:off x="43" y="1152"/>
                  <a:ext cx="6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en-US" altLang="zh-CN" sz="1000" b="1"/>
                    <a:t>       </a:t>
                  </a:r>
                  <a:r>
                    <a:rPr lang="en-US" altLang="zh-CN" sz="1800" b="1"/>
                    <a:t>B2</a:t>
                  </a:r>
                  <a:endParaRPr lang="en-US" altLang="zh-CN"/>
                </a:p>
              </p:txBody>
            </p:sp>
            <p:sp>
              <p:nvSpPr>
                <p:cNvPr id="21548" name="Rectangle 26"/>
                <p:cNvSpPr>
                  <a:spLocks noChangeArrowheads="1"/>
                </p:cNvSpPr>
                <p:nvPr/>
              </p:nvSpPr>
              <p:spPr bwMode="auto">
                <a:xfrm>
                  <a:off x="0" y="1152"/>
                  <a:ext cx="70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20" name="Group 27"/>
              <p:cNvGrpSpPr/>
              <p:nvPr/>
            </p:nvGrpSpPr>
            <p:grpSpPr bwMode="auto">
              <a:xfrm>
                <a:off x="709" y="1152"/>
                <a:ext cx="2356" cy="384"/>
                <a:chOff x="709" y="1152"/>
                <a:chExt cx="2356" cy="384"/>
              </a:xfrm>
            </p:grpSpPr>
            <p:sp>
              <p:nvSpPr>
                <p:cNvPr id="21545" name="Rectangle 28"/>
                <p:cNvSpPr>
                  <a:spLocks noChangeArrowheads="1"/>
                </p:cNvSpPr>
                <p:nvPr/>
              </p:nvSpPr>
              <p:spPr bwMode="auto">
                <a:xfrm>
                  <a:off x="752" y="1152"/>
                  <a:ext cx="227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zh-CN" altLang="en-US" sz="1800" b="1"/>
                    <a:t>结构化保护（</a:t>
                  </a:r>
                  <a:r>
                    <a:rPr lang="en-US" altLang="zh-CN" sz="1800" b="1"/>
                    <a:t>Structural Protection</a:t>
                  </a:r>
                  <a:r>
                    <a:rPr lang="zh-CN" altLang="en-US" sz="1800" b="1"/>
                    <a:t>）</a:t>
                  </a:r>
                  <a:endParaRPr lang="zh-CN" altLang="en-US" sz="1800" b="1"/>
                </a:p>
              </p:txBody>
            </p:sp>
            <p:sp>
              <p:nvSpPr>
                <p:cNvPr id="21546" name="Rectangle 29"/>
                <p:cNvSpPr>
                  <a:spLocks noChangeArrowheads="1"/>
                </p:cNvSpPr>
                <p:nvPr/>
              </p:nvSpPr>
              <p:spPr bwMode="auto">
                <a:xfrm>
                  <a:off x="709" y="1152"/>
                  <a:ext cx="235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21" name="Group 30"/>
              <p:cNvGrpSpPr/>
              <p:nvPr/>
            </p:nvGrpSpPr>
            <p:grpSpPr bwMode="auto">
              <a:xfrm>
                <a:off x="0" y="1536"/>
                <a:ext cx="709" cy="384"/>
                <a:chOff x="0" y="1536"/>
                <a:chExt cx="709" cy="384"/>
              </a:xfrm>
            </p:grpSpPr>
            <p:sp>
              <p:nvSpPr>
                <p:cNvPr id="21543" name="Rectangle 31"/>
                <p:cNvSpPr>
                  <a:spLocks noChangeArrowheads="1"/>
                </p:cNvSpPr>
                <p:nvPr/>
              </p:nvSpPr>
              <p:spPr bwMode="auto">
                <a:xfrm>
                  <a:off x="43" y="1536"/>
                  <a:ext cx="6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en-US" altLang="zh-CN" sz="1000" b="1"/>
                    <a:t>       </a:t>
                  </a:r>
                  <a:r>
                    <a:rPr lang="en-US" altLang="zh-CN" sz="1800" b="1"/>
                    <a:t>B1</a:t>
                  </a:r>
                  <a:endParaRPr lang="en-US" altLang="zh-CN" sz="1800"/>
                </a:p>
              </p:txBody>
            </p:sp>
            <p:sp>
              <p:nvSpPr>
                <p:cNvPr id="21544" name="Rectangle 32"/>
                <p:cNvSpPr>
                  <a:spLocks noChangeArrowheads="1"/>
                </p:cNvSpPr>
                <p:nvPr/>
              </p:nvSpPr>
              <p:spPr bwMode="auto">
                <a:xfrm>
                  <a:off x="0" y="1536"/>
                  <a:ext cx="70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22" name="Group 33"/>
              <p:cNvGrpSpPr/>
              <p:nvPr/>
            </p:nvGrpSpPr>
            <p:grpSpPr bwMode="auto">
              <a:xfrm>
                <a:off x="709" y="1536"/>
                <a:ext cx="2356" cy="384"/>
                <a:chOff x="709" y="1536"/>
                <a:chExt cx="2356" cy="384"/>
              </a:xfrm>
            </p:grpSpPr>
            <p:sp>
              <p:nvSpPr>
                <p:cNvPr id="21541" name="Rectangle 34"/>
                <p:cNvSpPr>
                  <a:spLocks noChangeArrowheads="1"/>
                </p:cNvSpPr>
                <p:nvPr/>
              </p:nvSpPr>
              <p:spPr bwMode="auto">
                <a:xfrm>
                  <a:off x="752" y="1536"/>
                  <a:ext cx="227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zh-CN" altLang="en-US" sz="1800" b="1"/>
                    <a:t>标记安全保护（</a:t>
                  </a:r>
                  <a:r>
                    <a:rPr lang="en-US" altLang="zh-CN" sz="1800" b="1"/>
                    <a:t>Labeled Security Protection</a:t>
                  </a:r>
                  <a:r>
                    <a:rPr lang="zh-CN" altLang="en-US" sz="1800" b="1"/>
                    <a:t>）</a:t>
                  </a:r>
                  <a:endParaRPr lang="zh-CN" altLang="en-US" sz="1800" b="1"/>
                </a:p>
              </p:txBody>
            </p:sp>
            <p:sp>
              <p:nvSpPr>
                <p:cNvPr id="21542" name="Rectangle 35"/>
                <p:cNvSpPr>
                  <a:spLocks noChangeArrowheads="1"/>
                </p:cNvSpPr>
                <p:nvPr/>
              </p:nvSpPr>
              <p:spPr bwMode="auto">
                <a:xfrm>
                  <a:off x="709" y="1536"/>
                  <a:ext cx="235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23" name="Group 36"/>
              <p:cNvGrpSpPr/>
              <p:nvPr/>
            </p:nvGrpSpPr>
            <p:grpSpPr bwMode="auto">
              <a:xfrm>
                <a:off x="0" y="1920"/>
                <a:ext cx="709" cy="384"/>
                <a:chOff x="0" y="1920"/>
                <a:chExt cx="709" cy="384"/>
              </a:xfrm>
            </p:grpSpPr>
            <p:sp>
              <p:nvSpPr>
                <p:cNvPr id="21539" name="Rectangle 37"/>
                <p:cNvSpPr>
                  <a:spLocks noChangeArrowheads="1"/>
                </p:cNvSpPr>
                <p:nvPr/>
              </p:nvSpPr>
              <p:spPr bwMode="auto">
                <a:xfrm>
                  <a:off x="43" y="1920"/>
                  <a:ext cx="6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en-US" altLang="zh-CN" sz="1000" b="1"/>
                    <a:t>            </a:t>
                  </a:r>
                  <a:r>
                    <a:rPr lang="en-US" altLang="zh-CN" sz="1800" b="1"/>
                    <a:t>C2</a:t>
                  </a:r>
                  <a:endParaRPr lang="en-US" altLang="zh-CN" sz="1800"/>
                </a:p>
              </p:txBody>
            </p:sp>
            <p:sp>
              <p:nvSpPr>
                <p:cNvPr id="21540" name="Rectangle 38"/>
                <p:cNvSpPr>
                  <a:spLocks noChangeArrowheads="1"/>
                </p:cNvSpPr>
                <p:nvPr/>
              </p:nvSpPr>
              <p:spPr bwMode="auto">
                <a:xfrm>
                  <a:off x="0" y="1920"/>
                  <a:ext cx="70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24" name="Group 39"/>
              <p:cNvGrpSpPr/>
              <p:nvPr/>
            </p:nvGrpSpPr>
            <p:grpSpPr bwMode="auto">
              <a:xfrm>
                <a:off x="709" y="1920"/>
                <a:ext cx="2356" cy="384"/>
                <a:chOff x="709" y="1920"/>
                <a:chExt cx="2356" cy="384"/>
              </a:xfrm>
            </p:grpSpPr>
            <p:sp>
              <p:nvSpPr>
                <p:cNvPr id="21537" name="Rectangle 40"/>
                <p:cNvSpPr>
                  <a:spLocks noChangeArrowheads="1"/>
                </p:cNvSpPr>
                <p:nvPr/>
              </p:nvSpPr>
              <p:spPr bwMode="auto">
                <a:xfrm>
                  <a:off x="752" y="1920"/>
                  <a:ext cx="227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zh-CN" altLang="en-US" sz="1800" b="1"/>
                    <a:t>受控的存取保护</a:t>
                  </a:r>
                  <a:r>
                    <a:rPr lang="zh-CN" altLang="en-US" sz="1600" b="1"/>
                    <a:t>（</a:t>
                  </a:r>
                  <a:r>
                    <a:rPr lang="en-US" altLang="zh-CN" sz="1600" b="1"/>
                    <a:t>Controlled Access Protection</a:t>
                  </a:r>
                  <a:r>
                    <a:rPr lang="zh-CN" altLang="en-US" sz="1600" b="1"/>
                    <a:t>）</a:t>
                  </a:r>
                  <a:endParaRPr lang="zh-CN" altLang="en-US" sz="1800"/>
                </a:p>
              </p:txBody>
            </p:sp>
            <p:sp>
              <p:nvSpPr>
                <p:cNvPr id="21538" name="Rectangle 41"/>
                <p:cNvSpPr>
                  <a:spLocks noChangeArrowheads="1"/>
                </p:cNvSpPr>
                <p:nvPr/>
              </p:nvSpPr>
              <p:spPr bwMode="auto">
                <a:xfrm>
                  <a:off x="709" y="1920"/>
                  <a:ext cx="235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25" name="Group 42"/>
              <p:cNvGrpSpPr/>
              <p:nvPr/>
            </p:nvGrpSpPr>
            <p:grpSpPr bwMode="auto">
              <a:xfrm>
                <a:off x="0" y="2304"/>
                <a:ext cx="709" cy="384"/>
                <a:chOff x="0" y="2304"/>
                <a:chExt cx="709" cy="384"/>
              </a:xfrm>
            </p:grpSpPr>
            <p:sp>
              <p:nvSpPr>
                <p:cNvPr id="21535" name="Rectangle 43"/>
                <p:cNvSpPr>
                  <a:spLocks noChangeArrowheads="1"/>
                </p:cNvSpPr>
                <p:nvPr/>
              </p:nvSpPr>
              <p:spPr bwMode="auto">
                <a:xfrm>
                  <a:off x="43" y="2304"/>
                  <a:ext cx="6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en-US" altLang="zh-CN" sz="1000" b="1"/>
                    <a:t>             </a:t>
                  </a:r>
                  <a:r>
                    <a:rPr lang="en-US" altLang="zh-CN" sz="1800" b="1"/>
                    <a:t>C1</a:t>
                  </a:r>
                  <a:endParaRPr lang="en-US" altLang="zh-CN" sz="1800"/>
                </a:p>
              </p:txBody>
            </p:sp>
            <p:sp>
              <p:nvSpPr>
                <p:cNvPr id="21536" name="Rectangle 44"/>
                <p:cNvSpPr>
                  <a:spLocks noChangeArrowheads="1"/>
                </p:cNvSpPr>
                <p:nvPr/>
              </p:nvSpPr>
              <p:spPr bwMode="auto">
                <a:xfrm>
                  <a:off x="0" y="2304"/>
                  <a:ext cx="70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26" name="Group 45"/>
              <p:cNvGrpSpPr/>
              <p:nvPr/>
            </p:nvGrpSpPr>
            <p:grpSpPr bwMode="auto">
              <a:xfrm>
                <a:off x="709" y="2304"/>
                <a:ext cx="2356" cy="384"/>
                <a:chOff x="709" y="2304"/>
                <a:chExt cx="2356" cy="384"/>
              </a:xfrm>
            </p:grpSpPr>
            <p:sp>
              <p:nvSpPr>
                <p:cNvPr id="21533" name="Rectangle 46"/>
                <p:cNvSpPr>
                  <a:spLocks noChangeArrowheads="1"/>
                </p:cNvSpPr>
                <p:nvPr/>
              </p:nvSpPr>
              <p:spPr bwMode="auto">
                <a:xfrm>
                  <a:off x="752" y="2304"/>
                  <a:ext cx="227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zh-CN" altLang="en-US" sz="1800" b="1"/>
                    <a:t>自主安全保护</a:t>
                  </a:r>
                  <a:r>
                    <a:rPr lang="zh-CN" altLang="en-US" sz="1600" b="1"/>
                    <a:t>（</a:t>
                  </a:r>
                  <a:r>
                    <a:rPr lang="en-US" altLang="zh-CN" sz="1600" b="1"/>
                    <a:t>Discretionary Security Protection</a:t>
                  </a:r>
                  <a:r>
                    <a:rPr lang="zh-CN" altLang="en-US" sz="1600" b="1"/>
                    <a:t>）</a:t>
                  </a:r>
                  <a:endParaRPr lang="zh-CN" altLang="en-US" sz="1600"/>
                </a:p>
              </p:txBody>
            </p:sp>
            <p:sp>
              <p:nvSpPr>
                <p:cNvPr id="21534" name="Rectangle 47"/>
                <p:cNvSpPr>
                  <a:spLocks noChangeArrowheads="1"/>
                </p:cNvSpPr>
                <p:nvPr/>
              </p:nvSpPr>
              <p:spPr bwMode="auto">
                <a:xfrm>
                  <a:off x="709" y="2304"/>
                  <a:ext cx="235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27" name="Group 48"/>
              <p:cNvGrpSpPr/>
              <p:nvPr/>
            </p:nvGrpSpPr>
            <p:grpSpPr bwMode="auto">
              <a:xfrm>
                <a:off x="0" y="2688"/>
                <a:ext cx="709" cy="384"/>
                <a:chOff x="0" y="2688"/>
                <a:chExt cx="709" cy="384"/>
              </a:xfrm>
            </p:grpSpPr>
            <p:sp>
              <p:nvSpPr>
                <p:cNvPr id="21531" name="Rectangle 49"/>
                <p:cNvSpPr>
                  <a:spLocks noChangeArrowheads="1"/>
                </p:cNvSpPr>
                <p:nvPr/>
              </p:nvSpPr>
              <p:spPr bwMode="auto">
                <a:xfrm>
                  <a:off x="43" y="2688"/>
                  <a:ext cx="62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en-US" altLang="zh-CN" sz="1000" b="1"/>
                    <a:t>                       </a:t>
                  </a:r>
                  <a:r>
                    <a:rPr lang="en-US" altLang="zh-CN" sz="1800" b="1"/>
                    <a:t>D</a:t>
                  </a:r>
                  <a:endParaRPr lang="en-US" altLang="zh-CN" sz="1800"/>
                </a:p>
              </p:txBody>
            </p:sp>
            <p:sp>
              <p:nvSpPr>
                <p:cNvPr id="21532" name="Rectangle 50"/>
                <p:cNvSpPr>
                  <a:spLocks noChangeArrowheads="1"/>
                </p:cNvSpPr>
                <p:nvPr/>
              </p:nvSpPr>
              <p:spPr bwMode="auto">
                <a:xfrm>
                  <a:off x="0" y="2688"/>
                  <a:ext cx="70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528" name="Group 51"/>
              <p:cNvGrpSpPr/>
              <p:nvPr/>
            </p:nvGrpSpPr>
            <p:grpSpPr bwMode="auto">
              <a:xfrm>
                <a:off x="709" y="2688"/>
                <a:ext cx="2356" cy="384"/>
                <a:chOff x="709" y="2688"/>
                <a:chExt cx="2356" cy="384"/>
              </a:xfrm>
            </p:grpSpPr>
            <p:sp>
              <p:nvSpPr>
                <p:cNvPr id="21529" name="Rectangle 52"/>
                <p:cNvSpPr>
                  <a:spLocks noChangeArrowheads="1"/>
                </p:cNvSpPr>
                <p:nvPr/>
              </p:nvSpPr>
              <p:spPr bwMode="auto">
                <a:xfrm>
                  <a:off x="752" y="2688"/>
                  <a:ext cx="227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 hangingPunct="1"/>
                  <a:r>
                    <a:rPr lang="zh-CN" altLang="en-US" sz="1800" b="1"/>
                    <a:t>最小保护（</a:t>
                  </a:r>
                  <a:r>
                    <a:rPr lang="en-US" altLang="zh-CN" sz="1800" b="1"/>
                    <a:t>Minimal Protection</a:t>
                  </a:r>
                  <a:r>
                    <a:rPr lang="zh-CN" altLang="en-US" sz="1800" b="1"/>
                    <a:t>）</a:t>
                  </a:r>
                  <a:endParaRPr lang="zh-CN" altLang="en-US" sz="1800" b="1"/>
                </a:p>
              </p:txBody>
            </p:sp>
            <p:sp>
              <p:nvSpPr>
                <p:cNvPr id="21530" name="Rectangle 53"/>
                <p:cNvSpPr>
                  <a:spLocks noChangeArrowheads="1"/>
                </p:cNvSpPr>
                <p:nvPr/>
              </p:nvSpPr>
              <p:spPr bwMode="auto">
                <a:xfrm>
                  <a:off x="709" y="2688"/>
                  <a:ext cx="2356"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21512" name="Rectangle 54"/>
            <p:cNvSpPr>
              <a:spLocks noChangeArrowheads="1"/>
            </p:cNvSpPr>
            <p:nvPr/>
          </p:nvSpPr>
          <p:spPr bwMode="auto">
            <a:xfrm>
              <a:off x="-3" y="-3"/>
              <a:ext cx="3071" cy="3078"/>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p:cNvSpPr>
          <p:nvPr>
            <p:ph type="title"/>
          </p:nvPr>
        </p:nvSpPr>
        <p:spPr/>
        <p:txBody>
          <a:bodyPr/>
          <a:lstStyle/>
          <a:p>
            <a:pPr eaLnBrk="1" hangingPunct="1"/>
            <a:r>
              <a:rPr lang="zh-CN" altLang="en-US" sz="4000"/>
              <a:t>可信计算机系统评测标准（续）</a:t>
            </a:r>
            <a:endParaRPr lang="zh-CN" altLang="en-US" sz="4000"/>
          </a:p>
        </p:txBody>
      </p:sp>
      <p:sp>
        <p:nvSpPr>
          <p:cNvPr id="22531" name="Rectangle 3"/>
          <p:cNvSpPr>
            <a:spLocks noGrp="1" noRot="1"/>
          </p:cNvSpPr>
          <p:nvPr>
            <p:ph idx="1"/>
          </p:nvPr>
        </p:nvSpPr>
        <p:spPr>
          <a:xfrm>
            <a:off x="684213" y="1989138"/>
            <a:ext cx="8064500" cy="4114800"/>
          </a:xfrm>
        </p:spPr>
        <p:txBody>
          <a:bodyPr/>
          <a:lstStyle/>
          <a:p>
            <a:pPr lvl="1" eaLnBrk="1" hangingPunct="1"/>
            <a:r>
              <a:rPr lang="zh-CN" altLang="en-US"/>
              <a:t>四组</a:t>
            </a:r>
            <a:r>
              <a:rPr lang="en-US" altLang="zh-CN"/>
              <a:t>(division)</a:t>
            </a:r>
            <a:r>
              <a:rPr lang="zh-CN" altLang="en-US"/>
              <a:t>七个等级</a:t>
            </a:r>
            <a:endParaRPr lang="zh-CN" altLang="en-US"/>
          </a:p>
          <a:p>
            <a:pPr lvl="2" eaLnBrk="1" hangingPunct="1"/>
            <a:r>
              <a:rPr lang="zh-CN" altLang="en-US" sz="2000"/>
              <a:t> </a:t>
            </a:r>
            <a:r>
              <a:rPr lang="en-US" altLang="zh-CN" sz="2000"/>
              <a:t>D</a:t>
            </a:r>
            <a:endParaRPr lang="en-US" altLang="zh-CN" sz="2000"/>
          </a:p>
          <a:p>
            <a:pPr lvl="2" eaLnBrk="1" hangingPunct="1"/>
            <a:r>
              <a:rPr lang="en-US" altLang="zh-CN" sz="2000"/>
              <a:t> C</a:t>
            </a:r>
            <a:r>
              <a:rPr lang="zh-CN" altLang="en-US" sz="2000"/>
              <a:t>（</a:t>
            </a:r>
            <a:r>
              <a:rPr lang="en-US" altLang="zh-CN" sz="2000"/>
              <a:t>C1</a:t>
            </a:r>
            <a:r>
              <a:rPr lang="zh-CN" altLang="en-US" sz="2000"/>
              <a:t>，</a:t>
            </a:r>
            <a:r>
              <a:rPr lang="en-US" altLang="zh-CN" sz="2000"/>
              <a:t>C2</a:t>
            </a:r>
            <a:r>
              <a:rPr lang="zh-CN" altLang="en-US" sz="2000"/>
              <a:t>）</a:t>
            </a:r>
            <a:endParaRPr lang="zh-CN" altLang="en-US" sz="2000"/>
          </a:p>
          <a:p>
            <a:pPr lvl="2" eaLnBrk="1" hangingPunct="1"/>
            <a:r>
              <a:rPr lang="zh-CN" altLang="en-US" sz="2000"/>
              <a:t> </a:t>
            </a:r>
            <a:r>
              <a:rPr lang="en-US" altLang="zh-CN" sz="2000"/>
              <a:t>B</a:t>
            </a:r>
            <a:r>
              <a:rPr lang="zh-CN" altLang="en-US" sz="2000"/>
              <a:t>（</a:t>
            </a:r>
            <a:r>
              <a:rPr lang="en-US" altLang="zh-CN" sz="2000"/>
              <a:t>B1</a:t>
            </a:r>
            <a:r>
              <a:rPr lang="zh-CN" altLang="en-US" sz="2000"/>
              <a:t>，</a:t>
            </a:r>
            <a:r>
              <a:rPr lang="en-US" altLang="zh-CN" sz="2000"/>
              <a:t>B2</a:t>
            </a:r>
            <a:r>
              <a:rPr lang="zh-CN" altLang="en-US" sz="2000"/>
              <a:t>，</a:t>
            </a:r>
            <a:r>
              <a:rPr lang="en-US" altLang="zh-CN" sz="2000"/>
              <a:t>B3</a:t>
            </a:r>
            <a:r>
              <a:rPr lang="zh-CN" altLang="en-US" sz="2000"/>
              <a:t>）</a:t>
            </a:r>
            <a:endParaRPr lang="zh-CN" altLang="en-US" sz="2000"/>
          </a:p>
          <a:p>
            <a:pPr lvl="2" eaLnBrk="1" hangingPunct="1"/>
            <a:r>
              <a:rPr lang="zh-CN" altLang="en-US" sz="2000"/>
              <a:t> </a:t>
            </a:r>
            <a:r>
              <a:rPr lang="en-US" altLang="zh-CN" sz="2000"/>
              <a:t>A</a:t>
            </a:r>
            <a:r>
              <a:rPr lang="zh-CN" altLang="en-US" sz="2000"/>
              <a:t>（</a:t>
            </a:r>
            <a:r>
              <a:rPr lang="en-US" altLang="zh-CN" sz="2000"/>
              <a:t>A1</a:t>
            </a:r>
            <a:r>
              <a:rPr lang="zh-CN" altLang="en-US" sz="2000"/>
              <a:t>）</a:t>
            </a:r>
            <a:endParaRPr lang="zh-CN" altLang="en-US" sz="2000"/>
          </a:p>
          <a:p>
            <a:pPr lvl="1" eaLnBrk="1" hangingPunct="1"/>
            <a:r>
              <a:rPr lang="zh-CN" altLang="en-US"/>
              <a:t>按系统可靠或可信程度逐渐增高</a:t>
            </a:r>
            <a:endParaRPr lang="zh-CN" altLang="en-US"/>
          </a:p>
          <a:p>
            <a:pPr lvl="1" eaLnBrk="1" hangingPunct="1"/>
            <a:r>
              <a:rPr lang="zh-CN" altLang="en-US"/>
              <a:t>各安全级别之间具有一种偏序向下兼容的关系，即较高安全性级别提供的安全保护要包含较低级别的所有保护要求，同时提供更多或更完善的保护能力。</a:t>
            </a:r>
            <a:endParaRPr lang="zh-CN" altLang="en-US" sz="2000"/>
          </a:p>
          <a:p>
            <a:pPr lvl="1" eaLnBrk="1" hangingPunct="1"/>
            <a:endParaRPr lang="en-US" altLang="zh-CN" sz="2000"/>
          </a:p>
        </p:txBody>
      </p:sp>
      <p:sp>
        <p:nvSpPr>
          <p:cNvPr id="4" name="日期占位符 3"/>
          <p:cNvSpPr>
            <a:spLocks noGrp="1"/>
          </p:cNvSpPr>
          <p:nvPr>
            <p:ph type="dt" sz="quarter" idx="10"/>
          </p:nvPr>
        </p:nvSpPr>
        <p:spPr/>
        <p:txBody>
          <a:bodyPr/>
          <a:lstStyle/>
          <a:p>
            <a:pPr>
              <a:defRPr/>
            </a:pPr>
            <a:fld id="{ADB233F9-DD20-41E6-B1C9-869D1BC22383}" type="datetime1">
              <a:rPr lang="zh-CN" altLang="en-US"/>
            </a:fld>
            <a:endParaRPr lang="en-US" altLang="zh-CN"/>
          </a:p>
        </p:txBody>
      </p:sp>
      <p:sp>
        <p:nvSpPr>
          <p:cNvPr id="22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zh-CN" altLang="en-US" sz="4000"/>
              <a:t>可信计算机系统评测标准（续）</a:t>
            </a:r>
            <a:endParaRPr lang="zh-CN" altLang="en-US" sz="4000"/>
          </a:p>
        </p:txBody>
      </p:sp>
      <p:sp>
        <p:nvSpPr>
          <p:cNvPr id="4" name="日期占位符 3"/>
          <p:cNvSpPr>
            <a:spLocks noGrp="1"/>
          </p:cNvSpPr>
          <p:nvPr>
            <p:ph type="dt" sz="quarter" idx="10"/>
          </p:nvPr>
        </p:nvSpPr>
        <p:spPr/>
        <p:txBody>
          <a:bodyPr/>
          <a:lstStyle/>
          <a:p>
            <a:pPr>
              <a:defRPr/>
            </a:pPr>
            <a:fld id="{F1C45717-FD2B-47A9-9081-A8FBEEFDB2FB}" type="datetime1">
              <a:rPr lang="zh-CN" altLang="en-US"/>
            </a:fld>
            <a:endParaRPr lang="en-US" altLang="zh-CN"/>
          </a:p>
        </p:txBody>
      </p:sp>
      <p:sp>
        <p:nvSpPr>
          <p:cNvPr id="23556"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pic>
        <p:nvPicPr>
          <p:cNvPr id="23557" name="Picture 3" descr="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600" y="1752600"/>
            <a:ext cx="7696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p:txBody>
          <a:bodyPr/>
          <a:lstStyle/>
          <a:p>
            <a:pPr eaLnBrk="1" hangingPunct="1"/>
            <a:r>
              <a:rPr lang="zh-CN" altLang="en-US" sz="4000"/>
              <a:t>可信计算机系统评测标准（续）</a:t>
            </a:r>
            <a:endParaRPr lang="zh-CN" altLang="en-US" sz="4000"/>
          </a:p>
        </p:txBody>
      </p:sp>
      <p:sp>
        <p:nvSpPr>
          <p:cNvPr id="24579" name="Rectangle 3"/>
          <p:cNvSpPr>
            <a:spLocks noGrp="1"/>
          </p:cNvSpPr>
          <p:nvPr>
            <p:ph idx="1"/>
          </p:nvPr>
        </p:nvSpPr>
        <p:spPr>
          <a:xfrm>
            <a:off x="990600" y="2420938"/>
            <a:ext cx="8153400" cy="3894137"/>
          </a:xfrm>
        </p:spPr>
        <p:txBody>
          <a:bodyPr/>
          <a:lstStyle/>
          <a:p>
            <a:pPr lvl="1" algn="just" eaLnBrk="1" hangingPunct="1">
              <a:buFont typeface="Wingdings" panose="05000000000000000000" pitchFamily="2" charset="2"/>
              <a:buNone/>
            </a:pPr>
            <a:r>
              <a:rPr lang="en-US" altLang="zh-CN"/>
              <a:t>		 </a:t>
            </a:r>
            <a:r>
              <a:rPr lang="zh-CN" altLang="en-US"/>
              <a:t>表示该级不提供对该指标的支持；</a:t>
            </a:r>
            <a:endParaRPr lang="zh-CN" altLang="en-US"/>
          </a:p>
          <a:p>
            <a:pPr lvl="1" algn="just" eaLnBrk="1" hangingPunct="1">
              <a:buFont typeface="Wingdings" panose="05000000000000000000" pitchFamily="2" charset="2"/>
              <a:buNone/>
            </a:pPr>
            <a:r>
              <a:rPr lang="zh-CN" altLang="en-US"/>
              <a:t>      表示该级新增的对该指标的支持；</a:t>
            </a:r>
            <a:endParaRPr lang="zh-CN" altLang="en-US"/>
          </a:p>
          <a:p>
            <a:pPr lvl="1" algn="just" eaLnBrk="1" hangingPunct="1">
              <a:buFont typeface="Wingdings" panose="05000000000000000000" pitchFamily="2" charset="2"/>
              <a:buNone/>
            </a:pPr>
            <a:r>
              <a:rPr lang="zh-CN" altLang="en-US"/>
              <a:t>      表示该级对该指标的支持与相邻低一级的</a:t>
            </a:r>
            <a:endParaRPr lang="zh-CN" altLang="en-US"/>
          </a:p>
          <a:p>
            <a:pPr lvl="1" algn="just" eaLnBrk="1" hangingPunct="1">
              <a:buFont typeface="Wingdings" panose="05000000000000000000" pitchFamily="2" charset="2"/>
              <a:buNone/>
            </a:pPr>
            <a:r>
              <a:rPr lang="zh-CN" altLang="en-US"/>
              <a:t>      等级一样；</a:t>
            </a:r>
            <a:endParaRPr lang="zh-CN" altLang="en-US"/>
          </a:p>
          <a:p>
            <a:pPr lvl="1" algn="just" eaLnBrk="1" hangingPunct="1">
              <a:buFont typeface="Wingdings" panose="05000000000000000000" pitchFamily="2" charset="2"/>
              <a:buNone/>
            </a:pPr>
            <a:r>
              <a:rPr lang="zh-CN" altLang="en-US"/>
              <a:t>      表示该级对该指标的支持较下一级有所增</a:t>
            </a:r>
            <a:endParaRPr lang="zh-CN" altLang="en-US"/>
          </a:p>
          <a:p>
            <a:pPr lvl="1" algn="just" eaLnBrk="1" hangingPunct="1">
              <a:buFont typeface="Wingdings" panose="05000000000000000000" pitchFamily="2" charset="2"/>
              <a:buNone/>
            </a:pPr>
            <a:r>
              <a:rPr lang="zh-CN" altLang="en-US"/>
              <a:t>      加或改动。</a:t>
            </a:r>
            <a:endParaRPr lang="zh-CN" altLang="en-US"/>
          </a:p>
          <a:p>
            <a:pPr eaLnBrk="1" hangingPunct="1">
              <a:buFont typeface="Wingdings" panose="05000000000000000000" pitchFamily="2" charset="2"/>
              <a:buNone/>
            </a:pPr>
            <a:endParaRPr lang="en-US" altLang="zh-CN"/>
          </a:p>
        </p:txBody>
      </p:sp>
      <p:sp>
        <p:nvSpPr>
          <p:cNvPr id="8" name="日期占位符 3"/>
          <p:cNvSpPr>
            <a:spLocks noGrp="1"/>
          </p:cNvSpPr>
          <p:nvPr>
            <p:ph type="dt" sz="quarter" idx="10"/>
          </p:nvPr>
        </p:nvSpPr>
        <p:spPr/>
        <p:txBody>
          <a:bodyPr/>
          <a:lstStyle/>
          <a:p>
            <a:pPr>
              <a:defRPr/>
            </a:pPr>
            <a:fld id="{3883621E-A6E5-41EF-ACAD-F1754D39B272}" type="datetime1">
              <a:rPr lang="zh-CN" altLang="en-US"/>
            </a:fld>
            <a:endParaRPr lang="en-US" altLang="zh-CN"/>
          </a:p>
        </p:txBody>
      </p:sp>
      <p:sp>
        <p:nvSpPr>
          <p:cNvPr id="24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
        <p:nvSpPr>
          <p:cNvPr id="24582" name="Rectangle 4"/>
          <p:cNvSpPr>
            <a:spLocks noChangeArrowheads="1"/>
          </p:cNvSpPr>
          <p:nvPr/>
        </p:nvSpPr>
        <p:spPr bwMode="auto">
          <a:xfrm>
            <a:off x="1447800" y="3105150"/>
            <a:ext cx="323850" cy="323850"/>
          </a:xfrm>
          <a:prstGeom prst="rect">
            <a:avLst/>
          </a:prstGeom>
          <a:solidFill>
            <a:srgbClr val="808080"/>
          </a:solidFill>
          <a:ln w="9525">
            <a:solidFill>
              <a:srgbClr val="000000"/>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3" name="Rectangle 5"/>
          <p:cNvSpPr>
            <a:spLocks noChangeArrowheads="1"/>
          </p:cNvSpPr>
          <p:nvPr/>
        </p:nvSpPr>
        <p:spPr bwMode="auto">
          <a:xfrm>
            <a:off x="1447800" y="2571750"/>
            <a:ext cx="323850" cy="323850"/>
          </a:xfrm>
          <a:prstGeom prst="rect">
            <a:avLst/>
          </a:prstGeom>
          <a:solidFill>
            <a:srgbClr val="FFFFFF"/>
          </a:solidFill>
          <a:ln w="9525">
            <a:solidFill>
              <a:srgbClr val="000000"/>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4" name="Rectangle 6"/>
          <p:cNvSpPr>
            <a:spLocks noChangeArrowheads="1"/>
          </p:cNvSpPr>
          <p:nvPr/>
        </p:nvSpPr>
        <p:spPr bwMode="auto">
          <a:xfrm>
            <a:off x="1447800" y="3638550"/>
            <a:ext cx="323850" cy="323850"/>
          </a:xfrm>
          <a:prstGeom prst="rect">
            <a:avLst/>
          </a:prstGeom>
          <a:solidFill>
            <a:srgbClr val="C0C0C0"/>
          </a:solidFill>
          <a:ln w="9525">
            <a:solidFill>
              <a:srgbClr val="000000"/>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5" name="Rectangle 7" descr="深色上对角线"/>
          <p:cNvSpPr>
            <a:spLocks noChangeArrowheads="1"/>
          </p:cNvSpPr>
          <p:nvPr/>
        </p:nvSpPr>
        <p:spPr bwMode="auto">
          <a:xfrm>
            <a:off x="1447800" y="4629150"/>
            <a:ext cx="323850" cy="323850"/>
          </a:xfrm>
          <a:prstGeom prst="rect">
            <a:avLst/>
          </a:prstGeom>
          <a:blipFill dpi="0" rotWithShape="0">
            <a:blip r:embed="rId1"/>
            <a:srcRect/>
            <a:tile tx="0" ty="0" sx="100000" sy="100000" flip="none" algn="tl"/>
          </a:blipFill>
          <a:ln w="9525">
            <a:solidFill>
              <a:srgbClr val="000000"/>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p:cNvSpPr>
          <p:nvPr>
            <p:ph type="title"/>
          </p:nvPr>
        </p:nvSpPr>
        <p:spPr/>
        <p:txBody>
          <a:bodyPr/>
          <a:lstStyle/>
          <a:p>
            <a:pPr eaLnBrk="1" hangingPunct="1"/>
            <a:r>
              <a:rPr lang="zh-CN" altLang="en-US"/>
              <a:t>第四章  数据库安全性</a:t>
            </a:r>
            <a:endParaRPr lang="zh-CN" altLang="en-US"/>
          </a:p>
        </p:txBody>
      </p:sp>
      <p:sp>
        <p:nvSpPr>
          <p:cNvPr id="25603" name="Rectangle 3"/>
          <p:cNvSpPr>
            <a:spLocks noGrp="1" noRot="1"/>
          </p:cNvSpPr>
          <p:nvPr>
            <p:ph idx="1"/>
          </p:nvPr>
        </p:nvSpPr>
        <p:spPr/>
        <p:txBody>
          <a:bodyPr/>
          <a:lstStyle/>
          <a:p>
            <a:pPr algn="just" eaLnBrk="1" hangingPunct="1">
              <a:lnSpc>
                <a:spcPct val="130000"/>
              </a:lnSpc>
              <a:buFont typeface="Wingdings" panose="05000000000000000000" pitchFamily="2" charset="2"/>
              <a:buNone/>
            </a:pPr>
            <a:r>
              <a:rPr lang="en-US" altLang="zh-CN"/>
              <a:t>4.1  </a:t>
            </a:r>
            <a:r>
              <a:rPr lang="zh-CN" altLang="en-US"/>
              <a:t>计算机安全性概论</a:t>
            </a:r>
            <a:endParaRPr lang="zh-CN" altLang="en-US"/>
          </a:p>
          <a:p>
            <a:pPr algn="just" eaLnBrk="1" hangingPunct="1">
              <a:lnSpc>
                <a:spcPct val="130000"/>
              </a:lnSpc>
              <a:buFont typeface="Wingdings" panose="05000000000000000000" pitchFamily="2" charset="2"/>
              <a:buNone/>
            </a:pPr>
            <a:r>
              <a:rPr lang="en-US" altLang="zh-CN">
                <a:solidFill>
                  <a:schemeClr val="tx2"/>
                </a:solidFill>
              </a:rPr>
              <a:t>4.2  </a:t>
            </a:r>
            <a:r>
              <a:rPr lang="zh-CN" altLang="en-US">
                <a:solidFill>
                  <a:schemeClr val="tx2"/>
                </a:solidFill>
              </a:rPr>
              <a:t>数据库安全性控制</a:t>
            </a:r>
            <a:endParaRPr lang="zh-CN" altLang="en-US">
              <a:solidFill>
                <a:schemeClr val="tx2"/>
              </a:solidFill>
            </a:endParaRPr>
          </a:p>
          <a:p>
            <a:pPr algn="just" eaLnBrk="1" hangingPunct="1">
              <a:lnSpc>
                <a:spcPct val="130000"/>
              </a:lnSpc>
              <a:buFont typeface="Wingdings" panose="05000000000000000000" pitchFamily="2" charset="2"/>
              <a:buNone/>
            </a:pPr>
            <a:r>
              <a:rPr lang="en-US" altLang="zh-CN"/>
              <a:t>4.3  </a:t>
            </a:r>
            <a:r>
              <a:rPr lang="zh-CN" altLang="en-US"/>
              <a:t>统计数据库安全性</a:t>
            </a:r>
            <a:endParaRPr lang="zh-CN" altLang="en-US"/>
          </a:p>
          <a:p>
            <a:pPr algn="just" eaLnBrk="1" hangingPunct="1">
              <a:lnSpc>
                <a:spcPct val="130000"/>
              </a:lnSpc>
              <a:buFont typeface="Wingdings" panose="05000000000000000000" pitchFamily="2" charset="2"/>
              <a:buNone/>
            </a:pPr>
            <a:r>
              <a:rPr lang="en-US" altLang="zh-CN"/>
              <a:t>4.4  </a:t>
            </a:r>
            <a:r>
              <a:rPr lang="zh-CN" altLang="en-US"/>
              <a:t>小结</a:t>
            </a:r>
            <a:endParaRPr lang="zh-CN" altLang="en-US"/>
          </a:p>
          <a:p>
            <a:pPr eaLnBrk="1" hangingPunct="1">
              <a:lnSpc>
                <a:spcPct val="130000"/>
              </a:lnSpc>
            </a:pPr>
            <a:endParaRPr lang="en-US" altLang="zh-CN"/>
          </a:p>
        </p:txBody>
      </p:sp>
      <p:sp>
        <p:nvSpPr>
          <p:cNvPr id="4" name="日期占位符 3"/>
          <p:cNvSpPr>
            <a:spLocks noGrp="1"/>
          </p:cNvSpPr>
          <p:nvPr>
            <p:ph type="dt" sz="quarter" idx="10"/>
          </p:nvPr>
        </p:nvSpPr>
        <p:spPr/>
        <p:txBody>
          <a:bodyPr/>
          <a:lstStyle/>
          <a:p>
            <a:pPr>
              <a:defRPr/>
            </a:pPr>
            <a:fld id="{5E9E0624-89DF-4669-AB46-1F2373696263}" type="datetime1">
              <a:rPr lang="zh-CN" altLang="en-US"/>
            </a:fld>
            <a:endParaRPr lang="en-US" altLang="zh-CN"/>
          </a:p>
        </p:txBody>
      </p:sp>
      <p:sp>
        <p:nvSpPr>
          <p:cNvPr id="256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050"/>
          <p:cNvSpPr>
            <a:spLocks noGrp="1" noRot="1"/>
          </p:cNvSpPr>
          <p:nvPr>
            <p:ph type="title"/>
          </p:nvPr>
        </p:nvSpPr>
        <p:spPr/>
        <p:txBody>
          <a:bodyPr/>
          <a:lstStyle/>
          <a:p>
            <a:pPr eaLnBrk="1" hangingPunct="1"/>
            <a:r>
              <a:rPr lang="en-US" altLang="zh-CN"/>
              <a:t> 1.2.1 </a:t>
            </a:r>
            <a:r>
              <a:rPr lang="zh-CN" altLang="en-US"/>
              <a:t>数据模型的组成要素</a:t>
            </a:r>
            <a:endParaRPr lang="zh-CN" altLang="en-US"/>
          </a:p>
        </p:txBody>
      </p:sp>
      <p:sp>
        <p:nvSpPr>
          <p:cNvPr id="86019" name="Rectangle 2051"/>
          <p:cNvSpPr>
            <a:spLocks noGrp="1" noRot="1"/>
          </p:cNvSpPr>
          <p:nvPr>
            <p:ph idx="1"/>
          </p:nvPr>
        </p:nvSpPr>
        <p:spPr>
          <a:xfrm>
            <a:off x="857250" y="2428875"/>
            <a:ext cx="7772400" cy="4114800"/>
          </a:xfrm>
        </p:spPr>
        <p:txBody>
          <a:bodyPr/>
          <a:lstStyle/>
          <a:p>
            <a:pPr eaLnBrk="1" hangingPunct="1">
              <a:lnSpc>
                <a:spcPct val="130000"/>
              </a:lnSpc>
            </a:pPr>
            <a:r>
              <a:rPr lang="zh-CN" altLang="en-US"/>
              <a:t>数据结构 </a:t>
            </a:r>
            <a:endParaRPr lang="zh-CN" altLang="en-US"/>
          </a:p>
          <a:p>
            <a:pPr eaLnBrk="1" hangingPunct="1">
              <a:lnSpc>
                <a:spcPct val="130000"/>
              </a:lnSpc>
            </a:pPr>
            <a:r>
              <a:rPr lang="zh-CN" altLang="en-US"/>
              <a:t>数据操作 </a:t>
            </a:r>
            <a:endParaRPr lang="zh-CN" altLang="en-US"/>
          </a:p>
          <a:p>
            <a:pPr eaLnBrk="1" hangingPunct="1">
              <a:lnSpc>
                <a:spcPct val="130000"/>
              </a:lnSpc>
            </a:pPr>
            <a:r>
              <a:rPr lang="zh-CN" altLang="en-US"/>
              <a:t>数据的约束条件 </a:t>
            </a:r>
            <a:endParaRPr lang="zh-CN" altLang="en-US"/>
          </a:p>
        </p:txBody>
      </p:sp>
      <p:sp>
        <p:nvSpPr>
          <p:cNvPr id="8602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C7B9DC48-299D-4AF1-BB46-6EBC67C96B28}"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p:txBody>
          <a:bodyPr/>
          <a:lstStyle/>
          <a:p>
            <a:pPr eaLnBrk="1" hangingPunct="1"/>
            <a:r>
              <a:rPr lang="en-US" altLang="zh-CN"/>
              <a:t>4.2  </a:t>
            </a:r>
            <a:r>
              <a:rPr lang="zh-CN" altLang="en-US"/>
              <a:t>数据库安全性控制</a:t>
            </a:r>
            <a:endParaRPr lang="zh-CN" altLang="en-US"/>
          </a:p>
        </p:txBody>
      </p:sp>
      <p:sp>
        <p:nvSpPr>
          <p:cNvPr id="26627" name="Rectangle 3"/>
          <p:cNvSpPr>
            <a:spLocks noGrp="1" noRot="1"/>
          </p:cNvSpPr>
          <p:nvPr>
            <p:ph idx="1"/>
          </p:nvPr>
        </p:nvSpPr>
        <p:spPr/>
        <p:txBody>
          <a:bodyPr/>
          <a:lstStyle/>
          <a:p>
            <a:pPr eaLnBrk="1" hangingPunct="1">
              <a:buFont typeface="Wingdings" panose="05000000000000000000" pitchFamily="2" charset="2"/>
              <a:buNone/>
            </a:pPr>
            <a:r>
              <a:rPr lang="en-US" altLang="zh-CN" sz="2800">
                <a:solidFill>
                  <a:schemeClr val="tx2"/>
                </a:solidFill>
              </a:rPr>
              <a:t>4.2.1  </a:t>
            </a:r>
            <a:r>
              <a:rPr lang="zh-CN" altLang="en-US" sz="2800">
                <a:solidFill>
                  <a:schemeClr val="tx2"/>
                </a:solidFill>
              </a:rPr>
              <a:t>数据库安全性控制概述</a:t>
            </a:r>
            <a:endParaRPr lang="zh-CN" altLang="en-US" sz="2800">
              <a:solidFill>
                <a:schemeClr val="tx2"/>
              </a:solidFill>
            </a:endParaRPr>
          </a:p>
          <a:p>
            <a:pPr eaLnBrk="1" hangingPunct="1">
              <a:buFont typeface="Wingdings" panose="05000000000000000000" pitchFamily="2" charset="2"/>
              <a:buNone/>
            </a:pPr>
            <a:r>
              <a:rPr lang="en-US" altLang="zh-CN" sz="2800"/>
              <a:t>4.2.2  </a:t>
            </a:r>
            <a:r>
              <a:rPr lang="zh-CN" altLang="en-US" sz="2800"/>
              <a:t>用户标识与鉴别</a:t>
            </a:r>
            <a:endParaRPr lang="zh-CN" altLang="en-US" sz="2800"/>
          </a:p>
          <a:p>
            <a:pPr eaLnBrk="1" hangingPunct="1">
              <a:buFont typeface="Wingdings" panose="05000000000000000000" pitchFamily="2" charset="2"/>
              <a:buNone/>
            </a:pPr>
            <a:r>
              <a:rPr lang="en-US" altLang="zh-CN" sz="2800"/>
              <a:t>4.2.3  </a:t>
            </a:r>
            <a:r>
              <a:rPr lang="zh-CN" altLang="en-US" sz="2800"/>
              <a:t>存取控制</a:t>
            </a:r>
            <a:endParaRPr lang="zh-CN" altLang="en-US" sz="2800"/>
          </a:p>
          <a:p>
            <a:pPr eaLnBrk="1" hangingPunct="1">
              <a:buFont typeface="Wingdings" panose="05000000000000000000" pitchFamily="2" charset="2"/>
              <a:buNone/>
            </a:pPr>
            <a:r>
              <a:rPr lang="en-US" altLang="zh-CN" sz="2800"/>
              <a:t>4.2.4  </a:t>
            </a:r>
            <a:r>
              <a:rPr lang="zh-CN" altLang="en-US" sz="2800"/>
              <a:t>自主存取控制方法</a:t>
            </a:r>
            <a:endParaRPr lang="zh-CN" altLang="en-US" sz="2800"/>
          </a:p>
          <a:p>
            <a:pPr eaLnBrk="1" hangingPunct="1">
              <a:buFont typeface="Wingdings" panose="05000000000000000000" pitchFamily="2" charset="2"/>
              <a:buNone/>
            </a:pPr>
            <a:r>
              <a:rPr lang="en-US" altLang="zh-CN" sz="2800"/>
              <a:t>4.2.5  </a:t>
            </a:r>
            <a:r>
              <a:rPr lang="zh-CN" altLang="en-US" sz="2800"/>
              <a:t>强制存取控制方法</a:t>
            </a:r>
            <a:endParaRPr lang="zh-CN" altLang="en-US" sz="2800"/>
          </a:p>
          <a:p>
            <a:pPr eaLnBrk="1" hangingPunct="1">
              <a:buFont typeface="Wingdings" panose="05000000000000000000" pitchFamily="2" charset="2"/>
              <a:buNone/>
            </a:pPr>
            <a:r>
              <a:rPr lang="en-US" altLang="zh-CN" sz="2800"/>
              <a:t>4.2.6  </a:t>
            </a:r>
            <a:r>
              <a:rPr lang="zh-CN" altLang="en-US" sz="2800"/>
              <a:t>视图机制</a:t>
            </a:r>
            <a:endParaRPr lang="zh-CN" altLang="en-US" sz="2800"/>
          </a:p>
          <a:p>
            <a:pPr eaLnBrk="1" hangingPunct="1">
              <a:buFont typeface="Wingdings" panose="05000000000000000000" pitchFamily="2" charset="2"/>
              <a:buNone/>
            </a:pPr>
            <a:r>
              <a:rPr lang="en-US" altLang="zh-CN" sz="2800"/>
              <a:t>4.2.7  </a:t>
            </a:r>
            <a:r>
              <a:rPr lang="zh-CN" altLang="en-US" sz="2800"/>
              <a:t>审计</a:t>
            </a:r>
            <a:endParaRPr lang="zh-CN" altLang="en-US" sz="2800"/>
          </a:p>
          <a:p>
            <a:pPr eaLnBrk="1" hangingPunct="1">
              <a:buFont typeface="Wingdings" panose="05000000000000000000" pitchFamily="2" charset="2"/>
              <a:buNone/>
            </a:pPr>
            <a:r>
              <a:rPr lang="en-US" altLang="zh-CN" sz="2800"/>
              <a:t>4.2.8  </a:t>
            </a:r>
            <a:r>
              <a:rPr lang="zh-CN" altLang="en-US" sz="2800"/>
              <a:t>数据加密</a:t>
            </a:r>
            <a:endParaRPr lang="zh-CN" altLang="en-US" sz="2800"/>
          </a:p>
        </p:txBody>
      </p:sp>
      <p:sp>
        <p:nvSpPr>
          <p:cNvPr id="4" name="日期占位符 3"/>
          <p:cNvSpPr>
            <a:spLocks noGrp="1"/>
          </p:cNvSpPr>
          <p:nvPr>
            <p:ph type="dt" sz="quarter" idx="10"/>
          </p:nvPr>
        </p:nvSpPr>
        <p:spPr/>
        <p:txBody>
          <a:bodyPr/>
          <a:lstStyle/>
          <a:p>
            <a:pPr>
              <a:defRPr/>
            </a:pPr>
            <a:fld id="{4B0A3D00-9451-46AF-9B81-1D6E2BC5CBAE}" type="datetime1">
              <a:rPr lang="zh-CN" altLang="en-US"/>
            </a:fld>
            <a:endParaRPr lang="en-US" altLang="zh-CN"/>
          </a:p>
        </p:txBody>
      </p:sp>
      <p:sp>
        <p:nvSpPr>
          <p:cNvPr id="26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en-US" altLang="zh-CN"/>
              <a:t>4.2.1  </a:t>
            </a:r>
            <a:r>
              <a:rPr lang="zh-CN" altLang="en-US"/>
              <a:t>数据库安全性控制概述</a:t>
            </a:r>
            <a:endParaRPr lang="zh-CN" altLang="en-US"/>
          </a:p>
        </p:txBody>
      </p:sp>
      <p:sp>
        <p:nvSpPr>
          <p:cNvPr id="375811" name="Rectangle 3"/>
          <p:cNvSpPr>
            <a:spLocks noGrp="1" noRot="1"/>
          </p:cNvSpPr>
          <p:nvPr>
            <p:ph idx="1"/>
          </p:nvPr>
        </p:nvSpPr>
        <p:spPr/>
        <p:txBody>
          <a:bodyPr/>
          <a:lstStyle/>
          <a:p>
            <a:pPr eaLnBrk="1" hangingPunct="1"/>
            <a:r>
              <a:rPr lang="zh-CN" altLang="en-US" sz="3600"/>
              <a:t>非法使用数据库的情况</a:t>
            </a:r>
            <a:endParaRPr lang="zh-CN" altLang="en-US" sz="2800"/>
          </a:p>
          <a:p>
            <a:pPr lvl="1" eaLnBrk="1" hangingPunct="1">
              <a:lnSpc>
                <a:spcPct val="130000"/>
              </a:lnSpc>
              <a:spcBef>
                <a:spcPct val="60000"/>
              </a:spcBef>
            </a:pPr>
            <a:r>
              <a:rPr lang="zh-CN" altLang="en-US"/>
              <a:t>用户编写一段合法的程序绕过</a:t>
            </a:r>
            <a:r>
              <a:rPr lang="en-US" altLang="zh-CN"/>
              <a:t>DBMS</a:t>
            </a:r>
            <a:r>
              <a:rPr lang="zh-CN" altLang="en-US"/>
              <a:t>及其授权机制，通过操作系统直接存取、修改或备份数据库中的数据；</a:t>
            </a:r>
            <a:endParaRPr lang="zh-CN" altLang="en-US"/>
          </a:p>
          <a:p>
            <a:pPr lvl="1" eaLnBrk="1" hangingPunct="1">
              <a:lnSpc>
                <a:spcPct val="130000"/>
              </a:lnSpc>
              <a:spcBef>
                <a:spcPct val="60000"/>
              </a:spcBef>
            </a:pPr>
            <a:r>
              <a:rPr lang="zh-CN" altLang="en-US"/>
              <a:t>直接或编写应用程序执行非授权操作；</a:t>
            </a:r>
            <a:endParaRPr lang="zh-CN" altLang="en-US"/>
          </a:p>
        </p:txBody>
      </p:sp>
      <p:sp>
        <p:nvSpPr>
          <p:cNvPr id="4" name="日期占位符 3"/>
          <p:cNvSpPr>
            <a:spLocks noGrp="1"/>
          </p:cNvSpPr>
          <p:nvPr>
            <p:ph type="dt" sz="quarter" idx="10"/>
          </p:nvPr>
        </p:nvSpPr>
        <p:spPr/>
        <p:txBody>
          <a:bodyPr/>
          <a:lstStyle/>
          <a:p>
            <a:pPr>
              <a:defRPr/>
            </a:pPr>
            <a:fld id="{324DFF1F-B24F-4E9A-9369-81D9A2182E03}" type="datetime1">
              <a:rPr lang="zh-CN" altLang="en-US"/>
            </a:fld>
            <a:endParaRPr lang="en-US" altLang="zh-CN"/>
          </a:p>
        </p:txBody>
      </p:sp>
      <p:sp>
        <p:nvSpPr>
          <p:cNvPr id="276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5811">
                                            <p:txEl>
                                              <p:pRg st="2" end="2"/>
                                            </p:txEl>
                                          </p:spTgt>
                                        </p:tgtEl>
                                        <p:attrNameLst>
                                          <p:attrName>style.visibility</p:attrName>
                                        </p:attrNameLst>
                                      </p:cBhvr>
                                      <p:to>
                                        <p:strVal val="visible"/>
                                      </p:to>
                                    </p:set>
                                    <p:animEffect transition="in" filter="blinds(horizontal)">
                                      <p:cBhvr>
                                        <p:cTn id="7" dur="500"/>
                                        <p:tgtEl>
                                          <p:spTgt spid="3758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p:cNvSpPr>
          <p:nvPr>
            <p:ph type="title"/>
          </p:nvPr>
        </p:nvSpPr>
        <p:spPr/>
        <p:txBody>
          <a:bodyPr/>
          <a:lstStyle/>
          <a:p>
            <a:pPr eaLnBrk="1" hangingPunct="1"/>
            <a:r>
              <a:rPr lang="zh-CN" altLang="en-US"/>
              <a:t>数据库安全性控制概述（续）</a:t>
            </a:r>
            <a:endParaRPr lang="zh-CN" altLang="en-US"/>
          </a:p>
        </p:txBody>
      </p:sp>
      <p:sp>
        <p:nvSpPr>
          <p:cNvPr id="376835" name="Rectangle 3"/>
          <p:cNvSpPr>
            <a:spLocks noGrp="1" noRot="1"/>
          </p:cNvSpPr>
          <p:nvPr>
            <p:ph idx="1"/>
          </p:nvPr>
        </p:nvSpPr>
        <p:spPr>
          <a:xfrm>
            <a:off x="0" y="2276475"/>
            <a:ext cx="8893175" cy="3754438"/>
          </a:xfrm>
        </p:spPr>
        <p:txBody>
          <a:bodyPr/>
          <a:lstStyle/>
          <a:p>
            <a:pPr lvl="1" eaLnBrk="1" hangingPunct="1">
              <a:lnSpc>
                <a:spcPct val="90000"/>
              </a:lnSpc>
            </a:pPr>
            <a:r>
              <a:rPr lang="zh-CN" altLang="en-US"/>
              <a:t>通过多次合法查询数据库从中推导出一些保密数据</a:t>
            </a:r>
            <a:endParaRPr lang="zh-CN" altLang="en-US"/>
          </a:p>
          <a:p>
            <a:pPr lvl="1" eaLnBrk="1" hangingPunct="1">
              <a:lnSpc>
                <a:spcPct val="90000"/>
              </a:lnSpc>
              <a:buFont typeface="Wingdings" panose="05000000000000000000" pitchFamily="2" charset="2"/>
              <a:buNone/>
            </a:pPr>
            <a:r>
              <a:rPr lang="zh-CN" altLang="en-US"/>
              <a:t>    例：某数据库应用系统禁止查询单个人的工资，但允许查任意一组人的平均工资。用户甲想了解张三的工资，于是他：</a:t>
            </a:r>
            <a:endParaRPr lang="zh-CN" altLang="en-US"/>
          </a:p>
          <a:p>
            <a:pPr lvl="1" eaLnBrk="1" hangingPunct="1">
              <a:lnSpc>
                <a:spcPct val="90000"/>
              </a:lnSpc>
              <a:buFont typeface="Wingdings" panose="05000000000000000000" pitchFamily="2" charset="2"/>
              <a:buNone/>
            </a:pPr>
            <a:r>
              <a:rPr lang="zh-CN" altLang="en-US"/>
              <a:t>		     首先查询包括张三在内的一组人的平均工资</a:t>
            </a:r>
            <a:endParaRPr lang="zh-CN" altLang="en-US"/>
          </a:p>
          <a:p>
            <a:pPr lvl="1" eaLnBrk="1" hangingPunct="1">
              <a:lnSpc>
                <a:spcPct val="90000"/>
              </a:lnSpc>
              <a:buFont typeface="Wingdings" panose="05000000000000000000" pitchFamily="2" charset="2"/>
              <a:buNone/>
            </a:pPr>
            <a:r>
              <a:rPr lang="zh-CN" altLang="en-US"/>
              <a:t>		     然后查用自己替换张三后这组人的平均工资</a:t>
            </a:r>
            <a:endParaRPr lang="zh-CN" altLang="en-US"/>
          </a:p>
          <a:p>
            <a:pPr lvl="1" eaLnBrk="1" hangingPunct="1">
              <a:lnSpc>
                <a:spcPct val="90000"/>
              </a:lnSpc>
              <a:buFont typeface="Wingdings" panose="05000000000000000000" pitchFamily="2" charset="2"/>
              <a:buNone/>
            </a:pPr>
            <a:r>
              <a:rPr lang="zh-CN" altLang="en-US"/>
              <a:t>    从而推导出张三的工资</a:t>
            </a:r>
            <a:endParaRPr lang="zh-CN" altLang="en-US"/>
          </a:p>
          <a:p>
            <a:pPr lvl="1" eaLnBrk="1" hangingPunct="1">
              <a:lnSpc>
                <a:spcPct val="90000"/>
              </a:lnSpc>
              <a:buFont typeface="Wingdings" panose="05000000000000000000" pitchFamily="2" charset="2"/>
              <a:buNone/>
            </a:pPr>
            <a:endParaRPr lang="zh-CN" altLang="en-US"/>
          </a:p>
          <a:p>
            <a:pPr lvl="1" eaLnBrk="1" hangingPunct="1">
              <a:lnSpc>
                <a:spcPct val="90000"/>
              </a:lnSpc>
            </a:pPr>
            <a:r>
              <a:rPr lang="zh-CN" altLang="en-US"/>
              <a:t>破坏安全性的行为可能是无意的，故意的，恶意的。</a:t>
            </a:r>
            <a:endParaRPr lang="zh-CN" altLang="en-US"/>
          </a:p>
        </p:txBody>
      </p:sp>
      <p:sp>
        <p:nvSpPr>
          <p:cNvPr id="4" name="日期占位符 3"/>
          <p:cNvSpPr>
            <a:spLocks noGrp="1"/>
          </p:cNvSpPr>
          <p:nvPr>
            <p:ph type="dt" sz="quarter" idx="10"/>
          </p:nvPr>
        </p:nvSpPr>
        <p:spPr/>
        <p:txBody>
          <a:bodyPr/>
          <a:lstStyle/>
          <a:p>
            <a:pPr>
              <a:defRPr/>
            </a:pPr>
            <a:fld id="{036AEFF8-D305-4C6F-91C1-0FAB730EA8C8}" type="datetime1">
              <a:rPr lang="zh-CN" altLang="en-US"/>
            </a:fld>
            <a:endParaRPr lang="en-US" altLang="zh-CN"/>
          </a:p>
        </p:txBody>
      </p:sp>
      <p:sp>
        <p:nvSpPr>
          <p:cNvPr id="28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6835">
                                            <p:txEl>
                                              <p:pRg st="1" end="1"/>
                                            </p:txEl>
                                          </p:spTgt>
                                        </p:tgtEl>
                                        <p:attrNameLst>
                                          <p:attrName>style.visibility</p:attrName>
                                        </p:attrNameLst>
                                      </p:cBhvr>
                                      <p:to>
                                        <p:strVal val="visible"/>
                                      </p:to>
                                    </p:set>
                                    <p:animEffect transition="in" filter="blinds(horizontal)">
                                      <p:cBhvr>
                                        <p:cTn id="7" dur="500"/>
                                        <p:tgtEl>
                                          <p:spTgt spid="37683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6835">
                                            <p:txEl>
                                              <p:pRg st="2" end="2"/>
                                            </p:txEl>
                                          </p:spTgt>
                                        </p:tgtEl>
                                        <p:attrNameLst>
                                          <p:attrName>style.visibility</p:attrName>
                                        </p:attrNameLst>
                                      </p:cBhvr>
                                      <p:to>
                                        <p:strVal val="visible"/>
                                      </p:to>
                                    </p:set>
                                    <p:animEffect transition="in" filter="blinds(horizontal)">
                                      <p:cBhvr>
                                        <p:cTn id="10" dur="500"/>
                                        <p:tgtEl>
                                          <p:spTgt spid="37683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6835">
                                            <p:txEl>
                                              <p:pRg st="3" end="3"/>
                                            </p:txEl>
                                          </p:spTgt>
                                        </p:tgtEl>
                                        <p:attrNameLst>
                                          <p:attrName>style.visibility</p:attrName>
                                        </p:attrNameLst>
                                      </p:cBhvr>
                                      <p:to>
                                        <p:strVal val="visible"/>
                                      </p:to>
                                    </p:set>
                                    <p:animEffect transition="in" filter="blinds(horizontal)">
                                      <p:cBhvr>
                                        <p:cTn id="13" dur="500"/>
                                        <p:tgtEl>
                                          <p:spTgt spid="37683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6835">
                                            <p:txEl>
                                              <p:pRg st="4" end="4"/>
                                            </p:txEl>
                                          </p:spTgt>
                                        </p:tgtEl>
                                        <p:attrNameLst>
                                          <p:attrName>style.visibility</p:attrName>
                                        </p:attrNameLst>
                                      </p:cBhvr>
                                      <p:to>
                                        <p:strVal val="visible"/>
                                      </p:to>
                                    </p:set>
                                    <p:animEffect transition="in" filter="blinds(horizontal)">
                                      <p:cBhvr>
                                        <p:cTn id="16" dur="500"/>
                                        <p:tgtEl>
                                          <p:spTgt spid="37683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76835">
                                            <p:txEl>
                                              <p:pRg st="6" end="6"/>
                                            </p:txEl>
                                          </p:spTgt>
                                        </p:tgtEl>
                                        <p:attrNameLst>
                                          <p:attrName>style.visibility</p:attrName>
                                        </p:attrNameLst>
                                      </p:cBhvr>
                                      <p:to>
                                        <p:strVal val="visible"/>
                                      </p:to>
                                    </p:set>
                                    <p:animEffect transition="in" filter="blinds(horizontal)">
                                      <p:cBhvr>
                                        <p:cTn id="21" dur="500"/>
                                        <p:tgtEl>
                                          <p:spTgt spid="3768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zh-CN" altLang="en-US" sz="4800"/>
              <a:t>计算机系统中的安全模型</a:t>
            </a:r>
            <a:endParaRPr lang="zh-CN" altLang="en-US" sz="4800"/>
          </a:p>
        </p:txBody>
      </p:sp>
      <p:sp>
        <p:nvSpPr>
          <p:cNvPr id="29699" name="Rectangle 25"/>
          <p:cNvSpPr>
            <a:spLocks noGrp="1"/>
          </p:cNvSpPr>
          <p:nvPr>
            <p:ph idx="1"/>
          </p:nvPr>
        </p:nvSpPr>
        <p:spPr>
          <a:xfrm>
            <a:off x="914400" y="1447800"/>
            <a:ext cx="7772400" cy="4114800"/>
          </a:xfrm>
        </p:spPr>
        <p:txBody>
          <a:bodyPr/>
          <a:lstStyle/>
          <a:p>
            <a:pPr eaLnBrk="1" hangingPunct="1">
              <a:buFont typeface="Wingdings" panose="05000000000000000000" pitchFamily="2" charset="2"/>
              <a:buNone/>
            </a:pPr>
            <a:r>
              <a:rPr lang="en-US" altLang="zh-CN" sz="4000"/>
              <a:t> </a:t>
            </a:r>
            <a:endParaRPr lang="en-US" altLang="zh-CN" sz="4000"/>
          </a:p>
        </p:txBody>
      </p:sp>
      <p:sp>
        <p:nvSpPr>
          <p:cNvPr id="26" name="日期占位符 3"/>
          <p:cNvSpPr>
            <a:spLocks noGrp="1"/>
          </p:cNvSpPr>
          <p:nvPr>
            <p:ph type="dt" sz="quarter" idx="10"/>
          </p:nvPr>
        </p:nvSpPr>
        <p:spPr/>
        <p:txBody>
          <a:bodyPr/>
          <a:lstStyle/>
          <a:p>
            <a:pPr>
              <a:defRPr/>
            </a:pPr>
            <a:fld id="{FE196FFF-36E0-431E-8F99-79F258FD2688}" type="datetime1">
              <a:rPr lang="zh-CN" altLang="en-US"/>
            </a:fld>
            <a:endParaRPr lang="en-US" altLang="zh-CN"/>
          </a:p>
        </p:txBody>
      </p:sp>
      <p:sp>
        <p:nvSpPr>
          <p:cNvPr id="297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grpSp>
        <p:nvGrpSpPr>
          <p:cNvPr id="29702" name="Group 3"/>
          <p:cNvGrpSpPr/>
          <p:nvPr/>
        </p:nvGrpSpPr>
        <p:grpSpPr bwMode="auto">
          <a:xfrm>
            <a:off x="1116013" y="1844675"/>
            <a:ext cx="7467600" cy="2667000"/>
            <a:chOff x="624" y="1200"/>
            <a:chExt cx="4704" cy="1680"/>
          </a:xfrm>
        </p:grpSpPr>
        <p:sp>
          <p:nvSpPr>
            <p:cNvPr id="29708" name="Oval 4"/>
            <p:cNvSpPr>
              <a:spLocks noChangeArrowheads="1"/>
            </p:cNvSpPr>
            <p:nvPr/>
          </p:nvSpPr>
          <p:spPr bwMode="auto">
            <a:xfrm>
              <a:off x="4152" y="1648"/>
              <a:ext cx="748" cy="1232"/>
            </a:xfrm>
            <a:prstGeom prst="ellipse">
              <a:avLst/>
            </a:prstGeom>
            <a:noFill/>
            <a:ln w="19050" cap="rnd">
              <a:solidFill>
                <a:srgbClr val="000000"/>
              </a:solidFill>
              <a:prstDash val="sysDot"/>
              <a:round/>
            </a:ln>
            <a:extLst>
              <a:ext uri="{909E8E84-426E-40DD-AFC4-6F175D3DCCD1}">
                <a14:hiddenFill xmlns:a14="http://schemas.microsoft.com/office/drawing/2010/main">
                  <a:solidFill>
                    <a:srgbClr val="FFFFFF"/>
                  </a:solidFill>
                </a14:hiddenFill>
              </a:ext>
            </a:extLst>
          </p:spPr>
          <p:txBody>
            <a:bodyPr lIns="0" tIns="82800" r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09" name="Oval 5"/>
            <p:cNvSpPr>
              <a:spLocks noChangeArrowheads="1"/>
            </p:cNvSpPr>
            <p:nvPr/>
          </p:nvSpPr>
          <p:spPr bwMode="auto">
            <a:xfrm>
              <a:off x="3083" y="1648"/>
              <a:ext cx="748" cy="1232"/>
            </a:xfrm>
            <a:prstGeom prst="ellipse">
              <a:avLst/>
            </a:prstGeom>
            <a:noFill/>
            <a:ln w="19050" cap="rnd">
              <a:solidFill>
                <a:srgbClr val="000000"/>
              </a:solidFill>
              <a:prstDash val="sysDot"/>
              <a:round/>
            </a:ln>
            <a:extLst>
              <a:ext uri="{909E8E84-426E-40DD-AFC4-6F175D3DCCD1}">
                <a14:hiddenFill xmlns:a14="http://schemas.microsoft.com/office/drawing/2010/main">
                  <a:solidFill>
                    <a:srgbClr val="FFFFFF"/>
                  </a:solidFill>
                </a14:hiddenFill>
              </a:ext>
            </a:extLst>
          </p:spPr>
          <p:txBody>
            <a:bodyPr lIns="0" tIns="82800" r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10" name="Oval 6"/>
            <p:cNvSpPr>
              <a:spLocks noChangeArrowheads="1"/>
            </p:cNvSpPr>
            <p:nvPr/>
          </p:nvSpPr>
          <p:spPr bwMode="auto">
            <a:xfrm>
              <a:off x="2014" y="1648"/>
              <a:ext cx="748" cy="1232"/>
            </a:xfrm>
            <a:prstGeom prst="ellipse">
              <a:avLst/>
            </a:prstGeom>
            <a:noFill/>
            <a:ln w="19050" cap="rnd">
              <a:solidFill>
                <a:srgbClr val="000000"/>
              </a:solidFill>
              <a:prstDash val="sysDot"/>
              <a:round/>
            </a:ln>
            <a:extLst>
              <a:ext uri="{909E8E84-426E-40DD-AFC4-6F175D3DCCD1}">
                <a14:hiddenFill xmlns:a14="http://schemas.microsoft.com/office/drawing/2010/main">
                  <a:solidFill>
                    <a:srgbClr val="FFFFFF"/>
                  </a:solidFill>
                </a14:hiddenFill>
              </a:ext>
            </a:extLst>
          </p:spPr>
          <p:txBody>
            <a:bodyPr lIns="0" tIns="82800" r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11" name="Oval 7"/>
            <p:cNvSpPr>
              <a:spLocks noChangeArrowheads="1"/>
            </p:cNvSpPr>
            <p:nvPr/>
          </p:nvSpPr>
          <p:spPr bwMode="auto">
            <a:xfrm>
              <a:off x="945" y="1648"/>
              <a:ext cx="748" cy="1232"/>
            </a:xfrm>
            <a:prstGeom prst="ellipse">
              <a:avLst/>
            </a:prstGeom>
            <a:noFill/>
            <a:ln w="19050" cap="rnd">
              <a:solidFill>
                <a:srgbClr val="000000"/>
              </a:solidFill>
              <a:prstDash val="sysDot"/>
              <a:round/>
            </a:ln>
            <a:extLst>
              <a:ext uri="{909E8E84-426E-40DD-AFC4-6F175D3DCCD1}">
                <a14:hiddenFill xmlns:a14="http://schemas.microsoft.com/office/drawing/2010/main">
                  <a:solidFill>
                    <a:srgbClr val="FFFFFF"/>
                  </a:solidFill>
                </a14:hiddenFill>
              </a:ext>
            </a:extLst>
          </p:spPr>
          <p:txBody>
            <a:bodyPr lIns="0" tIns="82800" r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9712" name="Group 8"/>
            <p:cNvGrpSpPr/>
            <p:nvPr/>
          </p:nvGrpSpPr>
          <p:grpSpPr bwMode="auto">
            <a:xfrm>
              <a:off x="1052" y="1872"/>
              <a:ext cx="3741" cy="336"/>
              <a:chOff x="2653" y="11736"/>
              <a:chExt cx="6300" cy="468"/>
            </a:xfrm>
          </p:grpSpPr>
          <p:sp>
            <p:nvSpPr>
              <p:cNvPr id="29717" name="Text Box 9"/>
              <p:cNvSpPr txBox="1">
                <a:spLocks noChangeArrowheads="1"/>
              </p:cNvSpPr>
              <p:nvPr/>
            </p:nvSpPr>
            <p:spPr bwMode="auto">
              <a:xfrm>
                <a:off x="2653" y="11736"/>
                <a:ext cx="900" cy="468"/>
              </a:xfrm>
              <a:prstGeom prst="rect">
                <a:avLst/>
              </a:prstGeom>
              <a:solidFill>
                <a:srgbClr val="FFFF00"/>
              </a:solidFill>
              <a:ln w="9525">
                <a:solidFill>
                  <a:srgbClr val="000000"/>
                </a:solidFill>
                <a:miter lim="800000"/>
              </a:ln>
            </p:spPr>
            <p:txBody>
              <a:bodyPr lIns="0" tIns="82800" r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000"/>
                  <a:t> </a:t>
                </a:r>
                <a:r>
                  <a:rPr kumimoji="0" lang="zh-CN" altLang="en-US" b="1"/>
                  <a:t>应用</a:t>
                </a:r>
                <a:endParaRPr kumimoji="0" lang="zh-CN" altLang="en-US"/>
              </a:p>
            </p:txBody>
          </p:sp>
          <p:sp>
            <p:nvSpPr>
              <p:cNvPr id="29718" name="Text Box 10"/>
              <p:cNvSpPr txBox="1">
                <a:spLocks noChangeArrowheads="1"/>
              </p:cNvSpPr>
              <p:nvPr/>
            </p:nvSpPr>
            <p:spPr bwMode="auto">
              <a:xfrm>
                <a:off x="4453" y="11736"/>
                <a:ext cx="900" cy="468"/>
              </a:xfrm>
              <a:prstGeom prst="rect">
                <a:avLst/>
              </a:prstGeom>
              <a:solidFill>
                <a:srgbClr val="FFFF00"/>
              </a:solidFill>
              <a:ln w="9525">
                <a:solidFill>
                  <a:srgbClr val="000000"/>
                </a:solidFill>
                <a:miter lim="800000"/>
              </a:ln>
            </p:spPr>
            <p:txBody>
              <a:bodyPr lIns="0" tIns="82800" r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800" b="1"/>
                  <a:t>DBMS</a:t>
                </a:r>
                <a:endParaRPr kumimoji="0" lang="en-US" altLang="zh-CN" sz="1800" b="1"/>
              </a:p>
            </p:txBody>
          </p:sp>
          <p:sp>
            <p:nvSpPr>
              <p:cNvPr id="29719" name="Text Box 11"/>
              <p:cNvSpPr txBox="1">
                <a:spLocks noChangeArrowheads="1"/>
              </p:cNvSpPr>
              <p:nvPr/>
            </p:nvSpPr>
            <p:spPr bwMode="auto">
              <a:xfrm>
                <a:off x="6253" y="11736"/>
                <a:ext cx="900" cy="468"/>
              </a:xfrm>
              <a:prstGeom prst="rect">
                <a:avLst/>
              </a:prstGeom>
              <a:solidFill>
                <a:srgbClr val="FFFF00"/>
              </a:solidFill>
              <a:ln w="9525">
                <a:solidFill>
                  <a:srgbClr val="000000"/>
                </a:solidFill>
                <a:miter lim="800000"/>
              </a:ln>
            </p:spPr>
            <p:txBody>
              <a:bodyPr lIns="0" tIns="82800" r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800" b="1"/>
                  <a:t>OS</a:t>
                </a:r>
                <a:r>
                  <a:rPr kumimoji="0" lang="en-US" altLang="zh-CN" sz="1000"/>
                  <a:t>  </a:t>
                </a:r>
                <a:endParaRPr kumimoji="0" lang="en-US" altLang="zh-CN" sz="1000"/>
              </a:p>
            </p:txBody>
          </p:sp>
          <p:sp>
            <p:nvSpPr>
              <p:cNvPr id="29720" name="Text Box 12"/>
              <p:cNvSpPr txBox="1">
                <a:spLocks noChangeArrowheads="1"/>
              </p:cNvSpPr>
              <p:nvPr/>
            </p:nvSpPr>
            <p:spPr bwMode="auto">
              <a:xfrm>
                <a:off x="8053" y="11736"/>
                <a:ext cx="900" cy="468"/>
              </a:xfrm>
              <a:prstGeom prst="rect">
                <a:avLst/>
              </a:prstGeom>
              <a:solidFill>
                <a:srgbClr val="FFFF00"/>
              </a:solidFill>
              <a:ln w="9525">
                <a:solidFill>
                  <a:srgbClr val="000000"/>
                </a:solidFill>
                <a:miter lim="800000"/>
              </a:ln>
            </p:spPr>
            <p:txBody>
              <a:bodyPr lIns="0" tIns="82800" r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000"/>
                  <a:t> </a:t>
                </a:r>
                <a:r>
                  <a:rPr kumimoji="0" lang="en-US" altLang="zh-CN" sz="1800" b="1"/>
                  <a:t>DB</a:t>
                </a:r>
                <a:endParaRPr kumimoji="0" lang="en-US" altLang="zh-CN" sz="2000"/>
              </a:p>
            </p:txBody>
          </p:sp>
          <p:sp>
            <p:nvSpPr>
              <p:cNvPr id="29721" name="Line 13"/>
              <p:cNvSpPr>
                <a:spLocks noChangeShapeType="1"/>
              </p:cNvSpPr>
              <p:nvPr/>
            </p:nvSpPr>
            <p:spPr bwMode="auto">
              <a:xfrm>
                <a:off x="3550" y="11889"/>
                <a:ext cx="900" cy="0"/>
              </a:xfrm>
              <a:prstGeom prst="line">
                <a:avLst/>
              </a:prstGeom>
              <a:noFill/>
              <a:ln w="9525">
                <a:solidFill>
                  <a:srgbClr val="000000"/>
                </a:solidFill>
                <a:round/>
                <a:headEnd type="stealth" w="med" len="med"/>
                <a:tailEnd type="stealth" w="med" len="med"/>
              </a:ln>
              <a:extLst>
                <a:ext uri="{909E8E84-426E-40DD-AFC4-6F175D3DCCD1}">
                  <a14:hiddenFill xmlns:a14="http://schemas.microsoft.com/office/drawing/2010/main">
                    <a:noFill/>
                  </a14:hiddenFill>
                </a:ext>
              </a:extLst>
            </p:spPr>
            <p:txBody>
              <a:bodyPr lIns="0" tIns="82800" rIns="0"/>
              <a:lstStyle/>
              <a:p>
                <a:endParaRPr lang="zh-CN" altLang="en-US"/>
              </a:p>
            </p:txBody>
          </p:sp>
          <p:sp>
            <p:nvSpPr>
              <p:cNvPr id="29722" name="Line 14"/>
              <p:cNvSpPr>
                <a:spLocks noChangeShapeType="1"/>
              </p:cNvSpPr>
              <p:nvPr/>
            </p:nvSpPr>
            <p:spPr bwMode="auto">
              <a:xfrm>
                <a:off x="5353" y="11889"/>
                <a:ext cx="900" cy="0"/>
              </a:xfrm>
              <a:prstGeom prst="line">
                <a:avLst/>
              </a:prstGeom>
              <a:noFill/>
              <a:ln w="9525">
                <a:solidFill>
                  <a:srgbClr val="000000"/>
                </a:solidFill>
                <a:round/>
                <a:headEnd type="stealth" w="med" len="med"/>
                <a:tailEnd type="stealth" w="med" len="med"/>
              </a:ln>
              <a:extLst>
                <a:ext uri="{909E8E84-426E-40DD-AFC4-6F175D3DCCD1}">
                  <a14:hiddenFill xmlns:a14="http://schemas.microsoft.com/office/drawing/2010/main">
                    <a:noFill/>
                  </a14:hiddenFill>
                </a:ext>
              </a:extLst>
            </p:spPr>
            <p:txBody>
              <a:bodyPr lIns="0" tIns="82800" rIns="0"/>
              <a:lstStyle/>
              <a:p>
                <a:endParaRPr lang="zh-CN" altLang="en-US"/>
              </a:p>
            </p:txBody>
          </p:sp>
          <p:sp>
            <p:nvSpPr>
              <p:cNvPr id="29723" name="Line 15"/>
              <p:cNvSpPr>
                <a:spLocks noChangeShapeType="1"/>
              </p:cNvSpPr>
              <p:nvPr/>
            </p:nvSpPr>
            <p:spPr bwMode="auto">
              <a:xfrm>
                <a:off x="7153" y="11889"/>
                <a:ext cx="900" cy="0"/>
              </a:xfrm>
              <a:prstGeom prst="line">
                <a:avLst/>
              </a:prstGeom>
              <a:noFill/>
              <a:ln w="9525">
                <a:solidFill>
                  <a:srgbClr val="000000"/>
                </a:solidFill>
                <a:round/>
                <a:headEnd type="stealth" w="med" len="med"/>
                <a:tailEnd type="stealth" w="med" len="med"/>
              </a:ln>
              <a:extLst>
                <a:ext uri="{909E8E84-426E-40DD-AFC4-6F175D3DCCD1}">
                  <a14:hiddenFill xmlns:a14="http://schemas.microsoft.com/office/drawing/2010/main">
                    <a:noFill/>
                  </a14:hiddenFill>
                </a:ext>
              </a:extLst>
            </p:spPr>
            <p:txBody>
              <a:bodyPr lIns="0" tIns="82800" rIns="0"/>
              <a:lstStyle/>
              <a:p>
                <a:endParaRPr lang="zh-CN" altLang="en-US"/>
              </a:p>
            </p:txBody>
          </p:sp>
        </p:grpSp>
        <p:sp>
          <p:nvSpPr>
            <p:cNvPr id="29713" name="Line 16"/>
            <p:cNvSpPr>
              <a:spLocks noChangeShapeType="1"/>
            </p:cNvSpPr>
            <p:nvPr/>
          </p:nvSpPr>
          <p:spPr bwMode="auto">
            <a:xfrm>
              <a:off x="945" y="1536"/>
              <a:ext cx="4062"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lIns="0" tIns="82800" rIns="0"/>
            <a:lstStyle/>
            <a:p>
              <a:endParaRPr lang="zh-CN" altLang="en-US"/>
            </a:p>
          </p:txBody>
        </p:sp>
        <p:sp>
          <p:nvSpPr>
            <p:cNvPr id="29714" name="Text Box 17"/>
            <p:cNvSpPr txBox="1">
              <a:spLocks noChangeArrowheads="1"/>
            </p:cNvSpPr>
            <p:nvPr/>
          </p:nvSpPr>
          <p:spPr bwMode="auto">
            <a:xfrm>
              <a:off x="5007" y="1424"/>
              <a:ext cx="32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2800" r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2000" b="1"/>
                <a:t>  </a:t>
              </a:r>
              <a:r>
                <a:rPr kumimoji="0" lang="zh-CN" altLang="en-US" sz="2000" b="1"/>
                <a:t>低</a:t>
              </a:r>
              <a:endParaRPr kumimoji="0" lang="zh-CN" altLang="en-US" sz="2000" b="1"/>
            </a:p>
          </p:txBody>
        </p:sp>
        <p:sp>
          <p:nvSpPr>
            <p:cNvPr id="29715" name="Text Box 18"/>
            <p:cNvSpPr txBox="1">
              <a:spLocks noChangeArrowheads="1"/>
            </p:cNvSpPr>
            <p:nvPr/>
          </p:nvSpPr>
          <p:spPr bwMode="auto">
            <a:xfrm>
              <a:off x="624" y="1424"/>
              <a:ext cx="32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2800" r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2000" b="1"/>
                <a:t>  </a:t>
              </a:r>
              <a:r>
                <a:rPr kumimoji="0" lang="zh-CN" altLang="en-US" sz="2000" b="1"/>
                <a:t>高</a:t>
              </a:r>
              <a:endParaRPr kumimoji="0" lang="zh-CN" altLang="en-US" sz="2000" b="1"/>
            </a:p>
          </p:txBody>
        </p:sp>
        <p:sp>
          <p:nvSpPr>
            <p:cNvPr id="29716" name="Text Box 19"/>
            <p:cNvSpPr txBox="1">
              <a:spLocks noChangeArrowheads="1"/>
            </p:cNvSpPr>
            <p:nvPr/>
          </p:nvSpPr>
          <p:spPr bwMode="auto">
            <a:xfrm>
              <a:off x="2228" y="1200"/>
              <a:ext cx="146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2800" r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t>安全性控制层次</a:t>
              </a:r>
              <a:endParaRPr kumimoji="0" lang="zh-CN" altLang="en-US" b="1"/>
            </a:p>
          </p:txBody>
        </p:sp>
      </p:grpSp>
      <p:sp>
        <p:nvSpPr>
          <p:cNvPr id="29703" name="Rectangle 20"/>
          <p:cNvSpPr>
            <a:spLocks noChangeArrowheads="1"/>
          </p:cNvSpPr>
          <p:nvPr/>
        </p:nvSpPr>
        <p:spPr bwMode="auto">
          <a:xfrm>
            <a:off x="685800" y="4572000"/>
            <a:ext cx="1219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t>   </a:t>
            </a:r>
            <a:r>
              <a:rPr lang="zh-CN" altLang="en-US" sz="2000" b="1"/>
              <a:t>方法：</a:t>
            </a:r>
            <a:r>
              <a:rPr lang="zh-CN" altLang="en-US"/>
              <a:t> </a:t>
            </a:r>
            <a:endParaRPr lang="zh-CN" altLang="en-US"/>
          </a:p>
        </p:txBody>
      </p:sp>
      <p:sp>
        <p:nvSpPr>
          <p:cNvPr id="29704" name="Rectangle 21"/>
          <p:cNvSpPr>
            <a:spLocks noChangeArrowheads="1"/>
          </p:cNvSpPr>
          <p:nvPr/>
        </p:nvSpPr>
        <p:spPr bwMode="auto">
          <a:xfrm>
            <a:off x="1676400" y="4572000"/>
            <a:ext cx="1219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用户标识</a:t>
            </a:r>
            <a:endParaRPr lang="zh-CN" altLang="en-US" sz="2000" b="1"/>
          </a:p>
          <a:p>
            <a:pPr algn="ctr" eaLnBrk="1" hangingPunct="1"/>
            <a:r>
              <a:rPr lang="zh-CN" altLang="en-US" sz="2000" b="1"/>
              <a:t>和鉴定</a:t>
            </a:r>
            <a:r>
              <a:rPr lang="zh-CN" altLang="en-US" b="1"/>
              <a:t> </a:t>
            </a:r>
            <a:r>
              <a:rPr lang="zh-CN" altLang="en-US"/>
              <a:t> </a:t>
            </a:r>
            <a:endParaRPr lang="zh-CN" altLang="en-US"/>
          </a:p>
        </p:txBody>
      </p:sp>
      <p:sp>
        <p:nvSpPr>
          <p:cNvPr id="29705" name="Rectangle 22"/>
          <p:cNvSpPr>
            <a:spLocks noChangeArrowheads="1"/>
          </p:cNvSpPr>
          <p:nvPr/>
        </p:nvSpPr>
        <p:spPr bwMode="auto">
          <a:xfrm>
            <a:off x="3352800" y="4572000"/>
            <a:ext cx="1219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存取控制</a:t>
            </a:r>
            <a:endParaRPr lang="zh-CN" altLang="en-US" sz="2000" b="1"/>
          </a:p>
          <a:p>
            <a:pPr algn="ctr" eaLnBrk="1" hangingPunct="1"/>
            <a:r>
              <a:rPr lang="zh-CN" altLang="en-US" sz="2000" b="1"/>
              <a:t>审计</a:t>
            </a:r>
            <a:endParaRPr lang="zh-CN" altLang="en-US" sz="2000" b="1"/>
          </a:p>
          <a:p>
            <a:pPr algn="ctr" eaLnBrk="1" hangingPunct="1"/>
            <a:r>
              <a:rPr lang="zh-CN" altLang="en-US" sz="2000" b="1"/>
              <a:t>视图</a:t>
            </a:r>
            <a:r>
              <a:rPr lang="zh-CN" altLang="en-US" b="1"/>
              <a:t> </a:t>
            </a:r>
            <a:endParaRPr lang="zh-CN" altLang="en-US" b="1"/>
          </a:p>
        </p:txBody>
      </p:sp>
      <p:sp>
        <p:nvSpPr>
          <p:cNvPr id="29706" name="Rectangle 23"/>
          <p:cNvSpPr>
            <a:spLocks noChangeArrowheads="1"/>
          </p:cNvSpPr>
          <p:nvPr/>
        </p:nvSpPr>
        <p:spPr bwMode="auto">
          <a:xfrm>
            <a:off x="5029200" y="4572000"/>
            <a:ext cx="1219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操作系统</a:t>
            </a:r>
            <a:endParaRPr lang="zh-CN" altLang="en-US" sz="2000" b="1"/>
          </a:p>
          <a:p>
            <a:pPr algn="ctr" eaLnBrk="1" hangingPunct="1"/>
            <a:r>
              <a:rPr lang="zh-CN" altLang="en-US" sz="2000" b="1"/>
              <a:t>  安全保护</a:t>
            </a:r>
            <a:r>
              <a:rPr lang="zh-CN" altLang="en-US" b="1"/>
              <a:t>  </a:t>
            </a:r>
            <a:endParaRPr lang="zh-CN" altLang="en-US" b="1"/>
          </a:p>
        </p:txBody>
      </p:sp>
      <p:sp>
        <p:nvSpPr>
          <p:cNvPr id="29707" name="Rectangle 24"/>
          <p:cNvSpPr>
            <a:spLocks noChangeArrowheads="1"/>
          </p:cNvSpPr>
          <p:nvPr/>
        </p:nvSpPr>
        <p:spPr bwMode="auto">
          <a:xfrm>
            <a:off x="6705600" y="4572000"/>
            <a:ext cx="1219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密码存储</a:t>
            </a:r>
            <a:endParaRPr lang="zh-CN" altLang="en-US" sz="2000" b="1"/>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p:txBody>
          <a:bodyPr/>
          <a:lstStyle/>
          <a:p>
            <a:pPr eaLnBrk="1" hangingPunct="1"/>
            <a:r>
              <a:rPr lang="zh-CN" altLang="en-US"/>
              <a:t>数据库安全性控制概述（续）</a:t>
            </a:r>
            <a:endParaRPr lang="zh-CN" altLang="en-US"/>
          </a:p>
        </p:txBody>
      </p:sp>
      <p:sp>
        <p:nvSpPr>
          <p:cNvPr id="30723" name="Rectangle 3"/>
          <p:cNvSpPr>
            <a:spLocks noGrp="1" noRot="1"/>
          </p:cNvSpPr>
          <p:nvPr>
            <p:ph idx="1"/>
          </p:nvPr>
        </p:nvSpPr>
        <p:spPr/>
        <p:txBody>
          <a:bodyPr/>
          <a:lstStyle/>
          <a:p>
            <a:pPr eaLnBrk="1" hangingPunct="1"/>
            <a:r>
              <a:rPr lang="zh-CN" altLang="en-US" sz="3600"/>
              <a:t>数据库安全性控制的常用方法</a:t>
            </a:r>
            <a:endParaRPr lang="zh-CN" altLang="en-US" sz="3600"/>
          </a:p>
          <a:p>
            <a:pPr lvl="1" eaLnBrk="1" hangingPunct="1">
              <a:lnSpc>
                <a:spcPct val="130000"/>
              </a:lnSpc>
            </a:pPr>
            <a:r>
              <a:rPr lang="zh-CN" altLang="en-US"/>
              <a:t>用户标识和鉴定</a:t>
            </a:r>
            <a:endParaRPr lang="zh-CN" altLang="en-US"/>
          </a:p>
          <a:p>
            <a:pPr lvl="1" eaLnBrk="1" hangingPunct="1">
              <a:lnSpc>
                <a:spcPct val="130000"/>
              </a:lnSpc>
            </a:pPr>
            <a:r>
              <a:rPr lang="zh-CN" altLang="en-US"/>
              <a:t>存取控制</a:t>
            </a:r>
            <a:endParaRPr lang="zh-CN" altLang="en-US"/>
          </a:p>
          <a:p>
            <a:pPr lvl="1" eaLnBrk="1" hangingPunct="1">
              <a:lnSpc>
                <a:spcPct val="130000"/>
              </a:lnSpc>
            </a:pPr>
            <a:r>
              <a:rPr lang="zh-CN" altLang="en-US"/>
              <a:t>视图</a:t>
            </a:r>
            <a:endParaRPr lang="zh-CN" altLang="en-US"/>
          </a:p>
          <a:p>
            <a:pPr lvl="1" eaLnBrk="1" hangingPunct="1">
              <a:lnSpc>
                <a:spcPct val="130000"/>
              </a:lnSpc>
            </a:pPr>
            <a:r>
              <a:rPr lang="zh-CN" altLang="en-US"/>
              <a:t>审计</a:t>
            </a:r>
            <a:endParaRPr lang="zh-CN" altLang="en-US"/>
          </a:p>
          <a:p>
            <a:pPr lvl="1" eaLnBrk="1" hangingPunct="1">
              <a:lnSpc>
                <a:spcPct val="120000"/>
              </a:lnSpc>
            </a:pPr>
            <a:r>
              <a:rPr lang="zh-CN" altLang="en-US"/>
              <a:t>密码存储</a:t>
            </a:r>
            <a:endParaRPr lang="zh-CN" altLang="en-US"/>
          </a:p>
        </p:txBody>
      </p:sp>
      <p:sp>
        <p:nvSpPr>
          <p:cNvPr id="4" name="日期占位符 3"/>
          <p:cNvSpPr>
            <a:spLocks noGrp="1"/>
          </p:cNvSpPr>
          <p:nvPr>
            <p:ph type="dt" sz="quarter" idx="10"/>
          </p:nvPr>
        </p:nvSpPr>
        <p:spPr/>
        <p:txBody>
          <a:bodyPr/>
          <a:lstStyle/>
          <a:p>
            <a:pPr>
              <a:defRPr/>
            </a:pPr>
            <a:fld id="{CC41BB16-3FCA-4155-9858-B8158F271E53}" type="datetime1">
              <a:rPr lang="zh-CN" altLang="en-US"/>
            </a:fld>
            <a:endParaRPr lang="en-US" altLang="zh-CN"/>
          </a:p>
        </p:txBody>
      </p:sp>
      <p:sp>
        <p:nvSpPr>
          <p:cNvPr id="30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p:cNvSpPr>
          <p:nvPr>
            <p:ph type="title"/>
          </p:nvPr>
        </p:nvSpPr>
        <p:spPr/>
        <p:txBody>
          <a:bodyPr/>
          <a:lstStyle/>
          <a:p>
            <a:pPr eaLnBrk="1" hangingPunct="1"/>
            <a:r>
              <a:rPr lang="en-US" altLang="zh-CN"/>
              <a:t>4.2  </a:t>
            </a:r>
            <a:r>
              <a:rPr lang="zh-CN" altLang="en-US"/>
              <a:t>数据库安全性控制</a:t>
            </a:r>
            <a:endParaRPr lang="zh-CN" altLang="en-US"/>
          </a:p>
        </p:txBody>
      </p:sp>
      <p:sp>
        <p:nvSpPr>
          <p:cNvPr id="31747" name="Rectangle 3"/>
          <p:cNvSpPr>
            <a:spLocks noGrp="1" noRot="1"/>
          </p:cNvSpPr>
          <p:nvPr>
            <p:ph idx="1"/>
          </p:nvPr>
        </p:nvSpPr>
        <p:spPr/>
        <p:txBody>
          <a:bodyPr/>
          <a:lstStyle/>
          <a:p>
            <a:pPr eaLnBrk="1" hangingPunct="1">
              <a:buFont typeface="Wingdings" panose="05000000000000000000" pitchFamily="2" charset="2"/>
              <a:buNone/>
            </a:pPr>
            <a:r>
              <a:rPr lang="en-US" altLang="zh-CN" sz="2800"/>
              <a:t>4.2.1  </a:t>
            </a:r>
            <a:r>
              <a:rPr lang="zh-CN" altLang="en-US" sz="2800"/>
              <a:t>数据库安全性控制概述</a:t>
            </a:r>
            <a:endParaRPr lang="zh-CN" altLang="en-US" sz="2800"/>
          </a:p>
          <a:p>
            <a:pPr eaLnBrk="1" hangingPunct="1">
              <a:buFont typeface="Wingdings" panose="05000000000000000000" pitchFamily="2" charset="2"/>
              <a:buNone/>
            </a:pPr>
            <a:r>
              <a:rPr lang="en-US" altLang="zh-CN" sz="2800">
                <a:solidFill>
                  <a:schemeClr val="tx2"/>
                </a:solidFill>
              </a:rPr>
              <a:t>4.2.2  </a:t>
            </a:r>
            <a:r>
              <a:rPr lang="zh-CN" altLang="en-US" sz="2800">
                <a:solidFill>
                  <a:schemeClr val="tx2"/>
                </a:solidFill>
              </a:rPr>
              <a:t>用户标识与鉴别</a:t>
            </a:r>
            <a:endParaRPr lang="zh-CN" altLang="en-US" sz="2800">
              <a:solidFill>
                <a:schemeClr val="tx2"/>
              </a:solidFill>
            </a:endParaRPr>
          </a:p>
          <a:p>
            <a:pPr eaLnBrk="1" hangingPunct="1">
              <a:buFont typeface="Wingdings" panose="05000000000000000000" pitchFamily="2" charset="2"/>
              <a:buNone/>
            </a:pPr>
            <a:r>
              <a:rPr lang="en-US" altLang="zh-CN" sz="2800"/>
              <a:t>4.2.3  </a:t>
            </a:r>
            <a:r>
              <a:rPr lang="zh-CN" altLang="en-US" sz="2800"/>
              <a:t>存取控制</a:t>
            </a:r>
            <a:endParaRPr lang="zh-CN" altLang="en-US" sz="2800"/>
          </a:p>
          <a:p>
            <a:pPr eaLnBrk="1" hangingPunct="1">
              <a:buFont typeface="Wingdings" panose="05000000000000000000" pitchFamily="2" charset="2"/>
              <a:buNone/>
            </a:pPr>
            <a:r>
              <a:rPr lang="en-US" altLang="zh-CN" sz="2800"/>
              <a:t>4.2.4  </a:t>
            </a:r>
            <a:r>
              <a:rPr lang="zh-CN" altLang="en-US" sz="2800"/>
              <a:t>自主存取控制方法</a:t>
            </a:r>
            <a:endParaRPr lang="zh-CN" altLang="en-US" sz="2800"/>
          </a:p>
          <a:p>
            <a:pPr eaLnBrk="1" hangingPunct="1">
              <a:buFont typeface="Wingdings" panose="05000000000000000000" pitchFamily="2" charset="2"/>
              <a:buNone/>
            </a:pPr>
            <a:r>
              <a:rPr lang="en-US" altLang="zh-CN" sz="2800"/>
              <a:t>4.2.5  </a:t>
            </a:r>
            <a:r>
              <a:rPr lang="zh-CN" altLang="en-US" sz="2800"/>
              <a:t>强制存取控制方法</a:t>
            </a:r>
            <a:endParaRPr lang="zh-CN" altLang="en-US" sz="2800"/>
          </a:p>
          <a:p>
            <a:pPr eaLnBrk="1" hangingPunct="1">
              <a:buFont typeface="Wingdings" panose="05000000000000000000" pitchFamily="2" charset="2"/>
              <a:buNone/>
            </a:pPr>
            <a:r>
              <a:rPr lang="en-US" altLang="zh-CN" sz="2800"/>
              <a:t>4.2.6  </a:t>
            </a:r>
            <a:r>
              <a:rPr lang="zh-CN" altLang="en-US" sz="2800"/>
              <a:t>视图机制</a:t>
            </a:r>
            <a:endParaRPr lang="zh-CN" altLang="en-US" sz="2800"/>
          </a:p>
          <a:p>
            <a:pPr eaLnBrk="1" hangingPunct="1">
              <a:buFont typeface="Wingdings" panose="05000000000000000000" pitchFamily="2" charset="2"/>
              <a:buNone/>
            </a:pPr>
            <a:r>
              <a:rPr lang="en-US" altLang="zh-CN" sz="2800"/>
              <a:t>4.2.7  </a:t>
            </a:r>
            <a:r>
              <a:rPr lang="zh-CN" altLang="en-US" sz="2800"/>
              <a:t>审计</a:t>
            </a:r>
            <a:endParaRPr lang="zh-CN" altLang="en-US" sz="2800"/>
          </a:p>
          <a:p>
            <a:pPr eaLnBrk="1" hangingPunct="1">
              <a:buFont typeface="Wingdings" panose="05000000000000000000" pitchFamily="2" charset="2"/>
              <a:buNone/>
            </a:pPr>
            <a:r>
              <a:rPr lang="en-US" altLang="zh-CN" sz="2800"/>
              <a:t>4.2.8  </a:t>
            </a:r>
            <a:r>
              <a:rPr lang="zh-CN" altLang="en-US" sz="2800"/>
              <a:t>数据加密</a:t>
            </a:r>
            <a:endParaRPr lang="zh-CN" altLang="en-US" sz="2800"/>
          </a:p>
        </p:txBody>
      </p:sp>
      <p:sp>
        <p:nvSpPr>
          <p:cNvPr id="4" name="日期占位符 3"/>
          <p:cNvSpPr>
            <a:spLocks noGrp="1"/>
          </p:cNvSpPr>
          <p:nvPr>
            <p:ph type="dt" sz="quarter" idx="10"/>
          </p:nvPr>
        </p:nvSpPr>
        <p:spPr/>
        <p:txBody>
          <a:bodyPr/>
          <a:lstStyle/>
          <a:p>
            <a:pPr>
              <a:defRPr/>
            </a:pPr>
            <a:fld id="{48AF06FA-9F6B-44F4-8D89-02769C70E370}" type="datetime1">
              <a:rPr lang="zh-CN" altLang="en-US"/>
            </a:fld>
            <a:endParaRPr lang="en-US" altLang="zh-CN"/>
          </a:p>
        </p:txBody>
      </p:sp>
      <p:sp>
        <p:nvSpPr>
          <p:cNvPr id="317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p:cNvSpPr>
          <p:nvPr>
            <p:ph type="title"/>
          </p:nvPr>
        </p:nvSpPr>
        <p:spPr/>
        <p:txBody>
          <a:bodyPr/>
          <a:lstStyle/>
          <a:p>
            <a:pPr eaLnBrk="1" hangingPunct="1"/>
            <a:r>
              <a:rPr lang="en-US" altLang="zh-CN"/>
              <a:t>4.2.2  </a:t>
            </a:r>
            <a:r>
              <a:rPr lang="zh-CN" altLang="en-US"/>
              <a:t>用户标识与鉴别</a:t>
            </a:r>
            <a:endParaRPr lang="zh-CN" altLang="en-US"/>
          </a:p>
        </p:txBody>
      </p:sp>
      <p:sp>
        <p:nvSpPr>
          <p:cNvPr id="32771" name="Rectangle 3"/>
          <p:cNvSpPr>
            <a:spLocks noGrp="1" noRot="1"/>
          </p:cNvSpPr>
          <p:nvPr>
            <p:ph idx="1"/>
          </p:nvPr>
        </p:nvSpPr>
        <p:spPr>
          <a:xfrm>
            <a:off x="990600" y="1752600"/>
            <a:ext cx="7772400" cy="4114800"/>
          </a:xfrm>
        </p:spPr>
        <p:txBody>
          <a:bodyPr/>
          <a:lstStyle/>
          <a:p>
            <a:pPr eaLnBrk="1" hangingPunct="1">
              <a:lnSpc>
                <a:spcPct val="150000"/>
              </a:lnSpc>
            </a:pPr>
            <a:r>
              <a:rPr lang="zh-CN" altLang="en-US"/>
              <a:t>用户标识与鉴别（</a:t>
            </a:r>
            <a:r>
              <a:rPr lang="en-US" altLang="zh-CN"/>
              <a:t>Identification &amp;      </a:t>
            </a:r>
            <a:endParaRPr lang="en-US" altLang="zh-CN"/>
          </a:p>
          <a:p>
            <a:pPr eaLnBrk="1" hangingPunct="1">
              <a:lnSpc>
                <a:spcPct val="90000"/>
              </a:lnSpc>
              <a:buFont typeface="Wingdings" panose="05000000000000000000" pitchFamily="2" charset="2"/>
              <a:buNone/>
            </a:pPr>
            <a:r>
              <a:rPr lang="en-US" altLang="zh-CN"/>
              <a:t>                                   Authentication</a:t>
            </a:r>
            <a:r>
              <a:rPr lang="zh-CN" altLang="en-US"/>
              <a:t>）</a:t>
            </a:r>
            <a:endParaRPr lang="zh-CN" altLang="en-US"/>
          </a:p>
          <a:p>
            <a:pPr lvl="1" eaLnBrk="1" hangingPunct="1">
              <a:lnSpc>
                <a:spcPct val="190000"/>
              </a:lnSpc>
            </a:pPr>
            <a:r>
              <a:rPr lang="zh-CN" altLang="en-US"/>
              <a:t>系统提供的最外层安全保护措施</a:t>
            </a:r>
            <a:endParaRPr lang="zh-CN" altLang="en-US"/>
          </a:p>
        </p:txBody>
      </p:sp>
      <p:sp>
        <p:nvSpPr>
          <p:cNvPr id="4" name="日期占位符 3"/>
          <p:cNvSpPr>
            <a:spLocks noGrp="1"/>
          </p:cNvSpPr>
          <p:nvPr>
            <p:ph type="dt" sz="quarter" idx="10"/>
          </p:nvPr>
        </p:nvSpPr>
        <p:spPr/>
        <p:txBody>
          <a:bodyPr/>
          <a:lstStyle/>
          <a:p>
            <a:pPr>
              <a:defRPr/>
            </a:pPr>
            <a:fld id="{0DB74EDE-81F4-40B3-A5E6-39BCD79859F9}" type="datetime1">
              <a:rPr lang="zh-CN" altLang="en-US"/>
            </a:fld>
            <a:endParaRPr lang="en-US" altLang="zh-CN"/>
          </a:p>
        </p:txBody>
      </p:sp>
      <p:sp>
        <p:nvSpPr>
          <p:cNvPr id="327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p:cNvSpPr>
          <p:nvPr>
            <p:ph type="title"/>
          </p:nvPr>
        </p:nvSpPr>
        <p:spPr/>
        <p:txBody>
          <a:bodyPr/>
          <a:lstStyle/>
          <a:p>
            <a:pPr eaLnBrk="1" hangingPunct="1"/>
            <a:r>
              <a:rPr lang="en-US" altLang="zh-CN"/>
              <a:t>4.2.2  </a:t>
            </a:r>
            <a:r>
              <a:rPr lang="zh-CN" altLang="en-US"/>
              <a:t>用户标识与鉴别</a:t>
            </a:r>
            <a:endParaRPr lang="zh-CN" altLang="en-US"/>
          </a:p>
        </p:txBody>
      </p:sp>
      <p:sp>
        <p:nvSpPr>
          <p:cNvPr id="381955" name="Rectangle 3"/>
          <p:cNvSpPr>
            <a:spLocks noGrp="1" noRot="1"/>
          </p:cNvSpPr>
          <p:nvPr>
            <p:ph idx="1"/>
          </p:nvPr>
        </p:nvSpPr>
        <p:spPr>
          <a:xfrm>
            <a:off x="827088" y="2205038"/>
            <a:ext cx="7772400" cy="4114800"/>
          </a:xfrm>
        </p:spPr>
        <p:txBody>
          <a:bodyPr/>
          <a:lstStyle/>
          <a:p>
            <a:pPr eaLnBrk="1" hangingPunct="1">
              <a:lnSpc>
                <a:spcPct val="90000"/>
              </a:lnSpc>
              <a:buFont typeface="Wingdings" panose="05000000000000000000" pitchFamily="2" charset="2"/>
              <a:buNone/>
            </a:pPr>
            <a:r>
              <a:rPr lang="zh-CN" altLang="en-US" sz="3600"/>
              <a:t>基本方法</a:t>
            </a:r>
            <a:endParaRPr lang="zh-CN" altLang="en-US" sz="2800"/>
          </a:p>
          <a:p>
            <a:pPr eaLnBrk="1" hangingPunct="1">
              <a:lnSpc>
                <a:spcPct val="110000"/>
              </a:lnSpc>
            </a:pPr>
            <a:r>
              <a:rPr lang="zh-CN" altLang="en-US" sz="2400"/>
              <a:t>系统提供一定的方式让用户标识自己的名字或身份；</a:t>
            </a:r>
            <a:endParaRPr lang="zh-CN" altLang="en-US" sz="2400"/>
          </a:p>
          <a:p>
            <a:pPr eaLnBrk="1" hangingPunct="1">
              <a:lnSpc>
                <a:spcPct val="110000"/>
              </a:lnSpc>
              <a:spcBef>
                <a:spcPct val="60000"/>
              </a:spcBef>
            </a:pPr>
            <a:r>
              <a:rPr lang="zh-CN" altLang="en-US" sz="2400"/>
              <a:t>系统内部记录着所有合法用户的标识；</a:t>
            </a:r>
            <a:endParaRPr lang="zh-CN" altLang="en-US" sz="2400"/>
          </a:p>
          <a:p>
            <a:pPr eaLnBrk="1" hangingPunct="1">
              <a:lnSpc>
                <a:spcPct val="110000"/>
              </a:lnSpc>
              <a:spcBef>
                <a:spcPct val="60000"/>
              </a:spcBef>
            </a:pPr>
            <a:r>
              <a:rPr lang="zh-CN" altLang="en-US" sz="2400"/>
              <a:t>每次用户要求进入系统时，由系统核对用户提供的身份标识；</a:t>
            </a:r>
            <a:endParaRPr lang="zh-CN" altLang="en-US" sz="2400"/>
          </a:p>
          <a:p>
            <a:pPr eaLnBrk="1" hangingPunct="1">
              <a:lnSpc>
                <a:spcPct val="110000"/>
              </a:lnSpc>
              <a:spcBef>
                <a:spcPct val="60000"/>
              </a:spcBef>
            </a:pPr>
            <a:r>
              <a:rPr lang="zh-CN" altLang="en-US" sz="2400"/>
              <a:t>通过鉴定后才提供机器使用权。</a:t>
            </a:r>
            <a:endParaRPr lang="zh-CN" altLang="en-US" sz="2400"/>
          </a:p>
          <a:p>
            <a:pPr eaLnBrk="1" hangingPunct="1">
              <a:lnSpc>
                <a:spcPct val="110000"/>
              </a:lnSpc>
              <a:spcBef>
                <a:spcPct val="60000"/>
              </a:spcBef>
            </a:pPr>
            <a:r>
              <a:rPr lang="zh-CN" altLang="en-US" sz="2400"/>
              <a:t>用户标识和鉴定可以重复多次</a:t>
            </a:r>
            <a:endParaRPr lang="zh-CN" altLang="en-US"/>
          </a:p>
        </p:txBody>
      </p:sp>
      <p:sp>
        <p:nvSpPr>
          <p:cNvPr id="4" name="日期占位符 3"/>
          <p:cNvSpPr>
            <a:spLocks noGrp="1"/>
          </p:cNvSpPr>
          <p:nvPr>
            <p:ph type="dt" sz="quarter" idx="10"/>
          </p:nvPr>
        </p:nvSpPr>
        <p:spPr/>
        <p:txBody>
          <a:bodyPr/>
          <a:lstStyle/>
          <a:p>
            <a:pPr>
              <a:defRPr/>
            </a:pPr>
            <a:fld id="{E56AB867-63FD-4C88-BFBB-CD285BD3B1C7}" type="datetime1">
              <a:rPr lang="zh-CN" altLang="en-US"/>
            </a:fld>
            <a:endParaRPr lang="en-US" altLang="zh-CN"/>
          </a:p>
        </p:txBody>
      </p:sp>
      <p:sp>
        <p:nvSpPr>
          <p:cNvPr id="337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1955">
                                            <p:txEl>
                                              <p:pRg st="2" end="2"/>
                                            </p:txEl>
                                          </p:spTgt>
                                        </p:tgtEl>
                                        <p:attrNameLst>
                                          <p:attrName>style.visibility</p:attrName>
                                        </p:attrNameLst>
                                      </p:cBhvr>
                                      <p:to>
                                        <p:strVal val="visible"/>
                                      </p:to>
                                    </p:set>
                                    <p:animEffect transition="in" filter="blinds(horizontal)">
                                      <p:cBhvr>
                                        <p:cTn id="7" dur="500"/>
                                        <p:tgtEl>
                                          <p:spTgt spid="38195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1955">
                                            <p:txEl>
                                              <p:pRg st="3" end="3"/>
                                            </p:txEl>
                                          </p:spTgt>
                                        </p:tgtEl>
                                        <p:attrNameLst>
                                          <p:attrName>style.visibility</p:attrName>
                                        </p:attrNameLst>
                                      </p:cBhvr>
                                      <p:to>
                                        <p:strVal val="visible"/>
                                      </p:to>
                                    </p:set>
                                    <p:animEffect transition="in" filter="blinds(horizontal)">
                                      <p:cBhvr>
                                        <p:cTn id="12" dur="500"/>
                                        <p:tgtEl>
                                          <p:spTgt spid="38195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1955">
                                            <p:txEl>
                                              <p:pRg st="4" end="4"/>
                                            </p:txEl>
                                          </p:spTgt>
                                        </p:tgtEl>
                                        <p:attrNameLst>
                                          <p:attrName>style.visibility</p:attrName>
                                        </p:attrNameLst>
                                      </p:cBhvr>
                                      <p:to>
                                        <p:strVal val="visible"/>
                                      </p:to>
                                    </p:set>
                                    <p:animEffect transition="in" filter="blinds(horizontal)">
                                      <p:cBhvr>
                                        <p:cTn id="17" dur="500"/>
                                        <p:tgtEl>
                                          <p:spTgt spid="38195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1955">
                                            <p:txEl>
                                              <p:pRg st="5" end="5"/>
                                            </p:txEl>
                                          </p:spTgt>
                                        </p:tgtEl>
                                        <p:attrNameLst>
                                          <p:attrName>style.visibility</p:attrName>
                                        </p:attrNameLst>
                                      </p:cBhvr>
                                      <p:to>
                                        <p:strVal val="visible"/>
                                      </p:to>
                                    </p:set>
                                    <p:animEffect transition="in" filter="blinds(horizontal)">
                                      <p:cBhvr>
                                        <p:cTn id="22" dur="500"/>
                                        <p:tgtEl>
                                          <p:spTgt spid="3819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p:cNvSpPr>
          <p:nvPr>
            <p:ph type="title"/>
          </p:nvPr>
        </p:nvSpPr>
        <p:spPr/>
        <p:txBody>
          <a:bodyPr/>
          <a:lstStyle/>
          <a:p>
            <a:pPr eaLnBrk="1" hangingPunct="1"/>
            <a:r>
              <a:rPr lang="zh-CN" altLang="en-US"/>
              <a:t>用户标识自己的名字或身份</a:t>
            </a:r>
            <a:endParaRPr lang="zh-CN" altLang="en-US"/>
          </a:p>
        </p:txBody>
      </p:sp>
      <p:sp>
        <p:nvSpPr>
          <p:cNvPr id="34819" name="Rectangle 3"/>
          <p:cNvSpPr>
            <a:spLocks noGrp="1" noRot="1"/>
          </p:cNvSpPr>
          <p:nvPr>
            <p:ph idx="1"/>
          </p:nvPr>
        </p:nvSpPr>
        <p:spPr/>
        <p:txBody>
          <a:bodyPr/>
          <a:lstStyle/>
          <a:p>
            <a:pPr eaLnBrk="1" hangingPunct="1"/>
            <a:r>
              <a:rPr lang="zh-CN" altLang="en-US" sz="2800">
                <a:solidFill>
                  <a:srgbClr val="0000FF"/>
                </a:solidFill>
              </a:rPr>
              <a:t>用户名</a:t>
            </a:r>
            <a:r>
              <a:rPr lang="en-US" altLang="zh-CN" sz="2800">
                <a:solidFill>
                  <a:srgbClr val="0000FF"/>
                </a:solidFill>
              </a:rPr>
              <a:t>/</a:t>
            </a:r>
            <a:r>
              <a:rPr lang="zh-CN" altLang="en-US" sz="2800">
                <a:solidFill>
                  <a:srgbClr val="0000FF"/>
                </a:solidFill>
              </a:rPr>
              <a:t>口令</a:t>
            </a:r>
            <a:endParaRPr lang="zh-CN" altLang="en-US" sz="2800">
              <a:solidFill>
                <a:srgbClr val="0000FF"/>
              </a:solidFill>
            </a:endParaRPr>
          </a:p>
          <a:p>
            <a:pPr lvl="1" eaLnBrk="1" hangingPunct="1"/>
            <a:r>
              <a:rPr lang="zh-CN" altLang="en-US"/>
              <a:t>简单易行，容易被人窃取</a:t>
            </a:r>
            <a:endParaRPr lang="zh-CN" altLang="en-US"/>
          </a:p>
          <a:p>
            <a:pPr eaLnBrk="1" hangingPunct="1">
              <a:spcBef>
                <a:spcPct val="60000"/>
              </a:spcBef>
            </a:pPr>
            <a:r>
              <a:rPr lang="zh-CN" altLang="en-US" sz="2800"/>
              <a:t>每个用户预先约定好一个</a:t>
            </a:r>
            <a:r>
              <a:rPr lang="zh-CN" altLang="en-US" sz="2800">
                <a:solidFill>
                  <a:srgbClr val="0000FF"/>
                </a:solidFill>
              </a:rPr>
              <a:t>计算过程</a:t>
            </a:r>
            <a:r>
              <a:rPr lang="zh-CN" altLang="en-US" sz="2800"/>
              <a:t>或者</a:t>
            </a:r>
            <a:r>
              <a:rPr lang="zh-CN" altLang="en-US" sz="2800">
                <a:solidFill>
                  <a:srgbClr val="0000FF"/>
                </a:solidFill>
              </a:rPr>
              <a:t>函数</a:t>
            </a:r>
            <a:endParaRPr lang="zh-CN" altLang="en-US" sz="2800"/>
          </a:p>
          <a:p>
            <a:pPr lvl="1" eaLnBrk="1" hangingPunct="1"/>
            <a:r>
              <a:rPr lang="zh-CN" altLang="en-US"/>
              <a:t>系统提供一个随机数</a:t>
            </a:r>
            <a:endParaRPr lang="zh-CN" altLang="en-US"/>
          </a:p>
          <a:p>
            <a:pPr lvl="1" eaLnBrk="1" hangingPunct="1"/>
            <a:r>
              <a:rPr lang="zh-CN" altLang="en-US"/>
              <a:t>用户根据自己预先约定的计算过程或者函数进行计算</a:t>
            </a:r>
            <a:endParaRPr lang="zh-CN" altLang="en-US"/>
          </a:p>
          <a:p>
            <a:pPr lvl="1" eaLnBrk="1" hangingPunct="1"/>
            <a:r>
              <a:rPr lang="zh-CN" altLang="en-US"/>
              <a:t>系统根据用户计算结果是否正确鉴定用户身份</a:t>
            </a:r>
            <a:endParaRPr lang="zh-CN" altLang="en-US"/>
          </a:p>
        </p:txBody>
      </p:sp>
      <p:sp>
        <p:nvSpPr>
          <p:cNvPr id="4" name="日期占位符 3"/>
          <p:cNvSpPr>
            <a:spLocks noGrp="1"/>
          </p:cNvSpPr>
          <p:nvPr>
            <p:ph type="dt" sz="quarter" idx="10"/>
          </p:nvPr>
        </p:nvSpPr>
        <p:spPr/>
        <p:txBody>
          <a:bodyPr/>
          <a:lstStyle/>
          <a:p>
            <a:pPr>
              <a:defRPr/>
            </a:pPr>
            <a:fld id="{9EB84306-000E-417E-A7EA-7685CA9F7E79}" type="datetime1">
              <a:rPr lang="zh-CN" altLang="en-US"/>
            </a:fld>
            <a:endParaRPr lang="en-US" altLang="zh-CN"/>
          </a:p>
        </p:txBody>
      </p:sp>
      <p:sp>
        <p:nvSpPr>
          <p:cNvPr id="348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p:cNvSpPr>
          <p:nvPr>
            <p:ph type="title"/>
          </p:nvPr>
        </p:nvSpPr>
        <p:spPr/>
        <p:txBody>
          <a:bodyPr/>
          <a:lstStyle/>
          <a:p>
            <a:pPr eaLnBrk="1" hangingPunct="1"/>
            <a:r>
              <a:rPr lang="en-US" altLang="zh-CN"/>
              <a:t>4.2  </a:t>
            </a:r>
            <a:r>
              <a:rPr lang="zh-CN" altLang="en-US"/>
              <a:t>数据库安全性控制</a:t>
            </a:r>
            <a:endParaRPr lang="zh-CN" altLang="en-US"/>
          </a:p>
        </p:txBody>
      </p:sp>
      <p:sp>
        <p:nvSpPr>
          <p:cNvPr id="35843" name="Rectangle 3"/>
          <p:cNvSpPr>
            <a:spLocks noGrp="1" noRot="1"/>
          </p:cNvSpPr>
          <p:nvPr>
            <p:ph idx="1"/>
          </p:nvPr>
        </p:nvSpPr>
        <p:spPr/>
        <p:txBody>
          <a:bodyPr/>
          <a:lstStyle/>
          <a:p>
            <a:pPr eaLnBrk="1" hangingPunct="1">
              <a:buFont typeface="Wingdings" panose="05000000000000000000" pitchFamily="2" charset="2"/>
              <a:buNone/>
            </a:pPr>
            <a:r>
              <a:rPr lang="en-US" altLang="zh-CN" sz="2800"/>
              <a:t>4.2.1  </a:t>
            </a:r>
            <a:r>
              <a:rPr lang="zh-CN" altLang="en-US" sz="2800"/>
              <a:t>数据库安全性控制概述</a:t>
            </a:r>
            <a:endParaRPr lang="zh-CN" altLang="en-US" sz="2800"/>
          </a:p>
          <a:p>
            <a:pPr eaLnBrk="1" hangingPunct="1">
              <a:buFont typeface="Wingdings" panose="05000000000000000000" pitchFamily="2" charset="2"/>
              <a:buNone/>
            </a:pPr>
            <a:r>
              <a:rPr lang="en-US" altLang="zh-CN" sz="2800"/>
              <a:t>4.2.2  </a:t>
            </a:r>
            <a:r>
              <a:rPr lang="zh-CN" altLang="en-US" sz="2800"/>
              <a:t>用户标识与鉴别</a:t>
            </a:r>
            <a:endParaRPr lang="zh-CN" altLang="en-US" sz="2800"/>
          </a:p>
          <a:p>
            <a:pPr eaLnBrk="1" hangingPunct="1">
              <a:buFont typeface="Wingdings" panose="05000000000000000000" pitchFamily="2" charset="2"/>
              <a:buNone/>
            </a:pPr>
            <a:r>
              <a:rPr lang="en-US" altLang="zh-CN" sz="2800">
                <a:solidFill>
                  <a:schemeClr val="tx2"/>
                </a:solidFill>
              </a:rPr>
              <a:t>4.2.3  </a:t>
            </a:r>
            <a:r>
              <a:rPr lang="zh-CN" altLang="en-US" sz="2800">
                <a:solidFill>
                  <a:schemeClr val="tx2"/>
                </a:solidFill>
              </a:rPr>
              <a:t>存取控制</a:t>
            </a:r>
            <a:endParaRPr lang="zh-CN" altLang="en-US" sz="2800">
              <a:solidFill>
                <a:schemeClr val="tx2"/>
              </a:solidFill>
            </a:endParaRPr>
          </a:p>
          <a:p>
            <a:pPr eaLnBrk="1" hangingPunct="1">
              <a:buFont typeface="Wingdings" panose="05000000000000000000" pitchFamily="2" charset="2"/>
              <a:buNone/>
            </a:pPr>
            <a:r>
              <a:rPr lang="en-US" altLang="zh-CN" sz="2800"/>
              <a:t>4.2.4  </a:t>
            </a:r>
            <a:r>
              <a:rPr lang="zh-CN" altLang="en-US" sz="2800"/>
              <a:t>自主存取控制方法</a:t>
            </a:r>
            <a:endParaRPr lang="zh-CN" altLang="en-US" sz="2800"/>
          </a:p>
          <a:p>
            <a:pPr eaLnBrk="1" hangingPunct="1">
              <a:buFont typeface="Wingdings" panose="05000000000000000000" pitchFamily="2" charset="2"/>
              <a:buNone/>
            </a:pPr>
            <a:r>
              <a:rPr lang="en-US" altLang="zh-CN" sz="2800"/>
              <a:t>4.2.5  </a:t>
            </a:r>
            <a:r>
              <a:rPr lang="zh-CN" altLang="en-US" sz="2800"/>
              <a:t>强制存取控制方法</a:t>
            </a:r>
            <a:endParaRPr lang="zh-CN" altLang="en-US" sz="2800"/>
          </a:p>
          <a:p>
            <a:pPr eaLnBrk="1" hangingPunct="1">
              <a:buFont typeface="Wingdings" panose="05000000000000000000" pitchFamily="2" charset="2"/>
              <a:buNone/>
            </a:pPr>
            <a:r>
              <a:rPr lang="en-US" altLang="zh-CN" sz="2800"/>
              <a:t>4.2.6  </a:t>
            </a:r>
            <a:r>
              <a:rPr lang="zh-CN" altLang="en-US" sz="2800"/>
              <a:t>视图机制</a:t>
            </a:r>
            <a:endParaRPr lang="zh-CN" altLang="en-US" sz="2800"/>
          </a:p>
          <a:p>
            <a:pPr eaLnBrk="1" hangingPunct="1">
              <a:buFont typeface="Wingdings" panose="05000000000000000000" pitchFamily="2" charset="2"/>
              <a:buNone/>
            </a:pPr>
            <a:r>
              <a:rPr lang="en-US" altLang="zh-CN" sz="2800"/>
              <a:t>4.2.7  </a:t>
            </a:r>
            <a:r>
              <a:rPr lang="zh-CN" altLang="en-US" sz="2800"/>
              <a:t>审计</a:t>
            </a:r>
            <a:endParaRPr lang="zh-CN" altLang="en-US" sz="2800"/>
          </a:p>
          <a:p>
            <a:pPr eaLnBrk="1" hangingPunct="1">
              <a:buFont typeface="Wingdings" panose="05000000000000000000" pitchFamily="2" charset="2"/>
              <a:buNone/>
            </a:pPr>
            <a:r>
              <a:rPr lang="en-US" altLang="zh-CN" sz="2800"/>
              <a:t>4.2.8  </a:t>
            </a:r>
            <a:r>
              <a:rPr lang="zh-CN" altLang="en-US" sz="2800"/>
              <a:t>数据加密</a:t>
            </a:r>
            <a:endParaRPr lang="zh-CN" altLang="en-US" sz="2800"/>
          </a:p>
        </p:txBody>
      </p:sp>
      <p:sp>
        <p:nvSpPr>
          <p:cNvPr id="4" name="日期占位符 3"/>
          <p:cNvSpPr>
            <a:spLocks noGrp="1"/>
          </p:cNvSpPr>
          <p:nvPr>
            <p:ph type="dt" sz="quarter" idx="10"/>
          </p:nvPr>
        </p:nvSpPr>
        <p:spPr/>
        <p:txBody>
          <a:bodyPr/>
          <a:lstStyle/>
          <a:p>
            <a:pPr>
              <a:defRPr/>
            </a:pPr>
            <a:fld id="{9063AECB-51E9-43C6-8683-4EB54EB1B466}" type="datetime1">
              <a:rPr lang="zh-CN" altLang="en-US"/>
            </a:fld>
            <a:endParaRPr lang="en-US" altLang="zh-CN"/>
          </a:p>
        </p:txBody>
      </p:sp>
      <p:sp>
        <p:nvSpPr>
          <p:cNvPr id="358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6"/>
          <p:cNvSpPr>
            <a:spLocks noGrp="1" noRot="1"/>
          </p:cNvSpPr>
          <p:nvPr>
            <p:ph type="title"/>
          </p:nvPr>
        </p:nvSpPr>
        <p:spPr/>
        <p:txBody>
          <a:bodyPr/>
          <a:lstStyle/>
          <a:p>
            <a:pPr eaLnBrk="1" hangingPunct="1"/>
            <a:r>
              <a:rPr lang="en-US" altLang="zh-CN"/>
              <a:t> 1.2.2  </a:t>
            </a:r>
            <a:r>
              <a:rPr lang="zh-CN" altLang="en-US"/>
              <a:t>概念模型</a:t>
            </a:r>
            <a:endParaRPr lang="zh-CN" altLang="en-US"/>
          </a:p>
        </p:txBody>
      </p:sp>
      <p:sp>
        <p:nvSpPr>
          <p:cNvPr id="87043" name="Rectangle 1027"/>
          <p:cNvSpPr>
            <a:spLocks noGrp="1" noRot="1"/>
          </p:cNvSpPr>
          <p:nvPr>
            <p:ph idx="1"/>
          </p:nvPr>
        </p:nvSpPr>
        <p:spPr/>
        <p:txBody>
          <a:bodyPr/>
          <a:lstStyle/>
          <a:p>
            <a:pPr eaLnBrk="1" hangingPunct="1">
              <a:lnSpc>
                <a:spcPct val="180000"/>
              </a:lnSpc>
              <a:buFont typeface="Wingdings" panose="05000000000000000000" pitchFamily="2" charset="2"/>
              <a:buNone/>
            </a:pPr>
            <a:r>
              <a:rPr lang="en-US" altLang="zh-CN"/>
              <a:t>1. </a:t>
            </a:r>
            <a:r>
              <a:rPr lang="zh-CN" altLang="en-US"/>
              <a:t>概念模型</a:t>
            </a:r>
            <a:endParaRPr lang="zh-CN" altLang="en-US"/>
          </a:p>
          <a:p>
            <a:pPr eaLnBrk="1" hangingPunct="1">
              <a:lnSpc>
                <a:spcPct val="180000"/>
              </a:lnSpc>
              <a:buFont typeface="Wingdings" panose="05000000000000000000" pitchFamily="2" charset="2"/>
              <a:buNone/>
            </a:pPr>
            <a:r>
              <a:rPr lang="en-US" altLang="zh-CN"/>
              <a:t>2. </a:t>
            </a:r>
            <a:r>
              <a:rPr lang="zh-CN" altLang="en-US"/>
              <a:t>信息世界中的基本概念</a:t>
            </a:r>
            <a:endParaRPr lang="zh-CN" altLang="en-US"/>
          </a:p>
          <a:p>
            <a:pPr eaLnBrk="1" hangingPunct="1">
              <a:lnSpc>
                <a:spcPct val="180000"/>
              </a:lnSpc>
              <a:buFont typeface="Wingdings" panose="05000000000000000000" pitchFamily="2" charset="2"/>
              <a:buNone/>
            </a:pPr>
            <a:r>
              <a:rPr lang="en-US" altLang="zh-CN"/>
              <a:t>3. </a:t>
            </a:r>
            <a:r>
              <a:rPr lang="zh-CN" altLang="en-US"/>
              <a:t>概念模型的表示方法</a:t>
            </a:r>
            <a:endParaRPr lang="zh-CN" altLang="en-US"/>
          </a:p>
        </p:txBody>
      </p:sp>
      <p:sp>
        <p:nvSpPr>
          <p:cNvPr id="8704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65ECB808-0EFB-4D1E-9198-661798B96A0F}"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
        <p:nvSpPr>
          <p:cNvPr id="251908" name="AutoShape 1028"/>
          <p:cNvSpPr>
            <a:spLocks noChangeArrowheads="1"/>
          </p:cNvSpPr>
          <p:nvPr/>
        </p:nvSpPr>
        <p:spPr bwMode="auto">
          <a:xfrm>
            <a:off x="3500438" y="2000250"/>
            <a:ext cx="4679950" cy="1150938"/>
          </a:xfrm>
          <a:prstGeom prst="wedgeRoundRectCallout">
            <a:avLst>
              <a:gd name="adj1" fmla="val -64213"/>
              <a:gd name="adj2" fmla="val 22278"/>
              <a:gd name="adj3" fmla="val 16667"/>
            </a:avLst>
          </a:prstGeom>
          <a:solidFill>
            <a:schemeClr val="accent3">
              <a:lumMod val="20000"/>
              <a:lumOff val="80000"/>
            </a:schemeClr>
          </a:solidFill>
          <a:ln w="9525">
            <a:solidFill>
              <a:schemeClr val="tx1"/>
            </a:solidFill>
            <a:miter lim="800000"/>
          </a:ln>
        </p:spPr>
        <p:txBody>
          <a:bodyPr/>
          <a:lstStyle/>
          <a:p>
            <a:pPr lvl="1" eaLnBrk="1" hangingPunct="1">
              <a:defRPr/>
            </a:pPr>
            <a:r>
              <a:rPr lang="zh-CN" altLang="en-US" b="1" dirty="0"/>
              <a:t>较强的语义表达能力，能够方便、直接地表达应用中的各种语义知识。</a:t>
            </a:r>
            <a:endParaRPr lang="zh-CN" altLang="en-US" b="1" dirty="0"/>
          </a:p>
          <a:p>
            <a:pPr lvl="1" eaLnBrk="1" hangingPunct="1">
              <a:defRPr/>
            </a:pPr>
            <a:r>
              <a:rPr lang="zh-CN" altLang="en-US" b="1" dirty="0"/>
              <a:t>简单、清晰、易于用户理解。</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blinds(horizontal)">
                                      <p:cBhvr>
                                        <p:cTn id="7" dur="500"/>
                                        <p:tgtEl>
                                          <p:spTgt spid="251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8"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p:cNvSpPr>
          <p:nvPr>
            <p:ph type="title"/>
          </p:nvPr>
        </p:nvSpPr>
        <p:spPr/>
        <p:txBody>
          <a:bodyPr/>
          <a:lstStyle/>
          <a:p>
            <a:pPr eaLnBrk="1" hangingPunct="1"/>
            <a:r>
              <a:rPr lang="en-US" altLang="zh-CN"/>
              <a:t>4.2.3  </a:t>
            </a:r>
            <a:r>
              <a:rPr lang="zh-CN" altLang="en-US"/>
              <a:t>存取控制</a:t>
            </a:r>
            <a:endParaRPr lang="zh-CN" altLang="en-US"/>
          </a:p>
        </p:txBody>
      </p:sp>
      <p:sp>
        <p:nvSpPr>
          <p:cNvPr id="36867" name="Rectangle 3"/>
          <p:cNvSpPr>
            <a:spLocks noGrp="1" noRot="1"/>
          </p:cNvSpPr>
          <p:nvPr>
            <p:ph idx="1"/>
          </p:nvPr>
        </p:nvSpPr>
        <p:spPr/>
        <p:txBody>
          <a:bodyPr/>
          <a:lstStyle/>
          <a:p>
            <a:pPr eaLnBrk="1" hangingPunct="1">
              <a:lnSpc>
                <a:spcPct val="90000"/>
              </a:lnSpc>
            </a:pPr>
            <a:r>
              <a:rPr lang="zh-CN" altLang="en-US" sz="3600"/>
              <a:t>存取控制机制的功能</a:t>
            </a:r>
            <a:endParaRPr lang="zh-CN" altLang="en-US" sz="2800"/>
          </a:p>
          <a:p>
            <a:pPr lvl="1" eaLnBrk="1" hangingPunct="1">
              <a:lnSpc>
                <a:spcPct val="90000"/>
              </a:lnSpc>
              <a:spcBef>
                <a:spcPct val="60000"/>
              </a:spcBef>
            </a:pPr>
            <a:r>
              <a:rPr lang="zh-CN" altLang="en-US"/>
              <a:t>存取控制机制的组成</a:t>
            </a:r>
            <a:endParaRPr lang="zh-CN" altLang="en-US"/>
          </a:p>
          <a:p>
            <a:pPr marL="933450" lvl="2" indent="19050" eaLnBrk="1" hangingPunct="1">
              <a:lnSpc>
                <a:spcPct val="90000"/>
              </a:lnSpc>
              <a:spcBef>
                <a:spcPct val="60000"/>
              </a:spcBef>
            </a:pPr>
            <a:r>
              <a:rPr lang="zh-CN" altLang="en-US" sz="2800"/>
              <a:t> 定义存取权限</a:t>
            </a:r>
            <a:endParaRPr lang="zh-CN" altLang="en-US" sz="2800"/>
          </a:p>
          <a:p>
            <a:pPr marL="933450" lvl="2" indent="19050" eaLnBrk="1" hangingPunct="1">
              <a:lnSpc>
                <a:spcPct val="110000"/>
              </a:lnSpc>
              <a:spcBef>
                <a:spcPct val="60000"/>
              </a:spcBef>
            </a:pPr>
            <a:r>
              <a:rPr lang="zh-CN" altLang="en-US" sz="2800"/>
              <a:t> 检查存取权限</a:t>
            </a:r>
            <a:endParaRPr lang="zh-CN" altLang="en-US" sz="2800"/>
          </a:p>
          <a:p>
            <a:pPr marL="933450" lvl="2" indent="19050" eaLnBrk="1" hangingPunct="1">
              <a:lnSpc>
                <a:spcPct val="110000"/>
              </a:lnSpc>
              <a:spcBef>
                <a:spcPct val="60000"/>
              </a:spcBef>
              <a:buFont typeface="Wingdings 2" panose="05020102010507070707" pitchFamily="18" charset="2"/>
              <a:buNone/>
            </a:pPr>
            <a:r>
              <a:rPr lang="zh-CN" altLang="en-US" sz="2800"/>
              <a:t>用户权限定义和合法权检查机制一起组成了</a:t>
            </a:r>
            <a:r>
              <a:rPr lang="en-US" altLang="zh-CN" sz="2800"/>
              <a:t>DBMS</a:t>
            </a:r>
            <a:r>
              <a:rPr lang="zh-CN" altLang="en-US" sz="2800"/>
              <a:t>的安全子系统</a:t>
            </a:r>
            <a:endParaRPr lang="zh-CN" altLang="en-US" sz="2800"/>
          </a:p>
        </p:txBody>
      </p:sp>
      <p:sp>
        <p:nvSpPr>
          <p:cNvPr id="4" name="日期占位符 3"/>
          <p:cNvSpPr>
            <a:spLocks noGrp="1"/>
          </p:cNvSpPr>
          <p:nvPr>
            <p:ph type="dt" sz="quarter" idx="10"/>
          </p:nvPr>
        </p:nvSpPr>
        <p:spPr/>
        <p:txBody>
          <a:bodyPr/>
          <a:lstStyle/>
          <a:p>
            <a:pPr>
              <a:defRPr/>
            </a:pPr>
            <a:fld id="{ACFAD431-19C5-4357-8514-600432A69A7E}" type="datetime1">
              <a:rPr lang="zh-CN" altLang="en-US"/>
            </a:fld>
            <a:endParaRPr lang="en-US" altLang="zh-CN"/>
          </a:p>
        </p:txBody>
      </p:sp>
      <p:sp>
        <p:nvSpPr>
          <p:cNvPr id="368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p:cNvSpPr>
          <p:nvPr>
            <p:ph type="title"/>
          </p:nvPr>
        </p:nvSpPr>
        <p:spPr/>
        <p:txBody>
          <a:bodyPr/>
          <a:lstStyle/>
          <a:p>
            <a:pPr eaLnBrk="1" hangingPunct="1"/>
            <a:r>
              <a:rPr lang="zh-CN" altLang="en-US"/>
              <a:t>存取控制（续）</a:t>
            </a:r>
            <a:endParaRPr lang="zh-CN" altLang="en-US"/>
          </a:p>
        </p:txBody>
      </p:sp>
      <p:sp>
        <p:nvSpPr>
          <p:cNvPr id="386051" name="Rectangle 3"/>
          <p:cNvSpPr>
            <a:spLocks noGrp="1" noRot="1"/>
          </p:cNvSpPr>
          <p:nvPr>
            <p:ph idx="1"/>
          </p:nvPr>
        </p:nvSpPr>
        <p:spPr/>
        <p:txBody>
          <a:bodyPr/>
          <a:lstStyle/>
          <a:p>
            <a:pPr lvl="1" eaLnBrk="1" hangingPunct="1"/>
            <a:r>
              <a:rPr lang="zh-CN" altLang="en-US">
                <a:solidFill>
                  <a:srgbClr val="0000FF"/>
                </a:solidFill>
              </a:rPr>
              <a:t>定义存取权限</a:t>
            </a:r>
            <a:endParaRPr lang="zh-CN" altLang="en-US"/>
          </a:p>
          <a:p>
            <a:pPr lvl="2" eaLnBrk="1" hangingPunct="1"/>
            <a:r>
              <a:rPr lang="zh-CN" altLang="en-US"/>
              <a:t>在数据库系统中，为了保证用户只能访问他有权存取的数据，必须预先对每个用户定义存取权限。</a:t>
            </a:r>
            <a:endParaRPr lang="zh-CN" altLang="en-US"/>
          </a:p>
          <a:p>
            <a:pPr lvl="1" eaLnBrk="1" hangingPunct="1">
              <a:spcBef>
                <a:spcPct val="70000"/>
              </a:spcBef>
            </a:pPr>
            <a:r>
              <a:rPr lang="zh-CN" altLang="en-US">
                <a:solidFill>
                  <a:srgbClr val="0000FF"/>
                </a:solidFill>
              </a:rPr>
              <a:t>检查存取权限</a:t>
            </a:r>
            <a:endParaRPr lang="zh-CN" altLang="en-US"/>
          </a:p>
          <a:p>
            <a:pPr lvl="2" eaLnBrk="1" hangingPunct="1"/>
            <a:r>
              <a:rPr lang="zh-CN" altLang="en-US"/>
              <a:t>对于通过鉴定获得上机权的用户（即合法用户），系统根据他的存取权限定义对他的各种操作请求进行控制，确保他只执行合法操作。</a:t>
            </a:r>
            <a:endParaRPr lang="zh-CN" altLang="en-US"/>
          </a:p>
        </p:txBody>
      </p:sp>
      <p:sp>
        <p:nvSpPr>
          <p:cNvPr id="4" name="日期占位符 3"/>
          <p:cNvSpPr>
            <a:spLocks noGrp="1"/>
          </p:cNvSpPr>
          <p:nvPr>
            <p:ph type="dt" sz="quarter" idx="10"/>
          </p:nvPr>
        </p:nvSpPr>
        <p:spPr/>
        <p:txBody>
          <a:bodyPr/>
          <a:lstStyle/>
          <a:p>
            <a:pPr>
              <a:defRPr/>
            </a:pPr>
            <a:fld id="{59AF5D5F-B740-4B19-981D-68C7AA00FD51}" type="datetime1">
              <a:rPr lang="zh-CN" altLang="en-US"/>
            </a:fld>
            <a:endParaRPr lang="en-US" altLang="zh-CN"/>
          </a:p>
        </p:txBody>
      </p:sp>
      <p:sp>
        <p:nvSpPr>
          <p:cNvPr id="378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6051">
                                            <p:txEl>
                                              <p:pRg st="2" end="2"/>
                                            </p:txEl>
                                          </p:spTgt>
                                        </p:tgtEl>
                                        <p:attrNameLst>
                                          <p:attrName>style.visibility</p:attrName>
                                        </p:attrNameLst>
                                      </p:cBhvr>
                                      <p:to>
                                        <p:strVal val="visible"/>
                                      </p:to>
                                    </p:set>
                                    <p:animEffect transition="in" filter="blinds(horizontal)">
                                      <p:cBhvr>
                                        <p:cTn id="7" dur="500"/>
                                        <p:tgtEl>
                                          <p:spTgt spid="38605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86051">
                                            <p:txEl>
                                              <p:pRg st="3" end="3"/>
                                            </p:txEl>
                                          </p:spTgt>
                                        </p:tgtEl>
                                        <p:attrNameLst>
                                          <p:attrName>style.visibility</p:attrName>
                                        </p:attrNameLst>
                                      </p:cBhvr>
                                      <p:to>
                                        <p:strVal val="visible"/>
                                      </p:to>
                                    </p:set>
                                    <p:animEffect transition="in" filter="blinds(horizontal)">
                                      <p:cBhvr>
                                        <p:cTn id="10" dur="500"/>
                                        <p:tgtEl>
                                          <p:spTgt spid="3860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p:cNvSpPr>
          <p:nvPr>
            <p:ph type="title"/>
          </p:nvPr>
        </p:nvSpPr>
        <p:spPr/>
        <p:txBody>
          <a:bodyPr/>
          <a:lstStyle/>
          <a:p>
            <a:pPr eaLnBrk="1" hangingPunct="1"/>
            <a:r>
              <a:rPr lang="zh-CN" altLang="en-US"/>
              <a:t>存取控制（续）</a:t>
            </a:r>
            <a:endParaRPr lang="zh-CN" altLang="en-US"/>
          </a:p>
        </p:txBody>
      </p:sp>
      <p:sp>
        <p:nvSpPr>
          <p:cNvPr id="38915" name="Rectangle 3"/>
          <p:cNvSpPr>
            <a:spLocks noGrp="1" noRot="1"/>
          </p:cNvSpPr>
          <p:nvPr>
            <p:ph idx="1"/>
          </p:nvPr>
        </p:nvSpPr>
        <p:spPr/>
        <p:txBody>
          <a:bodyPr/>
          <a:lstStyle/>
          <a:p>
            <a:pPr eaLnBrk="1" hangingPunct="1"/>
            <a:r>
              <a:rPr lang="zh-CN" altLang="en-US" sz="3600"/>
              <a:t>常用存取控制方法</a:t>
            </a:r>
            <a:endParaRPr lang="zh-CN" altLang="en-US" sz="2800"/>
          </a:p>
          <a:p>
            <a:pPr lvl="1" eaLnBrk="1" hangingPunct="1"/>
            <a:r>
              <a:rPr lang="zh-CN" altLang="en-US">
                <a:solidFill>
                  <a:srgbClr val="0000FF"/>
                </a:solidFill>
              </a:rPr>
              <a:t>自主存取控制</a:t>
            </a:r>
            <a:r>
              <a:rPr lang="zh-CN" altLang="en-US"/>
              <a:t>（</a:t>
            </a:r>
            <a:r>
              <a:rPr lang="en-US" altLang="zh-CN"/>
              <a:t>Discretionary Access Control </a:t>
            </a:r>
            <a:r>
              <a:rPr lang="zh-CN" altLang="en-US"/>
              <a:t>，简称</a:t>
            </a:r>
            <a:r>
              <a:rPr lang="en-US" altLang="zh-CN"/>
              <a:t>DAC</a:t>
            </a:r>
            <a:r>
              <a:rPr lang="zh-CN" altLang="en-US"/>
              <a:t>）</a:t>
            </a:r>
            <a:endParaRPr lang="zh-CN" altLang="en-US"/>
          </a:p>
          <a:p>
            <a:pPr lvl="2" eaLnBrk="1" hangingPunct="1"/>
            <a:r>
              <a:rPr lang="zh-CN" altLang="en-US"/>
              <a:t> </a:t>
            </a:r>
            <a:r>
              <a:rPr lang="en-US" altLang="zh-CN" sz="2800"/>
              <a:t>C2</a:t>
            </a:r>
            <a:r>
              <a:rPr lang="zh-CN" altLang="en-US" sz="2800"/>
              <a:t>级</a:t>
            </a:r>
            <a:endParaRPr lang="zh-CN" altLang="en-US" sz="2800"/>
          </a:p>
          <a:p>
            <a:pPr lvl="2" eaLnBrk="1" hangingPunct="1"/>
            <a:r>
              <a:rPr lang="zh-CN" altLang="en-US"/>
              <a:t> </a:t>
            </a:r>
            <a:r>
              <a:rPr lang="zh-CN" altLang="en-US" sz="2800"/>
              <a:t>灵活</a:t>
            </a:r>
            <a:endParaRPr lang="zh-CN" altLang="en-US" sz="2800"/>
          </a:p>
          <a:p>
            <a:pPr lvl="1" eaLnBrk="1" hangingPunct="1"/>
            <a:r>
              <a:rPr lang="zh-CN" altLang="en-US">
                <a:solidFill>
                  <a:srgbClr val="0000FF"/>
                </a:solidFill>
              </a:rPr>
              <a:t>强制存取控制</a:t>
            </a:r>
            <a:r>
              <a:rPr lang="zh-CN" altLang="en-US"/>
              <a:t>（</a:t>
            </a:r>
            <a:r>
              <a:rPr lang="en-US" altLang="zh-CN"/>
              <a:t>Mandatory Access Control</a:t>
            </a:r>
            <a:r>
              <a:rPr lang="zh-CN" altLang="en-US"/>
              <a:t>，简称 </a:t>
            </a:r>
            <a:r>
              <a:rPr lang="en-US" altLang="zh-CN"/>
              <a:t>MAC</a:t>
            </a:r>
            <a:r>
              <a:rPr lang="zh-CN" altLang="en-US"/>
              <a:t>）</a:t>
            </a:r>
            <a:endParaRPr lang="zh-CN" altLang="en-US"/>
          </a:p>
          <a:p>
            <a:pPr lvl="2" eaLnBrk="1" hangingPunct="1"/>
            <a:r>
              <a:rPr lang="zh-CN" altLang="en-US" sz="2800"/>
              <a:t> </a:t>
            </a:r>
            <a:r>
              <a:rPr lang="en-US" altLang="zh-CN" sz="2800"/>
              <a:t>B1</a:t>
            </a:r>
            <a:r>
              <a:rPr lang="zh-CN" altLang="en-US" sz="2800"/>
              <a:t>级</a:t>
            </a:r>
            <a:endParaRPr lang="zh-CN" altLang="en-US" sz="2800"/>
          </a:p>
          <a:p>
            <a:pPr lvl="2" eaLnBrk="1" hangingPunct="1"/>
            <a:r>
              <a:rPr lang="zh-CN" altLang="en-US" sz="2800"/>
              <a:t>严格</a:t>
            </a:r>
            <a:endParaRPr lang="zh-CN" altLang="en-US" sz="2800"/>
          </a:p>
        </p:txBody>
      </p:sp>
      <p:sp>
        <p:nvSpPr>
          <p:cNvPr id="4" name="日期占位符 3"/>
          <p:cNvSpPr>
            <a:spLocks noGrp="1"/>
          </p:cNvSpPr>
          <p:nvPr>
            <p:ph type="dt" sz="quarter" idx="10"/>
          </p:nvPr>
        </p:nvSpPr>
        <p:spPr/>
        <p:txBody>
          <a:bodyPr/>
          <a:lstStyle/>
          <a:p>
            <a:pPr>
              <a:defRPr/>
            </a:pPr>
            <a:fld id="{A4C56BBF-617D-42F9-AD79-E6B12C91F4C1}" type="datetime1">
              <a:rPr lang="zh-CN" altLang="en-US"/>
            </a:fld>
            <a:endParaRPr lang="en-US" altLang="zh-CN"/>
          </a:p>
        </p:txBody>
      </p:sp>
      <p:sp>
        <p:nvSpPr>
          <p:cNvPr id="389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p:cNvSpPr>
          <p:nvPr>
            <p:ph type="title"/>
          </p:nvPr>
        </p:nvSpPr>
        <p:spPr/>
        <p:txBody>
          <a:bodyPr/>
          <a:lstStyle/>
          <a:p>
            <a:pPr eaLnBrk="1" hangingPunct="1"/>
            <a:r>
              <a:rPr lang="en-US" altLang="zh-CN"/>
              <a:t>4.2  </a:t>
            </a:r>
            <a:r>
              <a:rPr lang="zh-CN" altLang="en-US"/>
              <a:t>数据库安全性控制</a:t>
            </a:r>
            <a:endParaRPr lang="zh-CN" altLang="en-US"/>
          </a:p>
        </p:txBody>
      </p:sp>
      <p:sp>
        <p:nvSpPr>
          <p:cNvPr id="39939" name="Rectangle 3"/>
          <p:cNvSpPr>
            <a:spLocks noGrp="1" noRot="1"/>
          </p:cNvSpPr>
          <p:nvPr>
            <p:ph idx="1"/>
          </p:nvPr>
        </p:nvSpPr>
        <p:spPr/>
        <p:txBody>
          <a:bodyPr/>
          <a:lstStyle/>
          <a:p>
            <a:pPr eaLnBrk="1" hangingPunct="1">
              <a:buFont typeface="Wingdings" panose="05000000000000000000" pitchFamily="2" charset="2"/>
              <a:buNone/>
            </a:pPr>
            <a:r>
              <a:rPr lang="en-US" altLang="zh-CN" sz="2800"/>
              <a:t>4.2.1  </a:t>
            </a:r>
            <a:r>
              <a:rPr lang="zh-CN" altLang="en-US" sz="2800"/>
              <a:t>数据库安全性控制概述</a:t>
            </a:r>
            <a:endParaRPr lang="zh-CN" altLang="en-US" sz="2800"/>
          </a:p>
          <a:p>
            <a:pPr eaLnBrk="1" hangingPunct="1">
              <a:buFont typeface="Wingdings" panose="05000000000000000000" pitchFamily="2" charset="2"/>
              <a:buNone/>
            </a:pPr>
            <a:r>
              <a:rPr lang="en-US" altLang="zh-CN" sz="2800"/>
              <a:t>4.2.2  </a:t>
            </a:r>
            <a:r>
              <a:rPr lang="zh-CN" altLang="en-US" sz="2800"/>
              <a:t>用户标识与鉴别</a:t>
            </a:r>
            <a:endParaRPr lang="zh-CN" altLang="en-US" sz="2800"/>
          </a:p>
          <a:p>
            <a:pPr eaLnBrk="1" hangingPunct="1">
              <a:buFont typeface="Wingdings" panose="05000000000000000000" pitchFamily="2" charset="2"/>
              <a:buNone/>
            </a:pPr>
            <a:r>
              <a:rPr lang="en-US" altLang="zh-CN" sz="2800"/>
              <a:t>4.2.3  </a:t>
            </a:r>
            <a:r>
              <a:rPr lang="zh-CN" altLang="en-US" sz="2800"/>
              <a:t>存取控制</a:t>
            </a:r>
            <a:endParaRPr lang="zh-CN" altLang="en-US" sz="2800"/>
          </a:p>
          <a:p>
            <a:pPr eaLnBrk="1" hangingPunct="1">
              <a:buFont typeface="Wingdings" panose="05000000000000000000" pitchFamily="2" charset="2"/>
              <a:buNone/>
            </a:pPr>
            <a:r>
              <a:rPr lang="en-US" altLang="zh-CN" sz="2800">
                <a:solidFill>
                  <a:schemeClr val="tx2"/>
                </a:solidFill>
              </a:rPr>
              <a:t>4.2.4  </a:t>
            </a:r>
            <a:r>
              <a:rPr lang="zh-CN" altLang="en-US" sz="2800">
                <a:solidFill>
                  <a:schemeClr val="tx2"/>
                </a:solidFill>
              </a:rPr>
              <a:t>自主存取控制方法</a:t>
            </a:r>
            <a:endParaRPr lang="zh-CN" altLang="en-US" sz="2800">
              <a:solidFill>
                <a:schemeClr val="tx2"/>
              </a:solidFill>
            </a:endParaRPr>
          </a:p>
          <a:p>
            <a:pPr eaLnBrk="1" hangingPunct="1">
              <a:buFont typeface="Wingdings" panose="05000000000000000000" pitchFamily="2" charset="2"/>
              <a:buNone/>
            </a:pPr>
            <a:r>
              <a:rPr lang="en-US" altLang="zh-CN" sz="2800"/>
              <a:t>4.2.5  </a:t>
            </a:r>
            <a:r>
              <a:rPr lang="zh-CN" altLang="en-US" sz="2800"/>
              <a:t>强制存取控制方法</a:t>
            </a:r>
            <a:endParaRPr lang="zh-CN" altLang="en-US" sz="2800"/>
          </a:p>
          <a:p>
            <a:pPr eaLnBrk="1" hangingPunct="1">
              <a:buFont typeface="Wingdings" panose="05000000000000000000" pitchFamily="2" charset="2"/>
              <a:buNone/>
            </a:pPr>
            <a:r>
              <a:rPr lang="en-US" altLang="zh-CN" sz="2800"/>
              <a:t>4.2.6  </a:t>
            </a:r>
            <a:r>
              <a:rPr lang="zh-CN" altLang="en-US" sz="2800"/>
              <a:t>视图机制</a:t>
            </a:r>
            <a:endParaRPr lang="zh-CN" altLang="en-US" sz="2800"/>
          </a:p>
          <a:p>
            <a:pPr eaLnBrk="1" hangingPunct="1">
              <a:buFont typeface="Wingdings" panose="05000000000000000000" pitchFamily="2" charset="2"/>
              <a:buNone/>
            </a:pPr>
            <a:r>
              <a:rPr lang="en-US" altLang="zh-CN" sz="2800"/>
              <a:t>4.2.7  </a:t>
            </a:r>
            <a:r>
              <a:rPr lang="zh-CN" altLang="en-US" sz="2800"/>
              <a:t>审计</a:t>
            </a:r>
            <a:endParaRPr lang="zh-CN" altLang="en-US" sz="2800"/>
          </a:p>
          <a:p>
            <a:pPr eaLnBrk="1" hangingPunct="1">
              <a:buFont typeface="Wingdings" panose="05000000000000000000" pitchFamily="2" charset="2"/>
              <a:buNone/>
            </a:pPr>
            <a:r>
              <a:rPr lang="en-US" altLang="zh-CN" sz="2800"/>
              <a:t>4.2.8  </a:t>
            </a:r>
            <a:r>
              <a:rPr lang="zh-CN" altLang="en-US" sz="2800"/>
              <a:t>数据加密</a:t>
            </a:r>
            <a:endParaRPr lang="zh-CN" altLang="en-US" sz="2800"/>
          </a:p>
        </p:txBody>
      </p:sp>
      <p:sp>
        <p:nvSpPr>
          <p:cNvPr id="4" name="日期占位符 3"/>
          <p:cNvSpPr>
            <a:spLocks noGrp="1"/>
          </p:cNvSpPr>
          <p:nvPr>
            <p:ph type="dt" sz="quarter" idx="10"/>
          </p:nvPr>
        </p:nvSpPr>
        <p:spPr/>
        <p:txBody>
          <a:bodyPr/>
          <a:lstStyle/>
          <a:p>
            <a:pPr>
              <a:defRPr/>
            </a:pPr>
            <a:fld id="{78C3EC3F-925D-4967-ADC9-A2463F2883DE}" type="datetime1">
              <a:rPr lang="zh-CN" altLang="en-US"/>
            </a:fld>
            <a:endParaRPr lang="en-US" altLang="zh-CN"/>
          </a:p>
        </p:txBody>
      </p:sp>
      <p:sp>
        <p:nvSpPr>
          <p:cNvPr id="399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p:cNvSpPr>
          <p:nvPr>
            <p:ph type="title"/>
          </p:nvPr>
        </p:nvSpPr>
        <p:spPr/>
        <p:txBody>
          <a:bodyPr/>
          <a:lstStyle/>
          <a:p>
            <a:pPr eaLnBrk="1" hangingPunct="1"/>
            <a:r>
              <a:rPr lang="en-US" altLang="zh-CN"/>
              <a:t>4.2.4  </a:t>
            </a:r>
            <a:r>
              <a:rPr lang="zh-CN" altLang="en-US"/>
              <a:t>自主存取控制方法</a:t>
            </a:r>
            <a:endParaRPr lang="zh-CN" altLang="en-US"/>
          </a:p>
        </p:txBody>
      </p:sp>
      <p:sp>
        <p:nvSpPr>
          <p:cNvPr id="40963" name="Rectangle 3"/>
          <p:cNvSpPr>
            <a:spLocks noGrp="1" noRot="1"/>
          </p:cNvSpPr>
          <p:nvPr>
            <p:ph idx="1"/>
          </p:nvPr>
        </p:nvSpPr>
        <p:spPr/>
        <p:txBody>
          <a:bodyPr/>
          <a:lstStyle/>
          <a:p>
            <a:pPr eaLnBrk="1" hangingPunct="1"/>
            <a:r>
              <a:rPr lang="zh-CN" altLang="en-US" sz="3600"/>
              <a:t>定义存取权限</a:t>
            </a:r>
            <a:endParaRPr lang="zh-CN" altLang="en-US" sz="3600"/>
          </a:p>
          <a:p>
            <a:pPr lvl="1" eaLnBrk="1" hangingPunct="1">
              <a:lnSpc>
                <a:spcPct val="120000"/>
              </a:lnSpc>
              <a:spcBef>
                <a:spcPct val="60000"/>
              </a:spcBef>
            </a:pPr>
            <a:r>
              <a:rPr lang="zh-CN" altLang="en-US" sz="3200"/>
              <a:t>存取权限</a:t>
            </a:r>
            <a:endParaRPr lang="zh-CN" altLang="en-US" sz="3200"/>
          </a:p>
          <a:p>
            <a:pPr lvl="2" eaLnBrk="1" hangingPunct="1">
              <a:lnSpc>
                <a:spcPct val="120000"/>
              </a:lnSpc>
              <a:spcBef>
                <a:spcPct val="60000"/>
              </a:spcBef>
            </a:pPr>
            <a:r>
              <a:rPr lang="zh-CN" altLang="en-US" sz="2800"/>
              <a:t> 存取权限由两个要素组成</a:t>
            </a:r>
            <a:endParaRPr lang="zh-CN" altLang="en-US" sz="3200"/>
          </a:p>
          <a:p>
            <a:pPr lvl="3" eaLnBrk="1" hangingPunct="1">
              <a:lnSpc>
                <a:spcPct val="120000"/>
              </a:lnSpc>
              <a:spcBef>
                <a:spcPct val="60000"/>
              </a:spcBef>
            </a:pPr>
            <a:r>
              <a:rPr lang="zh-CN" altLang="en-US" sz="2800"/>
              <a:t>数据对象</a:t>
            </a:r>
            <a:endParaRPr lang="zh-CN" altLang="en-US" sz="2800"/>
          </a:p>
          <a:p>
            <a:pPr lvl="3" eaLnBrk="1" hangingPunct="1">
              <a:lnSpc>
                <a:spcPct val="120000"/>
              </a:lnSpc>
              <a:spcBef>
                <a:spcPct val="60000"/>
              </a:spcBef>
            </a:pPr>
            <a:r>
              <a:rPr lang="zh-CN" altLang="en-US" sz="2800"/>
              <a:t>操作类型</a:t>
            </a:r>
            <a:endParaRPr lang="zh-CN" altLang="en-US" sz="2800"/>
          </a:p>
          <a:p>
            <a:pPr eaLnBrk="1" hangingPunct="1"/>
            <a:endParaRPr lang="en-US" altLang="zh-CN" sz="3600"/>
          </a:p>
        </p:txBody>
      </p:sp>
      <p:sp>
        <p:nvSpPr>
          <p:cNvPr id="4" name="日期占位符 3"/>
          <p:cNvSpPr>
            <a:spLocks noGrp="1"/>
          </p:cNvSpPr>
          <p:nvPr>
            <p:ph type="dt" sz="quarter" idx="10"/>
          </p:nvPr>
        </p:nvSpPr>
        <p:spPr/>
        <p:txBody>
          <a:bodyPr/>
          <a:lstStyle/>
          <a:p>
            <a:pPr>
              <a:defRPr/>
            </a:pPr>
            <a:fld id="{F76B3A27-AE50-413F-A923-CAA5BE710316}" type="datetime1">
              <a:rPr lang="zh-CN" altLang="en-US"/>
            </a:fld>
            <a:endParaRPr lang="en-US" altLang="zh-CN"/>
          </a:p>
        </p:txBody>
      </p:sp>
      <p:sp>
        <p:nvSpPr>
          <p:cNvPr id="409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p:txBody>
          <a:bodyPr/>
          <a:lstStyle/>
          <a:p>
            <a:pPr eaLnBrk="1" hangingPunct="1"/>
            <a:r>
              <a:rPr lang="zh-CN" altLang="en-US"/>
              <a:t>自主存取控制方法（续）</a:t>
            </a:r>
            <a:endParaRPr lang="zh-CN" altLang="en-US"/>
          </a:p>
        </p:txBody>
      </p:sp>
      <p:sp>
        <p:nvSpPr>
          <p:cNvPr id="41987" name="Rectangle 3"/>
          <p:cNvSpPr>
            <a:spLocks noGrp="1" noRot="1"/>
          </p:cNvSpPr>
          <p:nvPr>
            <p:ph idx="1"/>
          </p:nvPr>
        </p:nvSpPr>
        <p:spPr>
          <a:xfrm>
            <a:off x="323850" y="2017713"/>
            <a:ext cx="8631238" cy="4114800"/>
          </a:xfrm>
        </p:spPr>
        <p:txBody>
          <a:bodyPr/>
          <a:lstStyle/>
          <a:p>
            <a:pPr lvl="1" eaLnBrk="1" hangingPunct="1"/>
            <a:r>
              <a:rPr lang="zh-CN" altLang="en-US"/>
              <a:t>关系系统中的存取权限</a:t>
            </a:r>
            <a:endParaRPr lang="zh-CN" altLang="en-US"/>
          </a:p>
          <a:p>
            <a:pPr lvl="2" eaLnBrk="1" hangingPunct="1">
              <a:spcBef>
                <a:spcPct val="60000"/>
              </a:spcBef>
            </a:pPr>
            <a:r>
              <a:rPr lang="zh-CN" altLang="en-US" sz="2800"/>
              <a:t>类型</a:t>
            </a:r>
            <a:r>
              <a:rPr lang="zh-CN" altLang="en-US" sz="2000"/>
              <a:t> </a:t>
            </a:r>
            <a:endParaRPr lang="zh-CN" altLang="en-US" sz="2000"/>
          </a:p>
          <a:p>
            <a:pPr lvl="1" eaLnBrk="1" hangingPunct="1">
              <a:spcBef>
                <a:spcPct val="60000"/>
              </a:spcBef>
              <a:buFont typeface="Wingdings" panose="05000000000000000000" pitchFamily="2" charset="2"/>
              <a:buNone/>
            </a:pPr>
            <a:r>
              <a:rPr lang="zh-CN" altLang="en-US"/>
              <a:t>			数据对象	操作类型</a:t>
            </a:r>
            <a:endParaRPr lang="zh-CN" altLang="en-US"/>
          </a:p>
          <a:p>
            <a:pPr lvl="1" eaLnBrk="1" hangingPunct="1">
              <a:buFont typeface="Wingdings" panose="05000000000000000000" pitchFamily="2" charset="2"/>
              <a:buNone/>
            </a:pPr>
            <a:r>
              <a:rPr lang="zh-CN" altLang="en-US"/>
              <a:t>模  式 	模  式		建立、修改、删除、检索</a:t>
            </a:r>
            <a:endParaRPr lang="zh-CN" altLang="en-US"/>
          </a:p>
          <a:p>
            <a:pPr lvl="1" eaLnBrk="1" hangingPunct="1">
              <a:buFont typeface="Wingdings" panose="05000000000000000000" pitchFamily="2" charset="2"/>
              <a:buNone/>
            </a:pPr>
            <a:r>
              <a:rPr lang="zh-CN" altLang="en-US"/>
              <a:t>			外模式          建立、修改、删除、检索</a:t>
            </a:r>
            <a:endParaRPr lang="zh-CN" altLang="en-US"/>
          </a:p>
          <a:p>
            <a:pPr lvl="1" eaLnBrk="1" hangingPunct="1">
              <a:buFont typeface="Wingdings" panose="05000000000000000000" pitchFamily="2" charset="2"/>
              <a:buNone/>
            </a:pPr>
            <a:r>
              <a:rPr lang="zh-CN" altLang="en-US"/>
              <a:t>        	内模式	建立、删除、检索</a:t>
            </a:r>
            <a:endParaRPr lang="zh-CN" altLang="en-US"/>
          </a:p>
          <a:p>
            <a:pPr lvl="1" eaLnBrk="1" hangingPunct="1">
              <a:buFont typeface="Wingdings" panose="05000000000000000000" pitchFamily="2" charset="2"/>
              <a:buNone/>
            </a:pPr>
            <a:r>
              <a:rPr lang="zh-CN" altLang="en-US"/>
              <a:t>数  据     	表		查找、插入、修改、删除</a:t>
            </a:r>
            <a:endParaRPr lang="zh-CN" altLang="en-US">
              <a:ea typeface="黑体" panose="02010609060101010101" pitchFamily="49" charset="-122"/>
            </a:endParaRPr>
          </a:p>
          <a:p>
            <a:pPr lvl="1" eaLnBrk="1" hangingPunct="1">
              <a:buFont typeface="Wingdings" panose="05000000000000000000" pitchFamily="2" charset="2"/>
              <a:buNone/>
            </a:pPr>
            <a:r>
              <a:rPr lang="zh-CN" altLang="en-US"/>
              <a:t>			属性列	查找、插入、修改、删除</a:t>
            </a:r>
            <a:endParaRPr lang="zh-CN" altLang="en-US"/>
          </a:p>
        </p:txBody>
      </p:sp>
      <p:sp>
        <p:nvSpPr>
          <p:cNvPr id="11" name="日期占位符 3"/>
          <p:cNvSpPr>
            <a:spLocks noGrp="1"/>
          </p:cNvSpPr>
          <p:nvPr>
            <p:ph type="dt" sz="quarter" idx="10"/>
          </p:nvPr>
        </p:nvSpPr>
        <p:spPr/>
        <p:txBody>
          <a:bodyPr/>
          <a:lstStyle/>
          <a:p>
            <a:pPr>
              <a:defRPr/>
            </a:pPr>
            <a:fld id="{AD033FB3-58A9-4C48-8707-ADF6C6FA2852}" type="datetime1">
              <a:rPr lang="zh-CN" altLang="en-US"/>
            </a:fld>
            <a:endParaRPr lang="en-US" altLang="zh-CN"/>
          </a:p>
        </p:txBody>
      </p:sp>
      <p:sp>
        <p:nvSpPr>
          <p:cNvPr id="419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grpSp>
        <p:nvGrpSpPr>
          <p:cNvPr id="41990" name="Group 4"/>
          <p:cNvGrpSpPr/>
          <p:nvPr/>
        </p:nvGrpSpPr>
        <p:grpSpPr bwMode="auto">
          <a:xfrm>
            <a:off x="539750" y="3357563"/>
            <a:ext cx="7010400" cy="2743200"/>
            <a:chOff x="768" y="1776"/>
            <a:chExt cx="4416" cy="1728"/>
          </a:xfrm>
        </p:grpSpPr>
        <p:sp>
          <p:nvSpPr>
            <p:cNvPr id="41991" name="Line 5"/>
            <p:cNvSpPr>
              <a:spLocks noChangeShapeType="1"/>
            </p:cNvSpPr>
            <p:nvPr/>
          </p:nvSpPr>
          <p:spPr bwMode="auto">
            <a:xfrm>
              <a:off x="816" y="1776"/>
              <a:ext cx="436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992" name="Line 6"/>
            <p:cNvSpPr>
              <a:spLocks noChangeShapeType="1"/>
            </p:cNvSpPr>
            <p:nvPr/>
          </p:nvSpPr>
          <p:spPr bwMode="auto">
            <a:xfrm>
              <a:off x="816" y="2064"/>
              <a:ext cx="436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993" name="Line 7"/>
            <p:cNvSpPr>
              <a:spLocks noChangeShapeType="1"/>
            </p:cNvSpPr>
            <p:nvPr/>
          </p:nvSpPr>
          <p:spPr bwMode="auto">
            <a:xfrm>
              <a:off x="768" y="2880"/>
              <a:ext cx="436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994" name="Line 8"/>
            <p:cNvSpPr>
              <a:spLocks noChangeShapeType="1"/>
            </p:cNvSpPr>
            <p:nvPr/>
          </p:nvSpPr>
          <p:spPr bwMode="auto">
            <a:xfrm>
              <a:off x="1584" y="1776"/>
              <a:ext cx="0" cy="172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995" name="Line 9"/>
            <p:cNvSpPr>
              <a:spLocks noChangeShapeType="1"/>
            </p:cNvSpPr>
            <p:nvPr/>
          </p:nvSpPr>
          <p:spPr bwMode="auto">
            <a:xfrm>
              <a:off x="2688" y="1776"/>
              <a:ext cx="0" cy="172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996" name="Line 10"/>
            <p:cNvSpPr>
              <a:spLocks noChangeShapeType="1"/>
            </p:cNvSpPr>
            <p:nvPr/>
          </p:nvSpPr>
          <p:spPr bwMode="auto">
            <a:xfrm>
              <a:off x="816" y="3504"/>
              <a:ext cx="436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p:cNvSpPr>
          <p:nvPr>
            <p:ph type="title"/>
          </p:nvPr>
        </p:nvSpPr>
        <p:spPr/>
        <p:txBody>
          <a:bodyPr/>
          <a:lstStyle/>
          <a:p>
            <a:pPr eaLnBrk="1" hangingPunct="1"/>
            <a:r>
              <a:rPr lang="en-US" altLang="zh-CN"/>
              <a:t>4.2  </a:t>
            </a:r>
            <a:r>
              <a:rPr lang="zh-CN" altLang="en-US"/>
              <a:t>数据库安全性控制</a:t>
            </a:r>
            <a:endParaRPr lang="zh-CN" altLang="en-US"/>
          </a:p>
        </p:txBody>
      </p:sp>
      <p:sp>
        <p:nvSpPr>
          <p:cNvPr id="43011" name="Rectangle 3"/>
          <p:cNvSpPr>
            <a:spLocks noGrp="1" noRot="1"/>
          </p:cNvSpPr>
          <p:nvPr>
            <p:ph idx="1"/>
          </p:nvPr>
        </p:nvSpPr>
        <p:spPr/>
        <p:txBody>
          <a:bodyPr/>
          <a:lstStyle/>
          <a:p>
            <a:pPr eaLnBrk="1" hangingPunct="1">
              <a:buFont typeface="Wingdings" panose="05000000000000000000" pitchFamily="2" charset="2"/>
              <a:buNone/>
            </a:pPr>
            <a:r>
              <a:rPr lang="en-US" altLang="zh-CN" sz="2800"/>
              <a:t>4.2.1  </a:t>
            </a:r>
            <a:r>
              <a:rPr lang="zh-CN" altLang="en-US" sz="2800"/>
              <a:t>数据库安全性控制概述</a:t>
            </a:r>
            <a:endParaRPr lang="zh-CN" altLang="en-US" sz="2800"/>
          </a:p>
          <a:p>
            <a:pPr eaLnBrk="1" hangingPunct="1">
              <a:buFont typeface="Wingdings" panose="05000000000000000000" pitchFamily="2" charset="2"/>
              <a:buNone/>
            </a:pPr>
            <a:r>
              <a:rPr lang="en-US" altLang="zh-CN" sz="2800"/>
              <a:t>4.2.2  </a:t>
            </a:r>
            <a:r>
              <a:rPr lang="zh-CN" altLang="en-US" sz="2800"/>
              <a:t>用户标识与鉴别</a:t>
            </a:r>
            <a:endParaRPr lang="zh-CN" altLang="en-US" sz="2800"/>
          </a:p>
          <a:p>
            <a:pPr eaLnBrk="1" hangingPunct="1">
              <a:buFont typeface="Wingdings" panose="05000000000000000000" pitchFamily="2" charset="2"/>
              <a:buNone/>
            </a:pPr>
            <a:r>
              <a:rPr lang="en-US" altLang="zh-CN" sz="2800"/>
              <a:t>4.2.3  </a:t>
            </a:r>
            <a:r>
              <a:rPr lang="zh-CN" altLang="en-US" sz="2800"/>
              <a:t>存取控制</a:t>
            </a:r>
            <a:endParaRPr lang="zh-CN" altLang="en-US" sz="2800"/>
          </a:p>
          <a:p>
            <a:pPr eaLnBrk="1" hangingPunct="1">
              <a:buFont typeface="Wingdings" panose="05000000000000000000" pitchFamily="2" charset="2"/>
              <a:buNone/>
            </a:pPr>
            <a:r>
              <a:rPr lang="en-US" altLang="zh-CN" sz="2800"/>
              <a:t>4.2.4  </a:t>
            </a:r>
            <a:r>
              <a:rPr lang="zh-CN" altLang="en-US" sz="2800"/>
              <a:t>自主存取控制方法</a:t>
            </a:r>
            <a:endParaRPr lang="zh-CN" altLang="en-US" sz="2800"/>
          </a:p>
          <a:p>
            <a:pPr eaLnBrk="1" hangingPunct="1">
              <a:buFont typeface="Wingdings" panose="05000000000000000000" pitchFamily="2" charset="2"/>
              <a:buNone/>
            </a:pPr>
            <a:r>
              <a:rPr lang="en-US" altLang="zh-CN" sz="2800">
                <a:solidFill>
                  <a:schemeClr val="tx2"/>
                </a:solidFill>
              </a:rPr>
              <a:t>4.2.5  </a:t>
            </a:r>
            <a:r>
              <a:rPr lang="zh-CN" altLang="en-US" sz="2800">
                <a:solidFill>
                  <a:schemeClr val="tx2"/>
                </a:solidFill>
              </a:rPr>
              <a:t>强制存取控制方法</a:t>
            </a:r>
            <a:endParaRPr lang="zh-CN" altLang="en-US" sz="2800">
              <a:solidFill>
                <a:schemeClr val="tx2"/>
              </a:solidFill>
            </a:endParaRPr>
          </a:p>
          <a:p>
            <a:pPr eaLnBrk="1" hangingPunct="1">
              <a:buFont typeface="Wingdings" panose="05000000000000000000" pitchFamily="2" charset="2"/>
              <a:buNone/>
            </a:pPr>
            <a:r>
              <a:rPr lang="en-US" altLang="zh-CN" sz="2800"/>
              <a:t>4.2.6  </a:t>
            </a:r>
            <a:r>
              <a:rPr lang="zh-CN" altLang="en-US" sz="2800"/>
              <a:t>视图机制</a:t>
            </a:r>
            <a:endParaRPr lang="zh-CN" altLang="en-US" sz="2800"/>
          </a:p>
          <a:p>
            <a:pPr eaLnBrk="1" hangingPunct="1">
              <a:buFont typeface="Wingdings" panose="05000000000000000000" pitchFamily="2" charset="2"/>
              <a:buNone/>
            </a:pPr>
            <a:r>
              <a:rPr lang="en-US" altLang="zh-CN" sz="2800"/>
              <a:t>4.2.7  </a:t>
            </a:r>
            <a:r>
              <a:rPr lang="zh-CN" altLang="en-US" sz="2800"/>
              <a:t>审计</a:t>
            </a:r>
            <a:endParaRPr lang="zh-CN" altLang="en-US" sz="2800"/>
          </a:p>
          <a:p>
            <a:pPr eaLnBrk="1" hangingPunct="1">
              <a:buFont typeface="Wingdings" panose="05000000000000000000" pitchFamily="2" charset="2"/>
              <a:buNone/>
            </a:pPr>
            <a:r>
              <a:rPr lang="en-US" altLang="zh-CN" sz="2800"/>
              <a:t>4.2.8  </a:t>
            </a:r>
            <a:r>
              <a:rPr lang="zh-CN" altLang="en-US" sz="2800"/>
              <a:t>数据加密</a:t>
            </a:r>
            <a:endParaRPr lang="zh-CN" altLang="en-US" sz="2800"/>
          </a:p>
        </p:txBody>
      </p:sp>
      <p:sp>
        <p:nvSpPr>
          <p:cNvPr id="4" name="日期占位符 3"/>
          <p:cNvSpPr>
            <a:spLocks noGrp="1"/>
          </p:cNvSpPr>
          <p:nvPr>
            <p:ph type="dt" sz="quarter" idx="10"/>
          </p:nvPr>
        </p:nvSpPr>
        <p:spPr/>
        <p:txBody>
          <a:bodyPr/>
          <a:lstStyle/>
          <a:p>
            <a:pPr>
              <a:defRPr/>
            </a:pPr>
            <a:fld id="{148570CA-B436-48C3-8F38-2AF4811941C5}" type="datetime1">
              <a:rPr lang="zh-CN" altLang="en-US"/>
            </a:fld>
            <a:endParaRPr lang="en-US" altLang="zh-CN"/>
          </a:p>
        </p:txBody>
      </p:sp>
      <p:sp>
        <p:nvSpPr>
          <p:cNvPr id="430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p:cNvSpPr>
          <p:nvPr>
            <p:ph type="title"/>
          </p:nvPr>
        </p:nvSpPr>
        <p:spPr/>
        <p:txBody>
          <a:bodyPr/>
          <a:lstStyle/>
          <a:p>
            <a:pPr eaLnBrk="1" hangingPunct="1"/>
            <a:r>
              <a:rPr lang="en-US" altLang="zh-CN"/>
              <a:t>4.2.5  </a:t>
            </a:r>
            <a:r>
              <a:rPr lang="zh-CN" altLang="en-US"/>
              <a:t>强制存取控制方法</a:t>
            </a:r>
            <a:endParaRPr lang="zh-CN" altLang="en-US"/>
          </a:p>
        </p:txBody>
      </p:sp>
      <p:sp>
        <p:nvSpPr>
          <p:cNvPr id="44035" name="Rectangle 3"/>
          <p:cNvSpPr>
            <a:spLocks noGrp="1" noRot="1"/>
          </p:cNvSpPr>
          <p:nvPr>
            <p:ph idx="1"/>
          </p:nvPr>
        </p:nvSpPr>
        <p:spPr/>
        <p:txBody>
          <a:bodyPr/>
          <a:lstStyle/>
          <a:p>
            <a:pPr eaLnBrk="1" hangingPunct="1">
              <a:lnSpc>
                <a:spcPct val="90000"/>
              </a:lnSpc>
            </a:pPr>
            <a:r>
              <a:rPr lang="zh-CN" altLang="en-US"/>
              <a:t>什么是强制存取控制</a:t>
            </a:r>
            <a:endParaRPr lang="zh-CN" altLang="en-US"/>
          </a:p>
          <a:p>
            <a:pPr lvl="1" eaLnBrk="1" hangingPunct="1"/>
            <a:r>
              <a:rPr lang="zh-CN" altLang="en-US"/>
              <a:t>强制存取控制</a:t>
            </a:r>
            <a:r>
              <a:rPr lang="en-US" altLang="zh-CN"/>
              <a:t>(MAC)</a:t>
            </a:r>
            <a:r>
              <a:rPr lang="zh-CN" altLang="en-US"/>
              <a:t>是指系统为保证更高程度的安全性，按照</a:t>
            </a:r>
            <a:r>
              <a:rPr lang="en-US" altLang="zh-CN"/>
              <a:t>TDI/TCSEC</a:t>
            </a:r>
            <a:r>
              <a:rPr lang="zh-CN" altLang="en-US"/>
              <a:t>标准中安全策略的要求，所采取的强制存取检查手段。</a:t>
            </a:r>
            <a:endParaRPr lang="zh-CN" altLang="en-US"/>
          </a:p>
          <a:p>
            <a:pPr lvl="1" eaLnBrk="1" hangingPunct="1">
              <a:spcBef>
                <a:spcPct val="50000"/>
              </a:spcBef>
            </a:pPr>
            <a:r>
              <a:rPr lang="en-US" altLang="zh-CN"/>
              <a:t>MAC</a:t>
            </a:r>
            <a:r>
              <a:rPr lang="zh-CN" altLang="en-US"/>
              <a:t>不是用户能直接感知或进行控制的。</a:t>
            </a:r>
            <a:endParaRPr lang="zh-CN" altLang="en-US"/>
          </a:p>
          <a:p>
            <a:pPr lvl="1" eaLnBrk="1" hangingPunct="1">
              <a:spcBef>
                <a:spcPct val="50000"/>
              </a:spcBef>
            </a:pPr>
            <a:r>
              <a:rPr lang="en-US" altLang="zh-CN"/>
              <a:t>MAC</a:t>
            </a:r>
            <a:r>
              <a:rPr lang="zh-CN" altLang="en-US"/>
              <a:t>适用于对数据有严格而固定密级分类的部门</a:t>
            </a:r>
            <a:endParaRPr lang="zh-CN" altLang="en-US"/>
          </a:p>
          <a:p>
            <a:pPr lvl="2" eaLnBrk="1" hangingPunct="1"/>
            <a:r>
              <a:rPr lang="zh-CN" altLang="en-US"/>
              <a:t> 军事部门</a:t>
            </a:r>
            <a:endParaRPr lang="zh-CN" altLang="en-US"/>
          </a:p>
          <a:p>
            <a:pPr lvl="2" eaLnBrk="1" hangingPunct="1"/>
            <a:r>
              <a:rPr lang="zh-CN" altLang="en-US"/>
              <a:t> 政府部门</a:t>
            </a:r>
            <a:endParaRPr lang="zh-CN" altLang="en-US"/>
          </a:p>
        </p:txBody>
      </p:sp>
      <p:sp>
        <p:nvSpPr>
          <p:cNvPr id="4" name="日期占位符 3"/>
          <p:cNvSpPr>
            <a:spLocks noGrp="1"/>
          </p:cNvSpPr>
          <p:nvPr>
            <p:ph type="dt" sz="quarter" idx="10"/>
          </p:nvPr>
        </p:nvSpPr>
        <p:spPr/>
        <p:txBody>
          <a:bodyPr/>
          <a:lstStyle/>
          <a:p>
            <a:pPr>
              <a:defRPr/>
            </a:pPr>
            <a:fld id="{E1ED2D06-B270-46C0-871A-B2CF30E616C6}" type="datetime1">
              <a:rPr lang="zh-CN" altLang="en-US"/>
            </a:fld>
            <a:endParaRPr lang="en-US" altLang="zh-CN"/>
          </a:p>
        </p:txBody>
      </p:sp>
      <p:sp>
        <p:nvSpPr>
          <p:cNvPr id="440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p:cNvSpPr>
          <p:nvPr>
            <p:ph type="title"/>
          </p:nvPr>
        </p:nvSpPr>
        <p:spPr/>
        <p:txBody>
          <a:bodyPr/>
          <a:lstStyle/>
          <a:p>
            <a:pPr eaLnBrk="1" hangingPunct="1"/>
            <a:r>
              <a:rPr lang="zh-CN" altLang="en-US"/>
              <a:t>强制存取控制方法（续）</a:t>
            </a:r>
            <a:endParaRPr lang="zh-CN" altLang="en-US"/>
          </a:p>
        </p:txBody>
      </p:sp>
      <p:sp>
        <p:nvSpPr>
          <p:cNvPr id="406531" name="Rectangle 3"/>
          <p:cNvSpPr>
            <a:spLocks noGrp="1" noRot="1"/>
          </p:cNvSpPr>
          <p:nvPr>
            <p:ph idx="1"/>
          </p:nvPr>
        </p:nvSpPr>
        <p:spPr/>
        <p:txBody>
          <a:bodyPr/>
          <a:lstStyle/>
          <a:p>
            <a:pPr eaLnBrk="1" hangingPunct="1">
              <a:lnSpc>
                <a:spcPct val="80000"/>
              </a:lnSpc>
            </a:pPr>
            <a:r>
              <a:rPr lang="zh-CN" altLang="en-US"/>
              <a:t>主体与客体</a:t>
            </a:r>
            <a:endParaRPr lang="zh-CN" altLang="en-US"/>
          </a:p>
          <a:p>
            <a:pPr lvl="1" eaLnBrk="1" hangingPunct="1">
              <a:lnSpc>
                <a:spcPct val="80000"/>
              </a:lnSpc>
            </a:pPr>
            <a:r>
              <a:rPr lang="zh-CN" altLang="en-US"/>
              <a:t>在</a:t>
            </a:r>
            <a:r>
              <a:rPr lang="en-US" altLang="zh-CN"/>
              <a:t>MAC</a:t>
            </a:r>
            <a:r>
              <a:rPr lang="zh-CN" altLang="en-US"/>
              <a:t>中，</a:t>
            </a:r>
            <a:r>
              <a:rPr lang="en-US" altLang="zh-CN"/>
              <a:t>DBMS</a:t>
            </a:r>
            <a:r>
              <a:rPr lang="zh-CN" altLang="en-US"/>
              <a:t>所管理的全部实体被分为主体和客体两大类</a:t>
            </a:r>
            <a:endParaRPr lang="zh-CN" altLang="en-US"/>
          </a:p>
          <a:p>
            <a:pPr lvl="1" eaLnBrk="1" hangingPunct="1">
              <a:lnSpc>
                <a:spcPct val="80000"/>
              </a:lnSpc>
            </a:pPr>
            <a:r>
              <a:rPr lang="zh-CN" altLang="en-US">
                <a:solidFill>
                  <a:schemeClr val="tx2"/>
                </a:solidFill>
              </a:rPr>
              <a:t>主体</a:t>
            </a:r>
            <a:r>
              <a:rPr lang="zh-CN" altLang="en-US"/>
              <a:t>是系统中的活动实体</a:t>
            </a:r>
            <a:endParaRPr lang="zh-CN" altLang="en-US"/>
          </a:p>
          <a:p>
            <a:pPr lvl="2" eaLnBrk="1" hangingPunct="1">
              <a:lnSpc>
                <a:spcPct val="80000"/>
              </a:lnSpc>
            </a:pPr>
            <a:r>
              <a:rPr lang="zh-CN" altLang="en-US" sz="2000"/>
              <a:t> </a:t>
            </a:r>
            <a:r>
              <a:rPr lang="en-US" altLang="zh-CN" sz="2000"/>
              <a:t>DBMS</a:t>
            </a:r>
            <a:r>
              <a:rPr lang="zh-CN" altLang="en-US" sz="2000"/>
              <a:t>所管理的实际用户</a:t>
            </a:r>
            <a:endParaRPr lang="zh-CN" altLang="en-US" sz="2000"/>
          </a:p>
          <a:p>
            <a:pPr lvl="2" eaLnBrk="1" hangingPunct="1">
              <a:lnSpc>
                <a:spcPct val="80000"/>
              </a:lnSpc>
            </a:pPr>
            <a:r>
              <a:rPr lang="zh-CN" altLang="en-US" sz="2000"/>
              <a:t> 代表用户的各进程</a:t>
            </a:r>
            <a:endParaRPr lang="zh-CN" altLang="en-US" sz="2000"/>
          </a:p>
          <a:p>
            <a:pPr lvl="1" eaLnBrk="1" hangingPunct="1">
              <a:lnSpc>
                <a:spcPct val="80000"/>
              </a:lnSpc>
            </a:pPr>
            <a:r>
              <a:rPr lang="zh-CN" altLang="en-US">
                <a:solidFill>
                  <a:schemeClr val="tx2"/>
                </a:solidFill>
              </a:rPr>
              <a:t>客体</a:t>
            </a:r>
            <a:r>
              <a:rPr lang="zh-CN" altLang="en-US"/>
              <a:t>是系统中的被动实体，是受主体操纵的</a:t>
            </a:r>
            <a:endParaRPr lang="zh-CN" altLang="en-US"/>
          </a:p>
          <a:p>
            <a:pPr lvl="2" eaLnBrk="1" hangingPunct="1">
              <a:lnSpc>
                <a:spcPct val="80000"/>
              </a:lnSpc>
            </a:pPr>
            <a:r>
              <a:rPr lang="zh-CN" altLang="en-US" sz="2000"/>
              <a:t> 文件</a:t>
            </a:r>
            <a:endParaRPr lang="zh-CN" altLang="en-US" sz="2000"/>
          </a:p>
          <a:p>
            <a:pPr lvl="2" eaLnBrk="1" hangingPunct="1">
              <a:lnSpc>
                <a:spcPct val="80000"/>
              </a:lnSpc>
            </a:pPr>
            <a:r>
              <a:rPr lang="zh-CN" altLang="en-US" sz="2000"/>
              <a:t> 基表</a:t>
            </a:r>
            <a:endParaRPr lang="zh-CN" altLang="en-US" sz="2000"/>
          </a:p>
          <a:p>
            <a:pPr lvl="2" eaLnBrk="1" hangingPunct="1">
              <a:lnSpc>
                <a:spcPct val="80000"/>
              </a:lnSpc>
            </a:pPr>
            <a:r>
              <a:rPr lang="zh-CN" altLang="en-US" sz="2000"/>
              <a:t> 索引</a:t>
            </a:r>
            <a:endParaRPr lang="zh-CN" altLang="en-US" sz="2000"/>
          </a:p>
          <a:p>
            <a:pPr lvl="2" eaLnBrk="1" hangingPunct="1">
              <a:lnSpc>
                <a:spcPct val="80000"/>
              </a:lnSpc>
            </a:pPr>
            <a:r>
              <a:rPr lang="zh-CN" altLang="en-US" sz="2000"/>
              <a:t> 视图</a:t>
            </a:r>
            <a:endParaRPr lang="zh-CN" altLang="en-US" sz="2000"/>
          </a:p>
        </p:txBody>
      </p:sp>
      <p:sp>
        <p:nvSpPr>
          <p:cNvPr id="4" name="日期占位符 3"/>
          <p:cNvSpPr>
            <a:spLocks noGrp="1"/>
          </p:cNvSpPr>
          <p:nvPr>
            <p:ph type="dt" sz="quarter" idx="10"/>
          </p:nvPr>
        </p:nvSpPr>
        <p:spPr/>
        <p:txBody>
          <a:bodyPr/>
          <a:lstStyle/>
          <a:p>
            <a:pPr>
              <a:defRPr/>
            </a:pPr>
            <a:fld id="{80EFA96B-3907-463E-ACB4-812100E648C7}" type="datetime1">
              <a:rPr lang="zh-CN" altLang="en-US"/>
            </a:fld>
            <a:endParaRPr lang="en-US" altLang="zh-CN"/>
          </a:p>
        </p:txBody>
      </p:sp>
      <p:sp>
        <p:nvSpPr>
          <p:cNvPr id="450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6531">
                                            <p:txEl>
                                              <p:pRg st="2" end="2"/>
                                            </p:txEl>
                                          </p:spTgt>
                                        </p:tgtEl>
                                        <p:attrNameLst>
                                          <p:attrName>style.visibility</p:attrName>
                                        </p:attrNameLst>
                                      </p:cBhvr>
                                      <p:to>
                                        <p:strVal val="visible"/>
                                      </p:to>
                                    </p:set>
                                    <p:animEffect transition="in" filter="blinds(horizontal)">
                                      <p:cBhvr>
                                        <p:cTn id="7" dur="500"/>
                                        <p:tgtEl>
                                          <p:spTgt spid="40653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6531">
                                            <p:txEl>
                                              <p:pRg st="3" end="3"/>
                                            </p:txEl>
                                          </p:spTgt>
                                        </p:tgtEl>
                                        <p:attrNameLst>
                                          <p:attrName>style.visibility</p:attrName>
                                        </p:attrNameLst>
                                      </p:cBhvr>
                                      <p:to>
                                        <p:strVal val="visible"/>
                                      </p:to>
                                    </p:set>
                                    <p:animEffect transition="in" filter="blinds(horizontal)">
                                      <p:cBhvr>
                                        <p:cTn id="10" dur="500"/>
                                        <p:tgtEl>
                                          <p:spTgt spid="406531">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6531">
                                            <p:txEl>
                                              <p:pRg st="4" end="4"/>
                                            </p:txEl>
                                          </p:spTgt>
                                        </p:tgtEl>
                                        <p:attrNameLst>
                                          <p:attrName>style.visibility</p:attrName>
                                        </p:attrNameLst>
                                      </p:cBhvr>
                                      <p:to>
                                        <p:strVal val="visible"/>
                                      </p:to>
                                    </p:set>
                                    <p:animEffect transition="in" filter="blinds(horizontal)">
                                      <p:cBhvr>
                                        <p:cTn id="13" dur="500"/>
                                        <p:tgtEl>
                                          <p:spTgt spid="406531">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06531">
                                            <p:txEl>
                                              <p:pRg st="5" end="5"/>
                                            </p:txEl>
                                          </p:spTgt>
                                        </p:tgtEl>
                                        <p:attrNameLst>
                                          <p:attrName>style.visibility</p:attrName>
                                        </p:attrNameLst>
                                      </p:cBhvr>
                                      <p:to>
                                        <p:strVal val="visible"/>
                                      </p:to>
                                    </p:set>
                                    <p:animEffect transition="in" filter="blinds(horizontal)">
                                      <p:cBhvr>
                                        <p:cTn id="18" dur="500"/>
                                        <p:tgtEl>
                                          <p:spTgt spid="406531">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6531">
                                            <p:txEl>
                                              <p:pRg st="6" end="6"/>
                                            </p:txEl>
                                          </p:spTgt>
                                        </p:tgtEl>
                                        <p:attrNameLst>
                                          <p:attrName>style.visibility</p:attrName>
                                        </p:attrNameLst>
                                      </p:cBhvr>
                                      <p:to>
                                        <p:strVal val="visible"/>
                                      </p:to>
                                    </p:set>
                                    <p:animEffect transition="in" filter="blinds(horizontal)">
                                      <p:cBhvr>
                                        <p:cTn id="21" dur="500"/>
                                        <p:tgtEl>
                                          <p:spTgt spid="406531">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06531">
                                            <p:txEl>
                                              <p:pRg st="7" end="7"/>
                                            </p:txEl>
                                          </p:spTgt>
                                        </p:tgtEl>
                                        <p:attrNameLst>
                                          <p:attrName>style.visibility</p:attrName>
                                        </p:attrNameLst>
                                      </p:cBhvr>
                                      <p:to>
                                        <p:strVal val="visible"/>
                                      </p:to>
                                    </p:set>
                                    <p:animEffect transition="in" filter="blinds(horizontal)">
                                      <p:cBhvr>
                                        <p:cTn id="24" dur="500"/>
                                        <p:tgtEl>
                                          <p:spTgt spid="406531">
                                            <p:txEl>
                                              <p:pRg st="7" end="7"/>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06531">
                                            <p:txEl>
                                              <p:pRg st="8" end="8"/>
                                            </p:txEl>
                                          </p:spTgt>
                                        </p:tgtEl>
                                        <p:attrNameLst>
                                          <p:attrName>style.visibility</p:attrName>
                                        </p:attrNameLst>
                                      </p:cBhvr>
                                      <p:to>
                                        <p:strVal val="visible"/>
                                      </p:to>
                                    </p:set>
                                    <p:animEffect transition="in" filter="blinds(horizontal)">
                                      <p:cBhvr>
                                        <p:cTn id="27" dur="500"/>
                                        <p:tgtEl>
                                          <p:spTgt spid="406531">
                                            <p:txEl>
                                              <p:pRg st="8" end="8"/>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06531">
                                            <p:txEl>
                                              <p:pRg st="9" end="9"/>
                                            </p:txEl>
                                          </p:spTgt>
                                        </p:tgtEl>
                                        <p:attrNameLst>
                                          <p:attrName>style.visibility</p:attrName>
                                        </p:attrNameLst>
                                      </p:cBhvr>
                                      <p:to>
                                        <p:strVal val="visible"/>
                                      </p:to>
                                    </p:set>
                                    <p:animEffect transition="in" filter="blinds(horizontal)">
                                      <p:cBhvr>
                                        <p:cTn id="30" dur="500"/>
                                        <p:tgtEl>
                                          <p:spTgt spid="4065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p:cNvSpPr>
          <p:nvPr>
            <p:ph type="title"/>
          </p:nvPr>
        </p:nvSpPr>
        <p:spPr/>
        <p:txBody>
          <a:bodyPr/>
          <a:lstStyle/>
          <a:p>
            <a:pPr eaLnBrk="1" hangingPunct="1"/>
            <a:r>
              <a:rPr lang="zh-CN" altLang="en-US"/>
              <a:t>强制存取控制方法（续）</a:t>
            </a:r>
            <a:endParaRPr lang="zh-CN" altLang="en-US"/>
          </a:p>
        </p:txBody>
      </p:sp>
      <p:sp>
        <p:nvSpPr>
          <p:cNvPr id="46083" name="Rectangle 3"/>
          <p:cNvSpPr>
            <a:spLocks noGrp="1" noRot="1"/>
          </p:cNvSpPr>
          <p:nvPr>
            <p:ph idx="1"/>
          </p:nvPr>
        </p:nvSpPr>
        <p:spPr/>
        <p:txBody>
          <a:bodyPr/>
          <a:lstStyle/>
          <a:p>
            <a:pPr eaLnBrk="1" hangingPunct="1">
              <a:lnSpc>
                <a:spcPct val="90000"/>
              </a:lnSpc>
            </a:pPr>
            <a:r>
              <a:rPr lang="zh-CN" altLang="en-US" sz="3600"/>
              <a:t>敏感度标记</a:t>
            </a:r>
            <a:endParaRPr lang="zh-CN" altLang="en-US" sz="3600"/>
          </a:p>
          <a:p>
            <a:pPr lvl="1" eaLnBrk="1" hangingPunct="1">
              <a:lnSpc>
                <a:spcPct val="110000"/>
              </a:lnSpc>
            </a:pPr>
            <a:r>
              <a:rPr lang="zh-CN" altLang="en-US"/>
              <a:t> 对于主体和客体，</a:t>
            </a:r>
            <a:r>
              <a:rPr lang="en-US" altLang="zh-CN"/>
              <a:t>DBMS</a:t>
            </a:r>
            <a:r>
              <a:rPr lang="zh-CN" altLang="en-US"/>
              <a:t>为它们每个实例（值）指派一个敏感度标记（</a:t>
            </a:r>
            <a:r>
              <a:rPr lang="en-US" altLang="zh-CN"/>
              <a:t>Label</a:t>
            </a:r>
            <a:r>
              <a:rPr lang="zh-CN" altLang="en-US"/>
              <a:t>）</a:t>
            </a:r>
            <a:endParaRPr lang="zh-CN" altLang="en-US"/>
          </a:p>
          <a:p>
            <a:pPr lvl="1" eaLnBrk="1" hangingPunct="1">
              <a:spcBef>
                <a:spcPct val="80000"/>
              </a:spcBef>
            </a:pPr>
            <a:r>
              <a:rPr lang="zh-CN" altLang="en-US"/>
              <a:t> 敏感度标记分成若干级别</a:t>
            </a:r>
            <a:endParaRPr lang="zh-CN" altLang="en-US"/>
          </a:p>
          <a:p>
            <a:pPr lvl="2" eaLnBrk="1" hangingPunct="1"/>
            <a:r>
              <a:rPr lang="zh-CN" altLang="en-US"/>
              <a:t> 绝密（</a:t>
            </a:r>
            <a:r>
              <a:rPr lang="en-US" altLang="zh-CN"/>
              <a:t>Top Secret</a:t>
            </a:r>
            <a:r>
              <a:rPr lang="zh-CN" altLang="en-US"/>
              <a:t>）</a:t>
            </a:r>
            <a:endParaRPr lang="zh-CN" altLang="en-US"/>
          </a:p>
          <a:p>
            <a:pPr lvl="2" eaLnBrk="1" hangingPunct="1"/>
            <a:r>
              <a:rPr lang="zh-CN" altLang="en-US"/>
              <a:t> 机密（</a:t>
            </a:r>
            <a:r>
              <a:rPr lang="en-US" altLang="zh-CN"/>
              <a:t>Secret</a:t>
            </a:r>
            <a:r>
              <a:rPr lang="zh-CN" altLang="en-US"/>
              <a:t>）</a:t>
            </a:r>
            <a:endParaRPr lang="zh-CN" altLang="en-US"/>
          </a:p>
          <a:p>
            <a:pPr lvl="2" eaLnBrk="1" hangingPunct="1"/>
            <a:r>
              <a:rPr lang="zh-CN" altLang="en-US"/>
              <a:t> 可信（</a:t>
            </a:r>
            <a:r>
              <a:rPr lang="en-US" altLang="zh-CN"/>
              <a:t>Confidential</a:t>
            </a:r>
            <a:r>
              <a:rPr lang="zh-CN" altLang="en-US"/>
              <a:t>）</a:t>
            </a:r>
            <a:endParaRPr lang="zh-CN" altLang="en-US"/>
          </a:p>
          <a:p>
            <a:pPr lvl="2" eaLnBrk="1" hangingPunct="1"/>
            <a:r>
              <a:rPr lang="zh-CN" altLang="en-US"/>
              <a:t> 公开（</a:t>
            </a:r>
            <a:r>
              <a:rPr lang="en-US" altLang="zh-CN"/>
              <a:t>Public</a:t>
            </a:r>
            <a:r>
              <a:rPr lang="zh-CN" altLang="en-US"/>
              <a:t>）</a:t>
            </a:r>
            <a:endParaRPr lang="zh-CN" altLang="en-US"/>
          </a:p>
          <a:p>
            <a:pPr lvl="1" eaLnBrk="1" hangingPunct="1">
              <a:lnSpc>
                <a:spcPct val="90000"/>
              </a:lnSpc>
            </a:pPr>
            <a:endParaRPr lang="en-US" altLang="zh-CN"/>
          </a:p>
        </p:txBody>
      </p:sp>
      <p:sp>
        <p:nvSpPr>
          <p:cNvPr id="4" name="日期占位符 3"/>
          <p:cNvSpPr>
            <a:spLocks noGrp="1"/>
          </p:cNvSpPr>
          <p:nvPr>
            <p:ph type="dt" sz="quarter" idx="10"/>
          </p:nvPr>
        </p:nvSpPr>
        <p:spPr/>
        <p:txBody>
          <a:bodyPr/>
          <a:lstStyle/>
          <a:p>
            <a:pPr>
              <a:defRPr/>
            </a:pPr>
            <a:fld id="{12299C17-26CA-4A2A-B308-5C636C65375F}" type="datetime1">
              <a:rPr lang="zh-CN" altLang="en-US"/>
            </a:fld>
            <a:endParaRPr lang="en-US" altLang="zh-CN"/>
          </a:p>
        </p:txBody>
      </p:sp>
      <p:sp>
        <p:nvSpPr>
          <p:cNvPr id="460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p:cNvSpPr>
          <p:nvPr>
            <p:ph type="title"/>
          </p:nvPr>
        </p:nvSpPr>
        <p:spPr/>
        <p:txBody>
          <a:bodyPr/>
          <a:lstStyle/>
          <a:p>
            <a:pPr eaLnBrk="1" hangingPunct="1"/>
            <a:r>
              <a:rPr lang="zh-CN" altLang="en-US"/>
              <a:t>信息世界中的基本概念</a:t>
            </a:r>
            <a:endParaRPr lang="zh-CN" altLang="en-US"/>
          </a:p>
        </p:txBody>
      </p:sp>
      <p:sp>
        <p:nvSpPr>
          <p:cNvPr id="88067"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400"/>
              <a:t> (1) </a:t>
            </a:r>
            <a:r>
              <a:rPr lang="zh-CN" altLang="en-US" sz="2400"/>
              <a:t>实体（</a:t>
            </a:r>
            <a:r>
              <a:rPr lang="en-US" altLang="zh-CN" sz="2400"/>
              <a:t>Entity</a:t>
            </a:r>
            <a:r>
              <a:rPr lang="zh-CN" altLang="en-US" sz="2400"/>
              <a:t>） </a:t>
            </a:r>
            <a:endParaRPr lang="zh-CN" altLang="en-US" sz="2400"/>
          </a:p>
          <a:p>
            <a:pPr lvl="1" algn="just" eaLnBrk="1" hangingPunct="1">
              <a:lnSpc>
                <a:spcPct val="130000"/>
              </a:lnSpc>
              <a:buFont typeface="Wingdings" panose="05000000000000000000" pitchFamily="2" charset="2"/>
              <a:buNone/>
            </a:pPr>
            <a:r>
              <a:rPr lang="zh-CN" altLang="en-US"/>
              <a:t>客观存在并可相互区别的事物称为实体。</a:t>
            </a:r>
            <a:endParaRPr lang="zh-CN" altLang="en-US"/>
          </a:p>
          <a:p>
            <a:pPr lvl="1" algn="just" eaLnBrk="1" hangingPunct="1">
              <a:lnSpc>
                <a:spcPct val="130000"/>
              </a:lnSpc>
              <a:buFont typeface="Wingdings" panose="05000000000000000000" pitchFamily="2" charset="2"/>
              <a:buNone/>
            </a:pPr>
            <a:r>
              <a:rPr lang="zh-CN" altLang="en-US"/>
              <a:t>可以是具体的人、事、物或抽象的概念。</a:t>
            </a:r>
            <a:endParaRPr lang="zh-CN" altLang="en-US"/>
          </a:p>
          <a:p>
            <a:pPr algn="just" eaLnBrk="1" hangingPunct="1">
              <a:lnSpc>
                <a:spcPct val="90000"/>
              </a:lnSpc>
              <a:buFont typeface="Wingdings" panose="05000000000000000000" pitchFamily="2" charset="2"/>
              <a:buNone/>
            </a:pPr>
            <a:r>
              <a:rPr lang="en-US" altLang="zh-CN" sz="2400"/>
              <a:t>(2) </a:t>
            </a:r>
            <a:r>
              <a:rPr lang="zh-CN" altLang="en-US" sz="2400"/>
              <a:t>属性（</a:t>
            </a:r>
            <a:r>
              <a:rPr lang="en-US" altLang="zh-CN" sz="2400"/>
              <a:t>Attribute</a:t>
            </a:r>
            <a:r>
              <a:rPr lang="zh-CN" altLang="en-US" sz="2400"/>
              <a:t>） </a:t>
            </a:r>
            <a:endParaRPr lang="zh-CN" altLang="en-US" sz="2400"/>
          </a:p>
          <a:p>
            <a:pPr lvl="1" algn="just" eaLnBrk="1" hangingPunct="1">
              <a:lnSpc>
                <a:spcPct val="120000"/>
              </a:lnSpc>
              <a:buFont typeface="Wingdings" panose="05000000000000000000" pitchFamily="2" charset="2"/>
              <a:buNone/>
            </a:pPr>
            <a:r>
              <a:rPr lang="zh-CN" altLang="en-US"/>
              <a:t>实体所具有的某一特性称为属性。</a:t>
            </a:r>
            <a:endParaRPr lang="zh-CN" altLang="en-US"/>
          </a:p>
          <a:p>
            <a:pPr lvl="1" algn="just" eaLnBrk="1" hangingPunct="1">
              <a:lnSpc>
                <a:spcPct val="120000"/>
              </a:lnSpc>
              <a:buFont typeface="Wingdings" panose="05000000000000000000" pitchFamily="2" charset="2"/>
              <a:buNone/>
            </a:pPr>
            <a:r>
              <a:rPr lang="zh-CN" altLang="en-US"/>
              <a:t>一个实体可以由若干个属性来刻画。  </a:t>
            </a:r>
            <a:endParaRPr lang="zh-CN" altLang="en-US"/>
          </a:p>
          <a:p>
            <a:pPr algn="just" eaLnBrk="1" hangingPunct="1">
              <a:lnSpc>
                <a:spcPct val="90000"/>
              </a:lnSpc>
              <a:buFont typeface="Wingdings" panose="05000000000000000000" pitchFamily="2" charset="2"/>
              <a:buNone/>
            </a:pPr>
            <a:r>
              <a:rPr lang="en-US" altLang="zh-CN" sz="2400"/>
              <a:t>(3) </a:t>
            </a:r>
            <a:r>
              <a:rPr lang="zh-CN" altLang="en-US" sz="2400"/>
              <a:t>码（</a:t>
            </a:r>
            <a:r>
              <a:rPr lang="en-US" altLang="zh-CN" sz="2400"/>
              <a:t>Key</a:t>
            </a:r>
            <a:r>
              <a:rPr lang="zh-CN" altLang="en-US" sz="2400"/>
              <a:t>） </a:t>
            </a:r>
            <a:endParaRPr lang="zh-CN" altLang="en-US" sz="2400"/>
          </a:p>
          <a:p>
            <a:pPr lvl="1" algn="just" eaLnBrk="1" hangingPunct="1">
              <a:lnSpc>
                <a:spcPct val="130000"/>
              </a:lnSpc>
              <a:buFont typeface="Wingdings" panose="05000000000000000000" pitchFamily="2" charset="2"/>
              <a:buNone/>
            </a:pPr>
            <a:r>
              <a:rPr lang="zh-CN" altLang="en-US"/>
              <a:t>唯一标识实体的属性集称为码。 </a:t>
            </a:r>
            <a:endParaRPr lang="zh-CN" altLang="en-US" b="1"/>
          </a:p>
          <a:p>
            <a:pPr eaLnBrk="1" hangingPunct="1">
              <a:lnSpc>
                <a:spcPct val="90000"/>
              </a:lnSpc>
            </a:pPr>
            <a:endParaRPr lang="en-US" altLang="zh-CN"/>
          </a:p>
        </p:txBody>
      </p:sp>
      <p:sp>
        <p:nvSpPr>
          <p:cNvPr id="8806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5E5F458E-78BD-4F3C-BBD8-F7C6EC2CB7A4}"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p:cNvSpPr>
          <p:nvPr>
            <p:ph type="title"/>
          </p:nvPr>
        </p:nvSpPr>
        <p:spPr/>
        <p:txBody>
          <a:bodyPr/>
          <a:lstStyle/>
          <a:p>
            <a:pPr eaLnBrk="1" hangingPunct="1"/>
            <a:r>
              <a:rPr lang="zh-CN" altLang="en-US"/>
              <a:t>强制存取控制方法（续）</a:t>
            </a:r>
            <a:endParaRPr lang="zh-CN" altLang="en-US"/>
          </a:p>
        </p:txBody>
      </p:sp>
      <p:sp>
        <p:nvSpPr>
          <p:cNvPr id="47107" name="Rectangle 3"/>
          <p:cNvSpPr>
            <a:spLocks noGrp="1" noRot="1"/>
          </p:cNvSpPr>
          <p:nvPr>
            <p:ph idx="1"/>
          </p:nvPr>
        </p:nvSpPr>
        <p:spPr/>
        <p:txBody>
          <a:bodyPr/>
          <a:lstStyle/>
          <a:p>
            <a:pPr lvl="1" eaLnBrk="1" hangingPunct="1">
              <a:lnSpc>
                <a:spcPct val="120000"/>
              </a:lnSpc>
              <a:spcBef>
                <a:spcPct val="60000"/>
              </a:spcBef>
            </a:pPr>
            <a:r>
              <a:rPr lang="zh-CN" altLang="en-US"/>
              <a:t>主体的敏感度标记称为许可证级别（</a:t>
            </a:r>
            <a:r>
              <a:rPr lang="en-US" altLang="zh-CN"/>
              <a:t>Clearance Level</a:t>
            </a:r>
            <a:r>
              <a:rPr lang="zh-CN" altLang="en-US"/>
              <a:t>）</a:t>
            </a:r>
            <a:endParaRPr lang="zh-CN" altLang="en-US"/>
          </a:p>
          <a:p>
            <a:pPr lvl="1" eaLnBrk="1" hangingPunct="1">
              <a:lnSpc>
                <a:spcPct val="120000"/>
              </a:lnSpc>
              <a:spcBef>
                <a:spcPct val="60000"/>
              </a:spcBef>
            </a:pPr>
            <a:r>
              <a:rPr lang="zh-CN" altLang="en-US"/>
              <a:t>客体的敏感度标记称为密级（</a:t>
            </a:r>
            <a:r>
              <a:rPr lang="en-US" altLang="zh-CN"/>
              <a:t>Classification Level</a:t>
            </a:r>
            <a:r>
              <a:rPr lang="zh-CN" altLang="en-US"/>
              <a:t>）</a:t>
            </a:r>
            <a:endParaRPr lang="zh-CN" altLang="en-US"/>
          </a:p>
          <a:p>
            <a:pPr lvl="1" eaLnBrk="1" hangingPunct="1">
              <a:lnSpc>
                <a:spcPct val="120000"/>
              </a:lnSpc>
              <a:spcBef>
                <a:spcPct val="60000"/>
              </a:spcBef>
            </a:pPr>
            <a:r>
              <a:rPr lang="en-US" altLang="zh-CN"/>
              <a:t>MAC</a:t>
            </a:r>
            <a:r>
              <a:rPr lang="zh-CN" altLang="en-US"/>
              <a:t>机制就是通过对比主体的</a:t>
            </a:r>
            <a:r>
              <a:rPr lang="en-US" altLang="zh-CN"/>
              <a:t>Label</a:t>
            </a:r>
            <a:r>
              <a:rPr lang="zh-CN" altLang="en-US"/>
              <a:t>和客体的</a:t>
            </a:r>
            <a:r>
              <a:rPr lang="en-US" altLang="zh-CN"/>
              <a:t>Label</a:t>
            </a:r>
            <a:r>
              <a:rPr lang="zh-CN" altLang="en-US"/>
              <a:t>，最终确定主体是否能够存取客体</a:t>
            </a:r>
            <a:endParaRPr lang="zh-CN" altLang="en-US"/>
          </a:p>
        </p:txBody>
      </p:sp>
      <p:sp>
        <p:nvSpPr>
          <p:cNvPr id="4" name="日期占位符 3"/>
          <p:cNvSpPr>
            <a:spLocks noGrp="1"/>
          </p:cNvSpPr>
          <p:nvPr>
            <p:ph type="dt" sz="quarter" idx="10"/>
          </p:nvPr>
        </p:nvSpPr>
        <p:spPr/>
        <p:txBody>
          <a:bodyPr/>
          <a:lstStyle/>
          <a:p>
            <a:pPr>
              <a:defRPr/>
            </a:pPr>
            <a:fld id="{BFC63B12-DCD2-40A3-888A-BCCD17682EA6}" type="datetime1">
              <a:rPr lang="zh-CN" altLang="en-US"/>
            </a:fld>
            <a:endParaRPr lang="en-US" altLang="zh-CN"/>
          </a:p>
        </p:txBody>
      </p:sp>
      <p:sp>
        <p:nvSpPr>
          <p:cNvPr id="471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p:cNvSpPr>
          <p:nvPr>
            <p:ph type="title"/>
          </p:nvPr>
        </p:nvSpPr>
        <p:spPr/>
        <p:txBody>
          <a:bodyPr/>
          <a:lstStyle/>
          <a:p>
            <a:pPr eaLnBrk="1" hangingPunct="1"/>
            <a:r>
              <a:rPr lang="zh-CN" altLang="en-US"/>
              <a:t>强制存取控制方法（续）</a:t>
            </a:r>
            <a:endParaRPr lang="zh-CN" altLang="en-US"/>
          </a:p>
        </p:txBody>
      </p:sp>
      <p:sp>
        <p:nvSpPr>
          <p:cNvPr id="48131" name="Rectangle 3"/>
          <p:cNvSpPr>
            <a:spLocks noGrp="1" noRot="1"/>
          </p:cNvSpPr>
          <p:nvPr>
            <p:ph idx="1"/>
          </p:nvPr>
        </p:nvSpPr>
        <p:spPr/>
        <p:txBody>
          <a:bodyPr/>
          <a:lstStyle/>
          <a:p>
            <a:pPr eaLnBrk="1" hangingPunct="1"/>
            <a:r>
              <a:rPr lang="en-US" altLang="zh-CN"/>
              <a:t> </a:t>
            </a:r>
            <a:r>
              <a:rPr lang="zh-CN" altLang="en-US"/>
              <a:t>强制存取控制规则</a:t>
            </a:r>
            <a:endParaRPr lang="zh-CN" altLang="en-US"/>
          </a:p>
          <a:p>
            <a:pPr lvl="1" eaLnBrk="1" hangingPunct="1">
              <a:spcBef>
                <a:spcPct val="60000"/>
              </a:spcBef>
            </a:pPr>
            <a:r>
              <a:rPr lang="zh-CN" altLang="en-US"/>
              <a:t>当某一用户（或某一主体）以标记</a:t>
            </a:r>
            <a:r>
              <a:rPr lang="en-US" altLang="zh-CN"/>
              <a:t>label</a:t>
            </a:r>
            <a:r>
              <a:rPr lang="zh-CN" altLang="en-US"/>
              <a:t>注册入系统时，系统要求他对任何客体的存取必须遵循下面两条规则：</a:t>
            </a:r>
            <a:endParaRPr lang="zh-CN" altLang="en-US"/>
          </a:p>
          <a:p>
            <a:pPr lvl="1" eaLnBrk="1" hangingPunct="1">
              <a:spcBef>
                <a:spcPct val="60000"/>
              </a:spcBef>
              <a:buFont typeface="Wingdings" panose="05000000000000000000" pitchFamily="2" charset="2"/>
              <a:buNone/>
            </a:pPr>
            <a:r>
              <a:rPr lang="zh-CN" altLang="en-US"/>
              <a:t>（</a:t>
            </a:r>
            <a:r>
              <a:rPr lang="en-US" altLang="zh-CN"/>
              <a:t>1</a:t>
            </a:r>
            <a:r>
              <a:rPr lang="zh-CN" altLang="en-US"/>
              <a:t>）仅当主体的许可证级别</a:t>
            </a:r>
            <a:r>
              <a:rPr lang="zh-CN" altLang="en-US">
                <a:solidFill>
                  <a:schemeClr val="tx2"/>
                </a:solidFill>
              </a:rPr>
              <a:t>大于或等于</a:t>
            </a:r>
            <a:r>
              <a:rPr lang="zh-CN" altLang="en-US"/>
              <a:t>客体的密级时，该主体才能</a:t>
            </a:r>
            <a:r>
              <a:rPr lang="zh-CN" altLang="en-US">
                <a:solidFill>
                  <a:schemeClr val="hlink"/>
                </a:solidFill>
              </a:rPr>
              <a:t>读</a:t>
            </a:r>
            <a:r>
              <a:rPr lang="zh-CN" altLang="en-US"/>
              <a:t>取相应的客体；</a:t>
            </a:r>
            <a:endParaRPr lang="zh-CN" altLang="en-US"/>
          </a:p>
          <a:p>
            <a:pPr lvl="1" eaLnBrk="1" hangingPunct="1">
              <a:spcBef>
                <a:spcPct val="60000"/>
              </a:spcBef>
              <a:buFont typeface="Wingdings" panose="05000000000000000000" pitchFamily="2" charset="2"/>
              <a:buNone/>
            </a:pPr>
            <a:r>
              <a:rPr lang="zh-CN" altLang="en-US"/>
              <a:t>（</a:t>
            </a:r>
            <a:r>
              <a:rPr lang="en-US" altLang="zh-CN"/>
              <a:t>2</a:t>
            </a:r>
            <a:r>
              <a:rPr lang="zh-CN" altLang="en-US"/>
              <a:t>）仅当主体的许可证级别</a:t>
            </a:r>
            <a:r>
              <a:rPr lang="zh-CN" altLang="en-US">
                <a:solidFill>
                  <a:schemeClr val="tx2"/>
                </a:solidFill>
              </a:rPr>
              <a:t>等于</a:t>
            </a:r>
            <a:r>
              <a:rPr lang="zh-CN" altLang="en-US"/>
              <a:t>客体的密级时，该主体才能</a:t>
            </a:r>
            <a:r>
              <a:rPr lang="zh-CN" altLang="en-US">
                <a:solidFill>
                  <a:schemeClr val="hlink"/>
                </a:solidFill>
              </a:rPr>
              <a:t>写</a:t>
            </a:r>
            <a:r>
              <a:rPr lang="zh-CN" altLang="en-US"/>
              <a:t>相应的客体。</a:t>
            </a:r>
            <a:endParaRPr lang="zh-CN" altLang="en-US"/>
          </a:p>
        </p:txBody>
      </p:sp>
      <p:sp>
        <p:nvSpPr>
          <p:cNvPr id="4" name="日期占位符 3"/>
          <p:cNvSpPr>
            <a:spLocks noGrp="1"/>
          </p:cNvSpPr>
          <p:nvPr>
            <p:ph type="dt" sz="quarter" idx="10"/>
          </p:nvPr>
        </p:nvSpPr>
        <p:spPr/>
        <p:txBody>
          <a:bodyPr/>
          <a:lstStyle/>
          <a:p>
            <a:pPr>
              <a:defRPr/>
            </a:pPr>
            <a:fld id="{C62D5B98-D730-4393-B9AB-24546D84C889}" type="datetime1">
              <a:rPr lang="zh-CN" altLang="en-US"/>
            </a:fld>
            <a:endParaRPr lang="en-US" altLang="zh-CN"/>
          </a:p>
        </p:txBody>
      </p:sp>
      <p:sp>
        <p:nvSpPr>
          <p:cNvPr id="481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p:cNvSpPr>
          <p:nvPr>
            <p:ph type="title"/>
          </p:nvPr>
        </p:nvSpPr>
        <p:spPr/>
        <p:txBody>
          <a:bodyPr/>
          <a:lstStyle/>
          <a:p>
            <a:pPr eaLnBrk="1" hangingPunct="1"/>
            <a:r>
              <a:rPr lang="zh-CN" altLang="en-US"/>
              <a:t>强制存取控制方法（续）</a:t>
            </a:r>
            <a:endParaRPr lang="zh-CN" altLang="en-US"/>
          </a:p>
        </p:txBody>
      </p:sp>
      <p:sp>
        <p:nvSpPr>
          <p:cNvPr id="49155" name="Rectangle 3"/>
          <p:cNvSpPr>
            <a:spLocks noGrp="1" noRot="1"/>
          </p:cNvSpPr>
          <p:nvPr>
            <p:ph idx="1"/>
          </p:nvPr>
        </p:nvSpPr>
        <p:spPr/>
        <p:txBody>
          <a:bodyPr/>
          <a:lstStyle/>
          <a:p>
            <a:pPr eaLnBrk="1" hangingPunct="1"/>
            <a:r>
              <a:rPr lang="zh-CN" altLang="en-US" sz="3600"/>
              <a:t>修正规则：</a:t>
            </a:r>
            <a:endParaRPr lang="zh-CN" altLang="en-US" sz="3600"/>
          </a:p>
          <a:p>
            <a:pPr lvl="1" eaLnBrk="1" hangingPunct="1"/>
            <a:r>
              <a:rPr lang="zh-CN" altLang="en-US" sz="3200"/>
              <a:t>主体的许可证级别 </a:t>
            </a:r>
            <a:r>
              <a:rPr lang="en-US" altLang="zh-CN" sz="3200"/>
              <a:t>&lt;=</a:t>
            </a:r>
            <a:r>
              <a:rPr lang="zh-CN" altLang="en-US" sz="3200"/>
              <a:t>客体的密级</a:t>
            </a:r>
            <a:endParaRPr lang="zh-CN" altLang="en-US" sz="3200"/>
          </a:p>
          <a:p>
            <a:pPr lvl="1" eaLnBrk="1" hangingPunct="1">
              <a:buFont typeface="Wingdings" panose="05000000000000000000" pitchFamily="2" charset="2"/>
              <a:buNone/>
            </a:pPr>
            <a:r>
              <a:rPr lang="zh-CN" altLang="en-US" sz="3200"/>
              <a:t>   主体能写客体</a:t>
            </a:r>
            <a:endParaRPr lang="zh-CN" altLang="en-US" sz="3200"/>
          </a:p>
          <a:p>
            <a:pPr lvl="1" eaLnBrk="1" hangingPunct="1"/>
            <a:r>
              <a:rPr lang="zh-CN" altLang="en-US" sz="3200"/>
              <a:t>用户可为写入的数据对象赋予高于自</a:t>
            </a:r>
            <a:endParaRPr lang="zh-CN" altLang="en-US" sz="3200"/>
          </a:p>
          <a:p>
            <a:pPr lvl="1" eaLnBrk="1" hangingPunct="1">
              <a:buFont typeface="Wingdings" panose="05000000000000000000" pitchFamily="2" charset="2"/>
              <a:buNone/>
            </a:pPr>
            <a:r>
              <a:rPr lang="zh-CN" altLang="en-US" sz="3200"/>
              <a:t>   己的许可证级别的密级</a:t>
            </a:r>
            <a:endParaRPr lang="zh-CN" altLang="en-US" sz="3200"/>
          </a:p>
          <a:p>
            <a:pPr lvl="1" eaLnBrk="1" hangingPunct="1"/>
            <a:r>
              <a:rPr lang="zh-CN" altLang="en-US" sz="3200"/>
              <a:t>一旦数据被写入，该用户自己也不能再读该数据对象了。</a:t>
            </a:r>
            <a:endParaRPr lang="zh-CN" altLang="en-US"/>
          </a:p>
        </p:txBody>
      </p:sp>
      <p:sp>
        <p:nvSpPr>
          <p:cNvPr id="4" name="日期占位符 3"/>
          <p:cNvSpPr>
            <a:spLocks noGrp="1"/>
          </p:cNvSpPr>
          <p:nvPr>
            <p:ph type="dt" sz="quarter" idx="10"/>
          </p:nvPr>
        </p:nvSpPr>
        <p:spPr/>
        <p:txBody>
          <a:bodyPr/>
          <a:lstStyle/>
          <a:p>
            <a:pPr>
              <a:defRPr/>
            </a:pPr>
            <a:fld id="{E476FC56-FF4F-41CC-9F28-18BD69D84C97}" type="datetime1">
              <a:rPr lang="zh-CN" altLang="en-US"/>
            </a:fld>
            <a:endParaRPr lang="en-US" altLang="zh-CN"/>
          </a:p>
        </p:txBody>
      </p:sp>
      <p:sp>
        <p:nvSpPr>
          <p:cNvPr id="491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p:cNvSpPr>
          <p:nvPr>
            <p:ph type="title"/>
          </p:nvPr>
        </p:nvSpPr>
        <p:spPr/>
        <p:txBody>
          <a:bodyPr/>
          <a:lstStyle/>
          <a:p>
            <a:pPr eaLnBrk="1" hangingPunct="1"/>
            <a:r>
              <a:rPr lang="zh-CN" altLang="en-US"/>
              <a:t>授权与回收</a:t>
            </a:r>
            <a:endParaRPr lang="zh-CN" altLang="en-US">
              <a:solidFill>
                <a:schemeClr val="tx1"/>
              </a:solidFill>
            </a:endParaRPr>
          </a:p>
        </p:txBody>
      </p:sp>
      <p:sp>
        <p:nvSpPr>
          <p:cNvPr id="50179" name="Rectangle 3"/>
          <p:cNvSpPr>
            <a:spLocks noGrp="1" noRot="1"/>
          </p:cNvSpPr>
          <p:nvPr>
            <p:ph idx="1"/>
          </p:nvPr>
        </p:nvSpPr>
        <p:spPr>
          <a:xfrm>
            <a:off x="769938" y="2205038"/>
            <a:ext cx="7993062" cy="3894137"/>
          </a:xfrm>
        </p:spPr>
        <p:txBody>
          <a:bodyPr/>
          <a:lstStyle/>
          <a:p>
            <a:pPr algn="just" eaLnBrk="1" hangingPunct="1">
              <a:lnSpc>
                <a:spcPct val="150000"/>
              </a:lnSpc>
            </a:pPr>
            <a:r>
              <a:rPr lang="zh-CN" altLang="en-US">
                <a:solidFill>
                  <a:srgbClr val="E02920"/>
                </a:solidFill>
              </a:rPr>
              <a:t>概述</a:t>
            </a:r>
            <a:endParaRPr lang="zh-CN" altLang="en-US">
              <a:solidFill>
                <a:srgbClr val="E02920"/>
              </a:solidFill>
            </a:endParaRPr>
          </a:p>
          <a:p>
            <a:pPr algn="just" eaLnBrk="1" hangingPunct="1">
              <a:lnSpc>
                <a:spcPct val="150000"/>
              </a:lnSpc>
            </a:pPr>
            <a:r>
              <a:rPr lang="zh-CN" altLang="en-US"/>
              <a:t>授权</a:t>
            </a:r>
            <a:endParaRPr lang="zh-CN" altLang="en-US"/>
          </a:p>
          <a:p>
            <a:pPr algn="just" eaLnBrk="1" hangingPunct="1">
              <a:lnSpc>
                <a:spcPct val="150000"/>
              </a:lnSpc>
            </a:pPr>
            <a:r>
              <a:rPr lang="zh-CN" altLang="en-US"/>
              <a:t>收回权限</a:t>
            </a:r>
            <a:endParaRPr lang="zh-CN" altLang="en-US"/>
          </a:p>
          <a:p>
            <a:pPr algn="just" eaLnBrk="1" hangingPunct="1">
              <a:lnSpc>
                <a:spcPct val="150000"/>
              </a:lnSpc>
            </a:pPr>
            <a:r>
              <a:rPr lang="zh-CN" altLang="en-US"/>
              <a:t>小结</a:t>
            </a:r>
            <a:endParaRPr lang="zh-CN" altLang="en-US"/>
          </a:p>
        </p:txBody>
      </p:sp>
      <p:sp>
        <p:nvSpPr>
          <p:cNvPr id="4" name="日期占位符 3"/>
          <p:cNvSpPr>
            <a:spLocks noGrp="1"/>
          </p:cNvSpPr>
          <p:nvPr>
            <p:ph type="dt" sz="quarter" idx="10"/>
          </p:nvPr>
        </p:nvSpPr>
        <p:spPr/>
        <p:txBody>
          <a:bodyPr/>
          <a:lstStyle/>
          <a:p>
            <a:pPr>
              <a:defRPr/>
            </a:pPr>
            <a:fld id="{29733DE0-C144-492D-9C04-0064B3E7A1E0}" type="datetime1">
              <a:rPr lang="zh-CN" altLang="en-US"/>
            </a:fld>
            <a:endParaRPr lang="en-US" altLang="zh-CN"/>
          </a:p>
        </p:txBody>
      </p:sp>
      <p:sp>
        <p:nvSpPr>
          <p:cNvPr id="501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p:cNvSpPr>
          <p:nvPr>
            <p:ph type="title"/>
          </p:nvPr>
        </p:nvSpPr>
        <p:spPr/>
        <p:txBody>
          <a:bodyPr/>
          <a:lstStyle/>
          <a:p>
            <a:pPr eaLnBrk="1" hangingPunct="1"/>
            <a:r>
              <a:rPr lang="zh-CN" altLang="en-US"/>
              <a:t>概述</a:t>
            </a:r>
            <a:endParaRPr lang="zh-CN" altLang="en-US">
              <a:solidFill>
                <a:schemeClr val="tx1"/>
              </a:solidFill>
            </a:endParaRPr>
          </a:p>
        </p:txBody>
      </p:sp>
      <p:sp>
        <p:nvSpPr>
          <p:cNvPr id="51203" name="Rectangle 3"/>
          <p:cNvSpPr>
            <a:spLocks noGrp="1" noRot="1"/>
          </p:cNvSpPr>
          <p:nvPr>
            <p:ph idx="1"/>
          </p:nvPr>
        </p:nvSpPr>
        <p:spPr>
          <a:xfrm>
            <a:off x="849313" y="2205038"/>
            <a:ext cx="7913687" cy="3894137"/>
          </a:xfrm>
        </p:spPr>
        <p:txBody>
          <a:bodyPr/>
          <a:lstStyle/>
          <a:p>
            <a:pPr algn="just" eaLnBrk="1" hangingPunct="1">
              <a:buFont typeface="Wingdings" panose="05000000000000000000" pitchFamily="2" charset="2"/>
              <a:buNone/>
            </a:pPr>
            <a:r>
              <a:rPr lang="zh-CN" altLang="en-US">
                <a:latin typeface="宋体" panose="02010600030101010101" pitchFamily="2" charset="-122"/>
              </a:rPr>
              <a:t>数据控制亦称为数据保护，包括数据的：</a:t>
            </a:r>
            <a:endParaRPr lang="zh-CN" altLang="en-US">
              <a:latin typeface="宋体" panose="02010600030101010101" pitchFamily="2" charset="-122"/>
            </a:endParaRPr>
          </a:p>
          <a:p>
            <a:pPr algn="just" eaLnBrk="1" hangingPunct="1"/>
            <a:r>
              <a:rPr lang="zh-CN" altLang="en-US">
                <a:latin typeface="宋体" panose="02010600030101010101" pitchFamily="2" charset="-122"/>
              </a:rPr>
              <a:t>安全性控制</a:t>
            </a:r>
            <a:endParaRPr lang="zh-CN" altLang="en-US">
              <a:latin typeface="宋体" panose="02010600030101010101" pitchFamily="2" charset="-122"/>
            </a:endParaRPr>
          </a:p>
          <a:p>
            <a:pPr algn="just" eaLnBrk="1" hangingPunct="1"/>
            <a:r>
              <a:rPr lang="zh-CN" altLang="en-US">
                <a:latin typeface="宋体" panose="02010600030101010101" pitchFamily="2" charset="-122"/>
              </a:rPr>
              <a:t>完整性控制</a:t>
            </a:r>
            <a:endParaRPr lang="zh-CN" altLang="en-US">
              <a:latin typeface="宋体" panose="02010600030101010101" pitchFamily="2" charset="-122"/>
            </a:endParaRPr>
          </a:p>
          <a:p>
            <a:pPr algn="just" eaLnBrk="1" hangingPunct="1"/>
            <a:r>
              <a:rPr lang="zh-CN" altLang="en-US">
                <a:latin typeface="宋体" panose="02010600030101010101" pitchFamily="2" charset="-122"/>
              </a:rPr>
              <a:t>并发控制</a:t>
            </a:r>
            <a:endParaRPr lang="zh-CN" altLang="en-US">
              <a:latin typeface="宋体" panose="02010600030101010101" pitchFamily="2" charset="-122"/>
            </a:endParaRPr>
          </a:p>
          <a:p>
            <a:pPr algn="just" eaLnBrk="1" hangingPunct="1"/>
            <a:r>
              <a:rPr lang="zh-CN" altLang="en-US">
                <a:latin typeface="宋体" panose="02010600030101010101" pitchFamily="2" charset="-122"/>
              </a:rPr>
              <a:t>恢复</a:t>
            </a:r>
            <a:endParaRPr lang="zh-CN" altLang="en-US"/>
          </a:p>
        </p:txBody>
      </p:sp>
      <p:sp>
        <p:nvSpPr>
          <p:cNvPr id="4" name="日期占位符 3"/>
          <p:cNvSpPr>
            <a:spLocks noGrp="1"/>
          </p:cNvSpPr>
          <p:nvPr>
            <p:ph type="dt" sz="quarter" idx="10"/>
          </p:nvPr>
        </p:nvSpPr>
        <p:spPr/>
        <p:txBody>
          <a:bodyPr/>
          <a:lstStyle/>
          <a:p>
            <a:pPr>
              <a:defRPr/>
            </a:pPr>
            <a:fld id="{438529D2-1DDC-4810-A7A9-CE8DC73291A3}" type="datetime1">
              <a:rPr lang="zh-CN" altLang="en-US"/>
            </a:fld>
            <a:endParaRPr lang="en-US" altLang="zh-CN"/>
          </a:p>
        </p:txBody>
      </p:sp>
      <p:sp>
        <p:nvSpPr>
          <p:cNvPr id="512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p:cNvSpPr>
          <p:nvPr>
            <p:ph type="title"/>
          </p:nvPr>
        </p:nvSpPr>
        <p:spPr/>
        <p:txBody>
          <a:bodyPr/>
          <a:lstStyle/>
          <a:p>
            <a:pPr eaLnBrk="1" hangingPunct="1"/>
            <a:r>
              <a:rPr lang="en-US" altLang="zh-CN"/>
              <a:t>SQL</a:t>
            </a:r>
            <a:r>
              <a:rPr lang="zh-CN" altLang="en-US"/>
              <a:t>语言的数据控制功能</a:t>
            </a:r>
            <a:endParaRPr lang="zh-CN" altLang="en-US">
              <a:solidFill>
                <a:schemeClr val="tx1"/>
              </a:solidFill>
            </a:endParaRPr>
          </a:p>
        </p:txBody>
      </p:sp>
      <p:sp>
        <p:nvSpPr>
          <p:cNvPr id="52227" name="Rectangle 3"/>
          <p:cNvSpPr>
            <a:spLocks noGrp="1" noRot="1"/>
          </p:cNvSpPr>
          <p:nvPr>
            <p:ph idx="1"/>
          </p:nvPr>
        </p:nvSpPr>
        <p:spPr/>
        <p:txBody>
          <a:bodyPr/>
          <a:lstStyle/>
          <a:p>
            <a:pPr algn="just" eaLnBrk="1" hangingPunct="1">
              <a:buFont typeface="Wingdings" panose="05000000000000000000" pitchFamily="2" charset="2"/>
              <a:buNone/>
            </a:pPr>
            <a:endParaRPr lang="zh-CN" altLang="zh-CN">
              <a:latin typeface="宋体" panose="02010600030101010101" pitchFamily="2" charset="-122"/>
            </a:endParaRPr>
          </a:p>
          <a:p>
            <a:pPr algn="just" eaLnBrk="1" hangingPunct="1">
              <a:buFont typeface="Wingdings" panose="05000000000000000000" pitchFamily="2" charset="2"/>
              <a:buNone/>
            </a:pPr>
            <a:r>
              <a:rPr lang="en-US" altLang="zh-CN">
                <a:latin typeface="宋体" panose="02010600030101010101" pitchFamily="2" charset="-122"/>
              </a:rPr>
              <a:t> SQL</a:t>
            </a:r>
            <a:r>
              <a:rPr lang="zh-CN" altLang="en-US">
                <a:latin typeface="宋体" panose="02010600030101010101" pitchFamily="2" charset="-122"/>
              </a:rPr>
              <a:t>语言提供了数据控制功能，能够在一定程度上保证数据库中数据的完全性、完整性，并提供了一定的并发控制及恢复能力。</a:t>
            </a:r>
            <a:endParaRPr lang="zh-CN" altLang="en-US">
              <a:latin typeface="宋体" panose="02010600030101010101" pitchFamily="2" charset="-122"/>
            </a:endParaRPr>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C7EB27F0-AA1E-425A-B21F-ED2B7B9F89BE}" type="datetime1">
              <a:rPr lang="zh-CN" altLang="en-US"/>
            </a:fld>
            <a:endParaRPr lang="en-US" altLang="zh-CN"/>
          </a:p>
        </p:txBody>
      </p:sp>
      <p:sp>
        <p:nvSpPr>
          <p:cNvPr id="522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p:cNvSpPr>
          <p:nvPr>
            <p:ph type="title"/>
          </p:nvPr>
        </p:nvSpPr>
        <p:spPr/>
        <p:txBody>
          <a:bodyPr/>
          <a:lstStyle/>
          <a:p>
            <a:pPr eaLnBrk="1" hangingPunct="1"/>
            <a:r>
              <a:rPr lang="en-US" altLang="zh-CN"/>
              <a:t>1. </a:t>
            </a:r>
            <a:r>
              <a:rPr lang="zh-CN" altLang="en-US"/>
              <a:t>完整性</a:t>
            </a:r>
            <a:endParaRPr lang="zh-CN" altLang="en-US">
              <a:solidFill>
                <a:schemeClr val="tx1"/>
              </a:solidFill>
            </a:endParaRPr>
          </a:p>
        </p:txBody>
      </p:sp>
      <p:sp>
        <p:nvSpPr>
          <p:cNvPr id="53251" name="Rectangle 3"/>
          <p:cNvSpPr>
            <a:spLocks noGrp="1" noRot="1"/>
          </p:cNvSpPr>
          <p:nvPr>
            <p:ph idx="1"/>
          </p:nvPr>
        </p:nvSpPr>
        <p:spPr>
          <a:xfrm>
            <a:off x="468313" y="1916113"/>
            <a:ext cx="8153400" cy="4392612"/>
          </a:xfrm>
        </p:spPr>
        <p:txBody>
          <a:bodyPr/>
          <a:lstStyle/>
          <a:p>
            <a:pPr eaLnBrk="1" hangingPunct="1"/>
            <a:r>
              <a:rPr lang="zh-CN" altLang="en-US" sz="3000"/>
              <a:t>数据库的完整性是指数据库中数据的正确性与相容性。</a:t>
            </a:r>
            <a:endParaRPr lang="zh-CN" altLang="en-US" sz="3000"/>
          </a:p>
          <a:p>
            <a:pPr eaLnBrk="1" hangingPunct="1">
              <a:lnSpc>
                <a:spcPct val="110000"/>
              </a:lnSpc>
            </a:pPr>
            <a:r>
              <a:rPr lang="en-US" altLang="zh-CN" sz="3000"/>
              <a:t>SQL</a:t>
            </a:r>
            <a:r>
              <a:rPr lang="zh-CN" altLang="en-US" sz="3000"/>
              <a:t>语言定义完整性约束条件</a:t>
            </a:r>
            <a:endParaRPr lang="zh-CN" altLang="en-US" sz="3000"/>
          </a:p>
          <a:p>
            <a:pPr lvl="1" eaLnBrk="1" hangingPunct="1">
              <a:lnSpc>
                <a:spcPct val="90000"/>
              </a:lnSpc>
              <a:buFont typeface="Wingdings" panose="05000000000000000000" pitchFamily="2" charset="2"/>
              <a:buNone/>
            </a:pPr>
            <a:r>
              <a:rPr lang="en-US" altLang="zh-CN"/>
              <a:t>CREATE TABLE</a:t>
            </a:r>
            <a:r>
              <a:rPr lang="zh-CN" altLang="en-US"/>
              <a:t>语句</a:t>
            </a:r>
            <a:endParaRPr lang="zh-CN" altLang="en-US"/>
          </a:p>
          <a:p>
            <a:pPr lvl="1" eaLnBrk="1" hangingPunct="1">
              <a:lnSpc>
                <a:spcPct val="90000"/>
              </a:lnSpc>
              <a:buFont typeface="Wingdings" panose="05000000000000000000" pitchFamily="2" charset="2"/>
              <a:buNone/>
            </a:pPr>
            <a:r>
              <a:rPr lang="en-US" altLang="zh-CN"/>
              <a:t>ALTER TABLE</a:t>
            </a:r>
            <a:r>
              <a:rPr lang="zh-CN" altLang="en-US"/>
              <a:t>语句</a:t>
            </a:r>
            <a:endParaRPr lang="zh-CN" altLang="en-US"/>
          </a:p>
          <a:p>
            <a:pPr lvl="2" eaLnBrk="1" hangingPunct="1"/>
            <a:r>
              <a:rPr lang="zh-CN" altLang="en-US"/>
              <a:t>码</a:t>
            </a:r>
            <a:endParaRPr lang="zh-CN" altLang="en-US"/>
          </a:p>
          <a:p>
            <a:pPr lvl="2" eaLnBrk="1" hangingPunct="1"/>
            <a:r>
              <a:rPr lang="zh-CN" altLang="en-US"/>
              <a:t>取值唯一的列</a:t>
            </a:r>
            <a:endParaRPr lang="zh-CN" altLang="en-US"/>
          </a:p>
          <a:p>
            <a:pPr lvl="2" eaLnBrk="1" hangingPunct="1"/>
            <a:r>
              <a:rPr lang="zh-CN" altLang="en-US"/>
              <a:t>参照完整性</a:t>
            </a:r>
            <a:endParaRPr lang="zh-CN" altLang="en-US"/>
          </a:p>
          <a:p>
            <a:pPr lvl="2" eaLnBrk="1" hangingPunct="1"/>
            <a:r>
              <a:rPr lang="zh-CN" altLang="en-US"/>
              <a:t>其他约束条件</a:t>
            </a:r>
            <a:endParaRPr lang="zh-CN" altLang="en-US"/>
          </a:p>
        </p:txBody>
      </p:sp>
      <p:sp>
        <p:nvSpPr>
          <p:cNvPr id="4" name="日期占位符 3"/>
          <p:cNvSpPr>
            <a:spLocks noGrp="1"/>
          </p:cNvSpPr>
          <p:nvPr>
            <p:ph type="dt" sz="quarter" idx="10"/>
          </p:nvPr>
        </p:nvSpPr>
        <p:spPr/>
        <p:txBody>
          <a:bodyPr/>
          <a:lstStyle/>
          <a:p>
            <a:pPr>
              <a:defRPr/>
            </a:pPr>
            <a:fld id="{33D0DB11-18C3-408D-88FA-96B6380F4E43}" type="datetime1">
              <a:rPr lang="zh-CN" altLang="en-US"/>
            </a:fld>
            <a:endParaRPr lang="en-US" altLang="zh-CN"/>
          </a:p>
        </p:txBody>
      </p:sp>
      <p:sp>
        <p:nvSpPr>
          <p:cNvPr id="532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p:cNvSpPr>
          <p:nvPr>
            <p:ph type="title"/>
          </p:nvPr>
        </p:nvSpPr>
        <p:spPr/>
        <p:txBody>
          <a:bodyPr/>
          <a:lstStyle/>
          <a:p>
            <a:pPr eaLnBrk="1" hangingPunct="1"/>
            <a:r>
              <a:rPr lang="en-US" altLang="zh-CN"/>
              <a:t>2. </a:t>
            </a:r>
            <a:r>
              <a:rPr lang="zh-CN" altLang="en-US"/>
              <a:t>并发控制</a:t>
            </a:r>
            <a:endParaRPr lang="zh-CN" altLang="en-US"/>
          </a:p>
        </p:txBody>
      </p:sp>
      <p:sp>
        <p:nvSpPr>
          <p:cNvPr id="54275" name="Rectangle 3"/>
          <p:cNvSpPr>
            <a:spLocks noGrp="1" noRot="1"/>
          </p:cNvSpPr>
          <p:nvPr>
            <p:ph idx="1"/>
          </p:nvPr>
        </p:nvSpPr>
        <p:spPr>
          <a:xfrm>
            <a:off x="323850" y="1989138"/>
            <a:ext cx="8208963" cy="4114800"/>
          </a:xfrm>
        </p:spPr>
        <p:txBody>
          <a:bodyPr/>
          <a:lstStyle/>
          <a:p>
            <a:pPr eaLnBrk="1" hangingPunct="1">
              <a:lnSpc>
                <a:spcPct val="180000"/>
              </a:lnSpc>
            </a:pPr>
            <a:r>
              <a:rPr lang="zh-CN" altLang="en-US" sz="2800"/>
              <a:t>并发控制</a:t>
            </a:r>
            <a:r>
              <a:rPr lang="en-US" altLang="zh-CN" sz="2800"/>
              <a:t>: </a:t>
            </a:r>
            <a:r>
              <a:rPr lang="zh-CN" altLang="en-US" sz="2800"/>
              <a:t>当多个用户并发地对数据库进行操作时，对他们加以控制、协调，以保证并发操作正确执行，保持数据库的一致性。</a:t>
            </a:r>
            <a:endParaRPr lang="zh-CN" altLang="en-US" sz="2800"/>
          </a:p>
          <a:p>
            <a:pPr eaLnBrk="1" hangingPunct="1">
              <a:lnSpc>
                <a:spcPct val="180000"/>
              </a:lnSpc>
            </a:pPr>
            <a:r>
              <a:rPr lang="en-US" altLang="zh-CN" sz="2800"/>
              <a:t>SQL</a:t>
            </a:r>
            <a:r>
              <a:rPr lang="zh-CN" altLang="en-US" sz="2800"/>
              <a:t>语言并发控制能力：</a:t>
            </a:r>
            <a:endParaRPr lang="zh-CN" altLang="en-US" sz="2800"/>
          </a:p>
          <a:p>
            <a:pPr eaLnBrk="1" hangingPunct="1">
              <a:lnSpc>
                <a:spcPct val="180000"/>
              </a:lnSpc>
              <a:buFont typeface="Wingdings" panose="05000000000000000000" pitchFamily="2" charset="2"/>
              <a:buNone/>
            </a:pPr>
            <a:r>
              <a:rPr lang="zh-CN" altLang="en-US" sz="2800"/>
              <a:t>   提供事务、事务开始、事务结束、提交等概念</a:t>
            </a:r>
            <a:endParaRPr lang="zh-CN" altLang="en-US"/>
          </a:p>
        </p:txBody>
      </p:sp>
      <p:sp>
        <p:nvSpPr>
          <p:cNvPr id="4" name="日期占位符 3"/>
          <p:cNvSpPr>
            <a:spLocks noGrp="1"/>
          </p:cNvSpPr>
          <p:nvPr>
            <p:ph type="dt" sz="quarter" idx="10"/>
          </p:nvPr>
        </p:nvSpPr>
        <p:spPr/>
        <p:txBody>
          <a:bodyPr/>
          <a:lstStyle/>
          <a:p>
            <a:pPr>
              <a:defRPr/>
            </a:pPr>
            <a:fld id="{F12599DA-B1C5-4A0A-97DA-87AFC02145DE}" type="datetime1">
              <a:rPr lang="zh-CN" altLang="en-US"/>
            </a:fld>
            <a:endParaRPr lang="en-US" altLang="zh-CN"/>
          </a:p>
        </p:txBody>
      </p:sp>
      <p:sp>
        <p:nvSpPr>
          <p:cNvPr id="542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p:cNvSpPr>
          <p:nvPr>
            <p:ph type="title"/>
          </p:nvPr>
        </p:nvSpPr>
        <p:spPr/>
        <p:txBody>
          <a:bodyPr/>
          <a:lstStyle/>
          <a:p>
            <a:pPr eaLnBrk="1" hangingPunct="1"/>
            <a:r>
              <a:rPr lang="en-US" altLang="zh-CN"/>
              <a:t>3. </a:t>
            </a:r>
            <a:r>
              <a:rPr lang="zh-CN" altLang="en-US"/>
              <a:t>恢复</a:t>
            </a:r>
            <a:endParaRPr lang="zh-CN" altLang="en-US"/>
          </a:p>
        </p:txBody>
      </p:sp>
      <p:sp>
        <p:nvSpPr>
          <p:cNvPr id="55299" name="Rectangle 3"/>
          <p:cNvSpPr>
            <a:spLocks noGrp="1" noRot="1"/>
          </p:cNvSpPr>
          <p:nvPr>
            <p:ph idx="1"/>
          </p:nvPr>
        </p:nvSpPr>
        <p:spPr>
          <a:xfrm>
            <a:off x="468313" y="2133600"/>
            <a:ext cx="7772400" cy="4114800"/>
          </a:xfrm>
        </p:spPr>
        <p:txBody>
          <a:bodyPr/>
          <a:lstStyle/>
          <a:p>
            <a:pPr eaLnBrk="1" hangingPunct="1">
              <a:lnSpc>
                <a:spcPct val="130000"/>
              </a:lnSpc>
            </a:pPr>
            <a:r>
              <a:rPr lang="zh-CN" altLang="en-US" sz="2800"/>
              <a:t>恢复</a:t>
            </a:r>
            <a:r>
              <a:rPr lang="en-US" altLang="zh-CN" sz="2800"/>
              <a:t>: </a:t>
            </a:r>
            <a:r>
              <a:rPr lang="zh-CN" altLang="en-US" sz="2800"/>
              <a:t>当发生各种类型的故障导致数据库处于不一致状态时，将数据库恢复到一致状态的功能。</a:t>
            </a:r>
            <a:endParaRPr lang="zh-CN" altLang="en-US" sz="2800"/>
          </a:p>
          <a:p>
            <a:pPr eaLnBrk="1" hangingPunct="1">
              <a:lnSpc>
                <a:spcPct val="130000"/>
              </a:lnSpc>
            </a:pPr>
            <a:r>
              <a:rPr lang="en-US" altLang="zh-CN" sz="2800"/>
              <a:t>SQL</a:t>
            </a:r>
            <a:r>
              <a:rPr lang="zh-CN" altLang="en-US" sz="2800"/>
              <a:t>语言恢复功能：</a:t>
            </a:r>
            <a:endParaRPr lang="zh-CN" altLang="en-US" sz="2800"/>
          </a:p>
          <a:p>
            <a:pPr eaLnBrk="1" hangingPunct="1">
              <a:lnSpc>
                <a:spcPct val="130000"/>
              </a:lnSpc>
              <a:buFont typeface="Wingdings" panose="05000000000000000000" pitchFamily="2" charset="2"/>
              <a:buNone/>
            </a:pPr>
            <a:r>
              <a:rPr lang="zh-CN" altLang="en-US" sz="2800"/>
              <a:t>    提供事务回滚、重做等概念</a:t>
            </a:r>
            <a:endParaRPr lang="zh-CN" altLang="en-US" sz="2800"/>
          </a:p>
          <a:p>
            <a:pPr eaLnBrk="1" hangingPunct="1">
              <a:lnSpc>
                <a:spcPct val="130000"/>
              </a:lnSpc>
              <a:buFont typeface="Wingdings" panose="05000000000000000000" pitchFamily="2" charset="2"/>
              <a:buNone/>
            </a:pPr>
            <a:r>
              <a:rPr lang="zh-CN" altLang="en-US" sz="2800"/>
              <a:t>              （</a:t>
            </a:r>
            <a:r>
              <a:rPr lang="en-US" altLang="zh-CN" sz="2800"/>
              <a:t>UNDO</a:t>
            </a:r>
            <a:r>
              <a:rPr lang="zh-CN" altLang="en-US" sz="2800"/>
              <a:t>、</a:t>
            </a:r>
            <a:r>
              <a:rPr lang="en-US" altLang="zh-CN" sz="2800"/>
              <a:t>REDO</a:t>
            </a:r>
            <a:r>
              <a:rPr lang="zh-CN" altLang="en-US" sz="2800"/>
              <a:t>）</a:t>
            </a:r>
            <a:endParaRPr lang="zh-CN" altLang="en-US"/>
          </a:p>
        </p:txBody>
      </p:sp>
      <p:sp>
        <p:nvSpPr>
          <p:cNvPr id="4" name="日期占位符 3"/>
          <p:cNvSpPr>
            <a:spLocks noGrp="1"/>
          </p:cNvSpPr>
          <p:nvPr>
            <p:ph type="dt" sz="quarter" idx="10"/>
          </p:nvPr>
        </p:nvSpPr>
        <p:spPr/>
        <p:txBody>
          <a:bodyPr/>
          <a:lstStyle/>
          <a:p>
            <a:pPr>
              <a:defRPr/>
            </a:pPr>
            <a:fld id="{1B7C8A1F-67FD-4993-B7D4-8682BA8986FC}" type="datetime1">
              <a:rPr lang="zh-CN" altLang="en-US"/>
            </a:fld>
            <a:endParaRPr lang="en-US" altLang="zh-CN"/>
          </a:p>
        </p:txBody>
      </p:sp>
      <p:sp>
        <p:nvSpPr>
          <p:cNvPr id="553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p:cNvSpPr>
          <p:nvPr>
            <p:ph type="title"/>
          </p:nvPr>
        </p:nvSpPr>
        <p:spPr>
          <a:xfrm>
            <a:off x="323850" y="908050"/>
            <a:ext cx="8540750" cy="1028700"/>
          </a:xfrm>
        </p:spPr>
        <p:txBody>
          <a:bodyPr/>
          <a:lstStyle/>
          <a:p>
            <a:pPr eaLnBrk="1" hangingPunct="1"/>
            <a:r>
              <a:rPr lang="en-US" altLang="zh-CN"/>
              <a:t>4. </a:t>
            </a:r>
            <a:r>
              <a:rPr lang="zh-CN" altLang="en-US"/>
              <a:t>安全性</a:t>
            </a:r>
            <a:endParaRPr lang="zh-CN" altLang="en-US"/>
          </a:p>
        </p:txBody>
      </p:sp>
      <p:sp>
        <p:nvSpPr>
          <p:cNvPr id="56323" name="Rectangle 3"/>
          <p:cNvSpPr>
            <a:spLocks noGrp="1" noRot="1"/>
          </p:cNvSpPr>
          <p:nvPr>
            <p:ph idx="1"/>
          </p:nvPr>
        </p:nvSpPr>
        <p:spPr>
          <a:xfrm>
            <a:off x="468313" y="1916113"/>
            <a:ext cx="8135937" cy="4249737"/>
          </a:xfrm>
        </p:spPr>
        <p:txBody>
          <a:bodyPr/>
          <a:lstStyle/>
          <a:p>
            <a:pPr algn="just" eaLnBrk="1" hangingPunct="1">
              <a:lnSpc>
                <a:spcPct val="190000"/>
              </a:lnSpc>
            </a:pPr>
            <a:r>
              <a:rPr lang="zh-CN" altLang="en-US" sz="2800">
                <a:latin typeface="宋体" panose="02010600030101010101" pitchFamily="2" charset="-122"/>
              </a:rPr>
              <a:t>安全性：保护数据库，防止不合法的使用所造成的数据泄露和破坏。</a:t>
            </a:r>
            <a:endParaRPr lang="zh-CN" altLang="en-US" sz="2800">
              <a:latin typeface="宋体" panose="02010600030101010101" pitchFamily="2" charset="-122"/>
            </a:endParaRPr>
          </a:p>
          <a:p>
            <a:pPr algn="just" eaLnBrk="1" hangingPunct="1">
              <a:lnSpc>
                <a:spcPct val="190000"/>
              </a:lnSpc>
            </a:pPr>
            <a:r>
              <a:rPr lang="zh-CN" altLang="en-US" sz="2800">
                <a:latin typeface="宋体" panose="02010600030101010101" pitchFamily="2" charset="-122"/>
              </a:rPr>
              <a:t>保证数据安全性的主要措施</a:t>
            </a:r>
            <a:endParaRPr lang="zh-CN" altLang="en-US" sz="2800">
              <a:latin typeface="宋体" panose="02010600030101010101" pitchFamily="2" charset="-122"/>
            </a:endParaRPr>
          </a:p>
          <a:p>
            <a:pPr lvl="1" algn="just" eaLnBrk="1" hangingPunct="1">
              <a:lnSpc>
                <a:spcPct val="190000"/>
              </a:lnSpc>
              <a:buFont typeface="Wingdings" panose="05000000000000000000" pitchFamily="2" charset="2"/>
              <a:buNone/>
            </a:pPr>
            <a:r>
              <a:rPr lang="zh-CN" altLang="en-US">
                <a:latin typeface="宋体" panose="02010600030101010101" pitchFamily="2" charset="-122"/>
              </a:rPr>
              <a:t>存取控制：控制用户只能存取他有权存取的数据</a:t>
            </a:r>
            <a:endParaRPr lang="zh-CN" altLang="en-US">
              <a:latin typeface="宋体" panose="02010600030101010101" pitchFamily="2" charset="-122"/>
            </a:endParaRPr>
          </a:p>
          <a:p>
            <a:pPr lvl="1" algn="just" eaLnBrk="1" hangingPunct="1">
              <a:lnSpc>
                <a:spcPct val="190000"/>
              </a:lnSpc>
              <a:buFont typeface="Wingdings" panose="05000000000000000000" pitchFamily="2" charset="2"/>
              <a:buNone/>
            </a:pPr>
            <a:r>
              <a:rPr lang="zh-CN" altLang="en-US">
                <a:latin typeface="宋体" panose="02010600030101010101" pitchFamily="2" charset="-122"/>
              </a:rPr>
              <a:t>规定不同用户对于不同数据对象所允许执行的操作</a:t>
            </a:r>
            <a:endParaRPr lang="zh-CN" altLang="en-US">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54871A01-BA29-4366-BF78-929F56C47A0A}" type="datetime1">
              <a:rPr lang="zh-CN" altLang="en-US"/>
            </a:fld>
            <a:endParaRPr lang="en-US" altLang="zh-CN"/>
          </a:p>
        </p:txBody>
      </p:sp>
      <p:sp>
        <p:nvSpPr>
          <p:cNvPr id="563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p:cNvSpPr>
          <p:nvPr>
            <p:ph type="title"/>
          </p:nvPr>
        </p:nvSpPr>
        <p:spPr/>
        <p:txBody>
          <a:bodyPr/>
          <a:lstStyle/>
          <a:p>
            <a:pPr eaLnBrk="1" hangingPunct="1"/>
            <a:r>
              <a:rPr lang="zh-CN" altLang="en-US"/>
              <a:t>信息世界中的基本概念</a:t>
            </a:r>
            <a:r>
              <a:rPr lang="en-US" altLang="zh-CN"/>
              <a:t>(</a:t>
            </a:r>
            <a:r>
              <a:rPr lang="zh-CN" altLang="en-US"/>
              <a:t>续</a:t>
            </a:r>
            <a:r>
              <a:rPr lang="en-US" altLang="zh-CN"/>
              <a:t>)</a:t>
            </a:r>
            <a:endParaRPr lang="en-US" altLang="zh-CN"/>
          </a:p>
        </p:txBody>
      </p:sp>
      <p:sp>
        <p:nvSpPr>
          <p:cNvPr id="47110" name="Rectangle 3"/>
          <p:cNvSpPr>
            <a:spLocks noGrp="1" noRot="1" noChangeArrowheads="1"/>
          </p:cNvSpPr>
          <p:nvPr>
            <p:ph idx="1"/>
          </p:nvPr>
        </p:nvSpPr>
        <p:spPr>
          <a:xfrm>
            <a:off x="609600" y="2205038"/>
            <a:ext cx="7772400" cy="3562350"/>
          </a:xfrm>
        </p:spPr>
        <p:txBody>
          <a:bodyPr>
            <a:normAutofit fontScale="92500"/>
          </a:bodyPr>
          <a:lstStyle/>
          <a:p>
            <a:pPr marL="274320" indent="-274320" algn="just" eaLnBrk="1" fontAlgn="auto" hangingPunct="1">
              <a:lnSpc>
                <a:spcPct val="130000"/>
              </a:lnSpc>
              <a:spcAft>
                <a:spcPts val="0"/>
              </a:spcAft>
              <a:buClr>
                <a:schemeClr val="accent3"/>
              </a:buClr>
              <a:buFont typeface="Wingdings" panose="05000000000000000000" pitchFamily="2" charset="2"/>
              <a:buNone/>
              <a:defRPr/>
            </a:pPr>
            <a:r>
              <a:rPr lang="en-US" altLang="zh-CN" sz="2400"/>
              <a:t>(4) </a:t>
            </a:r>
            <a:r>
              <a:rPr lang="zh-CN" altLang="en-US" sz="2400"/>
              <a:t>域（</a:t>
            </a:r>
            <a:r>
              <a:rPr lang="en-US" altLang="zh-CN" sz="2400"/>
              <a:t>Domain</a:t>
            </a:r>
            <a:r>
              <a:rPr lang="zh-CN" altLang="en-US" sz="2400"/>
              <a:t>） </a:t>
            </a:r>
            <a:endParaRPr lang="zh-CN" altLang="en-US" sz="2400"/>
          </a:p>
          <a:p>
            <a:pPr marL="640080" lvl="1" indent="-247015" algn="just" eaLnBrk="1" fontAlgn="auto" hangingPunct="1">
              <a:lnSpc>
                <a:spcPct val="130000"/>
              </a:lnSpc>
              <a:spcAft>
                <a:spcPts val="0"/>
              </a:spcAft>
              <a:buFont typeface="Wingdings" panose="05000000000000000000" pitchFamily="2" charset="2"/>
              <a:buNone/>
              <a:defRPr/>
            </a:pPr>
            <a:r>
              <a:rPr lang="zh-CN" altLang="en-US"/>
              <a:t>属性的取值范围称为该属性的域。 </a:t>
            </a:r>
            <a:endParaRPr lang="zh-CN" altLang="en-US"/>
          </a:p>
          <a:p>
            <a:pPr marL="274320" indent="-274320" algn="just" eaLnBrk="1" fontAlgn="auto" hangingPunct="1">
              <a:lnSpc>
                <a:spcPct val="130000"/>
              </a:lnSpc>
              <a:spcAft>
                <a:spcPts val="0"/>
              </a:spcAft>
              <a:buClr>
                <a:schemeClr val="accent3"/>
              </a:buClr>
              <a:buFont typeface="Wingdings" panose="05000000000000000000" pitchFamily="2" charset="2"/>
              <a:buNone/>
              <a:defRPr/>
            </a:pPr>
            <a:r>
              <a:rPr lang="en-US" altLang="zh-CN" sz="2400"/>
              <a:t>(5) </a:t>
            </a:r>
            <a:r>
              <a:rPr lang="zh-CN" altLang="en-US" sz="2400"/>
              <a:t>实体型（</a:t>
            </a:r>
            <a:r>
              <a:rPr lang="en-US" altLang="zh-CN" sz="2400"/>
              <a:t>Entity Type</a:t>
            </a:r>
            <a:r>
              <a:rPr lang="zh-CN" altLang="en-US" sz="2400"/>
              <a:t>） </a:t>
            </a:r>
            <a:endParaRPr lang="zh-CN" altLang="en-US" sz="2400"/>
          </a:p>
          <a:p>
            <a:pPr marL="640080" lvl="1" indent="-247015" algn="just" eaLnBrk="1" fontAlgn="auto" hangingPunct="1">
              <a:lnSpc>
                <a:spcPct val="130000"/>
              </a:lnSpc>
              <a:spcAft>
                <a:spcPts val="0"/>
              </a:spcAft>
              <a:buFont typeface="Wingdings" panose="05000000000000000000" pitchFamily="2" charset="2"/>
              <a:buNone/>
              <a:defRPr/>
            </a:pPr>
            <a:r>
              <a:rPr lang="zh-CN" altLang="en-US"/>
              <a:t>用实体名及其属性名集合来抽象和刻画</a:t>
            </a:r>
            <a:endParaRPr lang="zh-CN" altLang="en-US"/>
          </a:p>
          <a:p>
            <a:pPr marL="640080" lvl="1" indent="-247015" algn="just" eaLnBrk="1" fontAlgn="auto" hangingPunct="1">
              <a:lnSpc>
                <a:spcPct val="130000"/>
              </a:lnSpc>
              <a:spcAft>
                <a:spcPts val="0"/>
              </a:spcAft>
              <a:buFont typeface="Wingdings" panose="05000000000000000000" pitchFamily="2" charset="2"/>
              <a:buNone/>
              <a:defRPr/>
            </a:pPr>
            <a:r>
              <a:rPr lang="zh-CN" altLang="en-US"/>
              <a:t>同类实体称为实体型</a:t>
            </a:r>
            <a:endParaRPr lang="zh-CN" altLang="en-US"/>
          </a:p>
          <a:p>
            <a:pPr marL="274320" indent="-274320" algn="just" eaLnBrk="1" fontAlgn="auto" hangingPunct="1">
              <a:lnSpc>
                <a:spcPct val="130000"/>
              </a:lnSpc>
              <a:spcAft>
                <a:spcPts val="0"/>
              </a:spcAft>
              <a:buClr>
                <a:schemeClr val="accent3"/>
              </a:buClr>
              <a:buFont typeface="Wingdings" panose="05000000000000000000" pitchFamily="2" charset="2"/>
              <a:buNone/>
              <a:defRPr/>
            </a:pPr>
            <a:r>
              <a:rPr lang="en-US" altLang="zh-CN" sz="2400"/>
              <a:t>(6) </a:t>
            </a:r>
            <a:r>
              <a:rPr lang="zh-CN" altLang="en-US" sz="2400"/>
              <a:t>实体集（</a:t>
            </a:r>
            <a:r>
              <a:rPr lang="en-US" altLang="zh-CN" sz="2400"/>
              <a:t>Entity Set</a:t>
            </a:r>
            <a:r>
              <a:rPr lang="zh-CN" altLang="en-US" sz="2400"/>
              <a:t>） </a:t>
            </a:r>
            <a:endParaRPr lang="zh-CN" altLang="en-US" sz="2400"/>
          </a:p>
          <a:p>
            <a:pPr marL="640080" lvl="1" indent="-247015" algn="just" eaLnBrk="1" fontAlgn="auto" hangingPunct="1">
              <a:lnSpc>
                <a:spcPct val="130000"/>
              </a:lnSpc>
              <a:spcAft>
                <a:spcPts val="0"/>
              </a:spcAft>
              <a:buFont typeface="Wingdings" panose="05000000000000000000" pitchFamily="2" charset="2"/>
              <a:buNone/>
              <a:defRPr/>
            </a:pPr>
            <a:r>
              <a:rPr lang="zh-CN" altLang="en-US"/>
              <a:t>同型实体的集合称为实体集</a:t>
            </a:r>
            <a:endParaRPr lang="zh-CN" altLang="en-US"/>
          </a:p>
          <a:p>
            <a:pPr marL="274320" indent="-274320" eaLnBrk="1" fontAlgn="auto" hangingPunct="1">
              <a:lnSpc>
                <a:spcPct val="90000"/>
              </a:lnSpc>
              <a:spcAft>
                <a:spcPts val="0"/>
              </a:spcAft>
              <a:buClr>
                <a:schemeClr val="accent3"/>
              </a:buClr>
              <a:buFont typeface="Wingdings" panose="05000000000000000000" pitchFamily="2" charset="2"/>
              <a:buNone/>
              <a:defRPr/>
            </a:pPr>
            <a:endParaRPr lang="en-US" altLang="zh-CN" sz="2400"/>
          </a:p>
        </p:txBody>
      </p:sp>
      <p:sp>
        <p:nvSpPr>
          <p:cNvPr id="8909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96B49C88-74ED-4235-93BB-3B5B0B7808FD}"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p:cNvSpPr>
          <p:nvPr>
            <p:ph type="title"/>
          </p:nvPr>
        </p:nvSpPr>
        <p:spPr/>
        <p:txBody>
          <a:bodyPr/>
          <a:lstStyle/>
          <a:p>
            <a:pPr eaLnBrk="1" hangingPunct="1"/>
            <a:r>
              <a:rPr lang="zh-CN" altLang="en-US"/>
              <a:t>安全性</a:t>
            </a:r>
            <a:r>
              <a:rPr lang="en-US" altLang="zh-CN"/>
              <a:t>(</a:t>
            </a:r>
            <a:r>
              <a:rPr lang="zh-CN" altLang="en-US"/>
              <a:t>续</a:t>
            </a:r>
            <a:r>
              <a:rPr lang="en-US" altLang="zh-CN"/>
              <a:t>)</a:t>
            </a:r>
            <a:endParaRPr lang="en-US" altLang="zh-CN"/>
          </a:p>
        </p:txBody>
      </p:sp>
      <p:sp>
        <p:nvSpPr>
          <p:cNvPr id="57347" name="Rectangle 3"/>
          <p:cNvSpPr>
            <a:spLocks noGrp="1" noRot="1"/>
          </p:cNvSpPr>
          <p:nvPr>
            <p:ph idx="1"/>
          </p:nvPr>
        </p:nvSpPr>
        <p:spPr/>
        <p:txBody>
          <a:bodyPr/>
          <a:lstStyle/>
          <a:p>
            <a:pPr eaLnBrk="1" hangingPunct="1"/>
            <a:r>
              <a:rPr lang="zh-CN" altLang="en-US">
                <a:latin typeface="宋体" panose="02010600030101010101" pitchFamily="2" charset="-122"/>
              </a:rPr>
              <a:t>谁定义？</a:t>
            </a:r>
            <a:endParaRPr lang="zh-CN" altLang="en-US">
              <a:latin typeface="宋体" panose="02010600030101010101" pitchFamily="2" charset="-122"/>
            </a:endParaRPr>
          </a:p>
          <a:p>
            <a:pPr eaLnBrk="1" hangingPunct="1">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DBA</a:t>
            </a:r>
            <a:r>
              <a:rPr lang="zh-CN" altLang="en-US">
                <a:latin typeface="宋体" panose="02010600030101010101" pitchFamily="2" charset="-122"/>
              </a:rPr>
              <a:t>和表的建立者（即表的属主）</a:t>
            </a:r>
            <a:endParaRPr lang="zh-CN" altLang="en-US" sz="2800"/>
          </a:p>
          <a:p>
            <a:pPr lvl="3" eaLnBrk="1" hangingPunct="1"/>
            <a:endParaRPr lang="zh-CN" altLang="en-US" sz="1800"/>
          </a:p>
          <a:p>
            <a:pPr eaLnBrk="1" hangingPunct="1"/>
            <a:r>
              <a:rPr lang="zh-CN" altLang="en-US"/>
              <a:t>如何定义？</a:t>
            </a:r>
            <a:endParaRPr lang="zh-CN" altLang="en-US"/>
          </a:p>
          <a:p>
            <a:pPr eaLnBrk="1" hangingPunct="1">
              <a:buFont typeface="Wingdings" panose="05000000000000000000" pitchFamily="2" charset="2"/>
              <a:buNone/>
            </a:pPr>
            <a:r>
              <a:rPr lang="zh-CN" altLang="en-US"/>
              <a:t>      </a:t>
            </a:r>
            <a:r>
              <a:rPr lang="en-US" altLang="zh-CN"/>
              <a:t>SQL</a:t>
            </a:r>
            <a:r>
              <a:rPr lang="zh-CN" altLang="en-US"/>
              <a:t>语句：</a:t>
            </a:r>
            <a:endParaRPr lang="zh-CN" altLang="en-US"/>
          </a:p>
          <a:p>
            <a:pPr eaLnBrk="1" hangingPunct="1">
              <a:buFont typeface="Wingdings" panose="05000000000000000000" pitchFamily="2" charset="2"/>
              <a:buNone/>
            </a:pPr>
            <a:r>
              <a:rPr lang="zh-CN" altLang="en-US"/>
              <a:t>     </a:t>
            </a:r>
            <a:r>
              <a:rPr lang="en-US" altLang="zh-CN"/>
              <a:t>GRANT</a:t>
            </a:r>
            <a:endParaRPr lang="en-US" altLang="zh-CN"/>
          </a:p>
          <a:p>
            <a:pPr eaLnBrk="1" hangingPunct="1">
              <a:buFont typeface="Wingdings" panose="05000000000000000000" pitchFamily="2" charset="2"/>
              <a:buNone/>
            </a:pPr>
            <a:r>
              <a:rPr lang="en-US" altLang="zh-CN"/>
              <a:t>      REVOKE</a:t>
            </a:r>
            <a:endParaRPr lang="en-US" altLang="zh-CN"/>
          </a:p>
        </p:txBody>
      </p:sp>
      <p:sp>
        <p:nvSpPr>
          <p:cNvPr id="4" name="日期占位符 3"/>
          <p:cNvSpPr>
            <a:spLocks noGrp="1"/>
          </p:cNvSpPr>
          <p:nvPr>
            <p:ph type="dt" sz="quarter" idx="10"/>
          </p:nvPr>
        </p:nvSpPr>
        <p:spPr/>
        <p:txBody>
          <a:bodyPr/>
          <a:lstStyle/>
          <a:p>
            <a:pPr>
              <a:defRPr/>
            </a:pPr>
            <a:fld id="{A1A87015-6F05-4AEE-93FD-950707D13F6F}" type="datetime1">
              <a:rPr lang="zh-CN" altLang="en-US"/>
            </a:fld>
            <a:endParaRPr lang="en-US" altLang="zh-CN"/>
          </a:p>
        </p:txBody>
      </p:sp>
      <p:sp>
        <p:nvSpPr>
          <p:cNvPr id="573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p:cNvSpPr>
          <p:nvPr>
            <p:ph type="title"/>
          </p:nvPr>
        </p:nvSpPr>
        <p:spPr/>
        <p:txBody>
          <a:bodyPr/>
          <a:lstStyle/>
          <a:p>
            <a:pPr eaLnBrk="1" hangingPunct="1"/>
            <a:r>
              <a:rPr lang="zh-CN" altLang="en-US"/>
              <a:t>授 权</a:t>
            </a:r>
            <a:endParaRPr lang="zh-CN" altLang="en-US"/>
          </a:p>
        </p:txBody>
      </p:sp>
      <p:sp>
        <p:nvSpPr>
          <p:cNvPr id="58371" name="Rectangle 3"/>
          <p:cNvSpPr>
            <a:spLocks noGrp="1" noRot="1"/>
          </p:cNvSpPr>
          <p:nvPr>
            <p:ph idx="1"/>
          </p:nvPr>
        </p:nvSpPr>
        <p:spPr>
          <a:xfrm>
            <a:off x="468313" y="1916113"/>
            <a:ext cx="7705725" cy="4537075"/>
          </a:xfrm>
        </p:spPr>
        <p:txBody>
          <a:bodyPr/>
          <a:lstStyle/>
          <a:p>
            <a:pPr algn="just" eaLnBrk="1" hangingPunct="1">
              <a:lnSpc>
                <a:spcPct val="110000"/>
              </a:lnSpc>
            </a:pPr>
            <a:r>
              <a:rPr lang="en-US" altLang="zh-CN" sz="2800">
                <a:latin typeface="宋体" panose="02010600030101010101" pitchFamily="2" charset="-122"/>
              </a:rPr>
              <a:t>GRANT</a:t>
            </a:r>
            <a:r>
              <a:rPr lang="zh-CN" altLang="en-US" sz="2800">
                <a:latin typeface="宋体" panose="02010600030101010101" pitchFamily="2" charset="-122"/>
              </a:rPr>
              <a:t>语句的一般格式：</a:t>
            </a:r>
            <a:endParaRPr lang="zh-CN" altLang="en-US" sz="2800">
              <a:latin typeface="宋体" panose="02010600030101010101" pitchFamily="2" charset="-122"/>
            </a:endParaRPr>
          </a:p>
          <a:p>
            <a:pPr algn="just" eaLnBrk="1" hangingPunct="1">
              <a:lnSpc>
                <a:spcPct val="110000"/>
              </a:lnSpc>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GRANT &lt;</a:t>
            </a:r>
            <a:r>
              <a:rPr lang="zh-CN" altLang="en-US" sz="2800">
                <a:latin typeface="宋体" panose="02010600030101010101" pitchFamily="2" charset="-122"/>
              </a:rPr>
              <a:t>权限</a:t>
            </a:r>
            <a:r>
              <a:rPr lang="en-US" altLang="zh-CN" sz="2800">
                <a:latin typeface="宋体" panose="02010600030101010101" pitchFamily="2" charset="-122"/>
              </a:rPr>
              <a:t>&gt;[,&lt;</a:t>
            </a:r>
            <a:r>
              <a:rPr lang="zh-CN" altLang="en-US" sz="2800">
                <a:latin typeface="宋体" panose="02010600030101010101" pitchFamily="2" charset="-122"/>
              </a:rPr>
              <a:t>权限</a:t>
            </a:r>
            <a:r>
              <a:rPr lang="en-US" altLang="zh-CN" sz="2800">
                <a:latin typeface="宋体" panose="02010600030101010101" pitchFamily="2" charset="-122"/>
              </a:rPr>
              <a:t>&gt;]... </a:t>
            </a:r>
            <a:endParaRPr lang="en-US" altLang="zh-CN" sz="2800">
              <a:latin typeface="宋体" panose="02010600030101010101" pitchFamily="2" charset="-122"/>
            </a:endParaRPr>
          </a:p>
          <a:p>
            <a:pPr algn="just" eaLnBrk="1" hangingPunct="1">
              <a:lnSpc>
                <a:spcPct val="110000"/>
              </a:lnSpc>
              <a:buFont typeface="Wingdings" panose="05000000000000000000" pitchFamily="2" charset="2"/>
              <a:buNone/>
            </a:pPr>
            <a:r>
              <a:rPr lang="en-US" altLang="zh-CN" sz="2800">
                <a:latin typeface="宋体" panose="02010600030101010101" pitchFamily="2" charset="-122"/>
              </a:rPr>
              <a:t>          [ON &lt;</a:t>
            </a:r>
            <a:r>
              <a:rPr lang="zh-CN" altLang="en-US" sz="2800">
                <a:latin typeface="宋体" panose="02010600030101010101" pitchFamily="2" charset="-122"/>
              </a:rPr>
              <a:t>对象类型</a:t>
            </a:r>
            <a:r>
              <a:rPr lang="en-US" altLang="zh-CN" sz="2800">
                <a:latin typeface="宋体" panose="02010600030101010101" pitchFamily="2" charset="-122"/>
              </a:rPr>
              <a:t>&gt; &lt;</a:t>
            </a:r>
            <a:r>
              <a:rPr lang="zh-CN" altLang="en-US" sz="2800">
                <a:latin typeface="宋体" panose="02010600030101010101" pitchFamily="2" charset="-122"/>
              </a:rPr>
              <a:t>对象名</a:t>
            </a:r>
            <a:r>
              <a:rPr lang="en-US" altLang="zh-CN" sz="2800">
                <a:latin typeface="宋体" panose="02010600030101010101" pitchFamily="2" charset="-122"/>
              </a:rPr>
              <a:t>&gt;]</a:t>
            </a:r>
            <a:endParaRPr lang="en-US" altLang="zh-CN" sz="2800">
              <a:latin typeface="宋体" panose="02010600030101010101" pitchFamily="2" charset="-122"/>
            </a:endParaRPr>
          </a:p>
          <a:p>
            <a:pPr algn="just" eaLnBrk="1" hangingPunct="1">
              <a:lnSpc>
                <a:spcPct val="110000"/>
              </a:lnSpc>
              <a:buFont typeface="Wingdings" panose="05000000000000000000" pitchFamily="2" charset="2"/>
              <a:buNone/>
            </a:pPr>
            <a:r>
              <a:rPr lang="en-US" altLang="zh-CN" sz="2800">
                <a:latin typeface="宋体" panose="02010600030101010101" pitchFamily="2" charset="-122"/>
              </a:rPr>
              <a:t>           TO &lt;</a:t>
            </a:r>
            <a:r>
              <a:rPr lang="zh-CN" altLang="en-US" sz="2800">
                <a:latin typeface="宋体" panose="02010600030101010101" pitchFamily="2" charset="-122"/>
              </a:rPr>
              <a:t>用户</a:t>
            </a:r>
            <a:r>
              <a:rPr lang="en-US" altLang="zh-CN" sz="2800">
                <a:latin typeface="宋体" panose="02010600030101010101" pitchFamily="2" charset="-122"/>
              </a:rPr>
              <a:t>&gt;[,&lt;</a:t>
            </a:r>
            <a:r>
              <a:rPr lang="zh-CN" altLang="en-US" sz="2800">
                <a:latin typeface="宋体" panose="02010600030101010101" pitchFamily="2" charset="-122"/>
              </a:rPr>
              <a:t>用户</a:t>
            </a:r>
            <a:r>
              <a:rPr lang="en-US" altLang="zh-CN" sz="2800">
                <a:latin typeface="宋体" panose="02010600030101010101" pitchFamily="2" charset="-122"/>
              </a:rPr>
              <a:t>&gt;]...</a:t>
            </a:r>
            <a:endParaRPr lang="en-US" altLang="zh-CN" sz="2800">
              <a:latin typeface="宋体" panose="02010600030101010101" pitchFamily="2" charset="-122"/>
            </a:endParaRPr>
          </a:p>
          <a:p>
            <a:pPr algn="just" eaLnBrk="1" hangingPunct="1">
              <a:lnSpc>
                <a:spcPct val="110000"/>
              </a:lnSpc>
              <a:buFont typeface="Wingdings" panose="05000000000000000000" pitchFamily="2" charset="2"/>
              <a:buNone/>
            </a:pPr>
            <a:r>
              <a:rPr lang="en-US" altLang="zh-CN" sz="2800">
                <a:latin typeface="宋体" panose="02010600030101010101" pitchFamily="2" charset="-122"/>
              </a:rPr>
              <a:t>          [WITH GRANT OPTION];</a:t>
            </a:r>
            <a:endParaRPr lang="en-US" altLang="zh-CN" sz="2800">
              <a:latin typeface="宋体" panose="02010600030101010101" pitchFamily="2" charset="-122"/>
            </a:endParaRPr>
          </a:p>
          <a:p>
            <a:pPr algn="just" eaLnBrk="1" hangingPunct="1">
              <a:lnSpc>
                <a:spcPct val="110000"/>
              </a:lnSpc>
            </a:pPr>
            <a:r>
              <a:rPr lang="zh-CN" altLang="en-US" sz="2800">
                <a:latin typeface="宋体" panose="02010600030101010101" pitchFamily="2" charset="-122"/>
              </a:rPr>
              <a:t>谁定义？</a:t>
            </a:r>
            <a:r>
              <a:rPr lang="en-US" altLang="zh-CN" sz="2800">
                <a:latin typeface="宋体" panose="02010600030101010101" pitchFamily="2" charset="-122"/>
              </a:rPr>
              <a:t>DBA</a:t>
            </a:r>
            <a:r>
              <a:rPr lang="zh-CN" altLang="en-US" sz="2800">
                <a:latin typeface="宋体" panose="02010600030101010101" pitchFamily="2" charset="-122"/>
              </a:rPr>
              <a:t>和表的建立者（即表的属主）</a:t>
            </a:r>
            <a:endParaRPr lang="zh-CN" altLang="en-US" sz="2400"/>
          </a:p>
          <a:p>
            <a:pPr eaLnBrk="1" hangingPunct="1">
              <a:lnSpc>
                <a:spcPct val="110000"/>
              </a:lnSpc>
            </a:pPr>
            <a:r>
              <a:rPr lang="en-US" altLang="zh-CN" sz="2800"/>
              <a:t>REVOKE</a:t>
            </a:r>
            <a:r>
              <a:rPr lang="zh-CN" altLang="en-US" sz="2800"/>
              <a:t>功能：将对指定操作对象的指定操作权限授予指定的用户</a:t>
            </a:r>
            <a:r>
              <a:rPr lang="zh-CN" altLang="en-US"/>
              <a:t>。</a:t>
            </a:r>
            <a:endParaRPr lang="zh-CN" altLang="en-US"/>
          </a:p>
        </p:txBody>
      </p:sp>
      <p:sp>
        <p:nvSpPr>
          <p:cNvPr id="4" name="日期占位符 3"/>
          <p:cNvSpPr>
            <a:spLocks noGrp="1"/>
          </p:cNvSpPr>
          <p:nvPr>
            <p:ph type="dt" sz="quarter" idx="10"/>
          </p:nvPr>
        </p:nvSpPr>
        <p:spPr/>
        <p:txBody>
          <a:bodyPr/>
          <a:lstStyle/>
          <a:p>
            <a:pPr>
              <a:defRPr/>
            </a:pPr>
            <a:fld id="{6EBA41E3-A828-4B78-A7A6-5DAC2C7DFC6F}" type="datetime1">
              <a:rPr lang="zh-CN" altLang="en-US"/>
            </a:fld>
            <a:endParaRPr lang="en-US" altLang="zh-CN"/>
          </a:p>
        </p:txBody>
      </p:sp>
      <p:sp>
        <p:nvSpPr>
          <p:cNvPr id="583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p:cNvSpPr>
          <p:nvPr>
            <p:ph type="title"/>
          </p:nvPr>
        </p:nvSpPr>
        <p:spPr/>
        <p:txBody>
          <a:bodyPr/>
          <a:lstStyle/>
          <a:p>
            <a:pPr eaLnBrk="1" hangingPunct="1"/>
            <a:r>
              <a:rPr lang="en-US" altLang="zh-CN"/>
              <a:t>(1) </a:t>
            </a:r>
            <a:r>
              <a:rPr lang="zh-CN" altLang="en-US"/>
              <a:t>操作权限</a:t>
            </a:r>
            <a:endParaRPr lang="zh-CN" altLang="en-US">
              <a:solidFill>
                <a:schemeClr val="tx1"/>
              </a:solidFill>
            </a:endParaRPr>
          </a:p>
        </p:txBody>
      </p:sp>
      <p:graphicFrame>
        <p:nvGraphicFramePr>
          <p:cNvPr id="59395" name="Object 2"/>
          <p:cNvGraphicFramePr>
            <a:graphicFrameLocks noGrp="1" noChangeAspect="1"/>
          </p:cNvGraphicFramePr>
          <p:nvPr>
            <p:ph idx="1"/>
          </p:nvPr>
        </p:nvGraphicFramePr>
        <p:xfrm>
          <a:off x="1008063" y="2130425"/>
          <a:ext cx="6591300" cy="4394200"/>
        </p:xfrm>
        <a:graphic>
          <a:graphicData uri="http://schemas.openxmlformats.org/presentationml/2006/ole">
            <mc:AlternateContent xmlns:mc="http://schemas.openxmlformats.org/markup-compatibility/2006">
              <mc:Choice xmlns:v="urn:schemas-microsoft-com:vml" Requires="v">
                <p:oleObj spid="_x0000_s0" name="图片" r:id="rId1" imgW="2792095" imgH="1858010" progId="Word.Picture.8">
                  <p:embed/>
                </p:oleObj>
              </mc:Choice>
              <mc:Fallback>
                <p:oleObj name="图片" r:id="rId1" imgW="2792095" imgH="1858010" progId="Word.Picture.8">
                  <p:embed/>
                  <p:pic>
                    <p:nvPicPr>
                      <p:cNvPr id="0" name="Object 2"/>
                      <p:cNvPicPr>
                        <a:picLocks noChangeAspect="1" noChangeArrowheads="1"/>
                      </p:cNvPicPr>
                      <p:nvPr/>
                    </p:nvPicPr>
                    <p:blipFill>
                      <a:blip r:embed="rId2">
                        <a:lum bright="18000" contrast="18000"/>
                        <a:extLst>
                          <a:ext uri="{28A0092B-C50C-407E-A947-70E740481C1C}">
                            <a14:useLocalDpi xmlns:a14="http://schemas.microsoft.com/office/drawing/2010/main" val="0"/>
                          </a:ext>
                        </a:extLst>
                      </a:blip>
                      <a:srcRect/>
                      <a:stretch>
                        <a:fillRect/>
                      </a:stretch>
                    </p:blipFill>
                    <p:spPr bwMode="auto">
                      <a:xfrm>
                        <a:off x="1008063" y="2130425"/>
                        <a:ext cx="65913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日期占位符 3"/>
          <p:cNvSpPr>
            <a:spLocks noGrp="1"/>
          </p:cNvSpPr>
          <p:nvPr>
            <p:ph type="dt" sz="quarter" idx="10"/>
          </p:nvPr>
        </p:nvSpPr>
        <p:spPr/>
        <p:txBody>
          <a:bodyPr/>
          <a:lstStyle/>
          <a:p>
            <a:pPr>
              <a:defRPr/>
            </a:pPr>
            <a:fld id="{B6239DCF-308D-420B-811E-16B8D516655F}" type="datetime1">
              <a:rPr lang="zh-CN" altLang="en-US"/>
            </a:fld>
            <a:endParaRPr lang="en-US" altLang="zh-CN"/>
          </a:p>
        </p:txBody>
      </p:sp>
      <p:sp>
        <p:nvSpPr>
          <p:cNvPr id="593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p:cNvSpPr>
          <p:nvPr>
            <p:ph type="title"/>
          </p:nvPr>
        </p:nvSpPr>
        <p:spPr/>
        <p:txBody>
          <a:bodyPr/>
          <a:lstStyle/>
          <a:p>
            <a:pPr eaLnBrk="1" hangingPunct="1"/>
            <a:r>
              <a:rPr lang="en-US" altLang="zh-CN"/>
              <a:t>(2) </a:t>
            </a:r>
            <a:r>
              <a:rPr lang="zh-CN" altLang="en-US"/>
              <a:t>用户的权限</a:t>
            </a:r>
            <a:endParaRPr lang="zh-CN" altLang="en-US"/>
          </a:p>
        </p:txBody>
      </p:sp>
      <p:sp>
        <p:nvSpPr>
          <p:cNvPr id="60419" name="Rectangle 3"/>
          <p:cNvSpPr>
            <a:spLocks noGrp="1" noRot="1"/>
          </p:cNvSpPr>
          <p:nvPr>
            <p:ph idx="1"/>
          </p:nvPr>
        </p:nvSpPr>
        <p:spPr>
          <a:xfrm>
            <a:off x="684213" y="2133600"/>
            <a:ext cx="7772400" cy="4114800"/>
          </a:xfrm>
        </p:spPr>
        <p:txBody>
          <a:bodyPr/>
          <a:lstStyle/>
          <a:p>
            <a:pPr algn="just" eaLnBrk="1" hangingPunct="1"/>
            <a:r>
              <a:rPr lang="zh-CN" altLang="en-US" sz="2800">
                <a:latin typeface="宋体" panose="02010600030101010101" pitchFamily="2" charset="-122"/>
              </a:rPr>
              <a:t>建表（</a:t>
            </a:r>
            <a:r>
              <a:rPr lang="en-US" altLang="zh-CN" sz="2800">
                <a:latin typeface="宋体" panose="02010600030101010101" pitchFamily="2" charset="-122"/>
              </a:rPr>
              <a:t>CREATETAB</a:t>
            </a:r>
            <a:r>
              <a:rPr lang="zh-CN" altLang="en-US" sz="2800">
                <a:latin typeface="宋体" panose="02010600030101010101" pitchFamily="2" charset="-122"/>
              </a:rPr>
              <a:t>）的权限</a:t>
            </a:r>
            <a:r>
              <a:rPr lang="en-US" altLang="zh-CN" sz="2800">
                <a:latin typeface="宋体" panose="02010600030101010101" pitchFamily="2" charset="-122"/>
              </a:rPr>
              <a:t>:</a:t>
            </a:r>
            <a:r>
              <a:rPr lang="zh-CN" altLang="en-US" sz="2800">
                <a:latin typeface="宋体" panose="02010600030101010101" pitchFamily="2" charset="-122"/>
              </a:rPr>
              <a:t>属于</a:t>
            </a:r>
            <a:r>
              <a:rPr lang="en-US" altLang="zh-CN" sz="2800">
                <a:latin typeface="宋体" panose="02010600030101010101" pitchFamily="2" charset="-122"/>
              </a:rPr>
              <a:t>DBA</a:t>
            </a:r>
            <a:endParaRPr lang="en-US" altLang="zh-CN" sz="2800">
              <a:latin typeface="宋体" panose="02010600030101010101" pitchFamily="2" charset="-122"/>
            </a:endParaRPr>
          </a:p>
          <a:p>
            <a:pPr algn="just" eaLnBrk="1" hangingPunct="1"/>
            <a:r>
              <a:rPr lang="en-US" altLang="zh-CN" sz="2800">
                <a:latin typeface="宋体" panose="02010600030101010101" pitchFamily="2" charset="-122"/>
              </a:rPr>
              <a:t>DBA</a:t>
            </a:r>
            <a:r>
              <a:rPr lang="zh-CN" altLang="en-US" sz="2800">
                <a:latin typeface="宋体" panose="02010600030101010101" pitchFamily="2" charset="-122"/>
              </a:rPr>
              <a:t>授予</a:t>
            </a:r>
            <a:r>
              <a:rPr lang="en-US" altLang="zh-CN" sz="2800">
                <a:latin typeface="宋体" panose="02010600030101010101" pitchFamily="2" charset="-122"/>
              </a:rPr>
              <a:t>--&gt;</a:t>
            </a:r>
            <a:r>
              <a:rPr lang="zh-CN" altLang="en-US" sz="2800">
                <a:latin typeface="宋体" panose="02010600030101010101" pitchFamily="2" charset="-122"/>
              </a:rPr>
              <a:t>普通用户</a:t>
            </a:r>
            <a:endParaRPr lang="zh-CN" altLang="en-US" sz="2800">
              <a:latin typeface="宋体" panose="02010600030101010101" pitchFamily="2" charset="-122"/>
            </a:endParaRPr>
          </a:p>
          <a:p>
            <a:pPr algn="just" eaLnBrk="1" hangingPunct="1"/>
            <a:r>
              <a:rPr lang="zh-CN" altLang="en-US" sz="2800">
                <a:latin typeface="宋体" panose="02010600030101010101" pitchFamily="2" charset="-122"/>
              </a:rPr>
              <a:t>基本表或视图的属主拥有对该表或视图的一切操作权限</a:t>
            </a:r>
            <a:endParaRPr lang="zh-CN" altLang="en-US" sz="2800">
              <a:latin typeface="宋体" panose="02010600030101010101" pitchFamily="2" charset="-122"/>
            </a:endParaRPr>
          </a:p>
          <a:p>
            <a:pPr eaLnBrk="1" hangingPunct="1">
              <a:lnSpc>
                <a:spcPct val="130000"/>
              </a:lnSpc>
            </a:pPr>
            <a:r>
              <a:rPr lang="zh-CN" altLang="en-US" sz="2800"/>
              <a:t>接受权限的用户</a:t>
            </a:r>
            <a:r>
              <a:rPr lang="en-US" altLang="zh-CN" sz="2800"/>
              <a:t>:</a:t>
            </a:r>
            <a:endParaRPr lang="en-US" altLang="zh-CN" sz="2800"/>
          </a:p>
          <a:p>
            <a:pPr eaLnBrk="1" hangingPunct="1">
              <a:buFont typeface="Wingdings" panose="05000000000000000000" pitchFamily="2" charset="2"/>
              <a:buNone/>
            </a:pPr>
            <a:r>
              <a:rPr lang="en-US" altLang="zh-CN" sz="2800">
                <a:latin typeface="宋体" panose="02010600030101010101" pitchFamily="2" charset="-122"/>
              </a:rPr>
              <a:t>   </a:t>
            </a:r>
            <a:r>
              <a:rPr lang="zh-CN" altLang="en-US" sz="2800">
                <a:latin typeface="宋体" panose="02010600030101010101" pitchFamily="2" charset="-122"/>
              </a:rPr>
              <a:t>一个或多个具体用户</a:t>
            </a:r>
            <a:endParaRPr lang="zh-CN" altLang="en-US" sz="2800">
              <a:latin typeface="宋体" panose="02010600030101010101" pitchFamily="2" charset="-122"/>
            </a:endParaRPr>
          </a:p>
          <a:p>
            <a:pPr eaLnBrk="1" hangingPunct="1">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PUBLIC</a:t>
            </a:r>
            <a:r>
              <a:rPr lang="zh-CN" altLang="en-US" sz="2800">
                <a:latin typeface="宋体" panose="02010600030101010101" pitchFamily="2" charset="-122"/>
              </a:rPr>
              <a:t>（全体用户）</a:t>
            </a:r>
            <a:endParaRPr lang="zh-CN" altLang="en-US" sz="2800"/>
          </a:p>
        </p:txBody>
      </p:sp>
      <p:sp>
        <p:nvSpPr>
          <p:cNvPr id="4" name="日期占位符 3"/>
          <p:cNvSpPr>
            <a:spLocks noGrp="1"/>
          </p:cNvSpPr>
          <p:nvPr>
            <p:ph type="dt" sz="quarter" idx="10"/>
          </p:nvPr>
        </p:nvSpPr>
        <p:spPr/>
        <p:txBody>
          <a:bodyPr/>
          <a:lstStyle/>
          <a:p>
            <a:pPr>
              <a:defRPr/>
            </a:pPr>
            <a:fld id="{88331CEA-45AD-4CD9-A198-E635A872F366}" type="datetime1">
              <a:rPr lang="zh-CN" altLang="en-US"/>
            </a:fld>
            <a:endParaRPr lang="en-US" altLang="zh-CN"/>
          </a:p>
        </p:txBody>
      </p:sp>
      <p:sp>
        <p:nvSpPr>
          <p:cNvPr id="604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p:txBody>
          <a:bodyPr/>
          <a:lstStyle/>
          <a:p>
            <a:pPr eaLnBrk="1" hangingPunct="1"/>
            <a:r>
              <a:rPr lang="en-US" altLang="zh-CN">
                <a:latin typeface="宋体" panose="02010600030101010101" pitchFamily="2" charset="-122"/>
              </a:rPr>
              <a:t>(4) WITH GRANT OPTION</a:t>
            </a:r>
            <a:r>
              <a:rPr lang="zh-CN" altLang="en-US">
                <a:latin typeface="宋体" panose="02010600030101010101" pitchFamily="2" charset="-122"/>
              </a:rPr>
              <a:t>子句</a:t>
            </a:r>
            <a:endParaRPr lang="zh-CN" altLang="en-US">
              <a:latin typeface="宋体" panose="02010600030101010101" pitchFamily="2" charset="-122"/>
            </a:endParaRPr>
          </a:p>
        </p:txBody>
      </p:sp>
      <p:sp>
        <p:nvSpPr>
          <p:cNvPr id="61443" name="Rectangle 3"/>
          <p:cNvSpPr>
            <a:spLocks noGrp="1" noRot="1"/>
          </p:cNvSpPr>
          <p:nvPr>
            <p:ph idx="1"/>
          </p:nvPr>
        </p:nvSpPr>
        <p:spPr>
          <a:xfrm>
            <a:off x="611188" y="2060575"/>
            <a:ext cx="7772400" cy="3816350"/>
          </a:xfrm>
        </p:spPr>
        <p:txBody>
          <a:bodyPr/>
          <a:lstStyle/>
          <a:p>
            <a:pPr eaLnBrk="1" hangingPunct="1"/>
            <a:r>
              <a:rPr lang="zh-CN" altLang="en-US" sz="2800" dirty="0">
                <a:latin typeface="宋体" panose="02010600030101010101" pitchFamily="2" charset="-122"/>
              </a:rPr>
              <a:t>指定了</a:t>
            </a:r>
            <a:r>
              <a:rPr lang="en-US" altLang="zh-CN" sz="2800" dirty="0">
                <a:latin typeface="宋体" panose="02010600030101010101" pitchFamily="2" charset="-122"/>
              </a:rPr>
              <a:t>WITH GRANT OPTION</a:t>
            </a:r>
            <a:r>
              <a:rPr lang="zh-CN" altLang="en-US" sz="2800" dirty="0">
                <a:latin typeface="宋体" panose="02010600030101010101" pitchFamily="2" charset="-122"/>
              </a:rPr>
              <a:t>子句</a:t>
            </a:r>
            <a:r>
              <a:rPr lang="en-US" altLang="zh-CN" sz="2800" dirty="0">
                <a:latin typeface="宋体" panose="02010600030101010101" pitchFamily="2" charset="-122"/>
              </a:rPr>
              <a:t>:</a:t>
            </a:r>
            <a:endParaRPr lang="en-US" altLang="zh-CN" sz="2800" dirty="0">
              <a:latin typeface="宋体" panose="02010600030101010101" pitchFamily="2" charset="-122"/>
            </a:endParaRPr>
          </a:p>
          <a:p>
            <a:pPr eaLnBrk="1" hangingPunct="1">
              <a:buFont typeface="Wingdings" panose="05000000000000000000" pitchFamily="2" charset="2"/>
              <a:buNone/>
            </a:pPr>
            <a:r>
              <a:rPr lang="en-US" altLang="zh-CN" sz="2800" dirty="0">
                <a:latin typeface="宋体" panose="02010600030101010101" pitchFamily="2" charset="-122"/>
              </a:rPr>
              <a:t>  </a:t>
            </a:r>
            <a:r>
              <a:rPr lang="zh-CN" altLang="en-US" sz="2800" dirty="0">
                <a:latin typeface="宋体" panose="02010600030101010101" pitchFamily="2" charset="-122"/>
              </a:rPr>
              <a:t>获得某种权限的用户还可以把这种权限</a:t>
            </a:r>
            <a:r>
              <a:rPr lang="zh-CN" altLang="en-US" sz="2800" dirty="0">
                <a:solidFill>
                  <a:srgbClr val="E02920"/>
                </a:solidFill>
                <a:latin typeface="宋体" panose="02010600030101010101" pitchFamily="2" charset="-122"/>
              </a:rPr>
              <a:t>再授予</a:t>
            </a:r>
            <a:r>
              <a:rPr lang="zh-CN" altLang="en-US" sz="2800" dirty="0">
                <a:latin typeface="宋体" panose="02010600030101010101" pitchFamily="2" charset="-122"/>
              </a:rPr>
              <a:t>别的用户。</a:t>
            </a:r>
            <a:endParaRPr lang="zh-CN" altLang="en-US" sz="2800" dirty="0">
              <a:latin typeface="宋体" panose="02010600030101010101" pitchFamily="2" charset="-122"/>
            </a:endParaRPr>
          </a:p>
          <a:p>
            <a:pPr eaLnBrk="1" hangingPunct="1">
              <a:buFont typeface="Wingdings" panose="05000000000000000000" pitchFamily="2" charset="2"/>
              <a:buNone/>
            </a:pPr>
            <a:endParaRPr lang="zh-CN" altLang="en-US" sz="2800" dirty="0">
              <a:latin typeface="宋体" panose="02010600030101010101" pitchFamily="2" charset="-122"/>
            </a:endParaRPr>
          </a:p>
          <a:p>
            <a:pPr eaLnBrk="1" hangingPunct="1"/>
            <a:r>
              <a:rPr lang="zh-CN" altLang="en-US" sz="2800" dirty="0">
                <a:latin typeface="宋体" panose="02010600030101010101" pitchFamily="2" charset="-122"/>
              </a:rPr>
              <a:t>没有指定</a:t>
            </a:r>
            <a:r>
              <a:rPr lang="en-US" altLang="zh-CN" sz="2800" dirty="0">
                <a:latin typeface="宋体" panose="02010600030101010101" pitchFamily="2" charset="-122"/>
              </a:rPr>
              <a:t>WITH GRANT OPTION</a:t>
            </a:r>
            <a:r>
              <a:rPr lang="zh-CN" altLang="en-US" sz="2800" dirty="0">
                <a:latin typeface="宋体" panose="02010600030101010101" pitchFamily="2" charset="-122"/>
              </a:rPr>
              <a:t>子句</a:t>
            </a:r>
            <a:r>
              <a:rPr lang="en-US" altLang="zh-CN" sz="2800" dirty="0">
                <a:latin typeface="宋体" panose="02010600030101010101" pitchFamily="2" charset="-122"/>
              </a:rPr>
              <a:t>:</a:t>
            </a:r>
            <a:endParaRPr lang="en-US" altLang="zh-CN" sz="2800" dirty="0">
              <a:latin typeface="宋体" panose="02010600030101010101" pitchFamily="2" charset="-122"/>
            </a:endParaRPr>
          </a:p>
          <a:p>
            <a:pPr eaLnBrk="1" hangingPunct="1">
              <a:buFont typeface="Wingdings" panose="05000000000000000000" pitchFamily="2" charset="2"/>
              <a:buNone/>
            </a:pPr>
            <a:r>
              <a:rPr lang="en-US" altLang="zh-CN" sz="2800" dirty="0">
                <a:latin typeface="宋体" panose="02010600030101010101" pitchFamily="2" charset="-122"/>
              </a:rPr>
              <a:t>  </a:t>
            </a:r>
            <a:r>
              <a:rPr lang="zh-CN" altLang="en-US" sz="2800" dirty="0">
                <a:latin typeface="宋体" panose="02010600030101010101" pitchFamily="2" charset="-122"/>
              </a:rPr>
              <a:t>获得某种权限的用户只能使用该权限，</a:t>
            </a:r>
            <a:r>
              <a:rPr lang="zh-CN" altLang="en-US" sz="2800" dirty="0">
                <a:solidFill>
                  <a:srgbClr val="E02920"/>
                </a:solidFill>
                <a:latin typeface="宋体" panose="02010600030101010101" pitchFamily="2" charset="-122"/>
              </a:rPr>
              <a:t>不能传播</a:t>
            </a:r>
            <a:r>
              <a:rPr lang="zh-CN" altLang="en-US" sz="2800" dirty="0">
                <a:latin typeface="宋体" panose="02010600030101010101" pitchFamily="2" charset="-122"/>
              </a:rPr>
              <a:t>该权限</a:t>
            </a:r>
            <a:endParaRPr lang="zh-CN" altLang="en-US" sz="2800" dirty="0">
              <a:latin typeface="宋体" panose="02010600030101010101" pitchFamily="2" charset="-122"/>
            </a:endParaRPr>
          </a:p>
          <a:p>
            <a:pPr eaLnBrk="1" hangingPunct="1"/>
            <a:endParaRPr lang="en-US" altLang="zh-CN" sz="2800" dirty="0"/>
          </a:p>
        </p:txBody>
      </p:sp>
      <p:sp>
        <p:nvSpPr>
          <p:cNvPr id="4" name="日期占位符 3"/>
          <p:cNvSpPr>
            <a:spLocks noGrp="1"/>
          </p:cNvSpPr>
          <p:nvPr>
            <p:ph type="dt" sz="quarter" idx="10"/>
          </p:nvPr>
        </p:nvSpPr>
        <p:spPr/>
        <p:txBody>
          <a:bodyPr/>
          <a:lstStyle/>
          <a:p>
            <a:pPr>
              <a:defRPr/>
            </a:pPr>
            <a:fld id="{F86FE3B3-A47F-4644-BD88-B2AE413CAA9B}" type="datetime1">
              <a:rPr lang="zh-CN" altLang="en-US"/>
            </a:fld>
            <a:endParaRPr lang="en-US" altLang="zh-CN"/>
          </a:p>
        </p:txBody>
      </p:sp>
      <p:sp>
        <p:nvSpPr>
          <p:cNvPr id="614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p:cNvSpPr>
          <p:nvPr>
            <p:ph type="title"/>
          </p:nvPr>
        </p:nvSpPr>
        <p:spPr/>
        <p:txBody>
          <a:bodyPr/>
          <a:lstStyle/>
          <a:p>
            <a:pPr eaLnBrk="1" hangingPunct="1"/>
            <a:r>
              <a:rPr lang="zh-CN" altLang="en-US"/>
              <a:t>例题</a:t>
            </a:r>
            <a:endParaRPr lang="zh-CN" altLang="en-US"/>
          </a:p>
        </p:txBody>
      </p:sp>
      <p:sp>
        <p:nvSpPr>
          <p:cNvPr id="62467" name="Rectangle 3"/>
          <p:cNvSpPr>
            <a:spLocks noGrp="1" noRot="1"/>
          </p:cNvSpPr>
          <p:nvPr>
            <p:ph idx="1"/>
          </p:nvPr>
        </p:nvSpPr>
        <p:spPr/>
        <p:txBody>
          <a:bodyPr/>
          <a:lstStyle/>
          <a:p>
            <a:pPr algn="just" eaLnBrk="1" hangingPunct="1">
              <a:buFont typeface="Wingdings" panose="05000000000000000000" pitchFamily="2" charset="2"/>
              <a:buNone/>
            </a:pPr>
            <a:r>
              <a:rPr lang="en-US" altLang="zh-CN" sz="2800">
                <a:latin typeface="宋体" panose="02010600030101010101" pitchFamily="2" charset="-122"/>
              </a:rPr>
              <a:t> [</a:t>
            </a:r>
            <a:r>
              <a:rPr lang="zh-CN" altLang="en-US" sz="2800">
                <a:latin typeface="宋体" panose="02010600030101010101" pitchFamily="2" charset="-122"/>
              </a:rPr>
              <a:t>例</a:t>
            </a:r>
            <a:r>
              <a:rPr lang="en-US" altLang="zh-CN" sz="2800">
                <a:latin typeface="宋体" panose="02010600030101010101" pitchFamily="2" charset="-122"/>
              </a:rPr>
              <a:t>] </a:t>
            </a:r>
            <a:r>
              <a:rPr lang="zh-CN" altLang="en-US" sz="2800">
                <a:latin typeface="宋体" panose="02010600030101010101" pitchFamily="2" charset="-122"/>
              </a:rPr>
              <a:t>把查询</a:t>
            </a:r>
            <a:r>
              <a:rPr lang="en-US" altLang="zh-CN" sz="2800">
                <a:latin typeface="宋体" panose="02010600030101010101" pitchFamily="2" charset="-122"/>
              </a:rPr>
              <a:t>Student</a:t>
            </a:r>
            <a:r>
              <a:rPr lang="zh-CN" altLang="en-US" sz="2800">
                <a:latin typeface="宋体" panose="02010600030101010101" pitchFamily="2" charset="-122"/>
              </a:rPr>
              <a:t>表权限授给用户</a:t>
            </a:r>
            <a:r>
              <a:rPr lang="en-US" altLang="zh-CN" sz="2800">
                <a:latin typeface="宋体" panose="02010600030101010101" pitchFamily="2" charset="-122"/>
              </a:rPr>
              <a:t>U1</a:t>
            </a:r>
            <a:endParaRPr lang="en-US" altLang="zh-CN" sz="2800">
              <a:latin typeface="宋体" panose="02010600030101010101" pitchFamily="2" charset="-122"/>
            </a:endParaRPr>
          </a:p>
          <a:p>
            <a:pPr algn="just" eaLnBrk="1" hangingPunct="1">
              <a:buFont typeface="Wingdings" panose="05000000000000000000" pitchFamily="2" charset="2"/>
              <a:buNone/>
            </a:pPr>
            <a:endParaRPr lang="en-US" altLang="zh-CN" sz="2800">
              <a:latin typeface="宋体" panose="02010600030101010101" pitchFamily="2" charset="-122"/>
            </a:endParaRPr>
          </a:p>
          <a:p>
            <a:pPr algn="just" eaLnBrk="1" hangingPunct="1">
              <a:buFont typeface="Wingdings" panose="05000000000000000000" pitchFamily="2" charset="2"/>
              <a:buNone/>
            </a:pPr>
            <a:r>
              <a:rPr lang="en-US" altLang="zh-CN" sz="2800"/>
              <a:t>      GRANT   SELECT </a:t>
            </a:r>
            <a:endParaRPr lang="en-US" altLang="zh-CN" sz="2800"/>
          </a:p>
          <a:p>
            <a:pPr algn="just" eaLnBrk="1" hangingPunct="1">
              <a:buFont typeface="Wingdings" panose="05000000000000000000" pitchFamily="2" charset="2"/>
              <a:buNone/>
            </a:pPr>
            <a:r>
              <a:rPr lang="en-US" altLang="zh-CN" sz="2800"/>
              <a:t>      ON   TABLE   Student </a:t>
            </a:r>
            <a:endParaRPr lang="en-US" altLang="zh-CN" sz="2800"/>
          </a:p>
          <a:p>
            <a:pPr algn="just" eaLnBrk="1" hangingPunct="1">
              <a:buFont typeface="Wingdings" panose="05000000000000000000" pitchFamily="2" charset="2"/>
              <a:buNone/>
            </a:pPr>
            <a:r>
              <a:rPr lang="en-US" altLang="zh-CN" sz="2800"/>
              <a:t>      TO   </a:t>
            </a:r>
            <a:r>
              <a:rPr lang="en-US" altLang="zh-CN" sz="2800">
                <a:solidFill>
                  <a:srgbClr val="E02920"/>
                </a:solidFill>
              </a:rPr>
              <a:t>U1</a:t>
            </a:r>
            <a:r>
              <a:rPr lang="en-US" altLang="zh-CN" sz="2800"/>
              <a:t>;</a:t>
            </a:r>
            <a:endParaRPr lang="en-US" altLang="zh-CN" sz="2800"/>
          </a:p>
        </p:txBody>
      </p:sp>
      <p:sp>
        <p:nvSpPr>
          <p:cNvPr id="4" name="日期占位符 3"/>
          <p:cNvSpPr>
            <a:spLocks noGrp="1"/>
          </p:cNvSpPr>
          <p:nvPr>
            <p:ph type="dt" sz="quarter" idx="10"/>
          </p:nvPr>
        </p:nvSpPr>
        <p:spPr/>
        <p:txBody>
          <a:bodyPr/>
          <a:lstStyle/>
          <a:p>
            <a:pPr>
              <a:defRPr/>
            </a:pPr>
            <a:fld id="{3B3177FD-5F25-44FB-AE73-44B999C8208E}" type="datetime1">
              <a:rPr lang="zh-CN" altLang="en-US"/>
            </a:fld>
            <a:endParaRPr lang="en-US" altLang="zh-CN"/>
          </a:p>
        </p:txBody>
      </p:sp>
      <p:sp>
        <p:nvSpPr>
          <p:cNvPr id="624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p:cNvSpPr>
          <p:nvPr>
            <p:ph type="title"/>
          </p:nvPr>
        </p:nvSpPr>
        <p:spPr/>
        <p:txBody>
          <a:bodyPr/>
          <a:lstStyle/>
          <a:p>
            <a:pPr eaLnBrk="1" hangingPunct="1"/>
            <a:r>
              <a:rPr lang="zh-CN" altLang="en-US"/>
              <a:t>例题（续）</a:t>
            </a:r>
            <a:endParaRPr lang="zh-CN" altLang="en-US"/>
          </a:p>
        </p:txBody>
      </p:sp>
      <p:sp>
        <p:nvSpPr>
          <p:cNvPr id="63491" name="Rectangle 3"/>
          <p:cNvSpPr>
            <a:spLocks noGrp="1" noRot="1"/>
          </p:cNvSpPr>
          <p:nvPr>
            <p:ph idx="1"/>
          </p:nvPr>
        </p:nvSpPr>
        <p:spPr>
          <a:xfrm>
            <a:off x="468313" y="1989138"/>
            <a:ext cx="7991475" cy="3960812"/>
          </a:xfrm>
        </p:spPr>
        <p:txBody>
          <a:bodyPr/>
          <a:lstStyle/>
          <a:p>
            <a:pPr algn="just" eaLnBrk="1" hangingPunct="1">
              <a:buFont typeface="Wingdings" panose="05000000000000000000" pitchFamily="2" charset="2"/>
              <a:buNone/>
            </a:pPr>
            <a:r>
              <a:rPr lang="en-US" altLang="zh-CN">
                <a:latin typeface="宋体" panose="02010600030101010101" pitchFamily="2" charset="-122"/>
              </a:rPr>
              <a:t> [</a:t>
            </a:r>
            <a:r>
              <a:rPr lang="zh-CN" altLang="en-US">
                <a:latin typeface="宋体" panose="02010600030101010101" pitchFamily="2" charset="-122"/>
              </a:rPr>
              <a:t>例</a:t>
            </a:r>
            <a:r>
              <a:rPr lang="en-US" altLang="zh-CN">
                <a:latin typeface="宋体" panose="02010600030101010101" pitchFamily="2" charset="-122"/>
              </a:rPr>
              <a:t>] </a:t>
            </a:r>
            <a:r>
              <a:rPr lang="zh-CN" altLang="en-US">
                <a:latin typeface="宋体" panose="02010600030101010101" pitchFamily="2" charset="-122"/>
              </a:rPr>
              <a:t>把对表</a:t>
            </a:r>
            <a:r>
              <a:rPr lang="en-US" altLang="zh-CN">
                <a:latin typeface="宋体" panose="02010600030101010101" pitchFamily="2" charset="-122"/>
              </a:rPr>
              <a:t>SC</a:t>
            </a:r>
            <a:r>
              <a:rPr lang="zh-CN" altLang="en-US">
                <a:latin typeface="宋体" panose="02010600030101010101" pitchFamily="2" charset="-122"/>
              </a:rPr>
              <a:t>的</a:t>
            </a:r>
            <a:r>
              <a:rPr lang="en-US" altLang="zh-CN">
                <a:latin typeface="宋体" panose="02010600030101010101" pitchFamily="2" charset="-122"/>
              </a:rPr>
              <a:t>INSERT</a:t>
            </a:r>
            <a:r>
              <a:rPr lang="zh-CN" altLang="en-US">
                <a:latin typeface="宋体" panose="02010600030101010101" pitchFamily="2" charset="-122"/>
              </a:rPr>
              <a:t>权限授予</a:t>
            </a:r>
            <a:r>
              <a:rPr lang="en-US" altLang="zh-CN">
                <a:latin typeface="宋体" panose="02010600030101010101" pitchFamily="2" charset="-122"/>
              </a:rPr>
              <a:t>U5</a:t>
            </a:r>
            <a:r>
              <a:rPr lang="zh-CN" altLang="en-US">
                <a:latin typeface="宋体" panose="02010600030101010101" pitchFamily="2" charset="-122"/>
              </a:rPr>
              <a:t>用户，并允许他再将此权限授予其他用户</a:t>
            </a:r>
            <a:endParaRPr lang="zh-CN" altLang="en-US">
              <a:latin typeface="宋体" panose="02010600030101010101" pitchFamily="2" charset="-122"/>
            </a:endParaRPr>
          </a:p>
          <a:p>
            <a:pPr algn="just" eaLnBrk="1" hangingPunct="1">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GRANT INSERT </a:t>
            </a:r>
            <a:endParaRPr lang="en-US" altLang="zh-CN">
              <a:latin typeface="宋体" panose="02010600030101010101" pitchFamily="2" charset="-122"/>
            </a:endParaRPr>
          </a:p>
          <a:p>
            <a:pPr algn="just" eaLnBrk="1" hangingPunct="1">
              <a:buFont typeface="Wingdings" panose="05000000000000000000" pitchFamily="2" charset="2"/>
              <a:buNone/>
            </a:pPr>
            <a:r>
              <a:rPr lang="en-US" altLang="zh-CN">
                <a:latin typeface="宋体" panose="02010600030101010101" pitchFamily="2" charset="-122"/>
              </a:rPr>
              <a:t>     ON TABLE SC </a:t>
            </a:r>
            <a:endParaRPr lang="en-US" altLang="zh-CN">
              <a:latin typeface="宋体" panose="02010600030101010101" pitchFamily="2" charset="-122"/>
            </a:endParaRPr>
          </a:p>
          <a:p>
            <a:pPr algn="just" eaLnBrk="1" hangingPunct="1">
              <a:buFont typeface="Wingdings" panose="05000000000000000000" pitchFamily="2" charset="2"/>
              <a:buNone/>
            </a:pPr>
            <a:r>
              <a:rPr lang="en-US" altLang="zh-CN">
                <a:latin typeface="宋体" panose="02010600030101010101" pitchFamily="2" charset="-122"/>
              </a:rPr>
              <a:t>     TO U5</a:t>
            </a:r>
            <a:endParaRPr lang="en-US" altLang="zh-CN">
              <a:latin typeface="宋体" panose="02010600030101010101" pitchFamily="2" charset="-122"/>
            </a:endParaRPr>
          </a:p>
          <a:p>
            <a:pPr algn="just" eaLnBrk="1" hangingPunct="1">
              <a:buFont typeface="Wingdings" panose="05000000000000000000" pitchFamily="2" charset="2"/>
              <a:buNone/>
            </a:pPr>
            <a:r>
              <a:rPr lang="en-US" altLang="zh-CN">
                <a:latin typeface="宋体" panose="02010600030101010101" pitchFamily="2" charset="-122"/>
              </a:rPr>
              <a:t>     </a:t>
            </a:r>
            <a:r>
              <a:rPr lang="en-US" altLang="zh-CN">
                <a:solidFill>
                  <a:srgbClr val="E02920"/>
                </a:solidFill>
                <a:latin typeface="宋体" panose="02010600030101010101" pitchFamily="2" charset="-122"/>
              </a:rPr>
              <a:t>WITH GRANT OPTION</a:t>
            </a:r>
            <a:r>
              <a:rPr lang="en-US" altLang="zh-CN">
                <a:latin typeface="宋体" panose="02010600030101010101" pitchFamily="2" charset="-122"/>
              </a:rPr>
              <a:t>;</a:t>
            </a:r>
            <a:endParaRPr lang="en-US" altLang="zh-CN">
              <a:latin typeface="宋体" panose="02010600030101010101" pitchFamily="2" charset="-122"/>
            </a:endParaRPr>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C942C721-D0BF-43BE-BD97-AD4DF75FA684}" type="datetime1">
              <a:rPr lang="zh-CN" altLang="en-US"/>
            </a:fld>
            <a:endParaRPr lang="en-US" altLang="zh-CN"/>
          </a:p>
        </p:txBody>
      </p:sp>
      <p:sp>
        <p:nvSpPr>
          <p:cNvPr id="634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p:cNvSpPr>
          <p:nvPr>
            <p:ph type="title"/>
          </p:nvPr>
        </p:nvSpPr>
        <p:spPr/>
        <p:txBody>
          <a:bodyPr/>
          <a:lstStyle/>
          <a:p>
            <a:pPr eaLnBrk="1" hangingPunct="1"/>
            <a:r>
              <a:rPr lang="zh-CN" altLang="en-US">
                <a:latin typeface="宋体" panose="02010600030101010101" pitchFamily="2" charset="-122"/>
              </a:rPr>
              <a:t>传播权限</a:t>
            </a:r>
            <a:endParaRPr lang="zh-CN" altLang="en-US">
              <a:latin typeface="宋体" panose="02010600030101010101" pitchFamily="2" charset="-122"/>
            </a:endParaRPr>
          </a:p>
        </p:txBody>
      </p:sp>
      <p:sp>
        <p:nvSpPr>
          <p:cNvPr id="712707" name="Rectangle 3"/>
          <p:cNvSpPr>
            <a:spLocks noGrp="1" noRot="1"/>
          </p:cNvSpPr>
          <p:nvPr>
            <p:ph idx="1"/>
          </p:nvPr>
        </p:nvSpPr>
        <p:spPr>
          <a:xfrm>
            <a:off x="395288" y="1989138"/>
            <a:ext cx="8208962" cy="4356100"/>
          </a:xfrm>
        </p:spPr>
        <p:txBody>
          <a:bodyPr/>
          <a:lstStyle/>
          <a:p>
            <a:pPr algn="just" eaLnBrk="1" hangingPunct="1">
              <a:buFont typeface="Wingdings" panose="05000000000000000000" pitchFamily="2" charset="2"/>
              <a:buNone/>
            </a:pPr>
            <a:r>
              <a:rPr lang="en-US" altLang="zh-CN">
                <a:latin typeface="宋体" panose="02010600030101010101" pitchFamily="2" charset="-122"/>
              </a:rPr>
              <a:t> </a:t>
            </a:r>
            <a:r>
              <a:rPr lang="zh-CN" altLang="en-US" sz="2800">
                <a:latin typeface="宋体" panose="02010600030101010101" pitchFamily="2" charset="-122"/>
              </a:rPr>
              <a:t>执行例</a:t>
            </a:r>
            <a:r>
              <a:rPr lang="en-US" altLang="zh-CN" sz="2800">
                <a:latin typeface="宋体" panose="02010600030101010101" pitchFamily="2" charset="-122"/>
              </a:rPr>
              <a:t>5</a:t>
            </a:r>
            <a:r>
              <a:rPr lang="zh-CN" altLang="en-US" sz="2800">
                <a:latin typeface="宋体" panose="02010600030101010101" pitchFamily="2" charset="-122"/>
              </a:rPr>
              <a:t>后，</a:t>
            </a:r>
            <a:r>
              <a:rPr lang="en-US" altLang="zh-CN" sz="2800">
                <a:latin typeface="宋体" panose="02010600030101010101" pitchFamily="2" charset="-122"/>
              </a:rPr>
              <a:t>U5</a:t>
            </a:r>
            <a:r>
              <a:rPr lang="zh-CN" altLang="en-US" sz="2800">
                <a:latin typeface="宋体" panose="02010600030101010101" pitchFamily="2" charset="-122"/>
              </a:rPr>
              <a:t>不仅拥有了对表</a:t>
            </a:r>
            <a:r>
              <a:rPr lang="en-US" altLang="zh-CN" sz="2800">
                <a:latin typeface="宋体" panose="02010600030101010101" pitchFamily="2" charset="-122"/>
              </a:rPr>
              <a:t>SC</a:t>
            </a:r>
            <a:r>
              <a:rPr lang="zh-CN" altLang="en-US" sz="2800">
                <a:latin typeface="宋体" panose="02010600030101010101" pitchFamily="2" charset="-122"/>
              </a:rPr>
              <a:t>的</a:t>
            </a:r>
            <a:r>
              <a:rPr lang="en-US" altLang="zh-CN" sz="2800">
                <a:latin typeface="宋体" panose="02010600030101010101" pitchFamily="2" charset="-122"/>
              </a:rPr>
              <a:t>INSERT</a:t>
            </a:r>
            <a:r>
              <a:rPr lang="zh-CN" altLang="en-US" sz="2800">
                <a:latin typeface="宋体" panose="02010600030101010101" pitchFamily="2" charset="-122"/>
              </a:rPr>
              <a:t>权限，还可以传播此权限</a:t>
            </a:r>
            <a:r>
              <a:rPr lang="zh-CN" altLang="zh-CN" sz="2800">
                <a:latin typeface="宋体" panose="02010600030101010101" pitchFamily="2" charset="-122"/>
              </a:rPr>
              <a:t>：</a:t>
            </a:r>
            <a:endParaRPr lang="zh-CN" altLang="zh-CN" sz="2800">
              <a:latin typeface="宋体" panose="02010600030101010101" pitchFamily="2" charset="-122"/>
            </a:endParaRPr>
          </a:p>
          <a:p>
            <a:pPr algn="just" eaLnBrk="1" hangingPunct="1">
              <a:buFont typeface="Wingdings" panose="05000000000000000000" pitchFamily="2" charset="2"/>
              <a:buNone/>
            </a:pPr>
            <a:r>
              <a:rPr lang="zh-CN" altLang="zh-CN" sz="2800">
                <a:latin typeface="宋体" panose="02010600030101010101" pitchFamily="2" charset="-122"/>
              </a:rPr>
              <a:t>     </a:t>
            </a:r>
            <a:r>
              <a:rPr lang="en-US" altLang="zh-CN" sz="2800">
                <a:latin typeface="宋体" panose="02010600030101010101" pitchFamily="2" charset="-122"/>
              </a:rPr>
              <a:t>GRANT INSERT ON TABLE SC </a:t>
            </a:r>
            <a:r>
              <a:rPr lang="en-US" altLang="zh-CN" sz="2800">
                <a:solidFill>
                  <a:srgbClr val="E02920"/>
                </a:solidFill>
                <a:latin typeface="宋体" panose="02010600030101010101" pitchFamily="2" charset="-122"/>
              </a:rPr>
              <a:t>TO U6</a:t>
            </a:r>
            <a:endParaRPr lang="en-US" altLang="zh-CN" sz="2800">
              <a:latin typeface="宋体" panose="02010600030101010101" pitchFamily="2" charset="-122"/>
            </a:endParaRPr>
          </a:p>
          <a:p>
            <a:pPr algn="just" eaLnBrk="1" hangingPunct="1">
              <a:buFont typeface="Wingdings" panose="05000000000000000000" pitchFamily="2" charset="2"/>
              <a:buNone/>
            </a:pPr>
            <a:r>
              <a:rPr lang="en-US" altLang="zh-CN" sz="2800">
                <a:latin typeface="宋体" panose="02010600030101010101" pitchFamily="2" charset="-122"/>
              </a:rPr>
              <a:t>     </a:t>
            </a:r>
            <a:r>
              <a:rPr lang="en-US" altLang="zh-CN" sz="2800">
                <a:solidFill>
                  <a:srgbClr val="E02920"/>
                </a:solidFill>
                <a:latin typeface="宋体" panose="02010600030101010101" pitchFamily="2" charset="-122"/>
              </a:rPr>
              <a:t>WITH GRANT OPTION</a:t>
            </a:r>
            <a:r>
              <a:rPr lang="en-US" altLang="zh-CN" sz="2800">
                <a:latin typeface="宋体" panose="02010600030101010101" pitchFamily="2" charset="-122"/>
              </a:rPr>
              <a:t>;</a:t>
            </a:r>
            <a:endParaRPr lang="en-US" altLang="zh-CN" sz="2800">
              <a:latin typeface="宋体" panose="02010600030101010101" pitchFamily="2" charset="-122"/>
            </a:endParaRPr>
          </a:p>
          <a:p>
            <a:pPr algn="just" eaLnBrk="1" hangingPunct="1">
              <a:buFont typeface="Wingdings" panose="05000000000000000000" pitchFamily="2" charset="2"/>
              <a:buNone/>
            </a:pPr>
            <a:r>
              <a:rPr lang="en-US" altLang="zh-CN" sz="2800">
                <a:latin typeface="宋体" panose="02010600030101010101" pitchFamily="2" charset="-122"/>
              </a:rPr>
              <a:t> </a:t>
            </a:r>
            <a:r>
              <a:rPr lang="zh-CN" altLang="en-US" sz="2800">
                <a:latin typeface="宋体" panose="02010600030101010101" pitchFamily="2" charset="-122"/>
              </a:rPr>
              <a:t>同样，</a:t>
            </a:r>
            <a:r>
              <a:rPr lang="en-US" altLang="zh-CN" sz="2800">
                <a:latin typeface="宋体" panose="02010600030101010101" pitchFamily="2" charset="-122"/>
              </a:rPr>
              <a:t>U6</a:t>
            </a:r>
            <a:r>
              <a:rPr lang="zh-CN" altLang="en-US" sz="2800">
                <a:latin typeface="宋体" panose="02010600030101010101" pitchFamily="2" charset="-122"/>
              </a:rPr>
              <a:t>还可以将此权限授予</a:t>
            </a:r>
            <a:r>
              <a:rPr lang="en-US" altLang="zh-CN" sz="2800">
                <a:latin typeface="宋体" panose="02010600030101010101" pitchFamily="2" charset="-122"/>
              </a:rPr>
              <a:t>U7</a:t>
            </a:r>
            <a:r>
              <a:rPr lang="zh-CN" altLang="en-US" sz="2800">
                <a:latin typeface="宋体" panose="02010600030101010101" pitchFamily="2" charset="-122"/>
              </a:rPr>
              <a:t>：</a:t>
            </a:r>
            <a:endParaRPr lang="zh-CN" altLang="en-US" sz="2800">
              <a:latin typeface="宋体" panose="02010600030101010101" pitchFamily="2" charset="-122"/>
            </a:endParaRPr>
          </a:p>
          <a:p>
            <a:pPr algn="just" eaLnBrk="1" hangingPunct="1">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GRANT INSERT ON TABLE SC </a:t>
            </a:r>
            <a:r>
              <a:rPr lang="en-US" altLang="zh-CN" sz="2800">
                <a:solidFill>
                  <a:srgbClr val="E02920"/>
                </a:solidFill>
                <a:latin typeface="宋体" panose="02010600030101010101" pitchFamily="2" charset="-122"/>
              </a:rPr>
              <a:t>TO U7</a:t>
            </a:r>
            <a:r>
              <a:rPr lang="en-US" altLang="zh-CN" sz="2800">
                <a:latin typeface="宋体" panose="02010600030101010101" pitchFamily="2" charset="-122"/>
              </a:rPr>
              <a:t>;</a:t>
            </a:r>
            <a:endParaRPr lang="en-US" altLang="zh-CN" sz="2800">
              <a:latin typeface="宋体" panose="02010600030101010101" pitchFamily="2" charset="-122"/>
            </a:endParaRPr>
          </a:p>
          <a:p>
            <a:pPr algn="just" eaLnBrk="1" hangingPunct="1">
              <a:buFont typeface="Wingdings" panose="05000000000000000000" pitchFamily="2" charset="2"/>
              <a:buNone/>
            </a:pPr>
            <a:r>
              <a:rPr lang="en-US" altLang="zh-CN" sz="2800">
                <a:latin typeface="宋体" panose="02010600030101010101" pitchFamily="2" charset="-122"/>
              </a:rPr>
              <a:t>  </a:t>
            </a:r>
            <a:r>
              <a:rPr lang="zh-CN" altLang="zh-CN" sz="2800">
                <a:latin typeface="宋体" panose="02010600030101010101" pitchFamily="2" charset="-122"/>
              </a:rPr>
              <a:t>但</a:t>
            </a:r>
            <a:r>
              <a:rPr lang="en-US" altLang="zh-CN" sz="2800">
                <a:latin typeface="宋体" panose="02010600030101010101" pitchFamily="2" charset="-122"/>
              </a:rPr>
              <a:t>U7</a:t>
            </a:r>
            <a:r>
              <a:rPr lang="zh-CN" altLang="en-US" sz="2800">
                <a:latin typeface="宋体" panose="02010600030101010101" pitchFamily="2" charset="-122"/>
              </a:rPr>
              <a:t>不能再传播此权限。</a:t>
            </a:r>
            <a:endParaRPr lang="zh-CN" altLang="en-US" sz="2800">
              <a:latin typeface="宋体" panose="02010600030101010101" pitchFamily="2" charset="-122"/>
            </a:endParaRPr>
          </a:p>
          <a:p>
            <a:pPr algn="just" eaLnBrk="1" hangingPunct="1">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U5--&gt; U6--&gt; U7</a:t>
            </a:r>
            <a:endParaRPr lang="en-US" altLang="zh-CN"/>
          </a:p>
        </p:txBody>
      </p:sp>
      <p:sp>
        <p:nvSpPr>
          <p:cNvPr id="4" name="日期占位符 3"/>
          <p:cNvSpPr>
            <a:spLocks noGrp="1"/>
          </p:cNvSpPr>
          <p:nvPr>
            <p:ph type="dt" sz="quarter" idx="10"/>
          </p:nvPr>
        </p:nvSpPr>
        <p:spPr/>
        <p:txBody>
          <a:bodyPr/>
          <a:lstStyle/>
          <a:p>
            <a:pPr>
              <a:defRPr/>
            </a:pPr>
            <a:fld id="{6FC50D9F-E46B-481A-B7B4-21A9B9DE53FB}" type="datetime1">
              <a:rPr lang="zh-CN" altLang="en-US"/>
            </a:fld>
            <a:endParaRPr lang="en-US" altLang="zh-CN"/>
          </a:p>
        </p:txBody>
      </p:sp>
      <p:sp>
        <p:nvSpPr>
          <p:cNvPr id="645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2707">
                                            <p:txEl>
                                              <p:pRg st="3" end="3"/>
                                            </p:txEl>
                                          </p:spTgt>
                                        </p:tgtEl>
                                        <p:attrNameLst>
                                          <p:attrName>style.visibility</p:attrName>
                                        </p:attrNameLst>
                                      </p:cBhvr>
                                      <p:to>
                                        <p:strVal val="visible"/>
                                      </p:to>
                                    </p:set>
                                    <p:animEffect transition="in" filter="blinds(horizontal)">
                                      <p:cBhvr>
                                        <p:cTn id="7" dur="500"/>
                                        <p:tgtEl>
                                          <p:spTgt spid="71270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2707">
                                            <p:txEl>
                                              <p:pRg st="4" end="4"/>
                                            </p:txEl>
                                          </p:spTgt>
                                        </p:tgtEl>
                                        <p:attrNameLst>
                                          <p:attrName>style.visibility</p:attrName>
                                        </p:attrNameLst>
                                      </p:cBhvr>
                                      <p:to>
                                        <p:strVal val="visible"/>
                                      </p:to>
                                    </p:set>
                                    <p:animEffect transition="in" filter="blinds(horizontal)">
                                      <p:cBhvr>
                                        <p:cTn id="12" dur="500"/>
                                        <p:tgtEl>
                                          <p:spTgt spid="71270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2707">
                                            <p:txEl>
                                              <p:pRg st="5" end="5"/>
                                            </p:txEl>
                                          </p:spTgt>
                                        </p:tgtEl>
                                        <p:attrNameLst>
                                          <p:attrName>style.visibility</p:attrName>
                                        </p:attrNameLst>
                                      </p:cBhvr>
                                      <p:to>
                                        <p:strVal val="visible"/>
                                      </p:to>
                                    </p:set>
                                    <p:animEffect transition="in" filter="blinds(horizontal)">
                                      <p:cBhvr>
                                        <p:cTn id="17" dur="500"/>
                                        <p:tgtEl>
                                          <p:spTgt spid="71270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2707">
                                            <p:txEl>
                                              <p:pRg st="6" end="6"/>
                                            </p:txEl>
                                          </p:spTgt>
                                        </p:tgtEl>
                                        <p:attrNameLst>
                                          <p:attrName>style.visibility</p:attrName>
                                        </p:attrNameLst>
                                      </p:cBhvr>
                                      <p:to>
                                        <p:strVal val="visible"/>
                                      </p:to>
                                    </p:set>
                                    <p:animEffect transition="in" filter="blinds(horizontal)">
                                      <p:cBhvr>
                                        <p:cTn id="22" dur="500"/>
                                        <p:tgtEl>
                                          <p:spTgt spid="7127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p:cNvSpPr>
          <p:nvPr>
            <p:ph type="title"/>
          </p:nvPr>
        </p:nvSpPr>
        <p:spPr/>
        <p:txBody>
          <a:bodyPr/>
          <a:lstStyle/>
          <a:p>
            <a:pPr eaLnBrk="1" hangingPunct="1"/>
            <a:r>
              <a:rPr lang="zh-CN" altLang="en-US"/>
              <a:t>例题（续）</a:t>
            </a:r>
            <a:endParaRPr lang="zh-CN" altLang="en-US"/>
          </a:p>
        </p:txBody>
      </p:sp>
      <p:sp>
        <p:nvSpPr>
          <p:cNvPr id="713731" name="Rectangle 3"/>
          <p:cNvSpPr>
            <a:spLocks noGrp="1" noRot="1"/>
          </p:cNvSpPr>
          <p:nvPr>
            <p:ph idx="1"/>
          </p:nvPr>
        </p:nvSpPr>
        <p:spPr>
          <a:xfrm>
            <a:off x="395288" y="2133600"/>
            <a:ext cx="8497887" cy="3894138"/>
          </a:xfrm>
        </p:spPr>
        <p:txBody>
          <a:bodyPr/>
          <a:lstStyle/>
          <a:p>
            <a:pPr algn="just" eaLnBrk="1" hangingPunct="1">
              <a:buFont typeface="Wingdings" panose="05000000000000000000" pitchFamily="2" charset="2"/>
              <a:buNone/>
            </a:pPr>
            <a:r>
              <a:rPr lang="en-US" altLang="zh-CN" sz="2800">
                <a:latin typeface="宋体" panose="02010600030101010101" pitchFamily="2" charset="-122"/>
              </a:rPr>
              <a:t>[</a:t>
            </a:r>
            <a:r>
              <a:rPr lang="zh-CN" altLang="en-US" sz="2800">
                <a:latin typeface="宋体" panose="02010600030101010101" pitchFamily="2" charset="-122"/>
              </a:rPr>
              <a:t>例</a:t>
            </a:r>
            <a:r>
              <a:rPr lang="en-US" altLang="zh-CN" sz="2800">
                <a:latin typeface="宋体" panose="02010600030101010101" pitchFamily="2" charset="-122"/>
              </a:rPr>
              <a:t>] DBA</a:t>
            </a:r>
            <a:r>
              <a:rPr lang="zh-CN" altLang="en-US" sz="2800">
                <a:latin typeface="宋体" panose="02010600030101010101" pitchFamily="2" charset="-122"/>
              </a:rPr>
              <a:t>把在数据库</a:t>
            </a:r>
            <a:r>
              <a:rPr lang="en-US" altLang="zh-CN" sz="2800">
                <a:latin typeface="宋体" panose="02010600030101010101" pitchFamily="2" charset="-122"/>
              </a:rPr>
              <a:t>S_C</a:t>
            </a:r>
            <a:r>
              <a:rPr lang="zh-CN" altLang="en-US" sz="2800">
                <a:latin typeface="宋体" panose="02010600030101010101" pitchFamily="2" charset="-122"/>
              </a:rPr>
              <a:t>中建立表的权限授予用户</a:t>
            </a:r>
            <a:r>
              <a:rPr lang="en-US" altLang="zh-CN" sz="2800">
                <a:latin typeface="宋体" panose="02010600030101010101" pitchFamily="2" charset="-122"/>
              </a:rPr>
              <a:t>U8</a:t>
            </a:r>
            <a:endParaRPr lang="en-US" altLang="zh-CN" sz="2800">
              <a:latin typeface="宋体" panose="02010600030101010101" pitchFamily="2" charset="-122"/>
            </a:endParaRPr>
          </a:p>
          <a:p>
            <a:pPr algn="just" eaLnBrk="1" hangingPunct="1">
              <a:buFont typeface="Wingdings" panose="05000000000000000000" pitchFamily="2" charset="2"/>
              <a:buNone/>
            </a:pPr>
            <a:r>
              <a:rPr lang="en-US" altLang="zh-CN" sz="2800">
                <a:latin typeface="宋体" panose="02010600030101010101" pitchFamily="2" charset="-122"/>
              </a:rPr>
              <a:t>		GRANT </a:t>
            </a:r>
            <a:r>
              <a:rPr lang="en-US" altLang="zh-CN" sz="2800">
                <a:solidFill>
                  <a:srgbClr val="E02920"/>
                </a:solidFill>
                <a:latin typeface="宋体" panose="02010600030101010101" pitchFamily="2" charset="-122"/>
              </a:rPr>
              <a:t>CREATETAB</a:t>
            </a:r>
            <a:endParaRPr lang="en-US" altLang="zh-CN" sz="2800">
              <a:solidFill>
                <a:srgbClr val="E02920"/>
              </a:solidFill>
              <a:latin typeface="宋体" panose="02010600030101010101" pitchFamily="2" charset="-122"/>
            </a:endParaRPr>
          </a:p>
          <a:p>
            <a:pPr algn="just" eaLnBrk="1" hangingPunct="1">
              <a:buFont typeface="Wingdings" panose="05000000000000000000" pitchFamily="2" charset="2"/>
              <a:buNone/>
            </a:pPr>
            <a:r>
              <a:rPr lang="en-US" altLang="zh-CN" sz="2800">
                <a:latin typeface="宋体" panose="02010600030101010101" pitchFamily="2" charset="-122"/>
              </a:rPr>
              <a:t>		ON </a:t>
            </a:r>
            <a:r>
              <a:rPr lang="en-US" altLang="zh-CN" sz="2800">
                <a:solidFill>
                  <a:srgbClr val="E02920"/>
                </a:solidFill>
                <a:latin typeface="宋体" panose="02010600030101010101" pitchFamily="2" charset="-122"/>
              </a:rPr>
              <a:t>DATABASE</a:t>
            </a:r>
            <a:r>
              <a:rPr lang="en-US" altLang="zh-CN" sz="2800">
                <a:latin typeface="宋体" panose="02010600030101010101" pitchFamily="2" charset="-122"/>
              </a:rPr>
              <a:t> S_C </a:t>
            </a:r>
            <a:endParaRPr lang="en-US" altLang="zh-CN" sz="2800">
              <a:latin typeface="宋体" panose="02010600030101010101" pitchFamily="2" charset="-122"/>
            </a:endParaRPr>
          </a:p>
          <a:p>
            <a:pPr algn="just" eaLnBrk="1" hangingPunct="1">
              <a:buFont typeface="Wingdings" panose="05000000000000000000" pitchFamily="2" charset="2"/>
              <a:buNone/>
            </a:pPr>
            <a:r>
              <a:rPr lang="en-US" altLang="zh-CN" sz="2800">
                <a:latin typeface="宋体" panose="02010600030101010101" pitchFamily="2" charset="-122"/>
              </a:rPr>
              <a:t>		TO U8;</a:t>
            </a:r>
            <a:endParaRPr lang="en-US" altLang="zh-CN" sz="2800">
              <a:latin typeface="宋体" panose="02010600030101010101" pitchFamily="2" charset="-122"/>
            </a:endParaRPr>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80072318-7E58-4F3E-92ED-A4C3915875A8}" type="datetime1">
              <a:rPr lang="zh-CN" altLang="en-US"/>
            </a:fld>
            <a:endParaRPr lang="en-US" altLang="zh-CN"/>
          </a:p>
        </p:txBody>
      </p:sp>
      <p:sp>
        <p:nvSpPr>
          <p:cNvPr id="655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3731">
                                            <p:txEl>
                                              <p:pRg st="1" end="1"/>
                                            </p:txEl>
                                          </p:spTgt>
                                        </p:tgtEl>
                                        <p:attrNameLst>
                                          <p:attrName>style.visibility</p:attrName>
                                        </p:attrNameLst>
                                      </p:cBhvr>
                                      <p:to>
                                        <p:strVal val="visible"/>
                                      </p:to>
                                    </p:set>
                                    <p:animEffect transition="in" filter="blinds(horizontal)">
                                      <p:cBhvr>
                                        <p:cTn id="7" dur="500"/>
                                        <p:tgtEl>
                                          <p:spTgt spid="7137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3731">
                                            <p:txEl>
                                              <p:pRg st="2" end="2"/>
                                            </p:txEl>
                                          </p:spTgt>
                                        </p:tgtEl>
                                        <p:attrNameLst>
                                          <p:attrName>style.visibility</p:attrName>
                                        </p:attrNameLst>
                                      </p:cBhvr>
                                      <p:to>
                                        <p:strVal val="visible"/>
                                      </p:to>
                                    </p:set>
                                    <p:animEffect transition="in" filter="blinds(horizontal)">
                                      <p:cBhvr>
                                        <p:cTn id="12" dur="500"/>
                                        <p:tgtEl>
                                          <p:spTgt spid="7137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3731">
                                            <p:txEl>
                                              <p:pRg st="3" end="3"/>
                                            </p:txEl>
                                          </p:spTgt>
                                        </p:tgtEl>
                                        <p:attrNameLst>
                                          <p:attrName>style.visibility</p:attrName>
                                        </p:attrNameLst>
                                      </p:cBhvr>
                                      <p:to>
                                        <p:strVal val="visible"/>
                                      </p:to>
                                    </p:set>
                                    <p:animEffect transition="in" filter="blinds(horizontal)">
                                      <p:cBhvr>
                                        <p:cTn id="17" dur="500"/>
                                        <p:tgtEl>
                                          <p:spTgt spid="7137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p:cNvSpPr>
          <p:nvPr>
            <p:ph type="title"/>
          </p:nvPr>
        </p:nvSpPr>
        <p:spPr/>
        <p:txBody>
          <a:bodyPr/>
          <a:lstStyle/>
          <a:p>
            <a:pPr eaLnBrk="1" hangingPunct="1"/>
            <a:r>
              <a:rPr lang="zh-CN" altLang="en-US">
                <a:solidFill>
                  <a:schemeClr val="tx1"/>
                </a:solidFill>
              </a:rPr>
              <a:t>授权与回收</a:t>
            </a:r>
            <a:endParaRPr lang="zh-CN" altLang="en-US">
              <a:solidFill>
                <a:schemeClr val="tx1"/>
              </a:solidFill>
            </a:endParaRPr>
          </a:p>
        </p:txBody>
      </p:sp>
      <p:sp>
        <p:nvSpPr>
          <p:cNvPr id="66563" name="Rectangle 3"/>
          <p:cNvSpPr>
            <a:spLocks noGrp="1" noRot="1"/>
          </p:cNvSpPr>
          <p:nvPr>
            <p:ph idx="1"/>
          </p:nvPr>
        </p:nvSpPr>
        <p:spPr>
          <a:xfrm>
            <a:off x="769938" y="2205038"/>
            <a:ext cx="7993062" cy="3894137"/>
          </a:xfrm>
        </p:spPr>
        <p:txBody>
          <a:bodyPr/>
          <a:lstStyle/>
          <a:p>
            <a:pPr algn="just" eaLnBrk="1" hangingPunct="1">
              <a:lnSpc>
                <a:spcPct val="150000"/>
              </a:lnSpc>
            </a:pPr>
            <a:r>
              <a:rPr lang="zh-CN" altLang="en-US"/>
              <a:t>概述</a:t>
            </a:r>
            <a:endParaRPr lang="zh-CN" altLang="en-US"/>
          </a:p>
          <a:p>
            <a:pPr algn="just" eaLnBrk="1" hangingPunct="1">
              <a:lnSpc>
                <a:spcPct val="150000"/>
              </a:lnSpc>
            </a:pPr>
            <a:r>
              <a:rPr lang="zh-CN" altLang="en-US"/>
              <a:t>授权</a:t>
            </a:r>
            <a:endParaRPr lang="zh-CN" altLang="en-US"/>
          </a:p>
          <a:p>
            <a:pPr algn="just" eaLnBrk="1" hangingPunct="1">
              <a:lnSpc>
                <a:spcPct val="150000"/>
              </a:lnSpc>
            </a:pPr>
            <a:r>
              <a:rPr lang="zh-CN" altLang="en-US">
                <a:solidFill>
                  <a:srgbClr val="E02920"/>
                </a:solidFill>
              </a:rPr>
              <a:t>收回权限</a:t>
            </a:r>
            <a:endParaRPr lang="zh-CN" altLang="en-US">
              <a:solidFill>
                <a:srgbClr val="E02920"/>
              </a:solidFill>
            </a:endParaRPr>
          </a:p>
          <a:p>
            <a:pPr algn="just" eaLnBrk="1" hangingPunct="1">
              <a:lnSpc>
                <a:spcPct val="150000"/>
              </a:lnSpc>
            </a:pPr>
            <a:r>
              <a:rPr lang="zh-CN" altLang="en-US"/>
              <a:t>小结</a:t>
            </a:r>
            <a:endParaRPr lang="zh-CN" altLang="en-US"/>
          </a:p>
        </p:txBody>
      </p:sp>
      <p:sp>
        <p:nvSpPr>
          <p:cNvPr id="4" name="日期占位符 3"/>
          <p:cNvSpPr>
            <a:spLocks noGrp="1"/>
          </p:cNvSpPr>
          <p:nvPr>
            <p:ph type="dt" sz="quarter" idx="10"/>
          </p:nvPr>
        </p:nvSpPr>
        <p:spPr/>
        <p:txBody>
          <a:bodyPr/>
          <a:lstStyle/>
          <a:p>
            <a:pPr>
              <a:defRPr/>
            </a:pPr>
            <a:fld id="{A4478B99-5DE4-4E26-892F-5AE37233FAB5}" type="datetime1">
              <a:rPr lang="zh-CN" altLang="en-US"/>
            </a:fld>
            <a:endParaRPr lang="en-US" altLang="zh-CN"/>
          </a:p>
        </p:txBody>
      </p:sp>
      <p:sp>
        <p:nvSpPr>
          <p:cNvPr id="665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p:cNvSpPr>
          <p:nvPr>
            <p:ph type="title"/>
          </p:nvPr>
        </p:nvSpPr>
        <p:spPr/>
        <p:txBody>
          <a:bodyPr/>
          <a:lstStyle/>
          <a:p>
            <a:pPr eaLnBrk="1" hangingPunct="1"/>
            <a:r>
              <a:rPr lang="en-US" altLang="zh-CN"/>
              <a:t>3. </a:t>
            </a:r>
            <a:r>
              <a:rPr lang="zh-CN" altLang="en-US"/>
              <a:t>概念模型的表示方法</a:t>
            </a:r>
            <a:endParaRPr lang="zh-CN" altLang="en-US"/>
          </a:p>
        </p:txBody>
      </p:sp>
      <p:sp>
        <p:nvSpPr>
          <p:cNvPr id="90115" name="Rectangle 3"/>
          <p:cNvSpPr>
            <a:spLocks noGrp="1" noRot="1"/>
          </p:cNvSpPr>
          <p:nvPr>
            <p:ph idx="1"/>
          </p:nvPr>
        </p:nvSpPr>
        <p:spPr>
          <a:xfrm>
            <a:off x="571500" y="2286000"/>
            <a:ext cx="8229600" cy="3714750"/>
          </a:xfrm>
        </p:spPr>
        <p:txBody>
          <a:bodyPr/>
          <a:lstStyle/>
          <a:p>
            <a:pPr eaLnBrk="1" hangingPunct="1"/>
            <a:r>
              <a:rPr lang="zh-CN" altLang="en-US"/>
              <a:t>概念模型的表示方法很多</a:t>
            </a:r>
            <a:endParaRPr lang="zh-CN" altLang="en-US"/>
          </a:p>
          <a:p>
            <a:pPr lvl="1" eaLnBrk="1" hangingPunct="1"/>
            <a:endParaRPr lang="zh-CN" altLang="en-US"/>
          </a:p>
          <a:p>
            <a:pPr eaLnBrk="1" hangingPunct="1"/>
            <a:r>
              <a:rPr lang="zh-CN" altLang="en-US"/>
              <a:t>实体－联系方法</a:t>
            </a:r>
            <a:r>
              <a:rPr lang="en-US" altLang="zh-CN"/>
              <a:t>(E-R</a:t>
            </a:r>
            <a:r>
              <a:rPr lang="zh-CN" altLang="en-US"/>
              <a:t>方法</a:t>
            </a:r>
            <a:r>
              <a:rPr lang="en-US" altLang="zh-CN"/>
              <a:t>)</a:t>
            </a:r>
            <a:endParaRPr lang="en-US" altLang="zh-CN"/>
          </a:p>
          <a:p>
            <a:pPr lvl="1" eaLnBrk="1" hangingPunct="1"/>
            <a:r>
              <a:rPr lang="zh-CN" altLang="en-US"/>
              <a:t>用</a:t>
            </a:r>
            <a:r>
              <a:rPr lang="en-US" altLang="zh-CN"/>
              <a:t>E-R</a:t>
            </a:r>
            <a:r>
              <a:rPr lang="zh-CN" altLang="en-US"/>
              <a:t>图来描述现实世界的概念模型</a:t>
            </a:r>
            <a:endParaRPr lang="zh-CN" altLang="en-US"/>
          </a:p>
          <a:p>
            <a:pPr lvl="1" eaLnBrk="1" hangingPunct="1"/>
            <a:r>
              <a:rPr lang="en-US" altLang="zh-CN"/>
              <a:t>E-R</a:t>
            </a:r>
            <a:r>
              <a:rPr lang="zh-CN" altLang="en-US"/>
              <a:t>方法也称为</a:t>
            </a:r>
            <a:r>
              <a:rPr lang="en-US" altLang="zh-CN"/>
              <a:t>E-R</a:t>
            </a:r>
            <a:r>
              <a:rPr lang="zh-CN" altLang="en-US"/>
              <a:t>模型</a:t>
            </a:r>
            <a:endParaRPr lang="zh-CN" altLang="en-US"/>
          </a:p>
          <a:p>
            <a:pPr lvl="1" eaLnBrk="1" hangingPunct="1"/>
            <a:endParaRPr lang="en-US" altLang="zh-CN"/>
          </a:p>
        </p:txBody>
      </p:sp>
      <p:sp>
        <p:nvSpPr>
          <p:cNvPr id="9011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6CE58882-4C01-4AA0-8E75-24C5E23A9F70}"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p:cNvSpPr>
          <p:nvPr>
            <p:ph type="title"/>
          </p:nvPr>
        </p:nvSpPr>
        <p:spPr/>
        <p:txBody>
          <a:bodyPr/>
          <a:lstStyle/>
          <a:p>
            <a:pPr eaLnBrk="1" hangingPunct="1"/>
            <a:r>
              <a:rPr lang="en-US" altLang="zh-CN"/>
              <a:t>SQL</a:t>
            </a:r>
            <a:r>
              <a:rPr lang="zh-CN" altLang="en-US"/>
              <a:t>收回权限的功能</a:t>
            </a:r>
            <a:endParaRPr lang="zh-CN" altLang="en-US"/>
          </a:p>
        </p:txBody>
      </p:sp>
      <p:sp>
        <p:nvSpPr>
          <p:cNvPr id="715779" name="Rectangle 3"/>
          <p:cNvSpPr>
            <a:spLocks noGrp="1" noRot="1"/>
          </p:cNvSpPr>
          <p:nvPr>
            <p:ph idx="1"/>
          </p:nvPr>
        </p:nvSpPr>
        <p:spPr>
          <a:xfrm>
            <a:off x="323850" y="2205038"/>
            <a:ext cx="8439150" cy="3894137"/>
          </a:xfrm>
        </p:spPr>
        <p:txBody>
          <a:bodyPr/>
          <a:lstStyle/>
          <a:p>
            <a:pPr algn="just" eaLnBrk="1" hangingPunct="1"/>
            <a:r>
              <a:rPr lang="en-US" altLang="zh-CN" sz="2800">
                <a:latin typeface="宋体" panose="02010600030101010101" pitchFamily="2" charset="-122"/>
              </a:rPr>
              <a:t>REVOKE</a:t>
            </a:r>
            <a:r>
              <a:rPr lang="zh-CN" altLang="en-US" sz="2800">
                <a:latin typeface="宋体" panose="02010600030101010101" pitchFamily="2" charset="-122"/>
              </a:rPr>
              <a:t>语句的一般格式为：</a:t>
            </a:r>
            <a:endParaRPr lang="zh-CN" altLang="en-US" sz="2800">
              <a:latin typeface="宋体" panose="02010600030101010101" pitchFamily="2" charset="-122"/>
            </a:endParaRPr>
          </a:p>
          <a:p>
            <a:pPr algn="just" eaLnBrk="1" hangingPunct="1">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REVOKE &lt;</a:t>
            </a:r>
            <a:r>
              <a:rPr lang="zh-CN" altLang="en-US" sz="2800">
                <a:latin typeface="宋体" panose="02010600030101010101" pitchFamily="2" charset="-122"/>
              </a:rPr>
              <a:t>权限</a:t>
            </a:r>
            <a:r>
              <a:rPr lang="en-US" altLang="zh-CN" sz="2800">
                <a:latin typeface="宋体" panose="02010600030101010101" pitchFamily="2" charset="-122"/>
              </a:rPr>
              <a:t>&gt;[,&lt;</a:t>
            </a:r>
            <a:r>
              <a:rPr lang="zh-CN" altLang="en-US" sz="2800">
                <a:latin typeface="宋体" panose="02010600030101010101" pitchFamily="2" charset="-122"/>
              </a:rPr>
              <a:t>权限</a:t>
            </a:r>
            <a:r>
              <a:rPr lang="en-US" altLang="zh-CN" sz="2800">
                <a:latin typeface="宋体" panose="02010600030101010101" pitchFamily="2" charset="-122"/>
              </a:rPr>
              <a:t>&gt;]... </a:t>
            </a:r>
            <a:endParaRPr lang="en-US" altLang="zh-CN" sz="2800">
              <a:latin typeface="宋体" panose="02010600030101010101" pitchFamily="2" charset="-122"/>
            </a:endParaRPr>
          </a:p>
          <a:p>
            <a:pPr algn="just" eaLnBrk="1" hangingPunct="1">
              <a:buFont typeface="Wingdings" panose="05000000000000000000" pitchFamily="2" charset="2"/>
              <a:buNone/>
            </a:pPr>
            <a:r>
              <a:rPr lang="en-US" altLang="zh-CN" sz="2800">
                <a:latin typeface="宋体" panose="02010600030101010101" pitchFamily="2" charset="-122"/>
              </a:rPr>
              <a:t>      [ON &lt;</a:t>
            </a:r>
            <a:r>
              <a:rPr lang="zh-CN" altLang="en-US" sz="2800">
                <a:latin typeface="宋体" panose="02010600030101010101" pitchFamily="2" charset="-122"/>
              </a:rPr>
              <a:t>对象类型</a:t>
            </a:r>
            <a:r>
              <a:rPr lang="en-US" altLang="zh-CN" sz="2800">
                <a:latin typeface="宋体" panose="02010600030101010101" pitchFamily="2" charset="-122"/>
              </a:rPr>
              <a:t>&gt; &lt;</a:t>
            </a:r>
            <a:r>
              <a:rPr lang="zh-CN" altLang="en-US" sz="2800">
                <a:latin typeface="宋体" panose="02010600030101010101" pitchFamily="2" charset="-122"/>
              </a:rPr>
              <a:t>对象名</a:t>
            </a:r>
            <a:r>
              <a:rPr lang="en-US" altLang="zh-CN" sz="2800">
                <a:latin typeface="宋体" panose="02010600030101010101" pitchFamily="2" charset="-122"/>
              </a:rPr>
              <a:t>&gt;]</a:t>
            </a:r>
            <a:endParaRPr lang="en-US" altLang="zh-CN" sz="2800">
              <a:latin typeface="宋体" panose="02010600030101010101" pitchFamily="2" charset="-122"/>
            </a:endParaRPr>
          </a:p>
          <a:p>
            <a:pPr algn="just" eaLnBrk="1" hangingPunct="1">
              <a:buFont typeface="Wingdings" panose="05000000000000000000" pitchFamily="2" charset="2"/>
              <a:buNone/>
            </a:pPr>
            <a:r>
              <a:rPr lang="en-US" altLang="zh-CN" sz="2800">
                <a:latin typeface="宋体" panose="02010600030101010101" pitchFamily="2" charset="-122"/>
              </a:rPr>
              <a:t>      FROM &lt;</a:t>
            </a:r>
            <a:r>
              <a:rPr lang="zh-CN" altLang="en-US" sz="2800">
                <a:latin typeface="宋体" panose="02010600030101010101" pitchFamily="2" charset="-122"/>
              </a:rPr>
              <a:t>用户</a:t>
            </a:r>
            <a:r>
              <a:rPr lang="en-US" altLang="zh-CN" sz="2800">
                <a:latin typeface="宋体" panose="02010600030101010101" pitchFamily="2" charset="-122"/>
              </a:rPr>
              <a:t>&gt;[,&lt;</a:t>
            </a:r>
            <a:r>
              <a:rPr lang="zh-CN" altLang="en-US" sz="2800">
                <a:latin typeface="宋体" panose="02010600030101010101" pitchFamily="2" charset="-122"/>
              </a:rPr>
              <a:t>用户</a:t>
            </a:r>
            <a:r>
              <a:rPr lang="en-US" altLang="zh-CN" sz="2800">
                <a:latin typeface="宋体" panose="02010600030101010101" pitchFamily="2" charset="-122"/>
              </a:rPr>
              <a:t>&gt;]...;</a:t>
            </a:r>
            <a:endParaRPr lang="en-US" altLang="zh-CN" sz="2800">
              <a:latin typeface="宋体" panose="02010600030101010101" pitchFamily="2" charset="-122"/>
            </a:endParaRPr>
          </a:p>
          <a:p>
            <a:pPr algn="just" eaLnBrk="1" hangingPunct="1">
              <a:buFont typeface="Wingdings" panose="05000000000000000000" pitchFamily="2" charset="2"/>
              <a:buNone/>
            </a:pPr>
            <a:endParaRPr lang="en-US" altLang="zh-CN" sz="2800">
              <a:latin typeface="宋体" panose="02010600030101010101" pitchFamily="2" charset="-122"/>
            </a:endParaRPr>
          </a:p>
          <a:p>
            <a:pPr algn="just" eaLnBrk="1" hangingPunct="1"/>
            <a:r>
              <a:rPr lang="zh-CN" altLang="en-US" sz="2800"/>
              <a:t>功能：从指定</a:t>
            </a:r>
            <a:r>
              <a:rPr lang="zh-CN" altLang="en-US" sz="2800">
                <a:solidFill>
                  <a:srgbClr val="E02920"/>
                </a:solidFill>
              </a:rPr>
              <a:t>用户</a:t>
            </a:r>
            <a:r>
              <a:rPr lang="zh-CN" altLang="en-US" sz="2800"/>
              <a:t>那里收回对指定</a:t>
            </a:r>
            <a:r>
              <a:rPr lang="zh-CN" altLang="en-US" sz="2800">
                <a:solidFill>
                  <a:srgbClr val="E02920"/>
                </a:solidFill>
              </a:rPr>
              <a:t>对象</a:t>
            </a:r>
            <a:r>
              <a:rPr lang="zh-CN" altLang="en-US" sz="2800"/>
              <a:t>的指定</a:t>
            </a:r>
            <a:r>
              <a:rPr lang="zh-CN" altLang="en-US" sz="2800">
                <a:solidFill>
                  <a:srgbClr val="E02920"/>
                </a:solidFill>
              </a:rPr>
              <a:t>权限</a:t>
            </a:r>
            <a:endParaRPr lang="zh-CN" altLang="en-US" sz="2800"/>
          </a:p>
        </p:txBody>
      </p:sp>
      <p:sp>
        <p:nvSpPr>
          <p:cNvPr id="4" name="日期占位符 3"/>
          <p:cNvSpPr>
            <a:spLocks noGrp="1"/>
          </p:cNvSpPr>
          <p:nvPr>
            <p:ph type="dt" sz="quarter" idx="10"/>
          </p:nvPr>
        </p:nvSpPr>
        <p:spPr/>
        <p:txBody>
          <a:bodyPr/>
          <a:lstStyle/>
          <a:p>
            <a:pPr>
              <a:defRPr/>
            </a:pPr>
            <a:fld id="{4323A37D-8238-4C57-AFF4-DBFF5B83115E}" type="datetime1">
              <a:rPr lang="zh-CN" altLang="en-US"/>
            </a:fld>
            <a:endParaRPr lang="en-US" altLang="zh-CN"/>
          </a:p>
        </p:txBody>
      </p:sp>
      <p:sp>
        <p:nvSpPr>
          <p:cNvPr id="675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5779">
                                            <p:txEl>
                                              <p:pRg st="5" end="5"/>
                                            </p:txEl>
                                          </p:spTgt>
                                        </p:tgtEl>
                                        <p:attrNameLst>
                                          <p:attrName>style.visibility</p:attrName>
                                        </p:attrNameLst>
                                      </p:cBhvr>
                                      <p:to>
                                        <p:strVal val="visible"/>
                                      </p:to>
                                    </p:set>
                                    <p:animEffect transition="in" filter="blinds(horizontal)">
                                      <p:cBhvr>
                                        <p:cTn id="7" dur="500"/>
                                        <p:tgtEl>
                                          <p:spTgt spid="715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p:cNvSpPr>
          <p:nvPr>
            <p:ph type="title"/>
          </p:nvPr>
        </p:nvSpPr>
        <p:spPr/>
        <p:txBody>
          <a:bodyPr/>
          <a:lstStyle/>
          <a:p>
            <a:pPr eaLnBrk="1" hangingPunct="1"/>
            <a:r>
              <a:rPr lang="zh-CN" altLang="en-US"/>
              <a:t>例题</a:t>
            </a:r>
            <a:endParaRPr lang="zh-CN" altLang="en-US"/>
          </a:p>
        </p:txBody>
      </p:sp>
      <p:sp>
        <p:nvSpPr>
          <p:cNvPr id="68611" name="Rectangle 3"/>
          <p:cNvSpPr>
            <a:spLocks noGrp="1" noRot="1"/>
          </p:cNvSpPr>
          <p:nvPr>
            <p:ph idx="1"/>
          </p:nvPr>
        </p:nvSpPr>
        <p:spPr/>
        <p:txBody>
          <a:bodyPr/>
          <a:lstStyle/>
          <a:p>
            <a:pPr algn="just" eaLnBrk="1" hangingPunct="1">
              <a:buFont typeface="Wingdings" panose="05000000000000000000" pitchFamily="2" charset="2"/>
              <a:buNone/>
            </a:pPr>
            <a:r>
              <a:rPr lang="en-US" altLang="zh-CN" sz="2800">
                <a:latin typeface="宋体" panose="02010600030101010101" pitchFamily="2" charset="-122"/>
              </a:rPr>
              <a:t>[</a:t>
            </a:r>
            <a:r>
              <a:rPr lang="zh-CN" altLang="en-US" sz="2800">
                <a:latin typeface="宋体" panose="02010600030101010101" pitchFamily="2" charset="-122"/>
              </a:rPr>
              <a:t>例</a:t>
            </a:r>
            <a:r>
              <a:rPr lang="en-US" altLang="zh-CN" sz="2800">
                <a:latin typeface="宋体" panose="02010600030101010101" pitchFamily="2" charset="-122"/>
              </a:rPr>
              <a:t>] </a:t>
            </a:r>
            <a:r>
              <a:rPr lang="zh-CN" altLang="en-US" sz="2800">
                <a:latin typeface="宋体" panose="02010600030101010101" pitchFamily="2" charset="-122"/>
              </a:rPr>
              <a:t>把用户</a:t>
            </a:r>
            <a:r>
              <a:rPr lang="en-US" altLang="zh-CN" sz="2800">
                <a:latin typeface="宋体" panose="02010600030101010101" pitchFamily="2" charset="-122"/>
              </a:rPr>
              <a:t>U4</a:t>
            </a:r>
            <a:r>
              <a:rPr lang="zh-CN" altLang="en-US" sz="2800">
                <a:latin typeface="宋体" panose="02010600030101010101" pitchFamily="2" charset="-122"/>
              </a:rPr>
              <a:t>修改学生学号的权限收回</a:t>
            </a:r>
            <a:endParaRPr lang="zh-CN" altLang="en-US" sz="2800">
              <a:latin typeface="宋体" panose="02010600030101010101" pitchFamily="2" charset="-122"/>
            </a:endParaRPr>
          </a:p>
          <a:p>
            <a:pPr algn="just" eaLnBrk="1" hangingPunct="1">
              <a:buFont typeface="Wingdings" panose="05000000000000000000" pitchFamily="2" charset="2"/>
              <a:buNone/>
            </a:pPr>
            <a:endParaRPr lang="zh-CN" altLang="en-US" sz="2800">
              <a:latin typeface="宋体" panose="02010600030101010101" pitchFamily="2" charset="-122"/>
            </a:endParaRPr>
          </a:p>
          <a:p>
            <a:pPr algn="just" eaLnBrk="1" hangingPunct="1">
              <a:buFont typeface="Wingdings" panose="05000000000000000000" pitchFamily="2" charset="2"/>
              <a:buNone/>
            </a:pPr>
            <a:r>
              <a:rPr lang="zh-CN" altLang="zh-CN" sz="2800">
                <a:latin typeface="宋体" panose="02010600030101010101" pitchFamily="2" charset="-122"/>
              </a:rPr>
              <a:t>			</a:t>
            </a:r>
            <a:r>
              <a:rPr lang="en-US" altLang="zh-CN" sz="2800">
                <a:latin typeface="宋体" panose="02010600030101010101" pitchFamily="2" charset="-122"/>
              </a:rPr>
              <a:t>REVOKE UPDATE(Sno)</a:t>
            </a:r>
            <a:endParaRPr lang="en-US" altLang="zh-CN" sz="2800">
              <a:latin typeface="宋体" panose="02010600030101010101" pitchFamily="2" charset="-122"/>
            </a:endParaRPr>
          </a:p>
          <a:p>
            <a:pPr algn="just" eaLnBrk="1" hangingPunct="1">
              <a:buFont typeface="Wingdings" panose="05000000000000000000" pitchFamily="2" charset="2"/>
              <a:buNone/>
            </a:pPr>
            <a:r>
              <a:rPr lang="en-US" altLang="zh-CN" sz="2800">
                <a:latin typeface="宋体" panose="02010600030101010101" pitchFamily="2" charset="-122"/>
              </a:rPr>
              <a:t>			ON TABLE Student </a:t>
            </a:r>
            <a:endParaRPr lang="en-US" altLang="zh-CN" sz="2800">
              <a:latin typeface="宋体" panose="02010600030101010101" pitchFamily="2" charset="-122"/>
            </a:endParaRPr>
          </a:p>
          <a:p>
            <a:pPr algn="just" eaLnBrk="1" hangingPunct="1">
              <a:buFont typeface="Wingdings" panose="05000000000000000000" pitchFamily="2" charset="2"/>
              <a:buNone/>
            </a:pPr>
            <a:r>
              <a:rPr lang="en-US" altLang="zh-CN" sz="2800">
                <a:latin typeface="宋体" panose="02010600030101010101" pitchFamily="2" charset="-122"/>
              </a:rPr>
              <a:t>			FROM U4;</a:t>
            </a:r>
            <a:endParaRPr lang="en-US" altLang="zh-CN" sz="2800">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8E96DE3E-F53D-4E94-9796-6E4901D3E417}" type="datetime1">
              <a:rPr lang="zh-CN" altLang="en-US"/>
            </a:fld>
            <a:endParaRPr lang="en-US" altLang="zh-CN"/>
          </a:p>
        </p:txBody>
      </p:sp>
      <p:sp>
        <p:nvSpPr>
          <p:cNvPr id="686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p:cNvSpPr>
          <p:nvPr>
            <p:ph type="title"/>
          </p:nvPr>
        </p:nvSpPr>
        <p:spPr/>
        <p:txBody>
          <a:bodyPr/>
          <a:lstStyle/>
          <a:p>
            <a:pPr eaLnBrk="1" hangingPunct="1"/>
            <a:r>
              <a:rPr lang="zh-CN" altLang="en-US"/>
              <a:t>例题（续）</a:t>
            </a:r>
            <a:endParaRPr lang="zh-CN" altLang="en-US"/>
          </a:p>
        </p:txBody>
      </p:sp>
      <p:sp>
        <p:nvSpPr>
          <p:cNvPr id="69635" name="Rectangle 3"/>
          <p:cNvSpPr>
            <a:spLocks noGrp="1" noRot="1"/>
          </p:cNvSpPr>
          <p:nvPr>
            <p:ph idx="1"/>
          </p:nvPr>
        </p:nvSpPr>
        <p:spPr/>
        <p:txBody>
          <a:bodyPr/>
          <a:lstStyle/>
          <a:p>
            <a:pPr eaLnBrk="1" hangingPunct="1">
              <a:buFont typeface="Wingdings" panose="05000000000000000000" pitchFamily="2" charset="2"/>
              <a:buNone/>
            </a:pPr>
            <a:r>
              <a:rPr lang="en-US" altLang="zh-CN" sz="2800">
                <a:latin typeface="宋体" panose="02010600030101010101" pitchFamily="2" charset="-122"/>
              </a:rPr>
              <a:t>[</a:t>
            </a:r>
            <a:r>
              <a:rPr lang="zh-CN" altLang="en-US" sz="2800">
                <a:latin typeface="宋体" panose="02010600030101010101" pitchFamily="2" charset="-122"/>
              </a:rPr>
              <a:t>例</a:t>
            </a:r>
            <a:r>
              <a:rPr lang="en-US" altLang="zh-CN" sz="2800">
                <a:latin typeface="宋体" panose="02010600030101010101" pitchFamily="2" charset="-122"/>
              </a:rPr>
              <a:t>] </a:t>
            </a:r>
            <a:r>
              <a:rPr lang="zh-CN" altLang="en-US" sz="2800">
                <a:latin typeface="宋体" panose="02010600030101010101" pitchFamily="2" charset="-122"/>
              </a:rPr>
              <a:t>把用户</a:t>
            </a:r>
            <a:r>
              <a:rPr lang="en-US" altLang="zh-CN" sz="2800">
                <a:latin typeface="宋体" panose="02010600030101010101" pitchFamily="2" charset="-122"/>
              </a:rPr>
              <a:t>U5</a:t>
            </a:r>
            <a:r>
              <a:rPr lang="zh-CN" altLang="en-US" sz="2800">
                <a:latin typeface="宋体" panose="02010600030101010101" pitchFamily="2" charset="-122"/>
              </a:rPr>
              <a:t>对</a:t>
            </a:r>
            <a:r>
              <a:rPr lang="en-US" altLang="zh-CN" sz="2800">
                <a:latin typeface="宋体" panose="02010600030101010101" pitchFamily="2" charset="-122"/>
              </a:rPr>
              <a:t>SC</a:t>
            </a:r>
            <a:r>
              <a:rPr lang="zh-CN" altLang="en-US" sz="2800">
                <a:latin typeface="宋体" panose="02010600030101010101" pitchFamily="2" charset="-122"/>
              </a:rPr>
              <a:t>表的</a:t>
            </a:r>
            <a:r>
              <a:rPr lang="en-US" altLang="zh-CN" sz="2800">
                <a:latin typeface="宋体" panose="02010600030101010101" pitchFamily="2" charset="-122"/>
              </a:rPr>
              <a:t>INSERT</a:t>
            </a:r>
            <a:r>
              <a:rPr lang="zh-CN" altLang="en-US" sz="2800">
                <a:latin typeface="宋体" panose="02010600030101010101" pitchFamily="2" charset="-122"/>
              </a:rPr>
              <a:t>权限收回</a:t>
            </a:r>
            <a:endParaRPr lang="zh-CN" altLang="en-US" sz="2800">
              <a:latin typeface="宋体" panose="02010600030101010101" pitchFamily="2" charset="-122"/>
            </a:endParaRPr>
          </a:p>
          <a:p>
            <a:pPr eaLnBrk="1" hangingPunct="1">
              <a:buFont typeface="Wingdings" panose="05000000000000000000" pitchFamily="2" charset="2"/>
              <a:buNone/>
            </a:pPr>
            <a:r>
              <a:rPr lang="zh-CN" altLang="zh-CN" sz="2800">
                <a:latin typeface="宋体" panose="02010600030101010101" pitchFamily="2" charset="-122"/>
              </a:rPr>
              <a:t>		</a:t>
            </a:r>
            <a:r>
              <a:rPr lang="en-US" altLang="zh-CN" sz="2800">
                <a:latin typeface="宋体" panose="02010600030101010101" pitchFamily="2" charset="-122"/>
              </a:rPr>
              <a:t>REVOKE INSERT </a:t>
            </a:r>
            <a:endParaRPr lang="en-US" altLang="zh-CN" sz="2800">
              <a:latin typeface="宋体" panose="02010600030101010101" pitchFamily="2" charset="-122"/>
            </a:endParaRPr>
          </a:p>
          <a:p>
            <a:pPr eaLnBrk="1" hangingPunct="1">
              <a:buFont typeface="Wingdings" panose="05000000000000000000" pitchFamily="2" charset="2"/>
              <a:buNone/>
            </a:pPr>
            <a:r>
              <a:rPr lang="en-US" altLang="zh-CN" sz="2800">
                <a:latin typeface="宋体" panose="02010600030101010101" pitchFamily="2" charset="-122"/>
              </a:rPr>
              <a:t>		ON TABLE SC </a:t>
            </a:r>
            <a:endParaRPr lang="en-US" altLang="zh-CN" sz="2800">
              <a:latin typeface="宋体" panose="02010600030101010101" pitchFamily="2" charset="-122"/>
            </a:endParaRPr>
          </a:p>
          <a:p>
            <a:pPr eaLnBrk="1" hangingPunct="1">
              <a:buFont typeface="Wingdings" panose="05000000000000000000" pitchFamily="2" charset="2"/>
              <a:buNone/>
            </a:pPr>
            <a:r>
              <a:rPr lang="en-US" altLang="zh-CN" sz="2800">
                <a:latin typeface="宋体" panose="02010600030101010101" pitchFamily="2" charset="-122"/>
              </a:rPr>
              <a:t>		FROM U5;</a:t>
            </a:r>
            <a:endParaRPr lang="en-US" altLang="zh-CN" sz="2800">
              <a:latin typeface="宋体" panose="02010600030101010101" pitchFamily="2" charset="-122"/>
            </a:endParaRPr>
          </a:p>
          <a:p>
            <a:pPr eaLnBrk="1" hangingPunct="1">
              <a:buFont typeface="Wingdings" panose="05000000000000000000" pitchFamily="2" charset="2"/>
              <a:buNone/>
            </a:pPr>
            <a:endParaRPr lang="en-US" altLang="zh-CN" sz="2800">
              <a:latin typeface="宋体" panose="02010600030101010101" pitchFamily="2" charset="-122"/>
            </a:endParaRPr>
          </a:p>
          <a:p>
            <a:pPr eaLnBrk="1" hangingPunct="1"/>
            <a:endParaRPr lang="en-US" altLang="zh-CN"/>
          </a:p>
        </p:txBody>
      </p:sp>
      <p:sp>
        <p:nvSpPr>
          <p:cNvPr id="4" name="日期占位符 3"/>
          <p:cNvSpPr>
            <a:spLocks noGrp="1"/>
          </p:cNvSpPr>
          <p:nvPr>
            <p:ph type="dt" sz="quarter" idx="10"/>
          </p:nvPr>
        </p:nvSpPr>
        <p:spPr/>
        <p:txBody>
          <a:bodyPr/>
          <a:lstStyle/>
          <a:p>
            <a:pPr>
              <a:defRPr/>
            </a:pPr>
            <a:fld id="{3D90B2D1-308E-49D7-A1E2-DEEA82772BF2}" type="datetime1">
              <a:rPr lang="zh-CN" altLang="en-US"/>
            </a:fld>
            <a:endParaRPr lang="en-US" altLang="zh-CN"/>
          </a:p>
        </p:txBody>
      </p:sp>
      <p:sp>
        <p:nvSpPr>
          <p:cNvPr id="696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p:cNvSpPr>
          <p:nvPr>
            <p:ph type="title"/>
          </p:nvPr>
        </p:nvSpPr>
        <p:spPr/>
        <p:txBody>
          <a:bodyPr/>
          <a:lstStyle/>
          <a:p>
            <a:pPr eaLnBrk="1" hangingPunct="1"/>
            <a:r>
              <a:rPr lang="zh-CN" altLang="en-US">
                <a:latin typeface="宋体" panose="02010600030101010101" pitchFamily="2" charset="-122"/>
              </a:rPr>
              <a:t>权限的级联回收</a:t>
            </a:r>
            <a:endParaRPr lang="zh-CN" altLang="en-US">
              <a:latin typeface="宋体" panose="02010600030101010101" pitchFamily="2" charset="-122"/>
            </a:endParaRPr>
          </a:p>
        </p:txBody>
      </p:sp>
      <p:sp>
        <p:nvSpPr>
          <p:cNvPr id="70659" name="Rectangle 3"/>
          <p:cNvSpPr>
            <a:spLocks noGrp="1" noRot="1"/>
          </p:cNvSpPr>
          <p:nvPr>
            <p:ph idx="1"/>
          </p:nvPr>
        </p:nvSpPr>
        <p:spPr>
          <a:xfrm>
            <a:off x="179388" y="1989138"/>
            <a:ext cx="8640762" cy="4114800"/>
          </a:xfrm>
        </p:spPr>
        <p:txBody>
          <a:bodyPr/>
          <a:lstStyle/>
          <a:p>
            <a:pPr eaLnBrk="1" hangingPunct="1">
              <a:buFont typeface="Wingdings" panose="05000000000000000000" pitchFamily="2" charset="2"/>
              <a:buNone/>
            </a:pPr>
            <a:r>
              <a:rPr lang="en-US" altLang="zh-CN" sz="2800"/>
              <a:t>	</a:t>
            </a:r>
            <a:r>
              <a:rPr lang="zh-CN" altLang="en-US" sz="2800"/>
              <a:t>系统将收回直接或间接从</a:t>
            </a:r>
            <a:r>
              <a:rPr lang="en-US" altLang="zh-CN" sz="2800"/>
              <a:t>U5</a:t>
            </a:r>
            <a:r>
              <a:rPr lang="zh-CN" altLang="en-US" sz="2800"/>
              <a:t>处获得的对</a:t>
            </a:r>
            <a:r>
              <a:rPr lang="en-US" altLang="zh-CN" sz="2800"/>
              <a:t>SC</a:t>
            </a:r>
            <a:r>
              <a:rPr lang="zh-CN" altLang="en-US" sz="2800"/>
              <a:t>表的</a:t>
            </a:r>
            <a:r>
              <a:rPr lang="en-US" altLang="zh-CN" sz="2800"/>
              <a:t>INSERT</a:t>
            </a:r>
            <a:r>
              <a:rPr lang="zh-CN" altLang="en-US" sz="2800"/>
              <a:t>权限</a:t>
            </a:r>
            <a:r>
              <a:rPr lang="en-US" altLang="zh-CN" sz="2800"/>
              <a:t>:</a:t>
            </a:r>
            <a:endParaRPr lang="en-US" altLang="zh-CN" sz="2800"/>
          </a:p>
          <a:p>
            <a:pPr eaLnBrk="1" hangingPunct="1">
              <a:lnSpc>
                <a:spcPct val="130000"/>
              </a:lnSpc>
              <a:buFont typeface="Wingdings" panose="05000000000000000000" pitchFamily="2" charset="2"/>
              <a:buNone/>
            </a:pPr>
            <a:r>
              <a:rPr lang="en-US" altLang="zh-CN" sz="2800"/>
              <a:t>     --&gt;U5--&gt; U6--&gt; U7</a:t>
            </a:r>
            <a:endParaRPr lang="en-US" altLang="zh-CN" sz="2800"/>
          </a:p>
          <a:p>
            <a:pPr eaLnBrk="1" hangingPunct="1">
              <a:lnSpc>
                <a:spcPct val="130000"/>
              </a:lnSpc>
              <a:buFont typeface="Wingdings" panose="05000000000000000000" pitchFamily="2" charset="2"/>
              <a:buNone/>
            </a:pPr>
            <a:r>
              <a:rPr lang="en-US" altLang="zh-CN" sz="2800"/>
              <a:t>	</a:t>
            </a:r>
            <a:r>
              <a:rPr lang="zh-CN" altLang="en-US" sz="2800"/>
              <a:t>收回</a:t>
            </a:r>
            <a:r>
              <a:rPr lang="en-US" altLang="zh-CN" sz="2800"/>
              <a:t>U5</a:t>
            </a:r>
            <a:r>
              <a:rPr lang="zh-CN" altLang="en-US" sz="2800"/>
              <a:t>、</a:t>
            </a:r>
            <a:r>
              <a:rPr lang="en-US" altLang="zh-CN" sz="2800"/>
              <a:t>U6</a:t>
            </a:r>
            <a:r>
              <a:rPr lang="zh-CN" altLang="en-US" sz="2800"/>
              <a:t>、</a:t>
            </a:r>
            <a:r>
              <a:rPr lang="en-US" altLang="zh-CN" sz="2800"/>
              <a:t>U7</a:t>
            </a:r>
            <a:r>
              <a:rPr lang="zh-CN" altLang="en-US" sz="2800"/>
              <a:t>获得的对</a:t>
            </a:r>
            <a:r>
              <a:rPr lang="en-US" altLang="zh-CN" sz="2800"/>
              <a:t>SC</a:t>
            </a:r>
            <a:r>
              <a:rPr lang="zh-CN" altLang="en-US" sz="2800"/>
              <a:t>表的</a:t>
            </a:r>
            <a:r>
              <a:rPr lang="en-US" altLang="zh-CN" sz="2800"/>
              <a:t>INSERT</a:t>
            </a:r>
            <a:r>
              <a:rPr lang="zh-CN" altLang="en-US" sz="2800"/>
              <a:t>权限</a:t>
            </a:r>
            <a:r>
              <a:rPr lang="en-US" altLang="zh-CN" sz="2800"/>
              <a:t>:</a:t>
            </a:r>
            <a:endParaRPr lang="en-US" altLang="zh-CN" sz="2800"/>
          </a:p>
          <a:p>
            <a:pPr eaLnBrk="1" hangingPunct="1">
              <a:lnSpc>
                <a:spcPct val="130000"/>
              </a:lnSpc>
              <a:buFont typeface="Wingdings" panose="05000000000000000000" pitchFamily="2" charset="2"/>
              <a:buNone/>
            </a:pPr>
            <a:r>
              <a:rPr lang="en-US" altLang="zh-CN" sz="2800"/>
              <a:t>    &lt;--U5&lt;-- U6&lt;-- U7</a:t>
            </a:r>
            <a:endParaRPr lang="en-US" altLang="zh-CN" sz="2800"/>
          </a:p>
        </p:txBody>
      </p:sp>
      <p:sp>
        <p:nvSpPr>
          <p:cNvPr id="4" name="日期占位符 3"/>
          <p:cNvSpPr>
            <a:spLocks noGrp="1"/>
          </p:cNvSpPr>
          <p:nvPr>
            <p:ph type="dt" sz="quarter" idx="10"/>
          </p:nvPr>
        </p:nvSpPr>
        <p:spPr/>
        <p:txBody>
          <a:bodyPr/>
          <a:lstStyle/>
          <a:p>
            <a:pPr>
              <a:defRPr/>
            </a:pPr>
            <a:fld id="{0012CD32-C222-41CC-B03E-F88BC4833CE5}" type="datetime1">
              <a:rPr lang="zh-CN" altLang="en-US"/>
            </a:fld>
            <a:endParaRPr lang="en-US" altLang="zh-CN"/>
          </a:p>
        </p:txBody>
      </p:sp>
      <p:sp>
        <p:nvSpPr>
          <p:cNvPr id="706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p:cNvSpPr>
          <p:nvPr>
            <p:ph type="title"/>
          </p:nvPr>
        </p:nvSpPr>
        <p:spPr>
          <a:xfrm>
            <a:off x="539750" y="692150"/>
            <a:ext cx="7772400" cy="1143000"/>
          </a:xfrm>
        </p:spPr>
        <p:txBody>
          <a:bodyPr/>
          <a:lstStyle/>
          <a:p>
            <a:pPr eaLnBrk="1" hangingPunct="1"/>
            <a:r>
              <a:rPr lang="zh-CN" altLang="en-US"/>
              <a:t>小结</a:t>
            </a:r>
            <a:r>
              <a:rPr lang="en-US" altLang="zh-CN"/>
              <a:t>:</a:t>
            </a:r>
            <a:r>
              <a:rPr lang="en-US" altLang="zh-CN" sz="3600">
                <a:latin typeface="宋体" panose="02010600030101010101" pitchFamily="2" charset="-122"/>
              </a:rPr>
              <a:t>SQL</a:t>
            </a:r>
            <a:r>
              <a:rPr lang="zh-CN" altLang="en-US" sz="3600">
                <a:latin typeface="宋体" panose="02010600030101010101" pitchFamily="2" charset="-122"/>
              </a:rPr>
              <a:t>灵活的授权机制</a:t>
            </a:r>
            <a:endParaRPr lang="zh-CN" altLang="en-US" sz="3600">
              <a:latin typeface="宋体" panose="02010600030101010101" pitchFamily="2" charset="-122"/>
            </a:endParaRPr>
          </a:p>
        </p:txBody>
      </p:sp>
      <p:sp>
        <p:nvSpPr>
          <p:cNvPr id="719875" name="Rectangle 3"/>
          <p:cNvSpPr>
            <a:spLocks noGrp="1" noRot="1"/>
          </p:cNvSpPr>
          <p:nvPr>
            <p:ph idx="1"/>
          </p:nvPr>
        </p:nvSpPr>
        <p:spPr>
          <a:xfrm>
            <a:off x="179388" y="1989138"/>
            <a:ext cx="8367712" cy="4319587"/>
          </a:xfrm>
        </p:spPr>
        <p:txBody>
          <a:bodyPr/>
          <a:lstStyle/>
          <a:p>
            <a:pPr eaLnBrk="1" hangingPunct="1">
              <a:lnSpc>
                <a:spcPct val="150000"/>
              </a:lnSpc>
            </a:pPr>
            <a:r>
              <a:rPr lang="en-US" altLang="zh-CN" sz="2300">
                <a:latin typeface="宋体" panose="02010600030101010101" pitchFamily="2" charset="-122"/>
              </a:rPr>
              <a:t>DBA</a:t>
            </a:r>
            <a:r>
              <a:rPr lang="zh-CN" altLang="en-US" sz="2300">
                <a:latin typeface="宋体" panose="02010600030101010101" pitchFamily="2" charset="-122"/>
              </a:rPr>
              <a:t>拥有对数据库中所有对象的所有权限，并可以根据应用的需要将不同的权限授予不同的用户。</a:t>
            </a:r>
            <a:endParaRPr lang="zh-CN" altLang="en-US" sz="2300">
              <a:latin typeface="宋体" panose="02010600030101010101" pitchFamily="2" charset="-122"/>
            </a:endParaRPr>
          </a:p>
          <a:p>
            <a:pPr algn="just" eaLnBrk="1" hangingPunct="1">
              <a:lnSpc>
                <a:spcPct val="150000"/>
              </a:lnSpc>
            </a:pPr>
            <a:r>
              <a:rPr lang="zh-CN" altLang="en-US" sz="2300">
                <a:latin typeface="宋体" panose="02010600030101010101" pitchFamily="2" charset="-122"/>
              </a:rPr>
              <a:t>用户对自己建立的基本表和视图拥有全部的操作权限，并且可以用</a:t>
            </a:r>
            <a:r>
              <a:rPr lang="en-US" altLang="zh-CN" sz="2300">
                <a:latin typeface="宋体" panose="02010600030101010101" pitchFamily="2" charset="-122"/>
              </a:rPr>
              <a:t>GRANT</a:t>
            </a:r>
            <a:r>
              <a:rPr lang="zh-CN" altLang="en-US" sz="2300">
                <a:latin typeface="宋体" panose="02010600030101010101" pitchFamily="2" charset="-122"/>
              </a:rPr>
              <a:t>语句把其中某些权限授予其他用户。</a:t>
            </a:r>
            <a:endParaRPr lang="zh-CN" altLang="en-US" sz="2300">
              <a:latin typeface="宋体" panose="02010600030101010101" pitchFamily="2" charset="-122"/>
            </a:endParaRPr>
          </a:p>
          <a:p>
            <a:pPr algn="just" eaLnBrk="1" hangingPunct="1">
              <a:lnSpc>
                <a:spcPct val="150000"/>
              </a:lnSpc>
            </a:pPr>
            <a:r>
              <a:rPr lang="zh-CN" altLang="en-US" sz="2300">
                <a:latin typeface="宋体" panose="02010600030101010101" pitchFamily="2" charset="-122"/>
              </a:rPr>
              <a:t>被授权的用户如果有</a:t>
            </a:r>
            <a:r>
              <a:rPr lang="zh-CN" altLang="en-US" sz="2300">
                <a:latin typeface="Courier New" panose="02070309020205020404" pitchFamily="49" charset="0"/>
              </a:rPr>
              <a:t>“</a:t>
            </a:r>
            <a:r>
              <a:rPr lang="zh-CN" altLang="en-US" sz="2300">
                <a:latin typeface="宋体" panose="02010600030101010101" pitchFamily="2" charset="-122"/>
              </a:rPr>
              <a:t>继续授权</a:t>
            </a:r>
            <a:r>
              <a:rPr lang="zh-CN" altLang="en-US" sz="2300">
                <a:latin typeface="Courier New" panose="02070309020205020404" pitchFamily="49" charset="0"/>
              </a:rPr>
              <a:t>”</a:t>
            </a:r>
            <a:r>
              <a:rPr lang="zh-CN" altLang="en-US" sz="2300">
                <a:latin typeface="宋体" panose="02010600030101010101" pitchFamily="2" charset="-122"/>
              </a:rPr>
              <a:t>的许可，还可以把获得的权限再授予其他用户。</a:t>
            </a:r>
            <a:endParaRPr lang="zh-CN" altLang="en-US" sz="2300">
              <a:latin typeface="宋体" panose="02010600030101010101" pitchFamily="2" charset="-122"/>
            </a:endParaRPr>
          </a:p>
          <a:p>
            <a:pPr eaLnBrk="1" hangingPunct="1">
              <a:lnSpc>
                <a:spcPct val="150000"/>
              </a:lnSpc>
            </a:pPr>
            <a:r>
              <a:rPr lang="zh-CN" altLang="en-US" sz="2300">
                <a:latin typeface="宋体" panose="02010600030101010101" pitchFamily="2" charset="-122"/>
              </a:rPr>
              <a:t>所有授予出去的权力在必要时又都可以用</a:t>
            </a:r>
            <a:r>
              <a:rPr lang="en-US" altLang="zh-CN" sz="2300">
                <a:latin typeface="宋体" panose="02010600030101010101" pitchFamily="2" charset="-122"/>
              </a:rPr>
              <a:t>REVOKE</a:t>
            </a:r>
            <a:r>
              <a:rPr lang="zh-CN" altLang="en-US" sz="2300">
                <a:latin typeface="宋体" panose="02010600030101010101" pitchFamily="2" charset="-122"/>
              </a:rPr>
              <a:t>语句收回。</a:t>
            </a:r>
            <a:endParaRPr lang="zh-CN" altLang="en-US" sz="2800"/>
          </a:p>
        </p:txBody>
      </p:sp>
      <p:sp>
        <p:nvSpPr>
          <p:cNvPr id="4" name="日期占位符 3"/>
          <p:cNvSpPr>
            <a:spLocks noGrp="1"/>
          </p:cNvSpPr>
          <p:nvPr>
            <p:ph type="dt" sz="quarter" idx="10"/>
          </p:nvPr>
        </p:nvSpPr>
        <p:spPr/>
        <p:txBody>
          <a:bodyPr/>
          <a:lstStyle/>
          <a:p>
            <a:pPr>
              <a:defRPr/>
            </a:pPr>
            <a:fld id="{2C3303E4-CD3F-46EA-9C26-5FE899F7FEE1}" type="datetime1">
              <a:rPr lang="zh-CN" altLang="en-US"/>
            </a:fld>
            <a:endParaRPr lang="en-US" altLang="zh-CN"/>
          </a:p>
        </p:txBody>
      </p:sp>
      <p:sp>
        <p:nvSpPr>
          <p:cNvPr id="716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9875">
                                            <p:txEl>
                                              <p:pRg st="0" end="0"/>
                                            </p:txEl>
                                          </p:spTgt>
                                        </p:tgtEl>
                                        <p:attrNameLst>
                                          <p:attrName>style.visibility</p:attrName>
                                        </p:attrNameLst>
                                      </p:cBhvr>
                                      <p:to>
                                        <p:strVal val="visible"/>
                                      </p:to>
                                    </p:set>
                                    <p:animEffect transition="in" filter="blinds(horizontal)">
                                      <p:cBhvr>
                                        <p:cTn id="7" dur="500"/>
                                        <p:tgtEl>
                                          <p:spTgt spid="7198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9875">
                                            <p:txEl>
                                              <p:pRg st="1" end="1"/>
                                            </p:txEl>
                                          </p:spTgt>
                                        </p:tgtEl>
                                        <p:attrNameLst>
                                          <p:attrName>style.visibility</p:attrName>
                                        </p:attrNameLst>
                                      </p:cBhvr>
                                      <p:to>
                                        <p:strVal val="visible"/>
                                      </p:to>
                                    </p:set>
                                    <p:animEffect transition="in" filter="blinds(horizontal)">
                                      <p:cBhvr>
                                        <p:cTn id="12" dur="500"/>
                                        <p:tgtEl>
                                          <p:spTgt spid="7198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9875">
                                            <p:txEl>
                                              <p:pRg st="2" end="2"/>
                                            </p:txEl>
                                          </p:spTgt>
                                        </p:tgtEl>
                                        <p:attrNameLst>
                                          <p:attrName>style.visibility</p:attrName>
                                        </p:attrNameLst>
                                      </p:cBhvr>
                                      <p:to>
                                        <p:strVal val="visible"/>
                                      </p:to>
                                    </p:set>
                                    <p:animEffect transition="in" filter="blinds(horizontal)">
                                      <p:cBhvr>
                                        <p:cTn id="17" dur="500"/>
                                        <p:tgtEl>
                                          <p:spTgt spid="7198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9875">
                                            <p:txEl>
                                              <p:pRg st="3" end="3"/>
                                            </p:txEl>
                                          </p:spTgt>
                                        </p:tgtEl>
                                        <p:attrNameLst>
                                          <p:attrName>style.visibility</p:attrName>
                                        </p:attrNameLst>
                                      </p:cBhvr>
                                      <p:to>
                                        <p:strVal val="visible"/>
                                      </p:to>
                                    </p:set>
                                    <p:animEffect transition="in" filter="blinds(horizontal)">
                                      <p:cBhvr>
                                        <p:cTn id="22" dur="500"/>
                                        <p:tgtEl>
                                          <p:spTgt spid="7198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p:cNvSpPr>
          <p:nvPr>
            <p:ph type="title"/>
          </p:nvPr>
        </p:nvSpPr>
        <p:spPr/>
        <p:txBody>
          <a:bodyPr/>
          <a:lstStyle/>
          <a:p>
            <a:pPr eaLnBrk="1" hangingPunct="1"/>
            <a:r>
              <a:rPr lang="en-US" altLang="zh-CN"/>
              <a:t>4.2  </a:t>
            </a:r>
            <a:r>
              <a:rPr lang="zh-CN" altLang="en-US"/>
              <a:t>数据库安全性控制</a:t>
            </a:r>
            <a:endParaRPr lang="zh-CN" altLang="en-US"/>
          </a:p>
        </p:txBody>
      </p:sp>
      <p:sp>
        <p:nvSpPr>
          <p:cNvPr id="72707" name="Rectangle 3"/>
          <p:cNvSpPr>
            <a:spLocks noGrp="1" noRot="1"/>
          </p:cNvSpPr>
          <p:nvPr>
            <p:ph idx="1"/>
          </p:nvPr>
        </p:nvSpPr>
        <p:spPr/>
        <p:txBody>
          <a:bodyPr/>
          <a:lstStyle/>
          <a:p>
            <a:pPr eaLnBrk="1" hangingPunct="1">
              <a:buFont typeface="Wingdings" panose="05000000000000000000" pitchFamily="2" charset="2"/>
              <a:buNone/>
            </a:pPr>
            <a:r>
              <a:rPr lang="en-US" altLang="zh-CN" sz="2800"/>
              <a:t>4.2.1  </a:t>
            </a:r>
            <a:r>
              <a:rPr lang="zh-CN" altLang="en-US" sz="2800"/>
              <a:t>数据库安全性控制概述</a:t>
            </a:r>
            <a:endParaRPr lang="zh-CN" altLang="en-US" sz="2800"/>
          </a:p>
          <a:p>
            <a:pPr eaLnBrk="1" hangingPunct="1">
              <a:buFont typeface="Wingdings" panose="05000000000000000000" pitchFamily="2" charset="2"/>
              <a:buNone/>
            </a:pPr>
            <a:r>
              <a:rPr lang="en-US" altLang="zh-CN" sz="2800"/>
              <a:t>4.2.2  </a:t>
            </a:r>
            <a:r>
              <a:rPr lang="zh-CN" altLang="en-US" sz="2800"/>
              <a:t>用户标识与鉴别</a:t>
            </a:r>
            <a:endParaRPr lang="zh-CN" altLang="en-US" sz="2800"/>
          </a:p>
          <a:p>
            <a:pPr eaLnBrk="1" hangingPunct="1">
              <a:buFont typeface="Wingdings" panose="05000000000000000000" pitchFamily="2" charset="2"/>
              <a:buNone/>
            </a:pPr>
            <a:r>
              <a:rPr lang="en-US" altLang="zh-CN" sz="2800"/>
              <a:t>4.2.3  </a:t>
            </a:r>
            <a:r>
              <a:rPr lang="zh-CN" altLang="en-US" sz="2800"/>
              <a:t>存取控制</a:t>
            </a:r>
            <a:endParaRPr lang="zh-CN" altLang="en-US" sz="2800"/>
          </a:p>
          <a:p>
            <a:pPr eaLnBrk="1" hangingPunct="1">
              <a:buFont typeface="Wingdings" panose="05000000000000000000" pitchFamily="2" charset="2"/>
              <a:buNone/>
            </a:pPr>
            <a:r>
              <a:rPr lang="en-US" altLang="zh-CN" sz="2800"/>
              <a:t>4.2.4  </a:t>
            </a:r>
            <a:r>
              <a:rPr lang="zh-CN" altLang="en-US" sz="2800"/>
              <a:t>自主存取控制方法</a:t>
            </a:r>
            <a:endParaRPr lang="zh-CN" altLang="en-US" sz="2800"/>
          </a:p>
          <a:p>
            <a:pPr eaLnBrk="1" hangingPunct="1">
              <a:buFont typeface="Wingdings" panose="05000000000000000000" pitchFamily="2" charset="2"/>
              <a:buNone/>
            </a:pPr>
            <a:r>
              <a:rPr lang="en-US" altLang="zh-CN" sz="2800"/>
              <a:t>4.2.5  </a:t>
            </a:r>
            <a:r>
              <a:rPr lang="zh-CN" altLang="en-US" sz="2800"/>
              <a:t>强制存取控制方法</a:t>
            </a:r>
            <a:endParaRPr lang="zh-CN" altLang="en-US" sz="2800"/>
          </a:p>
          <a:p>
            <a:pPr eaLnBrk="1" hangingPunct="1">
              <a:buFont typeface="Wingdings" panose="05000000000000000000" pitchFamily="2" charset="2"/>
              <a:buNone/>
            </a:pPr>
            <a:r>
              <a:rPr lang="en-US" altLang="zh-CN" sz="2800">
                <a:solidFill>
                  <a:schemeClr val="tx2"/>
                </a:solidFill>
              </a:rPr>
              <a:t>4.2.6  </a:t>
            </a:r>
            <a:r>
              <a:rPr lang="zh-CN" altLang="en-US" sz="2800">
                <a:solidFill>
                  <a:schemeClr val="tx2"/>
                </a:solidFill>
              </a:rPr>
              <a:t>视图机制</a:t>
            </a:r>
            <a:endParaRPr lang="zh-CN" altLang="en-US" sz="2800">
              <a:solidFill>
                <a:schemeClr val="tx2"/>
              </a:solidFill>
            </a:endParaRPr>
          </a:p>
          <a:p>
            <a:pPr eaLnBrk="1" hangingPunct="1">
              <a:buFont typeface="Wingdings" panose="05000000000000000000" pitchFamily="2" charset="2"/>
              <a:buNone/>
            </a:pPr>
            <a:r>
              <a:rPr lang="en-US" altLang="zh-CN" sz="2800"/>
              <a:t>4.2.7  </a:t>
            </a:r>
            <a:r>
              <a:rPr lang="zh-CN" altLang="en-US" sz="2800"/>
              <a:t>审计</a:t>
            </a:r>
            <a:endParaRPr lang="zh-CN" altLang="en-US" sz="2800"/>
          </a:p>
          <a:p>
            <a:pPr eaLnBrk="1" hangingPunct="1">
              <a:buFont typeface="Wingdings" panose="05000000000000000000" pitchFamily="2" charset="2"/>
              <a:buNone/>
            </a:pPr>
            <a:r>
              <a:rPr lang="en-US" altLang="zh-CN" sz="2800"/>
              <a:t>4.2.8  </a:t>
            </a:r>
            <a:r>
              <a:rPr lang="zh-CN" altLang="en-US" sz="2800"/>
              <a:t>数据加密</a:t>
            </a:r>
            <a:endParaRPr lang="zh-CN" altLang="en-US" sz="2800"/>
          </a:p>
        </p:txBody>
      </p:sp>
      <p:sp>
        <p:nvSpPr>
          <p:cNvPr id="4" name="日期占位符 3"/>
          <p:cNvSpPr>
            <a:spLocks noGrp="1"/>
          </p:cNvSpPr>
          <p:nvPr>
            <p:ph type="dt" sz="quarter" idx="10"/>
          </p:nvPr>
        </p:nvSpPr>
        <p:spPr/>
        <p:txBody>
          <a:bodyPr/>
          <a:lstStyle/>
          <a:p>
            <a:pPr>
              <a:defRPr/>
            </a:pPr>
            <a:fld id="{125E8831-8C96-486F-A7DC-430B70A1C0B2}" type="datetime1">
              <a:rPr lang="zh-CN" altLang="en-US"/>
            </a:fld>
            <a:endParaRPr lang="en-US" altLang="zh-CN"/>
          </a:p>
        </p:txBody>
      </p:sp>
      <p:sp>
        <p:nvSpPr>
          <p:cNvPr id="727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p:cNvSpPr>
          <p:nvPr>
            <p:ph type="title"/>
          </p:nvPr>
        </p:nvSpPr>
        <p:spPr/>
        <p:txBody>
          <a:bodyPr/>
          <a:lstStyle/>
          <a:p>
            <a:pPr eaLnBrk="1" hangingPunct="1"/>
            <a:r>
              <a:rPr lang="en-US" altLang="zh-CN"/>
              <a:t>4.2.6  </a:t>
            </a:r>
            <a:r>
              <a:rPr lang="zh-CN" altLang="en-US"/>
              <a:t>视图机制</a:t>
            </a:r>
            <a:endParaRPr lang="zh-CN" altLang="en-US"/>
          </a:p>
        </p:txBody>
      </p:sp>
      <p:sp>
        <p:nvSpPr>
          <p:cNvPr id="416771" name="Rectangle 3"/>
          <p:cNvSpPr>
            <a:spLocks noGrp="1" noRot="1"/>
          </p:cNvSpPr>
          <p:nvPr>
            <p:ph idx="1"/>
          </p:nvPr>
        </p:nvSpPr>
        <p:spPr/>
        <p:txBody>
          <a:bodyPr/>
          <a:lstStyle/>
          <a:p>
            <a:pPr eaLnBrk="1" hangingPunct="1">
              <a:lnSpc>
                <a:spcPct val="130000"/>
              </a:lnSpc>
            </a:pPr>
            <a:r>
              <a:rPr lang="zh-CN" altLang="en-US" sz="2800"/>
              <a:t>视图机制把要保密的数据对无权存取这些数据的用户隐藏起来，</a:t>
            </a:r>
            <a:endParaRPr lang="zh-CN" altLang="en-US" sz="2800"/>
          </a:p>
          <a:p>
            <a:pPr eaLnBrk="1" hangingPunct="1">
              <a:lnSpc>
                <a:spcPct val="130000"/>
              </a:lnSpc>
            </a:pPr>
            <a:r>
              <a:rPr lang="zh-CN" altLang="en-US" sz="2800"/>
              <a:t> 视图机制更主要的功能在于提供数据独立性，其安全保护功能太不精细，往往远不能达到应用系统的要求。</a:t>
            </a:r>
            <a:endParaRPr lang="zh-CN" altLang="en-US" sz="2800"/>
          </a:p>
        </p:txBody>
      </p:sp>
      <p:sp>
        <p:nvSpPr>
          <p:cNvPr id="4" name="日期占位符 3"/>
          <p:cNvSpPr>
            <a:spLocks noGrp="1"/>
          </p:cNvSpPr>
          <p:nvPr>
            <p:ph type="dt" sz="quarter" idx="10"/>
          </p:nvPr>
        </p:nvSpPr>
        <p:spPr/>
        <p:txBody>
          <a:bodyPr/>
          <a:lstStyle/>
          <a:p>
            <a:pPr>
              <a:defRPr/>
            </a:pPr>
            <a:fld id="{E5557D48-E988-4E46-9F29-B1F548E7EA85}" type="datetime1">
              <a:rPr lang="zh-CN" altLang="en-US"/>
            </a:fld>
            <a:endParaRPr lang="en-US" altLang="zh-CN"/>
          </a:p>
        </p:txBody>
      </p:sp>
      <p:sp>
        <p:nvSpPr>
          <p:cNvPr id="737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6771">
                                            <p:txEl>
                                              <p:pRg st="1" end="1"/>
                                            </p:txEl>
                                          </p:spTgt>
                                        </p:tgtEl>
                                        <p:attrNameLst>
                                          <p:attrName>style.visibility</p:attrName>
                                        </p:attrNameLst>
                                      </p:cBhvr>
                                      <p:to>
                                        <p:strVal val="visible"/>
                                      </p:to>
                                    </p:set>
                                    <p:animEffect transition="in" filter="blinds(horizontal)">
                                      <p:cBhvr>
                                        <p:cTn id="7" dur="500"/>
                                        <p:tgtEl>
                                          <p:spTgt spid="4167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p:cNvSpPr>
          <p:nvPr>
            <p:ph type="title"/>
          </p:nvPr>
        </p:nvSpPr>
        <p:spPr/>
        <p:txBody>
          <a:bodyPr/>
          <a:lstStyle/>
          <a:p>
            <a:pPr eaLnBrk="1" hangingPunct="1"/>
            <a:r>
              <a:rPr lang="zh-CN" altLang="en-US"/>
              <a:t>视图机制（续）</a:t>
            </a:r>
            <a:endParaRPr lang="zh-CN" altLang="en-US"/>
          </a:p>
        </p:txBody>
      </p:sp>
      <p:sp>
        <p:nvSpPr>
          <p:cNvPr id="418819" name="Rectangle 3"/>
          <p:cNvSpPr>
            <a:spLocks noGrp="1" noRot="1"/>
          </p:cNvSpPr>
          <p:nvPr>
            <p:ph idx="1"/>
          </p:nvPr>
        </p:nvSpPr>
        <p:spPr/>
        <p:txBody>
          <a:bodyPr/>
          <a:lstStyle/>
          <a:p>
            <a:pPr eaLnBrk="1" hangingPunct="1">
              <a:lnSpc>
                <a:spcPct val="140000"/>
              </a:lnSpc>
            </a:pPr>
            <a:r>
              <a:rPr lang="zh-CN" altLang="en-US"/>
              <a:t>视图机制与授权机制配合使用</a:t>
            </a:r>
            <a:r>
              <a:rPr lang="en-US" altLang="zh-CN"/>
              <a:t>:</a:t>
            </a:r>
            <a:endParaRPr lang="en-US" altLang="zh-CN"/>
          </a:p>
          <a:p>
            <a:pPr eaLnBrk="1" hangingPunct="1">
              <a:lnSpc>
                <a:spcPct val="140000"/>
              </a:lnSpc>
            </a:pPr>
            <a:r>
              <a:rPr lang="zh-CN" altLang="en-US"/>
              <a:t>首先用视图机制屏蔽掉一部分保密数据</a:t>
            </a:r>
            <a:endParaRPr lang="zh-CN" altLang="en-US"/>
          </a:p>
          <a:p>
            <a:pPr eaLnBrk="1" hangingPunct="1">
              <a:lnSpc>
                <a:spcPct val="140000"/>
              </a:lnSpc>
            </a:pPr>
            <a:r>
              <a:rPr lang="zh-CN" altLang="en-US"/>
              <a:t>视图上面再进一步定义存取权限</a:t>
            </a:r>
            <a:endParaRPr lang="zh-CN" altLang="en-US"/>
          </a:p>
          <a:p>
            <a:pPr eaLnBrk="1" hangingPunct="1">
              <a:lnSpc>
                <a:spcPct val="140000"/>
              </a:lnSpc>
            </a:pPr>
            <a:r>
              <a:rPr lang="zh-CN" altLang="en-US"/>
              <a:t>间接实现了支持存取谓词的用户权限定义</a:t>
            </a:r>
            <a:endParaRPr lang="zh-CN" altLang="en-US"/>
          </a:p>
        </p:txBody>
      </p:sp>
      <p:sp>
        <p:nvSpPr>
          <p:cNvPr id="4" name="日期占位符 3"/>
          <p:cNvSpPr>
            <a:spLocks noGrp="1"/>
          </p:cNvSpPr>
          <p:nvPr>
            <p:ph type="dt" sz="quarter" idx="10"/>
          </p:nvPr>
        </p:nvSpPr>
        <p:spPr/>
        <p:txBody>
          <a:bodyPr/>
          <a:lstStyle/>
          <a:p>
            <a:pPr>
              <a:defRPr/>
            </a:pPr>
            <a:fld id="{78FE6026-4AB6-4BBE-9E42-6BF173B26B56}" type="datetime1">
              <a:rPr lang="zh-CN" altLang="en-US"/>
            </a:fld>
            <a:endParaRPr lang="en-US" altLang="zh-CN"/>
          </a:p>
        </p:txBody>
      </p:sp>
      <p:sp>
        <p:nvSpPr>
          <p:cNvPr id="757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8819">
                                            <p:txEl>
                                              <p:pRg st="1" end="1"/>
                                            </p:txEl>
                                          </p:spTgt>
                                        </p:tgtEl>
                                        <p:attrNameLst>
                                          <p:attrName>style.visibility</p:attrName>
                                        </p:attrNameLst>
                                      </p:cBhvr>
                                      <p:to>
                                        <p:strVal val="visible"/>
                                      </p:to>
                                    </p:set>
                                    <p:animEffect transition="in" filter="blinds(horizontal)">
                                      <p:cBhvr>
                                        <p:cTn id="7" dur="500"/>
                                        <p:tgtEl>
                                          <p:spTgt spid="41881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8819">
                                            <p:txEl>
                                              <p:pRg st="2" end="2"/>
                                            </p:txEl>
                                          </p:spTgt>
                                        </p:tgtEl>
                                        <p:attrNameLst>
                                          <p:attrName>style.visibility</p:attrName>
                                        </p:attrNameLst>
                                      </p:cBhvr>
                                      <p:to>
                                        <p:strVal val="visible"/>
                                      </p:to>
                                    </p:set>
                                    <p:animEffect transition="in" filter="blinds(horizontal)">
                                      <p:cBhvr>
                                        <p:cTn id="10" dur="500"/>
                                        <p:tgtEl>
                                          <p:spTgt spid="41881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18819">
                                            <p:txEl>
                                              <p:pRg st="3" end="3"/>
                                            </p:txEl>
                                          </p:spTgt>
                                        </p:tgtEl>
                                        <p:attrNameLst>
                                          <p:attrName>style.visibility</p:attrName>
                                        </p:attrNameLst>
                                      </p:cBhvr>
                                      <p:to>
                                        <p:strVal val="visible"/>
                                      </p:to>
                                    </p:set>
                                    <p:animEffect transition="in" filter="blinds(horizontal)">
                                      <p:cBhvr>
                                        <p:cTn id="13" dur="500"/>
                                        <p:tgtEl>
                                          <p:spTgt spid="4188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p:cNvSpPr>
          <p:nvPr>
            <p:ph type="title"/>
          </p:nvPr>
        </p:nvSpPr>
        <p:spPr/>
        <p:txBody>
          <a:bodyPr/>
          <a:lstStyle/>
          <a:p>
            <a:pPr eaLnBrk="1" hangingPunct="1"/>
            <a:r>
              <a:rPr lang="en-US" altLang="zh-CN"/>
              <a:t>4.2  </a:t>
            </a:r>
            <a:r>
              <a:rPr lang="zh-CN" altLang="en-US"/>
              <a:t>数据库安全性控制</a:t>
            </a:r>
            <a:endParaRPr lang="zh-CN" altLang="en-US"/>
          </a:p>
        </p:txBody>
      </p:sp>
      <p:sp>
        <p:nvSpPr>
          <p:cNvPr id="76803" name="Rectangle 3"/>
          <p:cNvSpPr>
            <a:spLocks noGrp="1" noRot="1"/>
          </p:cNvSpPr>
          <p:nvPr>
            <p:ph idx="1"/>
          </p:nvPr>
        </p:nvSpPr>
        <p:spPr/>
        <p:txBody>
          <a:bodyPr/>
          <a:lstStyle/>
          <a:p>
            <a:pPr eaLnBrk="1" hangingPunct="1">
              <a:buFont typeface="Wingdings" panose="05000000000000000000" pitchFamily="2" charset="2"/>
              <a:buNone/>
            </a:pPr>
            <a:r>
              <a:rPr lang="en-US" altLang="zh-CN" sz="2800"/>
              <a:t>4.2.1  </a:t>
            </a:r>
            <a:r>
              <a:rPr lang="zh-CN" altLang="en-US" sz="2800"/>
              <a:t>数据库安全性控制概述</a:t>
            </a:r>
            <a:endParaRPr lang="zh-CN" altLang="en-US" sz="2800"/>
          </a:p>
          <a:p>
            <a:pPr eaLnBrk="1" hangingPunct="1">
              <a:buFont typeface="Wingdings" panose="05000000000000000000" pitchFamily="2" charset="2"/>
              <a:buNone/>
            </a:pPr>
            <a:r>
              <a:rPr lang="en-US" altLang="zh-CN" sz="2800"/>
              <a:t>4.2.2  </a:t>
            </a:r>
            <a:r>
              <a:rPr lang="zh-CN" altLang="en-US" sz="2800"/>
              <a:t>用户标识与鉴别</a:t>
            </a:r>
            <a:endParaRPr lang="zh-CN" altLang="en-US" sz="2800"/>
          </a:p>
          <a:p>
            <a:pPr eaLnBrk="1" hangingPunct="1">
              <a:buFont typeface="Wingdings" panose="05000000000000000000" pitchFamily="2" charset="2"/>
              <a:buNone/>
            </a:pPr>
            <a:r>
              <a:rPr lang="en-US" altLang="zh-CN" sz="2800"/>
              <a:t>4.2.3  </a:t>
            </a:r>
            <a:r>
              <a:rPr lang="zh-CN" altLang="en-US" sz="2800"/>
              <a:t>存取控制</a:t>
            </a:r>
            <a:endParaRPr lang="zh-CN" altLang="en-US" sz="2800"/>
          </a:p>
          <a:p>
            <a:pPr eaLnBrk="1" hangingPunct="1">
              <a:buFont typeface="Wingdings" panose="05000000000000000000" pitchFamily="2" charset="2"/>
              <a:buNone/>
            </a:pPr>
            <a:r>
              <a:rPr lang="en-US" altLang="zh-CN" sz="2800"/>
              <a:t>4.2.4  </a:t>
            </a:r>
            <a:r>
              <a:rPr lang="zh-CN" altLang="en-US" sz="2800"/>
              <a:t>自主存取控制方法</a:t>
            </a:r>
            <a:endParaRPr lang="zh-CN" altLang="en-US" sz="2800"/>
          </a:p>
          <a:p>
            <a:pPr eaLnBrk="1" hangingPunct="1">
              <a:buFont typeface="Wingdings" panose="05000000000000000000" pitchFamily="2" charset="2"/>
              <a:buNone/>
            </a:pPr>
            <a:r>
              <a:rPr lang="en-US" altLang="zh-CN" sz="2800"/>
              <a:t>4.2.5  </a:t>
            </a:r>
            <a:r>
              <a:rPr lang="zh-CN" altLang="en-US" sz="2800"/>
              <a:t>强制存取控制方法</a:t>
            </a:r>
            <a:endParaRPr lang="zh-CN" altLang="en-US" sz="2800"/>
          </a:p>
          <a:p>
            <a:pPr eaLnBrk="1" hangingPunct="1">
              <a:buFont typeface="Wingdings" panose="05000000000000000000" pitchFamily="2" charset="2"/>
              <a:buNone/>
            </a:pPr>
            <a:r>
              <a:rPr lang="en-US" altLang="zh-CN" sz="2800"/>
              <a:t>4.2.6  </a:t>
            </a:r>
            <a:r>
              <a:rPr lang="zh-CN" altLang="en-US" sz="2800"/>
              <a:t>视图机制</a:t>
            </a:r>
            <a:endParaRPr lang="zh-CN" altLang="en-US" sz="2800"/>
          </a:p>
          <a:p>
            <a:pPr eaLnBrk="1" hangingPunct="1">
              <a:buFont typeface="Wingdings" panose="05000000000000000000" pitchFamily="2" charset="2"/>
              <a:buNone/>
            </a:pPr>
            <a:r>
              <a:rPr lang="en-US" altLang="zh-CN" sz="2800">
                <a:solidFill>
                  <a:schemeClr val="tx2"/>
                </a:solidFill>
              </a:rPr>
              <a:t>4.2.7  </a:t>
            </a:r>
            <a:r>
              <a:rPr lang="zh-CN" altLang="en-US" sz="2800">
                <a:solidFill>
                  <a:schemeClr val="tx2"/>
                </a:solidFill>
              </a:rPr>
              <a:t>审计</a:t>
            </a:r>
            <a:endParaRPr lang="zh-CN" altLang="en-US" sz="2800">
              <a:solidFill>
                <a:schemeClr val="tx2"/>
              </a:solidFill>
            </a:endParaRPr>
          </a:p>
          <a:p>
            <a:pPr eaLnBrk="1" hangingPunct="1">
              <a:buFont typeface="Wingdings" panose="05000000000000000000" pitchFamily="2" charset="2"/>
              <a:buNone/>
            </a:pPr>
            <a:r>
              <a:rPr lang="en-US" altLang="zh-CN" sz="2800"/>
              <a:t>4.2.8  </a:t>
            </a:r>
            <a:r>
              <a:rPr lang="zh-CN" altLang="en-US" sz="2800"/>
              <a:t>数据加密</a:t>
            </a:r>
            <a:endParaRPr lang="zh-CN" altLang="en-US" sz="2800"/>
          </a:p>
        </p:txBody>
      </p:sp>
      <p:sp>
        <p:nvSpPr>
          <p:cNvPr id="4" name="日期占位符 3"/>
          <p:cNvSpPr>
            <a:spLocks noGrp="1"/>
          </p:cNvSpPr>
          <p:nvPr>
            <p:ph type="dt" sz="quarter" idx="10"/>
          </p:nvPr>
        </p:nvSpPr>
        <p:spPr/>
        <p:txBody>
          <a:bodyPr/>
          <a:lstStyle/>
          <a:p>
            <a:pPr>
              <a:defRPr/>
            </a:pPr>
            <a:fld id="{37D8D1F4-D9D3-4CB4-8D97-E518AD6DCC73}" type="datetime1">
              <a:rPr lang="zh-CN" altLang="en-US"/>
            </a:fld>
            <a:endParaRPr lang="en-US" altLang="zh-CN"/>
          </a:p>
        </p:txBody>
      </p:sp>
      <p:sp>
        <p:nvSpPr>
          <p:cNvPr id="768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p:cNvSpPr>
          <p:nvPr>
            <p:ph type="title"/>
          </p:nvPr>
        </p:nvSpPr>
        <p:spPr/>
        <p:txBody>
          <a:bodyPr/>
          <a:lstStyle/>
          <a:p>
            <a:pPr eaLnBrk="1" hangingPunct="1"/>
            <a:r>
              <a:rPr lang="en-US" altLang="zh-CN"/>
              <a:t>4.2.7  </a:t>
            </a:r>
            <a:r>
              <a:rPr lang="zh-CN" altLang="en-US"/>
              <a:t>审计</a:t>
            </a:r>
            <a:endParaRPr lang="zh-CN" altLang="en-US"/>
          </a:p>
        </p:txBody>
      </p:sp>
      <p:sp>
        <p:nvSpPr>
          <p:cNvPr id="77827" name="Rectangle 3"/>
          <p:cNvSpPr>
            <a:spLocks noGrp="1" noRot="1"/>
          </p:cNvSpPr>
          <p:nvPr>
            <p:ph idx="1"/>
          </p:nvPr>
        </p:nvSpPr>
        <p:spPr/>
        <p:txBody>
          <a:bodyPr/>
          <a:lstStyle/>
          <a:p>
            <a:pPr eaLnBrk="1" hangingPunct="1">
              <a:lnSpc>
                <a:spcPct val="90000"/>
              </a:lnSpc>
            </a:pPr>
            <a:r>
              <a:rPr lang="zh-CN" altLang="en-US" sz="3600"/>
              <a:t>什么是审计</a:t>
            </a:r>
            <a:endParaRPr lang="zh-CN" altLang="en-US" sz="3600"/>
          </a:p>
          <a:p>
            <a:pPr lvl="1" eaLnBrk="1" hangingPunct="1">
              <a:spcBef>
                <a:spcPct val="60000"/>
              </a:spcBef>
            </a:pPr>
            <a:r>
              <a:rPr lang="zh-CN" altLang="en-US"/>
              <a:t>启用一个专用的审计日志（</a:t>
            </a:r>
            <a:r>
              <a:rPr lang="en-US" altLang="zh-CN"/>
              <a:t>Audit Log</a:t>
            </a:r>
            <a:r>
              <a:rPr lang="zh-CN" altLang="en-US"/>
              <a:t>）</a:t>
            </a:r>
            <a:endParaRPr lang="zh-CN" altLang="en-US"/>
          </a:p>
          <a:p>
            <a:pPr lvl="1" eaLnBrk="1" hangingPunct="1">
              <a:spcBef>
                <a:spcPct val="60000"/>
              </a:spcBef>
              <a:buFont typeface="Wingdings" panose="05000000000000000000" pitchFamily="2" charset="2"/>
              <a:buNone/>
            </a:pPr>
            <a:r>
              <a:rPr lang="zh-CN" altLang="en-US"/>
              <a:t>   将用户对数据库的所有操作记录在上面</a:t>
            </a:r>
            <a:endParaRPr lang="zh-CN" altLang="en-US"/>
          </a:p>
          <a:p>
            <a:pPr lvl="1" eaLnBrk="1" hangingPunct="1">
              <a:spcBef>
                <a:spcPct val="60000"/>
              </a:spcBef>
            </a:pPr>
            <a:r>
              <a:rPr lang="en-US" altLang="zh-CN"/>
              <a:t>DBA</a:t>
            </a:r>
            <a:r>
              <a:rPr lang="zh-CN" altLang="en-US"/>
              <a:t>可以利用审计日志中的追踪信息</a:t>
            </a:r>
            <a:endParaRPr lang="zh-CN" altLang="en-US"/>
          </a:p>
          <a:p>
            <a:pPr lvl="1" eaLnBrk="1" hangingPunct="1">
              <a:spcBef>
                <a:spcPct val="60000"/>
              </a:spcBef>
              <a:buFont typeface="Wingdings" panose="05000000000000000000" pitchFamily="2" charset="2"/>
              <a:buNone/>
            </a:pPr>
            <a:r>
              <a:rPr lang="zh-CN" altLang="en-US"/>
              <a:t>  找出非法存取数据的人</a:t>
            </a:r>
            <a:endParaRPr lang="zh-CN" altLang="en-US"/>
          </a:p>
          <a:p>
            <a:pPr lvl="1" eaLnBrk="1" hangingPunct="1">
              <a:spcBef>
                <a:spcPct val="60000"/>
              </a:spcBef>
            </a:pPr>
            <a:r>
              <a:rPr lang="en-US" altLang="zh-CN"/>
              <a:t>C2</a:t>
            </a:r>
            <a:r>
              <a:rPr lang="zh-CN" altLang="en-US"/>
              <a:t>以上安全级别的</a:t>
            </a:r>
            <a:r>
              <a:rPr lang="en-US" altLang="zh-CN"/>
              <a:t>DBMS</a:t>
            </a:r>
            <a:r>
              <a:rPr lang="zh-CN" altLang="en-US"/>
              <a:t>必须具有审计功能</a:t>
            </a:r>
            <a:endParaRPr lang="zh-CN" altLang="en-US"/>
          </a:p>
        </p:txBody>
      </p:sp>
      <p:sp>
        <p:nvSpPr>
          <p:cNvPr id="4" name="日期占位符 3"/>
          <p:cNvSpPr>
            <a:spLocks noGrp="1"/>
          </p:cNvSpPr>
          <p:nvPr>
            <p:ph type="dt" sz="quarter" idx="10"/>
          </p:nvPr>
        </p:nvSpPr>
        <p:spPr/>
        <p:txBody>
          <a:bodyPr/>
          <a:lstStyle/>
          <a:p>
            <a:pPr>
              <a:defRPr/>
            </a:pPr>
            <a:fld id="{FBAD78E0-4628-4FDA-959A-6EDFE260CD11}" type="datetime1">
              <a:rPr lang="zh-CN" altLang="en-US"/>
            </a:fld>
            <a:endParaRPr lang="en-US" altLang="zh-CN"/>
          </a:p>
        </p:txBody>
      </p:sp>
      <p:sp>
        <p:nvSpPr>
          <p:cNvPr id="778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p:cNvSpPr>
          <p:nvPr>
            <p:ph type="title"/>
          </p:nvPr>
        </p:nvSpPr>
        <p:spPr/>
        <p:txBody>
          <a:bodyPr/>
          <a:lstStyle/>
          <a:p>
            <a:pPr eaLnBrk="1" hangingPunct="1"/>
            <a:r>
              <a:rPr lang="en-US" altLang="zh-CN"/>
              <a:t>E-R</a:t>
            </a:r>
            <a:r>
              <a:rPr lang="zh-CN" altLang="en-US"/>
              <a:t>图</a:t>
            </a:r>
            <a:endParaRPr lang="zh-CN" altLang="en-US"/>
          </a:p>
        </p:txBody>
      </p:sp>
      <p:sp>
        <p:nvSpPr>
          <p:cNvPr id="91139" name="Rectangle 3"/>
          <p:cNvSpPr>
            <a:spLocks noGrp="1" noRot="1"/>
          </p:cNvSpPr>
          <p:nvPr>
            <p:ph idx="1"/>
          </p:nvPr>
        </p:nvSpPr>
        <p:spPr/>
        <p:txBody>
          <a:bodyPr/>
          <a:lstStyle/>
          <a:p>
            <a:pPr eaLnBrk="1" hangingPunct="1"/>
            <a:r>
              <a:rPr lang="zh-CN" altLang="en-US"/>
              <a:t>实体型</a:t>
            </a:r>
            <a:endParaRPr lang="zh-CN" altLang="en-US"/>
          </a:p>
          <a:p>
            <a:pPr lvl="1" eaLnBrk="1" hangingPunct="1"/>
            <a:r>
              <a:rPr lang="zh-CN" altLang="en-US"/>
              <a:t>用矩形表示，矩形框内写明实体名。</a:t>
            </a:r>
            <a:endParaRPr lang="zh-CN" altLang="en-US"/>
          </a:p>
          <a:p>
            <a:pPr lvl="1" eaLnBrk="1" hangingPunct="1">
              <a:lnSpc>
                <a:spcPct val="90000"/>
              </a:lnSpc>
              <a:buFont typeface="Wingdings" panose="05000000000000000000" pitchFamily="2" charset="2"/>
              <a:buNone/>
            </a:pPr>
            <a:endParaRPr lang="en-US" altLang="zh-CN"/>
          </a:p>
        </p:txBody>
      </p:sp>
      <p:sp>
        <p:nvSpPr>
          <p:cNvPr id="9114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01D93383-F354-4822-854B-AB0DBC868F69}"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
        <p:nvSpPr>
          <p:cNvPr id="91141" name="Text Box 4"/>
          <p:cNvSpPr txBox="1">
            <a:spLocks noChangeArrowheads="1"/>
          </p:cNvSpPr>
          <p:nvPr/>
        </p:nvSpPr>
        <p:spPr bwMode="auto">
          <a:xfrm>
            <a:off x="2438400" y="3581400"/>
            <a:ext cx="914400" cy="466725"/>
          </a:xfrm>
          <a:prstGeom prst="rect">
            <a:avLst/>
          </a:prstGeom>
          <a:solidFill>
            <a:schemeClr val="accent1"/>
          </a:solidFill>
          <a:ln w="9525">
            <a:solidFill>
              <a:schemeClr val="tx1"/>
            </a:solidFill>
            <a:miter lim="800000"/>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学生</a:t>
            </a:r>
            <a:endParaRPr kumimoji="1" lang="zh-CN" altLang="en-US" sz="2400">
              <a:latin typeface="Times New Roman" panose="02020603050405020304" pitchFamily="18" charset="0"/>
            </a:endParaRPr>
          </a:p>
        </p:txBody>
      </p:sp>
      <p:sp>
        <p:nvSpPr>
          <p:cNvPr id="91142" name="Text Box 5"/>
          <p:cNvSpPr txBox="1">
            <a:spLocks noChangeArrowheads="1"/>
          </p:cNvSpPr>
          <p:nvPr/>
        </p:nvSpPr>
        <p:spPr bwMode="auto">
          <a:xfrm>
            <a:off x="5105400" y="3581400"/>
            <a:ext cx="838200" cy="466725"/>
          </a:xfrm>
          <a:prstGeom prst="rect">
            <a:avLst/>
          </a:prstGeom>
          <a:solidFill>
            <a:schemeClr val="accent1"/>
          </a:solidFill>
          <a:ln w="9525">
            <a:solidFill>
              <a:schemeClr val="tx1"/>
            </a:solidFill>
            <a:miter lim="800000"/>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教师</a:t>
            </a:r>
            <a:endParaRPr kumimoji="1" lang="zh-CN" altLang="en-US" sz="2400" b="1">
              <a:latin typeface="Times New Roman" panose="02020603050405020304" pitchFamily="18" charset="0"/>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p:cNvSpPr>
          <p:nvPr>
            <p:ph type="title"/>
          </p:nvPr>
        </p:nvSpPr>
        <p:spPr/>
        <p:txBody>
          <a:bodyPr/>
          <a:lstStyle/>
          <a:p>
            <a:pPr eaLnBrk="1" hangingPunct="1"/>
            <a:r>
              <a:rPr lang="zh-CN" altLang="en-US"/>
              <a:t>审计（续）</a:t>
            </a:r>
            <a:endParaRPr lang="zh-CN" altLang="en-US"/>
          </a:p>
        </p:txBody>
      </p:sp>
      <p:sp>
        <p:nvSpPr>
          <p:cNvPr id="78851" name="Rectangle 3"/>
          <p:cNvSpPr>
            <a:spLocks noGrp="1" noRot="1"/>
          </p:cNvSpPr>
          <p:nvPr>
            <p:ph idx="1"/>
          </p:nvPr>
        </p:nvSpPr>
        <p:spPr/>
        <p:txBody>
          <a:bodyPr/>
          <a:lstStyle/>
          <a:p>
            <a:pPr eaLnBrk="1" hangingPunct="1"/>
            <a:r>
              <a:rPr lang="zh-CN" altLang="en-US" sz="2800"/>
              <a:t>审计功能的可选性</a:t>
            </a:r>
            <a:endParaRPr lang="zh-CN" altLang="en-US" sz="2800"/>
          </a:p>
          <a:p>
            <a:pPr lvl="1" eaLnBrk="1" hangingPunct="1">
              <a:lnSpc>
                <a:spcPct val="160000"/>
              </a:lnSpc>
            </a:pPr>
            <a:r>
              <a:rPr lang="zh-CN" altLang="en-US"/>
              <a:t>审计很费时间和空间</a:t>
            </a:r>
            <a:endParaRPr lang="zh-CN" altLang="en-US"/>
          </a:p>
          <a:p>
            <a:pPr lvl="1" eaLnBrk="1" hangingPunct="1">
              <a:lnSpc>
                <a:spcPct val="160000"/>
              </a:lnSpc>
            </a:pPr>
            <a:r>
              <a:rPr lang="en-US" altLang="zh-CN"/>
              <a:t>DBA</a:t>
            </a:r>
            <a:r>
              <a:rPr lang="zh-CN" altLang="en-US"/>
              <a:t>可以根据应用对安全性的要求，灵活地打开或关闭审计功能。</a:t>
            </a:r>
            <a:endParaRPr lang="zh-CN" altLang="en-US"/>
          </a:p>
        </p:txBody>
      </p:sp>
      <p:sp>
        <p:nvSpPr>
          <p:cNvPr id="4" name="日期占位符 3"/>
          <p:cNvSpPr>
            <a:spLocks noGrp="1"/>
          </p:cNvSpPr>
          <p:nvPr>
            <p:ph type="dt" sz="quarter" idx="10"/>
          </p:nvPr>
        </p:nvSpPr>
        <p:spPr/>
        <p:txBody>
          <a:bodyPr/>
          <a:lstStyle/>
          <a:p>
            <a:pPr>
              <a:defRPr/>
            </a:pPr>
            <a:fld id="{CAE92F8D-0629-4A03-ADB2-7CAE17B3047D}" type="datetime1">
              <a:rPr lang="zh-CN" altLang="en-US"/>
            </a:fld>
            <a:endParaRPr lang="en-US" altLang="zh-CN"/>
          </a:p>
        </p:txBody>
      </p:sp>
      <p:sp>
        <p:nvSpPr>
          <p:cNvPr id="788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p:cNvSpPr>
          <p:nvPr>
            <p:ph type="title"/>
          </p:nvPr>
        </p:nvSpPr>
        <p:spPr/>
        <p:txBody>
          <a:bodyPr/>
          <a:lstStyle/>
          <a:p>
            <a:pPr eaLnBrk="1" hangingPunct="1"/>
            <a:r>
              <a:rPr lang="zh-CN" altLang="en-US"/>
              <a:t>审计（续）</a:t>
            </a:r>
            <a:endParaRPr lang="zh-CN" altLang="en-US"/>
          </a:p>
        </p:txBody>
      </p:sp>
      <p:sp>
        <p:nvSpPr>
          <p:cNvPr id="79875" name="Rectangle 3"/>
          <p:cNvSpPr>
            <a:spLocks noGrp="1" noRot="1"/>
          </p:cNvSpPr>
          <p:nvPr>
            <p:ph idx="1"/>
          </p:nvPr>
        </p:nvSpPr>
        <p:spPr/>
        <p:txBody>
          <a:bodyPr/>
          <a:lstStyle/>
          <a:p>
            <a:pPr eaLnBrk="1" hangingPunct="1">
              <a:lnSpc>
                <a:spcPct val="150000"/>
              </a:lnSpc>
              <a:spcBef>
                <a:spcPct val="60000"/>
              </a:spcBef>
            </a:pPr>
            <a:r>
              <a:rPr lang="zh-CN" altLang="en-US"/>
              <a:t>强制性机制</a:t>
            </a:r>
            <a:r>
              <a:rPr lang="en-US" altLang="zh-CN"/>
              <a:t>:</a:t>
            </a:r>
            <a:endParaRPr lang="en-US" altLang="zh-CN"/>
          </a:p>
          <a:p>
            <a:pPr lvl="1" eaLnBrk="1" hangingPunct="1">
              <a:lnSpc>
                <a:spcPct val="150000"/>
              </a:lnSpc>
              <a:spcBef>
                <a:spcPct val="60000"/>
              </a:spcBef>
              <a:buFont typeface="Wingdings" panose="05000000000000000000" pitchFamily="2" charset="2"/>
              <a:buNone/>
            </a:pPr>
            <a:r>
              <a:rPr lang="zh-CN" altLang="en-US"/>
              <a:t>用户识别和鉴定、存取控制、视图</a:t>
            </a:r>
            <a:endParaRPr lang="zh-CN" altLang="en-US"/>
          </a:p>
          <a:p>
            <a:pPr eaLnBrk="1" hangingPunct="1">
              <a:lnSpc>
                <a:spcPct val="150000"/>
              </a:lnSpc>
              <a:spcBef>
                <a:spcPct val="60000"/>
              </a:spcBef>
            </a:pPr>
            <a:r>
              <a:rPr lang="zh-CN" altLang="en-US"/>
              <a:t>预防监测手段</a:t>
            </a:r>
            <a:r>
              <a:rPr lang="en-US" altLang="zh-CN"/>
              <a:t>:</a:t>
            </a:r>
            <a:endParaRPr lang="en-US" altLang="zh-CN"/>
          </a:p>
          <a:p>
            <a:pPr eaLnBrk="1" hangingPunct="1">
              <a:lnSpc>
                <a:spcPct val="150000"/>
              </a:lnSpc>
              <a:spcBef>
                <a:spcPct val="60000"/>
              </a:spcBef>
              <a:buFont typeface="Wingdings" panose="05000000000000000000" pitchFamily="2" charset="2"/>
              <a:buNone/>
            </a:pPr>
            <a:r>
              <a:rPr lang="en-US" altLang="zh-CN"/>
              <a:t>     </a:t>
            </a:r>
            <a:r>
              <a:rPr lang="zh-CN" altLang="en-US"/>
              <a:t>审计技术</a:t>
            </a:r>
            <a:endParaRPr lang="zh-CN" altLang="en-US"/>
          </a:p>
        </p:txBody>
      </p:sp>
      <p:sp>
        <p:nvSpPr>
          <p:cNvPr id="4" name="日期占位符 3"/>
          <p:cNvSpPr>
            <a:spLocks noGrp="1"/>
          </p:cNvSpPr>
          <p:nvPr>
            <p:ph type="dt" sz="quarter" idx="10"/>
          </p:nvPr>
        </p:nvSpPr>
        <p:spPr/>
        <p:txBody>
          <a:bodyPr/>
          <a:lstStyle/>
          <a:p>
            <a:pPr>
              <a:defRPr/>
            </a:pPr>
            <a:fld id="{009B8E55-06AD-4613-9CF8-1C68ACD345B7}" type="datetime1">
              <a:rPr lang="zh-CN" altLang="en-US"/>
            </a:fld>
            <a:endParaRPr lang="en-US" altLang="zh-CN"/>
          </a:p>
        </p:txBody>
      </p:sp>
      <p:sp>
        <p:nvSpPr>
          <p:cNvPr id="798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p:cNvSpPr>
          <p:nvPr>
            <p:ph type="title"/>
          </p:nvPr>
        </p:nvSpPr>
        <p:spPr/>
        <p:txBody>
          <a:bodyPr/>
          <a:lstStyle/>
          <a:p>
            <a:pPr eaLnBrk="1" hangingPunct="1"/>
            <a:r>
              <a:rPr lang="en-US" altLang="zh-CN"/>
              <a:t>4.2  </a:t>
            </a:r>
            <a:r>
              <a:rPr lang="zh-CN" altLang="en-US"/>
              <a:t>数据库安全性控制</a:t>
            </a:r>
            <a:endParaRPr lang="zh-CN" altLang="en-US"/>
          </a:p>
        </p:txBody>
      </p:sp>
      <p:sp>
        <p:nvSpPr>
          <p:cNvPr id="80899" name="Rectangle 3"/>
          <p:cNvSpPr>
            <a:spLocks noGrp="1" noRot="1"/>
          </p:cNvSpPr>
          <p:nvPr>
            <p:ph idx="1"/>
          </p:nvPr>
        </p:nvSpPr>
        <p:spPr/>
        <p:txBody>
          <a:bodyPr/>
          <a:lstStyle/>
          <a:p>
            <a:pPr eaLnBrk="1" hangingPunct="1">
              <a:buFont typeface="Wingdings" panose="05000000000000000000" pitchFamily="2" charset="2"/>
              <a:buNone/>
            </a:pPr>
            <a:r>
              <a:rPr lang="en-US" altLang="zh-CN" sz="2800"/>
              <a:t>4.2.1  </a:t>
            </a:r>
            <a:r>
              <a:rPr lang="zh-CN" altLang="en-US" sz="2800"/>
              <a:t>数据库安全性控制概述</a:t>
            </a:r>
            <a:endParaRPr lang="zh-CN" altLang="en-US" sz="2800"/>
          </a:p>
          <a:p>
            <a:pPr eaLnBrk="1" hangingPunct="1">
              <a:buFont typeface="Wingdings" panose="05000000000000000000" pitchFamily="2" charset="2"/>
              <a:buNone/>
            </a:pPr>
            <a:r>
              <a:rPr lang="en-US" altLang="zh-CN" sz="2800"/>
              <a:t>4.2.2  </a:t>
            </a:r>
            <a:r>
              <a:rPr lang="zh-CN" altLang="en-US" sz="2800"/>
              <a:t>用户标识与鉴别</a:t>
            </a:r>
            <a:endParaRPr lang="zh-CN" altLang="en-US" sz="2800"/>
          </a:p>
          <a:p>
            <a:pPr eaLnBrk="1" hangingPunct="1">
              <a:buFont typeface="Wingdings" panose="05000000000000000000" pitchFamily="2" charset="2"/>
              <a:buNone/>
            </a:pPr>
            <a:r>
              <a:rPr lang="en-US" altLang="zh-CN" sz="2800"/>
              <a:t>4.2.3  </a:t>
            </a:r>
            <a:r>
              <a:rPr lang="zh-CN" altLang="en-US" sz="2800"/>
              <a:t>存取控制</a:t>
            </a:r>
            <a:endParaRPr lang="zh-CN" altLang="en-US" sz="2800"/>
          </a:p>
          <a:p>
            <a:pPr eaLnBrk="1" hangingPunct="1">
              <a:buFont typeface="Wingdings" panose="05000000000000000000" pitchFamily="2" charset="2"/>
              <a:buNone/>
            </a:pPr>
            <a:r>
              <a:rPr lang="en-US" altLang="zh-CN" sz="2800"/>
              <a:t>4.2.4  </a:t>
            </a:r>
            <a:r>
              <a:rPr lang="zh-CN" altLang="en-US" sz="2800"/>
              <a:t>自主存取控制方法</a:t>
            </a:r>
            <a:endParaRPr lang="zh-CN" altLang="en-US" sz="2800"/>
          </a:p>
          <a:p>
            <a:pPr eaLnBrk="1" hangingPunct="1">
              <a:buFont typeface="Wingdings" panose="05000000000000000000" pitchFamily="2" charset="2"/>
              <a:buNone/>
            </a:pPr>
            <a:r>
              <a:rPr lang="en-US" altLang="zh-CN" sz="2800"/>
              <a:t>4.2.5  </a:t>
            </a:r>
            <a:r>
              <a:rPr lang="zh-CN" altLang="en-US" sz="2800"/>
              <a:t>强制存取控制方法</a:t>
            </a:r>
            <a:endParaRPr lang="zh-CN" altLang="en-US" sz="2800"/>
          </a:p>
          <a:p>
            <a:pPr eaLnBrk="1" hangingPunct="1">
              <a:buFont typeface="Wingdings" panose="05000000000000000000" pitchFamily="2" charset="2"/>
              <a:buNone/>
            </a:pPr>
            <a:r>
              <a:rPr lang="en-US" altLang="zh-CN" sz="2800"/>
              <a:t>4.2.6  </a:t>
            </a:r>
            <a:r>
              <a:rPr lang="zh-CN" altLang="en-US" sz="2800"/>
              <a:t>视图机制</a:t>
            </a:r>
            <a:endParaRPr lang="zh-CN" altLang="en-US" sz="2800"/>
          </a:p>
          <a:p>
            <a:pPr eaLnBrk="1" hangingPunct="1">
              <a:buFont typeface="Wingdings" panose="05000000000000000000" pitchFamily="2" charset="2"/>
              <a:buNone/>
            </a:pPr>
            <a:r>
              <a:rPr lang="en-US" altLang="zh-CN" sz="2800"/>
              <a:t>4.2.7  </a:t>
            </a:r>
            <a:r>
              <a:rPr lang="zh-CN" altLang="en-US" sz="2800"/>
              <a:t>审计</a:t>
            </a:r>
            <a:endParaRPr lang="zh-CN" altLang="en-US" sz="2800"/>
          </a:p>
          <a:p>
            <a:pPr eaLnBrk="1" hangingPunct="1">
              <a:buFont typeface="Wingdings" panose="05000000000000000000" pitchFamily="2" charset="2"/>
              <a:buNone/>
            </a:pPr>
            <a:r>
              <a:rPr lang="en-US" altLang="zh-CN" sz="2800">
                <a:solidFill>
                  <a:schemeClr val="tx2"/>
                </a:solidFill>
              </a:rPr>
              <a:t>4.2.8  </a:t>
            </a:r>
            <a:r>
              <a:rPr lang="zh-CN" altLang="en-US" sz="2800">
                <a:solidFill>
                  <a:schemeClr val="tx2"/>
                </a:solidFill>
              </a:rPr>
              <a:t>数据加密</a:t>
            </a:r>
            <a:endParaRPr lang="zh-CN" altLang="en-US" sz="2800">
              <a:solidFill>
                <a:schemeClr val="tx2"/>
              </a:solidFill>
            </a:endParaRPr>
          </a:p>
        </p:txBody>
      </p:sp>
      <p:sp>
        <p:nvSpPr>
          <p:cNvPr id="4" name="日期占位符 3"/>
          <p:cNvSpPr>
            <a:spLocks noGrp="1"/>
          </p:cNvSpPr>
          <p:nvPr>
            <p:ph type="dt" sz="quarter" idx="10"/>
          </p:nvPr>
        </p:nvSpPr>
        <p:spPr/>
        <p:txBody>
          <a:bodyPr/>
          <a:lstStyle/>
          <a:p>
            <a:pPr>
              <a:defRPr/>
            </a:pPr>
            <a:fld id="{69A78B68-F00A-4AC4-A64A-29F2EDA324E1}" type="datetime1">
              <a:rPr lang="zh-CN" altLang="en-US"/>
            </a:fld>
            <a:endParaRPr lang="en-US" altLang="zh-CN"/>
          </a:p>
        </p:txBody>
      </p:sp>
      <p:sp>
        <p:nvSpPr>
          <p:cNvPr id="809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p:cNvSpPr>
          <p:nvPr>
            <p:ph type="title"/>
          </p:nvPr>
        </p:nvSpPr>
        <p:spPr/>
        <p:txBody>
          <a:bodyPr/>
          <a:lstStyle/>
          <a:p>
            <a:pPr eaLnBrk="1" hangingPunct="1"/>
            <a:r>
              <a:rPr lang="en-US" altLang="zh-CN"/>
              <a:t>4.2.8  </a:t>
            </a:r>
            <a:r>
              <a:rPr lang="zh-CN" altLang="en-US"/>
              <a:t>数据加密</a:t>
            </a:r>
            <a:endParaRPr lang="zh-CN" altLang="en-US"/>
          </a:p>
        </p:txBody>
      </p:sp>
      <p:sp>
        <p:nvSpPr>
          <p:cNvPr id="81923" name="Rectangle 3"/>
          <p:cNvSpPr>
            <a:spLocks noGrp="1" noRot="1"/>
          </p:cNvSpPr>
          <p:nvPr>
            <p:ph idx="1"/>
          </p:nvPr>
        </p:nvSpPr>
        <p:spPr/>
        <p:txBody>
          <a:bodyPr/>
          <a:lstStyle/>
          <a:p>
            <a:pPr eaLnBrk="1" hangingPunct="1">
              <a:lnSpc>
                <a:spcPct val="90000"/>
              </a:lnSpc>
            </a:pPr>
            <a:r>
              <a:rPr lang="zh-CN" altLang="en-US" sz="2800"/>
              <a:t>数据加密</a:t>
            </a:r>
            <a:endParaRPr lang="zh-CN" altLang="en-US" sz="2800"/>
          </a:p>
          <a:p>
            <a:pPr lvl="1" eaLnBrk="1" hangingPunct="1">
              <a:lnSpc>
                <a:spcPct val="90000"/>
              </a:lnSpc>
            </a:pPr>
            <a:r>
              <a:rPr lang="zh-CN" altLang="en-US"/>
              <a:t>防止数据库中数据在存储和传输中失密的有效手段</a:t>
            </a:r>
            <a:endParaRPr lang="zh-CN" altLang="en-US"/>
          </a:p>
          <a:p>
            <a:pPr eaLnBrk="1" hangingPunct="1">
              <a:lnSpc>
                <a:spcPct val="90000"/>
              </a:lnSpc>
            </a:pPr>
            <a:endParaRPr lang="zh-CN" altLang="en-US" sz="2800"/>
          </a:p>
          <a:p>
            <a:pPr eaLnBrk="1" hangingPunct="1">
              <a:lnSpc>
                <a:spcPct val="90000"/>
              </a:lnSpc>
            </a:pPr>
            <a:r>
              <a:rPr lang="zh-CN" altLang="en-US" sz="2800"/>
              <a:t>加密的基本思想</a:t>
            </a:r>
            <a:endParaRPr lang="zh-CN" altLang="en-US" sz="2800"/>
          </a:p>
          <a:p>
            <a:pPr lvl="1" eaLnBrk="1" hangingPunct="1">
              <a:lnSpc>
                <a:spcPct val="90000"/>
              </a:lnSpc>
            </a:pPr>
            <a:r>
              <a:rPr lang="zh-CN" altLang="en-US"/>
              <a:t>根据一定的算法将原始数据（术语为明文，</a:t>
            </a:r>
            <a:r>
              <a:rPr lang="en-US" altLang="zh-CN"/>
              <a:t>Plain text</a:t>
            </a:r>
            <a:r>
              <a:rPr lang="zh-CN" altLang="en-US"/>
              <a:t>）变换为不可直接识别的格式（术语为密文，</a:t>
            </a:r>
            <a:r>
              <a:rPr lang="en-US" altLang="zh-CN"/>
              <a:t>Cipher text</a:t>
            </a:r>
            <a:r>
              <a:rPr lang="zh-CN" altLang="en-US"/>
              <a:t>）</a:t>
            </a:r>
            <a:endParaRPr lang="zh-CN" altLang="en-US"/>
          </a:p>
          <a:p>
            <a:pPr lvl="1" eaLnBrk="1" hangingPunct="1">
              <a:lnSpc>
                <a:spcPct val="90000"/>
              </a:lnSpc>
            </a:pPr>
            <a:r>
              <a:rPr lang="zh-CN" altLang="en-US"/>
              <a:t>不知道解密算法的人无法获知数据的内容</a:t>
            </a:r>
            <a:endParaRPr lang="zh-CN" altLang="en-US"/>
          </a:p>
        </p:txBody>
      </p:sp>
      <p:sp>
        <p:nvSpPr>
          <p:cNvPr id="4" name="日期占位符 3"/>
          <p:cNvSpPr>
            <a:spLocks noGrp="1"/>
          </p:cNvSpPr>
          <p:nvPr>
            <p:ph type="dt" sz="quarter" idx="10"/>
          </p:nvPr>
        </p:nvSpPr>
        <p:spPr/>
        <p:txBody>
          <a:bodyPr/>
          <a:lstStyle/>
          <a:p>
            <a:pPr>
              <a:defRPr/>
            </a:pPr>
            <a:fld id="{515F0139-B10A-45D3-B669-02F132F7FEDF}" type="datetime1">
              <a:rPr lang="zh-CN" altLang="en-US"/>
            </a:fld>
            <a:endParaRPr lang="en-US" altLang="zh-CN"/>
          </a:p>
        </p:txBody>
      </p:sp>
      <p:sp>
        <p:nvSpPr>
          <p:cNvPr id="819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p:cNvSpPr>
          <p:nvPr>
            <p:ph type="title"/>
          </p:nvPr>
        </p:nvSpPr>
        <p:spPr/>
        <p:txBody>
          <a:bodyPr/>
          <a:lstStyle/>
          <a:p>
            <a:pPr eaLnBrk="1" hangingPunct="1"/>
            <a:r>
              <a:rPr lang="zh-CN" altLang="en-US"/>
              <a:t>数据加密（续）</a:t>
            </a:r>
            <a:endParaRPr lang="zh-CN" altLang="en-US"/>
          </a:p>
        </p:txBody>
      </p:sp>
      <p:sp>
        <p:nvSpPr>
          <p:cNvPr id="82947" name="Rectangle 3"/>
          <p:cNvSpPr>
            <a:spLocks noGrp="1" noRot="1"/>
          </p:cNvSpPr>
          <p:nvPr>
            <p:ph idx="1"/>
          </p:nvPr>
        </p:nvSpPr>
        <p:spPr>
          <a:xfrm>
            <a:off x="468313" y="2060575"/>
            <a:ext cx="8208962" cy="4114800"/>
          </a:xfrm>
        </p:spPr>
        <p:txBody>
          <a:bodyPr/>
          <a:lstStyle/>
          <a:p>
            <a:pPr eaLnBrk="1" hangingPunct="1">
              <a:lnSpc>
                <a:spcPct val="90000"/>
              </a:lnSpc>
            </a:pPr>
            <a:r>
              <a:rPr lang="zh-CN" altLang="en-US" sz="2400"/>
              <a:t>加密方法</a:t>
            </a:r>
            <a:endParaRPr lang="zh-CN" altLang="en-US" sz="2400"/>
          </a:p>
          <a:p>
            <a:pPr lvl="1" eaLnBrk="1" hangingPunct="1"/>
            <a:r>
              <a:rPr lang="zh-CN" altLang="en-US" sz="2000"/>
              <a:t> </a:t>
            </a:r>
            <a:r>
              <a:rPr lang="zh-CN" altLang="en-US">
                <a:solidFill>
                  <a:schemeClr val="tx2"/>
                </a:solidFill>
              </a:rPr>
              <a:t>替换方法</a:t>
            </a:r>
            <a:endParaRPr lang="zh-CN" altLang="en-US">
              <a:solidFill>
                <a:schemeClr val="tx2"/>
              </a:solidFill>
            </a:endParaRPr>
          </a:p>
          <a:p>
            <a:pPr lvl="2" eaLnBrk="1" hangingPunct="1"/>
            <a:r>
              <a:rPr lang="zh-CN" altLang="en-US" sz="2000"/>
              <a:t>使用密钥（</a:t>
            </a:r>
            <a:r>
              <a:rPr lang="en-US" altLang="zh-CN" sz="2000"/>
              <a:t>Encryption Key</a:t>
            </a:r>
            <a:r>
              <a:rPr lang="zh-CN" altLang="en-US" sz="2000"/>
              <a:t>）将明文中的每一个字符转换为密文中的一个字符</a:t>
            </a:r>
            <a:endParaRPr lang="zh-CN" altLang="en-US" sz="2000"/>
          </a:p>
          <a:p>
            <a:pPr lvl="1" eaLnBrk="1" hangingPunct="1">
              <a:spcBef>
                <a:spcPct val="80000"/>
              </a:spcBef>
            </a:pPr>
            <a:r>
              <a:rPr lang="zh-CN" altLang="en-US">
                <a:solidFill>
                  <a:schemeClr val="tx2"/>
                </a:solidFill>
              </a:rPr>
              <a:t>置换方法</a:t>
            </a:r>
            <a:endParaRPr lang="zh-CN" altLang="en-US">
              <a:solidFill>
                <a:schemeClr val="tx2"/>
              </a:solidFill>
            </a:endParaRPr>
          </a:p>
          <a:p>
            <a:pPr lvl="2" eaLnBrk="1" hangingPunct="1"/>
            <a:r>
              <a:rPr lang="zh-CN" altLang="en-US" sz="2000"/>
              <a:t>将明文的字符按不同的顺序重新排列</a:t>
            </a:r>
            <a:endParaRPr lang="zh-CN" altLang="en-US" sz="1800"/>
          </a:p>
          <a:p>
            <a:pPr lvl="1" eaLnBrk="1" hangingPunct="1">
              <a:spcBef>
                <a:spcPct val="80000"/>
              </a:spcBef>
            </a:pPr>
            <a:r>
              <a:rPr lang="zh-CN" altLang="zh-CN">
                <a:solidFill>
                  <a:schemeClr val="tx2"/>
                </a:solidFill>
              </a:rPr>
              <a:t>混合</a:t>
            </a:r>
            <a:r>
              <a:rPr lang="zh-CN" altLang="en-US">
                <a:solidFill>
                  <a:schemeClr val="tx2"/>
                </a:solidFill>
              </a:rPr>
              <a:t>方法</a:t>
            </a:r>
            <a:endParaRPr lang="zh-CN" altLang="en-US" sz="2000">
              <a:solidFill>
                <a:schemeClr val="tx2"/>
              </a:solidFill>
            </a:endParaRPr>
          </a:p>
          <a:p>
            <a:pPr lvl="1" eaLnBrk="1" hangingPunct="1">
              <a:spcBef>
                <a:spcPct val="50000"/>
              </a:spcBef>
              <a:buFont typeface="Wingdings" panose="05000000000000000000" pitchFamily="2" charset="2"/>
              <a:buNone/>
            </a:pPr>
            <a:r>
              <a:rPr lang="zh-CN" altLang="en-US" sz="2000"/>
              <a:t>     美国</a:t>
            </a:r>
            <a:r>
              <a:rPr lang="en-US" altLang="zh-CN" sz="2000"/>
              <a:t>1977</a:t>
            </a:r>
            <a:r>
              <a:rPr lang="zh-CN" altLang="en-US" sz="2000"/>
              <a:t>年制定的官方加密标准：数据加密标准（</a:t>
            </a:r>
            <a:r>
              <a:rPr lang="en-US" altLang="zh-CN" sz="2000"/>
              <a:t>Data Encryption Standard</a:t>
            </a:r>
            <a:r>
              <a:rPr lang="zh-CN" altLang="en-US" sz="2000"/>
              <a:t>，简称</a:t>
            </a:r>
            <a:r>
              <a:rPr lang="en-US" altLang="zh-CN" sz="2000"/>
              <a:t>DES</a:t>
            </a:r>
            <a:r>
              <a:rPr lang="zh-CN" altLang="en-US" sz="2000"/>
              <a:t>）</a:t>
            </a:r>
            <a:endParaRPr lang="zh-CN" altLang="en-US" sz="2000"/>
          </a:p>
        </p:txBody>
      </p:sp>
      <p:sp>
        <p:nvSpPr>
          <p:cNvPr id="4" name="日期占位符 3"/>
          <p:cNvSpPr>
            <a:spLocks noGrp="1"/>
          </p:cNvSpPr>
          <p:nvPr>
            <p:ph type="dt" sz="quarter" idx="10"/>
          </p:nvPr>
        </p:nvSpPr>
        <p:spPr/>
        <p:txBody>
          <a:bodyPr/>
          <a:lstStyle/>
          <a:p>
            <a:pPr>
              <a:defRPr/>
            </a:pPr>
            <a:fld id="{2278F1D9-57DA-4CAD-BA25-5605FDE89534}" type="datetime1">
              <a:rPr lang="zh-CN" altLang="en-US"/>
            </a:fld>
            <a:endParaRPr lang="en-US" altLang="zh-CN"/>
          </a:p>
        </p:txBody>
      </p:sp>
      <p:sp>
        <p:nvSpPr>
          <p:cNvPr id="829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p:cNvSpPr>
          <p:nvPr>
            <p:ph type="title"/>
          </p:nvPr>
        </p:nvSpPr>
        <p:spPr/>
        <p:txBody>
          <a:bodyPr/>
          <a:lstStyle/>
          <a:p>
            <a:pPr eaLnBrk="1" hangingPunct="1"/>
            <a:r>
              <a:rPr lang="zh-CN" altLang="en-US"/>
              <a:t>第四章  数据库安全性</a:t>
            </a:r>
            <a:endParaRPr lang="zh-CN" altLang="en-US"/>
          </a:p>
        </p:txBody>
      </p:sp>
      <p:sp>
        <p:nvSpPr>
          <p:cNvPr id="83971" name="Rectangle 3"/>
          <p:cNvSpPr>
            <a:spLocks noGrp="1" noRot="1"/>
          </p:cNvSpPr>
          <p:nvPr>
            <p:ph idx="1"/>
          </p:nvPr>
        </p:nvSpPr>
        <p:spPr/>
        <p:txBody>
          <a:bodyPr/>
          <a:lstStyle/>
          <a:p>
            <a:pPr algn="just" eaLnBrk="1" hangingPunct="1">
              <a:lnSpc>
                <a:spcPct val="130000"/>
              </a:lnSpc>
              <a:buFont typeface="Wingdings" panose="05000000000000000000" pitchFamily="2" charset="2"/>
              <a:buNone/>
            </a:pPr>
            <a:r>
              <a:rPr lang="en-US" altLang="zh-CN"/>
              <a:t>4.1  </a:t>
            </a:r>
            <a:r>
              <a:rPr lang="zh-CN" altLang="en-US"/>
              <a:t>计算机安全性概论</a:t>
            </a:r>
            <a:endParaRPr lang="zh-CN" altLang="en-US"/>
          </a:p>
          <a:p>
            <a:pPr algn="just" eaLnBrk="1" hangingPunct="1">
              <a:lnSpc>
                <a:spcPct val="130000"/>
              </a:lnSpc>
              <a:buFont typeface="Wingdings" panose="05000000000000000000" pitchFamily="2" charset="2"/>
              <a:buNone/>
            </a:pPr>
            <a:r>
              <a:rPr lang="en-US" altLang="zh-CN"/>
              <a:t>4.2  </a:t>
            </a:r>
            <a:r>
              <a:rPr lang="zh-CN" altLang="en-US"/>
              <a:t>数据库安全性控制</a:t>
            </a:r>
            <a:endParaRPr lang="zh-CN" altLang="en-US"/>
          </a:p>
          <a:p>
            <a:pPr algn="just" eaLnBrk="1" hangingPunct="1">
              <a:lnSpc>
                <a:spcPct val="130000"/>
              </a:lnSpc>
              <a:buFont typeface="Wingdings" panose="05000000000000000000" pitchFamily="2" charset="2"/>
              <a:buNone/>
            </a:pPr>
            <a:r>
              <a:rPr lang="en-US" altLang="zh-CN">
                <a:solidFill>
                  <a:schemeClr val="tx2"/>
                </a:solidFill>
              </a:rPr>
              <a:t>4.3  </a:t>
            </a:r>
            <a:r>
              <a:rPr lang="zh-CN" altLang="en-US">
                <a:solidFill>
                  <a:schemeClr val="tx2"/>
                </a:solidFill>
              </a:rPr>
              <a:t>统计数据库安全性</a:t>
            </a:r>
            <a:endParaRPr lang="zh-CN" altLang="en-US">
              <a:solidFill>
                <a:schemeClr val="tx2"/>
              </a:solidFill>
            </a:endParaRPr>
          </a:p>
          <a:p>
            <a:pPr algn="just" eaLnBrk="1" hangingPunct="1">
              <a:lnSpc>
                <a:spcPct val="130000"/>
              </a:lnSpc>
              <a:buFont typeface="Wingdings" panose="05000000000000000000" pitchFamily="2" charset="2"/>
              <a:buNone/>
            </a:pPr>
            <a:r>
              <a:rPr lang="en-US" altLang="zh-CN"/>
              <a:t>4.4  </a:t>
            </a:r>
            <a:r>
              <a:rPr lang="zh-CN" altLang="en-US"/>
              <a:t>小结</a:t>
            </a:r>
            <a:endParaRPr lang="zh-CN" altLang="en-US"/>
          </a:p>
          <a:p>
            <a:pPr eaLnBrk="1" hangingPunct="1">
              <a:lnSpc>
                <a:spcPct val="130000"/>
              </a:lnSpc>
            </a:pPr>
            <a:endParaRPr lang="en-US" altLang="zh-CN"/>
          </a:p>
        </p:txBody>
      </p:sp>
      <p:sp>
        <p:nvSpPr>
          <p:cNvPr id="4" name="日期占位符 3"/>
          <p:cNvSpPr>
            <a:spLocks noGrp="1"/>
          </p:cNvSpPr>
          <p:nvPr>
            <p:ph type="dt" sz="quarter" idx="10"/>
          </p:nvPr>
        </p:nvSpPr>
        <p:spPr/>
        <p:txBody>
          <a:bodyPr/>
          <a:lstStyle/>
          <a:p>
            <a:pPr>
              <a:defRPr/>
            </a:pPr>
            <a:fld id="{88E61124-C3D5-4415-872A-8BB4BAABACCF}" type="datetime1">
              <a:rPr lang="zh-CN" altLang="en-US"/>
            </a:fld>
            <a:endParaRPr lang="en-US" altLang="zh-CN"/>
          </a:p>
        </p:txBody>
      </p:sp>
      <p:sp>
        <p:nvSpPr>
          <p:cNvPr id="839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p:cNvSpPr>
          <p:nvPr>
            <p:ph type="title"/>
          </p:nvPr>
        </p:nvSpPr>
        <p:spPr/>
        <p:txBody>
          <a:bodyPr/>
          <a:lstStyle/>
          <a:p>
            <a:pPr eaLnBrk="1" hangingPunct="1"/>
            <a:r>
              <a:rPr lang="en-US" altLang="zh-CN"/>
              <a:t>4.3  </a:t>
            </a:r>
            <a:r>
              <a:rPr lang="zh-CN" altLang="en-US"/>
              <a:t>统计数据库安全性</a:t>
            </a:r>
            <a:endParaRPr lang="zh-CN" altLang="en-US"/>
          </a:p>
        </p:txBody>
      </p:sp>
      <p:sp>
        <p:nvSpPr>
          <p:cNvPr id="432131" name="Rectangle 3"/>
          <p:cNvSpPr>
            <a:spLocks noGrp="1" noRot="1"/>
          </p:cNvSpPr>
          <p:nvPr>
            <p:ph idx="1"/>
          </p:nvPr>
        </p:nvSpPr>
        <p:spPr/>
        <p:txBody>
          <a:bodyPr/>
          <a:lstStyle/>
          <a:p>
            <a:pPr eaLnBrk="1" hangingPunct="1"/>
            <a:r>
              <a:rPr lang="zh-CN" altLang="en-US" sz="3600" dirty="0"/>
              <a:t>统计数据库的特点</a:t>
            </a:r>
            <a:endParaRPr lang="zh-CN" altLang="en-US" sz="3600" dirty="0"/>
          </a:p>
          <a:p>
            <a:pPr lvl="1" eaLnBrk="1" hangingPunct="1"/>
            <a:r>
              <a:rPr lang="zh-CN" altLang="en-US" dirty="0"/>
              <a:t>允许用户查询</a:t>
            </a:r>
            <a:r>
              <a:rPr lang="zh-CN" altLang="en-US" dirty="0">
                <a:solidFill>
                  <a:schemeClr val="tx2"/>
                </a:solidFill>
              </a:rPr>
              <a:t>聚集</a:t>
            </a:r>
            <a:r>
              <a:rPr lang="zh-CN" altLang="en-US" dirty="0"/>
              <a:t>类型的信息（例如合计、平均值等）</a:t>
            </a:r>
            <a:endParaRPr lang="zh-CN" altLang="en-US" dirty="0"/>
          </a:p>
          <a:p>
            <a:pPr lvl="1" eaLnBrk="1" hangingPunct="1"/>
            <a:r>
              <a:rPr lang="zh-CN" altLang="en-US" dirty="0"/>
              <a:t>不允许查询</a:t>
            </a:r>
            <a:r>
              <a:rPr lang="zh-CN" altLang="en-US" dirty="0">
                <a:solidFill>
                  <a:schemeClr val="tx2"/>
                </a:solidFill>
              </a:rPr>
              <a:t>单个</a:t>
            </a:r>
            <a:r>
              <a:rPr lang="zh-CN" altLang="en-US" dirty="0"/>
              <a:t>记录信息</a:t>
            </a:r>
            <a:endParaRPr lang="zh-CN" altLang="en-US" dirty="0"/>
          </a:p>
          <a:p>
            <a:pPr eaLnBrk="1" hangingPunct="1"/>
            <a:endParaRPr lang="zh-CN" altLang="en-US" dirty="0"/>
          </a:p>
          <a:p>
            <a:pPr lvl="1" eaLnBrk="1" hangingPunct="1">
              <a:buFont typeface="Wingdings" panose="05000000000000000000" pitchFamily="2" charset="2"/>
              <a:buNone/>
            </a:pPr>
            <a:r>
              <a:rPr lang="zh-CN" altLang="en-US" dirty="0"/>
              <a:t>例：允许查询“程序员的平均工资是多少？”</a:t>
            </a:r>
            <a:endParaRPr lang="zh-CN" altLang="en-US" dirty="0"/>
          </a:p>
          <a:p>
            <a:pPr lvl="1" eaLnBrk="1" hangingPunct="1">
              <a:buFont typeface="Wingdings" panose="05000000000000000000" pitchFamily="2" charset="2"/>
              <a:buNone/>
            </a:pPr>
            <a:r>
              <a:rPr lang="zh-CN" altLang="en-US" dirty="0"/>
              <a:t>        不允许查询“程序员张勇的工资？”</a:t>
            </a:r>
            <a:endParaRPr lang="zh-CN" altLang="en-US" dirty="0"/>
          </a:p>
        </p:txBody>
      </p:sp>
      <p:sp>
        <p:nvSpPr>
          <p:cNvPr id="4" name="日期占位符 3"/>
          <p:cNvSpPr>
            <a:spLocks noGrp="1"/>
          </p:cNvSpPr>
          <p:nvPr>
            <p:ph type="dt" sz="quarter" idx="10"/>
          </p:nvPr>
        </p:nvSpPr>
        <p:spPr/>
        <p:txBody>
          <a:bodyPr/>
          <a:lstStyle/>
          <a:p>
            <a:pPr>
              <a:defRPr/>
            </a:pPr>
            <a:fld id="{C97C718F-B6E9-493C-AF7D-F93E3029E89E}" type="datetime1">
              <a:rPr lang="zh-CN" altLang="en-US"/>
            </a:fld>
            <a:endParaRPr lang="en-US" altLang="zh-CN"/>
          </a:p>
        </p:txBody>
      </p:sp>
      <p:sp>
        <p:nvSpPr>
          <p:cNvPr id="849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2131">
                                            <p:txEl>
                                              <p:pRg st="4" end="4"/>
                                            </p:txEl>
                                          </p:spTgt>
                                        </p:tgtEl>
                                        <p:attrNameLst>
                                          <p:attrName>style.visibility</p:attrName>
                                        </p:attrNameLst>
                                      </p:cBhvr>
                                      <p:to>
                                        <p:strVal val="visible"/>
                                      </p:to>
                                    </p:set>
                                    <p:animEffect transition="in" filter="blinds(horizontal)">
                                      <p:cBhvr>
                                        <p:cTn id="7" dur="500"/>
                                        <p:tgtEl>
                                          <p:spTgt spid="432131">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32131">
                                            <p:txEl>
                                              <p:pRg st="5" end="5"/>
                                            </p:txEl>
                                          </p:spTgt>
                                        </p:tgtEl>
                                        <p:attrNameLst>
                                          <p:attrName>style.visibility</p:attrName>
                                        </p:attrNameLst>
                                      </p:cBhvr>
                                      <p:to>
                                        <p:strVal val="visible"/>
                                      </p:to>
                                    </p:set>
                                    <p:animEffect transition="in" filter="blinds(horizontal)">
                                      <p:cBhvr>
                                        <p:cTn id="10" dur="500"/>
                                        <p:tgtEl>
                                          <p:spTgt spid="4321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p:cNvSpPr>
          <p:nvPr>
            <p:ph type="title"/>
          </p:nvPr>
        </p:nvSpPr>
        <p:spPr/>
        <p:txBody>
          <a:bodyPr/>
          <a:lstStyle/>
          <a:p>
            <a:pPr eaLnBrk="1" hangingPunct="1"/>
            <a:r>
              <a:rPr lang="zh-CN" altLang="en-US"/>
              <a:t>统计数据库安全性（续）</a:t>
            </a:r>
            <a:endParaRPr lang="zh-CN" altLang="en-US"/>
          </a:p>
        </p:txBody>
      </p:sp>
      <p:sp>
        <p:nvSpPr>
          <p:cNvPr id="86019" name="Rectangle 3"/>
          <p:cNvSpPr>
            <a:spLocks noGrp="1" noRot="1"/>
          </p:cNvSpPr>
          <p:nvPr>
            <p:ph idx="1"/>
          </p:nvPr>
        </p:nvSpPr>
        <p:spPr/>
        <p:txBody>
          <a:bodyPr/>
          <a:lstStyle/>
          <a:p>
            <a:pPr eaLnBrk="1" hangingPunct="1">
              <a:lnSpc>
                <a:spcPct val="90000"/>
              </a:lnSpc>
            </a:pPr>
            <a:r>
              <a:rPr lang="zh-CN" altLang="en-US" sz="3600"/>
              <a:t>统计数据库中特殊的安全性问题</a:t>
            </a:r>
            <a:endParaRPr lang="zh-CN" altLang="en-US" sz="3600"/>
          </a:p>
          <a:p>
            <a:pPr lvl="1" eaLnBrk="1" hangingPunct="1">
              <a:lnSpc>
                <a:spcPct val="190000"/>
              </a:lnSpc>
            </a:pPr>
            <a:r>
              <a:rPr lang="zh-CN" altLang="en-US"/>
              <a:t> 隐蔽的信息通道</a:t>
            </a:r>
            <a:endParaRPr lang="zh-CN" altLang="en-US"/>
          </a:p>
          <a:p>
            <a:pPr lvl="1" eaLnBrk="1" hangingPunct="1">
              <a:lnSpc>
                <a:spcPct val="190000"/>
              </a:lnSpc>
            </a:pPr>
            <a:r>
              <a:rPr lang="zh-CN" altLang="en-US"/>
              <a:t> 从合法的查询中推导出不合法的信息</a:t>
            </a:r>
            <a:endParaRPr lang="zh-CN" altLang="en-US"/>
          </a:p>
          <a:p>
            <a:pPr lvl="1" eaLnBrk="1" hangingPunct="1">
              <a:lnSpc>
                <a:spcPct val="90000"/>
              </a:lnSpc>
              <a:spcBef>
                <a:spcPct val="60000"/>
              </a:spcBef>
              <a:buFont typeface="Wingdings" panose="05000000000000000000" pitchFamily="2" charset="2"/>
              <a:buNone/>
            </a:pPr>
            <a:endParaRPr lang="en-US" altLang="zh-CN" sz="3200"/>
          </a:p>
        </p:txBody>
      </p:sp>
      <p:sp>
        <p:nvSpPr>
          <p:cNvPr id="4" name="日期占位符 3"/>
          <p:cNvSpPr>
            <a:spLocks noGrp="1"/>
          </p:cNvSpPr>
          <p:nvPr>
            <p:ph type="dt" sz="quarter" idx="10"/>
          </p:nvPr>
        </p:nvSpPr>
        <p:spPr/>
        <p:txBody>
          <a:bodyPr/>
          <a:lstStyle/>
          <a:p>
            <a:pPr>
              <a:defRPr/>
            </a:pPr>
            <a:fld id="{931E25DE-5FA7-4A89-8E61-81F126F7B304}" type="datetime1">
              <a:rPr lang="zh-CN" altLang="en-US"/>
            </a:fld>
            <a:endParaRPr lang="en-US" altLang="zh-CN"/>
          </a:p>
        </p:txBody>
      </p:sp>
      <p:sp>
        <p:nvSpPr>
          <p:cNvPr id="860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p:cNvSpPr>
          <p:nvPr>
            <p:ph type="title"/>
          </p:nvPr>
        </p:nvSpPr>
        <p:spPr/>
        <p:txBody>
          <a:bodyPr/>
          <a:lstStyle/>
          <a:p>
            <a:pPr eaLnBrk="1" hangingPunct="1"/>
            <a:r>
              <a:rPr lang="zh-CN" altLang="en-US"/>
              <a:t>第四章  数据库安全性</a:t>
            </a:r>
            <a:endParaRPr lang="zh-CN" altLang="en-US"/>
          </a:p>
        </p:txBody>
      </p:sp>
      <p:sp>
        <p:nvSpPr>
          <p:cNvPr id="87043" name="Rectangle 3"/>
          <p:cNvSpPr>
            <a:spLocks noGrp="1" noRot="1"/>
          </p:cNvSpPr>
          <p:nvPr>
            <p:ph idx="1"/>
          </p:nvPr>
        </p:nvSpPr>
        <p:spPr/>
        <p:txBody>
          <a:bodyPr/>
          <a:lstStyle/>
          <a:p>
            <a:pPr algn="just" eaLnBrk="1" hangingPunct="1">
              <a:lnSpc>
                <a:spcPct val="130000"/>
              </a:lnSpc>
              <a:buFont typeface="Wingdings" panose="05000000000000000000" pitchFamily="2" charset="2"/>
              <a:buNone/>
            </a:pPr>
            <a:r>
              <a:rPr lang="en-US" altLang="zh-CN"/>
              <a:t>4.1  </a:t>
            </a:r>
            <a:r>
              <a:rPr lang="zh-CN" altLang="en-US"/>
              <a:t>计算机安全性概论</a:t>
            </a:r>
            <a:endParaRPr lang="zh-CN" altLang="en-US"/>
          </a:p>
          <a:p>
            <a:pPr algn="just" eaLnBrk="1" hangingPunct="1">
              <a:lnSpc>
                <a:spcPct val="130000"/>
              </a:lnSpc>
              <a:buFont typeface="Wingdings" panose="05000000000000000000" pitchFamily="2" charset="2"/>
              <a:buNone/>
            </a:pPr>
            <a:r>
              <a:rPr lang="en-US" altLang="zh-CN"/>
              <a:t>4.2  </a:t>
            </a:r>
            <a:r>
              <a:rPr lang="zh-CN" altLang="en-US"/>
              <a:t>数据库安全性控制</a:t>
            </a:r>
            <a:endParaRPr lang="zh-CN" altLang="en-US"/>
          </a:p>
          <a:p>
            <a:pPr algn="just" eaLnBrk="1" hangingPunct="1">
              <a:lnSpc>
                <a:spcPct val="130000"/>
              </a:lnSpc>
              <a:buFont typeface="Wingdings" panose="05000000000000000000" pitchFamily="2" charset="2"/>
              <a:buNone/>
            </a:pPr>
            <a:r>
              <a:rPr lang="en-US" altLang="zh-CN"/>
              <a:t>4.3  </a:t>
            </a:r>
            <a:r>
              <a:rPr lang="zh-CN" altLang="en-US"/>
              <a:t>统计数据库安全性</a:t>
            </a:r>
            <a:endParaRPr lang="zh-CN" altLang="en-US"/>
          </a:p>
          <a:p>
            <a:pPr algn="just" eaLnBrk="1" hangingPunct="1">
              <a:lnSpc>
                <a:spcPct val="130000"/>
              </a:lnSpc>
              <a:buFont typeface="Wingdings" panose="05000000000000000000" pitchFamily="2" charset="2"/>
              <a:buNone/>
            </a:pPr>
            <a:r>
              <a:rPr lang="en-US" altLang="zh-CN"/>
              <a:t>4.4  </a:t>
            </a:r>
            <a:r>
              <a:rPr lang="zh-CN" altLang="en-US">
                <a:solidFill>
                  <a:schemeClr val="tx2"/>
                </a:solidFill>
              </a:rPr>
              <a:t>小结</a:t>
            </a:r>
            <a:endParaRPr lang="zh-CN" altLang="en-US">
              <a:solidFill>
                <a:schemeClr val="tx2"/>
              </a:solidFill>
            </a:endParaRPr>
          </a:p>
          <a:p>
            <a:pPr eaLnBrk="1" hangingPunct="1"/>
            <a:endParaRPr lang="en-US" altLang="zh-CN">
              <a:solidFill>
                <a:schemeClr val="tx2"/>
              </a:solidFill>
            </a:endParaRPr>
          </a:p>
        </p:txBody>
      </p:sp>
      <p:sp>
        <p:nvSpPr>
          <p:cNvPr id="4" name="日期占位符 3"/>
          <p:cNvSpPr>
            <a:spLocks noGrp="1"/>
          </p:cNvSpPr>
          <p:nvPr>
            <p:ph type="dt" sz="quarter" idx="10"/>
          </p:nvPr>
        </p:nvSpPr>
        <p:spPr/>
        <p:txBody>
          <a:bodyPr/>
          <a:lstStyle/>
          <a:p>
            <a:pPr>
              <a:defRPr/>
            </a:pPr>
            <a:fld id="{F509A2A7-933E-449B-8BF2-D04FDE57E227}" type="datetime1">
              <a:rPr lang="zh-CN" altLang="en-US"/>
            </a:fld>
            <a:endParaRPr lang="en-US" altLang="zh-CN"/>
          </a:p>
        </p:txBody>
      </p:sp>
      <p:sp>
        <p:nvSpPr>
          <p:cNvPr id="870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p:cNvSpPr>
          <p:nvPr>
            <p:ph type="title"/>
          </p:nvPr>
        </p:nvSpPr>
        <p:spPr/>
        <p:txBody>
          <a:bodyPr/>
          <a:lstStyle/>
          <a:p>
            <a:pPr eaLnBrk="1" hangingPunct="1"/>
            <a:r>
              <a:rPr lang="en-US" altLang="zh-CN"/>
              <a:t>4.4  </a:t>
            </a:r>
            <a:r>
              <a:rPr lang="zh-CN" altLang="en-US"/>
              <a:t>小结</a:t>
            </a:r>
            <a:endParaRPr lang="zh-CN" altLang="en-US"/>
          </a:p>
        </p:txBody>
      </p:sp>
      <p:sp>
        <p:nvSpPr>
          <p:cNvPr id="88067" name="Rectangle 3"/>
          <p:cNvSpPr>
            <a:spLocks noGrp="1" noRot="1"/>
          </p:cNvSpPr>
          <p:nvPr>
            <p:ph idx="1"/>
          </p:nvPr>
        </p:nvSpPr>
        <p:spPr/>
        <p:txBody>
          <a:bodyPr/>
          <a:lstStyle/>
          <a:p>
            <a:pPr eaLnBrk="1" hangingPunct="1">
              <a:lnSpc>
                <a:spcPct val="160000"/>
              </a:lnSpc>
              <a:spcBef>
                <a:spcPct val="80000"/>
              </a:spcBef>
            </a:pPr>
            <a:r>
              <a:rPr lang="zh-CN" altLang="en-US" sz="2800"/>
              <a:t>随着计算机网络的发展，数据的共享日益加强，数据的安全保密越来越重要</a:t>
            </a:r>
            <a:endParaRPr lang="zh-CN" altLang="en-US" sz="2800"/>
          </a:p>
          <a:p>
            <a:pPr eaLnBrk="1" hangingPunct="1">
              <a:lnSpc>
                <a:spcPct val="160000"/>
              </a:lnSpc>
              <a:spcBef>
                <a:spcPct val="80000"/>
              </a:spcBef>
            </a:pPr>
            <a:r>
              <a:rPr lang="en-US" altLang="zh-CN" sz="2800"/>
              <a:t>DBMS</a:t>
            </a:r>
            <a:r>
              <a:rPr lang="zh-CN" altLang="en-US" sz="2800"/>
              <a:t>是管理数据的核心，因而其自身必须具有一整套完整而有效的安全性机制。</a:t>
            </a:r>
            <a:endParaRPr lang="zh-CN" altLang="en-US" sz="2800"/>
          </a:p>
        </p:txBody>
      </p:sp>
      <p:sp>
        <p:nvSpPr>
          <p:cNvPr id="4" name="日期占位符 3"/>
          <p:cNvSpPr>
            <a:spLocks noGrp="1"/>
          </p:cNvSpPr>
          <p:nvPr>
            <p:ph type="dt" sz="quarter" idx="10"/>
          </p:nvPr>
        </p:nvSpPr>
        <p:spPr/>
        <p:txBody>
          <a:bodyPr/>
          <a:lstStyle/>
          <a:p>
            <a:pPr>
              <a:defRPr/>
            </a:pPr>
            <a:fld id="{DF829F0F-7ECC-43E5-B491-6C75E220F55B}" type="datetime1">
              <a:rPr lang="zh-CN" altLang="en-US"/>
            </a:fld>
            <a:endParaRPr lang="en-US" altLang="zh-CN"/>
          </a:p>
        </p:txBody>
      </p:sp>
      <p:sp>
        <p:nvSpPr>
          <p:cNvPr id="880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050"/>
          <p:cNvSpPr>
            <a:spLocks noGrp="1" noRot="1"/>
          </p:cNvSpPr>
          <p:nvPr>
            <p:ph type="title"/>
          </p:nvPr>
        </p:nvSpPr>
        <p:spPr/>
        <p:txBody>
          <a:bodyPr/>
          <a:lstStyle/>
          <a:p>
            <a:pPr eaLnBrk="1" hangingPunct="1"/>
            <a:r>
              <a:rPr lang="en-US" altLang="zh-CN"/>
              <a:t>E-R</a:t>
            </a:r>
            <a:r>
              <a:rPr lang="zh-CN" altLang="en-US"/>
              <a:t>图</a:t>
            </a:r>
            <a:r>
              <a:rPr lang="en-US" altLang="zh-CN"/>
              <a:t>(</a:t>
            </a:r>
            <a:r>
              <a:rPr lang="zh-CN" altLang="en-US"/>
              <a:t>续</a:t>
            </a:r>
            <a:r>
              <a:rPr lang="en-US" altLang="zh-CN"/>
              <a:t>)</a:t>
            </a:r>
            <a:endParaRPr lang="en-US" altLang="zh-CN"/>
          </a:p>
        </p:txBody>
      </p:sp>
      <p:sp>
        <p:nvSpPr>
          <p:cNvPr id="92163" name="Rectangle 2051"/>
          <p:cNvSpPr>
            <a:spLocks noGrp="1" noRot="1"/>
          </p:cNvSpPr>
          <p:nvPr>
            <p:ph idx="1"/>
          </p:nvPr>
        </p:nvSpPr>
        <p:spPr/>
        <p:txBody>
          <a:bodyPr/>
          <a:lstStyle/>
          <a:p>
            <a:pPr eaLnBrk="1" hangingPunct="1"/>
            <a:r>
              <a:rPr lang="zh-CN" altLang="en-US"/>
              <a:t>属性</a:t>
            </a:r>
            <a:endParaRPr lang="zh-CN" altLang="en-US"/>
          </a:p>
          <a:p>
            <a:pPr marL="819150" lvl="1" eaLnBrk="1" hangingPunct="1"/>
            <a:r>
              <a:rPr lang="zh-CN" altLang="en-US"/>
              <a:t>用椭圆形表示，并用无向边将其与相应的实体连接起来</a:t>
            </a:r>
            <a:endParaRPr lang="zh-CN" altLang="en-US"/>
          </a:p>
        </p:txBody>
      </p:sp>
      <p:sp>
        <p:nvSpPr>
          <p:cNvPr id="9216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23122B0D-D361-4195-8CF9-348A20FCB313}"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grpSp>
        <p:nvGrpSpPr>
          <p:cNvPr id="92165" name="Group 2061"/>
          <p:cNvGrpSpPr/>
          <p:nvPr/>
        </p:nvGrpSpPr>
        <p:grpSpPr bwMode="auto">
          <a:xfrm>
            <a:off x="1752600" y="3581400"/>
            <a:ext cx="6324600" cy="1524000"/>
            <a:chOff x="1104" y="2256"/>
            <a:chExt cx="3984" cy="960"/>
          </a:xfrm>
        </p:grpSpPr>
        <p:sp>
          <p:nvSpPr>
            <p:cNvPr id="92166" name="Text Box 2052"/>
            <p:cNvSpPr txBox="1">
              <a:spLocks noChangeArrowheads="1"/>
            </p:cNvSpPr>
            <p:nvPr/>
          </p:nvSpPr>
          <p:spPr bwMode="auto">
            <a:xfrm>
              <a:off x="2688" y="2256"/>
              <a:ext cx="576" cy="294"/>
            </a:xfrm>
            <a:prstGeom prst="rect">
              <a:avLst/>
            </a:prstGeom>
            <a:solidFill>
              <a:schemeClr val="accent1"/>
            </a:solidFill>
            <a:ln w="9525">
              <a:solidFill>
                <a:schemeClr val="tx1"/>
              </a:solidFill>
              <a:miter lim="800000"/>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学生</a:t>
              </a:r>
              <a:endParaRPr kumimoji="1" lang="zh-CN" altLang="en-US" sz="2400" b="1">
                <a:latin typeface="Times New Roman" panose="02020603050405020304" pitchFamily="18" charset="0"/>
              </a:endParaRPr>
            </a:p>
          </p:txBody>
        </p:sp>
        <p:sp>
          <p:nvSpPr>
            <p:cNvPr id="92167" name="Oval 2053"/>
            <p:cNvSpPr>
              <a:spLocks noChangeArrowheads="1"/>
            </p:cNvSpPr>
            <p:nvPr/>
          </p:nvSpPr>
          <p:spPr bwMode="auto">
            <a:xfrm>
              <a:off x="1104" y="2928"/>
              <a:ext cx="720" cy="288"/>
            </a:xfrm>
            <a:prstGeom prst="ellipse">
              <a:avLst/>
            </a:prstGeom>
            <a:solidFill>
              <a:schemeClr val="accent1"/>
            </a:solidFill>
            <a:ln w="9525">
              <a:solidFill>
                <a:schemeClr val="tx1"/>
              </a:solidFill>
              <a:rou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rPr>
                <a:t>学号</a:t>
              </a:r>
              <a:endParaRPr kumimoji="1" lang="zh-CN" altLang="en-US" sz="2400">
                <a:latin typeface="Times New Roman" panose="02020603050405020304" pitchFamily="18" charset="0"/>
              </a:endParaRPr>
            </a:p>
          </p:txBody>
        </p:sp>
        <p:sp>
          <p:nvSpPr>
            <p:cNvPr id="92168" name="Oval 2054"/>
            <p:cNvSpPr>
              <a:spLocks noChangeArrowheads="1"/>
            </p:cNvSpPr>
            <p:nvPr/>
          </p:nvSpPr>
          <p:spPr bwMode="auto">
            <a:xfrm>
              <a:off x="4368" y="2880"/>
              <a:ext cx="720" cy="288"/>
            </a:xfrm>
            <a:prstGeom prst="ellipse">
              <a:avLst/>
            </a:prstGeom>
            <a:solidFill>
              <a:schemeClr val="accent1"/>
            </a:solidFill>
            <a:ln w="9525">
              <a:solidFill>
                <a:schemeClr val="tx1"/>
              </a:solidFill>
              <a:rou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rPr>
                <a:t>年龄</a:t>
              </a:r>
              <a:endParaRPr kumimoji="1" lang="zh-CN" altLang="en-US" sz="2400">
                <a:latin typeface="Times New Roman" panose="02020603050405020304" pitchFamily="18" charset="0"/>
              </a:endParaRPr>
            </a:p>
          </p:txBody>
        </p:sp>
        <p:sp>
          <p:nvSpPr>
            <p:cNvPr id="92169" name="Oval 2055"/>
            <p:cNvSpPr>
              <a:spLocks noChangeArrowheads="1"/>
            </p:cNvSpPr>
            <p:nvPr/>
          </p:nvSpPr>
          <p:spPr bwMode="auto">
            <a:xfrm>
              <a:off x="3216" y="2928"/>
              <a:ext cx="720" cy="288"/>
            </a:xfrm>
            <a:prstGeom prst="ellipse">
              <a:avLst/>
            </a:prstGeom>
            <a:solidFill>
              <a:schemeClr val="accent1"/>
            </a:solidFill>
            <a:ln w="9525">
              <a:solidFill>
                <a:schemeClr val="tx1"/>
              </a:solidFill>
              <a:rou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rPr>
                <a:t>性别</a:t>
              </a:r>
              <a:endParaRPr kumimoji="1" lang="zh-CN" altLang="en-US" sz="2400">
                <a:latin typeface="Times New Roman" panose="02020603050405020304" pitchFamily="18" charset="0"/>
              </a:endParaRPr>
            </a:p>
          </p:txBody>
        </p:sp>
        <p:sp>
          <p:nvSpPr>
            <p:cNvPr id="92170" name="Oval 2056"/>
            <p:cNvSpPr>
              <a:spLocks noChangeArrowheads="1"/>
            </p:cNvSpPr>
            <p:nvPr/>
          </p:nvSpPr>
          <p:spPr bwMode="auto">
            <a:xfrm>
              <a:off x="2160" y="2928"/>
              <a:ext cx="720" cy="288"/>
            </a:xfrm>
            <a:prstGeom prst="ellipse">
              <a:avLst/>
            </a:prstGeom>
            <a:solidFill>
              <a:schemeClr val="accent1"/>
            </a:solidFill>
            <a:ln w="9525">
              <a:solidFill>
                <a:schemeClr val="tx1"/>
              </a:solidFill>
              <a:rou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rPr>
                <a:t>姓名</a:t>
              </a:r>
              <a:endParaRPr kumimoji="1" lang="zh-CN" altLang="en-US" sz="2400">
                <a:latin typeface="Times New Roman" panose="02020603050405020304" pitchFamily="18" charset="0"/>
              </a:endParaRPr>
            </a:p>
          </p:txBody>
        </p:sp>
        <p:sp>
          <p:nvSpPr>
            <p:cNvPr id="92171" name="Line 2057"/>
            <p:cNvSpPr>
              <a:spLocks noChangeShapeType="1"/>
            </p:cNvSpPr>
            <p:nvPr/>
          </p:nvSpPr>
          <p:spPr bwMode="auto">
            <a:xfrm flipH="1">
              <a:off x="1536" y="2544"/>
              <a:ext cx="1440" cy="3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72" name="Line 2058"/>
            <p:cNvSpPr>
              <a:spLocks noChangeShapeType="1"/>
            </p:cNvSpPr>
            <p:nvPr/>
          </p:nvSpPr>
          <p:spPr bwMode="auto">
            <a:xfrm flipH="1">
              <a:off x="2592" y="2544"/>
              <a:ext cx="336" cy="3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73" name="Line 2059"/>
            <p:cNvSpPr>
              <a:spLocks noChangeShapeType="1"/>
            </p:cNvSpPr>
            <p:nvPr/>
          </p:nvSpPr>
          <p:spPr bwMode="auto">
            <a:xfrm>
              <a:off x="2928" y="2544"/>
              <a:ext cx="624" cy="3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74" name="Line 2060"/>
            <p:cNvSpPr>
              <a:spLocks noChangeShapeType="1"/>
            </p:cNvSpPr>
            <p:nvPr/>
          </p:nvSpPr>
          <p:spPr bwMode="auto">
            <a:xfrm>
              <a:off x="2928" y="2544"/>
              <a:ext cx="1680" cy="3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p:cNvSpPr>
          <p:nvPr>
            <p:ph type="title"/>
          </p:nvPr>
        </p:nvSpPr>
        <p:spPr/>
        <p:txBody>
          <a:bodyPr/>
          <a:lstStyle/>
          <a:p>
            <a:pPr eaLnBrk="1" hangingPunct="1"/>
            <a:r>
              <a:rPr lang="zh-CN" altLang="en-US"/>
              <a:t>小结（续）</a:t>
            </a:r>
            <a:endParaRPr lang="zh-CN" altLang="en-US"/>
          </a:p>
        </p:txBody>
      </p:sp>
      <p:sp>
        <p:nvSpPr>
          <p:cNvPr id="89091" name="Rectangle 3"/>
          <p:cNvSpPr>
            <a:spLocks noGrp="1" noRot="1"/>
          </p:cNvSpPr>
          <p:nvPr>
            <p:ph idx="1"/>
          </p:nvPr>
        </p:nvSpPr>
        <p:spPr/>
        <p:txBody>
          <a:bodyPr/>
          <a:lstStyle/>
          <a:p>
            <a:pPr eaLnBrk="1" hangingPunct="1">
              <a:lnSpc>
                <a:spcPct val="140000"/>
              </a:lnSpc>
              <a:spcBef>
                <a:spcPct val="80000"/>
              </a:spcBef>
            </a:pPr>
            <a:r>
              <a:rPr lang="en-US" altLang="zh-CN" sz="2800"/>
              <a:t>《</a:t>
            </a:r>
            <a:r>
              <a:rPr lang="zh-CN" altLang="en-US" sz="2800"/>
              <a:t>可信计算机系统评测标准</a:t>
            </a:r>
            <a:r>
              <a:rPr lang="en-US" altLang="zh-CN" sz="2800"/>
              <a:t>》TCSEC/TDI</a:t>
            </a:r>
            <a:r>
              <a:rPr lang="zh-CN" altLang="en-US" sz="2800"/>
              <a:t>是目前各国所引用或制定的一系列安全标准中最重要的一个。 </a:t>
            </a:r>
            <a:endParaRPr lang="zh-CN" altLang="en-US" sz="2800"/>
          </a:p>
          <a:p>
            <a:pPr eaLnBrk="1" hangingPunct="1">
              <a:lnSpc>
                <a:spcPct val="140000"/>
              </a:lnSpc>
              <a:spcBef>
                <a:spcPct val="80000"/>
              </a:spcBef>
            </a:pPr>
            <a:r>
              <a:rPr lang="en-US" altLang="zh-CN" sz="2800"/>
              <a:t>CSEC/TDI</a:t>
            </a:r>
            <a:r>
              <a:rPr lang="zh-CN" altLang="en-US" sz="2800"/>
              <a:t>从</a:t>
            </a:r>
            <a:r>
              <a:rPr lang="zh-CN" altLang="en-US" sz="2800">
                <a:solidFill>
                  <a:schemeClr val="tx2"/>
                </a:solidFill>
              </a:rPr>
              <a:t>安全策略、责任、保证</a:t>
            </a:r>
            <a:r>
              <a:rPr lang="zh-CN" altLang="en-US" sz="2800"/>
              <a:t>和</a:t>
            </a:r>
            <a:r>
              <a:rPr lang="zh-CN" altLang="en-US" sz="2800">
                <a:solidFill>
                  <a:schemeClr val="tx2"/>
                </a:solidFill>
              </a:rPr>
              <a:t>文档</a:t>
            </a:r>
            <a:r>
              <a:rPr lang="zh-CN" altLang="en-US" sz="2800"/>
              <a:t>四个方面描述了安全性级别的指标</a:t>
            </a:r>
            <a:endParaRPr lang="zh-CN" altLang="en-US" sz="2800"/>
          </a:p>
        </p:txBody>
      </p:sp>
      <p:sp>
        <p:nvSpPr>
          <p:cNvPr id="4" name="日期占位符 3"/>
          <p:cNvSpPr>
            <a:spLocks noGrp="1"/>
          </p:cNvSpPr>
          <p:nvPr>
            <p:ph type="dt" sz="quarter" idx="10"/>
          </p:nvPr>
        </p:nvSpPr>
        <p:spPr/>
        <p:txBody>
          <a:bodyPr/>
          <a:lstStyle/>
          <a:p>
            <a:pPr>
              <a:defRPr/>
            </a:pPr>
            <a:fld id="{A727FEEE-049C-45A4-B67F-E9CA4429AC3F}" type="datetime1">
              <a:rPr lang="zh-CN" altLang="en-US"/>
            </a:fld>
            <a:endParaRPr lang="en-US" altLang="zh-CN"/>
          </a:p>
        </p:txBody>
      </p:sp>
      <p:sp>
        <p:nvSpPr>
          <p:cNvPr id="890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p:cNvSpPr>
          <p:nvPr>
            <p:ph type="title"/>
          </p:nvPr>
        </p:nvSpPr>
        <p:spPr/>
        <p:txBody>
          <a:bodyPr/>
          <a:lstStyle/>
          <a:p>
            <a:pPr eaLnBrk="1" hangingPunct="1"/>
            <a:r>
              <a:rPr lang="zh-CN" altLang="en-US"/>
              <a:t>小结（续）</a:t>
            </a:r>
            <a:endParaRPr lang="zh-CN" altLang="en-US"/>
          </a:p>
        </p:txBody>
      </p:sp>
      <p:sp>
        <p:nvSpPr>
          <p:cNvPr id="90115" name="Rectangle 3"/>
          <p:cNvSpPr>
            <a:spLocks noGrp="1" noRot="1"/>
          </p:cNvSpPr>
          <p:nvPr>
            <p:ph idx="1"/>
          </p:nvPr>
        </p:nvSpPr>
        <p:spPr>
          <a:xfrm>
            <a:off x="395288" y="1916113"/>
            <a:ext cx="8208962" cy="4114800"/>
          </a:xfrm>
        </p:spPr>
        <p:txBody>
          <a:bodyPr/>
          <a:lstStyle/>
          <a:p>
            <a:pPr eaLnBrk="1" hangingPunct="1"/>
            <a:r>
              <a:rPr lang="zh-CN" altLang="en-US" sz="2400"/>
              <a:t>实现数据库系统安全性的技术和方法有多种，最重要的是</a:t>
            </a:r>
            <a:r>
              <a:rPr lang="zh-CN" altLang="en-US" sz="2400">
                <a:solidFill>
                  <a:schemeClr val="tx2"/>
                </a:solidFill>
              </a:rPr>
              <a:t>存取控制</a:t>
            </a:r>
            <a:r>
              <a:rPr lang="zh-CN" altLang="en-US" sz="2400"/>
              <a:t>技术和</a:t>
            </a:r>
            <a:r>
              <a:rPr lang="zh-CN" altLang="en-US" sz="2400">
                <a:solidFill>
                  <a:schemeClr val="tx2"/>
                </a:solidFill>
              </a:rPr>
              <a:t>审计</a:t>
            </a:r>
            <a:r>
              <a:rPr lang="zh-CN" altLang="en-US" sz="2400"/>
              <a:t>技术。</a:t>
            </a:r>
            <a:endParaRPr lang="zh-CN" altLang="en-US" sz="2400"/>
          </a:p>
          <a:p>
            <a:pPr lvl="1" eaLnBrk="1" hangingPunct="1"/>
            <a:r>
              <a:rPr lang="zh-CN" altLang="en-US"/>
              <a:t>目前许多大型</a:t>
            </a:r>
            <a:r>
              <a:rPr lang="en-US" altLang="zh-CN"/>
              <a:t>DBMS </a:t>
            </a:r>
            <a:r>
              <a:rPr lang="zh-CN" altLang="en-US"/>
              <a:t>达到了</a:t>
            </a:r>
            <a:r>
              <a:rPr lang="en-US" altLang="zh-CN"/>
              <a:t>C2</a:t>
            </a:r>
            <a:r>
              <a:rPr lang="zh-CN" altLang="en-US"/>
              <a:t>级，其安全版本达到了</a:t>
            </a:r>
            <a:r>
              <a:rPr lang="en-US" altLang="zh-CN"/>
              <a:t>B1</a:t>
            </a:r>
            <a:endParaRPr lang="en-US" altLang="zh-CN"/>
          </a:p>
          <a:p>
            <a:pPr lvl="1" eaLnBrk="1" hangingPunct="1"/>
            <a:r>
              <a:rPr lang="en-US" altLang="zh-CN">
                <a:solidFill>
                  <a:srgbClr val="0000FF"/>
                </a:solidFill>
              </a:rPr>
              <a:t>C2</a:t>
            </a:r>
            <a:r>
              <a:rPr lang="zh-CN" altLang="en-US">
                <a:solidFill>
                  <a:srgbClr val="0000FF"/>
                </a:solidFill>
              </a:rPr>
              <a:t>级</a:t>
            </a:r>
            <a:r>
              <a:rPr lang="zh-CN" altLang="en-US"/>
              <a:t>的</a:t>
            </a:r>
            <a:r>
              <a:rPr lang="en-US" altLang="zh-CN"/>
              <a:t>DBMS</a:t>
            </a:r>
            <a:r>
              <a:rPr lang="zh-CN" altLang="en-US"/>
              <a:t>必须具有</a:t>
            </a:r>
            <a:r>
              <a:rPr lang="zh-CN" altLang="en-US">
                <a:solidFill>
                  <a:srgbClr val="006600"/>
                </a:solidFill>
              </a:rPr>
              <a:t>自主存取控制</a:t>
            </a:r>
            <a:r>
              <a:rPr lang="zh-CN" altLang="en-US"/>
              <a:t>功能和</a:t>
            </a:r>
            <a:r>
              <a:rPr lang="zh-CN" altLang="en-US">
                <a:solidFill>
                  <a:srgbClr val="006600"/>
                </a:solidFill>
              </a:rPr>
              <a:t>初步的审计</a:t>
            </a:r>
            <a:r>
              <a:rPr lang="zh-CN" altLang="en-US"/>
              <a:t>功能</a:t>
            </a:r>
            <a:endParaRPr lang="zh-CN" altLang="en-US"/>
          </a:p>
          <a:p>
            <a:pPr lvl="1" eaLnBrk="1" hangingPunct="1"/>
            <a:r>
              <a:rPr lang="en-US" altLang="zh-CN">
                <a:solidFill>
                  <a:srgbClr val="0000FF"/>
                </a:solidFill>
              </a:rPr>
              <a:t>B1</a:t>
            </a:r>
            <a:r>
              <a:rPr lang="zh-CN" altLang="en-US">
                <a:solidFill>
                  <a:srgbClr val="0000FF"/>
                </a:solidFill>
              </a:rPr>
              <a:t>级</a:t>
            </a:r>
            <a:r>
              <a:rPr lang="zh-CN" altLang="en-US"/>
              <a:t>的</a:t>
            </a:r>
            <a:r>
              <a:rPr lang="en-US" altLang="zh-CN"/>
              <a:t>DBMS</a:t>
            </a:r>
            <a:r>
              <a:rPr lang="zh-CN" altLang="en-US"/>
              <a:t>必须具有</a:t>
            </a:r>
            <a:r>
              <a:rPr lang="zh-CN" altLang="en-US">
                <a:solidFill>
                  <a:srgbClr val="006600"/>
                </a:solidFill>
              </a:rPr>
              <a:t>强制存取控制</a:t>
            </a:r>
            <a:r>
              <a:rPr lang="zh-CN" altLang="en-US"/>
              <a:t>和</a:t>
            </a:r>
            <a:r>
              <a:rPr lang="zh-CN" altLang="en-US">
                <a:solidFill>
                  <a:srgbClr val="006600"/>
                </a:solidFill>
              </a:rPr>
              <a:t>增强的审计</a:t>
            </a:r>
            <a:r>
              <a:rPr lang="zh-CN" altLang="en-US"/>
              <a:t>功能</a:t>
            </a:r>
            <a:endParaRPr lang="zh-CN" altLang="en-US"/>
          </a:p>
          <a:p>
            <a:pPr lvl="1" eaLnBrk="1" hangingPunct="1"/>
            <a:r>
              <a:rPr lang="zh-CN" altLang="en-US"/>
              <a:t>自主存取控制功能一般是通过</a:t>
            </a:r>
            <a:r>
              <a:rPr lang="en-US" altLang="zh-CN"/>
              <a:t>SQL </a:t>
            </a:r>
            <a:r>
              <a:rPr lang="zh-CN" altLang="en-US"/>
              <a:t>的</a:t>
            </a:r>
            <a:r>
              <a:rPr lang="en-US" altLang="zh-CN"/>
              <a:t>GRANT</a:t>
            </a:r>
            <a:r>
              <a:rPr lang="zh-CN" altLang="en-US"/>
              <a:t>语句和</a:t>
            </a:r>
            <a:r>
              <a:rPr lang="en-US" altLang="zh-CN"/>
              <a:t>REVOKE</a:t>
            </a:r>
            <a:r>
              <a:rPr lang="zh-CN" altLang="en-US"/>
              <a:t>语句来实现的</a:t>
            </a:r>
            <a:endParaRPr lang="zh-CN" altLang="en-US"/>
          </a:p>
        </p:txBody>
      </p:sp>
      <p:sp>
        <p:nvSpPr>
          <p:cNvPr id="4" name="日期占位符 3"/>
          <p:cNvSpPr>
            <a:spLocks noGrp="1"/>
          </p:cNvSpPr>
          <p:nvPr>
            <p:ph type="dt" sz="quarter" idx="10"/>
          </p:nvPr>
        </p:nvSpPr>
        <p:spPr/>
        <p:txBody>
          <a:bodyPr/>
          <a:lstStyle/>
          <a:p>
            <a:pPr>
              <a:defRPr/>
            </a:pPr>
            <a:fld id="{D3E9471A-961A-41D4-A064-FE147B6A703D}" type="datetime1">
              <a:rPr lang="zh-CN" altLang="en-US"/>
            </a:fld>
            <a:endParaRPr lang="en-US" altLang="zh-CN"/>
          </a:p>
        </p:txBody>
      </p:sp>
      <p:sp>
        <p:nvSpPr>
          <p:cNvPr id="901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9026750-636D-4A5F-9FEF-8CE0E309C5BB}" type="slidenum">
              <a:rPr lang="en-US" altLang="zh-CN" smtClean="0"/>
            </a:fld>
            <a:endParaRPr kumimoji="0" lang="en-US" altLang="zh-CN" sz="1200">
              <a:solidFill>
                <a:srgbClr val="045C75"/>
              </a:solidFill>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DC5260F2-2A27-48DE-914A-9FBD238B1786}" type="datetime1">
              <a:rPr lang="zh-CN" altLang="en-US"/>
            </a:fld>
            <a:endParaRPr lang="en-US" altLang="zh-CN"/>
          </a:p>
        </p:txBody>
      </p:sp>
      <p:sp>
        <p:nvSpPr>
          <p:cNvPr id="819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
        <p:nvSpPr>
          <p:cNvPr id="8196" name="Rectangle 3"/>
          <p:cNvSpPr>
            <a:spLocks noChangeArrowheads="1"/>
          </p:cNvSpPr>
          <p:nvPr/>
        </p:nvSpPr>
        <p:spPr bwMode="auto">
          <a:xfrm>
            <a:off x="755650" y="990600"/>
            <a:ext cx="7924800"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800" b="1">
                <a:latin typeface="Arial Black" panose="020B0A04020102020204" pitchFamily="34" charset="0"/>
                <a:ea typeface="隶书" panose="02010509060101010101" pitchFamily="49" charset="-122"/>
              </a:rPr>
              <a:t>数据库系统概论</a:t>
            </a:r>
            <a:endParaRPr lang="zh-CN" altLang="en-US" sz="4800" b="1">
              <a:latin typeface="宋体" panose="02010600030101010101" pitchFamily="2" charset="-122"/>
            </a:endParaRPr>
          </a:p>
          <a:p>
            <a:pPr algn="ctr" eaLnBrk="1" hangingPunct="1"/>
            <a:r>
              <a:rPr lang="en-US" altLang="zh-CN" sz="3600" b="1"/>
              <a:t>An Introduction to Database System</a:t>
            </a:r>
            <a:endParaRPr lang="en-US" altLang="zh-CN" sz="3600" b="1"/>
          </a:p>
          <a:p>
            <a:pPr algn="ctr" eaLnBrk="1" hangingPunct="1"/>
            <a:endParaRPr lang="en-US" altLang="zh-CN" sz="4400" b="1">
              <a:latin typeface="楷体_GB2312" pitchFamily="49" charset="-122"/>
              <a:ea typeface="楷体_GB2312" pitchFamily="49" charset="-122"/>
            </a:endParaRPr>
          </a:p>
          <a:p>
            <a:pPr algn="ctr" eaLnBrk="1" hangingPunct="1"/>
            <a:r>
              <a:rPr lang="zh-CN" altLang="en-US" sz="4400" b="1">
                <a:solidFill>
                  <a:schemeClr val="tx2"/>
                </a:solidFill>
                <a:latin typeface="楷体_GB2312" pitchFamily="49" charset="-122"/>
                <a:ea typeface="楷体_GB2312" pitchFamily="49" charset="-122"/>
              </a:rPr>
              <a:t>第五章  数据库完整性</a:t>
            </a:r>
            <a:endParaRPr lang="zh-CN" altLang="en-US" sz="4400" b="1">
              <a:solidFill>
                <a:schemeClr val="tx2"/>
              </a:solidFill>
              <a:latin typeface="楷体_GB2312" pitchFamily="49" charset="-122"/>
              <a:ea typeface="楷体_GB2312" pitchFamily="49" charset="-122"/>
            </a:endParaRPr>
          </a:p>
        </p:txBody>
      </p:sp>
    </p:spTree>
  </p:cSld>
  <p:clrMapOvr>
    <a:masterClrMapping/>
  </p:clrMapOvr>
  <p:transition>
    <p:wipe dir="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p:txBody>
          <a:bodyPr/>
          <a:lstStyle/>
          <a:p>
            <a:pPr eaLnBrk="1" hangingPunct="1"/>
            <a:r>
              <a:rPr lang="zh-CN" altLang="en-US">
                <a:latin typeface="宋体" panose="02010600030101010101" pitchFamily="2" charset="-122"/>
              </a:rPr>
              <a:t>第五章  数据库完整性</a:t>
            </a:r>
            <a:endParaRPr lang="zh-CN" altLang="en-US">
              <a:ea typeface="黑体" panose="02010609060101010101" pitchFamily="49" charset="-122"/>
            </a:endParaRPr>
          </a:p>
        </p:txBody>
      </p:sp>
      <p:sp>
        <p:nvSpPr>
          <p:cNvPr id="335875" name="Rectangle 3"/>
          <p:cNvSpPr>
            <a:spLocks noGrp="1" noRot="1"/>
          </p:cNvSpPr>
          <p:nvPr>
            <p:ph idx="1"/>
          </p:nvPr>
        </p:nvSpPr>
        <p:spPr>
          <a:xfrm>
            <a:off x="755650" y="2133600"/>
            <a:ext cx="7772400" cy="4114800"/>
          </a:xfrm>
        </p:spPr>
        <p:txBody>
          <a:bodyPr/>
          <a:lstStyle/>
          <a:p>
            <a:pPr algn="just" eaLnBrk="1" hangingPunct="1">
              <a:lnSpc>
                <a:spcPct val="90000"/>
              </a:lnSpc>
              <a:buFont typeface="Wingdings" panose="05000000000000000000" pitchFamily="2" charset="2"/>
              <a:buNone/>
            </a:pPr>
            <a:r>
              <a:rPr lang="zh-CN" altLang="en-US" sz="3600"/>
              <a:t>什么是数据库的完整性</a:t>
            </a:r>
            <a:endParaRPr lang="zh-CN" altLang="en-US" sz="2800"/>
          </a:p>
          <a:p>
            <a:pPr lvl="1" algn="just" eaLnBrk="1" hangingPunct="1">
              <a:lnSpc>
                <a:spcPct val="90000"/>
              </a:lnSpc>
            </a:pPr>
            <a:r>
              <a:rPr lang="zh-CN" altLang="en-US"/>
              <a:t>数据的正确性和相容性</a:t>
            </a:r>
            <a:endParaRPr lang="zh-CN" altLang="en-US"/>
          </a:p>
          <a:p>
            <a:pPr lvl="1" algn="just" eaLnBrk="1" hangingPunct="1">
              <a:lnSpc>
                <a:spcPct val="90000"/>
              </a:lnSpc>
            </a:pPr>
            <a:r>
              <a:rPr lang="zh-CN" altLang="en-US"/>
              <a:t>防止不合语义的数据进入数据库。</a:t>
            </a:r>
            <a:endParaRPr lang="zh-CN" altLang="en-US"/>
          </a:p>
          <a:p>
            <a:pPr algn="just" eaLnBrk="1" hangingPunct="1">
              <a:lnSpc>
                <a:spcPct val="90000"/>
              </a:lnSpc>
            </a:pPr>
            <a:endParaRPr lang="zh-CN" altLang="en-US" sz="1400"/>
          </a:p>
          <a:p>
            <a:pPr lvl="1" algn="just" eaLnBrk="1" hangingPunct="1">
              <a:lnSpc>
                <a:spcPct val="90000"/>
              </a:lnSpc>
              <a:buFont typeface="Wingdings" panose="05000000000000000000" pitchFamily="2" charset="2"/>
              <a:buNone/>
            </a:pPr>
            <a:r>
              <a:rPr lang="zh-CN" altLang="en-US"/>
              <a:t>例</a:t>
            </a:r>
            <a:r>
              <a:rPr lang="en-US" altLang="zh-CN"/>
              <a:t>:  </a:t>
            </a:r>
            <a:r>
              <a:rPr lang="zh-CN" altLang="en-US"/>
              <a:t>学生的年龄必须是整数，取值范围为</a:t>
            </a:r>
            <a:r>
              <a:rPr lang="en-US" altLang="zh-CN"/>
              <a:t>14--29</a:t>
            </a:r>
            <a:r>
              <a:rPr lang="zh-CN" altLang="en-US"/>
              <a:t>；</a:t>
            </a:r>
            <a:endParaRPr lang="zh-CN" altLang="en-US"/>
          </a:p>
          <a:p>
            <a:pPr lvl="1" algn="just" eaLnBrk="1" hangingPunct="1">
              <a:lnSpc>
                <a:spcPct val="90000"/>
              </a:lnSpc>
              <a:buFont typeface="Wingdings" panose="05000000000000000000" pitchFamily="2" charset="2"/>
              <a:buNone/>
            </a:pPr>
            <a:r>
              <a:rPr lang="zh-CN" altLang="en-US"/>
              <a:t>       学生的性别只能是男或女；</a:t>
            </a:r>
            <a:endParaRPr lang="zh-CN" altLang="en-US"/>
          </a:p>
          <a:p>
            <a:pPr lvl="1" algn="just" eaLnBrk="1" hangingPunct="1">
              <a:lnSpc>
                <a:spcPct val="90000"/>
              </a:lnSpc>
              <a:buFont typeface="Wingdings" panose="05000000000000000000" pitchFamily="2" charset="2"/>
              <a:buNone/>
            </a:pPr>
            <a:r>
              <a:rPr lang="zh-CN" altLang="en-US"/>
              <a:t>       学生的学号一定是唯一的；</a:t>
            </a:r>
            <a:endParaRPr lang="zh-CN" altLang="en-US"/>
          </a:p>
          <a:p>
            <a:pPr lvl="1" algn="just" eaLnBrk="1" hangingPunct="1">
              <a:lnSpc>
                <a:spcPct val="90000"/>
              </a:lnSpc>
              <a:buFont typeface="Wingdings" panose="05000000000000000000" pitchFamily="2" charset="2"/>
              <a:buNone/>
            </a:pPr>
            <a:r>
              <a:rPr lang="zh-CN" altLang="en-US"/>
              <a:t>       学生所在的系必须是学校开设的系；</a:t>
            </a:r>
            <a:endParaRPr lang="zh-CN" altLang="en-US"/>
          </a:p>
          <a:p>
            <a:pPr algn="just" eaLnBrk="1" hangingPunct="1">
              <a:lnSpc>
                <a:spcPct val="90000"/>
              </a:lnSpc>
            </a:pPr>
            <a:endParaRPr lang="zh-CN" altLang="en-US" sz="1000"/>
          </a:p>
          <a:p>
            <a:pPr lvl="1" algn="just" eaLnBrk="1" hangingPunct="1">
              <a:lnSpc>
                <a:spcPct val="90000"/>
              </a:lnSpc>
            </a:pPr>
            <a:r>
              <a:rPr lang="zh-CN" altLang="en-US"/>
              <a:t>完整性：是否真实地反映现实世界</a:t>
            </a:r>
            <a:endParaRPr lang="zh-CN" altLang="en-US"/>
          </a:p>
        </p:txBody>
      </p:sp>
      <p:sp>
        <p:nvSpPr>
          <p:cNvPr id="4" name="日期占位符 3"/>
          <p:cNvSpPr>
            <a:spLocks noGrp="1"/>
          </p:cNvSpPr>
          <p:nvPr>
            <p:ph type="dt" sz="quarter" idx="10"/>
          </p:nvPr>
        </p:nvSpPr>
        <p:spPr/>
        <p:txBody>
          <a:bodyPr/>
          <a:lstStyle/>
          <a:p>
            <a:pPr>
              <a:defRPr/>
            </a:pPr>
            <a:fld id="{223C23E8-5931-4403-A876-C1ED27B645DC}" type="datetime1">
              <a:rPr lang="zh-CN" altLang="en-US"/>
            </a:fld>
            <a:endParaRPr lang="en-US" altLang="zh-CN"/>
          </a:p>
        </p:txBody>
      </p:sp>
      <p:sp>
        <p:nvSpPr>
          <p:cNvPr id="102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5875">
                                            <p:txEl>
                                              <p:pRg st="2" end="2"/>
                                            </p:txEl>
                                          </p:spTgt>
                                        </p:tgtEl>
                                        <p:attrNameLst>
                                          <p:attrName>style.visibility</p:attrName>
                                        </p:attrNameLst>
                                      </p:cBhvr>
                                      <p:to>
                                        <p:strVal val="visible"/>
                                      </p:to>
                                    </p:set>
                                    <p:animEffect transition="in" filter="blinds(horizontal)">
                                      <p:cBhvr>
                                        <p:cTn id="7" dur="500"/>
                                        <p:tgtEl>
                                          <p:spTgt spid="33587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35875">
                                            <p:txEl>
                                              <p:pRg st="4" end="4"/>
                                            </p:txEl>
                                          </p:spTgt>
                                        </p:tgtEl>
                                        <p:attrNameLst>
                                          <p:attrName>style.visibility</p:attrName>
                                        </p:attrNameLst>
                                      </p:cBhvr>
                                      <p:to>
                                        <p:strVal val="visible"/>
                                      </p:to>
                                    </p:set>
                                    <p:animEffect transition="in" filter="blinds(horizontal)">
                                      <p:cBhvr>
                                        <p:cTn id="10" dur="500"/>
                                        <p:tgtEl>
                                          <p:spTgt spid="33587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35875">
                                            <p:txEl>
                                              <p:pRg st="5" end="5"/>
                                            </p:txEl>
                                          </p:spTgt>
                                        </p:tgtEl>
                                        <p:attrNameLst>
                                          <p:attrName>style.visibility</p:attrName>
                                        </p:attrNameLst>
                                      </p:cBhvr>
                                      <p:to>
                                        <p:strVal val="visible"/>
                                      </p:to>
                                    </p:set>
                                    <p:animEffect transition="in" filter="blinds(horizontal)">
                                      <p:cBhvr>
                                        <p:cTn id="13" dur="500"/>
                                        <p:tgtEl>
                                          <p:spTgt spid="33587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35875">
                                            <p:txEl>
                                              <p:pRg st="6" end="6"/>
                                            </p:txEl>
                                          </p:spTgt>
                                        </p:tgtEl>
                                        <p:attrNameLst>
                                          <p:attrName>style.visibility</p:attrName>
                                        </p:attrNameLst>
                                      </p:cBhvr>
                                      <p:to>
                                        <p:strVal val="visible"/>
                                      </p:to>
                                    </p:set>
                                    <p:animEffect transition="in" filter="blinds(horizontal)">
                                      <p:cBhvr>
                                        <p:cTn id="16" dur="500"/>
                                        <p:tgtEl>
                                          <p:spTgt spid="335875">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35875">
                                            <p:txEl>
                                              <p:pRg st="7" end="7"/>
                                            </p:txEl>
                                          </p:spTgt>
                                        </p:tgtEl>
                                        <p:attrNameLst>
                                          <p:attrName>style.visibility</p:attrName>
                                        </p:attrNameLst>
                                      </p:cBhvr>
                                      <p:to>
                                        <p:strVal val="visible"/>
                                      </p:to>
                                    </p:set>
                                    <p:animEffect transition="in" filter="blinds(horizontal)">
                                      <p:cBhvr>
                                        <p:cTn id="19" dur="500"/>
                                        <p:tgtEl>
                                          <p:spTgt spid="33587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35875">
                                            <p:txEl>
                                              <p:pRg st="9" end="9"/>
                                            </p:txEl>
                                          </p:spTgt>
                                        </p:tgtEl>
                                        <p:attrNameLst>
                                          <p:attrName>style.visibility</p:attrName>
                                        </p:attrNameLst>
                                      </p:cBhvr>
                                      <p:to>
                                        <p:strVal val="visible"/>
                                      </p:to>
                                    </p:set>
                                    <p:animEffect transition="in" filter="blinds(horizontal)">
                                      <p:cBhvr>
                                        <p:cTn id="24" dur="500"/>
                                        <p:tgtEl>
                                          <p:spTgt spid="3358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a:lstStyle/>
          <a:p>
            <a:pPr eaLnBrk="1" hangingPunct="1"/>
            <a:r>
              <a:rPr lang="zh-CN" altLang="en-US" sz="4800"/>
              <a:t>完整性控制机制</a:t>
            </a:r>
            <a:endParaRPr lang="zh-CN" altLang="en-US" sz="4000"/>
          </a:p>
        </p:txBody>
      </p:sp>
      <p:sp>
        <p:nvSpPr>
          <p:cNvPr id="11267" name="Rectangle 3"/>
          <p:cNvSpPr>
            <a:spLocks noGrp="1" noRot="1"/>
          </p:cNvSpPr>
          <p:nvPr>
            <p:ph idx="1"/>
          </p:nvPr>
        </p:nvSpPr>
        <p:spPr/>
        <p:txBody>
          <a:bodyPr/>
          <a:lstStyle/>
          <a:p>
            <a:pPr lvl="1" eaLnBrk="1" hangingPunct="1">
              <a:lnSpc>
                <a:spcPct val="150000"/>
              </a:lnSpc>
              <a:buFont typeface="Wingdings" panose="05000000000000000000" pitchFamily="2" charset="2"/>
              <a:buNone/>
            </a:pPr>
            <a:r>
              <a:rPr lang="en-US" altLang="zh-CN"/>
              <a:t>1.</a:t>
            </a:r>
            <a:r>
              <a:rPr lang="zh-CN" altLang="en-US"/>
              <a:t>完整性约束条件定义机制</a:t>
            </a:r>
            <a:endParaRPr lang="zh-CN" altLang="en-US"/>
          </a:p>
          <a:p>
            <a:pPr lvl="1" eaLnBrk="1" hangingPunct="1">
              <a:lnSpc>
                <a:spcPct val="150000"/>
              </a:lnSpc>
              <a:buFont typeface="Wingdings" panose="05000000000000000000" pitchFamily="2" charset="2"/>
              <a:buNone/>
            </a:pPr>
            <a:r>
              <a:rPr lang="en-US" altLang="zh-CN"/>
              <a:t>2.</a:t>
            </a:r>
            <a:r>
              <a:rPr lang="zh-CN" altLang="en-US"/>
              <a:t>完整性检查机制</a:t>
            </a:r>
            <a:endParaRPr lang="zh-CN" altLang="en-US"/>
          </a:p>
          <a:p>
            <a:pPr lvl="1" eaLnBrk="1" hangingPunct="1">
              <a:lnSpc>
                <a:spcPct val="150000"/>
              </a:lnSpc>
              <a:buFont typeface="Wingdings" panose="05000000000000000000" pitchFamily="2" charset="2"/>
              <a:buNone/>
            </a:pPr>
            <a:r>
              <a:rPr lang="en-US" altLang="zh-CN"/>
              <a:t>3.</a:t>
            </a:r>
            <a:r>
              <a:rPr lang="zh-CN" altLang="en-US"/>
              <a:t>违约反应</a:t>
            </a:r>
            <a:endParaRPr lang="zh-CN" altLang="en-US"/>
          </a:p>
          <a:p>
            <a:pPr lvl="1" eaLnBrk="1" hangingPunct="1">
              <a:lnSpc>
                <a:spcPct val="90000"/>
              </a:lnSpc>
              <a:buFont typeface="Wingdings" panose="05000000000000000000" pitchFamily="2" charset="2"/>
              <a:buNone/>
            </a:pPr>
            <a:r>
              <a:rPr lang="zh-CN" altLang="en-US"/>
              <a:t>    </a:t>
            </a:r>
            <a:endParaRPr lang="zh-CN" altLang="en-US"/>
          </a:p>
        </p:txBody>
      </p:sp>
      <p:sp>
        <p:nvSpPr>
          <p:cNvPr id="4" name="日期占位符 3"/>
          <p:cNvSpPr>
            <a:spLocks noGrp="1"/>
          </p:cNvSpPr>
          <p:nvPr>
            <p:ph type="dt" sz="quarter" idx="10"/>
          </p:nvPr>
        </p:nvSpPr>
        <p:spPr/>
        <p:txBody>
          <a:bodyPr/>
          <a:lstStyle/>
          <a:p>
            <a:pPr>
              <a:defRPr/>
            </a:pPr>
            <a:fld id="{FDD173D5-4571-4B23-BEA3-A809E72856BF}" type="datetime1">
              <a:rPr lang="zh-CN" altLang="en-US"/>
            </a:fld>
            <a:endParaRPr lang="en-US" altLang="zh-CN"/>
          </a:p>
        </p:txBody>
      </p:sp>
      <p:sp>
        <p:nvSpPr>
          <p:cNvPr id="11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p:cNvSpPr>
          <p:nvPr>
            <p:ph type="title"/>
          </p:nvPr>
        </p:nvSpPr>
        <p:spPr/>
        <p:txBody>
          <a:bodyPr/>
          <a:lstStyle/>
          <a:p>
            <a:pPr eaLnBrk="1" hangingPunct="1"/>
            <a:r>
              <a:rPr lang="zh-CN" altLang="en-US" sz="4800"/>
              <a:t>完整性约束条件定义</a:t>
            </a:r>
            <a:endParaRPr lang="zh-CN" altLang="en-US"/>
          </a:p>
        </p:txBody>
      </p:sp>
      <p:sp>
        <p:nvSpPr>
          <p:cNvPr id="12291" name="Rectangle 3"/>
          <p:cNvSpPr>
            <a:spLocks noGrp="1" noRot="1"/>
          </p:cNvSpPr>
          <p:nvPr>
            <p:ph idx="1"/>
          </p:nvPr>
        </p:nvSpPr>
        <p:spPr/>
        <p:txBody>
          <a:bodyPr/>
          <a:lstStyle/>
          <a:p>
            <a:pPr eaLnBrk="1" hangingPunct="1">
              <a:spcBef>
                <a:spcPct val="60000"/>
              </a:spcBef>
            </a:pPr>
            <a:r>
              <a:rPr lang="zh-CN" altLang="en-US"/>
              <a:t>完整性约束条件：数据模型的组成部分约束数据库中数据的语义</a:t>
            </a:r>
            <a:endParaRPr lang="zh-CN" altLang="en-US"/>
          </a:p>
          <a:p>
            <a:pPr eaLnBrk="1" hangingPunct="1">
              <a:spcBef>
                <a:spcPct val="60000"/>
              </a:spcBef>
            </a:pPr>
            <a:r>
              <a:rPr lang="en-US" altLang="zh-CN"/>
              <a:t>DBMS</a:t>
            </a:r>
            <a:r>
              <a:rPr lang="zh-CN" altLang="en-US"/>
              <a:t>应提供定义数据库完整性约束条件，并把它们作为模式的一部分存入数据库中</a:t>
            </a:r>
            <a:endParaRPr lang="zh-CN" altLang="en-US" sz="2800"/>
          </a:p>
        </p:txBody>
      </p:sp>
      <p:sp>
        <p:nvSpPr>
          <p:cNvPr id="4" name="日期占位符 3"/>
          <p:cNvSpPr>
            <a:spLocks noGrp="1"/>
          </p:cNvSpPr>
          <p:nvPr>
            <p:ph type="dt" sz="quarter" idx="10"/>
          </p:nvPr>
        </p:nvSpPr>
        <p:spPr/>
        <p:txBody>
          <a:bodyPr/>
          <a:lstStyle/>
          <a:p>
            <a:pPr>
              <a:defRPr/>
            </a:pPr>
            <a:fld id="{B7500AC9-4162-4738-B1BD-5364CC59D6EA}" type="datetime1">
              <a:rPr lang="zh-CN" altLang="en-US"/>
            </a:fld>
            <a:endParaRPr lang="en-US" altLang="zh-CN"/>
          </a:p>
        </p:txBody>
      </p:sp>
      <p:sp>
        <p:nvSpPr>
          <p:cNvPr id="12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p:txBody>
          <a:bodyPr/>
          <a:lstStyle/>
          <a:p>
            <a:pPr eaLnBrk="1" hangingPunct="1"/>
            <a:r>
              <a:rPr lang="zh-CN" altLang="en-US" sz="4800"/>
              <a:t>完整性控制机制</a:t>
            </a:r>
            <a:endParaRPr lang="zh-CN" altLang="en-US"/>
          </a:p>
        </p:txBody>
      </p:sp>
      <p:sp>
        <p:nvSpPr>
          <p:cNvPr id="13315" name="Rectangle 3"/>
          <p:cNvSpPr>
            <a:spLocks noGrp="1" noRot="1"/>
          </p:cNvSpPr>
          <p:nvPr>
            <p:ph idx="1"/>
          </p:nvPr>
        </p:nvSpPr>
        <p:spPr/>
        <p:txBody>
          <a:bodyPr/>
          <a:lstStyle/>
          <a:p>
            <a:pPr eaLnBrk="1" hangingPunct="1">
              <a:lnSpc>
                <a:spcPct val="160000"/>
              </a:lnSpc>
            </a:pPr>
            <a:r>
              <a:rPr lang="zh-CN" altLang="en-US"/>
              <a:t>检查用户发出的操作请求是否违背了完整性约束条件</a:t>
            </a:r>
            <a:endParaRPr lang="zh-CN" altLang="en-US"/>
          </a:p>
          <a:p>
            <a:pPr lvl="1" eaLnBrk="1" hangingPunct="1">
              <a:lnSpc>
                <a:spcPct val="90000"/>
              </a:lnSpc>
              <a:buFont typeface="Wingdings" panose="05000000000000000000" pitchFamily="2" charset="2"/>
              <a:buNone/>
            </a:pPr>
            <a:r>
              <a:rPr lang="zh-CN" altLang="en-US"/>
              <a:t>    </a:t>
            </a:r>
            <a:endParaRPr lang="zh-CN" altLang="en-US"/>
          </a:p>
        </p:txBody>
      </p:sp>
      <p:sp>
        <p:nvSpPr>
          <p:cNvPr id="4" name="日期占位符 3"/>
          <p:cNvSpPr>
            <a:spLocks noGrp="1"/>
          </p:cNvSpPr>
          <p:nvPr>
            <p:ph type="dt" sz="quarter" idx="10"/>
          </p:nvPr>
        </p:nvSpPr>
        <p:spPr/>
        <p:txBody>
          <a:bodyPr/>
          <a:lstStyle/>
          <a:p>
            <a:pPr>
              <a:defRPr/>
            </a:pPr>
            <a:fld id="{BEB45AF0-B95E-419D-8B4F-8EA52DD25780}" type="datetime1">
              <a:rPr lang="zh-CN" altLang="en-US"/>
            </a:fld>
            <a:endParaRPr lang="en-US" altLang="zh-CN"/>
          </a:p>
        </p:txBody>
      </p:sp>
      <p:sp>
        <p:nvSpPr>
          <p:cNvPr id="133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p:txBody>
          <a:bodyPr/>
          <a:lstStyle/>
          <a:p>
            <a:pPr eaLnBrk="1" hangingPunct="1"/>
            <a:r>
              <a:rPr lang="zh-CN" altLang="en-US"/>
              <a:t>第五章  数据库完整性</a:t>
            </a:r>
            <a:endParaRPr lang="zh-CN" altLang="en-US"/>
          </a:p>
        </p:txBody>
      </p:sp>
      <p:sp>
        <p:nvSpPr>
          <p:cNvPr id="14339"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solidFill>
                  <a:schemeClr val="hlink"/>
                </a:solidFill>
              </a:rPr>
              <a:t>5.1  </a:t>
            </a:r>
            <a:r>
              <a:rPr lang="zh-CN" altLang="en-US">
                <a:solidFill>
                  <a:schemeClr val="hlink"/>
                </a:solidFill>
              </a:rPr>
              <a:t>完整性约束条件</a:t>
            </a:r>
            <a:endParaRPr lang="zh-CN" altLang="en-US">
              <a:solidFill>
                <a:schemeClr val="hlink"/>
              </a:solidFill>
            </a:endParaRPr>
          </a:p>
          <a:p>
            <a:pPr eaLnBrk="1" hangingPunct="1">
              <a:lnSpc>
                <a:spcPct val="140000"/>
              </a:lnSpc>
              <a:buFont typeface="Wingdings" panose="05000000000000000000" pitchFamily="2" charset="2"/>
              <a:buNone/>
            </a:pPr>
            <a:r>
              <a:rPr lang="en-US" altLang="zh-CN"/>
              <a:t>5.2  </a:t>
            </a:r>
            <a:r>
              <a:rPr lang="zh-CN" altLang="en-US"/>
              <a:t>完整性控制</a:t>
            </a:r>
            <a:endParaRPr lang="zh-CN" altLang="en-US"/>
          </a:p>
          <a:p>
            <a:pPr eaLnBrk="1" hangingPunct="1">
              <a:lnSpc>
                <a:spcPct val="140000"/>
              </a:lnSpc>
              <a:buFont typeface="Wingdings" panose="05000000000000000000" pitchFamily="2" charset="2"/>
              <a:buNone/>
            </a:pPr>
            <a:r>
              <a:rPr lang="en-US" altLang="zh-CN"/>
              <a:t>5.3  </a:t>
            </a:r>
            <a:r>
              <a:rPr lang="zh-CN" altLang="en-US"/>
              <a:t>小结</a:t>
            </a:r>
            <a:endParaRPr lang="zh-CN" altLang="en-US"/>
          </a:p>
        </p:txBody>
      </p:sp>
      <p:sp>
        <p:nvSpPr>
          <p:cNvPr id="4" name="日期占位符 3"/>
          <p:cNvSpPr>
            <a:spLocks noGrp="1"/>
          </p:cNvSpPr>
          <p:nvPr>
            <p:ph type="dt" sz="quarter" idx="10"/>
          </p:nvPr>
        </p:nvSpPr>
        <p:spPr/>
        <p:txBody>
          <a:bodyPr/>
          <a:lstStyle/>
          <a:p>
            <a:pPr>
              <a:defRPr/>
            </a:pPr>
            <a:fld id="{A4D2FF75-BEA4-48AD-A58B-6CFD8CDCF46E}" type="datetime1">
              <a:rPr lang="zh-CN" altLang="en-US"/>
            </a:fld>
            <a:endParaRPr lang="en-US" altLang="zh-CN"/>
          </a:p>
        </p:txBody>
      </p:sp>
      <p:sp>
        <p:nvSpPr>
          <p:cNvPr id="143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p:txBody>
          <a:bodyPr/>
          <a:lstStyle/>
          <a:p>
            <a:pPr eaLnBrk="1" hangingPunct="1"/>
            <a:r>
              <a:rPr lang="zh-CN" altLang="en-US"/>
              <a:t>完整性约束条件（续）</a:t>
            </a:r>
            <a:endParaRPr lang="zh-CN" altLang="en-US"/>
          </a:p>
        </p:txBody>
      </p:sp>
      <p:sp>
        <p:nvSpPr>
          <p:cNvPr id="342019" name="Rectangle 3"/>
          <p:cNvSpPr>
            <a:spLocks noGrp="1" noRot="1"/>
          </p:cNvSpPr>
          <p:nvPr>
            <p:ph idx="1"/>
          </p:nvPr>
        </p:nvSpPr>
        <p:spPr>
          <a:xfrm>
            <a:off x="900113" y="2060575"/>
            <a:ext cx="7543800" cy="4114800"/>
          </a:xfrm>
        </p:spPr>
        <p:txBody>
          <a:bodyPr/>
          <a:lstStyle/>
          <a:p>
            <a:pPr eaLnBrk="1" hangingPunct="1">
              <a:lnSpc>
                <a:spcPct val="130000"/>
              </a:lnSpc>
              <a:buFont typeface="Wingdings" panose="05000000000000000000" pitchFamily="2" charset="2"/>
              <a:buNone/>
            </a:pPr>
            <a:r>
              <a:rPr lang="zh-CN" altLang="en-US" sz="2800" dirty="0"/>
              <a:t>完整性约束条件作用的对象</a:t>
            </a:r>
            <a:endParaRPr lang="zh-CN" altLang="en-US" sz="2800" dirty="0"/>
          </a:p>
          <a:p>
            <a:pPr eaLnBrk="1" hangingPunct="1">
              <a:lnSpc>
                <a:spcPct val="130000"/>
              </a:lnSpc>
            </a:pPr>
            <a:r>
              <a:rPr lang="zh-CN" altLang="en-US" sz="2800" dirty="0"/>
              <a:t>列：对属性的取值类型、范围、精度等的约束条件</a:t>
            </a:r>
            <a:endParaRPr lang="zh-CN" altLang="en-US" sz="2800" dirty="0"/>
          </a:p>
          <a:p>
            <a:pPr eaLnBrk="1" hangingPunct="1">
              <a:lnSpc>
                <a:spcPct val="130000"/>
              </a:lnSpc>
            </a:pPr>
            <a:r>
              <a:rPr lang="zh-CN" altLang="en-US" sz="2800" dirty="0"/>
              <a:t>元组：对元组中各个属性列间的联系的约束</a:t>
            </a:r>
            <a:endParaRPr lang="zh-CN" altLang="en-US" sz="2800" dirty="0"/>
          </a:p>
          <a:p>
            <a:pPr eaLnBrk="1" hangingPunct="1">
              <a:lnSpc>
                <a:spcPct val="130000"/>
              </a:lnSpc>
            </a:pPr>
            <a:r>
              <a:rPr lang="zh-CN" altLang="en-US" sz="2800" dirty="0"/>
              <a:t>关系：对若干元组间、关系集合上以及关系之间的联系的约束</a:t>
            </a:r>
            <a:endParaRPr lang="zh-CN" altLang="en-US" sz="2800" dirty="0"/>
          </a:p>
        </p:txBody>
      </p:sp>
      <p:sp>
        <p:nvSpPr>
          <p:cNvPr id="4" name="日期占位符 3"/>
          <p:cNvSpPr>
            <a:spLocks noGrp="1"/>
          </p:cNvSpPr>
          <p:nvPr>
            <p:ph type="dt" sz="quarter" idx="10"/>
          </p:nvPr>
        </p:nvSpPr>
        <p:spPr/>
        <p:txBody>
          <a:bodyPr/>
          <a:lstStyle/>
          <a:p>
            <a:pPr>
              <a:defRPr/>
            </a:pPr>
            <a:fld id="{780E7A48-13E4-4CB7-8B0C-27185790990F}" type="datetime1">
              <a:rPr lang="zh-CN" altLang="en-US"/>
            </a:fld>
            <a:endParaRPr lang="en-US" altLang="zh-CN"/>
          </a:p>
        </p:txBody>
      </p:sp>
      <p:sp>
        <p:nvSpPr>
          <p:cNvPr id="15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2019">
                                            <p:txEl>
                                              <p:pRg st="1" end="1"/>
                                            </p:txEl>
                                          </p:spTgt>
                                        </p:tgtEl>
                                        <p:attrNameLst>
                                          <p:attrName>style.visibility</p:attrName>
                                        </p:attrNameLst>
                                      </p:cBhvr>
                                      <p:to>
                                        <p:strVal val="visible"/>
                                      </p:to>
                                    </p:set>
                                    <p:animEffect transition="in" filter="blinds(horizontal)">
                                      <p:cBhvr>
                                        <p:cTn id="7" dur="500"/>
                                        <p:tgtEl>
                                          <p:spTgt spid="3420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2019">
                                            <p:txEl>
                                              <p:pRg st="2" end="2"/>
                                            </p:txEl>
                                          </p:spTgt>
                                        </p:tgtEl>
                                        <p:attrNameLst>
                                          <p:attrName>style.visibility</p:attrName>
                                        </p:attrNameLst>
                                      </p:cBhvr>
                                      <p:to>
                                        <p:strVal val="visible"/>
                                      </p:to>
                                    </p:set>
                                    <p:animEffect transition="in" filter="blinds(horizontal)">
                                      <p:cBhvr>
                                        <p:cTn id="12" dur="500"/>
                                        <p:tgtEl>
                                          <p:spTgt spid="3420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2019">
                                            <p:txEl>
                                              <p:pRg st="3" end="3"/>
                                            </p:txEl>
                                          </p:spTgt>
                                        </p:tgtEl>
                                        <p:attrNameLst>
                                          <p:attrName>style.visibility</p:attrName>
                                        </p:attrNameLst>
                                      </p:cBhvr>
                                      <p:to>
                                        <p:strVal val="visible"/>
                                      </p:to>
                                    </p:set>
                                    <p:animEffect transition="in" filter="blinds(horizontal)">
                                      <p:cBhvr>
                                        <p:cTn id="17" dur="500"/>
                                        <p:tgtEl>
                                          <p:spTgt spid="3420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p:cNvSpPr>
          <p:nvPr>
            <p:ph type="title"/>
          </p:nvPr>
        </p:nvSpPr>
        <p:spPr/>
        <p:txBody>
          <a:bodyPr/>
          <a:lstStyle/>
          <a:p>
            <a:pPr eaLnBrk="1" hangingPunct="1"/>
            <a:r>
              <a:rPr lang="zh-CN" altLang="en-US"/>
              <a:t>完整性约束条件（续）</a:t>
            </a:r>
            <a:endParaRPr lang="zh-CN" altLang="en-US"/>
          </a:p>
        </p:txBody>
      </p:sp>
      <p:sp>
        <p:nvSpPr>
          <p:cNvPr id="16387" name="Rectangle 3"/>
          <p:cNvSpPr>
            <a:spLocks noGrp="1" noRot="1"/>
          </p:cNvSpPr>
          <p:nvPr>
            <p:ph idx="1"/>
          </p:nvPr>
        </p:nvSpPr>
        <p:spPr>
          <a:xfrm>
            <a:off x="457200" y="1935163"/>
            <a:ext cx="7643813" cy="4389437"/>
          </a:xfrm>
        </p:spPr>
        <p:txBody>
          <a:bodyPr/>
          <a:lstStyle/>
          <a:p>
            <a:pPr eaLnBrk="1" hangingPunct="1">
              <a:lnSpc>
                <a:spcPct val="150000"/>
              </a:lnSpc>
            </a:pPr>
            <a:r>
              <a:rPr lang="zh-CN" altLang="en-US" sz="2800"/>
              <a:t>静态</a:t>
            </a:r>
            <a:endParaRPr lang="zh-CN" altLang="en-US" sz="2800"/>
          </a:p>
          <a:p>
            <a:pPr lvl="1" eaLnBrk="1" hangingPunct="1">
              <a:lnSpc>
                <a:spcPct val="150000"/>
              </a:lnSpc>
            </a:pPr>
            <a:r>
              <a:rPr lang="zh-CN" altLang="en-US" sz="2800"/>
              <a:t>对静态对象的约束是反映数据库状态合理性的约束</a:t>
            </a:r>
            <a:endParaRPr lang="zh-CN" altLang="en-US" sz="2800"/>
          </a:p>
          <a:p>
            <a:pPr eaLnBrk="1" hangingPunct="1">
              <a:lnSpc>
                <a:spcPct val="150000"/>
              </a:lnSpc>
            </a:pPr>
            <a:r>
              <a:rPr lang="zh-CN" altLang="en-US" sz="2800"/>
              <a:t>动态</a:t>
            </a:r>
            <a:endParaRPr lang="zh-CN" altLang="en-US" sz="2800"/>
          </a:p>
          <a:p>
            <a:pPr lvl="1" eaLnBrk="1" hangingPunct="1">
              <a:lnSpc>
                <a:spcPct val="150000"/>
              </a:lnSpc>
            </a:pPr>
            <a:r>
              <a:rPr lang="zh-CN" altLang="en-US" sz="2800"/>
              <a:t>对动态对象的约束是反映数据库状态变迁的约束</a:t>
            </a:r>
            <a:endParaRPr lang="zh-CN" altLang="en-US"/>
          </a:p>
        </p:txBody>
      </p:sp>
      <p:sp>
        <p:nvSpPr>
          <p:cNvPr id="4" name="日期占位符 3"/>
          <p:cNvSpPr>
            <a:spLocks noGrp="1"/>
          </p:cNvSpPr>
          <p:nvPr>
            <p:ph type="dt" sz="quarter" idx="10"/>
          </p:nvPr>
        </p:nvSpPr>
        <p:spPr/>
        <p:txBody>
          <a:bodyPr/>
          <a:lstStyle/>
          <a:p>
            <a:pPr>
              <a:defRPr/>
            </a:pPr>
            <a:fld id="{DF30BEFA-CD84-4F71-9D1A-ACF8BEE29795}" type="datetime1">
              <a:rPr lang="zh-CN" altLang="en-US"/>
            </a:fld>
            <a:endParaRPr lang="en-US" altLang="zh-CN"/>
          </a:p>
        </p:txBody>
      </p:sp>
      <p:sp>
        <p:nvSpPr>
          <p:cNvPr id="163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zh-CN" altLang="en-US">
                <a:latin typeface="仿宋_GB2312" pitchFamily="49" charset="-122"/>
              </a:rPr>
              <a:t>教材及参考书</a:t>
            </a:r>
            <a:r>
              <a:rPr lang="en-US" altLang="zh-CN">
                <a:latin typeface="仿宋_GB2312" pitchFamily="49" charset="-122"/>
              </a:rPr>
              <a:t>(2)</a:t>
            </a:r>
            <a:endParaRPr lang="en-US" altLang="zh-CN">
              <a:latin typeface="仿宋_GB2312" pitchFamily="49" charset="-122"/>
            </a:endParaRPr>
          </a:p>
        </p:txBody>
      </p:sp>
      <p:sp>
        <p:nvSpPr>
          <p:cNvPr id="8195" name="Rectangle 3"/>
          <p:cNvSpPr>
            <a:spLocks noGrp="1" noRot="1"/>
          </p:cNvSpPr>
          <p:nvPr>
            <p:ph idx="1"/>
          </p:nvPr>
        </p:nvSpPr>
        <p:spPr>
          <a:xfrm>
            <a:off x="990600" y="1828800"/>
            <a:ext cx="7772400" cy="4343400"/>
          </a:xfrm>
        </p:spPr>
        <p:txBody>
          <a:bodyPr/>
          <a:lstStyle/>
          <a:p>
            <a:pPr eaLnBrk="1" hangingPunct="1">
              <a:buFont typeface="Wingdings" panose="05000000000000000000" pitchFamily="2" charset="2"/>
              <a:buNone/>
            </a:pPr>
            <a:r>
              <a:rPr lang="zh-CN" altLang="en-US" b="1">
                <a:ea typeface="隶书" panose="02010509060101010101" pitchFamily="49" charset="-122"/>
              </a:rPr>
              <a:t>上机软件</a:t>
            </a:r>
            <a:endParaRPr lang="zh-CN" altLang="en-US" b="1">
              <a:ea typeface="隶书" panose="02010509060101010101" pitchFamily="49" charset="-122"/>
            </a:endParaRPr>
          </a:p>
          <a:p>
            <a:pPr lvl="1" eaLnBrk="1" hangingPunct="1"/>
            <a:r>
              <a:rPr lang="en-US" altLang="zh-CN">
                <a:latin typeface="Times New Roman" panose="02020603050405020304" pitchFamily="18" charset="0"/>
                <a:cs typeface="Times New Roman" panose="02020603050405020304" pitchFamily="18" charset="0"/>
              </a:rPr>
              <a:t>IBM DB2</a:t>
            </a:r>
            <a:endParaRPr lang="en-US" altLang="zh-CN">
              <a:latin typeface="Times New Roman" panose="02020603050405020304" pitchFamily="18" charset="0"/>
              <a:cs typeface="Times New Roman" panose="02020603050405020304" pitchFamily="18" charset="0"/>
            </a:endParaRPr>
          </a:p>
        </p:txBody>
      </p:sp>
      <p:sp>
        <p:nvSpPr>
          <p:cNvPr id="2765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706CEB41-5E14-43FF-9507-8110AAB0BFE3}"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arn(outVertical)">
                                      <p:cBhvr>
                                        <p:cTn id="7" dur="500"/>
                                        <p:tgtEl>
                                          <p:spTgt spid="8195">
                                            <p:txEl>
                                              <p:pRg st="0" end="0"/>
                                            </p:txEl>
                                          </p:spTgt>
                                        </p:tgtEl>
                                      </p:cBhvr>
                                    </p:animEffect>
                                  </p:childTnLst>
                                </p:cTn>
                              </p:par>
                              <p:par>
                                <p:cTn id="8" presetID="16" presetClass="entr" presetSubtype="37" fill="hold"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barn(outVertical)">
                                      <p:cBhvr>
                                        <p:cTn id="10" dur="500"/>
                                        <p:tgtEl>
                                          <p:spTgt spid="81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utoUpdateAnimBg="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050"/>
          <p:cNvSpPr>
            <a:spLocks noGrp="1" noRot="1"/>
          </p:cNvSpPr>
          <p:nvPr>
            <p:ph type="title"/>
          </p:nvPr>
        </p:nvSpPr>
        <p:spPr/>
        <p:txBody>
          <a:bodyPr/>
          <a:lstStyle/>
          <a:p>
            <a:pPr eaLnBrk="1" hangingPunct="1"/>
            <a:r>
              <a:rPr lang="zh-CN" altLang="en-US"/>
              <a:t>两个实体型间的联系</a:t>
            </a:r>
            <a:endParaRPr lang="zh-CN" altLang="en-US"/>
          </a:p>
        </p:txBody>
      </p:sp>
      <p:sp>
        <p:nvSpPr>
          <p:cNvPr id="93187"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A8C883C4-322E-405F-BB5D-B8E9B694A138}"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grpSp>
        <p:nvGrpSpPr>
          <p:cNvPr id="93188" name="Group 2051"/>
          <p:cNvGrpSpPr/>
          <p:nvPr/>
        </p:nvGrpSpPr>
        <p:grpSpPr bwMode="auto">
          <a:xfrm>
            <a:off x="1000125" y="2071688"/>
            <a:ext cx="6629400" cy="4267200"/>
            <a:chOff x="912" y="1152"/>
            <a:chExt cx="4176" cy="2688"/>
          </a:xfrm>
        </p:grpSpPr>
        <p:grpSp>
          <p:nvGrpSpPr>
            <p:cNvPr id="93189" name="Group 2052"/>
            <p:cNvGrpSpPr/>
            <p:nvPr/>
          </p:nvGrpSpPr>
          <p:grpSpPr bwMode="auto">
            <a:xfrm>
              <a:off x="912" y="1200"/>
              <a:ext cx="1008" cy="2640"/>
              <a:chOff x="1056" y="1344"/>
              <a:chExt cx="1008" cy="2640"/>
            </a:xfrm>
          </p:grpSpPr>
          <p:sp>
            <p:nvSpPr>
              <p:cNvPr id="93208" name="Text Box 2053"/>
              <p:cNvSpPr txBox="1">
                <a:spLocks noChangeArrowheads="1"/>
              </p:cNvSpPr>
              <p:nvPr/>
            </p:nvSpPr>
            <p:spPr bwMode="auto">
              <a:xfrm>
                <a:off x="1104" y="1344"/>
                <a:ext cx="816" cy="294"/>
              </a:xfrm>
              <a:prstGeom prst="rect">
                <a:avLst/>
              </a:prstGeom>
              <a:solidFill>
                <a:schemeClr val="accent1"/>
              </a:solidFill>
              <a:ln w="9525">
                <a:solidFill>
                  <a:schemeClr val="tx1"/>
                </a:solidFill>
                <a:miter lim="800000"/>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实体型</a:t>
                </a:r>
                <a:r>
                  <a:rPr kumimoji="1" lang="en-US" altLang="zh-CN" sz="2400" b="1">
                    <a:latin typeface="Times New Roman" panose="02020603050405020304" pitchFamily="18" charset="0"/>
                  </a:rPr>
                  <a:t>1</a:t>
                </a:r>
                <a:endParaRPr kumimoji="1" lang="en-US" altLang="zh-CN" sz="2400" b="1">
                  <a:latin typeface="Times New Roman" panose="02020603050405020304" pitchFamily="18" charset="0"/>
                </a:endParaRPr>
              </a:p>
            </p:txBody>
          </p:sp>
          <p:sp>
            <p:nvSpPr>
              <p:cNvPr id="93209" name="AutoShape 2054"/>
              <p:cNvSpPr>
                <a:spLocks noChangeArrowheads="1"/>
              </p:cNvSpPr>
              <p:nvPr/>
            </p:nvSpPr>
            <p:spPr bwMode="auto">
              <a:xfrm>
                <a:off x="1056" y="2112"/>
                <a:ext cx="960" cy="480"/>
              </a:xfrm>
              <a:prstGeom prst="diamond">
                <a:avLst/>
              </a:prstGeom>
              <a:solidFill>
                <a:schemeClr val="accent1"/>
              </a:solidFill>
              <a:ln w="9525">
                <a:solidFill>
                  <a:schemeClr val="tx1"/>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rPr>
                  <a:t>联系名</a:t>
                </a:r>
                <a:endParaRPr kumimoji="1" lang="zh-CN" altLang="en-US" sz="2400">
                  <a:latin typeface="Times New Roman" panose="02020603050405020304" pitchFamily="18" charset="0"/>
                </a:endParaRPr>
              </a:p>
            </p:txBody>
          </p:sp>
          <p:sp>
            <p:nvSpPr>
              <p:cNvPr id="93210" name="Text Box 2055"/>
              <p:cNvSpPr txBox="1">
                <a:spLocks noChangeArrowheads="1"/>
              </p:cNvSpPr>
              <p:nvPr/>
            </p:nvSpPr>
            <p:spPr bwMode="auto">
              <a:xfrm>
                <a:off x="1152" y="3168"/>
                <a:ext cx="816" cy="294"/>
              </a:xfrm>
              <a:prstGeom prst="rect">
                <a:avLst/>
              </a:prstGeom>
              <a:solidFill>
                <a:schemeClr val="accent1"/>
              </a:solidFill>
              <a:ln w="9525">
                <a:solidFill>
                  <a:schemeClr val="tx1"/>
                </a:solidFill>
                <a:miter lim="800000"/>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实体型</a:t>
                </a:r>
                <a:r>
                  <a:rPr kumimoji="1" lang="en-US" altLang="zh-CN" sz="2400" b="1">
                    <a:latin typeface="Times New Roman" panose="02020603050405020304" pitchFamily="18" charset="0"/>
                  </a:rPr>
                  <a:t>2</a:t>
                </a:r>
                <a:endParaRPr kumimoji="1" lang="en-US" altLang="zh-CN" sz="2400" b="1">
                  <a:latin typeface="Times New Roman" panose="02020603050405020304" pitchFamily="18" charset="0"/>
                </a:endParaRPr>
              </a:p>
            </p:txBody>
          </p:sp>
          <p:sp>
            <p:nvSpPr>
              <p:cNvPr id="93211" name="Line 2056"/>
              <p:cNvSpPr>
                <a:spLocks noChangeShapeType="1"/>
              </p:cNvSpPr>
              <p:nvPr/>
            </p:nvSpPr>
            <p:spPr bwMode="auto">
              <a:xfrm flipV="1">
                <a:off x="1536" y="1632"/>
                <a:ext cx="0" cy="4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2" name="Line 2057"/>
              <p:cNvSpPr>
                <a:spLocks noChangeShapeType="1"/>
              </p:cNvSpPr>
              <p:nvPr/>
            </p:nvSpPr>
            <p:spPr bwMode="auto">
              <a:xfrm>
                <a:off x="1536" y="2592"/>
                <a:ext cx="0"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3" name="Text Box 2058"/>
              <p:cNvSpPr txBox="1">
                <a:spLocks noChangeArrowheads="1"/>
              </p:cNvSpPr>
              <p:nvPr/>
            </p:nvSpPr>
            <p:spPr bwMode="auto">
              <a:xfrm>
                <a:off x="1152" y="177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a:t>
                </a:r>
                <a:endParaRPr kumimoji="1" lang="en-US" altLang="zh-CN" sz="2400">
                  <a:latin typeface="Times New Roman" panose="02020603050405020304" pitchFamily="18" charset="0"/>
                </a:endParaRPr>
              </a:p>
            </p:txBody>
          </p:sp>
          <p:sp>
            <p:nvSpPr>
              <p:cNvPr id="93214" name="Text Box 2059"/>
              <p:cNvSpPr txBox="1">
                <a:spLocks noChangeArrowheads="1"/>
              </p:cNvSpPr>
              <p:nvPr/>
            </p:nvSpPr>
            <p:spPr bwMode="auto">
              <a:xfrm>
                <a:off x="1200" y="273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a:t>
                </a:r>
                <a:endParaRPr kumimoji="1" lang="en-US" altLang="zh-CN" sz="2400">
                  <a:latin typeface="Times New Roman" panose="02020603050405020304" pitchFamily="18" charset="0"/>
                </a:endParaRPr>
              </a:p>
            </p:txBody>
          </p:sp>
          <p:sp>
            <p:nvSpPr>
              <p:cNvPr id="93215" name="Text Box 2060"/>
              <p:cNvSpPr txBox="1">
                <a:spLocks noChangeArrowheads="1"/>
              </p:cNvSpPr>
              <p:nvPr/>
            </p:nvSpPr>
            <p:spPr bwMode="auto">
              <a:xfrm>
                <a:off x="1200" y="369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1:1</a:t>
                </a:r>
                <a:r>
                  <a:rPr kumimoji="1" lang="zh-CN" altLang="en-US" sz="2400" b="1">
                    <a:latin typeface="Times New Roman" panose="02020603050405020304" pitchFamily="18" charset="0"/>
                  </a:rPr>
                  <a:t>联系</a:t>
                </a:r>
                <a:endParaRPr kumimoji="1" lang="zh-CN" altLang="en-US" sz="2400">
                  <a:latin typeface="Times New Roman" panose="02020603050405020304" pitchFamily="18" charset="0"/>
                </a:endParaRPr>
              </a:p>
            </p:txBody>
          </p:sp>
        </p:grpSp>
        <p:grpSp>
          <p:nvGrpSpPr>
            <p:cNvPr id="93190" name="Group 2061"/>
            <p:cNvGrpSpPr/>
            <p:nvPr/>
          </p:nvGrpSpPr>
          <p:grpSpPr bwMode="auto">
            <a:xfrm>
              <a:off x="4080" y="1152"/>
              <a:ext cx="1008" cy="2640"/>
              <a:chOff x="1056" y="1344"/>
              <a:chExt cx="1008" cy="2640"/>
            </a:xfrm>
          </p:grpSpPr>
          <p:sp>
            <p:nvSpPr>
              <p:cNvPr id="93200" name="Text Box 2062"/>
              <p:cNvSpPr txBox="1">
                <a:spLocks noChangeArrowheads="1"/>
              </p:cNvSpPr>
              <p:nvPr/>
            </p:nvSpPr>
            <p:spPr bwMode="auto">
              <a:xfrm>
                <a:off x="1104" y="1344"/>
                <a:ext cx="816" cy="294"/>
              </a:xfrm>
              <a:prstGeom prst="rect">
                <a:avLst/>
              </a:prstGeom>
              <a:solidFill>
                <a:schemeClr val="accent1"/>
              </a:solidFill>
              <a:ln w="9525">
                <a:solidFill>
                  <a:schemeClr val="tx1"/>
                </a:solidFill>
                <a:miter lim="800000"/>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实体型</a:t>
                </a:r>
                <a:r>
                  <a:rPr kumimoji="1" lang="en-US" altLang="zh-CN" sz="2400" b="1">
                    <a:latin typeface="Times New Roman" panose="02020603050405020304" pitchFamily="18" charset="0"/>
                  </a:rPr>
                  <a:t>1</a:t>
                </a:r>
                <a:endParaRPr kumimoji="1" lang="en-US" altLang="zh-CN" sz="2400" b="1">
                  <a:latin typeface="Times New Roman" panose="02020603050405020304" pitchFamily="18" charset="0"/>
                </a:endParaRPr>
              </a:p>
            </p:txBody>
          </p:sp>
          <p:sp>
            <p:nvSpPr>
              <p:cNvPr id="93201" name="AutoShape 2063"/>
              <p:cNvSpPr>
                <a:spLocks noChangeArrowheads="1"/>
              </p:cNvSpPr>
              <p:nvPr/>
            </p:nvSpPr>
            <p:spPr bwMode="auto">
              <a:xfrm>
                <a:off x="1056" y="2112"/>
                <a:ext cx="960" cy="480"/>
              </a:xfrm>
              <a:prstGeom prst="diamond">
                <a:avLst/>
              </a:prstGeom>
              <a:solidFill>
                <a:schemeClr val="accent1"/>
              </a:solidFill>
              <a:ln w="9525">
                <a:solidFill>
                  <a:schemeClr val="tx1"/>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rPr>
                  <a:t>联系名</a:t>
                </a:r>
                <a:endParaRPr kumimoji="1" lang="zh-CN" altLang="en-US" sz="2400">
                  <a:latin typeface="Times New Roman" panose="02020603050405020304" pitchFamily="18" charset="0"/>
                </a:endParaRPr>
              </a:p>
            </p:txBody>
          </p:sp>
          <p:sp>
            <p:nvSpPr>
              <p:cNvPr id="93202" name="Text Box 2064"/>
              <p:cNvSpPr txBox="1">
                <a:spLocks noChangeArrowheads="1"/>
              </p:cNvSpPr>
              <p:nvPr/>
            </p:nvSpPr>
            <p:spPr bwMode="auto">
              <a:xfrm>
                <a:off x="1152" y="3168"/>
                <a:ext cx="816" cy="294"/>
              </a:xfrm>
              <a:prstGeom prst="rect">
                <a:avLst/>
              </a:prstGeom>
              <a:solidFill>
                <a:schemeClr val="accent1"/>
              </a:solidFill>
              <a:ln w="9525">
                <a:solidFill>
                  <a:schemeClr val="tx1"/>
                </a:solidFill>
                <a:miter lim="800000"/>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实体型</a:t>
                </a:r>
                <a:r>
                  <a:rPr kumimoji="1" lang="en-US" altLang="zh-CN" sz="2400" b="1">
                    <a:latin typeface="Times New Roman" panose="02020603050405020304" pitchFamily="18" charset="0"/>
                  </a:rPr>
                  <a:t>2</a:t>
                </a:r>
                <a:endParaRPr kumimoji="1" lang="en-US" altLang="zh-CN" sz="2400" b="1">
                  <a:latin typeface="Times New Roman" panose="02020603050405020304" pitchFamily="18" charset="0"/>
                </a:endParaRPr>
              </a:p>
            </p:txBody>
          </p:sp>
          <p:sp>
            <p:nvSpPr>
              <p:cNvPr id="93203" name="Line 2065"/>
              <p:cNvSpPr>
                <a:spLocks noChangeShapeType="1"/>
              </p:cNvSpPr>
              <p:nvPr/>
            </p:nvSpPr>
            <p:spPr bwMode="auto">
              <a:xfrm flipV="1">
                <a:off x="1536" y="1632"/>
                <a:ext cx="0" cy="4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4" name="Line 2066"/>
              <p:cNvSpPr>
                <a:spLocks noChangeShapeType="1"/>
              </p:cNvSpPr>
              <p:nvPr/>
            </p:nvSpPr>
            <p:spPr bwMode="auto">
              <a:xfrm>
                <a:off x="1536" y="2592"/>
                <a:ext cx="0"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5" name="Text Box 2067"/>
              <p:cNvSpPr txBox="1">
                <a:spLocks noChangeArrowheads="1"/>
              </p:cNvSpPr>
              <p:nvPr/>
            </p:nvSpPr>
            <p:spPr bwMode="auto">
              <a:xfrm>
                <a:off x="1152" y="177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m</a:t>
                </a:r>
                <a:endParaRPr kumimoji="1" lang="en-US" altLang="zh-CN" sz="2400">
                  <a:latin typeface="Times New Roman" panose="02020603050405020304" pitchFamily="18" charset="0"/>
                </a:endParaRPr>
              </a:p>
            </p:txBody>
          </p:sp>
          <p:sp>
            <p:nvSpPr>
              <p:cNvPr id="93206" name="Text Box 2068"/>
              <p:cNvSpPr txBox="1">
                <a:spLocks noChangeArrowheads="1"/>
              </p:cNvSpPr>
              <p:nvPr/>
            </p:nvSpPr>
            <p:spPr bwMode="auto">
              <a:xfrm>
                <a:off x="1200" y="273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n</a:t>
                </a:r>
                <a:endParaRPr kumimoji="1" lang="en-US" altLang="zh-CN" sz="2400">
                  <a:latin typeface="Times New Roman" panose="02020603050405020304" pitchFamily="18" charset="0"/>
                </a:endParaRPr>
              </a:p>
            </p:txBody>
          </p:sp>
          <p:sp>
            <p:nvSpPr>
              <p:cNvPr id="93207" name="Text Box 2069"/>
              <p:cNvSpPr txBox="1">
                <a:spLocks noChangeArrowheads="1"/>
              </p:cNvSpPr>
              <p:nvPr/>
            </p:nvSpPr>
            <p:spPr bwMode="auto">
              <a:xfrm>
                <a:off x="1200" y="369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m:n</a:t>
                </a:r>
                <a:r>
                  <a:rPr kumimoji="1" lang="zh-CN" altLang="en-US" sz="2400" b="1">
                    <a:latin typeface="Times New Roman" panose="02020603050405020304" pitchFamily="18" charset="0"/>
                  </a:rPr>
                  <a:t>联系</a:t>
                </a:r>
                <a:endParaRPr kumimoji="1" lang="zh-CN" altLang="en-US" sz="2400">
                  <a:latin typeface="Times New Roman" panose="02020603050405020304" pitchFamily="18" charset="0"/>
                </a:endParaRPr>
              </a:p>
            </p:txBody>
          </p:sp>
        </p:grpSp>
        <p:grpSp>
          <p:nvGrpSpPr>
            <p:cNvPr id="93191" name="Group 2070"/>
            <p:cNvGrpSpPr/>
            <p:nvPr/>
          </p:nvGrpSpPr>
          <p:grpSpPr bwMode="auto">
            <a:xfrm>
              <a:off x="2496" y="1200"/>
              <a:ext cx="1008" cy="2640"/>
              <a:chOff x="1056" y="1344"/>
              <a:chExt cx="1008" cy="2640"/>
            </a:xfrm>
          </p:grpSpPr>
          <p:sp>
            <p:nvSpPr>
              <p:cNvPr id="93192" name="Text Box 2071"/>
              <p:cNvSpPr txBox="1">
                <a:spLocks noChangeArrowheads="1"/>
              </p:cNvSpPr>
              <p:nvPr/>
            </p:nvSpPr>
            <p:spPr bwMode="auto">
              <a:xfrm>
                <a:off x="1104" y="1344"/>
                <a:ext cx="816" cy="294"/>
              </a:xfrm>
              <a:prstGeom prst="rect">
                <a:avLst/>
              </a:prstGeom>
              <a:solidFill>
                <a:schemeClr val="accent1"/>
              </a:solidFill>
              <a:ln w="9525">
                <a:solidFill>
                  <a:schemeClr val="tx1"/>
                </a:solidFill>
                <a:miter lim="800000"/>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实体型</a:t>
                </a:r>
                <a:r>
                  <a:rPr kumimoji="1" lang="en-US" altLang="zh-CN" sz="2400" b="1">
                    <a:latin typeface="Times New Roman" panose="02020603050405020304" pitchFamily="18" charset="0"/>
                  </a:rPr>
                  <a:t>1</a:t>
                </a:r>
                <a:endParaRPr kumimoji="1" lang="en-US" altLang="zh-CN" sz="2400" b="1">
                  <a:latin typeface="Times New Roman" panose="02020603050405020304" pitchFamily="18" charset="0"/>
                </a:endParaRPr>
              </a:p>
            </p:txBody>
          </p:sp>
          <p:sp>
            <p:nvSpPr>
              <p:cNvPr id="93193" name="AutoShape 2072"/>
              <p:cNvSpPr>
                <a:spLocks noChangeArrowheads="1"/>
              </p:cNvSpPr>
              <p:nvPr/>
            </p:nvSpPr>
            <p:spPr bwMode="auto">
              <a:xfrm>
                <a:off x="1056" y="2112"/>
                <a:ext cx="960" cy="480"/>
              </a:xfrm>
              <a:prstGeom prst="diamond">
                <a:avLst/>
              </a:prstGeom>
              <a:solidFill>
                <a:schemeClr val="accent1"/>
              </a:solidFill>
              <a:ln w="9525">
                <a:solidFill>
                  <a:schemeClr val="tx1"/>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rPr>
                  <a:t>联系名</a:t>
                </a:r>
                <a:endParaRPr kumimoji="1" lang="zh-CN" altLang="en-US" sz="2400">
                  <a:latin typeface="Times New Roman" panose="02020603050405020304" pitchFamily="18" charset="0"/>
                </a:endParaRPr>
              </a:p>
            </p:txBody>
          </p:sp>
          <p:sp>
            <p:nvSpPr>
              <p:cNvPr id="93194" name="Text Box 2073"/>
              <p:cNvSpPr txBox="1">
                <a:spLocks noChangeArrowheads="1"/>
              </p:cNvSpPr>
              <p:nvPr/>
            </p:nvSpPr>
            <p:spPr bwMode="auto">
              <a:xfrm>
                <a:off x="1152" y="3168"/>
                <a:ext cx="816" cy="294"/>
              </a:xfrm>
              <a:prstGeom prst="rect">
                <a:avLst/>
              </a:prstGeom>
              <a:solidFill>
                <a:schemeClr val="accent1"/>
              </a:solidFill>
              <a:ln w="9525">
                <a:solidFill>
                  <a:schemeClr val="tx1"/>
                </a:solidFill>
                <a:miter lim="800000"/>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实体型</a:t>
                </a:r>
                <a:r>
                  <a:rPr kumimoji="1" lang="en-US" altLang="zh-CN" sz="2400" b="1">
                    <a:latin typeface="Times New Roman" panose="02020603050405020304" pitchFamily="18" charset="0"/>
                  </a:rPr>
                  <a:t>2</a:t>
                </a:r>
                <a:endParaRPr kumimoji="1" lang="en-US" altLang="zh-CN" sz="2400" b="1">
                  <a:latin typeface="Times New Roman" panose="02020603050405020304" pitchFamily="18" charset="0"/>
                </a:endParaRPr>
              </a:p>
            </p:txBody>
          </p:sp>
          <p:sp>
            <p:nvSpPr>
              <p:cNvPr id="93195" name="Line 2074"/>
              <p:cNvSpPr>
                <a:spLocks noChangeShapeType="1"/>
              </p:cNvSpPr>
              <p:nvPr/>
            </p:nvSpPr>
            <p:spPr bwMode="auto">
              <a:xfrm flipV="1">
                <a:off x="1536" y="1632"/>
                <a:ext cx="0" cy="4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6" name="Line 2075"/>
              <p:cNvSpPr>
                <a:spLocks noChangeShapeType="1"/>
              </p:cNvSpPr>
              <p:nvPr/>
            </p:nvSpPr>
            <p:spPr bwMode="auto">
              <a:xfrm>
                <a:off x="1536" y="2592"/>
                <a:ext cx="0"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7" name="Text Box 2076"/>
              <p:cNvSpPr txBox="1">
                <a:spLocks noChangeArrowheads="1"/>
              </p:cNvSpPr>
              <p:nvPr/>
            </p:nvSpPr>
            <p:spPr bwMode="auto">
              <a:xfrm>
                <a:off x="1152" y="177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a:t>
                </a:r>
                <a:endParaRPr kumimoji="1" lang="en-US" altLang="zh-CN" sz="2400">
                  <a:latin typeface="Times New Roman" panose="02020603050405020304" pitchFamily="18" charset="0"/>
                </a:endParaRPr>
              </a:p>
            </p:txBody>
          </p:sp>
          <p:sp>
            <p:nvSpPr>
              <p:cNvPr id="93198" name="Text Box 2077"/>
              <p:cNvSpPr txBox="1">
                <a:spLocks noChangeArrowheads="1"/>
              </p:cNvSpPr>
              <p:nvPr/>
            </p:nvSpPr>
            <p:spPr bwMode="auto">
              <a:xfrm>
                <a:off x="1200" y="273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n</a:t>
                </a:r>
                <a:endParaRPr kumimoji="1" lang="en-US" altLang="zh-CN" sz="2400">
                  <a:latin typeface="Times New Roman" panose="02020603050405020304" pitchFamily="18" charset="0"/>
                </a:endParaRPr>
              </a:p>
            </p:txBody>
          </p:sp>
          <p:sp>
            <p:nvSpPr>
              <p:cNvPr id="93199" name="Text Box 2078"/>
              <p:cNvSpPr txBox="1">
                <a:spLocks noChangeArrowheads="1"/>
              </p:cNvSpPr>
              <p:nvPr/>
            </p:nvSpPr>
            <p:spPr bwMode="auto">
              <a:xfrm>
                <a:off x="1200" y="369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1:n</a:t>
                </a:r>
                <a:r>
                  <a:rPr kumimoji="1" lang="zh-CN" altLang="en-US" sz="2400" b="1">
                    <a:latin typeface="Times New Roman" panose="02020603050405020304" pitchFamily="18" charset="0"/>
                  </a:rPr>
                  <a:t>联系</a:t>
                </a:r>
                <a:endParaRPr kumimoji="1" lang="zh-CN" altLang="en-US" sz="2400">
                  <a:latin typeface="Times New Roman" panose="02020603050405020304" pitchFamily="18" charset="0"/>
                </a:endParaRPr>
              </a:p>
            </p:txBody>
          </p: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p:cNvSpPr>
          <p:nvPr>
            <p:ph type="title"/>
          </p:nvPr>
        </p:nvSpPr>
        <p:spPr/>
        <p:txBody>
          <a:bodyPr/>
          <a:lstStyle/>
          <a:p>
            <a:pPr eaLnBrk="1" hangingPunct="1"/>
            <a:r>
              <a:rPr lang="zh-CN" altLang="en-US"/>
              <a:t>第五章  数据库完整性</a:t>
            </a:r>
            <a:endParaRPr lang="zh-CN" altLang="en-US"/>
          </a:p>
        </p:txBody>
      </p:sp>
      <p:sp>
        <p:nvSpPr>
          <p:cNvPr id="17411"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5.1  </a:t>
            </a:r>
            <a:r>
              <a:rPr lang="zh-CN" altLang="en-US"/>
              <a:t>完整性约束条件</a:t>
            </a:r>
            <a:endParaRPr lang="zh-CN" altLang="en-US"/>
          </a:p>
          <a:p>
            <a:pPr eaLnBrk="1" hangingPunct="1">
              <a:lnSpc>
                <a:spcPct val="140000"/>
              </a:lnSpc>
              <a:buFont typeface="Wingdings" panose="05000000000000000000" pitchFamily="2" charset="2"/>
              <a:buNone/>
            </a:pPr>
            <a:r>
              <a:rPr lang="en-US" altLang="zh-CN">
                <a:solidFill>
                  <a:schemeClr val="hlink"/>
                </a:solidFill>
              </a:rPr>
              <a:t>5.2  </a:t>
            </a:r>
            <a:r>
              <a:rPr lang="zh-CN" altLang="en-US">
                <a:solidFill>
                  <a:schemeClr val="hlink"/>
                </a:solidFill>
              </a:rPr>
              <a:t>完整性控制</a:t>
            </a:r>
            <a:endParaRPr lang="zh-CN" altLang="en-US">
              <a:solidFill>
                <a:schemeClr val="hlink"/>
              </a:solidFill>
            </a:endParaRPr>
          </a:p>
          <a:p>
            <a:pPr eaLnBrk="1" hangingPunct="1">
              <a:lnSpc>
                <a:spcPct val="140000"/>
              </a:lnSpc>
              <a:buFont typeface="Wingdings" panose="05000000000000000000" pitchFamily="2" charset="2"/>
              <a:buNone/>
            </a:pPr>
            <a:r>
              <a:rPr lang="en-US" altLang="zh-CN"/>
              <a:t>5.3  </a:t>
            </a:r>
            <a:r>
              <a:rPr lang="zh-CN" altLang="en-US"/>
              <a:t>小结</a:t>
            </a:r>
            <a:endParaRPr lang="zh-CN" altLang="en-US"/>
          </a:p>
        </p:txBody>
      </p:sp>
      <p:sp>
        <p:nvSpPr>
          <p:cNvPr id="4" name="日期占位符 3"/>
          <p:cNvSpPr>
            <a:spLocks noGrp="1"/>
          </p:cNvSpPr>
          <p:nvPr>
            <p:ph type="dt" sz="quarter" idx="10"/>
          </p:nvPr>
        </p:nvSpPr>
        <p:spPr/>
        <p:txBody>
          <a:bodyPr/>
          <a:lstStyle/>
          <a:p>
            <a:pPr>
              <a:defRPr/>
            </a:pPr>
            <a:fld id="{51E4E24D-1F14-4E9C-BE24-4BED6FB4D6C1}" type="datetime1">
              <a:rPr lang="zh-CN" altLang="en-US"/>
            </a:fld>
            <a:endParaRPr lang="en-US" altLang="zh-CN"/>
          </a:p>
        </p:txBody>
      </p:sp>
      <p:sp>
        <p:nvSpPr>
          <p:cNvPr id="174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p:txBody>
          <a:bodyPr/>
          <a:lstStyle/>
          <a:p>
            <a:pPr eaLnBrk="1" hangingPunct="1"/>
            <a:r>
              <a:rPr lang="en-US" altLang="zh-CN"/>
              <a:t>5.2  </a:t>
            </a:r>
            <a:r>
              <a:rPr lang="zh-CN" altLang="en-US"/>
              <a:t>完整性控制</a:t>
            </a:r>
            <a:endParaRPr lang="zh-CN" altLang="en-US"/>
          </a:p>
        </p:txBody>
      </p:sp>
      <p:sp>
        <p:nvSpPr>
          <p:cNvPr id="18435"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zh-CN" altLang="en-US">
                <a:solidFill>
                  <a:schemeClr val="hlink"/>
                </a:solidFill>
              </a:rPr>
              <a:t>一、</a:t>
            </a:r>
            <a:r>
              <a:rPr lang="en-US" altLang="zh-CN">
                <a:solidFill>
                  <a:schemeClr val="hlink"/>
                </a:solidFill>
              </a:rPr>
              <a:t>DBMS</a:t>
            </a:r>
            <a:r>
              <a:rPr lang="zh-CN" altLang="en-US">
                <a:solidFill>
                  <a:schemeClr val="hlink"/>
                </a:solidFill>
              </a:rPr>
              <a:t>的完整性控制机制</a:t>
            </a:r>
            <a:endParaRPr lang="zh-CN" altLang="en-US">
              <a:solidFill>
                <a:schemeClr val="hlink"/>
              </a:solidFill>
            </a:endParaRPr>
          </a:p>
          <a:p>
            <a:pPr eaLnBrk="1" hangingPunct="1">
              <a:lnSpc>
                <a:spcPct val="160000"/>
              </a:lnSpc>
              <a:buFont typeface="Wingdings" panose="05000000000000000000" pitchFamily="2" charset="2"/>
              <a:buNone/>
            </a:pPr>
            <a:r>
              <a:rPr lang="zh-CN" altLang="en-US"/>
              <a:t>二、关系系统三类完整性的实现</a:t>
            </a:r>
            <a:endParaRPr lang="zh-CN" altLang="en-US"/>
          </a:p>
          <a:p>
            <a:pPr eaLnBrk="1" hangingPunct="1">
              <a:lnSpc>
                <a:spcPct val="160000"/>
              </a:lnSpc>
              <a:buFont typeface="Wingdings" panose="05000000000000000000" pitchFamily="2" charset="2"/>
              <a:buNone/>
            </a:pPr>
            <a:r>
              <a:rPr lang="zh-CN" altLang="en-US"/>
              <a:t>三、参照完整性的实现</a:t>
            </a:r>
            <a:endParaRPr lang="zh-CN" altLang="en-US"/>
          </a:p>
        </p:txBody>
      </p:sp>
      <p:sp>
        <p:nvSpPr>
          <p:cNvPr id="4" name="日期占位符 3"/>
          <p:cNvSpPr>
            <a:spLocks noGrp="1"/>
          </p:cNvSpPr>
          <p:nvPr>
            <p:ph type="dt" sz="quarter" idx="10"/>
          </p:nvPr>
        </p:nvSpPr>
        <p:spPr/>
        <p:txBody>
          <a:bodyPr/>
          <a:lstStyle/>
          <a:p>
            <a:pPr>
              <a:defRPr/>
            </a:pPr>
            <a:fld id="{379B2FB5-A284-445C-9AF1-D4A7A5FF0320}" type="datetime1">
              <a:rPr lang="zh-CN" altLang="en-US"/>
            </a:fld>
            <a:endParaRPr lang="en-US" altLang="zh-CN"/>
          </a:p>
        </p:txBody>
      </p:sp>
      <p:sp>
        <p:nvSpPr>
          <p:cNvPr id="184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p:cNvSpPr>
          <p:nvPr>
            <p:ph type="title"/>
          </p:nvPr>
        </p:nvSpPr>
        <p:spPr/>
        <p:txBody>
          <a:bodyPr/>
          <a:lstStyle/>
          <a:p>
            <a:pPr eaLnBrk="1" hangingPunct="1"/>
            <a:r>
              <a:rPr lang="zh-CN" altLang="en-US"/>
              <a:t>一、</a:t>
            </a:r>
            <a:r>
              <a:rPr lang="en-US" altLang="zh-CN"/>
              <a:t>DBMS</a:t>
            </a:r>
            <a:r>
              <a:rPr lang="zh-CN" altLang="en-US"/>
              <a:t>的完整性控制机制</a:t>
            </a:r>
            <a:endParaRPr lang="zh-CN" altLang="en-US"/>
          </a:p>
        </p:txBody>
      </p:sp>
      <p:sp>
        <p:nvSpPr>
          <p:cNvPr id="19459" name="Rectangle 3"/>
          <p:cNvSpPr>
            <a:spLocks noGrp="1" noRot="1"/>
          </p:cNvSpPr>
          <p:nvPr>
            <p:ph idx="1"/>
          </p:nvPr>
        </p:nvSpPr>
        <p:spPr/>
        <p:txBody>
          <a:bodyPr/>
          <a:lstStyle/>
          <a:p>
            <a:pPr eaLnBrk="1" hangingPunct="1">
              <a:lnSpc>
                <a:spcPct val="110000"/>
              </a:lnSpc>
              <a:buFont typeface="Wingdings" panose="05000000000000000000" pitchFamily="2" charset="2"/>
              <a:buNone/>
            </a:pPr>
            <a:r>
              <a:rPr lang="en-US" altLang="zh-CN" sz="3600"/>
              <a:t>1. </a:t>
            </a:r>
            <a:r>
              <a:rPr lang="zh-CN" altLang="en-US" sz="3600"/>
              <a:t>定义功能</a:t>
            </a:r>
            <a:endParaRPr lang="zh-CN" altLang="en-US"/>
          </a:p>
          <a:p>
            <a:pPr lvl="1" eaLnBrk="1" hangingPunct="1">
              <a:lnSpc>
                <a:spcPct val="180000"/>
              </a:lnSpc>
              <a:buFont typeface="Wingdings" panose="05000000000000000000" pitchFamily="2" charset="2"/>
              <a:buNone/>
            </a:pPr>
            <a:r>
              <a:rPr lang="zh-CN" altLang="en-US"/>
              <a:t>一个完善的完整性控制机制应该允许用户定义各类完整性约束条件。</a:t>
            </a:r>
            <a:endParaRPr lang="zh-CN" altLang="en-US"/>
          </a:p>
          <a:p>
            <a:pPr eaLnBrk="1" hangingPunct="1">
              <a:lnSpc>
                <a:spcPct val="90000"/>
              </a:lnSpc>
            </a:pPr>
            <a:endParaRPr lang="en-US" altLang="zh-CN"/>
          </a:p>
        </p:txBody>
      </p:sp>
      <p:sp>
        <p:nvSpPr>
          <p:cNvPr id="4" name="日期占位符 3"/>
          <p:cNvSpPr>
            <a:spLocks noGrp="1"/>
          </p:cNvSpPr>
          <p:nvPr>
            <p:ph type="dt" sz="quarter" idx="10"/>
          </p:nvPr>
        </p:nvSpPr>
        <p:spPr/>
        <p:txBody>
          <a:bodyPr/>
          <a:lstStyle/>
          <a:p>
            <a:pPr>
              <a:defRPr/>
            </a:pPr>
            <a:fld id="{5980386D-99DB-4E57-8098-0CC1EE2B1C91}" type="datetime1">
              <a:rPr lang="zh-CN" altLang="en-US"/>
            </a:fld>
            <a:endParaRPr lang="en-US" altLang="zh-CN"/>
          </a:p>
        </p:txBody>
      </p:sp>
      <p:sp>
        <p:nvSpPr>
          <p:cNvPr id="194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p:cNvSpPr>
          <p:nvPr>
            <p:ph type="title"/>
          </p:nvPr>
        </p:nvSpPr>
        <p:spPr/>
        <p:txBody>
          <a:bodyPr/>
          <a:lstStyle/>
          <a:p>
            <a:pPr eaLnBrk="1" hangingPunct="1"/>
            <a:r>
              <a:rPr lang="en-US" altLang="zh-CN"/>
              <a:t>DBMS</a:t>
            </a:r>
            <a:r>
              <a:rPr lang="zh-CN" altLang="en-US"/>
              <a:t>的完整性控制机制（续）</a:t>
            </a:r>
            <a:endParaRPr lang="zh-CN" altLang="en-US"/>
          </a:p>
        </p:txBody>
      </p:sp>
      <p:sp>
        <p:nvSpPr>
          <p:cNvPr id="20483" name="Rectangle 3"/>
          <p:cNvSpPr>
            <a:spLocks noGrp="1" noRot="1"/>
          </p:cNvSpPr>
          <p:nvPr>
            <p:ph idx="1"/>
          </p:nvPr>
        </p:nvSpPr>
        <p:spPr/>
        <p:txBody>
          <a:bodyPr/>
          <a:lstStyle/>
          <a:p>
            <a:pPr eaLnBrk="1" hangingPunct="1">
              <a:buFont typeface="Wingdings" panose="05000000000000000000" pitchFamily="2" charset="2"/>
              <a:buNone/>
            </a:pPr>
            <a:r>
              <a:rPr lang="en-US" altLang="zh-CN" sz="3600"/>
              <a:t>2. </a:t>
            </a:r>
            <a:r>
              <a:rPr lang="zh-CN" altLang="en-US" sz="3600"/>
              <a:t>检查功能</a:t>
            </a:r>
            <a:endParaRPr lang="zh-CN" altLang="en-US" sz="3600"/>
          </a:p>
          <a:p>
            <a:pPr eaLnBrk="1" hangingPunct="1"/>
            <a:r>
              <a:rPr lang="zh-CN" altLang="en-US" sz="2800"/>
              <a:t>立即执行的约束</a:t>
            </a:r>
            <a:r>
              <a:rPr lang="en-US" altLang="zh-CN" sz="2800"/>
              <a:t>(Immediate constraints)</a:t>
            </a:r>
            <a:r>
              <a:rPr lang="zh-CN" altLang="en-US" sz="2800"/>
              <a:t>语句执行完后立即检查是否违背完整性约束</a:t>
            </a:r>
            <a:endParaRPr lang="zh-CN" altLang="en-US" sz="2800"/>
          </a:p>
          <a:p>
            <a:pPr eaLnBrk="1" hangingPunct="1"/>
            <a:r>
              <a:rPr lang="zh-CN" altLang="en-US" sz="2800"/>
              <a:t> 延迟执行的约束</a:t>
            </a:r>
            <a:r>
              <a:rPr lang="en-US" altLang="zh-CN" sz="2800"/>
              <a:t>(Deferred constrainsts)</a:t>
            </a:r>
            <a:r>
              <a:rPr lang="zh-CN" altLang="en-US" sz="2800"/>
              <a:t>完整性检查延迟到整个事务执行结束后进行</a:t>
            </a:r>
            <a:endParaRPr lang="zh-CN" altLang="en-US" sz="2800"/>
          </a:p>
        </p:txBody>
      </p:sp>
      <p:sp>
        <p:nvSpPr>
          <p:cNvPr id="4" name="日期占位符 3"/>
          <p:cNvSpPr>
            <a:spLocks noGrp="1"/>
          </p:cNvSpPr>
          <p:nvPr>
            <p:ph type="dt" sz="quarter" idx="10"/>
          </p:nvPr>
        </p:nvSpPr>
        <p:spPr/>
        <p:txBody>
          <a:bodyPr/>
          <a:lstStyle/>
          <a:p>
            <a:pPr>
              <a:defRPr/>
            </a:pPr>
            <a:fld id="{A4E59AA4-DAC0-4AE8-9F50-55F133697627}" type="datetime1">
              <a:rPr lang="zh-CN" altLang="en-US"/>
            </a:fld>
            <a:endParaRPr lang="en-US" altLang="zh-CN"/>
          </a:p>
        </p:txBody>
      </p:sp>
      <p:sp>
        <p:nvSpPr>
          <p:cNvPr id="20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p:cNvSpPr>
          <p:nvPr>
            <p:ph type="title"/>
          </p:nvPr>
        </p:nvSpPr>
        <p:spPr/>
        <p:txBody>
          <a:bodyPr/>
          <a:lstStyle/>
          <a:p>
            <a:pPr eaLnBrk="1" hangingPunct="1"/>
            <a:r>
              <a:rPr lang="en-US" altLang="zh-CN"/>
              <a:t>DBMS</a:t>
            </a:r>
            <a:r>
              <a:rPr lang="zh-CN" altLang="en-US"/>
              <a:t>的完整性控制机制（续）</a:t>
            </a:r>
            <a:endParaRPr lang="zh-CN" altLang="en-US"/>
          </a:p>
        </p:txBody>
      </p:sp>
      <p:sp>
        <p:nvSpPr>
          <p:cNvPr id="21507" name="Rectangle 3"/>
          <p:cNvSpPr>
            <a:spLocks noGrp="1" noRot="1"/>
          </p:cNvSpPr>
          <p:nvPr>
            <p:ph idx="1"/>
          </p:nvPr>
        </p:nvSpPr>
        <p:spPr/>
        <p:txBody>
          <a:bodyPr/>
          <a:lstStyle/>
          <a:p>
            <a:pPr eaLnBrk="1" hangingPunct="1">
              <a:buFont typeface="Wingdings" panose="05000000000000000000" pitchFamily="2" charset="2"/>
              <a:buNone/>
            </a:pPr>
            <a:r>
              <a:rPr lang="en-US" altLang="zh-CN" sz="3600"/>
              <a:t>3. </a:t>
            </a:r>
            <a:r>
              <a:rPr lang="zh-CN" altLang="en-US" sz="3600"/>
              <a:t>违约反应</a:t>
            </a:r>
            <a:endParaRPr lang="zh-CN" altLang="en-US" sz="3600"/>
          </a:p>
          <a:p>
            <a:pPr lvl="1" eaLnBrk="1" hangingPunct="1">
              <a:lnSpc>
                <a:spcPct val="150000"/>
              </a:lnSpc>
            </a:pPr>
            <a:r>
              <a:rPr lang="zh-CN" altLang="en-US" sz="3200"/>
              <a:t> </a:t>
            </a:r>
            <a:r>
              <a:rPr lang="zh-CN" altLang="en-US"/>
              <a:t>拒绝该操作</a:t>
            </a:r>
            <a:endParaRPr lang="zh-CN" altLang="en-US"/>
          </a:p>
          <a:p>
            <a:pPr lvl="1" eaLnBrk="1" hangingPunct="1">
              <a:lnSpc>
                <a:spcPct val="150000"/>
              </a:lnSpc>
            </a:pPr>
            <a:r>
              <a:rPr lang="zh-CN" altLang="en-US"/>
              <a:t> 其他处理方法</a:t>
            </a:r>
            <a:endParaRPr lang="zh-CN" altLang="en-US"/>
          </a:p>
        </p:txBody>
      </p:sp>
      <p:sp>
        <p:nvSpPr>
          <p:cNvPr id="4" name="日期占位符 3"/>
          <p:cNvSpPr>
            <a:spLocks noGrp="1"/>
          </p:cNvSpPr>
          <p:nvPr>
            <p:ph type="dt" sz="quarter" idx="10"/>
          </p:nvPr>
        </p:nvSpPr>
        <p:spPr/>
        <p:txBody>
          <a:bodyPr/>
          <a:lstStyle/>
          <a:p>
            <a:pPr>
              <a:defRPr/>
            </a:pPr>
            <a:fld id="{6A574AC0-B0FE-4CCF-A84F-EF5EE43F4210}" type="datetime1">
              <a:rPr lang="zh-CN" altLang="en-US"/>
            </a:fld>
            <a:endParaRPr lang="en-US" altLang="zh-CN"/>
          </a:p>
        </p:txBody>
      </p:sp>
      <p:sp>
        <p:nvSpPr>
          <p:cNvPr id="21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p:cNvSpPr>
          <p:nvPr>
            <p:ph type="title"/>
          </p:nvPr>
        </p:nvSpPr>
        <p:spPr/>
        <p:txBody>
          <a:bodyPr/>
          <a:lstStyle/>
          <a:p>
            <a:pPr eaLnBrk="1" hangingPunct="1"/>
            <a:r>
              <a:rPr lang="en-US" altLang="zh-CN"/>
              <a:t>DBMS</a:t>
            </a:r>
            <a:r>
              <a:rPr lang="zh-CN" altLang="en-US"/>
              <a:t>的完整性控制机制（续）</a:t>
            </a:r>
            <a:endParaRPr lang="zh-CN" altLang="en-US"/>
          </a:p>
        </p:txBody>
      </p:sp>
      <p:sp>
        <p:nvSpPr>
          <p:cNvPr id="22531" name="Rectangle 3"/>
          <p:cNvSpPr>
            <a:spLocks noGrp="1" noRot="1"/>
          </p:cNvSpPr>
          <p:nvPr>
            <p:ph idx="1"/>
          </p:nvPr>
        </p:nvSpPr>
        <p:spPr>
          <a:xfrm>
            <a:off x="755650" y="2060575"/>
            <a:ext cx="7772400" cy="4114800"/>
          </a:xfrm>
        </p:spPr>
        <p:txBody>
          <a:bodyPr/>
          <a:lstStyle/>
          <a:p>
            <a:pPr eaLnBrk="1" hangingPunct="1">
              <a:lnSpc>
                <a:spcPct val="90000"/>
              </a:lnSpc>
              <a:buFont typeface="Wingdings" panose="05000000000000000000" pitchFamily="2" charset="2"/>
              <a:buNone/>
            </a:pPr>
            <a:r>
              <a:rPr lang="zh-CN" altLang="en-US"/>
              <a:t>完整性规则五元组表示</a:t>
            </a:r>
            <a:r>
              <a:rPr lang="en-US" altLang="zh-CN"/>
              <a:t>:</a:t>
            </a:r>
            <a:endParaRPr lang="en-US" altLang="zh-CN"/>
          </a:p>
          <a:p>
            <a:pPr lvl="1" eaLnBrk="1" hangingPunct="1">
              <a:lnSpc>
                <a:spcPct val="90000"/>
              </a:lnSpc>
              <a:buFont typeface="Wingdings" panose="05000000000000000000" pitchFamily="2" charset="2"/>
              <a:buNone/>
            </a:pPr>
            <a:r>
              <a:rPr lang="en-US" altLang="zh-CN"/>
              <a:t>			(D</a:t>
            </a:r>
            <a:r>
              <a:rPr lang="zh-CN" altLang="en-US"/>
              <a:t>，</a:t>
            </a:r>
            <a:r>
              <a:rPr lang="en-US" altLang="zh-CN"/>
              <a:t>O</a:t>
            </a:r>
            <a:r>
              <a:rPr lang="zh-CN" altLang="en-US"/>
              <a:t>，</a:t>
            </a:r>
            <a:r>
              <a:rPr lang="en-US" altLang="zh-CN"/>
              <a:t>A</a:t>
            </a:r>
            <a:r>
              <a:rPr lang="zh-CN" altLang="en-US"/>
              <a:t>，</a:t>
            </a:r>
            <a:r>
              <a:rPr lang="en-US" altLang="zh-CN"/>
              <a:t>C</a:t>
            </a:r>
            <a:r>
              <a:rPr lang="zh-CN" altLang="en-US"/>
              <a:t>，</a:t>
            </a:r>
            <a:r>
              <a:rPr lang="en-US" altLang="zh-CN"/>
              <a:t>P)</a:t>
            </a:r>
            <a:endParaRPr lang="en-US" altLang="zh-CN"/>
          </a:p>
          <a:p>
            <a:pPr eaLnBrk="1" hangingPunct="1">
              <a:lnSpc>
                <a:spcPct val="90000"/>
              </a:lnSpc>
            </a:pPr>
            <a:r>
              <a:rPr lang="en-US" altLang="zh-CN" sz="2400">
                <a:solidFill>
                  <a:schemeClr val="hlink"/>
                </a:solidFill>
              </a:rPr>
              <a:t>D</a:t>
            </a:r>
            <a:r>
              <a:rPr lang="zh-CN" altLang="en-US" sz="2400"/>
              <a:t>（</a:t>
            </a:r>
            <a:r>
              <a:rPr lang="en-US" altLang="zh-CN" sz="2400"/>
              <a:t>Data</a:t>
            </a:r>
            <a:r>
              <a:rPr lang="zh-CN" altLang="en-US" sz="2400"/>
              <a:t>） 约束作用的</a:t>
            </a:r>
            <a:r>
              <a:rPr lang="zh-CN" altLang="en-US" sz="2400">
                <a:solidFill>
                  <a:srgbClr val="0066FF"/>
                </a:solidFill>
              </a:rPr>
              <a:t>数据对象</a:t>
            </a:r>
            <a:r>
              <a:rPr lang="zh-CN" altLang="en-US" sz="2400"/>
              <a:t>；</a:t>
            </a:r>
            <a:endParaRPr lang="zh-CN" altLang="en-US" sz="2400"/>
          </a:p>
          <a:p>
            <a:pPr eaLnBrk="1" hangingPunct="1">
              <a:lnSpc>
                <a:spcPct val="90000"/>
              </a:lnSpc>
            </a:pPr>
            <a:r>
              <a:rPr lang="en-US" altLang="zh-CN" sz="2400">
                <a:solidFill>
                  <a:schemeClr val="hlink"/>
                </a:solidFill>
              </a:rPr>
              <a:t>O</a:t>
            </a:r>
            <a:r>
              <a:rPr lang="zh-CN" altLang="en-US" sz="2400"/>
              <a:t>（</a:t>
            </a:r>
            <a:r>
              <a:rPr lang="en-US" altLang="zh-CN" sz="2400"/>
              <a:t>Operation</a:t>
            </a:r>
            <a:r>
              <a:rPr lang="zh-CN" altLang="en-US" sz="2400"/>
              <a:t>） 触发完整性检查的</a:t>
            </a:r>
            <a:r>
              <a:rPr lang="zh-CN" altLang="en-US" sz="2400">
                <a:solidFill>
                  <a:srgbClr val="0066FF"/>
                </a:solidFill>
              </a:rPr>
              <a:t>数据库操作</a:t>
            </a:r>
            <a:endParaRPr lang="zh-CN" altLang="en-US" sz="2400">
              <a:solidFill>
                <a:srgbClr val="0066FF"/>
              </a:solidFill>
            </a:endParaRPr>
          </a:p>
          <a:p>
            <a:pPr eaLnBrk="1" hangingPunct="1">
              <a:lnSpc>
                <a:spcPct val="90000"/>
              </a:lnSpc>
              <a:buFont typeface="Wingdings" panose="05000000000000000000" pitchFamily="2" charset="2"/>
              <a:buNone/>
            </a:pPr>
            <a:r>
              <a:rPr lang="zh-CN" altLang="en-US" sz="2400">
                <a:solidFill>
                  <a:srgbClr val="0066FF"/>
                </a:solidFill>
              </a:rPr>
              <a:t>   </a:t>
            </a:r>
            <a:r>
              <a:rPr lang="zh-CN" altLang="en-US" sz="2400"/>
              <a:t>当用户发出什么操作请求时需要检查该完整性规则</a:t>
            </a:r>
            <a:endParaRPr lang="zh-CN" altLang="en-US" sz="2400"/>
          </a:p>
          <a:p>
            <a:pPr eaLnBrk="1" hangingPunct="1">
              <a:lnSpc>
                <a:spcPct val="90000"/>
              </a:lnSpc>
              <a:buFont typeface="Wingdings" panose="05000000000000000000" pitchFamily="2" charset="2"/>
              <a:buNone/>
            </a:pPr>
            <a:r>
              <a:rPr lang="zh-CN" altLang="en-US" sz="2400"/>
              <a:t>   是立即检查还是延迟检查；</a:t>
            </a:r>
            <a:endParaRPr lang="zh-CN" altLang="en-US" sz="2400"/>
          </a:p>
          <a:p>
            <a:pPr eaLnBrk="1" hangingPunct="1">
              <a:lnSpc>
                <a:spcPct val="90000"/>
              </a:lnSpc>
            </a:pPr>
            <a:r>
              <a:rPr lang="en-US" altLang="zh-CN" sz="2400">
                <a:solidFill>
                  <a:schemeClr val="hlink"/>
                </a:solidFill>
              </a:rPr>
              <a:t>A</a:t>
            </a:r>
            <a:r>
              <a:rPr lang="zh-CN" altLang="en-US" sz="2400"/>
              <a:t>（</a:t>
            </a:r>
            <a:r>
              <a:rPr lang="en-US" altLang="zh-CN" sz="2400"/>
              <a:t>Assertion</a:t>
            </a:r>
            <a:r>
              <a:rPr lang="zh-CN" altLang="en-US" sz="2400"/>
              <a:t>） 数据对象必须满足的</a:t>
            </a:r>
            <a:r>
              <a:rPr lang="zh-CN" altLang="en-US" sz="2400">
                <a:solidFill>
                  <a:srgbClr val="0066FF"/>
                </a:solidFill>
              </a:rPr>
              <a:t>断言</a:t>
            </a:r>
            <a:r>
              <a:rPr lang="zh-CN" altLang="en-US" sz="2400"/>
              <a:t>或</a:t>
            </a:r>
            <a:r>
              <a:rPr lang="zh-CN" altLang="en-US" sz="2400">
                <a:solidFill>
                  <a:srgbClr val="0066FF"/>
                </a:solidFill>
              </a:rPr>
              <a:t>语义约束</a:t>
            </a:r>
            <a:r>
              <a:rPr lang="zh-CN" altLang="en-US" sz="2400"/>
              <a:t>这是规则的主体；</a:t>
            </a:r>
            <a:endParaRPr lang="zh-CN" altLang="en-US" sz="2400"/>
          </a:p>
          <a:p>
            <a:pPr eaLnBrk="1" hangingPunct="1">
              <a:lnSpc>
                <a:spcPct val="90000"/>
              </a:lnSpc>
            </a:pPr>
            <a:r>
              <a:rPr lang="zh-CN" altLang="en-US" sz="2400"/>
              <a:t> </a:t>
            </a:r>
            <a:r>
              <a:rPr lang="en-US" altLang="zh-CN" sz="2400">
                <a:solidFill>
                  <a:schemeClr val="hlink"/>
                </a:solidFill>
              </a:rPr>
              <a:t>C</a:t>
            </a:r>
            <a:r>
              <a:rPr lang="zh-CN" altLang="en-US" sz="2400"/>
              <a:t>（</a:t>
            </a:r>
            <a:r>
              <a:rPr lang="en-US" altLang="zh-CN" sz="2400"/>
              <a:t>Condition</a:t>
            </a:r>
            <a:r>
              <a:rPr lang="zh-CN" altLang="en-US" sz="2400"/>
              <a:t>） 选择</a:t>
            </a:r>
            <a:r>
              <a:rPr lang="en-US" altLang="zh-CN" sz="2400"/>
              <a:t>A</a:t>
            </a:r>
            <a:r>
              <a:rPr lang="zh-CN" altLang="en-US" sz="2400"/>
              <a:t>作用的数据对象值的</a:t>
            </a:r>
            <a:r>
              <a:rPr lang="zh-CN" altLang="en-US" sz="2400">
                <a:solidFill>
                  <a:srgbClr val="0066FF"/>
                </a:solidFill>
              </a:rPr>
              <a:t>谓词</a:t>
            </a:r>
            <a:r>
              <a:rPr lang="zh-CN" altLang="en-US" sz="2400"/>
              <a:t>；</a:t>
            </a:r>
            <a:endParaRPr lang="zh-CN" altLang="en-US" sz="2400"/>
          </a:p>
          <a:p>
            <a:pPr eaLnBrk="1" hangingPunct="1">
              <a:lnSpc>
                <a:spcPct val="90000"/>
              </a:lnSpc>
            </a:pPr>
            <a:r>
              <a:rPr lang="zh-CN" altLang="en-US" sz="2400"/>
              <a:t> </a:t>
            </a:r>
            <a:r>
              <a:rPr lang="en-US" altLang="zh-CN" sz="2400">
                <a:solidFill>
                  <a:schemeClr val="hlink"/>
                </a:solidFill>
              </a:rPr>
              <a:t>P</a:t>
            </a:r>
            <a:r>
              <a:rPr lang="zh-CN" altLang="en-US" sz="2400"/>
              <a:t>（</a:t>
            </a:r>
            <a:r>
              <a:rPr lang="en-US" altLang="zh-CN" sz="2400"/>
              <a:t>Procedure</a:t>
            </a:r>
            <a:r>
              <a:rPr lang="zh-CN" altLang="en-US" sz="2400"/>
              <a:t>） 违反完整性规则时触发的</a:t>
            </a:r>
            <a:r>
              <a:rPr lang="zh-CN" altLang="en-US" sz="2400">
                <a:solidFill>
                  <a:srgbClr val="0066FF"/>
                </a:solidFill>
              </a:rPr>
              <a:t>过程</a:t>
            </a:r>
            <a:r>
              <a:rPr lang="zh-CN" altLang="en-US" sz="2400"/>
              <a:t>。</a:t>
            </a:r>
            <a:endParaRPr lang="zh-CN" altLang="en-US" sz="2400"/>
          </a:p>
        </p:txBody>
      </p:sp>
      <p:sp>
        <p:nvSpPr>
          <p:cNvPr id="4" name="日期占位符 3"/>
          <p:cNvSpPr>
            <a:spLocks noGrp="1"/>
          </p:cNvSpPr>
          <p:nvPr>
            <p:ph type="dt" sz="quarter" idx="10"/>
          </p:nvPr>
        </p:nvSpPr>
        <p:spPr/>
        <p:txBody>
          <a:bodyPr/>
          <a:lstStyle/>
          <a:p>
            <a:pPr>
              <a:defRPr/>
            </a:pPr>
            <a:fld id="{A4A08C15-CB26-4FDE-A557-1A761782BD3A}" type="datetime1">
              <a:rPr lang="zh-CN" altLang="en-US"/>
            </a:fld>
            <a:endParaRPr lang="en-US" altLang="zh-CN"/>
          </a:p>
        </p:txBody>
      </p:sp>
      <p:sp>
        <p:nvSpPr>
          <p:cNvPr id="22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zh-CN" altLang="en-US" sz="4000"/>
              <a:t>二、关系系统三类完整性的实现</a:t>
            </a:r>
            <a:endParaRPr lang="zh-CN" altLang="en-US" sz="4000"/>
          </a:p>
        </p:txBody>
      </p:sp>
      <p:sp>
        <p:nvSpPr>
          <p:cNvPr id="23555" name="Rectangle 3"/>
          <p:cNvSpPr>
            <a:spLocks noGrp="1" noRot="1"/>
          </p:cNvSpPr>
          <p:nvPr>
            <p:ph idx="1"/>
          </p:nvPr>
        </p:nvSpPr>
        <p:spPr>
          <a:xfrm>
            <a:off x="785813" y="2143125"/>
            <a:ext cx="7772400" cy="4114800"/>
          </a:xfrm>
        </p:spPr>
        <p:txBody>
          <a:bodyPr/>
          <a:lstStyle/>
          <a:p>
            <a:pPr eaLnBrk="1" hangingPunct="1">
              <a:lnSpc>
                <a:spcPct val="90000"/>
              </a:lnSpc>
              <a:spcBef>
                <a:spcPct val="60000"/>
              </a:spcBef>
            </a:pPr>
            <a:r>
              <a:rPr lang="zh-CN" altLang="en-US" sz="2400"/>
              <a:t>关系数据库系统都提供了定义和检查实体完整性、参照完整性和用户定义的完整性的功能</a:t>
            </a:r>
            <a:endParaRPr lang="zh-CN" altLang="en-US" sz="2400"/>
          </a:p>
          <a:p>
            <a:pPr eaLnBrk="1" hangingPunct="1">
              <a:lnSpc>
                <a:spcPct val="90000"/>
              </a:lnSpc>
              <a:spcBef>
                <a:spcPct val="60000"/>
              </a:spcBef>
            </a:pPr>
            <a:r>
              <a:rPr lang="zh-CN" altLang="en-US" sz="2400"/>
              <a:t>违反实体完整性规则和用户定义的完整性规则的操作：</a:t>
            </a:r>
            <a:endParaRPr lang="zh-CN" altLang="en-US" sz="2400"/>
          </a:p>
          <a:p>
            <a:pPr eaLnBrk="1" hangingPunct="1">
              <a:lnSpc>
                <a:spcPct val="90000"/>
              </a:lnSpc>
              <a:spcBef>
                <a:spcPct val="60000"/>
              </a:spcBef>
              <a:buFont typeface="Wingdings" panose="05000000000000000000" pitchFamily="2" charset="2"/>
              <a:buNone/>
            </a:pPr>
            <a:r>
              <a:rPr lang="zh-CN" altLang="en-US" sz="2400"/>
              <a:t>    一般是拒绝执行</a:t>
            </a:r>
            <a:endParaRPr lang="zh-CN" altLang="en-US" sz="2400"/>
          </a:p>
          <a:p>
            <a:pPr eaLnBrk="1" hangingPunct="1">
              <a:lnSpc>
                <a:spcPct val="90000"/>
              </a:lnSpc>
              <a:spcBef>
                <a:spcPct val="60000"/>
              </a:spcBef>
            </a:pPr>
            <a:r>
              <a:rPr lang="zh-CN" altLang="en-US" sz="2400"/>
              <a:t>违反参照完整性的操作：</a:t>
            </a:r>
            <a:endParaRPr lang="zh-CN" altLang="en-US" sz="2400"/>
          </a:p>
          <a:p>
            <a:pPr lvl="1" eaLnBrk="1" hangingPunct="1">
              <a:lnSpc>
                <a:spcPct val="90000"/>
              </a:lnSpc>
              <a:spcBef>
                <a:spcPct val="60000"/>
              </a:spcBef>
            </a:pPr>
            <a:r>
              <a:rPr lang="zh-CN" altLang="en-US" sz="2000"/>
              <a:t>拒绝执行</a:t>
            </a:r>
            <a:endParaRPr lang="zh-CN" altLang="en-US" sz="2000"/>
          </a:p>
          <a:p>
            <a:pPr lvl="1" eaLnBrk="1" hangingPunct="1">
              <a:lnSpc>
                <a:spcPct val="110000"/>
              </a:lnSpc>
              <a:spcBef>
                <a:spcPct val="60000"/>
              </a:spcBef>
            </a:pPr>
            <a:r>
              <a:rPr lang="zh-CN" altLang="en-US" sz="2000"/>
              <a:t>接受这个操作，同时执行一些附加的操作，以保证数据库的状态正确</a:t>
            </a:r>
            <a:endParaRPr lang="zh-CN" altLang="en-US" sz="2000"/>
          </a:p>
        </p:txBody>
      </p:sp>
      <p:sp>
        <p:nvSpPr>
          <p:cNvPr id="4" name="日期占位符 3"/>
          <p:cNvSpPr>
            <a:spLocks noGrp="1"/>
          </p:cNvSpPr>
          <p:nvPr>
            <p:ph type="dt" sz="quarter" idx="10"/>
          </p:nvPr>
        </p:nvSpPr>
        <p:spPr/>
        <p:txBody>
          <a:bodyPr/>
          <a:lstStyle/>
          <a:p>
            <a:pPr>
              <a:defRPr/>
            </a:pPr>
            <a:fld id="{E2665096-9BBA-40FE-A8AF-9FDE96162CE3}" type="datetime1">
              <a:rPr lang="zh-CN" altLang="en-US"/>
            </a:fld>
            <a:endParaRPr lang="en-US" altLang="zh-CN"/>
          </a:p>
        </p:txBody>
      </p:sp>
      <p:sp>
        <p:nvSpPr>
          <p:cNvPr id="235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p:txBody>
          <a:bodyPr/>
          <a:lstStyle/>
          <a:p>
            <a:pPr eaLnBrk="1" hangingPunct="1"/>
            <a:r>
              <a:rPr lang="zh-CN" altLang="en-US" sz="4000"/>
              <a:t>三、参照完整性的实现</a:t>
            </a:r>
            <a:endParaRPr lang="zh-CN" altLang="en-US" sz="4000"/>
          </a:p>
        </p:txBody>
      </p:sp>
      <p:sp>
        <p:nvSpPr>
          <p:cNvPr id="24579" name="Rectangle 3"/>
          <p:cNvSpPr>
            <a:spLocks noGrp="1" noRot="1"/>
          </p:cNvSpPr>
          <p:nvPr>
            <p:ph idx="1"/>
          </p:nvPr>
        </p:nvSpPr>
        <p:spPr>
          <a:xfrm>
            <a:off x="755650" y="2205038"/>
            <a:ext cx="7924800" cy="4114800"/>
          </a:xfrm>
        </p:spPr>
        <p:txBody>
          <a:bodyPr/>
          <a:lstStyle/>
          <a:p>
            <a:pPr eaLnBrk="1" hangingPunct="1">
              <a:buFont typeface="Wingdings" panose="05000000000000000000" pitchFamily="2" charset="2"/>
              <a:buNone/>
            </a:pPr>
            <a:r>
              <a:rPr lang="zh-CN" altLang="en-US"/>
              <a:t>例</a:t>
            </a:r>
            <a:r>
              <a:rPr lang="en-US" altLang="zh-CN"/>
              <a:t>:</a:t>
            </a:r>
            <a:r>
              <a:rPr lang="zh-CN" altLang="en-US"/>
              <a:t>职工－部门数据库包含职工表</a:t>
            </a:r>
            <a:r>
              <a:rPr lang="en-US" altLang="zh-CN"/>
              <a:t>EMP</a:t>
            </a:r>
            <a:r>
              <a:rPr lang="zh-CN" altLang="en-US"/>
              <a:t>和部门表</a:t>
            </a:r>
            <a:r>
              <a:rPr lang="en-US" altLang="zh-CN"/>
              <a:t>DEPT</a:t>
            </a:r>
            <a:endParaRPr lang="en-US" altLang="zh-CN"/>
          </a:p>
          <a:p>
            <a:pPr eaLnBrk="1" hangingPunct="1">
              <a:buFontTx/>
              <a:buNone/>
            </a:pPr>
            <a:r>
              <a:rPr lang="en-US" altLang="zh-CN" sz="2400"/>
              <a:t>1  DEPT</a:t>
            </a:r>
            <a:r>
              <a:rPr lang="zh-CN" altLang="en-US" sz="2400"/>
              <a:t>关系的主码为部门号</a:t>
            </a:r>
            <a:r>
              <a:rPr lang="en-US" altLang="zh-CN" sz="2400"/>
              <a:t>Deptno</a:t>
            </a:r>
            <a:endParaRPr lang="en-US" altLang="zh-CN" sz="2400"/>
          </a:p>
          <a:p>
            <a:pPr eaLnBrk="1" hangingPunct="1">
              <a:buFontTx/>
              <a:buNone/>
            </a:pPr>
            <a:r>
              <a:rPr lang="en-US" altLang="zh-CN" sz="2400"/>
              <a:t>2  EMP</a:t>
            </a:r>
            <a:r>
              <a:rPr lang="zh-CN" altLang="en-US" sz="2400"/>
              <a:t>关系的主码为职工号</a:t>
            </a:r>
            <a:r>
              <a:rPr lang="en-US" altLang="zh-CN" sz="2400"/>
              <a:t>Empno, </a:t>
            </a:r>
            <a:r>
              <a:rPr lang="zh-CN" altLang="en-US" sz="2400"/>
              <a:t>外码为部门号</a:t>
            </a:r>
            <a:r>
              <a:rPr lang="en-US" altLang="zh-CN" sz="2400"/>
              <a:t>Deptno</a:t>
            </a:r>
            <a:endParaRPr lang="en-US" altLang="zh-CN" sz="2400"/>
          </a:p>
          <a:p>
            <a:pPr eaLnBrk="1" hangingPunct="1">
              <a:buFontTx/>
              <a:buNone/>
            </a:pPr>
            <a:r>
              <a:rPr lang="en-US" altLang="zh-CN" sz="2400"/>
              <a:t>    </a:t>
            </a:r>
            <a:r>
              <a:rPr lang="zh-CN" altLang="en-US" sz="2400"/>
              <a:t>称</a:t>
            </a:r>
            <a:r>
              <a:rPr lang="en-US" altLang="zh-CN" sz="2400"/>
              <a:t>DEPT</a:t>
            </a:r>
            <a:r>
              <a:rPr lang="zh-CN" altLang="en-US" sz="2400"/>
              <a:t>为被参照关系或目标关系，</a:t>
            </a:r>
            <a:r>
              <a:rPr lang="en-US" altLang="zh-CN" sz="2400"/>
              <a:t>EMP</a:t>
            </a:r>
            <a:r>
              <a:rPr lang="zh-CN" altLang="en-US" sz="2400"/>
              <a:t>为参照关系</a:t>
            </a:r>
            <a:endParaRPr lang="zh-CN" altLang="en-US" sz="2400"/>
          </a:p>
          <a:p>
            <a:pPr eaLnBrk="1" hangingPunct="1">
              <a:buFont typeface="Wingdings" panose="05000000000000000000" pitchFamily="2" charset="2"/>
              <a:buNone/>
            </a:pPr>
            <a:endParaRPr lang="zh-CN" altLang="en-US" sz="2800"/>
          </a:p>
          <a:p>
            <a:pPr eaLnBrk="1" hangingPunct="1">
              <a:buFont typeface="Wingdings" panose="05000000000000000000" pitchFamily="2" charset="2"/>
              <a:buNone/>
            </a:pPr>
            <a:r>
              <a:rPr lang="en-US" altLang="zh-CN" sz="2800"/>
              <a:t>RDBMS</a:t>
            </a:r>
            <a:r>
              <a:rPr lang="zh-CN" altLang="en-US" sz="2800"/>
              <a:t>实现参照完整性时需要考虑以下</a:t>
            </a:r>
            <a:r>
              <a:rPr lang="en-US" altLang="zh-CN" sz="2800"/>
              <a:t>4</a:t>
            </a:r>
            <a:r>
              <a:rPr lang="zh-CN" altLang="en-US" sz="2800"/>
              <a:t>方面：</a:t>
            </a:r>
            <a:endParaRPr lang="zh-CN" altLang="en-US" sz="2800"/>
          </a:p>
          <a:p>
            <a:pPr lvl="1"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C387909D-C3F6-4A3C-A24A-0DA940DF56ED}" type="datetime1">
              <a:rPr lang="zh-CN" altLang="en-US"/>
            </a:fld>
            <a:endParaRPr lang="en-US" altLang="zh-CN"/>
          </a:p>
        </p:txBody>
      </p:sp>
      <p:sp>
        <p:nvSpPr>
          <p:cNvPr id="24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p:cNvSpPr>
          <p:nvPr>
            <p:ph type="title"/>
          </p:nvPr>
        </p:nvSpPr>
        <p:spPr/>
        <p:txBody>
          <a:bodyPr/>
          <a:lstStyle/>
          <a:p>
            <a:pPr eaLnBrk="1" hangingPunct="1"/>
            <a:r>
              <a:rPr lang="zh-CN" altLang="en-US"/>
              <a:t>允许修改主码策略</a:t>
            </a:r>
            <a:endParaRPr lang="zh-CN" altLang="en-US"/>
          </a:p>
        </p:txBody>
      </p:sp>
      <p:sp>
        <p:nvSpPr>
          <p:cNvPr id="25603" name="Rectangle 3"/>
          <p:cNvSpPr>
            <a:spLocks noGrp="1" noRot="1"/>
          </p:cNvSpPr>
          <p:nvPr>
            <p:ph idx="1"/>
          </p:nvPr>
        </p:nvSpPr>
        <p:spPr/>
        <p:txBody>
          <a:bodyPr/>
          <a:lstStyle/>
          <a:p>
            <a:pPr eaLnBrk="1" hangingPunct="1"/>
            <a:r>
              <a:rPr lang="zh-CN" altLang="en-US" dirty="0"/>
              <a:t>违约操作</a:t>
            </a:r>
            <a:endParaRPr lang="zh-CN" altLang="en-US" dirty="0"/>
          </a:p>
          <a:p>
            <a:pPr lvl="1" eaLnBrk="1" hangingPunct="1">
              <a:buFont typeface="Symbol" panose="05050102010706020507" pitchFamily="18" charset="2"/>
              <a:buChar char="¨"/>
            </a:pPr>
            <a:r>
              <a:rPr lang="zh-CN" altLang="en-US" sz="3200" dirty="0"/>
              <a:t>要</a:t>
            </a:r>
            <a:r>
              <a:rPr lang="zh-CN" altLang="en-US" sz="3200" dirty="0">
                <a:solidFill>
                  <a:schemeClr val="hlink"/>
                </a:solidFill>
              </a:rPr>
              <a:t>修改被参照关系</a:t>
            </a:r>
            <a:r>
              <a:rPr lang="zh-CN" altLang="en-US" sz="3200" dirty="0"/>
              <a:t>中某些元组的主码值，而参照关系中有些元组的外码值正好等于被参照关系要修改的主码值</a:t>
            </a:r>
            <a:endParaRPr lang="zh-CN" altLang="en-US" sz="3200" dirty="0"/>
          </a:p>
          <a:p>
            <a:pPr lvl="1" eaLnBrk="1" hangingPunct="1">
              <a:spcBef>
                <a:spcPct val="60000"/>
              </a:spcBef>
              <a:buFont typeface="Symbol" panose="05050102010706020507" pitchFamily="18" charset="2"/>
              <a:buChar char="¨"/>
            </a:pPr>
            <a:r>
              <a:rPr lang="zh-CN" altLang="en-US" sz="3200" dirty="0"/>
              <a:t>要</a:t>
            </a:r>
            <a:r>
              <a:rPr lang="zh-CN" altLang="en-US" sz="3200" dirty="0">
                <a:solidFill>
                  <a:schemeClr val="hlink"/>
                </a:solidFill>
              </a:rPr>
              <a:t>修改参照关系</a:t>
            </a:r>
            <a:r>
              <a:rPr lang="zh-CN" altLang="en-US" sz="3200" dirty="0"/>
              <a:t>中某些元组的主码值，而被参照关系中没有任何元组的外码值等于被参照关系修改后的主码值</a:t>
            </a:r>
            <a:endParaRPr lang="zh-CN" altLang="en-US" sz="3200" dirty="0"/>
          </a:p>
          <a:p>
            <a:pPr lvl="1" eaLnBrk="1" hangingPunct="1">
              <a:buFont typeface="Symbol" panose="05050102010706020507" pitchFamily="18" charset="2"/>
              <a:buChar char="¨"/>
            </a:pPr>
            <a:endParaRPr lang="en-US" altLang="zh-CN" dirty="0"/>
          </a:p>
        </p:txBody>
      </p:sp>
      <p:sp>
        <p:nvSpPr>
          <p:cNvPr id="4" name="日期占位符 3"/>
          <p:cNvSpPr>
            <a:spLocks noGrp="1"/>
          </p:cNvSpPr>
          <p:nvPr>
            <p:ph type="dt" sz="quarter" idx="10"/>
          </p:nvPr>
        </p:nvSpPr>
        <p:spPr/>
        <p:txBody>
          <a:bodyPr/>
          <a:lstStyle/>
          <a:p>
            <a:pPr>
              <a:defRPr/>
            </a:pPr>
            <a:fld id="{C97F0C58-6347-4656-8E73-64F088066905}" type="datetime1">
              <a:rPr lang="zh-CN" altLang="en-US"/>
            </a:fld>
            <a:endParaRPr lang="en-US" altLang="zh-CN"/>
          </a:p>
        </p:txBody>
      </p:sp>
      <p:sp>
        <p:nvSpPr>
          <p:cNvPr id="256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p:txBody>
          <a:bodyPr/>
          <a:lstStyle/>
          <a:p>
            <a:pPr eaLnBrk="1" hangingPunct="1"/>
            <a:r>
              <a:rPr lang="zh-CN" altLang="en-US"/>
              <a:t>允许修改主码策略</a:t>
            </a:r>
            <a:endParaRPr lang="zh-CN" altLang="en-US"/>
          </a:p>
        </p:txBody>
      </p:sp>
      <p:sp>
        <p:nvSpPr>
          <p:cNvPr id="26627" name="Rectangle 3"/>
          <p:cNvSpPr>
            <a:spLocks noGrp="1" noRot="1"/>
          </p:cNvSpPr>
          <p:nvPr>
            <p:ph idx="1"/>
          </p:nvPr>
        </p:nvSpPr>
        <p:spPr>
          <a:xfrm>
            <a:off x="990600" y="1828800"/>
            <a:ext cx="7848600" cy="4114800"/>
          </a:xfrm>
        </p:spPr>
        <p:txBody>
          <a:bodyPr/>
          <a:lstStyle/>
          <a:p>
            <a:pPr eaLnBrk="1" hangingPunct="1"/>
            <a:r>
              <a:rPr lang="zh-CN" altLang="en-US" sz="3600"/>
              <a:t>违约反应 </a:t>
            </a:r>
            <a:r>
              <a:rPr lang="en-US" altLang="zh-CN" sz="3600"/>
              <a:t>(1)</a:t>
            </a:r>
            <a:endParaRPr lang="en-US" altLang="zh-CN" sz="3600"/>
          </a:p>
          <a:p>
            <a:pPr eaLnBrk="1" hangingPunct="1"/>
            <a:r>
              <a:rPr lang="zh-CN" altLang="en-US" sz="4000"/>
              <a:t>修改的关系是被参照关系：与删除类似</a:t>
            </a:r>
            <a:endParaRPr lang="zh-CN" altLang="en-US" sz="4000"/>
          </a:p>
          <a:p>
            <a:pPr lvl="1" eaLnBrk="1" hangingPunct="1"/>
            <a:r>
              <a:rPr lang="zh-CN" altLang="en-US" sz="3200"/>
              <a:t>级联修改</a:t>
            </a:r>
            <a:endParaRPr lang="zh-CN" altLang="en-US" sz="3200"/>
          </a:p>
          <a:p>
            <a:pPr lvl="1" eaLnBrk="1" hangingPunct="1"/>
            <a:r>
              <a:rPr lang="zh-CN" altLang="en-US" sz="3200"/>
              <a:t>受限修改</a:t>
            </a:r>
            <a:endParaRPr lang="zh-CN" altLang="en-US" sz="3200"/>
          </a:p>
          <a:p>
            <a:pPr lvl="1" eaLnBrk="1" hangingPunct="1"/>
            <a:r>
              <a:rPr lang="zh-CN" altLang="en-US" sz="3200"/>
              <a:t>置空值修改</a:t>
            </a:r>
            <a:endParaRPr lang="zh-CN" altLang="en-US" sz="3200"/>
          </a:p>
        </p:txBody>
      </p:sp>
      <p:sp>
        <p:nvSpPr>
          <p:cNvPr id="4" name="日期占位符 3"/>
          <p:cNvSpPr>
            <a:spLocks noGrp="1"/>
          </p:cNvSpPr>
          <p:nvPr>
            <p:ph type="dt" sz="quarter" idx="10"/>
          </p:nvPr>
        </p:nvSpPr>
        <p:spPr/>
        <p:txBody>
          <a:bodyPr/>
          <a:lstStyle/>
          <a:p>
            <a:pPr>
              <a:defRPr/>
            </a:pPr>
            <a:fld id="{403DAE77-67DB-44B5-97F1-89063E31D082}" type="datetime1">
              <a:rPr lang="zh-CN" altLang="en-US"/>
            </a:fld>
            <a:endParaRPr lang="en-US" altLang="zh-CN"/>
          </a:p>
        </p:txBody>
      </p:sp>
      <p:sp>
        <p:nvSpPr>
          <p:cNvPr id="26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p:cNvSpPr>
          <p:nvPr>
            <p:ph type="title"/>
          </p:nvPr>
        </p:nvSpPr>
        <p:spPr/>
        <p:txBody>
          <a:bodyPr/>
          <a:lstStyle/>
          <a:p>
            <a:pPr eaLnBrk="1" hangingPunct="1"/>
            <a:r>
              <a:rPr lang="en-US" altLang="zh-CN"/>
              <a:t> 1.2.3 </a:t>
            </a:r>
            <a:r>
              <a:rPr lang="zh-CN" altLang="en-US"/>
              <a:t>常用数据模型</a:t>
            </a:r>
            <a:endParaRPr lang="zh-CN" altLang="en-US">
              <a:solidFill>
                <a:schemeClr val="accent2"/>
              </a:solidFill>
            </a:endParaRPr>
          </a:p>
        </p:txBody>
      </p:sp>
      <p:sp>
        <p:nvSpPr>
          <p:cNvPr id="94211" name="Rectangle 3"/>
          <p:cNvSpPr>
            <a:spLocks noGrp="1" noRot="1"/>
          </p:cNvSpPr>
          <p:nvPr>
            <p:ph idx="1"/>
          </p:nvPr>
        </p:nvSpPr>
        <p:spPr/>
        <p:txBody>
          <a:bodyPr/>
          <a:lstStyle/>
          <a:p>
            <a:pPr eaLnBrk="1" hangingPunct="1"/>
            <a:r>
              <a:rPr lang="zh-CN" altLang="en-US"/>
              <a:t>非关系模型</a:t>
            </a:r>
            <a:endParaRPr lang="zh-CN" altLang="en-US"/>
          </a:p>
          <a:p>
            <a:pPr lvl="1" eaLnBrk="1" hangingPunct="1">
              <a:lnSpc>
                <a:spcPct val="120000"/>
              </a:lnSpc>
            </a:pPr>
            <a:r>
              <a:rPr lang="zh-CN" altLang="en-US" b="1"/>
              <a:t>层次模型（</a:t>
            </a:r>
            <a:r>
              <a:rPr lang="en-US" altLang="zh-CN" b="1"/>
              <a:t>Hierarchical Model</a:t>
            </a:r>
            <a:r>
              <a:rPr lang="zh-CN" altLang="en-US" b="1"/>
              <a:t>）</a:t>
            </a:r>
            <a:endParaRPr lang="zh-CN" altLang="en-US" b="1"/>
          </a:p>
          <a:p>
            <a:pPr lvl="1" algn="just" eaLnBrk="1" hangingPunct="1">
              <a:lnSpc>
                <a:spcPct val="120000"/>
              </a:lnSpc>
            </a:pPr>
            <a:r>
              <a:rPr lang="zh-CN" altLang="en-US" b="1"/>
              <a:t>网状模型</a:t>
            </a:r>
            <a:r>
              <a:rPr lang="en-US" altLang="zh-CN" b="1"/>
              <a:t>(Network Model )</a:t>
            </a:r>
            <a:endParaRPr lang="en-US" altLang="zh-CN" b="1"/>
          </a:p>
          <a:p>
            <a:pPr lvl="2" algn="just" eaLnBrk="1" hangingPunct="1">
              <a:buFont typeface="Wingdings 2" panose="05020102010507070707" pitchFamily="18" charset="2"/>
              <a:buNone/>
            </a:pPr>
            <a:endParaRPr lang="en-US" altLang="zh-CN"/>
          </a:p>
          <a:p>
            <a:pPr lvl="1" algn="just" eaLnBrk="1" hangingPunct="1"/>
            <a:r>
              <a:rPr lang="zh-CN" altLang="en-US"/>
              <a:t>数据结构：以基本层次联系为基本单位</a:t>
            </a:r>
            <a:endParaRPr lang="zh-CN" altLang="en-US"/>
          </a:p>
          <a:p>
            <a:pPr lvl="1" algn="just" eaLnBrk="1" hangingPunct="1">
              <a:lnSpc>
                <a:spcPct val="130000"/>
              </a:lnSpc>
              <a:buFont typeface="Wingdings" panose="05000000000000000000" pitchFamily="2" charset="2"/>
              <a:buNone/>
            </a:pPr>
            <a:r>
              <a:rPr lang="zh-CN" altLang="en-US"/>
              <a:t>  </a:t>
            </a:r>
            <a:r>
              <a:rPr lang="zh-CN" altLang="en-US" b="1"/>
              <a:t>基本层次联系：两个记录以及它们之间的一对多（包括一对一</a:t>
            </a:r>
            <a:r>
              <a:rPr lang="en-US" altLang="zh-CN" b="1"/>
              <a:t>)</a:t>
            </a:r>
            <a:r>
              <a:rPr lang="zh-CN" altLang="en-US" b="1"/>
              <a:t>的联系</a:t>
            </a:r>
            <a:endParaRPr lang="zh-CN" altLang="en-US" b="1"/>
          </a:p>
          <a:p>
            <a:pPr algn="just" eaLnBrk="1" hangingPunct="1">
              <a:lnSpc>
                <a:spcPct val="130000"/>
              </a:lnSpc>
            </a:pPr>
            <a:endParaRPr lang="en-US" altLang="zh-CN" sz="2800" b="1"/>
          </a:p>
        </p:txBody>
      </p:sp>
      <p:sp>
        <p:nvSpPr>
          <p:cNvPr id="9421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B123063A-F08A-42A5-9451-A27B45F7362B}"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zh-CN" altLang="en-US"/>
              <a:t>允许修改主码策略</a:t>
            </a:r>
            <a:endParaRPr lang="zh-CN" altLang="en-US"/>
          </a:p>
        </p:txBody>
      </p:sp>
      <p:sp>
        <p:nvSpPr>
          <p:cNvPr id="385027" name="Rectangle 3"/>
          <p:cNvSpPr>
            <a:spLocks noGrp="1" noRot="1"/>
          </p:cNvSpPr>
          <p:nvPr>
            <p:ph idx="1"/>
          </p:nvPr>
        </p:nvSpPr>
        <p:spPr/>
        <p:txBody>
          <a:bodyPr/>
          <a:lstStyle/>
          <a:p>
            <a:pPr eaLnBrk="1" hangingPunct="1"/>
            <a:r>
              <a:rPr lang="zh-CN" altLang="en-US" sz="2400" dirty="0">
                <a:solidFill>
                  <a:schemeClr val="hlink"/>
                </a:solidFill>
              </a:rPr>
              <a:t>级联修改</a:t>
            </a:r>
            <a:endParaRPr lang="zh-CN" altLang="en-US" sz="2400" dirty="0">
              <a:solidFill>
                <a:schemeClr val="hlink"/>
              </a:solidFill>
            </a:endParaRPr>
          </a:p>
          <a:p>
            <a:pPr lvl="1" eaLnBrk="1" hangingPunct="1"/>
            <a:r>
              <a:rPr lang="zh-CN" altLang="en-US" dirty="0"/>
              <a:t>修改被参照关系中主码值同时，用相同的方法修改参照关系中相应的外码值。</a:t>
            </a:r>
            <a:endParaRPr lang="zh-CN" altLang="en-US" dirty="0"/>
          </a:p>
          <a:p>
            <a:pPr eaLnBrk="1" hangingPunct="1"/>
            <a:r>
              <a:rPr lang="zh-CN" altLang="en-US" sz="2400" dirty="0">
                <a:solidFill>
                  <a:schemeClr val="hlink"/>
                </a:solidFill>
              </a:rPr>
              <a:t>受限修改</a:t>
            </a:r>
            <a:endParaRPr lang="zh-CN" altLang="en-US" sz="2400" dirty="0">
              <a:solidFill>
                <a:schemeClr val="hlink"/>
              </a:solidFill>
            </a:endParaRPr>
          </a:p>
          <a:p>
            <a:pPr lvl="1" eaLnBrk="1" hangingPunct="1"/>
            <a:r>
              <a:rPr lang="zh-CN" altLang="en-US" dirty="0"/>
              <a:t>拒绝此修改操作。只当参照关系中没有任何元组的外码值等于被参照关系中某个元组的主码值时，这个元组的主码值才能被修改。</a:t>
            </a:r>
            <a:endParaRPr lang="zh-CN" altLang="en-US" dirty="0"/>
          </a:p>
          <a:p>
            <a:pPr eaLnBrk="1" hangingPunct="1"/>
            <a:r>
              <a:rPr lang="zh-CN" altLang="en-US" sz="2400" dirty="0">
                <a:solidFill>
                  <a:schemeClr val="hlink"/>
                </a:solidFill>
              </a:rPr>
              <a:t>置空值修改</a:t>
            </a:r>
            <a:endParaRPr lang="zh-CN" altLang="en-US" sz="2400" dirty="0">
              <a:solidFill>
                <a:schemeClr val="hlink"/>
              </a:solidFill>
            </a:endParaRPr>
          </a:p>
          <a:p>
            <a:pPr lvl="1" eaLnBrk="1" hangingPunct="1"/>
            <a:r>
              <a:rPr lang="zh-CN" altLang="en-US" dirty="0"/>
              <a:t>修改被参照关系中主码值，同时将参照关系中相应的外码值置为空值。</a:t>
            </a:r>
            <a:endParaRPr lang="zh-CN" altLang="en-US" dirty="0"/>
          </a:p>
        </p:txBody>
      </p:sp>
      <p:sp>
        <p:nvSpPr>
          <p:cNvPr id="4" name="日期占位符 3"/>
          <p:cNvSpPr>
            <a:spLocks noGrp="1"/>
          </p:cNvSpPr>
          <p:nvPr>
            <p:ph type="dt" sz="quarter" idx="10"/>
          </p:nvPr>
        </p:nvSpPr>
        <p:spPr/>
        <p:txBody>
          <a:bodyPr/>
          <a:lstStyle/>
          <a:p>
            <a:pPr>
              <a:defRPr/>
            </a:pPr>
            <a:fld id="{426E8F08-3BB5-41BD-B11B-ED3495DD6C3A}" type="datetime1">
              <a:rPr lang="zh-CN" altLang="en-US"/>
            </a:fld>
            <a:endParaRPr lang="en-US" altLang="zh-CN"/>
          </a:p>
        </p:txBody>
      </p:sp>
      <p:sp>
        <p:nvSpPr>
          <p:cNvPr id="276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5027">
                                            <p:txEl>
                                              <p:pRg st="2" end="2"/>
                                            </p:txEl>
                                          </p:spTgt>
                                        </p:tgtEl>
                                        <p:attrNameLst>
                                          <p:attrName>style.visibility</p:attrName>
                                        </p:attrNameLst>
                                      </p:cBhvr>
                                      <p:to>
                                        <p:strVal val="visible"/>
                                      </p:to>
                                    </p:set>
                                    <p:animEffect transition="in" filter="blinds(horizontal)">
                                      <p:cBhvr>
                                        <p:cTn id="7" dur="500"/>
                                        <p:tgtEl>
                                          <p:spTgt spid="385027">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85027">
                                            <p:txEl>
                                              <p:pRg st="3" end="3"/>
                                            </p:txEl>
                                          </p:spTgt>
                                        </p:tgtEl>
                                        <p:attrNameLst>
                                          <p:attrName>style.visibility</p:attrName>
                                        </p:attrNameLst>
                                      </p:cBhvr>
                                      <p:to>
                                        <p:strVal val="visible"/>
                                      </p:to>
                                    </p:set>
                                    <p:animEffect transition="in" filter="blinds(horizontal)">
                                      <p:cBhvr>
                                        <p:cTn id="10" dur="500"/>
                                        <p:tgtEl>
                                          <p:spTgt spid="38502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85027">
                                            <p:txEl>
                                              <p:pRg st="4" end="4"/>
                                            </p:txEl>
                                          </p:spTgt>
                                        </p:tgtEl>
                                        <p:attrNameLst>
                                          <p:attrName>style.visibility</p:attrName>
                                        </p:attrNameLst>
                                      </p:cBhvr>
                                      <p:to>
                                        <p:strVal val="visible"/>
                                      </p:to>
                                    </p:set>
                                    <p:animEffect transition="in" filter="blinds(horizontal)">
                                      <p:cBhvr>
                                        <p:cTn id="15" dur="500"/>
                                        <p:tgtEl>
                                          <p:spTgt spid="385027">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85027">
                                            <p:txEl>
                                              <p:pRg st="5" end="5"/>
                                            </p:txEl>
                                          </p:spTgt>
                                        </p:tgtEl>
                                        <p:attrNameLst>
                                          <p:attrName>style.visibility</p:attrName>
                                        </p:attrNameLst>
                                      </p:cBhvr>
                                      <p:to>
                                        <p:strVal val="visible"/>
                                      </p:to>
                                    </p:set>
                                    <p:animEffect transition="in" filter="blinds(horizontal)">
                                      <p:cBhvr>
                                        <p:cTn id="18" dur="500"/>
                                        <p:tgtEl>
                                          <p:spTgt spid="3850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p:cNvSpPr>
          <p:nvPr>
            <p:ph type="title"/>
          </p:nvPr>
        </p:nvSpPr>
        <p:spPr/>
        <p:txBody>
          <a:bodyPr/>
          <a:lstStyle/>
          <a:p>
            <a:pPr eaLnBrk="1" hangingPunct="1"/>
            <a:r>
              <a:rPr lang="zh-CN" altLang="en-US" sz="4000"/>
              <a:t>参照完整性的实现</a:t>
            </a:r>
            <a:endParaRPr lang="zh-CN" altLang="en-US" sz="4000"/>
          </a:p>
        </p:txBody>
      </p:sp>
      <p:sp>
        <p:nvSpPr>
          <p:cNvPr id="28675" name="Rectangle 3"/>
          <p:cNvSpPr>
            <a:spLocks noGrp="1" noRot="1"/>
          </p:cNvSpPr>
          <p:nvPr>
            <p:ph idx="1"/>
          </p:nvPr>
        </p:nvSpPr>
        <p:spPr/>
        <p:txBody>
          <a:bodyPr/>
          <a:lstStyle/>
          <a:p>
            <a:pPr eaLnBrk="1" hangingPunct="1">
              <a:lnSpc>
                <a:spcPct val="130000"/>
              </a:lnSpc>
              <a:buFont typeface="Wingdings" panose="05000000000000000000" pitchFamily="2" charset="2"/>
              <a:buNone/>
            </a:pPr>
            <a:r>
              <a:rPr lang="en-US" altLang="zh-CN"/>
              <a:t>RDBMS</a:t>
            </a:r>
            <a:r>
              <a:rPr lang="zh-CN" altLang="en-US"/>
              <a:t>在实现参照完整性时</a:t>
            </a:r>
            <a:r>
              <a:rPr lang="en-US" altLang="zh-CN"/>
              <a:t>:</a:t>
            </a:r>
            <a:endParaRPr lang="en-US" altLang="zh-CN"/>
          </a:p>
          <a:p>
            <a:pPr lvl="1" eaLnBrk="1" hangingPunct="1">
              <a:lnSpc>
                <a:spcPct val="130000"/>
              </a:lnSpc>
            </a:pPr>
            <a:r>
              <a:rPr lang="zh-CN" altLang="en-US"/>
              <a:t>需要向用户提供定义主码、外码的机制</a:t>
            </a:r>
            <a:endParaRPr lang="zh-CN" altLang="en-US"/>
          </a:p>
          <a:p>
            <a:pPr lvl="1" eaLnBrk="1" hangingPunct="1">
              <a:lnSpc>
                <a:spcPct val="130000"/>
              </a:lnSpc>
            </a:pPr>
            <a:r>
              <a:rPr lang="zh-CN" altLang="en-US"/>
              <a:t>向用户提供按照自己的应用要求选择处理依赖关系中对应的元组的方法</a:t>
            </a:r>
            <a:endParaRPr lang="zh-CN" altLang="en-US"/>
          </a:p>
          <a:p>
            <a:pPr eaLnBrk="1" hangingPunct="1">
              <a:lnSpc>
                <a:spcPct val="130000"/>
              </a:lnSpc>
            </a:pPr>
            <a:endParaRPr lang="en-US" altLang="zh-CN"/>
          </a:p>
        </p:txBody>
      </p:sp>
      <p:sp>
        <p:nvSpPr>
          <p:cNvPr id="4" name="日期占位符 3"/>
          <p:cNvSpPr>
            <a:spLocks noGrp="1"/>
          </p:cNvSpPr>
          <p:nvPr>
            <p:ph type="dt" sz="quarter" idx="10"/>
          </p:nvPr>
        </p:nvSpPr>
        <p:spPr/>
        <p:txBody>
          <a:bodyPr/>
          <a:lstStyle/>
          <a:p>
            <a:pPr>
              <a:defRPr/>
            </a:pPr>
            <a:fld id="{F12C2F0A-95D7-4EED-BF45-FC163719D082}" type="datetime1">
              <a:rPr lang="zh-CN" altLang="en-US"/>
            </a:fld>
            <a:endParaRPr lang="en-US" altLang="zh-CN"/>
          </a:p>
        </p:txBody>
      </p:sp>
      <p:sp>
        <p:nvSpPr>
          <p:cNvPr id="28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zh-CN" altLang="en-US"/>
              <a:t>第五章  数据库完整性</a:t>
            </a:r>
            <a:endParaRPr lang="zh-CN" altLang="en-US"/>
          </a:p>
        </p:txBody>
      </p:sp>
      <p:sp>
        <p:nvSpPr>
          <p:cNvPr id="29699"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5.1  </a:t>
            </a:r>
            <a:r>
              <a:rPr lang="zh-CN" altLang="en-US"/>
              <a:t>完整性约束条件</a:t>
            </a:r>
            <a:endParaRPr lang="zh-CN" altLang="en-US"/>
          </a:p>
          <a:p>
            <a:pPr eaLnBrk="1" hangingPunct="1">
              <a:lnSpc>
                <a:spcPct val="140000"/>
              </a:lnSpc>
              <a:buFont typeface="Wingdings" panose="05000000000000000000" pitchFamily="2" charset="2"/>
              <a:buNone/>
            </a:pPr>
            <a:r>
              <a:rPr lang="en-US" altLang="zh-CN"/>
              <a:t>5.2  </a:t>
            </a:r>
            <a:r>
              <a:rPr lang="zh-CN" altLang="en-US"/>
              <a:t>完整性控制</a:t>
            </a:r>
            <a:endParaRPr lang="zh-CN" altLang="en-US"/>
          </a:p>
          <a:p>
            <a:pPr eaLnBrk="1" hangingPunct="1">
              <a:lnSpc>
                <a:spcPct val="140000"/>
              </a:lnSpc>
              <a:buFont typeface="Wingdings" panose="05000000000000000000" pitchFamily="2" charset="2"/>
              <a:buNone/>
            </a:pPr>
            <a:r>
              <a:rPr lang="en-US" altLang="zh-CN">
                <a:solidFill>
                  <a:schemeClr val="hlink"/>
                </a:solidFill>
              </a:rPr>
              <a:t>5.3  </a:t>
            </a:r>
            <a:r>
              <a:rPr lang="zh-CN" altLang="en-US"/>
              <a:t>小结</a:t>
            </a:r>
            <a:endParaRPr lang="zh-CN" altLang="en-US"/>
          </a:p>
        </p:txBody>
      </p:sp>
      <p:sp>
        <p:nvSpPr>
          <p:cNvPr id="4" name="日期占位符 3"/>
          <p:cNvSpPr>
            <a:spLocks noGrp="1"/>
          </p:cNvSpPr>
          <p:nvPr>
            <p:ph type="dt" sz="quarter" idx="10"/>
          </p:nvPr>
        </p:nvSpPr>
        <p:spPr/>
        <p:txBody>
          <a:bodyPr/>
          <a:lstStyle/>
          <a:p>
            <a:pPr>
              <a:defRPr/>
            </a:pPr>
            <a:fld id="{132CB0F6-7B3F-4371-9EDD-BE13D29ADAF0}" type="datetime1">
              <a:rPr lang="zh-CN" altLang="en-US"/>
            </a:fld>
            <a:endParaRPr lang="en-US" altLang="zh-CN"/>
          </a:p>
        </p:txBody>
      </p:sp>
      <p:sp>
        <p:nvSpPr>
          <p:cNvPr id="297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p:txBody>
          <a:bodyPr/>
          <a:lstStyle/>
          <a:p>
            <a:pPr eaLnBrk="1" hangingPunct="1"/>
            <a:r>
              <a:rPr lang="en-US" altLang="zh-CN"/>
              <a:t>5.3  </a:t>
            </a:r>
            <a:r>
              <a:rPr lang="zh-CN" altLang="en-US"/>
              <a:t>小结</a:t>
            </a:r>
            <a:endParaRPr lang="zh-CN" altLang="en-US"/>
          </a:p>
        </p:txBody>
      </p:sp>
      <p:sp>
        <p:nvSpPr>
          <p:cNvPr id="30723" name="Rectangle 3"/>
          <p:cNvSpPr>
            <a:spLocks noGrp="1" noRot="1"/>
          </p:cNvSpPr>
          <p:nvPr>
            <p:ph idx="1"/>
          </p:nvPr>
        </p:nvSpPr>
        <p:spPr/>
        <p:txBody>
          <a:bodyPr/>
          <a:lstStyle/>
          <a:p>
            <a:pPr eaLnBrk="1" hangingPunct="1"/>
            <a:r>
              <a:rPr lang="zh-CN" altLang="en-US" sz="2800"/>
              <a:t>数据库的完整性是为了保证数据库中存储的数据是正确的，所谓正确的是指符合现实世界语义的。</a:t>
            </a:r>
            <a:endParaRPr lang="zh-CN" altLang="en-US" sz="2800"/>
          </a:p>
          <a:p>
            <a:pPr eaLnBrk="1" hangingPunct="1"/>
            <a:endParaRPr lang="zh-CN" altLang="en-US" sz="2800"/>
          </a:p>
          <a:p>
            <a:pPr eaLnBrk="1" hangingPunct="1"/>
            <a:r>
              <a:rPr lang="en-US" altLang="zh-CN" sz="2800"/>
              <a:t>DBMS</a:t>
            </a:r>
            <a:r>
              <a:rPr lang="zh-CN" altLang="en-US" sz="2800"/>
              <a:t>完整性实现的机制</a:t>
            </a:r>
            <a:endParaRPr lang="zh-CN" altLang="en-US" sz="2800"/>
          </a:p>
          <a:p>
            <a:pPr lvl="1" eaLnBrk="1" hangingPunct="1"/>
            <a:r>
              <a:rPr lang="zh-CN" altLang="en-US"/>
              <a:t>完整性约束定义机制</a:t>
            </a:r>
            <a:endParaRPr lang="zh-CN" altLang="en-US"/>
          </a:p>
          <a:p>
            <a:pPr lvl="1" eaLnBrk="1" hangingPunct="1"/>
            <a:r>
              <a:rPr lang="zh-CN" altLang="en-US"/>
              <a:t>完整性检查机制</a:t>
            </a:r>
            <a:endParaRPr lang="zh-CN" altLang="en-US"/>
          </a:p>
          <a:p>
            <a:pPr lvl="1" eaLnBrk="1" hangingPunct="1"/>
            <a:r>
              <a:rPr lang="zh-CN" altLang="en-US"/>
              <a:t>违背完整性约束条件时</a:t>
            </a:r>
            <a:r>
              <a:rPr lang="en-US" altLang="zh-CN"/>
              <a:t>DBMS</a:t>
            </a:r>
            <a:r>
              <a:rPr lang="zh-CN" altLang="en-US"/>
              <a:t>应采取的动作</a:t>
            </a:r>
            <a:endParaRPr lang="zh-CN" altLang="en-US"/>
          </a:p>
        </p:txBody>
      </p:sp>
      <p:sp>
        <p:nvSpPr>
          <p:cNvPr id="4" name="日期占位符 3"/>
          <p:cNvSpPr>
            <a:spLocks noGrp="1"/>
          </p:cNvSpPr>
          <p:nvPr>
            <p:ph type="dt" sz="quarter" idx="10"/>
          </p:nvPr>
        </p:nvSpPr>
        <p:spPr/>
        <p:txBody>
          <a:bodyPr/>
          <a:lstStyle/>
          <a:p>
            <a:pPr>
              <a:defRPr/>
            </a:pPr>
            <a:fld id="{28736FE6-0702-414C-AB29-065560EDA986}" type="datetime1">
              <a:rPr lang="zh-CN" altLang="en-US"/>
            </a:fld>
            <a:endParaRPr lang="en-US" altLang="zh-CN"/>
          </a:p>
        </p:txBody>
      </p:sp>
      <p:sp>
        <p:nvSpPr>
          <p:cNvPr id="30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p:cNvSpPr>
          <p:nvPr>
            <p:ph type="title"/>
          </p:nvPr>
        </p:nvSpPr>
        <p:spPr/>
        <p:txBody>
          <a:bodyPr/>
          <a:lstStyle/>
          <a:p>
            <a:pPr eaLnBrk="1" hangingPunct="1"/>
            <a:r>
              <a:rPr lang="zh-CN" altLang="en-US"/>
              <a:t>小结</a:t>
            </a:r>
            <a:endParaRPr lang="zh-CN" altLang="en-US"/>
          </a:p>
        </p:txBody>
      </p:sp>
      <p:sp>
        <p:nvSpPr>
          <p:cNvPr id="31747" name="Rectangle 3"/>
          <p:cNvSpPr>
            <a:spLocks noGrp="1" noRot="1"/>
          </p:cNvSpPr>
          <p:nvPr>
            <p:ph idx="1"/>
          </p:nvPr>
        </p:nvSpPr>
        <p:spPr>
          <a:xfrm>
            <a:off x="611188" y="2133600"/>
            <a:ext cx="7772400" cy="4114800"/>
          </a:xfrm>
        </p:spPr>
        <p:txBody>
          <a:bodyPr/>
          <a:lstStyle/>
          <a:p>
            <a:pPr eaLnBrk="1" hangingPunct="1">
              <a:lnSpc>
                <a:spcPct val="90000"/>
              </a:lnSpc>
            </a:pPr>
            <a:r>
              <a:rPr lang="zh-CN" altLang="en-US" sz="2400"/>
              <a:t>完整性机制的实施会极大地影响系统性能</a:t>
            </a:r>
            <a:endParaRPr lang="zh-CN" altLang="en-US" sz="2400"/>
          </a:p>
          <a:p>
            <a:pPr lvl="3" eaLnBrk="1" hangingPunct="1">
              <a:lnSpc>
                <a:spcPct val="90000"/>
              </a:lnSpc>
            </a:pPr>
            <a:endParaRPr lang="zh-CN" altLang="en-US" sz="1600"/>
          </a:p>
          <a:p>
            <a:pPr eaLnBrk="1" hangingPunct="1"/>
            <a:r>
              <a:rPr lang="zh-CN" altLang="en-US" sz="2400"/>
              <a:t>不同的数据库产品对完整性的支持策略和支持程度是不同的</a:t>
            </a:r>
            <a:endParaRPr lang="zh-CN" altLang="en-US" sz="2400"/>
          </a:p>
          <a:p>
            <a:pPr lvl="1" eaLnBrk="1" hangingPunct="1"/>
            <a:r>
              <a:rPr lang="zh-CN" altLang="en-US"/>
              <a:t>许多数据库管理系统对完整性机制的支持比对安全性的支持要晚得多也弱得多</a:t>
            </a:r>
            <a:endParaRPr lang="zh-CN" altLang="en-US"/>
          </a:p>
          <a:p>
            <a:pPr lvl="1" eaLnBrk="1" hangingPunct="1">
              <a:spcBef>
                <a:spcPct val="60000"/>
              </a:spcBef>
            </a:pPr>
            <a:r>
              <a:rPr lang="zh-CN" altLang="en-US"/>
              <a:t>数据库厂商对完整性的支持越来越好，不仅在能保证实体完整性和参照完整性而且能在</a:t>
            </a:r>
            <a:r>
              <a:rPr lang="en-US" altLang="zh-CN"/>
              <a:t>DBMS</a:t>
            </a:r>
            <a:r>
              <a:rPr lang="zh-CN" altLang="en-US"/>
              <a:t>核心定义、检查和保证用户定义的完整性约束条件</a:t>
            </a:r>
            <a:endParaRPr lang="zh-CN" altLang="en-US"/>
          </a:p>
        </p:txBody>
      </p:sp>
      <p:sp>
        <p:nvSpPr>
          <p:cNvPr id="4" name="日期占位符 3"/>
          <p:cNvSpPr>
            <a:spLocks noGrp="1"/>
          </p:cNvSpPr>
          <p:nvPr>
            <p:ph type="dt" sz="quarter" idx="10"/>
          </p:nvPr>
        </p:nvSpPr>
        <p:spPr/>
        <p:txBody>
          <a:bodyPr/>
          <a:lstStyle/>
          <a:p>
            <a:pPr>
              <a:defRPr/>
            </a:pPr>
            <a:fld id="{91860A3E-CB50-4087-A7A8-CE9DCB17E9D5}" type="datetime1">
              <a:rPr lang="zh-CN" altLang="en-US"/>
            </a:fld>
            <a:endParaRPr lang="en-US" altLang="zh-CN"/>
          </a:p>
        </p:txBody>
      </p:sp>
      <p:sp>
        <p:nvSpPr>
          <p:cNvPr id="317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B8CBECD-7D57-498C-9CFC-FFBCED1554FF}" type="slidenum">
              <a:rPr lang="en-US" altLang="zh-CN" smtClean="0"/>
            </a:fld>
            <a:endParaRPr kumimoji="0" lang="en-US" altLang="zh-CN" sz="1200">
              <a:solidFill>
                <a:srgbClr val="045C75"/>
              </a:solidFill>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827D67C0-6ACC-4B9A-ABFF-FFB68E2EB76C}" type="datetime1">
              <a:rPr lang="zh-CN" altLang="en-US"/>
            </a:fld>
            <a:endParaRPr lang="en-US" altLang="zh-CN"/>
          </a:p>
        </p:txBody>
      </p:sp>
      <p:sp>
        <p:nvSpPr>
          <p:cNvPr id="819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8196" name="Rectangle 3"/>
          <p:cNvSpPr>
            <a:spLocks noChangeArrowheads="1"/>
          </p:cNvSpPr>
          <p:nvPr/>
        </p:nvSpPr>
        <p:spPr bwMode="auto">
          <a:xfrm>
            <a:off x="755650" y="990600"/>
            <a:ext cx="7924800"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4800" b="1">
                <a:latin typeface="Arial Black" panose="020B0A04020102020204" pitchFamily="34" charset="0"/>
                <a:ea typeface="隶书" panose="02010509060101010101" pitchFamily="49" charset="-122"/>
              </a:rPr>
              <a:t>数据库系统概论</a:t>
            </a:r>
            <a:endParaRPr lang="zh-CN" altLang="en-US" sz="4800" b="1">
              <a:latin typeface="宋体" panose="02010600030101010101" pitchFamily="2" charset="-122"/>
            </a:endParaRPr>
          </a:p>
          <a:p>
            <a:pPr algn="ctr" eaLnBrk="1" hangingPunct="1">
              <a:spcBef>
                <a:spcPct val="0"/>
              </a:spcBef>
              <a:buClrTx/>
              <a:buSzTx/>
              <a:buFontTx/>
              <a:buNone/>
            </a:pPr>
            <a:r>
              <a:rPr lang="en-US" altLang="zh-CN" sz="3600" b="1">
                <a:latin typeface="Times New Roman" panose="02020603050405020304" pitchFamily="18" charset="0"/>
              </a:rPr>
              <a:t>An Introduction to Database System</a:t>
            </a:r>
            <a:endParaRPr lang="en-US" altLang="zh-CN" sz="3600" b="1">
              <a:latin typeface="Times New Roman" panose="02020603050405020304" pitchFamily="18" charset="0"/>
            </a:endParaRPr>
          </a:p>
          <a:p>
            <a:pPr algn="ctr" eaLnBrk="1" hangingPunct="1">
              <a:spcBef>
                <a:spcPct val="0"/>
              </a:spcBef>
              <a:buClrTx/>
              <a:buSzTx/>
              <a:buFontTx/>
              <a:buNone/>
            </a:pPr>
            <a:endParaRPr lang="en-US" altLang="zh-CN" sz="4400" b="1">
              <a:latin typeface="Times New Roman" panose="02020603050405020304" pitchFamily="18" charset="0"/>
            </a:endParaRPr>
          </a:p>
          <a:p>
            <a:pPr algn="ctr" eaLnBrk="1" hangingPunct="1">
              <a:spcBef>
                <a:spcPct val="0"/>
              </a:spcBef>
              <a:buClrTx/>
              <a:buSzTx/>
              <a:buFontTx/>
              <a:buNone/>
            </a:pPr>
            <a:r>
              <a:rPr lang="zh-CN" altLang="en-US" sz="4400" b="1">
                <a:solidFill>
                  <a:schemeClr val="tx2"/>
                </a:solidFill>
                <a:latin typeface="楷体_GB2312" pitchFamily="49" charset="-122"/>
                <a:ea typeface="楷体_GB2312" pitchFamily="49" charset="-122"/>
              </a:rPr>
              <a:t>第六章 关系数据理论</a:t>
            </a:r>
            <a:endParaRPr lang="zh-CN" altLang="en-US" sz="4400" b="1">
              <a:solidFill>
                <a:schemeClr val="tx2"/>
              </a:solidFill>
              <a:latin typeface="楷体_GB2312" pitchFamily="49" charset="-122"/>
              <a:ea typeface="楷体_GB2312" pitchFamily="49" charset="-122"/>
            </a:endParaRPr>
          </a:p>
        </p:txBody>
      </p:sp>
    </p:spTree>
  </p:cSld>
  <p:clrMapOvr>
    <a:masterClrMapping/>
  </p:clrMapOvr>
  <p:transition>
    <p:wipe dir="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p:txBody>
          <a:bodyPr/>
          <a:lstStyle/>
          <a:p>
            <a:pPr eaLnBrk="1" hangingPunct="1"/>
            <a:r>
              <a:rPr lang="zh-CN" altLang="en-US"/>
              <a:t>第六章 关系数据理论</a:t>
            </a:r>
            <a:endParaRPr lang="zh-CN" altLang="en-US"/>
          </a:p>
        </p:txBody>
      </p:sp>
      <p:sp>
        <p:nvSpPr>
          <p:cNvPr id="10243"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solidFill>
                  <a:schemeClr val="hlink"/>
                </a:solidFill>
              </a:rPr>
              <a:t>6.1 </a:t>
            </a:r>
            <a:r>
              <a:rPr lang="zh-CN" altLang="en-US">
                <a:solidFill>
                  <a:schemeClr val="hlink"/>
                </a:solidFill>
              </a:rPr>
              <a:t>问题的提出</a:t>
            </a:r>
            <a:endParaRPr lang="zh-CN" altLang="en-US">
              <a:solidFill>
                <a:schemeClr val="hlink"/>
              </a:solidFill>
            </a:endParaRPr>
          </a:p>
          <a:p>
            <a:pPr eaLnBrk="1" hangingPunct="1">
              <a:lnSpc>
                <a:spcPct val="140000"/>
              </a:lnSpc>
              <a:buFont typeface="Wingdings" panose="05000000000000000000" pitchFamily="2" charset="2"/>
              <a:buNone/>
            </a:pPr>
            <a:r>
              <a:rPr lang="en-US" altLang="zh-CN"/>
              <a:t>6.2 </a:t>
            </a:r>
            <a:r>
              <a:rPr lang="zh-CN" altLang="en-US"/>
              <a:t>规范化</a:t>
            </a:r>
            <a:endParaRPr lang="zh-CN" altLang="en-US"/>
          </a:p>
          <a:p>
            <a:pPr eaLnBrk="1" hangingPunct="1">
              <a:lnSpc>
                <a:spcPct val="140000"/>
              </a:lnSpc>
              <a:buFont typeface="Wingdings" panose="05000000000000000000" pitchFamily="2" charset="2"/>
              <a:buNone/>
            </a:pPr>
            <a:r>
              <a:rPr lang="en-US" altLang="zh-CN"/>
              <a:t>6.3 </a:t>
            </a:r>
            <a:r>
              <a:rPr lang="zh-CN" altLang="en-US"/>
              <a:t>数据依赖的公理系统</a:t>
            </a:r>
            <a:endParaRPr lang="zh-CN" altLang="en-US"/>
          </a:p>
          <a:p>
            <a:pPr eaLnBrk="1" hangingPunct="1">
              <a:lnSpc>
                <a:spcPct val="140000"/>
              </a:lnSpc>
              <a:buFont typeface="Wingdings" panose="05000000000000000000" pitchFamily="2" charset="2"/>
              <a:buNone/>
            </a:pPr>
            <a:r>
              <a:rPr lang="zh-CN" altLang="en-US"/>
              <a:t>*</a:t>
            </a:r>
            <a:r>
              <a:rPr lang="en-US" altLang="zh-CN"/>
              <a:t>6.4 </a:t>
            </a:r>
            <a:r>
              <a:rPr lang="zh-CN" altLang="en-US"/>
              <a:t>模式的分解</a:t>
            </a:r>
            <a:endParaRPr lang="zh-CN" altLang="en-US"/>
          </a:p>
          <a:p>
            <a:pPr eaLnBrk="1" hangingPunct="1">
              <a:lnSpc>
                <a:spcPct val="140000"/>
              </a:lnSpc>
              <a:buFont typeface="Wingdings" panose="05000000000000000000" pitchFamily="2" charset="2"/>
              <a:buNone/>
            </a:pPr>
            <a:r>
              <a:rPr lang="en-US" altLang="zh-CN"/>
              <a:t>6.5 </a:t>
            </a:r>
            <a:r>
              <a:rPr lang="zh-CN" altLang="en-US"/>
              <a:t>小结</a:t>
            </a:r>
            <a:endParaRPr lang="zh-CN" altLang="en-US"/>
          </a:p>
        </p:txBody>
      </p:sp>
      <p:sp>
        <p:nvSpPr>
          <p:cNvPr id="4" name="日期占位符 3"/>
          <p:cNvSpPr>
            <a:spLocks noGrp="1"/>
          </p:cNvSpPr>
          <p:nvPr>
            <p:ph type="dt" sz="quarter" idx="10"/>
          </p:nvPr>
        </p:nvSpPr>
        <p:spPr/>
        <p:txBody>
          <a:bodyPr/>
          <a:lstStyle/>
          <a:p>
            <a:pPr>
              <a:defRPr/>
            </a:pPr>
            <a:fld id="{09662D6E-598A-4762-9AC2-3637BE977B3A}" type="datetime1">
              <a:rPr lang="zh-CN" altLang="en-US"/>
            </a:fld>
            <a:endParaRPr lang="en-US" altLang="zh-CN"/>
          </a:p>
        </p:txBody>
      </p:sp>
      <p:sp>
        <p:nvSpPr>
          <p:cNvPr id="102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a:lstStyle/>
          <a:p>
            <a:pPr eaLnBrk="1" hangingPunct="1"/>
            <a:r>
              <a:rPr lang="en-US" altLang="zh-CN"/>
              <a:t>6.1 </a:t>
            </a:r>
            <a:r>
              <a:rPr lang="zh-CN" altLang="en-US"/>
              <a:t>问题的提出</a:t>
            </a:r>
            <a:endParaRPr lang="zh-CN" altLang="en-US"/>
          </a:p>
        </p:txBody>
      </p:sp>
      <p:sp>
        <p:nvSpPr>
          <p:cNvPr id="395267"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zh-CN" altLang="en-US" sz="2800"/>
              <a:t>关系数据库逻辑设计</a:t>
            </a:r>
            <a:endParaRPr lang="zh-CN" altLang="en-US" sz="2800"/>
          </a:p>
          <a:p>
            <a:pPr lvl="1" algn="just" eaLnBrk="1" hangingPunct="1">
              <a:lnSpc>
                <a:spcPct val="140000"/>
              </a:lnSpc>
            </a:pPr>
            <a:r>
              <a:rPr lang="zh-CN" altLang="en-US"/>
              <a:t>针对具体问题，如何构造一个适合于它的数据模式</a:t>
            </a:r>
            <a:endParaRPr lang="zh-CN" altLang="en-US"/>
          </a:p>
          <a:p>
            <a:pPr lvl="1" algn="just" eaLnBrk="1" hangingPunct="1">
              <a:lnSpc>
                <a:spcPct val="140000"/>
              </a:lnSpc>
            </a:pPr>
            <a:r>
              <a:rPr lang="zh-CN" altLang="en-US"/>
              <a:t>数据库逻辑设计的工具──关系数据库的规范化理论</a:t>
            </a:r>
            <a:endParaRPr lang="zh-CN" altLang="en-US" sz="3200"/>
          </a:p>
        </p:txBody>
      </p:sp>
      <p:sp>
        <p:nvSpPr>
          <p:cNvPr id="4" name="日期占位符 3"/>
          <p:cNvSpPr>
            <a:spLocks noGrp="1"/>
          </p:cNvSpPr>
          <p:nvPr>
            <p:ph type="dt" sz="quarter" idx="10"/>
          </p:nvPr>
        </p:nvSpPr>
        <p:spPr/>
        <p:txBody>
          <a:bodyPr/>
          <a:lstStyle/>
          <a:p>
            <a:pPr>
              <a:defRPr/>
            </a:pPr>
            <a:fld id="{8E690608-71EF-43A7-9102-218E5F6C690A}" type="datetime1">
              <a:rPr lang="zh-CN" altLang="en-US"/>
            </a:fld>
            <a:endParaRPr lang="en-US" altLang="zh-CN"/>
          </a:p>
        </p:txBody>
      </p:sp>
      <p:sp>
        <p:nvSpPr>
          <p:cNvPr id="11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5267">
                                            <p:txEl>
                                              <p:pRg st="1" end="1"/>
                                            </p:txEl>
                                          </p:spTgt>
                                        </p:tgtEl>
                                        <p:attrNameLst>
                                          <p:attrName>style.visibility</p:attrName>
                                        </p:attrNameLst>
                                      </p:cBhvr>
                                      <p:to>
                                        <p:strVal val="visible"/>
                                      </p:to>
                                    </p:set>
                                    <p:animEffect transition="in" filter="blinds(horizontal)">
                                      <p:cBhvr>
                                        <p:cTn id="7" dur="500"/>
                                        <p:tgtEl>
                                          <p:spTgt spid="3952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5267">
                                            <p:txEl>
                                              <p:pRg st="2" end="2"/>
                                            </p:txEl>
                                          </p:spTgt>
                                        </p:tgtEl>
                                        <p:attrNameLst>
                                          <p:attrName>style.visibility</p:attrName>
                                        </p:attrNameLst>
                                      </p:cBhvr>
                                      <p:to>
                                        <p:strVal val="visible"/>
                                      </p:to>
                                    </p:set>
                                    <p:animEffect transition="in" filter="blinds(horizontal)">
                                      <p:cBhvr>
                                        <p:cTn id="12" dur="500"/>
                                        <p:tgtEl>
                                          <p:spTgt spid="3952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Rot="1" noChangeArrowheads="1"/>
          </p:cNvSpPr>
          <p:nvPr>
            <p:ph type="title"/>
          </p:nvPr>
        </p:nvSpPr>
        <p:spPr/>
        <p:txBody>
          <a:bodyPr>
            <a:normAutofit fontScale="90000"/>
          </a:bodyPr>
          <a:lstStyle/>
          <a:p>
            <a:pPr eaLnBrk="1" fontAlgn="auto" hangingPunct="1">
              <a:spcAft>
                <a:spcPts val="0"/>
              </a:spcAft>
              <a:defRPr/>
            </a:pPr>
            <a:br>
              <a:rPr lang="en-US" altLang="zh-CN" sz="4800"/>
            </a:br>
            <a:r>
              <a:rPr lang="zh-CN" altLang="en-US"/>
              <a:t>问题的提出</a:t>
            </a:r>
            <a:endParaRPr lang="zh-CN" altLang="en-US"/>
          </a:p>
        </p:txBody>
      </p:sp>
      <p:sp>
        <p:nvSpPr>
          <p:cNvPr id="12291"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zh-CN" altLang="en-US" sz="2800"/>
              <a:t>一、概念回顾</a:t>
            </a:r>
            <a:endParaRPr lang="zh-CN" altLang="en-US" sz="2800"/>
          </a:p>
          <a:p>
            <a:pPr eaLnBrk="1" hangingPunct="1">
              <a:lnSpc>
                <a:spcPct val="160000"/>
              </a:lnSpc>
              <a:buFont typeface="Wingdings" panose="05000000000000000000" pitchFamily="2" charset="2"/>
              <a:buNone/>
            </a:pPr>
            <a:r>
              <a:rPr lang="zh-CN" altLang="en-US" sz="2800"/>
              <a:t>二、关系模式的形式化定义</a:t>
            </a:r>
            <a:endParaRPr lang="zh-CN" altLang="en-US" sz="2800"/>
          </a:p>
          <a:p>
            <a:pPr eaLnBrk="1" hangingPunct="1">
              <a:lnSpc>
                <a:spcPct val="160000"/>
              </a:lnSpc>
              <a:buFont typeface="Wingdings" panose="05000000000000000000" pitchFamily="2" charset="2"/>
              <a:buNone/>
            </a:pPr>
            <a:r>
              <a:rPr lang="zh-CN" altLang="en-US" sz="2800"/>
              <a:t>三、什么是数据依赖</a:t>
            </a:r>
            <a:endParaRPr lang="zh-CN" altLang="en-US" sz="2800"/>
          </a:p>
          <a:p>
            <a:pPr eaLnBrk="1" hangingPunct="1">
              <a:lnSpc>
                <a:spcPct val="160000"/>
              </a:lnSpc>
              <a:buFont typeface="Wingdings" panose="05000000000000000000" pitchFamily="2" charset="2"/>
              <a:buNone/>
            </a:pPr>
            <a:r>
              <a:rPr lang="zh-CN" altLang="en-US" sz="2800"/>
              <a:t>四、关系模式的简化定义</a:t>
            </a:r>
            <a:endParaRPr lang="zh-CN" altLang="en-US" sz="2800"/>
          </a:p>
          <a:p>
            <a:pPr eaLnBrk="1" hangingPunct="1">
              <a:lnSpc>
                <a:spcPct val="160000"/>
              </a:lnSpc>
              <a:buFont typeface="Wingdings" panose="05000000000000000000" pitchFamily="2" charset="2"/>
              <a:buNone/>
            </a:pPr>
            <a:r>
              <a:rPr lang="zh-CN" altLang="en-US" sz="2800"/>
              <a:t>五、数据依赖对关系模式影响</a:t>
            </a:r>
            <a:endParaRPr lang="zh-CN" altLang="en-US" sz="2800"/>
          </a:p>
        </p:txBody>
      </p:sp>
      <p:sp>
        <p:nvSpPr>
          <p:cNvPr id="4" name="日期占位符 3"/>
          <p:cNvSpPr>
            <a:spLocks noGrp="1"/>
          </p:cNvSpPr>
          <p:nvPr>
            <p:ph type="dt" sz="quarter" idx="10"/>
          </p:nvPr>
        </p:nvSpPr>
        <p:spPr/>
        <p:txBody>
          <a:bodyPr/>
          <a:lstStyle/>
          <a:p>
            <a:pPr>
              <a:defRPr/>
            </a:pPr>
            <a:fld id="{76D5085E-0E10-4FB8-AA32-D4C680900101}" type="datetime1">
              <a:rPr lang="zh-CN" altLang="en-US"/>
            </a:fld>
            <a:endParaRPr lang="en-US" altLang="zh-CN"/>
          </a:p>
        </p:txBody>
      </p:sp>
      <p:sp>
        <p:nvSpPr>
          <p:cNvPr id="12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p:txBody>
          <a:bodyPr/>
          <a:lstStyle/>
          <a:p>
            <a:pPr eaLnBrk="1" hangingPunct="1"/>
            <a:r>
              <a:rPr lang="zh-CN" altLang="en-US"/>
              <a:t>一、概念回顾</a:t>
            </a:r>
            <a:endParaRPr lang="zh-CN" altLang="en-US"/>
          </a:p>
        </p:txBody>
      </p:sp>
      <p:sp>
        <p:nvSpPr>
          <p:cNvPr id="397315" name="Rectangle 3"/>
          <p:cNvSpPr>
            <a:spLocks noGrp="1" noRot="1"/>
          </p:cNvSpPr>
          <p:nvPr>
            <p:ph idx="1"/>
          </p:nvPr>
        </p:nvSpPr>
        <p:spPr>
          <a:xfrm>
            <a:off x="684213" y="2060575"/>
            <a:ext cx="7772400" cy="4114800"/>
          </a:xfrm>
        </p:spPr>
        <p:txBody>
          <a:bodyPr/>
          <a:lstStyle/>
          <a:p>
            <a:pPr eaLnBrk="1" hangingPunct="1"/>
            <a:r>
              <a:rPr lang="zh-CN" altLang="en-US" sz="2400" dirty="0">
                <a:solidFill>
                  <a:schemeClr val="tx2"/>
                </a:solidFill>
              </a:rPr>
              <a:t>关系</a:t>
            </a:r>
            <a:r>
              <a:rPr lang="zh-CN" altLang="en-US" sz="2400" dirty="0"/>
              <a:t>：描述实体、属性、实体间的联系。</a:t>
            </a:r>
            <a:endParaRPr lang="zh-CN" altLang="en-US" sz="2400" dirty="0"/>
          </a:p>
          <a:p>
            <a:pPr lvl="1" eaLnBrk="1" hangingPunct="1"/>
            <a:r>
              <a:rPr lang="zh-CN" altLang="en-US" dirty="0"/>
              <a:t>从形式上看，它是一张二维表，是所涉及属性的笛卡尔积的一个子集。</a:t>
            </a:r>
            <a:endParaRPr lang="zh-CN" altLang="en-US" dirty="0"/>
          </a:p>
          <a:p>
            <a:pPr eaLnBrk="1" hangingPunct="1"/>
            <a:r>
              <a:rPr lang="zh-CN" altLang="en-US" sz="2400" dirty="0">
                <a:solidFill>
                  <a:schemeClr val="tx2"/>
                </a:solidFill>
              </a:rPr>
              <a:t>关系模式</a:t>
            </a:r>
            <a:r>
              <a:rPr lang="zh-CN" altLang="en-US" sz="2400" dirty="0"/>
              <a:t>：用来定义关系。</a:t>
            </a:r>
            <a:endParaRPr lang="zh-CN" altLang="en-US" sz="2400" dirty="0"/>
          </a:p>
          <a:p>
            <a:pPr eaLnBrk="1" hangingPunct="1"/>
            <a:r>
              <a:rPr lang="zh-CN" altLang="en-US" sz="2400" dirty="0">
                <a:solidFill>
                  <a:schemeClr val="tx2"/>
                </a:solidFill>
              </a:rPr>
              <a:t>关系数据库</a:t>
            </a:r>
            <a:r>
              <a:rPr lang="zh-CN" altLang="en-US" sz="2400" dirty="0"/>
              <a:t>：基于关系模型的数据库，利用关系来描述现实世界。</a:t>
            </a:r>
            <a:endParaRPr lang="zh-CN" altLang="en-US" sz="2400" dirty="0"/>
          </a:p>
          <a:p>
            <a:pPr lvl="1" eaLnBrk="1" hangingPunct="1"/>
            <a:r>
              <a:rPr lang="zh-CN" altLang="en-US" dirty="0"/>
              <a:t>从形式上看，它由一组关系组成。</a:t>
            </a:r>
            <a:endParaRPr lang="zh-CN" altLang="en-US" dirty="0"/>
          </a:p>
          <a:p>
            <a:pPr eaLnBrk="1" hangingPunct="1"/>
            <a:r>
              <a:rPr lang="zh-CN" altLang="en-US" sz="2400" dirty="0">
                <a:solidFill>
                  <a:schemeClr val="tx2"/>
                </a:solidFill>
              </a:rPr>
              <a:t>关系数据库的模式</a:t>
            </a:r>
            <a:r>
              <a:rPr lang="zh-CN" altLang="en-US" sz="2400" dirty="0"/>
              <a:t>：定义这组关系的关系模式的全体。</a:t>
            </a:r>
            <a:endParaRPr lang="zh-CN" altLang="en-US" sz="2800" dirty="0"/>
          </a:p>
        </p:txBody>
      </p:sp>
      <p:sp>
        <p:nvSpPr>
          <p:cNvPr id="4" name="日期占位符 3"/>
          <p:cNvSpPr>
            <a:spLocks noGrp="1"/>
          </p:cNvSpPr>
          <p:nvPr>
            <p:ph type="dt" sz="quarter" idx="10"/>
          </p:nvPr>
        </p:nvSpPr>
        <p:spPr/>
        <p:txBody>
          <a:bodyPr/>
          <a:lstStyle/>
          <a:p>
            <a:pPr>
              <a:defRPr/>
            </a:pPr>
            <a:fld id="{3C36088E-C8CC-4398-B37F-A24CB5AD2EFB}" type="datetime1">
              <a:rPr lang="zh-CN" altLang="en-US"/>
            </a:fld>
            <a:endParaRPr lang="en-US" altLang="zh-CN"/>
          </a:p>
        </p:txBody>
      </p:sp>
      <p:sp>
        <p:nvSpPr>
          <p:cNvPr id="133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7315">
                                            <p:txEl>
                                              <p:pRg st="0" end="0"/>
                                            </p:txEl>
                                          </p:spTgt>
                                        </p:tgtEl>
                                        <p:attrNameLst>
                                          <p:attrName>style.visibility</p:attrName>
                                        </p:attrNameLst>
                                      </p:cBhvr>
                                      <p:to>
                                        <p:strVal val="visible"/>
                                      </p:to>
                                    </p:set>
                                    <p:animEffect transition="in" filter="blinds(horizontal)">
                                      <p:cBhvr>
                                        <p:cTn id="7" dur="500"/>
                                        <p:tgtEl>
                                          <p:spTgt spid="397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7315">
                                            <p:txEl>
                                              <p:pRg st="1" end="1"/>
                                            </p:txEl>
                                          </p:spTgt>
                                        </p:tgtEl>
                                        <p:attrNameLst>
                                          <p:attrName>style.visibility</p:attrName>
                                        </p:attrNameLst>
                                      </p:cBhvr>
                                      <p:to>
                                        <p:strVal val="visible"/>
                                      </p:to>
                                    </p:set>
                                    <p:animEffect transition="in" filter="blinds(horizontal)">
                                      <p:cBhvr>
                                        <p:cTn id="12" dur="500"/>
                                        <p:tgtEl>
                                          <p:spTgt spid="397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7315">
                                            <p:txEl>
                                              <p:pRg st="2" end="2"/>
                                            </p:txEl>
                                          </p:spTgt>
                                        </p:tgtEl>
                                        <p:attrNameLst>
                                          <p:attrName>style.visibility</p:attrName>
                                        </p:attrNameLst>
                                      </p:cBhvr>
                                      <p:to>
                                        <p:strVal val="visible"/>
                                      </p:to>
                                    </p:set>
                                    <p:animEffect transition="in" filter="blinds(horizontal)">
                                      <p:cBhvr>
                                        <p:cTn id="17" dur="500"/>
                                        <p:tgtEl>
                                          <p:spTgt spid="397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97315">
                                            <p:txEl>
                                              <p:pRg st="3" end="3"/>
                                            </p:txEl>
                                          </p:spTgt>
                                        </p:tgtEl>
                                        <p:attrNameLst>
                                          <p:attrName>style.visibility</p:attrName>
                                        </p:attrNameLst>
                                      </p:cBhvr>
                                      <p:to>
                                        <p:strVal val="visible"/>
                                      </p:to>
                                    </p:set>
                                    <p:animEffect transition="in" filter="blinds(horizontal)">
                                      <p:cBhvr>
                                        <p:cTn id="22" dur="500"/>
                                        <p:tgtEl>
                                          <p:spTgt spid="3973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97315">
                                            <p:txEl>
                                              <p:pRg st="4" end="4"/>
                                            </p:txEl>
                                          </p:spTgt>
                                        </p:tgtEl>
                                        <p:attrNameLst>
                                          <p:attrName>style.visibility</p:attrName>
                                        </p:attrNameLst>
                                      </p:cBhvr>
                                      <p:to>
                                        <p:strVal val="visible"/>
                                      </p:to>
                                    </p:set>
                                    <p:animEffect transition="in" filter="blinds(horizontal)">
                                      <p:cBhvr>
                                        <p:cTn id="27" dur="500"/>
                                        <p:tgtEl>
                                          <p:spTgt spid="3973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97315">
                                            <p:txEl>
                                              <p:pRg st="5" end="5"/>
                                            </p:txEl>
                                          </p:spTgt>
                                        </p:tgtEl>
                                        <p:attrNameLst>
                                          <p:attrName>style.visibility</p:attrName>
                                        </p:attrNameLst>
                                      </p:cBhvr>
                                      <p:to>
                                        <p:strVal val="visible"/>
                                      </p:to>
                                    </p:set>
                                    <p:animEffect transition="in" filter="blinds(horizontal)">
                                      <p:cBhvr>
                                        <p:cTn id="32" dur="500"/>
                                        <p:tgtEl>
                                          <p:spTgt spid="397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050"/>
          <p:cNvSpPr>
            <a:spLocks noGrp="1" noRot="1"/>
          </p:cNvSpPr>
          <p:nvPr>
            <p:ph type="title"/>
          </p:nvPr>
        </p:nvSpPr>
        <p:spPr/>
        <p:txBody>
          <a:bodyPr/>
          <a:lstStyle/>
          <a:p>
            <a:pPr eaLnBrk="1" hangingPunct="1"/>
            <a:r>
              <a:rPr lang="zh-CN" altLang="en-US"/>
              <a:t>常用数据模型</a:t>
            </a:r>
            <a:r>
              <a:rPr lang="en-US" altLang="zh-CN"/>
              <a:t>(</a:t>
            </a:r>
            <a:r>
              <a:rPr lang="zh-CN" altLang="en-US"/>
              <a:t>续</a:t>
            </a:r>
            <a:r>
              <a:rPr lang="en-US" altLang="zh-CN"/>
              <a:t>)</a:t>
            </a:r>
            <a:endParaRPr lang="en-US" altLang="zh-CN">
              <a:solidFill>
                <a:schemeClr val="accent2"/>
              </a:solidFill>
            </a:endParaRPr>
          </a:p>
        </p:txBody>
      </p:sp>
      <p:sp>
        <p:nvSpPr>
          <p:cNvPr id="95235" name="Rectangle 2051"/>
          <p:cNvSpPr>
            <a:spLocks noGrp="1" noRot="1"/>
          </p:cNvSpPr>
          <p:nvPr>
            <p:ph idx="1"/>
          </p:nvPr>
        </p:nvSpPr>
        <p:spPr/>
        <p:txBody>
          <a:bodyPr/>
          <a:lstStyle/>
          <a:p>
            <a:pPr algn="just" eaLnBrk="1" hangingPunct="1"/>
            <a:r>
              <a:rPr lang="zh-CN" altLang="en-US"/>
              <a:t>关系模型</a:t>
            </a:r>
            <a:r>
              <a:rPr lang="en-US" altLang="zh-CN"/>
              <a:t>(Relational Model)  </a:t>
            </a:r>
            <a:endParaRPr lang="en-US" altLang="zh-CN"/>
          </a:p>
          <a:p>
            <a:pPr lvl="1" algn="just" eaLnBrk="1" hangingPunct="1"/>
            <a:r>
              <a:rPr lang="zh-CN" altLang="en-US"/>
              <a:t>数据结构：表</a:t>
            </a:r>
            <a:endParaRPr lang="zh-CN" altLang="en-US"/>
          </a:p>
          <a:p>
            <a:pPr lvl="1" algn="just" eaLnBrk="1" hangingPunct="1"/>
            <a:endParaRPr lang="zh-CN" altLang="en-US"/>
          </a:p>
          <a:p>
            <a:pPr algn="just" eaLnBrk="1" hangingPunct="1"/>
            <a:r>
              <a:rPr lang="zh-CN" altLang="en-US"/>
              <a:t>面向对象模型</a:t>
            </a:r>
            <a:r>
              <a:rPr lang="en-US" altLang="zh-CN"/>
              <a:t>(Object Oriented Model</a:t>
            </a:r>
            <a:r>
              <a:rPr lang="zh-CN" altLang="en-US"/>
              <a:t>）</a:t>
            </a:r>
            <a:endParaRPr lang="zh-CN" altLang="en-US"/>
          </a:p>
          <a:p>
            <a:pPr lvl="1" algn="just" eaLnBrk="1" hangingPunct="1"/>
            <a:r>
              <a:rPr lang="zh-CN" altLang="en-US"/>
              <a:t>数据结构：对象</a:t>
            </a:r>
            <a:endParaRPr lang="zh-CN" altLang="en-US"/>
          </a:p>
          <a:p>
            <a:pPr algn="just" eaLnBrk="1" hangingPunct="1"/>
            <a:endParaRPr lang="en-US" altLang="zh-CN"/>
          </a:p>
        </p:txBody>
      </p:sp>
      <p:sp>
        <p:nvSpPr>
          <p:cNvPr id="95236" name="页脚占位符 4"/>
          <p:cNvSpPr>
            <a:spLocks noGrp="1" noChangeArrowheads="1"/>
          </p:cNvSpPr>
          <p:nvPr>
            <p:ph type="ftr" sz="quarter" idx="4294967295"/>
          </p:nvPr>
        </p:nvSpPr>
        <p:spPr bwMode="auto">
          <a:xfrm>
            <a:off x="2667000" y="6356350"/>
            <a:ext cx="3352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zh-CN" altLang="en-US"/>
              <a:t>  杨  悦   </a:t>
            </a:r>
            <a:r>
              <a:rPr lang="en-US" altLang="zh-CN"/>
              <a:t>yangyue@hrbeu.edu.cn</a:t>
            </a:r>
            <a:endParaRPr lang="en-US" altLang="zh-CN"/>
          </a:p>
        </p:txBody>
      </p:sp>
      <p:sp>
        <p:nvSpPr>
          <p:cNvPr id="95237"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2C2C6197-3A25-4EAD-B012-F55A0AAB91EE}"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p:txBody>
          <a:bodyPr/>
          <a:lstStyle/>
          <a:p>
            <a:pPr eaLnBrk="1" hangingPunct="1"/>
            <a:r>
              <a:rPr lang="zh-CN" altLang="en-US"/>
              <a:t>二、关系模式的形式化定义</a:t>
            </a:r>
            <a:endParaRPr lang="zh-CN" altLang="en-US"/>
          </a:p>
        </p:txBody>
      </p:sp>
      <p:sp>
        <p:nvSpPr>
          <p:cNvPr id="14339" name="Rectangle 3"/>
          <p:cNvSpPr>
            <a:spLocks noGrp="1" noRot="1"/>
          </p:cNvSpPr>
          <p:nvPr>
            <p:ph idx="1"/>
          </p:nvPr>
        </p:nvSpPr>
        <p:spPr>
          <a:xfrm>
            <a:off x="900113" y="2205038"/>
            <a:ext cx="7772400" cy="4114800"/>
          </a:xfrm>
        </p:spPr>
        <p:txBody>
          <a:bodyPr/>
          <a:lstStyle/>
          <a:p>
            <a:pPr eaLnBrk="1" hangingPunct="1">
              <a:lnSpc>
                <a:spcPct val="120000"/>
              </a:lnSpc>
              <a:buFont typeface="Wingdings" panose="05000000000000000000" pitchFamily="2" charset="2"/>
              <a:buNone/>
            </a:pPr>
            <a:r>
              <a:rPr lang="zh-CN" altLang="en-US" sz="2400" dirty="0"/>
              <a:t>关系模式由五部分组成，即它是一个五元组：</a:t>
            </a:r>
            <a:endParaRPr lang="zh-CN" altLang="en-US" sz="2400" dirty="0"/>
          </a:p>
          <a:p>
            <a:pPr eaLnBrk="1" hangingPunct="1">
              <a:lnSpc>
                <a:spcPct val="120000"/>
              </a:lnSpc>
              <a:buFont typeface="Wingdings" panose="05000000000000000000" pitchFamily="2" charset="2"/>
              <a:buNone/>
            </a:pPr>
            <a:r>
              <a:rPr lang="zh-CN" altLang="en-US" sz="2400" dirty="0">
                <a:solidFill>
                  <a:schemeClr val="tx2"/>
                </a:solidFill>
              </a:rPr>
              <a:t>                    </a:t>
            </a:r>
            <a:r>
              <a:rPr lang="en-US" altLang="zh-CN" dirty="0">
                <a:solidFill>
                  <a:schemeClr val="tx2"/>
                </a:solidFill>
              </a:rPr>
              <a:t>R(U, D, DOM, F)</a:t>
            </a:r>
            <a:endParaRPr lang="en-US" altLang="zh-CN" dirty="0">
              <a:solidFill>
                <a:schemeClr val="tx2"/>
              </a:solidFill>
            </a:endParaRPr>
          </a:p>
          <a:p>
            <a:pPr lvl="1" eaLnBrk="1" hangingPunct="1">
              <a:lnSpc>
                <a:spcPct val="130000"/>
              </a:lnSpc>
              <a:buFont typeface="Wingdings" panose="05000000000000000000" pitchFamily="2" charset="2"/>
              <a:buNone/>
            </a:pPr>
            <a:r>
              <a:rPr lang="en-US" altLang="zh-CN" sz="2000" dirty="0"/>
              <a:t>R</a:t>
            </a:r>
            <a:r>
              <a:rPr lang="zh-CN" altLang="en-US" sz="2000" dirty="0"/>
              <a:t>：         </a:t>
            </a:r>
            <a:r>
              <a:rPr lang="zh-CN" altLang="en-US" dirty="0"/>
              <a:t>关系名</a:t>
            </a:r>
            <a:endParaRPr lang="zh-CN" altLang="en-US" dirty="0"/>
          </a:p>
          <a:p>
            <a:pPr lvl="1" eaLnBrk="1" hangingPunct="1">
              <a:lnSpc>
                <a:spcPct val="130000"/>
              </a:lnSpc>
              <a:buFont typeface="Wingdings" panose="05000000000000000000" pitchFamily="2" charset="2"/>
              <a:buNone/>
            </a:pPr>
            <a:r>
              <a:rPr lang="en-US" altLang="zh-CN" dirty="0"/>
              <a:t>U</a:t>
            </a:r>
            <a:r>
              <a:rPr lang="zh-CN" altLang="en-US" dirty="0"/>
              <a:t>：       组成该关系的属性名集合</a:t>
            </a:r>
            <a:endParaRPr lang="zh-CN" altLang="en-US" dirty="0"/>
          </a:p>
          <a:p>
            <a:pPr lvl="1" eaLnBrk="1" hangingPunct="1">
              <a:lnSpc>
                <a:spcPct val="130000"/>
              </a:lnSpc>
              <a:buFont typeface="Wingdings" panose="05000000000000000000" pitchFamily="2" charset="2"/>
              <a:buNone/>
            </a:pPr>
            <a:r>
              <a:rPr lang="en-US" altLang="zh-CN" dirty="0"/>
              <a:t>D</a:t>
            </a:r>
            <a:r>
              <a:rPr lang="zh-CN" altLang="en-US" dirty="0"/>
              <a:t>：       属性组</a:t>
            </a:r>
            <a:r>
              <a:rPr lang="en-US" altLang="zh-CN" dirty="0"/>
              <a:t>U</a:t>
            </a:r>
            <a:r>
              <a:rPr lang="zh-CN" altLang="en-US" dirty="0"/>
              <a:t>中属性所来自的域</a:t>
            </a:r>
            <a:endParaRPr lang="zh-CN" altLang="en-US" dirty="0"/>
          </a:p>
          <a:p>
            <a:pPr lvl="1" eaLnBrk="1" hangingPunct="1">
              <a:lnSpc>
                <a:spcPct val="130000"/>
              </a:lnSpc>
              <a:buFont typeface="Wingdings" panose="05000000000000000000" pitchFamily="2" charset="2"/>
              <a:buNone/>
            </a:pPr>
            <a:r>
              <a:rPr lang="en-US" altLang="zh-CN" dirty="0"/>
              <a:t>DOM</a:t>
            </a:r>
            <a:r>
              <a:rPr lang="zh-CN" altLang="en-US" dirty="0"/>
              <a:t>：属性向域的映象集合</a:t>
            </a:r>
            <a:endParaRPr lang="zh-CN" altLang="en-US" dirty="0"/>
          </a:p>
          <a:p>
            <a:pPr lvl="1" eaLnBrk="1" hangingPunct="1">
              <a:lnSpc>
                <a:spcPct val="130000"/>
              </a:lnSpc>
              <a:buFont typeface="Wingdings" panose="05000000000000000000" pitchFamily="2" charset="2"/>
              <a:buNone/>
            </a:pPr>
            <a:r>
              <a:rPr lang="en-US" altLang="zh-CN" dirty="0">
                <a:solidFill>
                  <a:schemeClr val="tx2"/>
                </a:solidFill>
              </a:rPr>
              <a:t>F</a:t>
            </a:r>
            <a:r>
              <a:rPr lang="zh-CN" altLang="en-US" dirty="0">
                <a:solidFill>
                  <a:schemeClr val="tx2"/>
                </a:solidFill>
              </a:rPr>
              <a:t>：        属性间数据的依赖关系集合</a:t>
            </a:r>
            <a:endParaRPr lang="zh-CN" altLang="en-US" sz="2000" dirty="0">
              <a:solidFill>
                <a:schemeClr val="tx2"/>
              </a:solidFill>
            </a:endParaRPr>
          </a:p>
        </p:txBody>
      </p:sp>
      <p:sp>
        <p:nvSpPr>
          <p:cNvPr id="4" name="日期占位符 3"/>
          <p:cNvSpPr>
            <a:spLocks noGrp="1"/>
          </p:cNvSpPr>
          <p:nvPr>
            <p:ph type="dt" sz="quarter" idx="10"/>
          </p:nvPr>
        </p:nvSpPr>
        <p:spPr/>
        <p:txBody>
          <a:bodyPr/>
          <a:lstStyle/>
          <a:p>
            <a:pPr>
              <a:defRPr/>
            </a:pPr>
            <a:fld id="{31B055B1-8FCD-4C1C-A6B8-062AF102EC80}" type="datetime1">
              <a:rPr lang="zh-CN" altLang="en-US"/>
            </a:fld>
            <a:endParaRPr lang="en-US" altLang="zh-CN"/>
          </a:p>
        </p:txBody>
      </p:sp>
      <p:sp>
        <p:nvSpPr>
          <p:cNvPr id="143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p:txBody>
          <a:bodyPr/>
          <a:lstStyle/>
          <a:p>
            <a:pPr eaLnBrk="1" hangingPunct="1"/>
            <a:r>
              <a:rPr lang="zh-CN" altLang="en-US"/>
              <a:t>三、什么是数据依赖</a:t>
            </a:r>
            <a:endParaRPr lang="zh-CN" altLang="en-US"/>
          </a:p>
        </p:txBody>
      </p:sp>
      <p:sp>
        <p:nvSpPr>
          <p:cNvPr id="399363" name="Rectangle 3"/>
          <p:cNvSpPr>
            <a:spLocks noGrp="1" noRot="1"/>
          </p:cNvSpPr>
          <p:nvPr>
            <p:ph idx="1"/>
          </p:nvPr>
        </p:nvSpPr>
        <p:spPr>
          <a:xfrm>
            <a:off x="900113" y="2060575"/>
            <a:ext cx="7772400" cy="4114800"/>
          </a:xfrm>
        </p:spPr>
        <p:txBody>
          <a:bodyPr/>
          <a:lstStyle/>
          <a:p>
            <a:pPr eaLnBrk="1" hangingPunct="1">
              <a:lnSpc>
                <a:spcPct val="120000"/>
              </a:lnSpc>
              <a:buFont typeface="Wingdings" panose="05000000000000000000" pitchFamily="2" charset="2"/>
              <a:buNone/>
            </a:pPr>
            <a:r>
              <a:rPr lang="en-US" altLang="zh-CN" sz="3600"/>
              <a:t>1. </a:t>
            </a:r>
            <a:r>
              <a:rPr lang="zh-CN" altLang="en-US" sz="3600"/>
              <a:t>完整性约束的表现形式</a:t>
            </a:r>
            <a:endParaRPr lang="zh-CN" altLang="en-US" sz="3600"/>
          </a:p>
          <a:p>
            <a:pPr eaLnBrk="1" hangingPunct="1">
              <a:lnSpc>
                <a:spcPct val="120000"/>
              </a:lnSpc>
            </a:pPr>
            <a:r>
              <a:rPr lang="zh-CN" altLang="en-US"/>
              <a:t>限定属性取值范围：例如学生成绩必须在</a:t>
            </a:r>
            <a:r>
              <a:rPr lang="en-US" altLang="zh-CN"/>
              <a:t>0-100</a:t>
            </a:r>
            <a:r>
              <a:rPr lang="zh-CN" altLang="en-US"/>
              <a:t>之间</a:t>
            </a:r>
            <a:endParaRPr lang="zh-CN" altLang="en-US"/>
          </a:p>
          <a:p>
            <a:pPr eaLnBrk="1" hangingPunct="1">
              <a:lnSpc>
                <a:spcPct val="120000"/>
              </a:lnSpc>
              <a:spcBef>
                <a:spcPct val="50000"/>
              </a:spcBef>
              <a:spcAft>
                <a:spcPct val="50000"/>
              </a:spcAft>
            </a:pPr>
            <a:r>
              <a:rPr lang="zh-CN" altLang="en-US"/>
              <a:t>定义属性</a:t>
            </a:r>
            <a:r>
              <a:rPr lang="zh-CN" altLang="en-US">
                <a:solidFill>
                  <a:schemeClr val="tx2"/>
                </a:solidFill>
              </a:rPr>
              <a:t>值</a:t>
            </a:r>
            <a:r>
              <a:rPr lang="zh-CN" altLang="en-US"/>
              <a:t>间的相互关联（主要体现于值的</a:t>
            </a:r>
            <a:r>
              <a:rPr lang="zh-CN" altLang="en-US">
                <a:solidFill>
                  <a:schemeClr val="tx2"/>
                </a:solidFill>
              </a:rPr>
              <a:t>相等与否</a:t>
            </a:r>
            <a:r>
              <a:rPr lang="zh-CN" altLang="en-US"/>
              <a:t>），这就是数据依赖，它是数据库模式设计的关键</a:t>
            </a:r>
            <a:endParaRPr lang="zh-CN" altLang="en-US" sz="3600"/>
          </a:p>
        </p:txBody>
      </p:sp>
      <p:sp>
        <p:nvSpPr>
          <p:cNvPr id="4" name="日期占位符 3"/>
          <p:cNvSpPr>
            <a:spLocks noGrp="1"/>
          </p:cNvSpPr>
          <p:nvPr>
            <p:ph type="dt" sz="quarter" idx="10"/>
          </p:nvPr>
        </p:nvSpPr>
        <p:spPr/>
        <p:txBody>
          <a:bodyPr/>
          <a:lstStyle/>
          <a:p>
            <a:pPr>
              <a:defRPr/>
            </a:pPr>
            <a:fld id="{7EF7486D-0483-4673-ADA5-A3123AA0B981}" type="datetime1">
              <a:rPr lang="zh-CN" altLang="en-US"/>
            </a:fld>
            <a:endParaRPr lang="en-US" altLang="zh-CN"/>
          </a:p>
        </p:txBody>
      </p:sp>
      <p:sp>
        <p:nvSpPr>
          <p:cNvPr id="15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9363">
                                            <p:txEl>
                                              <p:pRg st="1" end="1"/>
                                            </p:txEl>
                                          </p:spTgt>
                                        </p:tgtEl>
                                        <p:attrNameLst>
                                          <p:attrName>style.visibility</p:attrName>
                                        </p:attrNameLst>
                                      </p:cBhvr>
                                      <p:to>
                                        <p:strVal val="visible"/>
                                      </p:to>
                                    </p:set>
                                    <p:animEffect transition="in" filter="blinds(horizontal)">
                                      <p:cBhvr>
                                        <p:cTn id="7" dur="500"/>
                                        <p:tgtEl>
                                          <p:spTgt spid="3993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9363">
                                            <p:txEl>
                                              <p:pRg st="2" end="2"/>
                                            </p:txEl>
                                          </p:spTgt>
                                        </p:tgtEl>
                                        <p:attrNameLst>
                                          <p:attrName>style.visibility</p:attrName>
                                        </p:attrNameLst>
                                      </p:cBhvr>
                                      <p:to>
                                        <p:strVal val="visible"/>
                                      </p:to>
                                    </p:set>
                                    <p:animEffect transition="in" filter="blinds(horizontal)">
                                      <p:cBhvr>
                                        <p:cTn id="12" dur="500"/>
                                        <p:tgtEl>
                                          <p:spTgt spid="399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p:cNvSpPr>
          <p:nvPr>
            <p:ph type="title"/>
          </p:nvPr>
        </p:nvSpPr>
        <p:spPr/>
        <p:txBody>
          <a:bodyPr/>
          <a:lstStyle/>
          <a:p>
            <a:pPr eaLnBrk="1" hangingPunct="1"/>
            <a:r>
              <a:rPr lang="zh-CN" altLang="en-US"/>
              <a:t>什么是数据依赖（续）</a:t>
            </a:r>
            <a:endParaRPr lang="zh-CN" altLang="en-US"/>
          </a:p>
        </p:txBody>
      </p:sp>
      <p:sp>
        <p:nvSpPr>
          <p:cNvPr id="400387" name="Rectangle 3"/>
          <p:cNvSpPr>
            <a:spLocks noGrp="1" noRot="1"/>
          </p:cNvSpPr>
          <p:nvPr>
            <p:ph idx="1"/>
          </p:nvPr>
        </p:nvSpPr>
        <p:spPr/>
        <p:txBody>
          <a:bodyPr/>
          <a:lstStyle/>
          <a:p>
            <a:pPr eaLnBrk="1" hangingPunct="1">
              <a:buFont typeface="Wingdings" panose="05000000000000000000" pitchFamily="2" charset="2"/>
              <a:buNone/>
            </a:pPr>
            <a:r>
              <a:rPr lang="en-US" altLang="zh-CN" sz="3600"/>
              <a:t>2. </a:t>
            </a:r>
            <a:r>
              <a:rPr lang="zh-CN" altLang="en-US" sz="3600"/>
              <a:t>数据依赖</a:t>
            </a:r>
            <a:endParaRPr lang="zh-CN" altLang="en-US" sz="3600"/>
          </a:p>
          <a:p>
            <a:pPr eaLnBrk="1" hangingPunct="1">
              <a:lnSpc>
                <a:spcPct val="150000"/>
              </a:lnSpc>
            </a:pPr>
            <a:r>
              <a:rPr lang="zh-CN" altLang="en-US" sz="2400"/>
              <a:t>是通过一个关系中属性间值的相等与否体现出来的数据间的相互关系</a:t>
            </a:r>
            <a:endParaRPr lang="zh-CN" altLang="en-US" sz="2400"/>
          </a:p>
          <a:p>
            <a:pPr eaLnBrk="1" hangingPunct="1">
              <a:lnSpc>
                <a:spcPct val="150000"/>
              </a:lnSpc>
            </a:pPr>
            <a:r>
              <a:rPr lang="zh-CN" altLang="en-US" sz="2400"/>
              <a:t>是现实世界属性间相互联系的抽象</a:t>
            </a:r>
            <a:endParaRPr lang="zh-CN" altLang="en-US" sz="2400"/>
          </a:p>
          <a:p>
            <a:pPr eaLnBrk="1" hangingPunct="1">
              <a:lnSpc>
                <a:spcPct val="150000"/>
              </a:lnSpc>
            </a:pPr>
            <a:r>
              <a:rPr lang="zh-CN" altLang="en-US" sz="2400"/>
              <a:t>是数据内在的性质</a:t>
            </a:r>
            <a:endParaRPr lang="zh-CN" altLang="en-US" sz="2400"/>
          </a:p>
          <a:p>
            <a:pPr eaLnBrk="1" hangingPunct="1">
              <a:lnSpc>
                <a:spcPct val="150000"/>
              </a:lnSpc>
            </a:pPr>
            <a:r>
              <a:rPr lang="zh-CN" altLang="en-US" sz="2400"/>
              <a:t>是</a:t>
            </a:r>
            <a:r>
              <a:rPr lang="zh-CN" altLang="en-US" sz="2400">
                <a:solidFill>
                  <a:schemeClr val="tx2"/>
                </a:solidFill>
              </a:rPr>
              <a:t>语义</a:t>
            </a:r>
            <a:r>
              <a:rPr lang="zh-CN" altLang="en-US" sz="2400"/>
              <a:t>的体现</a:t>
            </a:r>
            <a:endParaRPr lang="zh-CN" altLang="en-US" sz="2400"/>
          </a:p>
        </p:txBody>
      </p:sp>
      <p:sp>
        <p:nvSpPr>
          <p:cNvPr id="4" name="日期占位符 3"/>
          <p:cNvSpPr>
            <a:spLocks noGrp="1"/>
          </p:cNvSpPr>
          <p:nvPr>
            <p:ph type="dt" sz="quarter" idx="10"/>
          </p:nvPr>
        </p:nvSpPr>
        <p:spPr/>
        <p:txBody>
          <a:bodyPr/>
          <a:lstStyle/>
          <a:p>
            <a:pPr>
              <a:defRPr/>
            </a:pPr>
            <a:fld id="{345D983A-3908-48C4-9CE7-06B97E701442}" type="datetime1">
              <a:rPr lang="zh-CN" altLang="en-US"/>
            </a:fld>
            <a:endParaRPr lang="en-US" altLang="zh-CN"/>
          </a:p>
        </p:txBody>
      </p:sp>
      <p:sp>
        <p:nvSpPr>
          <p:cNvPr id="163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0387">
                                            <p:txEl>
                                              <p:pRg st="1" end="1"/>
                                            </p:txEl>
                                          </p:spTgt>
                                        </p:tgtEl>
                                        <p:attrNameLst>
                                          <p:attrName>style.visibility</p:attrName>
                                        </p:attrNameLst>
                                      </p:cBhvr>
                                      <p:to>
                                        <p:strVal val="visible"/>
                                      </p:to>
                                    </p:set>
                                    <p:animEffect transition="in" filter="blinds(horizontal)">
                                      <p:cBhvr>
                                        <p:cTn id="7" dur="500"/>
                                        <p:tgtEl>
                                          <p:spTgt spid="4003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0387">
                                            <p:txEl>
                                              <p:pRg st="2" end="2"/>
                                            </p:txEl>
                                          </p:spTgt>
                                        </p:tgtEl>
                                        <p:attrNameLst>
                                          <p:attrName>style.visibility</p:attrName>
                                        </p:attrNameLst>
                                      </p:cBhvr>
                                      <p:to>
                                        <p:strVal val="visible"/>
                                      </p:to>
                                    </p:set>
                                    <p:animEffect transition="in" filter="blinds(horizontal)">
                                      <p:cBhvr>
                                        <p:cTn id="12" dur="500"/>
                                        <p:tgtEl>
                                          <p:spTgt spid="4003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0387">
                                            <p:txEl>
                                              <p:pRg st="3" end="3"/>
                                            </p:txEl>
                                          </p:spTgt>
                                        </p:tgtEl>
                                        <p:attrNameLst>
                                          <p:attrName>style.visibility</p:attrName>
                                        </p:attrNameLst>
                                      </p:cBhvr>
                                      <p:to>
                                        <p:strVal val="visible"/>
                                      </p:to>
                                    </p:set>
                                    <p:animEffect transition="in" filter="blinds(horizontal)">
                                      <p:cBhvr>
                                        <p:cTn id="17" dur="500"/>
                                        <p:tgtEl>
                                          <p:spTgt spid="4003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0387">
                                            <p:txEl>
                                              <p:pRg st="4" end="4"/>
                                            </p:txEl>
                                          </p:spTgt>
                                        </p:tgtEl>
                                        <p:attrNameLst>
                                          <p:attrName>style.visibility</p:attrName>
                                        </p:attrNameLst>
                                      </p:cBhvr>
                                      <p:to>
                                        <p:strVal val="visible"/>
                                      </p:to>
                                    </p:set>
                                    <p:animEffect transition="in" filter="blinds(horizontal)">
                                      <p:cBhvr>
                                        <p:cTn id="22" dur="500"/>
                                        <p:tgtEl>
                                          <p:spTgt spid="400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p:cNvSpPr>
          <p:nvPr>
            <p:ph type="title"/>
          </p:nvPr>
        </p:nvSpPr>
        <p:spPr/>
        <p:txBody>
          <a:bodyPr/>
          <a:lstStyle/>
          <a:p>
            <a:pPr eaLnBrk="1" hangingPunct="1"/>
            <a:r>
              <a:rPr lang="zh-CN" altLang="en-US"/>
              <a:t>什么是数据依赖（续）</a:t>
            </a:r>
            <a:endParaRPr lang="zh-CN" altLang="en-US"/>
          </a:p>
        </p:txBody>
      </p:sp>
      <p:sp>
        <p:nvSpPr>
          <p:cNvPr id="401411"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en-US" altLang="zh-CN" sz="3600"/>
              <a:t>3. </a:t>
            </a:r>
            <a:r>
              <a:rPr lang="zh-CN" altLang="en-US" sz="3600"/>
              <a:t>数据依赖的类型</a:t>
            </a:r>
            <a:endParaRPr lang="zh-CN" altLang="en-US" sz="3600"/>
          </a:p>
          <a:p>
            <a:pPr eaLnBrk="1" hangingPunct="1">
              <a:lnSpc>
                <a:spcPct val="160000"/>
              </a:lnSpc>
              <a:spcAft>
                <a:spcPct val="30000"/>
              </a:spcAft>
            </a:pPr>
            <a:r>
              <a:rPr lang="zh-CN" altLang="en-US" sz="2400"/>
              <a:t>函数依赖（</a:t>
            </a:r>
            <a:r>
              <a:rPr lang="en-US" altLang="zh-CN" sz="2400"/>
              <a:t>Functional Dependency</a:t>
            </a:r>
            <a:r>
              <a:rPr lang="zh-CN" altLang="en-US" sz="2400"/>
              <a:t>，简记为</a:t>
            </a:r>
            <a:r>
              <a:rPr lang="en-US" altLang="zh-CN" sz="2400"/>
              <a:t>FD</a:t>
            </a:r>
            <a:r>
              <a:rPr lang="zh-CN" altLang="en-US" sz="2400"/>
              <a:t>）</a:t>
            </a:r>
            <a:endParaRPr lang="zh-CN" altLang="en-US" sz="2400"/>
          </a:p>
          <a:p>
            <a:pPr eaLnBrk="1" hangingPunct="1">
              <a:lnSpc>
                <a:spcPct val="160000"/>
              </a:lnSpc>
              <a:spcAft>
                <a:spcPct val="30000"/>
              </a:spcAft>
            </a:pPr>
            <a:r>
              <a:rPr lang="zh-CN" altLang="en-US" sz="2400"/>
              <a:t>多值依赖（</a:t>
            </a:r>
            <a:r>
              <a:rPr lang="en-US" altLang="zh-CN" sz="2400"/>
              <a:t>Multivalued Dependency</a:t>
            </a:r>
            <a:r>
              <a:rPr lang="zh-CN" altLang="en-US" sz="2400"/>
              <a:t>，简记为</a:t>
            </a:r>
            <a:r>
              <a:rPr lang="en-US" altLang="zh-CN" sz="2400"/>
              <a:t>MVD</a:t>
            </a:r>
            <a:r>
              <a:rPr lang="zh-CN" altLang="en-US" sz="2400"/>
              <a:t>）</a:t>
            </a:r>
            <a:endParaRPr lang="zh-CN" altLang="en-US" sz="2400"/>
          </a:p>
          <a:p>
            <a:pPr eaLnBrk="1" hangingPunct="1">
              <a:lnSpc>
                <a:spcPct val="160000"/>
              </a:lnSpc>
              <a:spcAft>
                <a:spcPct val="30000"/>
              </a:spcAft>
            </a:pPr>
            <a:r>
              <a:rPr lang="zh-CN" altLang="en-US" sz="2400"/>
              <a:t>其他</a:t>
            </a:r>
            <a:endParaRPr lang="zh-CN" altLang="en-US"/>
          </a:p>
        </p:txBody>
      </p:sp>
      <p:sp>
        <p:nvSpPr>
          <p:cNvPr id="4" name="日期占位符 3"/>
          <p:cNvSpPr>
            <a:spLocks noGrp="1"/>
          </p:cNvSpPr>
          <p:nvPr>
            <p:ph type="dt" sz="quarter" idx="10"/>
          </p:nvPr>
        </p:nvSpPr>
        <p:spPr/>
        <p:txBody>
          <a:bodyPr/>
          <a:lstStyle/>
          <a:p>
            <a:pPr>
              <a:defRPr/>
            </a:pPr>
            <a:fld id="{2F51C264-36A3-4EB2-B9BA-D2107E1AEA8B}" type="datetime1">
              <a:rPr lang="zh-CN" altLang="en-US"/>
            </a:fld>
            <a:endParaRPr lang="en-US" altLang="zh-CN"/>
          </a:p>
        </p:txBody>
      </p:sp>
      <p:sp>
        <p:nvSpPr>
          <p:cNvPr id="174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1411">
                                            <p:txEl>
                                              <p:pRg st="1" end="1"/>
                                            </p:txEl>
                                          </p:spTgt>
                                        </p:tgtEl>
                                        <p:attrNameLst>
                                          <p:attrName>style.visibility</p:attrName>
                                        </p:attrNameLst>
                                      </p:cBhvr>
                                      <p:to>
                                        <p:strVal val="visible"/>
                                      </p:to>
                                    </p:set>
                                    <p:animEffect transition="in" filter="blinds(horizontal)">
                                      <p:cBhvr>
                                        <p:cTn id="7" dur="500"/>
                                        <p:tgtEl>
                                          <p:spTgt spid="4014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1411">
                                            <p:txEl>
                                              <p:pRg st="2" end="2"/>
                                            </p:txEl>
                                          </p:spTgt>
                                        </p:tgtEl>
                                        <p:attrNameLst>
                                          <p:attrName>style.visibility</p:attrName>
                                        </p:attrNameLst>
                                      </p:cBhvr>
                                      <p:to>
                                        <p:strVal val="visible"/>
                                      </p:to>
                                    </p:set>
                                    <p:animEffect transition="in" filter="blinds(horizontal)">
                                      <p:cBhvr>
                                        <p:cTn id="12" dur="500"/>
                                        <p:tgtEl>
                                          <p:spTgt spid="4014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1411">
                                            <p:txEl>
                                              <p:pRg st="3" end="3"/>
                                            </p:txEl>
                                          </p:spTgt>
                                        </p:tgtEl>
                                        <p:attrNameLst>
                                          <p:attrName>style.visibility</p:attrName>
                                        </p:attrNameLst>
                                      </p:cBhvr>
                                      <p:to>
                                        <p:strVal val="visible"/>
                                      </p:to>
                                    </p:set>
                                    <p:animEffect transition="in" filter="blinds(horizontal)">
                                      <p:cBhvr>
                                        <p:cTn id="17" dur="500"/>
                                        <p:tgtEl>
                                          <p:spTgt spid="4014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p:txBody>
          <a:bodyPr/>
          <a:lstStyle/>
          <a:p>
            <a:pPr eaLnBrk="1" hangingPunct="1"/>
            <a:r>
              <a:rPr lang="zh-CN" altLang="en-US"/>
              <a:t>四、关系模式的简化表示</a:t>
            </a:r>
            <a:endParaRPr lang="zh-CN" altLang="en-US"/>
          </a:p>
        </p:txBody>
      </p:sp>
      <p:sp>
        <p:nvSpPr>
          <p:cNvPr id="18435" name="Rectangle 3"/>
          <p:cNvSpPr>
            <a:spLocks noGrp="1" noRot="1"/>
          </p:cNvSpPr>
          <p:nvPr>
            <p:ph idx="1"/>
          </p:nvPr>
        </p:nvSpPr>
        <p:spPr/>
        <p:txBody>
          <a:bodyPr/>
          <a:lstStyle/>
          <a:p>
            <a:pPr eaLnBrk="1" hangingPunct="1">
              <a:lnSpc>
                <a:spcPct val="140000"/>
              </a:lnSpc>
              <a:buSzPct val="75000"/>
              <a:buFont typeface="宋体" panose="02010600030101010101" pitchFamily="2" charset="-122"/>
              <a:buChar char="●"/>
            </a:pPr>
            <a:r>
              <a:rPr lang="zh-CN" altLang="en-US" sz="2800"/>
              <a:t>关系模式</a:t>
            </a:r>
            <a:r>
              <a:rPr lang="en-US" altLang="zh-CN" sz="2800"/>
              <a:t>R</a:t>
            </a:r>
            <a:r>
              <a:rPr lang="zh-CN" altLang="en-US" sz="2800"/>
              <a:t>（</a:t>
            </a:r>
            <a:r>
              <a:rPr lang="en-US" altLang="zh-CN" sz="2800"/>
              <a:t>U, D, DOM, F</a:t>
            </a:r>
            <a:r>
              <a:rPr lang="zh-CN" altLang="en-US" sz="2800"/>
              <a:t>）</a:t>
            </a:r>
            <a:endParaRPr lang="zh-CN" altLang="en-US" sz="2800"/>
          </a:p>
          <a:p>
            <a:pPr eaLnBrk="1" hangingPunct="1">
              <a:lnSpc>
                <a:spcPct val="140000"/>
              </a:lnSpc>
              <a:buSzPct val="75000"/>
              <a:buFont typeface="宋体" panose="02010600030101010101" pitchFamily="2" charset="-122"/>
              <a:buNone/>
            </a:pPr>
            <a:r>
              <a:rPr lang="zh-CN" altLang="en-US" sz="2800"/>
              <a:t>    简化为一个三元组：</a:t>
            </a:r>
            <a:endParaRPr lang="zh-CN" altLang="en-US" sz="2800"/>
          </a:p>
          <a:p>
            <a:pPr eaLnBrk="1" hangingPunct="1">
              <a:lnSpc>
                <a:spcPct val="120000"/>
              </a:lnSpc>
              <a:buFont typeface="Wingdings" panose="05000000000000000000" pitchFamily="2" charset="2"/>
              <a:buNone/>
            </a:pPr>
            <a:r>
              <a:rPr lang="zh-CN" altLang="en-US" sz="2800">
                <a:solidFill>
                  <a:schemeClr val="tx2"/>
                </a:solidFill>
              </a:rPr>
              <a:t>                    </a:t>
            </a:r>
            <a:r>
              <a:rPr lang="en-US" altLang="zh-CN" sz="3600">
                <a:solidFill>
                  <a:schemeClr val="tx2"/>
                </a:solidFill>
              </a:rPr>
              <a:t>R</a:t>
            </a:r>
            <a:r>
              <a:rPr lang="zh-CN" altLang="en-US" sz="3600">
                <a:solidFill>
                  <a:schemeClr val="tx2"/>
                </a:solidFill>
              </a:rPr>
              <a:t>（</a:t>
            </a:r>
            <a:r>
              <a:rPr lang="en-US" altLang="zh-CN" sz="3600">
                <a:solidFill>
                  <a:schemeClr val="tx2"/>
                </a:solidFill>
              </a:rPr>
              <a:t>U, F</a:t>
            </a:r>
            <a:r>
              <a:rPr lang="zh-CN" altLang="en-US" sz="3600">
                <a:solidFill>
                  <a:schemeClr val="tx2"/>
                </a:solidFill>
              </a:rPr>
              <a:t>）</a:t>
            </a:r>
            <a:endParaRPr lang="zh-CN" altLang="en-US" sz="2800">
              <a:solidFill>
                <a:schemeClr val="tx2"/>
              </a:solidFill>
            </a:endParaRPr>
          </a:p>
          <a:p>
            <a:pPr eaLnBrk="1" hangingPunct="1">
              <a:lnSpc>
                <a:spcPct val="130000"/>
              </a:lnSpc>
              <a:buSzPct val="75000"/>
              <a:buFont typeface="宋体" panose="02010600030101010101" pitchFamily="2" charset="-122"/>
              <a:buChar char="●"/>
            </a:pPr>
            <a:r>
              <a:rPr lang="zh-CN" altLang="en-US" sz="2800"/>
              <a:t>当且仅当</a:t>
            </a:r>
            <a:r>
              <a:rPr lang="en-US" altLang="zh-CN" sz="2800"/>
              <a:t>U</a:t>
            </a:r>
            <a:r>
              <a:rPr lang="zh-CN" altLang="en-US" sz="2800"/>
              <a:t>上的一个关系</a:t>
            </a:r>
            <a:r>
              <a:rPr lang="en-US" altLang="zh-CN" sz="4000">
                <a:solidFill>
                  <a:schemeClr val="tx2"/>
                </a:solidFill>
              </a:rPr>
              <a:t>r </a:t>
            </a:r>
            <a:r>
              <a:rPr lang="zh-CN" altLang="en-US" sz="2800"/>
              <a:t>满足</a:t>
            </a:r>
            <a:r>
              <a:rPr lang="en-US" altLang="zh-CN" sz="2800"/>
              <a:t>F</a:t>
            </a:r>
            <a:r>
              <a:rPr lang="zh-CN" altLang="en-US" sz="2800"/>
              <a:t>时，</a:t>
            </a:r>
            <a:r>
              <a:rPr lang="en-US" altLang="zh-CN" sz="4000">
                <a:solidFill>
                  <a:schemeClr val="tx2"/>
                </a:solidFill>
              </a:rPr>
              <a:t>r</a:t>
            </a:r>
            <a:r>
              <a:rPr lang="zh-CN" altLang="en-US" sz="2800"/>
              <a:t>称为关系</a:t>
            </a:r>
            <a:r>
              <a:rPr lang="zh-CN" altLang="en-US" sz="2800">
                <a:solidFill>
                  <a:schemeClr val="tx2"/>
                </a:solidFill>
              </a:rPr>
              <a:t>模式 </a:t>
            </a:r>
            <a:r>
              <a:rPr lang="en-US" altLang="zh-CN">
                <a:solidFill>
                  <a:schemeClr val="tx2"/>
                </a:solidFill>
              </a:rPr>
              <a:t>R</a:t>
            </a:r>
            <a:r>
              <a:rPr lang="zh-CN" altLang="en-US" sz="2800"/>
              <a:t>（</a:t>
            </a:r>
            <a:r>
              <a:rPr lang="en-US" altLang="zh-CN" sz="2800"/>
              <a:t>U, F</a:t>
            </a:r>
            <a:r>
              <a:rPr lang="zh-CN" altLang="en-US" sz="2800"/>
              <a:t>）的一个关系</a:t>
            </a:r>
            <a:endParaRPr lang="zh-CN" altLang="en-US"/>
          </a:p>
        </p:txBody>
      </p:sp>
      <p:sp>
        <p:nvSpPr>
          <p:cNvPr id="4" name="日期占位符 3"/>
          <p:cNvSpPr>
            <a:spLocks noGrp="1"/>
          </p:cNvSpPr>
          <p:nvPr>
            <p:ph type="dt" sz="quarter" idx="10"/>
          </p:nvPr>
        </p:nvSpPr>
        <p:spPr/>
        <p:txBody>
          <a:bodyPr/>
          <a:lstStyle/>
          <a:p>
            <a:pPr>
              <a:defRPr/>
            </a:pPr>
            <a:fld id="{5E148500-CDBD-4A40-8E35-229F21ECD45A}" type="datetime1">
              <a:rPr lang="zh-CN" altLang="en-US"/>
            </a:fld>
            <a:endParaRPr lang="en-US" altLang="zh-CN"/>
          </a:p>
        </p:txBody>
      </p:sp>
      <p:sp>
        <p:nvSpPr>
          <p:cNvPr id="184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p:cNvSpPr>
          <p:nvPr>
            <p:ph type="title"/>
          </p:nvPr>
        </p:nvSpPr>
        <p:spPr/>
        <p:txBody>
          <a:bodyPr/>
          <a:lstStyle/>
          <a:p>
            <a:pPr eaLnBrk="1" hangingPunct="1"/>
            <a:r>
              <a:rPr lang="zh-CN" altLang="en-US"/>
              <a:t>五、</a:t>
            </a:r>
            <a:r>
              <a:rPr lang="zh-CN" altLang="en-US" sz="4000"/>
              <a:t>数据依赖对关系模式的影响</a:t>
            </a:r>
            <a:endParaRPr lang="zh-CN" altLang="en-US" sz="4000"/>
          </a:p>
        </p:txBody>
      </p:sp>
      <p:sp>
        <p:nvSpPr>
          <p:cNvPr id="19459" name="Rectangle 3"/>
          <p:cNvSpPr>
            <a:spLocks noGrp="1" noRot="1"/>
          </p:cNvSpPr>
          <p:nvPr>
            <p:ph idx="1"/>
          </p:nvPr>
        </p:nvSpPr>
        <p:spPr/>
        <p:txBody>
          <a:bodyPr/>
          <a:lstStyle/>
          <a:p>
            <a:pPr eaLnBrk="1" hangingPunct="1">
              <a:buFont typeface="Wingdings" panose="05000000000000000000" pitchFamily="2" charset="2"/>
              <a:buNone/>
            </a:pPr>
            <a:r>
              <a:rPr lang="zh-CN" altLang="en-US"/>
              <a:t>例：描述学校的数据库：</a:t>
            </a:r>
            <a:endParaRPr lang="zh-CN" altLang="en-US"/>
          </a:p>
          <a:p>
            <a:pPr lvl="1" eaLnBrk="1" hangingPunct="1">
              <a:buFont typeface="Wingdings" panose="05000000000000000000" pitchFamily="2" charset="2"/>
              <a:buNone/>
            </a:pPr>
            <a:r>
              <a:rPr lang="zh-CN" altLang="en-US"/>
              <a:t>	学生的学号（</a:t>
            </a:r>
            <a:r>
              <a:rPr lang="en-US" altLang="zh-CN"/>
              <a:t>Sno</a:t>
            </a:r>
            <a:r>
              <a:rPr lang="zh-CN" altLang="en-US"/>
              <a:t>）、所在系（</a:t>
            </a:r>
            <a:r>
              <a:rPr lang="en-US" altLang="zh-CN"/>
              <a:t>Sdept</a:t>
            </a:r>
            <a:r>
              <a:rPr lang="zh-CN" altLang="en-US"/>
              <a:t>）</a:t>
            </a:r>
            <a:endParaRPr lang="zh-CN" altLang="en-US"/>
          </a:p>
          <a:p>
            <a:pPr lvl="1" eaLnBrk="1" hangingPunct="1">
              <a:buFont typeface="Wingdings" panose="05000000000000000000" pitchFamily="2" charset="2"/>
              <a:buNone/>
            </a:pPr>
            <a:r>
              <a:rPr lang="zh-CN" altLang="en-US"/>
              <a:t>	系主任姓名（</a:t>
            </a:r>
            <a:r>
              <a:rPr lang="en-US" altLang="zh-CN"/>
              <a:t>Mname</a:t>
            </a:r>
            <a:r>
              <a:rPr lang="zh-CN" altLang="en-US"/>
              <a:t>）、课程名（</a:t>
            </a:r>
            <a:r>
              <a:rPr lang="en-US" altLang="zh-CN"/>
              <a:t>Cname</a:t>
            </a:r>
            <a:r>
              <a:rPr lang="zh-CN" altLang="en-US"/>
              <a:t>）</a:t>
            </a:r>
            <a:endParaRPr lang="zh-CN" altLang="en-US"/>
          </a:p>
          <a:p>
            <a:pPr lvl="1" eaLnBrk="1" hangingPunct="1">
              <a:buFont typeface="Wingdings" panose="05000000000000000000" pitchFamily="2" charset="2"/>
              <a:buNone/>
            </a:pPr>
            <a:r>
              <a:rPr lang="zh-CN" altLang="en-US"/>
              <a:t>	成绩（</a:t>
            </a:r>
            <a:r>
              <a:rPr lang="en-US" altLang="zh-CN"/>
              <a:t>Grade</a:t>
            </a:r>
            <a:r>
              <a:rPr lang="zh-CN" altLang="en-US"/>
              <a:t>）</a:t>
            </a:r>
            <a:endParaRPr lang="zh-CN" altLang="en-US"/>
          </a:p>
          <a:p>
            <a:pPr lvl="1" eaLnBrk="1" hangingPunct="1">
              <a:buFont typeface="Wingdings" panose="05000000000000000000" pitchFamily="2" charset="2"/>
              <a:buNone/>
            </a:pPr>
            <a:endParaRPr lang="zh-CN" altLang="en-US"/>
          </a:p>
          <a:p>
            <a:pPr lvl="1" eaLnBrk="1" hangingPunct="1">
              <a:buFont typeface="Wingdings" panose="05000000000000000000" pitchFamily="2" charset="2"/>
              <a:buNone/>
            </a:pPr>
            <a:r>
              <a:rPr lang="zh-CN" altLang="en-US">
                <a:solidFill>
                  <a:srgbClr val="3333FF"/>
                </a:solidFill>
              </a:rPr>
              <a:t>单一</a:t>
            </a:r>
            <a:r>
              <a:rPr lang="zh-CN" altLang="en-US"/>
              <a:t>的关系模式 ：   </a:t>
            </a:r>
            <a:r>
              <a:rPr lang="en-US" altLang="zh-CN"/>
              <a:t>Student &lt;U</a:t>
            </a:r>
            <a:r>
              <a:rPr lang="zh-CN" altLang="en-US"/>
              <a:t>、</a:t>
            </a:r>
            <a:r>
              <a:rPr lang="en-US" altLang="zh-CN"/>
              <a:t>F&gt;</a:t>
            </a:r>
            <a:endParaRPr lang="en-US" altLang="zh-CN"/>
          </a:p>
          <a:p>
            <a:pPr lvl="1" eaLnBrk="1" hangingPunct="1">
              <a:lnSpc>
                <a:spcPct val="150000"/>
              </a:lnSpc>
              <a:buFont typeface="Wingdings" panose="05000000000000000000" pitchFamily="2" charset="2"/>
              <a:buNone/>
            </a:pPr>
            <a:r>
              <a:rPr lang="en-US" altLang="zh-CN" i="1"/>
              <a:t>U </a:t>
            </a:r>
            <a:r>
              <a:rPr lang="zh-CN" altLang="en-US" i="1"/>
              <a:t>＝｛ </a:t>
            </a:r>
            <a:r>
              <a:rPr lang="en-US" altLang="zh-CN" i="1"/>
              <a:t>Sno, Sdept, Mname, Cname, Grade </a:t>
            </a:r>
            <a:r>
              <a:rPr lang="zh-CN" altLang="en-US" i="1"/>
              <a:t>｝</a:t>
            </a:r>
            <a:endParaRPr lang="zh-CN" altLang="en-US" i="1"/>
          </a:p>
        </p:txBody>
      </p:sp>
      <p:sp>
        <p:nvSpPr>
          <p:cNvPr id="4" name="日期占位符 3"/>
          <p:cNvSpPr>
            <a:spLocks noGrp="1"/>
          </p:cNvSpPr>
          <p:nvPr>
            <p:ph type="dt" sz="quarter" idx="10"/>
          </p:nvPr>
        </p:nvSpPr>
        <p:spPr/>
        <p:txBody>
          <a:bodyPr/>
          <a:lstStyle/>
          <a:p>
            <a:pPr>
              <a:defRPr/>
            </a:pPr>
            <a:fld id="{2050D744-1B79-4DEA-A150-5E3EC22B3422}" type="datetime1">
              <a:rPr lang="zh-CN" altLang="en-US"/>
            </a:fld>
            <a:endParaRPr lang="en-US" altLang="zh-CN"/>
          </a:p>
        </p:txBody>
      </p:sp>
      <p:sp>
        <p:nvSpPr>
          <p:cNvPr id="194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p:cNvSpPr>
          <p:nvPr>
            <p:ph type="title"/>
          </p:nvPr>
        </p:nvSpPr>
        <p:spPr/>
        <p:txBody>
          <a:bodyPr/>
          <a:lstStyle/>
          <a:p>
            <a:pPr eaLnBrk="1" hangingPunct="1"/>
            <a:r>
              <a:rPr lang="zh-CN" altLang="en-US" sz="4000"/>
              <a:t>数据依赖对关系模式的影响（续）</a:t>
            </a:r>
            <a:endParaRPr lang="zh-CN" altLang="en-US" sz="4000"/>
          </a:p>
        </p:txBody>
      </p:sp>
      <p:sp>
        <p:nvSpPr>
          <p:cNvPr id="15365" name="Rectangle 3"/>
          <p:cNvSpPr>
            <a:spLocks noGrp="1" noRot="1" noChangeArrowheads="1"/>
          </p:cNvSpPr>
          <p:nvPr>
            <p:ph idx="1"/>
          </p:nvPr>
        </p:nvSpPr>
        <p:spPr/>
        <p:txBody>
          <a:bodyPr>
            <a:normAutofit lnSpcReduction="10000"/>
          </a:bodyPr>
          <a:lstStyle/>
          <a:p>
            <a:pPr marL="952500" indent="-952500" eaLnBrk="1" fontAlgn="auto" hangingPunct="1">
              <a:lnSpc>
                <a:spcPct val="110000"/>
              </a:lnSpc>
              <a:spcAft>
                <a:spcPct val="30000"/>
              </a:spcAft>
              <a:buClr>
                <a:schemeClr val="accent3"/>
              </a:buClr>
              <a:buFont typeface="Wingdings" panose="05000000000000000000" pitchFamily="2" charset="2"/>
              <a:buNone/>
              <a:defRPr/>
            </a:pPr>
            <a:r>
              <a:rPr lang="zh-CN" altLang="en-US" sz="2800"/>
              <a:t>学校数据库的语义：</a:t>
            </a:r>
            <a:endParaRPr lang="zh-CN" altLang="en-US" sz="2800"/>
          </a:p>
          <a:p>
            <a:pPr marL="952500" indent="-952500" eaLnBrk="1" fontAlgn="auto" hangingPunct="1">
              <a:lnSpc>
                <a:spcPct val="130000"/>
              </a:lnSpc>
              <a:spcAft>
                <a:spcPct val="30000"/>
              </a:spcAft>
              <a:buClr>
                <a:schemeClr val="accent3"/>
              </a:buClr>
              <a:buFont typeface="Wingdings" panose="05000000000000000000" pitchFamily="2" charset="2"/>
              <a:buNone/>
              <a:defRPr/>
            </a:pPr>
            <a:r>
              <a:rPr lang="zh-CN" altLang="en-US" sz="2800"/>
              <a:t>    </a:t>
            </a:r>
            <a:r>
              <a:rPr lang="zh-CN" altLang="en-US" sz="2400"/>
              <a:t>⒈   一个系有若干学生， 一个学生只属于一个系；</a:t>
            </a:r>
            <a:endParaRPr lang="zh-CN" altLang="en-US" sz="2400"/>
          </a:p>
          <a:p>
            <a:pPr marL="952500" indent="-952500" eaLnBrk="1" fontAlgn="auto" hangingPunct="1">
              <a:lnSpc>
                <a:spcPct val="130000"/>
              </a:lnSpc>
              <a:spcAft>
                <a:spcPct val="30000"/>
              </a:spcAft>
              <a:buClr>
                <a:schemeClr val="accent3"/>
              </a:buClr>
              <a:buFont typeface="Wingdings" panose="05000000000000000000" pitchFamily="2" charset="2"/>
              <a:buNone/>
              <a:defRPr/>
            </a:pPr>
            <a:r>
              <a:rPr lang="zh-CN" altLang="en-US" sz="2400"/>
              <a:t>    ⒉   一个系只有一名主任；</a:t>
            </a:r>
            <a:endParaRPr lang="zh-CN" altLang="en-US" sz="2400"/>
          </a:p>
          <a:p>
            <a:pPr marL="952500" indent="-952500" eaLnBrk="1" fontAlgn="auto" hangingPunct="1">
              <a:lnSpc>
                <a:spcPct val="130000"/>
              </a:lnSpc>
              <a:spcAft>
                <a:spcPct val="30000"/>
              </a:spcAft>
              <a:buClr>
                <a:schemeClr val="accent3"/>
              </a:buClr>
              <a:buFont typeface="Wingdings" panose="05000000000000000000" pitchFamily="2" charset="2"/>
              <a:buNone/>
              <a:defRPr/>
            </a:pPr>
            <a:r>
              <a:rPr lang="zh-CN" altLang="en-US" sz="2400"/>
              <a:t>    ⒊   一个学生可以选修多门课程， 每门课程有若干学生选修；</a:t>
            </a:r>
            <a:endParaRPr lang="zh-CN" altLang="en-US" sz="2400"/>
          </a:p>
          <a:p>
            <a:pPr marL="952500" indent="-952500" eaLnBrk="1" fontAlgn="auto" hangingPunct="1">
              <a:lnSpc>
                <a:spcPct val="130000"/>
              </a:lnSpc>
              <a:spcAft>
                <a:spcPct val="30000"/>
              </a:spcAft>
              <a:buClr>
                <a:schemeClr val="accent3"/>
              </a:buClr>
              <a:buFont typeface="Wingdings" panose="05000000000000000000" pitchFamily="2" charset="2"/>
              <a:buNone/>
              <a:defRPr/>
            </a:pPr>
            <a:r>
              <a:rPr lang="zh-CN" altLang="en-US" sz="2400"/>
              <a:t>    ⒋   每个学生所学的每门课程都有一个成绩。</a:t>
            </a:r>
            <a:endParaRPr lang="zh-CN" altLang="en-US" sz="2400"/>
          </a:p>
          <a:p>
            <a:pPr marL="952500" indent="-952500" eaLnBrk="1" fontAlgn="auto" hangingPunct="1">
              <a:spcAft>
                <a:spcPts val="0"/>
              </a:spcAft>
              <a:buClr>
                <a:schemeClr val="accent3"/>
              </a:buClr>
              <a:buFont typeface="Wingdings" panose="05000000000000000000" pitchFamily="2" charset="2"/>
              <a:buNone/>
              <a:defRPr/>
            </a:pPr>
            <a:r>
              <a:rPr lang="zh-CN" altLang="en-US" sz="2800"/>
              <a:t>    </a:t>
            </a:r>
            <a:endParaRPr lang="zh-CN" altLang="en-US" sz="2800"/>
          </a:p>
        </p:txBody>
      </p:sp>
      <p:sp>
        <p:nvSpPr>
          <p:cNvPr id="4" name="日期占位符 3"/>
          <p:cNvSpPr>
            <a:spLocks noGrp="1"/>
          </p:cNvSpPr>
          <p:nvPr>
            <p:ph type="dt" sz="quarter" idx="10"/>
          </p:nvPr>
        </p:nvSpPr>
        <p:spPr/>
        <p:txBody>
          <a:bodyPr/>
          <a:lstStyle/>
          <a:p>
            <a:pPr>
              <a:defRPr/>
            </a:pPr>
            <a:fld id="{73A51E3B-7E33-43E1-9C00-CB06B08F68A1}" type="datetime1">
              <a:rPr lang="zh-CN" altLang="en-US"/>
            </a:fld>
            <a:endParaRPr lang="en-US" altLang="zh-CN"/>
          </a:p>
        </p:txBody>
      </p:sp>
      <p:sp>
        <p:nvSpPr>
          <p:cNvPr id="20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p:cNvSpPr>
          <p:nvPr>
            <p:ph type="title"/>
          </p:nvPr>
        </p:nvSpPr>
        <p:spPr/>
        <p:txBody>
          <a:bodyPr/>
          <a:lstStyle/>
          <a:p>
            <a:pPr eaLnBrk="1" hangingPunct="1"/>
            <a:r>
              <a:rPr lang="zh-CN" altLang="en-US" sz="4000"/>
              <a:t>数据依赖对关系模式的影响（续）</a:t>
            </a:r>
            <a:endParaRPr lang="zh-CN" altLang="en-US" sz="4000"/>
          </a:p>
        </p:txBody>
      </p:sp>
      <p:sp>
        <p:nvSpPr>
          <p:cNvPr id="21507" name="Rectangle 3"/>
          <p:cNvSpPr>
            <a:spLocks noGrp="1" noRot="1"/>
          </p:cNvSpPr>
          <p:nvPr>
            <p:ph idx="1"/>
          </p:nvPr>
        </p:nvSpPr>
        <p:spPr>
          <a:xfrm>
            <a:off x="684213" y="2060575"/>
            <a:ext cx="7772400" cy="4114800"/>
          </a:xfrm>
        </p:spPr>
        <p:txBody>
          <a:bodyPr/>
          <a:lstStyle/>
          <a:p>
            <a:pPr eaLnBrk="1" hangingPunct="1">
              <a:buFont typeface="Wingdings" panose="05000000000000000000" pitchFamily="2" charset="2"/>
              <a:buNone/>
            </a:pPr>
            <a:r>
              <a:rPr lang="en-US" altLang="zh-CN" sz="2800"/>
              <a:t>	</a:t>
            </a:r>
            <a:r>
              <a:rPr lang="zh-CN" altLang="en-US" sz="2400"/>
              <a:t>属性组</a:t>
            </a:r>
            <a:r>
              <a:rPr lang="en-US" altLang="zh-CN" sz="2400"/>
              <a:t>U</a:t>
            </a:r>
            <a:r>
              <a:rPr lang="zh-CN" altLang="en-US" sz="2400"/>
              <a:t>上的一组函数依赖</a:t>
            </a:r>
            <a:r>
              <a:rPr lang="en-US" altLang="zh-CN" sz="2400"/>
              <a:t>F</a:t>
            </a:r>
            <a:r>
              <a:rPr lang="zh-CN" altLang="en-US" sz="2400"/>
              <a:t>：</a:t>
            </a:r>
            <a:endParaRPr lang="zh-CN" altLang="en-US" sz="2400"/>
          </a:p>
          <a:p>
            <a:pPr eaLnBrk="1" hangingPunct="1">
              <a:lnSpc>
                <a:spcPct val="120000"/>
              </a:lnSpc>
              <a:buFont typeface="Wingdings" panose="05000000000000000000" pitchFamily="2" charset="2"/>
              <a:buNone/>
            </a:pPr>
            <a:r>
              <a:rPr lang="zh-CN" altLang="en-US" sz="2400"/>
              <a:t>    </a:t>
            </a:r>
            <a:r>
              <a:rPr lang="en-US" altLang="zh-CN" sz="2800"/>
              <a:t>F </a:t>
            </a:r>
            <a:r>
              <a:rPr lang="zh-CN" altLang="en-US" sz="2800"/>
              <a:t>＝｛ </a:t>
            </a:r>
            <a:r>
              <a:rPr lang="en-US" altLang="zh-CN" sz="2800"/>
              <a:t>Sno → Sdept,  Sdept → Mname, </a:t>
            </a:r>
            <a:endParaRPr lang="en-US" altLang="zh-CN" sz="2800"/>
          </a:p>
          <a:p>
            <a:pPr eaLnBrk="1" hangingPunct="1">
              <a:spcBef>
                <a:spcPct val="10000"/>
              </a:spcBef>
              <a:buFont typeface="Wingdings" panose="05000000000000000000" pitchFamily="2" charset="2"/>
              <a:buNone/>
            </a:pPr>
            <a:r>
              <a:rPr lang="en-US" altLang="zh-CN" sz="2800"/>
              <a:t>                (Sno, Cname) → Grade </a:t>
            </a:r>
            <a:r>
              <a:rPr lang="zh-CN" altLang="en-US" sz="2800"/>
              <a:t>｝</a:t>
            </a:r>
            <a:endParaRPr lang="zh-CN" altLang="en-US" sz="2800"/>
          </a:p>
        </p:txBody>
      </p:sp>
      <p:sp>
        <p:nvSpPr>
          <p:cNvPr id="14" name="日期占位符 3"/>
          <p:cNvSpPr>
            <a:spLocks noGrp="1"/>
          </p:cNvSpPr>
          <p:nvPr>
            <p:ph type="dt" sz="quarter" idx="10"/>
          </p:nvPr>
        </p:nvSpPr>
        <p:spPr/>
        <p:txBody>
          <a:bodyPr/>
          <a:lstStyle/>
          <a:p>
            <a:pPr>
              <a:defRPr/>
            </a:pPr>
            <a:fld id="{D5EC6BE8-3AE9-45CB-B361-75581A108E5D}" type="datetime1">
              <a:rPr lang="zh-CN" altLang="en-US"/>
            </a:fld>
            <a:endParaRPr lang="en-US" altLang="zh-CN"/>
          </a:p>
        </p:txBody>
      </p:sp>
      <p:sp>
        <p:nvSpPr>
          <p:cNvPr id="21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pSp>
        <p:nvGrpSpPr>
          <p:cNvPr id="2" name="Group 4"/>
          <p:cNvGrpSpPr/>
          <p:nvPr/>
        </p:nvGrpSpPr>
        <p:grpSpPr bwMode="auto">
          <a:xfrm>
            <a:off x="1908175" y="3644900"/>
            <a:ext cx="5715000" cy="2667000"/>
            <a:chOff x="3000" y="4872"/>
            <a:chExt cx="5580" cy="2028"/>
          </a:xfrm>
        </p:grpSpPr>
        <p:sp>
          <p:nvSpPr>
            <p:cNvPr id="21511" name="Rectangle 5"/>
            <p:cNvSpPr>
              <a:spLocks noChangeArrowheads="1"/>
            </p:cNvSpPr>
            <p:nvPr/>
          </p:nvSpPr>
          <p:spPr bwMode="auto">
            <a:xfrm>
              <a:off x="3000" y="4872"/>
              <a:ext cx="3600" cy="1092"/>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21512" name="Text Box 6"/>
            <p:cNvSpPr txBox="1">
              <a:spLocks noChangeArrowheads="1"/>
            </p:cNvSpPr>
            <p:nvPr/>
          </p:nvSpPr>
          <p:spPr bwMode="auto">
            <a:xfrm>
              <a:off x="3360" y="5184"/>
              <a:ext cx="1080" cy="4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400">
                  <a:latin typeface="Times New Roman" panose="02020603050405020304" pitchFamily="18" charset="0"/>
                </a:rPr>
                <a:t> </a:t>
              </a:r>
              <a:r>
                <a:rPr kumimoji="0" lang="en-US" altLang="zh-CN" sz="2400" b="1">
                  <a:latin typeface="Times New Roman" panose="02020603050405020304" pitchFamily="18" charset="0"/>
                </a:rPr>
                <a:t>Sno</a:t>
              </a:r>
              <a:endParaRPr kumimoji="0" lang="en-US" altLang="zh-CN" sz="2400">
                <a:latin typeface="Times New Roman" panose="02020603050405020304" pitchFamily="18" charset="0"/>
              </a:endParaRPr>
            </a:p>
          </p:txBody>
        </p:sp>
        <p:sp>
          <p:nvSpPr>
            <p:cNvPr id="21513" name="Text Box 7"/>
            <p:cNvSpPr txBox="1">
              <a:spLocks noChangeArrowheads="1"/>
            </p:cNvSpPr>
            <p:nvPr/>
          </p:nvSpPr>
          <p:spPr bwMode="auto">
            <a:xfrm>
              <a:off x="4980" y="5184"/>
              <a:ext cx="1260" cy="4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400" b="1">
                  <a:latin typeface="Times New Roman" panose="02020603050405020304" pitchFamily="18" charset="0"/>
                </a:rPr>
                <a:t>Cname</a:t>
              </a:r>
              <a:endParaRPr kumimoji="0" lang="en-US" altLang="zh-CN" sz="2000" b="1">
                <a:latin typeface="Times New Roman" panose="02020603050405020304" pitchFamily="18" charset="0"/>
              </a:endParaRPr>
            </a:p>
          </p:txBody>
        </p:sp>
        <p:sp>
          <p:nvSpPr>
            <p:cNvPr id="21514" name="Text Box 8"/>
            <p:cNvSpPr txBox="1">
              <a:spLocks noChangeArrowheads="1"/>
            </p:cNvSpPr>
            <p:nvPr/>
          </p:nvSpPr>
          <p:spPr bwMode="auto">
            <a:xfrm>
              <a:off x="3360" y="6432"/>
              <a:ext cx="1080" cy="4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400" b="1">
                  <a:latin typeface="Times New Roman" panose="02020603050405020304" pitchFamily="18" charset="0"/>
                </a:rPr>
                <a:t>Sdept</a:t>
              </a:r>
              <a:endParaRPr kumimoji="0" lang="en-US" altLang="zh-CN" sz="2000">
                <a:latin typeface="Times New Roman" panose="02020603050405020304" pitchFamily="18" charset="0"/>
              </a:endParaRPr>
            </a:p>
          </p:txBody>
        </p:sp>
        <p:sp>
          <p:nvSpPr>
            <p:cNvPr id="21515" name="Text Box 9"/>
            <p:cNvSpPr txBox="1">
              <a:spLocks noChangeArrowheads="1"/>
            </p:cNvSpPr>
            <p:nvPr/>
          </p:nvSpPr>
          <p:spPr bwMode="auto">
            <a:xfrm>
              <a:off x="4980" y="6432"/>
              <a:ext cx="1260" cy="4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000" b="1">
                  <a:latin typeface="Times New Roman" panose="02020603050405020304" pitchFamily="18" charset="0"/>
                </a:rPr>
                <a:t>M</a:t>
              </a:r>
              <a:r>
                <a:rPr kumimoji="0" lang="en-US" altLang="zh-CN" sz="2400" b="1">
                  <a:latin typeface="Times New Roman" panose="02020603050405020304" pitchFamily="18" charset="0"/>
                </a:rPr>
                <a:t>nam</a:t>
              </a:r>
              <a:r>
                <a:rPr kumimoji="0" lang="en-US" altLang="zh-CN" sz="2000" b="1">
                  <a:latin typeface="Times New Roman" panose="02020603050405020304" pitchFamily="18" charset="0"/>
                </a:rPr>
                <a:t>e</a:t>
              </a:r>
              <a:endParaRPr kumimoji="0" lang="en-US" altLang="zh-CN" sz="2000">
                <a:latin typeface="Times New Roman" panose="02020603050405020304" pitchFamily="18" charset="0"/>
              </a:endParaRPr>
            </a:p>
          </p:txBody>
        </p:sp>
        <p:sp>
          <p:nvSpPr>
            <p:cNvPr id="21516" name="Line 10"/>
            <p:cNvSpPr>
              <a:spLocks noChangeShapeType="1"/>
            </p:cNvSpPr>
            <p:nvPr/>
          </p:nvSpPr>
          <p:spPr bwMode="auto">
            <a:xfrm>
              <a:off x="3900" y="5652"/>
              <a:ext cx="0" cy="780"/>
            </a:xfrm>
            <a:prstGeom prst="line">
              <a:avLst/>
            </a:prstGeom>
            <a:noFill/>
            <a:ln w="28575">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517" name="Line 11"/>
            <p:cNvSpPr>
              <a:spLocks noChangeShapeType="1"/>
            </p:cNvSpPr>
            <p:nvPr/>
          </p:nvSpPr>
          <p:spPr bwMode="auto">
            <a:xfrm>
              <a:off x="4437" y="6588"/>
              <a:ext cx="540" cy="0"/>
            </a:xfrm>
            <a:prstGeom prst="line">
              <a:avLst/>
            </a:prstGeom>
            <a:noFill/>
            <a:ln w="28575">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518" name="Text Box 12"/>
            <p:cNvSpPr txBox="1">
              <a:spLocks noChangeArrowheads="1"/>
            </p:cNvSpPr>
            <p:nvPr/>
          </p:nvSpPr>
          <p:spPr bwMode="auto">
            <a:xfrm>
              <a:off x="7320" y="5184"/>
              <a:ext cx="1260" cy="4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400" b="1">
                  <a:latin typeface="Times New Roman" panose="02020603050405020304" pitchFamily="18" charset="0"/>
                </a:rPr>
                <a:t>Grade</a:t>
              </a:r>
              <a:endParaRPr kumimoji="0" lang="en-US" altLang="zh-CN" sz="2800">
                <a:latin typeface="Times New Roman" panose="02020603050405020304" pitchFamily="18" charset="0"/>
              </a:endParaRPr>
            </a:p>
          </p:txBody>
        </p:sp>
        <p:sp>
          <p:nvSpPr>
            <p:cNvPr id="21519" name="Line 13"/>
            <p:cNvSpPr>
              <a:spLocks noChangeShapeType="1"/>
            </p:cNvSpPr>
            <p:nvPr/>
          </p:nvSpPr>
          <p:spPr bwMode="auto">
            <a:xfrm>
              <a:off x="6600" y="5340"/>
              <a:ext cx="720" cy="0"/>
            </a:xfrm>
            <a:prstGeom prst="line">
              <a:avLst/>
            </a:prstGeom>
            <a:noFill/>
            <a:ln w="28575">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p:cNvSpPr>
          <p:nvPr>
            <p:ph type="title"/>
          </p:nvPr>
        </p:nvSpPr>
        <p:spPr/>
        <p:txBody>
          <a:bodyPr/>
          <a:lstStyle/>
          <a:p>
            <a:pPr eaLnBrk="1" hangingPunct="1"/>
            <a:r>
              <a:rPr lang="zh-CN" altLang="en-US" sz="3600"/>
              <a:t>关系模式</a:t>
            </a:r>
            <a:r>
              <a:rPr lang="en-US" altLang="zh-CN" sz="3600"/>
              <a:t>Student&lt;U, F&gt;</a:t>
            </a:r>
            <a:r>
              <a:rPr lang="zh-CN" altLang="en-US" sz="3600"/>
              <a:t>中存在的问题</a:t>
            </a:r>
            <a:endParaRPr lang="zh-CN" altLang="en-US" sz="4000"/>
          </a:p>
        </p:txBody>
      </p:sp>
      <p:sp>
        <p:nvSpPr>
          <p:cNvPr id="406531" name="Rectangle 3"/>
          <p:cNvSpPr>
            <a:spLocks noGrp="1" noRot="1" noChangeArrowheads="1"/>
          </p:cNvSpPr>
          <p:nvPr>
            <p:ph idx="1"/>
          </p:nvPr>
        </p:nvSpPr>
        <p:spPr>
          <a:xfrm>
            <a:off x="827088" y="2133600"/>
            <a:ext cx="7772400" cy="4114800"/>
          </a:xfrm>
        </p:spPr>
        <p:txBody>
          <a:bodyPr>
            <a:normAutofit lnSpcReduction="10000"/>
          </a:bodyPr>
          <a:lstStyle/>
          <a:p>
            <a:pPr marL="274320" indent="-274320" eaLnBrk="1" fontAlgn="auto" hangingPunct="1">
              <a:lnSpc>
                <a:spcPct val="130000"/>
              </a:lnSpc>
              <a:spcAft>
                <a:spcPts val="0"/>
              </a:spcAft>
              <a:buClrTx/>
              <a:buFontTx/>
              <a:buNone/>
              <a:defRPr/>
            </a:pPr>
            <a:r>
              <a:rPr lang="en-US" altLang="zh-CN" sz="2800" dirty="0"/>
              <a:t>⒈ </a:t>
            </a:r>
            <a:r>
              <a:rPr lang="zh-CN" altLang="en-US" sz="2800" dirty="0"/>
              <a:t>数据冗余太大</a:t>
            </a:r>
            <a:endParaRPr lang="zh-CN" altLang="en-US" sz="2800" dirty="0"/>
          </a:p>
          <a:p>
            <a:pPr marL="640080" lvl="1" indent="-247015" eaLnBrk="1" fontAlgn="auto" hangingPunct="1">
              <a:lnSpc>
                <a:spcPct val="130000"/>
              </a:lnSpc>
              <a:spcAft>
                <a:spcPts val="0"/>
              </a:spcAft>
              <a:buClrTx/>
              <a:buFont typeface="Wingdings 2" panose="05020102010507070707"/>
              <a:buChar char=""/>
              <a:defRPr/>
            </a:pPr>
            <a:r>
              <a:rPr lang="zh-CN" altLang="en-US" dirty="0"/>
              <a:t>浪费大量的存储空间</a:t>
            </a:r>
            <a:endParaRPr lang="zh-CN" altLang="en-US" dirty="0"/>
          </a:p>
          <a:p>
            <a:pPr marL="274320" indent="-274320" eaLnBrk="1" fontAlgn="auto" hangingPunct="1">
              <a:lnSpc>
                <a:spcPct val="130000"/>
              </a:lnSpc>
              <a:spcAft>
                <a:spcPts val="0"/>
              </a:spcAft>
              <a:buClrTx/>
              <a:buFontTx/>
              <a:buNone/>
              <a:defRPr/>
            </a:pPr>
            <a:r>
              <a:rPr lang="zh-CN" altLang="en-US" sz="2800" dirty="0">
                <a:solidFill>
                  <a:schemeClr val="bg1">
                    <a:lumMod val="85000"/>
                  </a:schemeClr>
                </a:solidFill>
              </a:rPr>
              <a:t>   </a:t>
            </a:r>
            <a:r>
              <a:rPr lang="zh-CN" altLang="en-US" sz="2400" dirty="0">
                <a:solidFill>
                  <a:schemeClr val="bg1">
                    <a:lumMod val="85000"/>
                  </a:schemeClr>
                </a:solidFill>
              </a:rPr>
              <a:t> 例：每一个系主任的姓名重复出现</a:t>
            </a:r>
            <a:endParaRPr lang="zh-CN" altLang="en-US" sz="2400" dirty="0">
              <a:solidFill>
                <a:schemeClr val="bg1">
                  <a:lumMod val="85000"/>
                </a:schemeClr>
              </a:solidFill>
            </a:endParaRPr>
          </a:p>
          <a:p>
            <a:pPr marL="274320" indent="-274320" eaLnBrk="1" fontAlgn="auto" hangingPunct="1">
              <a:lnSpc>
                <a:spcPct val="130000"/>
              </a:lnSpc>
              <a:spcAft>
                <a:spcPts val="0"/>
              </a:spcAft>
              <a:buClr>
                <a:schemeClr val="accent3"/>
              </a:buClr>
              <a:buFont typeface="Wingdings" panose="05000000000000000000" pitchFamily="2" charset="2"/>
              <a:buNone/>
              <a:defRPr/>
            </a:pPr>
            <a:r>
              <a:rPr lang="zh-CN" altLang="en-US" sz="2400" dirty="0"/>
              <a:t>⒉ </a:t>
            </a:r>
            <a:r>
              <a:rPr lang="zh-CN" altLang="en-US" sz="2800" dirty="0"/>
              <a:t>更新异常（</a:t>
            </a:r>
            <a:r>
              <a:rPr lang="en-US" altLang="zh-CN" sz="2800" dirty="0"/>
              <a:t>Update Anomalies</a:t>
            </a:r>
            <a:r>
              <a:rPr lang="zh-CN" altLang="en-US" sz="2800" dirty="0"/>
              <a:t>）</a:t>
            </a:r>
            <a:endParaRPr lang="zh-CN" altLang="en-US" sz="2400" dirty="0"/>
          </a:p>
          <a:p>
            <a:pPr marL="640080" lvl="1" indent="-247015" eaLnBrk="1" fontAlgn="auto" hangingPunct="1">
              <a:lnSpc>
                <a:spcPct val="130000"/>
              </a:lnSpc>
              <a:spcAft>
                <a:spcPts val="0"/>
              </a:spcAft>
              <a:buFont typeface="Wingdings 2" panose="05020102010507070707"/>
              <a:buChar char=""/>
              <a:defRPr/>
            </a:pPr>
            <a:r>
              <a:rPr lang="zh-CN" altLang="en-US" dirty="0"/>
              <a:t>数据冗余 </a:t>
            </a:r>
            <a:r>
              <a:rPr lang="zh-CN" altLang="en-US" dirty="0">
                <a:sym typeface="Monotype Sorts" pitchFamily="2" charset="2"/>
              </a:rPr>
              <a:t>，</a:t>
            </a:r>
            <a:r>
              <a:rPr lang="zh-CN" altLang="en-US" dirty="0"/>
              <a:t>更新数据时，维护数据完整性代价大。</a:t>
            </a:r>
            <a:endParaRPr lang="zh-CN" altLang="en-US" dirty="0"/>
          </a:p>
          <a:p>
            <a:pPr marL="274320" indent="-274320" eaLnBrk="1" fontAlgn="auto" hangingPunct="1">
              <a:lnSpc>
                <a:spcPct val="150000"/>
              </a:lnSpc>
              <a:spcAft>
                <a:spcPts val="0"/>
              </a:spcAft>
              <a:buClr>
                <a:schemeClr val="accent3"/>
              </a:buClr>
              <a:buFont typeface="Wingdings" panose="05000000000000000000" pitchFamily="2" charset="2"/>
              <a:buNone/>
              <a:defRPr/>
            </a:pPr>
            <a:r>
              <a:rPr lang="zh-CN" altLang="en-US" sz="2400" dirty="0"/>
              <a:t>	</a:t>
            </a:r>
            <a:r>
              <a:rPr lang="zh-CN" altLang="en-US" sz="2400" dirty="0">
                <a:solidFill>
                  <a:schemeClr val="bg1">
                    <a:lumMod val="85000"/>
                  </a:schemeClr>
                </a:solidFill>
              </a:rPr>
              <a:t>例：某系更换系主任后，系统必须修改与该系学生有关的每一个元组</a:t>
            </a:r>
            <a:endParaRPr lang="zh-CN" altLang="en-US" sz="2800" dirty="0">
              <a:solidFill>
                <a:schemeClr val="bg1">
                  <a:lumMod val="85000"/>
                </a:schemeClr>
              </a:solidFill>
            </a:endParaRPr>
          </a:p>
        </p:txBody>
      </p:sp>
      <p:sp>
        <p:nvSpPr>
          <p:cNvPr id="4" name="日期占位符 3"/>
          <p:cNvSpPr>
            <a:spLocks noGrp="1"/>
          </p:cNvSpPr>
          <p:nvPr>
            <p:ph type="dt" sz="quarter" idx="10"/>
          </p:nvPr>
        </p:nvSpPr>
        <p:spPr/>
        <p:txBody>
          <a:bodyPr/>
          <a:lstStyle/>
          <a:p>
            <a:pPr>
              <a:defRPr/>
            </a:pPr>
            <a:fld id="{D203837D-4CC8-4353-941C-91BB958C1DA3}" type="datetime1">
              <a:rPr lang="zh-CN" altLang="en-US"/>
            </a:fld>
            <a:endParaRPr lang="en-US" altLang="zh-CN"/>
          </a:p>
        </p:txBody>
      </p:sp>
      <p:sp>
        <p:nvSpPr>
          <p:cNvPr id="22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6531">
                                            <p:txEl>
                                              <p:pRg st="3" end="3"/>
                                            </p:txEl>
                                          </p:spTgt>
                                        </p:tgtEl>
                                        <p:attrNameLst>
                                          <p:attrName>style.visibility</p:attrName>
                                        </p:attrNameLst>
                                      </p:cBhvr>
                                      <p:to>
                                        <p:strVal val="visible"/>
                                      </p:to>
                                    </p:set>
                                    <p:animEffect transition="in" filter="blinds(horizontal)">
                                      <p:cBhvr>
                                        <p:cTn id="7" dur="500"/>
                                        <p:tgtEl>
                                          <p:spTgt spid="406531">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6531">
                                            <p:txEl>
                                              <p:pRg st="4" end="4"/>
                                            </p:txEl>
                                          </p:spTgt>
                                        </p:tgtEl>
                                        <p:attrNameLst>
                                          <p:attrName>style.visibility</p:attrName>
                                        </p:attrNameLst>
                                      </p:cBhvr>
                                      <p:to>
                                        <p:strVal val="visible"/>
                                      </p:to>
                                    </p:set>
                                    <p:animEffect transition="in" filter="blinds(horizontal)">
                                      <p:cBhvr>
                                        <p:cTn id="10" dur="500"/>
                                        <p:tgtEl>
                                          <p:spTgt spid="406531">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6531">
                                            <p:txEl>
                                              <p:pRg st="5" end="5"/>
                                            </p:txEl>
                                          </p:spTgt>
                                        </p:tgtEl>
                                        <p:attrNameLst>
                                          <p:attrName>style.visibility</p:attrName>
                                        </p:attrNameLst>
                                      </p:cBhvr>
                                      <p:to>
                                        <p:strVal val="visible"/>
                                      </p:to>
                                    </p:set>
                                    <p:animEffect transition="in" filter="blinds(horizontal)">
                                      <p:cBhvr>
                                        <p:cTn id="13" dur="500"/>
                                        <p:tgtEl>
                                          <p:spTgt spid="406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zh-CN" altLang="en-US" sz="3600"/>
              <a:t>关系模式</a:t>
            </a:r>
            <a:r>
              <a:rPr lang="en-US" altLang="zh-CN" sz="3600"/>
              <a:t>Student&lt;U, F&gt;</a:t>
            </a:r>
            <a:r>
              <a:rPr lang="zh-CN" altLang="en-US" sz="3600"/>
              <a:t>中存在的问题</a:t>
            </a:r>
            <a:endParaRPr lang="zh-CN" altLang="en-US" sz="3600"/>
          </a:p>
        </p:txBody>
      </p:sp>
      <p:sp>
        <p:nvSpPr>
          <p:cNvPr id="407555" name="Rectangle 3"/>
          <p:cNvSpPr>
            <a:spLocks noGrp="1" noRot="1" noChangeArrowheads="1"/>
          </p:cNvSpPr>
          <p:nvPr>
            <p:ph idx="1"/>
          </p:nvPr>
        </p:nvSpPr>
        <p:spPr>
          <a:xfrm>
            <a:off x="838200" y="1981200"/>
            <a:ext cx="8054975" cy="4114800"/>
          </a:xfrm>
        </p:spPr>
        <p:txBody>
          <a:bodyPr>
            <a:normAutofit lnSpcReduction="10000"/>
          </a:bodyPr>
          <a:lstStyle/>
          <a:p>
            <a:pPr marL="274320" indent="-274320" eaLnBrk="1" fontAlgn="auto" hangingPunct="1">
              <a:lnSpc>
                <a:spcPct val="130000"/>
              </a:lnSpc>
              <a:spcAft>
                <a:spcPts val="0"/>
              </a:spcAft>
              <a:buClr>
                <a:schemeClr val="accent3"/>
              </a:buClr>
              <a:buFont typeface="Wingdings" panose="05000000000000000000" pitchFamily="2" charset="2"/>
              <a:buNone/>
              <a:defRPr/>
            </a:pPr>
            <a:r>
              <a:rPr lang="en-US" altLang="zh-CN" sz="2400" dirty="0"/>
              <a:t>⒊ </a:t>
            </a:r>
            <a:r>
              <a:rPr lang="zh-CN" altLang="en-US" sz="2400" dirty="0"/>
              <a:t>插入异常（</a:t>
            </a:r>
            <a:r>
              <a:rPr lang="en-US" altLang="zh-CN" sz="2400" dirty="0"/>
              <a:t>Insertion Anomalies</a:t>
            </a:r>
            <a:r>
              <a:rPr lang="zh-CN" altLang="en-US" sz="2400" dirty="0"/>
              <a:t>）</a:t>
            </a:r>
            <a:endParaRPr lang="zh-CN" altLang="en-US" sz="2400" dirty="0"/>
          </a:p>
          <a:p>
            <a:pPr marL="640080" lvl="1" indent="-247015" eaLnBrk="1" fontAlgn="auto" hangingPunct="1">
              <a:lnSpc>
                <a:spcPct val="130000"/>
              </a:lnSpc>
              <a:spcAft>
                <a:spcPts val="0"/>
              </a:spcAft>
              <a:buFont typeface="Wingdings 2" panose="05020102010507070707"/>
              <a:buChar char=""/>
              <a:defRPr/>
            </a:pPr>
            <a:r>
              <a:rPr lang="zh-CN" altLang="en-US" dirty="0"/>
              <a:t>该插的数据插不进去</a:t>
            </a:r>
            <a:endParaRPr lang="zh-CN" altLang="en-US" dirty="0"/>
          </a:p>
          <a:p>
            <a:pPr marL="274320" indent="-274320" eaLnBrk="1" fontAlgn="auto" hangingPunct="1">
              <a:lnSpc>
                <a:spcPct val="130000"/>
              </a:lnSpc>
              <a:spcAft>
                <a:spcPts val="0"/>
              </a:spcAft>
              <a:buClr>
                <a:schemeClr val="accent3"/>
              </a:buClr>
              <a:buFont typeface="Wingdings" panose="05000000000000000000" pitchFamily="2" charset="2"/>
              <a:buNone/>
              <a:defRPr/>
            </a:pPr>
            <a:r>
              <a:rPr lang="zh-CN" altLang="en-US" sz="2400" dirty="0"/>
              <a:t>    </a:t>
            </a:r>
            <a:r>
              <a:rPr lang="zh-CN" altLang="en-US" sz="2400" dirty="0">
                <a:solidFill>
                  <a:schemeClr val="bg1">
                    <a:lumMod val="85000"/>
                  </a:schemeClr>
                </a:solidFill>
              </a:rPr>
              <a:t>例，如果一个系刚成立，尚无学生，我们就无法把这个系及其系主任的信息存入数据库。</a:t>
            </a:r>
            <a:endParaRPr lang="zh-CN" altLang="en-US" sz="2400" dirty="0">
              <a:solidFill>
                <a:schemeClr val="bg1">
                  <a:lumMod val="85000"/>
                </a:schemeClr>
              </a:solidFill>
            </a:endParaRPr>
          </a:p>
          <a:p>
            <a:pPr marL="274320" indent="-274320" eaLnBrk="1" fontAlgn="auto" hangingPunct="1">
              <a:lnSpc>
                <a:spcPct val="130000"/>
              </a:lnSpc>
              <a:spcAft>
                <a:spcPts val="0"/>
              </a:spcAft>
              <a:buClr>
                <a:schemeClr val="accent3"/>
              </a:buClr>
              <a:buFont typeface="Wingdings" panose="05000000000000000000" pitchFamily="2" charset="2"/>
              <a:buNone/>
              <a:defRPr/>
            </a:pPr>
            <a:r>
              <a:rPr lang="zh-CN" altLang="en-US" sz="2400" dirty="0"/>
              <a:t>⒋ 删除异常（</a:t>
            </a:r>
            <a:r>
              <a:rPr lang="en-US" altLang="zh-CN" sz="2400" dirty="0"/>
              <a:t>Deletion Anomalies</a:t>
            </a:r>
            <a:r>
              <a:rPr lang="zh-CN" altLang="en-US" sz="2400" dirty="0"/>
              <a:t>）</a:t>
            </a:r>
            <a:endParaRPr lang="zh-CN" altLang="en-US" sz="2400" dirty="0"/>
          </a:p>
          <a:p>
            <a:pPr marL="640080" lvl="1" indent="-247015" eaLnBrk="1" fontAlgn="auto" hangingPunct="1">
              <a:lnSpc>
                <a:spcPct val="130000"/>
              </a:lnSpc>
              <a:spcAft>
                <a:spcPts val="0"/>
              </a:spcAft>
              <a:buFont typeface="Wingdings 2" panose="05020102010507070707"/>
              <a:buChar char=""/>
              <a:defRPr/>
            </a:pPr>
            <a:r>
              <a:rPr lang="zh-CN" altLang="en-US" dirty="0"/>
              <a:t>不该删除的数据不得不删</a:t>
            </a:r>
            <a:endParaRPr lang="zh-CN" altLang="en-US" dirty="0"/>
          </a:p>
          <a:p>
            <a:pPr marL="274320" indent="-274320" eaLnBrk="1" fontAlgn="auto" hangingPunct="1">
              <a:lnSpc>
                <a:spcPct val="130000"/>
              </a:lnSpc>
              <a:spcAft>
                <a:spcPts val="0"/>
              </a:spcAft>
              <a:buClr>
                <a:schemeClr val="accent3"/>
              </a:buClr>
              <a:buFont typeface="Wingdings" panose="05000000000000000000" pitchFamily="2" charset="2"/>
              <a:buNone/>
              <a:defRPr/>
            </a:pPr>
            <a:r>
              <a:rPr lang="zh-CN" altLang="en-US" sz="2400" dirty="0"/>
              <a:t>	</a:t>
            </a:r>
            <a:r>
              <a:rPr lang="zh-CN" altLang="en-US" sz="2400" dirty="0">
                <a:solidFill>
                  <a:schemeClr val="bg1">
                    <a:lumMod val="85000"/>
                  </a:schemeClr>
                </a:solidFill>
              </a:rPr>
              <a:t>例，如果某个系的学生全部毕业了， 我们在删除该系学生信息的同时，把这个系及其系主任的信息也丢掉了。</a:t>
            </a:r>
            <a:endParaRPr lang="zh-CN" altLang="en-US" sz="2400" dirty="0">
              <a:solidFill>
                <a:schemeClr val="bg1">
                  <a:lumMod val="85000"/>
                </a:schemeClr>
              </a:solidFill>
            </a:endParaRPr>
          </a:p>
        </p:txBody>
      </p:sp>
      <p:sp>
        <p:nvSpPr>
          <p:cNvPr id="4" name="日期占位符 3"/>
          <p:cNvSpPr>
            <a:spLocks noGrp="1"/>
          </p:cNvSpPr>
          <p:nvPr>
            <p:ph type="dt" sz="quarter" idx="10"/>
          </p:nvPr>
        </p:nvSpPr>
        <p:spPr/>
        <p:txBody>
          <a:bodyPr/>
          <a:lstStyle/>
          <a:p>
            <a:pPr>
              <a:defRPr/>
            </a:pPr>
            <a:fld id="{F303D2E2-86C7-413C-8126-E845E042D1E4}" type="datetime1">
              <a:rPr lang="zh-CN" altLang="en-US"/>
            </a:fld>
            <a:endParaRPr lang="en-US" altLang="zh-CN"/>
          </a:p>
        </p:txBody>
      </p:sp>
      <p:sp>
        <p:nvSpPr>
          <p:cNvPr id="235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7555">
                                            <p:txEl>
                                              <p:pRg st="0" end="0"/>
                                            </p:txEl>
                                          </p:spTgt>
                                        </p:tgtEl>
                                        <p:attrNameLst>
                                          <p:attrName>style.visibility</p:attrName>
                                        </p:attrNameLst>
                                      </p:cBhvr>
                                      <p:to>
                                        <p:strVal val="visible"/>
                                      </p:to>
                                    </p:set>
                                    <p:animEffect transition="in" filter="blinds(horizontal)">
                                      <p:cBhvr>
                                        <p:cTn id="7" dur="500"/>
                                        <p:tgtEl>
                                          <p:spTgt spid="40755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7555">
                                            <p:txEl>
                                              <p:pRg st="1" end="1"/>
                                            </p:txEl>
                                          </p:spTgt>
                                        </p:tgtEl>
                                        <p:attrNameLst>
                                          <p:attrName>style.visibility</p:attrName>
                                        </p:attrNameLst>
                                      </p:cBhvr>
                                      <p:to>
                                        <p:strVal val="visible"/>
                                      </p:to>
                                    </p:set>
                                    <p:animEffect transition="in" filter="blinds(horizontal)">
                                      <p:cBhvr>
                                        <p:cTn id="10" dur="500"/>
                                        <p:tgtEl>
                                          <p:spTgt spid="40755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7555">
                                            <p:txEl>
                                              <p:pRg st="2" end="2"/>
                                            </p:txEl>
                                          </p:spTgt>
                                        </p:tgtEl>
                                        <p:attrNameLst>
                                          <p:attrName>style.visibility</p:attrName>
                                        </p:attrNameLst>
                                      </p:cBhvr>
                                      <p:to>
                                        <p:strVal val="visible"/>
                                      </p:to>
                                    </p:set>
                                    <p:animEffect transition="in" filter="blinds(horizontal)">
                                      <p:cBhvr>
                                        <p:cTn id="13" dur="500"/>
                                        <p:tgtEl>
                                          <p:spTgt spid="40755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07555">
                                            <p:txEl>
                                              <p:pRg st="3" end="3"/>
                                            </p:txEl>
                                          </p:spTgt>
                                        </p:tgtEl>
                                        <p:attrNameLst>
                                          <p:attrName>style.visibility</p:attrName>
                                        </p:attrNameLst>
                                      </p:cBhvr>
                                      <p:to>
                                        <p:strVal val="visible"/>
                                      </p:to>
                                    </p:set>
                                    <p:animEffect transition="in" filter="blinds(horizontal)">
                                      <p:cBhvr>
                                        <p:cTn id="18" dur="500"/>
                                        <p:tgtEl>
                                          <p:spTgt spid="40755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7555">
                                            <p:txEl>
                                              <p:pRg st="4" end="4"/>
                                            </p:txEl>
                                          </p:spTgt>
                                        </p:tgtEl>
                                        <p:attrNameLst>
                                          <p:attrName>style.visibility</p:attrName>
                                        </p:attrNameLst>
                                      </p:cBhvr>
                                      <p:to>
                                        <p:strVal val="visible"/>
                                      </p:to>
                                    </p:set>
                                    <p:animEffect transition="in" filter="blinds(horizontal)">
                                      <p:cBhvr>
                                        <p:cTn id="21" dur="500"/>
                                        <p:tgtEl>
                                          <p:spTgt spid="40755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07555">
                                            <p:txEl>
                                              <p:pRg st="5" end="5"/>
                                            </p:txEl>
                                          </p:spTgt>
                                        </p:tgtEl>
                                        <p:attrNameLst>
                                          <p:attrName>style.visibility</p:attrName>
                                        </p:attrNameLst>
                                      </p:cBhvr>
                                      <p:to>
                                        <p:strVal val="visible"/>
                                      </p:to>
                                    </p:set>
                                    <p:animEffect transition="in" filter="blinds(horizontal)">
                                      <p:cBhvr>
                                        <p:cTn id="24" dur="500"/>
                                        <p:tgtEl>
                                          <p:spTgt spid="4075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p:cNvSpPr>
          <p:nvPr>
            <p:ph type="title"/>
          </p:nvPr>
        </p:nvSpPr>
        <p:spPr/>
        <p:txBody>
          <a:bodyPr/>
          <a:lstStyle/>
          <a:p>
            <a:pPr eaLnBrk="1" hangingPunct="1"/>
            <a:r>
              <a:rPr lang="zh-CN" altLang="en-US" sz="3600"/>
              <a:t>关系模型的基本概念</a:t>
            </a:r>
            <a:endParaRPr lang="zh-CN" altLang="en-US"/>
          </a:p>
        </p:txBody>
      </p:sp>
      <p:sp>
        <p:nvSpPr>
          <p:cNvPr id="96259" name="Rectangle 3"/>
          <p:cNvSpPr>
            <a:spLocks noGrp="1" noRot="1"/>
          </p:cNvSpPr>
          <p:nvPr>
            <p:ph idx="1"/>
          </p:nvPr>
        </p:nvSpPr>
        <p:spPr/>
        <p:txBody>
          <a:bodyPr/>
          <a:lstStyle/>
          <a:p>
            <a:pPr lvl="1" algn="just" eaLnBrk="1" hangingPunct="1">
              <a:lnSpc>
                <a:spcPct val="130000"/>
              </a:lnSpc>
            </a:pPr>
            <a:r>
              <a:rPr lang="zh-CN" altLang="en-US"/>
              <a:t>关系（</a:t>
            </a:r>
            <a:r>
              <a:rPr lang="en-US" altLang="zh-CN"/>
              <a:t>Relation</a:t>
            </a:r>
            <a:r>
              <a:rPr lang="zh-CN" altLang="en-US"/>
              <a:t>）</a:t>
            </a:r>
            <a:endParaRPr lang="zh-CN" altLang="en-US"/>
          </a:p>
          <a:p>
            <a:pPr lvl="2" algn="just" eaLnBrk="1" hangingPunct="1">
              <a:lnSpc>
                <a:spcPct val="130000"/>
              </a:lnSpc>
              <a:buFont typeface="Wingdings 2" panose="05020102010507070707" pitchFamily="18" charset="2"/>
              <a:buNone/>
            </a:pPr>
            <a:r>
              <a:rPr lang="zh-CN" altLang="en-US"/>
              <a:t>一个关系对应通常说的一张表。</a:t>
            </a:r>
            <a:endParaRPr lang="zh-CN" altLang="en-US"/>
          </a:p>
          <a:p>
            <a:pPr lvl="1" algn="just" eaLnBrk="1" hangingPunct="1">
              <a:lnSpc>
                <a:spcPct val="130000"/>
              </a:lnSpc>
            </a:pPr>
            <a:r>
              <a:rPr lang="zh-CN" altLang="en-US"/>
              <a:t>元组（</a:t>
            </a:r>
            <a:r>
              <a:rPr lang="en-US" altLang="zh-CN"/>
              <a:t>Tuple</a:t>
            </a:r>
            <a:r>
              <a:rPr lang="zh-CN" altLang="en-US"/>
              <a:t>）</a:t>
            </a:r>
            <a:endParaRPr lang="zh-CN" altLang="en-US"/>
          </a:p>
          <a:p>
            <a:pPr lvl="2" algn="just" eaLnBrk="1" hangingPunct="1">
              <a:lnSpc>
                <a:spcPct val="130000"/>
              </a:lnSpc>
              <a:buFont typeface="Wingdings 2" panose="05020102010507070707" pitchFamily="18" charset="2"/>
              <a:buNone/>
            </a:pPr>
            <a:r>
              <a:rPr lang="zh-CN" altLang="en-US"/>
              <a:t>表中的一行即为一个元组。</a:t>
            </a:r>
            <a:endParaRPr lang="zh-CN" altLang="en-US"/>
          </a:p>
          <a:p>
            <a:pPr lvl="1" algn="just" eaLnBrk="1" hangingPunct="1">
              <a:lnSpc>
                <a:spcPct val="130000"/>
              </a:lnSpc>
            </a:pPr>
            <a:r>
              <a:rPr lang="zh-CN" altLang="en-US"/>
              <a:t>属性（</a:t>
            </a:r>
            <a:r>
              <a:rPr lang="en-US" altLang="zh-CN"/>
              <a:t>Attribute</a:t>
            </a:r>
            <a:r>
              <a:rPr lang="zh-CN" altLang="en-US"/>
              <a:t>）</a:t>
            </a:r>
            <a:endParaRPr lang="zh-CN" altLang="en-US"/>
          </a:p>
          <a:p>
            <a:pPr lvl="2" algn="just" eaLnBrk="1" hangingPunct="1">
              <a:lnSpc>
                <a:spcPct val="130000"/>
              </a:lnSpc>
              <a:buFont typeface="Wingdings 2" panose="05020102010507070707" pitchFamily="18" charset="2"/>
              <a:buNone/>
            </a:pPr>
            <a:r>
              <a:rPr lang="zh-CN" altLang="en-US"/>
              <a:t>表中的一列即为一个属性，给每一个属性起一个名称即属性名。</a:t>
            </a:r>
            <a:endParaRPr lang="zh-CN" altLang="en-US"/>
          </a:p>
        </p:txBody>
      </p:sp>
      <p:sp>
        <p:nvSpPr>
          <p:cNvPr id="9626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DA1C027C-BD46-4261-9FC4-3321B0E49DF8}"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p:txBody>
          <a:bodyPr/>
          <a:lstStyle/>
          <a:p>
            <a:pPr eaLnBrk="1" hangingPunct="1"/>
            <a:r>
              <a:rPr lang="zh-CN" altLang="en-US" sz="4000"/>
              <a:t>数据依赖对关系模式的影响（续）</a:t>
            </a:r>
            <a:endParaRPr lang="zh-CN" altLang="en-US" sz="4000"/>
          </a:p>
        </p:txBody>
      </p:sp>
      <p:sp>
        <p:nvSpPr>
          <p:cNvPr id="408579" name="Rectangle 3"/>
          <p:cNvSpPr>
            <a:spLocks noGrp="1" noRot="1"/>
          </p:cNvSpPr>
          <p:nvPr>
            <p:ph idx="1"/>
          </p:nvPr>
        </p:nvSpPr>
        <p:spPr>
          <a:xfrm>
            <a:off x="827088" y="2133600"/>
            <a:ext cx="7772400" cy="4114800"/>
          </a:xfrm>
        </p:spPr>
        <p:txBody>
          <a:bodyPr/>
          <a:lstStyle/>
          <a:p>
            <a:pPr eaLnBrk="1" hangingPunct="1">
              <a:lnSpc>
                <a:spcPct val="120000"/>
              </a:lnSpc>
              <a:buClrTx/>
              <a:buFontTx/>
              <a:buNone/>
            </a:pPr>
            <a:r>
              <a:rPr lang="zh-CN" altLang="en-US" sz="2400">
                <a:solidFill>
                  <a:schemeClr val="tx2"/>
                </a:solidFill>
              </a:rPr>
              <a:t>结论：</a:t>
            </a:r>
            <a:endParaRPr lang="zh-CN" altLang="en-US" sz="2400">
              <a:solidFill>
                <a:schemeClr val="tx2"/>
              </a:solidFill>
            </a:endParaRPr>
          </a:p>
          <a:p>
            <a:pPr lvl="1" eaLnBrk="1" hangingPunct="1">
              <a:lnSpc>
                <a:spcPct val="120000"/>
              </a:lnSpc>
              <a:buClrTx/>
              <a:buFontTx/>
              <a:buChar char="•"/>
            </a:pPr>
            <a:r>
              <a:rPr lang="en-US" altLang="zh-CN" sz="2000"/>
              <a:t>Student</a:t>
            </a:r>
            <a:r>
              <a:rPr lang="zh-CN" altLang="en-US" sz="2000"/>
              <a:t>关系模式不是一个好的模式。</a:t>
            </a:r>
            <a:endParaRPr lang="zh-CN" altLang="en-US" sz="2000"/>
          </a:p>
          <a:p>
            <a:pPr lvl="1" eaLnBrk="1" hangingPunct="1">
              <a:lnSpc>
                <a:spcPct val="120000"/>
              </a:lnSpc>
              <a:buClrTx/>
              <a:buFontTx/>
              <a:buChar char="•"/>
            </a:pPr>
            <a:r>
              <a:rPr lang="zh-CN" altLang="en-US" sz="2000"/>
              <a:t>“好”的模式：</a:t>
            </a:r>
            <a:endParaRPr lang="zh-CN" altLang="en-US" sz="2000"/>
          </a:p>
          <a:p>
            <a:pPr lvl="1" eaLnBrk="1" hangingPunct="1">
              <a:lnSpc>
                <a:spcPct val="120000"/>
              </a:lnSpc>
              <a:buClrTx/>
              <a:buFontTx/>
              <a:buNone/>
            </a:pPr>
            <a:r>
              <a:rPr lang="zh-CN" altLang="en-US" sz="2000"/>
              <a:t>不会发生插入异常、删除异常、更新异常，</a:t>
            </a:r>
            <a:endParaRPr lang="zh-CN" altLang="en-US" sz="2000"/>
          </a:p>
          <a:p>
            <a:pPr lvl="1" eaLnBrk="1" hangingPunct="1">
              <a:lnSpc>
                <a:spcPct val="120000"/>
              </a:lnSpc>
              <a:buClrTx/>
              <a:buFontTx/>
              <a:buNone/>
            </a:pPr>
            <a:r>
              <a:rPr lang="zh-CN" altLang="en-US" sz="2000"/>
              <a:t>数据冗余应尽可能少。</a:t>
            </a:r>
            <a:endParaRPr lang="zh-CN" altLang="en-US" sz="2000"/>
          </a:p>
          <a:p>
            <a:pPr eaLnBrk="1" hangingPunct="1">
              <a:lnSpc>
                <a:spcPct val="120000"/>
              </a:lnSpc>
              <a:buFont typeface="Wingdings" panose="05000000000000000000" pitchFamily="2" charset="2"/>
              <a:buNone/>
            </a:pPr>
            <a:r>
              <a:rPr lang="zh-CN" altLang="en-US" sz="2400">
                <a:solidFill>
                  <a:schemeClr val="tx2"/>
                </a:solidFill>
              </a:rPr>
              <a:t>原因：</a:t>
            </a:r>
            <a:r>
              <a:rPr lang="zh-CN" altLang="en-US" sz="2400"/>
              <a:t>由存在于模式中的</a:t>
            </a:r>
            <a:r>
              <a:rPr lang="zh-CN" altLang="en-US" sz="2400">
                <a:solidFill>
                  <a:schemeClr val="tx2"/>
                </a:solidFill>
              </a:rPr>
              <a:t>某些数据依赖</a:t>
            </a:r>
            <a:r>
              <a:rPr lang="zh-CN" altLang="en-US" sz="2400"/>
              <a:t>引起的</a:t>
            </a:r>
            <a:endParaRPr lang="en-US" altLang="zh-CN" sz="2400"/>
          </a:p>
          <a:p>
            <a:pPr eaLnBrk="1" hangingPunct="1">
              <a:lnSpc>
                <a:spcPct val="120000"/>
              </a:lnSpc>
              <a:buFont typeface="Wingdings" panose="05000000000000000000" pitchFamily="2" charset="2"/>
              <a:buNone/>
            </a:pPr>
            <a:r>
              <a:rPr lang="zh-CN" altLang="en-US" sz="2400">
                <a:solidFill>
                  <a:schemeClr val="tx2"/>
                </a:solidFill>
              </a:rPr>
              <a:t>解决方法：</a:t>
            </a:r>
            <a:r>
              <a:rPr lang="zh-CN" altLang="en-US" sz="2400"/>
              <a:t>通过</a:t>
            </a:r>
            <a:r>
              <a:rPr lang="zh-CN" altLang="en-US" sz="2400">
                <a:solidFill>
                  <a:schemeClr val="tx2"/>
                </a:solidFill>
              </a:rPr>
              <a:t>分解</a:t>
            </a:r>
            <a:r>
              <a:rPr lang="zh-CN" altLang="en-US" sz="2400"/>
              <a:t>关系模式来消除其中不合适</a:t>
            </a:r>
            <a:endParaRPr lang="zh-CN" altLang="en-US" sz="2400"/>
          </a:p>
          <a:p>
            <a:pPr eaLnBrk="1" hangingPunct="1">
              <a:lnSpc>
                <a:spcPct val="120000"/>
              </a:lnSpc>
              <a:buFont typeface="Wingdings" panose="05000000000000000000" pitchFamily="2" charset="2"/>
              <a:buNone/>
            </a:pPr>
            <a:r>
              <a:rPr lang="zh-CN" altLang="en-US" sz="2400"/>
              <a:t>                    的数据依赖。</a:t>
            </a:r>
            <a:endParaRPr lang="zh-CN" altLang="en-US" sz="2400"/>
          </a:p>
        </p:txBody>
      </p:sp>
      <p:sp>
        <p:nvSpPr>
          <p:cNvPr id="4" name="日期占位符 3"/>
          <p:cNvSpPr>
            <a:spLocks noGrp="1"/>
          </p:cNvSpPr>
          <p:nvPr>
            <p:ph type="dt" sz="quarter" idx="10"/>
          </p:nvPr>
        </p:nvSpPr>
        <p:spPr/>
        <p:txBody>
          <a:bodyPr/>
          <a:lstStyle/>
          <a:p>
            <a:pPr>
              <a:defRPr/>
            </a:pPr>
            <a:fld id="{DE4A8DC5-4974-4B78-B995-238CBCE1EAD8}" type="datetime1">
              <a:rPr lang="zh-CN" altLang="en-US"/>
            </a:fld>
            <a:endParaRPr lang="en-US" altLang="zh-CN"/>
          </a:p>
        </p:txBody>
      </p:sp>
      <p:sp>
        <p:nvSpPr>
          <p:cNvPr id="24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8579">
                                            <p:txEl>
                                              <p:pRg st="0" end="0"/>
                                            </p:txEl>
                                          </p:spTgt>
                                        </p:tgtEl>
                                        <p:attrNameLst>
                                          <p:attrName>style.visibility</p:attrName>
                                        </p:attrNameLst>
                                      </p:cBhvr>
                                      <p:to>
                                        <p:strVal val="visible"/>
                                      </p:to>
                                    </p:set>
                                    <p:animEffect transition="in" filter="blinds(horizontal)">
                                      <p:cBhvr>
                                        <p:cTn id="7" dur="500"/>
                                        <p:tgtEl>
                                          <p:spTgt spid="40857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8579">
                                            <p:txEl>
                                              <p:pRg st="1" end="1"/>
                                            </p:txEl>
                                          </p:spTgt>
                                        </p:tgtEl>
                                        <p:attrNameLst>
                                          <p:attrName>style.visibility</p:attrName>
                                        </p:attrNameLst>
                                      </p:cBhvr>
                                      <p:to>
                                        <p:strVal val="visible"/>
                                      </p:to>
                                    </p:set>
                                    <p:animEffect transition="in" filter="blinds(horizontal)">
                                      <p:cBhvr>
                                        <p:cTn id="10" dur="500"/>
                                        <p:tgtEl>
                                          <p:spTgt spid="40857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8579">
                                            <p:txEl>
                                              <p:pRg st="2" end="2"/>
                                            </p:txEl>
                                          </p:spTgt>
                                        </p:tgtEl>
                                        <p:attrNameLst>
                                          <p:attrName>style.visibility</p:attrName>
                                        </p:attrNameLst>
                                      </p:cBhvr>
                                      <p:to>
                                        <p:strVal val="visible"/>
                                      </p:to>
                                    </p:set>
                                    <p:animEffect transition="in" filter="blinds(horizontal)">
                                      <p:cBhvr>
                                        <p:cTn id="13" dur="500"/>
                                        <p:tgtEl>
                                          <p:spTgt spid="408579">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08579">
                                            <p:txEl>
                                              <p:pRg st="3" end="3"/>
                                            </p:txEl>
                                          </p:spTgt>
                                        </p:tgtEl>
                                        <p:attrNameLst>
                                          <p:attrName>style.visibility</p:attrName>
                                        </p:attrNameLst>
                                      </p:cBhvr>
                                      <p:to>
                                        <p:strVal val="visible"/>
                                      </p:to>
                                    </p:set>
                                    <p:animEffect transition="in" filter="blinds(horizontal)">
                                      <p:cBhvr>
                                        <p:cTn id="16" dur="500"/>
                                        <p:tgtEl>
                                          <p:spTgt spid="408579">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08579">
                                            <p:txEl>
                                              <p:pRg st="4" end="4"/>
                                            </p:txEl>
                                          </p:spTgt>
                                        </p:tgtEl>
                                        <p:attrNameLst>
                                          <p:attrName>style.visibility</p:attrName>
                                        </p:attrNameLst>
                                      </p:cBhvr>
                                      <p:to>
                                        <p:strVal val="visible"/>
                                      </p:to>
                                    </p:set>
                                    <p:animEffect transition="in" filter="blinds(horizontal)">
                                      <p:cBhvr>
                                        <p:cTn id="19" dur="500"/>
                                        <p:tgtEl>
                                          <p:spTgt spid="40857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08579">
                                            <p:txEl>
                                              <p:pRg st="5" end="5"/>
                                            </p:txEl>
                                          </p:spTgt>
                                        </p:tgtEl>
                                        <p:attrNameLst>
                                          <p:attrName>style.visibility</p:attrName>
                                        </p:attrNameLst>
                                      </p:cBhvr>
                                      <p:to>
                                        <p:strVal val="visible"/>
                                      </p:to>
                                    </p:set>
                                    <p:animEffect transition="in" filter="blinds(horizontal)">
                                      <p:cBhvr>
                                        <p:cTn id="24" dur="500"/>
                                        <p:tgtEl>
                                          <p:spTgt spid="408579">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08579">
                                            <p:txEl>
                                              <p:pRg st="6" end="6"/>
                                            </p:txEl>
                                          </p:spTgt>
                                        </p:tgtEl>
                                        <p:attrNameLst>
                                          <p:attrName>style.visibility</p:attrName>
                                        </p:attrNameLst>
                                      </p:cBhvr>
                                      <p:to>
                                        <p:strVal val="visible"/>
                                      </p:to>
                                    </p:set>
                                    <p:animEffect transition="in" filter="blinds(horizontal)">
                                      <p:cBhvr>
                                        <p:cTn id="29" dur="500"/>
                                        <p:tgtEl>
                                          <p:spTgt spid="408579">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408579">
                                            <p:txEl>
                                              <p:pRg st="7" end="7"/>
                                            </p:txEl>
                                          </p:spTgt>
                                        </p:tgtEl>
                                        <p:attrNameLst>
                                          <p:attrName>style.visibility</p:attrName>
                                        </p:attrNameLst>
                                      </p:cBhvr>
                                      <p:to>
                                        <p:strVal val="visible"/>
                                      </p:to>
                                    </p:set>
                                    <p:animEffect transition="in" filter="blinds(horizontal)">
                                      <p:cBhvr>
                                        <p:cTn id="32" dur="500"/>
                                        <p:tgtEl>
                                          <p:spTgt spid="408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p:cNvSpPr>
          <p:nvPr>
            <p:ph type="title"/>
          </p:nvPr>
        </p:nvSpPr>
        <p:spPr/>
        <p:txBody>
          <a:bodyPr/>
          <a:lstStyle/>
          <a:p>
            <a:pPr eaLnBrk="1" hangingPunct="1"/>
            <a:r>
              <a:rPr lang="en-US" altLang="zh-CN">
                <a:solidFill>
                  <a:schemeClr val="tx1"/>
                </a:solidFill>
              </a:rPr>
              <a:t>6.2  </a:t>
            </a:r>
            <a:r>
              <a:rPr lang="zh-CN" altLang="en-US">
                <a:solidFill>
                  <a:schemeClr val="tx1"/>
                </a:solidFill>
              </a:rPr>
              <a:t>规范化</a:t>
            </a:r>
            <a:endParaRPr lang="zh-CN" altLang="en-US">
              <a:solidFill>
                <a:schemeClr val="accent2"/>
              </a:solidFill>
            </a:endParaRPr>
          </a:p>
        </p:txBody>
      </p:sp>
      <p:sp>
        <p:nvSpPr>
          <p:cNvPr id="25603" name="Rectangle 3"/>
          <p:cNvSpPr>
            <a:spLocks noGrp="1" noRot="1"/>
          </p:cNvSpPr>
          <p:nvPr>
            <p:ph idx="1"/>
          </p:nvPr>
        </p:nvSpPr>
        <p:spPr/>
        <p:txBody>
          <a:bodyPr/>
          <a:lstStyle/>
          <a:p>
            <a:pPr eaLnBrk="1" hangingPunct="1">
              <a:lnSpc>
                <a:spcPct val="90000"/>
              </a:lnSpc>
              <a:buFont typeface="Wingdings" panose="05000000000000000000" pitchFamily="2" charset="2"/>
              <a:buNone/>
            </a:pPr>
            <a:endParaRPr lang="en-US" altLang="zh-CN" sz="2800"/>
          </a:p>
          <a:p>
            <a:pPr eaLnBrk="1" hangingPunct="1">
              <a:lnSpc>
                <a:spcPct val="140000"/>
              </a:lnSpc>
              <a:buFont typeface="Wingdings" panose="05000000000000000000" pitchFamily="2" charset="2"/>
              <a:buNone/>
            </a:pPr>
            <a:r>
              <a:rPr lang="en-US" altLang="zh-CN" sz="2800"/>
              <a:t>   </a:t>
            </a:r>
            <a:r>
              <a:rPr lang="en-US" altLang="zh-CN"/>
              <a:t> </a:t>
            </a:r>
            <a:r>
              <a:rPr lang="zh-CN" altLang="en-US">
                <a:solidFill>
                  <a:schemeClr val="tx2"/>
                </a:solidFill>
              </a:rPr>
              <a:t>规范化理论</a:t>
            </a:r>
            <a:r>
              <a:rPr lang="zh-CN" altLang="en-US"/>
              <a:t>正是用来改造关系模式，通过分解关系模式来消除其中不合适的数据依赖，以解决插入异常、删除异常、更新异常和数据冗余问题。</a:t>
            </a:r>
            <a:endParaRPr lang="zh-CN" altLang="en-US"/>
          </a:p>
        </p:txBody>
      </p:sp>
      <p:sp>
        <p:nvSpPr>
          <p:cNvPr id="4" name="日期占位符 3"/>
          <p:cNvSpPr>
            <a:spLocks noGrp="1"/>
          </p:cNvSpPr>
          <p:nvPr>
            <p:ph type="dt" sz="quarter" idx="10"/>
          </p:nvPr>
        </p:nvSpPr>
        <p:spPr/>
        <p:txBody>
          <a:bodyPr/>
          <a:lstStyle/>
          <a:p>
            <a:pPr>
              <a:defRPr/>
            </a:pPr>
            <a:fld id="{0C3D1BCA-E878-4915-88C7-9443C0BA7338}" type="datetime1">
              <a:rPr lang="zh-CN" altLang="en-US"/>
            </a:fld>
            <a:endParaRPr lang="en-US" altLang="zh-CN"/>
          </a:p>
        </p:txBody>
      </p:sp>
      <p:sp>
        <p:nvSpPr>
          <p:cNvPr id="256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p:txBody>
          <a:bodyPr/>
          <a:lstStyle/>
          <a:p>
            <a:pPr eaLnBrk="1" hangingPunct="1"/>
            <a:r>
              <a:rPr lang="en-US" altLang="zh-CN"/>
              <a:t>6.2.1 </a:t>
            </a:r>
            <a:r>
              <a:rPr lang="zh-CN" altLang="en-US"/>
              <a:t>函数依赖</a:t>
            </a:r>
            <a:endParaRPr lang="zh-CN" altLang="en-US"/>
          </a:p>
        </p:txBody>
      </p:sp>
      <p:sp>
        <p:nvSpPr>
          <p:cNvPr id="26627" name="Rectangle 3"/>
          <p:cNvSpPr>
            <a:spLocks noGrp="1" noRot="1"/>
          </p:cNvSpPr>
          <p:nvPr>
            <p:ph idx="1"/>
          </p:nvPr>
        </p:nvSpPr>
        <p:spPr/>
        <p:txBody>
          <a:bodyPr/>
          <a:lstStyle/>
          <a:p>
            <a:pPr eaLnBrk="1" hangingPunct="1">
              <a:lnSpc>
                <a:spcPct val="130000"/>
              </a:lnSpc>
              <a:buFont typeface="Wingdings" panose="05000000000000000000" pitchFamily="2" charset="2"/>
              <a:buNone/>
            </a:pPr>
            <a:r>
              <a:rPr lang="zh-CN" altLang="en-US"/>
              <a:t>一、函数依赖</a:t>
            </a:r>
            <a:endParaRPr lang="zh-CN" altLang="en-US"/>
          </a:p>
          <a:p>
            <a:pPr eaLnBrk="1" hangingPunct="1">
              <a:lnSpc>
                <a:spcPct val="130000"/>
              </a:lnSpc>
              <a:buFont typeface="Wingdings" panose="05000000000000000000" pitchFamily="2" charset="2"/>
              <a:buNone/>
            </a:pPr>
            <a:r>
              <a:rPr lang="zh-CN" altLang="en-US"/>
              <a:t>二、平凡函数依赖与非平凡函数依赖</a:t>
            </a:r>
            <a:endParaRPr lang="zh-CN" altLang="en-US"/>
          </a:p>
          <a:p>
            <a:pPr eaLnBrk="1" hangingPunct="1">
              <a:lnSpc>
                <a:spcPct val="130000"/>
              </a:lnSpc>
              <a:buFont typeface="Wingdings" panose="05000000000000000000" pitchFamily="2" charset="2"/>
              <a:buNone/>
            </a:pPr>
            <a:r>
              <a:rPr lang="zh-CN" altLang="en-US"/>
              <a:t>三、完全函数依赖与部分函数依赖</a:t>
            </a:r>
            <a:endParaRPr lang="zh-CN" altLang="en-US"/>
          </a:p>
          <a:p>
            <a:pPr eaLnBrk="1" hangingPunct="1">
              <a:lnSpc>
                <a:spcPct val="130000"/>
              </a:lnSpc>
              <a:buFont typeface="Wingdings" panose="05000000000000000000" pitchFamily="2" charset="2"/>
              <a:buNone/>
            </a:pPr>
            <a:r>
              <a:rPr lang="zh-CN" altLang="en-US"/>
              <a:t>四、传递函数依赖</a:t>
            </a:r>
            <a:endParaRPr lang="zh-CN" altLang="en-US"/>
          </a:p>
          <a:p>
            <a:pPr eaLnBrk="1" hangingPunct="1">
              <a:lnSpc>
                <a:spcPct val="130000"/>
              </a:lnSpc>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E7CF7F87-FC56-4003-BB97-E56F18D3DE40}" type="datetime1">
              <a:rPr lang="zh-CN" altLang="en-US"/>
            </a:fld>
            <a:endParaRPr lang="en-US" altLang="zh-CN"/>
          </a:p>
        </p:txBody>
      </p:sp>
      <p:sp>
        <p:nvSpPr>
          <p:cNvPr id="26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zh-CN" altLang="en-US"/>
              <a:t>一、函数依赖</a:t>
            </a:r>
            <a:endParaRPr lang="zh-CN" altLang="en-US"/>
          </a:p>
        </p:txBody>
      </p:sp>
      <p:sp>
        <p:nvSpPr>
          <p:cNvPr id="27651" name="Rectangle 3"/>
          <p:cNvSpPr>
            <a:spLocks noGrp="1" noRot="1"/>
          </p:cNvSpPr>
          <p:nvPr>
            <p:ph idx="1"/>
          </p:nvPr>
        </p:nvSpPr>
        <p:spPr>
          <a:xfrm>
            <a:off x="684213" y="2133600"/>
            <a:ext cx="7772400" cy="4114800"/>
          </a:xfrm>
        </p:spPr>
        <p:txBody>
          <a:bodyPr/>
          <a:lstStyle/>
          <a:p>
            <a:pPr eaLnBrk="1" hangingPunct="1">
              <a:lnSpc>
                <a:spcPct val="120000"/>
              </a:lnSpc>
              <a:buFont typeface="Wingdings" panose="05000000000000000000" pitchFamily="2" charset="2"/>
              <a:buNone/>
            </a:pPr>
            <a:r>
              <a:rPr lang="zh-CN" altLang="en-US" sz="2400"/>
              <a:t>定义</a:t>
            </a:r>
            <a:r>
              <a:rPr lang="en-US" altLang="zh-CN" sz="2400"/>
              <a:t>5.1   </a:t>
            </a:r>
            <a:r>
              <a:rPr lang="zh-CN" altLang="en-US" sz="2400"/>
              <a:t>设</a:t>
            </a:r>
            <a:r>
              <a:rPr lang="en-US" altLang="zh-CN" sz="2400"/>
              <a:t>R(U)</a:t>
            </a:r>
            <a:r>
              <a:rPr lang="zh-CN" altLang="en-US" sz="2400"/>
              <a:t>是一个属性集</a:t>
            </a:r>
            <a:r>
              <a:rPr lang="en-US" altLang="zh-CN" sz="2400"/>
              <a:t>U</a:t>
            </a:r>
            <a:r>
              <a:rPr lang="zh-CN" altLang="en-US" sz="2400"/>
              <a:t>上的关系模式，</a:t>
            </a:r>
            <a:r>
              <a:rPr lang="en-US" altLang="zh-CN" sz="2400"/>
              <a:t>X</a:t>
            </a:r>
            <a:r>
              <a:rPr lang="zh-CN" altLang="en-US" sz="2400"/>
              <a:t>和</a:t>
            </a:r>
            <a:r>
              <a:rPr lang="en-US" altLang="zh-CN" sz="2400"/>
              <a:t>Y</a:t>
            </a:r>
            <a:r>
              <a:rPr lang="zh-CN" altLang="en-US" sz="2400"/>
              <a:t>是</a:t>
            </a:r>
            <a:r>
              <a:rPr lang="en-US" altLang="zh-CN" sz="2400"/>
              <a:t>U</a:t>
            </a:r>
            <a:r>
              <a:rPr lang="zh-CN" altLang="en-US" sz="2400"/>
              <a:t>的子集。</a:t>
            </a:r>
            <a:endParaRPr lang="zh-CN" altLang="en-US" sz="2400"/>
          </a:p>
          <a:p>
            <a:pPr eaLnBrk="1" hangingPunct="1">
              <a:lnSpc>
                <a:spcPct val="120000"/>
              </a:lnSpc>
              <a:buFont typeface="Wingdings" panose="05000000000000000000" pitchFamily="2" charset="2"/>
              <a:buNone/>
            </a:pPr>
            <a:r>
              <a:rPr lang="zh-CN" altLang="en-US" sz="2400"/>
              <a:t>    若对于</a:t>
            </a:r>
            <a:r>
              <a:rPr lang="en-US" altLang="zh-CN" sz="2400"/>
              <a:t>R(U)</a:t>
            </a:r>
            <a:r>
              <a:rPr lang="zh-CN" altLang="en-US" sz="2400"/>
              <a:t>的</a:t>
            </a:r>
            <a:r>
              <a:rPr lang="zh-CN" altLang="en-US" sz="2400">
                <a:solidFill>
                  <a:schemeClr val="tx2"/>
                </a:solidFill>
              </a:rPr>
              <a:t>任意</a:t>
            </a:r>
            <a:r>
              <a:rPr lang="zh-CN" altLang="en-US" sz="2400"/>
              <a:t>一个可能的关系</a:t>
            </a:r>
            <a:r>
              <a:rPr lang="en-US" altLang="zh-CN" sz="2400"/>
              <a:t>r</a:t>
            </a:r>
            <a:r>
              <a:rPr lang="zh-CN" altLang="en-US" sz="2400"/>
              <a:t>，</a:t>
            </a:r>
            <a:r>
              <a:rPr lang="en-US" altLang="zh-CN" sz="2400"/>
              <a:t>r</a:t>
            </a:r>
            <a:r>
              <a:rPr lang="zh-CN" altLang="en-US" sz="2400"/>
              <a:t>中不可能存在两个元组在</a:t>
            </a:r>
            <a:r>
              <a:rPr lang="en-US" altLang="zh-CN" sz="2400"/>
              <a:t>X</a:t>
            </a:r>
            <a:r>
              <a:rPr lang="zh-CN" altLang="en-US" sz="2400"/>
              <a:t>上的属性值相等， 而在</a:t>
            </a:r>
            <a:r>
              <a:rPr lang="en-US" altLang="zh-CN" sz="2400"/>
              <a:t>Y</a:t>
            </a:r>
            <a:r>
              <a:rPr lang="zh-CN" altLang="en-US" sz="2400"/>
              <a:t>上的属性值不等， 则称 “</a:t>
            </a:r>
            <a:r>
              <a:rPr lang="en-US" altLang="zh-CN" sz="2400">
                <a:solidFill>
                  <a:schemeClr val="tx2"/>
                </a:solidFill>
              </a:rPr>
              <a:t>X</a:t>
            </a:r>
            <a:r>
              <a:rPr lang="zh-CN" altLang="en-US" sz="2400">
                <a:solidFill>
                  <a:schemeClr val="tx2"/>
                </a:solidFill>
              </a:rPr>
              <a:t>函数确定</a:t>
            </a:r>
            <a:r>
              <a:rPr lang="en-US" altLang="zh-CN" sz="2400">
                <a:solidFill>
                  <a:schemeClr val="tx2"/>
                </a:solidFill>
              </a:rPr>
              <a:t>Y</a:t>
            </a:r>
            <a:r>
              <a:rPr lang="en-US" altLang="zh-CN" sz="2400"/>
              <a:t>” </a:t>
            </a:r>
            <a:r>
              <a:rPr lang="zh-CN" altLang="en-US" sz="2400"/>
              <a:t>或  “</a:t>
            </a:r>
            <a:r>
              <a:rPr lang="en-US" altLang="zh-CN" sz="2400">
                <a:solidFill>
                  <a:schemeClr val="tx2"/>
                </a:solidFill>
              </a:rPr>
              <a:t>Y</a:t>
            </a:r>
            <a:r>
              <a:rPr lang="zh-CN" altLang="en-US" sz="2400">
                <a:solidFill>
                  <a:schemeClr val="tx2"/>
                </a:solidFill>
              </a:rPr>
              <a:t>函数依赖于</a:t>
            </a:r>
            <a:r>
              <a:rPr lang="en-US" altLang="zh-CN" sz="2400">
                <a:solidFill>
                  <a:schemeClr val="tx2"/>
                </a:solidFill>
              </a:rPr>
              <a:t>X</a:t>
            </a:r>
            <a:r>
              <a:rPr lang="en-US" altLang="zh-CN" sz="2400"/>
              <a:t>”</a:t>
            </a:r>
            <a:r>
              <a:rPr lang="zh-CN" altLang="en-US" sz="2400"/>
              <a:t>，记作</a:t>
            </a:r>
            <a:r>
              <a:rPr lang="en-US" altLang="zh-CN" sz="2400"/>
              <a:t>X→Y</a:t>
            </a:r>
            <a:r>
              <a:rPr lang="zh-CN" altLang="en-US" sz="2400"/>
              <a:t>。 </a:t>
            </a:r>
            <a:endParaRPr lang="zh-CN" altLang="en-US" sz="2400"/>
          </a:p>
          <a:p>
            <a:pPr eaLnBrk="1" hangingPunct="1">
              <a:lnSpc>
                <a:spcPct val="120000"/>
              </a:lnSpc>
              <a:buFont typeface="Wingdings" panose="05000000000000000000" pitchFamily="2" charset="2"/>
              <a:buNone/>
            </a:pPr>
            <a:r>
              <a:rPr lang="zh-CN" altLang="en-US" sz="2400"/>
              <a:t>    </a:t>
            </a:r>
            <a:r>
              <a:rPr lang="en-US" altLang="zh-CN" sz="2400"/>
              <a:t>X</a:t>
            </a:r>
            <a:r>
              <a:rPr lang="zh-CN" altLang="en-US" sz="2400"/>
              <a:t>称为这个函数依赖的</a:t>
            </a:r>
            <a:r>
              <a:rPr lang="zh-CN" altLang="en-US" sz="2400">
                <a:solidFill>
                  <a:schemeClr val="tx2"/>
                </a:solidFill>
              </a:rPr>
              <a:t>决定属性集</a:t>
            </a:r>
            <a:r>
              <a:rPr lang="en-US" altLang="zh-CN" sz="2400"/>
              <a:t>(Determinant)</a:t>
            </a:r>
            <a:r>
              <a:rPr lang="zh-CN" altLang="en-US" sz="2400"/>
              <a:t>。</a:t>
            </a:r>
            <a:endParaRPr lang="zh-CN" altLang="en-US" sz="2400"/>
          </a:p>
          <a:p>
            <a:pPr eaLnBrk="1" hangingPunct="1">
              <a:lnSpc>
                <a:spcPct val="120000"/>
              </a:lnSpc>
              <a:buFont typeface="Wingdings" panose="05000000000000000000" pitchFamily="2" charset="2"/>
              <a:buNone/>
            </a:pPr>
            <a:r>
              <a:rPr lang="zh-CN" altLang="en-US" sz="2400"/>
              <a:t>     </a:t>
            </a:r>
            <a:r>
              <a:rPr lang="en-US" altLang="zh-CN" sz="2400"/>
              <a:t>Y=f(x)</a:t>
            </a:r>
            <a:endParaRPr lang="en-US" altLang="zh-CN" sz="2400"/>
          </a:p>
        </p:txBody>
      </p:sp>
      <p:sp>
        <p:nvSpPr>
          <p:cNvPr id="4" name="日期占位符 3"/>
          <p:cNvSpPr>
            <a:spLocks noGrp="1"/>
          </p:cNvSpPr>
          <p:nvPr>
            <p:ph type="dt" sz="quarter" idx="10"/>
          </p:nvPr>
        </p:nvSpPr>
        <p:spPr/>
        <p:txBody>
          <a:bodyPr/>
          <a:lstStyle/>
          <a:p>
            <a:pPr>
              <a:defRPr/>
            </a:pPr>
            <a:fld id="{F126B9CA-DBAB-43CA-829F-7D064D11D1AB}" type="datetime1">
              <a:rPr lang="zh-CN" altLang="en-US"/>
            </a:fld>
            <a:endParaRPr lang="en-US" altLang="zh-CN"/>
          </a:p>
        </p:txBody>
      </p:sp>
      <p:sp>
        <p:nvSpPr>
          <p:cNvPr id="276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p:cNvSpPr>
          <p:nvPr>
            <p:ph type="title"/>
          </p:nvPr>
        </p:nvSpPr>
        <p:spPr/>
        <p:txBody>
          <a:bodyPr/>
          <a:lstStyle/>
          <a:p>
            <a:pPr eaLnBrk="1" hangingPunct="1"/>
            <a:r>
              <a:rPr lang="zh-CN" altLang="en-US" sz="4000"/>
              <a:t>说明：</a:t>
            </a:r>
            <a:r>
              <a:rPr lang="zh-CN" altLang="en-US"/>
              <a:t> </a:t>
            </a:r>
            <a:endParaRPr lang="zh-CN" altLang="en-US"/>
          </a:p>
        </p:txBody>
      </p:sp>
      <p:sp>
        <p:nvSpPr>
          <p:cNvPr id="412675" name="Rectangle 3"/>
          <p:cNvSpPr>
            <a:spLocks noGrp="1" noRot="1" noChangeArrowheads="1"/>
          </p:cNvSpPr>
          <p:nvPr>
            <p:ph idx="1"/>
          </p:nvPr>
        </p:nvSpPr>
        <p:spPr>
          <a:xfrm>
            <a:off x="250825" y="1905000"/>
            <a:ext cx="8740775" cy="4114800"/>
          </a:xfrm>
        </p:spPr>
        <p:txBody>
          <a:bodyPr>
            <a:normAutofit lnSpcReduction="10000"/>
          </a:bodyPr>
          <a:lstStyle/>
          <a:p>
            <a:pPr marL="274320" indent="-274320" eaLnBrk="1" fontAlgn="auto" hangingPunct="1">
              <a:lnSpc>
                <a:spcPct val="110000"/>
              </a:lnSpc>
              <a:spcAft>
                <a:spcPts val="0"/>
              </a:spcAft>
              <a:buClr>
                <a:schemeClr val="accent3"/>
              </a:buClr>
              <a:buFont typeface="Wingdings" panose="05000000000000000000" pitchFamily="2" charset="2"/>
              <a:buNone/>
              <a:defRPr/>
            </a:pPr>
            <a:r>
              <a:rPr lang="en-US" altLang="zh-CN" sz="2400"/>
              <a:t>1. </a:t>
            </a:r>
            <a:r>
              <a:rPr lang="zh-CN" altLang="en-US" sz="2400"/>
              <a:t>函数依赖不是指关系模式</a:t>
            </a:r>
            <a:r>
              <a:rPr lang="en-US" altLang="zh-CN" sz="2400"/>
              <a:t>R</a:t>
            </a:r>
            <a:r>
              <a:rPr lang="zh-CN" altLang="en-US" sz="2400"/>
              <a:t>的某个或某些关系实例满足的约束条件，而是指</a:t>
            </a:r>
            <a:r>
              <a:rPr lang="en-US" altLang="zh-CN" sz="2400"/>
              <a:t>R</a:t>
            </a:r>
            <a:r>
              <a:rPr lang="zh-CN" altLang="en-US" sz="2400"/>
              <a:t>的</a:t>
            </a:r>
            <a:r>
              <a:rPr lang="zh-CN" altLang="en-US" sz="2400">
                <a:solidFill>
                  <a:schemeClr val="tx2"/>
                </a:solidFill>
              </a:rPr>
              <a:t>所有关系实例</a:t>
            </a:r>
            <a:r>
              <a:rPr lang="zh-CN" altLang="en-US" sz="2400"/>
              <a:t>均要满足的约束条件。</a:t>
            </a:r>
            <a:endParaRPr lang="zh-CN" altLang="en-US" sz="2400"/>
          </a:p>
          <a:p>
            <a:pPr marL="274320" indent="-274320" eaLnBrk="1" fontAlgn="auto" hangingPunct="1">
              <a:lnSpc>
                <a:spcPct val="110000"/>
              </a:lnSpc>
              <a:spcAft>
                <a:spcPts val="0"/>
              </a:spcAft>
              <a:buClr>
                <a:schemeClr val="accent3"/>
              </a:buClr>
              <a:buFont typeface="Wingdings" panose="05000000000000000000" pitchFamily="2" charset="2"/>
              <a:buNone/>
              <a:defRPr/>
            </a:pPr>
            <a:r>
              <a:rPr lang="en-US" altLang="zh-CN" sz="2400"/>
              <a:t>2. </a:t>
            </a:r>
            <a:r>
              <a:rPr lang="zh-CN" altLang="en-US" sz="2400"/>
              <a:t>函数依赖是</a:t>
            </a:r>
            <a:r>
              <a:rPr lang="zh-CN" altLang="en-US" sz="2400">
                <a:solidFill>
                  <a:schemeClr val="tx2"/>
                </a:solidFill>
              </a:rPr>
              <a:t>语义范畴</a:t>
            </a:r>
            <a:r>
              <a:rPr lang="zh-CN" altLang="en-US" sz="2400"/>
              <a:t>的概念。只能根据数据的语义来确定函数依赖。</a:t>
            </a:r>
            <a:endParaRPr lang="zh-CN" altLang="en-US" sz="2400"/>
          </a:p>
          <a:p>
            <a:pPr marL="274320" indent="-274320" eaLnBrk="1" fontAlgn="auto" hangingPunct="1">
              <a:lnSpc>
                <a:spcPct val="110000"/>
              </a:lnSpc>
              <a:spcAft>
                <a:spcPts val="0"/>
              </a:spcAft>
              <a:buClr>
                <a:schemeClr val="accent3"/>
              </a:buClr>
              <a:buFont typeface="Wingdings" panose="05000000000000000000" pitchFamily="2" charset="2"/>
              <a:buNone/>
              <a:defRPr/>
            </a:pPr>
            <a:r>
              <a:rPr lang="zh-CN" altLang="en-US" sz="2400"/>
              <a:t>    例如“姓名→年龄”这个函数依赖只有在不允许有同名人的条件下成立</a:t>
            </a:r>
            <a:endParaRPr lang="zh-CN" altLang="en-US" sz="2400"/>
          </a:p>
          <a:p>
            <a:pPr marL="274320" indent="-274320" eaLnBrk="1" fontAlgn="auto" hangingPunct="1">
              <a:lnSpc>
                <a:spcPct val="110000"/>
              </a:lnSpc>
              <a:spcAft>
                <a:spcPts val="0"/>
              </a:spcAft>
              <a:buClr>
                <a:schemeClr val="accent3"/>
              </a:buClr>
              <a:buFont typeface="Wingdings" panose="05000000000000000000" pitchFamily="2" charset="2"/>
              <a:buNone/>
              <a:defRPr/>
            </a:pPr>
            <a:r>
              <a:rPr lang="en-US" altLang="zh-CN" sz="2400"/>
              <a:t>3. </a:t>
            </a:r>
            <a:r>
              <a:rPr lang="zh-CN" altLang="en-US" sz="2400"/>
              <a:t>数据库设计者可以对现实世界作强制的规定。例如规定不允许同名人出现，函数依赖“姓名→年龄”成立。所插入的元组必须满足规定的函数依赖，若发现有同名人存在， 则拒绝装入该元组。</a:t>
            </a:r>
            <a:endParaRPr lang="zh-CN" altLang="en-US" sz="2800"/>
          </a:p>
        </p:txBody>
      </p:sp>
      <p:sp>
        <p:nvSpPr>
          <p:cNvPr id="4" name="日期占位符 3"/>
          <p:cNvSpPr>
            <a:spLocks noGrp="1"/>
          </p:cNvSpPr>
          <p:nvPr>
            <p:ph type="dt" sz="quarter" idx="10"/>
          </p:nvPr>
        </p:nvSpPr>
        <p:spPr/>
        <p:txBody>
          <a:bodyPr/>
          <a:lstStyle/>
          <a:p>
            <a:pPr>
              <a:defRPr/>
            </a:pPr>
            <a:fld id="{A83201BF-5249-4350-A2E6-ACC390768EE7}" type="datetime1">
              <a:rPr lang="zh-CN" altLang="en-US"/>
            </a:fld>
            <a:endParaRPr lang="en-US" altLang="zh-CN"/>
          </a:p>
        </p:txBody>
      </p:sp>
      <p:sp>
        <p:nvSpPr>
          <p:cNvPr id="28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2675">
                                            <p:txEl>
                                              <p:pRg st="0" end="0"/>
                                            </p:txEl>
                                          </p:spTgt>
                                        </p:tgtEl>
                                        <p:attrNameLst>
                                          <p:attrName>style.visibility</p:attrName>
                                        </p:attrNameLst>
                                      </p:cBhvr>
                                      <p:to>
                                        <p:strVal val="visible"/>
                                      </p:to>
                                    </p:set>
                                    <p:animEffect transition="in" filter="blinds(horizontal)">
                                      <p:cBhvr>
                                        <p:cTn id="7" dur="500"/>
                                        <p:tgtEl>
                                          <p:spTgt spid="412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2675">
                                            <p:txEl>
                                              <p:pRg st="1" end="1"/>
                                            </p:txEl>
                                          </p:spTgt>
                                        </p:tgtEl>
                                        <p:attrNameLst>
                                          <p:attrName>style.visibility</p:attrName>
                                        </p:attrNameLst>
                                      </p:cBhvr>
                                      <p:to>
                                        <p:strVal val="visible"/>
                                      </p:to>
                                    </p:set>
                                    <p:animEffect transition="in" filter="blinds(horizontal)">
                                      <p:cBhvr>
                                        <p:cTn id="12" dur="500"/>
                                        <p:tgtEl>
                                          <p:spTgt spid="4126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2675">
                                            <p:txEl>
                                              <p:pRg st="2" end="2"/>
                                            </p:txEl>
                                          </p:spTgt>
                                        </p:tgtEl>
                                        <p:attrNameLst>
                                          <p:attrName>style.visibility</p:attrName>
                                        </p:attrNameLst>
                                      </p:cBhvr>
                                      <p:to>
                                        <p:strVal val="visible"/>
                                      </p:to>
                                    </p:set>
                                    <p:animEffect transition="in" filter="blinds(horizontal)">
                                      <p:cBhvr>
                                        <p:cTn id="17" dur="500"/>
                                        <p:tgtEl>
                                          <p:spTgt spid="4126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2675">
                                            <p:txEl>
                                              <p:pRg st="3" end="3"/>
                                            </p:txEl>
                                          </p:spTgt>
                                        </p:tgtEl>
                                        <p:attrNameLst>
                                          <p:attrName>style.visibility</p:attrName>
                                        </p:attrNameLst>
                                      </p:cBhvr>
                                      <p:to>
                                        <p:strVal val="visible"/>
                                      </p:to>
                                    </p:set>
                                    <p:animEffect transition="in" filter="blinds(horizontal)">
                                      <p:cBhvr>
                                        <p:cTn id="22" dur="500"/>
                                        <p:tgtEl>
                                          <p:spTgt spid="412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zh-CN" altLang="en-US"/>
              <a:t>函数依赖（续）</a:t>
            </a:r>
            <a:endParaRPr lang="zh-CN" altLang="en-US"/>
          </a:p>
        </p:txBody>
      </p:sp>
      <p:sp>
        <p:nvSpPr>
          <p:cNvPr id="29699" name="Rectangle 3"/>
          <p:cNvSpPr>
            <a:spLocks noGrp="1" noRot="1"/>
          </p:cNvSpPr>
          <p:nvPr>
            <p:ph idx="1"/>
          </p:nvPr>
        </p:nvSpPr>
        <p:spPr/>
        <p:txBody>
          <a:bodyPr/>
          <a:lstStyle/>
          <a:p>
            <a:pPr eaLnBrk="1" hangingPunct="1">
              <a:buFont typeface="Wingdings" panose="05000000000000000000" pitchFamily="2" charset="2"/>
              <a:buNone/>
            </a:pPr>
            <a:r>
              <a:rPr lang="zh-CN" altLang="en-US" sz="2400"/>
              <a:t>例</a:t>
            </a:r>
            <a:r>
              <a:rPr lang="en-US" altLang="zh-CN" sz="2400"/>
              <a:t>: Student(Sno, Sname, Ssex, Sage, Sdept)</a:t>
            </a:r>
            <a:endParaRPr lang="en-US" altLang="zh-CN" sz="2400"/>
          </a:p>
          <a:p>
            <a:pPr eaLnBrk="1" hangingPunct="1">
              <a:buFont typeface="Wingdings" panose="05000000000000000000" pitchFamily="2" charset="2"/>
              <a:buNone/>
            </a:pPr>
            <a:r>
              <a:rPr lang="en-US" altLang="zh-CN" sz="2400"/>
              <a:t>    </a:t>
            </a:r>
            <a:r>
              <a:rPr lang="zh-CN" altLang="en-US" sz="2400"/>
              <a:t>假设不允许重名，则有</a:t>
            </a:r>
            <a:r>
              <a:rPr lang="en-US" altLang="zh-CN" sz="2400"/>
              <a:t>:</a:t>
            </a:r>
            <a:endParaRPr lang="en-US" altLang="zh-CN" sz="2400"/>
          </a:p>
          <a:p>
            <a:pPr lvl="1" eaLnBrk="1" hangingPunct="1">
              <a:buFont typeface="Wingdings" panose="05000000000000000000" pitchFamily="2" charset="2"/>
              <a:buNone/>
            </a:pPr>
            <a:r>
              <a:rPr lang="en-US" altLang="zh-CN"/>
              <a:t>Sno → Ssex</a:t>
            </a:r>
            <a:r>
              <a:rPr lang="zh-CN" altLang="en-US"/>
              <a:t>，      </a:t>
            </a:r>
            <a:r>
              <a:rPr lang="en-US" altLang="zh-CN"/>
              <a:t>Sno → Sage , Sno → Sdept</a:t>
            </a:r>
            <a:r>
              <a:rPr lang="zh-CN" altLang="en-US"/>
              <a:t>， </a:t>
            </a:r>
            <a:endParaRPr lang="zh-CN" altLang="en-US"/>
          </a:p>
          <a:p>
            <a:pPr lvl="1" eaLnBrk="1" hangingPunct="1">
              <a:buFont typeface="Wingdings" panose="05000000000000000000" pitchFamily="2" charset="2"/>
              <a:buNone/>
            </a:pPr>
            <a:r>
              <a:rPr lang="en-US" altLang="zh-CN">
                <a:solidFill>
                  <a:schemeClr val="tx2"/>
                </a:solidFill>
              </a:rPr>
              <a:t>Sno ←→ Sname,</a:t>
            </a:r>
            <a:r>
              <a:rPr lang="en-US" altLang="zh-CN">
                <a:solidFill>
                  <a:schemeClr val="accent2"/>
                </a:solidFill>
              </a:rPr>
              <a:t> </a:t>
            </a:r>
            <a:r>
              <a:rPr lang="en-US" altLang="zh-CN"/>
              <a:t>Sname → Ssex</a:t>
            </a:r>
            <a:r>
              <a:rPr lang="zh-CN" altLang="en-US"/>
              <a:t>， </a:t>
            </a:r>
            <a:r>
              <a:rPr lang="en-US" altLang="zh-CN"/>
              <a:t>Sname → Sage</a:t>
            </a:r>
            <a:endParaRPr lang="en-US" altLang="zh-CN"/>
          </a:p>
          <a:p>
            <a:pPr lvl="1" eaLnBrk="1" hangingPunct="1">
              <a:buFont typeface="Wingdings" panose="05000000000000000000" pitchFamily="2" charset="2"/>
              <a:buNone/>
            </a:pPr>
            <a:r>
              <a:rPr lang="en-US" altLang="zh-CN"/>
              <a:t>Sname → Sdept</a:t>
            </a:r>
            <a:endParaRPr lang="en-US" altLang="zh-CN"/>
          </a:p>
          <a:p>
            <a:pPr lvl="1" eaLnBrk="1" hangingPunct="1">
              <a:buFont typeface="Wingdings" panose="05000000000000000000" pitchFamily="2" charset="2"/>
              <a:buNone/>
            </a:pPr>
            <a:r>
              <a:rPr lang="zh-CN" altLang="en-US">
                <a:solidFill>
                  <a:schemeClr val="accent2"/>
                </a:solidFill>
              </a:rPr>
              <a:t>但</a:t>
            </a:r>
            <a:r>
              <a:rPr lang="en-US" altLang="zh-CN">
                <a:solidFill>
                  <a:schemeClr val="tx2"/>
                </a:solidFill>
              </a:rPr>
              <a:t>Ssex →Sage</a:t>
            </a:r>
            <a:endParaRPr lang="en-US" altLang="zh-CN">
              <a:solidFill>
                <a:schemeClr val="tx2"/>
              </a:solidFill>
            </a:endParaRPr>
          </a:p>
          <a:p>
            <a:pPr lvl="1" eaLnBrk="1" hangingPunct="1">
              <a:buFont typeface="Wingdings" panose="05000000000000000000" pitchFamily="2" charset="2"/>
              <a:buNone/>
            </a:pPr>
            <a:r>
              <a:rPr lang="zh-CN" altLang="en-US"/>
              <a:t>若</a:t>
            </a:r>
            <a:r>
              <a:rPr lang="en-US" altLang="zh-CN"/>
              <a:t>X→Y</a:t>
            </a:r>
            <a:r>
              <a:rPr lang="zh-CN" altLang="en-US"/>
              <a:t>，并且</a:t>
            </a:r>
            <a:r>
              <a:rPr lang="en-US" altLang="zh-CN"/>
              <a:t>Y→X,  </a:t>
            </a:r>
            <a:r>
              <a:rPr lang="zh-CN" altLang="en-US"/>
              <a:t>则记为</a:t>
            </a:r>
            <a:r>
              <a:rPr lang="en-US" altLang="zh-CN"/>
              <a:t>X</a:t>
            </a:r>
            <a:r>
              <a:rPr lang="en-US" altLang="zh-CN">
                <a:solidFill>
                  <a:srgbClr val="6600FF"/>
                </a:solidFill>
              </a:rPr>
              <a:t>←→</a:t>
            </a:r>
            <a:r>
              <a:rPr lang="en-US" altLang="zh-CN"/>
              <a:t>Y</a:t>
            </a:r>
            <a:r>
              <a:rPr lang="zh-CN" altLang="en-US"/>
              <a:t>。</a:t>
            </a:r>
            <a:endParaRPr lang="zh-CN" altLang="en-US"/>
          </a:p>
          <a:p>
            <a:pPr eaLnBrk="1" hangingPunct="1">
              <a:buFont typeface="Wingdings" panose="05000000000000000000" pitchFamily="2" charset="2"/>
              <a:buNone/>
            </a:pPr>
            <a:r>
              <a:rPr lang="zh-CN" altLang="en-US" sz="2400"/>
              <a:t>     若</a:t>
            </a:r>
            <a:r>
              <a:rPr lang="en-US" altLang="zh-CN" sz="2400"/>
              <a:t>Y</a:t>
            </a:r>
            <a:r>
              <a:rPr lang="zh-CN" altLang="en-US" sz="2400"/>
              <a:t>不函数依赖于</a:t>
            </a:r>
            <a:r>
              <a:rPr lang="en-US" altLang="zh-CN" sz="2400"/>
              <a:t>X,   </a:t>
            </a:r>
            <a:r>
              <a:rPr lang="zh-CN" altLang="en-US" sz="2400"/>
              <a:t>则记为</a:t>
            </a:r>
            <a:r>
              <a:rPr lang="en-US" altLang="zh-CN" sz="2400"/>
              <a:t>X─→Y</a:t>
            </a:r>
            <a:r>
              <a:rPr lang="zh-CN" altLang="en-US" sz="2400"/>
              <a:t>。</a:t>
            </a:r>
            <a:endParaRPr lang="zh-CN" altLang="en-US" sz="2400"/>
          </a:p>
        </p:txBody>
      </p:sp>
      <p:sp>
        <p:nvSpPr>
          <p:cNvPr id="6" name="日期占位符 3"/>
          <p:cNvSpPr>
            <a:spLocks noGrp="1"/>
          </p:cNvSpPr>
          <p:nvPr>
            <p:ph type="dt" sz="quarter" idx="10"/>
          </p:nvPr>
        </p:nvSpPr>
        <p:spPr/>
        <p:txBody>
          <a:bodyPr/>
          <a:lstStyle/>
          <a:p>
            <a:pPr>
              <a:defRPr/>
            </a:pPr>
            <a:fld id="{12E50691-3083-47E9-BB32-D8AFDC7901E6}" type="datetime1">
              <a:rPr lang="zh-CN" altLang="en-US"/>
            </a:fld>
            <a:endParaRPr lang="en-US" altLang="zh-CN"/>
          </a:p>
        </p:txBody>
      </p:sp>
      <p:sp>
        <p:nvSpPr>
          <p:cNvPr id="297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29702" name="Line 4"/>
          <p:cNvSpPr>
            <a:spLocks noChangeShapeType="1"/>
          </p:cNvSpPr>
          <p:nvPr/>
        </p:nvSpPr>
        <p:spPr bwMode="auto">
          <a:xfrm>
            <a:off x="1857375" y="4214813"/>
            <a:ext cx="287338" cy="28733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703" name="Line 5"/>
          <p:cNvSpPr>
            <a:spLocks noChangeShapeType="1"/>
          </p:cNvSpPr>
          <p:nvPr/>
        </p:nvSpPr>
        <p:spPr bwMode="auto">
          <a:xfrm>
            <a:off x="4857750" y="5000625"/>
            <a:ext cx="457200" cy="457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p:txBody>
          <a:bodyPr/>
          <a:lstStyle/>
          <a:p>
            <a:pPr eaLnBrk="1" hangingPunct="1"/>
            <a:r>
              <a:rPr lang="zh-CN" altLang="en-US" sz="3600"/>
              <a:t>二、平凡函数依赖与非平凡函数依赖</a:t>
            </a:r>
            <a:endParaRPr lang="zh-CN" altLang="en-US" sz="3600"/>
          </a:p>
        </p:txBody>
      </p:sp>
      <p:sp>
        <p:nvSpPr>
          <p:cNvPr id="30723" name="Rectangle 3"/>
          <p:cNvSpPr>
            <a:spLocks noGrp="1" noRot="1"/>
          </p:cNvSpPr>
          <p:nvPr>
            <p:ph idx="1"/>
          </p:nvPr>
        </p:nvSpPr>
        <p:spPr>
          <a:xfrm>
            <a:off x="611188" y="1989138"/>
            <a:ext cx="8305800" cy="4330700"/>
          </a:xfrm>
        </p:spPr>
        <p:txBody>
          <a:bodyPr/>
          <a:lstStyle/>
          <a:p>
            <a:pPr eaLnBrk="1" hangingPunct="1">
              <a:lnSpc>
                <a:spcPct val="130000"/>
              </a:lnSpc>
              <a:buFont typeface="Wingdings" panose="05000000000000000000" pitchFamily="2" charset="2"/>
              <a:buNone/>
            </a:pPr>
            <a:r>
              <a:rPr lang="zh-CN" altLang="en-US" sz="2400"/>
              <a:t>在关系模式</a:t>
            </a:r>
            <a:r>
              <a:rPr lang="en-US" altLang="zh-CN" sz="2400"/>
              <a:t>R(U)</a:t>
            </a:r>
            <a:r>
              <a:rPr lang="zh-CN" altLang="en-US" sz="2400"/>
              <a:t>中，对于</a:t>
            </a:r>
            <a:r>
              <a:rPr lang="en-US" altLang="zh-CN" sz="2400"/>
              <a:t>U</a:t>
            </a:r>
            <a:r>
              <a:rPr lang="zh-CN" altLang="en-US" sz="2400"/>
              <a:t>的子集</a:t>
            </a:r>
            <a:r>
              <a:rPr lang="en-US" altLang="zh-CN" sz="2400"/>
              <a:t>X</a:t>
            </a:r>
            <a:r>
              <a:rPr lang="zh-CN" altLang="en-US" sz="2400"/>
              <a:t>和</a:t>
            </a:r>
            <a:r>
              <a:rPr lang="en-US" altLang="zh-CN" sz="2400"/>
              <a:t>Y</a:t>
            </a:r>
            <a:r>
              <a:rPr lang="zh-CN" altLang="en-US" sz="2400"/>
              <a:t>，</a:t>
            </a:r>
            <a:endParaRPr lang="zh-CN" altLang="en-US" sz="2400"/>
          </a:p>
          <a:p>
            <a:pPr eaLnBrk="1" hangingPunct="1">
              <a:lnSpc>
                <a:spcPct val="130000"/>
              </a:lnSpc>
              <a:buFont typeface="Wingdings" panose="05000000000000000000" pitchFamily="2" charset="2"/>
              <a:buNone/>
            </a:pPr>
            <a:r>
              <a:rPr lang="zh-CN" altLang="en-US" sz="2400"/>
              <a:t>如果</a:t>
            </a:r>
            <a:r>
              <a:rPr lang="en-US" altLang="zh-CN" sz="2400"/>
              <a:t>X→Y</a:t>
            </a:r>
            <a:r>
              <a:rPr lang="zh-CN" altLang="en-US" sz="2400"/>
              <a:t>，但</a:t>
            </a:r>
            <a:r>
              <a:rPr lang="en-US" altLang="zh-CN" sz="2400"/>
              <a:t>Y </a:t>
            </a:r>
            <a:r>
              <a:rPr lang="en-US" altLang="zh-CN" sz="2400">
                <a:sym typeface="Symbol" panose="05050102010706020507" pitchFamily="18" charset="2"/>
              </a:rPr>
              <a:t></a:t>
            </a:r>
            <a:r>
              <a:rPr lang="en-US" altLang="zh-CN" sz="2400"/>
              <a:t> X</a:t>
            </a:r>
            <a:r>
              <a:rPr lang="zh-CN" altLang="en-US" sz="2400"/>
              <a:t>，则称</a:t>
            </a:r>
            <a:r>
              <a:rPr lang="en-US" altLang="zh-CN" sz="2400"/>
              <a:t>X→Y</a:t>
            </a:r>
            <a:r>
              <a:rPr lang="zh-CN" altLang="en-US" sz="2400"/>
              <a:t>是</a:t>
            </a:r>
            <a:r>
              <a:rPr lang="zh-CN" altLang="en-US" sz="2400">
                <a:solidFill>
                  <a:schemeClr val="hlink"/>
                </a:solidFill>
              </a:rPr>
              <a:t>非平凡的函数依赖</a:t>
            </a:r>
            <a:endParaRPr lang="zh-CN" altLang="en-US" sz="2400">
              <a:solidFill>
                <a:schemeClr val="hlink"/>
              </a:solidFill>
            </a:endParaRPr>
          </a:p>
          <a:p>
            <a:pPr eaLnBrk="1" hangingPunct="1">
              <a:lnSpc>
                <a:spcPct val="130000"/>
              </a:lnSpc>
              <a:buFont typeface="Wingdings" panose="05000000000000000000" pitchFamily="2" charset="2"/>
              <a:buNone/>
            </a:pPr>
            <a:r>
              <a:rPr lang="zh-CN" altLang="en-US" sz="2400"/>
              <a:t>若</a:t>
            </a:r>
            <a:r>
              <a:rPr lang="en-US" altLang="zh-CN" sz="2400"/>
              <a:t>X→Y</a:t>
            </a:r>
            <a:r>
              <a:rPr lang="zh-CN" altLang="en-US" sz="2400"/>
              <a:t>，但</a:t>
            </a:r>
            <a:r>
              <a:rPr lang="en-US" altLang="zh-CN" sz="2400"/>
              <a:t>Y </a:t>
            </a:r>
            <a:r>
              <a:rPr lang="en-US" altLang="zh-CN" sz="2400">
                <a:sym typeface="Symbol" panose="05050102010706020507" pitchFamily="18" charset="2"/>
              </a:rPr>
              <a:t></a:t>
            </a:r>
            <a:r>
              <a:rPr lang="en-US" altLang="zh-CN" sz="2400"/>
              <a:t> X,   </a:t>
            </a:r>
            <a:r>
              <a:rPr lang="zh-CN" altLang="en-US" sz="2400"/>
              <a:t>则称</a:t>
            </a:r>
            <a:r>
              <a:rPr lang="en-US" altLang="zh-CN" sz="2400"/>
              <a:t>X→Y</a:t>
            </a:r>
            <a:r>
              <a:rPr lang="zh-CN" altLang="en-US" sz="2400"/>
              <a:t>是</a:t>
            </a:r>
            <a:r>
              <a:rPr lang="zh-CN" altLang="en-US" sz="2400">
                <a:solidFill>
                  <a:schemeClr val="hlink"/>
                </a:solidFill>
              </a:rPr>
              <a:t>平凡的函数依赖</a:t>
            </a:r>
            <a:endParaRPr lang="zh-CN" altLang="en-US" sz="2800">
              <a:solidFill>
                <a:schemeClr val="hlink"/>
              </a:solidFill>
            </a:endParaRPr>
          </a:p>
          <a:p>
            <a:pPr eaLnBrk="1" hangingPunct="1">
              <a:lnSpc>
                <a:spcPct val="180000"/>
              </a:lnSpc>
              <a:buFont typeface="Wingdings" panose="05000000000000000000" pitchFamily="2" charset="2"/>
              <a:buNone/>
            </a:pPr>
            <a:r>
              <a:rPr lang="zh-CN" altLang="en-US" sz="2400"/>
              <a:t>例：在关系</a:t>
            </a:r>
            <a:r>
              <a:rPr lang="en-US" altLang="zh-CN" sz="2400"/>
              <a:t>SC(Sno, Cno, Grade)</a:t>
            </a:r>
            <a:r>
              <a:rPr lang="zh-CN" altLang="en-US" sz="2400"/>
              <a:t>中，</a:t>
            </a:r>
            <a:endParaRPr lang="zh-CN" altLang="en-US" sz="2400"/>
          </a:p>
          <a:p>
            <a:pPr eaLnBrk="1" hangingPunct="1">
              <a:lnSpc>
                <a:spcPct val="140000"/>
              </a:lnSpc>
              <a:buFont typeface="Wingdings" panose="05000000000000000000" pitchFamily="2" charset="2"/>
              <a:buNone/>
            </a:pPr>
            <a:r>
              <a:rPr lang="zh-CN" altLang="en-US" sz="2400"/>
              <a:t>      非平凡函数依赖： </a:t>
            </a:r>
            <a:r>
              <a:rPr lang="en-US" altLang="zh-CN" sz="2400"/>
              <a:t>(Sno, Cno) →</a:t>
            </a:r>
            <a:r>
              <a:rPr lang="en-US" altLang="zh-CN" sz="2400" baseline="46000"/>
              <a:t> </a:t>
            </a:r>
            <a:r>
              <a:rPr lang="en-US" altLang="zh-CN" sz="2400"/>
              <a:t>Grade</a:t>
            </a:r>
            <a:endParaRPr lang="en-US" altLang="zh-CN" sz="2400"/>
          </a:p>
          <a:p>
            <a:pPr eaLnBrk="1" hangingPunct="1">
              <a:lnSpc>
                <a:spcPct val="140000"/>
              </a:lnSpc>
              <a:buFont typeface="Wingdings" panose="05000000000000000000" pitchFamily="2" charset="2"/>
              <a:buNone/>
            </a:pPr>
            <a:r>
              <a:rPr lang="en-US" altLang="zh-CN" sz="2400"/>
              <a:t>      </a:t>
            </a:r>
            <a:r>
              <a:rPr lang="zh-CN" altLang="en-US" sz="2400"/>
              <a:t>平凡函数依赖：     </a:t>
            </a:r>
            <a:r>
              <a:rPr lang="en-US" altLang="zh-CN" sz="2400"/>
              <a:t>(Sno, Cno) →</a:t>
            </a:r>
            <a:r>
              <a:rPr lang="en-US" altLang="zh-CN" sz="2400" baseline="46000"/>
              <a:t> </a:t>
            </a:r>
            <a:r>
              <a:rPr lang="en-US" altLang="zh-CN" sz="2400"/>
              <a:t>Sno </a:t>
            </a:r>
            <a:endParaRPr lang="en-US" altLang="zh-CN" sz="2400"/>
          </a:p>
          <a:p>
            <a:pPr eaLnBrk="1" hangingPunct="1">
              <a:lnSpc>
                <a:spcPct val="140000"/>
              </a:lnSpc>
              <a:buFont typeface="Wingdings" panose="05000000000000000000" pitchFamily="2" charset="2"/>
              <a:buNone/>
            </a:pPr>
            <a:r>
              <a:rPr lang="en-US" altLang="zh-CN" sz="2400"/>
              <a:t>                                       (Sno, Cno) → Cno</a:t>
            </a:r>
            <a:endParaRPr lang="en-US" altLang="zh-CN"/>
          </a:p>
        </p:txBody>
      </p:sp>
      <p:sp>
        <p:nvSpPr>
          <p:cNvPr id="5" name="日期占位符 3"/>
          <p:cNvSpPr>
            <a:spLocks noGrp="1"/>
          </p:cNvSpPr>
          <p:nvPr>
            <p:ph type="dt" sz="quarter" idx="10"/>
          </p:nvPr>
        </p:nvSpPr>
        <p:spPr/>
        <p:txBody>
          <a:bodyPr/>
          <a:lstStyle/>
          <a:p>
            <a:pPr>
              <a:defRPr/>
            </a:pPr>
            <a:fld id="{2AA08EB4-526C-4977-B468-C4F1A7DDB091}" type="datetime1">
              <a:rPr lang="zh-CN" altLang="en-US"/>
            </a:fld>
            <a:endParaRPr lang="en-US" altLang="zh-CN"/>
          </a:p>
        </p:txBody>
      </p:sp>
      <p:sp>
        <p:nvSpPr>
          <p:cNvPr id="30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30726" name="Line 4"/>
          <p:cNvSpPr>
            <a:spLocks noChangeShapeType="1"/>
          </p:cNvSpPr>
          <p:nvPr/>
        </p:nvSpPr>
        <p:spPr bwMode="auto">
          <a:xfrm>
            <a:off x="2916238" y="2781300"/>
            <a:ext cx="228600" cy="304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p:cNvSpPr>
          <p:nvPr>
            <p:ph type="title"/>
          </p:nvPr>
        </p:nvSpPr>
        <p:spPr/>
        <p:txBody>
          <a:bodyPr/>
          <a:lstStyle/>
          <a:p>
            <a:pPr eaLnBrk="1" hangingPunct="1"/>
            <a:r>
              <a:rPr lang="zh-CN" altLang="en-US" sz="3600"/>
              <a:t>平凡函数依赖与非平凡函数依赖（续）</a:t>
            </a:r>
            <a:endParaRPr lang="zh-CN" altLang="en-US" sz="3600"/>
          </a:p>
        </p:txBody>
      </p:sp>
      <p:sp>
        <p:nvSpPr>
          <p:cNvPr id="31747" name="Rectangle 3"/>
          <p:cNvSpPr>
            <a:spLocks noGrp="1" noRot="1"/>
          </p:cNvSpPr>
          <p:nvPr>
            <p:ph idx="1"/>
          </p:nvPr>
        </p:nvSpPr>
        <p:spPr>
          <a:xfrm>
            <a:off x="533400" y="1905000"/>
            <a:ext cx="7772400" cy="4114800"/>
          </a:xfrm>
        </p:spPr>
        <p:txBody>
          <a:bodyPr/>
          <a:lstStyle/>
          <a:p>
            <a:pPr lvl="1" eaLnBrk="1" hangingPunct="1">
              <a:lnSpc>
                <a:spcPct val="130000"/>
              </a:lnSpc>
            </a:pPr>
            <a:r>
              <a:rPr lang="zh-CN" altLang="en-US" sz="3200"/>
              <a:t>任一关系模式，平凡函数依赖都是必然成立的，它不反映新的语义，因此若不特别声明， 我们总是讨论非平凡函数依赖</a:t>
            </a:r>
            <a:r>
              <a:rPr lang="zh-CN" altLang="en-US"/>
              <a:t>。</a:t>
            </a:r>
            <a:endParaRPr lang="zh-CN" altLang="en-US"/>
          </a:p>
        </p:txBody>
      </p:sp>
      <p:sp>
        <p:nvSpPr>
          <p:cNvPr id="4" name="日期占位符 3"/>
          <p:cNvSpPr>
            <a:spLocks noGrp="1"/>
          </p:cNvSpPr>
          <p:nvPr>
            <p:ph type="dt" sz="quarter" idx="10"/>
          </p:nvPr>
        </p:nvSpPr>
        <p:spPr/>
        <p:txBody>
          <a:bodyPr/>
          <a:lstStyle/>
          <a:p>
            <a:pPr>
              <a:defRPr/>
            </a:pPr>
            <a:fld id="{D36DD110-898B-4FDB-81EC-964F21B6A226}" type="datetime1">
              <a:rPr lang="zh-CN" altLang="en-US"/>
            </a:fld>
            <a:endParaRPr lang="en-US" altLang="zh-CN"/>
          </a:p>
        </p:txBody>
      </p:sp>
      <p:sp>
        <p:nvSpPr>
          <p:cNvPr id="317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p:cNvSpPr>
          <p:nvPr>
            <p:ph type="title"/>
          </p:nvPr>
        </p:nvSpPr>
        <p:spPr/>
        <p:txBody>
          <a:bodyPr/>
          <a:lstStyle/>
          <a:p>
            <a:pPr eaLnBrk="1" hangingPunct="1"/>
            <a:r>
              <a:rPr lang="zh-CN" altLang="en-US" sz="3600"/>
              <a:t>三、完全函数依赖与部分函数依赖</a:t>
            </a:r>
            <a:endParaRPr lang="zh-CN" altLang="en-US" sz="3600"/>
          </a:p>
        </p:txBody>
      </p:sp>
      <p:sp>
        <p:nvSpPr>
          <p:cNvPr id="32771" name="Rectangle 3"/>
          <p:cNvSpPr>
            <a:spLocks noGrp="1" noRot="1"/>
          </p:cNvSpPr>
          <p:nvPr>
            <p:ph idx="1"/>
          </p:nvPr>
        </p:nvSpPr>
        <p:spPr>
          <a:xfrm>
            <a:off x="609600" y="2133600"/>
            <a:ext cx="8534400" cy="4114800"/>
          </a:xfrm>
        </p:spPr>
        <p:txBody>
          <a:bodyPr/>
          <a:lstStyle/>
          <a:p>
            <a:pPr eaLnBrk="1" hangingPunct="1">
              <a:lnSpc>
                <a:spcPct val="130000"/>
              </a:lnSpc>
              <a:buFont typeface="Wingdings" panose="05000000000000000000" pitchFamily="2" charset="2"/>
              <a:buNone/>
            </a:pPr>
            <a:r>
              <a:rPr lang="zh-CN" altLang="en-US" sz="2800"/>
              <a:t>定义</a:t>
            </a:r>
            <a:r>
              <a:rPr lang="en-US" altLang="zh-CN" sz="2800"/>
              <a:t>6.2  </a:t>
            </a:r>
            <a:r>
              <a:rPr lang="zh-CN" altLang="en-US" sz="2800"/>
              <a:t>在关系模式</a:t>
            </a:r>
            <a:r>
              <a:rPr lang="en-US" altLang="zh-CN" sz="2800"/>
              <a:t>R(U)</a:t>
            </a:r>
            <a:r>
              <a:rPr lang="zh-CN" altLang="en-US" sz="2800"/>
              <a:t>中，如果</a:t>
            </a:r>
            <a:r>
              <a:rPr lang="en-US" altLang="zh-CN" sz="2800"/>
              <a:t>X→Y</a:t>
            </a:r>
            <a:r>
              <a:rPr lang="zh-CN" altLang="en-US" sz="2800"/>
              <a:t>，并且对于</a:t>
            </a:r>
            <a:r>
              <a:rPr lang="en-US" altLang="zh-CN" sz="2800"/>
              <a:t>X</a:t>
            </a:r>
            <a:r>
              <a:rPr lang="zh-CN" altLang="en-US" sz="2800"/>
              <a:t>的任何一个真子集</a:t>
            </a:r>
            <a:r>
              <a:rPr lang="en-US" altLang="zh-CN" sz="2800"/>
              <a:t>X’</a:t>
            </a:r>
            <a:r>
              <a:rPr lang="zh-CN" altLang="en-US" sz="2800"/>
              <a:t>，都有</a:t>
            </a:r>
            <a:endParaRPr lang="zh-CN" altLang="en-US" sz="2800"/>
          </a:p>
          <a:p>
            <a:pPr eaLnBrk="1" hangingPunct="1">
              <a:lnSpc>
                <a:spcPct val="130000"/>
              </a:lnSpc>
              <a:buFont typeface="Wingdings" panose="05000000000000000000" pitchFamily="2" charset="2"/>
              <a:buNone/>
            </a:pPr>
            <a:r>
              <a:rPr lang="zh-CN" altLang="en-US" sz="2800"/>
              <a:t>    </a:t>
            </a:r>
            <a:r>
              <a:rPr lang="en-US" altLang="zh-CN" sz="2800"/>
              <a:t>X’     Y, </a:t>
            </a:r>
            <a:r>
              <a:rPr lang="zh-CN" altLang="en-US" sz="2800"/>
              <a:t>则称</a:t>
            </a:r>
            <a:r>
              <a:rPr lang="en-US" altLang="zh-CN" sz="2800">
                <a:solidFill>
                  <a:schemeClr val="tx2"/>
                </a:solidFill>
              </a:rPr>
              <a:t>Y</a:t>
            </a:r>
            <a:r>
              <a:rPr lang="zh-CN" altLang="en-US" sz="2800">
                <a:solidFill>
                  <a:schemeClr val="tx2"/>
                </a:solidFill>
              </a:rPr>
              <a:t>完全函数依赖于</a:t>
            </a:r>
            <a:r>
              <a:rPr lang="en-US" altLang="zh-CN" sz="2800">
                <a:solidFill>
                  <a:schemeClr val="tx2"/>
                </a:solidFill>
              </a:rPr>
              <a:t>X</a:t>
            </a:r>
            <a:r>
              <a:rPr lang="zh-CN" altLang="en-US" sz="2800"/>
              <a:t>，记作</a:t>
            </a:r>
            <a:r>
              <a:rPr lang="en-US" altLang="zh-CN" sz="2800"/>
              <a:t>X </a:t>
            </a:r>
            <a:r>
              <a:rPr lang="zh-CN" altLang="en-US" sz="2800" baseline="46000"/>
              <a:t>ｆ</a:t>
            </a:r>
            <a:r>
              <a:rPr lang="zh-CN" altLang="en-US" sz="2800"/>
              <a:t>  </a:t>
            </a:r>
            <a:r>
              <a:rPr lang="en-US" altLang="zh-CN" sz="2800"/>
              <a:t>Y</a:t>
            </a:r>
            <a:r>
              <a:rPr lang="zh-CN" altLang="en-US" sz="2800"/>
              <a:t>。</a:t>
            </a:r>
            <a:endParaRPr lang="zh-CN" altLang="en-US" sz="2800"/>
          </a:p>
          <a:p>
            <a:pPr eaLnBrk="1" hangingPunct="1">
              <a:lnSpc>
                <a:spcPct val="130000"/>
              </a:lnSpc>
              <a:buFont typeface="Wingdings" panose="05000000000000000000" pitchFamily="2" charset="2"/>
              <a:buNone/>
            </a:pPr>
            <a:r>
              <a:rPr lang="zh-CN" altLang="en-US" sz="2800"/>
              <a:t>  若</a:t>
            </a:r>
            <a:r>
              <a:rPr lang="en-US" altLang="zh-CN" sz="2800"/>
              <a:t>X→Y</a:t>
            </a:r>
            <a:r>
              <a:rPr lang="zh-CN" altLang="en-US" sz="2800"/>
              <a:t>，但</a:t>
            </a:r>
            <a:r>
              <a:rPr lang="en-US" altLang="zh-CN" sz="2800"/>
              <a:t>Y</a:t>
            </a:r>
            <a:r>
              <a:rPr lang="zh-CN" altLang="en-US" sz="2800"/>
              <a:t>不完全函数依赖于</a:t>
            </a:r>
            <a:r>
              <a:rPr lang="en-US" altLang="zh-CN" sz="2800"/>
              <a:t>X</a:t>
            </a:r>
            <a:r>
              <a:rPr lang="zh-CN" altLang="en-US" sz="2800"/>
              <a:t>，则称</a:t>
            </a:r>
            <a:r>
              <a:rPr lang="en-US" altLang="zh-CN" sz="2800"/>
              <a:t>Y</a:t>
            </a:r>
            <a:r>
              <a:rPr lang="zh-CN" altLang="en-US" sz="2800">
                <a:solidFill>
                  <a:schemeClr val="tx2"/>
                </a:solidFill>
              </a:rPr>
              <a:t>部分函数依赖</a:t>
            </a:r>
            <a:r>
              <a:rPr lang="zh-CN" altLang="en-US" sz="2800"/>
              <a:t>于</a:t>
            </a:r>
            <a:r>
              <a:rPr lang="en-US" altLang="zh-CN" sz="2800"/>
              <a:t>X</a:t>
            </a:r>
            <a:r>
              <a:rPr lang="zh-CN" altLang="en-US" sz="2800"/>
              <a:t>，记作</a:t>
            </a:r>
            <a:r>
              <a:rPr lang="en-US" altLang="zh-CN" sz="2800"/>
              <a:t>X   </a:t>
            </a:r>
            <a:r>
              <a:rPr lang="en-US" altLang="zh-CN" sz="2800" baseline="30000"/>
              <a:t>P</a:t>
            </a:r>
            <a:r>
              <a:rPr lang="en-US" altLang="zh-CN" sz="2800"/>
              <a:t>   Y</a:t>
            </a:r>
            <a:r>
              <a:rPr lang="zh-CN" altLang="en-US" sz="2800"/>
              <a:t>。</a:t>
            </a:r>
            <a:endParaRPr lang="zh-CN" altLang="en-US" sz="2800"/>
          </a:p>
          <a:p>
            <a:pPr eaLnBrk="1" hangingPunct="1">
              <a:lnSpc>
                <a:spcPct val="130000"/>
              </a:lnSpc>
              <a:buFont typeface="Wingdings" panose="05000000000000000000" pitchFamily="2" charset="2"/>
              <a:buNone/>
            </a:pPr>
            <a:r>
              <a:rPr lang="zh-CN" altLang="en-US" sz="2800"/>
              <a:t>    </a:t>
            </a:r>
            <a:endParaRPr lang="zh-CN" altLang="en-US" sz="2800"/>
          </a:p>
          <a:p>
            <a:pPr eaLnBrk="1" hangingPunct="1">
              <a:buFont typeface="Wingdings" panose="05000000000000000000" pitchFamily="2" charset="2"/>
              <a:buNone/>
            </a:pPr>
            <a:endParaRPr lang="en-US" altLang="zh-CN" sz="2400"/>
          </a:p>
        </p:txBody>
      </p:sp>
      <p:sp>
        <p:nvSpPr>
          <p:cNvPr id="8" name="日期占位符 3"/>
          <p:cNvSpPr>
            <a:spLocks noGrp="1"/>
          </p:cNvSpPr>
          <p:nvPr>
            <p:ph type="dt" sz="quarter" idx="10"/>
          </p:nvPr>
        </p:nvSpPr>
        <p:spPr/>
        <p:txBody>
          <a:bodyPr/>
          <a:lstStyle/>
          <a:p>
            <a:pPr>
              <a:defRPr/>
            </a:pPr>
            <a:fld id="{60D4F2A9-C6AA-4D22-A5C8-3829A0505733}" type="datetime1">
              <a:rPr lang="zh-CN" altLang="en-US"/>
            </a:fld>
            <a:endParaRPr lang="en-US" altLang="zh-CN"/>
          </a:p>
        </p:txBody>
      </p:sp>
      <p:sp>
        <p:nvSpPr>
          <p:cNvPr id="327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32774" name="Line 4"/>
          <p:cNvSpPr>
            <a:spLocks noChangeShapeType="1"/>
          </p:cNvSpPr>
          <p:nvPr/>
        </p:nvSpPr>
        <p:spPr bwMode="auto">
          <a:xfrm>
            <a:off x="1476375" y="3573463"/>
            <a:ext cx="304800" cy="304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2775" name="Line 5"/>
          <p:cNvSpPr>
            <a:spLocks noChangeShapeType="1"/>
          </p:cNvSpPr>
          <p:nvPr/>
        </p:nvSpPr>
        <p:spPr bwMode="auto">
          <a:xfrm>
            <a:off x="1476375" y="3716338"/>
            <a:ext cx="3810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2776" name="Line 6"/>
          <p:cNvSpPr>
            <a:spLocks noChangeShapeType="1"/>
          </p:cNvSpPr>
          <p:nvPr/>
        </p:nvSpPr>
        <p:spPr bwMode="auto">
          <a:xfrm>
            <a:off x="3714750" y="4941888"/>
            <a:ext cx="5334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2777" name="Line 7"/>
          <p:cNvSpPr>
            <a:spLocks noChangeShapeType="1"/>
          </p:cNvSpPr>
          <p:nvPr/>
        </p:nvSpPr>
        <p:spPr bwMode="auto">
          <a:xfrm>
            <a:off x="7072313" y="3714750"/>
            <a:ext cx="5334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p:cNvSpPr>
          <p:nvPr>
            <p:ph type="title"/>
          </p:nvPr>
        </p:nvSpPr>
        <p:spPr/>
        <p:txBody>
          <a:bodyPr/>
          <a:lstStyle/>
          <a:p>
            <a:pPr eaLnBrk="1" hangingPunct="1"/>
            <a:r>
              <a:rPr lang="zh-CN" altLang="en-US"/>
              <a:t>四、传递函数依赖</a:t>
            </a:r>
            <a:endParaRPr lang="zh-CN" altLang="en-US"/>
          </a:p>
        </p:txBody>
      </p:sp>
      <p:sp>
        <p:nvSpPr>
          <p:cNvPr id="33795" name="Rectangle 3"/>
          <p:cNvSpPr>
            <a:spLocks noGrp="1" noRot="1"/>
          </p:cNvSpPr>
          <p:nvPr>
            <p:ph idx="1"/>
          </p:nvPr>
        </p:nvSpPr>
        <p:spPr>
          <a:xfrm>
            <a:off x="827088" y="2205038"/>
            <a:ext cx="7772400" cy="4114800"/>
          </a:xfrm>
        </p:spPr>
        <p:txBody>
          <a:bodyPr/>
          <a:lstStyle/>
          <a:p>
            <a:pPr eaLnBrk="1" hangingPunct="1">
              <a:buFont typeface="Wingdings" panose="05000000000000000000" pitchFamily="2" charset="2"/>
              <a:buNone/>
            </a:pPr>
            <a:r>
              <a:rPr lang="zh-CN" altLang="en-US" sz="2800"/>
              <a:t>定义</a:t>
            </a:r>
            <a:r>
              <a:rPr lang="en-US" altLang="zh-CN" sz="2800"/>
              <a:t>6.3  </a:t>
            </a:r>
            <a:r>
              <a:rPr lang="zh-CN" altLang="en-US" sz="2800"/>
              <a:t>在关系模式</a:t>
            </a:r>
            <a:r>
              <a:rPr lang="en-US" altLang="zh-CN" sz="2800"/>
              <a:t>R(U)</a:t>
            </a:r>
            <a:r>
              <a:rPr lang="zh-CN" altLang="en-US" sz="2800"/>
              <a:t>中，如果</a:t>
            </a:r>
            <a:r>
              <a:rPr lang="en-US" altLang="zh-CN" sz="2800"/>
              <a:t>X→Y</a:t>
            </a:r>
            <a:r>
              <a:rPr lang="zh-CN" altLang="en-US" sz="2800"/>
              <a:t>，</a:t>
            </a:r>
            <a:r>
              <a:rPr lang="en-US" altLang="zh-CN" sz="2800"/>
              <a:t>Y→Z</a:t>
            </a:r>
            <a:r>
              <a:rPr lang="zh-CN" altLang="en-US" sz="2800"/>
              <a:t>，且</a:t>
            </a:r>
            <a:r>
              <a:rPr lang="en-US" altLang="zh-CN" sz="2800"/>
              <a:t>Y </a:t>
            </a:r>
            <a:r>
              <a:rPr lang="en-US" altLang="zh-CN">
                <a:sym typeface="Symbol" panose="05050102010706020507" pitchFamily="18" charset="2"/>
              </a:rPr>
              <a:t></a:t>
            </a:r>
            <a:r>
              <a:rPr lang="en-US" altLang="zh-CN" sz="2800"/>
              <a:t>X</a:t>
            </a:r>
            <a:r>
              <a:rPr lang="zh-CN" altLang="en-US" sz="2800"/>
              <a:t>，</a:t>
            </a:r>
            <a:r>
              <a:rPr lang="en-US" altLang="zh-CN" sz="2800"/>
              <a:t>Y→X</a:t>
            </a:r>
            <a:r>
              <a:rPr lang="zh-CN" altLang="en-US" sz="2800"/>
              <a:t>，则称</a:t>
            </a:r>
            <a:r>
              <a:rPr lang="en-US" altLang="zh-CN" sz="2800"/>
              <a:t>Z</a:t>
            </a:r>
            <a:r>
              <a:rPr lang="zh-CN" altLang="en-US" sz="2800">
                <a:solidFill>
                  <a:schemeClr val="tx2"/>
                </a:solidFill>
              </a:rPr>
              <a:t>传递函数依赖</a:t>
            </a:r>
            <a:r>
              <a:rPr lang="zh-CN" altLang="en-US" sz="2800"/>
              <a:t>于</a:t>
            </a:r>
            <a:r>
              <a:rPr lang="en-US" altLang="zh-CN" sz="2800"/>
              <a:t>X</a:t>
            </a:r>
            <a:r>
              <a:rPr lang="zh-CN" altLang="en-US" sz="2800"/>
              <a:t>。</a:t>
            </a:r>
            <a:endParaRPr lang="zh-CN" altLang="en-US" sz="2800"/>
          </a:p>
          <a:p>
            <a:pPr eaLnBrk="1" hangingPunct="1">
              <a:buFont typeface="Wingdings" panose="05000000000000000000" pitchFamily="2" charset="2"/>
              <a:buNone/>
            </a:pPr>
            <a:r>
              <a:rPr lang="zh-CN" altLang="en-US" sz="2800"/>
              <a:t>注</a:t>
            </a:r>
            <a:r>
              <a:rPr lang="en-US" altLang="zh-CN" sz="2800"/>
              <a:t>: </a:t>
            </a:r>
            <a:r>
              <a:rPr lang="zh-CN" altLang="en-US" sz="2800"/>
              <a:t>如果</a:t>
            </a:r>
            <a:r>
              <a:rPr lang="en-US" altLang="zh-CN" sz="2800"/>
              <a:t>Y→X</a:t>
            </a:r>
            <a:r>
              <a:rPr lang="zh-CN" altLang="en-US" sz="2800"/>
              <a:t>， 即</a:t>
            </a:r>
            <a:r>
              <a:rPr lang="en-US" altLang="zh-CN" sz="2800"/>
              <a:t>X←→Y</a:t>
            </a:r>
            <a:r>
              <a:rPr lang="zh-CN" altLang="en-US" sz="2800"/>
              <a:t>，则</a:t>
            </a:r>
            <a:r>
              <a:rPr lang="en-US" altLang="zh-CN" sz="2800"/>
              <a:t>Z</a:t>
            </a:r>
            <a:r>
              <a:rPr lang="zh-CN" altLang="en-US" sz="2800">
                <a:solidFill>
                  <a:schemeClr val="tx2"/>
                </a:solidFill>
              </a:rPr>
              <a:t>直接依赖</a:t>
            </a:r>
            <a:r>
              <a:rPr lang="zh-CN" altLang="en-US" sz="2800"/>
              <a:t>于</a:t>
            </a:r>
            <a:r>
              <a:rPr lang="en-US" altLang="zh-CN" sz="2800"/>
              <a:t>X</a:t>
            </a:r>
            <a:r>
              <a:rPr lang="zh-CN" altLang="en-US" sz="2800"/>
              <a:t>。</a:t>
            </a:r>
            <a:endParaRPr lang="zh-CN" altLang="en-US" sz="2800"/>
          </a:p>
          <a:p>
            <a:pPr eaLnBrk="1" hangingPunct="1">
              <a:buFont typeface="Wingdings" panose="05000000000000000000" pitchFamily="2" charset="2"/>
              <a:buNone/>
            </a:pPr>
            <a:endParaRPr lang="zh-CN" altLang="en-US" sz="2800"/>
          </a:p>
          <a:p>
            <a:pPr eaLnBrk="1" hangingPunct="1">
              <a:buFont typeface="Wingdings" panose="05000000000000000000" pitchFamily="2" charset="2"/>
              <a:buNone/>
            </a:pPr>
            <a:r>
              <a:rPr lang="zh-CN" altLang="en-US" sz="2800"/>
              <a:t>例</a:t>
            </a:r>
            <a:r>
              <a:rPr lang="en-US" altLang="zh-CN" sz="2800"/>
              <a:t>: </a:t>
            </a:r>
            <a:r>
              <a:rPr lang="zh-CN" altLang="en-US" sz="2800"/>
              <a:t>在关系</a:t>
            </a:r>
            <a:r>
              <a:rPr lang="en-US" altLang="zh-CN" sz="2800"/>
              <a:t>Std(Sno, Sdept, Sloc)</a:t>
            </a:r>
            <a:r>
              <a:rPr lang="zh-CN" altLang="en-US" sz="2800"/>
              <a:t>中，有：</a:t>
            </a:r>
            <a:endParaRPr lang="zh-CN" altLang="en-US" sz="2800"/>
          </a:p>
          <a:p>
            <a:pPr eaLnBrk="1" hangingPunct="1">
              <a:buFont typeface="Wingdings" panose="05000000000000000000" pitchFamily="2" charset="2"/>
              <a:buNone/>
            </a:pPr>
            <a:r>
              <a:rPr lang="zh-CN" altLang="en-US" sz="2800"/>
              <a:t>	</a:t>
            </a:r>
            <a:r>
              <a:rPr lang="en-US" altLang="zh-CN" sz="2800"/>
              <a:t>Sno → Sdept</a:t>
            </a:r>
            <a:r>
              <a:rPr lang="zh-CN" altLang="en-US" sz="2800"/>
              <a:t>，</a:t>
            </a:r>
            <a:r>
              <a:rPr lang="en-US" altLang="zh-CN" sz="2800"/>
              <a:t>Sdept → Sloc</a:t>
            </a:r>
            <a:endParaRPr lang="en-US" altLang="zh-CN" sz="2800"/>
          </a:p>
          <a:p>
            <a:pPr eaLnBrk="1" hangingPunct="1">
              <a:buFont typeface="Wingdings" panose="05000000000000000000" pitchFamily="2" charset="2"/>
              <a:buNone/>
            </a:pPr>
            <a:r>
              <a:rPr lang="en-US" altLang="zh-CN" sz="2800"/>
              <a:t>    Sloc</a:t>
            </a:r>
            <a:r>
              <a:rPr lang="zh-CN" altLang="en-US" sz="2800"/>
              <a:t>传递函数依赖于</a:t>
            </a:r>
            <a:r>
              <a:rPr lang="en-US" altLang="zh-CN" sz="2800"/>
              <a:t>Sno</a:t>
            </a:r>
            <a:endParaRPr lang="en-US" altLang="zh-CN" sz="2800"/>
          </a:p>
        </p:txBody>
      </p:sp>
      <p:sp>
        <p:nvSpPr>
          <p:cNvPr id="6" name="日期占位符 3"/>
          <p:cNvSpPr>
            <a:spLocks noGrp="1"/>
          </p:cNvSpPr>
          <p:nvPr>
            <p:ph type="dt" sz="quarter" idx="10"/>
          </p:nvPr>
        </p:nvSpPr>
        <p:spPr/>
        <p:txBody>
          <a:bodyPr/>
          <a:lstStyle/>
          <a:p>
            <a:pPr>
              <a:defRPr/>
            </a:pPr>
            <a:fld id="{A6D8FB6A-4D08-4BBC-AA91-A2FA6A4B109B}" type="datetime1">
              <a:rPr lang="zh-CN" altLang="en-US"/>
            </a:fld>
            <a:endParaRPr lang="en-US" altLang="zh-CN"/>
          </a:p>
        </p:txBody>
      </p:sp>
      <p:sp>
        <p:nvSpPr>
          <p:cNvPr id="337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33798" name="Line 4"/>
          <p:cNvSpPr>
            <a:spLocks noChangeShapeType="1"/>
          </p:cNvSpPr>
          <p:nvPr/>
        </p:nvSpPr>
        <p:spPr bwMode="auto">
          <a:xfrm>
            <a:off x="1857375" y="2786063"/>
            <a:ext cx="228600" cy="304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799" name="Line 5"/>
          <p:cNvSpPr>
            <a:spLocks noChangeShapeType="1"/>
          </p:cNvSpPr>
          <p:nvPr/>
        </p:nvSpPr>
        <p:spPr bwMode="auto">
          <a:xfrm>
            <a:off x="2928938" y="2714625"/>
            <a:ext cx="304800" cy="381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p:cNvSpPr>
          <p:nvPr>
            <p:ph type="title"/>
          </p:nvPr>
        </p:nvSpPr>
        <p:spPr/>
        <p:txBody>
          <a:bodyPr/>
          <a:lstStyle/>
          <a:p>
            <a:pPr eaLnBrk="1" hangingPunct="1"/>
            <a:r>
              <a:rPr lang="zh-CN" altLang="en-US" sz="3600"/>
              <a:t>关系模型的基本概念</a:t>
            </a:r>
            <a:endParaRPr lang="zh-CN" altLang="en-US" sz="3600"/>
          </a:p>
        </p:txBody>
      </p:sp>
      <p:sp>
        <p:nvSpPr>
          <p:cNvPr id="97283" name="Rectangle 3"/>
          <p:cNvSpPr>
            <a:spLocks noGrp="1" noRot="1"/>
          </p:cNvSpPr>
          <p:nvPr>
            <p:ph idx="1"/>
          </p:nvPr>
        </p:nvSpPr>
        <p:spPr>
          <a:xfrm>
            <a:off x="395288" y="2060575"/>
            <a:ext cx="8367712" cy="4176713"/>
          </a:xfrm>
        </p:spPr>
        <p:txBody>
          <a:bodyPr/>
          <a:lstStyle/>
          <a:p>
            <a:pPr lvl="1" algn="just" eaLnBrk="1" hangingPunct="1"/>
            <a:r>
              <a:rPr lang="zh-CN" altLang="en-US"/>
              <a:t>码（</a:t>
            </a:r>
            <a:r>
              <a:rPr lang="en-US" altLang="zh-CN"/>
              <a:t>Key</a:t>
            </a:r>
            <a:r>
              <a:rPr lang="zh-CN" altLang="en-US"/>
              <a:t>）</a:t>
            </a:r>
            <a:r>
              <a:rPr lang="en-US" altLang="zh-CN"/>
              <a:t>(</a:t>
            </a:r>
            <a:r>
              <a:rPr lang="zh-CN" altLang="en-US"/>
              <a:t>等同于</a:t>
            </a:r>
            <a:r>
              <a:rPr lang="zh-CN" altLang="en-US">
                <a:solidFill>
                  <a:srgbClr val="F46BFB"/>
                </a:solidFill>
              </a:rPr>
              <a:t>候选码</a:t>
            </a:r>
            <a:r>
              <a:rPr lang="en-US" altLang="zh-CN"/>
              <a:t>)</a:t>
            </a:r>
            <a:endParaRPr lang="zh-CN" altLang="en-US"/>
          </a:p>
          <a:p>
            <a:pPr lvl="2" algn="just" eaLnBrk="1" hangingPunct="1">
              <a:buFont typeface="Wingdings 2" panose="05020102010507070707" pitchFamily="18" charset="2"/>
              <a:buNone/>
            </a:pPr>
            <a:r>
              <a:rPr lang="zh-CN" altLang="en-US" sz="2000"/>
              <a:t>表中的某个属性组，它可以唯一确定一个元组。</a:t>
            </a:r>
            <a:endParaRPr lang="zh-CN" altLang="en-US" sz="2000"/>
          </a:p>
          <a:p>
            <a:pPr lvl="1" algn="just" eaLnBrk="1" hangingPunct="1"/>
            <a:r>
              <a:rPr lang="zh-CN" altLang="en-US"/>
              <a:t>域（</a:t>
            </a:r>
            <a:r>
              <a:rPr lang="en-US" altLang="zh-CN"/>
              <a:t>Domain</a:t>
            </a:r>
            <a:r>
              <a:rPr lang="zh-CN" altLang="en-US"/>
              <a:t>）</a:t>
            </a:r>
            <a:endParaRPr lang="zh-CN" altLang="en-US"/>
          </a:p>
          <a:p>
            <a:pPr lvl="2" algn="just" eaLnBrk="1" hangingPunct="1">
              <a:buFont typeface="Wingdings 2" panose="05020102010507070707" pitchFamily="18" charset="2"/>
              <a:buNone/>
            </a:pPr>
            <a:r>
              <a:rPr lang="zh-CN" altLang="en-US" sz="2000"/>
              <a:t>属性的取值范围。</a:t>
            </a:r>
            <a:endParaRPr lang="zh-CN" altLang="en-US" sz="2000"/>
          </a:p>
          <a:p>
            <a:pPr lvl="1" algn="just" eaLnBrk="1" hangingPunct="1"/>
            <a:r>
              <a:rPr lang="zh-CN" altLang="en-US"/>
              <a:t>分量</a:t>
            </a:r>
            <a:endParaRPr lang="zh-CN" altLang="en-US"/>
          </a:p>
          <a:p>
            <a:pPr lvl="2" algn="just" eaLnBrk="1" hangingPunct="1">
              <a:buFont typeface="Wingdings 2" panose="05020102010507070707" pitchFamily="18" charset="2"/>
              <a:buNone/>
            </a:pPr>
            <a:r>
              <a:rPr lang="zh-CN" altLang="en-US" sz="2000"/>
              <a:t>元组中的一个属性值。</a:t>
            </a:r>
            <a:endParaRPr lang="zh-CN" altLang="en-US" sz="2000"/>
          </a:p>
          <a:p>
            <a:pPr lvl="1" eaLnBrk="1" hangingPunct="1"/>
            <a:r>
              <a:rPr lang="zh-CN" altLang="en-US"/>
              <a:t>关系模式</a:t>
            </a:r>
            <a:endParaRPr lang="zh-CN" altLang="en-US"/>
          </a:p>
          <a:p>
            <a:pPr lvl="2" eaLnBrk="1" hangingPunct="1">
              <a:buFont typeface="Wingdings 2" panose="05020102010507070707" pitchFamily="18" charset="2"/>
              <a:buNone/>
            </a:pPr>
            <a:r>
              <a:rPr lang="zh-CN" altLang="en-US"/>
              <a:t>对关系的描述</a:t>
            </a:r>
            <a:endParaRPr lang="zh-CN" altLang="en-US"/>
          </a:p>
          <a:p>
            <a:pPr lvl="2" eaLnBrk="1" hangingPunct="1">
              <a:buFont typeface="Wingdings 2" panose="05020102010507070707" pitchFamily="18" charset="2"/>
              <a:buNone/>
            </a:pPr>
            <a:r>
              <a:rPr lang="zh-CN" altLang="en-US"/>
              <a:t>关系名（属性</a:t>
            </a:r>
            <a:r>
              <a:rPr lang="en-US" altLang="zh-CN"/>
              <a:t>1</a:t>
            </a:r>
            <a:r>
              <a:rPr lang="zh-CN" altLang="en-US"/>
              <a:t>，属性</a:t>
            </a:r>
            <a:r>
              <a:rPr lang="en-US" altLang="zh-CN"/>
              <a:t>2</a:t>
            </a:r>
            <a:r>
              <a:rPr lang="zh-CN" altLang="en-US"/>
              <a:t>，</a:t>
            </a:r>
            <a:r>
              <a:rPr lang="en-US" altLang="zh-CN"/>
              <a:t>…</a:t>
            </a:r>
            <a:r>
              <a:rPr lang="zh-CN" altLang="en-US"/>
              <a:t>，属性</a:t>
            </a:r>
            <a:r>
              <a:rPr lang="en-US" altLang="zh-CN"/>
              <a:t>n</a:t>
            </a:r>
            <a:r>
              <a:rPr lang="zh-CN" altLang="en-US"/>
              <a:t>）</a:t>
            </a:r>
            <a:endParaRPr lang="zh-CN" altLang="en-US"/>
          </a:p>
          <a:p>
            <a:pPr lvl="2" eaLnBrk="1" hangingPunct="1">
              <a:buFont typeface="Wingdings 2" panose="05020102010507070707" pitchFamily="18" charset="2"/>
              <a:buNone/>
            </a:pPr>
            <a:r>
              <a:rPr lang="zh-CN" altLang="en-US" sz="2000"/>
              <a:t>学生（学号，姓名，年龄，性别，系，年级）</a:t>
            </a:r>
            <a:endParaRPr lang="zh-CN" altLang="en-US" sz="2000"/>
          </a:p>
        </p:txBody>
      </p:sp>
      <p:sp>
        <p:nvSpPr>
          <p:cNvPr id="9728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7E9E0577-A5DE-4904-94A0-5F875EEF129B}"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p:cNvSpPr>
          <p:nvPr>
            <p:ph type="title"/>
          </p:nvPr>
        </p:nvSpPr>
        <p:spPr/>
        <p:txBody>
          <a:bodyPr/>
          <a:lstStyle/>
          <a:p>
            <a:pPr eaLnBrk="1" hangingPunct="1"/>
            <a:r>
              <a:rPr lang="en-US" altLang="zh-CN"/>
              <a:t>6.2.2 </a:t>
            </a:r>
            <a:r>
              <a:rPr lang="zh-CN" altLang="en-US"/>
              <a:t>码</a:t>
            </a:r>
            <a:endParaRPr lang="zh-CN" altLang="en-US"/>
          </a:p>
        </p:txBody>
      </p:sp>
      <p:sp>
        <p:nvSpPr>
          <p:cNvPr id="34819" name="Rectangle 3"/>
          <p:cNvSpPr>
            <a:spLocks noGrp="1" noRot="1"/>
          </p:cNvSpPr>
          <p:nvPr>
            <p:ph idx="1"/>
          </p:nvPr>
        </p:nvSpPr>
        <p:spPr>
          <a:xfrm>
            <a:off x="468313" y="2133600"/>
            <a:ext cx="7772400" cy="4114800"/>
          </a:xfrm>
        </p:spPr>
        <p:txBody>
          <a:bodyPr/>
          <a:lstStyle/>
          <a:p>
            <a:pPr eaLnBrk="1" hangingPunct="1">
              <a:lnSpc>
                <a:spcPct val="150000"/>
              </a:lnSpc>
              <a:buFont typeface="Wingdings" panose="05000000000000000000" pitchFamily="2" charset="2"/>
              <a:buNone/>
            </a:pPr>
            <a:r>
              <a:rPr lang="en-US" altLang="zh-CN" sz="2400"/>
              <a:t>	</a:t>
            </a:r>
            <a:r>
              <a:rPr lang="zh-CN" altLang="en-US" sz="2400"/>
              <a:t>定义</a:t>
            </a:r>
            <a:r>
              <a:rPr lang="en-US" altLang="zh-CN" sz="2400"/>
              <a:t>6.4  </a:t>
            </a:r>
            <a:r>
              <a:rPr lang="zh-CN" altLang="en-US" sz="2400"/>
              <a:t>设</a:t>
            </a:r>
            <a:r>
              <a:rPr lang="en-US" altLang="zh-CN" sz="2400"/>
              <a:t>K</a:t>
            </a:r>
            <a:r>
              <a:rPr lang="zh-CN" altLang="en-US" sz="2400"/>
              <a:t>为关系模式</a:t>
            </a:r>
            <a:r>
              <a:rPr lang="en-US" altLang="zh-CN" sz="2400"/>
              <a:t>R&lt;U,F&gt;</a:t>
            </a:r>
            <a:r>
              <a:rPr lang="zh-CN" altLang="en-US" sz="2400"/>
              <a:t>中的属性或属性组合。若</a:t>
            </a:r>
            <a:r>
              <a:rPr lang="en-US" altLang="zh-CN" sz="2400"/>
              <a:t>K  </a:t>
            </a:r>
            <a:r>
              <a:rPr lang="zh-CN" altLang="en-US" sz="2400" baseline="46000"/>
              <a:t>ｆ  </a:t>
            </a:r>
            <a:r>
              <a:rPr lang="en-US" altLang="zh-CN" sz="2400"/>
              <a:t>U</a:t>
            </a:r>
            <a:r>
              <a:rPr lang="zh-CN" altLang="en-US" sz="2400"/>
              <a:t>，则</a:t>
            </a:r>
            <a:r>
              <a:rPr lang="en-US" altLang="zh-CN" sz="2400"/>
              <a:t>K</a:t>
            </a:r>
            <a:r>
              <a:rPr lang="zh-CN" altLang="en-US" sz="2400"/>
              <a:t>称为</a:t>
            </a:r>
            <a:r>
              <a:rPr lang="en-US" altLang="zh-CN" sz="2400"/>
              <a:t>R</a:t>
            </a:r>
            <a:r>
              <a:rPr lang="zh-CN" altLang="en-US" sz="2400"/>
              <a:t>的一个</a:t>
            </a:r>
            <a:r>
              <a:rPr lang="zh-CN" altLang="en-US" sz="2400">
                <a:solidFill>
                  <a:schemeClr val="tx2"/>
                </a:solidFill>
              </a:rPr>
              <a:t>候选码</a:t>
            </a:r>
            <a:r>
              <a:rPr lang="zh-CN" altLang="en-US" sz="2400"/>
              <a:t>（</a:t>
            </a:r>
            <a:r>
              <a:rPr lang="en-US" altLang="zh-CN" sz="2400"/>
              <a:t>Candidate Key</a:t>
            </a:r>
            <a:r>
              <a:rPr lang="zh-CN" altLang="en-US" sz="2400"/>
              <a:t>）。若关系模式</a:t>
            </a:r>
            <a:r>
              <a:rPr lang="en-US" altLang="zh-CN" sz="2400"/>
              <a:t>R</a:t>
            </a:r>
            <a:r>
              <a:rPr lang="zh-CN" altLang="en-US" sz="2400"/>
              <a:t>有多个候选码，则选定其中的一个做为</a:t>
            </a:r>
            <a:r>
              <a:rPr lang="zh-CN" altLang="en-US" sz="2400">
                <a:solidFill>
                  <a:schemeClr val="tx2"/>
                </a:solidFill>
              </a:rPr>
              <a:t>主码</a:t>
            </a:r>
            <a:r>
              <a:rPr lang="zh-CN" altLang="en-US" sz="2400"/>
              <a:t>（</a:t>
            </a:r>
            <a:r>
              <a:rPr lang="en-US" altLang="zh-CN" sz="2400"/>
              <a:t>Primary key</a:t>
            </a:r>
            <a:r>
              <a:rPr lang="zh-CN" altLang="en-US" sz="2400"/>
              <a:t>）。</a:t>
            </a:r>
            <a:endParaRPr lang="zh-CN" altLang="en-US" sz="2400"/>
          </a:p>
          <a:p>
            <a:pPr eaLnBrk="1" hangingPunct="1">
              <a:lnSpc>
                <a:spcPct val="130000"/>
              </a:lnSpc>
            </a:pPr>
            <a:r>
              <a:rPr lang="zh-CN" altLang="en-US" sz="2400"/>
              <a:t>主属性与非主属性</a:t>
            </a:r>
            <a:endParaRPr lang="zh-CN" altLang="en-US" sz="2400"/>
          </a:p>
          <a:p>
            <a:pPr eaLnBrk="1" hangingPunct="1">
              <a:lnSpc>
                <a:spcPct val="130000"/>
              </a:lnSpc>
            </a:pPr>
            <a:r>
              <a:rPr lang="en-US" altLang="zh-CN" sz="2400"/>
              <a:t>ALL KEY</a:t>
            </a:r>
            <a:endParaRPr lang="en-US" altLang="zh-CN" sz="2400"/>
          </a:p>
        </p:txBody>
      </p:sp>
      <p:sp>
        <p:nvSpPr>
          <p:cNvPr id="5" name="日期占位符 3"/>
          <p:cNvSpPr>
            <a:spLocks noGrp="1"/>
          </p:cNvSpPr>
          <p:nvPr>
            <p:ph type="dt" sz="quarter" idx="10"/>
          </p:nvPr>
        </p:nvSpPr>
        <p:spPr/>
        <p:txBody>
          <a:bodyPr/>
          <a:lstStyle/>
          <a:p>
            <a:pPr>
              <a:defRPr/>
            </a:pPr>
            <a:fld id="{94CC67D4-80D8-49BD-8BAC-AC9AF279F4CE}" type="datetime1">
              <a:rPr lang="zh-CN" altLang="en-US"/>
            </a:fld>
            <a:endParaRPr lang="en-US" altLang="zh-CN"/>
          </a:p>
        </p:txBody>
      </p:sp>
      <p:sp>
        <p:nvSpPr>
          <p:cNvPr id="348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34822" name="Line 4"/>
          <p:cNvSpPr>
            <a:spLocks noChangeShapeType="1"/>
          </p:cNvSpPr>
          <p:nvPr/>
        </p:nvSpPr>
        <p:spPr bwMode="auto">
          <a:xfrm>
            <a:off x="1428750" y="3068638"/>
            <a:ext cx="3810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p:cNvSpPr>
          <p:nvPr>
            <p:ph type="title"/>
          </p:nvPr>
        </p:nvSpPr>
        <p:spPr/>
        <p:txBody>
          <a:bodyPr/>
          <a:lstStyle/>
          <a:p>
            <a:pPr eaLnBrk="1" hangingPunct="1"/>
            <a:r>
              <a:rPr lang="zh-CN" altLang="en-US" sz="4000">
                <a:solidFill>
                  <a:schemeClr val="hlink"/>
                </a:solidFill>
                <a:latin typeface="宋体" panose="02010600030101010101" pitchFamily="2" charset="-122"/>
              </a:rPr>
              <a:t>外码</a:t>
            </a:r>
            <a:endParaRPr lang="zh-CN" altLang="en-US" sz="4000">
              <a:solidFill>
                <a:schemeClr val="hlink"/>
              </a:solidFill>
              <a:latin typeface="宋体" panose="02010600030101010101" pitchFamily="2" charset="-122"/>
            </a:endParaRPr>
          </a:p>
        </p:txBody>
      </p:sp>
      <p:sp>
        <p:nvSpPr>
          <p:cNvPr id="35843" name="Rectangle 3"/>
          <p:cNvSpPr>
            <a:spLocks noGrp="1" noRot="1"/>
          </p:cNvSpPr>
          <p:nvPr>
            <p:ph idx="1"/>
          </p:nvPr>
        </p:nvSpPr>
        <p:spPr>
          <a:xfrm>
            <a:off x="539750" y="2133600"/>
            <a:ext cx="7772400" cy="4114800"/>
          </a:xfrm>
        </p:spPr>
        <p:txBody>
          <a:bodyPr/>
          <a:lstStyle/>
          <a:p>
            <a:pPr eaLnBrk="1" hangingPunct="1">
              <a:lnSpc>
                <a:spcPct val="140000"/>
              </a:lnSpc>
              <a:buFont typeface="Wingdings" panose="05000000000000000000" pitchFamily="2" charset="2"/>
              <a:buNone/>
            </a:pPr>
            <a:r>
              <a:rPr lang="en-US" altLang="zh-CN" sz="2400">
                <a:latin typeface="宋体" panose="02010600030101010101" pitchFamily="2" charset="-122"/>
              </a:rPr>
              <a:t>	</a:t>
            </a:r>
            <a:r>
              <a:rPr lang="zh-CN" altLang="en-US" sz="2400">
                <a:latin typeface="宋体" panose="02010600030101010101" pitchFamily="2" charset="-122"/>
              </a:rPr>
              <a:t>定义</a:t>
            </a:r>
            <a:r>
              <a:rPr lang="en-US" altLang="zh-CN" sz="2400">
                <a:latin typeface="宋体" panose="02010600030101010101" pitchFamily="2" charset="-122"/>
              </a:rPr>
              <a:t>6.5  </a:t>
            </a:r>
            <a:r>
              <a:rPr lang="zh-CN" altLang="en-US" sz="2400">
                <a:latin typeface="宋体" panose="02010600030101010101" pitchFamily="2" charset="-122"/>
              </a:rPr>
              <a:t>关系模式 </a:t>
            </a:r>
            <a:r>
              <a:rPr lang="en-US" altLang="zh-CN" sz="2400" i="1">
                <a:latin typeface="宋体" panose="02010600030101010101" pitchFamily="2" charset="-122"/>
              </a:rPr>
              <a:t>R </a:t>
            </a:r>
            <a:r>
              <a:rPr lang="zh-CN" altLang="en-US" sz="2400">
                <a:latin typeface="宋体" panose="02010600030101010101" pitchFamily="2" charset="-122"/>
              </a:rPr>
              <a:t>中属性或属性组</a:t>
            </a:r>
            <a:r>
              <a:rPr lang="en-US" altLang="zh-CN" sz="2400" i="1">
                <a:latin typeface="宋体" panose="02010600030101010101" pitchFamily="2" charset="-122"/>
              </a:rPr>
              <a:t>X </a:t>
            </a:r>
            <a:r>
              <a:rPr lang="zh-CN" altLang="en-US" sz="2400">
                <a:latin typeface="宋体" panose="02010600030101010101" pitchFamily="2" charset="-122"/>
              </a:rPr>
              <a:t>并非 </a:t>
            </a:r>
            <a:r>
              <a:rPr lang="en-US" altLang="zh-CN" sz="2400" i="1">
                <a:latin typeface="宋体" panose="02010600030101010101" pitchFamily="2" charset="-122"/>
              </a:rPr>
              <a:t>R</a:t>
            </a:r>
            <a:r>
              <a:rPr lang="zh-CN" altLang="en-US" sz="2400">
                <a:latin typeface="宋体" panose="02010600030101010101" pitchFamily="2" charset="-122"/>
              </a:rPr>
              <a:t>的码，但 </a:t>
            </a:r>
            <a:r>
              <a:rPr lang="en-US" altLang="zh-CN" sz="2400" i="1">
                <a:latin typeface="宋体" panose="02010600030101010101" pitchFamily="2" charset="-122"/>
              </a:rPr>
              <a:t>X </a:t>
            </a:r>
            <a:r>
              <a:rPr lang="zh-CN" altLang="en-US" sz="2400">
                <a:latin typeface="宋体" panose="02010600030101010101" pitchFamily="2" charset="-122"/>
              </a:rPr>
              <a:t>是另一个关系模式的码，则称 </a:t>
            </a:r>
            <a:r>
              <a:rPr lang="en-US" altLang="zh-CN" sz="2400" i="1">
                <a:latin typeface="宋体" panose="02010600030101010101" pitchFamily="2" charset="-122"/>
              </a:rPr>
              <a:t>X </a:t>
            </a:r>
            <a:r>
              <a:rPr lang="zh-CN" altLang="en-US" sz="2400">
                <a:latin typeface="宋体" panose="02010600030101010101" pitchFamily="2" charset="-122"/>
              </a:rPr>
              <a:t>是</a:t>
            </a:r>
            <a:r>
              <a:rPr lang="en-US" altLang="zh-CN" sz="2400" i="1">
                <a:latin typeface="宋体" panose="02010600030101010101" pitchFamily="2" charset="-122"/>
              </a:rPr>
              <a:t>R </a:t>
            </a:r>
            <a:r>
              <a:rPr lang="zh-CN" altLang="en-US" sz="2400">
                <a:latin typeface="宋体" panose="02010600030101010101" pitchFamily="2" charset="-122"/>
              </a:rPr>
              <a:t>的</a:t>
            </a:r>
            <a:r>
              <a:rPr lang="zh-CN" altLang="en-US" sz="2400">
                <a:solidFill>
                  <a:schemeClr val="tx2"/>
                </a:solidFill>
                <a:latin typeface="宋体" panose="02010600030101010101" pitchFamily="2" charset="-122"/>
              </a:rPr>
              <a:t>外部码（</a:t>
            </a:r>
            <a:r>
              <a:rPr lang="en-US" altLang="zh-CN" sz="2400">
                <a:solidFill>
                  <a:schemeClr val="tx2"/>
                </a:solidFill>
                <a:latin typeface="宋体" panose="02010600030101010101" pitchFamily="2" charset="-122"/>
              </a:rPr>
              <a:t>Foreign key</a:t>
            </a:r>
            <a:r>
              <a:rPr lang="zh-CN" altLang="en-US" sz="2400">
                <a:solidFill>
                  <a:schemeClr val="tx2"/>
                </a:solidFill>
                <a:latin typeface="宋体" panose="02010600030101010101" pitchFamily="2" charset="-122"/>
              </a:rPr>
              <a:t>）</a:t>
            </a:r>
            <a:r>
              <a:rPr lang="zh-CN" altLang="en-US" sz="2400">
                <a:latin typeface="宋体" panose="02010600030101010101" pitchFamily="2" charset="-122"/>
              </a:rPr>
              <a:t>也称外码。</a:t>
            </a:r>
            <a:endParaRPr lang="zh-CN" altLang="en-US" sz="2400">
              <a:latin typeface="宋体" panose="02010600030101010101" pitchFamily="2" charset="-122"/>
            </a:endParaRPr>
          </a:p>
          <a:p>
            <a:pPr eaLnBrk="1" hangingPunct="1">
              <a:lnSpc>
                <a:spcPct val="140000"/>
              </a:lnSpc>
            </a:pPr>
            <a:r>
              <a:rPr lang="zh-CN" altLang="en-US" sz="2400"/>
              <a:t>主码又和外部码一起提供了表示关系间联系的手段。</a:t>
            </a:r>
            <a:endParaRPr lang="zh-CN" altLang="en-US" sz="2400"/>
          </a:p>
        </p:txBody>
      </p:sp>
      <p:sp>
        <p:nvSpPr>
          <p:cNvPr id="4" name="日期占位符 3"/>
          <p:cNvSpPr>
            <a:spLocks noGrp="1"/>
          </p:cNvSpPr>
          <p:nvPr>
            <p:ph type="dt" sz="quarter" idx="10"/>
          </p:nvPr>
        </p:nvSpPr>
        <p:spPr/>
        <p:txBody>
          <a:bodyPr/>
          <a:lstStyle/>
          <a:p>
            <a:pPr>
              <a:defRPr/>
            </a:pPr>
            <a:fld id="{B8FCBE3B-0F55-458C-B72D-D43F32267700}" type="datetime1">
              <a:rPr lang="zh-CN" altLang="en-US"/>
            </a:fld>
            <a:endParaRPr lang="en-US" altLang="zh-CN"/>
          </a:p>
        </p:txBody>
      </p:sp>
      <p:sp>
        <p:nvSpPr>
          <p:cNvPr id="358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p:cNvSpPr>
          <p:nvPr>
            <p:ph type="title"/>
          </p:nvPr>
        </p:nvSpPr>
        <p:spPr/>
        <p:txBody>
          <a:bodyPr/>
          <a:lstStyle/>
          <a:p>
            <a:pPr eaLnBrk="1" hangingPunct="1"/>
            <a:r>
              <a:rPr lang="en-US" altLang="zh-CN"/>
              <a:t>6.2.3 </a:t>
            </a:r>
            <a:r>
              <a:rPr lang="zh-CN" altLang="en-US"/>
              <a:t>范式</a:t>
            </a:r>
            <a:endParaRPr lang="zh-CN" altLang="en-US"/>
          </a:p>
        </p:txBody>
      </p:sp>
      <p:sp>
        <p:nvSpPr>
          <p:cNvPr id="36867" name="Rectangle 3"/>
          <p:cNvSpPr>
            <a:spLocks noGrp="1" noRot="1"/>
          </p:cNvSpPr>
          <p:nvPr>
            <p:ph idx="1"/>
          </p:nvPr>
        </p:nvSpPr>
        <p:spPr/>
        <p:txBody>
          <a:bodyPr/>
          <a:lstStyle/>
          <a:p>
            <a:pPr eaLnBrk="1" hangingPunct="1">
              <a:lnSpc>
                <a:spcPct val="90000"/>
              </a:lnSpc>
            </a:pPr>
            <a:r>
              <a:rPr lang="zh-CN" altLang="en-US" sz="2800"/>
              <a:t>范式是符合某一种级别的关系模式的集合。</a:t>
            </a:r>
            <a:endParaRPr lang="zh-CN" altLang="en-US" sz="2800"/>
          </a:p>
          <a:p>
            <a:pPr eaLnBrk="1" hangingPunct="1">
              <a:lnSpc>
                <a:spcPct val="90000"/>
              </a:lnSpc>
            </a:pPr>
            <a:r>
              <a:rPr lang="zh-CN" altLang="en-US" sz="2800"/>
              <a:t>关系数据库中的关系必须满足一定的要求。满足不同程度要求的为不同范式。</a:t>
            </a:r>
            <a:endParaRPr lang="zh-CN" altLang="en-US" sz="2800"/>
          </a:p>
          <a:p>
            <a:pPr eaLnBrk="1" hangingPunct="1">
              <a:lnSpc>
                <a:spcPct val="90000"/>
              </a:lnSpc>
            </a:pPr>
            <a:r>
              <a:rPr lang="zh-CN" altLang="en-US" sz="2800"/>
              <a:t>范式的种类：	</a:t>
            </a:r>
            <a:endParaRPr lang="zh-CN" altLang="en-US" sz="2800"/>
          </a:p>
          <a:p>
            <a:pPr eaLnBrk="1" hangingPunct="1">
              <a:lnSpc>
                <a:spcPct val="90000"/>
              </a:lnSpc>
              <a:buFont typeface="Wingdings" panose="05000000000000000000" pitchFamily="2" charset="2"/>
              <a:buNone/>
            </a:pPr>
            <a:r>
              <a:rPr lang="zh-CN" altLang="en-US" sz="2800"/>
              <a:t>			</a:t>
            </a:r>
            <a:r>
              <a:rPr lang="zh-CN" altLang="en-US" sz="2400"/>
              <a:t>第一范式</a:t>
            </a:r>
            <a:r>
              <a:rPr lang="en-US" altLang="zh-CN" sz="2400"/>
              <a:t>(1NF)</a:t>
            </a:r>
            <a:endParaRPr lang="en-US" altLang="zh-CN" sz="2400"/>
          </a:p>
          <a:p>
            <a:pPr eaLnBrk="1" hangingPunct="1">
              <a:lnSpc>
                <a:spcPct val="90000"/>
              </a:lnSpc>
              <a:buFont typeface="Wingdings" panose="05000000000000000000" pitchFamily="2" charset="2"/>
              <a:buNone/>
            </a:pPr>
            <a:r>
              <a:rPr lang="en-US" altLang="zh-CN" sz="2400"/>
              <a:t>			</a:t>
            </a:r>
            <a:r>
              <a:rPr lang="zh-CN" altLang="en-US" sz="2400"/>
              <a:t>第二范式</a:t>
            </a:r>
            <a:r>
              <a:rPr lang="en-US" altLang="zh-CN" sz="2400"/>
              <a:t>(2NF)</a:t>
            </a:r>
            <a:endParaRPr lang="en-US" altLang="zh-CN" sz="2400"/>
          </a:p>
          <a:p>
            <a:pPr eaLnBrk="1" hangingPunct="1">
              <a:lnSpc>
                <a:spcPct val="90000"/>
              </a:lnSpc>
              <a:buFont typeface="Wingdings" panose="05000000000000000000" pitchFamily="2" charset="2"/>
              <a:buNone/>
            </a:pPr>
            <a:r>
              <a:rPr lang="en-US" altLang="zh-CN" sz="2400"/>
              <a:t>			</a:t>
            </a:r>
            <a:r>
              <a:rPr lang="zh-CN" altLang="en-US" sz="2400"/>
              <a:t>第三范式</a:t>
            </a:r>
            <a:r>
              <a:rPr lang="en-US" altLang="zh-CN" sz="2400"/>
              <a:t>(3NF)</a:t>
            </a:r>
            <a:endParaRPr lang="en-US" altLang="zh-CN" sz="2400"/>
          </a:p>
          <a:p>
            <a:pPr eaLnBrk="1" hangingPunct="1">
              <a:lnSpc>
                <a:spcPct val="90000"/>
              </a:lnSpc>
              <a:buFont typeface="Wingdings" panose="05000000000000000000" pitchFamily="2" charset="2"/>
              <a:buNone/>
            </a:pPr>
            <a:r>
              <a:rPr lang="en-US" altLang="zh-CN" sz="2400"/>
              <a:t>			BC</a:t>
            </a:r>
            <a:r>
              <a:rPr lang="zh-CN" altLang="en-US" sz="2400"/>
              <a:t>范式</a:t>
            </a:r>
            <a:r>
              <a:rPr lang="en-US" altLang="zh-CN" sz="2400"/>
              <a:t>(BCNF)</a:t>
            </a:r>
            <a:endParaRPr lang="en-US" altLang="zh-CN" sz="2400"/>
          </a:p>
          <a:p>
            <a:pPr eaLnBrk="1" hangingPunct="1">
              <a:lnSpc>
                <a:spcPct val="90000"/>
              </a:lnSpc>
              <a:buFont typeface="Wingdings" panose="05000000000000000000" pitchFamily="2" charset="2"/>
              <a:buNone/>
            </a:pPr>
            <a:r>
              <a:rPr lang="en-US" altLang="zh-CN" sz="2400"/>
              <a:t>			</a:t>
            </a:r>
            <a:r>
              <a:rPr lang="zh-CN" altLang="en-US" sz="2400"/>
              <a:t>第四范式</a:t>
            </a:r>
            <a:r>
              <a:rPr lang="en-US" altLang="zh-CN" sz="2400"/>
              <a:t>(4NF)</a:t>
            </a:r>
            <a:endParaRPr lang="en-US" altLang="zh-CN" sz="2400"/>
          </a:p>
          <a:p>
            <a:pPr eaLnBrk="1" hangingPunct="1">
              <a:lnSpc>
                <a:spcPct val="90000"/>
              </a:lnSpc>
              <a:buFont typeface="Wingdings" panose="05000000000000000000" pitchFamily="2" charset="2"/>
              <a:buNone/>
            </a:pPr>
            <a:r>
              <a:rPr lang="en-US" altLang="zh-CN" sz="2400"/>
              <a:t>			</a:t>
            </a:r>
            <a:r>
              <a:rPr lang="zh-CN" altLang="en-US" sz="2400"/>
              <a:t>第五范式</a:t>
            </a:r>
            <a:r>
              <a:rPr lang="en-US" altLang="zh-CN" sz="2400"/>
              <a:t>(5NF)</a:t>
            </a:r>
            <a:endParaRPr lang="en-US" altLang="zh-CN" sz="2400"/>
          </a:p>
        </p:txBody>
      </p:sp>
      <p:sp>
        <p:nvSpPr>
          <p:cNvPr id="5" name="日期占位符 3"/>
          <p:cNvSpPr>
            <a:spLocks noGrp="1"/>
          </p:cNvSpPr>
          <p:nvPr>
            <p:ph type="dt" sz="quarter" idx="10"/>
          </p:nvPr>
        </p:nvSpPr>
        <p:spPr/>
        <p:txBody>
          <a:bodyPr/>
          <a:lstStyle/>
          <a:p>
            <a:pPr>
              <a:defRPr/>
            </a:pPr>
            <a:fld id="{FB1276F1-514E-43D3-AD98-5FA9021C6518}" type="datetime1">
              <a:rPr lang="zh-CN" altLang="en-US"/>
            </a:fld>
            <a:endParaRPr lang="en-US" altLang="zh-CN"/>
          </a:p>
        </p:txBody>
      </p:sp>
      <p:sp>
        <p:nvSpPr>
          <p:cNvPr id="368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36870" name="AutoShape 4"/>
          <p:cNvSpPr/>
          <p:nvPr/>
        </p:nvSpPr>
        <p:spPr bwMode="auto">
          <a:xfrm>
            <a:off x="1908175" y="4076700"/>
            <a:ext cx="304800" cy="2286000"/>
          </a:xfrm>
          <a:prstGeom prst="leftBrace">
            <a:avLst>
              <a:gd name="adj1" fmla="val 62500"/>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p:cNvSpPr>
          <p:nvPr>
            <p:ph type="title"/>
          </p:nvPr>
        </p:nvSpPr>
        <p:spPr/>
        <p:txBody>
          <a:bodyPr/>
          <a:lstStyle/>
          <a:p>
            <a:pPr eaLnBrk="1" hangingPunct="1"/>
            <a:r>
              <a:rPr lang="en-US" altLang="zh-CN"/>
              <a:t>6.2.3 </a:t>
            </a:r>
            <a:r>
              <a:rPr lang="zh-CN" altLang="en-US"/>
              <a:t>范式</a:t>
            </a:r>
            <a:endParaRPr lang="zh-CN" altLang="en-US"/>
          </a:p>
        </p:txBody>
      </p:sp>
      <p:sp>
        <p:nvSpPr>
          <p:cNvPr id="37891" name="Rectangle 3"/>
          <p:cNvSpPr>
            <a:spLocks noGrp="1" noRot="1"/>
          </p:cNvSpPr>
          <p:nvPr>
            <p:ph idx="1"/>
          </p:nvPr>
        </p:nvSpPr>
        <p:spPr/>
        <p:txBody>
          <a:bodyPr/>
          <a:lstStyle/>
          <a:p>
            <a:pPr eaLnBrk="1" hangingPunct="1"/>
            <a:r>
              <a:rPr lang="zh-CN" altLang="en-US" sz="3600"/>
              <a:t>各种范式之间存在联系：</a:t>
            </a:r>
            <a:endParaRPr lang="zh-CN" altLang="en-US" sz="3600"/>
          </a:p>
          <a:p>
            <a:pPr eaLnBrk="1" hangingPunct="1"/>
            <a:endParaRPr lang="zh-CN" altLang="en-US"/>
          </a:p>
          <a:p>
            <a:pPr eaLnBrk="1" hangingPunct="1"/>
            <a:endParaRPr lang="zh-CN" altLang="en-US" sz="3600"/>
          </a:p>
          <a:p>
            <a:pPr eaLnBrk="1" hangingPunct="1"/>
            <a:r>
              <a:rPr lang="zh-CN" altLang="en-US" sz="3600"/>
              <a:t>某一关系模式</a:t>
            </a:r>
            <a:r>
              <a:rPr lang="en-US" altLang="zh-CN" sz="3600"/>
              <a:t>R</a:t>
            </a:r>
            <a:r>
              <a:rPr lang="zh-CN" altLang="en-US" sz="3600"/>
              <a:t>为第</a:t>
            </a:r>
            <a:r>
              <a:rPr lang="en-US" altLang="zh-CN" sz="3600"/>
              <a:t>n</a:t>
            </a:r>
            <a:r>
              <a:rPr lang="zh-CN" altLang="en-US" sz="3600"/>
              <a:t>范式，可简记为</a:t>
            </a:r>
            <a:r>
              <a:rPr lang="en-US" altLang="zh-CN" sz="3600"/>
              <a:t>R∈nNF</a:t>
            </a:r>
            <a:r>
              <a:rPr lang="zh-CN" altLang="en-US" sz="3600"/>
              <a:t>。</a:t>
            </a:r>
            <a:endParaRPr lang="zh-CN" altLang="en-US" sz="3600"/>
          </a:p>
        </p:txBody>
      </p:sp>
      <p:sp>
        <p:nvSpPr>
          <p:cNvPr id="5" name="日期占位符 3"/>
          <p:cNvSpPr>
            <a:spLocks noGrp="1"/>
          </p:cNvSpPr>
          <p:nvPr>
            <p:ph type="dt" sz="quarter" idx="10"/>
          </p:nvPr>
        </p:nvSpPr>
        <p:spPr/>
        <p:txBody>
          <a:bodyPr/>
          <a:lstStyle/>
          <a:p>
            <a:pPr>
              <a:defRPr/>
            </a:pPr>
            <a:fld id="{9B2653E5-511C-437C-BC73-FC43A37E4E8D}" type="datetime1">
              <a:rPr lang="zh-CN" altLang="en-US"/>
            </a:fld>
            <a:endParaRPr lang="en-US" altLang="zh-CN"/>
          </a:p>
        </p:txBody>
      </p:sp>
      <p:sp>
        <p:nvSpPr>
          <p:cNvPr id="378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aphicFrame>
        <p:nvGraphicFramePr>
          <p:cNvPr id="37894" name="Object 4"/>
          <p:cNvGraphicFramePr>
            <a:graphicFrameLocks noChangeAspect="1"/>
          </p:cNvGraphicFramePr>
          <p:nvPr/>
        </p:nvGraphicFramePr>
        <p:xfrm>
          <a:off x="1219200" y="2895600"/>
          <a:ext cx="7239000" cy="493713"/>
        </p:xfrm>
        <a:graphic>
          <a:graphicData uri="http://schemas.openxmlformats.org/presentationml/2006/ole">
            <mc:AlternateContent xmlns:mc="http://schemas.openxmlformats.org/markup-compatibility/2006">
              <mc:Choice xmlns:v="urn:schemas-microsoft-com:vml" Requires="v">
                <p:oleObj spid="_x0000_s0" name="" r:id="rId1" imgW="2870200" imgH="177800" progId="">
                  <p:embed/>
                </p:oleObj>
              </mc:Choice>
              <mc:Fallback>
                <p:oleObj name="" r:id="rId1" imgW="2870200" imgH="1778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895600"/>
                        <a:ext cx="7239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p:cNvSpPr>
          <p:nvPr>
            <p:ph type="title"/>
          </p:nvPr>
        </p:nvSpPr>
        <p:spPr/>
        <p:txBody>
          <a:bodyPr/>
          <a:lstStyle/>
          <a:p>
            <a:pPr eaLnBrk="1" hangingPunct="1"/>
            <a:r>
              <a:rPr lang="en-US" altLang="zh-CN"/>
              <a:t>6.2.4  2NF</a:t>
            </a:r>
            <a:endParaRPr lang="en-US" altLang="zh-CN"/>
          </a:p>
        </p:txBody>
      </p:sp>
      <p:sp>
        <p:nvSpPr>
          <p:cNvPr id="423939" name="Rectangle 3"/>
          <p:cNvSpPr>
            <a:spLocks noGrp="1" noRot="1"/>
          </p:cNvSpPr>
          <p:nvPr>
            <p:ph idx="1"/>
          </p:nvPr>
        </p:nvSpPr>
        <p:spPr>
          <a:xfrm>
            <a:off x="611188" y="2060575"/>
            <a:ext cx="8153400" cy="4176713"/>
          </a:xfrm>
        </p:spPr>
        <p:txBody>
          <a:bodyPr/>
          <a:lstStyle/>
          <a:p>
            <a:pPr eaLnBrk="1" hangingPunct="1">
              <a:lnSpc>
                <a:spcPct val="90000"/>
              </a:lnSpc>
            </a:pPr>
            <a:r>
              <a:rPr lang="en-US" altLang="zh-CN" sz="2800"/>
              <a:t>1NF</a:t>
            </a:r>
            <a:r>
              <a:rPr lang="zh-CN" altLang="en-US" sz="2800"/>
              <a:t>的定义</a:t>
            </a:r>
            <a:endParaRPr lang="zh-CN" altLang="en-US" sz="2800"/>
          </a:p>
          <a:p>
            <a:pPr eaLnBrk="1" hangingPunct="1">
              <a:lnSpc>
                <a:spcPct val="90000"/>
              </a:lnSpc>
              <a:buFont typeface="Wingdings" panose="05000000000000000000" pitchFamily="2" charset="2"/>
              <a:buNone/>
            </a:pPr>
            <a:r>
              <a:rPr lang="zh-CN" altLang="en-US" sz="2800"/>
              <a:t>	如果一个关系模式</a:t>
            </a:r>
            <a:r>
              <a:rPr lang="en-US" altLang="zh-CN" sz="2800"/>
              <a:t>R</a:t>
            </a:r>
            <a:r>
              <a:rPr lang="zh-CN" altLang="en-US" sz="2800"/>
              <a:t>的所有属性都是</a:t>
            </a:r>
            <a:r>
              <a:rPr lang="zh-CN" altLang="en-US" sz="2800">
                <a:solidFill>
                  <a:schemeClr val="tx2"/>
                </a:solidFill>
              </a:rPr>
              <a:t>不可分的基本数据项</a:t>
            </a:r>
            <a:r>
              <a:rPr lang="zh-CN" altLang="en-US" sz="2800"/>
              <a:t>，则</a:t>
            </a:r>
            <a:r>
              <a:rPr lang="en-US" altLang="zh-CN" sz="2800"/>
              <a:t>R∈1NF</a:t>
            </a:r>
            <a:r>
              <a:rPr lang="zh-CN" altLang="en-US"/>
              <a:t>。</a:t>
            </a:r>
            <a:endParaRPr lang="zh-CN" altLang="en-US"/>
          </a:p>
          <a:p>
            <a:pPr eaLnBrk="1" hangingPunct="1">
              <a:lnSpc>
                <a:spcPct val="90000"/>
              </a:lnSpc>
            </a:pPr>
            <a:endParaRPr lang="zh-CN" altLang="en-US"/>
          </a:p>
          <a:p>
            <a:pPr eaLnBrk="1" hangingPunct="1">
              <a:lnSpc>
                <a:spcPct val="90000"/>
              </a:lnSpc>
            </a:pPr>
            <a:r>
              <a:rPr lang="zh-CN" altLang="en-US" sz="2800"/>
              <a:t>第一范式是对关系模式的最起码的要求。不满足第一范式的数据库模式不能称为关系数据库。</a:t>
            </a:r>
            <a:endParaRPr lang="zh-CN" altLang="en-US" sz="2800"/>
          </a:p>
          <a:p>
            <a:pPr eaLnBrk="1" hangingPunct="1">
              <a:lnSpc>
                <a:spcPct val="90000"/>
              </a:lnSpc>
            </a:pPr>
            <a:endParaRPr lang="zh-CN" altLang="en-US" sz="2800"/>
          </a:p>
          <a:p>
            <a:pPr eaLnBrk="1" hangingPunct="1">
              <a:lnSpc>
                <a:spcPct val="90000"/>
              </a:lnSpc>
            </a:pPr>
            <a:r>
              <a:rPr lang="zh-CN" altLang="en-US" sz="2800"/>
              <a:t>但是满足第一范式的关系模式并不一定是一个好的关系模式。</a:t>
            </a:r>
            <a:endParaRPr lang="zh-CN" altLang="en-US" sz="2800"/>
          </a:p>
        </p:txBody>
      </p:sp>
      <p:sp>
        <p:nvSpPr>
          <p:cNvPr id="4" name="日期占位符 3"/>
          <p:cNvSpPr>
            <a:spLocks noGrp="1"/>
          </p:cNvSpPr>
          <p:nvPr>
            <p:ph type="dt" sz="quarter" idx="10"/>
          </p:nvPr>
        </p:nvSpPr>
        <p:spPr/>
        <p:txBody>
          <a:bodyPr/>
          <a:lstStyle/>
          <a:p>
            <a:pPr>
              <a:defRPr/>
            </a:pPr>
            <a:fld id="{CC42E86A-5DB4-4403-B9D8-B85F0621171F}" type="datetime1">
              <a:rPr lang="zh-CN" altLang="en-US"/>
            </a:fld>
            <a:endParaRPr lang="en-US" altLang="zh-CN"/>
          </a:p>
        </p:txBody>
      </p:sp>
      <p:sp>
        <p:nvSpPr>
          <p:cNvPr id="389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3939">
                                            <p:txEl>
                                              <p:pRg st="1" end="1"/>
                                            </p:txEl>
                                          </p:spTgt>
                                        </p:tgtEl>
                                        <p:attrNameLst>
                                          <p:attrName>style.visibility</p:attrName>
                                        </p:attrNameLst>
                                      </p:cBhvr>
                                      <p:to>
                                        <p:strVal val="visible"/>
                                      </p:to>
                                    </p:set>
                                    <p:animEffect transition="in" filter="blinds(horizontal)">
                                      <p:cBhvr>
                                        <p:cTn id="7" dur="500"/>
                                        <p:tgtEl>
                                          <p:spTgt spid="4239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3939">
                                            <p:txEl>
                                              <p:pRg st="3" end="3"/>
                                            </p:txEl>
                                          </p:spTgt>
                                        </p:tgtEl>
                                        <p:attrNameLst>
                                          <p:attrName>style.visibility</p:attrName>
                                        </p:attrNameLst>
                                      </p:cBhvr>
                                      <p:to>
                                        <p:strVal val="visible"/>
                                      </p:to>
                                    </p:set>
                                    <p:animEffect transition="in" filter="blinds(horizontal)">
                                      <p:cBhvr>
                                        <p:cTn id="12" dur="500"/>
                                        <p:tgtEl>
                                          <p:spTgt spid="42393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3939">
                                            <p:txEl>
                                              <p:pRg st="5" end="5"/>
                                            </p:txEl>
                                          </p:spTgt>
                                        </p:tgtEl>
                                        <p:attrNameLst>
                                          <p:attrName>style.visibility</p:attrName>
                                        </p:attrNameLst>
                                      </p:cBhvr>
                                      <p:to>
                                        <p:strVal val="visible"/>
                                      </p:to>
                                    </p:set>
                                    <p:animEffect transition="in" filter="blinds(horizontal)">
                                      <p:cBhvr>
                                        <p:cTn id="17" dur="500"/>
                                        <p:tgtEl>
                                          <p:spTgt spid="4239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p:cNvSpPr>
          <p:nvPr>
            <p:ph type="title"/>
          </p:nvPr>
        </p:nvSpPr>
        <p:spPr/>
        <p:txBody>
          <a:bodyPr/>
          <a:lstStyle/>
          <a:p>
            <a:pPr eaLnBrk="1" hangingPunct="1"/>
            <a:r>
              <a:rPr lang="en-US" altLang="zh-CN"/>
              <a:t>2NF</a:t>
            </a:r>
            <a:endParaRPr lang="en-US" altLang="zh-CN"/>
          </a:p>
        </p:txBody>
      </p:sp>
      <p:sp>
        <p:nvSpPr>
          <p:cNvPr id="424963"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zh-CN" altLang="en-US" sz="2400"/>
              <a:t>例</a:t>
            </a:r>
            <a:r>
              <a:rPr lang="en-US" altLang="zh-CN" sz="2400"/>
              <a:t>: </a:t>
            </a:r>
            <a:r>
              <a:rPr lang="zh-CN" altLang="en-US" sz="2400"/>
              <a:t>关系模式   </a:t>
            </a:r>
            <a:r>
              <a:rPr lang="en-US" altLang="zh-CN" sz="2400"/>
              <a:t>SLC(Sno, Sdept, Sloc, Cno, Grade)</a:t>
            </a:r>
            <a:endParaRPr lang="en-US" altLang="zh-CN" sz="2400"/>
          </a:p>
          <a:p>
            <a:pPr eaLnBrk="1" hangingPunct="1">
              <a:lnSpc>
                <a:spcPct val="90000"/>
              </a:lnSpc>
              <a:buFont typeface="Wingdings" panose="05000000000000000000" pitchFamily="2" charset="2"/>
              <a:buNone/>
            </a:pPr>
            <a:r>
              <a:rPr lang="en-US" altLang="zh-CN" sz="2400"/>
              <a:t>    Sloc</a:t>
            </a:r>
            <a:r>
              <a:rPr lang="zh-CN" altLang="en-US" sz="2400"/>
              <a:t>为学生住处，假设每个系的学生住在同一个地方。</a:t>
            </a:r>
            <a:endParaRPr lang="zh-CN" altLang="en-US" sz="2400"/>
          </a:p>
          <a:p>
            <a:pPr lvl="2" eaLnBrk="1" hangingPunct="1">
              <a:lnSpc>
                <a:spcPct val="90000"/>
              </a:lnSpc>
              <a:buFont typeface="Wingdings 2" panose="05020102010507070707" pitchFamily="18" charset="2"/>
              <a:buNone/>
            </a:pPr>
            <a:endParaRPr lang="zh-CN" altLang="en-US" sz="1800"/>
          </a:p>
          <a:p>
            <a:pPr eaLnBrk="1" hangingPunct="1">
              <a:lnSpc>
                <a:spcPct val="90000"/>
              </a:lnSpc>
            </a:pPr>
            <a:r>
              <a:rPr lang="zh-CN" altLang="en-US" sz="2400"/>
              <a:t>函数依赖包括：</a:t>
            </a:r>
            <a:endParaRPr lang="zh-CN" altLang="en-US" sz="2400"/>
          </a:p>
          <a:p>
            <a:pPr eaLnBrk="1" hangingPunct="1">
              <a:lnSpc>
                <a:spcPct val="80000"/>
              </a:lnSpc>
              <a:buFont typeface="Wingdings" panose="05000000000000000000" pitchFamily="2" charset="2"/>
              <a:buNone/>
            </a:pPr>
            <a:r>
              <a:rPr lang="zh-CN" altLang="en-US" sz="2400"/>
              <a:t>           </a:t>
            </a:r>
            <a:r>
              <a:rPr lang="en-US" altLang="zh-CN" sz="2400"/>
              <a:t>(Sno, Cno) </a:t>
            </a:r>
            <a:r>
              <a:rPr lang="en-US" altLang="zh-CN" sz="2400" baseline="30000"/>
              <a:t>f</a:t>
            </a:r>
            <a:r>
              <a:rPr lang="en-US" altLang="zh-CN" sz="2400"/>
              <a:t>     Grade</a:t>
            </a:r>
            <a:endParaRPr lang="en-US" altLang="zh-CN" sz="2400"/>
          </a:p>
          <a:p>
            <a:pPr eaLnBrk="1" hangingPunct="1">
              <a:lnSpc>
                <a:spcPct val="80000"/>
              </a:lnSpc>
              <a:buFont typeface="Wingdings" panose="05000000000000000000" pitchFamily="2" charset="2"/>
              <a:buNone/>
            </a:pPr>
            <a:r>
              <a:rPr lang="en-US" altLang="zh-CN" sz="2400"/>
              <a:t>           Sno → Sdept</a:t>
            </a:r>
            <a:endParaRPr lang="en-US" altLang="zh-CN" sz="2400"/>
          </a:p>
          <a:p>
            <a:pPr eaLnBrk="1" hangingPunct="1">
              <a:lnSpc>
                <a:spcPct val="80000"/>
              </a:lnSpc>
              <a:buFont typeface="Wingdings" panose="05000000000000000000" pitchFamily="2" charset="2"/>
              <a:buNone/>
            </a:pPr>
            <a:r>
              <a:rPr lang="en-US" altLang="zh-CN" sz="2400"/>
              <a:t>           (Sno, Cno)  </a:t>
            </a:r>
            <a:r>
              <a:rPr lang="en-US" altLang="zh-CN" sz="2400" baseline="30000"/>
              <a:t>P</a:t>
            </a:r>
            <a:r>
              <a:rPr lang="en-US" altLang="zh-CN" sz="2400"/>
              <a:t>   Sdept</a:t>
            </a:r>
            <a:endParaRPr lang="en-US" altLang="zh-CN" sz="2400"/>
          </a:p>
          <a:p>
            <a:pPr eaLnBrk="1" hangingPunct="1">
              <a:lnSpc>
                <a:spcPct val="80000"/>
              </a:lnSpc>
              <a:buFont typeface="Wingdings" panose="05000000000000000000" pitchFamily="2" charset="2"/>
              <a:buNone/>
            </a:pPr>
            <a:r>
              <a:rPr lang="en-US" altLang="zh-CN" sz="2400"/>
              <a:t>           Sno → Sloc</a:t>
            </a:r>
            <a:endParaRPr lang="en-US" altLang="zh-CN" sz="2400"/>
          </a:p>
          <a:p>
            <a:pPr eaLnBrk="1" hangingPunct="1">
              <a:lnSpc>
                <a:spcPct val="80000"/>
              </a:lnSpc>
              <a:buFont typeface="Wingdings" panose="05000000000000000000" pitchFamily="2" charset="2"/>
              <a:buNone/>
            </a:pPr>
            <a:r>
              <a:rPr lang="en-US" altLang="zh-CN" sz="2400"/>
              <a:t>           (Sno, Cno) </a:t>
            </a:r>
            <a:r>
              <a:rPr lang="en-US" altLang="zh-CN" sz="2400" baseline="30000"/>
              <a:t>P</a:t>
            </a:r>
            <a:r>
              <a:rPr lang="en-US" altLang="zh-CN" sz="2400"/>
              <a:t>     Sloc</a:t>
            </a:r>
            <a:endParaRPr lang="en-US" altLang="zh-CN" sz="2400"/>
          </a:p>
          <a:p>
            <a:pPr eaLnBrk="1" hangingPunct="1">
              <a:lnSpc>
                <a:spcPct val="80000"/>
              </a:lnSpc>
              <a:buFont typeface="Wingdings" panose="05000000000000000000" pitchFamily="2" charset="2"/>
              <a:buNone/>
            </a:pPr>
            <a:r>
              <a:rPr lang="en-US" altLang="zh-CN" sz="2400"/>
              <a:t>           Sdept → Sloc</a:t>
            </a:r>
            <a:endParaRPr lang="en-US" altLang="zh-CN" sz="2400"/>
          </a:p>
        </p:txBody>
      </p:sp>
      <p:sp>
        <p:nvSpPr>
          <p:cNvPr id="7" name="日期占位符 3"/>
          <p:cNvSpPr>
            <a:spLocks noGrp="1"/>
          </p:cNvSpPr>
          <p:nvPr>
            <p:ph type="dt" sz="quarter" idx="10"/>
          </p:nvPr>
        </p:nvSpPr>
        <p:spPr/>
        <p:txBody>
          <a:bodyPr/>
          <a:lstStyle/>
          <a:p>
            <a:pPr>
              <a:defRPr/>
            </a:pPr>
            <a:fld id="{BD06FA7C-241B-49D1-BA00-8435517B14C5}" type="datetime1">
              <a:rPr lang="zh-CN" altLang="en-US"/>
            </a:fld>
            <a:endParaRPr lang="en-US" altLang="zh-CN"/>
          </a:p>
        </p:txBody>
      </p:sp>
      <p:sp>
        <p:nvSpPr>
          <p:cNvPr id="399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424964" name="Line 4"/>
          <p:cNvSpPr>
            <a:spLocks noChangeShapeType="1"/>
          </p:cNvSpPr>
          <p:nvPr/>
        </p:nvSpPr>
        <p:spPr bwMode="auto">
          <a:xfrm>
            <a:off x="2786063" y="3643313"/>
            <a:ext cx="4572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4965" name="Line 5"/>
          <p:cNvSpPr>
            <a:spLocks noChangeShapeType="1"/>
          </p:cNvSpPr>
          <p:nvPr/>
        </p:nvSpPr>
        <p:spPr bwMode="auto">
          <a:xfrm>
            <a:off x="2857500" y="4357688"/>
            <a:ext cx="3810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4966" name="Line 6"/>
          <p:cNvSpPr>
            <a:spLocks noChangeShapeType="1"/>
          </p:cNvSpPr>
          <p:nvPr/>
        </p:nvSpPr>
        <p:spPr bwMode="auto">
          <a:xfrm>
            <a:off x="2786063" y="5143500"/>
            <a:ext cx="4572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4963">
                                            <p:txEl>
                                              <p:pRg st="4" end="4"/>
                                            </p:txEl>
                                          </p:spTgt>
                                        </p:tgtEl>
                                        <p:attrNameLst>
                                          <p:attrName>style.visibility</p:attrName>
                                        </p:attrNameLst>
                                      </p:cBhvr>
                                      <p:to>
                                        <p:strVal val="visible"/>
                                      </p:to>
                                    </p:set>
                                    <p:animEffect transition="in" filter="blinds(horizontal)">
                                      <p:cBhvr>
                                        <p:cTn id="7" dur="500"/>
                                        <p:tgtEl>
                                          <p:spTgt spid="42496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4964"/>
                                        </p:tgtEl>
                                        <p:attrNameLst>
                                          <p:attrName>style.visibility</p:attrName>
                                        </p:attrNameLst>
                                      </p:cBhvr>
                                      <p:to>
                                        <p:strVal val="visible"/>
                                      </p:to>
                                    </p:set>
                                    <p:animEffect transition="in" filter="blinds(horizontal)">
                                      <p:cBhvr>
                                        <p:cTn id="12" dur="500"/>
                                        <p:tgtEl>
                                          <p:spTgt spid="42496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4963">
                                            <p:txEl>
                                              <p:pRg st="5" end="5"/>
                                            </p:txEl>
                                          </p:spTgt>
                                        </p:tgtEl>
                                        <p:attrNameLst>
                                          <p:attrName>style.visibility</p:attrName>
                                        </p:attrNameLst>
                                      </p:cBhvr>
                                      <p:to>
                                        <p:strVal val="visible"/>
                                      </p:to>
                                    </p:set>
                                    <p:animEffect transition="in" filter="blinds(horizontal)">
                                      <p:cBhvr>
                                        <p:cTn id="17" dur="500"/>
                                        <p:tgtEl>
                                          <p:spTgt spid="42496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24963">
                                            <p:txEl>
                                              <p:pRg st="6" end="6"/>
                                            </p:txEl>
                                          </p:spTgt>
                                        </p:tgtEl>
                                        <p:attrNameLst>
                                          <p:attrName>style.visibility</p:attrName>
                                        </p:attrNameLst>
                                      </p:cBhvr>
                                      <p:to>
                                        <p:strVal val="visible"/>
                                      </p:to>
                                    </p:set>
                                    <p:animEffect transition="in" filter="blinds(horizontal)">
                                      <p:cBhvr>
                                        <p:cTn id="22" dur="500"/>
                                        <p:tgtEl>
                                          <p:spTgt spid="42496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24965"/>
                                        </p:tgtEl>
                                        <p:attrNameLst>
                                          <p:attrName>style.visibility</p:attrName>
                                        </p:attrNameLst>
                                      </p:cBhvr>
                                      <p:to>
                                        <p:strVal val="visible"/>
                                      </p:to>
                                    </p:set>
                                    <p:animEffect transition="in" filter="blinds(horizontal)">
                                      <p:cBhvr>
                                        <p:cTn id="27" dur="500"/>
                                        <p:tgtEl>
                                          <p:spTgt spid="42496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24963">
                                            <p:txEl>
                                              <p:pRg st="7" end="7"/>
                                            </p:txEl>
                                          </p:spTgt>
                                        </p:tgtEl>
                                        <p:attrNameLst>
                                          <p:attrName>style.visibility</p:attrName>
                                        </p:attrNameLst>
                                      </p:cBhvr>
                                      <p:to>
                                        <p:strVal val="visible"/>
                                      </p:to>
                                    </p:set>
                                    <p:animEffect transition="in" filter="blinds(horizontal)">
                                      <p:cBhvr>
                                        <p:cTn id="32" dur="500"/>
                                        <p:tgtEl>
                                          <p:spTgt spid="42496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24963">
                                            <p:txEl>
                                              <p:pRg st="8" end="8"/>
                                            </p:txEl>
                                          </p:spTgt>
                                        </p:tgtEl>
                                        <p:attrNameLst>
                                          <p:attrName>style.visibility</p:attrName>
                                        </p:attrNameLst>
                                      </p:cBhvr>
                                      <p:to>
                                        <p:strVal val="visible"/>
                                      </p:to>
                                    </p:set>
                                    <p:animEffect transition="in" filter="blinds(horizontal)">
                                      <p:cBhvr>
                                        <p:cTn id="37" dur="500"/>
                                        <p:tgtEl>
                                          <p:spTgt spid="42496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24966"/>
                                        </p:tgtEl>
                                        <p:attrNameLst>
                                          <p:attrName>style.visibility</p:attrName>
                                        </p:attrNameLst>
                                      </p:cBhvr>
                                      <p:to>
                                        <p:strVal val="visible"/>
                                      </p:to>
                                    </p:set>
                                    <p:animEffect transition="in" filter="blinds(horizontal)">
                                      <p:cBhvr>
                                        <p:cTn id="42" dur="500"/>
                                        <p:tgtEl>
                                          <p:spTgt spid="42496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24963">
                                            <p:txEl>
                                              <p:pRg st="9" end="9"/>
                                            </p:txEl>
                                          </p:spTgt>
                                        </p:tgtEl>
                                        <p:attrNameLst>
                                          <p:attrName>style.visibility</p:attrName>
                                        </p:attrNameLst>
                                      </p:cBhvr>
                                      <p:to>
                                        <p:strVal val="visible"/>
                                      </p:to>
                                    </p:set>
                                    <p:animEffect transition="in" filter="blinds(horizontal)">
                                      <p:cBhvr>
                                        <p:cTn id="47" dur="500"/>
                                        <p:tgtEl>
                                          <p:spTgt spid="4249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p:cNvSpPr>
          <p:nvPr>
            <p:ph type="title"/>
          </p:nvPr>
        </p:nvSpPr>
        <p:spPr>
          <a:xfrm>
            <a:off x="457200" y="428625"/>
            <a:ext cx="8229600" cy="1143000"/>
          </a:xfrm>
        </p:spPr>
        <p:txBody>
          <a:bodyPr/>
          <a:lstStyle/>
          <a:p>
            <a:pPr eaLnBrk="1" hangingPunct="1"/>
            <a:r>
              <a:rPr lang="en-US" altLang="zh-CN"/>
              <a:t> 2NF</a:t>
            </a:r>
            <a:endParaRPr lang="en-US" altLang="zh-CN"/>
          </a:p>
        </p:txBody>
      </p:sp>
      <p:sp>
        <p:nvSpPr>
          <p:cNvPr id="35845" name="Rectangle 3"/>
          <p:cNvSpPr>
            <a:spLocks noGrp="1" noRot="1" noChangeArrowheads="1"/>
          </p:cNvSpPr>
          <p:nvPr>
            <p:ph idx="1"/>
          </p:nvPr>
        </p:nvSpPr>
        <p:spPr>
          <a:xfrm>
            <a:off x="900113" y="1989138"/>
            <a:ext cx="7772400" cy="4114800"/>
          </a:xfrm>
        </p:spPr>
        <p:txBody>
          <a:bodyPr>
            <a:normAutofit lnSpcReduction="10000"/>
          </a:bodyPr>
          <a:lstStyle/>
          <a:p>
            <a:pPr marL="274320" indent="-274320" eaLnBrk="1" fontAlgn="auto" hangingPunct="1">
              <a:lnSpc>
                <a:spcPct val="90000"/>
              </a:lnSpc>
              <a:spcAft>
                <a:spcPts val="0"/>
              </a:spcAft>
              <a:buClr>
                <a:schemeClr val="accent3"/>
              </a:buClr>
              <a:buFont typeface="Wingdings" panose="05000000000000000000" pitchFamily="2" charset="2"/>
              <a:buNone/>
              <a:defRPr/>
            </a:pPr>
            <a:endParaRPr lang="en-US" altLang="zh-CN" sz="2800" dirty="0"/>
          </a:p>
          <a:p>
            <a:pPr marL="274320" indent="-274320" eaLnBrk="1" fontAlgn="auto" hangingPunct="1">
              <a:lnSpc>
                <a:spcPct val="90000"/>
              </a:lnSpc>
              <a:spcAft>
                <a:spcPts val="0"/>
              </a:spcAft>
              <a:buClr>
                <a:schemeClr val="accent3"/>
              </a:buClr>
              <a:buFont typeface="Wingdings" panose="05000000000000000000" pitchFamily="2" charset="2"/>
              <a:buNone/>
              <a:defRPr/>
            </a:pPr>
            <a:endParaRPr lang="en-US" altLang="zh-CN" sz="2800" dirty="0"/>
          </a:p>
          <a:p>
            <a:pPr marL="274320" indent="-274320" eaLnBrk="1" fontAlgn="auto" hangingPunct="1">
              <a:lnSpc>
                <a:spcPct val="90000"/>
              </a:lnSpc>
              <a:spcAft>
                <a:spcPts val="0"/>
              </a:spcAft>
              <a:buClr>
                <a:schemeClr val="accent3"/>
              </a:buClr>
              <a:buFont typeface="Wingdings" panose="05000000000000000000" pitchFamily="2" charset="2"/>
              <a:buNone/>
              <a:defRPr/>
            </a:pPr>
            <a:endParaRPr lang="en-US" altLang="zh-CN" sz="2800" dirty="0"/>
          </a:p>
          <a:p>
            <a:pPr marL="274320" indent="-274320" eaLnBrk="1" fontAlgn="auto" hangingPunct="1">
              <a:lnSpc>
                <a:spcPct val="90000"/>
              </a:lnSpc>
              <a:spcAft>
                <a:spcPts val="0"/>
              </a:spcAft>
              <a:buClr>
                <a:schemeClr val="accent3"/>
              </a:buClr>
              <a:buFont typeface="Wingdings" panose="05000000000000000000" pitchFamily="2" charset="2"/>
              <a:buNone/>
              <a:defRPr/>
            </a:pPr>
            <a:endParaRPr lang="en-US" altLang="zh-CN" sz="2800" dirty="0"/>
          </a:p>
          <a:p>
            <a:pPr marL="274320" indent="-274320" eaLnBrk="1" fontAlgn="auto" hangingPunct="1">
              <a:lnSpc>
                <a:spcPct val="90000"/>
              </a:lnSpc>
              <a:spcAft>
                <a:spcPts val="0"/>
              </a:spcAft>
              <a:buClr>
                <a:schemeClr val="accent3"/>
              </a:buClr>
              <a:buFont typeface="Wingdings" panose="05000000000000000000" pitchFamily="2" charset="2"/>
              <a:buNone/>
              <a:defRPr/>
            </a:pPr>
            <a:endParaRPr lang="en-US" altLang="zh-CN" sz="2800" dirty="0"/>
          </a:p>
          <a:p>
            <a:pPr marL="274320" indent="-274320" eaLnBrk="1" fontAlgn="auto" hangingPunct="1">
              <a:lnSpc>
                <a:spcPct val="90000"/>
              </a:lnSpc>
              <a:spcAft>
                <a:spcPts val="0"/>
              </a:spcAft>
              <a:buClr>
                <a:schemeClr val="accent3"/>
              </a:buClr>
              <a:buFont typeface="Wingdings" panose="05000000000000000000" pitchFamily="2" charset="2"/>
              <a:buNone/>
              <a:defRPr/>
            </a:pPr>
            <a:endParaRPr lang="en-US" altLang="zh-CN" sz="2800" dirty="0"/>
          </a:p>
          <a:p>
            <a:pPr marL="274320" indent="-274320" eaLnBrk="1" fontAlgn="auto" hangingPunct="1">
              <a:lnSpc>
                <a:spcPct val="130000"/>
              </a:lnSpc>
              <a:spcAft>
                <a:spcPts val="0"/>
              </a:spcAft>
              <a:buClr>
                <a:schemeClr val="accent3"/>
              </a:buClr>
              <a:buFont typeface="Wingdings 2" panose="05020102010507070707"/>
              <a:buChar char=""/>
              <a:defRPr/>
            </a:pPr>
            <a:r>
              <a:rPr lang="en-US" altLang="zh-CN" sz="2400" dirty="0"/>
              <a:t>SLC</a:t>
            </a:r>
            <a:r>
              <a:rPr lang="zh-CN" altLang="en-US" sz="2400" dirty="0"/>
              <a:t>的码为</a:t>
            </a:r>
            <a:r>
              <a:rPr lang="en-US" altLang="zh-CN" sz="2400" dirty="0"/>
              <a:t>(</a:t>
            </a:r>
            <a:r>
              <a:rPr lang="en-US" altLang="zh-CN" sz="2400" dirty="0" err="1"/>
              <a:t>Sno</a:t>
            </a:r>
            <a:r>
              <a:rPr lang="en-US" altLang="zh-CN" sz="2400" dirty="0"/>
              <a:t>, </a:t>
            </a:r>
            <a:r>
              <a:rPr lang="en-US" altLang="zh-CN" sz="2400" dirty="0" err="1"/>
              <a:t>Cno</a:t>
            </a:r>
            <a:r>
              <a:rPr lang="en-US" altLang="zh-CN" sz="2400" dirty="0"/>
              <a:t>)</a:t>
            </a:r>
            <a:endParaRPr lang="en-US" altLang="zh-CN" sz="2400" dirty="0"/>
          </a:p>
          <a:p>
            <a:pPr marL="274320" indent="-274320" eaLnBrk="1" fontAlgn="auto" hangingPunct="1">
              <a:lnSpc>
                <a:spcPct val="130000"/>
              </a:lnSpc>
              <a:spcAft>
                <a:spcPts val="0"/>
              </a:spcAft>
              <a:buClr>
                <a:schemeClr val="accent3"/>
              </a:buClr>
              <a:buFont typeface="Wingdings 2" panose="05020102010507070707"/>
              <a:buChar char=""/>
              <a:defRPr/>
            </a:pPr>
            <a:r>
              <a:rPr lang="en-US" altLang="zh-CN" sz="2400" dirty="0"/>
              <a:t>SLC</a:t>
            </a:r>
            <a:r>
              <a:rPr lang="zh-CN" altLang="en-US" sz="2400" dirty="0"/>
              <a:t>满足第一范式。</a:t>
            </a:r>
            <a:endParaRPr lang="zh-CN" altLang="en-US" sz="2400" dirty="0"/>
          </a:p>
          <a:p>
            <a:pPr marL="274320" indent="-274320" eaLnBrk="1" fontAlgn="auto" hangingPunct="1">
              <a:lnSpc>
                <a:spcPct val="130000"/>
              </a:lnSpc>
              <a:spcAft>
                <a:spcPts val="0"/>
              </a:spcAft>
              <a:buClr>
                <a:schemeClr val="accent3"/>
              </a:buClr>
              <a:buFont typeface="Wingdings 2" panose="05020102010507070707"/>
              <a:buChar char=""/>
              <a:defRPr/>
            </a:pPr>
            <a:r>
              <a:rPr lang="zh-CN" altLang="en-US" sz="2400" dirty="0"/>
              <a:t> 非主属性</a:t>
            </a:r>
            <a:r>
              <a:rPr lang="en-US" altLang="zh-CN" sz="2400" dirty="0" err="1"/>
              <a:t>Sdept</a:t>
            </a:r>
            <a:r>
              <a:rPr lang="zh-CN" altLang="en-US" sz="2400" dirty="0"/>
              <a:t>和</a:t>
            </a:r>
            <a:r>
              <a:rPr lang="en-US" altLang="zh-CN" sz="2400" dirty="0" err="1"/>
              <a:t>Sloc</a:t>
            </a:r>
            <a:r>
              <a:rPr lang="zh-CN" altLang="en-US" sz="2400" dirty="0"/>
              <a:t>部分函数依赖于码</a:t>
            </a:r>
            <a:r>
              <a:rPr lang="en-US" altLang="zh-CN" sz="2400" dirty="0"/>
              <a:t>(</a:t>
            </a:r>
            <a:r>
              <a:rPr lang="en-US" altLang="zh-CN" sz="2400" dirty="0" err="1"/>
              <a:t>Sno</a:t>
            </a:r>
            <a:r>
              <a:rPr lang="en-US" altLang="zh-CN" sz="2400" dirty="0"/>
              <a:t>, </a:t>
            </a:r>
            <a:r>
              <a:rPr lang="en-US" altLang="zh-CN" sz="2400" dirty="0" err="1"/>
              <a:t>Cno</a:t>
            </a:r>
            <a:r>
              <a:rPr lang="en-US" altLang="zh-CN" sz="2400" dirty="0"/>
              <a:t>)</a:t>
            </a:r>
            <a:endParaRPr lang="en-US" altLang="zh-CN" sz="2400" dirty="0"/>
          </a:p>
          <a:p>
            <a:pPr marL="274320" indent="-274320" eaLnBrk="1" fontAlgn="auto" hangingPunct="1">
              <a:lnSpc>
                <a:spcPct val="130000"/>
              </a:lnSpc>
              <a:spcAft>
                <a:spcPts val="0"/>
              </a:spcAft>
              <a:buClr>
                <a:schemeClr val="accent3"/>
              </a:buClr>
              <a:buFont typeface="Wingdings 2" panose="05020102010507070707"/>
              <a:buChar char=""/>
              <a:defRPr/>
            </a:pPr>
            <a:endParaRPr lang="en-US" altLang="zh-CN" sz="2400" dirty="0"/>
          </a:p>
          <a:p>
            <a:pPr marL="274320" indent="-274320" eaLnBrk="1" fontAlgn="auto" hangingPunct="1">
              <a:lnSpc>
                <a:spcPct val="90000"/>
              </a:lnSpc>
              <a:spcAft>
                <a:spcPts val="0"/>
              </a:spcAft>
              <a:buClr>
                <a:schemeClr val="accent3"/>
              </a:buClr>
              <a:buFont typeface="Wingdings" panose="05000000000000000000" pitchFamily="2" charset="2"/>
              <a:buNone/>
              <a:defRPr/>
            </a:pPr>
            <a:endParaRPr lang="en-US" altLang="zh-CN" sz="2400" dirty="0"/>
          </a:p>
        </p:txBody>
      </p:sp>
      <p:sp>
        <p:nvSpPr>
          <p:cNvPr id="18" name="日期占位符 3"/>
          <p:cNvSpPr>
            <a:spLocks noGrp="1"/>
          </p:cNvSpPr>
          <p:nvPr>
            <p:ph type="dt" sz="quarter" idx="10"/>
          </p:nvPr>
        </p:nvSpPr>
        <p:spPr/>
        <p:txBody>
          <a:bodyPr/>
          <a:lstStyle/>
          <a:p>
            <a:pPr>
              <a:defRPr/>
            </a:pPr>
            <a:fld id="{E8180429-8461-4DAC-AE24-1063E216EBD4}" type="datetime1">
              <a:rPr lang="zh-CN" altLang="en-US"/>
            </a:fld>
            <a:endParaRPr lang="en-US" altLang="zh-CN"/>
          </a:p>
        </p:txBody>
      </p:sp>
      <p:sp>
        <p:nvSpPr>
          <p:cNvPr id="409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pSp>
        <p:nvGrpSpPr>
          <p:cNvPr id="40966" name="Group 4"/>
          <p:cNvGrpSpPr/>
          <p:nvPr/>
        </p:nvGrpSpPr>
        <p:grpSpPr bwMode="auto">
          <a:xfrm>
            <a:off x="1547813" y="1500188"/>
            <a:ext cx="5715000" cy="3048000"/>
            <a:chOff x="1152" y="1248"/>
            <a:chExt cx="3600" cy="1920"/>
          </a:xfrm>
        </p:grpSpPr>
        <p:sp>
          <p:nvSpPr>
            <p:cNvPr id="40967" name="Rectangle 5"/>
            <p:cNvSpPr>
              <a:spLocks noChangeArrowheads="1"/>
            </p:cNvSpPr>
            <p:nvPr/>
          </p:nvSpPr>
          <p:spPr bwMode="auto">
            <a:xfrm>
              <a:off x="2438" y="1376"/>
              <a:ext cx="1157" cy="179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40968" name="Text Box 6"/>
            <p:cNvSpPr txBox="1">
              <a:spLocks noChangeArrowheads="1"/>
            </p:cNvSpPr>
            <p:nvPr/>
          </p:nvSpPr>
          <p:spPr bwMode="auto">
            <a:xfrm>
              <a:off x="2695" y="1632"/>
              <a:ext cx="643"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Sno</a:t>
              </a:r>
              <a:endParaRPr kumimoji="0" lang="en-US" altLang="zh-CN" sz="2800">
                <a:latin typeface="Times New Roman" panose="02020603050405020304" pitchFamily="18" charset="0"/>
              </a:endParaRPr>
            </a:p>
          </p:txBody>
        </p:sp>
        <p:sp>
          <p:nvSpPr>
            <p:cNvPr id="40969" name="Text Box 7"/>
            <p:cNvSpPr txBox="1">
              <a:spLocks noChangeArrowheads="1"/>
            </p:cNvSpPr>
            <p:nvPr/>
          </p:nvSpPr>
          <p:spPr bwMode="auto">
            <a:xfrm>
              <a:off x="2695" y="2528"/>
              <a:ext cx="643"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Cno</a:t>
              </a:r>
              <a:endParaRPr kumimoji="0" lang="en-US" altLang="zh-CN" sz="2800">
                <a:latin typeface="Times New Roman" panose="02020603050405020304" pitchFamily="18" charset="0"/>
              </a:endParaRPr>
            </a:p>
          </p:txBody>
        </p:sp>
        <p:sp>
          <p:nvSpPr>
            <p:cNvPr id="40970" name="Text Box 8"/>
            <p:cNvSpPr txBox="1">
              <a:spLocks noChangeArrowheads="1"/>
            </p:cNvSpPr>
            <p:nvPr/>
          </p:nvSpPr>
          <p:spPr bwMode="auto">
            <a:xfrm>
              <a:off x="1281" y="2144"/>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Grade</a:t>
              </a:r>
              <a:endParaRPr kumimoji="0" lang="en-US" altLang="zh-CN" sz="2800" b="1">
                <a:latin typeface="Times New Roman" panose="02020603050405020304" pitchFamily="18" charset="0"/>
              </a:endParaRPr>
            </a:p>
          </p:txBody>
        </p:sp>
        <p:sp>
          <p:nvSpPr>
            <p:cNvPr id="40971" name="Text Box 9"/>
            <p:cNvSpPr txBox="1">
              <a:spLocks noChangeArrowheads="1"/>
            </p:cNvSpPr>
            <p:nvPr/>
          </p:nvSpPr>
          <p:spPr bwMode="auto">
            <a:xfrm>
              <a:off x="3981" y="1632"/>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Sdept</a:t>
              </a:r>
              <a:endParaRPr kumimoji="0" lang="en-US" altLang="zh-CN" sz="2800">
                <a:latin typeface="Times New Roman" panose="02020603050405020304" pitchFamily="18" charset="0"/>
              </a:endParaRPr>
            </a:p>
          </p:txBody>
        </p:sp>
        <p:sp>
          <p:nvSpPr>
            <p:cNvPr id="40972" name="Text Box 10"/>
            <p:cNvSpPr txBox="1">
              <a:spLocks noChangeArrowheads="1"/>
            </p:cNvSpPr>
            <p:nvPr/>
          </p:nvSpPr>
          <p:spPr bwMode="auto">
            <a:xfrm>
              <a:off x="3981" y="2528"/>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Sloc</a:t>
              </a:r>
              <a:endParaRPr kumimoji="0" lang="en-US" altLang="zh-CN" sz="2800">
                <a:latin typeface="Times New Roman" panose="02020603050405020304" pitchFamily="18" charset="0"/>
              </a:endParaRPr>
            </a:p>
          </p:txBody>
        </p:sp>
        <p:sp>
          <p:nvSpPr>
            <p:cNvPr id="40973" name="Line 11"/>
            <p:cNvSpPr>
              <a:spLocks noChangeShapeType="1"/>
            </p:cNvSpPr>
            <p:nvPr/>
          </p:nvSpPr>
          <p:spPr bwMode="auto">
            <a:xfrm flipH="1">
              <a:off x="2052" y="2272"/>
              <a:ext cx="386"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4" name="Line 12"/>
            <p:cNvSpPr>
              <a:spLocks noChangeShapeType="1"/>
            </p:cNvSpPr>
            <p:nvPr/>
          </p:nvSpPr>
          <p:spPr bwMode="auto">
            <a:xfrm>
              <a:off x="3338" y="1760"/>
              <a:ext cx="643"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5" name="Line 13"/>
            <p:cNvSpPr>
              <a:spLocks noChangeShapeType="1"/>
            </p:cNvSpPr>
            <p:nvPr/>
          </p:nvSpPr>
          <p:spPr bwMode="auto">
            <a:xfrm>
              <a:off x="3338" y="1760"/>
              <a:ext cx="643" cy="896"/>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6" name="Line 14"/>
            <p:cNvSpPr>
              <a:spLocks noChangeShapeType="1"/>
            </p:cNvSpPr>
            <p:nvPr/>
          </p:nvSpPr>
          <p:spPr bwMode="auto">
            <a:xfrm flipV="1">
              <a:off x="3595" y="1888"/>
              <a:ext cx="386" cy="640"/>
            </a:xfrm>
            <a:prstGeom prst="line">
              <a:avLst/>
            </a:prstGeom>
            <a:noFill/>
            <a:ln w="38100">
              <a:solidFill>
                <a:srgbClr val="00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7" name="Line 15"/>
            <p:cNvSpPr>
              <a:spLocks noChangeShapeType="1"/>
            </p:cNvSpPr>
            <p:nvPr/>
          </p:nvSpPr>
          <p:spPr bwMode="auto">
            <a:xfrm>
              <a:off x="3595" y="2528"/>
              <a:ext cx="386" cy="256"/>
            </a:xfrm>
            <a:prstGeom prst="line">
              <a:avLst/>
            </a:prstGeom>
            <a:noFill/>
            <a:ln w="38100" cap="rnd">
              <a:solidFill>
                <a:srgbClr val="00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8" name="Line 16"/>
            <p:cNvSpPr>
              <a:spLocks noChangeShapeType="1"/>
            </p:cNvSpPr>
            <p:nvPr/>
          </p:nvSpPr>
          <p:spPr bwMode="auto">
            <a:xfrm>
              <a:off x="4366" y="2016"/>
              <a:ext cx="0" cy="51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9" name="Text Box 17"/>
            <p:cNvSpPr txBox="1">
              <a:spLocks noChangeArrowheads="1"/>
            </p:cNvSpPr>
            <p:nvPr/>
          </p:nvSpPr>
          <p:spPr bwMode="auto">
            <a:xfrm>
              <a:off x="1152" y="1248"/>
              <a:ext cx="77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SLC</a:t>
              </a:r>
              <a:endParaRPr kumimoji="0" lang="en-US" altLang="zh-CN" sz="2800" b="1">
                <a:latin typeface="Times New Roman" panose="02020603050405020304" pitchFamily="18" charset="0"/>
              </a:endParaRPr>
            </a:p>
          </p:txBody>
        </p: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p:txBody>
          <a:bodyPr/>
          <a:lstStyle/>
          <a:p>
            <a:pPr eaLnBrk="1" hangingPunct="1"/>
            <a:r>
              <a:rPr lang="en-US" altLang="zh-CN" sz="4000"/>
              <a:t>SLC</a:t>
            </a:r>
            <a:r>
              <a:rPr lang="zh-CN" altLang="en-US" sz="4000"/>
              <a:t>不是一个好的关系模式</a:t>
            </a:r>
            <a:endParaRPr lang="zh-CN" altLang="en-US" sz="4000"/>
          </a:p>
        </p:txBody>
      </p:sp>
      <p:sp>
        <p:nvSpPr>
          <p:cNvPr id="427011" name="Rectangle 3"/>
          <p:cNvSpPr>
            <a:spLocks noGrp="1" noRot="1"/>
          </p:cNvSpPr>
          <p:nvPr>
            <p:ph idx="1"/>
          </p:nvPr>
        </p:nvSpPr>
        <p:spPr/>
        <p:txBody>
          <a:bodyPr/>
          <a:lstStyle/>
          <a:p>
            <a:pPr eaLnBrk="1" hangingPunct="1">
              <a:lnSpc>
                <a:spcPct val="110000"/>
              </a:lnSpc>
              <a:buFont typeface="Wingdings" panose="05000000000000000000" pitchFamily="2" charset="2"/>
              <a:buNone/>
            </a:pPr>
            <a:r>
              <a:rPr lang="en-US" altLang="zh-CN" sz="2800"/>
              <a:t>(1) </a:t>
            </a:r>
            <a:r>
              <a:rPr lang="zh-CN" altLang="en-US" sz="2800"/>
              <a:t>插入异常</a:t>
            </a:r>
            <a:endParaRPr lang="zh-CN" altLang="en-US" sz="2800"/>
          </a:p>
          <a:p>
            <a:pPr lvl="1" eaLnBrk="1" hangingPunct="1">
              <a:lnSpc>
                <a:spcPct val="110000"/>
              </a:lnSpc>
              <a:buFont typeface="Wingdings" panose="05000000000000000000" pitchFamily="2" charset="2"/>
              <a:buNone/>
            </a:pPr>
            <a:r>
              <a:rPr lang="zh-CN" altLang="en-US"/>
              <a:t>	假设</a:t>
            </a:r>
            <a:r>
              <a:rPr lang="en-US" altLang="zh-CN"/>
              <a:t>Sno</a:t>
            </a:r>
            <a:r>
              <a:rPr lang="zh-CN" altLang="en-US"/>
              <a:t>＝</a:t>
            </a:r>
            <a:r>
              <a:rPr lang="en-US" altLang="zh-CN"/>
              <a:t>95102</a:t>
            </a:r>
            <a:r>
              <a:rPr lang="zh-CN" altLang="en-US"/>
              <a:t>，</a:t>
            </a:r>
            <a:r>
              <a:rPr lang="en-US" altLang="zh-CN"/>
              <a:t>Sdept</a:t>
            </a:r>
            <a:r>
              <a:rPr lang="zh-CN" altLang="en-US"/>
              <a:t>＝</a:t>
            </a:r>
            <a:r>
              <a:rPr lang="en-US" altLang="zh-CN"/>
              <a:t>IS</a:t>
            </a:r>
            <a:r>
              <a:rPr lang="zh-CN" altLang="en-US"/>
              <a:t>，</a:t>
            </a:r>
            <a:r>
              <a:rPr lang="en-US" altLang="zh-CN"/>
              <a:t>Sloc</a:t>
            </a:r>
            <a:r>
              <a:rPr lang="zh-CN" altLang="en-US"/>
              <a:t>＝</a:t>
            </a:r>
            <a:r>
              <a:rPr lang="en-US" altLang="zh-CN"/>
              <a:t>N</a:t>
            </a:r>
            <a:r>
              <a:rPr lang="zh-CN" altLang="en-US"/>
              <a:t>的学生还未选课，因课程号是主属性，因此该学生的信息无法插入</a:t>
            </a:r>
            <a:r>
              <a:rPr lang="en-US" altLang="zh-CN"/>
              <a:t>SLC</a:t>
            </a:r>
            <a:r>
              <a:rPr lang="zh-CN" altLang="en-US"/>
              <a:t>。</a:t>
            </a:r>
            <a:endParaRPr lang="zh-CN" altLang="en-US"/>
          </a:p>
          <a:p>
            <a:pPr eaLnBrk="1" hangingPunct="1">
              <a:lnSpc>
                <a:spcPct val="110000"/>
              </a:lnSpc>
              <a:buFont typeface="Wingdings" panose="05000000000000000000" pitchFamily="2" charset="2"/>
              <a:buNone/>
            </a:pPr>
            <a:r>
              <a:rPr lang="en-US" altLang="zh-CN" sz="2800"/>
              <a:t>(2) </a:t>
            </a:r>
            <a:r>
              <a:rPr lang="zh-CN" altLang="en-US" sz="2800"/>
              <a:t>删除异常</a:t>
            </a:r>
            <a:endParaRPr lang="zh-CN" altLang="en-US" sz="2800"/>
          </a:p>
          <a:p>
            <a:pPr lvl="1" eaLnBrk="1" hangingPunct="1">
              <a:lnSpc>
                <a:spcPct val="110000"/>
              </a:lnSpc>
              <a:buClrTx/>
              <a:buFontTx/>
              <a:buNone/>
            </a:pPr>
            <a:r>
              <a:rPr lang="zh-CN" altLang="en-US"/>
              <a:t>   假定某个学生本来只选修了</a:t>
            </a:r>
            <a:r>
              <a:rPr lang="en-US" altLang="zh-CN"/>
              <a:t>3</a:t>
            </a:r>
            <a:r>
              <a:rPr lang="zh-CN" altLang="en-US"/>
              <a:t>号课程这一门课。现在因身体不适，他连</a:t>
            </a:r>
            <a:r>
              <a:rPr lang="en-US" altLang="zh-CN"/>
              <a:t>3</a:t>
            </a:r>
            <a:r>
              <a:rPr lang="zh-CN" altLang="en-US"/>
              <a:t>号课程也不选修了。因课程号是主属性，此操作将导致该学生信息的整个元组都要删除。 </a:t>
            </a:r>
            <a:endParaRPr lang="zh-CN" altLang="en-US"/>
          </a:p>
        </p:txBody>
      </p:sp>
      <p:sp>
        <p:nvSpPr>
          <p:cNvPr id="4" name="日期占位符 3"/>
          <p:cNvSpPr>
            <a:spLocks noGrp="1"/>
          </p:cNvSpPr>
          <p:nvPr>
            <p:ph type="dt" sz="quarter" idx="10"/>
          </p:nvPr>
        </p:nvSpPr>
        <p:spPr/>
        <p:txBody>
          <a:bodyPr/>
          <a:lstStyle/>
          <a:p>
            <a:pPr>
              <a:defRPr/>
            </a:pPr>
            <a:fld id="{30384B95-7AC9-4084-82CC-7DB92112D3B4}" type="datetime1">
              <a:rPr lang="zh-CN" altLang="en-US"/>
            </a:fld>
            <a:endParaRPr lang="en-US" altLang="zh-CN"/>
          </a:p>
        </p:txBody>
      </p:sp>
      <p:sp>
        <p:nvSpPr>
          <p:cNvPr id="419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7011">
                                            <p:txEl>
                                              <p:pRg st="2" end="2"/>
                                            </p:txEl>
                                          </p:spTgt>
                                        </p:tgtEl>
                                        <p:attrNameLst>
                                          <p:attrName>style.visibility</p:attrName>
                                        </p:attrNameLst>
                                      </p:cBhvr>
                                      <p:to>
                                        <p:strVal val="visible"/>
                                      </p:to>
                                    </p:set>
                                    <p:animEffect transition="in" filter="blinds(horizontal)">
                                      <p:cBhvr>
                                        <p:cTn id="7" dur="500"/>
                                        <p:tgtEl>
                                          <p:spTgt spid="42701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27011">
                                            <p:txEl>
                                              <p:pRg st="3" end="3"/>
                                            </p:txEl>
                                          </p:spTgt>
                                        </p:tgtEl>
                                        <p:attrNameLst>
                                          <p:attrName>style.visibility</p:attrName>
                                        </p:attrNameLst>
                                      </p:cBhvr>
                                      <p:to>
                                        <p:strVal val="visible"/>
                                      </p:to>
                                    </p:set>
                                    <p:animEffect transition="in" filter="blinds(horizontal)">
                                      <p:cBhvr>
                                        <p:cTn id="10" dur="500"/>
                                        <p:tgtEl>
                                          <p:spTgt spid="4270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p:cNvSpPr>
          <p:nvPr>
            <p:ph type="title"/>
          </p:nvPr>
        </p:nvSpPr>
        <p:spPr/>
        <p:txBody>
          <a:bodyPr/>
          <a:lstStyle/>
          <a:p>
            <a:pPr eaLnBrk="1" hangingPunct="1"/>
            <a:r>
              <a:rPr lang="en-US" altLang="zh-CN" sz="4000"/>
              <a:t>SLC</a:t>
            </a:r>
            <a:r>
              <a:rPr lang="zh-CN" altLang="en-US" sz="4000"/>
              <a:t>不是一个好的关系模式</a:t>
            </a:r>
            <a:endParaRPr lang="zh-CN" altLang="en-US" sz="4000"/>
          </a:p>
        </p:txBody>
      </p:sp>
      <p:sp>
        <p:nvSpPr>
          <p:cNvPr id="428035" name="Rectangle 3"/>
          <p:cNvSpPr>
            <a:spLocks noGrp="1" noRot="1"/>
          </p:cNvSpPr>
          <p:nvPr>
            <p:ph idx="1"/>
          </p:nvPr>
        </p:nvSpPr>
        <p:spPr>
          <a:xfrm>
            <a:off x="611188" y="2133600"/>
            <a:ext cx="7772400" cy="4114800"/>
          </a:xfrm>
        </p:spPr>
        <p:txBody>
          <a:bodyPr/>
          <a:lstStyle/>
          <a:p>
            <a:pPr eaLnBrk="1" hangingPunct="1">
              <a:lnSpc>
                <a:spcPct val="120000"/>
              </a:lnSpc>
              <a:buFont typeface="Wingdings" panose="05000000000000000000" pitchFamily="2" charset="2"/>
              <a:buNone/>
            </a:pPr>
            <a:r>
              <a:rPr lang="en-US" altLang="zh-CN" sz="2800"/>
              <a:t>(3) </a:t>
            </a:r>
            <a:r>
              <a:rPr lang="zh-CN" altLang="en-US" sz="2800"/>
              <a:t>数据冗余度大</a:t>
            </a:r>
            <a:endParaRPr lang="zh-CN" altLang="en-US" sz="2800"/>
          </a:p>
          <a:p>
            <a:pPr lvl="1" eaLnBrk="1" hangingPunct="1">
              <a:lnSpc>
                <a:spcPct val="120000"/>
              </a:lnSpc>
              <a:buClrTx/>
              <a:buFontTx/>
              <a:buNone/>
            </a:pPr>
            <a:r>
              <a:rPr lang="zh-CN" altLang="en-US"/>
              <a:t>   如果一个学生选修了</a:t>
            </a:r>
            <a:r>
              <a:rPr lang="en-US" altLang="zh-CN"/>
              <a:t>10</a:t>
            </a:r>
            <a:r>
              <a:rPr lang="zh-CN" altLang="en-US"/>
              <a:t>门课程，那么他的</a:t>
            </a:r>
            <a:r>
              <a:rPr lang="en-US" altLang="zh-CN"/>
              <a:t>Sdept</a:t>
            </a:r>
            <a:r>
              <a:rPr lang="zh-CN" altLang="en-US"/>
              <a:t>和</a:t>
            </a:r>
            <a:r>
              <a:rPr lang="en-US" altLang="zh-CN"/>
              <a:t>Sloc</a:t>
            </a:r>
            <a:r>
              <a:rPr lang="zh-CN" altLang="en-US"/>
              <a:t>值就要重复存储了</a:t>
            </a:r>
            <a:r>
              <a:rPr lang="en-US" altLang="zh-CN"/>
              <a:t>10</a:t>
            </a:r>
            <a:r>
              <a:rPr lang="zh-CN" altLang="en-US"/>
              <a:t>次。</a:t>
            </a:r>
            <a:endParaRPr lang="zh-CN" altLang="en-US"/>
          </a:p>
          <a:p>
            <a:pPr eaLnBrk="1" hangingPunct="1">
              <a:lnSpc>
                <a:spcPct val="120000"/>
              </a:lnSpc>
              <a:buClrTx/>
              <a:buFontTx/>
              <a:buNone/>
            </a:pPr>
            <a:r>
              <a:rPr lang="en-US" altLang="zh-CN" sz="2800"/>
              <a:t>(4) </a:t>
            </a:r>
            <a:r>
              <a:rPr lang="zh-CN" altLang="en-US" sz="2800"/>
              <a:t>修改复杂</a:t>
            </a:r>
            <a:endParaRPr lang="zh-CN" altLang="en-US" sz="2800"/>
          </a:p>
          <a:p>
            <a:pPr lvl="1" eaLnBrk="1" hangingPunct="1">
              <a:lnSpc>
                <a:spcPct val="120000"/>
              </a:lnSpc>
              <a:buClrTx/>
              <a:buFontTx/>
              <a:buNone/>
            </a:pPr>
            <a:r>
              <a:rPr lang="zh-CN" altLang="en-US"/>
              <a:t>   例如学生转系，在修改此学生元组的</a:t>
            </a:r>
            <a:r>
              <a:rPr lang="en-US" altLang="zh-CN"/>
              <a:t>Sdept</a:t>
            </a:r>
            <a:r>
              <a:rPr lang="zh-CN" altLang="en-US"/>
              <a:t>值的同时，还可能需要修改住处（</a:t>
            </a:r>
            <a:r>
              <a:rPr lang="en-US" altLang="zh-CN"/>
              <a:t>Sloc</a:t>
            </a:r>
            <a:r>
              <a:rPr lang="zh-CN" altLang="en-US"/>
              <a:t>）。如果这个学生选修了</a:t>
            </a:r>
            <a:r>
              <a:rPr lang="en-US" altLang="zh-CN"/>
              <a:t>K</a:t>
            </a:r>
            <a:r>
              <a:rPr lang="zh-CN" altLang="en-US"/>
              <a:t>门课，则必须无遗漏地修改</a:t>
            </a:r>
            <a:r>
              <a:rPr lang="en-US" altLang="zh-CN"/>
              <a:t>K</a:t>
            </a:r>
            <a:r>
              <a:rPr lang="zh-CN" altLang="en-US"/>
              <a:t>个元组中全部</a:t>
            </a:r>
            <a:r>
              <a:rPr lang="en-US" altLang="zh-CN"/>
              <a:t>Sdept</a:t>
            </a:r>
            <a:r>
              <a:rPr lang="zh-CN" altLang="en-US"/>
              <a:t>、</a:t>
            </a:r>
            <a:r>
              <a:rPr lang="en-US" altLang="zh-CN"/>
              <a:t>Sloc</a:t>
            </a:r>
            <a:r>
              <a:rPr lang="zh-CN" altLang="en-US"/>
              <a:t>信息。 </a:t>
            </a:r>
            <a:endParaRPr lang="zh-CN" altLang="en-US"/>
          </a:p>
        </p:txBody>
      </p:sp>
      <p:sp>
        <p:nvSpPr>
          <p:cNvPr id="4" name="日期占位符 3"/>
          <p:cNvSpPr>
            <a:spLocks noGrp="1"/>
          </p:cNvSpPr>
          <p:nvPr>
            <p:ph type="dt" sz="quarter" idx="10"/>
          </p:nvPr>
        </p:nvSpPr>
        <p:spPr/>
        <p:txBody>
          <a:bodyPr/>
          <a:lstStyle/>
          <a:p>
            <a:pPr>
              <a:defRPr/>
            </a:pPr>
            <a:fld id="{EF5F6035-CF05-48AE-987C-518FDD439F13}" type="datetime1">
              <a:rPr lang="zh-CN" altLang="en-US"/>
            </a:fld>
            <a:endParaRPr lang="en-US" altLang="zh-CN"/>
          </a:p>
        </p:txBody>
      </p:sp>
      <p:sp>
        <p:nvSpPr>
          <p:cNvPr id="430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animEffect transition="in" filter="blinds(horizontal)">
                                      <p:cBhvr>
                                        <p:cTn id="7" dur="500"/>
                                        <p:tgtEl>
                                          <p:spTgt spid="42803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28035">
                                            <p:txEl>
                                              <p:pRg st="1" end="1"/>
                                            </p:txEl>
                                          </p:spTgt>
                                        </p:tgtEl>
                                        <p:attrNameLst>
                                          <p:attrName>style.visibility</p:attrName>
                                        </p:attrNameLst>
                                      </p:cBhvr>
                                      <p:to>
                                        <p:strVal val="visible"/>
                                      </p:to>
                                    </p:set>
                                    <p:animEffect transition="in" filter="blinds(horizontal)">
                                      <p:cBhvr>
                                        <p:cTn id="10" dur="500"/>
                                        <p:tgtEl>
                                          <p:spTgt spid="4280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28035">
                                            <p:txEl>
                                              <p:pRg st="2" end="2"/>
                                            </p:txEl>
                                          </p:spTgt>
                                        </p:tgtEl>
                                        <p:attrNameLst>
                                          <p:attrName>style.visibility</p:attrName>
                                        </p:attrNameLst>
                                      </p:cBhvr>
                                      <p:to>
                                        <p:strVal val="visible"/>
                                      </p:to>
                                    </p:set>
                                    <p:animEffect transition="in" filter="blinds(horizontal)">
                                      <p:cBhvr>
                                        <p:cTn id="15" dur="500"/>
                                        <p:tgtEl>
                                          <p:spTgt spid="42803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28035">
                                            <p:txEl>
                                              <p:pRg st="3" end="3"/>
                                            </p:txEl>
                                          </p:spTgt>
                                        </p:tgtEl>
                                        <p:attrNameLst>
                                          <p:attrName>style.visibility</p:attrName>
                                        </p:attrNameLst>
                                      </p:cBhvr>
                                      <p:to>
                                        <p:strVal val="visible"/>
                                      </p:to>
                                    </p:set>
                                    <p:animEffect transition="in" filter="blinds(horizontal)">
                                      <p:cBhvr>
                                        <p:cTn id="18" dur="500"/>
                                        <p:tgtEl>
                                          <p:spTgt spid="4280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p:cNvSpPr>
          <p:nvPr>
            <p:ph type="title"/>
          </p:nvPr>
        </p:nvSpPr>
        <p:spPr/>
        <p:txBody>
          <a:bodyPr/>
          <a:lstStyle/>
          <a:p>
            <a:pPr eaLnBrk="1" hangingPunct="1"/>
            <a:r>
              <a:rPr lang="en-US" altLang="zh-CN"/>
              <a:t> 2NF</a:t>
            </a:r>
            <a:endParaRPr lang="en-US" altLang="zh-CN"/>
          </a:p>
        </p:txBody>
      </p:sp>
      <p:sp>
        <p:nvSpPr>
          <p:cNvPr id="44035" name="Rectangle 3"/>
          <p:cNvSpPr>
            <a:spLocks noGrp="1" noRot="1"/>
          </p:cNvSpPr>
          <p:nvPr>
            <p:ph idx="1"/>
          </p:nvPr>
        </p:nvSpPr>
        <p:spPr/>
        <p:txBody>
          <a:bodyPr/>
          <a:lstStyle/>
          <a:p>
            <a:pPr eaLnBrk="1" hangingPunct="1"/>
            <a:r>
              <a:rPr lang="zh-CN" altLang="en-US" sz="2800"/>
              <a:t>原因</a:t>
            </a:r>
            <a:endParaRPr lang="zh-CN" altLang="en-US" sz="2800"/>
          </a:p>
          <a:p>
            <a:pPr eaLnBrk="1" hangingPunct="1">
              <a:buFont typeface="Wingdings" panose="05000000000000000000" pitchFamily="2" charset="2"/>
              <a:buNone/>
            </a:pPr>
            <a:r>
              <a:rPr lang="zh-CN" altLang="en-US" sz="2800"/>
              <a:t>      </a:t>
            </a:r>
            <a:r>
              <a:rPr lang="en-US" altLang="zh-CN" sz="2800"/>
              <a:t>Sdept</a:t>
            </a:r>
            <a:r>
              <a:rPr lang="zh-CN" altLang="en-US" sz="2800"/>
              <a:t>、 </a:t>
            </a:r>
            <a:r>
              <a:rPr lang="en-US" altLang="zh-CN" sz="2800"/>
              <a:t>Sloc</a:t>
            </a:r>
            <a:r>
              <a:rPr lang="zh-CN" altLang="en-US" sz="2800"/>
              <a:t>部分函数依赖于码。</a:t>
            </a:r>
            <a:endParaRPr lang="zh-CN" altLang="en-US" sz="2800"/>
          </a:p>
          <a:p>
            <a:pPr eaLnBrk="1" hangingPunct="1"/>
            <a:r>
              <a:rPr lang="zh-CN" altLang="en-US" sz="2800"/>
              <a:t>解决方法</a:t>
            </a:r>
            <a:endParaRPr lang="zh-CN" altLang="en-US" sz="2800"/>
          </a:p>
          <a:p>
            <a:pPr eaLnBrk="1" hangingPunct="1">
              <a:lnSpc>
                <a:spcPct val="150000"/>
              </a:lnSpc>
              <a:buFont typeface="Wingdings" panose="05000000000000000000" pitchFamily="2" charset="2"/>
              <a:buNone/>
            </a:pPr>
            <a:r>
              <a:rPr lang="zh-CN" altLang="en-US" sz="2400"/>
              <a:t>    </a:t>
            </a:r>
            <a:r>
              <a:rPr lang="en-US" altLang="zh-CN" sz="2400"/>
              <a:t>SLC</a:t>
            </a:r>
            <a:r>
              <a:rPr lang="zh-CN" altLang="en-US" sz="2400"/>
              <a:t>分解为两个关系模式，以消除这些部分函数依赖</a:t>
            </a:r>
            <a:r>
              <a:rPr lang="zh-CN" altLang="en-US" sz="2800"/>
              <a:t> </a:t>
            </a:r>
            <a:endParaRPr lang="zh-CN" altLang="en-US" sz="2800"/>
          </a:p>
          <a:p>
            <a:pPr eaLnBrk="1" hangingPunct="1">
              <a:buFont typeface="Wingdings" panose="05000000000000000000" pitchFamily="2" charset="2"/>
              <a:buNone/>
            </a:pPr>
            <a:r>
              <a:rPr lang="zh-CN" altLang="en-US" sz="2800"/>
              <a:t>            </a:t>
            </a:r>
            <a:r>
              <a:rPr lang="en-US" altLang="zh-CN" sz="2800"/>
              <a:t>SC</a:t>
            </a:r>
            <a:r>
              <a:rPr lang="zh-CN" altLang="en-US" sz="2800"/>
              <a:t>（</a:t>
            </a:r>
            <a:r>
              <a:rPr lang="en-US" altLang="zh-CN" sz="2800"/>
              <a:t>Sno</a:t>
            </a:r>
            <a:r>
              <a:rPr lang="zh-CN" altLang="en-US" sz="2800"/>
              <a:t>， </a:t>
            </a:r>
            <a:r>
              <a:rPr lang="en-US" altLang="zh-CN" sz="2800"/>
              <a:t>Cno</a:t>
            </a:r>
            <a:r>
              <a:rPr lang="zh-CN" altLang="en-US" sz="2800"/>
              <a:t>， </a:t>
            </a:r>
            <a:r>
              <a:rPr lang="en-US" altLang="zh-CN" sz="2800"/>
              <a:t>Grade</a:t>
            </a:r>
            <a:r>
              <a:rPr lang="zh-CN" altLang="en-US" sz="2800"/>
              <a:t>）</a:t>
            </a:r>
            <a:endParaRPr lang="zh-CN" altLang="en-US" sz="2800"/>
          </a:p>
          <a:p>
            <a:pPr eaLnBrk="1" hangingPunct="1">
              <a:buFont typeface="Wingdings" panose="05000000000000000000" pitchFamily="2" charset="2"/>
              <a:buNone/>
            </a:pPr>
            <a:r>
              <a:rPr lang="zh-CN" altLang="en-US" sz="2800"/>
              <a:t>                    </a:t>
            </a:r>
            <a:r>
              <a:rPr lang="en-US" altLang="zh-CN" sz="2800"/>
              <a:t>SL</a:t>
            </a:r>
            <a:r>
              <a:rPr lang="zh-CN" altLang="en-US" sz="2800"/>
              <a:t>（</a:t>
            </a:r>
            <a:r>
              <a:rPr lang="en-US" altLang="zh-CN" sz="2800"/>
              <a:t>Sno</a:t>
            </a:r>
            <a:r>
              <a:rPr lang="zh-CN" altLang="en-US" sz="2800"/>
              <a:t>， </a:t>
            </a:r>
            <a:r>
              <a:rPr lang="en-US" altLang="zh-CN" sz="2800"/>
              <a:t>Sdept</a:t>
            </a:r>
            <a:r>
              <a:rPr lang="zh-CN" altLang="en-US" sz="2800"/>
              <a:t>， </a:t>
            </a:r>
            <a:r>
              <a:rPr lang="en-US" altLang="zh-CN" sz="2800"/>
              <a:t>Sloc</a:t>
            </a:r>
            <a:r>
              <a:rPr lang="zh-CN" altLang="en-US" sz="2800"/>
              <a:t>）</a:t>
            </a:r>
            <a:endParaRPr lang="zh-CN" altLang="en-US" sz="2800"/>
          </a:p>
        </p:txBody>
      </p:sp>
      <p:sp>
        <p:nvSpPr>
          <p:cNvPr id="4" name="日期占位符 3"/>
          <p:cNvSpPr>
            <a:spLocks noGrp="1"/>
          </p:cNvSpPr>
          <p:nvPr>
            <p:ph type="dt" sz="quarter" idx="10"/>
          </p:nvPr>
        </p:nvSpPr>
        <p:spPr/>
        <p:txBody>
          <a:bodyPr/>
          <a:lstStyle/>
          <a:p>
            <a:pPr>
              <a:defRPr/>
            </a:pPr>
            <a:fld id="{1F0257DB-917E-451C-A64F-B386E1119D4A}" type="datetime1">
              <a:rPr lang="zh-CN" altLang="en-US"/>
            </a:fld>
            <a:endParaRPr lang="en-US" altLang="zh-CN"/>
          </a:p>
        </p:txBody>
      </p:sp>
      <p:sp>
        <p:nvSpPr>
          <p:cNvPr id="440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p:cNvSpPr>
          <p:nvPr>
            <p:ph type="title"/>
          </p:nvPr>
        </p:nvSpPr>
        <p:spPr>
          <a:xfrm>
            <a:off x="990600" y="457200"/>
            <a:ext cx="7848600" cy="1143000"/>
          </a:xfrm>
        </p:spPr>
        <p:txBody>
          <a:bodyPr/>
          <a:lstStyle/>
          <a:p>
            <a:pPr eaLnBrk="1" hangingPunct="1"/>
            <a:r>
              <a:rPr lang="en-US" altLang="zh-CN"/>
              <a:t>2.</a:t>
            </a:r>
            <a:r>
              <a:rPr lang="zh-CN" altLang="en-US"/>
              <a:t>关系模型的数据操纵</a:t>
            </a:r>
            <a:endParaRPr lang="zh-CN" altLang="en-US" sz="3600"/>
          </a:p>
        </p:txBody>
      </p:sp>
      <p:sp>
        <p:nvSpPr>
          <p:cNvPr id="98307" name="Rectangle 3"/>
          <p:cNvSpPr>
            <a:spLocks noGrp="1" noRot="1"/>
          </p:cNvSpPr>
          <p:nvPr>
            <p:ph idx="1"/>
          </p:nvPr>
        </p:nvSpPr>
        <p:spPr/>
        <p:txBody>
          <a:bodyPr/>
          <a:lstStyle/>
          <a:p>
            <a:pPr algn="just" eaLnBrk="1" hangingPunct="1">
              <a:lnSpc>
                <a:spcPct val="140000"/>
              </a:lnSpc>
              <a:spcAft>
                <a:spcPct val="20000"/>
              </a:spcAft>
            </a:pPr>
            <a:r>
              <a:rPr lang="zh-CN" altLang="en-US"/>
              <a:t>查询、插入、删除、更新</a:t>
            </a:r>
            <a:endParaRPr lang="zh-CN" altLang="en-US"/>
          </a:p>
          <a:p>
            <a:pPr algn="just" eaLnBrk="1" hangingPunct="1">
              <a:lnSpc>
                <a:spcPct val="140000"/>
              </a:lnSpc>
              <a:spcAft>
                <a:spcPct val="20000"/>
              </a:spcAft>
            </a:pPr>
            <a:r>
              <a:rPr lang="zh-CN" altLang="en-US"/>
              <a:t>数据操作是集合操作，</a:t>
            </a:r>
            <a:r>
              <a:rPr lang="zh-CN" altLang="en-US" u="sng">
                <a:solidFill>
                  <a:schemeClr val="tx2"/>
                </a:solidFill>
              </a:rPr>
              <a:t>操作对象和操作结果都是关系，</a:t>
            </a:r>
            <a:r>
              <a:rPr lang="zh-CN" altLang="en-US"/>
              <a:t>即若干元组的集合</a:t>
            </a:r>
            <a:endParaRPr lang="zh-CN" altLang="en-US"/>
          </a:p>
          <a:p>
            <a:pPr algn="just" eaLnBrk="1" hangingPunct="1">
              <a:lnSpc>
                <a:spcPct val="140000"/>
              </a:lnSpc>
              <a:spcAft>
                <a:spcPct val="20000"/>
              </a:spcAft>
            </a:pPr>
            <a:r>
              <a:rPr lang="zh-CN" altLang="en-US"/>
              <a:t>存取路径对用户隐蔽，用户只要指出“干什么”，</a:t>
            </a:r>
            <a:r>
              <a:rPr lang="zh-CN" altLang="en-US" u="sng">
                <a:solidFill>
                  <a:schemeClr val="tx2"/>
                </a:solidFill>
              </a:rPr>
              <a:t>不必详细说明</a:t>
            </a:r>
            <a:r>
              <a:rPr lang="zh-CN" altLang="en-US" u="sng">
                <a:solidFill>
                  <a:schemeClr val="tx2"/>
                </a:solidFill>
                <a:latin typeface="Tahoma" panose="020B0604030504040204" pitchFamily="34" charset="0"/>
              </a:rPr>
              <a:t>“</a:t>
            </a:r>
            <a:r>
              <a:rPr lang="zh-CN" altLang="en-US" u="sng">
                <a:solidFill>
                  <a:schemeClr val="tx2"/>
                </a:solidFill>
              </a:rPr>
              <a:t>怎么干</a:t>
            </a:r>
            <a:r>
              <a:rPr lang="zh-CN" altLang="en-US" u="sng">
                <a:solidFill>
                  <a:schemeClr val="tx2"/>
                </a:solidFill>
                <a:latin typeface="Tahoma" panose="020B0604030504040204" pitchFamily="34" charset="0"/>
              </a:rPr>
              <a:t>”</a:t>
            </a:r>
            <a:endParaRPr lang="zh-CN" altLang="en-US" u="sng">
              <a:solidFill>
                <a:schemeClr val="tx2"/>
              </a:solidFill>
            </a:endParaRPr>
          </a:p>
        </p:txBody>
      </p:sp>
      <p:sp>
        <p:nvSpPr>
          <p:cNvPr id="9830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13B19152-7A2A-49A4-9201-0ED5A636744E}"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p:cNvSpPr>
          <p:nvPr>
            <p:ph type="title"/>
          </p:nvPr>
        </p:nvSpPr>
        <p:spPr/>
        <p:txBody>
          <a:bodyPr/>
          <a:lstStyle/>
          <a:p>
            <a:pPr eaLnBrk="1" hangingPunct="1"/>
            <a:r>
              <a:rPr lang="en-US" altLang="zh-CN"/>
              <a:t> 2NF</a:t>
            </a:r>
            <a:endParaRPr lang="en-US" altLang="zh-CN"/>
          </a:p>
        </p:txBody>
      </p:sp>
      <p:sp>
        <p:nvSpPr>
          <p:cNvPr id="45059" name="Rectangle 3"/>
          <p:cNvSpPr>
            <a:spLocks noGrp="1" noRot="1"/>
          </p:cNvSpPr>
          <p:nvPr>
            <p:ph idx="1"/>
          </p:nvPr>
        </p:nvSpPr>
        <p:spPr/>
        <p:txBody>
          <a:bodyPr/>
          <a:lstStyle/>
          <a:p>
            <a:pPr eaLnBrk="1" hangingPunct="1">
              <a:lnSpc>
                <a:spcPct val="90000"/>
              </a:lnSpc>
              <a:buFont typeface="Wingdings" panose="05000000000000000000" pitchFamily="2" charset="2"/>
              <a:buNone/>
            </a:pPr>
            <a:endParaRPr lang="en-US" altLang="zh-CN" sz="2800"/>
          </a:p>
          <a:p>
            <a:pPr eaLnBrk="1" hangingPunct="1">
              <a:lnSpc>
                <a:spcPct val="90000"/>
              </a:lnSpc>
              <a:buFont typeface="Wingdings" panose="05000000000000000000" pitchFamily="2" charset="2"/>
              <a:buNone/>
            </a:pPr>
            <a:endParaRPr lang="en-US" altLang="zh-CN" sz="2800"/>
          </a:p>
          <a:p>
            <a:pPr eaLnBrk="1" hangingPunct="1">
              <a:lnSpc>
                <a:spcPct val="90000"/>
              </a:lnSpc>
              <a:buFont typeface="Wingdings" panose="05000000000000000000" pitchFamily="2" charset="2"/>
              <a:buNone/>
            </a:pPr>
            <a:endParaRPr lang="en-US" altLang="zh-CN" sz="2800"/>
          </a:p>
          <a:p>
            <a:pPr eaLnBrk="1" hangingPunct="1">
              <a:lnSpc>
                <a:spcPct val="90000"/>
              </a:lnSpc>
              <a:buFont typeface="Wingdings" panose="05000000000000000000" pitchFamily="2" charset="2"/>
              <a:buNone/>
            </a:pPr>
            <a:endParaRPr lang="en-US" altLang="zh-CN" sz="2800"/>
          </a:p>
          <a:p>
            <a:pPr eaLnBrk="1" hangingPunct="1">
              <a:lnSpc>
                <a:spcPct val="90000"/>
              </a:lnSpc>
              <a:buFont typeface="Wingdings" panose="05000000000000000000" pitchFamily="2" charset="2"/>
              <a:buNone/>
            </a:pPr>
            <a:endParaRPr lang="en-US" altLang="zh-CN" sz="2800"/>
          </a:p>
          <a:p>
            <a:pPr eaLnBrk="1" hangingPunct="1">
              <a:lnSpc>
                <a:spcPct val="90000"/>
              </a:lnSpc>
              <a:buFont typeface="Wingdings" panose="05000000000000000000" pitchFamily="2" charset="2"/>
              <a:buNone/>
            </a:pPr>
            <a:r>
              <a:rPr lang="en-US" altLang="zh-CN" sz="2400"/>
              <a:t>SLC</a:t>
            </a:r>
            <a:r>
              <a:rPr lang="zh-CN" altLang="en-US" sz="2400"/>
              <a:t>的码为</a:t>
            </a:r>
            <a:r>
              <a:rPr lang="en-US" altLang="zh-CN" sz="2400"/>
              <a:t>(Sno, Cno)</a:t>
            </a:r>
            <a:endParaRPr lang="en-US" altLang="zh-CN" sz="2400"/>
          </a:p>
          <a:p>
            <a:pPr eaLnBrk="1" hangingPunct="1">
              <a:lnSpc>
                <a:spcPct val="130000"/>
              </a:lnSpc>
            </a:pPr>
            <a:r>
              <a:rPr lang="en-US" altLang="zh-CN" sz="2000"/>
              <a:t>SLC</a:t>
            </a:r>
            <a:r>
              <a:rPr lang="zh-CN" altLang="en-US" sz="2000"/>
              <a:t>满足第一范式。</a:t>
            </a:r>
            <a:endParaRPr lang="zh-CN" altLang="en-US" sz="2000"/>
          </a:p>
          <a:p>
            <a:pPr eaLnBrk="1" hangingPunct="1">
              <a:lnSpc>
                <a:spcPct val="130000"/>
              </a:lnSpc>
            </a:pPr>
            <a:r>
              <a:rPr lang="zh-CN" altLang="en-US" sz="2000"/>
              <a:t> 非主属性</a:t>
            </a:r>
            <a:r>
              <a:rPr lang="en-US" altLang="zh-CN" sz="2000"/>
              <a:t>Sdept</a:t>
            </a:r>
            <a:r>
              <a:rPr lang="zh-CN" altLang="en-US" sz="2000"/>
              <a:t>和</a:t>
            </a:r>
            <a:r>
              <a:rPr lang="en-US" altLang="zh-CN" sz="2000"/>
              <a:t>Sloc</a:t>
            </a:r>
            <a:r>
              <a:rPr lang="zh-CN" altLang="en-US" sz="2000"/>
              <a:t>部分函数依赖于码</a:t>
            </a:r>
            <a:r>
              <a:rPr lang="en-US" altLang="zh-CN" sz="2000"/>
              <a:t>(Sno, Cno)</a:t>
            </a:r>
            <a:endParaRPr lang="en-US" altLang="zh-CN" sz="2800"/>
          </a:p>
          <a:p>
            <a:pPr eaLnBrk="1" hangingPunct="1">
              <a:lnSpc>
                <a:spcPct val="130000"/>
              </a:lnSpc>
            </a:pPr>
            <a:endParaRPr lang="en-US" altLang="zh-CN" sz="2400"/>
          </a:p>
          <a:p>
            <a:pPr eaLnBrk="1" hangingPunct="1">
              <a:lnSpc>
                <a:spcPct val="90000"/>
              </a:lnSpc>
              <a:buFont typeface="Wingdings" panose="05000000000000000000" pitchFamily="2" charset="2"/>
              <a:buNone/>
            </a:pPr>
            <a:endParaRPr lang="en-US" altLang="zh-CN" sz="2400"/>
          </a:p>
        </p:txBody>
      </p:sp>
      <p:sp>
        <p:nvSpPr>
          <p:cNvPr id="18" name="日期占位符 3"/>
          <p:cNvSpPr>
            <a:spLocks noGrp="1"/>
          </p:cNvSpPr>
          <p:nvPr>
            <p:ph type="dt" sz="quarter" idx="10"/>
          </p:nvPr>
        </p:nvSpPr>
        <p:spPr/>
        <p:txBody>
          <a:bodyPr/>
          <a:lstStyle/>
          <a:p>
            <a:pPr>
              <a:defRPr/>
            </a:pPr>
            <a:fld id="{146EDDB1-689A-4FD8-B1A3-7C1B2C8AB7F1}" type="datetime1">
              <a:rPr lang="zh-CN" altLang="en-US"/>
            </a:fld>
            <a:endParaRPr lang="en-US" altLang="zh-CN"/>
          </a:p>
        </p:txBody>
      </p:sp>
      <p:sp>
        <p:nvSpPr>
          <p:cNvPr id="450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pSp>
        <p:nvGrpSpPr>
          <p:cNvPr id="45062" name="Group 4"/>
          <p:cNvGrpSpPr/>
          <p:nvPr/>
        </p:nvGrpSpPr>
        <p:grpSpPr bwMode="auto">
          <a:xfrm>
            <a:off x="1752600" y="1600200"/>
            <a:ext cx="5715000" cy="3048000"/>
            <a:chOff x="1152" y="1248"/>
            <a:chExt cx="3600" cy="1920"/>
          </a:xfrm>
        </p:grpSpPr>
        <p:sp>
          <p:nvSpPr>
            <p:cNvPr id="45063" name="Rectangle 5"/>
            <p:cNvSpPr>
              <a:spLocks noChangeArrowheads="1"/>
            </p:cNvSpPr>
            <p:nvPr/>
          </p:nvSpPr>
          <p:spPr bwMode="auto">
            <a:xfrm>
              <a:off x="2438" y="1376"/>
              <a:ext cx="1157" cy="179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45064" name="Text Box 6"/>
            <p:cNvSpPr txBox="1">
              <a:spLocks noChangeArrowheads="1"/>
            </p:cNvSpPr>
            <p:nvPr/>
          </p:nvSpPr>
          <p:spPr bwMode="auto">
            <a:xfrm>
              <a:off x="2695" y="1632"/>
              <a:ext cx="643"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Sno</a:t>
              </a:r>
              <a:endParaRPr kumimoji="0" lang="en-US" altLang="zh-CN" sz="2800">
                <a:latin typeface="Times New Roman" panose="02020603050405020304" pitchFamily="18" charset="0"/>
              </a:endParaRPr>
            </a:p>
          </p:txBody>
        </p:sp>
        <p:sp>
          <p:nvSpPr>
            <p:cNvPr id="45065" name="Text Box 7"/>
            <p:cNvSpPr txBox="1">
              <a:spLocks noChangeArrowheads="1"/>
            </p:cNvSpPr>
            <p:nvPr/>
          </p:nvSpPr>
          <p:spPr bwMode="auto">
            <a:xfrm>
              <a:off x="2695" y="2528"/>
              <a:ext cx="643"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Cno</a:t>
              </a:r>
              <a:endParaRPr kumimoji="0" lang="en-US" altLang="zh-CN" sz="2800">
                <a:latin typeface="Times New Roman" panose="02020603050405020304" pitchFamily="18" charset="0"/>
              </a:endParaRPr>
            </a:p>
          </p:txBody>
        </p:sp>
        <p:sp>
          <p:nvSpPr>
            <p:cNvPr id="45066" name="Text Box 8"/>
            <p:cNvSpPr txBox="1">
              <a:spLocks noChangeArrowheads="1"/>
            </p:cNvSpPr>
            <p:nvPr/>
          </p:nvSpPr>
          <p:spPr bwMode="auto">
            <a:xfrm>
              <a:off x="1281" y="2144"/>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Grade</a:t>
              </a:r>
              <a:endParaRPr kumimoji="0" lang="en-US" altLang="zh-CN" sz="2800" b="1">
                <a:latin typeface="Times New Roman" panose="02020603050405020304" pitchFamily="18" charset="0"/>
              </a:endParaRPr>
            </a:p>
          </p:txBody>
        </p:sp>
        <p:sp>
          <p:nvSpPr>
            <p:cNvPr id="45067" name="Text Box 9"/>
            <p:cNvSpPr txBox="1">
              <a:spLocks noChangeArrowheads="1"/>
            </p:cNvSpPr>
            <p:nvPr/>
          </p:nvSpPr>
          <p:spPr bwMode="auto">
            <a:xfrm>
              <a:off x="3981" y="1632"/>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Sdept</a:t>
              </a:r>
              <a:endParaRPr kumimoji="0" lang="en-US" altLang="zh-CN" sz="2800">
                <a:latin typeface="Times New Roman" panose="02020603050405020304" pitchFamily="18" charset="0"/>
              </a:endParaRPr>
            </a:p>
          </p:txBody>
        </p:sp>
        <p:sp>
          <p:nvSpPr>
            <p:cNvPr id="45068" name="Text Box 10"/>
            <p:cNvSpPr txBox="1">
              <a:spLocks noChangeArrowheads="1"/>
            </p:cNvSpPr>
            <p:nvPr/>
          </p:nvSpPr>
          <p:spPr bwMode="auto">
            <a:xfrm>
              <a:off x="3981" y="2528"/>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Sloc</a:t>
              </a:r>
              <a:endParaRPr kumimoji="0" lang="en-US" altLang="zh-CN" sz="2800">
                <a:latin typeface="Times New Roman" panose="02020603050405020304" pitchFamily="18" charset="0"/>
              </a:endParaRPr>
            </a:p>
          </p:txBody>
        </p:sp>
        <p:sp>
          <p:nvSpPr>
            <p:cNvPr id="45069" name="Line 11"/>
            <p:cNvSpPr>
              <a:spLocks noChangeShapeType="1"/>
            </p:cNvSpPr>
            <p:nvPr/>
          </p:nvSpPr>
          <p:spPr bwMode="auto">
            <a:xfrm flipH="1">
              <a:off x="2052" y="2272"/>
              <a:ext cx="386"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0" name="Line 12"/>
            <p:cNvSpPr>
              <a:spLocks noChangeShapeType="1"/>
            </p:cNvSpPr>
            <p:nvPr/>
          </p:nvSpPr>
          <p:spPr bwMode="auto">
            <a:xfrm>
              <a:off x="3338" y="1760"/>
              <a:ext cx="643"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1" name="Line 13"/>
            <p:cNvSpPr>
              <a:spLocks noChangeShapeType="1"/>
            </p:cNvSpPr>
            <p:nvPr/>
          </p:nvSpPr>
          <p:spPr bwMode="auto">
            <a:xfrm>
              <a:off x="3338" y="1760"/>
              <a:ext cx="643" cy="896"/>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2" name="Line 14"/>
            <p:cNvSpPr>
              <a:spLocks noChangeShapeType="1"/>
            </p:cNvSpPr>
            <p:nvPr/>
          </p:nvSpPr>
          <p:spPr bwMode="auto">
            <a:xfrm flipV="1">
              <a:off x="3595" y="1888"/>
              <a:ext cx="386" cy="640"/>
            </a:xfrm>
            <a:prstGeom prst="line">
              <a:avLst/>
            </a:prstGeom>
            <a:noFill/>
            <a:ln w="38100">
              <a:solidFill>
                <a:srgbClr val="00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3" name="Line 15"/>
            <p:cNvSpPr>
              <a:spLocks noChangeShapeType="1"/>
            </p:cNvSpPr>
            <p:nvPr/>
          </p:nvSpPr>
          <p:spPr bwMode="auto">
            <a:xfrm>
              <a:off x="3595" y="2528"/>
              <a:ext cx="386" cy="256"/>
            </a:xfrm>
            <a:prstGeom prst="line">
              <a:avLst/>
            </a:prstGeom>
            <a:noFill/>
            <a:ln w="38100" cap="rnd">
              <a:solidFill>
                <a:srgbClr val="00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4" name="Line 16"/>
            <p:cNvSpPr>
              <a:spLocks noChangeShapeType="1"/>
            </p:cNvSpPr>
            <p:nvPr/>
          </p:nvSpPr>
          <p:spPr bwMode="auto">
            <a:xfrm>
              <a:off x="4366" y="2016"/>
              <a:ext cx="0" cy="51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5" name="Text Box 17"/>
            <p:cNvSpPr txBox="1">
              <a:spLocks noChangeArrowheads="1"/>
            </p:cNvSpPr>
            <p:nvPr/>
          </p:nvSpPr>
          <p:spPr bwMode="auto">
            <a:xfrm>
              <a:off x="1152" y="1248"/>
              <a:ext cx="77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SLC</a:t>
              </a:r>
              <a:endParaRPr kumimoji="0" lang="en-US" altLang="zh-CN" sz="2800" b="1">
                <a:latin typeface="Times New Roman" panose="02020603050405020304" pitchFamily="18" charset="0"/>
              </a:endParaRPr>
            </a:p>
          </p:txBody>
        </p:sp>
      </p:gr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p:cNvSpPr>
          <p:nvPr>
            <p:ph type="title"/>
          </p:nvPr>
        </p:nvSpPr>
        <p:spPr/>
        <p:txBody>
          <a:bodyPr/>
          <a:lstStyle/>
          <a:p>
            <a:pPr eaLnBrk="1" hangingPunct="1"/>
            <a:r>
              <a:rPr lang="en-US" altLang="zh-CN"/>
              <a:t>2NF</a:t>
            </a:r>
            <a:endParaRPr lang="en-US" altLang="zh-CN"/>
          </a:p>
        </p:txBody>
      </p:sp>
      <p:sp>
        <p:nvSpPr>
          <p:cNvPr id="46083" name="Rectangle 3"/>
          <p:cNvSpPr>
            <a:spLocks noGrp="1" noRot="1"/>
          </p:cNvSpPr>
          <p:nvPr>
            <p:ph idx="1"/>
          </p:nvPr>
        </p:nvSpPr>
        <p:spPr/>
        <p:txBody>
          <a:bodyPr/>
          <a:lstStyle/>
          <a:p>
            <a:pPr eaLnBrk="1" hangingPunct="1">
              <a:buFont typeface="Wingdings" panose="05000000000000000000" pitchFamily="2" charset="2"/>
              <a:buNone/>
            </a:pPr>
            <a:r>
              <a:rPr lang="zh-CN" altLang="en-US" sz="3600"/>
              <a:t>函数依赖图</a:t>
            </a:r>
            <a:r>
              <a:rPr lang="zh-CN" altLang="en-US"/>
              <a:t>：</a:t>
            </a:r>
            <a:endParaRPr lang="zh-CN" altLang="en-US"/>
          </a:p>
        </p:txBody>
      </p:sp>
      <p:sp>
        <p:nvSpPr>
          <p:cNvPr id="19" name="日期占位符 3"/>
          <p:cNvSpPr>
            <a:spLocks noGrp="1"/>
          </p:cNvSpPr>
          <p:nvPr>
            <p:ph type="dt" sz="quarter" idx="10"/>
          </p:nvPr>
        </p:nvSpPr>
        <p:spPr/>
        <p:txBody>
          <a:bodyPr/>
          <a:lstStyle/>
          <a:p>
            <a:pPr>
              <a:defRPr/>
            </a:pPr>
            <a:fld id="{82729BEC-E816-48CD-8C1D-CEFBB6E8C300}" type="datetime1">
              <a:rPr lang="zh-CN" altLang="en-US"/>
            </a:fld>
            <a:endParaRPr lang="en-US" altLang="zh-CN"/>
          </a:p>
        </p:txBody>
      </p:sp>
      <p:sp>
        <p:nvSpPr>
          <p:cNvPr id="460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pSp>
        <p:nvGrpSpPr>
          <p:cNvPr id="46086" name="Group 4"/>
          <p:cNvGrpSpPr/>
          <p:nvPr/>
        </p:nvGrpSpPr>
        <p:grpSpPr bwMode="auto">
          <a:xfrm>
            <a:off x="1143000" y="3352800"/>
            <a:ext cx="3352800" cy="1981200"/>
            <a:chOff x="720" y="2112"/>
            <a:chExt cx="2112" cy="1248"/>
          </a:xfrm>
        </p:grpSpPr>
        <p:sp>
          <p:nvSpPr>
            <p:cNvPr id="46095" name="Rectangle 5"/>
            <p:cNvSpPr>
              <a:spLocks noChangeArrowheads="1"/>
            </p:cNvSpPr>
            <p:nvPr/>
          </p:nvSpPr>
          <p:spPr bwMode="auto">
            <a:xfrm>
              <a:off x="1831" y="2112"/>
              <a:ext cx="1001" cy="124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46096" name="Text Box 6"/>
            <p:cNvSpPr txBox="1">
              <a:spLocks noChangeArrowheads="1"/>
            </p:cNvSpPr>
            <p:nvPr/>
          </p:nvSpPr>
          <p:spPr bwMode="auto">
            <a:xfrm>
              <a:off x="2054" y="2290"/>
              <a:ext cx="556" cy="26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Sno</a:t>
              </a:r>
              <a:endParaRPr kumimoji="0" lang="en-US" altLang="zh-CN" sz="2400" b="1">
                <a:latin typeface="Times New Roman" panose="02020603050405020304" pitchFamily="18" charset="0"/>
              </a:endParaRPr>
            </a:p>
          </p:txBody>
        </p:sp>
        <p:sp>
          <p:nvSpPr>
            <p:cNvPr id="46097" name="Text Box 7"/>
            <p:cNvSpPr txBox="1">
              <a:spLocks noChangeArrowheads="1"/>
            </p:cNvSpPr>
            <p:nvPr/>
          </p:nvSpPr>
          <p:spPr bwMode="auto">
            <a:xfrm>
              <a:off x="2054" y="2914"/>
              <a:ext cx="556" cy="26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400" b="1">
                  <a:latin typeface="Times New Roman" panose="02020603050405020304" pitchFamily="18" charset="0"/>
                </a:rPr>
                <a:t>Cno</a:t>
              </a:r>
              <a:endParaRPr kumimoji="0" lang="en-US" altLang="zh-CN" sz="2400" b="1">
                <a:latin typeface="Times New Roman" panose="02020603050405020304" pitchFamily="18" charset="0"/>
              </a:endParaRPr>
            </a:p>
          </p:txBody>
        </p:sp>
        <p:sp>
          <p:nvSpPr>
            <p:cNvPr id="46098" name="Text Box 8"/>
            <p:cNvSpPr txBox="1">
              <a:spLocks noChangeArrowheads="1"/>
            </p:cNvSpPr>
            <p:nvPr/>
          </p:nvSpPr>
          <p:spPr bwMode="auto">
            <a:xfrm>
              <a:off x="832" y="2647"/>
              <a:ext cx="666" cy="26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400" b="1">
                  <a:latin typeface="Times New Roman" panose="02020603050405020304" pitchFamily="18" charset="0"/>
                </a:rPr>
                <a:t>Grade</a:t>
              </a:r>
              <a:endParaRPr kumimoji="0" lang="en-US" altLang="zh-CN" sz="2400" b="1">
                <a:latin typeface="Times New Roman" panose="02020603050405020304" pitchFamily="18" charset="0"/>
              </a:endParaRPr>
            </a:p>
          </p:txBody>
        </p:sp>
        <p:sp>
          <p:nvSpPr>
            <p:cNvPr id="46099" name="Line 9"/>
            <p:cNvSpPr>
              <a:spLocks noChangeShapeType="1"/>
            </p:cNvSpPr>
            <p:nvPr/>
          </p:nvSpPr>
          <p:spPr bwMode="auto">
            <a:xfrm flipH="1">
              <a:off x="1498" y="2736"/>
              <a:ext cx="333"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0" name="Text Box 10"/>
            <p:cNvSpPr txBox="1">
              <a:spLocks noChangeArrowheads="1"/>
            </p:cNvSpPr>
            <p:nvPr/>
          </p:nvSpPr>
          <p:spPr bwMode="auto">
            <a:xfrm>
              <a:off x="720" y="2112"/>
              <a:ext cx="55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SC</a:t>
              </a:r>
              <a:endParaRPr kumimoji="0" lang="en-US" altLang="zh-CN" sz="2800" b="1">
                <a:latin typeface="Times New Roman" panose="02020603050405020304" pitchFamily="18" charset="0"/>
              </a:endParaRPr>
            </a:p>
          </p:txBody>
        </p:sp>
      </p:grpSp>
      <p:grpSp>
        <p:nvGrpSpPr>
          <p:cNvPr id="46087" name="Group 11"/>
          <p:cNvGrpSpPr/>
          <p:nvPr/>
        </p:nvGrpSpPr>
        <p:grpSpPr bwMode="auto">
          <a:xfrm>
            <a:off x="5257800" y="3048000"/>
            <a:ext cx="3124200" cy="2362200"/>
            <a:chOff x="3312" y="1920"/>
            <a:chExt cx="1968" cy="1488"/>
          </a:xfrm>
        </p:grpSpPr>
        <p:sp>
          <p:nvSpPr>
            <p:cNvPr id="46089" name="Text Box 12"/>
            <p:cNvSpPr txBox="1">
              <a:spLocks noChangeArrowheads="1"/>
            </p:cNvSpPr>
            <p:nvPr/>
          </p:nvSpPr>
          <p:spPr bwMode="auto">
            <a:xfrm>
              <a:off x="3312" y="1920"/>
              <a:ext cx="69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SL</a:t>
              </a:r>
              <a:endParaRPr kumimoji="0" lang="en-US" altLang="zh-CN" sz="2800" b="1">
                <a:latin typeface="Times New Roman" panose="02020603050405020304" pitchFamily="18" charset="0"/>
              </a:endParaRPr>
            </a:p>
          </p:txBody>
        </p:sp>
        <p:sp>
          <p:nvSpPr>
            <p:cNvPr id="46090" name="Text Box 13"/>
            <p:cNvSpPr txBox="1">
              <a:spLocks noChangeArrowheads="1"/>
            </p:cNvSpPr>
            <p:nvPr/>
          </p:nvSpPr>
          <p:spPr bwMode="auto">
            <a:xfrm>
              <a:off x="3428" y="2540"/>
              <a:ext cx="579" cy="37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Sno</a:t>
              </a:r>
              <a:endParaRPr kumimoji="0" lang="en-US" altLang="zh-CN" sz="2400" b="1">
                <a:latin typeface="Times New Roman" panose="02020603050405020304" pitchFamily="18" charset="0"/>
              </a:endParaRPr>
            </a:p>
          </p:txBody>
        </p:sp>
        <p:sp>
          <p:nvSpPr>
            <p:cNvPr id="46091" name="Text Box 14"/>
            <p:cNvSpPr txBox="1">
              <a:spLocks noChangeArrowheads="1"/>
            </p:cNvSpPr>
            <p:nvPr/>
          </p:nvSpPr>
          <p:spPr bwMode="auto">
            <a:xfrm>
              <a:off x="4585" y="2168"/>
              <a:ext cx="695" cy="37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Sdept</a:t>
              </a:r>
              <a:endParaRPr kumimoji="0" lang="en-US" altLang="zh-CN" sz="2400" b="1">
                <a:latin typeface="Times New Roman" panose="02020603050405020304" pitchFamily="18" charset="0"/>
              </a:endParaRPr>
            </a:p>
          </p:txBody>
        </p:sp>
        <p:sp>
          <p:nvSpPr>
            <p:cNvPr id="46092" name="Text Box 15"/>
            <p:cNvSpPr txBox="1">
              <a:spLocks noChangeArrowheads="1"/>
            </p:cNvSpPr>
            <p:nvPr/>
          </p:nvSpPr>
          <p:spPr bwMode="auto">
            <a:xfrm>
              <a:off x="4585" y="3036"/>
              <a:ext cx="695" cy="37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Sloc</a:t>
              </a:r>
              <a:endParaRPr kumimoji="0" lang="en-US" altLang="zh-CN" sz="2400" b="1">
                <a:latin typeface="Times New Roman" panose="02020603050405020304" pitchFamily="18" charset="0"/>
              </a:endParaRPr>
            </a:p>
          </p:txBody>
        </p:sp>
        <p:sp>
          <p:nvSpPr>
            <p:cNvPr id="46093" name="Line 16"/>
            <p:cNvSpPr>
              <a:spLocks noChangeShapeType="1"/>
            </p:cNvSpPr>
            <p:nvPr/>
          </p:nvSpPr>
          <p:spPr bwMode="auto">
            <a:xfrm flipV="1">
              <a:off x="4007" y="2292"/>
              <a:ext cx="578" cy="37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4" name="Line 17"/>
            <p:cNvSpPr>
              <a:spLocks noChangeShapeType="1"/>
            </p:cNvSpPr>
            <p:nvPr/>
          </p:nvSpPr>
          <p:spPr bwMode="auto">
            <a:xfrm>
              <a:off x="4007" y="2788"/>
              <a:ext cx="578" cy="37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6088" name="Line 18"/>
          <p:cNvSpPr>
            <a:spLocks noChangeShapeType="1"/>
          </p:cNvSpPr>
          <p:nvPr/>
        </p:nvSpPr>
        <p:spPr bwMode="auto">
          <a:xfrm>
            <a:off x="7858125" y="4032250"/>
            <a:ext cx="0" cy="78740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p:cNvSpPr>
          <p:nvPr>
            <p:ph type="title"/>
          </p:nvPr>
        </p:nvSpPr>
        <p:spPr/>
        <p:txBody>
          <a:bodyPr/>
          <a:lstStyle/>
          <a:p>
            <a:pPr eaLnBrk="1" hangingPunct="1"/>
            <a:r>
              <a:rPr lang="en-US" altLang="zh-CN"/>
              <a:t>  2NF</a:t>
            </a:r>
            <a:endParaRPr lang="en-US" altLang="zh-CN"/>
          </a:p>
        </p:txBody>
      </p:sp>
      <p:sp>
        <p:nvSpPr>
          <p:cNvPr id="432131" name="Rectangle 3"/>
          <p:cNvSpPr>
            <a:spLocks noGrp="1" noRot="1"/>
          </p:cNvSpPr>
          <p:nvPr>
            <p:ph idx="1"/>
          </p:nvPr>
        </p:nvSpPr>
        <p:spPr/>
        <p:txBody>
          <a:bodyPr/>
          <a:lstStyle/>
          <a:p>
            <a:pPr eaLnBrk="1" hangingPunct="1">
              <a:lnSpc>
                <a:spcPct val="80000"/>
              </a:lnSpc>
            </a:pPr>
            <a:r>
              <a:rPr lang="en-US" altLang="zh-CN" sz="3600"/>
              <a:t>2NF</a:t>
            </a:r>
            <a:r>
              <a:rPr lang="zh-CN" altLang="en-US" sz="3600"/>
              <a:t>的定义</a:t>
            </a:r>
            <a:endParaRPr lang="zh-CN" altLang="en-US" sz="3600"/>
          </a:p>
          <a:p>
            <a:pPr eaLnBrk="1" hangingPunct="1">
              <a:lnSpc>
                <a:spcPct val="80000"/>
              </a:lnSpc>
              <a:buFont typeface="Wingdings" panose="05000000000000000000" pitchFamily="2" charset="2"/>
              <a:buNone/>
            </a:pPr>
            <a:r>
              <a:rPr lang="zh-CN" altLang="en-US" sz="2800"/>
              <a:t>	定义</a:t>
            </a:r>
            <a:r>
              <a:rPr lang="en-US" altLang="zh-CN" sz="2800"/>
              <a:t>5.6  </a:t>
            </a:r>
            <a:r>
              <a:rPr lang="zh-CN" altLang="en-US" sz="2800"/>
              <a:t>若关系模式</a:t>
            </a:r>
            <a:r>
              <a:rPr lang="en-US" altLang="zh-CN" sz="2800"/>
              <a:t>R∈1NF</a:t>
            </a:r>
            <a:r>
              <a:rPr lang="zh-CN" altLang="en-US" sz="2800"/>
              <a:t>，并且每一个</a:t>
            </a:r>
            <a:r>
              <a:rPr lang="zh-CN" altLang="en-US" sz="2800">
                <a:solidFill>
                  <a:srgbClr val="6600FF"/>
                </a:solidFill>
              </a:rPr>
              <a:t>非主</a:t>
            </a:r>
            <a:r>
              <a:rPr lang="zh-CN" altLang="en-US" sz="2800"/>
              <a:t>属性都</a:t>
            </a:r>
            <a:r>
              <a:rPr lang="zh-CN" altLang="en-US" sz="2800">
                <a:solidFill>
                  <a:srgbClr val="6600FF"/>
                </a:solidFill>
              </a:rPr>
              <a:t>完全</a:t>
            </a:r>
            <a:r>
              <a:rPr lang="zh-CN" altLang="en-US" sz="2800"/>
              <a:t>函数依赖于</a:t>
            </a:r>
            <a:r>
              <a:rPr lang="en-US" altLang="zh-CN" sz="2800"/>
              <a:t>R</a:t>
            </a:r>
            <a:r>
              <a:rPr lang="zh-CN" altLang="en-US" sz="2800"/>
              <a:t>的码，则</a:t>
            </a:r>
            <a:r>
              <a:rPr lang="en-US" altLang="zh-CN" sz="2800"/>
              <a:t>R∈2NF</a:t>
            </a:r>
            <a:r>
              <a:rPr lang="zh-CN" altLang="en-US" sz="2800"/>
              <a:t>。</a:t>
            </a:r>
            <a:endParaRPr lang="zh-CN" altLang="en-US" sz="2800"/>
          </a:p>
          <a:p>
            <a:pPr eaLnBrk="1" hangingPunct="1">
              <a:lnSpc>
                <a:spcPct val="80000"/>
              </a:lnSpc>
              <a:buFont typeface="Wingdings" panose="05000000000000000000" pitchFamily="2" charset="2"/>
              <a:buNone/>
            </a:pPr>
            <a:endParaRPr lang="zh-CN" altLang="en-US" sz="2800"/>
          </a:p>
          <a:p>
            <a:pPr eaLnBrk="1" hangingPunct="1">
              <a:lnSpc>
                <a:spcPct val="80000"/>
              </a:lnSpc>
              <a:buFont typeface="Wingdings" panose="05000000000000000000" pitchFamily="2" charset="2"/>
              <a:buNone/>
            </a:pPr>
            <a:r>
              <a:rPr lang="zh-CN" altLang="en-US" sz="2800"/>
              <a:t>	例：</a:t>
            </a:r>
            <a:r>
              <a:rPr lang="en-US" altLang="zh-CN" sz="2800"/>
              <a:t>SLC(Sno, Sdept, Sloc, Cno, Grade) ∈1NF</a:t>
            </a:r>
            <a:endParaRPr lang="en-US" altLang="zh-CN" sz="2800"/>
          </a:p>
          <a:p>
            <a:pPr eaLnBrk="1" hangingPunct="1">
              <a:lnSpc>
                <a:spcPct val="120000"/>
              </a:lnSpc>
              <a:buFont typeface="Wingdings" panose="05000000000000000000" pitchFamily="2" charset="2"/>
              <a:buNone/>
            </a:pPr>
            <a:r>
              <a:rPr lang="en-US" altLang="zh-CN" sz="2800"/>
              <a:t>          SLC(Sno, Sdept, Sloc, Cno, Grade) ∈2NF </a:t>
            </a:r>
            <a:endParaRPr lang="en-US" altLang="zh-CN" sz="2800"/>
          </a:p>
          <a:p>
            <a:pPr eaLnBrk="1" hangingPunct="1">
              <a:lnSpc>
                <a:spcPct val="120000"/>
              </a:lnSpc>
              <a:buFont typeface="Wingdings" panose="05000000000000000000" pitchFamily="2" charset="2"/>
              <a:buNone/>
            </a:pPr>
            <a:r>
              <a:rPr lang="en-US" altLang="zh-CN" sz="2800"/>
              <a:t>		SC</a:t>
            </a:r>
            <a:r>
              <a:rPr lang="zh-CN" altLang="en-US" sz="2800"/>
              <a:t>（</a:t>
            </a:r>
            <a:r>
              <a:rPr lang="en-US" altLang="zh-CN" sz="2800"/>
              <a:t>Sno</a:t>
            </a:r>
            <a:r>
              <a:rPr lang="zh-CN" altLang="en-US" sz="2800"/>
              <a:t>， </a:t>
            </a:r>
            <a:r>
              <a:rPr lang="en-US" altLang="zh-CN" sz="2800"/>
              <a:t>Cno</a:t>
            </a:r>
            <a:r>
              <a:rPr lang="zh-CN" altLang="en-US" sz="2800"/>
              <a:t>， </a:t>
            </a:r>
            <a:r>
              <a:rPr lang="en-US" altLang="zh-CN" sz="2800"/>
              <a:t>Grade</a:t>
            </a:r>
            <a:r>
              <a:rPr lang="zh-CN" altLang="en-US" sz="2800"/>
              <a:t>） ∈ </a:t>
            </a:r>
            <a:r>
              <a:rPr lang="en-US" altLang="zh-CN" sz="2800"/>
              <a:t>2NF</a:t>
            </a:r>
            <a:endParaRPr lang="en-US" altLang="zh-CN" sz="2800"/>
          </a:p>
          <a:p>
            <a:pPr eaLnBrk="1" hangingPunct="1">
              <a:lnSpc>
                <a:spcPct val="80000"/>
              </a:lnSpc>
              <a:buFont typeface="Wingdings" panose="05000000000000000000" pitchFamily="2" charset="2"/>
              <a:buNone/>
            </a:pPr>
            <a:r>
              <a:rPr lang="en-US" altLang="zh-CN" sz="2800"/>
              <a:t>          SL</a:t>
            </a:r>
            <a:r>
              <a:rPr lang="zh-CN" altLang="en-US" sz="2800"/>
              <a:t>（</a:t>
            </a:r>
            <a:r>
              <a:rPr lang="en-US" altLang="zh-CN" sz="2800"/>
              <a:t>Sno</a:t>
            </a:r>
            <a:r>
              <a:rPr lang="zh-CN" altLang="en-US" sz="2800"/>
              <a:t>， </a:t>
            </a:r>
            <a:r>
              <a:rPr lang="en-US" altLang="zh-CN" sz="2800"/>
              <a:t>Sdept</a:t>
            </a:r>
            <a:r>
              <a:rPr lang="zh-CN" altLang="en-US" sz="2800"/>
              <a:t>， </a:t>
            </a:r>
            <a:r>
              <a:rPr lang="en-US" altLang="zh-CN" sz="2800"/>
              <a:t>Sloc</a:t>
            </a:r>
            <a:r>
              <a:rPr lang="zh-CN" altLang="en-US" sz="2800"/>
              <a:t>） ∈ </a:t>
            </a:r>
            <a:r>
              <a:rPr lang="en-US" altLang="zh-CN" sz="2800"/>
              <a:t>2NF</a:t>
            </a:r>
            <a:endParaRPr lang="en-US" altLang="zh-CN" sz="2800"/>
          </a:p>
        </p:txBody>
      </p:sp>
      <p:sp>
        <p:nvSpPr>
          <p:cNvPr id="5" name="日期占位符 3"/>
          <p:cNvSpPr>
            <a:spLocks noGrp="1"/>
          </p:cNvSpPr>
          <p:nvPr>
            <p:ph type="dt" sz="quarter" idx="10"/>
          </p:nvPr>
        </p:nvSpPr>
        <p:spPr/>
        <p:txBody>
          <a:bodyPr/>
          <a:lstStyle/>
          <a:p>
            <a:pPr>
              <a:defRPr/>
            </a:pPr>
            <a:fld id="{437D4A32-6D9C-43ED-9B50-C4F124FCF505}" type="datetime1">
              <a:rPr lang="zh-CN" altLang="en-US"/>
            </a:fld>
            <a:endParaRPr lang="en-US" altLang="zh-CN"/>
          </a:p>
        </p:txBody>
      </p:sp>
      <p:sp>
        <p:nvSpPr>
          <p:cNvPr id="471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432132" name="Line 4"/>
          <p:cNvSpPr>
            <a:spLocks noChangeShapeType="1"/>
          </p:cNvSpPr>
          <p:nvPr/>
        </p:nvSpPr>
        <p:spPr bwMode="auto">
          <a:xfrm>
            <a:off x="6786563" y="4214813"/>
            <a:ext cx="228600" cy="381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2131">
                                            <p:txEl>
                                              <p:pRg st="3" end="3"/>
                                            </p:txEl>
                                          </p:spTgt>
                                        </p:tgtEl>
                                        <p:attrNameLst>
                                          <p:attrName>style.visibility</p:attrName>
                                        </p:attrNameLst>
                                      </p:cBhvr>
                                      <p:to>
                                        <p:strVal val="visible"/>
                                      </p:to>
                                    </p:set>
                                    <p:animEffect transition="in" filter="blinds(horizontal)">
                                      <p:cBhvr>
                                        <p:cTn id="7" dur="500"/>
                                        <p:tgtEl>
                                          <p:spTgt spid="43213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2131">
                                            <p:txEl>
                                              <p:pRg st="4" end="4"/>
                                            </p:txEl>
                                          </p:spTgt>
                                        </p:tgtEl>
                                        <p:attrNameLst>
                                          <p:attrName>style.visibility</p:attrName>
                                        </p:attrNameLst>
                                      </p:cBhvr>
                                      <p:to>
                                        <p:strVal val="visible"/>
                                      </p:to>
                                    </p:set>
                                    <p:animEffect transition="in" filter="blinds(horizontal)">
                                      <p:cBhvr>
                                        <p:cTn id="12" dur="500"/>
                                        <p:tgtEl>
                                          <p:spTgt spid="43213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2132"/>
                                        </p:tgtEl>
                                        <p:attrNameLst>
                                          <p:attrName>style.visibility</p:attrName>
                                        </p:attrNameLst>
                                      </p:cBhvr>
                                      <p:to>
                                        <p:strVal val="visible"/>
                                      </p:to>
                                    </p:set>
                                    <p:animEffect transition="in" filter="blinds(horizontal)">
                                      <p:cBhvr>
                                        <p:cTn id="17" dur="500"/>
                                        <p:tgtEl>
                                          <p:spTgt spid="43213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2131">
                                            <p:txEl>
                                              <p:pRg st="5" end="5"/>
                                            </p:txEl>
                                          </p:spTgt>
                                        </p:tgtEl>
                                        <p:attrNameLst>
                                          <p:attrName>style.visibility</p:attrName>
                                        </p:attrNameLst>
                                      </p:cBhvr>
                                      <p:to>
                                        <p:strVal val="visible"/>
                                      </p:to>
                                    </p:set>
                                    <p:animEffect transition="in" filter="blinds(horizontal)">
                                      <p:cBhvr>
                                        <p:cTn id="22" dur="500"/>
                                        <p:tgtEl>
                                          <p:spTgt spid="43213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2131">
                                            <p:txEl>
                                              <p:pRg st="6" end="6"/>
                                            </p:txEl>
                                          </p:spTgt>
                                        </p:tgtEl>
                                        <p:attrNameLst>
                                          <p:attrName>style.visibility</p:attrName>
                                        </p:attrNameLst>
                                      </p:cBhvr>
                                      <p:to>
                                        <p:strVal val="visible"/>
                                      </p:to>
                                    </p:set>
                                    <p:animEffect transition="in" filter="blinds(horizontal)">
                                      <p:cBhvr>
                                        <p:cTn id="27" dur="500"/>
                                        <p:tgtEl>
                                          <p:spTgt spid="4321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p:cNvSpPr>
          <p:nvPr>
            <p:ph type="title"/>
          </p:nvPr>
        </p:nvSpPr>
        <p:spPr/>
        <p:txBody>
          <a:bodyPr/>
          <a:lstStyle/>
          <a:p>
            <a:pPr eaLnBrk="1" hangingPunct="1"/>
            <a:r>
              <a:rPr lang="en-US" altLang="zh-CN"/>
              <a:t> </a:t>
            </a:r>
            <a:r>
              <a:rPr lang="zh-CN" altLang="en-US"/>
              <a:t>第二范式（续）</a:t>
            </a:r>
            <a:endParaRPr lang="zh-CN" altLang="en-US"/>
          </a:p>
        </p:txBody>
      </p:sp>
      <p:sp>
        <p:nvSpPr>
          <p:cNvPr id="48131" name="Rectangle 3"/>
          <p:cNvSpPr>
            <a:spLocks noGrp="1" noRot="1"/>
          </p:cNvSpPr>
          <p:nvPr>
            <p:ph idx="1"/>
          </p:nvPr>
        </p:nvSpPr>
        <p:spPr/>
        <p:txBody>
          <a:bodyPr/>
          <a:lstStyle/>
          <a:p>
            <a:pPr eaLnBrk="1" hangingPunct="1"/>
            <a:r>
              <a:rPr lang="zh-CN" altLang="en-US" sz="2800"/>
              <a:t>采用投影分解法将一个</a:t>
            </a:r>
            <a:r>
              <a:rPr lang="en-US" altLang="zh-CN" sz="2800"/>
              <a:t>1NF</a:t>
            </a:r>
            <a:r>
              <a:rPr lang="zh-CN" altLang="en-US" sz="2800"/>
              <a:t>的关系分解为多个</a:t>
            </a:r>
            <a:r>
              <a:rPr lang="en-US" altLang="zh-CN" sz="2800"/>
              <a:t>2NF</a:t>
            </a:r>
            <a:r>
              <a:rPr lang="zh-CN" altLang="en-US" sz="2800"/>
              <a:t>的关系，可以在一定程度上减轻原</a:t>
            </a:r>
            <a:r>
              <a:rPr lang="en-US" altLang="zh-CN" sz="2800"/>
              <a:t>1NF</a:t>
            </a:r>
            <a:r>
              <a:rPr lang="zh-CN" altLang="en-US" sz="2800"/>
              <a:t>关系中存在的插入异常、删除异常、数据冗余度大、修改复杂等问题。</a:t>
            </a:r>
            <a:endParaRPr lang="zh-CN" altLang="en-US" sz="2800"/>
          </a:p>
          <a:p>
            <a:pPr eaLnBrk="1" hangingPunct="1"/>
            <a:endParaRPr lang="zh-CN" altLang="en-US" sz="2800"/>
          </a:p>
          <a:p>
            <a:pPr eaLnBrk="1" hangingPunct="1"/>
            <a:r>
              <a:rPr lang="zh-CN" altLang="en-US" sz="2800"/>
              <a:t>将一个</a:t>
            </a:r>
            <a:r>
              <a:rPr lang="en-US" altLang="zh-CN" sz="2800"/>
              <a:t>1NF</a:t>
            </a:r>
            <a:r>
              <a:rPr lang="zh-CN" altLang="en-US" sz="2800"/>
              <a:t>关系分解为多个</a:t>
            </a:r>
            <a:r>
              <a:rPr lang="en-US" altLang="zh-CN" sz="2800"/>
              <a:t>2NF</a:t>
            </a:r>
            <a:r>
              <a:rPr lang="zh-CN" altLang="en-US" sz="2800"/>
              <a:t>的关系，并不能完全消除关系模式中的各种异常情况和数据冗余。</a:t>
            </a:r>
            <a:endParaRPr lang="zh-CN" altLang="en-US" sz="2800"/>
          </a:p>
        </p:txBody>
      </p:sp>
      <p:sp>
        <p:nvSpPr>
          <p:cNvPr id="4" name="日期占位符 3"/>
          <p:cNvSpPr>
            <a:spLocks noGrp="1"/>
          </p:cNvSpPr>
          <p:nvPr>
            <p:ph type="dt" sz="quarter" idx="10"/>
          </p:nvPr>
        </p:nvSpPr>
        <p:spPr/>
        <p:txBody>
          <a:bodyPr/>
          <a:lstStyle/>
          <a:p>
            <a:pPr>
              <a:defRPr/>
            </a:pPr>
            <a:fld id="{AFFC5B0F-845A-453D-AAB1-7448E464E387}" type="datetime1">
              <a:rPr lang="zh-CN" altLang="en-US"/>
            </a:fld>
            <a:endParaRPr lang="en-US" altLang="zh-CN"/>
          </a:p>
        </p:txBody>
      </p:sp>
      <p:sp>
        <p:nvSpPr>
          <p:cNvPr id="481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p:cNvSpPr>
          <p:nvPr>
            <p:ph type="title"/>
          </p:nvPr>
        </p:nvSpPr>
        <p:spPr/>
        <p:txBody>
          <a:bodyPr/>
          <a:lstStyle/>
          <a:p>
            <a:pPr eaLnBrk="1" hangingPunct="1"/>
            <a:r>
              <a:rPr lang="en-US" altLang="zh-CN"/>
              <a:t> 6.2.5  3NF</a:t>
            </a:r>
            <a:endParaRPr lang="en-US" altLang="zh-CN"/>
          </a:p>
        </p:txBody>
      </p:sp>
      <p:sp>
        <p:nvSpPr>
          <p:cNvPr id="49155" name="Rectangle 3"/>
          <p:cNvSpPr>
            <a:spLocks noGrp="1" noRot="1"/>
          </p:cNvSpPr>
          <p:nvPr>
            <p:ph idx="1"/>
          </p:nvPr>
        </p:nvSpPr>
        <p:spPr/>
        <p:txBody>
          <a:bodyPr/>
          <a:lstStyle/>
          <a:p>
            <a:pPr eaLnBrk="1" hangingPunct="1">
              <a:buFont typeface="Wingdings" panose="05000000000000000000" pitchFamily="2" charset="2"/>
              <a:buNone/>
            </a:pPr>
            <a:r>
              <a:rPr lang="zh-CN" altLang="en-US"/>
              <a:t>例：</a:t>
            </a:r>
            <a:r>
              <a:rPr lang="en-US" altLang="zh-CN"/>
              <a:t>2NF</a:t>
            </a:r>
            <a:r>
              <a:rPr lang="zh-CN" altLang="en-US"/>
              <a:t>关系模式</a:t>
            </a:r>
            <a:r>
              <a:rPr lang="en-US" altLang="zh-CN"/>
              <a:t>SL(Sno, Sdept, Sloc)</a:t>
            </a:r>
            <a:r>
              <a:rPr lang="zh-CN" altLang="en-US"/>
              <a:t>中</a:t>
            </a:r>
            <a:endParaRPr lang="zh-CN" altLang="en-US"/>
          </a:p>
          <a:p>
            <a:pPr eaLnBrk="1" hangingPunct="1"/>
            <a:r>
              <a:rPr lang="zh-CN" altLang="en-US" sz="3600"/>
              <a:t>函数依赖：</a:t>
            </a:r>
            <a:endParaRPr lang="zh-CN" altLang="en-US" sz="3600"/>
          </a:p>
          <a:p>
            <a:pPr eaLnBrk="1" hangingPunct="1">
              <a:buFont typeface="Wingdings" panose="05000000000000000000" pitchFamily="2" charset="2"/>
              <a:buNone/>
            </a:pPr>
            <a:r>
              <a:rPr lang="zh-CN" altLang="en-US"/>
              <a:t>          </a:t>
            </a:r>
            <a:r>
              <a:rPr lang="en-US" altLang="zh-CN"/>
              <a:t>Sno→Sdept</a:t>
            </a:r>
            <a:endParaRPr lang="en-US" altLang="zh-CN"/>
          </a:p>
          <a:p>
            <a:pPr eaLnBrk="1" hangingPunct="1">
              <a:buFont typeface="Wingdings" panose="05000000000000000000" pitchFamily="2" charset="2"/>
              <a:buNone/>
            </a:pPr>
            <a:r>
              <a:rPr lang="en-US" altLang="zh-CN"/>
              <a:t>          Sdept→Sloc</a:t>
            </a:r>
            <a:endParaRPr lang="en-US" altLang="zh-CN"/>
          </a:p>
          <a:p>
            <a:pPr eaLnBrk="1" hangingPunct="1">
              <a:buFont typeface="Wingdings" panose="05000000000000000000" pitchFamily="2" charset="2"/>
              <a:buNone/>
            </a:pPr>
            <a:r>
              <a:rPr lang="en-US" altLang="zh-CN"/>
              <a:t>          Sno→Sloc</a:t>
            </a:r>
            <a:endParaRPr lang="en-US" altLang="zh-CN"/>
          </a:p>
          <a:p>
            <a:pPr eaLnBrk="1" hangingPunct="1">
              <a:buFont typeface="Wingdings" panose="05000000000000000000" pitchFamily="2" charset="2"/>
              <a:buNone/>
            </a:pPr>
            <a:r>
              <a:rPr lang="en-US" altLang="zh-CN"/>
              <a:t>	Sloc</a:t>
            </a:r>
            <a:r>
              <a:rPr lang="zh-CN" altLang="en-US"/>
              <a:t>传递函数依赖于</a:t>
            </a:r>
            <a:r>
              <a:rPr lang="en-US" altLang="zh-CN"/>
              <a:t>Sno</a:t>
            </a:r>
            <a:r>
              <a:rPr lang="zh-CN" altLang="en-US"/>
              <a:t>，即</a:t>
            </a:r>
            <a:r>
              <a:rPr lang="en-US" altLang="zh-CN"/>
              <a:t>SL</a:t>
            </a:r>
            <a:r>
              <a:rPr lang="zh-CN" altLang="en-US"/>
              <a:t>中存在非主属性对码的传递函数依赖。</a:t>
            </a:r>
            <a:endParaRPr lang="zh-CN" altLang="en-US"/>
          </a:p>
        </p:txBody>
      </p:sp>
      <p:sp>
        <p:nvSpPr>
          <p:cNvPr id="4" name="日期占位符 3"/>
          <p:cNvSpPr>
            <a:spLocks noGrp="1"/>
          </p:cNvSpPr>
          <p:nvPr>
            <p:ph type="dt" sz="quarter" idx="10"/>
          </p:nvPr>
        </p:nvSpPr>
        <p:spPr/>
        <p:txBody>
          <a:bodyPr/>
          <a:lstStyle/>
          <a:p>
            <a:pPr>
              <a:defRPr/>
            </a:pPr>
            <a:fld id="{34E91557-6AEC-46BF-BF3E-C7BDFB4F95E8}" type="datetime1">
              <a:rPr lang="zh-CN" altLang="en-US"/>
            </a:fld>
            <a:endParaRPr lang="en-US" altLang="zh-CN"/>
          </a:p>
        </p:txBody>
      </p:sp>
      <p:sp>
        <p:nvSpPr>
          <p:cNvPr id="491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p:cNvSpPr>
          <p:nvPr>
            <p:ph type="title"/>
          </p:nvPr>
        </p:nvSpPr>
        <p:spPr/>
        <p:txBody>
          <a:bodyPr/>
          <a:lstStyle/>
          <a:p>
            <a:pPr eaLnBrk="1" hangingPunct="1"/>
            <a:r>
              <a:rPr lang="en-US" altLang="zh-CN"/>
              <a:t>  3NF</a:t>
            </a:r>
            <a:endParaRPr lang="en-US" altLang="zh-CN"/>
          </a:p>
        </p:txBody>
      </p:sp>
      <p:sp>
        <p:nvSpPr>
          <p:cNvPr id="50179" name="Rectangle 3"/>
          <p:cNvSpPr>
            <a:spLocks noGrp="1" noRot="1"/>
          </p:cNvSpPr>
          <p:nvPr>
            <p:ph idx="1"/>
          </p:nvPr>
        </p:nvSpPr>
        <p:spPr/>
        <p:txBody>
          <a:bodyPr/>
          <a:lstStyle/>
          <a:p>
            <a:pPr eaLnBrk="1" hangingPunct="1">
              <a:buFont typeface="Wingdings" panose="05000000000000000000" pitchFamily="2" charset="2"/>
              <a:buNone/>
            </a:pPr>
            <a:r>
              <a:rPr lang="zh-CN" altLang="en-US" sz="3600"/>
              <a:t>函数依赖图</a:t>
            </a:r>
            <a:r>
              <a:rPr lang="zh-CN" altLang="en-US"/>
              <a:t>：</a:t>
            </a:r>
            <a:endParaRPr lang="zh-CN" altLang="en-US"/>
          </a:p>
        </p:txBody>
      </p:sp>
      <p:sp>
        <p:nvSpPr>
          <p:cNvPr id="12" name="日期占位符 3"/>
          <p:cNvSpPr>
            <a:spLocks noGrp="1"/>
          </p:cNvSpPr>
          <p:nvPr>
            <p:ph type="dt" sz="quarter" idx="10"/>
          </p:nvPr>
        </p:nvSpPr>
        <p:spPr/>
        <p:txBody>
          <a:bodyPr/>
          <a:lstStyle/>
          <a:p>
            <a:pPr>
              <a:defRPr/>
            </a:pPr>
            <a:fld id="{A67E663F-B029-49D0-926B-4D3578142F52}" type="datetime1">
              <a:rPr lang="zh-CN" altLang="en-US"/>
            </a:fld>
            <a:endParaRPr lang="en-US" altLang="zh-CN"/>
          </a:p>
        </p:txBody>
      </p:sp>
      <p:sp>
        <p:nvSpPr>
          <p:cNvPr id="501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pSp>
        <p:nvGrpSpPr>
          <p:cNvPr id="50182" name="Group 4"/>
          <p:cNvGrpSpPr/>
          <p:nvPr/>
        </p:nvGrpSpPr>
        <p:grpSpPr bwMode="auto">
          <a:xfrm>
            <a:off x="1676400" y="3048000"/>
            <a:ext cx="3124200" cy="2362200"/>
            <a:chOff x="3312" y="1920"/>
            <a:chExt cx="1968" cy="1488"/>
          </a:xfrm>
        </p:grpSpPr>
        <p:sp>
          <p:nvSpPr>
            <p:cNvPr id="50184" name="Text Box 5"/>
            <p:cNvSpPr txBox="1">
              <a:spLocks noChangeArrowheads="1"/>
            </p:cNvSpPr>
            <p:nvPr/>
          </p:nvSpPr>
          <p:spPr bwMode="auto">
            <a:xfrm>
              <a:off x="3312" y="1920"/>
              <a:ext cx="69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SL</a:t>
              </a:r>
              <a:endParaRPr kumimoji="0" lang="en-US" altLang="zh-CN" sz="2800" b="1">
                <a:latin typeface="Times New Roman" panose="02020603050405020304" pitchFamily="18" charset="0"/>
              </a:endParaRPr>
            </a:p>
          </p:txBody>
        </p:sp>
        <p:sp>
          <p:nvSpPr>
            <p:cNvPr id="50185" name="Text Box 6"/>
            <p:cNvSpPr txBox="1">
              <a:spLocks noChangeArrowheads="1"/>
            </p:cNvSpPr>
            <p:nvPr/>
          </p:nvSpPr>
          <p:spPr bwMode="auto">
            <a:xfrm>
              <a:off x="3428" y="2540"/>
              <a:ext cx="579" cy="37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Sno</a:t>
              </a:r>
              <a:endParaRPr kumimoji="0" lang="en-US" altLang="zh-CN" sz="2400" b="1">
                <a:latin typeface="Times New Roman" panose="02020603050405020304" pitchFamily="18" charset="0"/>
              </a:endParaRPr>
            </a:p>
          </p:txBody>
        </p:sp>
        <p:sp>
          <p:nvSpPr>
            <p:cNvPr id="50186" name="Text Box 7"/>
            <p:cNvSpPr txBox="1">
              <a:spLocks noChangeArrowheads="1"/>
            </p:cNvSpPr>
            <p:nvPr/>
          </p:nvSpPr>
          <p:spPr bwMode="auto">
            <a:xfrm>
              <a:off x="4585" y="2168"/>
              <a:ext cx="695" cy="37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Sdept</a:t>
              </a:r>
              <a:endParaRPr kumimoji="0" lang="en-US" altLang="zh-CN" sz="2400" b="1">
                <a:latin typeface="Times New Roman" panose="02020603050405020304" pitchFamily="18" charset="0"/>
              </a:endParaRPr>
            </a:p>
          </p:txBody>
        </p:sp>
        <p:sp>
          <p:nvSpPr>
            <p:cNvPr id="50187" name="Text Box 8"/>
            <p:cNvSpPr txBox="1">
              <a:spLocks noChangeArrowheads="1"/>
            </p:cNvSpPr>
            <p:nvPr/>
          </p:nvSpPr>
          <p:spPr bwMode="auto">
            <a:xfrm>
              <a:off x="4585" y="3036"/>
              <a:ext cx="695" cy="37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a:spcBef>
                  <a:spcPct val="0"/>
                </a:spcBef>
                <a:buClrTx/>
                <a:buSzTx/>
                <a:buFontTx/>
                <a:buNone/>
              </a:pPr>
              <a:r>
                <a:rPr kumimoji="0" lang="en-US" altLang="zh-CN" sz="2800" b="1">
                  <a:latin typeface="Times New Roman" panose="02020603050405020304" pitchFamily="18" charset="0"/>
                </a:rPr>
                <a:t>Sloc</a:t>
              </a:r>
              <a:endParaRPr kumimoji="0" lang="en-US" altLang="zh-CN" sz="2400" b="1">
                <a:latin typeface="Times New Roman" panose="02020603050405020304" pitchFamily="18" charset="0"/>
              </a:endParaRPr>
            </a:p>
          </p:txBody>
        </p:sp>
        <p:sp>
          <p:nvSpPr>
            <p:cNvPr id="50188" name="Line 9"/>
            <p:cNvSpPr>
              <a:spLocks noChangeShapeType="1"/>
            </p:cNvSpPr>
            <p:nvPr/>
          </p:nvSpPr>
          <p:spPr bwMode="auto">
            <a:xfrm flipV="1">
              <a:off x="4007" y="2292"/>
              <a:ext cx="578" cy="37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89" name="Line 10"/>
            <p:cNvSpPr>
              <a:spLocks noChangeShapeType="1"/>
            </p:cNvSpPr>
            <p:nvPr/>
          </p:nvSpPr>
          <p:spPr bwMode="auto">
            <a:xfrm>
              <a:off x="4007" y="2788"/>
              <a:ext cx="578" cy="37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0183" name="Line 11"/>
          <p:cNvSpPr>
            <a:spLocks noChangeShapeType="1"/>
          </p:cNvSpPr>
          <p:nvPr/>
        </p:nvSpPr>
        <p:spPr bwMode="auto">
          <a:xfrm>
            <a:off x="4267200" y="4038600"/>
            <a:ext cx="0" cy="78740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p:cNvSpPr>
          <p:nvPr>
            <p:ph type="title"/>
          </p:nvPr>
        </p:nvSpPr>
        <p:spPr/>
        <p:txBody>
          <a:bodyPr/>
          <a:lstStyle/>
          <a:p>
            <a:pPr eaLnBrk="1" hangingPunct="1"/>
            <a:r>
              <a:rPr lang="en-US" altLang="zh-CN"/>
              <a:t> 3NF</a:t>
            </a:r>
            <a:endParaRPr lang="en-US" altLang="zh-CN"/>
          </a:p>
        </p:txBody>
      </p:sp>
      <p:sp>
        <p:nvSpPr>
          <p:cNvPr id="51203" name="Rectangle 3"/>
          <p:cNvSpPr>
            <a:spLocks noGrp="1" noRot="1"/>
          </p:cNvSpPr>
          <p:nvPr>
            <p:ph idx="1"/>
          </p:nvPr>
        </p:nvSpPr>
        <p:spPr/>
        <p:txBody>
          <a:bodyPr/>
          <a:lstStyle/>
          <a:p>
            <a:pPr eaLnBrk="1" hangingPunct="1">
              <a:lnSpc>
                <a:spcPct val="130000"/>
              </a:lnSpc>
            </a:pPr>
            <a:r>
              <a:rPr lang="zh-CN" altLang="en-US" sz="2800"/>
              <a:t>解决方法</a:t>
            </a:r>
            <a:endParaRPr lang="zh-CN" altLang="en-US" sz="2800"/>
          </a:p>
          <a:p>
            <a:pPr lvl="1" eaLnBrk="1" hangingPunct="1">
              <a:lnSpc>
                <a:spcPct val="130000"/>
              </a:lnSpc>
              <a:buFont typeface="Wingdings" panose="05000000000000000000" pitchFamily="2" charset="2"/>
              <a:buNone/>
            </a:pPr>
            <a:r>
              <a:rPr lang="zh-CN" altLang="en-US"/>
              <a:t>   采用投影分解法，把</a:t>
            </a:r>
            <a:r>
              <a:rPr lang="en-US" altLang="zh-CN"/>
              <a:t>SL</a:t>
            </a:r>
            <a:r>
              <a:rPr lang="zh-CN" altLang="en-US"/>
              <a:t>分解为两个关系模式，以消除传递函数依赖：</a:t>
            </a:r>
            <a:endParaRPr lang="zh-CN" altLang="en-US"/>
          </a:p>
          <a:p>
            <a:pPr lvl="1" eaLnBrk="1" hangingPunct="1">
              <a:lnSpc>
                <a:spcPct val="130000"/>
              </a:lnSpc>
              <a:buFont typeface="Wingdings" panose="05000000000000000000" pitchFamily="2" charset="2"/>
              <a:buNone/>
            </a:pPr>
            <a:r>
              <a:rPr lang="zh-CN" altLang="en-US"/>
              <a:t>            </a:t>
            </a:r>
            <a:r>
              <a:rPr lang="en-US" altLang="zh-CN"/>
              <a:t>SD</a:t>
            </a:r>
            <a:r>
              <a:rPr lang="zh-CN" altLang="en-US"/>
              <a:t>（</a:t>
            </a:r>
            <a:r>
              <a:rPr lang="en-US" altLang="zh-CN"/>
              <a:t>Sno</a:t>
            </a:r>
            <a:r>
              <a:rPr lang="zh-CN" altLang="en-US"/>
              <a:t>， </a:t>
            </a:r>
            <a:r>
              <a:rPr lang="en-US" altLang="zh-CN"/>
              <a:t>Sdept</a:t>
            </a:r>
            <a:r>
              <a:rPr lang="zh-CN" altLang="en-US"/>
              <a:t>）</a:t>
            </a:r>
            <a:endParaRPr lang="zh-CN" altLang="en-US"/>
          </a:p>
          <a:p>
            <a:pPr lvl="1" eaLnBrk="1" hangingPunct="1">
              <a:lnSpc>
                <a:spcPct val="130000"/>
              </a:lnSpc>
              <a:buFont typeface="Wingdings" panose="05000000000000000000" pitchFamily="2" charset="2"/>
              <a:buNone/>
            </a:pPr>
            <a:r>
              <a:rPr lang="zh-CN" altLang="en-US"/>
              <a:t>                    </a:t>
            </a:r>
            <a:r>
              <a:rPr lang="en-US" altLang="zh-CN"/>
              <a:t>DL</a:t>
            </a:r>
            <a:r>
              <a:rPr lang="zh-CN" altLang="en-US"/>
              <a:t>（</a:t>
            </a:r>
            <a:r>
              <a:rPr lang="en-US" altLang="zh-CN"/>
              <a:t>Sdept</a:t>
            </a:r>
            <a:r>
              <a:rPr lang="zh-CN" altLang="en-US"/>
              <a:t>， </a:t>
            </a:r>
            <a:r>
              <a:rPr lang="en-US" altLang="zh-CN"/>
              <a:t>Sloc</a:t>
            </a:r>
            <a:r>
              <a:rPr lang="zh-CN" altLang="en-US"/>
              <a:t>）</a:t>
            </a:r>
            <a:endParaRPr lang="zh-CN" altLang="en-US"/>
          </a:p>
          <a:p>
            <a:pPr lvl="1" eaLnBrk="1" hangingPunct="1">
              <a:lnSpc>
                <a:spcPct val="130000"/>
              </a:lnSpc>
              <a:buFont typeface="Wingdings" panose="05000000000000000000" pitchFamily="2" charset="2"/>
              <a:buNone/>
            </a:pPr>
            <a:r>
              <a:rPr lang="en-US" altLang="zh-CN"/>
              <a:t>SD</a:t>
            </a:r>
            <a:r>
              <a:rPr lang="zh-CN" altLang="en-US"/>
              <a:t>的码为</a:t>
            </a:r>
            <a:r>
              <a:rPr lang="en-US" altLang="zh-CN"/>
              <a:t>Sno</a:t>
            </a:r>
            <a:r>
              <a:rPr lang="zh-CN" altLang="en-US"/>
              <a:t>， </a:t>
            </a:r>
            <a:r>
              <a:rPr lang="en-US" altLang="zh-CN"/>
              <a:t>DL</a:t>
            </a:r>
            <a:r>
              <a:rPr lang="zh-CN" altLang="en-US"/>
              <a:t>的码为</a:t>
            </a:r>
            <a:r>
              <a:rPr lang="en-US" altLang="zh-CN"/>
              <a:t>Sdept</a:t>
            </a:r>
            <a:r>
              <a:rPr lang="zh-CN" altLang="en-US"/>
              <a:t>。</a:t>
            </a:r>
            <a:endParaRPr lang="zh-CN" altLang="en-US"/>
          </a:p>
        </p:txBody>
      </p:sp>
      <p:sp>
        <p:nvSpPr>
          <p:cNvPr id="4" name="日期占位符 3"/>
          <p:cNvSpPr>
            <a:spLocks noGrp="1"/>
          </p:cNvSpPr>
          <p:nvPr>
            <p:ph type="dt" sz="quarter" idx="10"/>
          </p:nvPr>
        </p:nvSpPr>
        <p:spPr/>
        <p:txBody>
          <a:bodyPr/>
          <a:lstStyle/>
          <a:p>
            <a:pPr>
              <a:defRPr/>
            </a:pPr>
            <a:fld id="{E654EB12-0F4E-42EC-A162-A52F743FFCC3}" type="datetime1">
              <a:rPr lang="zh-CN" altLang="en-US"/>
            </a:fld>
            <a:endParaRPr lang="en-US" altLang="zh-CN"/>
          </a:p>
        </p:txBody>
      </p:sp>
      <p:sp>
        <p:nvSpPr>
          <p:cNvPr id="512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p:cNvSpPr>
          <p:nvPr>
            <p:ph type="title"/>
          </p:nvPr>
        </p:nvSpPr>
        <p:spPr/>
        <p:txBody>
          <a:bodyPr/>
          <a:lstStyle/>
          <a:p>
            <a:pPr eaLnBrk="1" hangingPunct="1"/>
            <a:r>
              <a:rPr lang="en-US" altLang="zh-CN"/>
              <a:t>  3NF</a:t>
            </a:r>
            <a:endParaRPr lang="en-US" altLang="zh-CN"/>
          </a:p>
        </p:txBody>
      </p:sp>
      <p:sp>
        <p:nvSpPr>
          <p:cNvPr id="52227" name="Rectangle 3"/>
          <p:cNvSpPr>
            <a:spLocks noGrp="1" noRot="1"/>
          </p:cNvSpPr>
          <p:nvPr>
            <p:ph idx="1"/>
          </p:nvPr>
        </p:nvSpPr>
        <p:spPr/>
        <p:txBody>
          <a:bodyPr/>
          <a:lstStyle/>
          <a:p>
            <a:pPr lvl="1" eaLnBrk="1" hangingPunct="1">
              <a:buFont typeface="Wingdings" panose="05000000000000000000" pitchFamily="2" charset="2"/>
              <a:buNone/>
            </a:pPr>
            <a:r>
              <a:rPr lang="en-US" altLang="zh-CN"/>
              <a:t>SD</a:t>
            </a:r>
            <a:r>
              <a:rPr lang="zh-CN" altLang="en-US"/>
              <a:t>的码为</a:t>
            </a:r>
            <a:r>
              <a:rPr lang="en-US" altLang="zh-CN"/>
              <a:t>Sno</a:t>
            </a:r>
            <a:r>
              <a:rPr lang="zh-CN" altLang="en-US"/>
              <a:t>， </a:t>
            </a:r>
            <a:r>
              <a:rPr lang="en-US" altLang="zh-CN"/>
              <a:t>DL</a:t>
            </a:r>
            <a:r>
              <a:rPr lang="zh-CN" altLang="en-US"/>
              <a:t>的码为</a:t>
            </a:r>
            <a:r>
              <a:rPr lang="en-US" altLang="zh-CN"/>
              <a:t>Sdept</a:t>
            </a:r>
            <a:r>
              <a:rPr lang="zh-CN" altLang="en-US"/>
              <a:t>。</a:t>
            </a:r>
            <a:endParaRPr lang="zh-CN" altLang="en-US"/>
          </a:p>
        </p:txBody>
      </p:sp>
      <p:sp>
        <p:nvSpPr>
          <p:cNvPr id="13" name="日期占位符 3"/>
          <p:cNvSpPr>
            <a:spLocks noGrp="1"/>
          </p:cNvSpPr>
          <p:nvPr>
            <p:ph type="dt" sz="quarter" idx="10"/>
          </p:nvPr>
        </p:nvSpPr>
        <p:spPr/>
        <p:txBody>
          <a:bodyPr/>
          <a:lstStyle/>
          <a:p>
            <a:pPr>
              <a:defRPr/>
            </a:pPr>
            <a:fld id="{F400C6FB-F51D-4F68-9F34-E360592DC708}" type="datetime1">
              <a:rPr lang="zh-CN" altLang="en-US"/>
            </a:fld>
            <a:endParaRPr lang="en-US" altLang="zh-CN"/>
          </a:p>
        </p:txBody>
      </p:sp>
      <p:sp>
        <p:nvSpPr>
          <p:cNvPr id="522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pSp>
        <p:nvGrpSpPr>
          <p:cNvPr id="52230" name="Group 4"/>
          <p:cNvGrpSpPr/>
          <p:nvPr/>
        </p:nvGrpSpPr>
        <p:grpSpPr bwMode="auto">
          <a:xfrm>
            <a:off x="1600200" y="3048000"/>
            <a:ext cx="6781800" cy="2057400"/>
            <a:chOff x="1056" y="1776"/>
            <a:chExt cx="4272" cy="1248"/>
          </a:xfrm>
        </p:grpSpPr>
        <p:sp>
          <p:nvSpPr>
            <p:cNvPr id="52231" name="Text Box 5"/>
            <p:cNvSpPr txBox="1">
              <a:spLocks noChangeArrowheads="1"/>
            </p:cNvSpPr>
            <p:nvPr/>
          </p:nvSpPr>
          <p:spPr bwMode="auto">
            <a:xfrm>
              <a:off x="1056" y="1776"/>
              <a:ext cx="594" cy="46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Sno</a:t>
              </a:r>
              <a:endParaRPr kumimoji="0" lang="en-US" altLang="zh-CN" sz="2800" b="1">
                <a:latin typeface="Times New Roman" panose="02020603050405020304" pitchFamily="18" charset="0"/>
              </a:endParaRPr>
            </a:p>
          </p:txBody>
        </p:sp>
        <p:sp>
          <p:nvSpPr>
            <p:cNvPr id="52232" name="Text Box 6"/>
            <p:cNvSpPr txBox="1">
              <a:spLocks noChangeArrowheads="1"/>
            </p:cNvSpPr>
            <p:nvPr/>
          </p:nvSpPr>
          <p:spPr bwMode="auto">
            <a:xfrm>
              <a:off x="2124" y="1776"/>
              <a:ext cx="712" cy="46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Sdept</a:t>
              </a:r>
              <a:endParaRPr kumimoji="0" lang="en-US" altLang="zh-CN" sz="2000" b="1">
                <a:latin typeface="Times New Roman" panose="02020603050405020304" pitchFamily="18" charset="0"/>
              </a:endParaRPr>
            </a:p>
          </p:txBody>
        </p:sp>
        <p:sp>
          <p:nvSpPr>
            <p:cNvPr id="52233" name="Line 7"/>
            <p:cNvSpPr>
              <a:spLocks noChangeShapeType="1"/>
            </p:cNvSpPr>
            <p:nvPr/>
          </p:nvSpPr>
          <p:spPr bwMode="auto">
            <a:xfrm>
              <a:off x="1650" y="1932"/>
              <a:ext cx="474"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34" name="Text Box 8"/>
            <p:cNvSpPr txBox="1">
              <a:spLocks noChangeArrowheads="1"/>
            </p:cNvSpPr>
            <p:nvPr/>
          </p:nvSpPr>
          <p:spPr bwMode="auto">
            <a:xfrm>
              <a:off x="1650" y="2556"/>
              <a:ext cx="47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SD</a:t>
              </a:r>
              <a:endParaRPr kumimoji="0" lang="en-US" altLang="zh-CN" sz="2000" b="1">
                <a:latin typeface="Times New Roman" panose="02020603050405020304" pitchFamily="18" charset="0"/>
              </a:endParaRPr>
            </a:p>
          </p:txBody>
        </p:sp>
        <p:sp>
          <p:nvSpPr>
            <p:cNvPr id="52235" name="Text Box 9"/>
            <p:cNvSpPr txBox="1">
              <a:spLocks noChangeArrowheads="1"/>
            </p:cNvSpPr>
            <p:nvPr/>
          </p:nvSpPr>
          <p:spPr bwMode="auto">
            <a:xfrm>
              <a:off x="3430" y="1776"/>
              <a:ext cx="712" cy="46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Sdept</a:t>
              </a:r>
              <a:endParaRPr kumimoji="0" lang="en-US" altLang="zh-CN" sz="2000" b="1">
                <a:latin typeface="Times New Roman" panose="02020603050405020304" pitchFamily="18" charset="0"/>
              </a:endParaRPr>
            </a:p>
          </p:txBody>
        </p:sp>
        <p:sp>
          <p:nvSpPr>
            <p:cNvPr id="52236" name="Text Box 10"/>
            <p:cNvSpPr txBox="1">
              <a:spLocks noChangeArrowheads="1"/>
            </p:cNvSpPr>
            <p:nvPr/>
          </p:nvSpPr>
          <p:spPr bwMode="auto">
            <a:xfrm>
              <a:off x="4734" y="1776"/>
              <a:ext cx="594" cy="46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Sloc</a:t>
              </a:r>
              <a:endParaRPr kumimoji="0" lang="en-US" altLang="zh-CN" sz="2000" b="1">
                <a:latin typeface="Times New Roman" panose="02020603050405020304" pitchFamily="18" charset="0"/>
              </a:endParaRPr>
            </a:p>
          </p:txBody>
        </p:sp>
        <p:sp>
          <p:nvSpPr>
            <p:cNvPr id="52237" name="Line 11"/>
            <p:cNvSpPr>
              <a:spLocks noChangeShapeType="1"/>
            </p:cNvSpPr>
            <p:nvPr/>
          </p:nvSpPr>
          <p:spPr bwMode="auto">
            <a:xfrm>
              <a:off x="4142" y="1932"/>
              <a:ext cx="592"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38" name="Text Box 12"/>
            <p:cNvSpPr txBox="1">
              <a:spLocks noChangeArrowheads="1"/>
            </p:cNvSpPr>
            <p:nvPr/>
          </p:nvSpPr>
          <p:spPr bwMode="auto">
            <a:xfrm>
              <a:off x="4260" y="2556"/>
              <a:ext cx="47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DL</a:t>
              </a:r>
              <a:endParaRPr kumimoji="0" lang="en-US" altLang="zh-CN" sz="2000" b="1">
                <a:latin typeface="Times New Roman" panose="02020603050405020304" pitchFamily="18" charset="0"/>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p:cNvSpPr>
          <p:nvPr>
            <p:ph type="title"/>
          </p:nvPr>
        </p:nvSpPr>
        <p:spPr/>
        <p:txBody>
          <a:bodyPr/>
          <a:lstStyle/>
          <a:p>
            <a:pPr eaLnBrk="1" hangingPunct="1"/>
            <a:r>
              <a:rPr lang="en-US" altLang="zh-CN"/>
              <a:t> 3NF</a:t>
            </a:r>
            <a:endParaRPr lang="en-US" altLang="zh-CN"/>
          </a:p>
        </p:txBody>
      </p:sp>
      <p:sp>
        <p:nvSpPr>
          <p:cNvPr id="438275" name="Rectangle 3"/>
          <p:cNvSpPr>
            <a:spLocks noGrp="1" noRot="1"/>
          </p:cNvSpPr>
          <p:nvPr>
            <p:ph idx="1"/>
          </p:nvPr>
        </p:nvSpPr>
        <p:spPr>
          <a:xfrm>
            <a:off x="468313" y="2060575"/>
            <a:ext cx="8294687" cy="3883025"/>
          </a:xfrm>
        </p:spPr>
        <p:txBody>
          <a:bodyPr/>
          <a:lstStyle/>
          <a:p>
            <a:pPr eaLnBrk="1" hangingPunct="1">
              <a:lnSpc>
                <a:spcPct val="120000"/>
              </a:lnSpc>
            </a:pPr>
            <a:r>
              <a:rPr lang="en-US" altLang="zh-CN" sz="2400"/>
              <a:t>3NF</a:t>
            </a:r>
            <a:r>
              <a:rPr lang="zh-CN" altLang="en-US" sz="2400"/>
              <a:t>的定义</a:t>
            </a:r>
            <a:endParaRPr lang="zh-CN" altLang="en-US" sz="2400"/>
          </a:p>
          <a:p>
            <a:pPr eaLnBrk="1" hangingPunct="1">
              <a:lnSpc>
                <a:spcPct val="120000"/>
              </a:lnSpc>
              <a:buFont typeface="Wingdings" panose="05000000000000000000" pitchFamily="2" charset="2"/>
              <a:buNone/>
            </a:pPr>
            <a:r>
              <a:rPr lang="zh-CN" altLang="en-US" sz="2400"/>
              <a:t>	定义</a:t>
            </a:r>
            <a:r>
              <a:rPr lang="en-US" altLang="zh-CN" sz="2400"/>
              <a:t>5.8  </a:t>
            </a:r>
            <a:r>
              <a:rPr lang="zh-CN" altLang="en-US" sz="2400"/>
              <a:t>关系模式</a:t>
            </a:r>
            <a:r>
              <a:rPr lang="en-US" altLang="zh-CN" sz="2400" i="1"/>
              <a:t>R&lt;U</a:t>
            </a:r>
            <a:r>
              <a:rPr lang="zh-CN" altLang="en-US" sz="2400" i="1"/>
              <a:t>，</a:t>
            </a:r>
            <a:r>
              <a:rPr lang="en-US" altLang="zh-CN" sz="2400" i="1"/>
              <a:t>F&gt;</a:t>
            </a:r>
            <a:r>
              <a:rPr lang="en-US" altLang="zh-CN" sz="2400"/>
              <a:t> </a:t>
            </a:r>
            <a:r>
              <a:rPr lang="zh-CN" altLang="en-US" sz="2400">
                <a:solidFill>
                  <a:srgbClr val="6600FF"/>
                </a:solidFill>
              </a:rPr>
              <a:t>中若不存在这样的码</a:t>
            </a:r>
            <a:r>
              <a:rPr lang="en-US" altLang="zh-CN" sz="2400" i="1">
                <a:solidFill>
                  <a:srgbClr val="6600FF"/>
                </a:solidFill>
              </a:rPr>
              <a:t>X</a:t>
            </a:r>
            <a:r>
              <a:rPr lang="zh-CN" altLang="en-US" sz="2400"/>
              <a:t>、属性组</a:t>
            </a:r>
            <a:r>
              <a:rPr lang="en-US" altLang="zh-CN" sz="2400" i="1"/>
              <a:t>Y</a:t>
            </a:r>
            <a:r>
              <a:rPr lang="zh-CN" altLang="en-US" sz="2400"/>
              <a:t>及</a:t>
            </a:r>
            <a:r>
              <a:rPr lang="zh-CN" altLang="en-US" sz="2400">
                <a:solidFill>
                  <a:srgbClr val="6600FF"/>
                </a:solidFill>
              </a:rPr>
              <a:t>非主属性</a:t>
            </a:r>
            <a:r>
              <a:rPr lang="en-US" altLang="zh-CN" sz="2400" i="1"/>
              <a:t>Z</a:t>
            </a:r>
            <a:r>
              <a:rPr lang="zh-CN" altLang="en-US" sz="2400" i="1"/>
              <a:t>（</a:t>
            </a:r>
            <a:r>
              <a:rPr lang="en-US" altLang="zh-CN" sz="2400" i="1"/>
              <a:t>Z </a:t>
            </a:r>
            <a:r>
              <a:rPr lang="en-US" altLang="zh-CN" sz="2400">
                <a:sym typeface="Symbol" panose="05050102010706020507" pitchFamily="18" charset="2"/>
              </a:rPr>
              <a:t></a:t>
            </a:r>
            <a:r>
              <a:rPr lang="en-US" altLang="zh-CN" sz="2400" i="1"/>
              <a:t> Y</a:t>
            </a:r>
            <a:r>
              <a:rPr lang="zh-CN" altLang="en-US" sz="2400" i="1"/>
              <a:t>）</a:t>
            </a:r>
            <a:r>
              <a:rPr lang="en-US" altLang="zh-CN" sz="2400" i="1"/>
              <a:t>, </a:t>
            </a:r>
            <a:r>
              <a:rPr lang="zh-CN" altLang="en-US" sz="2400"/>
              <a:t>使得</a:t>
            </a:r>
            <a:r>
              <a:rPr lang="en-US" altLang="zh-CN" sz="2400" i="1"/>
              <a:t>X</a:t>
            </a:r>
            <a:r>
              <a:rPr lang="en-US" altLang="zh-CN" sz="2400"/>
              <a:t>→</a:t>
            </a:r>
            <a:r>
              <a:rPr lang="en-US" altLang="zh-CN" sz="2400" i="1"/>
              <a:t>Y</a:t>
            </a:r>
            <a:r>
              <a:rPr lang="zh-CN" altLang="en-US" sz="2400"/>
              <a:t>，</a:t>
            </a:r>
            <a:r>
              <a:rPr lang="en-US" altLang="zh-CN" sz="2400" i="1"/>
              <a:t>Y</a:t>
            </a:r>
            <a:r>
              <a:rPr lang="en-US" altLang="zh-CN" sz="2400"/>
              <a:t> → </a:t>
            </a:r>
            <a:r>
              <a:rPr lang="en-US" altLang="zh-CN" sz="2400" i="1"/>
              <a:t>X</a:t>
            </a:r>
            <a:r>
              <a:rPr lang="zh-CN" altLang="en-US" sz="2400"/>
              <a:t>，</a:t>
            </a:r>
            <a:r>
              <a:rPr lang="en-US" altLang="zh-CN" sz="2400" i="1"/>
              <a:t>Y</a:t>
            </a:r>
            <a:r>
              <a:rPr lang="en-US" altLang="zh-CN" sz="2400"/>
              <a:t>→</a:t>
            </a:r>
            <a:r>
              <a:rPr lang="en-US" altLang="zh-CN" sz="2400" i="1"/>
              <a:t>Z</a:t>
            </a:r>
            <a:r>
              <a:rPr lang="zh-CN" altLang="en-US" sz="2400"/>
              <a:t>，成立，则称</a:t>
            </a:r>
            <a:r>
              <a:rPr lang="en-US" altLang="zh-CN" sz="2400" i="1"/>
              <a:t>R&lt;U</a:t>
            </a:r>
            <a:r>
              <a:rPr lang="zh-CN" altLang="en-US" sz="2400" i="1"/>
              <a:t>，</a:t>
            </a:r>
            <a:r>
              <a:rPr lang="en-US" altLang="zh-CN" sz="2400" i="1"/>
              <a:t>F&gt;</a:t>
            </a:r>
            <a:r>
              <a:rPr lang="en-US" altLang="zh-CN" sz="2400"/>
              <a:t> ∈ </a:t>
            </a:r>
            <a:r>
              <a:rPr lang="en-US" altLang="zh-CN" sz="2400" i="1"/>
              <a:t>3NF</a:t>
            </a:r>
            <a:r>
              <a:rPr lang="zh-CN" altLang="en-US" sz="2400"/>
              <a:t>。</a:t>
            </a:r>
            <a:endParaRPr lang="zh-CN" altLang="en-US" sz="2400"/>
          </a:p>
          <a:p>
            <a:pPr eaLnBrk="1" hangingPunct="1">
              <a:lnSpc>
                <a:spcPct val="90000"/>
              </a:lnSpc>
              <a:buFont typeface="Wingdings" panose="05000000000000000000" pitchFamily="2" charset="2"/>
              <a:buNone/>
            </a:pPr>
            <a:r>
              <a:rPr lang="zh-CN" altLang="en-US" sz="2400"/>
              <a:t>例， </a:t>
            </a:r>
            <a:r>
              <a:rPr lang="en-US" altLang="zh-CN" sz="2400"/>
              <a:t>SL(Sno, Sdept, Sloc) ∈ 2NF</a:t>
            </a:r>
            <a:endParaRPr lang="en-US" altLang="zh-CN" sz="2400"/>
          </a:p>
          <a:p>
            <a:pPr eaLnBrk="1" hangingPunct="1">
              <a:lnSpc>
                <a:spcPct val="90000"/>
              </a:lnSpc>
              <a:buFont typeface="Wingdings" panose="05000000000000000000" pitchFamily="2" charset="2"/>
              <a:buNone/>
            </a:pPr>
            <a:r>
              <a:rPr lang="en-US" altLang="zh-CN" sz="2400"/>
              <a:t>     SL(Sno, Sdept, Sloc) ∈ 3NF </a:t>
            </a:r>
            <a:endParaRPr lang="en-US" altLang="zh-CN" sz="2400"/>
          </a:p>
          <a:p>
            <a:pPr eaLnBrk="1" hangingPunct="1">
              <a:lnSpc>
                <a:spcPct val="90000"/>
              </a:lnSpc>
              <a:buFont typeface="Wingdings" panose="05000000000000000000" pitchFamily="2" charset="2"/>
              <a:buNone/>
            </a:pPr>
            <a:r>
              <a:rPr lang="en-US" altLang="zh-CN" sz="2400"/>
              <a:t>         SD</a:t>
            </a:r>
            <a:r>
              <a:rPr lang="zh-CN" altLang="en-US" sz="2400"/>
              <a:t>（</a:t>
            </a:r>
            <a:r>
              <a:rPr lang="en-US" altLang="zh-CN" sz="2400"/>
              <a:t>Sno</a:t>
            </a:r>
            <a:r>
              <a:rPr lang="zh-CN" altLang="en-US" sz="2400"/>
              <a:t>， </a:t>
            </a:r>
            <a:r>
              <a:rPr lang="en-US" altLang="zh-CN" sz="2400"/>
              <a:t>Sdept</a:t>
            </a:r>
            <a:r>
              <a:rPr lang="zh-CN" altLang="en-US" sz="2400"/>
              <a:t>） ∈ </a:t>
            </a:r>
            <a:r>
              <a:rPr lang="en-US" altLang="zh-CN" sz="2400"/>
              <a:t>3NF</a:t>
            </a:r>
            <a:endParaRPr lang="en-US" altLang="zh-CN" sz="2400"/>
          </a:p>
          <a:p>
            <a:pPr eaLnBrk="1" hangingPunct="1">
              <a:lnSpc>
                <a:spcPct val="90000"/>
              </a:lnSpc>
              <a:buFont typeface="Wingdings" panose="05000000000000000000" pitchFamily="2" charset="2"/>
              <a:buNone/>
            </a:pPr>
            <a:r>
              <a:rPr lang="en-US" altLang="zh-CN" sz="2400"/>
              <a:t>         DL</a:t>
            </a:r>
            <a:r>
              <a:rPr lang="zh-CN" altLang="en-US" sz="2400"/>
              <a:t>（</a:t>
            </a:r>
            <a:r>
              <a:rPr lang="en-US" altLang="zh-CN" sz="2400"/>
              <a:t>Sdept</a:t>
            </a:r>
            <a:r>
              <a:rPr lang="zh-CN" altLang="en-US" sz="2400"/>
              <a:t>， </a:t>
            </a:r>
            <a:r>
              <a:rPr lang="en-US" altLang="zh-CN" sz="2400"/>
              <a:t>Sloc</a:t>
            </a:r>
            <a:r>
              <a:rPr lang="zh-CN" altLang="en-US" sz="2400"/>
              <a:t>）∈ </a:t>
            </a:r>
            <a:r>
              <a:rPr lang="en-US" altLang="zh-CN" sz="2400"/>
              <a:t>3NF</a:t>
            </a:r>
            <a:endParaRPr lang="en-US" altLang="zh-CN" sz="2400"/>
          </a:p>
        </p:txBody>
      </p:sp>
      <p:sp>
        <p:nvSpPr>
          <p:cNvPr id="7" name="日期占位符 3"/>
          <p:cNvSpPr>
            <a:spLocks noGrp="1"/>
          </p:cNvSpPr>
          <p:nvPr>
            <p:ph type="dt" sz="quarter" idx="10"/>
          </p:nvPr>
        </p:nvSpPr>
        <p:spPr/>
        <p:txBody>
          <a:bodyPr/>
          <a:lstStyle/>
          <a:p>
            <a:pPr>
              <a:defRPr/>
            </a:pPr>
            <a:fld id="{A033C0FF-C499-4437-9BAE-65DDF7D98959}" type="datetime1">
              <a:rPr lang="zh-CN" altLang="en-US"/>
            </a:fld>
            <a:endParaRPr lang="en-US" altLang="zh-CN"/>
          </a:p>
        </p:txBody>
      </p:sp>
      <p:sp>
        <p:nvSpPr>
          <p:cNvPr id="532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53254" name="Line 4"/>
          <p:cNvSpPr>
            <a:spLocks noChangeShapeType="1"/>
          </p:cNvSpPr>
          <p:nvPr/>
        </p:nvSpPr>
        <p:spPr bwMode="auto">
          <a:xfrm>
            <a:off x="6659563" y="3141663"/>
            <a:ext cx="119062" cy="31273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255" name="Line 5"/>
          <p:cNvSpPr>
            <a:spLocks noChangeShapeType="1"/>
          </p:cNvSpPr>
          <p:nvPr/>
        </p:nvSpPr>
        <p:spPr bwMode="auto">
          <a:xfrm>
            <a:off x="3708400" y="3141663"/>
            <a:ext cx="236538" cy="381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8278" name="Line 6"/>
          <p:cNvSpPr>
            <a:spLocks noChangeShapeType="1"/>
          </p:cNvSpPr>
          <p:nvPr/>
        </p:nvSpPr>
        <p:spPr bwMode="auto">
          <a:xfrm>
            <a:off x="4284663" y="4437063"/>
            <a:ext cx="228600" cy="2286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8275">
                                            <p:txEl>
                                              <p:pRg st="2" end="2"/>
                                            </p:txEl>
                                          </p:spTgt>
                                        </p:tgtEl>
                                        <p:attrNameLst>
                                          <p:attrName>style.visibility</p:attrName>
                                        </p:attrNameLst>
                                      </p:cBhvr>
                                      <p:to>
                                        <p:strVal val="visible"/>
                                      </p:to>
                                    </p:set>
                                    <p:animEffect transition="in" filter="blinds(horizontal)">
                                      <p:cBhvr>
                                        <p:cTn id="7" dur="500"/>
                                        <p:tgtEl>
                                          <p:spTgt spid="43827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8275">
                                            <p:txEl>
                                              <p:pRg st="3" end="3"/>
                                            </p:txEl>
                                          </p:spTgt>
                                        </p:tgtEl>
                                        <p:attrNameLst>
                                          <p:attrName>style.visibility</p:attrName>
                                        </p:attrNameLst>
                                      </p:cBhvr>
                                      <p:to>
                                        <p:strVal val="visible"/>
                                      </p:to>
                                    </p:set>
                                    <p:animEffect transition="in" filter="blinds(horizontal)">
                                      <p:cBhvr>
                                        <p:cTn id="12" dur="500"/>
                                        <p:tgtEl>
                                          <p:spTgt spid="43827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8278"/>
                                        </p:tgtEl>
                                        <p:attrNameLst>
                                          <p:attrName>style.visibility</p:attrName>
                                        </p:attrNameLst>
                                      </p:cBhvr>
                                      <p:to>
                                        <p:strVal val="visible"/>
                                      </p:to>
                                    </p:set>
                                    <p:animEffect transition="in" filter="blinds(horizontal)">
                                      <p:cBhvr>
                                        <p:cTn id="17" dur="500"/>
                                        <p:tgtEl>
                                          <p:spTgt spid="43827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8275">
                                            <p:txEl>
                                              <p:pRg st="4" end="4"/>
                                            </p:txEl>
                                          </p:spTgt>
                                        </p:tgtEl>
                                        <p:attrNameLst>
                                          <p:attrName>style.visibility</p:attrName>
                                        </p:attrNameLst>
                                      </p:cBhvr>
                                      <p:to>
                                        <p:strVal val="visible"/>
                                      </p:to>
                                    </p:set>
                                    <p:animEffect transition="in" filter="blinds(horizontal)">
                                      <p:cBhvr>
                                        <p:cTn id="22" dur="500"/>
                                        <p:tgtEl>
                                          <p:spTgt spid="43827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8275">
                                            <p:txEl>
                                              <p:pRg st="5" end="5"/>
                                            </p:txEl>
                                          </p:spTgt>
                                        </p:tgtEl>
                                        <p:attrNameLst>
                                          <p:attrName>style.visibility</p:attrName>
                                        </p:attrNameLst>
                                      </p:cBhvr>
                                      <p:to>
                                        <p:strVal val="visible"/>
                                      </p:to>
                                    </p:set>
                                    <p:animEffect transition="in" filter="blinds(horizontal)">
                                      <p:cBhvr>
                                        <p:cTn id="27" dur="500"/>
                                        <p:tgtEl>
                                          <p:spTgt spid="4382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p:cNvSpPr>
          <p:nvPr>
            <p:ph type="title"/>
          </p:nvPr>
        </p:nvSpPr>
        <p:spPr/>
        <p:txBody>
          <a:bodyPr/>
          <a:lstStyle/>
          <a:p>
            <a:pPr eaLnBrk="1" hangingPunct="1"/>
            <a:r>
              <a:rPr lang="en-US" altLang="zh-CN"/>
              <a:t> 3NF</a:t>
            </a:r>
            <a:endParaRPr lang="en-US" altLang="zh-CN"/>
          </a:p>
        </p:txBody>
      </p:sp>
      <p:sp>
        <p:nvSpPr>
          <p:cNvPr id="439299" name="Rectangle 3"/>
          <p:cNvSpPr>
            <a:spLocks noGrp="1" noRot="1"/>
          </p:cNvSpPr>
          <p:nvPr>
            <p:ph idx="1"/>
          </p:nvPr>
        </p:nvSpPr>
        <p:spPr>
          <a:xfrm>
            <a:off x="468313" y="2276475"/>
            <a:ext cx="8153400" cy="4114800"/>
          </a:xfrm>
        </p:spPr>
        <p:txBody>
          <a:bodyPr/>
          <a:lstStyle/>
          <a:p>
            <a:pPr eaLnBrk="1" hangingPunct="1">
              <a:lnSpc>
                <a:spcPct val="120000"/>
              </a:lnSpc>
              <a:spcAft>
                <a:spcPct val="30000"/>
              </a:spcAft>
            </a:pPr>
            <a:r>
              <a:rPr lang="zh-CN" altLang="en-US" sz="2400"/>
              <a:t>若</a:t>
            </a:r>
            <a:r>
              <a:rPr lang="en-US" altLang="zh-CN" sz="2400"/>
              <a:t>R∈3NF</a:t>
            </a:r>
            <a:r>
              <a:rPr lang="zh-CN" altLang="en-US" sz="2400"/>
              <a:t>，则</a:t>
            </a:r>
            <a:r>
              <a:rPr lang="en-US" altLang="zh-CN" sz="2400"/>
              <a:t>R</a:t>
            </a:r>
            <a:r>
              <a:rPr lang="zh-CN" altLang="en-US" sz="2400"/>
              <a:t>的每一个</a:t>
            </a:r>
            <a:r>
              <a:rPr lang="zh-CN" altLang="en-US" sz="2400">
                <a:solidFill>
                  <a:srgbClr val="6600FF"/>
                </a:solidFill>
              </a:rPr>
              <a:t>非主属性</a:t>
            </a:r>
            <a:r>
              <a:rPr lang="zh-CN" altLang="en-US" sz="2400"/>
              <a:t>既不部分函数依赖于候选码也不传递函数依赖于候选码。</a:t>
            </a:r>
            <a:endParaRPr lang="zh-CN" altLang="en-US" sz="2400"/>
          </a:p>
          <a:p>
            <a:pPr eaLnBrk="1" hangingPunct="1">
              <a:lnSpc>
                <a:spcPct val="120000"/>
              </a:lnSpc>
              <a:spcAft>
                <a:spcPct val="30000"/>
              </a:spcAft>
            </a:pPr>
            <a:r>
              <a:rPr lang="zh-CN" altLang="en-US" sz="2400"/>
              <a:t>如果</a:t>
            </a:r>
            <a:r>
              <a:rPr lang="en-US" altLang="zh-CN" sz="2400"/>
              <a:t>R∈3NF</a:t>
            </a:r>
            <a:r>
              <a:rPr lang="zh-CN" altLang="en-US" sz="2400"/>
              <a:t>，则</a:t>
            </a:r>
            <a:r>
              <a:rPr lang="en-US" altLang="zh-CN" sz="2400"/>
              <a:t>R</a:t>
            </a:r>
            <a:r>
              <a:rPr lang="zh-CN" altLang="en-US" sz="2400"/>
              <a:t>也是</a:t>
            </a:r>
            <a:r>
              <a:rPr lang="en-US" altLang="zh-CN" sz="2400"/>
              <a:t>2NF</a:t>
            </a:r>
            <a:r>
              <a:rPr lang="zh-CN" altLang="en-US" sz="2400"/>
              <a:t>。</a:t>
            </a:r>
            <a:endParaRPr lang="zh-CN" altLang="en-US" sz="2400"/>
          </a:p>
          <a:p>
            <a:pPr eaLnBrk="1" hangingPunct="1">
              <a:lnSpc>
                <a:spcPct val="120000"/>
              </a:lnSpc>
              <a:spcAft>
                <a:spcPct val="30000"/>
              </a:spcAft>
            </a:pPr>
            <a:r>
              <a:rPr lang="zh-CN" altLang="en-US" sz="2400"/>
              <a:t>采用投影分解法将一个</a:t>
            </a:r>
            <a:r>
              <a:rPr lang="en-US" altLang="zh-CN" sz="2400"/>
              <a:t>2NF</a:t>
            </a:r>
            <a:r>
              <a:rPr lang="zh-CN" altLang="en-US" sz="2400"/>
              <a:t>的关系分解为多个</a:t>
            </a:r>
            <a:r>
              <a:rPr lang="en-US" altLang="zh-CN" sz="2400"/>
              <a:t>3NF</a:t>
            </a:r>
            <a:r>
              <a:rPr lang="zh-CN" altLang="en-US" sz="2400"/>
              <a:t>的关系，可以在一定程度上解决原</a:t>
            </a:r>
            <a:r>
              <a:rPr lang="en-US" altLang="zh-CN" sz="2400"/>
              <a:t>2NF</a:t>
            </a:r>
            <a:r>
              <a:rPr lang="zh-CN" altLang="en-US" sz="2400"/>
              <a:t>关系中存在的插入异常、删除异常、数据冗余度大、修改复杂等问题。</a:t>
            </a:r>
            <a:endParaRPr lang="zh-CN" altLang="en-US" sz="2400"/>
          </a:p>
          <a:p>
            <a:pPr eaLnBrk="1" hangingPunct="1">
              <a:lnSpc>
                <a:spcPct val="120000"/>
              </a:lnSpc>
            </a:pPr>
            <a:r>
              <a:rPr lang="zh-CN" altLang="en-US" sz="2400"/>
              <a:t> 将一个</a:t>
            </a:r>
            <a:r>
              <a:rPr lang="en-US" altLang="zh-CN" sz="2400"/>
              <a:t>2NF</a:t>
            </a:r>
            <a:r>
              <a:rPr lang="zh-CN" altLang="en-US" sz="2400"/>
              <a:t>关系分解为多个</a:t>
            </a:r>
            <a:r>
              <a:rPr lang="en-US" altLang="zh-CN" sz="2400"/>
              <a:t>3NF</a:t>
            </a:r>
            <a:r>
              <a:rPr lang="zh-CN" altLang="en-US" sz="2400"/>
              <a:t>的关系后，并不能完全消除关系模式中的各种异常情况和数据冗余。</a:t>
            </a:r>
            <a:endParaRPr lang="zh-CN" altLang="en-US" sz="2800"/>
          </a:p>
        </p:txBody>
      </p:sp>
      <p:sp>
        <p:nvSpPr>
          <p:cNvPr id="4" name="日期占位符 3"/>
          <p:cNvSpPr>
            <a:spLocks noGrp="1"/>
          </p:cNvSpPr>
          <p:nvPr>
            <p:ph type="dt" sz="quarter" idx="10"/>
          </p:nvPr>
        </p:nvSpPr>
        <p:spPr/>
        <p:txBody>
          <a:bodyPr/>
          <a:lstStyle/>
          <a:p>
            <a:pPr>
              <a:defRPr/>
            </a:pPr>
            <a:fld id="{195E8114-0DBF-4572-AA82-29ED1FA7C5A5}" type="datetime1">
              <a:rPr lang="zh-CN" altLang="en-US"/>
            </a:fld>
            <a:endParaRPr lang="en-US" altLang="zh-CN"/>
          </a:p>
        </p:txBody>
      </p:sp>
      <p:sp>
        <p:nvSpPr>
          <p:cNvPr id="542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9299">
                                            <p:txEl>
                                              <p:pRg st="0" end="0"/>
                                            </p:txEl>
                                          </p:spTgt>
                                        </p:tgtEl>
                                        <p:attrNameLst>
                                          <p:attrName>style.visibility</p:attrName>
                                        </p:attrNameLst>
                                      </p:cBhvr>
                                      <p:to>
                                        <p:strVal val="visible"/>
                                      </p:to>
                                    </p:set>
                                    <p:animEffect transition="in" filter="blinds(horizontal)">
                                      <p:cBhvr>
                                        <p:cTn id="7" dur="500"/>
                                        <p:tgtEl>
                                          <p:spTgt spid="439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9299">
                                            <p:txEl>
                                              <p:pRg st="1" end="1"/>
                                            </p:txEl>
                                          </p:spTgt>
                                        </p:tgtEl>
                                        <p:attrNameLst>
                                          <p:attrName>style.visibility</p:attrName>
                                        </p:attrNameLst>
                                      </p:cBhvr>
                                      <p:to>
                                        <p:strVal val="visible"/>
                                      </p:to>
                                    </p:set>
                                    <p:animEffect transition="in" filter="blinds(horizontal)">
                                      <p:cBhvr>
                                        <p:cTn id="12" dur="500"/>
                                        <p:tgtEl>
                                          <p:spTgt spid="439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9299">
                                            <p:txEl>
                                              <p:pRg st="2" end="2"/>
                                            </p:txEl>
                                          </p:spTgt>
                                        </p:tgtEl>
                                        <p:attrNameLst>
                                          <p:attrName>style.visibility</p:attrName>
                                        </p:attrNameLst>
                                      </p:cBhvr>
                                      <p:to>
                                        <p:strVal val="visible"/>
                                      </p:to>
                                    </p:set>
                                    <p:animEffect transition="in" filter="blinds(horizontal)">
                                      <p:cBhvr>
                                        <p:cTn id="17" dur="500"/>
                                        <p:tgtEl>
                                          <p:spTgt spid="4392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9299">
                                            <p:txEl>
                                              <p:pRg st="3" end="3"/>
                                            </p:txEl>
                                          </p:spTgt>
                                        </p:tgtEl>
                                        <p:attrNameLst>
                                          <p:attrName>style.visibility</p:attrName>
                                        </p:attrNameLst>
                                      </p:cBhvr>
                                      <p:to>
                                        <p:strVal val="visible"/>
                                      </p:to>
                                    </p:set>
                                    <p:animEffect transition="in" filter="blinds(horizontal)">
                                      <p:cBhvr>
                                        <p:cTn id="22" dur="500"/>
                                        <p:tgtEl>
                                          <p:spTgt spid="4392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p:cNvSpPr>
          <p:nvPr>
            <p:ph type="title"/>
          </p:nvPr>
        </p:nvSpPr>
        <p:spPr>
          <a:xfrm>
            <a:off x="900113" y="765175"/>
            <a:ext cx="7848600" cy="1143000"/>
          </a:xfrm>
        </p:spPr>
        <p:txBody>
          <a:bodyPr/>
          <a:lstStyle/>
          <a:p>
            <a:pPr eaLnBrk="1" hangingPunct="1"/>
            <a:r>
              <a:rPr lang="en-US" altLang="zh-CN" sz="4800"/>
              <a:t>3.</a:t>
            </a:r>
            <a:r>
              <a:rPr lang="zh-CN" altLang="en-US"/>
              <a:t>关系模型的完整性约束</a:t>
            </a:r>
            <a:endParaRPr lang="zh-CN" altLang="en-US" sz="3200"/>
          </a:p>
        </p:txBody>
      </p:sp>
      <p:sp>
        <p:nvSpPr>
          <p:cNvPr id="343043" name="Rectangle 3"/>
          <p:cNvSpPr>
            <a:spLocks noGrp="1" noRot="1"/>
          </p:cNvSpPr>
          <p:nvPr>
            <p:ph idx="1"/>
          </p:nvPr>
        </p:nvSpPr>
        <p:spPr/>
        <p:txBody>
          <a:bodyPr/>
          <a:lstStyle/>
          <a:p>
            <a:pPr algn="just" eaLnBrk="1" hangingPunct="1">
              <a:lnSpc>
                <a:spcPct val="190000"/>
              </a:lnSpc>
            </a:pPr>
            <a:r>
              <a:rPr lang="zh-CN" altLang="en-US"/>
              <a:t>实体完整性</a:t>
            </a:r>
            <a:endParaRPr lang="zh-CN" altLang="en-US"/>
          </a:p>
          <a:p>
            <a:pPr algn="just" eaLnBrk="1" hangingPunct="1">
              <a:lnSpc>
                <a:spcPct val="190000"/>
              </a:lnSpc>
            </a:pPr>
            <a:r>
              <a:rPr lang="zh-CN" altLang="en-US"/>
              <a:t>参照完整性</a:t>
            </a:r>
            <a:endParaRPr lang="zh-CN" altLang="en-US"/>
          </a:p>
          <a:p>
            <a:pPr algn="just" eaLnBrk="1" hangingPunct="1">
              <a:lnSpc>
                <a:spcPct val="190000"/>
              </a:lnSpc>
            </a:pPr>
            <a:r>
              <a:rPr lang="zh-CN" altLang="en-US"/>
              <a:t>用户定义的完整性</a:t>
            </a:r>
            <a:endParaRPr lang="zh-CN" altLang="en-US"/>
          </a:p>
          <a:p>
            <a:pPr algn="just" eaLnBrk="1" hangingPunct="1">
              <a:buFont typeface="Wingdings" panose="05000000000000000000" pitchFamily="2" charset="2"/>
              <a:buChar char="l"/>
            </a:pPr>
            <a:endParaRPr lang="en-US" altLang="zh-CN"/>
          </a:p>
        </p:txBody>
      </p:sp>
      <p:sp>
        <p:nvSpPr>
          <p:cNvPr id="9933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AE734F49-9C7F-4F6B-8E42-B905F28F8AE5}"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Effect transition="in" filter="blinds(horizontal)">
                                      <p:cBhvr>
                                        <p:cTn id="7" dur="500"/>
                                        <p:tgtEl>
                                          <p:spTgt spid="343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3043">
                                            <p:txEl>
                                              <p:pRg st="1" end="1"/>
                                            </p:txEl>
                                          </p:spTgt>
                                        </p:tgtEl>
                                        <p:attrNameLst>
                                          <p:attrName>style.visibility</p:attrName>
                                        </p:attrNameLst>
                                      </p:cBhvr>
                                      <p:to>
                                        <p:strVal val="visible"/>
                                      </p:to>
                                    </p:set>
                                    <p:animEffect transition="in" filter="blinds(horizontal)">
                                      <p:cBhvr>
                                        <p:cTn id="12" dur="500"/>
                                        <p:tgtEl>
                                          <p:spTgt spid="343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3043">
                                            <p:txEl>
                                              <p:pRg st="2" end="2"/>
                                            </p:txEl>
                                          </p:spTgt>
                                        </p:tgtEl>
                                        <p:attrNameLst>
                                          <p:attrName>style.visibility</p:attrName>
                                        </p:attrNameLst>
                                      </p:cBhvr>
                                      <p:to>
                                        <p:strVal val="visible"/>
                                      </p:to>
                                    </p:set>
                                    <p:animEffect transition="in" filter="blinds(horizontal)">
                                      <p:cBhvr>
                                        <p:cTn id="17" dur="500"/>
                                        <p:tgtEl>
                                          <p:spTgt spid="3430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p:cNvSpPr>
          <p:nvPr>
            <p:ph type="title"/>
          </p:nvPr>
        </p:nvSpPr>
        <p:spPr/>
        <p:txBody>
          <a:bodyPr/>
          <a:lstStyle/>
          <a:p>
            <a:pPr eaLnBrk="1" hangingPunct="1"/>
            <a:r>
              <a:rPr lang="en-US" altLang="zh-CN"/>
              <a:t> 6.2.6  BC</a:t>
            </a:r>
            <a:r>
              <a:rPr lang="zh-CN" altLang="en-US"/>
              <a:t>范式（</a:t>
            </a:r>
            <a:r>
              <a:rPr lang="en-US" altLang="zh-CN"/>
              <a:t>BCNF</a:t>
            </a:r>
            <a:r>
              <a:rPr lang="zh-CN" altLang="en-US"/>
              <a:t>）</a:t>
            </a:r>
            <a:endParaRPr lang="zh-CN" altLang="en-US"/>
          </a:p>
        </p:txBody>
      </p:sp>
      <p:sp>
        <p:nvSpPr>
          <p:cNvPr id="440323" name="Rectangle 3"/>
          <p:cNvSpPr>
            <a:spLocks noGrp="1" noRot="1"/>
          </p:cNvSpPr>
          <p:nvPr>
            <p:ph idx="1"/>
          </p:nvPr>
        </p:nvSpPr>
        <p:spPr>
          <a:xfrm>
            <a:off x="611188" y="2205038"/>
            <a:ext cx="8077200" cy="4114800"/>
          </a:xfrm>
        </p:spPr>
        <p:txBody>
          <a:bodyPr/>
          <a:lstStyle/>
          <a:p>
            <a:pPr eaLnBrk="1" hangingPunct="1">
              <a:lnSpc>
                <a:spcPct val="120000"/>
              </a:lnSpc>
            </a:pPr>
            <a:r>
              <a:rPr lang="zh-CN" altLang="en-US" sz="2400"/>
              <a:t>定义</a:t>
            </a:r>
            <a:r>
              <a:rPr lang="en-US" altLang="zh-CN" sz="2400"/>
              <a:t>6.9   </a:t>
            </a:r>
            <a:r>
              <a:rPr lang="zh-CN" altLang="en-US" sz="2400"/>
              <a:t>设关系模式</a:t>
            </a:r>
            <a:r>
              <a:rPr lang="en-US" altLang="zh-CN" sz="2400"/>
              <a:t>R&lt;U</a:t>
            </a:r>
            <a:r>
              <a:rPr lang="zh-CN" altLang="en-US" sz="2400"/>
              <a:t>，</a:t>
            </a:r>
            <a:r>
              <a:rPr lang="en-US" altLang="zh-CN" sz="2400"/>
              <a:t>F&gt;∈</a:t>
            </a:r>
            <a:r>
              <a:rPr lang="en-US" altLang="zh-CN" sz="2400">
                <a:solidFill>
                  <a:srgbClr val="6600FF"/>
                </a:solidFill>
              </a:rPr>
              <a:t>1NF</a:t>
            </a:r>
            <a:r>
              <a:rPr lang="zh-CN" altLang="en-US" sz="2400"/>
              <a:t>，如果对于</a:t>
            </a:r>
            <a:r>
              <a:rPr lang="en-US" altLang="zh-CN" sz="2400"/>
              <a:t>R</a:t>
            </a:r>
            <a:r>
              <a:rPr lang="zh-CN" altLang="en-US" sz="2400"/>
              <a:t>的</a:t>
            </a:r>
            <a:r>
              <a:rPr lang="zh-CN" altLang="en-US" sz="2400">
                <a:solidFill>
                  <a:srgbClr val="6600FF"/>
                </a:solidFill>
              </a:rPr>
              <a:t>每个函数依赖</a:t>
            </a:r>
            <a:r>
              <a:rPr lang="en-US" altLang="zh-CN" sz="2400">
                <a:solidFill>
                  <a:srgbClr val="6600FF"/>
                </a:solidFill>
              </a:rPr>
              <a:t>X→Y</a:t>
            </a:r>
            <a:r>
              <a:rPr lang="zh-CN" altLang="en-US" sz="2400"/>
              <a:t>，若</a:t>
            </a:r>
            <a:r>
              <a:rPr lang="en-US" altLang="zh-CN" sz="2400"/>
              <a:t>Y</a:t>
            </a:r>
            <a:r>
              <a:rPr lang="zh-CN" altLang="en-US" sz="2400"/>
              <a:t>不属于</a:t>
            </a:r>
            <a:r>
              <a:rPr lang="en-US" altLang="zh-CN" sz="2400"/>
              <a:t>X</a:t>
            </a:r>
            <a:r>
              <a:rPr lang="zh-CN" altLang="en-US" sz="2400"/>
              <a:t>，则</a:t>
            </a:r>
            <a:r>
              <a:rPr lang="en-US" altLang="zh-CN" sz="2400"/>
              <a:t>X</a:t>
            </a:r>
            <a:r>
              <a:rPr lang="zh-CN" altLang="en-US" sz="2400"/>
              <a:t>必含有候选码，那么</a:t>
            </a:r>
            <a:r>
              <a:rPr lang="en-US" altLang="zh-CN" sz="2400"/>
              <a:t>R∈BCNF</a:t>
            </a:r>
            <a:r>
              <a:rPr lang="zh-CN" altLang="en-US" sz="2400"/>
              <a:t>。</a:t>
            </a:r>
            <a:endParaRPr lang="zh-CN" altLang="en-US" sz="2400"/>
          </a:p>
          <a:p>
            <a:pPr eaLnBrk="1" hangingPunct="1">
              <a:lnSpc>
                <a:spcPct val="120000"/>
              </a:lnSpc>
              <a:buFont typeface="Wingdings" panose="05000000000000000000" pitchFamily="2" charset="2"/>
              <a:buNone/>
            </a:pPr>
            <a:r>
              <a:rPr lang="zh-CN" altLang="en-US" sz="2400">
                <a:solidFill>
                  <a:schemeClr val="hlink"/>
                </a:solidFill>
              </a:rPr>
              <a:t>若</a:t>
            </a:r>
            <a:r>
              <a:rPr lang="en-US" altLang="zh-CN" sz="2400">
                <a:solidFill>
                  <a:schemeClr val="hlink"/>
                </a:solidFill>
              </a:rPr>
              <a:t>R∈BCNF </a:t>
            </a:r>
            <a:endParaRPr lang="en-US" altLang="zh-CN" sz="2400">
              <a:solidFill>
                <a:schemeClr val="hlink"/>
              </a:solidFill>
            </a:endParaRPr>
          </a:p>
          <a:p>
            <a:pPr eaLnBrk="1" hangingPunct="1">
              <a:lnSpc>
                <a:spcPct val="120000"/>
              </a:lnSpc>
            </a:pPr>
            <a:r>
              <a:rPr lang="zh-CN" altLang="en-US" sz="2400"/>
              <a:t>每一个决定属性集（因素）都包含（候选）码</a:t>
            </a:r>
            <a:endParaRPr lang="zh-CN" altLang="en-US" sz="2400"/>
          </a:p>
          <a:p>
            <a:pPr eaLnBrk="1" hangingPunct="1">
              <a:lnSpc>
                <a:spcPct val="120000"/>
              </a:lnSpc>
            </a:pPr>
            <a:r>
              <a:rPr lang="en-US" altLang="zh-CN" sz="2400"/>
              <a:t>R</a:t>
            </a:r>
            <a:r>
              <a:rPr lang="zh-CN" altLang="en-US" sz="2400"/>
              <a:t>中的所有属性（主，非主属性）都完全函数依赖于码</a:t>
            </a:r>
            <a:endParaRPr lang="zh-CN" altLang="en-US" sz="2400"/>
          </a:p>
          <a:p>
            <a:pPr eaLnBrk="1" hangingPunct="1">
              <a:lnSpc>
                <a:spcPct val="120000"/>
              </a:lnSpc>
            </a:pPr>
            <a:r>
              <a:rPr lang="en-US" altLang="zh-CN" sz="2400"/>
              <a:t>R∈3NF</a:t>
            </a:r>
            <a:r>
              <a:rPr lang="zh-CN" altLang="en-US" sz="2400"/>
              <a:t>（证明）</a:t>
            </a:r>
            <a:endParaRPr lang="zh-CN" altLang="en-US" sz="2400"/>
          </a:p>
          <a:p>
            <a:pPr eaLnBrk="1" hangingPunct="1">
              <a:lnSpc>
                <a:spcPct val="120000"/>
              </a:lnSpc>
            </a:pPr>
            <a:r>
              <a:rPr lang="zh-CN" altLang="en-US" sz="2400"/>
              <a:t>若</a:t>
            </a:r>
            <a:r>
              <a:rPr lang="en-US" altLang="zh-CN" sz="2400"/>
              <a:t>R∈3NF    </a:t>
            </a:r>
            <a:r>
              <a:rPr lang="zh-CN" altLang="en-US" sz="2400"/>
              <a:t>则  </a:t>
            </a:r>
            <a:r>
              <a:rPr lang="en-US" altLang="zh-CN" sz="2400"/>
              <a:t>R</a:t>
            </a:r>
            <a:r>
              <a:rPr lang="zh-CN" altLang="en-US" sz="2400"/>
              <a:t>不一定∈</a:t>
            </a:r>
            <a:r>
              <a:rPr lang="en-US" altLang="zh-CN" sz="2400"/>
              <a:t>BCNF</a:t>
            </a:r>
            <a:endParaRPr lang="en-US" altLang="zh-CN" sz="2400"/>
          </a:p>
        </p:txBody>
      </p:sp>
      <p:sp>
        <p:nvSpPr>
          <p:cNvPr id="4" name="日期占位符 3"/>
          <p:cNvSpPr>
            <a:spLocks noGrp="1"/>
          </p:cNvSpPr>
          <p:nvPr>
            <p:ph type="dt" sz="quarter" idx="10"/>
          </p:nvPr>
        </p:nvSpPr>
        <p:spPr/>
        <p:txBody>
          <a:bodyPr/>
          <a:lstStyle/>
          <a:p>
            <a:pPr>
              <a:defRPr/>
            </a:pPr>
            <a:fld id="{76FAE92D-B947-4498-AA5C-FACBBA047DBA}" type="datetime1">
              <a:rPr lang="zh-CN" altLang="en-US"/>
            </a:fld>
            <a:endParaRPr lang="en-US" altLang="zh-CN"/>
          </a:p>
        </p:txBody>
      </p:sp>
      <p:sp>
        <p:nvSpPr>
          <p:cNvPr id="553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323">
                                            <p:txEl>
                                              <p:pRg st="1" end="1"/>
                                            </p:txEl>
                                          </p:spTgt>
                                        </p:tgtEl>
                                        <p:attrNameLst>
                                          <p:attrName>style.visibility</p:attrName>
                                        </p:attrNameLst>
                                      </p:cBhvr>
                                      <p:to>
                                        <p:strVal val="visible"/>
                                      </p:to>
                                    </p:set>
                                    <p:animEffect transition="in" filter="blinds(horizontal)">
                                      <p:cBhvr>
                                        <p:cTn id="7" dur="500"/>
                                        <p:tgtEl>
                                          <p:spTgt spid="4403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0323">
                                            <p:txEl>
                                              <p:pRg st="2" end="2"/>
                                            </p:txEl>
                                          </p:spTgt>
                                        </p:tgtEl>
                                        <p:attrNameLst>
                                          <p:attrName>style.visibility</p:attrName>
                                        </p:attrNameLst>
                                      </p:cBhvr>
                                      <p:to>
                                        <p:strVal val="visible"/>
                                      </p:to>
                                    </p:set>
                                    <p:animEffect transition="in" filter="blinds(horizontal)">
                                      <p:cBhvr>
                                        <p:cTn id="12" dur="500"/>
                                        <p:tgtEl>
                                          <p:spTgt spid="4403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0323">
                                            <p:txEl>
                                              <p:pRg st="3" end="3"/>
                                            </p:txEl>
                                          </p:spTgt>
                                        </p:tgtEl>
                                        <p:attrNameLst>
                                          <p:attrName>style.visibility</p:attrName>
                                        </p:attrNameLst>
                                      </p:cBhvr>
                                      <p:to>
                                        <p:strVal val="visible"/>
                                      </p:to>
                                    </p:set>
                                    <p:animEffect transition="in" filter="blinds(horizontal)">
                                      <p:cBhvr>
                                        <p:cTn id="17" dur="500"/>
                                        <p:tgtEl>
                                          <p:spTgt spid="4403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40323">
                                            <p:txEl>
                                              <p:pRg st="4" end="4"/>
                                            </p:txEl>
                                          </p:spTgt>
                                        </p:tgtEl>
                                        <p:attrNameLst>
                                          <p:attrName>style.visibility</p:attrName>
                                        </p:attrNameLst>
                                      </p:cBhvr>
                                      <p:to>
                                        <p:strVal val="visible"/>
                                      </p:to>
                                    </p:set>
                                    <p:animEffect transition="in" filter="blinds(horizontal)">
                                      <p:cBhvr>
                                        <p:cTn id="22" dur="500"/>
                                        <p:tgtEl>
                                          <p:spTgt spid="44032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40323">
                                            <p:txEl>
                                              <p:pRg st="5" end="5"/>
                                            </p:txEl>
                                          </p:spTgt>
                                        </p:tgtEl>
                                        <p:attrNameLst>
                                          <p:attrName>style.visibility</p:attrName>
                                        </p:attrNameLst>
                                      </p:cBhvr>
                                      <p:to>
                                        <p:strVal val="visible"/>
                                      </p:to>
                                    </p:set>
                                    <p:animEffect transition="in" filter="blinds(horizontal)">
                                      <p:cBhvr>
                                        <p:cTn id="27" dur="500"/>
                                        <p:tgtEl>
                                          <p:spTgt spid="4403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p:cNvSpPr>
          <p:nvPr>
            <p:ph type="title"/>
          </p:nvPr>
        </p:nvSpPr>
        <p:spPr/>
        <p:txBody>
          <a:bodyPr/>
          <a:lstStyle/>
          <a:p>
            <a:pPr eaLnBrk="1" hangingPunct="1"/>
            <a:r>
              <a:rPr lang="en-US" altLang="zh-CN"/>
              <a:t>  BCNF</a:t>
            </a:r>
            <a:endParaRPr lang="en-US" altLang="zh-CN"/>
          </a:p>
        </p:txBody>
      </p:sp>
      <p:sp>
        <p:nvSpPr>
          <p:cNvPr id="56323" name="Rectangle 3"/>
          <p:cNvSpPr>
            <a:spLocks noGrp="1" noRot="1"/>
          </p:cNvSpPr>
          <p:nvPr>
            <p:ph idx="1"/>
          </p:nvPr>
        </p:nvSpPr>
        <p:spPr>
          <a:xfrm>
            <a:off x="755650" y="2060575"/>
            <a:ext cx="7772400" cy="4114800"/>
          </a:xfrm>
        </p:spPr>
        <p:txBody>
          <a:bodyPr/>
          <a:lstStyle/>
          <a:p>
            <a:pPr eaLnBrk="1" hangingPunct="1">
              <a:lnSpc>
                <a:spcPct val="160000"/>
              </a:lnSpc>
              <a:buFont typeface="Wingdings" panose="05000000000000000000" pitchFamily="2" charset="2"/>
              <a:buNone/>
            </a:pPr>
            <a:r>
              <a:rPr lang="zh-CN" altLang="en-US" sz="2400"/>
              <a:t>例：在关系模式</a:t>
            </a:r>
            <a:r>
              <a:rPr lang="en-US" altLang="zh-CN" sz="2400"/>
              <a:t>STJ</a:t>
            </a:r>
            <a:r>
              <a:rPr lang="zh-CN" altLang="en-US" sz="2400"/>
              <a:t>（</a:t>
            </a:r>
            <a:r>
              <a:rPr lang="en-US" altLang="zh-CN" sz="2400"/>
              <a:t>S</a:t>
            </a:r>
            <a:r>
              <a:rPr lang="zh-CN" altLang="en-US" sz="2400"/>
              <a:t>，</a:t>
            </a:r>
            <a:r>
              <a:rPr lang="en-US" altLang="zh-CN" sz="2400"/>
              <a:t>T</a:t>
            </a:r>
            <a:r>
              <a:rPr lang="zh-CN" altLang="en-US" sz="2400"/>
              <a:t>，</a:t>
            </a:r>
            <a:r>
              <a:rPr lang="en-US" altLang="zh-CN" sz="2400"/>
              <a:t>J</a:t>
            </a:r>
            <a:r>
              <a:rPr lang="zh-CN" altLang="en-US" sz="2400"/>
              <a:t>）中，</a:t>
            </a:r>
            <a:r>
              <a:rPr lang="en-US" altLang="zh-CN" sz="2400"/>
              <a:t>S</a:t>
            </a:r>
            <a:r>
              <a:rPr lang="zh-CN" altLang="en-US" sz="2400"/>
              <a:t>表示学生，</a:t>
            </a:r>
            <a:r>
              <a:rPr lang="en-US" altLang="zh-CN" sz="2400"/>
              <a:t>T</a:t>
            </a:r>
            <a:r>
              <a:rPr lang="zh-CN" altLang="en-US" sz="2400"/>
              <a:t>表示教师，</a:t>
            </a:r>
            <a:r>
              <a:rPr lang="en-US" altLang="zh-CN" sz="2400"/>
              <a:t>J</a:t>
            </a:r>
            <a:r>
              <a:rPr lang="zh-CN" altLang="en-US" sz="2400"/>
              <a:t>表示课程。</a:t>
            </a:r>
            <a:endParaRPr lang="zh-CN" altLang="en-US" sz="2400"/>
          </a:p>
          <a:p>
            <a:pPr eaLnBrk="1" hangingPunct="1">
              <a:lnSpc>
                <a:spcPct val="160000"/>
              </a:lnSpc>
            </a:pPr>
            <a:r>
              <a:rPr lang="zh-CN" altLang="en-US" sz="2400"/>
              <a:t>每一教师只教一门课。每门课由若干教师教，某一学生选定某门课，就确定了一个固定的教师。某个学生选修某个教师的课就确定了所选课的名称 ：                </a:t>
            </a:r>
            <a:r>
              <a:rPr lang="en-US" altLang="zh-CN" sz="2400"/>
              <a:t>(S</a:t>
            </a:r>
            <a:r>
              <a:rPr lang="zh-CN" altLang="en-US" sz="2400"/>
              <a:t>，</a:t>
            </a:r>
            <a:r>
              <a:rPr lang="en-US" altLang="zh-CN" sz="2400"/>
              <a:t>J)→T</a:t>
            </a:r>
            <a:r>
              <a:rPr lang="zh-CN" altLang="en-US" sz="2400"/>
              <a:t>，</a:t>
            </a:r>
            <a:r>
              <a:rPr lang="en-US" altLang="zh-CN" sz="2400"/>
              <a:t>(S</a:t>
            </a:r>
            <a:r>
              <a:rPr lang="zh-CN" altLang="en-US" sz="2400"/>
              <a:t>，</a:t>
            </a:r>
            <a:r>
              <a:rPr lang="en-US" altLang="zh-CN" sz="2400"/>
              <a:t>T)→J</a:t>
            </a:r>
            <a:r>
              <a:rPr lang="zh-CN" altLang="en-US" sz="2400"/>
              <a:t>，</a:t>
            </a:r>
            <a:r>
              <a:rPr lang="en-US" altLang="zh-CN" sz="2400"/>
              <a:t>T→J</a:t>
            </a:r>
            <a:endParaRPr lang="en-US" altLang="zh-CN" sz="2400"/>
          </a:p>
        </p:txBody>
      </p:sp>
      <p:sp>
        <p:nvSpPr>
          <p:cNvPr id="4" name="日期占位符 3"/>
          <p:cNvSpPr>
            <a:spLocks noGrp="1"/>
          </p:cNvSpPr>
          <p:nvPr>
            <p:ph type="dt" sz="quarter" idx="10"/>
          </p:nvPr>
        </p:nvSpPr>
        <p:spPr/>
        <p:txBody>
          <a:bodyPr/>
          <a:lstStyle/>
          <a:p>
            <a:pPr>
              <a:defRPr/>
            </a:pPr>
            <a:fld id="{008D5CD1-041C-42A5-B4BF-A8A5237B3B81}" type="datetime1">
              <a:rPr lang="zh-CN" altLang="en-US"/>
            </a:fld>
            <a:endParaRPr lang="en-US" altLang="zh-CN"/>
          </a:p>
        </p:txBody>
      </p:sp>
      <p:sp>
        <p:nvSpPr>
          <p:cNvPr id="563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p:cNvSpPr>
          <p:nvPr>
            <p:ph type="title"/>
          </p:nvPr>
        </p:nvSpPr>
        <p:spPr/>
        <p:txBody>
          <a:bodyPr/>
          <a:lstStyle/>
          <a:p>
            <a:pPr eaLnBrk="1" hangingPunct="1"/>
            <a:r>
              <a:rPr lang="en-US" altLang="zh-CN"/>
              <a:t> 6.2.6  BCNF</a:t>
            </a:r>
            <a:endParaRPr lang="en-US" altLang="zh-CN"/>
          </a:p>
        </p:txBody>
      </p:sp>
      <p:sp>
        <p:nvSpPr>
          <p:cNvPr id="57347" name="Rectangle 3"/>
          <p:cNvSpPr>
            <a:spLocks noGrp="1" noRot="1"/>
          </p:cNvSpPr>
          <p:nvPr>
            <p:ph idx="1"/>
          </p:nvPr>
        </p:nvSpPr>
        <p:spPr/>
        <p:txBody>
          <a:bodyPr/>
          <a:lstStyle/>
          <a:p>
            <a:pPr eaLnBrk="1" hangingPunct="1">
              <a:buFont typeface="Wingdings" panose="05000000000000000000" pitchFamily="2" charset="2"/>
              <a:buNone/>
            </a:pPr>
            <a:r>
              <a:rPr lang="en-US" altLang="zh-CN"/>
              <a:t> </a:t>
            </a:r>
            <a:endParaRPr lang="en-US" altLang="zh-CN"/>
          </a:p>
        </p:txBody>
      </p:sp>
      <p:sp>
        <p:nvSpPr>
          <p:cNvPr id="18" name="日期占位符 3"/>
          <p:cNvSpPr>
            <a:spLocks noGrp="1"/>
          </p:cNvSpPr>
          <p:nvPr>
            <p:ph type="dt" sz="quarter" idx="10"/>
          </p:nvPr>
        </p:nvSpPr>
        <p:spPr/>
        <p:txBody>
          <a:bodyPr/>
          <a:lstStyle/>
          <a:p>
            <a:pPr>
              <a:defRPr/>
            </a:pPr>
            <a:fld id="{B3E463D6-CE3B-44C2-AF68-ACB2B635CD2F}" type="datetime1">
              <a:rPr lang="zh-CN" altLang="en-US"/>
            </a:fld>
            <a:endParaRPr lang="en-US" altLang="zh-CN"/>
          </a:p>
        </p:txBody>
      </p:sp>
      <p:sp>
        <p:nvSpPr>
          <p:cNvPr id="573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pSp>
        <p:nvGrpSpPr>
          <p:cNvPr id="57350" name="Group 4"/>
          <p:cNvGrpSpPr/>
          <p:nvPr/>
        </p:nvGrpSpPr>
        <p:grpSpPr bwMode="auto">
          <a:xfrm>
            <a:off x="2209800" y="2590800"/>
            <a:ext cx="4876800" cy="2971800"/>
            <a:chOff x="1392" y="1632"/>
            <a:chExt cx="3072" cy="1872"/>
          </a:xfrm>
        </p:grpSpPr>
        <p:sp>
          <p:nvSpPr>
            <p:cNvPr id="57351" name="Rectangle 5"/>
            <p:cNvSpPr>
              <a:spLocks noChangeArrowheads="1"/>
            </p:cNvSpPr>
            <p:nvPr/>
          </p:nvSpPr>
          <p:spPr bwMode="auto">
            <a:xfrm>
              <a:off x="1392" y="1632"/>
              <a:ext cx="591" cy="1321"/>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57352" name="Text Box 6"/>
            <p:cNvSpPr txBox="1">
              <a:spLocks noChangeArrowheads="1"/>
            </p:cNvSpPr>
            <p:nvPr/>
          </p:nvSpPr>
          <p:spPr bwMode="auto">
            <a:xfrm>
              <a:off x="1510" y="1852"/>
              <a:ext cx="355" cy="331"/>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S</a:t>
              </a:r>
              <a:endParaRPr kumimoji="0" lang="en-US" altLang="zh-CN" sz="2800" b="1">
                <a:latin typeface="Times New Roman" panose="02020603050405020304" pitchFamily="18" charset="0"/>
              </a:endParaRPr>
            </a:p>
          </p:txBody>
        </p:sp>
        <p:sp>
          <p:nvSpPr>
            <p:cNvPr id="57353" name="Text Box 7"/>
            <p:cNvSpPr txBox="1">
              <a:spLocks noChangeArrowheads="1"/>
            </p:cNvSpPr>
            <p:nvPr/>
          </p:nvSpPr>
          <p:spPr bwMode="auto">
            <a:xfrm>
              <a:off x="1510" y="2403"/>
              <a:ext cx="355" cy="33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J</a:t>
              </a:r>
              <a:endParaRPr kumimoji="0" lang="en-US" altLang="zh-CN" sz="2800" b="1">
                <a:latin typeface="Times New Roman" panose="02020603050405020304" pitchFamily="18" charset="0"/>
              </a:endParaRPr>
            </a:p>
          </p:txBody>
        </p:sp>
        <p:sp>
          <p:nvSpPr>
            <p:cNvPr id="57354" name="Text Box 8"/>
            <p:cNvSpPr txBox="1">
              <a:spLocks noChangeArrowheads="1"/>
            </p:cNvSpPr>
            <p:nvPr/>
          </p:nvSpPr>
          <p:spPr bwMode="auto">
            <a:xfrm>
              <a:off x="2219" y="2072"/>
              <a:ext cx="355" cy="331"/>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T</a:t>
              </a:r>
              <a:endParaRPr kumimoji="0" lang="en-US" altLang="zh-CN" sz="2800" b="1">
                <a:latin typeface="Times New Roman" panose="02020603050405020304" pitchFamily="18" charset="0"/>
              </a:endParaRPr>
            </a:p>
          </p:txBody>
        </p:sp>
        <p:sp>
          <p:nvSpPr>
            <p:cNvPr id="57355" name="Line 9"/>
            <p:cNvSpPr>
              <a:spLocks noChangeShapeType="1"/>
            </p:cNvSpPr>
            <p:nvPr/>
          </p:nvSpPr>
          <p:spPr bwMode="auto">
            <a:xfrm>
              <a:off x="1983" y="2183"/>
              <a:ext cx="236"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6" name="Line 10"/>
            <p:cNvSpPr>
              <a:spLocks noChangeShapeType="1"/>
            </p:cNvSpPr>
            <p:nvPr/>
          </p:nvSpPr>
          <p:spPr bwMode="auto">
            <a:xfrm flipH="1">
              <a:off x="1865" y="2293"/>
              <a:ext cx="354" cy="33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7" name="Rectangle 11"/>
            <p:cNvSpPr>
              <a:spLocks noChangeArrowheads="1"/>
            </p:cNvSpPr>
            <p:nvPr/>
          </p:nvSpPr>
          <p:spPr bwMode="auto">
            <a:xfrm>
              <a:off x="3282" y="1632"/>
              <a:ext cx="591" cy="1321"/>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57358" name="Text Box 12"/>
            <p:cNvSpPr txBox="1">
              <a:spLocks noChangeArrowheads="1"/>
            </p:cNvSpPr>
            <p:nvPr/>
          </p:nvSpPr>
          <p:spPr bwMode="auto">
            <a:xfrm>
              <a:off x="3401" y="1852"/>
              <a:ext cx="354" cy="331"/>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S</a:t>
              </a:r>
              <a:endParaRPr kumimoji="0" lang="en-US" altLang="zh-CN" sz="2800" b="1">
                <a:latin typeface="Times New Roman" panose="02020603050405020304" pitchFamily="18" charset="0"/>
              </a:endParaRPr>
            </a:p>
          </p:txBody>
        </p:sp>
        <p:sp>
          <p:nvSpPr>
            <p:cNvPr id="57359" name="Text Box 13"/>
            <p:cNvSpPr txBox="1">
              <a:spLocks noChangeArrowheads="1"/>
            </p:cNvSpPr>
            <p:nvPr/>
          </p:nvSpPr>
          <p:spPr bwMode="auto">
            <a:xfrm>
              <a:off x="3401" y="2403"/>
              <a:ext cx="354" cy="33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T</a:t>
              </a:r>
              <a:endParaRPr kumimoji="0" lang="en-US" altLang="zh-CN" sz="2800" b="1">
                <a:latin typeface="Times New Roman" panose="02020603050405020304" pitchFamily="18" charset="0"/>
              </a:endParaRPr>
            </a:p>
          </p:txBody>
        </p:sp>
        <p:sp>
          <p:nvSpPr>
            <p:cNvPr id="57360" name="Text Box 14"/>
            <p:cNvSpPr txBox="1">
              <a:spLocks noChangeArrowheads="1"/>
            </p:cNvSpPr>
            <p:nvPr/>
          </p:nvSpPr>
          <p:spPr bwMode="auto">
            <a:xfrm>
              <a:off x="4110" y="2072"/>
              <a:ext cx="354" cy="331"/>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J</a:t>
              </a:r>
              <a:endParaRPr kumimoji="0" lang="en-US" altLang="zh-CN" sz="2800" b="1">
                <a:latin typeface="Times New Roman" panose="02020603050405020304" pitchFamily="18" charset="0"/>
              </a:endParaRPr>
            </a:p>
          </p:txBody>
        </p:sp>
        <p:sp>
          <p:nvSpPr>
            <p:cNvPr id="57361" name="Line 15"/>
            <p:cNvSpPr>
              <a:spLocks noChangeShapeType="1"/>
            </p:cNvSpPr>
            <p:nvPr/>
          </p:nvSpPr>
          <p:spPr bwMode="auto">
            <a:xfrm>
              <a:off x="3873" y="2183"/>
              <a:ext cx="237"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2" name="Line 16"/>
            <p:cNvSpPr>
              <a:spLocks noChangeShapeType="1"/>
            </p:cNvSpPr>
            <p:nvPr/>
          </p:nvSpPr>
          <p:spPr bwMode="auto">
            <a:xfrm flipH="1">
              <a:off x="3755" y="2293"/>
              <a:ext cx="355" cy="330"/>
            </a:xfrm>
            <a:prstGeom prst="line">
              <a:avLst/>
            </a:prstGeom>
            <a:noFill/>
            <a:ln w="38100">
              <a:solidFill>
                <a:srgbClr val="00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3" name="Text Box 17"/>
            <p:cNvSpPr txBox="1">
              <a:spLocks noChangeArrowheads="1"/>
            </p:cNvSpPr>
            <p:nvPr/>
          </p:nvSpPr>
          <p:spPr bwMode="auto">
            <a:xfrm>
              <a:off x="2574" y="3174"/>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STJ</a:t>
              </a:r>
              <a:endParaRPr kumimoji="0" lang="en-US" altLang="zh-CN" sz="2800" b="1">
                <a:latin typeface="Times New Roman" panose="02020603050405020304" pitchFamily="18" charset="0"/>
              </a:endParaRPr>
            </a:p>
          </p:txBody>
        </p:sp>
      </p:gr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p:cNvSpPr>
          <p:nvPr>
            <p:ph type="title"/>
          </p:nvPr>
        </p:nvSpPr>
        <p:spPr/>
        <p:txBody>
          <a:bodyPr/>
          <a:lstStyle/>
          <a:p>
            <a:pPr eaLnBrk="1" hangingPunct="1"/>
            <a:r>
              <a:rPr lang="en-US" altLang="zh-CN"/>
              <a:t>BCNF</a:t>
            </a:r>
            <a:endParaRPr lang="en-US" altLang="zh-CN"/>
          </a:p>
        </p:txBody>
      </p:sp>
      <p:sp>
        <p:nvSpPr>
          <p:cNvPr id="58371" name="Rectangle 3"/>
          <p:cNvSpPr>
            <a:spLocks noGrp="1" noRot="1"/>
          </p:cNvSpPr>
          <p:nvPr>
            <p:ph idx="1"/>
          </p:nvPr>
        </p:nvSpPr>
        <p:spPr>
          <a:xfrm>
            <a:off x="755650" y="2133600"/>
            <a:ext cx="7772400" cy="4114800"/>
          </a:xfrm>
        </p:spPr>
        <p:txBody>
          <a:bodyPr/>
          <a:lstStyle/>
          <a:p>
            <a:pPr algn="just" eaLnBrk="1" hangingPunct="1">
              <a:lnSpc>
                <a:spcPct val="140000"/>
              </a:lnSpc>
              <a:buFont typeface="Wingdings" panose="05000000000000000000" pitchFamily="2" charset="2"/>
              <a:buNone/>
            </a:pPr>
            <a:r>
              <a:rPr lang="en-US" altLang="zh-CN" sz="2400"/>
              <a:t>STJ∈3NF</a:t>
            </a:r>
            <a:r>
              <a:rPr lang="en-US" altLang="zh-CN" sz="2400">
                <a:latin typeface="Courier New" panose="02070309020205020404" pitchFamily="49" charset="0"/>
              </a:rPr>
              <a:t> </a:t>
            </a:r>
            <a:endParaRPr lang="en-US" altLang="zh-CN" sz="2400"/>
          </a:p>
          <a:p>
            <a:pPr algn="just" eaLnBrk="1" hangingPunct="1">
              <a:lnSpc>
                <a:spcPct val="140000"/>
              </a:lnSpc>
            </a:pPr>
            <a:r>
              <a:rPr lang="en-US" altLang="zh-CN" sz="2400"/>
              <a:t>(S</a:t>
            </a:r>
            <a:r>
              <a:rPr lang="zh-CN" altLang="en-US" sz="2400"/>
              <a:t>，</a:t>
            </a:r>
            <a:r>
              <a:rPr lang="en-US" altLang="zh-CN" sz="2400"/>
              <a:t>J)</a:t>
            </a:r>
            <a:r>
              <a:rPr lang="zh-CN" altLang="en-US" sz="2400"/>
              <a:t>和</a:t>
            </a:r>
            <a:r>
              <a:rPr lang="en-US" altLang="zh-CN" sz="2400"/>
              <a:t>(S</a:t>
            </a:r>
            <a:r>
              <a:rPr lang="zh-CN" altLang="en-US" sz="2400"/>
              <a:t>，</a:t>
            </a:r>
            <a:r>
              <a:rPr lang="en-US" altLang="zh-CN" sz="2400"/>
              <a:t>T)</a:t>
            </a:r>
            <a:r>
              <a:rPr lang="zh-CN" altLang="en-US" sz="2400"/>
              <a:t>都可以作为候选码</a:t>
            </a:r>
            <a:r>
              <a:rPr lang="zh-CN" altLang="en-US" sz="2400">
                <a:latin typeface="Courier New" panose="02070309020205020404" pitchFamily="49" charset="0"/>
              </a:rPr>
              <a:t> </a:t>
            </a:r>
            <a:endParaRPr lang="zh-CN" altLang="en-US" sz="2400"/>
          </a:p>
          <a:p>
            <a:pPr algn="just" eaLnBrk="1" hangingPunct="1">
              <a:lnSpc>
                <a:spcPct val="140000"/>
              </a:lnSpc>
            </a:pPr>
            <a:r>
              <a:rPr lang="en-US" altLang="zh-CN" sz="2400"/>
              <a:t>S</a:t>
            </a:r>
            <a:r>
              <a:rPr lang="zh-CN" altLang="en-US" sz="2400"/>
              <a:t>、</a:t>
            </a:r>
            <a:r>
              <a:rPr lang="en-US" altLang="zh-CN" sz="2400"/>
              <a:t>T</a:t>
            </a:r>
            <a:r>
              <a:rPr lang="zh-CN" altLang="en-US" sz="2400"/>
              <a:t>、</a:t>
            </a:r>
            <a:r>
              <a:rPr lang="en-US" altLang="zh-CN" sz="2400"/>
              <a:t>J</a:t>
            </a:r>
            <a:r>
              <a:rPr lang="zh-CN" altLang="en-US" sz="2400"/>
              <a:t>都是主属性</a:t>
            </a:r>
            <a:endParaRPr lang="zh-CN" altLang="en-US" sz="2400"/>
          </a:p>
          <a:p>
            <a:pPr algn="just" eaLnBrk="1" hangingPunct="1">
              <a:lnSpc>
                <a:spcPct val="140000"/>
              </a:lnSpc>
              <a:buFont typeface="Wingdings" panose="05000000000000000000" pitchFamily="2" charset="2"/>
              <a:buNone/>
            </a:pPr>
            <a:r>
              <a:rPr lang="en-US" altLang="zh-CN" sz="2400"/>
              <a:t>STJ∈BCNF</a:t>
            </a:r>
            <a:endParaRPr lang="en-US" altLang="zh-CN" sz="2400"/>
          </a:p>
          <a:p>
            <a:pPr eaLnBrk="1" hangingPunct="1">
              <a:lnSpc>
                <a:spcPct val="140000"/>
              </a:lnSpc>
            </a:pPr>
            <a:r>
              <a:rPr lang="en-US" altLang="zh-CN" sz="2400"/>
              <a:t>T→J</a:t>
            </a:r>
            <a:r>
              <a:rPr lang="zh-CN" altLang="en-US" sz="2400"/>
              <a:t>，</a:t>
            </a:r>
            <a:r>
              <a:rPr lang="en-US" altLang="zh-CN" sz="2400"/>
              <a:t>T</a:t>
            </a:r>
            <a:r>
              <a:rPr lang="zh-CN" altLang="en-US" sz="2400"/>
              <a:t>是决定属性集，</a:t>
            </a:r>
            <a:r>
              <a:rPr lang="en-US" altLang="zh-CN" sz="2400"/>
              <a:t>T</a:t>
            </a:r>
            <a:r>
              <a:rPr lang="zh-CN" altLang="en-US" sz="2400"/>
              <a:t>不是候选码</a:t>
            </a:r>
            <a:endParaRPr lang="zh-CN" altLang="en-US" sz="2400"/>
          </a:p>
        </p:txBody>
      </p:sp>
      <p:sp>
        <p:nvSpPr>
          <p:cNvPr id="5" name="日期占位符 3"/>
          <p:cNvSpPr>
            <a:spLocks noGrp="1"/>
          </p:cNvSpPr>
          <p:nvPr>
            <p:ph type="dt" sz="quarter" idx="10"/>
          </p:nvPr>
        </p:nvSpPr>
        <p:spPr/>
        <p:txBody>
          <a:bodyPr/>
          <a:lstStyle/>
          <a:p>
            <a:pPr>
              <a:defRPr/>
            </a:pPr>
            <a:fld id="{CBEE84C7-B044-4C48-84E0-194028F0F25B}" type="datetime1">
              <a:rPr lang="zh-CN" altLang="en-US"/>
            </a:fld>
            <a:endParaRPr lang="en-US" altLang="zh-CN"/>
          </a:p>
        </p:txBody>
      </p:sp>
      <p:sp>
        <p:nvSpPr>
          <p:cNvPr id="583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58374" name="Line 4"/>
          <p:cNvSpPr>
            <a:spLocks noChangeShapeType="1"/>
          </p:cNvSpPr>
          <p:nvPr/>
        </p:nvSpPr>
        <p:spPr bwMode="auto">
          <a:xfrm>
            <a:off x="1476375" y="4005263"/>
            <a:ext cx="152400" cy="5334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p:cNvSpPr>
          <p:nvPr>
            <p:ph type="title"/>
          </p:nvPr>
        </p:nvSpPr>
        <p:spPr/>
        <p:txBody>
          <a:bodyPr/>
          <a:lstStyle/>
          <a:p>
            <a:pPr eaLnBrk="1" hangingPunct="1"/>
            <a:r>
              <a:rPr lang="en-US" altLang="zh-CN"/>
              <a:t>BCNF</a:t>
            </a:r>
            <a:endParaRPr lang="en-US" altLang="zh-CN"/>
          </a:p>
        </p:txBody>
      </p:sp>
      <p:sp>
        <p:nvSpPr>
          <p:cNvPr id="59395" name="Rectangle 3"/>
          <p:cNvSpPr>
            <a:spLocks noGrp="1" noRot="1"/>
          </p:cNvSpPr>
          <p:nvPr>
            <p:ph idx="1"/>
          </p:nvPr>
        </p:nvSpPr>
        <p:spPr>
          <a:xfrm>
            <a:off x="539750" y="2205038"/>
            <a:ext cx="7772400" cy="4114800"/>
          </a:xfrm>
        </p:spPr>
        <p:txBody>
          <a:bodyPr/>
          <a:lstStyle/>
          <a:p>
            <a:pPr eaLnBrk="1" hangingPunct="1">
              <a:buFont typeface="Wingdings" panose="05000000000000000000" pitchFamily="2" charset="2"/>
              <a:buNone/>
            </a:pPr>
            <a:r>
              <a:rPr lang="en-US" altLang="zh-CN" sz="2800" dirty="0"/>
              <a:t>	</a:t>
            </a:r>
            <a:r>
              <a:rPr lang="zh-CN" altLang="en-US" dirty="0"/>
              <a:t>解决方法：将</a:t>
            </a:r>
            <a:r>
              <a:rPr lang="en-US" altLang="zh-CN" dirty="0"/>
              <a:t>STJ</a:t>
            </a:r>
            <a:r>
              <a:rPr lang="zh-CN" altLang="en-US" dirty="0"/>
              <a:t>分解为二个关系模式：</a:t>
            </a:r>
            <a:endParaRPr lang="zh-CN" altLang="en-US" dirty="0"/>
          </a:p>
          <a:p>
            <a:pPr eaLnBrk="1" hangingPunct="1">
              <a:buFont typeface="Wingdings" panose="05000000000000000000" pitchFamily="2" charset="2"/>
              <a:buNone/>
            </a:pPr>
            <a:r>
              <a:rPr lang="zh-CN" altLang="en-US" dirty="0"/>
              <a:t>    </a:t>
            </a:r>
            <a:r>
              <a:rPr lang="en-US" altLang="zh-CN" dirty="0"/>
              <a:t>SJ(</a:t>
            </a:r>
            <a:r>
              <a:rPr lang="en-US" altLang="zh-CN" u="sng" dirty="0"/>
              <a:t>S</a:t>
            </a:r>
            <a:r>
              <a:rPr lang="zh-CN" altLang="en-US" u="sng" dirty="0"/>
              <a:t>，</a:t>
            </a:r>
            <a:r>
              <a:rPr lang="en-US" altLang="zh-CN" u="sng" dirty="0"/>
              <a:t>J</a:t>
            </a:r>
            <a:r>
              <a:rPr lang="en-US" altLang="zh-CN" dirty="0"/>
              <a:t>) ∈ BCNF</a:t>
            </a:r>
            <a:r>
              <a:rPr lang="zh-CN" altLang="en-US" dirty="0"/>
              <a:t>， </a:t>
            </a:r>
            <a:r>
              <a:rPr lang="en-US" altLang="zh-CN" dirty="0"/>
              <a:t>TJ(</a:t>
            </a:r>
            <a:r>
              <a:rPr lang="en-US" altLang="zh-CN" u="sng" dirty="0"/>
              <a:t>T</a:t>
            </a:r>
            <a:r>
              <a:rPr lang="zh-CN" altLang="en-US" dirty="0"/>
              <a:t>，</a:t>
            </a:r>
            <a:r>
              <a:rPr lang="en-US" altLang="zh-CN" dirty="0"/>
              <a:t>J)∈ BCNF</a:t>
            </a:r>
            <a:endParaRPr lang="en-US" altLang="zh-CN" dirty="0"/>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en-US" altLang="zh-CN" dirty="0"/>
          </a:p>
          <a:p>
            <a:pPr eaLnBrk="1" hangingPunct="1">
              <a:lnSpc>
                <a:spcPct val="120000"/>
              </a:lnSpc>
              <a:buFont typeface="Wingdings" panose="05000000000000000000" pitchFamily="2" charset="2"/>
              <a:buNone/>
            </a:pPr>
            <a:r>
              <a:rPr lang="en-US" altLang="zh-CN" sz="2800" dirty="0"/>
              <a:t>   </a:t>
            </a:r>
            <a:r>
              <a:rPr lang="zh-CN" altLang="en-US" sz="2400" dirty="0"/>
              <a:t>没有</a:t>
            </a:r>
            <a:r>
              <a:rPr lang="zh-CN" altLang="en-US" sz="2400" dirty="0">
                <a:solidFill>
                  <a:srgbClr val="6600FF"/>
                </a:solidFill>
              </a:rPr>
              <a:t>任何属性</a:t>
            </a:r>
            <a:r>
              <a:rPr lang="zh-CN" altLang="en-US" sz="2400" dirty="0"/>
              <a:t>对码的部分函数依赖和传递函数依赖</a:t>
            </a:r>
            <a:endParaRPr lang="zh-CN" altLang="en-US" sz="2800" dirty="0"/>
          </a:p>
        </p:txBody>
      </p:sp>
      <p:sp>
        <p:nvSpPr>
          <p:cNvPr id="13" name="日期占位符 3"/>
          <p:cNvSpPr>
            <a:spLocks noGrp="1"/>
          </p:cNvSpPr>
          <p:nvPr>
            <p:ph type="dt" sz="quarter" idx="10"/>
          </p:nvPr>
        </p:nvSpPr>
        <p:spPr/>
        <p:txBody>
          <a:bodyPr/>
          <a:lstStyle/>
          <a:p>
            <a:pPr>
              <a:defRPr/>
            </a:pPr>
            <a:fld id="{F44A26A8-CB54-4CD9-A01E-D156C8C645E2}" type="datetime1">
              <a:rPr lang="zh-CN" altLang="en-US"/>
            </a:fld>
            <a:endParaRPr lang="en-US" altLang="zh-CN"/>
          </a:p>
        </p:txBody>
      </p:sp>
      <p:sp>
        <p:nvSpPr>
          <p:cNvPr id="593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pSp>
        <p:nvGrpSpPr>
          <p:cNvPr id="59398" name="Group 4"/>
          <p:cNvGrpSpPr/>
          <p:nvPr/>
        </p:nvGrpSpPr>
        <p:grpSpPr bwMode="auto">
          <a:xfrm>
            <a:off x="1447800" y="3352800"/>
            <a:ext cx="6324600" cy="2239963"/>
            <a:chOff x="1008" y="1728"/>
            <a:chExt cx="3984" cy="1411"/>
          </a:xfrm>
        </p:grpSpPr>
        <p:sp>
          <p:nvSpPr>
            <p:cNvPr id="59399" name="Text Box 5"/>
            <p:cNvSpPr txBox="1">
              <a:spLocks noChangeArrowheads="1"/>
            </p:cNvSpPr>
            <p:nvPr/>
          </p:nvSpPr>
          <p:spPr bwMode="auto">
            <a:xfrm>
              <a:off x="1296" y="1968"/>
              <a:ext cx="427" cy="43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S</a:t>
              </a:r>
              <a:endParaRPr kumimoji="0" lang="en-US" altLang="zh-CN" sz="2800" b="1">
                <a:latin typeface="Times New Roman" panose="02020603050405020304" pitchFamily="18" charset="0"/>
              </a:endParaRPr>
            </a:p>
          </p:txBody>
        </p:sp>
        <p:sp>
          <p:nvSpPr>
            <p:cNvPr id="59400" name="Text Box 6"/>
            <p:cNvSpPr txBox="1">
              <a:spLocks noChangeArrowheads="1"/>
            </p:cNvSpPr>
            <p:nvPr/>
          </p:nvSpPr>
          <p:spPr bwMode="auto">
            <a:xfrm>
              <a:off x="2291" y="1968"/>
              <a:ext cx="426" cy="43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J</a:t>
              </a:r>
              <a:endParaRPr kumimoji="0" lang="en-US" altLang="zh-CN" sz="2800" b="1">
                <a:latin typeface="Times New Roman" panose="02020603050405020304" pitchFamily="18" charset="0"/>
              </a:endParaRPr>
            </a:p>
          </p:txBody>
        </p:sp>
        <p:sp>
          <p:nvSpPr>
            <p:cNvPr id="59401" name="Text Box 7"/>
            <p:cNvSpPr txBox="1">
              <a:spLocks noChangeArrowheads="1"/>
            </p:cNvSpPr>
            <p:nvPr/>
          </p:nvSpPr>
          <p:spPr bwMode="auto">
            <a:xfrm>
              <a:off x="1723" y="2700"/>
              <a:ext cx="568"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400" b="1">
                  <a:latin typeface="Times New Roman" panose="02020603050405020304" pitchFamily="18" charset="0"/>
                </a:rPr>
                <a:t>ST</a:t>
              </a:r>
              <a:endParaRPr kumimoji="0" lang="en-US" altLang="zh-CN" sz="2400" b="1">
                <a:latin typeface="Times New Roman" panose="02020603050405020304" pitchFamily="18" charset="0"/>
              </a:endParaRPr>
            </a:p>
          </p:txBody>
        </p:sp>
        <p:sp>
          <p:nvSpPr>
            <p:cNvPr id="59402" name="Text Box 8"/>
            <p:cNvSpPr txBox="1">
              <a:spLocks noChangeArrowheads="1"/>
            </p:cNvSpPr>
            <p:nvPr/>
          </p:nvSpPr>
          <p:spPr bwMode="auto">
            <a:xfrm>
              <a:off x="3428" y="1968"/>
              <a:ext cx="427" cy="43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T</a:t>
              </a:r>
              <a:endParaRPr kumimoji="0" lang="en-US" altLang="zh-CN" sz="2800" b="1">
                <a:latin typeface="Times New Roman" panose="02020603050405020304" pitchFamily="18" charset="0"/>
              </a:endParaRPr>
            </a:p>
          </p:txBody>
        </p:sp>
        <p:sp>
          <p:nvSpPr>
            <p:cNvPr id="59403" name="Text Box 9"/>
            <p:cNvSpPr txBox="1">
              <a:spLocks noChangeArrowheads="1"/>
            </p:cNvSpPr>
            <p:nvPr/>
          </p:nvSpPr>
          <p:spPr bwMode="auto">
            <a:xfrm>
              <a:off x="4565" y="1968"/>
              <a:ext cx="427" cy="43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800" b="1">
                  <a:latin typeface="Times New Roman" panose="02020603050405020304" pitchFamily="18" charset="0"/>
                </a:rPr>
                <a:t>J</a:t>
              </a:r>
              <a:endParaRPr kumimoji="0" lang="en-US" altLang="zh-CN" sz="2800" b="1">
                <a:latin typeface="Times New Roman" panose="02020603050405020304" pitchFamily="18" charset="0"/>
              </a:endParaRPr>
            </a:p>
          </p:txBody>
        </p:sp>
        <p:sp>
          <p:nvSpPr>
            <p:cNvPr id="59404" name="Line 10"/>
            <p:cNvSpPr>
              <a:spLocks noChangeShapeType="1"/>
            </p:cNvSpPr>
            <p:nvPr/>
          </p:nvSpPr>
          <p:spPr bwMode="auto">
            <a:xfrm>
              <a:off x="3855" y="2114"/>
              <a:ext cx="710" cy="1"/>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5" name="Text Box 11"/>
            <p:cNvSpPr txBox="1">
              <a:spLocks noChangeArrowheads="1"/>
            </p:cNvSpPr>
            <p:nvPr/>
          </p:nvSpPr>
          <p:spPr bwMode="auto">
            <a:xfrm>
              <a:off x="3997" y="2700"/>
              <a:ext cx="568"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Tx/>
                <a:buSzTx/>
                <a:buFontTx/>
                <a:buNone/>
              </a:pPr>
              <a:r>
                <a:rPr kumimoji="0" lang="en-US" altLang="zh-CN" sz="2400" b="1">
                  <a:latin typeface="Times New Roman" panose="02020603050405020304" pitchFamily="18" charset="0"/>
                </a:rPr>
                <a:t>TJ</a:t>
              </a:r>
              <a:endParaRPr kumimoji="0" lang="en-US" altLang="zh-CN" sz="2400" b="1">
                <a:latin typeface="Times New Roman" panose="02020603050405020304" pitchFamily="18" charset="0"/>
              </a:endParaRPr>
            </a:p>
          </p:txBody>
        </p:sp>
        <p:sp>
          <p:nvSpPr>
            <p:cNvPr id="59406" name="Rectangle 12"/>
            <p:cNvSpPr>
              <a:spLocks noChangeArrowheads="1"/>
            </p:cNvSpPr>
            <p:nvPr/>
          </p:nvSpPr>
          <p:spPr bwMode="auto">
            <a:xfrm>
              <a:off x="1008" y="1728"/>
              <a:ext cx="1872" cy="864"/>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p:cNvSpPr>
          <p:nvPr>
            <p:ph type="title"/>
          </p:nvPr>
        </p:nvSpPr>
        <p:spPr/>
        <p:txBody>
          <a:bodyPr/>
          <a:lstStyle/>
          <a:p>
            <a:pPr eaLnBrk="1" hangingPunct="1"/>
            <a:r>
              <a:rPr lang="en-US" altLang="zh-CN" sz="4000"/>
              <a:t>3NF</a:t>
            </a:r>
            <a:r>
              <a:rPr lang="zh-CN" altLang="en-US" sz="4000"/>
              <a:t>与</a:t>
            </a:r>
            <a:r>
              <a:rPr lang="en-US" altLang="zh-CN" sz="4000"/>
              <a:t>BCNF</a:t>
            </a:r>
            <a:r>
              <a:rPr lang="zh-CN" altLang="en-US" sz="4000"/>
              <a:t>的关系</a:t>
            </a:r>
            <a:endParaRPr lang="zh-CN" altLang="en-US"/>
          </a:p>
        </p:txBody>
      </p:sp>
      <p:sp>
        <p:nvSpPr>
          <p:cNvPr id="60419" name="Rectangle 3"/>
          <p:cNvSpPr>
            <a:spLocks noGrp="1" noRot="1"/>
          </p:cNvSpPr>
          <p:nvPr>
            <p:ph idx="1"/>
          </p:nvPr>
        </p:nvSpPr>
        <p:spPr>
          <a:xfrm>
            <a:off x="827088" y="2060575"/>
            <a:ext cx="7772400" cy="4114800"/>
          </a:xfrm>
        </p:spPr>
        <p:txBody>
          <a:bodyPr/>
          <a:lstStyle/>
          <a:p>
            <a:pPr eaLnBrk="1" hangingPunct="1">
              <a:lnSpc>
                <a:spcPct val="120000"/>
              </a:lnSpc>
            </a:pPr>
            <a:r>
              <a:rPr lang="zh-CN" altLang="en-US"/>
              <a:t>如果关系模式</a:t>
            </a:r>
            <a:r>
              <a:rPr lang="en-US" altLang="zh-CN"/>
              <a:t>R∈BCNF</a:t>
            </a:r>
            <a:r>
              <a:rPr lang="zh-CN" altLang="en-US"/>
              <a:t>，</a:t>
            </a:r>
            <a:endParaRPr lang="zh-CN" altLang="en-US"/>
          </a:p>
          <a:p>
            <a:pPr eaLnBrk="1" hangingPunct="1">
              <a:lnSpc>
                <a:spcPct val="120000"/>
              </a:lnSpc>
              <a:buFont typeface="Wingdings" panose="05000000000000000000" pitchFamily="2" charset="2"/>
              <a:buNone/>
            </a:pPr>
            <a:r>
              <a:rPr lang="zh-CN" altLang="en-US"/>
              <a:t>   必定有</a:t>
            </a:r>
            <a:r>
              <a:rPr lang="en-US" altLang="zh-CN"/>
              <a:t>R∈3NF</a:t>
            </a:r>
            <a:endParaRPr lang="en-US" altLang="zh-CN"/>
          </a:p>
          <a:p>
            <a:pPr eaLnBrk="1" hangingPunct="1">
              <a:lnSpc>
                <a:spcPct val="120000"/>
              </a:lnSpc>
            </a:pPr>
            <a:r>
              <a:rPr lang="zh-CN" altLang="en-US"/>
              <a:t>如果</a:t>
            </a:r>
            <a:r>
              <a:rPr lang="en-US" altLang="zh-CN"/>
              <a:t>R∈3NF</a:t>
            </a:r>
            <a:r>
              <a:rPr lang="zh-CN" altLang="en-US"/>
              <a:t>，且</a:t>
            </a:r>
            <a:r>
              <a:rPr lang="en-US" altLang="zh-CN"/>
              <a:t>R</a:t>
            </a:r>
            <a:r>
              <a:rPr lang="zh-CN" altLang="en-US"/>
              <a:t>只有一个候选码，</a:t>
            </a:r>
            <a:endParaRPr lang="zh-CN" altLang="en-US"/>
          </a:p>
          <a:p>
            <a:pPr eaLnBrk="1" hangingPunct="1">
              <a:lnSpc>
                <a:spcPct val="120000"/>
              </a:lnSpc>
              <a:buFont typeface="Wingdings" panose="05000000000000000000" pitchFamily="2" charset="2"/>
              <a:buNone/>
            </a:pPr>
            <a:r>
              <a:rPr lang="zh-CN" altLang="en-US"/>
              <a:t>   则</a:t>
            </a:r>
            <a:r>
              <a:rPr lang="en-US" altLang="zh-CN"/>
              <a:t>R</a:t>
            </a:r>
            <a:r>
              <a:rPr lang="zh-CN" altLang="en-US"/>
              <a:t>必属于</a:t>
            </a:r>
            <a:r>
              <a:rPr lang="en-US" altLang="zh-CN"/>
              <a:t>BCNF</a:t>
            </a:r>
            <a:r>
              <a:rPr lang="zh-CN" altLang="en-US"/>
              <a:t>。</a:t>
            </a:r>
            <a:endParaRPr lang="zh-CN" altLang="en-US" sz="2800"/>
          </a:p>
          <a:p>
            <a:pPr eaLnBrk="1" hangingPunct="1">
              <a:lnSpc>
                <a:spcPct val="120000"/>
              </a:lnSpc>
              <a:buFont typeface="Wingdings" panose="05000000000000000000" pitchFamily="2" charset="2"/>
              <a:buNone/>
            </a:pPr>
            <a:endParaRPr lang="en-US" altLang="zh-CN" sz="2800"/>
          </a:p>
        </p:txBody>
      </p:sp>
      <p:sp>
        <p:nvSpPr>
          <p:cNvPr id="4" name="日期占位符 3"/>
          <p:cNvSpPr>
            <a:spLocks noGrp="1"/>
          </p:cNvSpPr>
          <p:nvPr>
            <p:ph type="dt" sz="quarter" idx="10"/>
          </p:nvPr>
        </p:nvSpPr>
        <p:spPr/>
        <p:txBody>
          <a:bodyPr/>
          <a:lstStyle/>
          <a:p>
            <a:pPr>
              <a:defRPr/>
            </a:pPr>
            <a:fld id="{AE745F5D-052D-4B20-A248-C38596DDA8E3}" type="datetime1">
              <a:rPr lang="zh-CN" altLang="en-US"/>
            </a:fld>
            <a:endParaRPr lang="en-US" altLang="zh-CN"/>
          </a:p>
        </p:txBody>
      </p:sp>
      <p:sp>
        <p:nvSpPr>
          <p:cNvPr id="604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p:txBody>
          <a:bodyPr/>
          <a:lstStyle/>
          <a:p>
            <a:pPr eaLnBrk="1" hangingPunct="1"/>
            <a:r>
              <a:rPr lang="en-US" altLang="zh-CN" sz="4000"/>
              <a:t>BCNF</a:t>
            </a:r>
            <a:r>
              <a:rPr lang="zh-CN" altLang="en-US" sz="4000"/>
              <a:t>的关系模式所具有的性质</a:t>
            </a:r>
            <a:endParaRPr lang="zh-CN" altLang="en-US" sz="4000"/>
          </a:p>
        </p:txBody>
      </p:sp>
      <p:sp>
        <p:nvSpPr>
          <p:cNvPr id="446467" name="Rectangle 3"/>
          <p:cNvSpPr>
            <a:spLocks noGrp="1" noRot="1"/>
          </p:cNvSpPr>
          <p:nvPr>
            <p:ph idx="1"/>
          </p:nvPr>
        </p:nvSpPr>
        <p:spPr>
          <a:xfrm>
            <a:off x="395288" y="2349500"/>
            <a:ext cx="8497887" cy="3898900"/>
          </a:xfrm>
        </p:spPr>
        <p:txBody>
          <a:bodyPr/>
          <a:lstStyle/>
          <a:p>
            <a:pPr eaLnBrk="1" hangingPunct="1">
              <a:lnSpc>
                <a:spcPct val="170000"/>
              </a:lnSpc>
              <a:buFont typeface="Wingdings" panose="05000000000000000000" pitchFamily="2" charset="2"/>
              <a:buNone/>
            </a:pPr>
            <a:r>
              <a:rPr lang="en-US" altLang="zh-CN"/>
              <a:t>⒈ </a:t>
            </a:r>
            <a:r>
              <a:rPr lang="zh-CN" altLang="en-US"/>
              <a:t>所有</a:t>
            </a:r>
            <a:r>
              <a:rPr lang="zh-CN" altLang="en-US">
                <a:solidFill>
                  <a:srgbClr val="6600FF"/>
                </a:solidFill>
              </a:rPr>
              <a:t>非主属性</a:t>
            </a:r>
            <a:r>
              <a:rPr lang="zh-CN" altLang="en-US"/>
              <a:t>都完全函数依赖于每个候选码</a:t>
            </a:r>
            <a:endParaRPr lang="zh-CN" altLang="en-US"/>
          </a:p>
          <a:p>
            <a:pPr eaLnBrk="1" hangingPunct="1">
              <a:lnSpc>
                <a:spcPct val="170000"/>
              </a:lnSpc>
              <a:buFont typeface="Wingdings" panose="05000000000000000000" pitchFamily="2" charset="2"/>
              <a:buNone/>
            </a:pPr>
            <a:r>
              <a:rPr lang="zh-CN" altLang="en-US"/>
              <a:t>⒉ 所有</a:t>
            </a:r>
            <a:r>
              <a:rPr lang="zh-CN" altLang="en-US">
                <a:solidFill>
                  <a:srgbClr val="6600FF"/>
                </a:solidFill>
              </a:rPr>
              <a:t>主属性</a:t>
            </a:r>
            <a:r>
              <a:rPr lang="zh-CN" altLang="en-US"/>
              <a:t>都完全函数依赖于每个不包含它的候选码</a:t>
            </a:r>
            <a:endParaRPr lang="zh-CN" altLang="en-US"/>
          </a:p>
          <a:p>
            <a:pPr eaLnBrk="1" hangingPunct="1">
              <a:lnSpc>
                <a:spcPct val="170000"/>
              </a:lnSpc>
              <a:buFont typeface="Wingdings" panose="05000000000000000000" pitchFamily="2" charset="2"/>
              <a:buNone/>
            </a:pPr>
            <a:r>
              <a:rPr lang="zh-CN" altLang="en-US"/>
              <a:t>⒊ 没有任何属性完全函数依赖于</a:t>
            </a:r>
            <a:r>
              <a:rPr lang="zh-CN" altLang="en-US">
                <a:solidFill>
                  <a:srgbClr val="6600FF"/>
                </a:solidFill>
              </a:rPr>
              <a:t>非码</a:t>
            </a:r>
            <a:r>
              <a:rPr lang="zh-CN" altLang="en-US"/>
              <a:t>的任何一组属性</a:t>
            </a:r>
            <a:endParaRPr lang="zh-CN" altLang="en-US"/>
          </a:p>
        </p:txBody>
      </p:sp>
      <p:sp>
        <p:nvSpPr>
          <p:cNvPr id="4" name="日期占位符 3"/>
          <p:cNvSpPr>
            <a:spLocks noGrp="1"/>
          </p:cNvSpPr>
          <p:nvPr>
            <p:ph type="dt" sz="quarter" idx="10"/>
          </p:nvPr>
        </p:nvSpPr>
        <p:spPr/>
        <p:txBody>
          <a:bodyPr/>
          <a:lstStyle/>
          <a:p>
            <a:pPr>
              <a:defRPr/>
            </a:pPr>
            <a:fld id="{DA7C28F9-ABE8-48D5-99AA-C14E6C76F5F3}" type="datetime1">
              <a:rPr lang="zh-CN" altLang="en-US"/>
            </a:fld>
            <a:endParaRPr lang="en-US" altLang="zh-CN"/>
          </a:p>
        </p:txBody>
      </p:sp>
      <p:sp>
        <p:nvSpPr>
          <p:cNvPr id="614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6467">
                                            <p:txEl>
                                              <p:pRg st="0" end="0"/>
                                            </p:txEl>
                                          </p:spTgt>
                                        </p:tgtEl>
                                        <p:attrNameLst>
                                          <p:attrName>style.visibility</p:attrName>
                                        </p:attrNameLst>
                                      </p:cBhvr>
                                      <p:to>
                                        <p:strVal val="visible"/>
                                      </p:to>
                                    </p:set>
                                    <p:animEffect transition="in" filter="blinds(horizontal)">
                                      <p:cBhvr>
                                        <p:cTn id="7" dur="500"/>
                                        <p:tgtEl>
                                          <p:spTgt spid="446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6467">
                                            <p:txEl>
                                              <p:pRg st="1" end="1"/>
                                            </p:txEl>
                                          </p:spTgt>
                                        </p:tgtEl>
                                        <p:attrNameLst>
                                          <p:attrName>style.visibility</p:attrName>
                                        </p:attrNameLst>
                                      </p:cBhvr>
                                      <p:to>
                                        <p:strVal val="visible"/>
                                      </p:to>
                                    </p:set>
                                    <p:animEffect transition="in" filter="blinds(horizontal)">
                                      <p:cBhvr>
                                        <p:cTn id="12" dur="500"/>
                                        <p:tgtEl>
                                          <p:spTgt spid="4464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6467">
                                            <p:txEl>
                                              <p:pRg st="2" end="2"/>
                                            </p:txEl>
                                          </p:spTgt>
                                        </p:tgtEl>
                                        <p:attrNameLst>
                                          <p:attrName>style.visibility</p:attrName>
                                        </p:attrNameLst>
                                      </p:cBhvr>
                                      <p:to>
                                        <p:strVal val="visible"/>
                                      </p:to>
                                    </p:set>
                                    <p:animEffect transition="in" filter="blinds(horizontal)">
                                      <p:cBhvr>
                                        <p:cTn id="17" dur="500"/>
                                        <p:tgtEl>
                                          <p:spTgt spid="4464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p:cNvSpPr>
          <p:nvPr>
            <p:ph type="title"/>
          </p:nvPr>
        </p:nvSpPr>
        <p:spPr/>
        <p:txBody>
          <a:bodyPr/>
          <a:lstStyle/>
          <a:p>
            <a:pPr eaLnBrk="1" hangingPunct="1"/>
            <a:r>
              <a:rPr lang="en-US" altLang="zh-CN" sz="4000"/>
              <a:t>6.2.5 </a:t>
            </a:r>
            <a:r>
              <a:rPr lang="zh-CN" altLang="en-US" sz="4000"/>
              <a:t>多值依赖与第四范式（</a:t>
            </a:r>
            <a:r>
              <a:rPr lang="en-US" altLang="zh-CN" sz="4000"/>
              <a:t>4NF</a:t>
            </a:r>
            <a:r>
              <a:rPr lang="zh-CN" altLang="en-US" sz="4000"/>
              <a:t>）</a:t>
            </a:r>
            <a:endParaRPr lang="zh-CN" altLang="en-US" sz="4000"/>
          </a:p>
        </p:txBody>
      </p:sp>
      <p:sp>
        <p:nvSpPr>
          <p:cNvPr id="62467" name="Rectangle 3"/>
          <p:cNvSpPr>
            <a:spLocks noGrp="1" noRot="1"/>
          </p:cNvSpPr>
          <p:nvPr>
            <p:ph idx="1"/>
          </p:nvPr>
        </p:nvSpPr>
        <p:spPr>
          <a:xfrm>
            <a:off x="755650" y="2133600"/>
            <a:ext cx="7772400" cy="4114800"/>
          </a:xfrm>
        </p:spPr>
        <p:txBody>
          <a:bodyPr/>
          <a:lstStyle/>
          <a:p>
            <a:pPr lvl="1" eaLnBrk="1" hangingPunct="1">
              <a:lnSpc>
                <a:spcPct val="150000"/>
              </a:lnSpc>
              <a:buFont typeface="Wingdings" panose="05000000000000000000" pitchFamily="2" charset="2"/>
              <a:buNone/>
            </a:pPr>
            <a:r>
              <a:rPr lang="zh-CN" altLang="en-US"/>
              <a:t>例</a:t>
            </a:r>
            <a:r>
              <a:rPr lang="en-US" altLang="zh-CN"/>
              <a:t>: </a:t>
            </a:r>
            <a:r>
              <a:rPr lang="zh-CN" altLang="en-US"/>
              <a:t>学校中某一门课程由多个教师讲授，他们使用相同的一套参考书。</a:t>
            </a:r>
            <a:endParaRPr lang="zh-CN" altLang="en-US"/>
          </a:p>
          <a:p>
            <a:pPr lvl="1" eaLnBrk="1" hangingPunct="1">
              <a:lnSpc>
                <a:spcPct val="150000"/>
              </a:lnSpc>
              <a:buFont typeface="Wingdings" panose="05000000000000000000" pitchFamily="2" charset="2"/>
              <a:buNone/>
            </a:pPr>
            <a:r>
              <a:rPr lang="zh-CN" altLang="en-US"/>
              <a:t>	关系模式</a:t>
            </a:r>
            <a:r>
              <a:rPr lang="en-US" altLang="zh-CN"/>
              <a:t>Teaching(C, T, B)</a:t>
            </a:r>
            <a:endParaRPr lang="en-US" altLang="zh-CN"/>
          </a:p>
          <a:p>
            <a:pPr lvl="1" eaLnBrk="1" hangingPunct="1">
              <a:lnSpc>
                <a:spcPct val="150000"/>
              </a:lnSpc>
              <a:buFont typeface="Wingdings" panose="05000000000000000000" pitchFamily="2" charset="2"/>
              <a:buNone/>
            </a:pPr>
            <a:r>
              <a:rPr lang="en-US" altLang="zh-CN"/>
              <a:t>  </a:t>
            </a:r>
            <a:r>
              <a:rPr lang="zh-CN" altLang="en-US"/>
              <a:t>课程</a:t>
            </a:r>
            <a:r>
              <a:rPr lang="en-US" altLang="zh-CN"/>
              <a:t>C</a:t>
            </a:r>
            <a:r>
              <a:rPr lang="zh-CN" altLang="en-US"/>
              <a:t>、教师</a:t>
            </a:r>
            <a:r>
              <a:rPr lang="en-US" altLang="zh-CN"/>
              <a:t>T </a:t>
            </a:r>
            <a:r>
              <a:rPr lang="zh-CN" altLang="en-US"/>
              <a:t>和 参考书</a:t>
            </a:r>
            <a:r>
              <a:rPr lang="en-US" altLang="zh-CN"/>
              <a:t>B</a:t>
            </a:r>
            <a:endParaRPr lang="en-US" altLang="zh-CN"/>
          </a:p>
        </p:txBody>
      </p:sp>
      <p:sp>
        <p:nvSpPr>
          <p:cNvPr id="4" name="日期占位符 3"/>
          <p:cNvSpPr>
            <a:spLocks noGrp="1"/>
          </p:cNvSpPr>
          <p:nvPr>
            <p:ph type="dt" sz="quarter" idx="10"/>
          </p:nvPr>
        </p:nvSpPr>
        <p:spPr/>
        <p:txBody>
          <a:bodyPr/>
          <a:lstStyle/>
          <a:p>
            <a:pPr>
              <a:defRPr/>
            </a:pPr>
            <a:fld id="{551C24CB-853B-4BEC-BAE1-A40CDD732691}" type="datetime1">
              <a:rPr lang="zh-CN" altLang="en-US"/>
            </a:fld>
            <a:endParaRPr lang="en-US" altLang="zh-CN"/>
          </a:p>
        </p:txBody>
      </p:sp>
      <p:sp>
        <p:nvSpPr>
          <p:cNvPr id="624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日期占位符 3"/>
          <p:cNvSpPr>
            <a:spLocks noGrp="1"/>
          </p:cNvSpPr>
          <p:nvPr>
            <p:ph type="dt" sz="quarter" idx="10"/>
          </p:nvPr>
        </p:nvSpPr>
        <p:spPr/>
        <p:txBody>
          <a:bodyPr/>
          <a:lstStyle/>
          <a:p>
            <a:pPr>
              <a:defRPr/>
            </a:pPr>
            <a:fld id="{4C784582-609E-4920-9D58-0812A533BA70}" type="datetime1">
              <a:rPr lang="zh-CN" altLang="en-US"/>
            </a:fld>
            <a:endParaRPr lang="en-US" altLang="zh-CN"/>
          </a:p>
        </p:txBody>
      </p:sp>
      <p:sp>
        <p:nvSpPr>
          <p:cNvPr id="6349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63492" name="Text Box 2"/>
          <p:cNvSpPr txBox="1">
            <a:spLocks noChangeArrowheads="1"/>
          </p:cNvSpPr>
          <p:nvPr/>
        </p:nvSpPr>
        <p:spPr bwMode="auto">
          <a:xfrm>
            <a:off x="4648200" y="57150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000">
                <a:latin typeface="Times New Roman" panose="02020603050405020304" pitchFamily="18" charset="0"/>
              </a:rPr>
              <a:t>…</a:t>
            </a:r>
            <a:endParaRPr lang="en-US" altLang="zh-CN" sz="3200">
              <a:latin typeface="Times New Roman" panose="02020603050405020304" pitchFamily="18" charset="0"/>
            </a:endParaRPr>
          </a:p>
          <a:p>
            <a:pPr>
              <a:spcBef>
                <a:spcPct val="0"/>
              </a:spcBef>
              <a:buClrTx/>
              <a:buSzTx/>
              <a:buFontTx/>
              <a:buNone/>
            </a:pPr>
            <a:endParaRPr lang="en-US" altLang="zh-CN" sz="6000">
              <a:latin typeface="Times New Roman" panose="02020603050405020304" pitchFamily="18" charset="0"/>
            </a:endParaRPr>
          </a:p>
        </p:txBody>
      </p:sp>
      <p:sp>
        <p:nvSpPr>
          <p:cNvPr id="63493" name="Text Box 3"/>
          <p:cNvSpPr txBox="1">
            <a:spLocks noChangeArrowheads="1"/>
          </p:cNvSpPr>
          <p:nvPr/>
        </p:nvSpPr>
        <p:spPr bwMode="auto">
          <a:xfrm>
            <a:off x="2438400" y="5638800"/>
            <a:ext cx="733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000">
                <a:latin typeface="Times New Roman" panose="02020603050405020304" pitchFamily="18" charset="0"/>
              </a:rPr>
              <a:t>…</a:t>
            </a:r>
            <a:endParaRPr lang="en-US" altLang="zh-CN" sz="3200">
              <a:latin typeface="Times New Roman" panose="02020603050405020304" pitchFamily="18" charset="0"/>
            </a:endParaRPr>
          </a:p>
          <a:p>
            <a:pPr>
              <a:spcBef>
                <a:spcPct val="0"/>
              </a:spcBef>
              <a:buClrTx/>
              <a:buSzTx/>
              <a:buFontTx/>
              <a:buNone/>
            </a:pPr>
            <a:endParaRPr lang="en-US" altLang="zh-CN" sz="6000">
              <a:latin typeface="Times New Roman" panose="02020603050405020304" pitchFamily="18" charset="0"/>
            </a:endParaRPr>
          </a:p>
        </p:txBody>
      </p:sp>
      <p:sp>
        <p:nvSpPr>
          <p:cNvPr id="63494" name="Text Box 4"/>
          <p:cNvSpPr txBox="1">
            <a:spLocks noChangeArrowheads="1"/>
          </p:cNvSpPr>
          <p:nvPr/>
        </p:nvSpPr>
        <p:spPr bwMode="auto">
          <a:xfrm>
            <a:off x="7010400" y="6248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000">
                <a:latin typeface="Times New Roman" panose="02020603050405020304" pitchFamily="18" charset="0"/>
              </a:rPr>
              <a:t>…</a:t>
            </a:r>
            <a:endParaRPr lang="en-US" altLang="zh-CN" sz="3200">
              <a:latin typeface="Times New Roman" panose="02020603050405020304" pitchFamily="18" charset="0"/>
            </a:endParaRPr>
          </a:p>
        </p:txBody>
      </p:sp>
      <p:grpSp>
        <p:nvGrpSpPr>
          <p:cNvPr id="63495" name="Group 5"/>
          <p:cNvGrpSpPr/>
          <p:nvPr/>
        </p:nvGrpSpPr>
        <p:grpSpPr bwMode="auto">
          <a:xfrm>
            <a:off x="4419600" y="2743200"/>
            <a:ext cx="685800" cy="533400"/>
            <a:chOff x="4266" y="7241"/>
            <a:chExt cx="644" cy="345"/>
          </a:xfrm>
        </p:grpSpPr>
        <p:sp>
          <p:nvSpPr>
            <p:cNvPr id="63533" name="AutoShape 6"/>
            <p:cNvSpPr/>
            <p:nvPr/>
          </p:nvSpPr>
          <p:spPr bwMode="auto">
            <a:xfrm>
              <a:off x="4266" y="7249"/>
              <a:ext cx="60" cy="337"/>
            </a:xfrm>
            <a:prstGeom prst="leftBrace">
              <a:avLst>
                <a:gd name="adj1" fmla="val 46806"/>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63534" name="AutoShape 7"/>
            <p:cNvSpPr/>
            <p:nvPr/>
          </p:nvSpPr>
          <p:spPr bwMode="auto">
            <a:xfrm rot="10800000">
              <a:off x="4850" y="7241"/>
              <a:ext cx="60" cy="337"/>
            </a:xfrm>
            <a:prstGeom prst="leftBrace">
              <a:avLst>
                <a:gd name="adj1" fmla="val 46806"/>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63496" name="Group 8"/>
          <p:cNvGrpSpPr/>
          <p:nvPr/>
        </p:nvGrpSpPr>
        <p:grpSpPr bwMode="auto">
          <a:xfrm>
            <a:off x="4343400" y="3733800"/>
            <a:ext cx="762000" cy="447675"/>
            <a:chOff x="4267" y="8180"/>
            <a:chExt cx="644" cy="345"/>
          </a:xfrm>
        </p:grpSpPr>
        <p:sp>
          <p:nvSpPr>
            <p:cNvPr id="63531" name="AutoShape 9"/>
            <p:cNvSpPr/>
            <p:nvPr/>
          </p:nvSpPr>
          <p:spPr bwMode="auto">
            <a:xfrm>
              <a:off x="4267" y="8188"/>
              <a:ext cx="60" cy="337"/>
            </a:xfrm>
            <a:prstGeom prst="leftBrace">
              <a:avLst>
                <a:gd name="adj1" fmla="val 46806"/>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63532" name="AutoShape 10"/>
            <p:cNvSpPr/>
            <p:nvPr/>
          </p:nvSpPr>
          <p:spPr bwMode="auto">
            <a:xfrm rot="10800000">
              <a:off x="4851" y="8180"/>
              <a:ext cx="60" cy="337"/>
            </a:xfrm>
            <a:prstGeom prst="leftBrace">
              <a:avLst>
                <a:gd name="adj1" fmla="val 46806"/>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63497" name="Group 11"/>
          <p:cNvGrpSpPr/>
          <p:nvPr/>
        </p:nvGrpSpPr>
        <p:grpSpPr bwMode="auto">
          <a:xfrm>
            <a:off x="4419600" y="5029200"/>
            <a:ext cx="762000" cy="609600"/>
            <a:chOff x="4274" y="9139"/>
            <a:chExt cx="644" cy="345"/>
          </a:xfrm>
        </p:grpSpPr>
        <p:sp>
          <p:nvSpPr>
            <p:cNvPr id="63529" name="AutoShape 12"/>
            <p:cNvSpPr/>
            <p:nvPr/>
          </p:nvSpPr>
          <p:spPr bwMode="auto">
            <a:xfrm>
              <a:off x="4274" y="9147"/>
              <a:ext cx="60" cy="337"/>
            </a:xfrm>
            <a:prstGeom prst="leftBrace">
              <a:avLst>
                <a:gd name="adj1" fmla="val 46806"/>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63530" name="AutoShape 13"/>
            <p:cNvSpPr/>
            <p:nvPr/>
          </p:nvSpPr>
          <p:spPr bwMode="auto">
            <a:xfrm rot="10800000">
              <a:off x="4858" y="9139"/>
              <a:ext cx="60" cy="337"/>
            </a:xfrm>
            <a:prstGeom prst="leftBrace">
              <a:avLst>
                <a:gd name="adj1" fmla="val 46806"/>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63498" name="Group 14"/>
          <p:cNvGrpSpPr/>
          <p:nvPr/>
        </p:nvGrpSpPr>
        <p:grpSpPr bwMode="auto">
          <a:xfrm>
            <a:off x="6477000" y="2667000"/>
            <a:ext cx="1371600" cy="838200"/>
            <a:chOff x="5965" y="7255"/>
            <a:chExt cx="1007" cy="619"/>
          </a:xfrm>
        </p:grpSpPr>
        <p:sp>
          <p:nvSpPr>
            <p:cNvPr id="63527" name="AutoShape 15"/>
            <p:cNvSpPr>
              <a:spLocks noChangeAspect="1"/>
            </p:cNvSpPr>
            <p:nvPr/>
          </p:nvSpPr>
          <p:spPr bwMode="auto">
            <a:xfrm>
              <a:off x="5965" y="7257"/>
              <a:ext cx="81" cy="617"/>
            </a:xfrm>
            <a:prstGeom prst="leftBrace">
              <a:avLst>
                <a:gd name="adj1" fmla="val 63477"/>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63528" name="AutoShape 16"/>
            <p:cNvSpPr>
              <a:spLocks noChangeAspect="1"/>
            </p:cNvSpPr>
            <p:nvPr/>
          </p:nvSpPr>
          <p:spPr bwMode="auto">
            <a:xfrm rot="10800000">
              <a:off x="6891" y="7255"/>
              <a:ext cx="81" cy="617"/>
            </a:xfrm>
            <a:prstGeom prst="leftBrace">
              <a:avLst>
                <a:gd name="adj1" fmla="val 63477"/>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63499" name="Group 17"/>
          <p:cNvGrpSpPr/>
          <p:nvPr/>
        </p:nvGrpSpPr>
        <p:grpSpPr bwMode="auto">
          <a:xfrm>
            <a:off x="6553200" y="3810000"/>
            <a:ext cx="1219200" cy="838200"/>
            <a:chOff x="5965" y="8198"/>
            <a:chExt cx="959" cy="619"/>
          </a:xfrm>
        </p:grpSpPr>
        <p:sp>
          <p:nvSpPr>
            <p:cNvPr id="63525" name="AutoShape 18"/>
            <p:cNvSpPr>
              <a:spLocks noChangeAspect="1"/>
            </p:cNvSpPr>
            <p:nvPr/>
          </p:nvSpPr>
          <p:spPr bwMode="auto">
            <a:xfrm>
              <a:off x="5965" y="8200"/>
              <a:ext cx="81" cy="617"/>
            </a:xfrm>
            <a:prstGeom prst="leftBrace">
              <a:avLst>
                <a:gd name="adj1" fmla="val 63477"/>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63526" name="AutoShape 19"/>
            <p:cNvSpPr>
              <a:spLocks noChangeAspect="1"/>
            </p:cNvSpPr>
            <p:nvPr/>
          </p:nvSpPr>
          <p:spPr bwMode="auto">
            <a:xfrm rot="10800000">
              <a:off x="6843" y="8198"/>
              <a:ext cx="81" cy="617"/>
            </a:xfrm>
            <a:prstGeom prst="leftBrace">
              <a:avLst>
                <a:gd name="adj1" fmla="val 63477"/>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63500" name="Group 20"/>
          <p:cNvGrpSpPr/>
          <p:nvPr/>
        </p:nvGrpSpPr>
        <p:grpSpPr bwMode="auto">
          <a:xfrm>
            <a:off x="6629400" y="5181600"/>
            <a:ext cx="1143000" cy="762000"/>
            <a:chOff x="5988" y="9130"/>
            <a:chExt cx="911" cy="619"/>
          </a:xfrm>
        </p:grpSpPr>
        <p:sp>
          <p:nvSpPr>
            <p:cNvPr id="63523" name="AutoShape 21"/>
            <p:cNvSpPr>
              <a:spLocks noChangeAspect="1"/>
            </p:cNvSpPr>
            <p:nvPr/>
          </p:nvSpPr>
          <p:spPr bwMode="auto">
            <a:xfrm>
              <a:off x="5988" y="9132"/>
              <a:ext cx="81" cy="617"/>
            </a:xfrm>
            <a:prstGeom prst="leftBrace">
              <a:avLst>
                <a:gd name="adj1" fmla="val 63477"/>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63524" name="AutoShape 22"/>
            <p:cNvSpPr>
              <a:spLocks noChangeAspect="1"/>
            </p:cNvSpPr>
            <p:nvPr/>
          </p:nvSpPr>
          <p:spPr bwMode="auto">
            <a:xfrm rot="10800000">
              <a:off x="6818" y="9130"/>
              <a:ext cx="81" cy="617"/>
            </a:xfrm>
            <a:prstGeom prst="leftBrace">
              <a:avLst>
                <a:gd name="adj1" fmla="val 63477"/>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63501" name="Group 23"/>
          <p:cNvGrpSpPr/>
          <p:nvPr/>
        </p:nvGrpSpPr>
        <p:grpSpPr bwMode="auto">
          <a:xfrm>
            <a:off x="1905000" y="1676400"/>
            <a:ext cx="6477000" cy="4419600"/>
            <a:chOff x="-3" y="-3"/>
            <a:chExt cx="2278" cy="1616"/>
          </a:xfrm>
        </p:grpSpPr>
        <p:grpSp>
          <p:nvGrpSpPr>
            <p:cNvPr id="63503" name="Group 24"/>
            <p:cNvGrpSpPr/>
            <p:nvPr/>
          </p:nvGrpSpPr>
          <p:grpSpPr bwMode="auto">
            <a:xfrm>
              <a:off x="0" y="0"/>
              <a:ext cx="2272" cy="1610"/>
              <a:chOff x="0" y="0"/>
              <a:chExt cx="2272" cy="1610"/>
            </a:xfrm>
          </p:grpSpPr>
          <p:grpSp>
            <p:nvGrpSpPr>
              <p:cNvPr id="63505" name="Group 25"/>
              <p:cNvGrpSpPr/>
              <p:nvPr/>
            </p:nvGrpSpPr>
            <p:grpSpPr bwMode="auto">
              <a:xfrm>
                <a:off x="0" y="0"/>
                <a:ext cx="596" cy="355"/>
                <a:chOff x="0" y="0"/>
                <a:chExt cx="596" cy="355"/>
              </a:xfrm>
            </p:grpSpPr>
            <p:sp>
              <p:nvSpPr>
                <p:cNvPr id="63521" name="Rectangle 26"/>
                <p:cNvSpPr>
                  <a:spLocks noChangeArrowheads="1"/>
                </p:cNvSpPr>
                <p:nvPr/>
              </p:nvSpPr>
              <p:spPr bwMode="auto">
                <a:xfrm>
                  <a:off x="43" y="0"/>
                  <a:ext cx="51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000" b="1">
                      <a:latin typeface="Times New Roman" panose="02020603050405020304" pitchFamily="18" charset="0"/>
                    </a:rPr>
                    <a:t>课  程  </a:t>
                  </a:r>
                  <a:r>
                    <a:rPr lang="en-US" altLang="zh-CN" sz="2000" b="1">
                      <a:latin typeface="Times New Roman" panose="02020603050405020304" pitchFamily="18" charset="0"/>
                    </a:rPr>
                    <a:t>C</a:t>
                  </a:r>
                  <a:endParaRPr lang="en-US" altLang="zh-CN" sz="3200" b="1">
                    <a:latin typeface="Times New Roman" panose="02020603050405020304" pitchFamily="18" charset="0"/>
                  </a:endParaRPr>
                </a:p>
                <a:p>
                  <a:pPr algn="ctr">
                    <a:spcBef>
                      <a:spcPct val="0"/>
                    </a:spcBef>
                    <a:buClrTx/>
                    <a:buSzTx/>
                    <a:buFontTx/>
                    <a:buNone/>
                  </a:pPr>
                  <a:endParaRPr lang="en-US" altLang="zh-CN" sz="2400" b="1">
                    <a:latin typeface="Times New Roman" panose="02020603050405020304" pitchFamily="18" charset="0"/>
                  </a:endParaRPr>
                </a:p>
              </p:txBody>
            </p:sp>
            <p:sp>
              <p:nvSpPr>
                <p:cNvPr id="63522" name="Rectangle 27"/>
                <p:cNvSpPr>
                  <a:spLocks noChangeArrowheads="1"/>
                </p:cNvSpPr>
                <p:nvPr/>
              </p:nvSpPr>
              <p:spPr bwMode="auto">
                <a:xfrm>
                  <a:off x="0" y="0"/>
                  <a:ext cx="596" cy="35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63506" name="Group 28"/>
              <p:cNvGrpSpPr/>
              <p:nvPr/>
            </p:nvGrpSpPr>
            <p:grpSpPr bwMode="auto">
              <a:xfrm>
                <a:off x="596" y="0"/>
                <a:ext cx="822" cy="355"/>
                <a:chOff x="596" y="0"/>
                <a:chExt cx="822" cy="355"/>
              </a:xfrm>
            </p:grpSpPr>
            <p:sp>
              <p:nvSpPr>
                <p:cNvPr id="63519" name="Rectangle 29"/>
                <p:cNvSpPr>
                  <a:spLocks noChangeArrowheads="1"/>
                </p:cNvSpPr>
                <p:nvPr/>
              </p:nvSpPr>
              <p:spPr bwMode="auto">
                <a:xfrm>
                  <a:off x="639" y="0"/>
                  <a:ext cx="736"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教  员  </a:t>
                  </a:r>
                  <a:r>
                    <a:rPr lang="en-US" altLang="zh-CN" sz="2400" b="1">
                      <a:latin typeface="Times New Roman" panose="02020603050405020304" pitchFamily="18" charset="0"/>
                    </a:rPr>
                    <a:t>T</a:t>
                  </a:r>
                  <a:endParaRPr lang="en-US" altLang="zh-CN" sz="3600" b="1">
                    <a:latin typeface="Times New Roman" panose="02020603050405020304" pitchFamily="18" charset="0"/>
                  </a:endParaRPr>
                </a:p>
                <a:p>
                  <a:pPr algn="ctr">
                    <a:spcBef>
                      <a:spcPct val="0"/>
                    </a:spcBef>
                    <a:buClrTx/>
                    <a:buSzTx/>
                    <a:buFontTx/>
                    <a:buNone/>
                  </a:pPr>
                  <a:endParaRPr lang="en-US" altLang="zh-CN" sz="2400" b="1">
                    <a:latin typeface="Times New Roman" panose="02020603050405020304" pitchFamily="18" charset="0"/>
                  </a:endParaRPr>
                </a:p>
              </p:txBody>
            </p:sp>
            <p:sp>
              <p:nvSpPr>
                <p:cNvPr id="63520" name="Rectangle 30"/>
                <p:cNvSpPr>
                  <a:spLocks noChangeArrowheads="1"/>
                </p:cNvSpPr>
                <p:nvPr/>
              </p:nvSpPr>
              <p:spPr bwMode="auto">
                <a:xfrm>
                  <a:off x="596" y="0"/>
                  <a:ext cx="822" cy="35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63507" name="Group 31"/>
              <p:cNvGrpSpPr/>
              <p:nvPr/>
            </p:nvGrpSpPr>
            <p:grpSpPr bwMode="auto">
              <a:xfrm>
                <a:off x="1418" y="0"/>
                <a:ext cx="854" cy="355"/>
                <a:chOff x="1418" y="0"/>
                <a:chExt cx="854" cy="355"/>
              </a:xfrm>
            </p:grpSpPr>
            <p:sp>
              <p:nvSpPr>
                <p:cNvPr id="63517" name="Rectangle 32"/>
                <p:cNvSpPr>
                  <a:spLocks noChangeArrowheads="1"/>
                </p:cNvSpPr>
                <p:nvPr/>
              </p:nvSpPr>
              <p:spPr bwMode="auto">
                <a:xfrm>
                  <a:off x="1461" y="0"/>
                  <a:ext cx="768"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参 考 书 </a:t>
                  </a:r>
                  <a:r>
                    <a:rPr lang="en-US" altLang="zh-CN" sz="2400" b="1">
                      <a:latin typeface="Times New Roman" panose="02020603050405020304" pitchFamily="18" charset="0"/>
                    </a:rPr>
                    <a:t>B</a:t>
                  </a:r>
                  <a:endParaRPr lang="en-US" altLang="zh-CN" sz="6600" b="1">
                    <a:latin typeface="Times New Roman" panose="02020603050405020304" pitchFamily="18" charset="0"/>
                  </a:endParaRPr>
                </a:p>
              </p:txBody>
            </p:sp>
            <p:sp>
              <p:nvSpPr>
                <p:cNvPr id="63518" name="Rectangle 33"/>
                <p:cNvSpPr>
                  <a:spLocks noChangeArrowheads="1"/>
                </p:cNvSpPr>
                <p:nvPr/>
              </p:nvSpPr>
              <p:spPr bwMode="auto">
                <a:xfrm>
                  <a:off x="1418" y="0"/>
                  <a:ext cx="854" cy="35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63508" name="Group 34"/>
              <p:cNvGrpSpPr/>
              <p:nvPr/>
            </p:nvGrpSpPr>
            <p:grpSpPr bwMode="auto">
              <a:xfrm>
                <a:off x="0" y="355"/>
                <a:ext cx="596" cy="1255"/>
                <a:chOff x="0" y="355"/>
                <a:chExt cx="596" cy="1255"/>
              </a:xfrm>
            </p:grpSpPr>
            <p:sp>
              <p:nvSpPr>
                <p:cNvPr id="63515" name="Rectangle 35"/>
                <p:cNvSpPr>
                  <a:spLocks noChangeArrowheads="1"/>
                </p:cNvSpPr>
                <p:nvPr/>
              </p:nvSpPr>
              <p:spPr bwMode="auto">
                <a:xfrm>
                  <a:off x="43" y="355"/>
                  <a:ext cx="510" cy="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700" b="1">
                      <a:latin typeface="Times New Roman" panose="02020603050405020304" pitchFamily="18" charset="0"/>
                    </a:rPr>
                    <a:t> </a:t>
                  </a:r>
                  <a:endParaRPr lang="en-US" altLang="zh-CN" sz="1000" b="1">
                    <a:latin typeface="Times New Roman" panose="02020603050405020304" pitchFamily="18" charset="0"/>
                  </a:endParaRPr>
                </a:p>
                <a:p>
                  <a:pPr algn="ctr">
                    <a:spcBef>
                      <a:spcPct val="0"/>
                    </a:spcBef>
                    <a:buClrTx/>
                    <a:buSzTx/>
                    <a:buFontTx/>
                    <a:buNone/>
                  </a:pPr>
                  <a:r>
                    <a:rPr lang="en-US" altLang="zh-CN" sz="700" b="1">
                      <a:latin typeface="Times New Roman" panose="02020603050405020304" pitchFamily="18" charset="0"/>
                    </a:rPr>
                    <a:t> </a:t>
                  </a:r>
                  <a:endParaRPr lang="en-US" altLang="zh-CN" sz="1000" b="1">
                    <a:latin typeface="Times New Roman" panose="02020603050405020304" pitchFamily="18" charset="0"/>
                  </a:endParaRPr>
                </a:p>
                <a:p>
                  <a:pPr algn="ctr">
                    <a:spcBef>
                      <a:spcPct val="0"/>
                    </a:spcBef>
                    <a:buClrTx/>
                    <a:buSzTx/>
                    <a:buFontTx/>
                    <a:buNone/>
                  </a:pPr>
                  <a:r>
                    <a:rPr lang="zh-CN" altLang="en-US" sz="2000" b="1">
                      <a:latin typeface="Times New Roman" panose="02020603050405020304" pitchFamily="18" charset="0"/>
                    </a:rPr>
                    <a:t>物理</a:t>
                  </a:r>
                  <a:endParaRPr lang="zh-CN" altLang="en-US" sz="2000" b="1">
                    <a:latin typeface="Times New Roman" panose="02020603050405020304" pitchFamily="18" charset="0"/>
                  </a:endParaRPr>
                </a:p>
                <a:p>
                  <a:pPr algn="ctr">
                    <a:spcBef>
                      <a:spcPct val="0"/>
                    </a:spcBef>
                    <a:buClrTx/>
                    <a:buSzTx/>
                    <a:buFontTx/>
                    <a:buNone/>
                  </a:pPr>
                  <a:endParaRPr lang="zh-CN" altLang="en-US" sz="2000" b="1">
                    <a:latin typeface="Times New Roman" panose="02020603050405020304" pitchFamily="18" charset="0"/>
                  </a:endParaRPr>
                </a:p>
                <a:p>
                  <a:pPr algn="ctr">
                    <a:spcBef>
                      <a:spcPct val="0"/>
                    </a:spcBef>
                    <a:buClrTx/>
                    <a:buSzTx/>
                    <a:buFontTx/>
                    <a:buNone/>
                  </a:pPr>
                  <a:r>
                    <a:rPr lang="zh-CN" altLang="en-US" sz="2000" b="1">
                      <a:latin typeface="Times New Roman" panose="02020603050405020304" pitchFamily="18" charset="0"/>
                    </a:rPr>
                    <a:t> </a:t>
                  </a:r>
                  <a:endParaRPr lang="zh-CN" altLang="en-US" sz="3200" b="1">
                    <a:latin typeface="Times New Roman" panose="02020603050405020304" pitchFamily="18" charset="0"/>
                  </a:endParaRPr>
                </a:p>
                <a:p>
                  <a:pPr algn="ctr">
                    <a:spcBef>
                      <a:spcPct val="0"/>
                    </a:spcBef>
                    <a:buClrTx/>
                    <a:buSzTx/>
                    <a:buFontTx/>
                    <a:buNone/>
                  </a:pPr>
                  <a:r>
                    <a:rPr lang="zh-CN" altLang="en-US" sz="2000" b="1">
                      <a:latin typeface="Times New Roman" panose="02020603050405020304" pitchFamily="18" charset="0"/>
                    </a:rPr>
                    <a:t>数学</a:t>
                  </a:r>
                  <a:endParaRPr lang="zh-CN" altLang="en-US" sz="3200" b="1">
                    <a:latin typeface="Times New Roman" panose="02020603050405020304" pitchFamily="18" charset="0"/>
                  </a:endParaRPr>
                </a:p>
                <a:p>
                  <a:pPr algn="ctr">
                    <a:spcBef>
                      <a:spcPct val="0"/>
                    </a:spcBef>
                    <a:buClrTx/>
                    <a:buSzTx/>
                    <a:buFontTx/>
                    <a:buNone/>
                  </a:pPr>
                  <a:r>
                    <a:rPr lang="zh-CN" altLang="en-US" sz="2000" b="1">
                      <a:latin typeface="Times New Roman" panose="02020603050405020304" pitchFamily="18" charset="0"/>
                    </a:rPr>
                    <a:t> </a:t>
                  </a:r>
                  <a:endParaRPr lang="zh-CN" altLang="en-US" sz="3200" b="1">
                    <a:latin typeface="Times New Roman" panose="02020603050405020304" pitchFamily="18" charset="0"/>
                  </a:endParaRPr>
                </a:p>
                <a:p>
                  <a:pPr algn="ctr">
                    <a:spcBef>
                      <a:spcPct val="0"/>
                    </a:spcBef>
                    <a:buClrTx/>
                    <a:buSzTx/>
                    <a:buFontTx/>
                    <a:buNone/>
                  </a:pPr>
                  <a:r>
                    <a:rPr lang="zh-CN" altLang="en-US" sz="2000" b="1">
                      <a:latin typeface="Times New Roman" panose="02020603050405020304" pitchFamily="18" charset="0"/>
                    </a:rPr>
                    <a:t> </a:t>
                  </a:r>
                  <a:endParaRPr lang="zh-CN" altLang="en-US" sz="3200" b="1">
                    <a:latin typeface="Times New Roman" panose="02020603050405020304" pitchFamily="18" charset="0"/>
                  </a:endParaRPr>
                </a:p>
                <a:p>
                  <a:pPr algn="ctr">
                    <a:spcBef>
                      <a:spcPct val="0"/>
                    </a:spcBef>
                    <a:buClrTx/>
                    <a:buSzTx/>
                    <a:buFontTx/>
                    <a:buNone/>
                  </a:pPr>
                  <a:r>
                    <a:rPr lang="zh-CN" altLang="en-US" sz="2000" b="1">
                      <a:latin typeface="Times New Roman" panose="02020603050405020304" pitchFamily="18" charset="0"/>
                    </a:rPr>
                    <a:t> </a:t>
                  </a:r>
                  <a:endParaRPr lang="zh-CN" altLang="en-US" sz="3200" b="1">
                    <a:latin typeface="Times New Roman" panose="02020603050405020304" pitchFamily="18" charset="0"/>
                  </a:endParaRPr>
                </a:p>
                <a:p>
                  <a:pPr algn="ctr">
                    <a:spcBef>
                      <a:spcPct val="0"/>
                    </a:spcBef>
                    <a:buClrTx/>
                    <a:buSzTx/>
                    <a:buFontTx/>
                    <a:buNone/>
                  </a:pPr>
                  <a:r>
                    <a:rPr lang="zh-CN" altLang="en-US" sz="2000" b="1">
                      <a:latin typeface="Times New Roman" panose="02020603050405020304" pitchFamily="18" charset="0"/>
                    </a:rPr>
                    <a:t>计算数学</a:t>
                  </a:r>
                  <a:endParaRPr lang="zh-CN" altLang="en-US" sz="6000" b="1">
                    <a:latin typeface="Times New Roman" panose="02020603050405020304" pitchFamily="18" charset="0"/>
                  </a:endParaRPr>
                </a:p>
              </p:txBody>
            </p:sp>
            <p:sp>
              <p:nvSpPr>
                <p:cNvPr id="63516" name="Rectangle 36"/>
                <p:cNvSpPr>
                  <a:spLocks noChangeArrowheads="1"/>
                </p:cNvSpPr>
                <p:nvPr/>
              </p:nvSpPr>
              <p:spPr bwMode="auto">
                <a:xfrm>
                  <a:off x="0" y="355"/>
                  <a:ext cx="596" cy="125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63509" name="Group 37"/>
              <p:cNvGrpSpPr/>
              <p:nvPr/>
            </p:nvGrpSpPr>
            <p:grpSpPr bwMode="auto">
              <a:xfrm>
                <a:off x="596" y="355"/>
                <a:ext cx="822" cy="1255"/>
                <a:chOff x="596" y="355"/>
                <a:chExt cx="822" cy="1255"/>
              </a:xfrm>
            </p:grpSpPr>
            <p:sp>
              <p:nvSpPr>
                <p:cNvPr id="63513" name="Rectangle 38"/>
                <p:cNvSpPr>
                  <a:spLocks noChangeArrowheads="1"/>
                </p:cNvSpPr>
                <p:nvPr/>
              </p:nvSpPr>
              <p:spPr bwMode="auto">
                <a:xfrm>
                  <a:off x="639" y="355"/>
                  <a:ext cx="736" cy="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000" b="1">
                      <a:latin typeface="Times New Roman" panose="02020603050405020304" pitchFamily="18" charset="0"/>
                    </a:rPr>
                    <a:t>李 勇</a:t>
                  </a:r>
                  <a:endParaRPr lang="zh-CN" altLang="en-US" sz="3200" b="1">
                    <a:latin typeface="Times New Roman" panose="02020603050405020304" pitchFamily="18" charset="0"/>
                  </a:endParaRPr>
                </a:p>
                <a:p>
                  <a:pPr algn="ctr">
                    <a:spcBef>
                      <a:spcPct val="0"/>
                    </a:spcBef>
                    <a:buClrTx/>
                    <a:buSzTx/>
                    <a:buFontTx/>
                    <a:buNone/>
                  </a:pPr>
                  <a:r>
                    <a:rPr lang="zh-CN" altLang="en-US" sz="2000" b="1">
                      <a:latin typeface="Times New Roman" panose="02020603050405020304" pitchFamily="18" charset="0"/>
                    </a:rPr>
                    <a:t>王 军</a:t>
                  </a:r>
                  <a:endParaRPr lang="zh-CN" altLang="en-US" sz="3200" b="1">
                    <a:latin typeface="Times New Roman" panose="02020603050405020304" pitchFamily="18" charset="0"/>
                  </a:endParaRPr>
                </a:p>
                <a:p>
                  <a:pPr algn="ctr">
                    <a:spcBef>
                      <a:spcPct val="0"/>
                    </a:spcBef>
                    <a:buClrTx/>
                    <a:buSzTx/>
                    <a:buFontTx/>
                    <a:buNone/>
                  </a:pPr>
                  <a:r>
                    <a:rPr lang="zh-CN" altLang="en-US" sz="700" b="1">
                      <a:latin typeface="Times New Roman" panose="02020603050405020304" pitchFamily="18" charset="0"/>
                    </a:rPr>
                    <a:t> </a:t>
                  </a:r>
                  <a:endParaRPr lang="zh-CN" altLang="en-US" sz="10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 </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李 勇</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张 平</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 </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 </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 </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张 平</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周 峰</a:t>
                  </a:r>
                  <a:endParaRPr lang="zh-CN" altLang="en-US" sz="5400" b="1">
                    <a:latin typeface="Times New Roman" panose="02020603050405020304" pitchFamily="18" charset="0"/>
                  </a:endParaRPr>
                </a:p>
              </p:txBody>
            </p:sp>
            <p:sp>
              <p:nvSpPr>
                <p:cNvPr id="63514" name="Rectangle 39"/>
                <p:cNvSpPr>
                  <a:spLocks noChangeArrowheads="1"/>
                </p:cNvSpPr>
                <p:nvPr/>
              </p:nvSpPr>
              <p:spPr bwMode="auto">
                <a:xfrm>
                  <a:off x="596" y="355"/>
                  <a:ext cx="822" cy="125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63510" name="Group 40"/>
              <p:cNvGrpSpPr/>
              <p:nvPr/>
            </p:nvGrpSpPr>
            <p:grpSpPr bwMode="auto">
              <a:xfrm>
                <a:off x="1418" y="355"/>
                <a:ext cx="854" cy="1255"/>
                <a:chOff x="1418" y="355"/>
                <a:chExt cx="854" cy="1255"/>
              </a:xfrm>
            </p:grpSpPr>
            <p:sp>
              <p:nvSpPr>
                <p:cNvPr id="63511" name="Rectangle 41"/>
                <p:cNvSpPr>
                  <a:spLocks noChangeArrowheads="1"/>
                </p:cNvSpPr>
                <p:nvPr/>
              </p:nvSpPr>
              <p:spPr bwMode="auto">
                <a:xfrm>
                  <a:off x="1461" y="355"/>
                  <a:ext cx="768" cy="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700" b="1">
                      <a:latin typeface="Times New Roman" panose="02020603050405020304" pitchFamily="18" charset="0"/>
                    </a:rPr>
                    <a:t>  </a:t>
                  </a:r>
                  <a:r>
                    <a:rPr lang="zh-CN" altLang="en-US" sz="1800" b="1">
                      <a:latin typeface="Times New Roman" panose="02020603050405020304" pitchFamily="18" charset="0"/>
                    </a:rPr>
                    <a:t>普通物理学</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光学原理</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  物理习题集</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 </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数学分析</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微分方程</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高等代数</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 </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 </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数学分析</a:t>
                  </a:r>
                  <a:endParaRPr lang="zh-CN" altLang="en-US" sz="2800" b="1">
                    <a:latin typeface="Times New Roman" panose="02020603050405020304" pitchFamily="18" charset="0"/>
                  </a:endParaRPr>
                </a:p>
                <a:p>
                  <a:pPr algn="ctr">
                    <a:spcBef>
                      <a:spcPct val="0"/>
                    </a:spcBef>
                    <a:buClrTx/>
                    <a:buSzTx/>
                    <a:buFontTx/>
                    <a:buNone/>
                  </a:pPr>
                  <a:r>
                    <a:rPr lang="zh-CN" altLang="en-US" sz="1800" b="1">
                      <a:latin typeface="Times New Roman" panose="02020603050405020304" pitchFamily="18" charset="0"/>
                    </a:rPr>
                    <a:t> </a:t>
                  </a:r>
                  <a:endParaRPr lang="zh-CN" altLang="en-US" sz="2800" b="1">
                    <a:latin typeface="Times New Roman" panose="02020603050405020304" pitchFamily="18" charset="0"/>
                  </a:endParaRPr>
                </a:p>
                <a:p>
                  <a:pPr algn="ctr">
                    <a:spcBef>
                      <a:spcPct val="0"/>
                    </a:spcBef>
                    <a:buClrTx/>
                    <a:buSzTx/>
                    <a:buFontTx/>
                    <a:buNone/>
                  </a:pPr>
                  <a:r>
                    <a:rPr lang="zh-CN" altLang="en-US" sz="700" b="1">
                      <a:latin typeface="Times New Roman" panose="02020603050405020304" pitchFamily="18" charset="0"/>
                    </a:rPr>
                    <a:t> </a:t>
                  </a:r>
                  <a:endParaRPr lang="zh-CN" altLang="en-US" sz="1000" b="1">
                    <a:latin typeface="Times New Roman" panose="02020603050405020304" pitchFamily="18" charset="0"/>
                  </a:endParaRPr>
                </a:p>
                <a:p>
                  <a:pPr algn="ctr">
                    <a:spcBef>
                      <a:spcPct val="0"/>
                    </a:spcBef>
                    <a:buClrTx/>
                    <a:buSzTx/>
                    <a:buFontTx/>
                    <a:buNone/>
                  </a:pPr>
                  <a:r>
                    <a:rPr lang="zh-CN" altLang="en-US" sz="700" b="1">
                      <a:latin typeface="Times New Roman" panose="02020603050405020304" pitchFamily="18" charset="0"/>
                    </a:rPr>
                    <a:t> </a:t>
                  </a:r>
                  <a:endParaRPr lang="zh-CN" altLang="en-US" sz="1000" b="1">
                    <a:latin typeface="Times New Roman" panose="02020603050405020304" pitchFamily="18" charset="0"/>
                  </a:endParaRPr>
                </a:p>
                <a:p>
                  <a:pPr algn="ctr">
                    <a:spcBef>
                      <a:spcPct val="0"/>
                    </a:spcBef>
                    <a:buClrTx/>
                    <a:buSzTx/>
                    <a:buFontTx/>
                    <a:buNone/>
                  </a:pPr>
                  <a:r>
                    <a:rPr lang="zh-CN" altLang="en-US" sz="1000" b="1">
                      <a:latin typeface="Times New Roman" panose="02020603050405020304" pitchFamily="18" charset="0"/>
                    </a:rPr>
                    <a:t> </a:t>
                  </a:r>
                  <a:endParaRPr lang="zh-CN" altLang="en-US" sz="1000" b="1">
                    <a:latin typeface="Times New Roman" panose="02020603050405020304" pitchFamily="18" charset="0"/>
                  </a:endParaRPr>
                </a:p>
                <a:p>
                  <a:pPr algn="ctr">
                    <a:spcBef>
                      <a:spcPct val="0"/>
                    </a:spcBef>
                    <a:buClrTx/>
                    <a:buSzTx/>
                    <a:buFontTx/>
                    <a:buNone/>
                  </a:pPr>
                  <a:endParaRPr lang="en-US" altLang="zh-CN" sz="2400" b="1">
                    <a:latin typeface="Times New Roman" panose="02020603050405020304" pitchFamily="18" charset="0"/>
                  </a:endParaRPr>
                </a:p>
              </p:txBody>
            </p:sp>
            <p:sp>
              <p:nvSpPr>
                <p:cNvPr id="63512" name="Rectangle 42"/>
                <p:cNvSpPr>
                  <a:spLocks noChangeArrowheads="1"/>
                </p:cNvSpPr>
                <p:nvPr/>
              </p:nvSpPr>
              <p:spPr bwMode="auto">
                <a:xfrm>
                  <a:off x="1418" y="355"/>
                  <a:ext cx="854" cy="125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sp>
          <p:nvSpPr>
            <p:cNvPr id="63504" name="Rectangle 43"/>
            <p:cNvSpPr>
              <a:spLocks noChangeArrowheads="1"/>
            </p:cNvSpPr>
            <p:nvPr/>
          </p:nvSpPr>
          <p:spPr bwMode="auto">
            <a:xfrm>
              <a:off x="-3" y="-3"/>
              <a:ext cx="2278" cy="1616"/>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sp>
        <p:nvSpPr>
          <p:cNvPr id="63502" name="Rectangle 44"/>
          <p:cNvSpPr>
            <a:spLocks noChangeArrowheads="1"/>
          </p:cNvSpPr>
          <p:nvPr/>
        </p:nvSpPr>
        <p:spPr bwMode="auto">
          <a:xfrm>
            <a:off x="1981200" y="762000"/>
            <a:ext cx="838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表</a:t>
            </a:r>
            <a:r>
              <a:rPr lang="en-US" altLang="zh-CN" sz="2400" b="1">
                <a:latin typeface="Times New Roman" panose="02020603050405020304" pitchFamily="18" charset="0"/>
              </a:rPr>
              <a:t>6.1</a:t>
            </a:r>
            <a:endParaRPr lang="en-US" altLang="zh-CN" sz="2400" b="1">
              <a:latin typeface="Times New Roman" panose="02020603050405020304" pitchFamily="18" charset="0"/>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7"/>
          <p:cNvSpPr>
            <a:spLocks noGrp="1"/>
          </p:cNvSpPr>
          <p:nvPr>
            <p:ph type="title"/>
          </p:nvPr>
        </p:nvSpPr>
        <p:spPr>
          <a:noFill/>
        </p:spPr>
        <p:txBody>
          <a:bodyPr/>
          <a:lstStyle/>
          <a:p>
            <a:pPr eaLnBrk="1" hangingPunct="1"/>
            <a:r>
              <a:rPr lang="zh-CN" altLang="en-US" sz="2800"/>
              <a:t>用二维表表示</a:t>
            </a:r>
            <a:r>
              <a:rPr lang="en-US" altLang="zh-CN" sz="2800"/>
              <a:t>Teaching</a:t>
            </a:r>
            <a:r>
              <a:rPr lang="en-US" altLang="zh-CN"/>
              <a:t> </a:t>
            </a:r>
            <a:endParaRPr lang="en-US" altLang="zh-CN"/>
          </a:p>
        </p:txBody>
      </p:sp>
      <p:sp>
        <p:nvSpPr>
          <p:cNvPr id="18" name="日期占位符 3"/>
          <p:cNvSpPr>
            <a:spLocks noGrp="1"/>
          </p:cNvSpPr>
          <p:nvPr>
            <p:ph type="dt" sz="quarter" idx="10"/>
          </p:nvPr>
        </p:nvSpPr>
        <p:spPr/>
        <p:txBody>
          <a:bodyPr/>
          <a:lstStyle/>
          <a:p>
            <a:pPr>
              <a:defRPr/>
            </a:pPr>
            <a:fld id="{F900FC1E-8A31-4F98-99E1-9DA3B8AF737A}" type="datetime1">
              <a:rPr lang="zh-CN" altLang="en-US"/>
            </a:fld>
            <a:endParaRPr lang="en-US" altLang="zh-CN"/>
          </a:p>
        </p:txBody>
      </p:sp>
      <p:sp>
        <p:nvSpPr>
          <p:cNvPr id="64516"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pSp>
        <p:nvGrpSpPr>
          <p:cNvPr id="64517" name="Group 2"/>
          <p:cNvGrpSpPr/>
          <p:nvPr/>
        </p:nvGrpSpPr>
        <p:grpSpPr bwMode="auto">
          <a:xfrm>
            <a:off x="1524000" y="1828800"/>
            <a:ext cx="6172200" cy="4573588"/>
            <a:chOff x="1344" y="1296"/>
            <a:chExt cx="3888" cy="2881"/>
          </a:xfrm>
        </p:grpSpPr>
        <p:sp>
          <p:nvSpPr>
            <p:cNvPr id="64518" name="Rectangle 3"/>
            <p:cNvSpPr>
              <a:spLocks noChangeArrowheads="1"/>
            </p:cNvSpPr>
            <p:nvPr/>
          </p:nvSpPr>
          <p:spPr bwMode="auto">
            <a:xfrm>
              <a:off x="3936" y="1623"/>
              <a:ext cx="1296" cy="2554"/>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普通物理学</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光学原理</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物理习题集</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普通物理学</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光学原理</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物理习题集</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数学分析</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微分方程</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高等代数</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数学分析</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微分方程</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高等代数</a:t>
              </a:r>
              <a:endParaRPr kumimoji="0" lang="zh-CN" altLang="en-US" sz="2000" b="1">
                <a:latin typeface="Arial" panose="020B0604020202020204" pitchFamily="34" charset="0"/>
              </a:endParaRPr>
            </a:p>
            <a:p>
              <a:pPr algn="ctr">
                <a:spcBef>
                  <a:spcPct val="0"/>
                </a:spcBef>
                <a:buClrTx/>
                <a:buSzTx/>
                <a:buFontTx/>
                <a:buNone/>
              </a:pPr>
              <a:r>
                <a:rPr kumimoji="0" lang="en-US" altLang="zh-CN" sz="2000" b="1">
                  <a:latin typeface="Arial" panose="020B0604020202020204" pitchFamily="34" charset="0"/>
                </a:rPr>
                <a:t>…</a:t>
              </a:r>
              <a:endParaRPr kumimoji="0" lang="en-US" altLang="zh-CN" sz="2000" b="1">
                <a:latin typeface="Arial" panose="020B0604020202020204" pitchFamily="34" charset="0"/>
              </a:endParaRPr>
            </a:p>
          </p:txBody>
        </p:sp>
        <p:sp>
          <p:nvSpPr>
            <p:cNvPr id="64519" name="Rectangle 4"/>
            <p:cNvSpPr>
              <a:spLocks noChangeArrowheads="1"/>
            </p:cNvSpPr>
            <p:nvPr/>
          </p:nvSpPr>
          <p:spPr bwMode="auto">
            <a:xfrm>
              <a:off x="2640" y="1623"/>
              <a:ext cx="1296" cy="2554"/>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
                  <a:schemeClr val="hlink"/>
                </a:buClr>
                <a:buSzTx/>
                <a:buFont typeface="Wingdings" panose="05000000000000000000" pitchFamily="2" charset="2"/>
                <a:buNone/>
              </a:pPr>
              <a:r>
                <a:rPr kumimoji="0" lang="zh-CN" altLang="en-US" sz="2000" b="1">
                  <a:solidFill>
                    <a:srgbClr val="6600FF"/>
                  </a:solidFill>
                  <a:latin typeface="Arial" panose="020B0604020202020204" pitchFamily="34" charset="0"/>
                </a:rPr>
                <a:t>李 勇</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李 勇</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李 勇</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solidFill>
                    <a:srgbClr val="6600FF"/>
                  </a:solidFill>
                  <a:latin typeface="Arial" panose="020B0604020202020204" pitchFamily="34" charset="0"/>
                </a:rPr>
                <a:t>王 军</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王 军</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王 军</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李 勇</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李 勇</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李 勇</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张 平</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张 平</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张 平</a:t>
              </a:r>
              <a:endParaRPr kumimoji="0" lang="zh-CN" altLang="en-US" sz="2000" b="1">
                <a:latin typeface="Arial" panose="020B0604020202020204" pitchFamily="34" charset="0"/>
              </a:endParaRPr>
            </a:p>
            <a:p>
              <a:pPr algn="ctr">
                <a:spcBef>
                  <a:spcPct val="0"/>
                </a:spcBef>
                <a:buClrTx/>
                <a:buSzTx/>
                <a:buFontTx/>
                <a:buNone/>
              </a:pPr>
              <a:r>
                <a:rPr kumimoji="0" lang="zh-CN" altLang="en-US" sz="2000" b="1">
                  <a:latin typeface="Arial" panose="020B0604020202020204" pitchFamily="34" charset="0"/>
                </a:rPr>
                <a:t> </a:t>
              </a:r>
              <a:r>
                <a:rPr kumimoji="0" lang="en-US" altLang="zh-CN" sz="2000" b="1">
                  <a:latin typeface="Arial" panose="020B0604020202020204" pitchFamily="34" charset="0"/>
                </a:rPr>
                <a:t>…</a:t>
              </a:r>
              <a:endParaRPr kumimoji="0" lang="en-US" altLang="zh-CN" sz="2000">
                <a:latin typeface="Arial" panose="020B0604020202020204" pitchFamily="34" charset="0"/>
              </a:endParaRPr>
            </a:p>
          </p:txBody>
        </p:sp>
        <p:sp>
          <p:nvSpPr>
            <p:cNvPr id="64520" name="Rectangle 5"/>
            <p:cNvSpPr>
              <a:spLocks noChangeArrowheads="1"/>
            </p:cNvSpPr>
            <p:nvPr/>
          </p:nvSpPr>
          <p:spPr bwMode="auto">
            <a:xfrm>
              <a:off x="1344" y="1623"/>
              <a:ext cx="1296" cy="2554"/>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物 理</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物 理</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物 理</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物 理</a:t>
              </a:r>
              <a:endParaRPr kumimoji="0" lang="zh-CN" altLang="en-US" sz="2000" b="1">
                <a:latin typeface="Arial" panose="020B0604020202020204" pitchFamily="34" charset="0"/>
              </a:endParaRPr>
            </a:p>
            <a:p>
              <a:pPr algn="ctr">
                <a:spcBef>
                  <a:spcPct val="0"/>
                </a:spcBef>
                <a:buClr>
                  <a:schemeClr val="hlink"/>
                </a:buClr>
                <a:buSzTx/>
                <a:buFont typeface="Wingdings" panose="05000000000000000000" pitchFamily="2" charset="2"/>
                <a:buNone/>
              </a:pPr>
              <a:r>
                <a:rPr kumimoji="0" lang="zh-CN" altLang="en-US" sz="2000" b="1">
                  <a:latin typeface="Arial" panose="020B0604020202020204" pitchFamily="34" charset="0"/>
                </a:rPr>
                <a:t>物 理</a:t>
              </a:r>
              <a:endParaRPr kumimoji="0" lang="zh-CN" altLang="en-US" sz="2000" b="1">
                <a:latin typeface="Arial" panose="020B0604020202020204" pitchFamily="34" charset="0"/>
              </a:endParaRPr>
            </a:p>
            <a:p>
              <a:pPr algn="ctr">
                <a:spcBef>
                  <a:spcPct val="0"/>
                </a:spcBef>
                <a:buClrTx/>
                <a:buSzTx/>
                <a:buFontTx/>
                <a:buNone/>
              </a:pPr>
              <a:r>
                <a:rPr kumimoji="0" lang="zh-CN" altLang="en-US" sz="2000" b="1">
                  <a:latin typeface="Arial" panose="020B0604020202020204" pitchFamily="34" charset="0"/>
                </a:rPr>
                <a:t>物 理</a:t>
              </a:r>
              <a:endParaRPr kumimoji="0" lang="zh-CN" altLang="en-US" sz="2000" b="1">
                <a:latin typeface="Arial" panose="020B0604020202020204" pitchFamily="34" charset="0"/>
              </a:endParaRPr>
            </a:p>
            <a:p>
              <a:pPr algn="ctr">
                <a:spcBef>
                  <a:spcPct val="0"/>
                </a:spcBef>
                <a:buClrTx/>
                <a:buSzTx/>
                <a:buFontTx/>
                <a:buNone/>
              </a:pPr>
              <a:r>
                <a:rPr kumimoji="0" lang="zh-CN" altLang="en-US" sz="2000" b="1">
                  <a:latin typeface="Arial" panose="020B0604020202020204" pitchFamily="34" charset="0"/>
                </a:rPr>
                <a:t>数 学</a:t>
              </a:r>
              <a:endParaRPr kumimoji="0" lang="zh-CN" altLang="en-US" sz="2000" b="1">
                <a:latin typeface="Arial" panose="020B0604020202020204" pitchFamily="34" charset="0"/>
              </a:endParaRPr>
            </a:p>
            <a:p>
              <a:pPr algn="ctr">
                <a:spcBef>
                  <a:spcPct val="0"/>
                </a:spcBef>
                <a:buClrTx/>
                <a:buSzTx/>
                <a:buFontTx/>
                <a:buNone/>
              </a:pPr>
              <a:r>
                <a:rPr kumimoji="0" lang="zh-CN" altLang="en-US" sz="2000" b="1">
                  <a:latin typeface="Arial" panose="020B0604020202020204" pitchFamily="34" charset="0"/>
                </a:rPr>
                <a:t>数 学</a:t>
              </a:r>
              <a:endParaRPr kumimoji="0" lang="zh-CN" altLang="en-US" sz="2000" b="1">
                <a:latin typeface="Arial" panose="020B0604020202020204" pitchFamily="34" charset="0"/>
              </a:endParaRPr>
            </a:p>
            <a:p>
              <a:pPr algn="ctr">
                <a:spcBef>
                  <a:spcPct val="0"/>
                </a:spcBef>
                <a:buClrTx/>
                <a:buSzTx/>
                <a:buFontTx/>
                <a:buNone/>
              </a:pPr>
              <a:r>
                <a:rPr kumimoji="0" lang="zh-CN" altLang="en-US" sz="2000" b="1">
                  <a:latin typeface="Arial" panose="020B0604020202020204" pitchFamily="34" charset="0"/>
                </a:rPr>
                <a:t>数 学</a:t>
              </a:r>
              <a:endParaRPr kumimoji="0" lang="zh-CN" altLang="en-US" sz="2000" b="1">
                <a:latin typeface="Arial" panose="020B0604020202020204" pitchFamily="34" charset="0"/>
              </a:endParaRPr>
            </a:p>
            <a:p>
              <a:pPr algn="ctr">
                <a:spcBef>
                  <a:spcPct val="0"/>
                </a:spcBef>
                <a:buClrTx/>
                <a:buSzTx/>
                <a:buFontTx/>
                <a:buNone/>
              </a:pPr>
              <a:r>
                <a:rPr kumimoji="0" lang="zh-CN" altLang="en-US" sz="2000" b="1">
                  <a:latin typeface="Arial" panose="020B0604020202020204" pitchFamily="34" charset="0"/>
                </a:rPr>
                <a:t>数 学</a:t>
              </a:r>
              <a:endParaRPr kumimoji="0" lang="zh-CN" altLang="en-US" sz="2000" b="1">
                <a:latin typeface="Arial" panose="020B0604020202020204" pitchFamily="34" charset="0"/>
              </a:endParaRPr>
            </a:p>
            <a:p>
              <a:pPr algn="ctr">
                <a:spcBef>
                  <a:spcPct val="0"/>
                </a:spcBef>
                <a:buClrTx/>
                <a:buSzTx/>
                <a:buFontTx/>
                <a:buNone/>
              </a:pPr>
              <a:r>
                <a:rPr kumimoji="0" lang="zh-CN" altLang="en-US" sz="2000" b="1">
                  <a:latin typeface="Arial" panose="020B0604020202020204" pitchFamily="34" charset="0"/>
                </a:rPr>
                <a:t>数 学</a:t>
              </a:r>
              <a:endParaRPr kumimoji="0" lang="zh-CN" altLang="en-US" sz="2000" b="1">
                <a:latin typeface="Arial" panose="020B0604020202020204" pitchFamily="34" charset="0"/>
              </a:endParaRPr>
            </a:p>
            <a:p>
              <a:pPr algn="ctr">
                <a:spcBef>
                  <a:spcPct val="0"/>
                </a:spcBef>
                <a:buClrTx/>
                <a:buSzTx/>
                <a:buFontTx/>
                <a:buNone/>
              </a:pPr>
              <a:r>
                <a:rPr kumimoji="0" lang="zh-CN" altLang="en-US" sz="2000" b="1">
                  <a:latin typeface="Arial" panose="020B0604020202020204" pitchFamily="34" charset="0"/>
                </a:rPr>
                <a:t>数 学</a:t>
              </a:r>
              <a:endParaRPr kumimoji="0" lang="zh-CN" altLang="en-US" sz="2000" b="1">
                <a:latin typeface="Arial" panose="020B0604020202020204" pitchFamily="34" charset="0"/>
              </a:endParaRPr>
            </a:p>
            <a:p>
              <a:pPr algn="ctr">
                <a:spcBef>
                  <a:spcPct val="0"/>
                </a:spcBef>
                <a:buClrTx/>
                <a:buSzTx/>
                <a:buFontTx/>
                <a:buNone/>
              </a:pPr>
              <a:r>
                <a:rPr kumimoji="0" lang="zh-CN" altLang="en-US" sz="2000">
                  <a:latin typeface="Arial" panose="020B0604020202020204" pitchFamily="34" charset="0"/>
                </a:rPr>
                <a:t> </a:t>
              </a:r>
              <a:r>
                <a:rPr kumimoji="0" lang="en-US" altLang="zh-CN" sz="2000">
                  <a:latin typeface="Arial" panose="020B0604020202020204" pitchFamily="34" charset="0"/>
                </a:rPr>
                <a:t>…</a:t>
              </a:r>
              <a:endParaRPr kumimoji="0" lang="en-US" altLang="zh-CN" sz="2000">
                <a:latin typeface="Arial" panose="020B0604020202020204" pitchFamily="34" charset="0"/>
              </a:endParaRPr>
            </a:p>
          </p:txBody>
        </p:sp>
        <p:sp>
          <p:nvSpPr>
            <p:cNvPr id="64521" name="Rectangle 6"/>
            <p:cNvSpPr>
              <a:spLocks noChangeArrowheads="1"/>
            </p:cNvSpPr>
            <p:nvPr/>
          </p:nvSpPr>
          <p:spPr bwMode="auto">
            <a:xfrm>
              <a:off x="3936" y="1296"/>
              <a:ext cx="1296" cy="32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buClr>
                  <a:schemeClr val="hlink"/>
                </a:buClr>
                <a:buSzTx/>
                <a:buFont typeface="Wingdings" panose="05000000000000000000" pitchFamily="2" charset="2"/>
                <a:buNone/>
              </a:pPr>
              <a:r>
                <a:rPr kumimoji="0" lang="zh-CN" altLang="en-US" sz="2800">
                  <a:latin typeface="Arial" panose="020B0604020202020204" pitchFamily="34" charset="0"/>
                </a:rPr>
                <a:t>参考书</a:t>
              </a:r>
              <a:r>
                <a:rPr kumimoji="0" lang="en-US" altLang="zh-CN" sz="2800">
                  <a:latin typeface="Arial" panose="020B0604020202020204" pitchFamily="34" charset="0"/>
                </a:rPr>
                <a:t>B</a:t>
              </a:r>
              <a:endParaRPr kumimoji="0" lang="en-US" altLang="zh-CN" sz="2800">
                <a:latin typeface="Arial" panose="020B0604020202020204" pitchFamily="34" charset="0"/>
              </a:endParaRPr>
            </a:p>
          </p:txBody>
        </p:sp>
        <p:sp>
          <p:nvSpPr>
            <p:cNvPr id="64522" name="Rectangle 7"/>
            <p:cNvSpPr>
              <a:spLocks noChangeArrowheads="1"/>
            </p:cNvSpPr>
            <p:nvPr/>
          </p:nvSpPr>
          <p:spPr bwMode="auto">
            <a:xfrm>
              <a:off x="2640" y="1296"/>
              <a:ext cx="1296" cy="32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buClr>
                  <a:schemeClr val="hlink"/>
                </a:buClr>
                <a:buSzTx/>
                <a:buFont typeface="Wingdings" panose="05000000000000000000" pitchFamily="2" charset="2"/>
                <a:buNone/>
              </a:pPr>
              <a:r>
                <a:rPr kumimoji="0" lang="zh-CN" altLang="en-US" sz="2800">
                  <a:latin typeface="Arial" panose="020B0604020202020204" pitchFamily="34" charset="0"/>
                </a:rPr>
                <a:t>教员</a:t>
              </a:r>
              <a:r>
                <a:rPr kumimoji="0" lang="en-US" altLang="zh-CN" sz="2800">
                  <a:latin typeface="Arial" panose="020B0604020202020204" pitchFamily="34" charset="0"/>
                </a:rPr>
                <a:t>T</a:t>
              </a:r>
              <a:endParaRPr kumimoji="0" lang="en-US" altLang="zh-CN" sz="2800">
                <a:latin typeface="Arial" panose="020B0604020202020204" pitchFamily="34" charset="0"/>
              </a:endParaRPr>
            </a:p>
          </p:txBody>
        </p:sp>
        <p:sp>
          <p:nvSpPr>
            <p:cNvPr id="64523" name="Rectangle 8"/>
            <p:cNvSpPr>
              <a:spLocks noChangeArrowheads="1"/>
            </p:cNvSpPr>
            <p:nvPr/>
          </p:nvSpPr>
          <p:spPr bwMode="auto">
            <a:xfrm>
              <a:off x="1344" y="1296"/>
              <a:ext cx="1296" cy="32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buClr>
                  <a:schemeClr val="hlink"/>
                </a:buClr>
                <a:buSzTx/>
                <a:buFont typeface="Wingdings" panose="05000000000000000000" pitchFamily="2" charset="2"/>
                <a:buNone/>
              </a:pPr>
              <a:r>
                <a:rPr kumimoji="0" lang="zh-CN" altLang="en-US" sz="2800">
                  <a:latin typeface="Arial" panose="020B0604020202020204" pitchFamily="34" charset="0"/>
                </a:rPr>
                <a:t>课程</a:t>
              </a:r>
              <a:r>
                <a:rPr kumimoji="0" lang="en-US" altLang="zh-CN" sz="2800">
                  <a:latin typeface="Arial" panose="020B0604020202020204" pitchFamily="34" charset="0"/>
                </a:rPr>
                <a:t>C</a:t>
              </a:r>
              <a:endParaRPr kumimoji="0" lang="en-US" altLang="zh-CN" sz="2800">
                <a:latin typeface="Arial" panose="020B0604020202020204" pitchFamily="34" charset="0"/>
              </a:endParaRPr>
            </a:p>
          </p:txBody>
        </p:sp>
        <p:sp>
          <p:nvSpPr>
            <p:cNvPr id="64524" name="Line 9"/>
            <p:cNvSpPr>
              <a:spLocks noChangeShapeType="1"/>
            </p:cNvSpPr>
            <p:nvPr/>
          </p:nvSpPr>
          <p:spPr bwMode="auto">
            <a:xfrm>
              <a:off x="1344" y="1296"/>
              <a:ext cx="388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4525" name="Line 10"/>
            <p:cNvSpPr>
              <a:spLocks noChangeShapeType="1"/>
            </p:cNvSpPr>
            <p:nvPr/>
          </p:nvSpPr>
          <p:spPr bwMode="auto">
            <a:xfrm>
              <a:off x="1344" y="1623"/>
              <a:ext cx="38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4526" name="Line 11"/>
            <p:cNvSpPr>
              <a:spLocks noChangeShapeType="1"/>
            </p:cNvSpPr>
            <p:nvPr/>
          </p:nvSpPr>
          <p:spPr bwMode="auto">
            <a:xfrm>
              <a:off x="1344" y="4177"/>
              <a:ext cx="388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4527" name="Line 12"/>
            <p:cNvSpPr>
              <a:spLocks noChangeShapeType="1"/>
            </p:cNvSpPr>
            <p:nvPr/>
          </p:nvSpPr>
          <p:spPr bwMode="auto">
            <a:xfrm>
              <a:off x="2640" y="1296"/>
              <a:ext cx="0" cy="288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4528" name="Line 13"/>
            <p:cNvSpPr>
              <a:spLocks noChangeShapeType="1"/>
            </p:cNvSpPr>
            <p:nvPr/>
          </p:nvSpPr>
          <p:spPr bwMode="auto">
            <a:xfrm>
              <a:off x="3936" y="1296"/>
              <a:ext cx="0" cy="288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4529" name="Line 14"/>
            <p:cNvSpPr>
              <a:spLocks noChangeShapeType="1"/>
            </p:cNvSpPr>
            <p:nvPr/>
          </p:nvSpPr>
          <p:spPr bwMode="auto">
            <a:xfrm>
              <a:off x="5232" y="1296"/>
              <a:ext cx="0" cy="288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4530" name="Line 15"/>
            <p:cNvSpPr>
              <a:spLocks noChangeShapeType="1"/>
            </p:cNvSpPr>
            <p:nvPr/>
          </p:nvSpPr>
          <p:spPr bwMode="auto">
            <a:xfrm>
              <a:off x="1344" y="1623"/>
              <a:ext cx="0" cy="25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4531" name="Line 16"/>
            <p:cNvSpPr>
              <a:spLocks noChangeShapeType="1"/>
            </p:cNvSpPr>
            <p:nvPr/>
          </p:nvSpPr>
          <p:spPr bwMode="auto">
            <a:xfrm>
              <a:off x="1344" y="1296"/>
              <a:ext cx="0" cy="327"/>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p:cNvSpPr>
          <p:nvPr>
            <p:ph type="title"/>
          </p:nvPr>
        </p:nvSpPr>
        <p:spPr/>
        <p:txBody>
          <a:bodyPr/>
          <a:lstStyle/>
          <a:p>
            <a:pPr eaLnBrk="1" hangingPunct="1"/>
            <a:r>
              <a:rPr lang="en-US" altLang="zh-CN"/>
              <a:t>4.</a:t>
            </a:r>
            <a:r>
              <a:rPr lang="zh-CN" altLang="en-US"/>
              <a:t>关系数据模型的存储结构</a:t>
            </a:r>
            <a:endParaRPr lang="zh-CN" altLang="en-US"/>
          </a:p>
        </p:txBody>
      </p:sp>
      <p:sp>
        <p:nvSpPr>
          <p:cNvPr id="344067" name="Rectangle 3"/>
          <p:cNvSpPr>
            <a:spLocks noGrp="1" noRot="1"/>
          </p:cNvSpPr>
          <p:nvPr>
            <p:ph idx="1"/>
          </p:nvPr>
        </p:nvSpPr>
        <p:spPr/>
        <p:txBody>
          <a:bodyPr/>
          <a:lstStyle/>
          <a:p>
            <a:pPr algn="just" eaLnBrk="1" hangingPunct="1"/>
            <a:r>
              <a:rPr lang="zh-CN" altLang="en-US"/>
              <a:t>表以文件形式存储</a:t>
            </a:r>
            <a:endParaRPr lang="zh-CN" altLang="en-US"/>
          </a:p>
          <a:p>
            <a:pPr algn="just" eaLnBrk="1" hangingPunct="1"/>
            <a:endParaRPr lang="zh-CN" altLang="en-US"/>
          </a:p>
          <a:p>
            <a:pPr algn="just" eaLnBrk="1" hangingPunct="1"/>
            <a:r>
              <a:rPr lang="zh-CN" altLang="en-US"/>
              <a:t>有的</a:t>
            </a:r>
            <a:r>
              <a:rPr lang="en-US" altLang="zh-CN"/>
              <a:t>DBMS</a:t>
            </a:r>
            <a:r>
              <a:rPr lang="zh-CN" altLang="en-US"/>
              <a:t>一个表对应一个操作系统文件</a:t>
            </a:r>
            <a:endParaRPr lang="zh-CN" altLang="en-US"/>
          </a:p>
          <a:p>
            <a:pPr algn="just" eaLnBrk="1" hangingPunct="1"/>
            <a:endParaRPr lang="zh-CN" altLang="en-US"/>
          </a:p>
          <a:p>
            <a:pPr algn="just" eaLnBrk="1" hangingPunct="1"/>
            <a:r>
              <a:rPr lang="zh-CN" altLang="en-US"/>
              <a:t>有的</a:t>
            </a:r>
            <a:r>
              <a:rPr lang="en-US" altLang="zh-CN"/>
              <a:t>DBMS</a:t>
            </a:r>
            <a:r>
              <a:rPr lang="zh-CN" altLang="en-US"/>
              <a:t>自己设计文件结构</a:t>
            </a:r>
            <a:endParaRPr lang="zh-CN" altLang="en-US"/>
          </a:p>
        </p:txBody>
      </p:sp>
      <p:sp>
        <p:nvSpPr>
          <p:cNvPr id="10035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44E7620B-ACA9-4CD4-BE53-2B1E8DF541D4}"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4067">
                                            <p:txEl>
                                              <p:pRg st="0" end="0"/>
                                            </p:txEl>
                                          </p:spTgt>
                                        </p:tgtEl>
                                        <p:attrNameLst>
                                          <p:attrName>style.visibility</p:attrName>
                                        </p:attrNameLst>
                                      </p:cBhvr>
                                      <p:to>
                                        <p:strVal val="visible"/>
                                      </p:to>
                                    </p:set>
                                    <p:animEffect transition="in" filter="blinds(horizontal)">
                                      <p:cBhvr>
                                        <p:cTn id="7" dur="500"/>
                                        <p:tgtEl>
                                          <p:spTgt spid="344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4067">
                                            <p:txEl>
                                              <p:pRg st="2" end="2"/>
                                            </p:txEl>
                                          </p:spTgt>
                                        </p:tgtEl>
                                        <p:attrNameLst>
                                          <p:attrName>style.visibility</p:attrName>
                                        </p:attrNameLst>
                                      </p:cBhvr>
                                      <p:to>
                                        <p:strVal val="visible"/>
                                      </p:to>
                                    </p:set>
                                    <p:animEffect transition="in" filter="blinds(horizontal)">
                                      <p:cBhvr>
                                        <p:cTn id="12" dur="500"/>
                                        <p:tgtEl>
                                          <p:spTgt spid="3440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4067">
                                            <p:txEl>
                                              <p:pRg st="4" end="4"/>
                                            </p:txEl>
                                          </p:spTgt>
                                        </p:tgtEl>
                                        <p:attrNameLst>
                                          <p:attrName>style.visibility</p:attrName>
                                        </p:attrNameLst>
                                      </p:cBhvr>
                                      <p:to>
                                        <p:strVal val="visible"/>
                                      </p:to>
                                    </p:set>
                                    <p:animEffect transition="in" filter="blinds(horizontal)">
                                      <p:cBhvr>
                                        <p:cTn id="17" dur="500"/>
                                        <p:tgtEl>
                                          <p:spTgt spid="3440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p:cNvSpPr>
          <p:nvPr>
            <p:ph type="title"/>
          </p:nvPr>
        </p:nvSpPr>
        <p:spPr/>
        <p:txBody>
          <a:bodyPr/>
          <a:lstStyle/>
          <a:p>
            <a:pPr eaLnBrk="1" hangingPunct="1"/>
            <a:r>
              <a:rPr lang="zh-CN" altLang="en-US"/>
              <a:t>多值依赖与第四范式（续）</a:t>
            </a:r>
            <a:endParaRPr lang="zh-CN" altLang="en-US"/>
          </a:p>
        </p:txBody>
      </p:sp>
      <p:sp>
        <p:nvSpPr>
          <p:cNvPr id="450563" name="Rectangle 3"/>
          <p:cNvSpPr>
            <a:spLocks noGrp="1" noRot="1"/>
          </p:cNvSpPr>
          <p:nvPr>
            <p:ph idx="1"/>
          </p:nvPr>
        </p:nvSpPr>
        <p:spPr/>
        <p:txBody>
          <a:bodyPr/>
          <a:lstStyle/>
          <a:p>
            <a:pPr eaLnBrk="1" hangingPunct="1"/>
            <a:r>
              <a:rPr lang="en-US" altLang="zh-CN" sz="2400"/>
              <a:t>Teaching∈BCNF:</a:t>
            </a:r>
            <a:endParaRPr lang="en-US" altLang="zh-CN" sz="2400"/>
          </a:p>
          <a:p>
            <a:pPr eaLnBrk="1" hangingPunct="1"/>
            <a:endParaRPr lang="en-US" altLang="zh-CN" sz="2400"/>
          </a:p>
          <a:p>
            <a:pPr eaLnBrk="1" hangingPunct="1"/>
            <a:r>
              <a:rPr lang="en-US" altLang="zh-CN" sz="2400"/>
              <a:t>Teach</a:t>
            </a:r>
            <a:r>
              <a:rPr lang="zh-CN" altLang="en-US" sz="2400"/>
              <a:t>具有唯一候选码</a:t>
            </a:r>
            <a:r>
              <a:rPr lang="en-US" altLang="zh-CN" sz="2400"/>
              <a:t>(C</a:t>
            </a:r>
            <a:r>
              <a:rPr lang="zh-CN" altLang="en-US" sz="2400"/>
              <a:t>，</a:t>
            </a:r>
            <a:r>
              <a:rPr lang="en-US" altLang="zh-CN" sz="2400"/>
              <a:t>T</a:t>
            </a:r>
            <a:r>
              <a:rPr lang="zh-CN" altLang="en-US" sz="2400"/>
              <a:t>，</a:t>
            </a:r>
            <a:r>
              <a:rPr lang="en-US" altLang="zh-CN" sz="2400"/>
              <a:t>B)</a:t>
            </a:r>
            <a:r>
              <a:rPr lang="zh-CN" altLang="en-US" sz="2400"/>
              <a:t>， 即全码</a:t>
            </a:r>
            <a:endParaRPr lang="zh-CN" altLang="en-US" sz="2400"/>
          </a:p>
          <a:p>
            <a:pPr eaLnBrk="1" hangingPunct="1"/>
            <a:endParaRPr lang="zh-CN" altLang="en-US" sz="2400"/>
          </a:p>
          <a:p>
            <a:pPr eaLnBrk="1" hangingPunct="1"/>
            <a:r>
              <a:rPr lang="en-US" altLang="zh-CN" sz="2400"/>
              <a:t>Teaching</a:t>
            </a:r>
            <a:r>
              <a:rPr lang="zh-CN" altLang="en-US" sz="2400"/>
              <a:t>模式中存在的问题</a:t>
            </a:r>
            <a:endParaRPr lang="zh-CN" altLang="en-US" sz="2400"/>
          </a:p>
          <a:p>
            <a:pPr eaLnBrk="1" hangingPunct="1">
              <a:lnSpc>
                <a:spcPct val="140000"/>
              </a:lnSpc>
              <a:buFont typeface="Wingdings" panose="05000000000000000000" pitchFamily="2" charset="2"/>
              <a:buNone/>
            </a:pPr>
            <a:r>
              <a:rPr lang="zh-CN" altLang="en-US" sz="2400"/>
              <a:t> </a:t>
            </a:r>
            <a:r>
              <a:rPr lang="en-US" altLang="zh-CN" sz="2400"/>
              <a:t>(1)</a:t>
            </a:r>
            <a:r>
              <a:rPr lang="zh-CN" altLang="en-US" sz="2400"/>
              <a:t>数据冗余度大：有多少名任课教师，参考书就要存储多少次</a:t>
            </a:r>
            <a:endParaRPr lang="zh-CN" altLang="en-US" sz="2400"/>
          </a:p>
          <a:p>
            <a:pPr lvl="1" eaLnBrk="1" hangingPunct="1">
              <a:buFont typeface="Wingdings" panose="05000000000000000000" pitchFamily="2" charset="2"/>
              <a:buNone/>
            </a:pPr>
            <a:r>
              <a:rPr lang="zh-CN" altLang="en-US"/>
              <a:t>      </a:t>
            </a:r>
            <a:endParaRPr lang="zh-CN" altLang="en-US"/>
          </a:p>
        </p:txBody>
      </p:sp>
      <p:sp>
        <p:nvSpPr>
          <p:cNvPr id="4" name="日期占位符 3"/>
          <p:cNvSpPr>
            <a:spLocks noGrp="1"/>
          </p:cNvSpPr>
          <p:nvPr>
            <p:ph type="dt" sz="quarter" idx="10"/>
          </p:nvPr>
        </p:nvSpPr>
        <p:spPr/>
        <p:txBody>
          <a:bodyPr/>
          <a:lstStyle/>
          <a:p>
            <a:pPr>
              <a:defRPr/>
            </a:pPr>
            <a:fld id="{21BEF35E-3354-4683-9184-C5EECE1CC256}" type="datetime1">
              <a:rPr lang="zh-CN" altLang="en-US"/>
            </a:fld>
            <a:endParaRPr lang="en-US" altLang="zh-CN"/>
          </a:p>
        </p:txBody>
      </p:sp>
      <p:sp>
        <p:nvSpPr>
          <p:cNvPr id="655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563">
                                            <p:txEl>
                                              <p:pRg st="4" end="4"/>
                                            </p:txEl>
                                          </p:spTgt>
                                        </p:tgtEl>
                                        <p:attrNameLst>
                                          <p:attrName>style.visibility</p:attrName>
                                        </p:attrNameLst>
                                      </p:cBhvr>
                                      <p:to>
                                        <p:strVal val="visible"/>
                                      </p:to>
                                    </p:set>
                                    <p:animEffect transition="in" filter="blinds(horizontal)">
                                      <p:cBhvr>
                                        <p:cTn id="7" dur="500"/>
                                        <p:tgtEl>
                                          <p:spTgt spid="45056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0563">
                                            <p:txEl>
                                              <p:pRg st="5" end="5"/>
                                            </p:txEl>
                                          </p:spTgt>
                                        </p:tgtEl>
                                        <p:attrNameLst>
                                          <p:attrName>style.visibility</p:attrName>
                                        </p:attrNameLst>
                                      </p:cBhvr>
                                      <p:to>
                                        <p:strVal val="visible"/>
                                      </p:to>
                                    </p:set>
                                    <p:animEffect transition="in" filter="blinds(horizontal)">
                                      <p:cBhvr>
                                        <p:cTn id="10" dur="500"/>
                                        <p:tgtEl>
                                          <p:spTgt spid="4505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p:cNvSpPr>
          <p:nvPr>
            <p:ph type="title"/>
          </p:nvPr>
        </p:nvSpPr>
        <p:spPr/>
        <p:txBody>
          <a:bodyPr/>
          <a:lstStyle/>
          <a:p>
            <a:pPr eaLnBrk="1" hangingPunct="1"/>
            <a:r>
              <a:rPr lang="zh-CN" altLang="en-US"/>
              <a:t>多值依赖与第四范式（续）</a:t>
            </a:r>
            <a:endParaRPr lang="zh-CN" altLang="en-US"/>
          </a:p>
        </p:txBody>
      </p:sp>
      <p:sp>
        <p:nvSpPr>
          <p:cNvPr id="451587"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sz="2800"/>
              <a:t> </a:t>
            </a:r>
            <a:r>
              <a:rPr lang="en-US" altLang="zh-CN"/>
              <a:t> </a:t>
            </a:r>
            <a:r>
              <a:rPr lang="en-US" altLang="zh-CN" sz="2400"/>
              <a:t>(2)</a:t>
            </a:r>
            <a:r>
              <a:rPr lang="zh-CN" altLang="en-US" sz="2400"/>
              <a:t>插入操作复杂：当某一课程增加一名任课教师时，该课程有多少本参照书，就必须插入多少个元组</a:t>
            </a:r>
            <a:endParaRPr lang="zh-CN" altLang="en-US" sz="2400"/>
          </a:p>
          <a:p>
            <a:pPr lvl="1" eaLnBrk="1" hangingPunct="1">
              <a:lnSpc>
                <a:spcPct val="170000"/>
              </a:lnSpc>
              <a:buFont typeface="Wingdings" panose="05000000000000000000" pitchFamily="2" charset="2"/>
              <a:buNone/>
            </a:pPr>
            <a:r>
              <a:rPr lang="zh-CN" altLang="en-US"/>
              <a:t>例如物理课增加一名教师刘关，需要插入两个元组： </a:t>
            </a:r>
            <a:endParaRPr lang="zh-CN" altLang="en-US"/>
          </a:p>
          <a:p>
            <a:pPr eaLnBrk="1" hangingPunct="1">
              <a:lnSpc>
                <a:spcPct val="170000"/>
              </a:lnSpc>
              <a:buFont typeface="Wingdings" panose="05000000000000000000" pitchFamily="2" charset="2"/>
              <a:buNone/>
            </a:pPr>
            <a:r>
              <a:rPr lang="zh-CN" altLang="en-US" sz="2400"/>
              <a:t>         （物理，刘关，普通物理学） </a:t>
            </a:r>
            <a:endParaRPr lang="zh-CN" altLang="en-US" sz="2400"/>
          </a:p>
          <a:p>
            <a:pPr eaLnBrk="1" hangingPunct="1">
              <a:lnSpc>
                <a:spcPct val="170000"/>
              </a:lnSpc>
              <a:buFont typeface="Wingdings" panose="05000000000000000000" pitchFamily="2" charset="2"/>
              <a:buNone/>
            </a:pPr>
            <a:r>
              <a:rPr lang="zh-CN" altLang="en-US" sz="2400"/>
              <a:t>          （物理，刘关，光学原理）</a:t>
            </a:r>
            <a:endParaRPr lang="zh-CN" altLang="en-US" sz="2400"/>
          </a:p>
        </p:txBody>
      </p:sp>
      <p:sp>
        <p:nvSpPr>
          <p:cNvPr id="4" name="日期占位符 3"/>
          <p:cNvSpPr>
            <a:spLocks noGrp="1"/>
          </p:cNvSpPr>
          <p:nvPr>
            <p:ph type="dt" sz="quarter" idx="10"/>
          </p:nvPr>
        </p:nvSpPr>
        <p:spPr/>
        <p:txBody>
          <a:bodyPr/>
          <a:lstStyle/>
          <a:p>
            <a:pPr>
              <a:defRPr/>
            </a:pPr>
            <a:fld id="{80A7BE60-39A1-42C5-BA1C-B61F037A4DEC}" type="datetime1">
              <a:rPr lang="zh-CN" altLang="en-US"/>
            </a:fld>
            <a:endParaRPr lang="en-US" altLang="zh-CN"/>
          </a:p>
        </p:txBody>
      </p:sp>
      <p:sp>
        <p:nvSpPr>
          <p:cNvPr id="665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1587">
                                            <p:txEl>
                                              <p:pRg st="1" end="1"/>
                                            </p:txEl>
                                          </p:spTgt>
                                        </p:tgtEl>
                                        <p:attrNameLst>
                                          <p:attrName>style.visibility</p:attrName>
                                        </p:attrNameLst>
                                      </p:cBhvr>
                                      <p:to>
                                        <p:strVal val="visible"/>
                                      </p:to>
                                    </p:set>
                                    <p:animEffect transition="in" filter="blinds(horizontal)">
                                      <p:cBhvr>
                                        <p:cTn id="7" dur="500"/>
                                        <p:tgtEl>
                                          <p:spTgt spid="45158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1587">
                                            <p:txEl>
                                              <p:pRg st="2" end="2"/>
                                            </p:txEl>
                                          </p:spTgt>
                                        </p:tgtEl>
                                        <p:attrNameLst>
                                          <p:attrName>style.visibility</p:attrName>
                                        </p:attrNameLst>
                                      </p:cBhvr>
                                      <p:to>
                                        <p:strVal val="visible"/>
                                      </p:to>
                                    </p:set>
                                    <p:animEffect transition="in" filter="blinds(horizontal)">
                                      <p:cBhvr>
                                        <p:cTn id="10" dur="500"/>
                                        <p:tgtEl>
                                          <p:spTgt spid="45158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51587">
                                            <p:txEl>
                                              <p:pRg st="3" end="3"/>
                                            </p:txEl>
                                          </p:spTgt>
                                        </p:tgtEl>
                                        <p:attrNameLst>
                                          <p:attrName>style.visibility</p:attrName>
                                        </p:attrNameLst>
                                      </p:cBhvr>
                                      <p:to>
                                        <p:strVal val="visible"/>
                                      </p:to>
                                    </p:set>
                                    <p:animEffect transition="in" filter="blinds(horizontal)">
                                      <p:cBhvr>
                                        <p:cTn id="13" dur="500"/>
                                        <p:tgtEl>
                                          <p:spTgt spid="4515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p:cNvSpPr>
          <p:nvPr>
            <p:ph type="title"/>
          </p:nvPr>
        </p:nvSpPr>
        <p:spPr/>
        <p:txBody>
          <a:bodyPr/>
          <a:lstStyle/>
          <a:p>
            <a:pPr eaLnBrk="1" hangingPunct="1"/>
            <a:r>
              <a:rPr lang="zh-CN" altLang="en-US"/>
              <a:t>多值依赖与第四范式（续）</a:t>
            </a:r>
            <a:endParaRPr lang="zh-CN" altLang="en-US"/>
          </a:p>
        </p:txBody>
      </p:sp>
      <p:sp>
        <p:nvSpPr>
          <p:cNvPr id="452611" name="Rectangle 3"/>
          <p:cNvSpPr>
            <a:spLocks noGrp="1" noRot="1"/>
          </p:cNvSpPr>
          <p:nvPr>
            <p:ph idx="1"/>
          </p:nvPr>
        </p:nvSpPr>
        <p:spPr>
          <a:xfrm>
            <a:off x="755650" y="2133600"/>
            <a:ext cx="7772400" cy="4114800"/>
          </a:xfrm>
        </p:spPr>
        <p:txBody>
          <a:bodyPr/>
          <a:lstStyle/>
          <a:p>
            <a:pPr eaLnBrk="1" hangingPunct="1">
              <a:lnSpc>
                <a:spcPct val="160000"/>
              </a:lnSpc>
              <a:buFont typeface="Wingdings" panose="05000000000000000000" pitchFamily="2" charset="2"/>
              <a:buNone/>
            </a:pPr>
            <a:r>
              <a:rPr lang="en-US" altLang="zh-CN" sz="2400"/>
              <a:t>(3) </a:t>
            </a:r>
            <a:r>
              <a:rPr lang="zh-CN" altLang="en-US" sz="2400"/>
              <a:t>删除操作复杂：某一门课要去掉一本参考书，该课程有多少名教师，就必须删除多少个元组</a:t>
            </a:r>
            <a:endParaRPr lang="zh-CN" altLang="en-US" sz="2400"/>
          </a:p>
          <a:p>
            <a:pPr eaLnBrk="1" hangingPunct="1">
              <a:lnSpc>
                <a:spcPct val="160000"/>
              </a:lnSpc>
              <a:buFont typeface="Wingdings" panose="05000000000000000000" pitchFamily="2" charset="2"/>
              <a:buNone/>
            </a:pPr>
            <a:r>
              <a:rPr lang="en-US" altLang="zh-CN" sz="2400"/>
              <a:t>(4) </a:t>
            </a:r>
            <a:r>
              <a:rPr lang="zh-CN" altLang="en-US" sz="2400"/>
              <a:t>修改操作复杂：某一门课要修改一本参考书，该课程有多少名教师，就必须修改多少个元组    </a:t>
            </a:r>
            <a:endParaRPr lang="zh-CN" altLang="en-US" sz="2400"/>
          </a:p>
          <a:p>
            <a:pPr eaLnBrk="1" hangingPunct="1">
              <a:lnSpc>
                <a:spcPct val="160000"/>
              </a:lnSpc>
            </a:pPr>
            <a:r>
              <a:rPr lang="zh-CN" altLang="en-US" sz="2400">
                <a:solidFill>
                  <a:schemeClr val="tx2"/>
                </a:solidFill>
              </a:rPr>
              <a:t>产生原因</a:t>
            </a:r>
            <a:endParaRPr lang="zh-CN" altLang="en-US" sz="2400">
              <a:solidFill>
                <a:schemeClr val="tx2"/>
              </a:solidFill>
            </a:endParaRPr>
          </a:p>
          <a:p>
            <a:pPr eaLnBrk="1" hangingPunct="1">
              <a:lnSpc>
                <a:spcPct val="160000"/>
              </a:lnSpc>
              <a:buFont typeface="Wingdings" panose="05000000000000000000" pitchFamily="2" charset="2"/>
              <a:buNone/>
            </a:pPr>
            <a:r>
              <a:rPr lang="zh-CN" altLang="en-US" sz="2400"/>
              <a:t>	存在多值依赖</a:t>
            </a:r>
            <a:endParaRPr lang="zh-CN" altLang="en-US" sz="2400"/>
          </a:p>
        </p:txBody>
      </p:sp>
      <p:sp>
        <p:nvSpPr>
          <p:cNvPr id="4" name="日期占位符 3"/>
          <p:cNvSpPr>
            <a:spLocks noGrp="1"/>
          </p:cNvSpPr>
          <p:nvPr>
            <p:ph type="dt" sz="quarter" idx="10"/>
          </p:nvPr>
        </p:nvSpPr>
        <p:spPr/>
        <p:txBody>
          <a:bodyPr/>
          <a:lstStyle/>
          <a:p>
            <a:pPr>
              <a:defRPr/>
            </a:pPr>
            <a:fld id="{ABF81E11-E398-4811-AAD0-91EDE8067425}" type="datetime1">
              <a:rPr lang="zh-CN" altLang="en-US"/>
            </a:fld>
            <a:endParaRPr lang="en-US" altLang="zh-CN"/>
          </a:p>
        </p:txBody>
      </p:sp>
      <p:sp>
        <p:nvSpPr>
          <p:cNvPr id="675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animEffect transition="in" filter="blinds(horizontal)">
                                      <p:cBhvr>
                                        <p:cTn id="7" dur="500"/>
                                        <p:tgtEl>
                                          <p:spTgt spid="452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2611">
                                            <p:txEl>
                                              <p:pRg st="1" end="1"/>
                                            </p:txEl>
                                          </p:spTgt>
                                        </p:tgtEl>
                                        <p:attrNameLst>
                                          <p:attrName>style.visibility</p:attrName>
                                        </p:attrNameLst>
                                      </p:cBhvr>
                                      <p:to>
                                        <p:strVal val="visible"/>
                                      </p:to>
                                    </p:set>
                                    <p:animEffect transition="in" filter="blinds(horizontal)">
                                      <p:cBhvr>
                                        <p:cTn id="12" dur="500"/>
                                        <p:tgtEl>
                                          <p:spTgt spid="452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2611">
                                            <p:txEl>
                                              <p:pRg st="2" end="2"/>
                                            </p:txEl>
                                          </p:spTgt>
                                        </p:tgtEl>
                                        <p:attrNameLst>
                                          <p:attrName>style.visibility</p:attrName>
                                        </p:attrNameLst>
                                      </p:cBhvr>
                                      <p:to>
                                        <p:strVal val="visible"/>
                                      </p:to>
                                    </p:set>
                                    <p:animEffect transition="in" filter="blinds(horizontal)">
                                      <p:cBhvr>
                                        <p:cTn id="17" dur="500"/>
                                        <p:tgtEl>
                                          <p:spTgt spid="452611">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52611">
                                            <p:txEl>
                                              <p:pRg st="3" end="3"/>
                                            </p:txEl>
                                          </p:spTgt>
                                        </p:tgtEl>
                                        <p:attrNameLst>
                                          <p:attrName>style.visibility</p:attrName>
                                        </p:attrNameLst>
                                      </p:cBhvr>
                                      <p:to>
                                        <p:strVal val="visible"/>
                                      </p:to>
                                    </p:set>
                                    <p:animEffect transition="in" filter="blinds(horizontal)">
                                      <p:cBhvr>
                                        <p:cTn id="20" dur="500"/>
                                        <p:tgtEl>
                                          <p:spTgt spid="4526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p:cNvSpPr>
          <p:nvPr>
            <p:ph type="title"/>
          </p:nvPr>
        </p:nvSpPr>
        <p:spPr/>
        <p:txBody>
          <a:bodyPr/>
          <a:lstStyle/>
          <a:p>
            <a:pPr eaLnBrk="1" hangingPunct="1"/>
            <a:r>
              <a:rPr lang="zh-CN" altLang="en-US"/>
              <a:t>一、多值依赖</a:t>
            </a:r>
            <a:endParaRPr lang="zh-CN" altLang="en-US"/>
          </a:p>
        </p:txBody>
      </p:sp>
      <p:sp>
        <p:nvSpPr>
          <p:cNvPr id="453635" name="Rectangle 3"/>
          <p:cNvSpPr>
            <a:spLocks noGrp="1" noRot="1"/>
          </p:cNvSpPr>
          <p:nvPr>
            <p:ph idx="1"/>
          </p:nvPr>
        </p:nvSpPr>
        <p:spPr/>
        <p:txBody>
          <a:bodyPr/>
          <a:lstStyle/>
          <a:p>
            <a:pPr eaLnBrk="1" hangingPunct="1">
              <a:lnSpc>
                <a:spcPct val="120000"/>
              </a:lnSpc>
            </a:pPr>
            <a:r>
              <a:rPr lang="zh-CN" altLang="en-US" sz="2400"/>
              <a:t>定义</a:t>
            </a:r>
            <a:r>
              <a:rPr lang="en-US" altLang="zh-CN" sz="2400"/>
              <a:t>6.10   </a:t>
            </a:r>
            <a:endParaRPr lang="en-US" altLang="zh-CN" sz="2400"/>
          </a:p>
          <a:p>
            <a:pPr eaLnBrk="1" hangingPunct="1">
              <a:lnSpc>
                <a:spcPct val="120000"/>
              </a:lnSpc>
              <a:buFont typeface="Wingdings" panose="05000000000000000000" pitchFamily="2" charset="2"/>
              <a:buNone/>
            </a:pPr>
            <a:r>
              <a:rPr lang="en-US" altLang="zh-CN" sz="2400"/>
              <a:t>    </a:t>
            </a:r>
            <a:r>
              <a:rPr lang="zh-CN" altLang="en-US" sz="2400"/>
              <a:t>设</a:t>
            </a:r>
            <a:r>
              <a:rPr lang="en-US" altLang="zh-CN" sz="2400"/>
              <a:t>R(U)</a:t>
            </a:r>
            <a:r>
              <a:rPr lang="zh-CN" altLang="en-US" sz="2400"/>
              <a:t>是一个属性集</a:t>
            </a:r>
            <a:r>
              <a:rPr lang="en-US" altLang="zh-CN" sz="2400"/>
              <a:t>U</a:t>
            </a:r>
            <a:r>
              <a:rPr lang="zh-CN" altLang="en-US" sz="2400"/>
              <a:t>上的一个关系模式， </a:t>
            </a:r>
            <a:r>
              <a:rPr lang="en-US" altLang="zh-CN" sz="2400"/>
              <a:t>X</a:t>
            </a:r>
            <a:r>
              <a:rPr lang="zh-CN" altLang="en-US" sz="2400"/>
              <a:t>、 </a:t>
            </a:r>
            <a:r>
              <a:rPr lang="en-US" altLang="zh-CN" sz="2400"/>
              <a:t>Y</a:t>
            </a:r>
            <a:r>
              <a:rPr lang="zh-CN" altLang="en-US" sz="2400"/>
              <a:t>和</a:t>
            </a:r>
            <a:r>
              <a:rPr lang="en-US" altLang="zh-CN" sz="2400"/>
              <a:t>Z</a:t>
            </a:r>
            <a:r>
              <a:rPr lang="zh-CN" altLang="en-US" sz="2400"/>
              <a:t>是</a:t>
            </a:r>
            <a:r>
              <a:rPr lang="en-US" altLang="zh-CN" sz="2400"/>
              <a:t>U</a:t>
            </a:r>
            <a:r>
              <a:rPr lang="zh-CN" altLang="en-US" sz="2400"/>
              <a:t>的子集，并且</a:t>
            </a:r>
            <a:r>
              <a:rPr lang="en-US" altLang="zh-CN" sz="2400"/>
              <a:t>Z</a:t>
            </a:r>
            <a:r>
              <a:rPr lang="zh-CN" altLang="en-US" sz="2400"/>
              <a:t>＝</a:t>
            </a:r>
            <a:r>
              <a:rPr lang="en-US" altLang="zh-CN" sz="2400"/>
              <a:t>U</a:t>
            </a:r>
            <a:r>
              <a:rPr lang="zh-CN" altLang="en-US" sz="2400"/>
              <a:t>－</a:t>
            </a:r>
            <a:r>
              <a:rPr lang="en-US" altLang="zh-CN" sz="2400"/>
              <a:t>X</a:t>
            </a:r>
            <a:r>
              <a:rPr lang="zh-CN" altLang="en-US" sz="2400"/>
              <a:t>－</a:t>
            </a:r>
            <a:r>
              <a:rPr lang="en-US" altLang="zh-CN" sz="2400"/>
              <a:t>Y</a:t>
            </a:r>
            <a:r>
              <a:rPr lang="zh-CN" altLang="en-US" sz="2400"/>
              <a:t>，</a:t>
            </a:r>
            <a:r>
              <a:rPr lang="zh-CN" altLang="en-US" sz="2400">
                <a:solidFill>
                  <a:schemeClr val="tx2"/>
                </a:solidFill>
              </a:rPr>
              <a:t>多值依赖 </a:t>
            </a:r>
            <a:r>
              <a:rPr lang="en-US" altLang="zh-CN" sz="2400"/>
              <a:t>X→→Y</a:t>
            </a:r>
            <a:r>
              <a:rPr lang="zh-CN" altLang="en-US" sz="2400"/>
              <a:t>成立当且仅当对</a:t>
            </a:r>
            <a:r>
              <a:rPr lang="en-US" altLang="zh-CN" sz="2400"/>
              <a:t>R</a:t>
            </a:r>
            <a:r>
              <a:rPr lang="zh-CN" altLang="en-US" sz="2400"/>
              <a:t>的</a:t>
            </a:r>
            <a:r>
              <a:rPr lang="zh-CN" altLang="en-US" sz="2400">
                <a:solidFill>
                  <a:srgbClr val="6600FF"/>
                </a:solidFill>
              </a:rPr>
              <a:t>任一关系</a:t>
            </a:r>
            <a:r>
              <a:rPr lang="en-US" altLang="zh-CN" sz="2400">
                <a:solidFill>
                  <a:srgbClr val="6600FF"/>
                </a:solidFill>
              </a:rPr>
              <a:t>r</a:t>
            </a:r>
            <a:r>
              <a:rPr lang="zh-CN" altLang="en-US" sz="2400"/>
              <a:t>，</a:t>
            </a:r>
            <a:r>
              <a:rPr lang="en-US" altLang="zh-CN" sz="2400"/>
              <a:t>r</a:t>
            </a:r>
            <a:r>
              <a:rPr lang="zh-CN" altLang="en-US" sz="2400"/>
              <a:t>在（</a:t>
            </a:r>
            <a:r>
              <a:rPr lang="en-US" altLang="zh-CN" sz="2400"/>
              <a:t>X</a:t>
            </a:r>
            <a:r>
              <a:rPr lang="zh-CN" altLang="en-US" sz="2400"/>
              <a:t>，</a:t>
            </a:r>
            <a:r>
              <a:rPr lang="en-US" altLang="zh-CN" sz="2400"/>
              <a:t>Z</a:t>
            </a:r>
            <a:r>
              <a:rPr lang="zh-CN" altLang="en-US" sz="2400"/>
              <a:t>）上的每个值对应一组</a:t>
            </a:r>
            <a:r>
              <a:rPr lang="en-US" altLang="zh-CN" sz="2400"/>
              <a:t>Y</a:t>
            </a:r>
            <a:r>
              <a:rPr lang="zh-CN" altLang="en-US" sz="2400"/>
              <a:t>的值，这组值仅仅决定于</a:t>
            </a:r>
            <a:r>
              <a:rPr lang="en-US" altLang="zh-CN" sz="2400"/>
              <a:t>X</a:t>
            </a:r>
            <a:r>
              <a:rPr lang="zh-CN" altLang="en-US" sz="2400"/>
              <a:t>值而与</a:t>
            </a:r>
            <a:r>
              <a:rPr lang="en-US" altLang="zh-CN" sz="2400"/>
              <a:t>Z</a:t>
            </a:r>
            <a:r>
              <a:rPr lang="zh-CN" altLang="en-US" sz="2400"/>
              <a:t>值无关</a:t>
            </a:r>
            <a:endParaRPr lang="zh-CN" altLang="en-US" sz="2400"/>
          </a:p>
          <a:p>
            <a:pPr eaLnBrk="1" hangingPunct="1">
              <a:lnSpc>
                <a:spcPct val="120000"/>
              </a:lnSpc>
              <a:buFont typeface="Wingdings" panose="05000000000000000000" pitchFamily="2" charset="2"/>
              <a:buNone/>
            </a:pPr>
            <a:r>
              <a:rPr lang="zh-CN" altLang="en-US" sz="2400"/>
              <a:t>   	例  </a:t>
            </a:r>
            <a:r>
              <a:rPr lang="en-US" altLang="zh-CN" sz="2400"/>
              <a:t>Teaching</a:t>
            </a:r>
            <a:r>
              <a:rPr lang="zh-CN" altLang="en-US" sz="2400"/>
              <a:t>（</a:t>
            </a:r>
            <a:r>
              <a:rPr lang="en-US" altLang="zh-CN" sz="2400"/>
              <a:t>C, T, B</a:t>
            </a:r>
            <a:r>
              <a:rPr lang="zh-CN" altLang="en-US" sz="2400"/>
              <a:t>）</a:t>
            </a:r>
            <a:endParaRPr lang="zh-CN" altLang="en-US" sz="2400"/>
          </a:p>
          <a:p>
            <a:pPr eaLnBrk="1" hangingPunct="1">
              <a:lnSpc>
                <a:spcPct val="120000"/>
              </a:lnSpc>
              <a:buFont typeface="Wingdings" panose="05000000000000000000" pitchFamily="2" charset="2"/>
              <a:buNone/>
            </a:pPr>
            <a:r>
              <a:rPr lang="zh-CN" altLang="en-US" sz="2400"/>
              <a:t>    对于</a:t>
            </a:r>
            <a:r>
              <a:rPr lang="en-US" altLang="zh-CN" sz="2400"/>
              <a:t>C</a:t>
            </a:r>
            <a:r>
              <a:rPr lang="zh-CN" altLang="en-US" sz="2400"/>
              <a:t>的每一个值，</a:t>
            </a:r>
            <a:r>
              <a:rPr lang="en-US" altLang="zh-CN" sz="2400"/>
              <a:t>T</a:t>
            </a:r>
            <a:r>
              <a:rPr lang="zh-CN" altLang="en-US" sz="2400"/>
              <a:t>有一组值与之对应，而不论</a:t>
            </a:r>
            <a:r>
              <a:rPr lang="en-US" altLang="zh-CN" sz="2400"/>
              <a:t>B</a:t>
            </a:r>
            <a:r>
              <a:rPr lang="zh-CN" altLang="en-US" sz="2400"/>
              <a:t>取何值</a:t>
            </a:r>
            <a:endParaRPr lang="zh-CN" altLang="en-US" sz="2400"/>
          </a:p>
        </p:txBody>
      </p:sp>
      <p:sp>
        <p:nvSpPr>
          <p:cNvPr id="4" name="日期占位符 3"/>
          <p:cNvSpPr>
            <a:spLocks noGrp="1"/>
          </p:cNvSpPr>
          <p:nvPr>
            <p:ph type="dt" sz="quarter" idx="10"/>
          </p:nvPr>
        </p:nvSpPr>
        <p:spPr/>
        <p:txBody>
          <a:bodyPr/>
          <a:lstStyle/>
          <a:p>
            <a:pPr>
              <a:defRPr/>
            </a:pPr>
            <a:fld id="{344B397D-0951-4C02-8F6D-03D65D4D2D96}" type="datetime1">
              <a:rPr lang="zh-CN" altLang="en-US"/>
            </a:fld>
            <a:endParaRPr lang="en-US" altLang="zh-CN"/>
          </a:p>
        </p:txBody>
      </p:sp>
      <p:sp>
        <p:nvSpPr>
          <p:cNvPr id="686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3635">
                                            <p:txEl>
                                              <p:pRg st="2" end="2"/>
                                            </p:txEl>
                                          </p:spTgt>
                                        </p:tgtEl>
                                        <p:attrNameLst>
                                          <p:attrName>style.visibility</p:attrName>
                                        </p:attrNameLst>
                                      </p:cBhvr>
                                      <p:to>
                                        <p:strVal val="visible"/>
                                      </p:to>
                                    </p:set>
                                    <p:animEffect transition="in" filter="blinds(horizontal)">
                                      <p:cBhvr>
                                        <p:cTn id="7" dur="500"/>
                                        <p:tgtEl>
                                          <p:spTgt spid="45363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3635">
                                            <p:txEl>
                                              <p:pRg st="3" end="3"/>
                                            </p:txEl>
                                          </p:spTgt>
                                        </p:tgtEl>
                                        <p:attrNameLst>
                                          <p:attrName>style.visibility</p:attrName>
                                        </p:attrNameLst>
                                      </p:cBhvr>
                                      <p:to>
                                        <p:strVal val="visible"/>
                                      </p:to>
                                    </p:set>
                                    <p:animEffect transition="in" filter="blinds(horizontal)">
                                      <p:cBhvr>
                                        <p:cTn id="10" dur="500"/>
                                        <p:tgtEl>
                                          <p:spTgt spid="4536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p:cNvSpPr>
          <p:nvPr>
            <p:ph type="title"/>
          </p:nvPr>
        </p:nvSpPr>
        <p:spPr/>
        <p:txBody>
          <a:bodyPr/>
          <a:lstStyle/>
          <a:p>
            <a:pPr eaLnBrk="1" hangingPunct="1"/>
            <a:r>
              <a:rPr lang="zh-CN" altLang="en-US"/>
              <a:t>一、多值依赖</a:t>
            </a:r>
            <a:endParaRPr lang="zh-CN" altLang="en-US"/>
          </a:p>
        </p:txBody>
      </p:sp>
      <p:sp>
        <p:nvSpPr>
          <p:cNvPr id="69635" name="Rectangle 3"/>
          <p:cNvSpPr>
            <a:spLocks noGrp="1" noRot="1"/>
          </p:cNvSpPr>
          <p:nvPr>
            <p:ph idx="1"/>
          </p:nvPr>
        </p:nvSpPr>
        <p:spPr>
          <a:xfrm>
            <a:off x="0" y="1989138"/>
            <a:ext cx="9144000" cy="4464050"/>
          </a:xfrm>
        </p:spPr>
        <p:txBody>
          <a:bodyPr/>
          <a:lstStyle/>
          <a:p>
            <a:pPr eaLnBrk="1" hangingPunct="1">
              <a:lnSpc>
                <a:spcPct val="120000"/>
              </a:lnSpc>
            </a:pPr>
            <a:r>
              <a:rPr lang="zh-CN" altLang="en-US" sz="2400"/>
              <a:t>在</a:t>
            </a:r>
            <a:r>
              <a:rPr lang="en-US" altLang="zh-CN" sz="2400" i="1"/>
              <a:t>R</a:t>
            </a:r>
            <a:r>
              <a:rPr lang="zh-CN" altLang="en-US" sz="2400"/>
              <a:t>（</a:t>
            </a:r>
            <a:r>
              <a:rPr lang="en-US" altLang="zh-CN" sz="2400" i="1"/>
              <a:t>U</a:t>
            </a:r>
            <a:r>
              <a:rPr lang="zh-CN" altLang="en-US" sz="2400"/>
              <a:t>）的任一关系</a:t>
            </a:r>
            <a:r>
              <a:rPr lang="en-US" altLang="zh-CN" sz="2400" i="1"/>
              <a:t>r</a:t>
            </a:r>
            <a:r>
              <a:rPr lang="zh-CN" altLang="en-US" sz="2400"/>
              <a:t>中，如果存在元组</a:t>
            </a:r>
            <a:r>
              <a:rPr lang="en-US" altLang="zh-CN" sz="2400" i="1"/>
              <a:t>t</a:t>
            </a:r>
            <a:r>
              <a:rPr lang="zh-CN" altLang="en-US" sz="2400"/>
              <a:t>，</a:t>
            </a:r>
            <a:r>
              <a:rPr lang="en-US" altLang="zh-CN" sz="2400" i="1"/>
              <a:t>s </a:t>
            </a:r>
            <a:r>
              <a:rPr lang="zh-CN" altLang="en-US" sz="2400"/>
              <a:t>使得</a:t>
            </a:r>
            <a:r>
              <a:rPr lang="en-US" altLang="zh-CN" sz="2400" i="1"/>
              <a:t>t</a:t>
            </a:r>
            <a:r>
              <a:rPr lang="en-US" altLang="zh-CN" sz="2400"/>
              <a:t>[</a:t>
            </a:r>
            <a:r>
              <a:rPr lang="en-US" altLang="zh-CN" sz="2400" i="1"/>
              <a:t>X</a:t>
            </a:r>
            <a:r>
              <a:rPr lang="en-US" altLang="zh-CN" sz="2400"/>
              <a:t>]=</a:t>
            </a:r>
            <a:r>
              <a:rPr lang="en-US" altLang="zh-CN" sz="2400" i="1"/>
              <a:t>s</a:t>
            </a:r>
            <a:r>
              <a:rPr lang="en-US" altLang="zh-CN" sz="2400"/>
              <a:t>[</a:t>
            </a:r>
            <a:r>
              <a:rPr lang="en-US" altLang="zh-CN" sz="2400" i="1"/>
              <a:t>X</a:t>
            </a:r>
            <a:r>
              <a:rPr lang="en-US" altLang="zh-CN" sz="2400"/>
              <a:t>]</a:t>
            </a:r>
            <a:r>
              <a:rPr lang="zh-CN" altLang="en-US" sz="2400"/>
              <a:t>，那么就必然存在元组 </a:t>
            </a:r>
            <a:r>
              <a:rPr lang="en-US" altLang="zh-CN" sz="2400" i="1"/>
              <a:t>w</a:t>
            </a:r>
            <a:r>
              <a:rPr lang="zh-CN" altLang="en-US" sz="2400"/>
              <a:t>，</a:t>
            </a:r>
            <a:r>
              <a:rPr lang="en-US" altLang="zh-CN" sz="2400" i="1"/>
              <a:t>v</a:t>
            </a:r>
            <a:r>
              <a:rPr lang="en-US" altLang="zh-CN" sz="2400">
                <a:sym typeface="Symbol" panose="05050102010706020507" pitchFamily="18" charset="2"/>
              </a:rPr>
              <a:t> </a:t>
            </a:r>
            <a:r>
              <a:rPr lang="en-US" altLang="zh-CN" sz="2400" i="1"/>
              <a:t>r</a:t>
            </a:r>
            <a:r>
              <a:rPr lang="zh-CN" altLang="en-US" sz="2400"/>
              <a:t>，（</a:t>
            </a:r>
            <a:r>
              <a:rPr lang="en-US" altLang="zh-CN" sz="2400" i="1"/>
              <a:t>w</a:t>
            </a:r>
            <a:r>
              <a:rPr lang="zh-CN" altLang="en-US" sz="2400"/>
              <a:t>，</a:t>
            </a:r>
            <a:r>
              <a:rPr lang="en-US" altLang="zh-CN" sz="2400" i="1"/>
              <a:t>v</a:t>
            </a:r>
            <a:r>
              <a:rPr lang="zh-CN" altLang="en-US" sz="2400"/>
              <a:t>可以与</a:t>
            </a:r>
            <a:r>
              <a:rPr lang="en-US" altLang="zh-CN" sz="2400" i="1"/>
              <a:t>s</a:t>
            </a:r>
            <a:r>
              <a:rPr lang="zh-CN" altLang="en-US" sz="2400"/>
              <a:t>，</a:t>
            </a:r>
            <a:r>
              <a:rPr lang="en-US" altLang="zh-CN" sz="2400" i="1"/>
              <a:t>t</a:t>
            </a:r>
            <a:r>
              <a:rPr lang="zh-CN" altLang="en-US" sz="2400"/>
              <a:t>相同），使得</a:t>
            </a:r>
            <a:r>
              <a:rPr lang="en-US" altLang="zh-CN" sz="2400" i="1"/>
              <a:t>w</a:t>
            </a:r>
            <a:r>
              <a:rPr lang="en-US" altLang="zh-CN" sz="2400"/>
              <a:t>[</a:t>
            </a:r>
            <a:r>
              <a:rPr lang="en-US" altLang="zh-CN" sz="2400" i="1"/>
              <a:t>X</a:t>
            </a:r>
            <a:r>
              <a:rPr lang="en-US" altLang="zh-CN" sz="2400"/>
              <a:t>]=</a:t>
            </a:r>
            <a:r>
              <a:rPr lang="en-US" altLang="zh-CN" sz="2400" i="1"/>
              <a:t>v</a:t>
            </a:r>
            <a:r>
              <a:rPr lang="en-US" altLang="zh-CN" sz="2400"/>
              <a:t>[</a:t>
            </a:r>
            <a:r>
              <a:rPr lang="en-US" altLang="zh-CN" sz="2400" i="1"/>
              <a:t>X</a:t>
            </a:r>
            <a:r>
              <a:rPr lang="en-US" altLang="zh-CN" sz="2400"/>
              <a:t>]=</a:t>
            </a:r>
            <a:r>
              <a:rPr lang="en-US" altLang="zh-CN" sz="2400" i="1"/>
              <a:t>t</a:t>
            </a:r>
            <a:r>
              <a:rPr lang="en-US" altLang="zh-CN" sz="2400"/>
              <a:t>[</a:t>
            </a:r>
            <a:r>
              <a:rPr lang="en-US" altLang="zh-CN" sz="2400" i="1"/>
              <a:t>X</a:t>
            </a:r>
            <a:r>
              <a:rPr lang="en-US" altLang="zh-CN" sz="2400"/>
              <a:t>]</a:t>
            </a:r>
            <a:r>
              <a:rPr lang="zh-CN" altLang="en-US" sz="2400"/>
              <a:t>，而</a:t>
            </a:r>
            <a:r>
              <a:rPr lang="en-US" altLang="zh-CN" sz="2400" i="1"/>
              <a:t>w</a:t>
            </a:r>
            <a:r>
              <a:rPr lang="en-US" altLang="zh-CN" sz="2400"/>
              <a:t>[</a:t>
            </a:r>
            <a:r>
              <a:rPr lang="en-US" altLang="zh-CN" sz="2400" i="1"/>
              <a:t>Y</a:t>
            </a:r>
            <a:r>
              <a:rPr lang="en-US" altLang="zh-CN" sz="2400"/>
              <a:t>]=</a:t>
            </a:r>
            <a:r>
              <a:rPr lang="en-US" altLang="zh-CN" sz="2400" i="1"/>
              <a:t>t</a:t>
            </a:r>
            <a:r>
              <a:rPr lang="en-US" altLang="zh-CN" sz="2400"/>
              <a:t>[</a:t>
            </a:r>
            <a:r>
              <a:rPr lang="en-US" altLang="zh-CN" sz="2400" i="1"/>
              <a:t>Y</a:t>
            </a:r>
            <a:r>
              <a:rPr lang="en-US" altLang="zh-CN" sz="2400"/>
              <a:t>]</a:t>
            </a:r>
            <a:r>
              <a:rPr lang="zh-CN" altLang="en-US" sz="2400"/>
              <a:t>，</a:t>
            </a:r>
            <a:r>
              <a:rPr lang="en-US" altLang="zh-CN" sz="2400" i="1"/>
              <a:t>w</a:t>
            </a:r>
            <a:r>
              <a:rPr lang="en-US" altLang="zh-CN" sz="2400"/>
              <a:t>[</a:t>
            </a:r>
            <a:r>
              <a:rPr lang="en-US" altLang="zh-CN" sz="2400" i="1"/>
              <a:t>Z</a:t>
            </a:r>
            <a:r>
              <a:rPr lang="en-US" altLang="zh-CN" sz="2400"/>
              <a:t>]=</a:t>
            </a:r>
            <a:r>
              <a:rPr lang="en-US" altLang="zh-CN" sz="2400" i="1"/>
              <a:t>s</a:t>
            </a:r>
            <a:r>
              <a:rPr lang="en-US" altLang="zh-CN" sz="2400"/>
              <a:t>[</a:t>
            </a:r>
            <a:r>
              <a:rPr lang="en-US" altLang="zh-CN" sz="2400" i="1"/>
              <a:t>Z</a:t>
            </a:r>
            <a:r>
              <a:rPr lang="en-US" altLang="zh-CN" sz="2400"/>
              <a:t>]</a:t>
            </a:r>
            <a:r>
              <a:rPr lang="zh-CN" altLang="en-US" sz="2400"/>
              <a:t>，</a:t>
            </a:r>
            <a:r>
              <a:rPr lang="en-US" altLang="zh-CN" sz="2400" i="1"/>
              <a:t>v</a:t>
            </a:r>
            <a:r>
              <a:rPr lang="en-US" altLang="zh-CN" sz="2400"/>
              <a:t>[</a:t>
            </a:r>
            <a:r>
              <a:rPr lang="en-US" altLang="zh-CN" sz="2400" i="1"/>
              <a:t>Y</a:t>
            </a:r>
            <a:r>
              <a:rPr lang="en-US" altLang="zh-CN" sz="2400"/>
              <a:t>]=</a:t>
            </a:r>
            <a:r>
              <a:rPr lang="en-US" altLang="zh-CN" sz="2400" i="1"/>
              <a:t>s</a:t>
            </a:r>
            <a:r>
              <a:rPr lang="en-US" altLang="zh-CN" sz="2400"/>
              <a:t>[</a:t>
            </a:r>
            <a:r>
              <a:rPr lang="en-US" altLang="zh-CN" sz="2400" i="1"/>
              <a:t>Y</a:t>
            </a:r>
            <a:r>
              <a:rPr lang="en-US" altLang="zh-CN" sz="2400"/>
              <a:t>]</a:t>
            </a:r>
            <a:r>
              <a:rPr lang="zh-CN" altLang="en-US" sz="2400"/>
              <a:t>，</a:t>
            </a:r>
            <a:r>
              <a:rPr lang="en-US" altLang="zh-CN" sz="2400" i="1"/>
              <a:t>v</a:t>
            </a:r>
            <a:r>
              <a:rPr lang="en-US" altLang="zh-CN" sz="2400"/>
              <a:t>[</a:t>
            </a:r>
            <a:r>
              <a:rPr lang="en-US" altLang="zh-CN" sz="2400" i="1"/>
              <a:t>Z</a:t>
            </a:r>
            <a:r>
              <a:rPr lang="en-US" altLang="zh-CN" sz="2400"/>
              <a:t>]=</a:t>
            </a:r>
            <a:r>
              <a:rPr lang="en-US" altLang="zh-CN" sz="2400" i="1"/>
              <a:t>t</a:t>
            </a:r>
            <a:r>
              <a:rPr lang="en-US" altLang="zh-CN" sz="2400"/>
              <a:t>[</a:t>
            </a:r>
            <a:r>
              <a:rPr lang="en-US" altLang="zh-CN" sz="2400" i="1"/>
              <a:t>Z</a:t>
            </a:r>
            <a:r>
              <a:rPr lang="en-US" altLang="zh-CN" sz="2400"/>
              <a:t>]</a:t>
            </a:r>
            <a:r>
              <a:rPr lang="zh-CN" altLang="en-US" sz="2400"/>
              <a:t>（即交换</a:t>
            </a:r>
            <a:r>
              <a:rPr lang="en-US" altLang="zh-CN" sz="2400" i="1"/>
              <a:t>s</a:t>
            </a:r>
            <a:r>
              <a:rPr lang="zh-CN" altLang="en-US" sz="2400"/>
              <a:t>，</a:t>
            </a:r>
            <a:r>
              <a:rPr lang="en-US" altLang="zh-CN" sz="2400" i="1"/>
              <a:t>t</a:t>
            </a:r>
            <a:r>
              <a:rPr lang="zh-CN" altLang="en-US" sz="2400"/>
              <a:t>元组的</a:t>
            </a:r>
            <a:r>
              <a:rPr lang="en-US" altLang="zh-CN" sz="2400" i="1"/>
              <a:t>Y</a:t>
            </a:r>
            <a:r>
              <a:rPr lang="zh-CN" altLang="en-US" sz="2400"/>
              <a:t>值所得的两个新元组必在</a:t>
            </a:r>
            <a:r>
              <a:rPr lang="en-US" altLang="zh-CN" sz="2400" i="1"/>
              <a:t>r</a:t>
            </a:r>
            <a:r>
              <a:rPr lang="zh-CN" altLang="en-US" sz="2400"/>
              <a:t>中），则</a:t>
            </a:r>
            <a:r>
              <a:rPr lang="en-US" altLang="zh-CN" sz="2400" i="1"/>
              <a:t>Y</a:t>
            </a:r>
            <a:r>
              <a:rPr lang="zh-CN" altLang="en-US" sz="2400"/>
              <a:t>多值依赖于</a:t>
            </a:r>
            <a:r>
              <a:rPr lang="en-US" altLang="zh-CN" sz="2400" i="1"/>
              <a:t>X</a:t>
            </a:r>
            <a:r>
              <a:rPr lang="zh-CN" altLang="en-US" sz="2400"/>
              <a:t>，记为</a:t>
            </a:r>
            <a:r>
              <a:rPr lang="en-US" altLang="zh-CN" sz="2400" i="1"/>
              <a:t>X</a:t>
            </a:r>
            <a:r>
              <a:rPr lang="en-US" altLang="zh-CN" sz="2400"/>
              <a:t>→→</a:t>
            </a:r>
            <a:r>
              <a:rPr lang="en-US" altLang="zh-CN" sz="2400" i="1"/>
              <a:t>Y</a:t>
            </a:r>
            <a:r>
              <a:rPr lang="zh-CN" altLang="en-US" sz="2400"/>
              <a:t>。 这里，</a:t>
            </a:r>
            <a:r>
              <a:rPr lang="en-US" altLang="zh-CN" sz="2400" i="1"/>
              <a:t>X</a:t>
            </a:r>
            <a:r>
              <a:rPr lang="zh-CN" altLang="en-US" sz="2400"/>
              <a:t>，</a:t>
            </a:r>
            <a:r>
              <a:rPr lang="en-US" altLang="zh-CN" sz="2400" i="1"/>
              <a:t>Y</a:t>
            </a:r>
            <a:r>
              <a:rPr lang="zh-CN" altLang="en-US" sz="2400"/>
              <a:t>是</a:t>
            </a:r>
            <a:r>
              <a:rPr lang="en-US" altLang="zh-CN" sz="2400" i="1"/>
              <a:t>U</a:t>
            </a:r>
            <a:r>
              <a:rPr lang="zh-CN" altLang="en-US" sz="2400"/>
              <a:t>的子集，</a:t>
            </a:r>
            <a:r>
              <a:rPr lang="en-US" altLang="zh-CN" sz="2400" i="1"/>
              <a:t>Z</a:t>
            </a:r>
            <a:r>
              <a:rPr lang="en-US" altLang="zh-CN" sz="2400"/>
              <a:t>=</a:t>
            </a:r>
            <a:r>
              <a:rPr lang="en-US" altLang="zh-CN" sz="2400" i="1"/>
              <a:t>U-X</a:t>
            </a:r>
            <a:r>
              <a:rPr lang="en-US" altLang="zh-CN" sz="2400"/>
              <a:t>-</a:t>
            </a:r>
            <a:r>
              <a:rPr lang="en-US" altLang="zh-CN" sz="2400" i="1"/>
              <a:t>Y</a:t>
            </a:r>
            <a:r>
              <a:rPr lang="zh-CN" altLang="en-US" sz="2400"/>
              <a:t>。</a:t>
            </a:r>
            <a:endParaRPr lang="zh-CN" altLang="en-US" sz="2400"/>
          </a:p>
          <a:p>
            <a:pPr eaLnBrk="1" hangingPunct="1">
              <a:lnSpc>
                <a:spcPct val="80000"/>
              </a:lnSpc>
              <a:buFont typeface="Wingdings" panose="05000000000000000000" pitchFamily="2" charset="2"/>
              <a:buNone/>
            </a:pPr>
            <a:r>
              <a:rPr lang="zh-CN" altLang="en-US" sz="2400" i="1"/>
              <a:t>           </a:t>
            </a:r>
            <a:r>
              <a:rPr lang="en-US" altLang="zh-CN" sz="2400" i="1"/>
              <a:t>t         x       y1       z2</a:t>
            </a:r>
            <a:endParaRPr lang="en-US" altLang="zh-CN" sz="2400" i="1"/>
          </a:p>
          <a:p>
            <a:pPr eaLnBrk="1" hangingPunct="1">
              <a:lnSpc>
                <a:spcPct val="130000"/>
              </a:lnSpc>
              <a:buFont typeface="Wingdings" panose="05000000000000000000" pitchFamily="2" charset="2"/>
              <a:buNone/>
            </a:pPr>
            <a:r>
              <a:rPr lang="en-US" altLang="zh-CN" sz="2400" i="1"/>
              <a:t>           s        x       y2       z1</a:t>
            </a:r>
            <a:endParaRPr lang="en-US" altLang="zh-CN" sz="2400" i="1"/>
          </a:p>
          <a:p>
            <a:pPr eaLnBrk="1" hangingPunct="1">
              <a:lnSpc>
                <a:spcPct val="130000"/>
              </a:lnSpc>
              <a:buFont typeface="Wingdings" panose="05000000000000000000" pitchFamily="2" charset="2"/>
              <a:buNone/>
            </a:pPr>
            <a:r>
              <a:rPr lang="en-US" altLang="zh-CN" sz="2400" i="1"/>
              <a:t>           w       x       y1       z1</a:t>
            </a:r>
            <a:endParaRPr lang="en-US" altLang="zh-CN" sz="2400" i="1"/>
          </a:p>
          <a:p>
            <a:pPr eaLnBrk="1" hangingPunct="1">
              <a:lnSpc>
                <a:spcPct val="130000"/>
              </a:lnSpc>
              <a:buFont typeface="Wingdings" panose="05000000000000000000" pitchFamily="2" charset="2"/>
              <a:buNone/>
            </a:pPr>
            <a:r>
              <a:rPr lang="en-US" altLang="zh-CN" sz="2400" i="1"/>
              <a:t>           v        x       y2       z2</a:t>
            </a:r>
            <a:endParaRPr lang="en-US" altLang="zh-CN" sz="2400" i="1"/>
          </a:p>
        </p:txBody>
      </p:sp>
      <p:sp>
        <p:nvSpPr>
          <p:cNvPr id="4" name="日期占位符 3"/>
          <p:cNvSpPr>
            <a:spLocks noGrp="1"/>
          </p:cNvSpPr>
          <p:nvPr>
            <p:ph type="dt" sz="quarter" idx="10"/>
          </p:nvPr>
        </p:nvSpPr>
        <p:spPr/>
        <p:txBody>
          <a:bodyPr/>
          <a:lstStyle/>
          <a:p>
            <a:pPr>
              <a:defRPr/>
            </a:pPr>
            <a:fld id="{B74A3571-5EE6-4C25-B4D5-9214222B47B3}" type="datetime1">
              <a:rPr lang="zh-CN" altLang="en-US"/>
            </a:fld>
            <a:endParaRPr lang="en-US" altLang="zh-CN"/>
          </a:p>
        </p:txBody>
      </p:sp>
      <p:sp>
        <p:nvSpPr>
          <p:cNvPr id="696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p:cNvSpPr>
          <p:nvPr>
            <p:ph type="title"/>
          </p:nvPr>
        </p:nvSpPr>
        <p:spPr/>
        <p:txBody>
          <a:bodyPr/>
          <a:lstStyle/>
          <a:p>
            <a:pPr eaLnBrk="1" hangingPunct="1"/>
            <a:r>
              <a:rPr lang="zh-CN" altLang="en-US"/>
              <a:t>多值依赖（续）</a:t>
            </a:r>
            <a:endParaRPr lang="zh-CN" altLang="en-US"/>
          </a:p>
        </p:txBody>
      </p:sp>
      <p:sp>
        <p:nvSpPr>
          <p:cNvPr id="70659" name="Rectangle 3"/>
          <p:cNvSpPr>
            <a:spLocks noGrp="1" noRot="1"/>
          </p:cNvSpPr>
          <p:nvPr>
            <p:ph idx="1"/>
          </p:nvPr>
        </p:nvSpPr>
        <p:spPr/>
        <p:txBody>
          <a:bodyPr/>
          <a:lstStyle/>
          <a:p>
            <a:pPr eaLnBrk="1" hangingPunct="1">
              <a:lnSpc>
                <a:spcPct val="160000"/>
              </a:lnSpc>
            </a:pPr>
            <a:r>
              <a:rPr lang="zh-CN" altLang="en-US"/>
              <a:t>平凡多值依赖和非平凡的多值依赖</a:t>
            </a:r>
            <a:endParaRPr lang="zh-CN" altLang="en-US"/>
          </a:p>
          <a:p>
            <a:pPr lvl="1" eaLnBrk="1" hangingPunct="1">
              <a:lnSpc>
                <a:spcPct val="160000"/>
              </a:lnSpc>
            </a:pPr>
            <a:r>
              <a:rPr lang="zh-CN" altLang="en-US"/>
              <a:t>	</a:t>
            </a:r>
            <a:r>
              <a:rPr lang="zh-CN" altLang="en-US" sz="3200"/>
              <a:t>若</a:t>
            </a:r>
            <a:r>
              <a:rPr lang="en-US" altLang="zh-CN" sz="3200"/>
              <a:t>X→→Y</a:t>
            </a:r>
            <a:r>
              <a:rPr lang="zh-CN" altLang="en-US" sz="3200"/>
              <a:t>，而</a:t>
            </a:r>
            <a:r>
              <a:rPr lang="en-US" altLang="zh-CN" sz="3200"/>
              <a:t>Z</a:t>
            </a:r>
            <a:r>
              <a:rPr lang="zh-CN" altLang="en-US" sz="3200"/>
              <a:t>＝</a:t>
            </a:r>
            <a:r>
              <a:rPr lang="en-US" altLang="zh-CN" sz="3200"/>
              <a:t>φ</a:t>
            </a:r>
            <a:r>
              <a:rPr lang="zh-CN" altLang="en-US" sz="3200"/>
              <a:t>，则称</a:t>
            </a:r>
            <a:endParaRPr lang="zh-CN" altLang="en-US" sz="3200"/>
          </a:p>
          <a:p>
            <a:pPr lvl="1" eaLnBrk="1" hangingPunct="1">
              <a:buFont typeface="Wingdings" panose="05000000000000000000" pitchFamily="2" charset="2"/>
              <a:buNone/>
            </a:pPr>
            <a:r>
              <a:rPr lang="zh-CN" altLang="en-US" sz="3200"/>
              <a:t>     </a:t>
            </a:r>
            <a:r>
              <a:rPr lang="en-US" altLang="zh-CN" sz="3200"/>
              <a:t>X→→Y</a:t>
            </a:r>
            <a:r>
              <a:rPr lang="zh-CN" altLang="en-US" sz="3200"/>
              <a:t>为</a:t>
            </a:r>
            <a:r>
              <a:rPr lang="zh-CN" altLang="en-US" sz="3200">
                <a:solidFill>
                  <a:schemeClr val="tx2"/>
                </a:solidFill>
              </a:rPr>
              <a:t>平凡的多值依赖</a:t>
            </a:r>
            <a:endParaRPr lang="zh-CN" altLang="en-US" sz="3200">
              <a:solidFill>
                <a:schemeClr val="tx2"/>
              </a:solidFill>
            </a:endParaRPr>
          </a:p>
          <a:p>
            <a:pPr lvl="1" eaLnBrk="1" hangingPunct="1">
              <a:lnSpc>
                <a:spcPct val="200000"/>
              </a:lnSpc>
            </a:pPr>
            <a:r>
              <a:rPr lang="zh-CN" altLang="en-US" sz="3200"/>
              <a:t>	否则称</a:t>
            </a:r>
            <a:r>
              <a:rPr lang="en-US" altLang="zh-CN" sz="3200"/>
              <a:t>X→→Y</a:t>
            </a:r>
            <a:r>
              <a:rPr lang="zh-CN" altLang="en-US" sz="3200"/>
              <a:t>为</a:t>
            </a:r>
            <a:r>
              <a:rPr lang="zh-CN" altLang="en-US" sz="3200">
                <a:solidFill>
                  <a:schemeClr val="tx2"/>
                </a:solidFill>
              </a:rPr>
              <a:t>非平凡的多值依赖</a:t>
            </a:r>
            <a:endParaRPr lang="zh-CN" altLang="en-US">
              <a:solidFill>
                <a:schemeClr val="tx2"/>
              </a:solidFill>
            </a:endParaRPr>
          </a:p>
        </p:txBody>
      </p:sp>
      <p:sp>
        <p:nvSpPr>
          <p:cNvPr id="4" name="日期占位符 3"/>
          <p:cNvSpPr>
            <a:spLocks noGrp="1"/>
          </p:cNvSpPr>
          <p:nvPr>
            <p:ph type="dt" sz="quarter" idx="10"/>
          </p:nvPr>
        </p:nvSpPr>
        <p:spPr/>
        <p:txBody>
          <a:bodyPr/>
          <a:lstStyle/>
          <a:p>
            <a:pPr>
              <a:defRPr/>
            </a:pPr>
            <a:fld id="{603BC676-7045-4D8B-83AE-DF1560E3F3E8}" type="datetime1">
              <a:rPr lang="zh-CN" altLang="en-US"/>
            </a:fld>
            <a:endParaRPr lang="en-US" altLang="zh-CN"/>
          </a:p>
        </p:txBody>
      </p:sp>
      <p:sp>
        <p:nvSpPr>
          <p:cNvPr id="706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p:cNvSpPr>
          <p:nvPr>
            <p:ph type="title"/>
          </p:nvPr>
        </p:nvSpPr>
        <p:spPr/>
        <p:txBody>
          <a:bodyPr/>
          <a:lstStyle/>
          <a:p>
            <a:pPr eaLnBrk="1" hangingPunct="1"/>
            <a:r>
              <a:rPr lang="zh-CN" altLang="en-US"/>
              <a:t>多值依赖的性质</a:t>
            </a:r>
            <a:endParaRPr lang="zh-CN" altLang="en-US"/>
          </a:p>
        </p:txBody>
      </p:sp>
      <p:sp>
        <p:nvSpPr>
          <p:cNvPr id="71683" name="Rectangle 3"/>
          <p:cNvSpPr>
            <a:spLocks noGrp="1" noRot="1"/>
          </p:cNvSpPr>
          <p:nvPr>
            <p:ph idx="1"/>
          </p:nvPr>
        </p:nvSpPr>
        <p:spPr>
          <a:xfrm>
            <a:off x="609600" y="2276475"/>
            <a:ext cx="8153400" cy="3822700"/>
          </a:xfrm>
        </p:spPr>
        <p:txBody>
          <a:bodyPr/>
          <a:lstStyle/>
          <a:p>
            <a:pPr eaLnBrk="1" hangingPunct="1">
              <a:buFont typeface="Wingdings" panose="05000000000000000000" pitchFamily="2" charset="2"/>
              <a:buNone/>
            </a:pPr>
            <a:r>
              <a:rPr lang="zh-CN" altLang="en-US" sz="2400"/>
              <a:t>（</a:t>
            </a:r>
            <a:r>
              <a:rPr lang="en-US" altLang="zh-CN" sz="2400"/>
              <a:t>1</a:t>
            </a:r>
            <a:r>
              <a:rPr lang="zh-CN" altLang="en-US" sz="2400"/>
              <a:t>）多值依赖具有对称性</a:t>
            </a:r>
            <a:endParaRPr lang="zh-CN" altLang="en-US" sz="2400"/>
          </a:p>
          <a:p>
            <a:pPr marL="819150" lvl="1" eaLnBrk="1" hangingPunct="1">
              <a:buFont typeface="Wingdings" panose="05000000000000000000" pitchFamily="2" charset="2"/>
              <a:buNone/>
            </a:pPr>
            <a:r>
              <a:rPr lang="zh-CN" altLang="en-US"/>
              <a:t>   若</a:t>
            </a:r>
            <a:r>
              <a:rPr lang="en-US" altLang="zh-CN"/>
              <a:t>X→→Y</a:t>
            </a:r>
            <a:r>
              <a:rPr lang="zh-CN" altLang="en-US"/>
              <a:t>，则</a:t>
            </a:r>
            <a:r>
              <a:rPr lang="en-US" altLang="zh-CN"/>
              <a:t>X→→Z</a:t>
            </a:r>
            <a:r>
              <a:rPr lang="zh-CN" altLang="en-US"/>
              <a:t>，其中</a:t>
            </a:r>
            <a:r>
              <a:rPr lang="en-US" altLang="zh-CN"/>
              <a:t>Z</a:t>
            </a:r>
            <a:r>
              <a:rPr lang="zh-CN" altLang="en-US"/>
              <a:t>＝</a:t>
            </a:r>
            <a:r>
              <a:rPr lang="en-US" altLang="zh-CN"/>
              <a:t>U</a:t>
            </a:r>
            <a:r>
              <a:rPr lang="zh-CN" altLang="en-US"/>
              <a:t>－</a:t>
            </a:r>
            <a:r>
              <a:rPr lang="en-US" altLang="zh-CN"/>
              <a:t>X</a:t>
            </a:r>
            <a:r>
              <a:rPr lang="zh-CN" altLang="en-US"/>
              <a:t>－</a:t>
            </a:r>
            <a:r>
              <a:rPr lang="en-US" altLang="zh-CN"/>
              <a:t>Y</a:t>
            </a:r>
            <a:endParaRPr lang="en-US" altLang="zh-CN"/>
          </a:p>
          <a:p>
            <a:pPr marL="819150" lvl="1" eaLnBrk="1" hangingPunct="1">
              <a:buFont typeface="Wingdings" panose="05000000000000000000" pitchFamily="2" charset="2"/>
              <a:buNone/>
            </a:pPr>
            <a:r>
              <a:rPr lang="en-US" altLang="zh-CN"/>
              <a:t>   </a:t>
            </a:r>
            <a:r>
              <a:rPr lang="zh-CN" altLang="en-US"/>
              <a:t>多值依赖的对称性可以用完全二分图直观地表示出来。</a:t>
            </a:r>
            <a:endParaRPr lang="zh-CN" altLang="en-US"/>
          </a:p>
          <a:p>
            <a:pPr eaLnBrk="1" hangingPunct="1">
              <a:buFont typeface="Wingdings" panose="05000000000000000000" pitchFamily="2" charset="2"/>
              <a:buNone/>
            </a:pPr>
            <a:r>
              <a:rPr lang="zh-CN" altLang="en-US" sz="2400"/>
              <a:t>（</a:t>
            </a:r>
            <a:r>
              <a:rPr lang="en-US" altLang="zh-CN" sz="2400"/>
              <a:t>2</a:t>
            </a:r>
            <a:r>
              <a:rPr lang="zh-CN" altLang="en-US" sz="2400"/>
              <a:t>）多值依赖具有传递性</a:t>
            </a:r>
            <a:endParaRPr lang="zh-CN" altLang="en-US" sz="2400"/>
          </a:p>
          <a:p>
            <a:pPr marL="819150" lvl="1" eaLnBrk="1" hangingPunct="1">
              <a:buFont typeface="Wingdings" panose="05000000000000000000" pitchFamily="2" charset="2"/>
              <a:buNone/>
            </a:pPr>
            <a:r>
              <a:rPr lang="zh-CN" altLang="en-US"/>
              <a:t>  若</a:t>
            </a:r>
            <a:r>
              <a:rPr lang="en-US" altLang="zh-CN"/>
              <a:t>X→→Y</a:t>
            </a:r>
            <a:r>
              <a:rPr lang="zh-CN" altLang="en-US"/>
              <a:t>，</a:t>
            </a:r>
            <a:r>
              <a:rPr lang="en-US" altLang="zh-CN"/>
              <a:t>Y→→Z</a:t>
            </a:r>
            <a:r>
              <a:rPr lang="zh-CN" altLang="en-US"/>
              <a:t>， 则</a:t>
            </a:r>
            <a:r>
              <a:rPr lang="en-US" altLang="zh-CN"/>
              <a:t>X→→Z -Y</a:t>
            </a:r>
            <a:endParaRPr lang="en-US" altLang="zh-CN"/>
          </a:p>
        </p:txBody>
      </p:sp>
      <p:sp>
        <p:nvSpPr>
          <p:cNvPr id="4" name="日期占位符 3"/>
          <p:cNvSpPr>
            <a:spLocks noGrp="1"/>
          </p:cNvSpPr>
          <p:nvPr>
            <p:ph type="dt" sz="quarter" idx="10"/>
          </p:nvPr>
        </p:nvSpPr>
        <p:spPr/>
        <p:txBody>
          <a:bodyPr/>
          <a:lstStyle/>
          <a:p>
            <a:pPr>
              <a:defRPr/>
            </a:pPr>
            <a:fld id="{A8AB8EA7-E451-4463-851B-2EFD66D6DAE0}" type="datetime1">
              <a:rPr lang="zh-CN" altLang="en-US"/>
            </a:fld>
            <a:endParaRPr lang="en-US" altLang="zh-CN"/>
          </a:p>
        </p:txBody>
      </p:sp>
      <p:sp>
        <p:nvSpPr>
          <p:cNvPr id="716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p:cNvSpPr>
          <p:nvPr>
            <p:ph type="title"/>
          </p:nvPr>
        </p:nvSpPr>
        <p:spPr/>
        <p:txBody>
          <a:bodyPr/>
          <a:lstStyle/>
          <a:p>
            <a:pPr eaLnBrk="1" hangingPunct="1"/>
            <a:r>
              <a:rPr lang="zh-CN" altLang="en-US"/>
              <a:t>多值依赖的对称性</a:t>
            </a:r>
            <a:endParaRPr lang="zh-CN" altLang="en-US"/>
          </a:p>
        </p:txBody>
      </p:sp>
      <p:sp>
        <p:nvSpPr>
          <p:cNvPr id="72707" name="Rectangle 3"/>
          <p:cNvSpPr>
            <a:spLocks noGrp="1" noRot="1"/>
          </p:cNvSpPr>
          <p:nvPr>
            <p:ph idx="1"/>
          </p:nvPr>
        </p:nvSpPr>
        <p:spPr/>
        <p:txBody>
          <a:bodyPr/>
          <a:lstStyle/>
          <a:p>
            <a:pPr eaLnBrk="1" hangingPunct="1">
              <a:buFont typeface="Wingdings" panose="05000000000000000000" pitchFamily="2" charset="2"/>
              <a:buNone/>
            </a:pPr>
            <a:r>
              <a:rPr lang="en-US" altLang="zh-CN"/>
              <a:t> </a:t>
            </a:r>
            <a:endParaRPr lang="en-US" altLang="zh-CN"/>
          </a:p>
        </p:txBody>
      </p:sp>
      <p:sp>
        <p:nvSpPr>
          <p:cNvPr id="19" name="日期占位符 3"/>
          <p:cNvSpPr>
            <a:spLocks noGrp="1"/>
          </p:cNvSpPr>
          <p:nvPr>
            <p:ph type="dt" sz="quarter" idx="10"/>
          </p:nvPr>
        </p:nvSpPr>
        <p:spPr/>
        <p:txBody>
          <a:bodyPr/>
          <a:lstStyle/>
          <a:p>
            <a:pPr>
              <a:defRPr/>
            </a:pPr>
            <a:fld id="{2195A9D5-C1F0-4A74-A6F5-E780F1F11DA9}" type="datetime1">
              <a:rPr lang="zh-CN" altLang="en-US"/>
            </a:fld>
            <a:endParaRPr lang="en-US" altLang="zh-CN"/>
          </a:p>
        </p:txBody>
      </p:sp>
      <p:sp>
        <p:nvSpPr>
          <p:cNvPr id="727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pSp>
        <p:nvGrpSpPr>
          <p:cNvPr id="72710" name="Group 4"/>
          <p:cNvGrpSpPr/>
          <p:nvPr/>
        </p:nvGrpSpPr>
        <p:grpSpPr bwMode="auto">
          <a:xfrm>
            <a:off x="1143000" y="2492375"/>
            <a:ext cx="7086600" cy="3222625"/>
            <a:chOff x="1800" y="1752"/>
            <a:chExt cx="8100" cy="2966"/>
          </a:xfrm>
        </p:grpSpPr>
        <p:sp>
          <p:nvSpPr>
            <p:cNvPr id="72711" name="Oval 5"/>
            <p:cNvSpPr>
              <a:spLocks noChangeArrowheads="1"/>
            </p:cNvSpPr>
            <p:nvPr/>
          </p:nvSpPr>
          <p:spPr bwMode="auto">
            <a:xfrm>
              <a:off x="1800" y="2566"/>
              <a:ext cx="1247" cy="1073"/>
            </a:xfrm>
            <a:prstGeom prst="ellipse">
              <a:avLst/>
            </a:prstGeom>
            <a:solidFill>
              <a:srgbClr val="FFFFFF"/>
            </a:solidFill>
            <a:ln w="28575">
              <a:solidFill>
                <a:srgbClr val="000000"/>
              </a:solidFill>
              <a:round/>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4200" b="1">
                  <a:latin typeface="Times New Roman" panose="02020603050405020304" pitchFamily="18" charset="0"/>
                </a:rPr>
                <a:t>X</a:t>
              </a:r>
              <a:r>
                <a:rPr lang="en-US" altLang="zh-CN" sz="4200" b="1" baseline="-25000">
                  <a:latin typeface="Times New Roman" panose="02020603050405020304" pitchFamily="18" charset="0"/>
                </a:rPr>
                <a:t>i</a:t>
              </a:r>
              <a:endParaRPr lang="en-US" altLang="zh-CN" sz="4200" b="1">
                <a:latin typeface="Times New Roman" panose="02020603050405020304" pitchFamily="18" charset="0"/>
              </a:endParaRPr>
            </a:p>
          </p:txBody>
        </p:sp>
        <p:sp>
          <p:nvSpPr>
            <p:cNvPr id="72712" name="AutoShape 6"/>
            <p:cNvSpPr>
              <a:spLocks noChangeArrowheads="1"/>
            </p:cNvSpPr>
            <p:nvPr/>
          </p:nvSpPr>
          <p:spPr bwMode="auto">
            <a:xfrm>
              <a:off x="3977" y="3913"/>
              <a:ext cx="5923" cy="805"/>
            </a:xfrm>
            <a:prstGeom prst="flowChartTerminator">
              <a:avLst/>
            </a:prstGeom>
            <a:solidFill>
              <a:srgbClr val="FFFFFF"/>
            </a:solidFill>
            <a:ln w="28575">
              <a:solidFill>
                <a:srgbClr val="000000"/>
              </a:solidFill>
              <a:miter lim="800000"/>
            </a:ln>
          </p:spPr>
          <p:txBody>
            <a:bodyPr tIns="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4200" b="1">
                  <a:latin typeface="Times New Roman" panose="02020603050405020304" pitchFamily="18" charset="0"/>
                </a:rPr>
                <a:t>Z</a:t>
              </a:r>
              <a:r>
                <a:rPr lang="en-US" altLang="zh-CN" sz="4200" b="1" baseline="-25000">
                  <a:latin typeface="Times New Roman" panose="02020603050405020304" pitchFamily="18" charset="0"/>
                </a:rPr>
                <a:t>i1 </a:t>
              </a:r>
              <a:r>
                <a:rPr lang="en-US" altLang="zh-CN" sz="4200" b="1">
                  <a:latin typeface="Times New Roman" panose="02020603050405020304" pitchFamily="18" charset="0"/>
                </a:rPr>
                <a:t>    Z</a:t>
              </a:r>
              <a:r>
                <a:rPr lang="en-US" altLang="zh-CN" sz="4200" b="1" baseline="-25000">
                  <a:latin typeface="Times New Roman" panose="02020603050405020304" pitchFamily="18" charset="0"/>
                </a:rPr>
                <a:t>i2</a:t>
              </a:r>
              <a:r>
                <a:rPr lang="en-US" altLang="zh-CN" sz="4200" b="1">
                  <a:latin typeface="Times New Roman" panose="02020603050405020304" pitchFamily="18" charset="0"/>
                </a:rPr>
                <a:t>     …    Z</a:t>
              </a:r>
              <a:r>
                <a:rPr lang="en-US" altLang="zh-CN" sz="4200" b="1" baseline="-25000">
                  <a:latin typeface="Times New Roman" panose="02020603050405020304" pitchFamily="18" charset="0"/>
                </a:rPr>
                <a:t>im</a:t>
              </a:r>
              <a:endParaRPr lang="en-US" altLang="zh-CN" sz="4200" b="1">
                <a:latin typeface="Times New Roman" panose="02020603050405020304" pitchFamily="18" charset="0"/>
              </a:endParaRPr>
            </a:p>
            <a:p>
              <a:pPr algn="just" eaLnBrk="1" hangingPunct="1">
                <a:spcBef>
                  <a:spcPct val="0"/>
                </a:spcBef>
                <a:buClrTx/>
                <a:buSzTx/>
                <a:buFontTx/>
                <a:buNone/>
              </a:pPr>
              <a:endParaRPr lang="en-US" altLang="zh-CN" sz="1000">
                <a:latin typeface="Times New Roman" panose="02020603050405020304" pitchFamily="18" charset="0"/>
              </a:endParaRPr>
            </a:p>
          </p:txBody>
        </p:sp>
        <p:sp>
          <p:nvSpPr>
            <p:cNvPr id="72713" name="AutoShape 7"/>
            <p:cNvSpPr>
              <a:spLocks noChangeArrowheads="1"/>
            </p:cNvSpPr>
            <p:nvPr/>
          </p:nvSpPr>
          <p:spPr bwMode="auto">
            <a:xfrm>
              <a:off x="3977" y="1752"/>
              <a:ext cx="5923" cy="805"/>
            </a:xfrm>
            <a:prstGeom prst="flowChartTerminator">
              <a:avLst/>
            </a:prstGeom>
            <a:solidFill>
              <a:srgbClr val="FFFFFF"/>
            </a:solidFill>
            <a:ln w="28575">
              <a:solidFill>
                <a:srgbClr val="000000"/>
              </a:solidFill>
              <a:miter lim="800000"/>
            </a:ln>
          </p:spPr>
          <p:txBody>
            <a:bodyPr tIns="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4200" b="1">
                  <a:latin typeface="Times New Roman" panose="02020603050405020304" pitchFamily="18" charset="0"/>
                </a:rPr>
                <a:t>Y</a:t>
              </a:r>
              <a:r>
                <a:rPr lang="en-US" altLang="zh-CN" sz="4200" b="1" baseline="-25000">
                  <a:latin typeface="Times New Roman" panose="02020603050405020304" pitchFamily="18" charset="0"/>
                </a:rPr>
                <a:t>i1</a:t>
              </a:r>
              <a:r>
                <a:rPr lang="en-US" altLang="zh-CN" sz="4200" b="1">
                  <a:latin typeface="Times New Roman" panose="02020603050405020304" pitchFamily="18" charset="0"/>
                </a:rPr>
                <a:t>    Y</a:t>
              </a:r>
              <a:r>
                <a:rPr lang="en-US" altLang="zh-CN" sz="4200" b="1" baseline="-25000">
                  <a:latin typeface="Times New Roman" panose="02020603050405020304" pitchFamily="18" charset="0"/>
                </a:rPr>
                <a:t>i2</a:t>
              </a:r>
              <a:r>
                <a:rPr lang="en-US" altLang="zh-CN" sz="4200" b="1">
                  <a:latin typeface="Times New Roman" panose="02020603050405020304" pitchFamily="18" charset="0"/>
                </a:rPr>
                <a:t>     …     Y</a:t>
              </a:r>
              <a:r>
                <a:rPr lang="en-US" altLang="zh-CN" sz="4200" b="1" baseline="-25000">
                  <a:latin typeface="Times New Roman" panose="02020603050405020304" pitchFamily="18" charset="0"/>
                </a:rPr>
                <a:t>in</a:t>
              </a:r>
              <a:endParaRPr lang="en-US" altLang="zh-CN" sz="4200" b="1">
                <a:latin typeface="Times New Roman" panose="02020603050405020304" pitchFamily="18" charset="0"/>
              </a:endParaRPr>
            </a:p>
          </p:txBody>
        </p:sp>
        <p:sp>
          <p:nvSpPr>
            <p:cNvPr id="72714" name="Line 8"/>
            <p:cNvSpPr>
              <a:spLocks noChangeShapeType="1"/>
            </p:cNvSpPr>
            <p:nvPr/>
          </p:nvSpPr>
          <p:spPr bwMode="auto">
            <a:xfrm flipV="1">
              <a:off x="3047" y="2292"/>
              <a:ext cx="935" cy="53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15" name="Line 9"/>
            <p:cNvSpPr>
              <a:spLocks noChangeShapeType="1"/>
            </p:cNvSpPr>
            <p:nvPr/>
          </p:nvSpPr>
          <p:spPr bwMode="auto">
            <a:xfrm>
              <a:off x="3047" y="3373"/>
              <a:ext cx="935" cy="805"/>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16" name="Freeform 10"/>
            <p:cNvSpPr/>
            <p:nvPr/>
          </p:nvSpPr>
          <p:spPr bwMode="auto">
            <a:xfrm>
              <a:off x="4607" y="2586"/>
              <a:ext cx="11" cy="1317"/>
            </a:xfrm>
            <a:custGeom>
              <a:avLst/>
              <a:gdLst>
                <a:gd name="T0" fmla="*/ 229 w 6"/>
                <a:gd name="T1" fmla="*/ 0 h 765"/>
                <a:gd name="T2" fmla="*/ 0 w 6"/>
                <a:gd name="T3" fmla="*/ 19913 h 765"/>
                <a:gd name="T4" fmla="*/ 0 60000 65536"/>
                <a:gd name="T5" fmla="*/ 0 60000 65536"/>
                <a:gd name="T6" fmla="*/ 0 w 6"/>
                <a:gd name="T7" fmla="*/ 0 h 765"/>
                <a:gd name="T8" fmla="*/ 6 w 6"/>
                <a:gd name="T9" fmla="*/ 765 h 765"/>
              </a:gdLst>
              <a:ahLst/>
              <a:cxnLst>
                <a:cxn ang="T4">
                  <a:pos x="T0" y="T1"/>
                </a:cxn>
                <a:cxn ang="T5">
                  <a:pos x="T2" y="T3"/>
                </a:cxn>
              </a:cxnLst>
              <a:rect l="T6" t="T7" r="T8" b="T9"/>
              <a:pathLst>
                <a:path w="6" h="765">
                  <a:moveTo>
                    <a:pt x="6" y="0"/>
                  </a:moveTo>
                  <a:lnTo>
                    <a:pt x="0" y="765"/>
                  </a:lnTo>
                </a:path>
              </a:pathLst>
            </a:cu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17" name="Line 11"/>
            <p:cNvSpPr>
              <a:spLocks noChangeShapeType="1"/>
            </p:cNvSpPr>
            <p:nvPr/>
          </p:nvSpPr>
          <p:spPr bwMode="auto">
            <a:xfrm>
              <a:off x="4606" y="2561"/>
              <a:ext cx="1558" cy="134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18" name="Line 12"/>
            <p:cNvSpPr>
              <a:spLocks noChangeShapeType="1"/>
            </p:cNvSpPr>
            <p:nvPr/>
          </p:nvSpPr>
          <p:spPr bwMode="auto">
            <a:xfrm>
              <a:off x="4606" y="2561"/>
              <a:ext cx="4364" cy="134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19" name="Line 13"/>
            <p:cNvSpPr>
              <a:spLocks noChangeShapeType="1"/>
            </p:cNvSpPr>
            <p:nvPr/>
          </p:nvSpPr>
          <p:spPr bwMode="auto">
            <a:xfrm flipH="1">
              <a:off x="4606" y="2561"/>
              <a:ext cx="1558" cy="134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20" name="Line 14"/>
            <p:cNvSpPr>
              <a:spLocks noChangeShapeType="1"/>
            </p:cNvSpPr>
            <p:nvPr/>
          </p:nvSpPr>
          <p:spPr bwMode="auto">
            <a:xfrm>
              <a:off x="6164" y="2561"/>
              <a:ext cx="0" cy="134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21" name="Line 15"/>
            <p:cNvSpPr>
              <a:spLocks noChangeShapeType="1"/>
            </p:cNvSpPr>
            <p:nvPr/>
          </p:nvSpPr>
          <p:spPr bwMode="auto">
            <a:xfrm>
              <a:off x="6164" y="2561"/>
              <a:ext cx="2806" cy="134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22" name="Line 16"/>
            <p:cNvSpPr>
              <a:spLocks noChangeShapeType="1"/>
            </p:cNvSpPr>
            <p:nvPr/>
          </p:nvSpPr>
          <p:spPr bwMode="auto">
            <a:xfrm flipV="1">
              <a:off x="8970" y="2561"/>
              <a:ext cx="0" cy="134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23" name="Line 17"/>
            <p:cNvSpPr>
              <a:spLocks noChangeShapeType="1"/>
            </p:cNvSpPr>
            <p:nvPr/>
          </p:nvSpPr>
          <p:spPr bwMode="auto">
            <a:xfrm flipH="1">
              <a:off x="6164" y="2561"/>
              <a:ext cx="2806" cy="134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24" name="Line 18"/>
            <p:cNvSpPr>
              <a:spLocks noChangeShapeType="1"/>
            </p:cNvSpPr>
            <p:nvPr/>
          </p:nvSpPr>
          <p:spPr bwMode="auto">
            <a:xfrm flipV="1">
              <a:off x="4606" y="2561"/>
              <a:ext cx="4364" cy="134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p:cNvSpPr>
          <p:nvPr>
            <p:ph type="title"/>
          </p:nvPr>
        </p:nvSpPr>
        <p:spPr/>
        <p:txBody>
          <a:bodyPr/>
          <a:lstStyle/>
          <a:p>
            <a:pPr eaLnBrk="1" hangingPunct="1"/>
            <a:r>
              <a:rPr lang="zh-CN" altLang="en-US"/>
              <a:t>多值依赖的对称性</a:t>
            </a:r>
            <a:endParaRPr lang="zh-CN" altLang="en-US"/>
          </a:p>
        </p:txBody>
      </p:sp>
      <p:sp>
        <p:nvSpPr>
          <p:cNvPr id="73731" name="Rectangle 3"/>
          <p:cNvSpPr>
            <a:spLocks noGrp="1" noRot="1"/>
          </p:cNvSpPr>
          <p:nvPr>
            <p:ph idx="1"/>
          </p:nvPr>
        </p:nvSpPr>
        <p:spPr/>
        <p:txBody>
          <a:bodyPr/>
          <a:lstStyle/>
          <a:p>
            <a:pPr eaLnBrk="1" hangingPunct="1">
              <a:buFont typeface="Wingdings" panose="05000000000000000000" pitchFamily="2" charset="2"/>
              <a:buNone/>
            </a:pPr>
            <a:r>
              <a:rPr lang="en-US" altLang="zh-CN"/>
              <a:t> </a:t>
            </a:r>
            <a:endParaRPr lang="en-US" altLang="zh-CN"/>
          </a:p>
        </p:txBody>
      </p:sp>
      <p:sp>
        <p:nvSpPr>
          <p:cNvPr id="16" name="日期占位符 3"/>
          <p:cNvSpPr>
            <a:spLocks noGrp="1"/>
          </p:cNvSpPr>
          <p:nvPr>
            <p:ph type="dt" sz="quarter" idx="10"/>
          </p:nvPr>
        </p:nvSpPr>
        <p:spPr/>
        <p:txBody>
          <a:bodyPr/>
          <a:lstStyle/>
          <a:p>
            <a:pPr>
              <a:defRPr/>
            </a:pPr>
            <a:fld id="{2AA45A6D-ADA5-4DDE-9D5B-EC9961F504C0}" type="datetime1">
              <a:rPr lang="zh-CN" altLang="en-US"/>
            </a:fld>
            <a:endParaRPr lang="en-US" altLang="zh-CN"/>
          </a:p>
        </p:txBody>
      </p:sp>
      <p:sp>
        <p:nvSpPr>
          <p:cNvPr id="737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grpSp>
        <p:nvGrpSpPr>
          <p:cNvPr id="73734" name="Group 4"/>
          <p:cNvGrpSpPr/>
          <p:nvPr/>
        </p:nvGrpSpPr>
        <p:grpSpPr bwMode="auto">
          <a:xfrm>
            <a:off x="1143000" y="2057400"/>
            <a:ext cx="7315200" cy="3657600"/>
            <a:chOff x="720" y="1296"/>
            <a:chExt cx="4608" cy="2304"/>
          </a:xfrm>
        </p:grpSpPr>
        <p:sp>
          <p:nvSpPr>
            <p:cNvPr id="73735" name="Oval 5"/>
            <p:cNvSpPr>
              <a:spLocks noChangeArrowheads="1"/>
            </p:cNvSpPr>
            <p:nvPr/>
          </p:nvSpPr>
          <p:spPr bwMode="auto">
            <a:xfrm>
              <a:off x="720" y="1928"/>
              <a:ext cx="687" cy="834"/>
            </a:xfrm>
            <a:prstGeom prst="ellipse">
              <a:avLst/>
            </a:prstGeom>
            <a:solidFill>
              <a:srgbClr val="FFFFFF"/>
            </a:solidFill>
            <a:ln w="28575">
              <a:solidFill>
                <a:srgbClr val="000000"/>
              </a:solidFill>
              <a:round/>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3400" b="1">
                  <a:latin typeface="Times New Roman" panose="02020603050405020304" pitchFamily="18" charset="0"/>
                </a:rPr>
                <a:t> </a:t>
              </a:r>
              <a:r>
                <a:rPr lang="zh-CN" altLang="en-US" sz="3400" b="1">
                  <a:latin typeface="Times New Roman" panose="02020603050405020304" pitchFamily="18" charset="0"/>
                </a:rPr>
                <a:t>物</a:t>
              </a:r>
              <a:endParaRPr lang="zh-CN" altLang="en-US" sz="3400" b="1">
                <a:latin typeface="Times New Roman" panose="02020603050405020304" pitchFamily="18" charset="0"/>
              </a:endParaRPr>
            </a:p>
            <a:p>
              <a:pPr algn="just" eaLnBrk="1" hangingPunct="1">
                <a:spcBef>
                  <a:spcPct val="0"/>
                </a:spcBef>
                <a:buClrTx/>
                <a:buSzTx/>
                <a:buFontTx/>
                <a:buNone/>
              </a:pPr>
              <a:r>
                <a:rPr lang="zh-CN" altLang="en-US" sz="3400" b="1">
                  <a:latin typeface="Times New Roman" panose="02020603050405020304" pitchFamily="18" charset="0"/>
                </a:rPr>
                <a:t> 理</a:t>
              </a:r>
              <a:endParaRPr lang="zh-CN" altLang="en-US" sz="4200" b="1">
                <a:latin typeface="Times New Roman" panose="02020603050405020304" pitchFamily="18" charset="0"/>
              </a:endParaRPr>
            </a:p>
          </p:txBody>
        </p:sp>
        <p:sp>
          <p:nvSpPr>
            <p:cNvPr id="73736" name="AutoShape 6"/>
            <p:cNvSpPr>
              <a:spLocks noChangeArrowheads="1"/>
            </p:cNvSpPr>
            <p:nvPr/>
          </p:nvSpPr>
          <p:spPr bwMode="auto">
            <a:xfrm>
              <a:off x="1920" y="2975"/>
              <a:ext cx="3408" cy="625"/>
            </a:xfrm>
            <a:prstGeom prst="flowChartTerminator">
              <a:avLst/>
            </a:prstGeom>
            <a:solidFill>
              <a:srgbClr val="FFFFFF"/>
            </a:solidFill>
            <a:ln w="28575">
              <a:solidFill>
                <a:srgbClr val="000000"/>
              </a:solidFill>
              <a:miter lim="800000"/>
            </a:ln>
          </p:spPr>
          <p:txBody>
            <a:bodyPr tIns="720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zh-CN" altLang="en-US" sz="2400" b="1">
                  <a:latin typeface="Times New Roman" panose="02020603050405020304" pitchFamily="18" charset="0"/>
                </a:rPr>
                <a:t>普通物理学  光学原理  物理习题集</a:t>
              </a:r>
              <a:endParaRPr lang="zh-CN" altLang="en-US" sz="4200" b="1">
                <a:latin typeface="Times New Roman" panose="02020603050405020304" pitchFamily="18" charset="0"/>
              </a:endParaRPr>
            </a:p>
            <a:p>
              <a:pPr algn="just" eaLnBrk="1" hangingPunct="1">
                <a:spcBef>
                  <a:spcPct val="0"/>
                </a:spcBef>
                <a:buClrTx/>
                <a:buSzTx/>
                <a:buFontTx/>
                <a:buNone/>
              </a:pPr>
              <a:endParaRPr lang="en-US" altLang="zh-CN" sz="1000">
                <a:latin typeface="Times New Roman" panose="02020603050405020304" pitchFamily="18" charset="0"/>
              </a:endParaRPr>
            </a:p>
          </p:txBody>
        </p:sp>
        <p:sp>
          <p:nvSpPr>
            <p:cNvPr id="73737" name="AutoShape 7"/>
            <p:cNvSpPr>
              <a:spLocks noChangeArrowheads="1"/>
            </p:cNvSpPr>
            <p:nvPr/>
          </p:nvSpPr>
          <p:spPr bwMode="auto">
            <a:xfrm>
              <a:off x="1920" y="1296"/>
              <a:ext cx="3264" cy="625"/>
            </a:xfrm>
            <a:prstGeom prst="flowChartTerminator">
              <a:avLst/>
            </a:prstGeom>
            <a:solidFill>
              <a:srgbClr val="FFFFFF"/>
            </a:solidFill>
            <a:ln w="28575">
              <a:solidFill>
                <a:srgbClr val="000000"/>
              </a:solidFill>
              <a:miter lim="800000"/>
            </a:ln>
          </p:spPr>
          <p:txBody>
            <a:bodyPr tIns="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zh-CN" altLang="en-US" sz="4200" b="1">
                  <a:latin typeface="Times New Roman" panose="02020603050405020304" pitchFamily="18" charset="0"/>
                </a:rPr>
                <a:t>李勇                 王军</a:t>
              </a:r>
              <a:endParaRPr lang="zh-CN" altLang="en-US" sz="4200" b="1">
                <a:latin typeface="Times New Roman" panose="02020603050405020304" pitchFamily="18" charset="0"/>
              </a:endParaRPr>
            </a:p>
          </p:txBody>
        </p:sp>
        <p:sp>
          <p:nvSpPr>
            <p:cNvPr id="73738" name="Line 8"/>
            <p:cNvSpPr>
              <a:spLocks noChangeShapeType="1"/>
            </p:cNvSpPr>
            <p:nvPr/>
          </p:nvSpPr>
          <p:spPr bwMode="auto">
            <a:xfrm flipV="1">
              <a:off x="1407" y="1715"/>
              <a:ext cx="516" cy="418"/>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39" name="Line 9"/>
            <p:cNvSpPr>
              <a:spLocks noChangeShapeType="1"/>
            </p:cNvSpPr>
            <p:nvPr/>
          </p:nvSpPr>
          <p:spPr bwMode="auto">
            <a:xfrm>
              <a:off x="1407" y="2555"/>
              <a:ext cx="516" cy="626"/>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40" name="Freeform 10"/>
            <p:cNvSpPr/>
            <p:nvPr/>
          </p:nvSpPr>
          <p:spPr bwMode="auto">
            <a:xfrm>
              <a:off x="2496" y="1920"/>
              <a:ext cx="6" cy="1023"/>
            </a:xfrm>
            <a:custGeom>
              <a:avLst/>
              <a:gdLst>
                <a:gd name="T0" fmla="*/ 6 w 6"/>
                <a:gd name="T1" fmla="*/ 0 h 765"/>
                <a:gd name="T2" fmla="*/ 0 w 6"/>
                <a:gd name="T3" fmla="*/ 4374 h 765"/>
                <a:gd name="T4" fmla="*/ 0 60000 65536"/>
                <a:gd name="T5" fmla="*/ 0 60000 65536"/>
                <a:gd name="T6" fmla="*/ 0 w 6"/>
                <a:gd name="T7" fmla="*/ 0 h 765"/>
                <a:gd name="T8" fmla="*/ 6 w 6"/>
                <a:gd name="T9" fmla="*/ 765 h 765"/>
              </a:gdLst>
              <a:ahLst/>
              <a:cxnLst>
                <a:cxn ang="T4">
                  <a:pos x="T0" y="T1"/>
                </a:cxn>
                <a:cxn ang="T5">
                  <a:pos x="T2" y="T3"/>
                </a:cxn>
              </a:cxnLst>
              <a:rect l="T6" t="T7" r="T8" b="T9"/>
              <a:pathLst>
                <a:path w="6" h="765">
                  <a:moveTo>
                    <a:pt x="6" y="0"/>
                  </a:moveTo>
                  <a:lnTo>
                    <a:pt x="0" y="765"/>
                  </a:lnTo>
                </a:path>
              </a:pathLst>
            </a:cu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41" name="Line 11"/>
            <p:cNvSpPr>
              <a:spLocks noChangeShapeType="1"/>
            </p:cNvSpPr>
            <p:nvPr/>
          </p:nvSpPr>
          <p:spPr bwMode="auto">
            <a:xfrm>
              <a:off x="2496" y="1920"/>
              <a:ext cx="1152" cy="105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42" name="Line 12"/>
            <p:cNvSpPr>
              <a:spLocks noChangeShapeType="1"/>
            </p:cNvSpPr>
            <p:nvPr/>
          </p:nvSpPr>
          <p:spPr bwMode="auto">
            <a:xfrm>
              <a:off x="2496" y="1920"/>
              <a:ext cx="2175" cy="104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43" name="Line 13"/>
            <p:cNvSpPr>
              <a:spLocks noChangeShapeType="1"/>
            </p:cNvSpPr>
            <p:nvPr/>
          </p:nvSpPr>
          <p:spPr bwMode="auto">
            <a:xfrm flipV="1">
              <a:off x="4671" y="1924"/>
              <a:ext cx="0" cy="104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44" name="Line 14"/>
            <p:cNvSpPr>
              <a:spLocks noChangeShapeType="1"/>
            </p:cNvSpPr>
            <p:nvPr/>
          </p:nvSpPr>
          <p:spPr bwMode="auto">
            <a:xfrm flipH="1">
              <a:off x="3600" y="1924"/>
              <a:ext cx="1071" cy="1004"/>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45" name="Line 15"/>
            <p:cNvSpPr>
              <a:spLocks noChangeShapeType="1"/>
            </p:cNvSpPr>
            <p:nvPr/>
          </p:nvSpPr>
          <p:spPr bwMode="auto">
            <a:xfrm flipV="1">
              <a:off x="2496" y="1924"/>
              <a:ext cx="2175" cy="105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p:cNvSpPr>
          <p:nvPr>
            <p:ph type="title"/>
          </p:nvPr>
        </p:nvSpPr>
        <p:spPr/>
        <p:txBody>
          <a:bodyPr/>
          <a:lstStyle/>
          <a:p>
            <a:pPr eaLnBrk="1" hangingPunct="1"/>
            <a:r>
              <a:rPr lang="zh-CN" altLang="en-US"/>
              <a:t>多值依赖（续）</a:t>
            </a:r>
            <a:endParaRPr lang="zh-CN" altLang="en-US"/>
          </a:p>
        </p:txBody>
      </p:sp>
      <p:sp>
        <p:nvSpPr>
          <p:cNvPr id="74755"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zh-CN" altLang="en-US" sz="2400"/>
              <a:t>（</a:t>
            </a:r>
            <a:r>
              <a:rPr lang="en-US" altLang="zh-CN" sz="2400"/>
              <a:t>3</a:t>
            </a:r>
            <a:r>
              <a:rPr lang="zh-CN" altLang="en-US" sz="2400"/>
              <a:t>）函数依赖是多值依赖的特殊情况。</a:t>
            </a:r>
            <a:endParaRPr lang="zh-CN" altLang="en-US" sz="2400"/>
          </a:p>
          <a:p>
            <a:pPr eaLnBrk="1" hangingPunct="1">
              <a:lnSpc>
                <a:spcPct val="90000"/>
              </a:lnSpc>
              <a:buFont typeface="Wingdings" panose="05000000000000000000" pitchFamily="2" charset="2"/>
              <a:buNone/>
            </a:pPr>
            <a:r>
              <a:rPr lang="zh-CN" altLang="en-US" sz="2400"/>
              <a:t> 		若</a:t>
            </a:r>
            <a:r>
              <a:rPr lang="en-US" altLang="zh-CN" sz="2400"/>
              <a:t>X→Y</a:t>
            </a:r>
            <a:r>
              <a:rPr lang="zh-CN" altLang="en-US" sz="2400"/>
              <a:t>，则</a:t>
            </a:r>
            <a:r>
              <a:rPr lang="en-US" altLang="zh-CN" sz="2400"/>
              <a:t>X→→Y</a:t>
            </a:r>
            <a:r>
              <a:rPr lang="zh-CN" altLang="en-US" sz="2400"/>
              <a:t>。</a:t>
            </a:r>
            <a:endParaRPr lang="zh-CN" altLang="en-US" sz="2400"/>
          </a:p>
          <a:p>
            <a:pPr eaLnBrk="1" hangingPunct="1">
              <a:lnSpc>
                <a:spcPct val="90000"/>
              </a:lnSpc>
              <a:buFont typeface="Wingdings" panose="05000000000000000000" pitchFamily="2" charset="2"/>
              <a:buNone/>
            </a:pPr>
            <a:endParaRPr lang="zh-CN" altLang="en-US" sz="2400"/>
          </a:p>
          <a:p>
            <a:pPr eaLnBrk="1" hangingPunct="1">
              <a:lnSpc>
                <a:spcPct val="90000"/>
              </a:lnSpc>
              <a:buFont typeface="Wingdings" panose="05000000000000000000" pitchFamily="2" charset="2"/>
              <a:buNone/>
            </a:pPr>
            <a:r>
              <a:rPr lang="zh-CN" altLang="en-US" sz="2400"/>
              <a:t>（</a:t>
            </a:r>
            <a:r>
              <a:rPr lang="en-US" altLang="zh-CN" sz="2400"/>
              <a:t>4</a:t>
            </a:r>
            <a:r>
              <a:rPr lang="zh-CN" altLang="en-US" sz="2400"/>
              <a:t>）若</a:t>
            </a:r>
            <a:r>
              <a:rPr lang="en-US" altLang="zh-CN" sz="2400"/>
              <a:t>X→→Y</a:t>
            </a:r>
            <a:r>
              <a:rPr lang="zh-CN" altLang="en-US" sz="2400"/>
              <a:t>，</a:t>
            </a:r>
            <a:r>
              <a:rPr lang="en-US" altLang="zh-CN" sz="2400"/>
              <a:t>X→→Z</a:t>
            </a:r>
            <a:r>
              <a:rPr lang="zh-CN" altLang="en-US" sz="2400"/>
              <a:t>，则</a:t>
            </a:r>
            <a:r>
              <a:rPr lang="en-US" altLang="zh-CN" sz="2400"/>
              <a:t>X→→Y</a:t>
            </a:r>
            <a:r>
              <a:rPr lang="en-US" altLang="zh-CN" sz="2400">
                <a:sym typeface="Symbol" panose="05050102010706020507" pitchFamily="18" charset="2"/>
              </a:rPr>
              <a:t></a:t>
            </a:r>
            <a:r>
              <a:rPr lang="en-US" altLang="zh-CN" sz="2400"/>
              <a:t> Z</a:t>
            </a:r>
            <a:r>
              <a:rPr lang="zh-CN" altLang="en-US" sz="2400"/>
              <a:t>。</a:t>
            </a:r>
            <a:endParaRPr lang="zh-CN" altLang="en-US" sz="2400"/>
          </a:p>
          <a:p>
            <a:pPr eaLnBrk="1" hangingPunct="1">
              <a:lnSpc>
                <a:spcPct val="90000"/>
              </a:lnSpc>
              <a:buFont typeface="Wingdings" panose="05000000000000000000" pitchFamily="2" charset="2"/>
              <a:buNone/>
            </a:pPr>
            <a:endParaRPr lang="zh-CN" altLang="en-US" sz="2400"/>
          </a:p>
          <a:p>
            <a:pPr eaLnBrk="1" hangingPunct="1">
              <a:lnSpc>
                <a:spcPct val="90000"/>
              </a:lnSpc>
              <a:buFont typeface="Wingdings" panose="05000000000000000000" pitchFamily="2" charset="2"/>
              <a:buNone/>
            </a:pPr>
            <a:r>
              <a:rPr lang="zh-CN" altLang="en-US" sz="2400"/>
              <a:t>（</a:t>
            </a:r>
            <a:r>
              <a:rPr lang="en-US" altLang="zh-CN" sz="2400"/>
              <a:t>5</a:t>
            </a:r>
            <a:r>
              <a:rPr lang="zh-CN" altLang="en-US" sz="2400"/>
              <a:t>）若</a:t>
            </a:r>
            <a:r>
              <a:rPr lang="en-US" altLang="zh-CN" sz="2400"/>
              <a:t>X→→Y</a:t>
            </a:r>
            <a:r>
              <a:rPr lang="zh-CN" altLang="en-US" sz="2400"/>
              <a:t>，</a:t>
            </a:r>
            <a:r>
              <a:rPr lang="en-US" altLang="zh-CN" sz="2400"/>
              <a:t>X→→Z</a:t>
            </a:r>
            <a:r>
              <a:rPr lang="zh-CN" altLang="en-US" sz="2400"/>
              <a:t>，则</a:t>
            </a:r>
            <a:r>
              <a:rPr lang="en-US" altLang="zh-CN" sz="2400"/>
              <a:t>X→→Y∩Z</a:t>
            </a:r>
            <a:r>
              <a:rPr lang="zh-CN" altLang="en-US" sz="2400"/>
              <a:t>。</a:t>
            </a:r>
            <a:endParaRPr lang="zh-CN" altLang="en-US" sz="2400"/>
          </a:p>
          <a:p>
            <a:pPr eaLnBrk="1" hangingPunct="1">
              <a:lnSpc>
                <a:spcPct val="90000"/>
              </a:lnSpc>
              <a:buFont typeface="Wingdings" panose="05000000000000000000" pitchFamily="2" charset="2"/>
              <a:buNone/>
            </a:pPr>
            <a:endParaRPr lang="zh-CN" altLang="en-US" sz="2400"/>
          </a:p>
          <a:p>
            <a:pPr eaLnBrk="1" hangingPunct="1">
              <a:lnSpc>
                <a:spcPct val="90000"/>
              </a:lnSpc>
              <a:buFont typeface="Wingdings" panose="05000000000000000000" pitchFamily="2" charset="2"/>
              <a:buNone/>
            </a:pPr>
            <a:r>
              <a:rPr lang="zh-CN" altLang="en-US" sz="2400"/>
              <a:t>（</a:t>
            </a:r>
            <a:r>
              <a:rPr lang="en-US" altLang="zh-CN" sz="2400"/>
              <a:t>6</a:t>
            </a:r>
            <a:r>
              <a:rPr lang="zh-CN" altLang="en-US" sz="2400"/>
              <a:t>）若</a:t>
            </a:r>
            <a:r>
              <a:rPr lang="en-US" altLang="zh-CN" sz="2400"/>
              <a:t>X→→Y</a:t>
            </a:r>
            <a:r>
              <a:rPr lang="zh-CN" altLang="en-US" sz="2400"/>
              <a:t>，</a:t>
            </a:r>
            <a:r>
              <a:rPr lang="en-US" altLang="zh-CN" sz="2400"/>
              <a:t>X→→Z</a:t>
            </a:r>
            <a:r>
              <a:rPr lang="zh-CN" altLang="en-US" sz="2400"/>
              <a:t>，则</a:t>
            </a:r>
            <a:r>
              <a:rPr lang="en-US" altLang="zh-CN" sz="2400"/>
              <a:t>X→→Y-Z</a:t>
            </a:r>
            <a:r>
              <a:rPr lang="zh-CN" altLang="en-US" sz="2400"/>
              <a:t>，		</a:t>
            </a:r>
            <a:r>
              <a:rPr lang="en-US" altLang="zh-CN" sz="2400"/>
              <a:t>X→→Z -Y</a:t>
            </a:r>
            <a:r>
              <a:rPr lang="zh-CN" altLang="en-US" sz="2400"/>
              <a:t>。</a:t>
            </a:r>
            <a:endParaRPr lang="zh-CN" altLang="en-US" sz="2400"/>
          </a:p>
        </p:txBody>
      </p:sp>
      <p:sp>
        <p:nvSpPr>
          <p:cNvPr id="4" name="日期占位符 3"/>
          <p:cNvSpPr>
            <a:spLocks noGrp="1"/>
          </p:cNvSpPr>
          <p:nvPr>
            <p:ph type="dt" sz="quarter" idx="10"/>
          </p:nvPr>
        </p:nvSpPr>
        <p:spPr/>
        <p:txBody>
          <a:bodyPr/>
          <a:lstStyle/>
          <a:p>
            <a:pPr>
              <a:defRPr/>
            </a:pPr>
            <a:fld id="{B3CF27D2-F480-4E25-B859-CB8CAC4757A0}" type="datetime1">
              <a:rPr lang="zh-CN" altLang="en-US"/>
            </a:fld>
            <a:endParaRPr lang="en-US" altLang="zh-CN"/>
          </a:p>
        </p:txBody>
      </p:sp>
      <p:sp>
        <p:nvSpPr>
          <p:cNvPr id="747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p:cNvSpPr>
          <p:nvPr>
            <p:ph type="title"/>
          </p:nvPr>
        </p:nvSpPr>
        <p:spPr/>
        <p:txBody>
          <a:bodyPr/>
          <a:lstStyle/>
          <a:p>
            <a:pPr eaLnBrk="1" hangingPunct="1"/>
            <a:r>
              <a:rPr lang="en-US" altLang="zh-CN"/>
              <a:t>5.</a:t>
            </a:r>
            <a:r>
              <a:rPr lang="zh-CN" altLang="en-US"/>
              <a:t>关系模型的优缺点</a:t>
            </a:r>
            <a:endParaRPr lang="zh-CN" altLang="en-US"/>
          </a:p>
        </p:txBody>
      </p:sp>
      <p:sp>
        <p:nvSpPr>
          <p:cNvPr id="345091" name="Rectangle 3"/>
          <p:cNvSpPr>
            <a:spLocks noGrp="1" noRot="1"/>
          </p:cNvSpPr>
          <p:nvPr>
            <p:ph idx="1"/>
          </p:nvPr>
        </p:nvSpPr>
        <p:spPr/>
        <p:txBody>
          <a:bodyPr/>
          <a:lstStyle/>
          <a:p>
            <a:pPr algn="just" eaLnBrk="1" hangingPunct="1"/>
            <a:r>
              <a:rPr lang="zh-CN" altLang="en-US" sz="2800"/>
              <a:t>优点</a:t>
            </a:r>
            <a:endParaRPr lang="zh-CN" altLang="en-US" sz="2800"/>
          </a:p>
          <a:p>
            <a:pPr lvl="1" algn="just" eaLnBrk="1" hangingPunct="1"/>
            <a:r>
              <a:rPr lang="zh-CN" altLang="en-US" b="1"/>
              <a:t>建立在严格的数学概念的基础上</a:t>
            </a:r>
            <a:endParaRPr lang="zh-CN" altLang="en-US" b="1"/>
          </a:p>
          <a:p>
            <a:pPr lvl="1" algn="just" eaLnBrk="1" hangingPunct="1"/>
            <a:r>
              <a:rPr lang="zh-CN" altLang="en-US" b="1"/>
              <a:t>概念单一。数据结构简单、清晰，用户易懂易用</a:t>
            </a:r>
            <a:endParaRPr lang="zh-CN" altLang="en-US" b="1"/>
          </a:p>
          <a:p>
            <a:pPr lvl="2" algn="just" eaLnBrk="1" hangingPunct="1"/>
            <a:r>
              <a:rPr lang="zh-CN" altLang="en-US" sz="2000"/>
              <a:t>实体和各类联系都用关系来表示。</a:t>
            </a:r>
            <a:endParaRPr lang="zh-CN" altLang="en-US" sz="2000"/>
          </a:p>
          <a:p>
            <a:pPr lvl="2" algn="just" eaLnBrk="1" hangingPunct="1"/>
            <a:r>
              <a:rPr lang="zh-CN" altLang="en-US" sz="2000"/>
              <a:t>对数据的检索结果也是关系</a:t>
            </a:r>
            <a:r>
              <a:rPr lang="zh-CN" altLang="en-US" sz="2000" b="1"/>
              <a:t>。</a:t>
            </a:r>
            <a:endParaRPr lang="zh-CN" altLang="en-US" sz="2000" b="1"/>
          </a:p>
          <a:p>
            <a:pPr lvl="1" algn="just" eaLnBrk="1" hangingPunct="1"/>
            <a:r>
              <a:rPr lang="zh-CN" altLang="en-US" b="1"/>
              <a:t>关系模型的存取路径对用户透明</a:t>
            </a:r>
            <a:endParaRPr lang="zh-CN" altLang="en-US" b="1"/>
          </a:p>
          <a:p>
            <a:pPr lvl="2" algn="just" eaLnBrk="1" hangingPunct="1">
              <a:lnSpc>
                <a:spcPct val="120000"/>
              </a:lnSpc>
            </a:pPr>
            <a:r>
              <a:rPr lang="zh-CN" altLang="en-US" sz="2000"/>
              <a:t>具有更高的数据独立性，更好的安全保密性</a:t>
            </a:r>
            <a:endParaRPr lang="zh-CN" altLang="en-US" sz="2000"/>
          </a:p>
          <a:p>
            <a:pPr lvl="2" algn="just" eaLnBrk="1" hangingPunct="1">
              <a:lnSpc>
                <a:spcPct val="120000"/>
              </a:lnSpc>
            </a:pPr>
            <a:r>
              <a:rPr lang="zh-CN" altLang="en-US" sz="2000"/>
              <a:t>简化了程序员的工作和数据库开发建立的工作</a:t>
            </a:r>
            <a:endParaRPr lang="zh-CN" altLang="en-US" sz="2000"/>
          </a:p>
        </p:txBody>
      </p:sp>
      <p:sp>
        <p:nvSpPr>
          <p:cNvPr id="10138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C0D4F0C8-3757-4864-B3F8-72E42CA50F6E}"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5091">
                                            <p:txEl>
                                              <p:pRg st="1" end="1"/>
                                            </p:txEl>
                                          </p:spTgt>
                                        </p:tgtEl>
                                        <p:attrNameLst>
                                          <p:attrName>style.visibility</p:attrName>
                                        </p:attrNameLst>
                                      </p:cBhvr>
                                      <p:to>
                                        <p:strVal val="visible"/>
                                      </p:to>
                                    </p:set>
                                    <p:animEffect transition="in" filter="blinds(horizontal)">
                                      <p:cBhvr>
                                        <p:cTn id="7" dur="500"/>
                                        <p:tgtEl>
                                          <p:spTgt spid="3450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5091">
                                            <p:txEl>
                                              <p:pRg st="2" end="2"/>
                                            </p:txEl>
                                          </p:spTgt>
                                        </p:tgtEl>
                                        <p:attrNameLst>
                                          <p:attrName>style.visibility</p:attrName>
                                        </p:attrNameLst>
                                      </p:cBhvr>
                                      <p:to>
                                        <p:strVal val="visible"/>
                                      </p:to>
                                    </p:set>
                                    <p:animEffect transition="in" filter="blinds(horizontal)">
                                      <p:cBhvr>
                                        <p:cTn id="12" dur="500"/>
                                        <p:tgtEl>
                                          <p:spTgt spid="3450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5091">
                                            <p:txEl>
                                              <p:pRg st="3" end="3"/>
                                            </p:txEl>
                                          </p:spTgt>
                                        </p:tgtEl>
                                        <p:attrNameLst>
                                          <p:attrName>style.visibility</p:attrName>
                                        </p:attrNameLst>
                                      </p:cBhvr>
                                      <p:to>
                                        <p:strVal val="visible"/>
                                      </p:to>
                                    </p:set>
                                    <p:animEffect transition="in" filter="blinds(horizontal)">
                                      <p:cBhvr>
                                        <p:cTn id="17" dur="500"/>
                                        <p:tgtEl>
                                          <p:spTgt spid="3450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5091">
                                            <p:txEl>
                                              <p:pRg st="4" end="4"/>
                                            </p:txEl>
                                          </p:spTgt>
                                        </p:tgtEl>
                                        <p:attrNameLst>
                                          <p:attrName>style.visibility</p:attrName>
                                        </p:attrNameLst>
                                      </p:cBhvr>
                                      <p:to>
                                        <p:strVal val="visible"/>
                                      </p:to>
                                    </p:set>
                                    <p:animEffect transition="in" filter="blinds(horizontal)">
                                      <p:cBhvr>
                                        <p:cTn id="22" dur="500"/>
                                        <p:tgtEl>
                                          <p:spTgt spid="34509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45091">
                                            <p:txEl>
                                              <p:pRg st="5" end="5"/>
                                            </p:txEl>
                                          </p:spTgt>
                                        </p:tgtEl>
                                        <p:attrNameLst>
                                          <p:attrName>style.visibility</p:attrName>
                                        </p:attrNameLst>
                                      </p:cBhvr>
                                      <p:to>
                                        <p:strVal val="visible"/>
                                      </p:to>
                                    </p:set>
                                    <p:animEffect transition="in" filter="blinds(horizontal)">
                                      <p:cBhvr>
                                        <p:cTn id="27" dur="500"/>
                                        <p:tgtEl>
                                          <p:spTgt spid="34509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45091">
                                            <p:txEl>
                                              <p:pRg st="6" end="6"/>
                                            </p:txEl>
                                          </p:spTgt>
                                        </p:tgtEl>
                                        <p:attrNameLst>
                                          <p:attrName>style.visibility</p:attrName>
                                        </p:attrNameLst>
                                      </p:cBhvr>
                                      <p:to>
                                        <p:strVal val="visible"/>
                                      </p:to>
                                    </p:set>
                                    <p:animEffect transition="in" filter="blinds(horizontal)">
                                      <p:cBhvr>
                                        <p:cTn id="32" dur="500"/>
                                        <p:tgtEl>
                                          <p:spTgt spid="34509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45091">
                                            <p:txEl>
                                              <p:pRg st="7" end="7"/>
                                            </p:txEl>
                                          </p:spTgt>
                                        </p:tgtEl>
                                        <p:attrNameLst>
                                          <p:attrName>style.visibility</p:attrName>
                                        </p:attrNameLst>
                                      </p:cBhvr>
                                      <p:to>
                                        <p:strVal val="visible"/>
                                      </p:to>
                                    </p:set>
                                    <p:animEffect transition="in" filter="blinds(horizontal)">
                                      <p:cBhvr>
                                        <p:cTn id="37" dur="500"/>
                                        <p:tgtEl>
                                          <p:spTgt spid="3450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p:cNvSpPr>
          <p:nvPr>
            <p:ph type="title"/>
          </p:nvPr>
        </p:nvSpPr>
        <p:spPr/>
        <p:txBody>
          <a:bodyPr/>
          <a:lstStyle/>
          <a:p>
            <a:pPr eaLnBrk="1" hangingPunct="1"/>
            <a:r>
              <a:rPr lang="zh-CN" altLang="en-US"/>
              <a:t>多值依赖与函数依赖的区别</a:t>
            </a:r>
            <a:endParaRPr lang="zh-CN" altLang="en-US"/>
          </a:p>
        </p:txBody>
      </p:sp>
      <p:sp>
        <p:nvSpPr>
          <p:cNvPr id="75779" name="Rectangle 3"/>
          <p:cNvSpPr>
            <a:spLocks noGrp="1" noRot="1"/>
          </p:cNvSpPr>
          <p:nvPr>
            <p:ph idx="1"/>
          </p:nvPr>
        </p:nvSpPr>
        <p:spPr>
          <a:xfrm>
            <a:off x="609600" y="1989138"/>
            <a:ext cx="8153400" cy="4110037"/>
          </a:xfrm>
        </p:spPr>
        <p:txBody>
          <a:bodyPr/>
          <a:lstStyle/>
          <a:p>
            <a:pPr eaLnBrk="1" hangingPunct="1">
              <a:lnSpc>
                <a:spcPct val="90000"/>
              </a:lnSpc>
              <a:buFont typeface="Wingdings" panose="05000000000000000000" pitchFamily="2" charset="2"/>
              <a:buNone/>
            </a:pPr>
            <a:r>
              <a:rPr lang="en-US" altLang="zh-CN" sz="2400"/>
              <a:t>(1) </a:t>
            </a:r>
            <a:r>
              <a:rPr lang="zh-CN" altLang="en-US" sz="2400"/>
              <a:t>有效性</a:t>
            </a:r>
            <a:endParaRPr lang="zh-CN" altLang="en-US" sz="2400"/>
          </a:p>
          <a:p>
            <a:pPr eaLnBrk="1" hangingPunct="1">
              <a:lnSpc>
                <a:spcPct val="90000"/>
              </a:lnSpc>
            </a:pPr>
            <a:r>
              <a:rPr lang="zh-CN" altLang="en-US" sz="2400"/>
              <a:t>多值依赖的有效性与属性集的范围有关</a:t>
            </a:r>
            <a:endParaRPr lang="zh-CN" altLang="en-US" sz="2400"/>
          </a:p>
          <a:p>
            <a:pPr lvl="1" eaLnBrk="1" hangingPunct="1">
              <a:lnSpc>
                <a:spcPct val="120000"/>
              </a:lnSpc>
              <a:buFont typeface="Wingdings" panose="05000000000000000000" pitchFamily="2" charset="2"/>
              <a:buNone/>
            </a:pPr>
            <a:r>
              <a:rPr lang="zh-CN" altLang="en-US"/>
              <a:t>若</a:t>
            </a:r>
            <a:r>
              <a:rPr lang="en-US" altLang="zh-CN"/>
              <a:t>X→→Y</a:t>
            </a:r>
            <a:r>
              <a:rPr lang="zh-CN" altLang="en-US"/>
              <a:t>在</a:t>
            </a:r>
            <a:r>
              <a:rPr lang="en-US" altLang="zh-CN"/>
              <a:t>U</a:t>
            </a:r>
            <a:r>
              <a:rPr lang="zh-CN" altLang="en-US"/>
              <a:t>上成立，则在</a:t>
            </a:r>
            <a:r>
              <a:rPr lang="en-US" altLang="zh-CN"/>
              <a:t>W</a:t>
            </a:r>
            <a:r>
              <a:rPr lang="zh-CN" altLang="en-US"/>
              <a:t>（</a:t>
            </a:r>
            <a:r>
              <a:rPr lang="en-US" altLang="zh-CN"/>
              <a:t>X Y </a:t>
            </a:r>
            <a:r>
              <a:rPr lang="en-US" altLang="zh-CN">
                <a:sym typeface="Symbol" panose="05050102010706020507" pitchFamily="18" charset="2"/>
              </a:rPr>
              <a:t></a:t>
            </a:r>
            <a:r>
              <a:rPr lang="en-US" altLang="zh-CN"/>
              <a:t> W </a:t>
            </a:r>
            <a:r>
              <a:rPr lang="en-US" altLang="zh-CN">
                <a:sym typeface="Symbol" panose="05050102010706020507" pitchFamily="18" charset="2"/>
              </a:rPr>
              <a:t></a:t>
            </a:r>
            <a:r>
              <a:rPr lang="en-US" altLang="zh-CN"/>
              <a:t> U</a:t>
            </a:r>
            <a:r>
              <a:rPr lang="zh-CN" altLang="en-US"/>
              <a:t>）上一定成立；反之则不然，即</a:t>
            </a:r>
            <a:r>
              <a:rPr lang="en-US" altLang="zh-CN"/>
              <a:t>X→→Y</a:t>
            </a:r>
            <a:r>
              <a:rPr lang="zh-CN" altLang="en-US"/>
              <a:t>在</a:t>
            </a:r>
            <a:r>
              <a:rPr lang="en-US" altLang="zh-CN"/>
              <a:t>W</a:t>
            </a:r>
            <a:r>
              <a:rPr lang="zh-CN" altLang="en-US"/>
              <a:t>（</a:t>
            </a:r>
            <a:r>
              <a:rPr lang="en-US" altLang="zh-CN"/>
              <a:t>W </a:t>
            </a:r>
            <a:r>
              <a:rPr lang="en-US" altLang="zh-CN">
                <a:sym typeface="Symbol" panose="05050102010706020507" pitchFamily="18" charset="2"/>
              </a:rPr>
              <a:t></a:t>
            </a:r>
            <a:r>
              <a:rPr lang="en-US" altLang="zh-CN"/>
              <a:t>  U</a:t>
            </a:r>
            <a:r>
              <a:rPr lang="zh-CN" altLang="en-US"/>
              <a:t>）上成立，在</a:t>
            </a:r>
            <a:r>
              <a:rPr lang="en-US" altLang="zh-CN"/>
              <a:t>U</a:t>
            </a:r>
            <a:r>
              <a:rPr lang="zh-CN" altLang="en-US"/>
              <a:t>上并不一定成立</a:t>
            </a:r>
            <a:endParaRPr lang="zh-CN" altLang="en-US"/>
          </a:p>
          <a:p>
            <a:pPr lvl="1" eaLnBrk="1" hangingPunct="1">
              <a:lnSpc>
                <a:spcPct val="120000"/>
              </a:lnSpc>
            </a:pPr>
            <a:r>
              <a:rPr lang="zh-CN" altLang="en-US"/>
              <a:t>多值依赖的定义中不仅涉及属性组 </a:t>
            </a:r>
            <a:r>
              <a:rPr lang="en-US" altLang="zh-CN"/>
              <a:t>X</a:t>
            </a:r>
            <a:r>
              <a:rPr lang="zh-CN" altLang="en-US"/>
              <a:t>和 </a:t>
            </a:r>
            <a:r>
              <a:rPr lang="en-US" altLang="zh-CN"/>
              <a:t>Y</a:t>
            </a:r>
            <a:r>
              <a:rPr lang="zh-CN" altLang="en-US"/>
              <a:t>，而且涉及</a:t>
            </a:r>
            <a:r>
              <a:rPr lang="en-US" altLang="zh-CN"/>
              <a:t>U</a:t>
            </a:r>
            <a:r>
              <a:rPr lang="zh-CN" altLang="en-US"/>
              <a:t>中其余属性</a:t>
            </a:r>
            <a:r>
              <a:rPr lang="en-US" altLang="zh-CN"/>
              <a:t>Z</a:t>
            </a:r>
            <a:r>
              <a:rPr lang="zh-CN" altLang="en-US"/>
              <a:t>。</a:t>
            </a:r>
            <a:endParaRPr lang="zh-CN" altLang="en-US"/>
          </a:p>
          <a:p>
            <a:pPr lvl="1" eaLnBrk="1" hangingPunct="1">
              <a:lnSpc>
                <a:spcPct val="120000"/>
              </a:lnSpc>
            </a:pPr>
            <a:r>
              <a:rPr lang="zh-CN" altLang="en-US"/>
              <a:t>一般地，在</a:t>
            </a:r>
            <a:r>
              <a:rPr lang="en-US" altLang="zh-CN"/>
              <a:t>R</a:t>
            </a:r>
            <a:r>
              <a:rPr lang="zh-CN" altLang="en-US"/>
              <a:t>（</a:t>
            </a:r>
            <a:r>
              <a:rPr lang="en-US" altLang="zh-CN"/>
              <a:t>U</a:t>
            </a:r>
            <a:r>
              <a:rPr lang="zh-CN" altLang="en-US"/>
              <a:t>）上若有</a:t>
            </a:r>
            <a:r>
              <a:rPr lang="en-US" altLang="zh-CN"/>
              <a:t>X→→Y</a:t>
            </a:r>
            <a:r>
              <a:rPr lang="zh-CN" altLang="en-US"/>
              <a:t>在</a:t>
            </a:r>
            <a:r>
              <a:rPr lang="en-US" altLang="zh-CN"/>
              <a:t>W</a:t>
            </a:r>
            <a:r>
              <a:rPr lang="zh-CN" altLang="en-US"/>
              <a:t>（</a:t>
            </a:r>
            <a:r>
              <a:rPr lang="en-US" altLang="zh-CN"/>
              <a:t>W </a:t>
            </a:r>
            <a:r>
              <a:rPr lang="en-US" altLang="zh-CN">
                <a:sym typeface="Symbol" panose="05050102010706020507" pitchFamily="18" charset="2"/>
              </a:rPr>
              <a:t></a:t>
            </a:r>
            <a:r>
              <a:rPr lang="en-US" altLang="zh-CN"/>
              <a:t>  U</a:t>
            </a:r>
            <a:r>
              <a:rPr lang="zh-CN" altLang="en-US"/>
              <a:t>）上成立，则称</a:t>
            </a:r>
            <a:r>
              <a:rPr lang="en-US" altLang="zh-CN"/>
              <a:t>X→→Y</a:t>
            </a:r>
            <a:r>
              <a:rPr lang="zh-CN" altLang="en-US"/>
              <a:t>为</a:t>
            </a:r>
            <a:r>
              <a:rPr lang="en-US" altLang="zh-CN"/>
              <a:t>R</a:t>
            </a:r>
            <a:r>
              <a:rPr lang="zh-CN" altLang="en-US"/>
              <a:t>（</a:t>
            </a:r>
            <a:r>
              <a:rPr lang="en-US" altLang="zh-CN"/>
              <a:t>U</a:t>
            </a:r>
            <a:r>
              <a:rPr lang="zh-CN" altLang="en-US"/>
              <a:t>）的嵌入型多值依赖</a:t>
            </a:r>
            <a:endParaRPr lang="zh-CN" altLang="en-US"/>
          </a:p>
        </p:txBody>
      </p:sp>
      <p:sp>
        <p:nvSpPr>
          <p:cNvPr id="4" name="日期占位符 3"/>
          <p:cNvSpPr>
            <a:spLocks noGrp="1"/>
          </p:cNvSpPr>
          <p:nvPr>
            <p:ph type="dt" sz="quarter" idx="10"/>
          </p:nvPr>
        </p:nvSpPr>
        <p:spPr/>
        <p:txBody>
          <a:bodyPr/>
          <a:lstStyle/>
          <a:p>
            <a:pPr>
              <a:defRPr/>
            </a:pPr>
            <a:fld id="{831B5ABC-F09C-4C75-A989-4FCD37FAEB44}" type="datetime1">
              <a:rPr lang="zh-CN" altLang="en-US"/>
            </a:fld>
            <a:endParaRPr lang="en-US" altLang="zh-CN"/>
          </a:p>
        </p:txBody>
      </p:sp>
      <p:sp>
        <p:nvSpPr>
          <p:cNvPr id="757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p:cNvSpPr>
          <p:nvPr>
            <p:ph type="title"/>
          </p:nvPr>
        </p:nvSpPr>
        <p:spPr/>
        <p:txBody>
          <a:bodyPr/>
          <a:lstStyle/>
          <a:p>
            <a:pPr eaLnBrk="1" hangingPunct="1"/>
            <a:r>
              <a:rPr lang="zh-CN" altLang="en-US"/>
              <a:t>多值依赖与函数依赖的区别</a:t>
            </a:r>
            <a:endParaRPr lang="zh-CN" altLang="en-US"/>
          </a:p>
        </p:txBody>
      </p:sp>
      <p:sp>
        <p:nvSpPr>
          <p:cNvPr id="76803" name="Rectangle 3"/>
          <p:cNvSpPr>
            <a:spLocks noGrp="1" noRot="1"/>
          </p:cNvSpPr>
          <p:nvPr>
            <p:ph idx="1"/>
          </p:nvPr>
        </p:nvSpPr>
        <p:spPr/>
        <p:txBody>
          <a:bodyPr/>
          <a:lstStyle/>
          <a:p>
            <a:pPr eaLnBrk="1" hangingPunct="1">
              <a:lnSpc>
                <a:spcPct val="130000"/>
              </a:lnSpc>
            </a:pPr>
            <a:r>
              <a:rPr lang="zh-CN" altLang="en-US" sz="2400"/>
              <a:t>只要在</a:t>
            </a:r>
            <a:r>
              <a:rPr lang="en-US" altLang="zh-CN" sz="2400"/>
              <a:t>R</a:t>
            </a:r>
            <a:r>
              <a:rPr lang="zh-CN" altLang="en-US" sz="2400"/>
              <a:t>（</a:t>
            </a:r>
            <a:r>
              <a:rPr lang="en-US" altLang="zh-CN" sz="2400"/>
              <a:t>U</a:t>
            </a:r>
            <a:r>
              <a:rPr lang="zh-CN" altLang="en-US" sz="2400"/>
              <a:t>）的任何一个关系</a:t>
            </a:r>
            <a:r>
              <a:rPr lang="en-US" altLang="zh-CN" sz="2400"/>
              <a:t>r</a:t>
            </a:r>
            <a:r>
              <a:rPr lang="zh-CN" altLang="en-US" sz="2400"/>
              <a:t>中，元组在</a:t>
            </a:r>
            <a:r>
              <a:rPr lang="en-US" altLang="zh-CN" sz="2400"/>
              <a:t>X</a:t>
            </a:r>
            <a:r>
              <a:rPr lang="zh-CN" altLang="en-US" sz="2400"/>
              <a:t>和</a:t>
            </a:r>
            <a:r>
              <a:rPr lang="en-US" altLang="zh-CN" sz="2400"/>
              <a:t>Y</a:t>
            </a:r>
            <a:r>
              <a:rPr lang="zh-CN" altLang="en-US" sz="2400"/>
              <a:t>上的值满足定义</a:t>
            </a:r>
            <a:r>
              <a:rPr lang="en-US" altLang="zh-CN" sz="2400"/>
              <a:t>5.l</a:t>
            </a:r>
            <a:r>
              <a:rPr lang="zh-CN" altLang="en-US" sz="2400"/>
              <a:t>（函数依赖），</a:t>
            </a:r>
            <a:endParaRPr lang="zh-CN" altLang="en-US" sz="2400"/>
          </a:p>
          <a:p>
            <a:pPr eaLnBrk="1" hangingPunct="1">
              <a:lnSpc>
                <a:spcPct val="130000"/>
              </a:lnSpc>
              <a:buFont typeface="Wingdings" panose="05000000000000000000" pitchFamily="2" charset="2"/>
              <a:buNone/>
            </a:pPr>
            <a:r>
              <a:rPr lang="zh-CN" altLang="en-US" sz="2400"/>
              <a:t>   则函数依赖</a:t>
            </a:r>
            <a:r>
              <a:rPr lang="en-US" altLang="zh-CN" sz="2400"/>
              <a:t>X→Y</a:t>
            </a:r>
            <a:r>
              <a:rPr lang="zh-CN" altLang="en-US" sz="2400"/>
              <a:t>在任何属性集</a:t>
            </a:r>
            <a:r>
              <a:rPr lang="en-US" altLang="zh-CN" sz="2400"/>
              <a:t>W</a:t>
            </a:r>
            <a:r>
              <a:rPr lang="zh-CN" altLang="en-US" sz="2400"/>
              <a:t>（</a:t>
            </a:r>
            <a:r>
              <a:rPr lang="en-US" altLang="zh-CN" sz="2400"/>
              <a:t>X Y </a:t>
            </a:r>
            <a:r>
              <a:rPr lang="en-US" altLang="zh-CN" sz="2400">
                <a:sym typeface="Symbol" panose="05050102010706020507" pitchFamily="18" charset="2"/>
              </a:rPr>
              <a:t></a:t>
            </a:r>
            <a:r>
              <a:rPr lang="en-US" altLang="zh-CN" sz="2400"/>
              <a:t> W </a:t>
            </a:r>
            <a:r>
              <a:rPr lang="en-US" altLang="zh-CN" sz="2400">
                <a:sym typeface="Symbol" panose="05050102010706020507" pitchFamily="18" charset="2"/>
              </a:rPr>
              <a:t></a:t>
            </a:r>
            <a:r>
              <a:rPr lang="en-US" altLang="zh-CN" sz="2400"/>
              <a:t>U</a:t>
            </a:r>
            <a:r>
              <a:rPr lang="zh-CN" altLang="en-US" sz="2400"/>
              <a:t>）上成立。</a:t>
            </a:r>
            <a:endParaRPr lang="zh-CN" altLang="en-US" sz="2400"/>
          </a:p>
        </p:txBody>
      </p:sp>
      <p:sp>
        <p:nvSpPr>
          <p:cNvPr id="4" name="日期占位符 3"/>
          <p:cNvSpPr>
            <a:spLocks noGrp="1"/>
          </p:cNvSpPr>
          <p:nvPr>
            <p:ph type="dt" sz="quarter" idx="10"/>
          </p:nvPr>
        </p:nvSpPr>
        <p:spPr/>
        <p:txBody>
          <a:bodyPr/>
          <a:lstStyle/>
          <a:p>
            <a:pPr>
              <a:defRPr/>
            </a:pPr>
            <a:fld id="{8F80E779-96FB-4D62-8B03-F20EF7F488B0}" type="datetime1">
              <a:rPr lang="zh-CN" altLang="en-US"/>
            </a:fld>
            <a:endParaRPr lang="en-US" altLang="zh-CN"/>
          </a:p>
        </p:txBody>
      </p:sp>
      <p:sp>
        <p:nvSpPr>
          <p:cNvPr id="768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p:cNvSpPr>
          <p:nvPr>
            <p:ph type="title"/>
          </p:nvPr>
        </p:nvSpPr>
        <p:spPr/>
        <p:txBody>
          <a:bodyPr/>
          <a:lstStyle/>
          <a:p>
            <a:pPr eaLnBrk="1" hangingPunct="1"/>
            <a:r>
              <a:rPr lang="zh-CN" altLang="en-US"/>
              <a:t>多值依赖（续）</a:t>
            </a:r>
            <a:endParaRPr lang="zh-CN" altLang="en-US"/>
          </a:p>
        </p:txBody>
      </p:sp>
      <p:sp>
        <p:nvSpPr>
          <p:cNvPr id="77827" name="Rectangle 3"/>
          <p:cNvSpPr>
            <a:spLocks noGrp="1" noRot="1"/>
          </p:cNvSpPr>
          <p:nvPr>
            <p:ph idx="1"/>
          </p:nvPr>
        </p:nvSpPr>
        <p:spPr/>
        <p:txBody>
          <a:bodyPr/>
          <a:lstStyle/>
          <a:p>
            <a:pPr eaLnBrk="1" hangingPunct="1">
              <a:buFont typeface="Wingdings" panose="05000000000000000000" pitchFamily="2" charset="2"/>
              <a:buNone/>
            </a:pPr>
            <a:r>
              <a:rPr lang="en-US" altLang="zh-CN" sz="2400"/>
              <a:t>(2) </a:t>
            </a:r>
            <a:endParaRPr lang="en-US" altLang="zh-CN" sz="2400"/>
          </a:p>
          <a:p>
            <a:pPr lvl="1" eaLnBrk="1" hangingPunct="1">
              <a:lnSpc>
                <a:spcPct val="130000"/>
              </a:lnSpc>
            </a:pPr>
            <a:r>
              <a:rPr lang="zh-CN" altLang="en-US"/>
              <a:t>若函数依赖</a:t>
            </a:r>
            <a:r>
              <a:rPr lang="en-US" altLang="zh-CN"/>
              <a:t>X→Y</a:t>
            </a:r>
            <a:r>
              <a:rPr lang="zh-CN" altLang="en-US"/>
              <a:t>在</a:t>
            </a:r>
            <a:r>
              <a:rPr lang="en-US" altLang="zh-CN"/>
              <a:t>R</a:t>
            </a:r>
            <a:r>
              <a:rPr lang="zh-CN" altLang="en-US"/>
              <a:t>（</a:t>
            </a:r>
            <a:r>
              <a:rPr lang="en-US" altLang="zh-CN"/>
              <a:t>U</a:t>
            </a:r>
            <a:r>
              <a:rPr lang="zh-CN" altLang="en-US"/>
              <a:t>）上成立，则对于任何</a:t>
            </a:r>
            <a:r>
              <a:rPr lang="en-US" altLang="zh-CN"/>
              <a:t>Y' </a:t>
            </a:r>
            <a:r>
              <a:rPr lang="en-US" altLang="zh-CN">
                <a:sym typeface="Symbol" panose="05050102010706020507" pitchFamily="18" charset="2"/>
              </a:rPr>
              <a:t></a:t>
            </a:r>
            <a:r>
              <a:rPr lang="en-US" altLang="zh-CN"/>
              <a:t> Y</a:t>
            </a:r>
            <a:r>
              <a:rPr lang="zh-CN" altLang="en-US"/>
              <a:t>均有</a:t>
            </a:r>
            <a:r>
              <a:rPr lang="en-US" altLang="zh-CN"/>
              <a:t>X→Y' </a:t>
            </a:r>
            <a:r>
              <a:rPr lang="zh-CN" altLang="en-US"/>
              <a:t>成立</a:t>
            </a:r>
            <a:endParaRPr lang="zh-CN" altLang="en-US"/>
          </a:p>
          <a:p>
            <a:pPr lvl="1" eaLnBrk="1" hangingPunct="1">
              <a:lnSpc>
                <a:spcPct val="130000"/>
              </a:lnSpc>
            </a:pPr>
            <a:r>
              <a:rPr lang="zh-CN" altLang="en-US"/>
              <a:t>多值依赖</a:t>
            </a:r>
            <a:r>
              <a:rPr lang="en-US" altLang="zh-CN"/>
              <a:t>X→→Y</a:t>
            </a:r>
            <a:r>
              <a:rPr lang="zh-CN" altLang="en-US"/>
              <a:t>若在</a:t>
            </a:r>
            <a:r>
              <a:rPr lang="en-US" altLang="zh-CN"/>
              <a:t>R(U)</a:t>
            </a:r>
            <a:r>
              <a:rPr lang="zh-CN" altLang="en-US"/>
              <a:t>上成立，不能断言对于任何</a:t>
            </a:r>
            <a:r>
              <a:rPr lang="en-US" altLang="zh-CN"/>
              <a:t>Y' </a:t>
            </a:r>
            <a:r>
              <a:rPr lang="en-US" altLang="zh-CN">
                <a:sym typeface="Symbol" panose="05050102010706020507" pitchFamily="18" charset="2"/>
              </a:rPr>
              <a:t></a:t>
            </a:r>
            <a:r>
              <a:rPr lang="en-US" altLang="zh-CN"/>
              <a:t> Y</a:t>
            </a:r>
            <a:r>
              <a:rPr lang="zh-CN" altLang="en-US"/>
              <a:t>有</a:t>
            </a:r>
            <a:r>
              <a:rPr lang="en-US" altLang="zh-CN"/>
              <a:t>X→→Y' </a:t>
            </a:r>
            <a:r>
              <a:rPr lang="zh-CN" altLang="en-US"/>
              <a:t>成立</a:t>
            </a:r>
            <a:endParaRPr lang="zh-CN" altLang="en-US"/>
          </a:p>
          <a:p>
            <a:pPr eaLnBrk="1" hangingPunct="1">
              <a:lnSpc>
                <a:spcPct val="130000"/>
              </a:lnSpc>
            </a:pPr>
            <a:endParaRPr lang="en-US" altLang="zh-CN" sz="2400"/>
          </a:p>
        </p:txBody>
      </p:sp>
      <p:sp>
        <p:nvSpPr>
          <p:cNvPr id="4" name="日期占位符 3"/>
          <p:cNvSpPr>
            <a:spLocks noGrp="1"/>
          </p:cNvSpPr>
          <p:nvPr>
            <p:ph type="dt" sz="quarter" idx="10"/>
          </p:nvPr>
        </p:nvSpPr>
        <p:spPr/>
        <p:txBody>
          <a:bodyPr/>
          <a:lstStyle/>
          <a:p>
            <a:pPr>
              <a:defRPr/>
            </a:pPr>
            <a:fld id="{1AE78114-5C97-4E7C-9AAB-8C5E2D15CC93}" type="datetime1">
              <a:rPr lang="zh-CN" altLang="en-US"/>
            </a:fld>
            <a:endParaRPr lang="en-US" altLang="zh-CN"/>
          </a:p>
        </p:txBody>
      </p:sp>
      <p:sp>
        <p:nvSpPr>
          <p:cNvPr id="778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p:cNvSpPr>
          <p:nvPr>
            <p:ph type="title"/>
          </p:nvPr>
        </p:nvSpPr>
        <p:spPr/>
        <p:txBody>
          <a:bodyPr/>
          <a:lstStyle/>
          <a:p>
            <a:pPr eaLnBrk="1" hangingPunct="1"/>
            <a:r>
              <a:rPr lang="zh-CN" altLang="en-US"/>
              <a:t>二、第四范式（</a:t>
            </a:r>
            <a:r>
              <a:rPr lang="en-US" altLang="zh-CN"/>
              <a:t>4NF</a:t>
            </a:r>
            <a:r>
              <a:rPr lang="zh-CN" altLang="en-US"/>
              <a:t>）</a:t>
            </a:r>
            <a:endParaRPr lang="zh-CN" altLang="en-US"/>
          </a:p>
        </p:txBody>
      </p:sp>
      <p:sp>
        <p:nvSpPr>
          <p:cNvPr id="78851" name="Rectangle 3"/>
          <p:cNvSpPr>
            <a:spLocks noGrp="1" noRot="1"/>
          </p:cNvSpPr>
          <p:nvPr>
            <p:ph idx="1"/>
          </p:nvPr>
        </p:nvSpPr>
        <p:spPr/>
        <p:txBody>
          <a:bodyPr/>
          <a:lstStyle/>
          <a:p>
            <a:pPr eaLnBrk="1" hangingPunct="1">
              <a:lnSpc>
                <a:spcPct val="130000"/>
              </a:lnSpc>
            </a:pPr>
            <a:r>
              <a:rPr lang="zh-CN" altLang="en-US" sz="2400"/>
              <a:t>定义</a:t>
            </a:r>
            <a:r>
              <a:rPr lang="en-US" altLang="zh-CN" sz="2400"/>
              <a:t>6.10   </a:t>
            </a:r>
            <a:r>
              <a:rPr lang="zh-CN" altLang="en-US" sz="2400"/>
              <a:t>关系模式</a:t>
            </a:r>
            <a:r>
              <a:rPr lang="en-US" altLang="zh-CN" sz="2400"/>
              <a:t>R&lt;U</a:t>
            </a:r>
            <a:r>
              <a:rPr lang="zh-CN" altLang="en-US" sz="2400"/>
              <a:t>，</a:t>
            </a:r>
            <a:r>
              <a:rPr lang="en-US" altLang="zh-CN" sz="2400"/>
              <a:t>F&gt;∈1NF</a:t>
            </a:r>
            <a:r>
              <a:rPr lang="zh-CN" altLang="en-US" sz="2400"/>
              <a:t>，如果对于</a:t>
            </a:r>
            <a:r>
              <a:rPr lang="en-US" altLang="zh-CN" sz="2400"/>
              <a:t>R</a:t>
            </a:r>
            <a:r>
              <a:rPr lang="zh-CN" altLang="en-US" sz="2400"/>
              <a:t>的每个非平凡多值依赖</a:t>
            </a:r>
            <a:r>
              <a:rPr lang="en-US" altLang="zh-CN" sz="2400"/>
              <a:t>X→→Y</a:t>
            </a:r>
            <a:r>
              <a:rPr lang="zh-CN" altLang="en-US" sz="2400"/>
              <a:t>（</a:t>
            </a:r>
            <a:r>
              <a:rPr lang="en-US" altLang="zh-CN" sz="2400"/>
              <a:t>Y </a:t>
            </a:r>
            <a:r>
              <a:rPr lang="en-US" altLang="zh-CN" sz="2400">
                <a:sym typeface="Symbol" panose="05050102010706020507" pitchFamily="18" charset="2"/>
              </a:rPr>
              <a:t></a:t>
            </a:r>
            <a:r>
              <a:rPr lang="en-US" altLang="zh-CN" sz="2400"/>
              <a:t> X</a:t>
            </a:r>
            <a:r>
              <a:rPr lang="zh-CN" altLang="en-US" sz="2400"/>
              <a:t>），</a:t>
            </a:r>
            <a:r>
              <a:rPr lang="en-US" altLang="zh-CN" sz="2400"/>
              <a:t>X</a:t>
            </a:r>
            <a:r>
              <a:rPr lang="zh-CN" altLang="en-US" sz="2400"/>
              <a:t>都含有候选码，则</a:t>
            </a:r>
            <a:r>
              <a:rPr lang="en-US" altLang="zh-CN" sz="2400"/>
              <a:t>R∈4NF</a:t>
            </a:r>
            <a:r>
              <a:rPr lang="zh-CN" altLang="en-US" sz="2400"/>
              <a:t>。</a:t>
            </a:r>
            <a:endParaRPr lang="zh-CN" altLang="en-US" sz="2400"/>
          </a:p>
          <a:p>
            <a:pPr eaLnBrk="1" hangingPunct="1">
              <a:lnSpc>
                <a:spcPct val="120000"/>
              </a:lnSpc>
            </a:pPr>
            <a:r>
              <a:rPr lang="zh-CN" altLang="en-US" sz="2400"/>
              <a:t>如果</a:t>
            </a:r>
            <a:r>
              <a:rPr lang="en-US" altLang="zh-CN" sz="2400"/>
              <a:t>R ∈ 4NF</a:t>
            </a:r>
            <a:r>
              <a:rPr lang="zh-CN" altLang="en-US" sz="2400"/>
              <a:t>， 则</a:t>
            </a:r>
            <a:r>
              <a:rPr lang="en-US" altLang="zh-CN" sz="2400"/>
              <a:t>R ∈ BCNF</a:t>
            </a:r>
            <a:endParaRPr lang="en-US" altLang="zh-CN" sz="2400"/>
          </a:p>
          <a:p>
            <a:pPr eaLnBrk="1" hangingPunct="1">
              <a:lnSpc>
                <a:spcPct val="120000"/>
              </a:lnSpc>
              <a:buFont typeface="Wingdings" panose="05000000000000000000" pitchFamily="2" charset="2"/>
              <a:buNone/>
            </a:pPr>
            <a:r>
              <a:rPr lang="en-US" altLang="zh-CN" sz="2400"/>
              <a:t>    </a:t>
            </a:r>
            <a:r>
              <a:rPr lang="zh-CN" altLang="en-US" sz="2400">
                <a:solidFill>
                  <a:srgbClr val="6600FF"/>
                </a:solidFill>
              </a:rPr>
              <a:t>不允许</a:t>
            </a:r>
            <a:r>
              <a:rPr lang="zh-CN" altLang="en-US" sz="2400"/>
              <a:t>有非平凡且非函数依赖的</a:t>
            </a:r>
            <a:r>
              <a:rPr lang="zh-CN" altLang="en-US" sz="2400">
                <a:solidFill>
                  <a:srgbClr val="6600FF"/>
                </a:solidFill>
              </a:rPr>
              <a:t>多值依赖</a:t>
            </a:r>
            <a:endParaRPr lang="zh-CN" altLang="en-US" sz="2400"/>
          </a:p>
          <a:p>
            <a:pPr eaLnBrk="1" hangingPunct="1">
              <a:lnSpc>
                <a:spcPct val="110000"/>
              </a:lnSpc>
              <a:buFont typeface="Wingdings" panose="05000000000000000000" pitchFamily="2" charset="2"/>
              <a:buNone/>
            </a:pPr>
            <a:r>
              <a:rPr lang="zh-CN" altLang="en-US" sz="2400"/>
              <a:t>   </a:t>
            </a:r>
            <a:r>
              <a:rPr lang="zh-CN" altLang="en-US" sz="2400">
                <a:solidFill>
                  <a:srgbClr val="6600FF"/>
                </a:solidFill>
              </a:rPr>
              <a:t>允许</a:t>
            </a:r>
            <a:r>
              <a:rPr lang="zh-CN" altLang="en-US" sz="2400"/>
              <a:t>的是</a:t>
            </a:r>
            <a:r>
              <a:rPr lang="zh-CN" altLang="en-US" sz="2400">
                <a:solidFill>
                  <a:srgbClr val="6600FF"/>
                </a:solidFill>
              </a:rPr>
              <a:t>函数依赖</a:t>
            </a:r>
            <a:r>
              <a:rPr lang="zh-CN" altLang="en-US" sz="2400"/>
              <a:t>（是非平凡多值依赖）</a:t>
            </a:r>
            <a:endParaRPr lang="zh-CN" altLang="en-US" sz="2400"/>
          </a:p>
        </p:txBody>
      </p:sp>
      <p:sp>
        <p:nvSpPr>
          <p:cNvPr id="5" name="日期占位符 3"/>
          <p:cNvSpPr>
            <a:spLocks noGrp="1"/>
          </p:cNvSpPr>
          <p:nvPr>
            <p:ph type="dt" sz="quarter" idx="10"/>
          </p:nvPr>
        </p:nvSpPr>
        <p:spPr/>
        <p:txBody>
          <a:bodyPr/>
          <a:lstStyle/>
          <a:p>
            <a:pPr>
              <a:defRPr/>
            </a:pPr>
            <a:fld id="{F0A0A8B0-19E2-486A-BADD-C46F0BE0DA95}" type="datetime1">
              <a:rPr lang="zh-CN" altLang="en-US"/>
            </a:fld>
            <a:endParaRPr lang="en-US" altLang="zh-CN"/>
          </a:p>
        </p:txBody>
      </p:sp>
      <p:sp>
        <p:nvSpPr>
          <p:cNvPr id="788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78854" name="Line 4"/>
          <p:cNvSpPr>
            <a:spLocks noChangeShapeType="1"/>
          </p:cNvSpPr>
          <p:nvPr/>
        </p:nvSpPr>
        <p:spPr bwMode="auto">
          <a:xfrm>
            <a:off x="4211638" y="2492375"/>
            <a:ext cx="215900" cy="57626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p:cNvSpPr>
          <p:nvPr>
            <p:ph type="title"/>
          </p:nvPr>
        </p:nvSpPr>
        <p:spPr/>
        <p:txBody>
          <a:bodyPr/>
          <a:lstStyle/>
          <a:p>
            <a:pPr eaLnBrk="1" hangingPunct="1"/>
            <a:r>
              <a:rPr lang="zh-CN" altLang="en-US"/>
              <a:t>第四范式（续）</a:t>
            </a:r>
            <a:endParaRPr lang="zh-CN" altLang="en-US"/>
          </a:p>
        </p:txBody>
      </p:sp>
      <p:sp>
        <p:nvSpPr>
          <p:cNvPr id="79875"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zh-CN" altLang="en-US" sz="2400"/>
              <a:t>例： </a:t>
            </a:r>
            <a:r>
              <a:rPr lang="en-US" altLang="zh-CN" sz="2400"/>
              <a:t>Teach(C,T,B) ∈ 4NF</a:t>
            </a:r>
            <a:endParaRPr lang="en-US" altLang="zh-CN" sz="2400"/>
          </a:p>
          <a:p>
            <a:pPr eaLnBrk="1" hangingPunct="1">
              <a:lnSpc>
                <a:spcPct val="140000"/>
              </a:lnSpc>
              <a:buFont typeface="Wingdings" panose="05000000000000000000" pitchFamily="2" charset="2"/>
              <a:buNone/>
            </a:pPr>
            <a:r>
              <a:rPr lang="en-US" altLang="zh-CN" sz="2400"/>
              <a:t>    </a:t>
            </a:r>
            <a:r>
              <a:rPr lang="zh-CN" altLang="en-US" sz="2400"/>
              <a:t>存在非平凡的多值依赖</a:t>
            </a:r>
            <a:r>
              <a:rPr lang="en-US" altLang="zh-CN" sz="2400"/>
              <a:t>C→→T</a:t>
            </a:r>
            <a:r>
              <a:rPr lang="zh-CN" altLang="en-US" sz="2400"/>
              <a:t>，且</a:t>
            </a:r>
            <a:r>
              <a:rPr lang="en-US" altLang="zh-CN" sz="2400"/>
              <a:t>C</a:t>
            </a:r>
            <a:r>
              <a:rPr lang="zh-CN" altLang="en-US" sz="2400"/>
              <a:t>不是候选码</a:t>
            </a:r>
            <a:endParaRPr lang="zh-CN" altLang="en-US" sz="2400"/>
          </a:p>
          <a:p>
            <a:pPr eaLnBrk="1" hangingPunct="1">
              <a:lnSpc>
                <a:spcPct val="140000"/>
              </a:lnSpc>
            </a:pPr>
            <a:r>
              <a:rPr lang="zh-CN" altLang="en-US" sz="2400"/>
              <a:t>用投影分解法把</a:t>
            </a:r>
            <a:r>
              <a:rPr lang="en-US" altLang="zh-CN" sz="2400"/>
              <a:t>Teach</a:t>
            </a:r>
            <a:r>
              <a:rPr lang="zh-CN" altLang="en-US" sz="2400"/>
              <a:t>分解为如下两个关系模式：</a:t>
            </a:r>
            <a:endParaRPr lang="zh-CN" altLang="en-US" sz="2400"/>
          </a:p>
          <a:p>
            <a:pPr eaLnBrk="1" hangingPunct="1">
              <a:lnSpc>
                <a:spcPct val="140000"/>
              </a:lnSpc>
              <a:buFont typeface="Wingdings" panose="05000000000000000000" pitchFamily="2" charset="2"/>
              <a:buNone/>
            </a:pPr>
            <a:r>
              <a:rPr lang="zh-CN" altLang="en-US" sz="2400"/>
              <a:t>		               </a:t>
            </a:r>
            <a:r>
              <a:rPr lang="en-US" altLang="zh-CN" sz="2400"/>
              <a:t>CT(C, T) ∈ 4NF</a:t>
            </a:r>
            <a:endParaRPr lang="en-US" altLang="zh-CN" sz="2400"/>
          </a:p>
          <a:p>
            <a:pPr eaLnBrk="1" hangingPunct="1">
              <a:lnSpc>
                <a:spcPct val="140000"/>
              </a:lnSpc>
              <a:buFont typeface="Wingdings" panose="05000000000000000000" pitchFamily="2" charset="2"/>
              <a:buNone/>
            </a:pPr>
            <a:r>
              <a:rPr lang="en-US" altLang="zh-CN" sz="2400"/>
              <a:t>          		    CB(C, B) ∈ 4NF</a:t>
            </a:r>
            <a:endParaRPr lang="en-US" altLang="zh-CN" sz="2400"/>
          </a:p>
          <a:p>
            <a:pPr eaLnBrk="1" hangingPunct="1">
              <a:lnSpc>
                <a:spcPct val="140000"/>
              </a:lnSpc>
              <a:buFont typeface="Wingdings" panose="05000000000000000000" pitchFamily="2" charset="2"/>
              <a:buNone/>
            </a:pPr>
            <a:r>
              <a:rPr lang="en-US" altLang="zh-CN"/>
              <a:t>    </a:t>
            </a:r>
            <a:r>
              <a:rPr lang="en-US" altLang="zh-CN" sz="2400"/>
              <a:t>C→→T</a:t>
            </a:r>
            <a:r>
              <a:rPr lang="zh-CN" altLang="en-US" sz="2400"/>
              <a:t>， </a:t>
            </a:r>
            <a:r>
              <a:rPr lang="en-US" altLang="zh-CN" sz="2400"/>
              <a:t>C→→B</a:t>
            </a:r>
            <a:r>
              <a:rPr lang="zh-CN" altLang="en-US" sz="2400"/>
              <a:t>是平凡多值依赖</a:t>
            </a:r>
            <a:r>
              <a:rPr lang="zh-CN" altLang="en-US" sz="3600"/>
              <a:t> </a:t>
            </a:r>
            <a:endParaRPr lang="zh-CN" altLang="en-US" sz="3600"/>
          </a:p>
        </p:txBody>
      </p:sp>
      <p:sp>
        <p:nvSpPr>
          <p:cNvPr id="5" name="日期占位符 3"/>
          <p:cNvSpPr>
            <a:spLocks noGrp="1"/>
          </p:cNvSpPr>
          <p:nvPr>
            <p:ph type="dt" sz="quarter" idx="10"/>
          </p:nvPr>
        </p:nvSpPr>
        <p:spPr/>
        <p:txBody>
          <a:bodyPr/>
          <a:lstStyle/>
          <a:p>
            <a:pPr>
              <a:defRPr/>
            </a:pPr>
            <a:fld id="{7915B9E2-6723-4874-8DDE-51AA43DAAEB8}" type="datetime1">
              <a:rPr lang="zh-CN" altLang="en-US"/>
            </a:fld>
            <a:endParaRPr lang="en-US" altLang="zh-CN"/>
          </a:p>
        </p:txBody>
      </p:sp>
      <p:sp>
        <p:nvSpPr>
          <p:cNvPr id="798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79878" name="Line 4"/>
          <p:cNvSpPr>
            <a:spLocks noChangeShapeType="1"/>
          </p:cNvSpPr>
          <p:nvPr/>
        </p:nvSpPr>
        <p:spPr bwMode="auto">
          <a:xfrm>
            <a:off x="3132138" y="2133600"/>
            <a:ext cx="76200" cy="304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p:cNvSpPr>
          <p:nvPr>
            <p:ph type="title"/>
          </p:nvPr>
        </p:nvSpPr>
        <p:spPr/>
        <p:txBody>
          <a:bodyPr/>
          <a:lstStyle/>
          <a:p>
            <a:pPr eaLnBrk="1" hangingPunct="1"/>
            <a:r>
              <a:rPr lang="en-US" altLang="zh-CN"/>
              <a:t>6.2 </a:t>
            </a:r>
            <a:r>
              <a:rPr lang="zh-CN" altLang="en-US"/>
              <a:t>规范化</a:t>
            </a:r>
            <a:endParaRPr lang="zh-CN" altLang="en-US"/>
          </a:p>
        </p:txBody>
      </p:sp>
      <p:sp>
        <p:nvSpPr>
          <p:cNvPr id="80899" name="Rectangle 3"/>
          <p:cNvSpPr>
            <a:spLocks noGrp="1" noRot="1"/>
          </p:cNvSpPr>
          <p:nvPr>
            <p:ph idx="1"/>
          </p:nvPr>
        </p:nvSpPr>
        <p:spPr/>
        <p:txBody>
          <a:bodyPr/>
          <a:lstStyle/>
          <a:p>
            <a:pPr eaLnBrk="1" hangingPunct="1">
              <a:lnSpc>
                <a:spcPct val="120000"/>
              </a:lnSpc>
              <a:buFont typeface="Wingdings" panose="05000000000000000000" pitchFamily="2" charset="2"/>
              <a:buNone/>
            </a:pPr>
            <a:r>
              <a:rPr lang="en-US" altLang="zh-CN"/>
              <a:t>6.2.1 </a:t>
            </a:r>
            <a:r>
              <a:rPr lang="zh-CN" altLang="en-US"/>
              <a:t>第一范式（</a:t>
            </a:r>
            <a:r>
              <a:rPr lang="en-US" altLang="zh-CN"/>
              <a:t>1NF</a:t>
            </a:r>
            <a:r>
              <a:rPr lang="zh-CN" altLang="en-US"/>
              <a:t>）</a:t>
            </a:r>
            <a:endParaRPr lang="zh-CN" altLang="en-US"/>
          </a:p>
          <a:p>
            <a:pPr eaLnBrk="1" hangingPunct="1">
              <a:lnSpc>
                <a:spcPct val="120000"/>
              </a:lnSpc>
              <a:buFont typeface="Wingdings" panose="05000000000000000000" pitchFamily="2" charset="2"/>
              <a:buNone/>
            </a:pPr>
            <a:r>
              <a:rPr lang="en-US" altLang="zh-CN"/>
              <a:t>6.2.2 </a:t>
            </a:r>
            <a:r>
              <a:rPr lang="zh-CN" altLang="en-US"/>
              <a:t>第二范式（</a:t>
            </a:r>
            <a:r>
              <a:rPr lang="en-US" altLang="zh-CN"/>
              <a:t>2NF</a:t>
            </a:r>
            <a:r>
              <a:rPr lang="zh-CN" altLang="en-US"/>
              <a:t>）</a:t>
            </a:r>
            <a:endParaRPr lang="zh-CN" altLang="en-US"/>
          </a:p>
          <a:p>
            <a:pPr eaLnBrk="1" hangingPunct="1">
              <a:lnSpc>
                <a:spcPct val="120000"/>
              </a:lnSpc>
              <a:buFont typeface="Wingdings" panose="05000000000000000000" pitchFamily="2" charset="2"/>
              <a:buNone/>
            </a:pPr>
            <a:r>
              <a:rPr lang="en-US" altLang="zh-CN"/>
              <a:t>6.2.3 </a:t>
            </a:r>
            <a:r>
              <a:rPr lang="zh-CN" altLang="en-US"/>
              <a:t>第三范式（</a:t>
            </a:r>
            <a:r>
              <a:rPr lang="en-US" altLang="zh-CN"/>
              <a:t>3NF</a:t>
            </a:r>
            <a:r>
              <a:rPr lang="zh-CN" altLang="en-US"/>
              <a:t>）</a:t>
            </a:r>
            <a:endParaRPr lang="zh-CN" altLang="en-US"/>
          </a:p>
          <a:p>
            <a:pPr eaLnBrk="1" hangingPunct="1">
              <a:lnSpc>
                <a:spcPct val="120000"/>
              </a:lnSpc>
              <a:buFont typeface="Wingdings" panose="05000000000000000000" pitchFamily="2" charset="2"/>
              <a:buNone/>
            </a:pPr>
            <a:r>
              <a:rPr lang="en-US" altLang="zh-CN"/>
              <a:t>6.2.4 BC</a:t>
            </a:r>
            <a:r>
              <a:rPr lang="zh-CN" altLang="en-US"/>
              <a:t>范式（</a:t>
            </a:r>
            <a:r>
              <a:rPr lang="en-US" altLang="zh-CN"/>
              <a:t>BCNF</a:t>
            </a:r>
            <a:r>
              <a:rPr lang="zh-CN" altLang="en-US"/>
              <a:t>）</a:t>
            </a:r>
            <a:endParaRPr lang="zh-CN" altLang="en-US"/>
          </a:p>
          <a:p>
            <a:pPr eaLnBrk="1" hangingPunct="1">
              <a:lnSpc>
                <a:spcPct val="120000"/>
              </a:lnSpc>
              <a:buFont typeface="Wingdings" panose="05000000000000000000" pitchFamily="2" charset="2"/>
              <a:buNone/>
            </a:pPr>
            <a:r>
              <a:rPr lang="en-US" altLang="zh-CN"/>
              <a:t>6.2.5 </a:t>
            </a:r>
            <a:r>
              <a:rPr lang="zh-CN" altLang="en-US"/>
              <a:t>多值依赖与第四范式（</a:t>
            </a:r>
            <a:r>
              <a:rPr lang="en-US" altLang="zh-CN"/>
              <a:t>4NF</a:t>
            </a:r>
            <a:r>
              <a:rPr lang="zh-CN" altLang="en-US"/>
              <a:t>）</a:t>
            </a:r>
            <a:endParaRPr lang="zh-CN" altLang="en-US"/>
          </a:p>
          <a:p>
            <a:pPr eaLnBrk="1" hangingPunct="1">
              <a:lnSpc>
                <a:spcPct val="120000"/>
              </a:lnSpc>
              <a:buFont typeface="Wingdings" panose="05000000000000000000" pitchFamily="2" charset="2"/>
              <a:buNone/>
            </a:pPr>
            <a:r>
              <a:rPr lang="en-US" altLang="zh-CN">
                <a:solidFill>
                  <a:schemeClr val="hlink"/>
                </a:solidFill>
              </a:rPr>
              <a:t>5.2.6 </a:t>
            </a:r>
            <a:r>
              <a:rPr lang="zh-CN" altLang="en-US">
                <a:solidFill>
                  <a:schemeClr val="hlink"/>
                </a:solidFill>
              </a:rPr>
              <a:t>规范化</a:t>
            </a:r>
            <a:endParaRPr lang="zh-CN" altLang="en-US">
              <a:solidFill>
                <a:schemeClr val="hlink"/>
              </a:solidFill>
            </a:endParaRPr>
          </a:p>
          <a:p>
            <a:pPr eaLnBrk="1" hangingPunct="1">
              <a:lnSpc>
                <a:spcPct val="120000"/>
              </a:lnSpc>
              <a:buFont typeface="Wingdings" panose="05000000000000000000" pitchFamily="2" charset="2"/>
              <a:buNone/>
            </a:pPr>
            <a:endParaRPr lang="en-US" altLang="zh-CN">
              <a:solidFill>
                <a:schemeClr val="hlink"/>
              </a:solidFill>
            </a:endParaRPr>
          </a:p>
        </p:txBody>
      </p:sp>
      <p:sp>
        <p:nvSpPr>
          <p:cNvPr id="4" name="日期占位符 3"/>
          <p:cNvSpPr>
            <a:spLocks noGrp="1"/>
          </p:cNvSpPr>
          <p:nvPr>
            <p:ph type="dt" sz="quarter" idx="10"/>
          </p:nvPr>
        </p:nvSpPr>
        <p:spPr/>
        <p:txBody>
          <a:bodyPr/>
          <a:lstStyle/>
          <a:p>
            <a:pPr>
              <a:defRPr/>
            </a:pPr>
            <a:fld id="{2B2D5454-778E-47E7-8ED0-97B4523EEA95}" type="datetime1">
              <a:rPr lang="zh-CN" altLang="en-US"/>
            </a:fld>
            <a:endParaRPr lang="en-US" altLang="zh-CN"/>
          </a:p>
        </p:txBody>
      </p:sp>
      <p:sp>
        <p:nvSpPr>
          <p:cNvPr id="809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p:cNvSpPr>
          <p:nvPr>
            <p:ph type="title"/>
          </p:nvPr>
        </p:nvSpPr>
        <p:spPr/>
        <p:txBody>
          <a:bodyPr/>
          <a:lstStyle/>
          <a:p>
            <a:pPr eaLnBrk="1" hangingPunct="1"/>
            <a:r>
              <a:rPr lang="en-US" altLang="zh-CN"/>
              <a:t>6.2.6 </a:t>
            </a:r>
            <a:r>
              <a:rPr lang="zh-CN" altLang="en-US"/>
              <a:t>规范化</a:t>
            </a:r>
            <a:endParaRPr lang="zh-CN" altLang="en-US"/>
          </a:p>
        </p:txBody>
      </p:sp>
      <p:sp>
        <p:nvSpPr>
          <p:cNvPr id="81923" name="Rectangle 3"/>
          <p:cNvSpPr>
            <a:spLocks noGrp="1" noRot="1"/>
          </p:cNvSpPr>
          <p:nvPr>
            <p:ph idx="1"/>
          </p:nvPr>
        </p:nvSpPr>
        <p:spPr/>
        <p:txBody>
          <a:bodyPr/>
          <a:lstStyle/>
          <a:p>
            <a:pPr eaLnBrk="1" hangingPunct="1"/>
            <a:r>
              <a:rPr lang="zh-CN" altLang="en-US"/>
              <a:t>关系数据库的规范化理论是数据库逻辑设计的工具。</a:t>
            </a:r>
            <a:endParaRPr lang="zh-CN" altLang="en-US"/>
          </a:p>
          <a:p>
            <a:pPr lvl="3" eaLnBrk="1" hangingPunct="1"/>
            <a:endParaRPr lang="zh-CN" altLang="en-US"/>
          </a:p>
          <a:p>
            <a:pPr eaLnBrk="1" hangingPunct="1"/>
            <a:r>
              <a:rPr lang="zh-CN" altLang="en-US"/>
              <a:t>一个关系只要其分量都是不可分的数据项，它就是规范化的关系，但这只是最基本的规范化。</a:t>
            </a:r>
            <a:endParaRPr lang="zh-CN" altLang="en-US"/>
          </a:p>
          <a:p>
            <a:pPr lvl="4" eaLnBrk="1" hangingPunct="1"/>
            <a:endParaRPr lang="zh-CN" altLang="en-US"/>
          </a:p>
          <a:p>
            <a:pPr eaLnBrk="1" hangingPunct="1"/>
            <a:r>
              <a:rPr lang="zh-CN" altLang="en-US"/>
              <a:t>规范化程度可以有多个不同的级别</a:t>
            </a:r>
            <a:endParaRPr lang="zh-CN" altLang="en-US" sz="2800"/>
          </a:p>
        </p:txBody>
      </p:sp>
      <p:sp>
        <p:nvSpPr>
          <p:cNvPr id="4" name="日期占位符 3"/>
          <p:cNvSpPr>
            <a:spLocks noGrp="1"/>
          </p:cNvSpPr>
          <p:nvPr>
            <p:ph type="dt" sz="quarter" idx="10"/>
          </p:nvPr>
        </p:nvSpPr>
        <p:spPr/>
        <p:txBody>
          <a:bodyPr/>
          <a:lstStyle/>
          <a:p>
            <a:pPr>
              <a:defRPr/>
            </a:pPr>
            <a:fld id="{81666464-CD32-4935-A56D-1A80C13917B3}" type="datetime1">
              <a:rPr lang="zh-CN" altLang="en-US"/>
            </a:fld>
            <a:endParaRPr lang="en-US" altLang="zh-CN"/>
          </a:p>
        </p:txBody>
      </p:sp>
      <p:sp>
        <p:nvSpPr>
          <p:cNvPr id="819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p:cNvSpPr>
          <p:nvPr>
            <p:ph type="title"/>
          </p:nvPr>
        </p:nvSpPr>
        <p:spPr/>
        <p:txBody>
          <a:bodyPr/>
          <a:lstStyle/>
          <a:p>
            <a:pPr eaLnBrk="1" hangingPunct="1"/>
            <a:r>
              <a:rPr lang="zh-CN" altLang="en-US"/>
              <a:t>规范化（续）</a:t>
            </a:r>
            <a:endParaRPr lang="zh-CN" altLang="en-US"/>
          </a:p>
        </p:txBody>
      </p:sp>
      <p:sp>
        <p:nvSpPr>
          <p:cNvPr id="82947" name="Rectangle 3"/>
          <p:cNvSpPr>
            <a:spLocks noGrp="1" noRot="1"/>
          </p:cNvSpPr>
          <p:nvPr>
            <p:ph idx="1"/>
          </p:nvPr>
        </p:nvSpPr>
        <p:spPr>
          <a:xfrm>
            <a:off x="838200" y="1828800"/>
            <a:ext cx="7772400" cy="4114800"/>
          </a:xfrm>
        </p:spPr>
        <p:txBody>
          <a:bodyPr/>
          <a:lstStyle/>
          <a:p>
            <a:pPr eaLnBrk="1" hangingPunct="1">
              <a:lnSpc>
                <a:spcPct val="150000"/>
              </a:lnSpc>
            </a:pPr>
            <a:r>
              <a:rPr lang="zh-CN" altLang="en-US" sz="2800"/>
              <a:t>规范化程度过低的关系不一定能够很好地描述现实世界，可能会存在插入异常、删除异常、修改复杂、数据冗余等问题</a:t>
            </a:r>
            <a:endParaRPr lang="zh-CN" altLang="en-US" sz="2800"/>
          </a:p>
          <a:p>
            <a:pPr eaLnBrk="1" hangingPunct="1">
              <a:lnSpc>
                <a:spcPct val="150000"/>
              </a:lnSpc>
            </a:pPr>
            <a:r>
              <a:rPr lang="zh-CN" altLang="en-US" sz="2800"/>
              <a:t>一个低一级范式的关系模式，通过模式分解可以转换为若干个高一级范式的关系模式集合，这种过程就叫</a:t>
            </a:r>
            <a:r>
              <a:rPr lang="zh-CN" altLang="en-US" sz="2800">
                <a:solidFill>
                  <a:schemeClr val="accent2"/>
                </a:solidFill>
              </a:rPr>
              <a:t>关系模式的规范化</a:t>
            </a:r>
            <a:endParaRPr lang="zh-CN" altLang="en-US" sz="2800"/>
          </a:p>
        </p:txBody>
      </p:sp>
      <p:sp>
        <p:nvSpPr>
          <p:cNvPr id="4" name="日期占位符 3"/>
          <p:cNvSpPr>
            <a:spLocks noGrp="1"/>
          </p:cNvSpPr>
          <p:nvPr>
            <p:ph type="dt" sz="quarter" idx="10"/>
          </p:nvPr>
        </p:nvSpPr>
        <p:spPr/>
        <p:txBody>
          <a:bodyPr/>
          <a:lstStyle/>
          <a:p>
            <a:pPr>
              <a:defRPr/>
            </a:pPr>
            <a:fld id="{0749C2D6-D6EE-471A-AE22-5BF4D5F1BAB9}" type="datetime1">
              <a:rPr lang="zh-CN" altLang="en-US"/>
            </a:fld>
            <a:endParaRPr lang="en-US" altLang="zh-CN"/>
          </a:p>
        </p:txBody>
      </p:sp>
      <p:sp>
        <p:nvSpPr>
          <p:cNvPr id="829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Rot="1"/>
          </p:cNvSpPr>
          <p:nvPr>
            <p:ph type="title"/>
          </p:nvPr>
        </p:nvSpPr>
        <p:spPr/>
        <p:txBody>
          <a:bodyPr/>
          <a:lstStyle/>
          <a:p>
            <a:pPr eaLnBrk="1" hangingPunct="1"/>
            <a:r>
              <a:rPr lang="zh-CN" altLang="en-US"/>
              <a:t>规范化（续）</a:t>
            </a:r>
            <a:endParaRPr lang="zh-CN" altLang="en-US"/>
          </a:p>
        </p:txBody>
      </p:sp>
      <p:sp>
        <p:nvSpPr>
          <p:cNvPr id="83971" name="Rectangle 4"/>
          <p:cNvSpPr>
            <a:spLocks noGrp="1" noRot="1"/>
          </p:cNvSpPr>
          <p:nvPr>
            <p:ph idx="1"/>
          </p:nvPr>
        </p:nvSpPr>
        <p:spPr>
          <a:xfrm>
            <a:off x="609600" y="1989138"/>
            <a:ext cx="8153400" cy="4110037"/>
          </a:xfrm>
        </p:spPr>
        <p:txBody>
          <a:bodyPr/>
          <a:lstStyle/>
          <a:p>
            <a:pPr eaLnBrk="1" hangingPunct="1">
              <a:lnSpc>
                <a:spcPct val="90000"/>
              </a:lnSpc>
            </a:pPr>
            <a:r>
              <a:rPr lang="zh-CN" altLang="en-US"/>
              <a:t>关系模式规范化的基本步骤</a:t>
            </a:r>
            <a:endParaRPr lang="zh-CN" altLang="en-US" sz="2800"/>
          </a:p>
          <a:p>
            <a:pPr eaLnBrk="1" hangingPunct="1">
              <a:lnSpc>
                <a:spcPct val="90000"/>
              </a:lnSpc>
              <a:buFont typeface="Wingdings" panose="05000000000000000000" pitchFamily="2" charset="2"/>
              <a:buNone/>
            </a:pPr>
            <a:r>
              <a:rPr lang="zh-CN" altLang="en-US" sz="2800"/>
              <a:t>               	   </a:t>
            </a:r>
            <a:r>
              <a:rPr lang="en-US" altLang="zh-CN" sz="2400"/>
              <a:t>1NF</a:t>
            </a:r>
            <a:endParaRPr lang="en-US" altLang="zh-CN" sz="2400"/>
          </a:p>
          <a:p>
            <a:pPr eaLnBrk="1" hangingPunct="1">
              <a:lnSpc>
                <a:spcPct val="90000"/>
              </a:lnSpc>
              <a:buFont typeface="Wingdings" panose="05000000000000000000" pitchFamily="2" charset="2"/>
              <a:buNone/>
            </a:pPr>
            <a:r>
              <a:rPr lang="en-US" altLang="zh-CN" sz="2400"/>
              <a:t>                	    ↓  </a:t>
            </a:r>
            <a:r>
              <a:rPr lang="zh-CN" altLang="en-US" sz="2400"/>
              <a:t>消除非主属性对码的部分函数依赖</a:t>
            </a:r>
            <a:endParaRPr lang="zh-CN" altLang="en-US" sz="2400"/>
          </a:p>
          <a:p>
            <a:pPr eaLnBrk="1" hangingPunct="1">
              <a:lnSpc>
                <a:spcPct val="90000"/>
              </a:lnSpc>
              <a:buFont typeface="Wingdings" panose="05000000000000000000" pitchFamily="2" charset="2"/>
              <a:buNone/>
            </a:pPr>
            <a:r>
              <a:rPr lang="zh-CN" altLang="en-US" sz="2400"/>
              <a:t>消除决定属性   </a:t>
            </a:r>
            <a:r>
              <a:rPr lang="en-US" altLang="zh-CN" sz="2400"/>
              <a:t>2NF</a:t>
            </a:r>
            <a:endParaRPr lang="en-US" altLang="zh-CN" sz="2400"/>
          </a:p>
          <a:p>
            <a:pPr eaLnBrk="1" hangingPunct="1">
              <a:lnSpc>
                <a:spcPct val="90000"/>
              </a:lnSpc>
              <a:buFont typeface="Wingdings" panose="05000000000000000000" pitchFamily="2" charset="2"/>
              <a:buNone/>
            </a:pPr>
            <a:r>
              <a:rPr lang="zh-CN" altLang="en-US" sz="2400"/>
              <a:t>集非码的非平    ↓  消除非主属性对码的传递函数依赖</a:t>
            </a:r>
            <a:endParaRPr lang="zh-CN" altLang="en-US" sz="2400"/>
          </a:p>
          <a:p>
            <a:pPr eaLnBrk="1" hangingPunct="1">
              <a:lnSpc>
                <a:spcPct val="90000"/>
              </a:lnSpc>
              <a:buFont typeface="Wingdings" panose="05000000000000000000" pitchFamily="2" charset="2"/>
              <a:buNone/>
            </a:pPr>
            <a:r>
              <a:rPr lang="zh-CN" altLang="en-US" sz="2400"/>
              <a:t>凡函数依赖       </a:t>
            </a:r>
            <a:r>
              <a:rPr lang="en-US" altLang="zh-CN" sz="2400"/>
              <a:t>3NF</a:t>
            </a:r>
            <a:endParaRPr lang="en-US" altLang="zh-CN" sz="2400"/>
          </a:p>
          <a:p>
            <a:pPr eaLnBrk="1" hangingPunct="1">
              <a:lnSpc>
                <a:spcPct val="90000"/>
              </a:lnSpc>
              <a:buFont typeface="Wingdings" panose="05000000000000000000" pitchFamily="2" charset="2"/>
              <a:buNone/>
            </a:pPr>
            <a:r>
              <a:rPr lang="en-US" altLang="zh-CN" sz="2400"/>
              <a:t>                	    ↓  </a:t>
            </a:r>
            <a:r>
              <a:rPr lang="zh-CN" altLang="en-US" sz="2400"/>
              <a:t>消除主属性对码的部分和传递函数依			赖</a:t>
            </a:r>
            <a:endParaRPr lang="zh-CN" altLang="en-US" sz="2400"/>
          </a:p>
          <a:p>
            <a:pPr eaLnBrk="1" hangingPunct="1">
              <a:lnSpc>
                <a:spcPct val="90000"/>
              </a:lnSpc>
              <a:buFont typeface="Wingdings" panose="05000000000000000000" pitchFamily="2" charset="2"/>
              <a:buNone/>
            </a:pPr>
            <a:r>
              <a:rPr lang="zh-CN" altLang="en-US" sz="2400"/>
              <a:t>               	  </a:t>
            </a:r>
            <a:r>
              <a:rPr lang="en-US" altLang="zh-CN" sz="2400"/>
              <a:t>BCNF </a:t>
            </a:r>
            <a:endParaRPr lang="en-US" altLang="zh-CN" sz="2400"/>
          </a:p>
          <a:p>
            <a:pPr eaLnBrk="1" hangingPunct="1">
              <a:lnSpc>
                <a:spcPct val="90000"/>
              </a:lnSpc>
              <a:buFont typeface="Wingdings" panose="05000000000000000000" pitchFamily="2" charset="2"/>
              <a:buNone/>
            </a:pPr>
            <a:r>
              <a:rPr lang="en-US" altLang="zh-CN" sz="2400"/>
              <a:t>                	    ↓  </a:t>
            </a:r>
            <a:r>
              <a:rPr lang="zh-CN" altLang="en-US" sz="2400"/>
              <a:t>消除非平凡且非函数依赖的多值依赖</a:t>
            </a:r>
            <a:endParaRPr lang="zh-CN" altLang="en-US" sz="2400"/>
          </a:p>
          <a:p>
            <a:pPr eaLnBrk="1" hangingPunct="1">
              <a:lnSpc>
                <a:spcPct val="90000"/>
              </a:lnSpc>
              <a:buFont typeface="Wingdings" panose="05000000000000000000" pitchFamily="2" charset="2"/>
              <a:buNone/>
            </a:pPr>
            <a:r>
              <a:rPr lang="zh-CN" altLang="en-US" sz="2400"/>
              <a:t>               	  </a:t>
            </a:r>
            <a:r>
              <a:rPr lang="en-US" altLang="zh-CN" sz="2400"/>
              <a:t>4NF</a:t>
            </a:r>
            <a:endParaRPr lang="en-US" altLang="zh-CN" sz="2400"/>
          </a:p>
        </p:txBody>
      </p:sp>
      <p:sp>
        <p:nvSpPr>
          <p:cNvPr id="6" name="日期占位符 3"/>
          <p:cNvSpPr>
            <a:spLocks noGrp="1"/>
          </p:cNvSpPr>
          <p:nvPr>
            <p:ph type="dt" sz="quarter" idx="10"/>
          </p:nvPr>
        </p:nvSpPr>
        <p:spPr/>
        <p:txBody>
          <a:bodyPr/>
          <a:lstStyle/>
          <a:p>
            <a:pPr>
              <a:defRPr/>
            </a:pPr>
            <a:fld id="{63F7F923-8D65-4BCD-8210-A3AE336DE623}" type="datetime1">
              <a:rPr lang="zh-CN" altLang="en-US"/>
            </a:fld>
            <a:endParaRPr lang="en-US" altLang="zh-CN"/>
          </a:p>
        </p:txBody>
      </p:sp>
      <p:sp>
        <p:nvSpPr>
          <p:cNvPr id="839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83974" name="Rectangle 2"/>
          <p:cNvSpPr>
            <a:spLocks noChangeArrowheads="1"/>
          </p:cNvSpPr>
          <p:nvPr/>
        </p:nvSpPr>
        <p:spPr bwMode="auto">
          <a:xfrm>
            <a:off x="590550" y="2438400"/>
            <a:ext cx="8153400" cy="4038600"/>
          </a:xfrm>
          <a:prstGeom prst="rect">
            <a:avLst/>
          </a:prstGeom>
          <a:solidFill>
            <a:srgbClr val="FFFF00">
              <a:alpha val="50195"/>
            </a:srgbClr>
          </a:solidFill>
          <a:ln w="28575">
            <a:solidFill>
              <a:schemeClr val="tx1"/>
            </a:solidFill>
            <a:miter lim="800000"/>
          </a:ln>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83975" name="Line 5"/>
          <p:cNvSpPr>
            <a:spLocks noChangeShapeType="1"/>
          </p:cNvSpPr>
          <p:nvPr/>
        </p:nvSpPr>
        <p:spPr bwMode="auto">
          <a:xfrm flipH="1">
            <a:off x="3132138" y="3068638"/>
            <a:ext cx="0" cy="304800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p:cNvSpPr>
          <p:nvPr>
            <p:ph type="title"/>
          </p:nvPr>
        </p:nvSpPr>
        <p:spPr/>
        <p:txBody>
          <a:bodyPr/>
          <a:lstStyle/>
          <a:p>
            <a:pPr eaLnBrk="1" hangingPunct="1"/>
            <a:r>
              <a:rPr lang="zh-CN" altLang="en-US" sz="4800"/>
              <a:t>规范化的基本思想</a:t>
            </a:r>
            <a:endParaRPr lang="zh-CN" altLang="en-US" sz="4800"/>
          </a:p>
        </p:txBody>
      </p:sp>
      <p:sp>
        <p:nvSpPr>
          <p:cNvPr id="84995" name="Rectangle 3"/>
          <p:cNvSpPr>
            <a:spLocks noGrp="1" noRot="1"/>
          </p:cNvSpPr>
          <p:nvPr>
            <p:ph idx="1"/>
          </p:nvPr>
        </p:nvSpPr>
        <p:spPr>
          <a:xfrm>
            <a:off x="539750" y="2060575"/>
            <a:ext cx="7772400" cy="4114800"/>
          </a:xfrm>
        </p:spPr>
        <p:txBody>
          <a:bodyPr/>
          <a:lstStyle/>
          <a:p>
            <a:pPr lvl="1" eaLnBrk="1" hangingPunct="1">
              <a:lnSpc>
                <a:spcPct val="120000"/>
              </a:lnSpc>
            </a:pPr>
            <a:r>
              <a:rPr lang="zh-CN" altLang="en-US"/>
              <a:t>消除不合适的数据依赖</a:t>
            </a:r>
            <a:endParaRPr lang="zh-CN" altLang="en-US"/>
          </a:p>
          <a:p>
            <a:pPr lvl="1" eaLnBrk="1" hangingPunct="1">
              <a:lnSpc>
                <a:spcPct val="120000"/>
              </a:lnSpc>
            </a:pPr>
            <a:r>
              <a:rPr lang="zh-CN" altLang="en-US"/>
              <a:t>使模式中的各关系模式达到某种程度的“分离”</a:t>
            </a:r>
            <a:endParaRPr lang="zh-CN" altLang="en-US"/>
          </a:p>
          <a:p>
            <a:pPr lvl="1" eaLnBrk="1" hangingPunct="1">
              <a:lnSpc>
                <a:spcPct val="120000"/>
              </a:lnSpc>
            </a:pPr>
            <a:r>
              <a:rPr lang="zh-CN" altLang="en-US"/>
              <a:t>采用“一事一地”的模式设计原则</a:t>
            </a:r>
            <a:endParaRPr lang="zh-CN" altLang="en-US"/>
          </a:p>
          <a:p>
            <a:pPr lvl="1" eaLnBrk="1" hangingPunct="1">
              <a:lnSpc>
                <a:spcPct val="120000"/>
              </a:lnSpc>
              <a:buFont typeface="Wingdings" panose="05000000000000000000" pitchFamily="2" charset="2"/>
              <a:buNone/>
            </a:pPr>
            <a:r>
              <a:rPr lang="zh-CN" altLang="en-US"/>
              <a:t>  让一个关系描述一个概念、一个实体或者实体间的一种联系。若多于一个概念就把它“分离”出去</a:t>
            </a:r>
            <a:endParaRPr lang="zh-CN" altLang="en-US"/>
          </a:p>
          <a:p>
            <a:pPr lvl="1" eaLnBrk="1" hangingPunct="1">
              <a:lnSpc>
                <a:spcPct val="120000"/>
              </a:lnSpc>
            </a:pPr>
            <a:r>
              <a:rPr lang="zh-CN" altLang="en-US"/>
              <a:t>所谓规范化实质上是</a:t>
            </a:r>
            <a:r>
              <a:rPr lang="zh-CN" altLang="en-US" b="1"/>
              <a:t>概念的单一化</a:t>
            </a:r>
            <a:endParaRPr lang="zh-CN" altLang="en-US" b="1"/>
          </a:p>
        </p:txBody>
      </p:sp>
      <p:sp>
        <p:nvSpPr>
          <p:cNvPr id="4" name="日期占位符 3"/>
          <p:cNvSpPr>
            <a:spLocks noGrp="1"/>
          </p:cNvSpPr>
          <p:nvPr>
            <p:ph type="dt" sz="quarter" idx="10"/>
          </p:nvPr>
        </p:nvSpPr>
        <p:spPr/>
        <p:txBody>
          <a:bodyPr/>
          <a:lstStyle/>
          <a:p>
            <a:pPr>
              <a:defRPr/>
            </a:pPr>
            <a:fld id="{821DC66C-5AC3-40F3-8521-2A8BF4F254B5}" type="datetime1">
              <a:rPr lang="zh-CN" altLang="en-US"/>
            </a:fld>
            <a:endParaRPr lang="en-US" altLang="zh-CN"/>
          </a:p>
        </p:txBody>
      </p:sp>
      <p:sp>
        <p:nvSpPr>
          <p:cNvPr id="849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p:cNvSpPr>
          <p:nvPr>
            <p:ph type="title"/>
          </p:nvPr>
        </p:nvSpPr>
        <p:spPr/>
        <p:txBody>
          <a:bodyPr/>
          <a:lstStyle/>
          <a:p>
            <a:pPr eaLnBrk="1" hangingPunct="1"/>
            <a:r>
              <a:rPr lang="zh-CN" altLang="en-US"/>
              <a:t>关系模型的优缺点（续）</a:t>
            </a:r>
            <a:endParaRPr lang="zh-CN" altLang="en-US"/>
          </a:p>
        </p:txBody>
      </p:sp>
      <p:sp>
        <p:nvSpPr>
          <p:cNvPr id="346115" name="Rectangle 3"/>
          <p:cNvSpPr>
            <a:spLocks noGrp="1" noRot="1"/>
          </p:cNvSpPr>
          <p:nvPr>
            <p:ph idx="1"/>
          </p:nvPr>
        </p:nvSpPr>
        <p:spPr>
          <a:xfrm>
            <a:off x="395288" y="2205038"/>
            <a:ext cx="8367712" cy="3894137"/>
          </a:xfrm>
        </p:spPr>
        <p:txBody>
          <a:bodyPr/>
          <a:lstStyle/>
          <a:p>
            <a:pPr algn="just" eaLnBrk="1" hangingPunct="1"/>
            <a:r>
              <a:rPr lang="zh-CN" altLang="en-US"/>
              <a:t>缺点</a:t>
            </a:r>
            <a:endParaRPr lang="zh-CN" altLang="en-US"/>
          </a:p>
          <a:p>
            <a:pPr lvl="1" algn="just" eaLnBrk="1" hangingPunct="1">
              <a:lnSpc>
                <a:spcPct val="140000"/>
              </a:lnSpc>
              <a:buFont typeface="Wingdings" panose="05000000000000000000" pitchFamily="2" charset="2"/>
              <a:buNone/>
            </a:pPr>
            <a:r>
              <a:rPr lang="zh-CN" altLang="en-US" b="1"/>
              <a:t>	存取路径对用户透明导致查询效率往往不如非关系数据模型</a:t>
            </a:r>
            <a:endParaRPr lang="zh-CN" altLang="en-US" b="1"/>
          </a:p>
          <a:p>
            <a:pPr lvl="1" algn="just" eaLnBrk="1" hangingPunct="1">
              <a:lnSpc>
                <a:spcPct val="140000"/>
              </a:lnSpc>
              <a:buFont typeface="Wingdings" panose="05000000000000000000" pitchFamily="2" charset="2"/>
              <a:buNone/>
            </a:pPr>
            <a:endParaRPr lang="zh-CN" altLang="en-US" b="1"/>
          </a:p>
          <a:p>
            <a:pPr lvl="1" algn="just" eaLnBrk="1" hangingPunct="1">
              <a:lnSpc>
                <a:spcPct val="140000"/>
              </a:lnSpc>
              <a:buFont typeface="Wingdings" panose="05000000000000000000" pitchFamily="2" charset="2"/>
              <a:buNone/>
            </a:pPr>
            <a:r>
              <a:rPr lang="zh-CN" altLang="en-US" b="1"/>
              <a:t>	为提高性能，必须对用户的</a:t>
            </a:r>
            <a:r>
              <a:rPr lang="zh-CN" altLang="en-US" b="1" u="sng"/>
              <a:t>查询请求进行优化，</a:t>
            </a:r>
            <a:r>
              <a:rPr lang="zh-CN" altLang="en-US" b="1"/>
              <a:t>增加了开发数据库管理系统的难度</a:t>
            </a:r>
            <a:endParaRPr lang="zh-CN" altLang="en-US"/>
          </a:p>
        </p:txBody>
      </p:sp>
      <p:sp>
        <p:nvSpPr>
          <p:cNvPr id="10240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3827FD42-3BC2-4533-BC9A-44A4595152A5}"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6115">
                                            <p:txEl>
                                              <p:pRg st="1" end="1"/>
                                            </p:txEl>
                                          </p:spTgt>
                                        </p:tgtEl>
                                        <p:attrNameLst>
                                          <p:attrName>style.visibility</p:attrName>
                                        </p:attrNameLst>
                                      </p:cBhvr>
                                      <p:to>
                                        <p:strVal val="visible"/>
                                      </p:to>
                                    </p:set>
                                    <p:animEffect transition="in" filter="blinds(horizontal)">
                                      <p:cBhvr>
                                        <p:cTn id="7" dur="500"/>
                                        <p:tgtEl>
                                          <p:spTgt spid="3461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6115">
                                            <p:txEl>
                                              <p:pRg st="3" end="3"/>
                                            </p:txEl>
                                          </p:spTgt>
                                        </p:tgtEl>
                                        <p:attrNameLst>
                                          <p:attrName>style.visibility</p:attrName>
                                        </p:attrNameLst>
                                      </p:cBhvr>
                                      <p:to>
                                        <p:strVal val="visible"/>
                                      </p:to>
                                    </p:set>
                                    <p:animEffect transition="in" filter="blinds(horizontal)">
                                      <p:cBhvr>
                                        <p:cTn id="12" dur="500"/>
                                        <p:tgtEl>
                                          <p:spTgt spid="346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p:cNvSpPr>
          <p:nvPr>
            <p:ph type="title"/>
          </p:nvPr>
        </p:nvSpPr>
        <p:spPr/>
        <p:txBody>
          <a:bodyPr/>
          <a:lstStyle/>
          <a:p>
            <a:pPr eaLnBrk="1" hangingPunct="1"/>
            <a:r>
              <a:rPr lang="zh-CN" altLang="en-US"/>
              <a:t>规范化（续）</a:t>
            </a:r>
            <a:endParaRPr lang="zh-CN" altLang="en-US"/>
          </a:p>
        </p:txBody>
      </p:sp>
      <p:sp>
        <p:nvSpPr>
          <p:cNvPr id="86019" name="Rectangle 3"/>
          <p:cNvSpPr>
            <a:spLocks noGrp="1" noRot="1"/>
          </p:cNvSpPr>
          <p:nvPr>
            <p:ph idx="1"/>
          </p:nvPr>
        </p:nvSpPr>
        <p:spPr/>
        <p:txBody>
          <a:bodyPr/>
          <a:lstStyle/>
          <a:p>
            <a:pPr eaLnBrk="1" hangingPunct="1">
              <a:lnSpc>
                <a:spcPct val="170000"/>
              </a:lnSpc>
            </a:pPr>
            <a:r>
              <a:rPr lang="zh-CN" altLang="en-US" sz="2800"/>
              <a:t>不能说规范化程度越高的关系模式就越好</a:t>
            </a:r>
            <a:endParaRPr lang="zh-CN" altLang="en-US" sz="2800"/>
          </a:p>
          <a:p>
            <a:pPr eaLnBrk="1" hangingPunct="1">
              <a:lnSpc>
                <a:spcPct val="170000"/>
              </a:lnSpc>
            </a:pPr>
            <a:r>
              <a:rPr lang="zh-CN" altLang="en-US" sz="2800"/>
              <a:t>在设计数据库模式结构时，必须对现实世界的实际情况和用户应用需求作进一步分析，确定一个合适的、能够反映现实世界的模式</a:t>
            </a:r>
            <a:endParaRPr lang="zh-CN" altLang="en-US" sz="2800"/>
          </a:p>
          <a:p>
            <a:pPr eaLnBrk="1" hangingPunct="1">
              <a:lnSpc>
                <a:spcPct val="170000"/>
              </a:lnSpc>
            </a:pPr>
            <a:r>
              <a:rPr lang="zh-CN" altLang="en-US" sz="2800"/>
              <a:t>上面的规范化步骤可以在其中任何一步终止</a:t>
            </a:r>
            <a:endParaRPr lang="zh-CN" altLang="en-US"/>
          </a:p>
        </p:txBody>
      </p:sp>
      <p:sp>
        <p:nvSpPr>
          <p:cNvPr id="4" name="日期占位符 3"/>
          <p:cNvSpPr>
            <a:spLocks noGrp="1"/>
          </p:cNvSpPr>
          <p:nvPr>
            <p:ph type="dt" sz="quarter" idx="10"/>
          </p:nvPr>
        </p:nvSpPr>
        <p:spPr/>
        <p:txBody>
          <a:bodyPr/>
          <a:lstStyle/>
          <a:p>
            <a:pPr>
              <a:defRPr/>
            </a:pPr>
            <a:fld id="{C4E044D1-D72A-45D1-B3A2-A2192906A133}" type="datetime1">
              <a:rPr lang="zh-CN" altLang="en-US"/>
            </a:fld>
            <a:endParaRPr lang="en-US" altLang="zh-CN"/>
          </a:p>
        </p:txBody>
      </p:sp>
      <p:sp>
        <p:nvSpPr>
          <p:cNvPr id="860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noRot="1"/>
          </p:cNvSpPr>
          <p:nvPr>
            <p:ph idx="1"/>
          </p:nvPr>
        </p:nvSpPr>
        <p:spPr>
          <a:xfrm>
            <a:off x="179388" y="908050"/>
            <a:ext cx="8583612" cy="5191125"/>
          </a:xfrm>
        </p:spPr>
        <p:txBody>
          <a:bodyPr/>
          <a:lstStyle/>
          <a:p>
            <a:pPr eaLnBrk="1" hangingPunct="1">
              <a:lnSpc>
                <a:spcPct val="110000"/>
              </a:lnSpc>
              <a:buFont typeface="Wingdings" panose="05000000000000000000" pitchFamily="2" charset="2"/>
              <a:buNone/>
            </a:pPr>
            <a:r>
              <a:rPr lang="en-US" altLang="zh-CN"/>
              <a:t>	</a:t>
            </a:r>
            <a:r>
              <a:rPr lang="zh-CN" altLang="en-US"/>
              <a:t>设</a:t>
            </a:r>
            <a:r>
              <a:rPr lang="en-US" altLang="zh-CN"/>
              <a:t>W</a:t>
            </a:r>
            <a:r>
              <a:rPr lang="zh-CN" altLang="en-US"/>
              <a:t>（</a:t>
            </a:r>
            <a:r>
              <a:rPr lang="en-US" altLang="zh-CN"/>
              <a:t>C,P,S,G,T,R</a:t>
            </a:r>
            <a:r>
              <a:rPr lang="zh-CN" altLang="en-US"/>
              <a:t>）其中</a:t>
            </a:r>
            <a:r>
              <a:rPr lang="en-US" altLang="zh-CN"/>
              <a:t>C</a:t>
            </a:r>
            <a:r>
              <a:rPr lang="zh-CN" altLang="en-US"/>
              <a:t>为课程，</a:t>
            </a:r>
            <a:r>
              <a:rPr lang="en-US" altLang="zh-CN"/>
              <a:t>P</a:t>
            </a:r>
            <a:r>
              <a:rPr lang="zh-CN" altLang="en-US"/>
              <a:t>为教师，</a:t>
            </a:r>
            <a:r>
              <a:rPr lang="en-US" altLang="zh-CN"/>
              <a:t>S</a:t>
            </a:r>
            <a:r>
              <a:rPr lang="zh-CN" altLang="en-US"/>
              <a:t>为学生，</a:t>
            </a:r>
            <a:r>
              <a:rPr lang="en-US" altLang="zh-CN"/>
              <a:t>G</a:t>
            </a:r>
            <a:r>
              <a:rPr lang="zh-CN" altLang="en-US"/>
              <a:t>为成绩，</a:t>
            </a:r>
            <a:r>
              <a:rPr lang="en-US" altLang="zh-CN"/>
              <a:t>T</a:t>
            </a:r>
            <a:r>
              <a:rPr lang="zh-CN" altLang="en-US"/>
              <a:t>为时间，</a:t>
            </a:r>
            <a:r>
              <a:rPr lang="en-US" altLang="zh-CN"/>
              <a:t>R</a:t>
            </a:r>
            <a:r>
              <a:rPr lang="zh-CN" altLang="en-US"/>
              <a:t>为教室。存在有如下函数依赖集</a:t>
            </a:r>
            <a:endParaRPr lang="zh-CN" altLang="en-US"/>
          </a:p>
          <a:p>
            <a:pPr eaLnBrk="1" hangingPunct="1">
              <a:lnSpc>
                <a:spcPct val="110000"/>
              </a:lnSpc>
              <a:buFont typeface="Wingdings" panose="05000000000000000000" pitchFamily="2" charset="2"/>
              <a:buNone/>
            </a:pPr>
            <a:r>
              <a:rPr lang="zh-CN" altLang="en-US"/>
              <a:t>	</a:t>
            </a:r>
            <a:r>
              <a:rPr lang="en-US" altLang="zh-CN"/>
              <a:t>{ (S,C)-&gt;G,(T,R)-&gt;C,(T,P)-&gt;R,(T,S)-&gt;R }</a:t>
            </a:r>
            <a:endParaRPr lang="en-US" altLang="zh-CN"/>
          </a:p>
          <a:p>
            <a:pPr eaLnBrk="1" hangingPunct="1">
              <a:lnSpc>
                <a:spcPct val="110000"/>
              </a:lnSpc>
              <a:buFont typeface="Wingdings" panose="05000000000000000000" pitchFamily="2" charset="2"/>
              <a:buNone/>
            </a:pPr>
            <a:r>
              <a:rPr lang="en-US" altLang="zh-CN"/>
              <a:t>	</a:t>
            </a:r>
            <a:r>
              <a:rPr lang="zh-CN" altLang="en-US"/>
              <a:t>关系模式</a:t>
            </a:r>
            <a:r>
              <a:rPr lang="en-US" altLang="zh-CN"/>
              <a:t>W</a:t>
            </a:r>
            <a:r>
              <a:rPr lang="zh-CN" altLang="en-US"/>
              <a:t>的候选码</a:t>
            </a:r>
            <a:r>
              <a:rPr lang="zh-CN" altLang="en-US" u="sng"/>
              <a:t>     </a:t>
            </a:r>
            <a:r>
              <a:rPr lang="en-US" altLang="zh-CN" u="sng">
                <a:latin typeface="宋体" panose="02010600030101010101" pitchFamily="2" charset="-122"/>
              </a:rPr>
              <a:t>1    </a:t>
            </a:r>
            <a:r>
              <a:rPr lang="zh-CN" altLang="en-US"/>
              <a:t>，</a:t>
            </a:r>
            <a:r>
              <a:rPr lang="en-US" altLang="zh-CN"/>
              <a:t>W</a:t>
            </a:r>
            <a:r>
              <a:rPr lang="zh-CN" altLang="en-US"/>
              <a:t>的规范化程度最高达到</a:t>
            </a:r>
            <a:r>
              <a:rPr lang="zh-CN" altLang="en-US" u="sng"/>
              <a:t>      </a:t>
            </a:r>
            <a:r>
              <a:rPr lang="en-US" altLang="zh-CN" u="sng"/>
              <a:t>2      </a:t>
            </a:r>
            <a:r>
              <a:rPr lang="zh-CN" altLang="en-US"/>
              <a:t>。若将</a:t>
            </a:r>
            <a:r>
              <a:rPr lang="en-US" altLang="zh-CN"/>
              <a:t>W</a:t>
            </a:r>
            <a:r>
              <a:rPr lang="zh-CN" altLang="en-US"/>
              <a:t>分解为</a:t>
            </a:r>
            <a:r>
              <a:rPr lang="en-US" altLang="zh-CN"/>
              <a:t>3</a:t>
            </a:r>
            <a:r>
              <a:rPr lang="zh-CN" altLang="en-US"/>
              <a:t>个关系模式</a:t>
            </a:r>
            <a:r>
              <a:rPr lang="en-US" altLang="zh-CN"/>
              <a:t>W1(C,P)</a:t>
            </a:r>
            <a:r>
              <a:rPr lang="zh-CN" altLang="en-US"/>
              <a:t>，</a:t>
            </a:r>
            <a:r>
              <a:rPr lang="en-US" altLang="zh-CN"/>
              <a:t>W2(S,C,G)</a:t>
            </a:r>
            <a:r>
              <a:rPr lang="zh-CN" altLang="en-US"/>
              <a:t>和</a:t>
            </a:r>
            <a:r>
              <a:rPr lang="en-US" altLang="zh-CN"/>
              <a:t>W3(S,T,R,C)</a:t>
            </a:r>
            <a:r>
              <a:rPr lang="zh-CN" altLang="en-US"/>
              <a:t>则</a:t>
            </a:r>
            <a:r>
              <a:rPr lang="en-US" altLang="zh-CN"/>
              <a:t>W1</a:t>
            </a:r>
            <a:r>
              <a:rPr lang="zh-CN" altLang="en-US"/>
              <a:t>规范化程度最高达到</a:t>
            </a:r>
            <a:r>
              <a:rPr lang="zh-CN" altLang="en-US" u="sng"/>
              <a:t>      </a:t>
            </a:r>
            <a:r>
              <a:rPr lang="en-US" altLang="zh-CN" u="sng"/>
              <a:t>3      </a:t>
            </a:r>
            <a:r>
              <a:rPr lang="zh-CN" altLang="en-US"/>
              <a:t>，</a:t>
            </a:r>
            <a:r>
              <a:rPr lang="en-US" altLang="zh-CN"/>
              <a:t>W2</a:t>
            </a:r>
            <a:r>
              <a:rPr lang="zh-CN" altLang="en-US"/>
              <a:t>规范化程度</a:t>
            </a:r>
            <a:r>
              <a:rPr lang="zh-CN" altLang="en-US" u="sng"/>
              <a:t>      </a:t>
            </a:r>
            <a:r>
              <a:rPr lang="en-US" altLang="zh-CN" u="sng"/>
              <a:t>4     </a:t>
            </a:r>
            <a:r>
              <a:rPr lang="zh-CN" altLang="en-US"/>
              <a:t>，</a:t>
            </a:r>
            <a:r>
              <a:rPr lang="en-US" altLang="zh-CN"/>
              <a:t>W3</a:t>
            </a:r>
            <a:r>
              <a:rPr lang="zh-CN" altLang="en-US"/>
              <a:t>规范化程度</a:t>
            </a:r>
            <a:r>
              <a:rPr lang="zh-CN" altLang="en-US" u="sng"/>
              <a:t>      </a:t>
            </a:r>
            <a:r>
              <a:rPr lang="en-US" altLang="zh-CN" u="sng"/>
              <a:t>5    </a:t>
            </a:r>
            <a:r>
              <a:rPr lang="zh-CN" altLang="en-US"/>
              <a:t>。</a:t>
            </a:r>
            <a:endParaRPr lang="zh-CN" altLang="en-US"/>
          </a:p>
        </p:txBody>
      </p:sp>
      <p:sp>
        <p:nvSpPr>
          <p:cNvPr id="8" name="日期占位符 3"/>
          <p:cNvSpPr>
            <a:spLocks noGrp="1"/>
          </p:cNvSpPr>
          <p:nvPr>
            <p:ph type="dt" sz="quarter" idx="10"/>
          </p:nvPr>
        </p:nvSpPr>
        <p:spPr/>
        <p:txBody>
          <a:bodyPr/>
          <a:lstStyle/>
          <a:p>
            <a:pPr>
              <a:defRPr/>
            </a:pPr>
            <a:fld id="{77CA2238-DBD0-475F-BAAA-9C38F453E3D0}" type="datetime1">
              <a:rPr lang="zh-CN" altLang="en-US"/>
            </a:fld>
            <a:endParaRPr lang="en-US" altLang="zh-CN"/>
          </a:p>
        </p:txBody>
      </p:sp>
      <p:sp>
        <p:nvSpPr>
          <p:cNvPr id="87044"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541700" name="Rectangle 4"/>
          <p:cNvSpPr>
            <a:spLocks noChangeArrowheads="1"/>
          </p:cNvSpPr>
          <p:nvPr/>
        </p:nvSpPr>
        <p:spPr bwMode="auto">
          <a:xfrm>
            <a:off x="6372225" y="5402263"/>
            <a:ext cx="1295400" cy="503237"/>
          </a:xfrm>
          <a:prstGeom prst="rect">
            <a:avLst/>
          </a:prstGeom>
          <a:solidFill>
            <a:schemeClr val="accent1"/>
          </a:solidFill>
          <a:ln w="9525">
            <a:solidFill>
              <a:schemeClr val="tx1"/>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a:latin typeface="Times New Roman" panose="02020603050405020304" pitchFamily="18" charset="0"/>
              </a:rPr>
              <a:t>2NF</a:t>
            </a:r>
            <a:endParaRPr lang="en-US" altLang="zh-CN" sz="2400">
              <a:latin typeface="Times New Roman" panose="02020603050405020304" pitchFamily="18" charset="0"/>
            </a:endParaRPr>
          </a:p>
        </p:txBody>
      </p:sp>
      <p:sp>
        <p:nvSpPr>
          <p:cNvPr id="541701" name="Rectangle 5"/>
          <p:cNvSpPr>
            <a:spLocks noChangeArrowheads="1"/>
          </p:cNvSpPr>
          <p:nvPr/>
        </p:nvSpPr>
        <p:spPr bwMode="auto">
          <a:xfrm>
            <a:off x="1908175" y="5402263"/>
            <a:ext cx="1295400" cy="503237"/>
          </a:xfrm>
          <a:prstGeom prst="rect">
            <a:avLst/>
          </a:prstGeom>
          <a:solidFill>
            <a:schemeClr val="accent1"/>
          </a:solidFill>
          <a:ln w="9525">
            <a:solidFill>
              <a:schemeClr val="tx1"/>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a:latin typeface="Times New Roman" panose="02020603050405020304" pitchFamily="18" charset="0"/>
              </a:rPr>
              <a:t>BCNF</a:t>
            </a:r>
            <a:endParaRPr lang="en-US" altLang="zh-CN" sz="2400">
              <a:latin typeface="Times New Roman" panose="02020603050405020304" pitchFamily="18" charset="0"/>
            </a:endParaRPr>
          </a:p>
        </p:txBody>
      </p:sp>
      <p:sp>
        <p:nvSpPr>
          <p:cNvPr id="541702" name="Rectangle 6"/>
          <p:cNvSpPr>
            <a:spLocks noChangeArrowheads="1"/>
          </p:cNvSpPr>
          <p:nvPr/>
        </p:nvSpPr>
        <p:spPr bwMode="auto">
          <a:xfrm>
            <a:off x="5076825" y="4868863"/>
            <a:ext cx="1295400" cy="503237"/>
          </a:xfrm>
          <a:prstGeom prst="rect">
            <a:avLst/>
          </a:prstGeom>
          <a:solidFill>
            <a:schemeClr val="accent1"/>
          </a:solidFill>
          <a:ln w="9525">
            <a:solidFill>
              <a:schemeClr val="tx1"/>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a:latin typeface="Times New Roman" panose="02020603050405020304" pitchFamily="18" charset="0"/>
              </a:rPr>
              <a:t>BCNF</a:t>
            </a:r>
            <a:endParaRPr lang="en-US" altLang="zh-CN" sz="2400">
              <a:latin typeface="Times New Roman" panose="02020603050405020304" pitchFamily="18" charset="0"/>
            </a:endParaRPr>
          </a:p>
        </p:txBody>
      </p:sp>
      <p:sp>
        <p:nvSpPr>
          <p:cNvPr id="541703" name="Rectangle 7"/>
          <p:cNvSpPr>
            <a:spLocks noChangeArrowheads="1"/>
          </p:cNvSpPr>
          <p:nvPr/>
        </p:nvSpPr>
        <p:spPr bwMode="auto">
          <a:xfrm>
            <a:off x="2843213" y="3789363"/>
            <a:ext cx="1295400" cy="503237"/>
          </a:xfrm>
          <a:prstGeom prst="rect">
            <a:avLst/>
          </a:prstGeom>
          <a:solidFill>
            <a:schemeClr val="accent1"/>
          </a:solidFill>
          <a:ln w="9525">
            <a:solidFill>
              <a:schemeClr val="tx1"/>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a:latin typeface="Times New Roman" panose="02020603050405020304" pitchFamily="18" charset="0"/>
              </a:rPr>
              <a:t>1NF</a:t>
            </a:r>
            <a:endParaRPr lang="en-US" altLang="zh-CN" sz="2400">
              <a:latin typeface="Times New Roman" panose="02020603050405020304" pitchFamily="18" charset="0"/>
            </a:endParaRPr>
          </a:p>
        </p:txBody>
      </p:sp>
      <p:sp>
        <p:nvSpPr>
          <p:cNvPr id="541704" name="Rectangle 8"/>
          <p:cNvSpPr>
            <a:spLocks noChangeArrowheads="1"/>
          </p:cNvSpPr>
          <p:nvPr/>
        </p:nvSpPr>
        <p:spPr bwMode="auto">
          <a:xfrm>
            <a:off x="4356100" y="3255963"/>
            <a:ext cx="1368425" cy="503237"/>
          </a:xfrm>
          <a:prstGeom prst="rect">
            <a:avLst/>
          </a:prstGeom>
          <a:solidFill>
            <a:schemeClr val="accent1"/>
          </a:solidFill>
          <a:ln w="9525">
            <a:solidFill>
              <a:schemeClr val="tx1"/>
            </a:solidFill>
            <a:miter lim="800000"/>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a:latin typeface="Times New Roman" panose="02020603050405020304" pitchFamily="18" charset="0"/>
              </a:rPr>
              <a:t>T</a:t>
            </a:r>
            <a:r>
              <a:rPr lang="zh-CN" altLang="en-US" sz="2400">
                <a:latin typeface="Times New Roman" panose="02020603050405020304" pitchFamily="18" charset="0"/>
              </a:rPr>
              <a:t>，</a:t>
            </a:r>
            <a:r>
              <a:rPr lang="en-US" altLang="zh-CN" sz="2400">
                <a:latin typeface="Times New Roman" panose="02020603050405020304" pitchFamily="18" charset="0"/>
              </a:rPr>
              <a:t>S</a:t>
            </a:r>
            <a:r>
              <a:rPr lang="zh-CN" altLang="en-US" sz="2400">
                <a:latin typeface="Times New Roman" panose="02020603050405020304" pitchFamily="18" charset="0"/>
              </a:rPr>
              <a:t>，</a:t>
            </a:r>
            <a:r>
              <a:rPr lang="en-US" altLang="zh-CN" sz="2400">
                <a:latin typeface="Times New Roman" panose="02020603050405020304" pitchFamily="18" charset="0"/>
              </a:rPr>
              <a:t>P</a:t>
            </a:r>
            <a:endParaRPr lang="en-US" altLang="zh-CN"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1704"/>
                                        </p:tgtEl>
                                        <p:attrNameLst>
                                          <p:attrName>style.visibility</p:attrName>
                                        </p:attrNameLst>
                                      </p:cBhvr>
                                      <p:to>
                                        <p:strVal val="visible"/>
                                      </p:to>
                                    </p:set>
                                    <p:animEffect transition="in" filter="blinds(horizontal)">
                                      <p:cBhvr>
                                        <p:cTn id="7" dur="500"/>
                                        <p:tgtEl>
                                          <p:spTgt spid="5417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1703"/>
                                        </p:tgtEl>
                                        <p:attrNameLst>
                                          <p:attrName>style.visibility</p:attrName>
                                        </p:attrNameLst>
                                      </p:cBhvr>
                                      <p:to>
                                        <p:strVal val="visible"/>
                                      </p:to>
                                    </p:set>
                                    <p:animEffect transition="in" filter="blinds(horizontal)">
                                      <p:cBhvr>
                                        <p:cTn id="12" dur="500"/>
                                        <p:tgtEl>
                                          <p:spTgt spid="54170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1702"/>
                                        </p:tgtEl>
                                        <p:attrNameLst>
                                          <p:attrName>style.visibility</p:attrName>
                                        </p:attrNameLst>
                                      </p:cBhvr>
                                      <p:to>
                                        <p:strVal val="visible"/>
                                      </p:to>
                                    </p:set>
                                    <p:animEffect transition="in" filter="blinds(horizontal)">
                                      <p:cBhvr>
                                        <p:cTn id="17" dur="500"/>
                                        <p:tgtEl>
                                          <p:spTgt spid="5417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1701"/>
                                        </p:tgtEl>
                                        <p:attrNameLst>
                                          <p:attrName>style.visibility</p:attrName>
                                        </p:attrNameLst>
                                      </p:cBhvr>
                                      <p:to>
                                        <p:strVal val="visible"/>
                                      </p:to>
                                    </p:set>
                                    <p:animEffect transition="in" filter="blinds(horizontal)">
                                      <p:cBhvr>
                                        <p:cTn id="22" dur="500"/>
                                        <p:tgtEl>
                                          <p:spTgt spid="54170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1700"/>
                                        </p:tgtEl>
                                        <p:attrNameLst>
                                          <p:attrName>style.visibility</p:attrName>
                                        </p:attrNameLst>
                                      </p:cBhvr>
                                      <p:to>
                                        <p:strVal val="visible"/>
                                      </p:to>
                                    </p:set>
                                    <p:animEffect transition="in" filter="blinds(horizontal)">
                                      <p:cBhvr>
                                        <p:cTn id="27" dur="500"/>
                                        <p:tgtEl>
                                          <p:spTgt spid="541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1" grpId="0" animBg="1"/>
      <p:bldP spid="541702" grpId="0" animBg="1"/>
      <p:bldP spid="541703" grpId="0" animBg="1"/>
      <p:bldP spid="541704" grpId="0" animBg="1"/>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5" name="Rectangle 3"/>
          <p:cNvSpPr>
            <a:spLocks noGrp="1" noRot="1"/>
          </p:cNvSpPr>
          <p:nvPr>
            <p:ph idx="1"/>
          </p:nvPr>
        </p:nvSpPr>
        <p:spPr/>
        <p:txBody>
          <a:bodyPr/>
          <a:lstStyle/>
          <a:p>
            <a:pPr eaLnBrk="1" hangingPunct="1"/>
            <a:r>
              <a:rPr lang="zh-CN" altLang="en-US"/>
              <a:t>设关系模式</a:t>
            </a:r>
            <a:r>
              <a:rPr lang="en-US" altLang="zh-CN"/>
              <a:t>R(A,B,C,D,E,P)</a:t>
            </a:r>
            <a:r>
              <a:rPr lang="zh-CN" altLang="en-US"/>
              <a:t>，其中</a:t>
            </a:r>
            <a:r>
              <a:rPr lang="en-US" altLang="zh-CN"/>
              <a:t>F={A-&gt;B,C-&gt;P,E-&gt;A,CE-&gt;D}</a:t>
            </a:r>
            <a:r>
              <a:rPr lang="zh-CN" altLang="en-US"/>
              <a:t>求</a:t>
            </a:r>
            <a:r>
              <a:rPr lang="en-US" altLang="zh-CN"/>
              <a:t>R</a:t>
            </a:r>
            <a:r>
              <a:rPr lang="zh-CN" altLang="en-US"/>
              <a:t>的候选码。</a:t>
            </a:r>
            <a:endParaRPr lang="zh-CN" altLang="en-US"/>
          </a:p>
          <a:p>
            <a:pPr eaLnBrk="1" hangingPunct="1"/>
            <a:r>
              <a:rPr lang="en-US" altLang="zh-CN"/>
              <a:t>CE</a:t>
            </a:r>
            <a:endParaRPr lang="en-US" altLang="zh-CN"/>
          </a:p>
          <a:p>
            <a:pPr eaLnBrk="1" hangingPunct="1"/>
            <a:r>
              <a:rPr lang="zh-CN" altLang="en-US"/>
              <a:t>设</a:t>
            </a:r>
            <a:r>
              <a:rPr lang="en-US" altLang="zh-CN"/>
              <a:t>R(C,T,S,N,G)</a:t>
            </a:r>
            <a:r>
              <a:rPr lang="zh-CN" altLang="en-US"/>
              <a:t>，其中</a:t>
            </a:r>
            <a:r>
              <a:rPr lang="en-US" altLang="zh-CN"/>
              <a:t>F={C-&gt;T,CS-&gt;G,S-&gt;N}</a:t>
            </a:r>
            <a:r>
              <a:rPr lang="zh-CN" altLang="en-US"/>
              <a:t>求</a:t>
            </a:r>
            <a:r>
              <a:rPr lang="en-US" altLang="zh-CN"/>
              <a:t>R</a:t>
            </a:r>
            <a:r>
              <a:rPr lang="zh-CN" altLang="en-US"/>
              <a:t>的候选码。</a:t>
            </a:r>
            <a:endParaRPr lang="zh-CN" altLang="en-US"/>
          </a:p>
          <a:p>
            <a:pPr eaLnBrk="1" hangingPunct="1"/>
            <a:r>
              <a:rPr lang="en-US" altLang="zh-CN"/>
              <a:t>CS</a:t>
            </a:r>
            <a:endParaRPr lang="en-US" altLang="zh-CN"/>
          </a:p>
        </p:txBody>
      </p:sp>
      <p:sp>
        <p:nvSpPr>
          <p:cNvPr id="3" name="日期占位符 3"/>
          <p:cNvSpPr>
            <a:spLocks noGrp="1"/>
          </p:cNvSpPr>
          <p:nvPr>
            <p:ph type="dt" sz="quarter" idx="10"/>
          </p:nvPr>
        </p:nvSpPr>
        <p:spPr/>
        <p:txBody>
          <a:bodyPr/>
          <a:lstStyle/>
          <a:p>
            <a:pPr>
              <a:defRPr/>
            </a:pPr>
            <a:fld id="{BDE10C29-049D-4445-A4F9-B018FFA68746}" type="datetime1">
              <a:rPr lang="zh-CN" altLang="en-US"/>
            </a:fld>
            <a:endParaRPr lang="en-US" altLang="zh-CN"/>
          </a:p>
        </p:txBody>
      </p:sp>
      <p:sp>
        <p:nvSpPr>
          <p:cNvPr id="8806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5795">
                                            <p:txEl>
                                              <p:pRg st="1" end="1"/>
                                            </p:txEl>
                                          </p:spTgt>
                                        </p:tgtEl>
                                        <p:attrNameLst>
                                          <p:attrName>style.visibility</p:attrName>
                                        </p:attrNameLst>
                                      </p:cBhvr>
                                      <p:to>
                                        <p:strVal val="visible"/>
                                      </p:to>
                                    </p:set>
                                    <p:animEffect transition="in" filter="blinds(horizontal)">
                                      <p:cBhvr>
                                        <p:cTn id="7" dur="500"/>
                                        <p:tgtEl>
                                          <p:spTgt spid="545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5795">
                                            <p:txEl>
                                              <p:pRg st="2" end="2"/>
                                            </p:txEl>
                                          </p:spTgt>
                                        </p:tgtEl>
                                        <p:attrNameLst>
                                          <p:attrName>style.visibility</p:attrName>
                                        </p:attrNameLst>
                                      </p:cBhvr>
                                      <p:to>
                                        <p:strVal val="visible"/>
                                      </p:to>
                                    </p:set>
                                    <p:animEffect transition="in" filter="blinds(horizontal)">
                                      <p:cBhvr>
                                        <p:cTn id="12" dur="500"/>
                                        <p:tgtEl>
                                          <p:spTgt spid="545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5795">
                                            <p:txEl>
                                              <p:pRg st="3" end="3"/>
                                            </p:txEl>
                                          </p:spTgt>
                                        </p:tgtEl>
                                        <p:attrNameLst>
                                          <p:attrName>style.visibility</p:attrName>
                                        </p:attrNameLst>
                                      </p:cBhvr>
                                      <p:to>
                                        <p:strVal val="visible"/>
                                      </p:to>
                                    </p:set>
                                    <p:animEffect transition="in" filter="blinds(horizontal)">
                                      <p:cBhvr>
                                        <p:cTn id="17" dur="500"/>
                                        <p:tgtEl>
                                          <p:spTgt spid="545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p:cNvSpPr>
          <p:nvPr>
            <p:ph type="title"/>
          </p:nvPr>
        </p:nvSpPr>
        <p:spPr/>
        <p:txBody>
          <a:bodyPr/>
          <a:lstStyle/>
          <a:p>
            <a:pPr eaLnBrk="1" hangingPunct="1"/>
            <a:r>
              <a:rPr lang="zh-CN" altLang="en-US"/>
              <a:t>第六章 关系数据理论</a:t>
            </a:r>
            <a:endParaRPr lang="zh-CN" altLang="en-US"/>
          </a:p>
        </p:txBody>
      </p:sp>
      <p:sp>
        <p:nvSpPr>
          <p:cNvPr id="89091"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6.1 </a:t>
            </a:r>
            <a:r>
              <a:rPr lang="zh-CN" altLang="en-US"/>
              <a:t>数据依赖</a:t>
            </a:r>
            <a:endParaRPr lang="zh-CN" altLang="en-US"/>
          </a:p>
          <a:p>
            <a:pPr eaLnBrk="1" hangingPunct="1">
              <a:lnSpc>
                <a:spcPct val="140000"/>
              </a:lnSpc>
              <a:buFont typeface="Wingdings" panose="05000000000000000000" pitchFamily="2" charset="2"/>
              <a:buNone/>
            </a:pPr>
            <a:r>
              <a:rPr lang="en-US" altLang="zh-CN"/>
              <a:t>6.2 </a:t>
            </a:r>
            <a:r>
              <a:rPr lang="zh-CN" altLang="en-US"/>
              <a:t>规范化</a:t>
            </a:r>
            <a:endParaRPr lang="zh-CN" altLang="en-US"/>
          </a:p>
          <a:p>
            <a:pPr eaLnBrk="1" hangingPunct="1">
              <a:lnSpc>
                <a:spcPct val="140000"/>
              </a:lnSpc>
              <a:buFont typeface="Wingdings" panose="05000000000000000000" pitchFamily="2" charset="2"/>
              <a:buNone/>
            </a:pPr>
            <a:r>
              <a:rPr lang="en-US" altLang="zh-CN">
                <a:solidFill>
                  <a:schemeClr val="tx2"/>
                </a:solidFill>
              </a:rPr>
              <a:t>6.3 </a:t>
            </a:r>
            <a:r>
              <a:rPr lang="zh-CN" altLang="en-US">
                <a:solidFill>
                  <a:schemeClr val="tx2"/>
                </a:solidFill>
              </a:rPr>
              <a:t>数据依赖的公理系统</a:t>
            </a:r>
            <a:endParaRPr lang="zh-CN" altLang="en-US">
              <a:solidFill>
                <a:schemeClr val="tx2"/>
              </a:solidFill>
            </a:endParaRPr>
          </a:p>
          <a:p>
            <a:pPr eaLnBrk="1" hangingPunct="1">
              <a:lnSpc>
                <a:spcPct val="140000"/>
              </a:lnSpc>
              <a:buFont typeface="Wingdings" panose="05000000000000000000" pitchFamily="2" charset="2"/>
              <a:buNone/>
            </a:pPr>
            <a:r>
              <a:rPr lang="en-US" altLang="zh-CN"/>
              <a:t>6.4 </a:t>
            </a:r>
            <a:r>
              <a:rPr lang="zh-CN" altLang="en-US"/>
              <a:t>模式的分解</a:t>
            </a:r>
            <a:endParaRPr lang="zh-CN" altLang="en-US"/>
          </a:p>
        </p:txBody>
      </p:sp>
      <p:sp>
        <p:nvSpPr>
          <p:cNvPr id="4" name="日期占位符 3"/>
          <p:cNvSpPr>
            <a:spLocks noGrp="1"/>
          </p:cNvSpPr>
          <p:nvPr>
            <p:ph type="dt" sz="quarter" idx="10"/>
          </p:nvPr>
        </p:nvSpPr>
        <p:spPr/>
        <p:txBody>
          <a:bodyPr/>
          <a:lstStyle/>
          <a:p>
            <a:pPr>
              <a:defRPr/>
            </a:pPr>
            <a:fld id="{FD02A9E3-BCC2-4A76-A766-C1C21CFB227D}" type="datetime1">
              <a:rPr lang="zh-CN" altLang="en-US"/>
            </a:fld>
            <a:endParaRPr lang="en-US" altLang="zh-CN"/>
          </a:p>
        </p:txBody>
      </p:sp>
      <p:sp>
        <p:nvSpPr>
          <p:cNvPr id="890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p:cNvSpPr>
          <p:nvPr>
            <p:ph type="title"/>
          </p:nvPr>
        </p:nvSpPr>
        <p:spPr/>
        <p:txBody>
          <a:bodyPr/>
          <a:lstStyle/>
          <a:p>
            <a:pPr eaLnBrk="1" hangingPunct="1"/>
            <a:r>
              <a:rPr lang="en-US" altLang="zh-CN"/>
              <a:t>6.3  </a:t>
            </a:r>
            <a:r>
              <a:rPr lang="zh-CN" altLang="en-US"/>
              <a:t>数据依赖的公理系统</a:t>
            </a:r>
            <a:endParaRPr lang="zh-CN" altLang="en-US"/>
          </a:p>
        </p:txBody>
      </p:sp>
      <p:sp>
        <p:nvSpPr>
          <p:cNvPr id="90115" name="Rectangle 3"/>
          <p:cNvSpPr>
            <a:spLocks noGrp="1" noRot="1"/>
          </p:cNvSpPr>
          <p:nvPr>
            <p:ph idx="1"/>
          </p:nvPr>
        </p:nvSpPr>
        <p:spPr/>
        <p:txBody>
          <a:bodyPr/>
          <a:lstStyle/>
          <a:p>
            <a:pPr eaLnBrk="1" hangingPunct="1">
              <a:lnSpc>
                <a:spcPct val="120000"/>
              </a:lnSpc>
            </a:pPr>
            <a:r>
              <a:rPr lang="zh-CN" altLang="en-US" sz="3600"/>
              <a:t>逻辑蕴含</a:t>
            </a:r>
            <a:endParaRPr lang="zh-CN" altLang="en-US" sz="3600"/>
          </a:p>
          <a:p>
            <a:pPr eaLnBrk="1" hangingPunct="1">
              <a:lnSpc>
                <a:spcPct val="120000"/>
              </a:lnSpc>
              <a:buFont typeface="Wingdings" panose="05000000000000000000" pitchFamily="2" charset="2"/>
              <a:buNone/>
            </a:pPr>
            <a:r>
              <a:rPr lang="zh-CN" altLang="en-US"/>
              <a:t>	定义</a:t>
            </a:r>
            <a:r>
              <a:rPr lang="en-US" altLang="zh-CN"/>
              <a:t>5.11  </a:t>
            </a:r>
            <a:r>
              <a:rPr lang="zh-CN" altLang="en-US"/>
              <a:t>对于满足一组</a:t>
            </a:r>
            <a:r>
              <a:rPr lang="zh-CN" altLang="en-US">
                <a:solidFill>
                  <a:srgbClr val="6600FF"/>
                </a:solidFill>
              </a:rPr>
              <a:t>函数依赖 </a:t>
            </a:r>
            <a:r>
              <a:rPr lang="en-US" altLang="zh-CN" i="1"/>
              <a:t>F </a:t>
            </a:r>
            <a:r>
              <a:rPr lang="zh-CN" altLang="en-US"/>
              <a:t>的关系模式</a:t>
            </a:r>
            <a:r>
              <a:rPr lang="en-US" altLang="zh-CN" i="1"/>
              <a:t>R</a:t>
            </a:r>
            <a:r>
              <a:rPr lang="en-US" altLang="zh-CN"/>
              <a:t> &lt;</a:t>
            </a:r>
            <a:r>
              <a:rPr lang="en-US" altLang="zh-CN" i="1"/>
              <a:t>U</a:t>
            </a:r>
            <a:r>
              <a:rPr lang="zh-CN" altLang="en-US" i="1"/>
              <a:t>，</a:t>
            </a:r>
            <a:r>
              <a:rPr lang="en-US" altLang="zh-CN" i="1"/>
              <a:t>F</a:t>
            </a:r>
            <a:r>
              <a:rPr lang="en-US" altLang="zh-CN"/>
              <a:t>&gt;</a:t>
            </a:r>
            <a:r>
              <a:rPr lang="zh-CN" altLang="en-US"/>
              <a:t>，其任何一个关系</a:t>
            </a:r>
            <a:r>
              <a:rPr lang="en-US" altLang="zh-CN" sz="3600" i="1"/>
              <a:t>r</a:t>
            </a:r>
            <a:r>
              <a:rPr lang="zh-CN" altLang="en-US"/>
              <a:t>，若函数依赖</a:t>
            </a:r>
            <a:r>
              <a:rPr lang="en-US" altLang="zh-CN" i="1"/>
              <a:t>X→Y</a:t>
            </a:r>
            <a:r>
              <a:rPr lang="zh-CN" altLang="en-US"/>
              <a:t>都成立</a:t>
            </a:r>
            <a:r>
              <a:rPr lang="en-US" altLang="zh-CN"/>
              <a:t>, </a:t>
            </a:r>
            <a:r>
              <a:rPr lang="zh-CN" altLang="en-US"/>
              <a:t>则称</a:t>
            </a:r>
            <a:endParaRPr lang="zh-CN" altLang="en-US"/>
          </a:p>
          <a:p>
            <a:pPr eaLnBrk="1" hangingPunct="1">
              <a:lnSpc>
                <a:spcPct val="120000"/>
              </a:lnSpc>
              <a:buFont typeface="Wingdings" panose="05000000000000000000" pitchFamily="2" charset="2"/>
              <a:buNone/>
            </a:pPr>
            <a:r>
              <a:rPr lang="zh-CN" altLang="en-US"/>
              <a:t>    </a:t>
            </a:r>
            <a:r>
              <a:rPr lang="en-US" altLang="zh-CN" i="1"/>
              <a:t>F</a:t>
            </a:r>
            <a:r>
              <a:rPr lang="zh-CN" altLang="en-US">
                <a:solidFill>
                  <a:schemeClr val="tx2"/>
                </a:solidFill>
              </a:rPr>
              <a:t>逻辑蕴含</a:t>
            </a:r>
            <a:r>
              <a:rPr lang="en-US" altLang="zh-CN" i="1"/>
              <a:t>X →Y</a:t>
            </a:r>
            <a:endParaRPr lang="en-US" altLang="zh-CN"/>
          </a:p>
        </p:txBody>
      </p:sp>
      <p:sp>
        <p:nvSpPr>
          <p:cNvPr id="4" name="日期占位符 3"/>
          <p:cNvSpPr>
            <a:spLocks noGrp="1"/>
          </p:cNvSpPr>
          <p:nvPr>
            <p:ph type="dt" sz="quarter" idx="10"/>
          </p:nvPr>
        </p:nvSpPr>
        <p:spPr/>
        <p:txBody>
          <a:bodyPr/>
          <a:lstStyle/>
          <a:p>
            <a:pPr>
              <a:defRPr/>
            </a:pPr>
            <a:fld id="{824FA176-C21C-4826-BC8B-03DB9DF939F0}" type="datetime1">
              <a:rPr lang="zh-CN" altLang="en-US"/>
            </a:fld>
            <a:endParaRPr lang="en-US" altLang="zh-CN"/>
          </a:p>
        </p:txBody>
      </p:sp>
      <p:sp>
        <p:nvSpPr>
          <p:cNvPr id="901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p:cNvSpPr>
          <p:nvPr>
            <p:ph type="title"/>
          </p:nvPr>
        </p:nvSpPr>
        <p:spPr/>
        <p:txBody>
          <a:bodyPr/>
          <a:lstStyle/>
          <a:p>
            <a:pPr eaLnBrk="1" hangingPunct="1"/>
            <a:r>
              <a:rPr lang="en-US" altLang="zh-CN" sz="4800"/>
              <a:t>Armstrong</a:t>
            </a:r>
            <a:r>
              <a:rPr lang="zh-CN" altLang="en-US" sz="4800"/>
              <a:t>公理系统</a:t>
            </a:r>
            <a:endParaRPr lang="zh-CN" altLang="en-US" sz="4800"/>
          </a:p>
        </p:txBody>
      </p:sp>
      <p:sp>
        <p:nvSpPr>
          <p:cNvPr id="91139" name="Rectangle 3"/>
          <p:cNvSpPr>
            <a:spLocks noGrp="1" noRot="1"/>
          </p:cNvSpPr>
          <p:nvPr>
            <p:ph idx="1"/>
          </p:nvPr>
        </p:nvSpPr>
        <p:spPr/>
        <p:txBody>
          <a:bodyPr/>
          <a:lstStyle/>
          <a:p>
            <a:pPr eaLnBrk="1" hangingPunct="1">
              <a:lnSpc>
                <a:spcPct val="120000"/>
              </a:lnSpc>
              <a:spcAft>
                <a:spcPct val="40000"/>
              </a:spcAft>
            </a:pPr>
            <a:r>
              <a:rPr lang="zh-CN" altLang="en-US"/>
              <a:t>一套推理规则，是模式分解算法的理论基础</a:t>
            </a:r>
            <a:endParaRPr lang="zh-CN" altLang="en-US"/>
          </a:p>
          <a:p>
            <a:pPr eaLnBrk="1" hangingPunct="1">
              <a:lnSpc>
                <a:spcPct val="120000"/>
              </a:lnSpc>
            </a:pPr>
            <a:r>
              <a:rPr lang="zh-CN" altLang="en-US"/>
              <a:t>用途</a:t>
            </a:r>
            <a:endParaRPr lang="zh-CN" altLang="en-US"/>
          </a:p>
          <a:p>
            <a:pPr lvl="1" eaLnBrk="1" hangingPunct="1">
              <a:lnSpc>
                <a:spcPct val="120000"/>
              </a:lnSpc>
            </a:pPr>
            <a:r>
              <a:rPr lang="zh-CN" altLang="en-US"/>
              <a:t>求给定关系模式的码</a:t>
            </a:r>
            <a:endParaRPr lang="zh-CN" altLang="en-US"/>
          </a:p>
          <a:p>
            <a:pPr lvl="1" eaLnBrk="1" hangingPunct="1">
              <a:lnSpc>
                <a:spcPct val="120000"/>
              </a:lnSpc>
            </a:pPr>
            <a:r>
              <a:rPr lang="zh-CN" altLang="en-US"/>
              <a:t>从一组函数依赖求得蕴含的函数依赖</a:t>
            </a:r>
            <a:endParaRPr lang="zh-CN" altLang="en-US" sz="3200"/>
          </a:p>
        </p:txBody>
      </p:sp>
      <p:sp>
        <p:nvSpPr>
          <p:cNvPr id="4" name="日期占位符 3"/>
          <p:cNvSpPr>
            <a:spLocks noGrp="1"/>
          </p:cNvSpPr>
          <p:nvPr>
            <p:ph type="dt" sz="quarter" idx="10"/>
          </p:nvPr>
        </p:nvSpPr>
        <p:spPr/>
        <p:txBody>
          <a:bodyPr/>
          <a:lstStyle/>
          <a:p>
            <a:pPr>
              <a:defRPr/>
            </a:pPr>
            <a:fld id="{F2B44A94-36D3-4A54-92EA-7C00C0570808}" type="datetime1">
              <a:rPr lang="zh-CN" altLang="en-US"/>
            </a:fld>
            <a:endParaRPr lang="en-US" altLang="zh-CN"/>
          </a:p>
        </p:txBody>
      </p:sp>
      <p:sp>
        <p:nvSpPr>
          <p:cNvPr id="911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p:cNvSpPr>
          <p:nvPr>
            <p:ph type="title"/>
          </p:nvPr>
        </p:nvSpPr>
        <p:spPr/>
        <p:txBody>
          <a:bodyPr/>
          <a:lstStyle/>
          <a:p>
            <a:pPr eaLnBrk="1" hangingPunct="1"/>
            <a:r>
              <a:rPr lang="en-US" altLang="zh-CN"/>
              <a:t>1. Armstrong</a:t>
            </a:r>
            <a:r>
              <a:rPr lang="zh-CN" altLang="en-US"/>
              <a:t>公理系统</a:t>
            </a:r>
            <a:endParaRPr lang="zh-CN" altLang="en-US"/>
          </a:p>
        </p:txBody>
      </p:sp>
      <p:sp>
        <p:nvSpPr>
          <p:cNvPr id="92163"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400"/>
              <a:t>    </a:t>
            </a:r>
            <a:r>
              <a:rPr lang="zh-CN" altLang="en-US" sz="2400"/>
              <a:t>关系模式</a:t>
            </a:r>
            <a:r>
              <a:rPr lang="en-US" altLang="zh-CN" sz="2400" i="1"/>
              <a:t>R &lt;U</a:t>
            </a:r>
            <a:r>
              <a:rPr lang="zh-CN" altLang="en-US" sz="2400" i="1"/>
              <a:t>，</a:t>
            </a:r>
            <a:r>
              <a:rPr lang="en-US" altLang="zh-CN" sz="2400" i="1"/>
              <a:t>F &gt;</a:t>
            </a:r>
            <a:r>
              <a:rPr lang="zh-CN" altLang="en-US" sz="2400"/>
              <a:t>来说有以下的推理规则：</a:t>
            </a:r>
            <a:endParaRPr lang="zh-CN" altLang="en-US" sz="2400"/>
          </a:p>
          <a:p>
            <a:pPr lvl="1" eaLnBrk="1" hangingPunct="1">
              <a:lnSpc>
                <a:spcPct val="120000"/>
              </a:lnSpc>
            </a:pPr>
            <a:r>
              <a:rPr lang="en-US" altLang="zh-CN" sz="2000"/>
              <a:t>Al.</a:t>
            </a:r>
            <a:r>
              <a:rPr lang="zh-CN" altLang="en-US" sz="2000">
                <a:solidFill>
                  <a:schemeClr val="tx2"/>
                </a:solidFill>
              </a:rPr>
              <a:t>自反律</a:t>
            </a:r>
            <a:r>
              <a:rPr lang="zh-CN" altLang="en-US" sz="2000"/>
              <a:t>（</a:t>
            </a:r>
            <a:r>
              <a:rPr lang="en-US" altLang="zh-CN" sz="2000"/>
              <a:t>Reflexivity</a:t>
            </a:r>
            <a:r>
              <a:rPr lang="zh-CN" altLang="en-US" sz="2000"/>
              <a:t>）：</a:t>
            </a:r>
            <a:endParaRPr lang="zh-CN" altLang="en-US" sz="2000"/>
          </a:p>
          <a:p>
            <a:pPr lvl="1" eaLnBrk="1" hangingPunct="1">
              <a:lnSpc>
                <a:spcPct val="120000"/>
              </a:lnSpc>
              <a:buFont typeface="Wingdings" panose="05000000000000000000" pitchFamily="2" charset="2"/>
              <a:buNone/>
            </a:pPr>
            <a:r>
              <a:rPr lang="zh-CN" altLang="en-US" sz="2000"/>
              <a:t>   若</a:t>
            </a:r>
            <a:r>
              <a:rPr lang="en-US" altLang="zh-CN" sz="2000" i="1"/>
              <a:t>Y </a:t>
            </a:r>
            <a:r>
              <a:rPr lang="en-US" altLang="zh-CN" sz="2000">
                <a:sym typeface="Symbol" panose="05050102010706020507" pitchFamily="18" charset="2"/>
              </a:rPr>
              <a:t></a:t>
            </a:r>
            <a:r>
              <a:rPr lang="en-US" altLang="zh-CN" sz="2000"/>
              <a:t> </a:t>
            </a:r>
            <a:r>
              <a:rPr lang="en-US" altLang="zh-CN" sz="2000" i="1"/>
              <a:t>X</a:t>
            </a:r>
            <a:r>
              <a:rPr lang="en-US" altLang="zh-CN" sz="2000"/>
              <a:t> </a:t>
            </a:r>
            <a:r>
              <a:rPr lang="en-US" altLang="zh-CN" sz="2000">
                <a:sym typeface="Symbol" panose="05050102010706020507" pitchFamily="18" charset="2"/>
              </a:rPr>
              <a:t></a:t>
            </a:r>
            <a:r>
              <a:rPr lang="en-US" altLang="zh-CN" sz="2000"/>
              <a:t> </a:t>
            </a:r>
            <a:r>
              <a:rPr lang="en-US" altLang="zh-CN" sz="2000" i="1"/>
              <a:t>U</a:t>
            </a:r>
            <a:r>
              <a:rPr lang="zh-CN" altLang="en-US" sz="2000"/>
              <a:t>，则</a:t>
            </a:r>
            <a:r>
              <a:rPr lang="en-US" altLang="zh-CN" sz="2000" i="1"/>
              <a:t>X </a:t>
            </a:r>
            <a:r>
              <a:rPr lang="en-US" altLang="zh-CN" sz="2000"/>
              <a:t>→</a:t>
            </a:r>
            <a:r>
              <a:rPr lang="en-US" altLang="zh-CN" sz="2000" i="1"/>
              <a:t>Y</a:t>
            </a:r>
            <a:r>
              <a:rPr lang="zh-CN" altLang="en-US" sz="2000"/>
              <a:t>为</a:t>
            </a:r>
            <a:r>
              <a:rPr lang="en-US" altLang="zh-CN" sz="2000" i="1"/>
              <a:t>F</a:t>
            </a:r>
            <a:r>
              <a:rPr lang="zh-CN" altLang="en-US" sz="2000"/>
              <a:t>所蕴含。</a:t>
            </a:r>
            <a:endParaRPr lang="zh-CN" altLang="en-US" sz="2000"/>
          </a:p>
          <a:p>
            <a:pPr lvl="1" eaLnBrk="1" hangingPunct="1">
              <a:lnSpc>
                <a:spcPct val="120000"/>
              </a:lnSpc>
            </a:pPr>
            <a:r>
              <a:rPr lang="en-US" altLang="zh-CN" sz="2000"/>
              <a:t>A2.</a:t>
            </a:r>
            <a:r>
              <a:rPr lang="zh-CN" altLang="en-US" sz="2000">
                <a:solidFill>
                  <a:schemeClr val="tx2"/>
                </a:solidFill>
              </a:rPr>
              <a:t>增广律</a:t>
            </a:r>
            <a:r>
              <a:rPr lang="zh-CN" altLang="en-US" sz="2000"/>
              <a:t>（</a:t>
            </a:r>
            <a:r>
              <a:rPr lang="en-US" altLang="zh-CN" sz="2000"/>
              <a:t>Augmentation</a:t>
            </a:r>
            <a:r>
              <a:rPr lang="zh-CN" altLang="en-US" sz="2000"/>
              <a:t>）：若</a:t>
            </a:r>
            <a:r>
              <a:rPr lang="en-US" altLang="zh-CN" sz="2000" i="1"/>
              <a:t>X</a:t>
            </a:r>
            <a:r>
              <a:rPr lang="en-US" altLang="zh-CN" sz="2000"/>
              <a:t>→</a:t>
            </a:r>
            <a:r>
              <a:rPr lang="en-US" altLang="zh-CN" sz="2000" i="1"/>
              <a:t>Y</a:t>
            </a:r>
            <a:r>
              <a:rPr lang="zh-CN" altLang="en-US" sz="2000"/>
              <a:t>为</a:t>
            </a:r>
            <a:r>
              <a:rPr lang="en-US" altLang="zh-CN" sz="2000" i="1"/>
              <a:t>F</a:t>
            </a:r>
            <a:r>
              <a:rPr lang="zh-CN" altLang="en-US" sz="2000"/>
              <a:t>所蕴含，且</a:t>
            </a:r>
            <a:r>
              <a:rPr lang="en-US" altLang="zh-CN" sz="2000" i="1"/>
              <a:t>Z</a:t>
            </a:r>
            <a:r>
              <a:rPr lang="en-US" altLang="zh-CN" sz="2000"/>
              <a:t> </a:t>
            </a:r>
            <a:r>
              <a:rPr lang="en-US" altLang="zh-CN" sz="2000">
                <a:sym typeface="Symbol" panose="05050102010706020507" pitchFamily="18" charset="2"/>
              </a:rPr>
              <a:t></a:t>
            </a:r>
            <a:r>
              <a:rPr lang="en-US" altLang="zh-CN" sz="2000"/>
              <a:t> </a:t>
            </a:r>
            <a:r>
              <a:rPr lang="en-US" altLang="zh-CN" sz="2000" i="1"/>
              <a:t>U</a:t>
            </a:r>
            <a:r>
              <a:rPr lang="zh-CN" altLang="en-US" sz="2000"/>
              <a:t>，则</a:t>
            </a:r>
            <a:r>
              <a:rPr lang="en-US" altLang="zh-CN" sz="2000" i="1"/>
              <a:t>XZ</a:t>
            </a:r>
            <a:r>
              <a:rPr lang="en-US" altLang="zh-CN" sz="2000"/>
              <a:t>→</a:t>
            </a:r>
            <a:r>
              <a:rPr lang="en-US" altLang="zh-CN" sz="2000" i="1"/>
              <a:t>YZ</a:t>
            </a:r>
            <a:r>
              <a:rPr lang="zh-CN" altLang="en-US" sz="2000"/>
              <a:t>为</a:t>
            </a:r>
            <a:r>
              <a:rPr lang="en-US" altLang="zh-CN" sz="2000" i="1"/>
              <a:t>F</a:t>
            </a:r>
            <a:r>
              <a:rPr lang="zh-CN" altLang="en-US" sz="2000"/>
              <a:t>所蕴含。</a:t>
            </a:r>
            <a:endParaRPr lang="zh-CN" altLang="en-US" sz="2000"/>
          </a:p>
          <a:p>
            <a:pPr lvl="1" eaLnBrk="1" hangingPunct="1">
              <a:lnSpc>
                <a:spcPct val="120000"/>
              </a:lnSpc>
            </a:pPr>
            <a:r>
              <a:rPr lang="en-US" altLang="zh-CN" sz="2000"/>
              <a:t>A3.</a:t>
            </a:r>
            <a:r>
              <a:rPr lang="zh-CN" altLang="en-US" sz="2000">
                <a:solidFill>
                  <a:schemeClr val="tx2"/>
                </a:solidFill>
              </a:rPr>
              <a:t>传递律（</a:t>
            </a:r>
            <a:r>
              <a:rPr lang="en-US" altLang="zh-CN" sz="2000"/>
              <a:t>Transitivity</a:t>
            </a:r>
            <a:r>
              <a:rPr lang="zh-CN" altLang="en-US" sz="2000"/>
              <a:t>）：若</a:t>
            </a:r>
            <a:r>
              <a:rPr lang="en-US" altLang="zh-CN" sz="2000" i="1"/>
              <a:t>X</a:t>
            </a:r>
            <a:r>
              <a:rPr lang="en-US" altLang="zh-CN" sz="2000"/>
              <a:t>→</a:t>
            </a:r>
            <a:r>
              <a:rPr lang="en-US" altLang="zh-CN" sz="2000" i="1"/>
              <a:t>Y</a:t>
            </a:r>
            <a:r>
              <a:rPr lang="zh-CN" altLang="en-US" sz="2000"/>
              <a:t>及</a:t>
            </a:r>
            <a:r>
              <a:rPr lang="en-US" altLang="zh-CN" sz="2000" i="1"/>
              <a:t>Y</a:t>
            </a:r>
            <a:r>
              <a:rPr lang="en-US" altLang="zh-CN" sz="2000"/>
              <a:t>→</a:t>
            </a:r>
            <a:r>
              <a:rPr lang="en-US" altLang="zh-CN" sz="2000" i="1"/>
              <a:t>Z</a:t>
            </a:r>
            <a:r>
              <a:rPr lang="zh-CN" altLang="en-US" sz="2000"/>
              <a:t>为</a:t>
            </a:r>
            <a:r>
              <a:rPr lang="en-US" altLang="zh-CN" sz="2000" i="1"/>
              <a:t>F</a:t>
            </a:r>
            <a:r>
              <a:rPr lang="zh-CN" altLang="en-US" sz="2000"/>
              <a:t>所蕴含，则</a:t>
            </a:r>
            <a:r>
              <a:rPr lang="en-US" altLang="zh-CN" sz="2000" i="1"/>
              <a:t>X</a:t>
            </a:r>
            <a:r>
              <a:rPr lang="en-US" altLang="zh-CN" sz="2000"/>
              <a:t>→</a:t>
            </a:r>
            <a:r>
              <a:rPr lang="en-US" altLang="zh-CN" sz="2000" i="1"/>
              <a:t>Z</a:t>
            </a:r>
            <a:r>
              <a:rPr lang="zh-CN" altLang="en-US" sz="2000"/>
              <a:t>为</a:t>
            </a:r>
            <a:r>
              <a:rPr lang="en-US" altLang="zh-CN" sz="2000" i="1"/>
              <a:t>F</a:t>
            </a:r>
            <a:r>
              <a:rPr lang="zh-CN" altLang="en-US" sz="2000"/>
              <a:t>所蕴含。</a:t>
            </a:r>
            <a:endParaRPr lang="zh-CN" altLang="en-US" sz="2000"/>
          </a:p>
          <a:p>
            <a:pPr eaLnBrk="1" hangingPunct="1">
              <a:lnSpc>
                <a:spcPct val="120000"/>
              </a:lnSpc>
              <a:buFont typeface="Wingdings" panose="05000000000000000000" pitchFamily="2" charset="2"/>
              <a:buNone/>
            </a:pPr>
            <a:r>
              <a:rPr lang="zh-CN" altLang="en-US" sz="2400"/>
              <a:t>	</a:t>
            </a:r>
            <a:r>
              <a:rPr lang="zh-CN" altLang="en-US" sz="1800"/>
              <a:t>注意：由自反律所得到的函数依赖均是平凡的函数依赖，自反律的使用并不依赖于</a:t>
            </a:r>
            <a:r>
              <a:rPr lang="en-US" altLang="zh-CN" sz="1800" i="1"/>
              <a:t>F</a:t>
            </a:r>
            <a:endParaRPr lang="en-US" altLang="zh-CN" sz="2400"/>
          </a:p>
        </p:txBody>
      </p:sp>
      <p:sp>
        <p:nvSpPr>
          <p:cNvPr id="4" name="日期占位符 3"/>
          <p:cNvSpPr>
            <a:spLocks noGrp="1"/>
          </p:cNvSpPr>
          <p:nvPr>
            <p:ph type="dt" sz="quarter" idx="10"/>
          </p:nvPr>
        </p:nvSpPr>
        <p:spPr/>
        <p:txBody>
          <a:bodyPr/>
          <a:lstStyle/>
          <a:p>
            <a:pPr>
              <a:defRPr/>
            </a:pPr>
            <a:fld id="{423909A8-A08D-4938-8EF9-2202ECCB36FB}" type="datetime1">
              <a:rPr lang="zh-CN" altLang="en-US"/>
            </a:fld>
            <a:endParaRPr lang="en-US" altLang="zh-CN"/>
          </a:p>
        </p:txBody>
      </p:sp>
      <p:sp>
        <p:nvSpPr>
          <p:cNvPr id="921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p:cNvSpPr>
          <p:nvPr>
            <p:ph type="title"/>
          </p:nvPr>
        </p:nvSpPr>
        <p:spPr/>
        <p:txBody>
          <a:bodyPr/>
          <a:lstStyle/>
          <a:p>
            <a:pPr eaLnBrk="1" hangingPunct="1"/>
            <a:r>
              <a:rPr lang="zh-CN" altLang="en-US" sz="3600"/>
              <a:t>定理 </a:t>
            </a:r>
            <a:r>
              <a:rPr lang="en-US" altLang="zh-CN" sz="3600"/>
              <a:t>6.l Armstrong</a:t>
            </a:r>
            <a:r>
              <a:rPr lang="zh-CN" altLang="en-US" sz="3600"/>
              <a:t>推理规则是正确的</a:t>
            </a:r>
            <a:endParaRPr lang="zh-CN" altLang="en-US"/>
          </a:p>
        </p:txBody>
      </p:sp>
      <p:sp>
        <p:nvSpPr>
          <p:cNvPr id="93187" name="Rectangle 3"/>
          <p:cNvSpPr>
            <a:spLocks noGrp="1" noRot="1"/>
          </p:cNvSpPr>
          <p:nvPr>
            <p:ph idx="1"/>
          </p:nvPr>
        </p:nvSpPr>
        <p:spPr/>
        <p:txBody>
          <a:bodyPr/>
          <a:lstStyle/>
          <a:p>
            <a:pPr eaLnBrk="1" hangingPunct="1">
              <a:buFont typeface="Wingdings" panose="05000000000000000000" pitchFamily="2" charset="2"/>
              <a:buNone/>
            </a:pPr>
            <a:r>
              <a:rPr lang="zh-CN" altLang="en-US" sz="2800"/>
              <a:t>（</a:t>
            </a:r>
            <a:r>
              <a:rPr lang="en-US" altLang="zh-CN" sz="2800"/>
              <a:t>l</a:t>
            </a:r>
            <a:r>
              <a:rPr lang="zh-CN" altLang="en-US" sz="2800"/>
              <a:t>）自反律</a:t>
            </a:r>
            <a:r>
              <a:rPr lang="en-US" altLang="zh-CN" sz="2800"/>
              <a:t>:</a:t>
            </a:r>
            <a:r>
              <a:rPr lang="zh-CN" altLang="en-US" sz="2800"/>
              <a:t>若</a:t>
            </a:r>
            <a:r>
              <a:rPr lang="en-US" altLang="zh-CN" sz="2800" i="1"/>
              <a:t>Y </a:t>
            </a:r>
            <a:r>
              <a:rPr lang="en-US" altLang="zh-CN" sz="2800">
                <a:sym typeface="Symbol" panose="05050102010706020507" pitchFamily="18" charset="2"/>
              </a:rPr>
              <a:t></a:t>
            </a:r>
            <a:r>
              <a:rPr lang="en-US" altLang="zh-CN" sz="2800"/>
              <a:t> </a:t>
            </a:r>
            <a:r>
              <a:rPr lang="en-US" altLang="zh-CN" sz="2800" i="1"/>
              <a:t>X</a:t>
            </a:r>
            <a:r>
              <a:rPr lang="en-US" altLang="zh-CN" sz="2800"/>
              <a:t> </a:t>
            </a:r>
            <a:r>
              <a:rPr lang="en-US" altLang="zh-CN" sz="2800">
                <a:sym typeface="Symbol" panose="05050102010706020507" pitchFamily="18" charset="2"/>
              </a:rPr>
              <a:t></a:t>
            </a:r>
            <a:r>
              <a:rPr lang="en-US" altLang="zh-CN" sz="2800"/>
              <a:t> </a:t>
            </a:r>
            <a:r>
              <a:rPr lang="en-US" altLang="zh-CN" sz="2800" i="1"/>
              <a:t>U</a:t>
            </a:r>
            <a:r>
              <a:rPr lang="zh-CN" altLang="en-US" sz="2800"/>
              <a:t>，则</a:t>
            </a:r>
            <a:r>
              <a:rPr lang="en-US" altLang="zh-CN" sz="2800" i="1"/>
              <a:t>X </a:t>
            </a:r>
            <a:r>
              <a:rPr lang="en-US" altLang="zh-CN" sz="2800"/>
              <a:t>→</a:t>
            </a:r>
            <a:r>
              <a:rPr lang="en-US" altLang="zh-CN" sz="2800" i="1"/>
              <a:t>Y</a:t>
            </a:r>
            <a:r>
              <a:rPr lang="zh-CN" altLang="en-US" sz="2800"/>
              <a:t>为</a:t>
            </a:r>
            <a:r>
              <a:rPr lang="en-US" altLang="zh-CN" sz="2800" i="1"/>
              <a:t>F</a:t>
            </a:r>
            <a:r>
              <a:rPr lang="zh-CN" altLang="en-US" sz="2800"/>
              <a:t>所蕴含</a:t>
            </a:r>
            <a:endParaRPr lang="zh-CN" altLang="en-US" sz="2800"/>
          </a:p>
          <a:p>
            <a:pPr eaLnBrk="1" hangingPunct="1">
              <a:lnSpc>
                <a:spcPct val="120000"/>
              </a:lnSpc>
              <a:buFont typeface="Wingdings" panose="05000000000000000000" pitchFamily="2" charset="2"/>
              <a:buNone/>
            </a:pPr>
            <a:endParaRPr lang="zh-CN" altLang="en-US" sz="2800"/>
          </a:p>
          <a:p>
            <a:pPr eaLnBrk="1" hangingPunct="1">
              <a:lnSpc>
                <a:spcPct val="70000"/>
              </a:lnSpc>
              <a:buFont typeface="Wingdings" panose="05000000000000000000" pitchFamily="2" charset="2"/>
              <a:buNone/>
            </a:pPr>
            <a:r>
              <a:rPr lang="zh-CN" altLang="en-US" sz="2800"/>
              <a:t>证</a:t>
            </a:r>
            <a:r>
              <a:rPr lang="en-US" altLang="zh-CN" sz="2800"/>
              <a:t>: </a:t>
            </a:r>
            <a:r>
              <a:rPr lang="zh-CN" altLang="en-US" sz="2400">
                <a:solidFill>
                  <a:srgbClr val="6600FF"/>
                </a:solidFill>
              </a:rPr>
              <a:t>设</a:t>
            </a:r>
            <a:r>
              <a:rPr lang="en-US" altLang="zh-CN" sz="2400" i="1">
                <a:solidFill>
                  <a:srgbClr val="6600FF"/>
                </a:solidFill>
              </a:rPr>
              <a:t>Y</a:t>
            </a:r>
            <a:r>
              <a:rPr lang="en-US" altLang="zh-CN" sz="2400">
                <a:solidFill>
                  <a:srgbClr val="6600FF"/>
                </a:solidFill>
              </a:rPr>
              <a:t> </a:t>
            </a:r>
            <a:r>
              <a:rPr lang="en-US" altLang="zh-CN" sz="2400">
                <a:solidFill>
                  <a:srgbClr val="6600FF"/>
                </a:solidFill>
                <a:sym typeface="Symbol" panose="05050102010706020507" pitchFamily="18" charset="2"/>
              </a:rPr>
              <a:t></a:t>
            </a:r>
            <a:r>
              <a:rPr lang="en-US" altLang="zh-CN" sz="2400">
                <a:solidFill>
                  <a:srgbClr val="6600FF"/>
                </a:solidFill>
              </a:rPr>
              <a:t> </a:t>
            </a:r>
            <a:r>
              <a:rPr lang="en-US" altLang="zh-CN" sz="2400" i="1">
                <a:solidFill>
                  <a:srgbClr val="6600FF"/>
                </a:solidFill>
              </a:rPr>
              <a:t>X</a:t>
            </a:r>
            <a:r>
              <a:rPr lang="en-US" altLang="zh-CN" sz="2400">
                <a:solidFill>
                  <a:srgbClr val="6600FF"/>
                </a:solidFill>
              </a:rPr>
              <a:t> </a:t>
            </a:r>
            <a:r>
              <a:rPr lang="en-US" altLang="zh-CN" sz="2400">
                <a:solidFill>
                  <a:srgbClr val="6600FF"/>
                </a:solidFill>
                <a:sym typeface="Symbol" panose="05050102010706020507" pitchFamily="18" charset="2"/>
              </a:rPr>
              <a:t></a:t>
            </a:r>
            <a:r>
              <a:rPr lang="en-US" altLang="zh-CN" sz="2400">
                <a:solidFill>
                  <a:srgbClr val="6600FF"/>
                </a:solidFill>
              </a:rPr>
              <a:t> </a:t>
            </a:r>
            <a:r>
              <a:rPr lang="en-US" altLang="zh-CN" sz="2400" i="1">
                <a:solidFill>
                  <a:srgbClr val="6600FF"/>
                </a:solidFill>
              </a:rPr>
              <a:t>U</a:t>
            </a:r>
            <a:r>
              <a:rPr lang="en-US" altLang="zh-CN" sz="2400">
                <a:solidFill>
                  <a:srgbClr val="6600FF"/>
                </a:solidFill>
              </a:rPr>
              <a:t> </a:t>
            </a:r>
            <a:endParaRPr lang="en-US" altLang="zh-CN" sz="2400">
              <a:solidFill>
                <a:srgbClr val="6600FF"/>
              </a:solidFill>
            </a:endParaRPr>
          </a:p>
          <a:p>
            <a:pPr lvl="1" eaLnBrk="1" hangingPunct="1">
              <a:lnSpc>
                <a:spcPct val="120000"/>
              </a:lnSpc>
              <a:buFont typeface="Wingdings" panose="05000000000000000000" pitchFamily="2" charset="2"/>
              <a:buNone/>
            </a:pPr>
            <a:r>
              <a:rPr lang="zh-CN" altLang="en-US"/>
              <a:t>对</a:t>
            </a:r>
            <a:r>
              <a:rPr lang="en-US" altLang="zh-CN" i="1"/>
              <a:t>R &lt;U</a:t>
            </a:r>
            <a:r>
              <a:rPr lang="zh-CN" altLang="en-US" i="1"/>
              <a:t>，</a:t>
            </a:r>
            <a:r>
              <a:rPr lang="en-US" altLang="zh-CN" i="1"/>
              <a:t>F&gt;</a:t>
            </a:r>
            <a:r>
              <a:rPr lang="en-US" altLang="zh-CN"/>
              <a:t> </a:t>
            </a:r>
            <a:r>
              <a:rPr lang="zh-CN" altLang="en-US"/>
              <a:t>的任一关系</a:t>
            </a:r>
            <a:r>
              <a:rPr lang="en-US" altLang="zh-CN" sz="3200" i="1"/>
              <a:t>r</a:t>
            </a:r>
            <a:r>
              <a:rPr lang="zh-CN" altLang="en-US"/>
              <a:t>中的任意两个元组</a:t>
            </a:r>
            <a:r>
              <a:rPr lang="en-US" altLang="zh-CN" i="1"/>
              <a:t>t</a:t>
            </a:r>
            <a:r>
              <a:rPr lang="zh-CN" altLang="en-US"/>
              <a:t>，</a:t>
            </a:r>
            <a:r>
              <a:rPr lang="en-US" altLang="zh-CN" i="1"/>
              <a:t>s</a:t>
            </a:r>
            <a:r>
              <a:rPr lang="zh-CN" altLang="en-US"/>
              <a:t>：</a:t>
            </a:r>
            <a:endParaRPr lang="zh-CN" altLang="en-US"/>
          </a:p>
          <a:p>
            <a:pPr lvl="1" eaLnBrk="1" hangingPunct="1">
              <a:lnSpc>
                <a:spcPct val="120000"/>
              </a:lnSpc>
              <a:buFont typeface="Wingdings" panose="05000000000000000000" pitchFamily="2" charset="2"/>
              <a:buNone/>
            </a:pPr>
            <a:r>
              <a:rPr lang="zh-CN" altLang="en-US"/>
              <a:t>若</a:t>
            </a:r>
            <a:r>
              <a:rPr lang="en-US" altLang="zh-CN" i="1"/>
              <a:t>t</a:t>
            </a:r>
            <a:r>
              <a:rPr lang="en-US" altLang="zh-CN"/>
              <a:t>[</a:t>
            </a:r>
            <a:r>
              <a:rPr lang="en-US" altLang="zh-CN" i="1"/>
              <a:t>X</a:t>
            </a:r>
            <a:r>
              <a:rPr lang="en-US" altLang="zh-CN"/>
              <a:t>]=</a:t>
            </a:r>
            <a:r>
              <a:rPr lang="en-US" altLang="zh-CN" i="1"/>
              <a:t>s</a:t>
            </a:r>
            <a:r>
              <a:rPr lang="en-US" altLang="zh-CN"/>
              <a:t>[</a:t>
            </a:r>
            <a:r>
              <a:rPr lang="en-US" altLang="zh-CN" i="1"/>
              <a:t>X</a:t>
            </a:r>
            <a:r>
              <a:rPr lang="en-US" altLang="zh-CN"/>
              <a:t>]</a:t>
            </a:r>
            <a:r>
              <a:rPr lang="zh-CN" altLang="en-US"/>
              <a:t>，由于</a:t>
            </a:r>
            <a:r>
              <a:rPr lang="en-US" altLang="zh-CN" i="1"/>
              <a:t>Y</a:t>
            </a:r>
            <a:r>
              <a:rPr lang="en-US" altLang="zh-CN"/>
              <a:t> </a:t>
            </a:r>
            <a:r>
              <a:rPr lang="en-US" altLang="zh-CN">
                <a:sym typeface="Symbol" panose="05050102010706020507" pitchFamily="18" charset="2"/>
              </a:rPr>
              <a:t></a:t>
            </a:r>
            <a:r>
              <a:rPr lang="en-US" altLang="zh-CN"/>
              <a:t> </a:t>
            </a:r>
            <a:r>
              <a:rPr lang="en-US" altLang="zh-CN" i="1"/>
              <a:t>X</a:t>
            </a:r>
            <a:r>
              <a:rPr lang="zh-CN" altLang="en-US"/>
              <a:t>，有</a:t>
            </a:r>
            <a:r>
              <a:rPr lang="en-US" altLang="zh-CN" i="1"/>
              <a:t>t</a:t>
            </a:r>
            <a:r>
              <a:rPr lang="en-US" altLang="zh-CN"/>
              <a:t>[</a:t>
            </a:r>
            <a:r>
              <a:rPr lang="en-US" altLang="zh-CN" i="1"/>
              <a:t>y</a:t>
            </a:r>
            <a:r>
              <a:rPr lang="en-US" altLang="zh-CN"/>
              <a:t>]=</a:t>
            </a:r>
            <a:r>
              <a:rPr lang="en-US" altLang="zh-CN" i="1"/>
              <a:t>s</a:t>
            </a:r>
            <a:r>
              <a:rPr lang="en-US" altLang="zh-CN"/>
              <a:t>[</a:t>
            </a:r>
            <a:r>
              <a:rPr lang="en-US" altLang="zh-CN" i="1"/>
              <a:t>y</a:t>
            </a:r>
            <a:r>
              <a:rPr lang="en-US" altLang="zh-CN"/>
              <a:t>]</a:t>
            </a:r>
            <a:r>
              <a:rPr lang="zh-CN" altLang="en-US"/>
              <a:t>，</a:t>
            </a:r>
            <a:endParaRPr lang="zh-CN" altLang="en-US"/>
          </a:p>
          <a:p>
            <a:pPr lvl="1" eaLnBrk="1" hangingPunct="1">
              <a:lnSpc>
                <a:spcPct val="120000"/>
              </a:lnSpc>
              <a:buFont typeface="Wingdings" panose="05000000000000000000" pitchFamily="2" charset="2"/>
              <a:buNone/>
            </a:pPr>
            <a:r>
              <a:rPr lang="zh-CN" altLang="en-US"/>
              <a:t>所以</a:t>
            </a:r>
            <a:r>
              <a:rPr lang="en-US" altLang="zh-CN" i="1"/>
              <a:t>X</a:t>
            </a:r>
            <a:r>
              <a:rPr lang="en-US" altLang="zh-CN"/>
              <a:t>→</a:t>
            </a:r>
            <a:r>
              <a:rPr lang="en-US" altLang="zh-CN" i="1"/>
              <a:t>Y</a:t>
            </a:r>
            <a:r>
              <a:rPr lang="zh-CN" altLang="en-US"/>
              <a:t>成立</a:t>
            </a:r>
            <a:r>
              <a:rPr lang="en-US" altLang="zh-CN"/>
              <a:t>.</a:t>
            </a:r>
            <a:endParaRPr lang="en-US" altLang="zh-CN"/>
          </a:p>
          <a:p>
            <a:pPr lvl="1" eaLnBrk="1" hangingPunct="1">
              <a:lnSpc>
                <a:spcPct val="120000"/>
              </a:lnSpc>
              <a:buFont typeface="Wingdings" panose="05000000000000000000" pitchFamily="2" charset="2"/>
              <a:buNone/>
            </a:pPr>
            <a:r>
              <a:rPr lang="zh-CN" altLang="en-US"/>
              <a:t>自反律得证</a:t>
            </a:r>
            <a:endParaRPr lang="zh-CN" altLang="en-US"/>
          </a:p>
        </p:txBody>
      </p:sp>
      <p:sp>
        <p:nvSpPr>
          <p:cNvPr id="4" name="日期占位符 3"/>
          <p:cNvSpPr>
            <a:spLocks noGrp="1"/>
          </p:cNvSpPr>
          <p:nvPr>
            <p:ph type="dt" sz="quarter" idx="10"/>
          </p:nvPr>
        </p:nvSpPr>
        <p:spPr/>
        <p:txBody>
          <a:bodyPr/>
          <a:lstStyle/>
          <a:p>
            <a:pPr>
              <a:defRPr/>
            </a:pPr>
            <a:fld id="{8CB6CE5C-00F9-4B1D-9EFB-F4AE595A2B1D}" type="datetime1">
              <a:rPr lang="zh-CN" altLang="en-US"/>
            </a:fld>
            <a:endParaRPr lang="en-US" altLang="zh-CN"/>
          </a:p>
        </p:txBody>
      </p:sp>
      <p:sp>
        <p:nvSpPr>
          <p:cNvPr id="931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p:cNvSpPr>
          <p:nvPr>
            <p:ph type="title"/>
          </p:nvPr>
        </p:nvSpPr>
        <p:spPr/>
        <p:txBody>
          <a:bodyPr/>
          <a:lstStyle/>
          <a:p>
            <a:pPr eaLnBrk="1" hangingPunct="1"/>
            <a:r>
              <a:rPr lang="zh-CN" altLang="en-US"/>
              <a:t>定理</a:t>
            </a:r>
            <a:r>
              <a:rPr lang="en-US" altLang="zh-CN"/>
              <a:t>6.l</a:t>
            </a:r>
            <a:endParaRPr lang="en-US" altLang="zh-CN"/>
          </a:p>
        </p:txBody>
      </p:sp>
      <p:sp>
        <p:nvSpPr>
          <p:cNvPr id="94211" name="Rectangle 3"/>
          <p:cNvSpPr>
            <a:spLocks noGrp="1" noRot="1"/>
          </p:cNvSpPr>
          <p:nvPr>
            <p:ph idx="1"/>
          </p:nvPr>
        </p:nvSpPr>
        <p:spPr/>
        <p:txBody>
          <a:bodyPr/>
          <a:lstStyle/>
          <a:p>
            <a:pPr eaLnBrk="1" hangingPunct="1">
              <a:lnSpc>
                <a:spcPct val="120000"/>
              </a:lnSpc>
              <a:buFont typeface="Wingdings" panose="05000000000000000000" pitchFamily="2" charset="2"/>
              <a:buNone/>
            </a:pPr>
            <a:r>
              <a:rPr lang="en-US" altLang="zh-CN" sz="2400"/>
              <a:t>(2)</a:t>
            </a:r>
            <a:r>
              <a:rPr lang="zh-CN" altLang="en-US" sz="2400"/>
              <a:t>增广律</a:t>
            </a:r>
            <a:r>
              <a:rPr lang="en-US" altLang="zh-CN" sz="2400"/>
              <a:t>:   </a:t>
            </a:r>
            <a:r>
              <a:rPr lang="zh-CN" altLang="en-US" sz="2400"/>
              <a:t>若</a:t>
            </a:r>
            <a:r>
              <a:rPr lang="en-US" altLang="zh-CN" sz="2400" i="1"/>
              <a:t>X</a:t>
            </a:r>
            <a:r>
              <a:rPr lang="en-US" altLang="zh-CN" sz="2400"/>
              <a:t>→</a:t>
            </a:r>
            <a:r>
              <a:rPr lang="en-US" altLang="zh-CN" sz="2400" i="1"/>
              <a:t>Y</a:t>
            </a:r>
            <a:r>
              <a:rPr lang="zh-CN" altLang="en-US" sz="2400"/>
              <a:t>为</a:t>
            </a:r>
            <a:r>
              <a:rPr lang="en-US" altLang="zh-CN" sz="2400" i="1"/>
              <a:t>F</a:t>
            </a:r>
            <a:r>
              <a:rPr lang="zh-CN" altLang="en-US" sz="2400"/>
              <a:t>所蕴含，且</a:t>
            </a:r>
            <a:r>
              <a:rPr lang="en-US" altLang="zh-CN" sz="2400" i="1"/>
              <a:t>Z</a:t>
            </a:r>
            <a:r>
              <a:rPr lang="en-US" altLang="zh-CN" sz="2400"/>
              <a:t> </a:t>
            </a:r>
            <a:r>
              <a:rPr lang="en-US" altLang="zh-CN" sz="2400">
                <a:sym typeface="Symbol" panose="05050102010706020507" pitchFamily="18" charset="2"/>
              </a:rPr>
              <a:t></a:t>
            </a:r>
            <a:r>
              <a:rPr lang="en-US" altLang="zh-CN" sz="2400"/>
              <a:t> </a:t>
            </a:r>
            <a:r>
              <a:rPr lang="en-US" altLang="zh-CN" sz="2400" i="1"/>
              <a:t>U</a:t>
            </a:r>
            <a:r>
              <a:rPr lang="zh-CN" altLang="en-US" sz="2400"/>
              <a:t>，则</a:t>
            </a:r>
            <a:r>
              <a:rPr lang="en-US" altLang="zh-CN" sz="2400" i="1"/>
              <a:t>XZ</a:t>
            </a:r>
            <a:r>
              <a:rPr lang="en-US" altLang="zh-CN" sz="2400"/>
              <a:t>→</a:t>
            </a:r>
            <a:r>
              <a:rPr lang="en-US" altLang="zh-CN" sz="2400" i="1"/>
              <a:t>YZ </a:t>
            </a:r>
            <a:r>
              <a:rPr lang="zh-CN" altLang="en-US" sz="2400"/>
              <a:t>为</a:t>
            </a:r>
            <a:r>
              <a:rPr lang="en-US" altLang="zh-CN" sz="2400" i="1"/>
              <a:t>F</a:t>
            </a:r>
            <a:r>
              <a:rPr lang="zh-CN" altLang="en-US" sz="2400"/>
              <a:t>所蕴含。</a:t>
            </a:r>
            <a:endParaRPr lang="zh-CN" altLang="en-US" sz="2400"/>
          </a:p>
          <a:p>
            <a:pPr eaLnBrk="1" hangingPunct="1">
              <a:lnSpc>
                <a:spcPct val="120000"/>
              </a:lnSpc>
              <a:buFont typeface="Wingdings" panose="05000000000000000000" pitchFamily="2" charset="2"/>
              <a:buNone/>
            </a:pPr>
            <a:r>
              <a:rPr lang="zh-CN" altLang="en-US" sz="2400"/>
              <a:t> 证：</a:t>
            </a:r>
            <a:r>
              <a:rPr lang="zh-CN" altLang="en-US" sz="2400">
                <a:solidFill>
                  <a:srgbClr val="6600FF"/>
                </a:solidFill>
              </a:rPr>
              <a:t>设</a:t>
            </a:r>
            <a:r>
              <a:rPr lang="en-US" altLang="zh-CN" sz="2400" i="1">
                <a:solidFill>
                  <a:srgbClr val="6600FF"/>
                </a:solidFill>
              </a:rPr>
              <a:t>X</a:t>
            </a:r>
            <a:r>
              <a:rPr lang="en-US" altLang="zh-CN" sz="2400">
                <a:solidFill>
                  <a:srgbClr val="6600FF"/>
                </a:solidFill>
              </a:rPr>
              <a:t>→</a:t>
            </a:r>
            <a:r>
              <a:rPr lang="en-US" altLang="zh-CN" sz="2400" i="1">
                <a:solidFill>
                  <a:srgbClr val="6600FF"/>
                </a:solidFill>
              </a:rPr>
              <a:t>Y</a:t>
            </a:r>
            <a:r>
              <a:rPr lang="zh-CN" altLang="en-US" sz="2400">
                <a:solidFill>
                  <a:srgbClr val="6600FF"/>
                </a:solidFill>
              </a:rPr>
              <a:t>为</a:t>
            </a:r>
            <a:r>
              <a:rPr lang="en-US" altLang="zh-CN" sz="2400" i="1">
                <a:solidFill>
                  <a:srgbClr val="6600FF"/>
                </a:solidFill>
              </a:rPr>
              <a:t>F</a:t>
            </a:r>
            <a:r>
              <a:rPr lang="zh-CN" altLang="en-US" sz="2400">
                <a:solidFill>
                  <a:srgbClr val="6600FF"/>
                </a:solidFill>
              </a:rPr>
              <a:t>所蕴含，且</a:t>
            </a:r>
            <a:r>
              <a:rPr lang="en-US" altLang="zh-CN" sz="2400" i="1">
                <a:solidFill>
                  <a:srgbClr val="6600FF"/>
                </a:solidFill>
              </a:rPr>
              <a:t>Z</a:t>
            </a:r>
            <a:r>
              <a:rPr lang="en-US" altLang="zh-CN" sz="2400">
                <a:solidFill>
                  <a:srgbClr val="6600FF"/>
                </a:solidFill>
              </a:rPr>
              <a:t> </a:t>
            </a:r>
            <a:r>
              <a:rPr lang="en-US" altLang="zh-CN" sz="2400">
                <a:solidFill>
                  <a:srgbClr val="6600FF"/>
                </a:solidFill>
                <a:sym typeface="Symbol" panose="05050102010706020507" pitchFamily="18" charset="2"/>
              </a:rPr>
              <a:t></a:t>
            </a:r>
            <a:r>
              <a:rPr lang="en-US" altLang="zh-CN" sz="2400">
                <a:solidFill>
                  <a:srgbClr val="6600FF"/>
                </a:solidFill>
              </a:rPr>
              <a:t> </a:t>
            </a:r>
            <a:r>
              <a:rPr lang="en-US" altLang="zh-CN" sz="2400" i="1">
                <a:solidFill>
                  <a:srgbClr val="6600FF"/>
                </a:solidFill>
              </a:rPr>
              <a:t>U</a:t>
            </a:r>
            <a:r>
              <a:rPr lang="zh-CN" altLang="en-US" sz="2400"/>
              <a:t>。</a:t>
            </a:r>
            <a:endParaRPr lang="zh-CN" altLang="en-US" sz="2400"/>
          </a:p>
          <a:p>
            <a:pPr eaLnBrk="1" hangingPunct="1">
              <a:lnSpc>
                <a:spcPct val="120000"/>
              </a:lnSpc>
              <a:buFont typeface="Wingdings" panose="05000000000000000000" pitchFamily="2" charset="2"/>
              <a:buNone/>
            </a:pPr>
            <a:r>
              <a:rPr lang="zh-CN" altLang="en-US" sz="2400"/>
              <a:t>     设</a:t>
            </a:r>
            <a:r>
              <a:rPr lang="en-US" altLang="zh-CN" sz="2400" i="1"/>
              <a:t>R&lt;U</a:t>
            </a:r>
            <a:r>
              <a:rPr lang="zh-CN" altLang="en-US" sz="2400" i="1"/>
              <a:t>，</a:t>
            </a:r>
            <a:r>
              <a:rPr lang="en-US" altLang="zh-CN" sz="2400" i="1"/>
              <a:t>F&gt;</a:t>
            </a:r>
            <a:r>
              <a:rPr lang="en-US" altLang="zh-CN" sz="2400"/>
              <a:t> </a:t>
            </a:r>
            <a:r>
              <a:rPr lang="zh-CN" altLang="en-US" sz="2400"/>
              <a:t>的任一关系</a:t>
            </a:r>
            <a:r>
              <a:rPr lang="en-US" altLang="zh-CN" sz="2400" i="1"/>
              <a:t>r</a:t>
            </a:r>
            <a:r>
              <a:rPr lang="zh-CN" altLang="en-US" sz="2400"/>
              <a:t>中任意的两个元组</a:t>
            </a:r>
            <a:r>
              <a:rPr lang="en-US" altLang="zh-CN" sz="2400" i="1"/>
              <a:t>t</a:t>
            </a:r>
            <a:r>
              <a:rPr lang="zh-CN" altLang="en-US" sz="2400"/>
              <a:t>，</a:t>
            </a:r>
            <a:r>
              <a:rPr lang="en-US" altLang="zh-CN" sz="2400" i="1"/>
              <a:t>s</a:t>
            </a:r>
            <a:r>
              <a:rPr lang="zh-CN" altLang="en-US" sz="2400"/>
              <a:t>；</a:t>
            </a:r>
            <a:endParaRPr lang="zh-CN" altLang="en-US" sz="2400"/>
          </a:p>
          <a:p>
            <a:pPr lvl="1" eaLnBrk="1" hangingPunct="1">
              <a:lnSpc>
                <a:spcPct val="120000"/>
              </a:lnSpc>
              <a:buFont typeface="Wingdings" panose="05000000000000000000" pitchFamily="2" charset="2"/>
              <a:buNone/>
            </a:pPr>
            <a:r>
              <a:rPr lang="zh-CN" altLang="en-US"/>
              <a:t>若</a:t>
            </a:r>
            <a:r>
              <a:rPr lang="en-US" altLang="zh-CN" i="1"/>
              <a:t>t</a:t>
            </a:r>
            <a:r>
              <a:rPr lang="en-US" altLang="zh-CN"/>
              <a:t>[</a:t>
            </a:r>
            <a:r>
              <a:rPr lang="en-US" altLang="zh-CN" i="1"/>
              <a:t>XZ</a:t>
            </a:r>
            <a:r>
              <a:rPr lang="en-US" altLang="zh-CN"/>
              <a:t>]=</a:t>
            </a:r>
            <a:r>
              <a:rPr lang="en-US" altLang="zh-CN" i="1"/>
              <a:t>s</a:t>
            </a:r>
            <a:r>
              <a:rPr lang="en-US" altLang="zh-CN"/>
              <a:t>[</a:t>
            </a:r>
            <a:r>
              <a:rPr lang="en-US" altLang="zh-CN" i="1"/>
              <a:t>XZ</a:t>
            </a:r>
            <a:r>
              <a:rPr lang="en-US" altLang="zh-CN"/>
              <a:t>]</a:t>
            </a:r>
            <a:r>
              <a:rPr lang="zh-CN" altLang="en-US"/>
              <a:t>，则有</a:t>
            </a:r>
            <a:r>
              <a:rPr lang="en-US" altLang="zh-CN" i="1"/>
              <a:t>t</a:t>
            </a:r>
            <a:r>
              <a:rPr lang="en-US" altLang="zh-CN"/>
              <a:t>[</a:t>
            </a:r>
            <a:r>
              <a:rPr lang="en-US" altLang="zh-CN" i="1"/>
              <a:t>X</a:t>
            </a:r>
            <a:r>
              <a:rPr lang="en-US" altLang="zh-CN"/>
              <a:t>]=</a:t>
            </a:r>
            <a:r>
              <a:rPr lang="en-US" altLang="zh-CN" i="1"/>
              <a:t>s</a:t>
            </a:r>
            <a:r>
              <a:rPr lang="en-US" altLang="zh-CN"/>
              <a:t>[</a:t>
            </a:r>
            <a:r>
              <a:rPr lang="en-US" altLang="zh-CN" i="1"/>
              <a:t>X</a:t>
            </a:r>
            <a:r>
              <a:rPr lang="en-US" altLang="zh-CN"/>
              <a:t>]</a:t>
            </a:r>
            <a:r>
              <a:rPr lang="zh-CN" altLang="en-US"/>
              <a:t>和</a:t>
            </a:r>
            <a:r>
              <a:rPr lang="en-US" altLang="zh-CN" i="1"/>
              <a:t>t</a:t>
            </a:r>
            <a:r>
              <a:rPr lang="en-US" altLang="zh-CN"/>
              <a:t>[</a:t>
            </a:r>
            <a:r>
              <a:rPr lang="en-US" altLang="zh-CN" i="1"/>
              <a:t>Z</a:t>
            </a:r>
            <a:r>
              <a:rPr lang="en-US" altLang="zh-CN"/>
              <a:t>]=</a:t>
            </a:r>
            <a:r>
              <a:rPr lang="en-US" altLang="zh-CN" i="1"/>
              <a:t>s</a:t>
            </a:r>
            <a:r>
              <a:rPr lang="en-US" altLang="zh-CN"/>
              <a:t>[</a:t>
            </a:r>
            <a:r>
              <a:rPr lang="en-US" altLang="zh-CN" i="1"/>
              <a:t>Z</a:t>
            </a:r>
            <a:r>
              <a:rPr lang="en-US" altLang="zh-CN"/>
              <a:t>]</a:t>
            </a:r>
            <a:r>
              <a:rPr lang="zh-CN" altLang="en-US"/>
              <a:t>；</a:t>
            </a:r>
            <a:endParaRPr lang="zh-CN" altLang="en-US"/>
          </a:p>
          <a:p>
            <a:pPr lvl="1" eaLnBrk="1" hangingPunct="1">
              <a:lnSpc>
                <a:spcPct val="120000"/>
              </a:lnSpc>
              <a:buFont typeface="Wingdings" panose="05000000000000000000" pitchFamily="2" charset="2"/>
              <a:buNone/>
            </a:pPr>
            <a:r>
              <a:rPr lang="zh-CN" altLang="en-US"/>
              <a:t>由</a:t>
            </a:r>
            <a:r>
              <a:rPr lang="en-US" altLang="zh-CN" i="1"/>
              <a:t>X</a:t>
            </a:r>
            <a:r>
              <a:rPr lang="en-US" altLang="zh-CN"/>
              <a:t>→</a:t>
            </a:r>
            <a:r>
              <a:rPr lang="en-US" altLang="zh-CN" i="1"/>
              <a:t>Y</a:t>
            </a:r>
            <a:r>
              <a:rPr lang="zh-CN" altLang="en-US"/>
              <a:t>，于是有</a:t>
            </a:r>
            <a:r>
              <a:rPr lang="en-US" altLang="zh-CN" i="1"/>
              <a:t>t</a:t>
            </a:r>
            <a:r>
              <a:rPr lang="en-US" altLang="zh-CN"/>
              <a:t>[</a:t>
            </a:r>
            <a:r>
              <a:rPr lang="en-US" altLang="zh-CN" i="1"/>
              <a:t>Y</a:t>
            </a:r>
            <a:r>
              <a:rPr lang="en-US" altLang="zh-CN"/>
              <a:t>]=</a:t>
            </a:r>
            <a:r>
              <a:rPr lang="en-US" altLang="zh-CN" i="1"/>
              <a:t>s</a:t>
            </a:r>
            <a:r>
              <a:rPr lang="en-US" altLang="zh-CN"/>
              <a:t>[</a:t>
            </a:r>
            <a:r>
              <a:rPr lang="en-US" altLang="zh-CN" i="1"/>
              <a:t>Y</a:t>
            </a:r>
            <a:r>
              <a:rPr lang="en-US" altLang="zh-CN"/>
              <a:t>]</a:t>
            </a:r>
            <a:r>
              <a:rPr lang="zh-CN" altLang="en-US"/>
              <a:t>，所以</a:t>
            </a:r>
            <a:r>
              <a:rPr lang="en-US" altLang="zh-CN" i="1"/>
              <a:t>t</a:t>
            </a:r>
            <a:r>
              <a:rPr lang="en-US" altLang="zh-CN"/>
              <a:t>[</a:t>
            </a:r>
            <a:r>
              <a:rPr lang="en-US" altLang="zh-CN" i="1"/>
              <a:t>YZ</a:t>
            </a:r>
            <a:r>
              <a:rPr lang="en-US" altLang="zh-CN"/>
              <a:t>]=</a:t>
            </a:r>
            <a:r>
              <a:rPr lang="en-US" altLang="zh-CN" i="1"/>
              <a:t>s</a:t>
            </a:r>
            <a:r>
              <a:rPr lang="en-US" altLang="zh-CN"/>
              <a:t>[</a:t>
            </a:r>
            <a:r>
              <a:rPr lang="en-US" altLang="zh-CN" i="1"/>
              <a:t>YZ</a:t>
            </a:r>
            <a:r>
              <a:rPr lang="en-US" altLang="zh-CN"/>
              <a:t>]</a:t>
            </a:r>
            <a:r>
              <a:rPr lang="zh-CN" altLang="en-US"/>
              <a:t>，所以</a:t>
            </a:r>
            <a:r>
              <a:rPr lang="en-US" altLang="zh-CN" i="1"/>
              <a:t>XZ</a:t>
            </a:r>
            <a:r>
              <a:rPr lang="en-US" altLang="zh-CN"/>
              <a:t>→</a:t>
            </a:r>
            <a:r>
              <a:rPr lang="en-US" altLang="zh-CN" i="1"/>
              <a:t>YZ</a:t>
            </a:r>
            <a:r>
              <a:rPr lang="zh-CN" altLang="en-US"/>
              <a:t>为</a:t>
            </a:r>
            <a:r>
              <a:rPr lang="en-US" altLang="zh-CN" i="1"/>
              <a:t>F</a:t>
            </a:r>
            <a:r>
              <a:rPr lang="zh-CN" altLang="en-US"/>
              <a:t>所蕴含</a:t>
            </a:r>
            <a:r>
              <a:rPr lang="en-US" altLang="zh-CN"/>
              <a:t>.</a:t>
            </a:r>
            <a:endParaRPr lang="en-US" altLang="zh-CN"/>
          </a:p>
          <a:p>
            <a:pPr lvl="1" eaLnBrk="1" hangingPunct="1">
              <a:lnSpc>
                <a:spcPct val="120000"/>
              </a:lnSpc>
              <a:buFont typeface="Wingdings" panose="05000000000000000000" pitchFamily="2" charset="2"/>
              <a:buNone/>
            </a:pPr>
            <a:r>
              <a:rPr lang="zh-CN" altLang="en-US"/>
              <a:t>增广律得证。</a:t>
            </a:r>
            <a:endParaRPr lang="zh-CN" altLang="en-US"/>
          </a:p>
        </p:txBody>
      </p:sp>
      <p:sp>
        <p:nvSpPr>
          <p:cNvPr id="4" name="日期占位符 3"/>
          <p:cNvSpPr>
            <a:spLocks noGrp="1"/>
          </p:cNvSpPr>
          <p:nvPr>
            <p:ph type="dt" sz="quarter" idx="10"/>
          </p:nvPr>
        </p:nvSpPr>
        <p:spPr/>
        <p:txBody>
          <a:bodyPr/>
          <a:lstStyle/>
          <a:p>
            <a:pPr>
              <a:defRPr/>
            </a:pPr>
            <a:fld id="{07B46C1F-8FFD-446D-A3AF-FAAA1393FBD7}" type="datetime1">
              <a:rPr lang="zh-CN" altLang="en-US"/>
            </a:fld>
            <a:endParaRPr lang="en-US" altLang="zh-CN"/>
          </a:p>
        </p:txBody>
      </p:sp>
      <p:sp>
        <p:nvSpPr>
          <p:cNvPr id="942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p:cNvSpPr>
          <p:nvPr>
            <p:ph type="title"/>
          </p:nvPr>
        </p:nvSpPr>
        <p:spPr/>
        <p:txBody>
          <a:bodyPr/>
          <a:lstStyle/>
          <a:p>
            <a:pPr eaLnBrk="1" hangingPunct="1"/>
            <a:r>
              <a:rPr lang="zh-CN" altLang="en-US"/>
              <a:t>定理</a:t>
            </a:r>
            <a:r>
              <a:rPr lang="en-US" altLang="zh-CN"/>
              <a:t>6.l</a:t>
            </a:r>
            <a:endParaRPr lang="en-US" altLang="zh-CN"/>
          </a:p>
        </p:txBody>
      </p:sp>
      <p:sp>
        <p:nvSpPr>
          <p:cNvPr id="95235" name="Rectangle 3"/>
          <p:cNvSpPr>
            <a:spLocks noGrp="1" noRot="1"/>
          </p:cNvSpPr>
          <p:nvPr>
            <p:ph idx="1"/>
          </p:nvPr>
        </p:nvSpPr>
        <p:spPr>
          <a:xfrm>
            <a:off x="827088" y="2205038"/>
            <a:ext cx="7772400" cy="4114800"/>
          </a:xfrm>
        </p:spPr>
        <p:txBody>
          <a:bodyPr/>
          <a:lstStyle/>
          <a:p>
            <a:pPr eaLnBrk="1" hangingPunct="1">
              <a:lnSpc>
                <a:spcPct val="90000"/>
              </a:lnSpc>
              <a:buFont typeface="Wingdings" panose="05000000000000000000" pitchFamily="2" charset="2"/>
              <a:buNone/>
            </a:pPr>
            <a:r>
              <a:rPr lang="en-US" altLang="zh-CN" sz="2800"/>
              <a:t>(3) </a:t>
            </a:r>
            <a:r>
              <a:rPr lang="zh-CN" altLang="en-US" sz="2800"/>
              <a:t>传递律：若</a:t>
            </a:r>
            <a:r>
              <a:rPr lang="en-US" altLang="zh-CN" sz="2800" i="1"/>
              <a:t>X</a:t>
            </a:r>
            <a:r>
              <a:rPr lang="en-US" altLang="zh-CN" sz="2800"/>
              <a:t>→</a:t>
            </a:r>
            <a:r>
              <a:rPr lang="en-US" altLang="zh-CN" sz="2800" i="1"/>
              <a:t>Y</a:t>
            </a:r>
            <a:r>
              <a:rPr lang="zh-CN" altLang="en-US" sz="2800"/>
              <a:t>及</a:t>
            </a:r>
            <a:r>
              <a:rPr lang="en-US" altLang="zh-CN" sz="2800" i="1"/>
              <a:t>Y</a:t>
            </a:r>
            <a:r>
              <a:rPr lang="en-US" altLang="zh-CN" sz="2800"/>
              <a:t>→</a:t>
            </a:r>
            <a:r>
              <a:rPr lang="en-US" altLang="zh-CN" sz="2800" i="1"/>
              <a:t>Z</a:t>
            </a:r>
            <a:r>
              <a:rPr lang="zh-CN" altLang="en-US" sz="2800"/>
              <a:t>为</a:t>
            </a:r>
            <a:r>
              <a:rPr lang="en-US" altLang="zh-CN" sz="2800" i="1"/>
              <a:t>F</a:t>
            </a:r>
            <a:r>
              <a:rPr lang="zh-CN" altLang="en-US" sz="2800"/>
              <a:t>所蕴含，则    </a:t>
            </a:r>
            <a:endParaRPr lang="zh-CN" altLang="en-US" sz="2800"/>
          </a:p>
          <a:p>
            <a:pPr eaLnBrk="1" hangingPunct="1">
              <a:lnSpc>
                <a:spcPct val="90000"/>
              </a:lnSpc>
              <a:buFont typeface="Wingdings" panose="05000000000000000000" pitchFamily="2" charset="2"/>
              <a:buNone/>
            </a:pPr>
            <a:r>
              <a:rPr lang="zh-CN" altLang="en-US" sz="2800"/>
              <a:t>                        </a:t>
            </a:r>
            <a:r>
              <a:rPr lang="en-US" altLang="zh-CN" sz="2800" i="1"/>
              <a:t>X</a:t>
            </a:r>
            <a:r>
              <a:rPr lang="en-US" altLang="zh-CN" sz="2800"/>
              <a:t>→</a:t>
            </a:r>
            <a:r>
              <a:rPr lang="en-US" altLang="zh-CN" sz="2800" i="1"/>
              <a:t>Z</a:t>
            </a:r>
            <a:r>
              <a:rPr lang="zh-CN" altLang="en-US" sz="2800"/>
              <a:t>为 </a:t>
            </a:r>
            <a:r>
              <a:rPr lang="en-US" altLang="zh-CN" sz="2800" i="1"/>
              <a:t>F</a:t>
            </a:r>
            <a:r>
              <a:rPr lang="zh-CN" altLang="en-US" sz="2800"/>
              <a:t>所蕴含。</a:t>
            </a:r>
            <a:endParaRPr lang="zh-CN" altLang="en-US" sz="2800"/>
          </a:p>
          <a:p>
            <a:pPr eaLnBrk="1" hangingPunct="1">
              <a:lnSpc>
                <a:spcPct val="120000"/>
              </a:lnSpc>
              <a:buFont typeface="Wingdings" panose="05000000000000000000" pitchFamily="2" charset="2"/>
              <a:buNone/>
            </a:pPr>
            <a:r>
              <a:rPr lang="zh-CN" altLang="en-US" sz="2800"/>
              <a:t>证：</a:t>
            </a:r>
            <a:r>
              <a:rPr lang="zh-CN" altLang="en-US" sz="2400">
                <a:solidFill>
                  <a:srgbClr val="6600FF"/>
                </a:solidFill>
              </a:rPr>
              <a:t>设</a:t>
            </a:r>
            <a:r>
              <a:rPr lang="en-US" altLang="zh-CN" sz="2400" i="1">
                <a:solidFill>
                  <a:srgbClr val="6600FF"/>
                </a:solidFill>
              </a:rPr>
              <a:t>X</a:t>
            </a:r>
            <a:r>
              <a:rPr lang="en-US" altLang="zh-CN" sz="2400">
                <a:solidFill>
                  <a:srgbClr val="6600FF"/>
                </a:solidFill>
              </a:rPr>
              <a:t>→</a:t>
            </a:r>
            <a:r>
              <a:rPr lang="en-US" altLang="zh-CN" sz="2400" i="1">
                <a:solidFill>
                  <a:srgbClr val="6600FF"/>
                </a:solidFill>
              </a:rPr>
              <a:t>Y</a:t>
            </a:r>
            <a:r>
              <a:rPr lang="zh-CN" altLang="en-US" sz="2400">
                <a:solidFill>
                  <a:srgbClr val="6600FF"/>
                </a:solidFill>
              </a:rPr>
              <a:t>及</a:t>
            </a:r>
            <a:r>
              <a:rPr lang="en-US" altLang="zh-CN" sz="2400" i="1">
                <a:solidFill>
                  <a:srgbClr val="6600FF"/>
                </a:solidFill>
              </a:rPr>
              <a:t>Y</a:t>
            </a:r>
            <a:r>
              <a:rPr lang="en-US" altLang="zh-CN" sz="2400">
                <a:solidFill>
                  <a:srgbClr val="6600FF"/>
                </a:solidFill>
              </a:rPr>
              <a:t>→</a:t>
            </a:r>
            <a:r>
              <a:rPr lang="en-US" altLang="zh-CN" sz="2400" i="1">
                <a:solidFill>
                  <a:srgbClr val="6600FF"/>
                </a:solidFill>
              </a:rPr>
              <a:t>Z</a:t>
            </a:r>
            <a:r>
              <a:rPr lang="zh-CN" altLang="en-US" sz="2400">
                <a:solidFill>
                  <a:srgbClr val="6600FF"/>
                </a:solidFill>
              </a:rPr>
              <a:t>为</a:t>
            </a:r>
            <a:r>
              <a:rPr lang="en-US" altLang="zh-CN" sz="2400" i="1">
                <a:solidFill>
                  <a:srgbClr val="6600FF"/>
                </a:solidFill>
              </a:rPr>
              <a:t>F</a:t>
            </a:r>
            <a:r>
              <a:rPr lang="zh-CN" altLang="en-US" sz="2400">
                <a:solidFill>
                  <a:srgbClr val="6600FF"/>
                </a:solidFill>
              </a:rPr>
              <a:t>所蕴含。</a:t>
            </a:r>
            <a:endParaRPr lang="zh-CN" altLang="en-US" sz="2800"/>
          </a:p>
          <a:p>
            <a:pPr lvl="1" eaLnBrk="1" hangingPunct="1">
              <a:lnSpc>
                <a:spcPct val="120000"/>
              </a:lnSpc>
              <a:buFont typeface="Wingdings" panose="05000000000000000000" pitchFamily="2" charset="2"/>
              <a:buNone/>
            </a:pPr>
            <a:r>
              <a:rPr lang="zh-CN" altLang="en-US"/>
              <a:t>对</a:t>
            </a:r>
            <a:r>
              <a:rPr lang="en-US" altLang="zh-CN" i="1"/>
              <a:t>R&lt;U</a:t>
            </a:r>
            <a:r>
              <a:rPr lang="zh-CN" altLang="en-US" i="1"/>
              <a:t>，</a:t>
            </a:r>
            <a:r>
              <a:rPr lang="en-US" altLang="zh-CN" i="1"/>
              <a:t>F&gt;</a:t>
            </a:r>
            <a:r>
              <a:rPr lang="en-US" altLang="zh-CN"/>
              <a:t> </a:t>
            </a:r>
            <a:r>
              <a:rPr lang="zh-CN" altLang="en-US"/>
              <a:t>的任一关系 </a:t>
            </a:r>
            <a:r>
              <a:rPr lang="en-US" altLang="zh-CN"/>
              <a:t>r</a:t>
            </a:r>
            <a:r>
              <a:rPr lang="zh-CN" altLang="en-US"/>
              <a:t>中的任意两个元组 </a:t>
            </a:r>
            <a:r>
              <a:rPr lang="en-US" altLang="zh-CN" i="1"/>
              <a:t>t</a:t>
            </a:r>
            <a:r>
              <a:rPr lang="zh-CN" altLang="en-US"/>
              <a:t>，</a:t>
            </a:r>
            <a:r>
              <a:rPr lang="en-US" altLang="zh-CN" i="1"/>
              <a:t>s</a:t>
            </a:r>
            <a:r>
              <a:rPr lang="zh-CN" altLang="en-US"/>
              <a:t>。</a:t>
            </a:r>
            <a:endParaRPr lang="zh-CN" altLang="en-US"/>
          </a:p>
          <a:p>
            <a:pPr lvl="1" eaLnBrk="1" hangingPunct="1">
              <a:lnSpc>
                <a:spcPct val="120000"/>
              </a:lnSpc>
              <a:buFont typeface="Wingdings" panose="05000000000000000000" pitchFamily="2" charset="2"/>
              <a:buNone/>
            </a:pPr>
            <a:r>
              <a:rPr lang="zh-CN" altLang="en-US"/>
              <a:t>若</a:t>
            </a:r>
            <a:r>
              <a:rPr lang="en-US" altLang="zh-CN" i="1"/>
              <a:t>t</a:t>
            </a:r>
            <a:r>
              <a:rPr lang="en-US" altLang="zh-CN"/>
              <a:t>[</a:t>
            </a:r>
            <a:r>
              <a:rPr lang="en-US" altLang="zh-CN" i="1"/>
              <a:t>X</a:t>
            </a:r>
            <a:r>
              <a:rPr lang="en-US" altLang="zh-CN"/>
              <a:t>]=</a:t>
            </a:r>
            <a:r>
              <a:rPr lang="en-US" altLang="zh-CN" i="1"/>
              <a:t>s</a:t>
            </a:r>
            <a:r>
              <a:rPr lang="en-US" altLang="zh-CN"/>
              <a:t>[</a:t>
            </a:r>
            <a:r>
              <a:rPr lang="en-US" altLang="zh-CN" i="1"/>
              <a:t>X</a:t>
            </a:r>
            <a:r>
              <a:rPr lang="en-US" altLang="zh-CN"/>
              <a:t>]</a:t>
            </a:r>
            <a:r>
              <a:rPr lang="zh-CN" altLang="en-US"/>
              <a:t>，由于</a:t>
            </a:r>
            <a:r>
              <a:rPr lang="en-US" altLang="zh-CN" i="1"/>
              <a:t>X</a:t>
            </a:r>
            <a:r>
              <a:rPr lang="en-US" altLang="zh-CN"/>
              <a:t>→</a:t>
            </a:r>
            <a:r>
              <a:rPr lang="en-US" altLang="zh-CN" i="1"/>
              <a:t>Y</a:t>
            </a:r>
            <a:r>
              <a:rPr lang="zh-CN" altLang="en-US"/>
              <a:t>，有 </a:t>
            </a:r>
            <a:r>
              <a:rPr lang="en-US" altLang="zh-CN" i="1"/>
              <a:t>t</a:t>
            </a:r>
            <a:r>
              <a:rPr lang="en-US" altLang="zh-CN"/>
              <a:t>[</a:t>
            </a:r>
            <a:r>
              <a:rPr lang="en-US" altLang="zh-CN" i="1"/>
              <a:t>Y</a:t>
            </a:r>
            <a:r>
              <a:rPr lang="en-US" altLang="zh-CN"/>
              <a:t>]=</a:t>
            </a:r>
            <a:r>
              <a:rPr lang="en-US" altLang="zh-CN" i="1"/>
              <a:t>s</a:t>
            </a:r>
            <a:r>
              <a:rPr lang="en-US" altLang="zh-CN"/>
              <a:t>[</a:t>
            </a:r>
            <a:r>
              <a:rPr lang="en-US" altLang="zh-CN" i="1"/>
              <a:t>Y</a:t>
            </a:r>
            <a:r>
              <a:rPr lang="en-US" altLang="zh-CN"/>
              <a:t>]</a:t>
            </a:r>
            <a:r>
              <a:rPr lang="zh-CN" altLang="en-US"/>
              <a:t>；</a:t>
            </a:r>
            <a:endParaRPr lang="zh-CN" altLang="en-US"/>
          </a:p>
          <a:p>
            <a:pPr lvl="1" eaLnBrk="1" hangingPunct="1">
              <a:lnSpc>
                <a:spcPct val="120000"/>
              </a:lnSpc>
              <a:buFont typeface="Wingdings" panose="05000000000000000000" pitchFamily="2" charset="2"/>
              <a:buNone/>
            </a:pPr>
            <a:r>
              <a:rPr lang="zh-CN" altLang="en-US"/>
              <a:t>再由</a:t>
            </a:r>
            <a:r>
              <a:rPr lang="en-US" altLang="zh-CN" i="1"/>
              <a:t>Y</a:t>
            </a:r>
            <a:r>
              <a:rPr lang="en-US" altLang="zh-CN"/>
              <a:t>→</a:t>
            </a:r>
            <a:r>
              <a:rPr lang="en-US" altLang="zh-CN" i="1"/>
              <a:t>Z</a:t>
            </a:r>
            <a:r>
              <a:rPr lang="zh-CN" altLang="en-US"/>
              <a:t>，有</a:t>
            </a:r>
            <a:r>
              <a:rPr lang="en-US" altLang="zh-CN" i="1"/>
              <a:t>t</a:t>
            </a:r>
            <a:r>
              <a:rPr lang="en-US" altLang="zh-CN"/>
              <a:t>[</a:t>
            </a:r>
            <a:r>
              <a:rPr lang="en-US" altLang="zh-CN" i="1"/>
              <a:t>Z</a:t>
            </a:r>
            <a:r>
              <a:rPr lang="en-US" altLang="zh-CN"/>
              <a:t>]=</a:t>
            </a:r>
            <a:r>
              <a:rPr lang="en-US" altLang="zh-CN" i="1"/>
              <a:t>s</a:t>
            </a:r>
            <a:r>
              <a:rPr lang="en-US" altLang="zh-CN"/>
              <a:t>[</a:t>
            </a:r>
            <a:r>
              <a:rPr lang="en-US" altLang="zh-CN" i="1"/>
              <a:t>Z</a:t>
            </a:r>
            <a:r>
              <a:rPr lang="en-US" altLang="zh-CN"/>
              <a:t>]</a:t>
            </a:r>
            <a:r>
              <a:rPr lang="zh-CN" altLang="en-US"/>
              <a:t>，所以</a:t>
            </a:r>
            <a:r>
              <a:rPr lang="en-US" altLang="zh-CN" i="1"/>
              <a:t>X</a:t>
            </a:r>
            <a:r>
              <a:rPr lang="en-US" altLang="zh-CN"/>
              <a:t>→</a:t>
            </a:r>
            <a:r>
              <a:rPr lang="en-US" altLang="zh-CN" i="1"/>
              <a:t>Z</a:t>
            </a:r>
            <a:r>
              <a:rPr lang="zh-CN" altLang="en-US"/>
              <a:t>为</a:t>
            </a:r>
            <a:r>
              <a:rPr lang="en-US" altLang="zh-CN" i="1"/>
              <a:t>F</a:t>
            </a:r>
            <a:r>
              <a:rPr lang="zh-CN" altLang="en-US"/>
              <a:t>所蕴含</a:t>
            </a:r>
            <a:r>
              <a:rPr lang="en-US" altLang="zh-CN"/>
              <a:t>.</a:t>
            </a:r>
            <a:endParaRPr lang="en-US" altLang="zh-CN"/>
          </a:p>
          <a:p>
            <a:pPr lvl="1" eaLnBrk="1" hangingPunct="1">
              <a:lnSpc>
                <a:spcPct val="120000"/>
              </a:lnSpc>
              <a:buFont typeface="Wingdings" panose="05000000000000000000" pitchFamily="2" charset="2"/>
              <a:buNone/>
            </a:pPr>
            <a:r>
              <a:rPr lang="zh-CN" altLang="en-US"/>
              <a:t>传递律得证。</a:t>
            </a:r>
            <a:endParaRPr lang="zh-CN" altLang="en-US"/>
          </a:p>
        </p:txBody>
      </p:sp>
      <p:sp>
        <p:nvSpPr>
          <p:cNvPr id="4" name="日期占位符 3"/>
          <p:cNvSpPr>
            <a:spLocks noGrp="1"/>
          </p:cNvSpPr>
          <p:nvPr>
            <p:ph type="dt" sz="quarter" idx="10"/>
          </p:nvPr>
        </p:nvSpPr>
        <p:spPr/>
        <p:txBody>
          <a:bodyPr/>
          <a:lstStyle/>
          <a:p>
            <a:pPr>
              <a:defRPr/>
            </a:pPr>
            <a:fld id="{41ACE8BA-EF3F-4C75-BA70-E12449A91FE5}" type="datetime1">
              <a:rPr lang="zh-CN" altLang="en-US"/>
            </a:fld>
            <a:endParaRPr lang="en-US" altLang="zh-CN"/>
          </a:p>
        </p:txBody>
      </p:sp>
      <p:sp>
        <p:nvSpPr>
          <p:cNvPr id="952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zh-CN" altLang="en-US"/>
              <a:t>学习方式</a:t>
            </a:r>
            <a:endParaRPr lang="zh-CN" altLang="en-US"/>
          </a:p>
        </p:txBody>
      </p:sp>
      <p:sp>
        <p:nvSpPr>
          <p:cNvPr id="23555" name="Rectangle 3"/>
          <p:cNvSpPr>
            <a:spLocks noGrp="1" noRot="1"/>
          </p:cNvSpPr>
          <p:nvPr>
            <p:ph idx="1"/>
          </p:nvPr>
        </p:nvSpPr>
        <p:spPr>
          <a:xfrm>
            <a:off x="827088" y="1916113"/>
            <a:ext cx="7772400" cy="4114800"/>
          </a:xfrm>
        </p:spPr>
        <p:txBody>
          <a:bodyPr/>
          <a:lstStyle/>
          <a:p>
            <a:pPr marL="711200" indent="-711200" eaLnBrk="1" hangingPunct="1">
              <a:buSzPct val="50000"/>
            </a:pPr>
            <a:r>
              <a:rPr lang="zh-CN" altLang="en-US" sz="2800">
                <a:latin typeface="隶书" panose="02010509060101010101" pitchFamily="49" charset="-122"/>
                <a:ea typeface="隶书" panose="02010509060101010101" pitchFamily="49" charset="-122"/>
              </a:rPr>
              <a:t>听课</a:t>
            </a:r>
            <a:endParaRPr lang="zh-CN" altLang="en-US" sz="2800">
              <a:latin typeface="隶书" panose="02010509060101010101" pitchFamily="49" charset="-122"/>
              <a:ea typeface="隶书" panose="02010509060101010101" pitchFamily="49" charset="-122"/>
            </a:endParaRPr>
          </a:p>
          <a:p>
            <a:pPr marL="1066800" lvl="1" indent="-609600" eaLnBrk="1" hangingPunct="1">
              <a:buClr>
                <a:srgbClr val="6B9DD3"/>
              </a:buClr>
            </a:pPr>
            <a:r>
              <a:rPr lang="zh-CN" altLang="en-US">
                <a:latin typeface="隶书" panose="02010509060101010101" pitchFamily="49" charset="-122"/>
                <a:ea typeface="隶书" panose="02010509060101010101" pitchFamily="49" charset="-122"/>
              </a:rPr>
              <a:t>（启发式、讨论式）</a:t>
            </a:r>
            <a:endParaRPr lang="zh-CN" altLang="en-US">
              <a:latin typeface="隶书" panose="02010509060101010101" pitchFamily="49" charset="-122"/>
              <a:ea typeface="隶书" panose="02010509060101010101" pitchFamily="49" charset="-122"/>
            </a:endParaRPr>
          </a:p>
          <a:p>
            <a:pPr marL="711200" indent="-711200" eaLnBrk="1" hangingPunct="1">
              <a:buSzPct val="50000"/>
            </a:pPr>
            <a:r>
              <a:rPr lang="zh-CN" altLang="en-US" sz="2800">
                <a:latin typeface="隶书" panose="02010509060101010101" pitchFamily="49" charset="-122"/>
                <a:ea typeface="隶书" panose="02010509060101010101" pitchFamily="49" charset="-122"/>
              </a:rPr>
              <a:t>读书</a:t>
            </a:r>
            <a:endParaRPr lang="zh-CN" altLang="en-US" sz="2800">
              <a:latin typeface="隶书" panose="02010509060101010101" pitchFamily="49" charset="-122"/>
              <a:ea typeface="隶书" panose="02010509060101010101" pitchFamily="49" charset="-122"/>
            </a:endParaRPr>
          </a:p>
          <a:p>
            <a:pPr marL="1066800" lvl="1" indent="-609600" eaLnBrk="1" hangingPunct="1">
              <a:buClr>
                <a:srgbClr val="6B9DD3"/>
              </a:buClr>
            </a:pPr>
            <a:r>
              <a:rPr lang="zh-CN" altLang="en-US">
                <a:latin typeface="隶书" panose="02010509060101010101" pitchFamily="49" charset="-122"/>
                <a:ea typeface="隶书" panose="02010509060101010101" pitchFamily="49" charset="-122"/>
              </a:rPr>
              <a:t>（预习、复习）</a:t>
            </a:r>
            <a:endParaRPr lang="zh-CN" altLang="en-US">
              <a:latin typeface="隶书" panose="02010509060101010101" pitchFamily="49" charset="-122"/>
              <a:ea typeface="隶书" panose="02010509060101010101" pitchFamily="49" charset="-122"/>
            </a:endParaRPr>
          </a:p>
          <a:p>
            <a:pPr marL="711200" indent="-711200" eaLnBrk="1" hangingPunct="1">
              <a:buSzPct val="50000"/>
            </a:pPr>
            <a:r>
              <a:rPr lang="zh-CN" altLang="en-US" sz="2800">
                <a:latin typeface="隶书" panose="02010509060101010101" pitchFamily="49" charset="-122"/>
                <a:ea typeface="隶书" panose="02010509060101010101" pitchFamily="49" charset="-122"/>
                <a:sym typeface="Wingdings" panose="05000000000000000000" pitchFamily="2" charset="2"/>
              </a:rPr>
              <a:t>上机实践</a:t>
            </a:r>
            <a:endParaRPr lang="zh-CN" altLang="en-US" sz="2800">
              <a:latin typeface="隶书" panose="02010509060101010101" pitchFamily="49" charset="-122"/>
              <a:ea typeface="隶书" panose="02010509060101010101" pitchFamily="49" charset="-122"/>
              <a:sym typeface="Wingdings" panose="05000000000000000000" pitchFamily="2" charset="2"/>
            </a:endParaRPr>
          </a:p>
          <a:p>
            <a:pPr marL="1066800" lvl="1" indent="-609600" eaLnBrk="1" hangingPunct="1">
              <a:buClr>
                <a:srgbClr val="6B9DD3"/>
              </a:buClr>
            </a:pPr>
            <a:r>
              <a:rPr lang="zh-CN" altLang="en-US">
                <a:latin typeface="隶书" panose="02010509060101010101" pitchFamily="49" charset="-122"/>
                <a:ea typeface="隶书" panose="02010509060101010101" pitchFamily="49" charset="-122"/>
                <a:sym typeface="Wingdings" panose="05000000000000000000" pitchFamily="2" charset="2"/>
              </a:rPr>
              <a:t>（预习、实验报告完成）</a:t>
            </a:r>
            <a:endParaRPr lang="zh-CN" altLang="en-US" sz="2000"/>
          </a:p>
        </p:txBody>
      </p:sp>
      <p:sp>
        <p:nvSpPr>
          <p:cNvPr id="2970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613EF4DE-87B1-4740-9DEE-E7D6F98AE105}"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anim calcmode="lin" valueType="num">
                                      <p:cBhvr additive="base">
                                        <p:cTn id="11" dur="5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555">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23555">
                                            <p:txEl>
                                              <p:pRg st="2" end="2"/>
                                            </p:txEl>
                                          </p:spTgt>
                                        </p:tgtEl>
                                        <p:attrNameLst>
                                          <p:attrName>style.visibility</p:attrName>
                                        </p:attrNameLst>
                                      </p:cBhvr>
                                      <p:to>
                                        <p:strVal val="visible"/>
                                      </p:to>
                                    </p:set>
                                    <p:anim calcmode="lin" valueType="num">
                                      <p:cBhvr additive="base">
                                        <p:cTn id="17" dur="5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3555">
                                            <p:txEl>
                                              <p:pRg st="2" end="2"/>
                                            </p:txEl>
                                          </p:spTgt>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23555">
                                            <p:txEl>
                                              <p:pRg st="3" end="3"/>
                                            </p:txEl>
                                          </p:spTgt>
                                        </p:tgtEl>
                                        <p:attrNameLst>
                                          <p:attrName>style.visibility</p:attrName>
                                        </p:attrNameLst>
                                      </p:cBhvr>
                                      <p:to>
                                        <p:strVal val="visible"/>
                                      </p:to>
                                    </p:set>
                                    <p:anim calcmode="lin" valueType="num">
                                      <p:cBhvr additive="base">
                                        <p:cTn id="21" dur="5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3555">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23555">
                                            <p:txEl>
                                              <p:pRg st="4" end="4"/>
                                            </p:txEl>
                                          </p:spTgt>
                                        </p:tgtEl>
                                        <p:attrNameLst>
                                          <p:attrName>style.visibility</p:attrName>
                                        </p:attrNameLst>
                                      </p:cBhvr>
                                      <p:to>
                                        <p:strVal val="visible"/>
                                      </p:to>
                                    </p:set>
                                    <p:anim calcmode="lin" valueType="num">
                                      <p:cBhvr additive="base">
                                        <p:cTn id="27" dur="5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3555">
                                            <p:txEl>
                                              <p:pRg st="4" end="4"/>
                                            </p:txEl>
                                          </p:spTgt>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23555">
                                            <p:txEl>
                                              <p:pRg st="5" end="5"/>
                                            </p:txEl>
                                          </p:spTgt>
                                        </p:tgtEl>
                                        <p:attrNameLst>
                                          <p:attrName>style.visibility</p:attrName>
                                        </p:attrNameLst>
                                      </p:cBhvr>
                                      <p:to>
                                        <p:strVal val="visible"/>
                                      </p:to>
                                    </p:set>
                                    <p:anim calcmode="lin" valueType="num">
                                      <p:cBhvr additive="base">
                                        <p:cTn id="31" dur="5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555">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utoUpdateAnimBg="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p:cNvSpPr>
          <p:nvPr>
            <p:ph type="title"/>
          </p:nvPr>
        </p:nvSpPr>
        <p:spPr/>
        <p:txBody>
          <a:bodyPr/>
          <a:lstStyle/>
          <a:p>
            <a:pPr eaLnBrk="1" hangingPunct="1"/>
            <a:r>
              <a:rPr lang="en-US" altLang="zh-CN"/>
              <a:t>6. </a:t>
            </a:r>
            <a:r>
              <a:rPr lang="zh-CN" altLang="en-US"/>
              <a:t>典型的关系数据库系统</a:t>
            </a:r>
            <a:endParaRPr lang="zh-CN" altLang="en-US"/>
          </a:p>
        </p:txBody>
      </p:sp>
      <p:sp>
        <p:nvSpPr>
          <p:cNvPr id="92163" name="Rectangle 3"/>
          <p:cNvSpPr>
            <a:spLocks noGrp="1" noRot="1"/>
          </p:cNvSpPr>
          <p:nvPr>
            <p:ph idx="1"/>
          </p:nvPr>
        </p:nvSpPr>
        <p:spPr>
          <a:xfrm>
            <a:off x="611188" y="2276475"/>
            <a:ext cx="7772400" cy="3238500"/>
          </a:xfrm>
        </p:spPr>
        <p:txBody>
          <a:bodyPr/>
          <a:lstStyle/>
          <a:p>
            <a:pPr lvl="1" eaLnBrk="1" hangingPunct="1">
              <a:buFont typeface="Wingdings 2" panose="05020102010507070707" pitchFamily="18" charset="2"/>
              <a:buChar char=""/>
              <a:defRPr/>
            </a:pPr>
            <a:r>
              <a:rPr lang="en-US" altLang="zh-CN" b="1" dirty="0"/>
              <a:t>ORACLE</a:t>
            </a:r>
            <a:endParaRPr lang="en-US" altLang="zh-CN" b="1" dirty="0"/>
          </a:p>
          <a:p>
            <a:pPr lvl="1" eaLnBrk="1" hangingPunct="1">
              <a:buFont typeface="Wingdings 2" panose="05020102010507070707" pitchFamily="18" charset="2"/>
              <a:buChar char=""/>
              <a:defRPr/>
            </a:pPr>
            <a:r>
              <a:rPr lang="en-US" altLang="zh-CN" b="1" dirty="0"/>
              <a:t>SYBASE</a:t>
            </a:r>
            <a:endParaRPr lang="en-US" altLang="zh-CN" b="1" dirty="0"/>
          </a:p>
          <a:p>
            <a:pPr lvl="1" eaLnBrk="1" hangingPunct="1">
              <a:buFont typeface="Wingdings 2" panose="05020102010507070707" pitchFamily="18" charset="2"/>
              <a:buChar char=""/>
              <a:defRPr/>
            </a:pPr>
            <a:r>
              <a:rPr lang="en-US" altLang="zh-CN" b="1" dirty="0"/>
              <a:t>DB</a:t>
            </a:r>
            <a:r>
              <a:rPr lang="en-US" altLang="zh-CN" b="1" dirty="0">
                <a:latin typeface="Times New Roman" panose="02020603050405020304" pitchFamily="18" charset="0"/>
                <a:cs typeface="Times New Roman" panose="02020603050405020304" pitchFamily="18" charset="0"/>
              </a:rPr>
              <a:t>2</a:t>
            </a:r>
            <a:endParaRPr lang="en-US" altLang="zh-CN" b="1" dirty="0">
              <a:latin typeface="Times New Roman" panose="02020603050405020304" pitchFamily="18" charset="0"/>
              <a:cs typeface="Times New Roman" panose="02020603050405020304" pitchFamily="18" charset="0"/>
            </a:endParaRPr>
          </a:p>
          <a:p>
            <a:pPr lvl="1" algn="just" eaLnBrk="1" hangingPunct="1">
              <a:buFont typeface="Wingdings 2" panose="05020102010507070707" pitchFamily="18" charset="2"/>
              <a:buChar char=""/>
              <a:defRPr/>
            </a:pPr>
            <a:r>
              <a:rPr lang="en-US" altLang="zh-CN" b="1" dirty="0" err="1"/>
              <a:t>EasyBase</a:t>
            </a:r>
            <a:endParaRPr lang="en-US" altLang="zh-CN" b="1" dirty="0"/>
          </a:p>
          <a:p>
            <a:pPr lvl="1" algn="just" eaLnBrk="1" hangingPunct="1">
              <a:buFont typeface="Wingdings 2" panose="05020102010507070707" pitchFamily="18" charset="2"/>
              <a:buChar char=""/>
              <a:defRPr/>
            </a:pPr>
            <a:r>
              <a:rPr lang="en-US" altLang="zh-CN" b="1" dirty="0"/>
              <a:t>SQL Server</a:t>
            </a:r>
            <a:endParaRPr lang="en-US" altLang="zh-CN" b="1" dirty="0"/>
          </a:p>
          <a:p>
            <a:pPr lvl="1" algn="just" eaLnBrk="1" hangingPunct="1">
              <a:buFont typeface="Wingdings 2" panose="05020102010507070707" pitchFamily="18" charset="2"/>
              <a:buChar char=""/>
              <a:defRPr/>
            </a:pPr>
            <a:endParaRPr lang="en-US" altLang="zh-CN" b="1" dirty="0"/>
          </a:p>
          <a:p>
            <a:pPr marL="393700" lvl="1" indent="0" algn="just" eaLnBrk="1" hangingPunct="1">
              <a:buFont typeface="Wingdings 2" panose="05020102010507070707" pitchFamily="18" charset="2"/>
              <a:buNone/>
              <a:defRPr/>
            </a:pPr>
            <a:r>
              <a:rPr lang="zh-CN" altLang="en-US" b="1" dirty="0"/>
              <a:t>国外行业巨头公司，成熟产品，市场份额约占</a:t>
            </a:r>
            <a:r>
              <a:rPr lang="en-US" altLang="zh-CN" b="1" dirty="0"/>
              <a:t>87.7%</a:t>
            </a:r>
            <a:r>
              <a:rPr lang="zh-CN" altLang="en-US" b="1" dirty="0"/>
              <a:t>。</a:t>
            </a:r>
            <a:endParaRPr lang="en-US" altLang="zh-CN" b="1" dirty="0"/>
          </a:p>
        </p:txBody>
      </p:sp>
      <p:sp>
        <p:nvSpPr>
          <p:cNvPr id="10342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1CE563C2-5D68-4FEE-8AAC-6B28B556805C}"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p:cNvSpPr>
          <p:nvPr>
            <p:ph type="title"/>
          </p:nvPr>
        </p:nvSpPr>
        <p:spPr/>
        <p:txBody>
          <a:bodyPr/>
          <a:lstStyle/>
          <a:p>
            <a:pPr eaLnBrk="1" hangingPunct="1"/>
            <a:r>
              <a:rPr lang="en-US" altLang="zh-CN"/>
              <a:t>2. </a:t>
            </a:r>
            <a:r>
              <a:rPr lang="zh-CN" altLang="en-US"/>
              <a:t>导出规则</a:t>
            </a:r>
            <a:endParaRPr lang="zh-CN" altLang="en-US"/>
          </a:p>
        </p:txBody>
      </p:sp>
      <p:sp>
        <p:nvSpPr>
          <p:cNvPr id="479235" name="Rectangle 3"/>
          <p:cNvSpPr>
            <a:spLocks noGrp="1" noRot="1"/>
          </p:cNvSpPr>
          <p:nvPr>
            <p:ph idx="1"/>
          </p:nvPr>
        </p:nvSpPr>
        <p:spPr/>
        <p:txBody>
          <a:bodyPr/>
          <a:lstStyle/>
          <a:p>
            <a:pPr eaLnBrk="1" hangingPunct="1">
              <a:buFont typeface="Wingdings" panose="05000000000000000000" pitchFamily="2" charset="2"/>
              <a:buNone/>
            </a:pPr>
            <a:r>
              <a:rPr lang="en-US" altLang="zh-CN" sz="2800"/>
              <a:t>1.</a:t>
            </a:r>
            <a:r>
              <a:rPr lang="zh-CN" altLang="en-US" sz="2800"/>
              <a:t>根据</a:t>
            </a:r>
            <a:r>
              <a:rPr lang="en-US" altLang="zh-CN" sz="2800"/>
              <a:t>A1</a:t>
            </a:r>
            <a:r>
              <a:rPr lang="zh-CN" altLang="en-US" sz="2800"/>
              <a:t>，</a:t>
            </a:r>
            <a:r>
              <a:rPr lang="en-US" altLang="zh-CN" sz="2800"/>
              <a:t>A2</a:t>
            </a:r>
            <a:r>
              <a:rPr lang="zh-CN" altLang="en-US" sz="2800"/>
              <a:t>，</a:t>
            </a:r>
            <a:r>
              <a:rPr lang="en-US" altLang="zh-CN" sz="2800"/>
              <a:t>A3</a:t>
            </a:r>
            <a:r>
              <a:rPr lang="zh-CN" altLang="en-US" sz="2800"/>
              <a:t>这三条推理规则可以得到下面三条推理规则：</a:t>
            </a:r>
            <a:endParaRPr lang="zh-CN" altLang="en-US" sz="2800"/>
          </a:p>
          <a:p>
            <a:pPr lvl="1" eaLnBrk="1" hangingPunct="1">
              <a:lnSpc>
                <a:spcPct val="140000"/>
              </a:lnSpc>
            </a:pPr>
            <a:r>
              <a:rPr lang="zh-CN" altLang="en-US"/>
              <a:t> </a:t>
            </a:r>
            <a:r>
              <a:rPr lang="zh-CN" altLang="en-US">
                <a:solidFill>
                  <a:schemeClr val="tx2"/>
                </a:solidFill>
              </a:rPr>
              <a:t>合并规则</a:t>
            </a:r>
            <a:r>
              <a:rPr lang="zh-CN" altLang="en-US"/>
              <a:t>：由</a:t>
            </a:r>
            <a:r>
              <a:rPr lang="en-US" altLang="zh-CN" i="1"/>
              <a:t>X</a:t>
            </a:r>
            <a:r>
              <a:rPr lang="en-US" altLang="zh-CN"/>
              <a:t>→</a:t>
            </a:r>
            <a:r>
              <a:rPr lang="en-US" altLang="zh-CN" i="1"/>
              <a:t>Y</a:t>
            </a:r>
            <a:r>
              <a:rPr lang="zh-CN" altLang="en-US"/>
              <a:t>，</a:t>
            </a:r>
            <a:r>
              <a:rPr lang="en-US" altLang="zh-CN" i="1"/>
              <a:t>X</a:t>
            </a:r>
            <a:r>
              <a:rPr lang="en-US" altLang="zh-CN"/>
              <a:t>→</a:t>
            </a:r>
            <a:r>
              <a:rPr lang="en-US" altLang="zh-CN" i="1"/>
              <a:t>Z</a:t>
            </a:r>
            <a:r>
              <a:rPr lang="zh-CN" altLang="en-US"/>
              <a:t>，有</a:t>
            </a:r>
            <a:r>
              <a:rPr lang="en-US" altLang="zh-CN" i="1"/>
              <a:t>X</a:t>
            </a:r>
            <a:r>
              <a:rPr lang="en-US" altLang="zh-CN"/>
              <a:t>→</a:t>
            </a:r>
            <a:r>
              <a:rPr lang="en-US" altLang="zh-CN" i="1"/>
              <a:t>YZ</a:t>
            </a:r>
            <a:r>
              <a:rPr lang="zh-CN" altLang="en-US"/>
              <a:t>。</a:t>
            </a:r>
            <a:endParaRPr lang="zh-CN" altLang="en-US"/>
          </a:p>
          <a:p>
            <a:pPr lvl="1" eaLnBrk="1" hangingPunct="1">
              <a:lnSpc>
                <a:spcPct val="140000"/>
              </a:lnSpc>
              <a:spcBef>
                <a:spcPct val="0"/>
              </a:spcBef>
              <a:buFont typeface="Wingdings" panose="05000000000000000000" pitchFamily="2" charset="2"/>
              <a:buNone/>
            </a:pPr>
            <a:r>
              <a:rPr lang="zh-CN" altLang="en-US" sz="1800"/>
              <a:t>       （</a:t>
            </a:r>
            <a:r>
              <a:rPr lang="en-US" altLang="zh-CN" sz="1800"/>
              <a:t>A2</a:t>
            </a:r>
            <a:r>
              <a:rPr lang="zh-CN" altLang="en-US" sz="1800"/>
              <a:t>， </a:t>
            </a:r>
            <a:r>
              <a:rPr lang="en-US" altLang="zh-CN" sz="1800"/>
              <a:t>A3</a:t>
            </a:r>
            <a:r>
              <a:rPr lang="zh-CN" altLang="en-US" sz="1800"/>
              <a:t>）</a:t>
            </a:r>
            <a:endParaRPr lang="zh-CN" altLang="en-US" sz="1800"/>
          </a:p>
          <a:p>
            <a:pPr lvl="1" eaLnBrk="1" hangingPunct="1">
              <a:lnSpc>
                <a:spcPct val="140000"/>
              </a:lnSpc>
            </a:pPr>
            <a:r>
              <a:rPr lang="zh-CN" altLang="en-US"/>
              <a:t> </a:t>
            </a:r>
            <a:r>
              <a:rPr lang="zh-CN" altLang="en-US">
                <a:solidFill>
                  <a:schemeClr val="tx2"/>
                </a:solidFill>
              </a:rPr>
              <a:t>伪传递规则</a:t>
            </a:r>
            <a:r>
              <a:rPr lang="zh-CN" altLang="en-US"/>
              <a:t>：由</a:t>
            </a:r>
            <a:r>
              <a:rPr lang="en-US" altLang="zh-CN" i="1"/>
              <a:t>X</a:t>
            </a:r>
            <a:r>
              <a:rPr lang="en-US" altLang="zh-CN"/>
              <a:t>→</a:t>
            </a:r>
            <a:r>
              <a:rPr lang="en-US" altLang="zh-CN" i="1"/>
              <a:t>Y</a:t>
            </a:r>
            <a:r>
              <a:rPr lang="zh-CN" altLang="en-US"/>
              <a:t>，</a:t>
            </a:r>
            <a:r>
              <a:rPr lang="en-US" altLang="zh-CN" i="1"/>
              <a:t>WY</a:t>
            </a:r>
            <a:r>
              <a:rPr lang="en-US" altLang="zh-CN"/>
              <a:t>→</a:t>
            </a:r>
            <a:r>
              <a:rPr lang="en-US" altLang="zh-CN" i="1"/>
              <a:t>Z</a:t>
            </a:r>
            <a:r>
              <a:rPr lang="zh-CN" altLang="en-US"/>
              <a:t>，有</a:t>
            </a:r>
            <a:r>
              <a:rPr lang="en-US" altLang="zh-CN" i="1"/>
              <a:t>XW</a:t>
            </a:r>
            <a:r>
              <a:rPr lang="en-US" altLang="zh-CN"/>
              <a:t>→</a:t>
            </a:r>
            <a:r>
              <a:rPr lang="en-US" altLang="zh-CN" i="1"/>
              <a:t>Z</a:t>
            </a:r>
            <a:r>
              <a:rPr lang="zh-CN" altLang="en-US"/>
              <a:t>。</a:t>
            </a:r>
            <a:endParaRPr lang="zh-CN" altLang="en-US"/>
          </a:p>
          <a:p>
            <a:pPr lvl="1" eaLnBrk="1" hangingPunct="1">
              <a:lnSpc>
                <a:spcPct val="140000"/>
              </a:lnSpc>
              <a:spcBef>
                <a:spcPct val="0"/>
              </a:spcBef>
              <a:buFont typeface="Wingdings" panose="05000000000000000000" pitchFamily="2" charset="2"/>
              <a:buNone/>
            </a:pPr>
            <a:r>
              <a:rPr lang="zh-CN" altLang="en-US" sz="1800"/>
              <a:t>       （</a:t>
            </a:r>
            <a:r>
              <a:rPr lang="en-US" altLang="zh-CN" sz="1800"/>
              <a:t>A2</a:t>
            </a:r>
            <a:r>
              <a:rPr lang="zh-CN" altLang="en-US" sz="1800"/>
              <a:t>， </a:t>
            </a:r>
            <a:r>
              <a:rPr lang="en-US" altLang="zh-CN" sz="1800"/>
              <a:t>A3</a:t>
            </a:r>
            <a:r>
              <a:rPr lang="zh-CN" altLang="en-US" sz="1800"/>
              <a:t>）</a:t>
            </a:r>
            <a:endParaRPr lang="zh-CN" altLang="en-US" sz="1800"/>
          </a:p>
          <a:p>
            <a:pPr lvl="1" eaLnBrk="1" hangingPunct="1">
              <a:lnSpc>
                <a:spcPct val="140000"/>
              </a:lnSpc>
            </a:pPr>
            <a:r>
              <a:rPr lang="zh-CN" altLang="en-US"/>
              <a:t> </a:t>
            </a:r>
            <a:r>
              <a:rPr lang="zh-CN" altLang="en-US">
                <a:solidFill>
                  <a:schemeClr val="tx2"/>
                </a:solidFill>
              </a:rPr>
              <a:t>分解规则</a:t>
            </a:r>
            <a:r>
              <a:rPr lang="zh-CN" altLang="en-US"/>
              <a:t>：由</a:t>
            </a:r>
            <a:r>
              <a:rPr lang="en-US" altLang="zh-CN" i="1"/>
              <a:t>X</a:t>
            </a:r>
            <a:r>
              <a:rPr lang="en-US" altLang="zh-CN"/>
              <a:t>→</a:t>
            </a:r>
            <a:r>
              <a:rPr lang="en-US" altLang="zh-CN" i="1"/>
              <a:t>Y</a:t>
            </a:r>
            <a:r>
              <a:rPr lang="zh-CN" altLang="en-US"/>
              <a:t>及 </a:t>
            </a:r>
            <a:r>
              <a:rPr lang="en-US" altLang="zh-CN" i="1"/>
              <a:t>Z</a:t>
            </a:r>
            <a:r>
              <a:rPr lang="en-US" altLang="zh-CN">
                <a:sym typeface="Symbol" panose="05050102010706020507" pitchFamily="18" charset="2"/>
              </a:rPr>
              <a:t></a:t>
            </a:r>
            <a:r>
              <a:rPr lang="en-US" altLang="zh-CN" i="1"/>
              <a:t>Y</a:t>
            </a:r>
            <a:r>
              <a:rPr lang="zh-CN" altLang="en-US"/>
              <a:t>，有</a:t>
            </a:r>
            <a:r>
              <a:rPr lang="en-US" altLang="zh-CN" i="1"/>
              <a:t>X</a:t>
            </a:r>
            <a:r>
              <a:rPr lang="en-US" altLang="zh-CN"/>
              <a:t>→</a:t>
            </a:r>
            <a:r>
              <a:rPr lang="en-US" altLang="zh-CN" i="1"/>
              <a:t>Z</a:t>
            </a:r>
            <a:r>
              <a:rPr lang="zh-CN" altLang="en-US"/>
              <a:t>。</a:t>
            </a:r>
            <a:endParaRPr lang="zh-CN" altLang="en-US"/>
          </a:p>
          <a:p>
            <a:pPr lvl="1" eaLnBrk="1" hangingPunct="1">
              <a:lnSpc>
                <a:spcPct val="140000"/>
              </a:lnSpc>
              <a:spcBef>
                <a:spcPct val="0"/>
              </a:spcBef>
              <a:buFont typeface="Wingdings" panose="05000000000000000000" pitchFamily="2" charset="2"/>
              <a:buNone/>
            </a:pPr>
            <a:r>
              <a:rPr lang="zh-CN" altLang="en-US" sz="1800"/>
              <a:t>       （</a:t>
            </a:r>
            <a:r>
              <a:rPr lang="en-US" altLang="zh-CN" sz="1800"/>
              <a:t>A1</a:t>
            </a:r>
            <a:r>
              <a:rPr lang="zh-CN" altLang="en-US" sz="1800"/>
              <a:t>， </a:t>
            </a:r>
            <a:r>
              <a:rPr lang="en-US" altLang="zh-CN" sz="1800"/>
              <a:t>A3</a:t>
            </a:r>
            <a:r>
              <a:rPr lang="zh-CN" altLang="en-US" sz="1800"/>
              <a:t>）</a:t>
            </a:r>
            <a:endParaRPr lang="zh-CN" altLang="en-US" sz="1800"/>
          </a:p>
        </p:txBody>
      </p:sp>
      <p:sp>
        <p:nvSpPr>
          <p:cNvPr id="4" name="日期占位符 3"/>
          <p:cNvSpPr>
            <a:spLocks noGrp="1"/>
          </p:cNvSpPr>
          <p:nvPr>
            <p:ph type="dt" sz="quarter" idx="10"/>
          </p:nvPr>
        </p:nvSpPr>
        <p:spPr/>
        <p:txBody>
          <a:bodyPr/>
          <a:lstStyle/>
          <a:p>
            <a:pPr>
              <a:defRPr/>
            </a:pPr>
            <a:fld id="{E61EDAF7-E3D7-4238-91EE-DFF08D772C0F}" type="datetime1">
              <a:rPr lang="zh-CN" altLang="en-US"/>
            </a:fld>
            <a:endParaRPr lang="en-US" altLang="zh-CN"/>
          </a:p>
        </p:txBody>
      </p:sp>
      <p:sp>
        <p:nvSpPr>
          <p:cNvPr id="962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9235">
                                            <p:txEl>
                                              <p:pRg st="1" end="1"/>
                                            </p:txEl>
                                          </p:spTgt>
                                        </p:tgtEl>
                                        <p:attrNameLst>
                                          <p:attrName>style.visibility</p:attrName>
                                        </p:attrNameLst>
                                      </p:cBhvr>
                                      <p:to>
                                        <p:strVal val="visible"/>
                                      </p:to>
                                    </p:set>
                                    <p:animEffect transition="in" filter="blinds(horizontal)">
                                      <p:cBhvr>
                                        <p:cTn id="7" dur="500"/>
                                        <p:tgtEl>
                                          <p:spTgt spid="479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9235">
                                            <p:txEl>
                                              <p:pRg st="2" end="2"/>
                                            </p:txEl>
                                          </p:spTgt>
                                        </p:tgtEl>
                                        <p:attrNameLst>
                                          <p:attrName>style.visibility</p:attrName>
                                        </p:attrNameLst>
                                      </p:cBhvr>
                                      <p:to>
                                        <p:strVal val="visible"/>
                                      </p:to>
                                    </p:set>
                                    <p:animEffect transition="in" filter="blinds(horizontal)">
                                      <p:cBhvr>
                                        <p:cTn id="12" dur="500"/>
                                        <p:tgtEl>
                                          <p:spTgt spid="4792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9235">
                                            <p:txEl>
                                              <p:pRg st="3" end="3"/>
                                            </p:txEl>
                                          </p:spTgt>
                                        </p:tgtEl>
                                        <p:attrNameLst>
                                          <p:attrName>style.visibility</p:attrName>
                                        </p:attrNameLst>
                                      </p:cBhvr>
                                      <p:to>
                                        <p:strVal val="visible"/>
                                      </p:to>
                                    </p:set>
                                    <p:animEffect transition="in" filter="blinds(horizontal)">
                                      <p:cBhvr>
                                        <p:cTn id="17" dur="500"/>
                                        <p:tgtEl>
                                          <p:spTgt spid="4792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9235">
                                            <p:txEl>
                                              <p:pRg st="4" end="4"/>
                                            </p:txEl>
                                          </p:spTgt>
                                        </p:tgtEl>
                                        <p:attrNameLst>
                                          <p:attrName>style.visibility</p:attrName>
                                        </p:attrNameLst>
                                      </p:cBhvr>
                                      <p:to>
                                        <p:strVal val="visible"/>
                                      </p:to>
                                    </p:set>
                                    <p:animEffect transition="in" filter="blinds(horizontal)">
                                      <p:cBhvr>
                                        <p:cTn id="22" dur="500"/>
                                        <p:tgtEl>
                                          <p:spTgt spid="47923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9235">
                                            <p:txEl>
                                              <p:pRg st="5" end="5"/>
                                            </p:txEl>
                                          </p:spTgt>
                                        </p:tgtEl>
                                        <p:attrNameLst>
                                          <p:attrName>style.visibility</p:attrName>
                                        </p:attrNameLst>
                                      </p:cBhvr>
                                      <p:to>
                                        <p:strVal val="visible"/>
                                      </p:to>
                                    </p:set>
                                    <p:animEffect transition="in" filter="blinds(horizontal)">
                                      <p:cBhvr>
                                        <p:cTn id="27" dur="500"/>
                                        <p:tgtEl>
                                          <p:spTgt spid="47923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79235">
                                            <p:txEl>
                                              <p:pRg st="6" end="6"/>
                                            </p:txEl>
                                          </p:spTgt>
                                        </p:tgtEl>
                                        <p:attrNameLst>
                                          <p:attrName>style.visibility</p:attrName>
                                        </p:attrNameLst>
                                      </p:cBhvr>
                                      <p:to>
                                        <p:strVal val="visible"/>
                                      </p:to>
                                    </p:set>
                                    <p:animEffect transition="in" filter="blinds(horizontal)">
                                      <p:cBhvr>
                                        <p:cTn id="32" dur="500"/>
                                        <p:tgtEl>
                                          <p:spTgt spid="4792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p:cNvSpPr>
          <p:nvPr>
            <p:ph type="title"/>
          </p:nvPr>
        </p:nvSpPr>
        <p:spPr/>
        <p:txBody>
          <a:bodyPr/>
          <a:lstStyle/>
          <a:p>
            <a:pPr eaLnBrk="1" hangingPunct="1"/>
            <a:r>
              <a:rPr lang="zh-CN" altLang="en-US"/>
              <a:t>导出规则</a:t>
            </a:r>
            <a:endParaRPr lang="zh-CN" altLang="en-US"/>
          </a:p>
        </p:txBody>
      </p:sp>
      <p:sp>
        <p:nvSpPr>
          <p:cNvPr id="97283" name="Rectangle 3"/>
          <p:cNvSpPr>
            <a:spLocks noGrp="1" noRot="1"/>
          </p:cNvSpPr>
          <p:nvPr>
            <p:ph idx="1"/>
          </p:nvPr>
        </p:nvSpPr>
        <p:spPr/>
        <p:txBody>
          <a:bodyPr/>
          <a:lstStyle/>
          <a:p>
            <a:pPr eaLnBrk="1" hangingPunct="1">
              <a:buFont typeface="Wingdings" panose="05000000000000000000" pitchFamily="2" charset="2"/>
              <a:buNone/>
            </a:pPr>
            <a:r>
              <a:rPr lang="en-US" altLang="zh-CN"/>
              <a:t>2.</a:t>
            </a:r>
            <a:r>
              <a:rPr lang="zh-CN" altLang="en-US"/>
              <a:t>根据合并规则和分解规则，可得引理</a:t>
            </a:r>
            <a:r>
              <a:rPr lang="en-US" altLang="zh-CN"/>
              <a:t>5.1</a:t>
            </a:r>
            <a:endParaRPr lang="en-US" altLang="zh-CN"/>
          </a:p>
          <a:p>
            <a:pPr eaLnBrk="1" hangingPunct="1">
              <a:lnSpc>
                <a:spcPct val="130000"/>
              </a:lnSpc>
              <a:spcBef>
                <a:spcPct val="80000"/>
              </a:spcBef>
              <a:buFont typeface="Wingdings" panose="05000000000000000000" pitchFamily="2" charset="2"/>
              <a:buNone/>
            </a:pPr>
            <a:r>
              <a:rPr lang="en-US" altLang="zh-CN"/>
              <a:t>   </a:t>
            </a:r>
            <a:r>
              <a:rPr lang="zh-CN" altLang="en-US"/>
              <a:t>引理</a:t>
            </a:r>
            <a:r>
              <a:rPr lang="en-US" altLang="zh-CN"/>
              <a:t>6.l  </a:t>
            </a:r>
            <a:r>
              <a:rPr lang="en-US" altLang="zh-CN" i="1"/>
              <a:t>X</a:t>
            </a:r>
            <a:r>
              <a:rPr lang="en-US" altLang="zh-CN"/>
              <a:t>→</a:t>
            </a:r>
            <a:r>
              <a:rPr lang="en-US" altLang="zh-CN" i="1"/>
              <a:t>A</a:t>
            </a:r>
            <a:r>
              <a:rPr lang="en-US" altLang="zh-CN" i="1" baseline="-25000"/>
              <a:t>1</a:t>
            </a:r>
            <a:r>
              <a:rPr lang="en-US" altLang="zh-CN" i="1"/>
              <a:t> A</a:t>
            </a:r>
            <a:r>
              <a:rPr lang="en-US" altLang="zh-CN" i="1" baseline="-25000"/>
              <a:t>2</a:t>
            </a:r>
            <a:r>
              <a:rPr lang="en-US" altLang="zh-CN" i="1"/>
              <a:t>…A</a:t>
            </a:r>
            <a:r>
              <a:rPr lang="en-US" altLang="zh-CN" i="1" baseline="-25000"/>
              <a:t>k</a:t>
            </a:r>
            <a:r>
              <a:rPr lang="zh-CN" altLang="en-US"/>
              <a:t>成立的充分必要条件是</a:t>
            </a:r>
            <a:r>
              <a:rPr lang="en-US" altLang="zh-CN" i="1"/>
              <a:t>X</a:t>
            </a:r>
            <a:r>
              <a:rPr lang="en-US" altLang="zh-CN"/>
              <a:t>→</a:t>
            </a:r>
            <a:r>
              <a:rPr lang="en-US" altLang="zh-CN" i="1"/>
              <a:t>A</a:t>
            </a:r>
            <a:r>
              <a:rPr lang="en-US" altLang="zh-CN" i="1" baseline="-25000"/>
              <a:t>i</a:t>
            </a:r>
            <a:r>
              <a:rPr lang="zh-CN" altLang="en-US"/>
              <a:t>成立（</a:t>
            </a:r>
            <a:r>
              <a:rPr lang="en-US" altLang="zh-CN" i="1"/>
              <a:t>i</a:t>
            </a:r>
            <a:r>
              <a:rPr lang="en-US" altLang="zh-CN"/>
              <a:t>=l</a:t>
            </a:r>
            <a:r>
              <a:rPr lang="zh-CN" altLang="en-US"/>
              <a:t>，</a:t>
            </a:r>
            <a:r>
              <a:rPr lang="en-US" altLang="zh-CN"/>
              <a:t>2</a:t>
            </a:r>
            <a:r>
              <a:rPr lang="zh-CN" altLang="en-US"/>
              <a:t>，</a:t>
            </a:r>
            <a:r>
              <a:rPr lang="en-US" altLang="zh-CN"/>
              <a:t>…</a:t>
            </a:r>
            <a:r>
              <a:rPr lang="zh-CN" altLang="en-US"/>
              <a:t>，</a:t>
            </a:r>
            <a:r>
              <a:rPr lang="en-US" altLang="zh-CN" i="1"/>
              <a:t>k</a:t>
            </a:r>
            <a:r>
              <a:rPr lang="zh-CN" altLang="en-US"/>
              <a:t>）。</a:t>
            </a:r>
            <a:endParaRPr lang="zh-CN" altLang="en-US"/>
          </a:p>
        </p:txBody>
      </p:sp>
      <p:sp>
        <p:nvSpPr>
          <p:cNvPr id="4" name="日期占位符 3"/>
          <p:cNvSpPr>
            <a:spLocks noGrp="1"/>
          </p:cNvSpPr>
          <p:nvPr>
            <p:ph type="dt" sz="quarter" idx="10"/>
          </p:nvPr>
        </p:nvSpPr>
        <p:spPr/>
        <p:txBody>
          <a:bodyPr/>
          <a:lstStyle/>
          <a:p>
            <a:pPr>
              <a:defRPr/>
            </a:pPr>
            <a:fld id="{9DCBD4C1-1D15-4199-8EC5-E6A4762F3C4C}" type="datetime1">
              <a:rPr lang="zh-CN" altLang="en-US"/>
            </a:fld>
            <a:endParaRPr lang="en-US" altLang="zh-CN"/>
          </a:p>
        </p:txBody>
      </p:sp>
      <p:sp>
        <p:nvSpPr>
          <p:cNvPr id="972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p:cNvSpPr>
          <p:nvPr>
            <p:ph type="title"/>
          </p:nvPr>
        </p:nvSpPr>
        <p:spPr/>
        <p:txBody>
          <a:bodyPr/>
          <a:lstStyle/>
          <a:p>
            <a:pPr eaLnBrk="1" hangingPunct="1"/>
            <a:r>
              <a:rPr lang="en-US" altLang="zh-CN"/>
              <a:t>3. </a:t>
            </a:r>
            <a:r>
              <a:rPr lang="zh-CN" altLang="en-US"/>
              <a:t>函数依赖闭包</a:t>
            </a:r>
            <a:endParaRPr lang="zh-CN" altLang="en-US"/>
          </a:p>
        </p:txBody>
      </p:sp>
      <p:sp>
        <p:nvSpPr>
          <p:cNvPr id="98307" name="Rectangle 3"/>
          <p:cNvSpPr>
            <a:spLocks noGrp="1" noRot="1"/>
          </p:cNvSpPr>
          <p:nvPr>
            <p:ph idx="1"/>
          </p:nvPr>
        </p:nvSpPr>
        <p:spPr>
          <a:xfrm>
            <a:off x="827088" y="2060575"/>
            <a:ext cx="7772400" cy="4114800"/>
          </a:xfrm>
        </p:spPr>
        <p:txBody>
          <a:bodyPr/>
          <a:lstStyle/>
          <a:p>
            <a:pPr eaLnBrk="1" hangingPunct="1">
              <a:lnSpc>
                <a:spcPct val="130000"/>
              </a:lnSpc>
              <a:buFont typeface="Wingdings" panose="05000000000000000000" pitchFamily="2" charset="2"/>
              <a:buNone/>
            </a:pPr>
            <a:r>
              <a:rPr lang="zh-CN" altLang="en-US" sz="2800"/>
              <a:t>定义</a:t>
            </a:r>
            <a:r>
              <a:rPr lang="en-US" altLang="zh-CN" sz="2800"/>
              <a:t>6.l2    </a:t>
            </a:r>
            <a:r>
              <a:rPr lang="zh-CN" altLang="en-US" sz="2800"/>
              <a:t>在关系模式</a:t>
            </a:r>
            <a:r>
              <a:rPr lang="en-US" altLang="zh-CN" sz="2800" i="1"/>
              <a:t>R&lt;U</a:t>
            </a:r>
            <a:r>
              <a:rPr lang="zh-CN" altLang="en-US" sz="2800" i="1"/>
              <a:t>，</a:t>
            </a:r>
            <a:r>
              <a:rPr lang="en-US" altLang="zh-CN" sz="2800" i="1"/>
              <a:t>F&gt;</a:t>
            </a:r>
            <a:r>
              <a:rPr lang="zh-CN" altLang="en-US" sz="2800"/>
              <a:t>中为</a:t>
            </a:r>
            <a:r>
              <a:rPr lang="en-US" altLang="zh-CN" sz="2800" i="1"/>
              <a:t>F</a:t>
            </a:r>
            <a:r>
              <a:rPr lang="zh-CN" altLang="en-US" sz="2800"/>
              <a:t>所逻辑蕴含的函数依赖的全体叫作 </a:t>
            </a:r>
            <a:r>
              <a:rPr lang="en-US" altLang="zh-CN" sz="2800" i="1">
                <a:solidFill>
                  <a:schemeClr val="tx2"/>
                </a:solidFill>
              </a:rPr>
              <a:t>F</a:t>
            </a:r>
            <a:r>
              <a:rPr lang="zh-CN" altLang="en-US" sz="2800">
                <a:solidFill>
                  <a:schemeClr val="tx2"/>
                </a:solidFill>
              </a:rPr>
              <a:t>的闭包</a:t>
            </a:r>
            <a:r>
              <a:rPr lang="zh-CN" altLang="en-US" sz="2800"/>
              <a:t>，记为</a:t>
            </a:r>
            <a:r>
              <a:rPr lang="en-US" altLang="zh-CN" sz="2800" i="1"/>
              <a:t>F</a:t>
            </a:r>
            <a:r>
              <a:rPr lang="en-US" altLang="zh-CN" sz="2800" baseline="30000">
                <a:solidFill>
                  <a:schemeClr val="accent2"/>
                </a:solidFill>
              </a:rPr>
              <a:t>+</a:t>
            </a:r>
            <a:r>
              <a:rPr lang="zh-CN" altLang="en-US" sz="2800"/>
              <a:t>。</a:t>
            </a:r>
            <a:endParaRPr lang="zh-CN" altLang="en-US" sz="2800"/>
          </a:p>
          <a:p>
            <a:pPr eaLnBrk="1" hangingPunct="1">
              <a:lnSpc>
                <a:spcPct val="130000"/>
              </a:lnSpc>
              <a:buFont typeface="Wingdings" panose="05000000000000000000" pitchFamily="2" charset="2"/>
              <a:buNone/>
            </a:pPr>
            <a:r>
              <a:rPr lang="zh-CN" altLang="en-US" sz="2800"/>
              <a:t>定义</a:t>
            </a:r>
            <a:r>
              <a:rPr lang="en-US" altLang="zh-CN" sz="2800"/>
              <a:t>6.13   </a:t>
            </a:r>
            <a:r>
              <a:rPr lang="zh-CN" altLang="en-US" sz="2800"/>
              <a:t>设</a:t>
            </a:r>
            <a:r>
              <a:rPr lang="en-US" altLang="zh-CN" sz="2800" i="1"/>
              <a:t>F</a:t>
            </a:r>
            <a:r>
              <a:rPr lang="zh-CN" altLang="en-US" sz="2800"/>
              <a:t>为属性集</a:t>
            </a:r>
            <a:r>
              <a:rPr lang="en-US" altLang="zh-CN" sz="2800" i="1"/>
              <a:t>U</a:t>
            </a:r>
            <a:r>
              <a:rPr lang="zh-CN" altLang="en-US" sz="2800"/>
              <a:t>上的一组函数依赖，</a:t>
            </a:r>
            <a:r>
              <a:rPr lang="en-US" altLang="zh-CN" sz="2800" i="1"/>
              <a:t>X</a:t>
            </a:r>
            <a:r>
              <a:rPr lang="en-US" altLang="zh-CN" sz="2800"/>
              <a:t> </a:t>
            </a:r>
            <a:r>
              <a:rPr lang="en-US" altLang="zh-CN" sz="2800">
                <a:sym typeface="Symbol" panose="05050102010706020507" pitchFamily="18" charset="2"/>
              </a:rPr>
              <a:t></a:t>
            </a:r>
            <a:r>
              <a:rPr lang="en-US" altLang="zh-CN" sz="2800" i="1"/>
              <a:t>U</a:t>
            </a:r>
            <a:r>
              <a:rPr lang="zh-CN" altLang="en-US" sz="2800"/>
              <a:t>， </a:t>
            </a:r>
            <a:r>
              <a:rPr lang="en-US" altLang="zh-CN" sz="2800" i="1"/>
              <a:t>X</a:t>
            </a:r>
            <a:r>
              <a:rPr lang="en-US" altLang="zh-CN" sz="2800" i="1" baseline="-25000"/>
              <a:t>F</a:t>
            </a:r>
            <a:r>
              <a:rPr lang="en-US" altLang="zh-CN" sz="2800" baseline="30000"/>
              <a:t>+</a:t>
            </a:r>
            <a:r>
              <a:rPr lang="en-US" altLang="zh-CN" sz="2800"/>
              <a:t> ={ </a:t>
            </a:r>
            <a:r>
              <a:rPr lang="en-US" altLang="zh-CN" sz="2800" i="1"/>
              <a:t>A|X</a:t>
            </a:r>
            <a:r>
              <a:rPr lang="en-US" altLang="zh-CN" sz="2800"/>
              <a:t>→</a:t>
            </a:r>
            <a:r>
              <a:rPr lang="en-US" altLang="zh-CN" sz="2800" i="1"/>
              <a:t>A</a:t>
            </a:r>
            <a:r>
              <a:rPr lang="zh-CN" altLang="en-US" sz="2800"/>
              <a:t>能由</a:t>
            </a:r>
            <a:r>
              <a:rPr lang="en-US" altLang="zh-CN" sz="2800" i="1"/>
              <a:t>F </a:t>
            </a:r>
            <a:r>
              <a:rPr lang="zh-CN" altLang="en-US" sz="2800"/>
              <a:t>根据</a:t>
            </a:r>
            <a:r>
              <a:rPr lang="en-US" altLang="zh-CN" sz="2800"/>
              <a:t>Armstrong</a:t>
            </a:r>
            <a:r>
              <a:rPr lang="zh-CN" altLang="en-US" sz="2800"/>
              <a:t>公理导出</a:t>
            </a:r>
            <a:r>
              <a:rPr lang="en-US" altLang="zh-CN" sz="2800"/>
              <a:t>}</a:t>
            </a:r>
            <a:r>
              <a:rPr lang="zh-CN" altLang="en-US" sz="2800"/>
              <a:t>，</a:t>
            </a:r>
            <a:r>
              <a:rPr lang="en-US" altLang="zh-CN" sz="2800" i="1"/>
              <a:t>X</a:t>
            </a:r>
            <a:r>
              <a:rPr lang="en-US" altLang="zh-CN" sz="2800" i="1" baseline="-25000"/>
              <a:t>F</a:t>
            </a:r>
            <a:r>
              <a:rPr lang="en-US" altLang="zh-CN" sz="2800" baseline="30000"/>
              <a:t>+</a:t>
            </a:r>
            <a:r>
              <a:rPr lang="zh-CN" altLang="en-US" sz="2800"/>
              <a:t>称为属性集</a:t>
            </a:r>
            <a:r>
              <a:rPr lang="en-US" altLang="zh-CN" sz="2800" i="1">
                <a:solidFill>
                  <a:schemeClr val="tx2"/>
                </a:solidFill>
              </a:rPr>
              <a:t>X</a:t>
            </a:r>
            <a:r>
              <a:rPr lang="zh-CN" altLang="en-US" sz="2800">
                <a:solidFill>
                  <a:schemeClr val="tx2"/>
                </a:solidFill>
              </a:rPr>
              <a:t>关于函数依赖集</a:t>
            </a:r>
            <a:r>
              <a:rPr lang="en-US" altLang="zh-CN" sz="2800" i="1">
                <a:solidFill>
                  <a:schemeClr val="tx2"/>
                </a:solidFill>
              </a:rPr>
              <a:t>F </a:t>
            </a:r>
            <a:r>
              <a:rPr lang="zh-CN" altLang="en-US" sz="2800">
                <a:solidFill>
                  <a:schemeClr val="tx2"/>
                </a:solidFill>
              </a:rPr>
              <a:t>的闭包。</a:t>
            </a:r>
            <a:endParaRPr lang="zh-CN" altLang="en-US" sz="2800">
              <a:solidFill>
                <a:schemeClr val="tx2"/>
              </a:solidFill>
            </a:endParaRPr>
          </a:p>
        </p:txBody>
      </p:sp>
      <p:sp>
        <p:nvSpPr>
          <p:cNvPr id="4" name="日期占位符 3"/>
          <p:cNvSpPr>
            <a:spLocks noGrp="1"/>
          </p:cNvSpPr>
          <p:nvPr>
            <p:ph type="dt" sz="quarter" idx="10"/>
          </p:nvPr>
        </p:nvSpPr>
        <p:spPr/>
        <p:txBody>
          <a:bodyPr/>
          <a:lstStyle/>
          <a:p>
            <a:pPr>
              <a:defRPr/>
            </a:pPr>
            <a:fld id="{F1CE6A62-4B78-4E5C-931C-2993B98CB1C2}" type="datetime1">
              <a:rPr lang="zh-CN" altLang="en-US"/>
            </a:fld>
            <a:endParaRPr lang="en-US" altLang="zh-CN"/>
          </a:p>
        </p:txBody>
      </p:sp>
      <p:sp>
        <p:nvSpPr>
          <p:cNvPr id="983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p:cNvSpPr>
          <p:nvPr>
            <p:ph type="title"/>
          </p:nvPr>
        </p:nvSpPr>
        <p:spPr/>
        <p:txBody>
          <a:bodyPr/>
          <a:lstStyle/>
          <a:p>
            <a:pPr eaLnBrk="1" hangingPunct="1"/>
            <a:r>
              <a:rPr lang="en-US" altLang="zh-CN" sz="3600"/>
              <a:t>F</a:t>
            </a:r>
            <a:r>
              <a:rPr lang="zh-CN" altLang="en-US" sz="3600"/>
              <a:t>的闭包</a:t>
            </a:r>
            <a:endParaRPr lang="zh-CN" altLang="en-US" sz="3600"/>
          </a:p>
        </p:txBody>
      </p:sp>
      <p:sp>
        <p:nvSpPr>
          <p:cNvPr id="99331" name="Rectangle 3"/>
          <p:cNvSpPr>
            <a:spLocks noGrp="1" noRot="1"/>
          </p:cNvSpPr>
          <p:nvPr>
            <p:ph idx="1"/>
          </p:nvPr>
        </p:nvSpPr>
        <p:spPr>
          <a:xfrm>
            <a:off x="677863" y="1916832"/>
            <a:ext cx="8534400" cy="4114800"/>
          </a:xfrm>
        </p:spPr>
        <p:txBody>
          <a:bodyPr/>
          <a:lstStyle/>
          <a:p>
            <a:pPr eaLnBrk="1" hangingPunct="1">
              <a:lnSpc>
                <a:spcPct val="90000"/>
              </a:lnSpc>
              <a:buFont typeface="Wingdings" panose="05000000000000000000" pitchFamily="2" charset="2"/>
              <a:buNone/>
            </a:pPr>
            <a:r>
              <a:rPr lang="en-US" altLang="zh-CN" sz="2400" i="1" dirty="0"/>
              <a:t>  F</a:t>
            </a:r>
            <a:r>
              <a:rPr lang="en-US" altLang="zh-CN" sz="2400" dirty="0"/>
              <a:t>={X  Y,Y   Z}</a:t>
            </a:r>
            <a:r>
              <a:rPr lang="en-US" altLang="zh-CN" sz="2800" dirty="0"/>
              <a:t>, </a:t>
            </a:r>
            <a:r>
              <a:rPr lang="en-US" altLang="zh-CN" sz="2400" i="1" dirty="0"/>
              <a:t>F</a:t>
            </a:r>
            <a:r>
              <a:rPr lang="en-US" altLang="zh-CN" sz="2400" baseline="30000" dirty="0"/>
              <a:t>+</a:t>
            </a:r>
            <a:r>
              <a:rPr lang="zh-CN" altLang="en-US" sz="2400" dirty="0"/>
              <a:t>计算是</a:t>
            </a:r>
            <a:r>
              <a:rPr lang="en-US" altLang="zh-CN" sz="2400" dirty="0"/>
              <a:t>NP</a:t>
            </a:r>
            <a:r>
              <a:rPr lang="zh-CN" altLang="en-US" sz="2400" dirty="0"/>
              <a:t>完全问题，</a:t>
            </a:r>
            <a:r>
              <a:rPr lang="en-US" altLang="zh-CN" sz="2400" dirty="0"/>
              <a:t>X   A1A2...An</a:t>
            </a:r>
            <a:endParaRPr lang="en-US" altLang="zh-CN" sz="2800" dirty="0"/>
          </a:p>
          <a:p>
            <a:pPr eaLnBrk="1" hangingPunct="1">
              <a:lnSpc>
                <a:spcPct val="90000"/>
              </a:lnSpc>
              <a:buFont typeface="Wingdings" panose="05000000000000000000" pitchFamily="2" charset="2"/>
              <a:buNone/>
            </a:pPr>
            <a:r>
              <a:rPr lang="en-US" altLang="zh-CN" sz="2800" dirty="0"/>
              <a:t> </a:t>
            </a:r>
            <a:r>
              <a:rPr lang="en-US" altLang="zh-CN" sz="2400" i="1" dirty="0"/>
              <a:t>F</a:t>
            </a:r>
            <a:r>
              <a:rPr lang="en-US" altLang="zh-CN" sz="2400" baseline="30000" dirty="0"/>
              <a:t>+</a:t>
            </a:r>
            <a:r>
              <a:rPr lang="en-US" altLang="zh-CN" sz="2400" dirty="0"/>
              <a:t>={</a:t>
            </a:r>
            <a:endParaRPr lang="en-US" altLang="zh-CN" sz="2400" dirty="0"/>
          </a:p>
          <a:p>
            <a:pPr eaLnBrk="1" hangingPunct="1">
              <a:lnSpc>
                <a:spcPct val="90000"/>
              </a:lnSpc>
              <a:buFont typeface="Wingdings" panose="05000000000000000000" pitchFamily="2" charset="2"/>
              <a:buNone/>
            </a:pPr>
            <a:r>
              <a:rPr lang="en-US" altLang="zh-CN" sz="2400" dirty="0"/>
              <a:t>X  φ, Y  φ, Z φ, XY   φ, XZ   φ, YZ  φ, XYZ  φ, </a:t>
            </a:r>
            <a:endParaRPr lang="en-US" altLang="zh-CN" sz="2800" dirty="0"/>
          </a:p>
          <a:p>
            <a:pPr eaLnBrk="1" hangingPunct="1">
              <a:lnSpc>
                <a:spcPct val="90000"/>
              </a:lnSpc>
              <a:buFont typeface="Wingdings" panose="05000000000000000000" pitchFamily="2" charset="2"/>
              <a:buNone/>
            </a:pPr>
            <a:r>
              <a:rPr lang="en-US" altLang="zh-CN" sz="2400" dirty="0"/>
              <a:t>X  </a:t>
            </a:r>
            <a:r>
              <a:rPr lang="en-US" altLang="zh-CN" sz="2400" dirty="0" err="1"/>
              <a:t>X</a:t>
            </a:r>
            <a:r>
              <a:rPr lang="en-US" altLang="zh-CN" sz="2400" dirty="0"/>
              <a:t>, Y   </a:t>
            </a:r>
            <a:r>
              <a:rPr lang="en-US" altLang="zh-CN" sz="2400" dirty="0" err="1"/>
              <a:t>Y</a:t>
            </a:r>
            <a:r>
              <a:rPr lang="en-US" altLang="zh-CN" sz="2400" dirty="0"/>
              <a:t>, Z  </a:t>
            </a:r>
            <a:r>
              <a:rPr lang="en-US" altLang="zh-CN" sz="2400" dirty="0" err="1"/>
              <a:t>Z</a:t>
            </a:r>
            <a:r>
              <a:rPr lang="en-US" altLang="zh-CN" sz="2400" dirty="0"/>
              <a:t>,  XY  X,    XZ   X,  YZ   Y,   XYZ  X,</a:t>
            </a:r>
            <a:endParaRPr lang="en-US" altLang="zh-CN" sz="2400" dirty="0"/>
          </a:p>
          <a:p>
            <a:pPr eaLnBrk="1" hangingPunct="1">
              <a:lnSpc>
                <a:spcPct val="90000"/>
              </a:lnSpc>
              <a:buFont typeface="Wingdings" panose="05000000000000000000" pitchFamily="2" charset="2"/>
              <a:buNone/>
            </a:pPr>
            <a:r>
              <a:rPr lang="en-US" altLang="zh-CN" sz="2400" dirty="0"/>
              <a:t>X  Y, Y  Z ,           XY   Y,    XZ  Y,  YZ   Z,    XYZ   Y,</a:t>
            </a:r>
            <a:endParaRPr lang="en-US" altLang="zh-CN" sz="2400" dirty="0"/>
          </a:p>
          <a:p>
            <a:pPr eaLnBrk="1" hangingPunct="1">
              <a:lnSpc>
                <a:spcPct val="90000"/>
              </a:lnSpc>
              <a:buFont typeface="Wingdings" panose="05000000000000000000" pitchFamily="2" charset="2"/>
              <a:buNone/>
            </a:pPr>
            <a:r>
              <a:rPr lang="en-US" altLang="zh-CN" sz="2400" dirty="0"/>
              <a:t>X  Z, Y  YZ,         XY   Z,     XZ   Z, YZ   </a:t>
            </a:r>
            <a:r>
              <a:rPr lang="en-US" altLang="zh-CN" sz="2400" dirty="0" err="1"/>
              <a:t>YZ</a:t>
            </a:r>
            <a:r>
              <a:rPr lang="en-US" altLang="zh-CN" sz="2400" dirty="0"/>
              <a:t>, XYZ   Z,</a:t>
            </a:r>
            <a:endParaRPr lang="en-US" altLang="zh-CN" sz="2400" dirty="0"/>
          </a:p>
          <a:p>
            <a:pPr eaLnBrk="1" hangingPunct="1">
              <a:lnSpc>
                <a:spcPct val="90000"/>
              </a:lnSpc>
              <a:buFont typeface="Wingdings" panose="05000000000000000000" pitchFamily="2" charset="2"/>
              <a:buNone/>
            </a:pPr>
            <a:r>
              <a:rPr lang="en-US" altLang="zh-CN" sz="2400" dirty="0"/>
              <a:t>X  XY,                 XY   </a:t>
            </a:r>
            <a:r>
              <a:rPr lang="en-US" altLang="zh-CN" sz="2400" dirty="0" err="1"/>
              <a:t>XY</a:t>
            </a:r>
            <a:r>
              <a:rPr lang="en-US" altLang="zh-CN" sz="2400" dirty="0"/>
              <a:t>,   XZ  XY,               XYZ   XY, </a:t>
            </a:r>
            <a:endParaRPr lang="en-US" altLang="zh-CN" sz="2400" dirty="0"/>
          </a:p>
          <a:p>
            <a:pPr eaLnBrk="1" hangingPunct="1">
              <a:lnSpc>
                <a:spcPct val="90000"/>
              </a:lnSpc>
              <a:buFont typeface="Wingdings" panose="05000000000000000000" pitchFamily="2" charset="2"/>
              <a:buNone/>
            </a:pPr>
            <a:r>
              <a:rPr lang="en-US" altLang="zh-CN" sz="2400" dirty="0"/>
              <a:t>X  XZ,                 XY   YZ,   XZ  </a:t>
            </a:r>
            <a:r>
              <a:rPr lang="en-US" altLang="zh-CN" sz="2400" dirty="0" err="1"/>
              <a:t>XZ</a:t>
            </a:r>
            <a:r>
              <a:rPr lang="en-US" altLang="zh-CN" sz="2400" dirty="0"/>
              <a:t>,                XYZ   YZ</a:t>
            </a:r>
            <a:endParaRPr lang="en-US" altLang="zh-CN" sz="2400" dirty="0"/>
          </a:p>
          <a:p>
            <a:pPr eaLnBrk="1" hangingPunct="1">
              <a:lnSpc>
                <a:spcPct val="90000"/>
              </a:lnSpc>
              <a:buFont typeface="Wingdings" panose="05000000000000000000" pitchFamily="2" charset="2"/>
              <a:buNone/>
            </a:pPr>
            <a:r>
              <a:rPr lang="en-US" altLang="zh-CN" sz="2400" dirty="0"/>
              <a:t>X  YZ,                 XY    XZ,  XZ   XY,               XYZ   XZ,</a:t>
            </a:r>
            <a:endParaRPr lang="en-US" altLang="zh-CN" sz="2400" dirty="0"/>
          </a:p>
          <a:p>
            <a:pPr eaLnBrk="1" hangingPunct="1">
              <a:lnSpc>
                <a:spcPct val="90000"/>
              </a:lnSpc>
              <a:buFont typeface="Wingdings" panose="05000000000000000000" pitchFamily="2" charset="2"/>
              <a:buNone/>
            </a:pPr>
            <a:r>
              <a:rPr lang="en-US" altLang="zh-CN" sz="2400" dirty="0"/>
              <a:t>X  ZYZ,               XY   XYZ, XZ  XYZ,            XYZ    </a:t>
            </a:r>
            <a:r>
              <a:rPr lang="en-US" altLang="zh-CN" sz="2400" dirty="0" err="1"/>
              <a:t>XYZ</a:t>
            </a:r>
            <a:r>
              <a:rPr lang="en-US" altLang="zh-CN" sz="2400" dirty="0"/>
              <a:t> }</a:t>
            </a:r>
            <a:endParaRPr lang="en-US" altLang="zh-CN" sz="2400" dirty="0"/>
          </a:p>
        </p:txBody>
      </p:sp>
      <p:sp>
        <p:nvSpPr>
          <p:cNvPr id="49" name="日期占位符 3"/>
          <p:cNvSpPr>
            <a:spLocks noGrp="1"/>
          </p:cNvSpPr>
          <p:nvPr>
            <p:ph type="dt" sz="quarter" idx="10"/>
          </p:nvPr>
        </p:nvSpPr>
        <p:spPr/>
        <p:txBody>
          <a:bodyPr/>
          <a:lstStyle/>
          <a:p>
            <a:pPr>
              <a:defRPr/>
            </a:pPr>
            <a:fld id="{B3C0AFB9-7514-4D07-9B4B-C92A5547B333}" type="datetime1">
              <a:rPr lang="zh-CN" altLang="en-US"/>
            </a:fld>
            <a:endParaRPr lang="en-US" altLang="zh-CN"/>
          </a:p>
        </p:txBody>
      </p:sp>
      <p:sp>
        <p:nvSpPr>
          <p:cNvPr id="993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99334" name="Line 4"/>
          <p:cNvSpPr>
            <a:spLocks noChangeShapeType="1"/>
          </p:cNvSpPr>
          <p:nvPr/>
        </p:nvSpPr>
        <p:spPr bwMode="auto">
          <a:xfrm>
            <a:off x="1524000" y="21336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35" name="Line 5"/>
          <p:cNvSpPr>
            <a:spLocks noChangeShapeType="1"/>
          </p:cNvSpPr>
          <p:nvPr/>
        </p:nvSpPr>
        <p:spPr bwMode="auto">
          <a:xfrm>
            <a:off x="2133600" y="21336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36" name="Line 6"/>
          <p:cNvSpPr>
            <a:spLocks noChangeShapeType="1"/>
          </p:cNvSpPr>
          <p:nvPr/>
        </p:nvSpPr>
        <p:spPr bwMode="auto">
          <a:xfrm>
            <a:off x="914400" y="29718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37" name="Line 7"/>
          <p:cNvSpPr>
            <a:spLocks noChangeShapeType="1"/>
          </p:cNvSpPr>
          <p:nvPr/>
        </p:nvSpPr>
        <p:spPr bwMode="auto">
          <a:xfrm>
            <a:off x="1570489" y="3048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38" name="Line 8"/>
          <p:cNvSpPr>
            <a:spLocks noChangeShapeType="1"/>
          </p:cNvSpPr>
          <p:nvPr/>
        </p:nvSpPr>
        <p:spPr bwMode="auto">
          <a:xfrm>
            <a:off x="2247900" y="3048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39" name="Line 9"/>
          <p:cNvSpPr>
            <a:spLocks noChangeShapeType="1"/>
          </p:cNvSpPr>
          <p:nvPr/>
        </p:nvSpPr>
        <p:spPr bwMode="auto">
          <a:xfrm>
            <a:off x="3124200" y="3050796"/>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0" name="Line 10"/>
          <p:cNvSpPr>
            <a:spLocks noChangeShapeType="1"/>
          </p:cNvSpPr>
          <p:nvPr/>
        </p:nvSpPr>
        <p:spPr bwMode="auto">
          <a:xfrm>
            <a:off x="3995936" y="3048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1" name="Line 11"/>
          <p:cNvSpPr>
            <a:spLocks noChangeShapeType="1"/>
          </p:cNvSpPr>
          <p:nvPr/>
        </p:nvSpPr>
        <p:spPr bwMode="auto">
          <a:xfrm>
            <a:off x="5941580" y="3050796"/>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2" name="Line 12"/>
          <p:cNvSpPr>
            <a:spLocks noChangeShapeType="1"/>
          </p:cNvSpPr>
          <p:nvPr/>
        </p:nvSpPr>
        <p:spPr bwMode="auto">
          <a:xfrm>
            <a:off x="6755036" y="4648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3" name="Line 13"/>
          <p:cNvSpPr>
            <a:spLocks noChangeShapeType="1"/>
          </p:cNvSpPr>
          <p:nvPr/>
        </p:nvSpPr>
        <p:spPr bwMode="auto">
          <a:xfrm>
            <a:off x="6869336" y="5013325"/>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4" name="Line 14"/>
          <p:cNvSpPr>
            <a:spLocks noChangeShapeType="1"/>
          </p:cNvSpPr>
          <p:nvPr/>
        </p:nvSpPr>
        <p:spPr bwMode="auto">
          <a:xfrm>
            <a:off x="6869336" y="5445125"/>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5" name="Line 15"/>
          <p:cNvSpPr>
            <a:spLocks noChangeShapeType="1"/>
          </p:cNvSpPr>
          <p:nvPr/>
        </p:nvSpPr>
        <p:spPr bwMode="auto">
          <a:xfrm>
            <a:off x="6804248" y="58674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6" name="Line 16"/>
          <p:cNvSpPr>
            <a:spLocks noChangeShapeType="1"/>
          </p:cNvSpPr>
          <p:nvPr/>
        </p:nvSpPr>
        <p:spPr bwMode="auto">
          <a:xfrm>
            <a:off x="4945063" y="3048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7" name="Line 17"/>
          <p:cNvSpPr>
            <a:spLocks noChangeShapeType="1"/>
          </p:cNvSpPr>
          <p:nvPr/>
        </p:nvSpPr>
        <p:spPr bwMode="auto">
          <a:xfrm>
            <a:off x="4498596" y="3886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8" name="Line 18"/>
          <p:cNvSpPr>
            <a:spLocks noChangeShapeType="1"/>
          </p:cNvSpPr>
          <p:nvPr/>
        </p:nvSpPr>
        <p:spPr bwMode="auto">
          <a:xfrm>
            <a:off x="4346196"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9" name="Line 19"/>
          <p:cNvSpPr>
            <a:spLocks noChangeShapeType="1"/>
          </p:cNvSpPr>
          <p:nvPr/>
        </p:nvSpPr>
        <p:spPr bwMode="auto">
          <a:xfrm>
            <a:off x="5364088" y="423084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0" name="Line 20"/>
          <p:cNvSpPr>
            <a:spLocks noChangeShapeType="1"/>
          </p:cNvSpPr>
          <p:nvPr/>
        </p:nvSpPr>
        <p:spPr bwMode="auto">
          <a:xfrm>
            <a:off x="5258527" y="381139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1" name="Line 21"/>
          <p:cNvSpPr>
            <a:spLocks noChangeShapeType="1"/>
          </p:cNvSpPr>
          <p:nvPr/>
        </p:nvSpPr>
        <p:spPr bwMode="auto">
          <a:xfrm>
            <a:off x="6728048" y="4191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2" name="Line 22"/>
          <p:cNvSpPr>
            <a:spLocks noChangeShapeType="1"/>
          </p:cNvSpPr>
          <p:nvPr/>
        </p:nvSpPr>
        <p:spPr bwMode="auto">
          <a:xfrm>
            <a:off x="5346960" y="3426903"/>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3" name="Line 23"/>
          <p:cNvSpPr>
            <a:spLocks noChangeShapeType="1"/>
          </p:cNvSpPr>
          <p:nvPr/>
        </p:nvSpPr>
        <p:spPr bwMode="auto">
          <a:xfrm>
            <a:off x="6499448"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4" name="Line 24"/>
          <p:cNvSpPr>
            <a:spLocks noChangeShapeType="1"/>
          </p:cNvSpPr>
          <p:nvPr/>
        </p:nvSpPr>
        <p:spPr bwMode="auto">
          <a:xfrm>
            <a:off x="6575648" y="384006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5" name="Line 25"/>
          <p:cNvSpPr>
            <a:spLocks noChangeShapeType="1"/>
          </p:cNvSpPr>
          <p:nvPr/>
        </p:nvSpPr>
        <p:spPr bwMode="auto">
          <a:xfrm>
            <a:off x="1600200"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6" name="Line 26"/>
          <p:cNvSpPr>
            <a:spLocks noChangeShapeType="1"/>
          </p:cNvSpPr>
          <p:nvPr/>
        </p:nvSpPr>
        <p:spPr bwMode="auto">
          <a:xfrm>
            <a:off x="914400"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7" name="Line 27"/>
          <p:cNvSpPr>
            <a:spLocks noChangeShapeType="1"/>
          </p:cNvSpPr>
          <p:nvPr/>
        </p:nvSpPr>
        <p:spPr bwMode="auto">
          <a:xfrm>
            <a:off x="914400" y="4648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8" name="Line 28"/>
          <p:cNvSpPr>
            <a:spLocks noChangeShapeType="1"/>
          </p:cNvSpPr>
          <p:nvPr/>
        </p:nvSpPr>
        <p:spPr bwMode="auto">
          <a:xfrm>
            <a:off x="914400" y="3810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9" name="Line 29"/>
          <p:cNvSpPr>
            <a:spLocks noChangeShapeType="1"/>
          </p:cNvSpPr>
          <p:nvPr/>
        </p:nvSpPr>
        <p:spPr bwMode="auto">
          <a:xfrm>
            <a:off x="914400" y="4191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0" name="Line 30"/>
          <p:cNvSpPr>
            <a:spLocks noChangeShapeType="1"/>
          </p:cNvSpPr>
          <p:nvPr/>
        </p:nvSpPr>
        <p:spPr bwMode="auto">
          <a:xfrm>
            <a:off x="1600200" y="3810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1" name="Line 31"/>
          <p:cNvSpPr>
            <a:spLocks noChangeShapeType="1"/>
          </p:cNvSpPr>
          <p:nvPr/>
        </p:nvSpPr>
        <p:spPr bwMode="auto">
          <a:xfrm>
            <a:off x="1600200" y="4267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2" name="Line 32"/>
          <p:cNvSpPr>
            <a:spLocks noChangeShapeType="1"/>
          </p:cNvSpPr>
          <p:nvPr/>
        </p:nvSpPr>
        <p:spPr bwMode="auto">
          <a:xfrm>
            <a:off x="3217178"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3" name="Line 33"/>
          <p:cNvSpPr>
            <a:spLocks noChangeShapeType="1"/>
          </p:cNvSpPr>
          <p:nvPr/>
        </p:nvSpPr>
        <p:spPr bwMode="auto">
          <a:xfrm>
            <a:off x="2362200"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4" name="Line 34"/>
          <p:cNvSpPr>
            <a:spLocks noChangeShapeType="1"/>
          </p:cNvSpPr>
          <p:nvPr/>
        </p:nvSpPr>
        <p:spPr bwMode="auto">
          <a:xfrm>
            <a:off x="3293378" y="387221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5" name="Line 35"/>
          <p:cNvSpPr>
            <a:spLocks noChangeShapeType="1"/>
          </p:cNvSpPr>
          <p:nvPr/>
        </p:nvSpPr>
        <p:spPr bwMode="auto">
          <a:xfrm>
            <a:off x="3272406" y="420008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6" name="Line 36"/>
          <p:cNvSpPr>
            <a:spLocks noChangeShapeType="1"/>
          </p:cNvSpPr>
          <p:nvPr/>
        </p:nvSpPr>
        <p:spPr bwMode="auto">
          <a:xfrm>
            <a:off x="3217178" y="471041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7" name="Line 37"/>
          <p:cNvSpPr>
            <a:spLocks noChangeShapeType="1"/>
          </p:cNvSpPr>
          <p:nvPr/>
        </p:nvSpPr>
        <p:spPr bwMode="auto">
          <a:xfrm>
            <a:off x="4498596" y="4267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8" name="Line 38"/>
          <p:cNvSpPr>
            <a:spLocks noChangeShapeType="1"/>
          </p:cNvSpPr>
          <p:nvPr/>
        </p:nvSpPr>
        <p:spPr bwMode="auto">
          <a:xfrm>
            <a:off x="914400" y="58674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9" name="Line 39"/>
          <p:cNvSpPr>
            <a:spLocks noChangeShapeType="1"/>
          </p:cNvSpPr>
          <p:nvPr/>
        </p:nvSpPr>
        <p:spPr bwMode="auto">
          <a:xfrm>
            <a:off x="914400" y="5410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0" name="Line 40"/>
          <p:cNvSpPr>
            <a:spLocks noChangeShapeType="1"/>
          </p:cNvSpPr>
          <p:nvPr/>
        </p:nvSpPr>
        <p:spPr bwMode="auto">
          <a:xfrm>
            <a:off x="914400" y="5029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1" name="Line 41"/>
          <p:cNvSpPr>
            <a:spLocks noChangeShapeType="1"/>
          </p:cNvSpPr>
          <p:nvPr/>
        </p:nvSpPr>
        <p:spPr bwMode="auto">
          <a:xfrm>
            <a:off x="3217178" y="585341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2" name="Line 42"/>
          <p:cNvSpPr>
            <a:spLocks noChangeShapeType="1"/>
          </p:cNvSpPr>
          <p:nvPr/>
        </p:nvSpPr>
        <p:spPr bwMode="auto">
          <a:xfrm>
            <a:off x="3293378" y="547241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3" name="Line 43"/>
          <p:cNvSpPr>
            <a:spLocks noChangeShapeType="1"/>
          </p:cNvSpPr>
          <p:nvPr/>
        </p:nvSpPr>
        <p:spPr bwMode="auto">
          <a:xfrm>
            <a:off x="3217178" y="509141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4" name="Line 44"/>
          <p:cNvSpPr>
            <a:spLocks noChangeShapeType="1"/>
          </p:cNvSpPr>
          <p:nvPr/>
        </p:nvSpPr>
        <p:spPr bwMode="auto">
          <a:xfrm>
            <a:off x="4485896" y="5445125"/>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5" name="Line 45"/>
          <p:cNvSpPr>
            <a:spLocks noChangeShapeType="1"/>
          </p:cNvSpPr>
          <p:nvPr/>
        </p:nvSpPr>
        <p:spPr bwMode="auto">
          <a:xfrm>
            <a:off x="4414459" y="5013325"/>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6" name="Line 46"/>
          <p:cNvSpPr>
            <a:spLocks noChangeShapeType="1"/>
          </p:cNvSpPr>
          <p:nvPr/>
        </p:nvSpPr>
        <p:spPr bwMode="auto">
          <a:xfrm>
            <a:off x="4485896" y="4652963"/>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7" name="Line 47"/>
          <p:cNvSpPr>
            <a:spLocks noChangeShapeType="1"/>
          </p:cNvSpPr>
          <p:nvPr/>
        </p:nvSpPr>
        <p:spPr bwMode="auto">
          <a:xfrm>
            <a:off x="4498596" y="58674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8" name="Line 48"/>
          <p:cNvSpPr>
            <a:spLocks noChangeShapeType="1"/>
          </p:cNvSpPr>
          <p:nvPr/>
        </p:nvSpPr>
        <p:spPr bwMode="auto">
          <a:xfrm>
            <a:off x="6324600" y="21336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p:cNvSpPr>
          <p:nvPr>
            <p:ph type="title"/>
          </p:nvPr>
        </p:nvSpPr>
        <p:spPr/>
        <p:txBody>
          <a:bodyPr/>
          <a:lstStyle/>
          <a:p>
            <a:pPr eaLnBrk="1" hangingPunct="1"/>
            <a:r>
              <a:rPr lang="en-US" altLang="zh-CN" sz="3600"/>
              <a:t>F</a:t>
            </a:r>
            <a:r>
              <a:rPr lang="zh-CN" altLang="en-US" sz="3600"/>
              <a:t>的闭包</a:t>
            </a:r>
            <a:endParaRPr lang="zh-CN" altLang="en-US" sz="3600"/>
          </a:p>
        </p:txBody>
      </p:sp>
      <p:sp>
        <p:nvSpPr>
          <p:cNvPr id="99331" name="Rectangle 3"/>
          <p:cNvSpPr>
            <a:spLocks noGrp="1" noRot="1"/>
          </p:cNvSpPr>
          <p:nvPr>
            <p:ph idx="1"/>
          </p:nvPr>
        </p:nvSpPr>
        <p:spPr>
          <a:xfrm>
            <a:off x="677863" y="1916832"/>
            <a:ext cx="8534400" cy="4114800"/>
          </a:xfrm>
        </p:spPr>
        <p:txBody>
          <a:bodyPr/>
          <a:lstStyle/>
          <a:p>
            <a:pPr eaLnBrk="1" hangingPunct="1">
              <a:lnSpc>
                <a:spcPct val="90000"/>
              </a:lnSpc>
              <a:buFont typeface="Wingdings" panose="05000000000000000000" pitchFamily="2" charset="2"/>
              <a:buNone/>
            </a:pPr>
            <a:r>
              <a:rPr lang="en-US" altLang="zh-CN" sz="2400" i="1" dirty="0"/>
              <a:t>  F</a:t>
            </a:r>
            <a:r>
              <a:rPr lang="en-US" altLang="zh-CN" sz="2400" dirty="0"/>
              <a:t>={X  Y,Y   Z}</a:t>
            </a:r>
            <a:r>
              <a:rPr lang="en-US" altLang="zh-CN" sz="2800" dirty="0"/>
              <a:t>, </a:t>
            </a:r>
            <a:r>
              <a:rPr lang="en-US" altLang="zh-CN" sz="2400" i="1" dirty="0"/>
              <a:t>F</a:t>
            </a:r>
            <a:r>
              <a:rPr lang="en-US" altLang="zh-CN" sz="2400" baseline="30000" dirty="0"/>
              <a:t>+</a:t>
            </a:r>
            <a:r>
              <a:rPr lang="zh-CN" altLang="en-US" sz="2400" dirty="0"/>
              <a:t>计算是</a:t>
            </a:r>
            <a:r>
              <a:rPr lang="en-US" altLang="zh-CN" sz="2400" dirty="0"/>
              <a:t>NP</a:t>
            </a:r>
            <a:r>
              <a:rPr lang="zh-CN" altLang="en-US" sz="2400" dirty="0"/>
              <a:t>完全问题，</a:t>
            </a:r>
            <a:r>
              <a:rPr lang="en-US" altLang="zh-CN" sz="2400" dirty="0"/>
              <a:t>X   A1A2...An</a:t>
            </a:r>
            <a:endParaRPr lang="en-US" altLang="zh-CN" sz="2800" dirty="0"/>
          </a:p>
          <a:p>
            <a:pPr eaLnBrk="1" hangingPunct="1">
              <a:lnSpc>
                <a:spcPct val="90000"/>
              </a:lnSpc>
              <a:buFont typeface="Wingdings" panose="05000000000000000000" pitchFamily="2" charset="2"/>
              <a:buNone/>
            </a:pPr>
            <a:r>
              <a:rPr lang="en-US" altLang="zh-CN" sz="2800" dirty="0"/>
              <a:t> </a:t>
            </a:r>
            <a:r>
              <a:rPr lang="en-US" altLang="zh-CN" sz="2400" i="1" dirty="0"/>
              <a:t>F</a:t>
            </a:r>
            <a:r>
              <a:rPr lang="en-US" altLang="zh-CN" sz="2400" baseline="30000" dirty="0"/>
              <a:t>+</a:t>
            </a:r>
            <a:r>
              <a:rPr lang="en-US" altLang="zh-CN" sz="2400" dirty="0"/>
              <a:t>={</a:t>
            </a:r>
            <a:endParaRPr lang="en-US" altLang="zh-CN" sz="2400" dirty="0"/>
          </a:p>
          <a:p>
            <a:pPr eaLnBrk="1" hangingPunct="1">
              <a:lnSpc>
                <a:spcPct val="90000"/>
              </a:lnSpc>
              <a:buFont typeface="Wingdings" panose="05000000000000000000" pitchFamily="2" charset="2"/>
              <a:buNone/>
            </a:pPr>
            <a:endParaRPr lang="en-US" altLang="zh-CN" sz="2400" dirty="0"/>
          </a:p>
          <a:p>
            <a:pPr eaLnBrk="1" hangingPunct="1">
              <a:lnSpc>
                <a:spcPct val="90000"/>
              </a:lnSpc>
              <a:buFont typeface="Wingdings" panose="05000000000000000000" pitchFamily="2" charset="2"/>
              <a:buNone/>
            </a:pPr>
            <a:r>
              <a:rPr lang="en-US" altLang="zh-CN" sz="2400" dirty="0"/>
              <a:t>X  </a:t>
            </a:r>
            <a:r>
              <a:rPr lang="en-US" altLang="zh-CN" sz="2400" dirty="0" err="1"/>
              <a:t>X</a:t>
            </a:r>
            <a:r>
              <a:rPr lang="en-US" altLang="zh-CN" sz="2400" dirty="0"/>
              <a:t>, Y   </a:t>
            </a:r>
            <a:r>
              <a:rPr lang="en-US" altLang="zh-CN" sz="2400" dirty="0" err="1"/>
              <a:t>Y</a:t>
            </a:r>
            <a:r>
              <a:rPr lang="en-US" altLang="zh-CN" sz="2400" dirty="0"/>
              <a:t>, Z  </a:t>
            </a:r>
            <a:r>
              <a:rPr lang="en-US" altLang="zh-CN" sz="2400" dirty="0" err="1"/>
              <a:t>Z</a:t>
            </a:r>
            <a:r>
              <a:rPr lang="en-US" altLang="zh-CN" sz="2400" dirty="0"/>
              <a:t>,  XY  X,    XZ   X,  YZ   Y,   XYZ  X,</a:t>
            </a:r>
            <a:endParaRPr lang="en-US" altLang="zh-CN" sz="2400" dirty="0"/>
          </a:p>
          <a:p>
            <a:pPr eaLnBrk="1" hangingPunct="1">
              <a:lnSpc>
                <a:spcPct val="90000"/>
              </a:lnSpc>
              <a:buFont typeface="Wingdings" panose="05000000000000000000" pitchFamily="2" charset="2"/>
              <a:buNone/>
            </a:pPr>
            <a:r>
              <a:rPr lang="en-US" altLang="zh-CN" sz="2400" dirty="0"/>
              <a:t>X  Y, Y  Z ,           XY   Y,    XZ  Y,  YZ   Z,    XYZ   Y,</a:t>
            </a:r>
            <a:endParaRPr lang="en-US" altLang="zh-CN" sz="2400" dirty="0"/>
          </a:p>
          <a:p>
            <a:pPr eaLnBrk="1" hangingPunct="1">
              <a:lnSpc>
                <a:spcPct val="90000"/>
              </a:lnSpc>
              <a:buFont typeface="Wingdings" panose="05000000000000000000" pitchFamily="2" charset="2"/>
              <a:buNone/>
            </a:pPr>
            <a:r>
              <a:rPr lang="en-US" altLang="zh-CN" sz="2400" dirty="0"/>
              <a:t>X  Z, Y  YZ,         XY   Z,     XZ   Z, YZ   </a:t>
            </a:r>
            <a:r>
              <a:rPr lang="en-US" altLang="zh-CN" sz="2400" dirty="0" err="1"/>
              <a:t>YZ</a:t>
            </a:r>
            <a:r>
              <a:rPr lang="en-US" altLang="zh-CN" sz="2400" dirty="0"/>
              <a:t>, XYZ   Z,</a:t>
            </a:r>
            <a:endParaRPr lang="en-US" altLang="zh-CN" sz="2400" dirty="0"/>
          </a:p>
          <a:p>
            <a:pPr eaLnBrk="1" hangingPunct="1">
              <a:lnSpc>
                <a:spcPct val="90000"/>
              </a:lnSpc>
              <a:buFont typeface="Wingdings" panose="05000000000000000000" pitchFamily="2" charset="2"/>
              <a:buNone/>
            </a:pPr>
            <a:r>
              <a:rPr lang="en-US" altLang="zh-CN" sz="2400" dirty="0"/>
              <a:t>X  XY,                 XY   </a:t>
            </a:r>
            <a:r>
              <a:rPr lang="en-US" altLang="zh-CN" sz="2400" dirty="0" err="1"/>
              <a:t>XY</a:t>
            </a:r>
            <a:r>
              <a:rPr lang="en-US" altLang="zh-CN" sz="2400" dirty="0"/>
              <a:t>,   XZ  XY,               XYZ   XY, </a:t>
            </a:r>
            <a:endParaRPr lang="en-US" altLang="zh-CN" sz="2400" dirty="0"/>
          </a:p>
          <a:p>
            <a:pPr eaLnBrk="1" hangingPunct="1">
              <a:lnSpc>
                <a:spcPct val="90000"/>
              </a:lnSpc>
              <a:buFont typeface="Wingdings" panose="05000000000000000000" pitchFamily="2" charset="2"/>
              <a:buNone/>
            </a:pPr>
            <a:r>
              <a:rPr lang="en-US" altLang="zh-CN" sz="2400" dirty="0"/>
              <a:t>X  XZ,                 XY   YZ,   XZ  </a:t>
            </a:r>
            <a:r>
              <a:rPr lang="en-US" altLang="zh-CN" sz="2400" dirty="0" err="1"/>
              <a:t>XZ</a:t>
            </a:r>
            <a:r>
              <a:rPr lang="en-US" altLang="zh-CN" sz="2400" dirty="0"/>
              <a:t>,                XYZ   YZ</a:t>
            </a:r>
            <a:endParaRPr lang="en-US" altLang="zh-CN" sz="2400" dirty="0"/>
          </a:p>
          <a:p>
            <a:pPr eaLnBrk="1" hangingPunct="1">
              <a:lnSpc>
                <a:spcPct val="90000"/>
              </a:lnSpc>
              <a:buFont typeface="Wingdings" panose="05000000000000000000" pitchFamily="2" charset="2"/>
              <a:buNone/>
            </a:pPr>
            <a:r>
              <a:rPr lang="en-US" altLang="zh-CN" sz="2400" dirty="0"/>
              <a:t>X  YZ,                 XY    XZ,  XZ   XY,               XYZ   XZ,</a:t>
            </a:r>
            <a:endParaRPr lang="en-US" altLang="zh-CN" sz="2400" dirty="0"/>
          </a:p>
          <a:p>
            <a:pPr eaLnBrk="1" hangingPunct="1">
              <a:lnSpc>
                <a:spcPct val="90000"/>
              </a:lnSpc>
              <a:buFont typeface="Wingdings" panose="05000000000000000000" pitchFamily="2" charset="2"/>
              <a:buNone/>
            </a:pPr>
            <a:r>
              <a:rPr lang="en-US" altLang="zh-CN" sz="2400" dirty="0"/>
              <a:t>X  ZYZ,               XY   XYZ, XZ  XYZ,            XYZ    </a:t>
            </a:r>
            <a:r>
              <a:rPr lang="en-US" altLang="zh-CN" sz="2400" dirty="0" err="1"/>
              <a:t>XYZ</a:t>
            </a:r>
            <a:r>
              <a:rPr lang="en-US" altLang="zh-CN" sz="2400" dirty="0"/>
              <a:t> }</a:t>
            </a:r>
            <a:endParaRPr lang="en-US" altLang="zh-CN" sz="2400" dirty="0"/>
          </a:p>
        </p:txBody>
      </p:sp>
      <p:sp>
        <p:nvSpPr>
          <p:cNvPr id="49" name="日期占位符 3"/>
          <p:cNvSpPr>
            <a:spLocks noGrp="1"/>
          </p:cNvSpPr>
          <p:nvPr>
            <p:ph type="dt" sz="quarter" idx="10"/>
          </p:nvPr>
        </p:nvSpPr>
        <p:spPr/>
        <p:txBody>
          <a:bodyPr/>
          <a:lstStyle/>
          <a:p>
            <a:pPr>
              <a:defRPr/>
            </a:pPr>
            <a:fld id="{B3C0AFB9-7514-4D07-9B4B-C92A5547B333}" type="datetime1">
              <a:rPr lang="zh-CN" altLang="en-US"/>
            </a:fld>
            <a:endParaRPr lang="en-US" altLang="zh-CN"/>
          </a:p>
        </p:txBody>
      </p:sp>
      <p:sp>
        <p:nvSpPr>
          <p:cNvPr id="993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99334" name="Line 4"/>
          <p:cNvSpPr>
            <a:spLocks noChangeShapeType="1"/>
          </p:cNvSpPr>
          <p:nvPr/>
        </p:nvSpPr>
        <p:spPr bwMode="auto">
          <a:xfrm>
            <a:off x="1524000" y="21336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35" name="Line 5"/>
          <p:cNvSpPr>
            <a:spLocks noChangeShapeType="1"/>
          </p:cNvSpPr>
          <p:nvPr/>
        </p:nvSpPr>
        <p:spPr bwMode="auto">
          <a:xfrm>
            <a:off x="2133600" y="21336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36" name="Line 6"/>
          <p:cNvSpPr>
            <a:spLocks noChangeShapeType="1"/>
          </p:cNvSpPr>
          <p:nvPr/>
        </p:nvSpPr>
        <p:spPr bwMode="auto">
          <a:xfrm>
            <a:off x="914400" y="29718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37" name="Line 7"/>
          <p:cNvSpPr>
            <a:spLocks noChangeShapeType="1"/>
          </p:cNvSpPr>
          <p:nvPr/>
        </p:nvSpPr>
        <p:spPr bwMode="auto">
          <a:xfrm>
            <a:off x="1570489" y="3048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38" name="Line 8"/>
          <p:cNvSpPr>
            <a:spLocks noChangeShapeType="1"/>
          </p:cNvSpPr>
          <p:nvPr/>
        </p:nvSpPr>
        <p:spPr bwMode="auto">
          <a:xfrm>
            <a:off x="2247900" y="3048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39" name="Line 9"/>
          <p:cNvSpPr>
            <a:spLocks noChangeShapeType="1"/>
          </p:cNvSpPr>
          <p:nvPr/>
        </p:nvSpPr>
        <p:spPr bwMode="auto">
          <a:xfrm>
            <a:off x="3124200" y="3050796"/>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0" name="Line 10"/>
          <p:cNvSpPr>
            <a:spLocks noChangeShapeType="1"/>
          </p:cNvSpPr>
          <p:nvPr/>
        </p:nvSpPr>
        <p:spPr bwMode="auto">
          <a:xfrm>
            <a:off x="3995936" y="3048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1" name="Line 11"/>
          <p:cNvSpPr>
            <a:spLocks noChangeShapeType="1"/>
          </p:cNvSpPr>
          <p:nvPr/>
        </p:nvSpPr>
        <p:spPr bwMode="auto">
          <a:xfrm>
            <a:off x="5941580" y="3050796"/>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2" name="Line 12"/>
          <p:cNvSpPr>
            <a:spLocks noChangeShapeType="1"/>
          </p:cNvSpPr>
          <p:nvPr/>
        </p:nvSpPr>
        <p:spPr bwMode="auto">
          <a:xfrm>
            <a:off x="6755036" y="4648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3" name="Line 13"/>
          <p:cNvSpPr>
            <a:spLocks noChangeShapeType="1"/>
          </p:cNvSpPr>
          <p:nvPr/>
        </p:nvSpPr>
        <p:spPr bwMode="auto">
          <a:xfrm>
            <a:off x="6869336" y="5013325"/>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4" name="Line 14"/>
          <p:cNvSpPr>
            <a:spLocks noChangeShapeType="1"/>
          </p:cNvSpPr>
          <p:nvPr/>
        </p:nvSpPr>
        <p:spPr bwMode="auto">
          <a:xfrm>
            <a:off x="6869336" y="5445125"/>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5" name="Line 15"/>
          <p:cNvSpPr>
            <a:spLocks noChangeShapeType="1"/>
          </p:cNvSpPr>
          <p:nvPr/>
        </p:nvSpPr>
        <p:spPr bwMode="auto">
          <a:xfrm>
            <a:off x="6804248" y="58674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6" name="Line 16"/>
          <p:cNvSpPr>
            <a:spLocks noChangeShapeType="1"/>
          </p:cNvSpPr>
          <p:nvPr/>
        </p:nvSpPr>
        <p:spPr bwMode="auto">
          <a:xfrm>
            <a:off x="4945063" y="3048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7" name="Line 17"/>
          <p:cNvSpPr>
            <a:spLocks noChangeShapeType="1"/>
          </p:cNvSpPr>
          <p:nvPr/>
        </p:nvSpPr>
        <p:spPr bwMode="auto">
          <a:xfrm>
            <a:off x="4384296" y="380370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8" name="Line 18"/>
          <p:cNvSpPr>
            <a:spLocks noChangeShapeType="1"/>
          </p:cNvSpPr>
          <p:nvPr/>
        </p:nvSpPr>
        <p:spPr bwMode="auto">
          <a:xfrm>
            <a:off x="4346196"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49" name="Line 19"/>
          <p:cNvSpPr>
            <a:spLocks noChangeShapeType="1"/>
          </p:cNvSpPr>
          <p:nvPr/>
        </p:nvSpPr>
        <p:spPr bwMode="auto">
          <a:xfrm>
            <a:off x="5364088" y="423084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0" name="Line 20"/>
          <p:cNvSpPr>
            <a:spLocks noChangeShapeType="1"/>
          </p:cNvSpPr>
          <p:nvPr/>
        </p:nvSpPr>
        <p:spPr bwMode="auto">
          <a:xfrm>
            <a:off x="5258527" y="381139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1" name="Line 21"/>
          <p:cNvSpPr>
            <a:spLocks noChangeShapeType="1"/>
          </p:cNvSpPr>
          <p:nvPr/>
        </p:nvSpPr>
        <p:spPr bwMode="auto">
          <a:xfrm>
            <a:off x="6728048" y="4191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2" name="Line 22"/>
          <p:cNvSpPr>
            <a:spLocks noChangeShapeType="1"/>
          </p:cNvSpPr>
          <p:nvPr/>
        </p:nvSpPr>
        <p:spPr bwMode="auto">
          <a:xfrm>
            <a:off x="5346960" y="3426903"/>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3" name="Line 23"/>
          <p:cNvSpPr>
            <a:spLocks noChangeShapeType="1"/>
          </p:cNvSpPr>
          <p:nvPr/>
        </p:nvSpPr>
        <p:spPr bwMode="auto">
          <a:xfrm>
            <a:off x="6499448"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4" name="Line 24"/>
          <p:cNvSpPr>
            <a:spLocks noChangeShapeType="1"/>
          </p:cNvSpPr>
          <p:nvPr/>
        </p:nvSpPr>
        <p:spPr bwMode="auto">
          <a:xfrm>
            <a:off x="6575648" y="384006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5" name="Line 25"/>
          <p:cNvSpPr>
            <a:spLocks noChangeShapeType="1"/>
          </p:cNvSpPr>
          <p:nvPr/>
        </p:nvSpPr>
        <p:spPr bwMode="auto">
          <a:xfrm>
            <a:off x="1600200"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6" name="Line 26"/>
          <p:cNvSpPr>
            <a:spLocks noChangeShapeType="1"/>
          </p:cNvSpPr>
          <p:nvPr/>
        </p:nvSpPr>
        <p:spPr bwMode="auto">
          <a:xfrm>
            <a:off x="914400"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7" name="Line 27"/>
          <p:cNvSpPr>
            <a:spLocks noChangeShapeType="1"/>
          </p:cNvSpPr>
          <p:nvPr/>
        </p:nvSpPr>
        <p:spPr bwMode="auto">
          <a:xfrm>
            <a:off x="914400" y="4648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8" name="Line 28"/>
          <p:cNvSpPr>
            <a:spLocks noChangeShapeType="1"/>
          </p:cNvSpPr>
          <p:nvPr/>
        </p:nvSpPr>
        <p:spPr bwMode="auto">
          <a:xfrm>
            <a:off x="914400" y="3810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59" name="Line 29"/>
          <p:cNvSpPr>
            <a:spLocks noChangeShapeType="1"/>
          </p:cNvSpPr>
          <p:nvPr/>
        </p:nvSpPr>
        <p:spPr bwMode="auto">
          <a:xfrm>
            <a:off x="914400" y="4191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0" name="Line 30"/>
          <p:cNvSpPr>
            <a:spLocks noChangeShapeType="1"/>
          </p:cNvSpPr>
          <p:nvPr/>
        </p:nvSpPr>
        <p:spPr bwMode="auto">
          <a:xfrm>
            <a:off x="1600200" y="3810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1" name="Line 31"/>
          <p:cNvSpPr>
            <a:spLocks noChangeShapeType="1"/>
          </p:cNvSpPr>
          <p:nvPr/>
        </p:nvSpPr>
        <p:spPr bwMode="auto">
          <a:xfrm>
            <a:off x="1600200" y="4267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2" name="Line 32"/>
          <p:cNvSpPr>
            <a:spLocks noChangeShapeType="1"/>
          </p:cNvSpPr>
          <p:nvPr/>
        </p:nvSpPr>
        <p:spPr bwMode="auto">
          <a:xfrm>
            <a:off x="3217178"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3" name="Line 33"/>
          <p:cNvSpPr>
            <a:spLocks noChangeShapeType="1"/>
          </p:cNvSpPr>
          <p:nvPr/>
        </p:nvSpPr>
        <p:spPr bwMode="auto">
          <a:xfrm>
            <a:off x="2362200" y="34290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4" name="Line 34"/>
          <p:cNvSpPr>
            <a:spLocks noChangeShapeType="1"/>
          </p:cNvSpPr>
          <p:nvPr/>
        </p:nvSpPr>
        <p:spPr bwMode="auto">
          <a:xfrm>
            <a:off x="3293378" y="387221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5" name="Line 35"/>
          <p:cNvSpPr>
            <a:spLocks noChangeShapeType="1"/>
          </p:cNvSpPr>
          <p:nvPr/>
        </p:nvSpPr>
        <p:spPr bwMode="auto">
          <a:xfrm>
            <a:off x="3272406" y="420008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6" name="Line 36"/>
          <p:cNvSpPr>
            <a:spLocks noChangeShapeType="1"/>
          </p:cNvSpPr>
          <p:nvPr/>
        </p:nvSpPr>
        <p:spPr bwMode="auto">
          <a:xfrm>
            <a:off x="3217178" y="471041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7" name="Line 37"/>
          <p:cNvSpPr>
            <a:spLocks noChangeShapeType="1"/>
          </p:cNvSpPr>
          <p:nvPr/>
        </p:nvSpPr>
        <p:spPr bwMode="auto">
          <a:xfrm>
            <a:off x="4498596" y="4267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8" name="Line 38"/>
          <p:cNvSpPr>
            <a:spLocks noChangeShapeType="1"/>
          </p:cNvSpPr>
          <p:nvPr/>
        </p:nvSpPr>
        <p:spPr bwMode="auto">
          <a:xfrm>
            <a:off x="914400" y="58674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69" name="Line 39"/>
          <p:cNvSpPr>
            <a:spLocks noChangeShapeType="1"/>
          </p:cNvSpPr>
          <p:nvPr/>
        </p:nvSpPr>
        <p:spPr bwMode="auto">
          <a:xfrm>
            <a:off x="914400" y="5410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0" name="Line 40"/>
          <p:cNvSpPr>
            <a:spLocks noChangeShapeType="1"/>
          </p:cNvSpPr>
          <p:nvPr/>
        </p:nvSpPr>
        <p:spPr bwMode="auto">
          <a:xfrm>
            <a:off x="914400" y="50292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1" name="Line 41"/>
          <p:cNvSpPr>
            <a:spLocks noChangeShapeType="1"/>
          </p:cNvSpPr>
          <p:nvPr/>
        </p:nvSpPr>
        <p:spPr bwMode="auto">
          <a:xfrm>
            <a:off x="3217178" y="585341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2" name="Line 42"/>
          <p:cNvSpPr>
            <a:spLocks noChangeShapeType="1"/>
          </p:cNvSpPr>
          <p:nvPr/>
        </p:nvSpPr>
        <p:spPr bwMode="auto">
          <a:xfrm>
            <a:off x="3293378" y="547241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3" name="Line 43"/>
          <p:cNvSpPr>
            <a:spLocks noChangeShapeType="1"/>
          </p:cNvSpPr>
          <p:nvPr/>
        </p:nvSpPr>
        <p:spPr bwMode="auto">
          <a:xfrm>
            <a:off x="3217178" y="5091418"/>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4" name="Line 44"/>
          <p:cNvSpPr>
            <a:spLocks noChangeShapeType="1"/>
          </p:cNvSpPr>
          <p:nvPr/>
        </p:nvSpPr>
        <p:spPr bwMode="auto">
          <a:xfrm>
            <a:off x="4485896" y="5445125"/>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5" name="Line 45"/>
          <p:cNvSpPr>
            <a:spLocks noChangeShapeType="1"/>
          </p:cNvSpPr>
          <p:nvPr/>
        </p:nvSpPr>
        <p:spPr bwMode="auto">
          <a:xfrm>
            <a:off x="4414459" y="5013325"/>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6" name="Line 46"/>
          <p:cNvSpPr>
            <a:spLocks noChangeShapeType="1"/>
          </p:cNvSpPr>
          <p:nvPr/>
        </p:nvSpPr>
        <p:spPr bwMode="auto">
          <a:xfrm>
            <a:off x="4485896" y="4652963"/>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7" name="Line 47"/>
          <p:cNvSpPr>
            <a:spLocks noChangeShapeType="1"/>
          </p:cNvSpPr>
          <p:nvPr/>
        </p:nvSpPr>
        <p:spPr bwMode="auto">
          <a:xfrm>
            <a:off x="4498596" y="58674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378" name="Line 48"/>
          <p:cNvSpPr>
            <a:spLocks noChangeShapeType="1"/>
          </p:cNvSpPr>
          <p:nvPr/>
        </p:nvSpPr>
        <p:spPr bwMode="auto">
          <a:xfrm>
            <a:off x="6324600" y="2133600"/>
            <a:ext cx="228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 name="矩形 1"/>
          <p:cNvSpPr/>
          <p:nvPr/>
        </p:nvSpPr>
        <p:spPr>
          <a:xfrm>
            <a:off x="676312" y="3150722"/>
            <a:ext cx="6421624" cy="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730768" y="3630873"/>
            <a:ext cx="1154706" cy="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883907" y="3609648"/>
            <a:ext cx="1154706" cy="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36395" y="3611313"/>
            <a:ext cx="1154706" cy="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800494" y="4026761"/>
            <a:ext cx="1154706" cy="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966669" y="4021600"/>
            <a:ext cx="1154706" cy="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78885" y="4013218"/>
            <a:ext cx="1154706" cy="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998294" y="4248482"/>
            <a:ext cx="1670049" cy="1783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95936" y="4827357"/>
            <a:ext cx="1154706" cy="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99747" y="4394725"/>
            <a:ext cx="1154706" cy="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p:cNvSpPr>
          <p:nvPr>
            <p:ph type="title"/>
          </p:nvPr>
        </p:nvSpPr>
        <p:spPr/>
        <p:txBody>
          <a:bodyPr/>
          <a:lstStyle/>
          <a:p>
            <a:pPr eaLnBrk="1" hangingPunct="1"/>
            <a:r>
              <a:rPr lang="zh-CN" altLang="en-US" sz="3600"/>
              <a:t>关于闭包的引理</a:t>
            </a:r>
            <a:endParaRPr lang="zh-CN" altLang="en-US"/>
          </a:p>
        </p:txBody>
      </p:sp>
      <p:sp>
        <p:nvSpPr>
          <p:cNvPr id="100355" name="Rectangle 3"/>
          <p:cNvSpPr>
            <a:spLocks noGrp="1" noRot="1"/>
          </p:cNvSpPr>
          <p:nvPr>
            <p:ph idx="1"/>
          </p:nvPr>
        </p:nvSpPr>
        <p:spPr>
          <a:xfrm>
            <a:off x="468313" y="2060575"/>
            <a:ext cx="7772400" cy="4392613"/>
          </a:xfrm>
        </p:spPr>
        <p:txBody>
          <a:bodyPr/>
          <a:lstStyle/>
          <a:p>
            <a:pPr eaLnBrk="1" hangingPunct="1">
              <a:lnSpc>
                <a:spcPct val="110000"/>
              </a:lnSpc>
            </a:pPr>
            <a:r>
              <a:rPr lang="zh-CN" altLang="en-US" sz="2800"/>
              <a:t>引理</a:t>
            </a:r>
            <a:r>
              <a:rPr lang="en-US" altLang="zh-CN" sz="2800"/>
              <a:t>6.2  </a:t>
            </a:r>
            <a:endParaRPr lang="en-US" altLang="zh-CN" sz="2800"/>
          </a:p>
          <a:p>
            <a:pPr eaLnBrk="1" hangingPunct="1">
              <a:lnSpc>
                <a:spcPct val="120000"/>
              </a:lnSpc>
              <a:buFont typeface="Wingdings" panose="05000000000000000000" pitchFamily="2" charset="2"/>
              <a:buNone/>
            </a:pPr>
            <a:r>
              <a:rPr lang="en-US" altLang="zh-CN" sz="2800"/>
              <a:t>   </a:t>
            </a:r>
            <a:r>
              <a:rPr lang="zh-CN" altLang="en-US" sz="2800"/>
              <a:t>设</a:t>
            </a:r>
            <a:r>
              <a:rPr lang="en-US" altLang="zh-CN" sz="2800" i="1"/>
              <a:t>F</a:t>
            </a:r>
            <a:r>
              <a:rPr lang="zh-CN" altLang="en-US" sz="2800"/>
              <a:t>为属性集</a:t>
            </a:r>
            <a:r>
              <a:rPr lang="en-US" altLang="zh-CN" sz="2800" i="1"/>
              <a:t>U</a:t>
            </a:r>
            <a:r>
              <a:rPr lang="zh-CN" altLang="en-US" sz="2800"/>
              <a:t>上的一组函数依赖，</a:t>
            </a:r>
            <a:r>
              <a:rPr lang="en-US" altLang="zh-CN" sz="2800" i="1"/>
              <a:t>X</a:t>
            </a:r>
            <a:r>
              <a:rPr lang="zh-CN" altLang="en-US" sz="2800"/>
              <a:t>，</a:t>
            </a:r>
            <a:r>
              <a:rPr lang="en-US" altLang="zh-CN" sz="2800" i="1"/>
              <a:t>Y</a:t>
            </a:r>
            <a:r>
              <a:rPr lang="en-US" altLang="zh-CN" sz="2800"/>
              <a:t> </a:t>
            </a:r>
            <a:r>
              <a:rPr lang="en-US" altLang="zh-CN" sz="2800">
                <a:sym typeface="Symbol" panose="05050102010706020507" pitchFamily="18" charset="2"/>
              </a:rPr>
              <a:t></a:t>
            </a:r>
            <a:r>
              <a:rPr lang="en-US" altLang="zh-CN" sz="2800"/>
              <a:t> </a:t>
            </a:r>
            <a:r>
              <a:rPr lang="en-US" altLang="zh-CN" sz="2800" i="1"/>
              <a:t>U</a:t>
            </a:r>
            <a:r>
              <a:rPr lang="zh-CN" altLang="en-US" sz="2800"/>
              <a:t>，</a:t>
            </a:r>
            <a:r>
              <a:rPr lang="en-US" altLang="zh-CN" sz="2800" i="1"/>
              <a:t>X</a:t>
            </a:r>
            <a:r>
              <a:rPr lang="en-US" altLang="zh-CN" sz="2800"/>
              <a:t>→</a:t>
            </a:r>
            <a:r>
              <a:rPr lang="en-US" altLang="zh-CN" sz="2800" i="1"/>
              <a:t>Y</a:t>
            </a:r>
            <a:r>
              <a:rPr lang="zh-CN" altLang="en-US" sz="2800"/>
              <a:t>能由</a:t>
            </a:r>
            <a:r>
              <a:rPr lang="en-US" altLang="zh-CN" sz="2800" i="1"/>
              <a:t>F </a:t>
            </a:r>
            <a:r>
              <a:rPr lang="zh-CN" altLang="en-US" sz="2800"/>
              <a:t>根据</a:t>
            </a:r>
            <a:r>
              <a:rPr lang="en-US" altLang="zh-CN" sz="2800"/>
              <a:t>Armstrong</a:t>
            </a:r>
            <a:r>
              <a:rPr lang="zh-CN" altLang="en-US" sz="2800"/>
              <a:t>公理导出的充分必要条件是</a:t>
            </a:r>
            <a:r>
              <a:rPr lang="en-US" altLang="zh-CN" sz="2800" i="1"/>
              <a:t>Y</a:t>
            </a:r>
            <a:r>
              <a:rPr lang="en-US" altLang="zh-CN" sz="2800"/>
              <a:t> </a:t>
            </a:r>
            <a:r>
              <a:rPr lang="en-US" altLang="zh-CN" sz="2800">
                <a:sym typeface="Symbol" panose="05050102010706020507" pitchFamily="18" charset="2"/>
              </a:rPr>
              <a:t></a:t>
            </a:r>
            <a:r>
              <a:rPr lang="en-US" altLang="zh-CN" sz="2800" i="1"/>
              <a:t>X</a:t>
            </a:r>
            <a:r>
              <a:rPr lang="en-US" altLang="zh-CN" sz="2800" i="1" baseline="-25000"/>
              <a:t>F</a:t>
            </a:r>
            <a:r>
              <a:rPr lang="en-US" altLang="zh-CN" sz="2800" baseline="30000"/>
              <a:t>+</a:t>
            </a:r>
            <a:endParaRPr lang="en-US" altLang="zh-CN" sz="2800"/>
          </a:p>
          <a:p>
            <a:pPr eaLnBrk="1" hangingPunct="1">
              <a:lnSpc>
                <a:spcPct val="110000"/>
              </a:lnSpc>
            </a:pPr>
            <a:r>
              <a:rPr lang="zh-CN" altLang="en-US" sz="2800"/>
              <a:t>用途</a:t>
            </a:r>
            <a:endParaRPr lang="zh-CN" altLang="en-US" sz="2800"/>
          </a:p>
          <a:p>
            <a:pPr eaLnBrk="1" hangingPunct="1">
              <a:lnSpc>
                <a:spcPct val="140000"/>
              </a:lnSpc>
              <a:buFont typeface="Wingdings" panose="05000000000000000000" pitchFamily="2" charset="2"/>
              <a:buNone/>
            </a:pPr>
            <a:r>
              <a:rPr lang="zh-CN" altLang="en-US" sz="2400"/>
              <a:t>    将判定</a:t>
            </a:r>
            <a:r>
              <a:rPr lang="en-US" altLang="zh-CN" sz="2400" i="1"/>
              <a:t>X</a:t>
            </a:r>
            <a:r>
              <a:rPr lang="en-US" altLang="zh-CN" sz="2400"/>
              <a:t>→</a:t>
            </a:r>
            <a:r>
              <a:rPr lang="en-US" altLang="zh-CN" sz="2400" i="1"/>
              <a:t>Y</a:t>
            </a:r>
            <a:r>
              <a:rPr lang="zh-CN" altLang="en-US" sz="2400"/>
              <a:t>是否能由</a:t>
            </a:r>
            <a:r>
              <a:rPr lang="en-US" altLang="zh-CN" sz="2400" i="1"/>
              <a:t>F</a:t>
            </a:r>
            <a:r>
              <a:rPr lang="zh-CN" altLang="en-US" sz="2400"/>
              <a:t>根据</a:t>
            </a:r>
            <a:r>
              <a:rPr lang="en-US" altLang="zh-CN" sz="2400"/>
              <a:t>Armstrong</a:t>
            </a:r>
            <a:r>
              <a:rPr lang="zh-CN" altLang="en-US" sz="2400"/>
              <a:t>公理导出的问题，就转化为求出</a:t>
            </a:r>
            <a:r>
              <a:rPr lang="en-US" altLang="zh-CN" sz="2400" i="1"/>
              <a:t>X</a:t>
            </a:r>
            <a:r>
              <a:rPr lang="en-US" altLang="zh-CN" sz="2400" i="1" baseline="-25000"/>
              <a:t>F</a:t>
            </a:r>
            <a:r>
              <a:rPr lang="en-US" altLang="zh-CN" sz="2400" baseline="30000"/>
              <a:t>+</a:t>
            </a:r>
            <a:r>
              <a:rPr lang="en-US" altLang="zh-CN" sz="2400"/>
              <a:t> </a:t>
            </a:r>
            <a:r>
              <a:rPr lang="zh-CN" altLang="en-US" sz="2400"/>
              <a:t>，判定</a:t>
            </a:r>
            <a:r>
              <a:rPr lang="en-US" altLang="zh-CN" sz="2400" i="1"/>
              <a:t>Y</a:t>
            </a:r>
            <a:r>
              <a:rPr lang="zh-CN" altLang="en-US" sz="2400"/>
              <a:t>是否为</a:t>
            </a:r>
            <a:r>
              <a:rPr lang="en-US" altLang="zh-CN" sz="2400" i="1"/>
              <a:t>X</a:t>
            </a:r>
            <a:r>
              <a:rPr lang="en-US" altLang="zh-CN" sz="2400" i="1" baseline="-25000"/>
              <a:t>F</a:t>
            </a:r>
            <a:r>
              <a:rPr lang="en-US" altLang="zh-CN" sz="2400" baseline="30000"/>
              <a:t>+</a:t>
            </a:r>
            <a:r>
              <a:rPr lang="zh-CN" altLang="en-US" sz="2400"/>
              <a:t>的子集的问题。</a:t>
            </a:r>
            <a:endParaRPr lang="zh-CN" altLang="en-US"/>
          </a:p>
        </p:txBody>
      </p:sp>
      <p:sp>
        <p:nvSpPr>
          <p:cNvPr id="4" name="日期占位符 3"/>
          <p:cNvSpPr>
            <a:spLocks noGrp="1"/>
          </p:cNvSpPr>
          <p:nvPr>
            <p:ph type="dt" sz="quarter" idx="10"/>
          </p:nvPr>
        </p:nvSpPr>
        <p:spPr/>
        <p:txBody>
          <a:bodyPr/>
          <a:lstStyle/>
          <a:p>
            <a:pPr>
              <a:defRPr/>
            </a:pPr>
            <a:fld id="{FE6BFD7B-B246-44ED-8140-9B955248E368}" type="datetime1">
              <a:rPr lang="zh-CN" altLang="en-US"/>
            </a:fld>
            <a:endParaRPr lang="en-US" altLang="zh-CN"/>
          </a:p>
        </p:txBody>
      </p:sp>
      <p:sp>
        <p:nvSpPr>
          <p:cNvPr id="1003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p:cNvSpPr>
          <p:nvPr>
            <p:ph type="title"/>
          </p:nvPr>
        </p:nvSpPr>
        <p:spPr/>
        <p:txBody>
          <a:bodyPr/>
          <a:lstStyle/>
          <a:p>
            <a:pPr eaLnBrk="1" hangingPunct="1"/>
            <a:r>
              <a:rPr lang="zh-CN" altLang="en-US" sz="4000"/>
              <a:t>求闭包的算法</a:t>
            </a:r>
            <a:endParaRPr lang="zh-CN" altLang="en-US"/>
          </a:p>
        </p:txBody>
      </p:sp>
      <p:sp>
        <p:nvSpPr>
          <p:cNvPr id="101379" name="Rectangle 3"/>
          <p:cNvSpPr>
            <a:spLocks noGrp="1" noRot="1"/>
          </p:cNvSpPr>
          <p:nvPr>
            <p:ph idx="1"/>
          </p:nvPr>
        </p:nvSpPr>
        <p:spPr>
          <a:xfrm>
            <a:off x="755650" y="2060575"/>
            <a:ext cx="7772400" cy="4114800"/>
          </a:xfrm>
        </p:spPr>
        <p:txBody>
          <a:bodyPr/>
          <a:lstStyle/>
          <a:p>
            <a:pPr marL="485775" indent="-485775" eaLnBrk="1" hangingPunct="1">
              <a:lnSpc>
                <a:spcPct val="110000"/>
              </a:lnSpc>
              <a:buFont typeface="Wingdings" panose="05000000000000000000" pitchFamily="2" charset="2"/>
              <a:buNone/>
            </a:pPr>
            <a:r>
              <a:rPr lang="zh-CN" altLang="en-US" sz="2400"/>
              <a:t>算法</a:t>
            </a:r>
            <a:r>
              <a:rPr lang="en-US" altLang="zh-CN" sz="2400"/>
              <a:t>6.l  </a:t>
            </a:r>
            <a:r>
              <a:rPr lang="zh-CN" altLang="en-US" sz="2400"/>
              <a:t>求属性集</a:t>
            </a:r>
            <a:r>
              <a:rPr lang="en-US" altLang="zh-CN" sz="2400" i="1"/>
              <a:t>X</a:t>
            </a:r>
            <a:r>
              <a:rPr lang="zh-CN" altLang="en-US" sz="2400"/>
              <a:t>（</a:t>
            </a:r>
            <a:r>
              <a:rPr lang="en-US" altLang="zh-CN" sz="2400" i="1"/>
              <a:t>X</a:t>
            </a:r>
            <a:r>
              <a:rPr lang="en-US" altLang="zh-CN" sz="2400"/>
              <a:t> </a:t>
            </a:r>
            <a:r>
              <a:rPr lang="en-US" altLang="zh-CN" sz="2400">
                <a:sym typeface="Symbol" panose="05050102010706020507" pitchFamily="18" charset="2"/>
              </a:rPr>
              <a:t></a:t>
            </a:r>
            <a:r>
              <a:rPr lang="en-US" altLang="zh-CN" sz="2400"/>
              <a:t> </a:t>
            </a:r>
            <a:r>
              <a:rPr lang="en-US" altLang="zh-CN" sz="2400" i="1"/>
              <a:t>U</a:t>
            </a:r>
            <a:r>
              <a:rPr lang="zh-CN" altLang="en-US" sz="2400"/>
              <a:t>）关于</a:t>
            </a:r>
            <a:r>
              <a:rPr lang="en-US" altLang="zh-CN" sz="2400" i="1"/>
              <a:t>U</a:t>
            </a:r>
            <a:r>
              <a:rPr lang="zh-CN" altLang="en-US" sz="2400"/>
              <a:t>上的函数依             赖集</a:t>
            </a:r>
            <a:r>
              <a:rPr lang="en-US" altLang="zh-CN" sz="2400" i="1"/>
              <a:t>F </a:t>
            </a:r>
            <a:r>
              <a:rPr lang="zh-CN" altLang="en-US" sz="2400"/>
              <a:t>的闭包</a:t>
            </a:r>
            <a:r>
              <a:rPr lang="en-US" altLang="zh-CN" sz="2400" i="1"/>
              <a:t>X</a:t>
            </a:r>
            <a:r>
              <a:rPr lang="en-US" altLang="zh-CN" sz="2400" i="1" baseline="-25000"/>
              <a:t>F</a:t>
            </a:r>
            <a:r>
              <a:rPr lang="en-US" altLang="zh-CN" sz="2400" baseline="30000"/>
              <a:t>+</a:t>
            </a:r>
            <a:r>
              <a:rPr lang="en-US" altLang="zh-CN" sz="2400"/>
              <a:t> </a:t>
            </a:r>
            <a:endParaRPr lang="en-US" altLang="zh-CN" sz="2400"/>
          </a:p>
          <a:p>
            <a:pPr marL="485775" indent="-485775" eaLnBrk="1" hangingPunct="1">
              <a:lnSpc>
                <a:spcPct val="110000"/>
              </a:lnSpc>
              <a:buFont typeface="Wingdings" panose="05000000000000000000" pitchFamily="2" charset="2"/>
              <a:buNone/>
            </a:pPr>
            <a:r>
              <a:rPr lang="zh-CN" altLang="en-US" sz="2400"/>
              <a:t>输入：</a:t>
            </a:r>
            <a:r>
              <a:rPr lang="en-US" altLang="zh-CN" sz="2400" i="1"/>
              <a:t>X</a:t>
            </a:r>
            <a:r>
              <a:rPr lang="zh-CN" altLang="en-US" sz="2400"/>
              <a:t>，</a:t>
            </a:r>
            <a:r>
              <a:rPr lang="en-US" altLang="zh-CN" sz="2400" i="1"/>
              <a:t>F</a:t>
            </a:r>
            <a:endParaRPr lang="en-US" altLang="zh-CN" sz="2400" i="1"/>
          </a:p>
          <a:p>
            <a:pPr marL="485775" indent="-485775" eaLnBrk="1" hangingPunct="1">
              <a:lnSpc>
                <a:spcPct val="110000"/>
              </a:lnSpc>
              <a:buFont typeface="Wingdings" panose="05000000000000000000" pitchFamily="2" charset="2"/>
              <a:buNone/>
            </a:pPr>
            <a:r>
              <a:rPr lang="zh-CN" altLang="en-US" sz="2400"/>
              <a:t>输出：</a:t>
            </a:r>
            <a:r>
              <a:rPr lang="en-US" altLang="zh-CN" sz="2400" i="1"/>
              <a:t>X</a:t>
            </a:r>
            <a:r>
              <a:rPr lang="en-US" altLang="zh-CN" sz="2400" i="1" baseline="-25000"/>
              <a:t>F</a:t>
            </a:r>
            <a:r>
              <a:rPr lang="en-US" altLang="zh-CN" sz="2400" baseline="30000"/>
              <a:t>+</a:t>
            </a:r>
            <a:endParaRPr lang="en-US" altLang="zh-CN" sz="2400" baseline="30000"/>
          </a:p>
          <a:p>
            <a:pPr marL="485775" indent="-485775" eaLnBrk="1" hangingPunct="1">
              <a:lnSpc>
                <a:spcPct val="110000"/>
              </a:lnSpc>
              <a:buFont typeface="Wingdings" panose="05000000000000000000" pitchFamily="2" charset="2"/>
              <a:buNone/>
            </a:pPr>
            <a:r>
              <a:rPr lang="zh-CN" altLang="en-US" sz="2400"/>
              <a:t>步骤：</a:t>
            </a:r>
            <a:endParaRPr lang="zh-CN" altLang="en-US" sz="2400"/>
          </a:p>
          <a:p>
            <a:pPr marL="485775" indent="-485775" eaLnBrk="1" hangingPunct="1">
              <a:lnSpc>
                <a:spcPct val="110000"/>
              </a:lnSpc>
              <a:buFont typeface="Wingdings" panose="05000000000000000000" pitchFamily="2" charset="2"/>
              <a:buNone/>
            </a:pPr>
            <a:r>
              <a:rPr lang="zh-CN" altLang="en-US" sz="2400"/>
              <a:t>（</a:t>
            </a:r>
            <a:r>
              <a:rPr lang="en-US" altLang="zh-CN" sz="2400"/>
              <a:t>1</a:t>
            </a:r>
            <a:r>
              <a:rPr lang="zh-CN" altLang="en-US" sz="2400"/>
              <a:t>）令</a:t>
            </a:r>
            <a:r>
              <a:rPr lang="en-US" altLang="zh-CN" sz="2400" i="1"/>
              <a:t>X</a:t>
            </a:r>
            <a:r>
              <a:rPr lang="zh-CN" altLang="en-US" sz="2400" baseline="30000"/>
              <a:t>（</a:t>
            </a:r>
            <a:r>
              <a:rPr lang="en-US" altLang="zh-CN" sz="2400" baseline="30000"/>
              <a:t>0</a:t>
            </a:r>
            <a:r>
              <a:rPr lang="zh-CN" altLang="en-US" sz="2400" baseline="30000"/>
              <a:t>）</a:t>
            </a:r>
            <a:r>
              <a:rPr lang="en-US" altLang="zh-CN" sz="2400"/>
              <a:t>=</a:t>
            </a:r>
            <a:r>
              <a:rPr lang="en-US" altLang="zh-CN" sz="2400" i="1"/>
              <a:t>X</a:t>
            </a:r>
            <a:r>
              <a:rPr lang="zh-CN" altLang="en-US" sz="2400"/>
              <a:t>，</a:t>
            </a:r>
            <a:r>
              <a:rPr lang="en-US" altLang="zh-CN" sz="2400" i="1"/>
              <a:t>i</a:t>
            </a:r>
            <a:r>
              <a:rPr lang="en-US" altLang="zh-CN" sz="2400"/>
              <a:t>=0</a:t>
            </a:r>
            <a:endParaRPr lang="en-US" altLang="zh-CN" sz="2400"/>
          </a:p>
          <a:p>
            <a:pPr marL="485775" indent="-485775" eaLnBrk="1" hangingPunct="1">
              <a:lnSpc>
                <a:spcPct val="110000"/>
              </a:lnSpc>
              <a:buFont typeface="Wingdings" panose="05000000000000000000" pitchFamily="2" charset="2"/>
              <a:buNone/>
            </a:pPr>
            <a:r>
              <a:rPr lang="zh-CN" altLang="en-US" sz="2400"/>
              <a:t>（</a:t>
            </a:r>
            <a:r>
              <a:rPr lang="en-US" altLang="zh-CN" sz="2400"/>
              <a:t>2</a:t>
            </a:r>
            <a:r>
              <a:rPr lang="zh-CN" altLang="en-US" sz="2400"/>
              <a:t>）求</a:t>
            </a:r>
            <a:r>
              <a:rPr lang="en-US" altLang="zh-CN" sz="2400" i="1"/>
              <a:t>B</a:t>
            </a:r>
            <a:r>
              <a:rPr lang="zh-CN" altLang="en-US" sz="2400"/>
              <a:t>，这里</a:t>
            </a:r>
            <a:r>
              <a:rPr lang="en-US" altLang="zh-CN" sz="2400" i="1"/>
              <a:t>B</a:t>
            </a:r>
            <a:r>
              <a:rPr lang="en-US" altLang="zh-CN" sz="2400"/>
              <a:t> = { </a:t>
            </a:r>
            <a:r>
              <a:rPr lang="en-US" altLang="zh-CN" sz="2400" i="1"/>
              <a:t>A</a:t>
            </a:r>
            <a:r>
              <a:rPr lang="en-US" altLang="zh-CN" sz="2400"/>
              <a:t> |(</a:t>
            </a:r>
            <a:r>
              <a:rPr lang="en-US" altLang="zh-CN" sz="2400">
                <a:sym typeface="Symbol" panose="05050102010706020507" pitchFamily="18" charset="2"/>
              </a:rPr>
              <a:t></a:t>
            </a:r>
            <a:r>
              <a:rPr lang="en-US" altLang="zh-CN" sz="2400"/>
              <a:t> </a:t>
            </a:r>
            <a:r>
              <a:rPr lang="en-US" altLang="zh-CN" sz="2400" i="1"/>
              <a:t>V)(</a:t>
            </a:r>
            <a:r>
              <a:rPr lang="en-US" altLang="zh-CN" sz="2400"/>
              <a:t> </a:t>
            </a:r>
            <a:r>
              <a:rPr lang="en-US" altLang="zh-CN" sz="2400">
                <a:sym typeface="Symbol" panose="05050102010706020507" pitchFamily="18" charset="2"/>
              </a:rPr>
              <a:t></a:t>
            </a:r>
            <a:r>
              <a:rPr lang="en-US" altLang="zh-CN" sz="2400"/>
              <a:t> </a:t>
            </a:r>
            <a:r>
              <a:rPr lang="en-US" altLang="zh-CN" sz="2400" i="1"/>
              <a:t>W</a:t>
            </a:r>
            <a:r>
              <a:rPr lang="en-US" altLang="zh-CN" sz="2400"/>
              <a:t>)(</a:t>
            </a:r>
            <a:r>
              <a:rPr lang="en-US" altLang="zh-CN" sz="2400" i="1"/>
              <a:t>V</a:t>
            </a:r>
            <a:r>
              <a:rPr lang="en-US" altLang="zh-CN" sz="2400"/>
              <a:t>→</a:t>
            </a:r>
            <a:r>
              <a:rPr lang="en-US" altLang="zh-CN" sz="2400" i="1"/>
              <a:t>W</a:t>
            </a:r>
            <a:r>
              <a:rPr lang="en-US" altLang="zh-CN" sz="2400">
                <a:sym typeface="Symbol" panose="05050102010706020507" pitchFamily="18" charset="2"/>
              </a:rPr>
              <a:t></a:t>
            </a:r>
            <a:r>
              <a:rPr lang="en-US" altLang="zh-CN" sz="2400" i="1"/>
              <a:t>F</a:t>
            </a:r>
            <a:endParaRPr lang="en-US" altLang="zh-CN" sz="2400"/>
          </a:p>
          <a:p>
            <a:pPr marL="485775" indent="-485775" eaLnBrk="1" hangingPunct="1">
              <a:lnSpc>
                <a:spcPct val="110000"/>
              </a:lnSpc>
              <a:buFont typeface="Wingdings" panose="05000000000000000000" pitchFamily="2" charset="2"/>
              <a:buNone/>
            </a:pPr>
            <a:r>
              <a:rPr lang="en-US" altLang="zh-CN" sz="2400"/>
              <a:t>                                           ∧</a:t>
            </a:r>
            <a:r>
              <a:rPr lang="en-US" altLang="zh-CN" sz="2400" i="1"/>
              <a:t>V </a:t>
            </a:r>
            <a:r>
              <a:rPr lang="en-US" altLang="zh-CN" sz="2400">
                <a:sym typeface="Symbol" panose="05050102010706020507" pitchFamily="18" charset="2"/>
              </a:rPr>
              <a:t></a:t>
            </a:r>
            <a:r>
              <a:rPr lang="en-US" altLang="zh-CN" sz="2400" i="1"/>
              <a:t> X</a:t>
            </a:r>
            <a:r>
              <a:rPr lang="zh-CN" altLang="en-US" sz="2400" baseline="30000"/>
              <a:t>（</a:t>
            </a:r>
            <a:r>
              <a:rPr lang="en-US" altLang="zh-CN" sz="2400" baseline="30000"/>
              <a:t>i</a:t>
            </a:r>
            <a:r>
              <a:rPr lang="zh-CN" altLang="en-US" sz="2400" baseline="30000"/>
              <a:t>）</a:t>
            </a:r>
            <a:r>
              <a:rPr lang="zh-CN" altLang="en-US" sz="2400"/>
              <a:t>∧</a:t>
            </a:r>
            <a:r>
              <a:rPr lang="en-US" altLang="zh-CN" sz="2400" i="1"/>
              <a:t>A</a:t>
            </a:r>
            <a:r>
              <a:rPr lang="en-US" altLang="zh-CN" sz="2400">
                <a:sym typeface="Symbol" panose="05050102010706020507" pitchFamily="18" charset="2"/>
              </a:rPr>
              <a:t></a:t>
            </a:r>
            <a:r>
              <a:rPr lang="en-US" altLang="zh-CN" sz="2400"/>
              <a:t> </a:t>
            </a:r>
            <a:r>
              <a:rPr lang="en-US" altLang="zh-CN" sz="2400" i="1"/>
              <a:t>W)</a:t>
            </a:r>
            <a:r>
              <a:rPr lang="en-US" altLang="zh-CN" sz="2400"/>
              <a:t>}</a:t>
            </a:r>
            <a:r>
              <a:rPr lang="zh-CN" altLang="en-US" sz="2400"/>
              <a:t>；</a:t>
            </a:r>
            <a:endParaRPr lang="zh-CN" altLang="en-US" sz="2400"/>
          </a:p>
          <a:p>
            <a:pPr marL="485775" indent="-485775" eaLnBrk="1" hangingPunct="1">
              <a:lnSpc>
                <a:spcPct val="110000"/>
              </a:lnSpc>
              <a:buFont typeface="Wingdings" panose="05000000000000000000" pitchFamily="2" charset="2"/>
              <a:buNone/>
            </a:pPr>
            <a:r>
              <a:rPr lang="zh-CN" altLang="en-US" sz="2400"/>
              <a:t>（</a:t>
            </a:r>
            <a:r>
              <a:rPr lang="en-US" altLang="zh-CN" sz="2400"/>
              <a:t>3</a:t>
            </a:r>
            <a:r>
              <a:rPr lang="zh-CN" altLang="en-US" sz="2400"/>
              <a:t>）</a:t>
            </a:r>
            <a:r>
              <a:rPr lang="en-US" altLang="zh-CN" sz="2400" i="1"/>
              <a:t>X</a:t>
            </a:r>
            <a:r>
              <a:rPr lang="zh-CN" altLang="en-US" sz="2400" baseline="30000"/>
              <a:t>（</a:t>
            </a:r>
            <a:r>
              <a:rPr lang="en-US" altLang="zh-CN" sz="2400" baseline="30000"/>
              <a:t>i+1</a:t>
            </a:r>
            <a:r>
              <a:rPr lang="zh-CN" altLang="en-US" sz="2400" baseline="30000"/>
              <a:t>）</a:t>
            </a:r>
            <a:r>
              <a:rPr lang="en-US" altLang="zh-CN" sz="2400"/>
              <a:t>=</a:t>
            </a:r>
            <a:r>
              <a:rPr lang="en-US" altLang="zh-CN" sz="2400" i="1"/>
              <a:t>B</a:t>
            </a:r>
            <a:r>
              <a:rPr lang="en-US" altLang="zh-CN" sz="2400"/>
              <a:t>∪</a:t>
            </a:r>
            <a:r>
              <a:rPr lang="en-US" altLang="zh-CN" sz="2400" i="1"/>
              <a:t>X</a:t>
            </a:r>
            <a:r>
              <a:rPr lang="zh-CN" altLang="en-US" sz="2400" baseline="30000"/>
              <a:t>（</a:t>
            </a:r>
            <a:r>
              <a:rPr lang="en-US" altLang="zh-CN" sz="2400" baseline="30000"/>
              <a:t>i</a:t>
            </a:r>
            <a:r>
              <a:rPr lang="zh-CN" altLang="en-US" sz="2400" baseline="30000"/>
              <a:t>）</a:t>
            </a:r>
            <a:r>
              <a:rPr lang="zh-CN" altLang="en-US" sz="2400"/>
              <a:t> </a:t>
            </a:r>
            <a:endParaRPr lang="zh-CN" altLang="en-US" sz="2800"/>
          </a:p>
        </p:txBody>
      </p:sp>
      <p:sp>
        <p:nvSpPr>
          <p:cNvPr id="4" name="日期占位符 3"/>
          <p:cNvSpPr>
            <a:spLocks noGrp="1"/>
          </p:cNvSpPr>
          <p:nvPr>
            <p:ph type="dt" sz="quarter" idx="10"/>
          </p:nvPr>
        </p:nvSpPr>
        <p:spPr/>
        <p:txBody>
          <a:bodyPr/>
          <a:lstStyle/>
          <a:p>
            <a:pPr>
              <a:defRPr/>
            </a:pPr>
            <a:fld id="{2C522C0C-7B06-4114-90F9-6224DE2C3764}" type="datetime1">
              <a:rPr lang="zh-CN" altLang="en-US"/>
            </a:fld>
            <a:endParaRPr lang="en-US" altLang="zh-CN"/>
          </a:p>
        </p:txBody>
      </p:sp>
      <p:sp>
        <p:nvSpPr>
          <p:cNvPr id="1013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p:cNvSpPr>
          <p:nvPr>
            <p:ph type="title"/>
          </p:nvPr>
        </p:nvSpPr>
        <p:spPr/>
        <p:txBody>
          <a:bodyPr/>
          <a:lstStyle/>
          <a:p>
            <a:pPr eaLnBrk="1" hangingPunct="1"/>
            <a:r>
              <a:rPr lang="zh-CN" altLang="en-US" sz="4000"/>
              <a:t>算法</a:t>
            </a:r>
            <a:r>
              <a:rPr lang="en-US" altLang="zh-CN" sz="4000"/>
              <a:t>6.l</a:t>
            </a:r>
            <a:endParaRPr lang="en-US" altLang="zh-CN" sz="4000"/>
          </a:p>
        </p:txBody>
      </p:sp>
      <p:sp>
        <p:nvSpPr>
          <p:cNvPr id="102403" name="Rectangle 3"/>
          <p:cNvSpPr>
            <a:spLocks noGrp="1" noRot="1"/>
          </p:cNvSpPr>
          <p:nvPr>
            <p:ph idx="1"/>
          </p:nvPr>
        </p:nvSpPr>
        <p:spPr/>
        <p:txBody>
          <a:bodyPr/>
          <a:lstStyle/>
          <a:p>
            <a:pPr eaLnBrk="1" hangingPunct="1">
              <a:lnSpc>
                <a:spcPct val="110000"/>
              </a:lnSpc>
              <a:buFont typeface="Wingdings" panose="05000000000000000000" pitchFamily="2" charset="2"/>
              <a:buNone/>
            </a:pPr>
            <a:r>
              <a:rPr lang="zh-CN" altLang="en-US" sz="2400"/>
              <a:t>（</a:t>
            </a:r>
            <a:r>
              <a:rPr lang="en-US" altLang="zh-CN" sz="2400"/>
              <a:t>4</a:t>
            </a:r>
            <a:r>
              <a:rPr lang="zh-CN" altLang="en-US" sz="2400"/>
              <a:t>）判断</a:t>
            </a:r>
            <a:r>
              <a:rPr lang="en-US" altLang="zh-CN" sz="2400" i="1"/>
              <a:t>X</a:t>
            </a:r>
            <a:r>
              <a:rPr lang="zh-CN" altLang="en-US" sz="2400" baseline="30000"/>
              <a:t>（</a:t>
            </a:r>
            <a:r>
              <a:rPr lang="en-US" altLang="zh-CN" sz="2400" baseline="30000"/>
              <a:t>i+1</a:t>
            </a:r>
            <a:r>
              <a:rPr lang="zh-CN" altLang="en-US" sz="2400" baseline="30000"/>
              <a:t>）</a:t>
            </a:r>
            <a:r>
              <a:rPr lang="en-US" altLang="zh-CN" sz="2400"/>
              <a:t>= </a:t>
            </a:r>
            <a:r>
              <a:rPr lang="en-US" altLang="zh-CN" sz="2400" i="1"/>
              <a:t>X</a:t>
            </a:r>
            <a:r>
              <a:rPr lang="en-US" altLang="zh-CN" sz="2400"/>
              <a:t> </a:t>
            </a:r>
            <a:r>
              <a:rPr lang="zh-CN" altLang="en-US" sz="2400" baseline="30000"/>
              <a:t>（</a:t>
            </a:r>
            <a:r>
              <a:rPr lang="en-US" altLang="zh-CN" sz="2400" baseline="30000"/>
              <a:t>i</a:t>
            </a:r>
            <a:r>
              <a:rPr lang="zh-CN" altLang="en-US" sz="2400" baseline="30000"/>
              <a:t>）</a:t>
            </a:r>
            <a:r>
              <a:rPr lang="zh-CN" altLang="en-US" sz="2400"/>
              <a:t>吗</a:t>
            </a:r>
            <a:r>
              <a:rPr lang="en-US" altLang="zh-CN" sz="2400"/>
              <a:t>?</a:t>
            </a:r>
            <a:endParaRPr lang="en-US" altLang="zh-CN" sz="2400"/>
          </a:p>
          <a:p>
            <a:pPr eaLnBrk="1" hangingPunct="1">
              <a:lnSpc>
                <a:spcPct val="110000"/>
              </a:lnSpc>
              <a:buFont typeface="Wingdings" panose="05000000000000000000" pitchFamily="2" charset="2"/>
              <a:buNone/>
            </a:pPr>
            <a:r>
              <a:rPr lang="zh-CN" altLang="en-US" sz="2400"/>
              <a:t>（</a:t>
            </a:r>
            <a:r>
              <a:rPr lang="en-US" altLang="zh-CN" sz="2400"/>
              <a:t>5</a:t>
            </a:r>
            <a:r>
              <a:rPr lang="zh-CN" altLang="en-US" sz="2400"/>
              <a:t>）若相等或</a:t>
            </a:r>
            <a:r>
              <a:rPr lang="en-US" altLang="zh-CN" sz="2400" i="1"/>
              <a:t>X</a:t>
            </a:r>
            <a:r>
              <a:rPr lang="zh-CN" altLang="en-US" sz="2400" baseline="30000"/>
              <a:t>（</a:t>
            </a:r>
            <a:r>
              <a:rPr lang="en-US" altLang="zh-CN" sz="2400" baseline="30000"/>
              <a:t>i</a:t>
            </a:r>
            <a:r>
              <a:rPr lang="zh-CN" altLang="en-US" sz="2400" baseline="30000"/>
              <a:t>）</a:t>
            </a:r>
            <a:r>
              <a:rPr lang="en-US" altLang="zh-CN" sz="2400"/>
              <a:t>=</a:t>
            </a:r>
            <a:r>
              <a:rPr lang="en-US" altLang="zh-CN" sz="2400" i="1"/>
              <a:t>U , </a:t>
            </a:r>
            <a:r>
              <a:rPr lang="zh-CN" altLang="en-US" sz="2400"/>
              <a:t>则</a:t>
            </a:r>
            <a:r>
              <a:rPr lang="en-US" altLang="zh-CN" sz="2400" i="1"/>
              <a:t>X</a:t>
            </a:r>
            <a:r>
              <a:rPr lang="zh-CN" altLang="en-US" sz="2400" baseline="30000"/>
              <a:t>（</a:t>
            </a:r>
            <a:r>
              <a:rPr lang="en-US" altLang="zh-CN" sz="2400" baseline="30000"/>
              <a:t>i</a:t>
            </a:r>
            <a:r>
              <a:rPr lang="zh-CN" altLang="en-US" sz="2400" baseline="30000"/>
              <a:t>）</a:t>
            </a:r>
            <a:r>
              <a:rPr lang="zh-CN" altLang="en-US" sz="2400"/>
              <a:t>就是</a:t>
            </a:r>
            <a:r>
              <a:rPr lang="en-US" altLang="zh-CN" sz="2400" i="1"/>
              <a:t>X</a:t>
            </a:r>
            <a:r>
              <a:rPr lang="en-US" altLang="zh-CN" sz="2400" i="1" baseline="-25000"/>
              <a:t>F</a:t>
            </a:r>
            <a:r>
              <a:rPr lang="en-US" altLang="zh-CN" sz="2400" baseline="30000"/>
              <a:t>+</a:t>
            </a:r>
            <a:r>
              <a:rPr lang="en-US" altLang="zh-CN" sz="2400"/>
              <a:t> , </a:t>
            </a:r>
            <a:r>
              <a:rPr lang="zh-CN" altLang="en-US" sz="2400"/>
              <a:t>算法终止。</a:t>
            </a:r>
            <a:endParaRPr lang="zh-CN" altLang="en-US" sz="2400"/>
          </a:p>
          <a:p>
            <a:pPr eaLnBrk="1" hangingPunct="1">
              <a:lnSpc>
                <a:spcPct val="110000"/>
              </a:lnSpc>
              <a:buFont typeface="Wingdings" panose="05000000000000000000" pitchFamily="2" charset="2"/>
              <a:buNone/>
            </a:pPr>
            <a:r>
              <a:rPr lang="zh-CN" altLang="en-US" sz="2400"/>
              <a:t>（</a:t>
            </a:r>
            <a:r>
              <a:rPr lang="en-US" altLang="zh-CN" sz="2400"/>
              <a:t>6</a:t>
            </a:r>
            <a:r>
              <a:rPr lang="zh-CN" altLang="en-US" sz="2400"/>
              <a:t>）若否，则 </a:t>
            </a:r>
            <a:r>
              <a:rPr lang="en-US" altLang="zh-CN" sz="2400" i="1"/>
              <a:t>i</a:t>
            </a:r>
            <a:r>
              <a:rPr lang="en-US" altLang="zh-CN" sz="2400"/>
              <a:t>=</a:t>
            </a:r>
            <a:r>
              <a:rPr lang="en-US" altLang="zh-CN" sz="2400" i="1"/>
              <a:t>i</a:t>
            </a:r>
            <a:r>
              <a:rPr lang="en-US" altLang="zh-CN" sz="2400"/>
              <a:t>+l</a:t>
            </a:r>
            <a:r>
              <a:rPr lang="zh-CN" altLang="en-US" sz="2400"/>
              <a:t>，返回第（</a:t>
            </a:r>
            <a:r>
              <a:rPr lang="en-US" altLang="zh-CN" sz="2400"/>
              <a:t>2</a:t>
            </a:r>
            <a:r>
              <a:rPr lang="zh-CN" altLang="en-US" sz="2400"/>
              <a:t>）步。</a:t>
            </a:r>
            <a:endParaRPr lang="zh-CN" altLang="en-US" sz="2400"/>
          </a:p>
          <a:p>
            <a:pPr eaLnBrk="1" hangingPunct="1">
              <a:lnSpc>
                <a:spcPct val="110000"/>
              </a:lnSpc>
              <a:buFont typeface="Wingdings" panose="05000000000000000000" pitchFamily="2" charset="2"/>
              <a:buNone/>
            </a:pPr>
            <a:r>
              <a:rPr lang="zh-CN" altLang="en-US" sz="2400"/>
              <a:t>	对于算法</a:t>
            </a:r>
            <a:r>
              <a:rPr lang="en-US" altLang="zh-CN" sz="2400"/>
              <a:t>6.l</a:t>
            </a:r>
            <a:r>
              <a:rPr lang="zh-CN" altLang="en-US" sz="2400"/>
              <a:t>， 令</a:t>
            </a:r>
            <a:r>
              <a:rPr lang="en-US" altLang="zh-CN" sz="2400" i="1"/>
              <a:t>a</a:t>
            </a:r>
            <a:r>
              <a:rPr lang="en-US" altLang="zh-CN" sz="2400" i="1" baseline="-25000"/>
              <a:t>i</a:t>
            </a:r>
            <a:r>
              <a:rPr lang="en-US" altLang="zh-CN" sz="2400"/>
              <a:t> =|</a:t>
            </a:r>
            <a:r>
              <a:rPr lang="en-US" altLang="zh-CN" sz="2400" i="1"/>
              <a:t>X</a:t>
            </a:r>
            <a:r>
              <a:rPr lang="zh-CN" altLang="en-US" sz="2400" baseline="30000"/>
              <a:t>（</a:t>
            </a:r>
            <a:r>
              <a:rPr lang="en-US" altLang="zh-CN" sz="2400" baseline="30000"/>
              <a:t>i</a:t>
            </a:r>
            <a:r>
              <a:rPr lang="zh-CN" altLang="en-US" sz="2400" baseline="30000"/>
              <a:t>）</a:t>
            </a:r>
            <a:r>
              <a:rPr lang="en-US" altLang="zh-CN" sz="2400"/>
              <a:t>|</a:t>
            </a:r>
            <a:r>
              <a:rPr lang="zh-CN" altLang="en-US" sz="2400"/>
              <a:t>，</a:t>
            </a:r>
            <a:r>
              <a:rPr lang="en-US" altLang="zh-CN" sz="2400"/>
              <a:t>{</a:t>
            </a:r>
            <a:r>
              <a:rPr lang="en-US" altLang="zh-CN" sz="2400" i="1"/>
              <a:t>a</a:t>
            </a:r>
            <a:r>
              <a:rPr lang="en-US" altLang="zh-CN" sz="2400" i="1" baseline="-25000"/>
              <a:t>i</a:t>
            </a:r>
            <a:r>
              <a:rPr lang="en-US" altLang="zh-CN" sz="2400" i="1"/>
              <a:t> </a:t>
            </a:r>
            <a:r>
              <a:rPr lang="en-US" altLang="zh-CN" sz="2400"/>
              <a:t>}</a:t>
            </a:r>
            <a:r>
              <a:rPr lang="zh-CN" altLang="en-US" sz="2400"/>
              <a:t>形成一个步长大于</a:t>
            </a:r>
            <a:r>
              <a:rPr lang="en-US" altLang="zh-CN" sz="2400"/>
              <a:t>1</a:t>
            </a:r>
            <a:r>
              <a:rPr lang="zh-CN" altLang="en-US" sz="2400"/>
              <a:t>的严格递增的序列，序列的上界是 </a:t>
            </a:r>
            <a:r>
              <a:rPr lang="en-US" altLang="zh-CN" sz="2400"/>
              <a:t>| </a:t>
            </a:r>
            <a:r>
              <a:rPr lang="en-US" altLang="zh-CN" sz="2400" i="1"/>
              <a:t>U</a:t>
            </a:r>
            <a:r>
              <a:rPr lang="en-US" altLang="zh-CN" sz="2400"/>
              <a:t> |</a:t>
            </a:r>
            <a:r>
              <a:rPr lang="zh-CN" altLang="en-US" sz="2400"/>
              <a:t>，因此该算法最多 </a:t>
            </a:r>
            <a:r>
              <a:rPr lang="en-US" altLang="zh-CN" sz="2400"/>
              <a:t>|</a:t>
            </a:r>
            <a:r>
              <a:rPr lang="en-US" altLang="zh-CN" sz="2400" i="1"/>
              <a:t>U</a:t>
            </a:r>
            <a:r>
              <a:rPr lang="en-US" altLang="zh-CN" sz="2400"/>
              <a:t>| - </a:t>
            </a:r>
            <a:r>
              <a:rPr lang="en-US" altLang="zh-CN" sz="2400" i="1"/>
              <a:t>|X</a:t>
            </a:r>
            <a:r>
              <a:rPr lang="en-US" altLang="zh-CN" sz="2400"/>
              <a:t>| </a:t>
            </a:r>
            <a:r>
              <a:rPr lang="zh-CN" altLang="en-US" sz="2400"/>
              <a:t>次循环就会终止。</a:t>
            </a:r>
            <a:endParaRPr lang="zh-CN" altLang="en-US" sz="2400"/>
          </a:p>
        </p:txBody>
      </p:sp>
      <p:sp>
        <p:nvSpPr>
          <p:cNvPr id="4" name="日期占位符 3"/>
          <p:cNvSpPr>
            <a:spLocks noGrp="1"/>
          </p:cNvSpPr>
          <p:nvPr>
            <p:ph type="dt" sz="quarter" idx="10"/>
          </p:nvPr>
        </p:nvSpPr>
        <p:spPr/>
        <p:txBody>
          <a:bodyPr/>
          <a:lstStyle/>
          <a:p>
            <a:pPr>
              <a:defRPr/>
            </a:pPr>
            <a:fld id="{E1B98EEA-2EA0-4CC2-A6A8-C37CFE1C6365}" type="datetime1">
              <a:rPr lang="zh-CN" altLang="en-US"/>
            </a:fld>
            <a:endParaRPr lang="en-US" altLang="zh-CN"/>
          </a:p>
        </p:txBody>
      </p:sp>
      <p:sp>
        <p:nvSpPr>
          <p:cNvPr id="1024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p:cNvSpPr>
          <p:nvPr>
            <p:ph type="title"/>
          </p:nvPr>
        </p:nvSpPr>
        <p:spPr/>
        <p:txBody>
          <a:bodyPr/>
          <a:lstStyle/>
          <a:p>
            <a:pPr eaLnBrk="1" hangingPunct="1"/>
            <a:r>
              <a:rPr lang="zh-CN" altLang="en-US"/>
              <a:t>函数依赖闭包</a:t>
            </a:r>
            <a:endParaRPr lang="zh-CN" altLang="en-US"/>
          </a:p>
        </p:txBody>
      </p:sp>
      <p:sp>
        <p:nvSpPr>
          <p:cNvPr id="489475" name="Rectangle 3"/>
          <p:cNvSpPr>
            <a:spLocks noGrp="1" noRot="1"/>
          </p:cNvSpPr>
          <p:nvPr>
            <p:ph idx="1"/>
          </p:nvPr>
        </p:nvSpPr>
        <p:spPr>
          <a:xfrm>
            <a:off x="755650" y="2133600"/>
            <a:ext cx="7772400" cy="4114800"/>
          </a:xfrm>
        </p:spPr>
        <p:txBody>
          <a:bodyPr/>
          <a:lstStyle/>
          <a:p>
            <a:pPr eaLnBrk="1" hangingPunct="1">
              <a:lnSpc>
                <a:spcPct val="90000"/>
              </a:lnSpc>
              <a:buFont typeface="Wingdings" panose="05000000000000000000" pitchFamily="2" charset="2"/>
              <a:buNone/>
            </a:pPr>
            <a:r>
              <a:rPr lang="en-US" altLang="zh-CN" sz="2400"/>
              <a:t>[</a:t>
            </a:r>
            <a:r>
              <a:rPr lang="zh-CN" altLang="en-US" sz="2400"/>
              <a:t>例</a:t>
            </a:r>
            <a:r>
              <a:rPr lang="en-US" altLang="zh-CN" sz="2400"/>
              <a:t>]  </a:t>
            </a:r>
            <a:r>
              <a:rPr lang="zh-CN" altLang="en-US" sz="2400"/>
              <a:t>已知关系模式</a:t>
            </a:r>
            <a:r>
              <a:rPr lang="en-US" altLang="zh-CN" sz="2400" i="1"/>
              <a:t>R</a:t>
            </a:r>
            <a:r>
              <a:rPr lang="en-US" altLang="zh-CN" sz="2400"/>
              <a:t>&lt;</a:t>
            </a:r>
            <a:r>
              <a:rPr lang="en-US" altLang="zh-CN" sz="2400" i="1"/>
              <a:t>U</a:t>
            </a:r>
            <a:r>
              <a:rPr lang="zh-CN" altLang="en-US" sz="2400"/>
              <a:t>，</a:t>
            </a:r>
            <a:r>
              <a:rPr lang="en-US" altLang="zh-CN" sz="2400" i="1"/>
              <a:t>F</a:t>
            </a:r>
            <a:r>
              <a:rPr lang="en-US" altLang="zh-CN" sz="2400"/>
              <a:t>&gt;</a:t>
            </a:r>
            <a:r>
              <a:rPr lang="zh-CN" altLang="en-US" sz="2400"/>
              <a:t>，其中</a:t>
            </a:r>
            <a:endParaRPr lang="zh-CN" altLang="en-US" sz="2800"/>
          </a:p>
          <a:p>
            <a:pPr lvl="1" eaLnBrk="1" hangingPunct="1">
              <a:lnSpc>
                <a:spcPct val="90000"/>
              </a:lnSpc>
              <a:buFont typeface="Wingdings" panose="05000000000000000000" pitchFamily="2" charset="2"/>
              <a:buNone/>
            </a:pPr>
            <a:r>
              <a:rPr lang="en-US" altLang="zh-CN" i="1"/>
              <a:t>U</a:t>
            </a:r>
            <a:r>
              <a:rPr lang="en-US" altLang="zh-CN"/>
              <a:t>={</a:t>
            </a:r>
            <a:r>
              <a:rPr lang="en-US" altLang="zh-CN" i="1"/>
              <a:t>A</a:t>
            </a:r>
            <a:r>
              <a:rPr lang="zh-CN" altLang="en-US" i="1"/>
              <a:t>，</a:t>
            </a:r>
            <a:r>
              <a:rPr lang="en-US" altLang="zh-CN" i="1"/>
              <a:t>B</a:t>
            </a:r>
            <a:r>
              <a:rPr lang="zh-CN" altLang="en-US" i="1"/>
              <a:t>，</a:t>
            </a:r>
            <a:r>
              <a:rPr lang="en-US" altLang="zh-CN" i="1"/>
              <a:t>C</a:t>
            </a:r>
            <a:r>
              <a:rPr lang="zh-CN" altLang="en-US" i="1"/>
              <a:t>，</a:t>
            </a:r>
            <a:r>
              <a:rPr lang="en-US" altLang="zh-CN" i="1"/>
              <a:t>D</a:t>
            </a:r>
            <a:r>
              <a:rPr lang="zh-CN" altLang="en-US" i="1"/>
              <a:t>，</a:t>
            </a:r>
            <a:r>
              <a:rPr lang="en-US" altLang="zh-CN" i="1"/>
              <a:t>E</a:t>
            </a:r>
            <a:r>
              <a:rPr lang="en-US" altLang="zh-CN"/>
              <a:t>}</a:t>
            </a:r>
            <a:r>
              <a:rPr lang="zh-CN" altLang="en-US"/>
              <a:t>；</a:t>
            </a:r>
            <a:endParaRPr lang="zh-CN" altLang="en-US"/>
          </a:p>
          <a:p>
            <a:pPr lvl="1" eaLnBrk="1" hangingPunct="1">
              <a:lnSpc>
                <a:spcPct val="90000"/>
              </a:lnSpc>
              <a:buFont typeface="Wingdings" panose="05000000000000000000" pitchFamily="2" charset="2"/>
              <a:buNone/>
            </a:pPr>
            <a:r>
              <a:rPr lang="en-US" altLang="zh-CN" i="1"/>
              <a:t>F</a:t>
            </a:r>
            <a:r>
              <a:rPr lang="en-US" altLang="zh-CN"/>
              <a:t>={</a:t>
            </a:r>
            <a:r>
              <a:rPr lang="en-US" altLang="zh-CN" i="1"/>
              <a:t>AB</a:t>
            </a:r>
            <a:r>
              <a:rPr lang="en-US" altLang="zh-CN"/>
              <a:t>→</a:t>
            </a:r>
            <a:r>
              <a:rPr lang="en-US" altLang="zh-CN" i="1"/>
              <a:t>C</a:t>
            </a:r>
            <a:r>
              <a:rPr lang="zh-CN" altLang="en-US"/>
              <a:t>，</a:t>
            </a:r>
            <a:r>
              <a:rPr lang="en-US" altLang="zh-CN" i="1"/>
              <a:t>B</a:t>
            </a:r>
            <a:r>
              <a:rPr lang="en-US" altLang="zh-CN"/>
              <a:t>→</a:t>
            </a:r>
            <a:r>
              <a:rPr lang="en-US" altLang="zh-CN" i="1"/>
              <a:t>D</a:t>
            </a:r>
            <a:r>
              <a:rPr lang="zh-CN" altLang="en-US"/>
              <a:t>，</a:t>
            </a:r>
            <a:r>
              <a:rPr lang="en-US" altLang="zh-CN" i="1"/>
              <a:t>C</a:t>
            </a:r>
            <a:r>
              <a:rPr lang="en-US" altLang="zh-CN"/>
              <a:t>→</a:t>
            </a:r>
            <a:r>
              <a:rPr lang="en-US" altLang="zh-CN" i="1"/>
              <a:t>E</a:t>
            </a:r>
            <a:r>
              <a:rPr lang="zh-CN" altLang="en-US"/>
              <a:t>，</a:t>
            </a:r>
            <a:r>
              <a:rPr lang="en-US" altLang="zh-CN" i="1"/>
              <a:t>EC</a:t>
            </a:r>
            <a:r>
              <a:rPr lang="en-US" altLang="zh-CN"/>
              <a:t>→</a:t>
            </a:r>
            <a:r>
              <a:rPr lang="en-US" altLang="zh-CN" i="1"/>
              <a:t>B</a:t>
            </a:r>
            <a:r>
              <a:rPr lang="zh-CN" altLang="en-US"/>
              <a:t>，</a:t>
            </a:r>
            <a:r>
              <a:rPr lang="en-US" altLang="zh-CN" i="1"/>
              <a:t>AC</a:t>
            </a:r>
            <a:r>
              <a:rPr lang="en-US" altLang="zh-CN"/>
              <a:t>→</a:t>
            </a:r>
            <a:r>
              <a:rPr lang="en-US" altLang="zh-CN" i="1"/>
              <a:t>B</a:t>
            </a:r>
            <a:r>
              <a:rPr lang="en-US" altLang="zh-CN"/>
              <a:t>}</a:t>
            </a:r>
            <a:r>
              <a:rPr lang="zh-CN" altLang="en-US"/>
              <a:t>。</a:t>
            </a:r>
            <a:endParaRPr lang="zh-CN" altLang="en-US"/>
          </a:p>
          <a:p>
            <a:pPr lvl="1" eaLnBrk="1" hangingPunct="1">
              <a:lnSpc>
                <a:spcPct val="90000"/>
              </a:lnSpc>
              <a:buFont typeface="Wingdings" panose="05000000000000000000" pitchFamily="2" charset="2"/>
              <a:buNone/>
            </a:pPr>
            <a:r>
              <a:rPr lang="zh-CN" altLang="en-US"/>
              <a:t>求（</a:t>
            </a:r>
            <a:r>
              <a:rPr lang="en-US" altLang="zh-CN" i="1"/>
              <a:t>AB</a:t>
            </a:r>
            <a:r>
              <a:rPr lang="zh-CN" altLang="en-US"/>
              <a:t>）</a:t>
            </a:r>
            <a:r>
              <a:rPr lang="en-US" altLang="zh-CN" i="1" baseline="-25000"/>
              <a:t>F</a:t>
            </a:r>
            <a:r>
              <a:rPr lang="en-US" altLang="zh-CN" i="1" baseline="30000"/>
              <a:t>+</a:t>
            </a:r>
            <a:r>
              <a:rPr lang="en-US" altLang="zh-CN"/>
              <a:t> </a:t>
            </a:r>
            <a:r>
              <a:rPr lang="zh-CN" altLang="en-US"/>
              <a:t>。</a:t>
            </a:r>
            <a:endParaRPr lang="zh-CN" altLang="en-US"/>
          </a:p>
          <a:p>
            <a:pPr eaLnBrk="1" hangingPunct="1">
              <a:lnSpc>
                <a:spcPct val="110000"/>
              </a:lnSpc>
              <a:spcBef>
                <a:spcPct val="60000"/>
              </a:spcBef>
              <a:buFont typeface="Wingdings" panose="05000000000000000000" pitchFamily="2" charset="2"/>
              <a:buNone/>
            </a:pPr>
            <a:r>
              <a:rPr lang="zh-CN" altLang="en-US" sz="2400"/>
              <a:t>解  设</a:t>
            </a:r>
            <a:r>
              <a:rPr lang="en-US" altLang="zh-CN" sz="2400" i="1"/>
              <a:t>X</a:t>
            </a:r>
            <a:r>
              <a:rPr lang="zh-CN" altLang="en-US" sz="2400" i="1" baseline="30000"/>
              <a:t>（</a:t>
            </a:r>
            <a:r>
              <a:rPr lang="en-US" altLang="zh-CN" sz="2400" i="1" baseline="30000"/>
              <a:t>0</a:t>
            </a:r>
            <a:r>
              <a:rPr lang="zh-CN" altLang="en-US" sz="2400" i="1" baseline="30000"/>
              <a:t>）</a:t>
            </a:r>
            <a:r>
              <a:rPr lang="en-US" altLang="zh-CN" sz="2400"/>
              <a:t>=</a:t>
            </a:r>
            <a:r>
              <a:rPr lang="en-US" altLang="zh-CN" sz="2400" i="1"/>
              <a:t>AB</a:t>
            </a:r>
            <a:r>
              <a:rPr lang="zh-CN" altLang="en-US" sz="2400"/>
              <a:t>；</a:t>
            </a:r>
            <a:endParaRPr lang="zh-CN" altLang="en-US" sz="2800"/>
          </a:p>
          <a:p>
            <a:pPr lvl="1" eaLnBrk="1" hangingPunct="1">
              <a:lnSpc>
                <a:spcPct val="110000"/>
              </a:lnSpc>
              <a:buFont typeface="Wingdings" panose="05000000000000000000" pitchFamily="2" charset="2"/>
              <a:buNone/>
            </a:pPr>
            <a:r>
              <a:rPr lang="en-US" altLang="zh-CN"/>
              <a:t>(1)</a:t>
            </a:r>
            <a:r>
              <a:rPr lang="zh-CN" altLang="en-US"/>
              <a:t>计算</a:t>
            </a:r>
            <a:r>
              <a:rPr lang="en-US" altLang="zh-CN" i="1"/>
              <a:t>X</a:t>
            </a:r>
            <a:r>
              <a:rPr lang="zh-CN" altLang="en-US" i="1" baseline="30000"/>
              <a:t>（</a:t>
            </a:r>
            <a:r>
              <a:rPr lang="en-US" altLang="zh-CN" i="1" baseline="30000"/>
              <a:t>1</a:t>
            </a:r>
            <a:r>
              <a:rPr lang="zh-CN" altLang="en-US" i="1" baseline="30000"/>
              <a:t>）</a:t>
            </a:r>
            <a:r>
              <a:rPr lang="en-US" altLang="zh-CN"/>
              <a:t>:  </a:t>
            </a:r>
            <a:r>
              <a:rPr lang="zh-CN" altLang="en-US" sz="2000"/>
              <a:t>逐一的扫描</a:t>
            </a:r>
            <a:r>
              <a:rPr lang="en-US" altLang="zh-CN" sz="2000" i="1"/>
              <a:t>F</a:t>
            </a:r>
            <a:r>
              <a:rPr lang="zh-CN" altLang="en-US" sz="2000"/>
              <a:t>集合中各个函数依赖，找左部为</a:t>
            </a:r>
            <a:r>
              <a:rPr lang="en-US" altLang="zh-CN" sz="2000" i="1"/>
              <a:t>A</a:t>
            </a:r>
            <a:r>
              <a:rPr lang="zh-CN" altLang="en-US" sz="2000"/>
              <a:t>，</a:t>
            </a:r>
            <a:r>
              <a:rPr lang="en-US" altLang="zh-CN" sz="2000" i="1"/>
              <a:t>B</a:t>
            </a:r>
            <a:r>
              <a:rPr lang="zh-CN" altLang="en-US" sz="2000"/>
              <a:t>或</a:t>
            </a:r>
            <a:r>
              <a:rPr lang="en-US" altLang="zh-CN" sz="2000" i="1"/>
              <a:t>AB</a:t>
            </a:r>
            <a:r>
              <a:rPr lang="zh-CN" altLang="en-US" sz="2000"/>
              <a:t>的函数依赖。得到两个：</a:t>
            </a:r>
            <a:endParaRPr lang="zh-CN" altLang="en-US" sz="2000"/>
          </a:p>
          <a:p>
            <a:pPr lvl="1" eaLnBrk="1" hangingPunct="1">
              <a:lnSpc>
                <a:spcPct val="110000"/>
              </a:lnSpc>
              <a:buFont typeface="Wingdings" panose="05000000000000000000" pitchFamily="2" charset="2"/>
              <a:buNone/>
            </a:pPr>
            <a:r>
              <a:rPr lang="zh-CN" altLang="en-US" sz="2000"/>
              <a:t>             </a:t>
            </a:r>
            <a:r>
              <a:rPr lang="en-US" altLang="zh-CN" sz="2000" i="1"/>
              <a:t>AB</a:t>
            </a:r>
            <a:r>
              <a:rPr lang="en-US" altLang="zh-CN" sz="2000"/>
              <a:t>→</a:t>
            </a:r>
            <a:r>
              <a:rPr lang="en-US" altLang="zh-CN" sz="2000" i="1"/>
              <a:t>C</a:t>
            </a:r>
            <a:r>
              <a:rPr lang="zh-CN" altLang="en-US" sz="2000"/>
              <a:t>，</a:t>
            </a:r>
            <a:r>
              <a:rPr lang="en-US" altLang="zh-CN" sz="2000" i="1"/>
              <a:t>B</a:t>
            </a:r>
            <a:r>
              <a:rPr lang="en-US" altLang="zh-CN" sz="2000"/>
              <a:t>→</a:t>
            </a:r>
            <a:r>
              <a:rPr lang="en-US" altLang="zh-CN" sz="2000" i="1"/>
              <a:t>D</a:t>
            </a:r>
            <a:r>
              <a:rPr lang="zh-CN" altLang="en-US" sz="2000"/>
              <a:t>。</a:t>
            </a:r>
            <a:endParaRPr lang="zh-CN" altLang="en-US"/>
          </a:p>
          <a:p>
            <a:pPr lvl="1" eaLnBrk="1" hangingPunct="1">
              <a:lnSpc>
                <a:spcPct val="110000"/>
              </a:lnSpc>
              <a:buFont typeface="Wingdings" panose="05000000000000000000" pitchFamily="2" charset="2"/>
              <a:buNone/>
            </a:pPr>
            <a:r>
              <a:rPr lang="zh-CN" altLang="en-US"/>
              <a:t>   于是</a:t>
            </a:r>
            <a:r>
              <a:rPr lang="en-US" altLang="zh-CN" i="1"/>
              <a:t>X</a:t>
            </a:r>
            <a:r>
              <a:rPr lang="zh-CN" altLang="en-US" i="1" baseline="30000"/>
              <a:t>（</a:t>
            </a:r>
            <a:r>
              <a:rPr lang="en-US" altLang="zh-CN" i="1" baseline="30000"/>
              <a:t>1</a:t>
            </a:r>
            <a:r>
              <a:rPr lang="zh-CN" altLang="en-US" i="1" baseline="30000"/>
              <a:t>）</a:t>
            </a:r>
            <a:r>
              <a:rPr lang="en-US" altLang="zh-CN"/>
              <a:t>=</a:t>
            </a:r>
            <a:r>
              <a:rPr lang="en-US" altLang="zh-CN" i="1"/>
              <a:t>AB</a:t>
            </a:r>
            <a:r>
              <a:rPr lang="en-US" altLang="zh-CN"/>
              <a:t>∪</a:t>
            </a:r>
            <a:r>
              <a:rPr lang="en-US" altLang="zh-CN" i="1"/>
              <a:t>CD</a:t>
            </a:r>
            <a:r>
              <a:rPr lang="en-US" altLang="zh-CN"/>
              <a:t>=</a:t>
            </a:r>
            <a:r>
              <a:rPr lang="en-US" altLang="zh-CN" i="1"/>
              <a:t>ABCD</a:t>
            </a:r>
            <a:r>
              <a:rPr lang="zh-CN" altLang="en-US"/>
              <a:t>。</a:t>
            </a:r>
            <a:endParaRPr lang="zh-CN" altLang="en-US"/>
          </a:p>
        </p:txBody>
      </p:sp>
      <p:sp>
        <p:nvSpPr>
          <p:cNvPr id="4" name="日期占位符 3"/>
          <p:cNvSpPr>
            <a:spLocks noGrp="1"/>
          </p:cNvSpPr>
          <p:nvPr>
            <p:ph type="dt" sz="quarter" idx="10"/>
          </p:nvPr>
        </p:nvSpPr>
        <p:spPr/>
        <p:txBody>
          <a:bodyPr/>
          <a:lstStyle/>
          <a:p>
            <a:pPr>
              <a:defRPr/>
            </a:pPr>
            <a:fld id="{B1943A2A-985E-4576-9FBA-60B0E5915DA3}" type="datetime1">
              <a:rPr lang="zh-CN" altLang="en-US"/>
            </a:fld>
            <a:endParaRPr lang="en-US" altLang="zh-CN"/>
          </a:p>
        </p:txBody>
      </p:sp>
      <p:sp>
        <p:nvSpPr>
          <p:cNvPr id="1034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9475">
                                            <p:txEl>
                                              <p:pRg st="5" end="5"/>
                                            </p:txEl>
                                          </p:spTgt>
                                        </p:tgtEl>
                                        <p:attrNameLst>
                                          <p:attrName>style.visibility</p:attrName>
                                        </p:attrNameLst>
                                      </p:cBhvr>
                                      <p:to>
                                        <p:strVal val="visible"/>
                                      </p:to>
                                    </p:set>
                                    <p:animEffect transition="in" filter="blinds(horizontal)">
                                      <p:cBhvr>
                                        <p:cTn id="7" dur="500"/>
                                        <p:tgtEl>
                                          <p:spTgt spid="48947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9475">
                                            <p:txEl>
                                              <p:pRg st="6" end="6"/>
                                            </p:txEl>
                                          </p:spTgt>
                                        </p:tgtEl>
                                        <p:attrNameLst>
                                          <p:attrName>style.visibility</p:attrName>
                                        </p:attrNameLst>
                                      </p:cBhvr>
                                      <p:to>
                                        <p:strVal val="visible"/>
                                      </p:to>
                                    </p:set>
                                    <p:animEffect transition="in" filter="blinds(horizontal)">
                                      <p:cBhvr>
                                        <p:cTn id="12" dur="500"/>
                                        <p:tgtEl>
                                          <p:spTgt spid="48947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89475">
                                            <p:txEl>
                                              <p:pRg st="7" end="7"/>
                                            </p:txEl>
                                          </p:spTgt>
                                        </p:tgtEl>
                                        <p:attrNameLst>
                                          <p:attrName>style.visibility</p:attrName>
                                        </p:attrNameLst>
                                      </p:cBhvr>
                                      <p:to>
                                        <p:strVal val="visible"/>
                                      </p:to>
                                    </p:set>
                                    <p:animEffect transition="in" filter="blinds(horizontal)">
                                      <p:cBhvr>
                                        <p:cTn id="17" dur="500"/>
                                        <p:tgtEl>
                                          <p:spTgt spid="4894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p:cNvSpPr>
          <p:nvPr>
            <p:ph type="title"/>
          </p:nvPr>
        </p:nvSpPr>
        <p:spPr/>
        <p:txBody>
          <a:bodyPr/>
          <a:lstStyle/>
          <a:p>
            <a:pPr eaLnBrk="1" hangingPunct="1"/>
            <a:r>
              <a:rPr lang="zh-CN" altLang="en-US"/>
              <a:t>函数依赖闭包</a:t>
            </a:r>
            <a:endParaRPr lang="zh-CN" altLang="en-US"/>
          </a:p>
        </p:txBody>
      </p:sp>
      <p:sp>
        <p:nvSpPr>
          <p:cNvPr id="490499" name="Rectangle 3"/>
          <p:cNvSpPr>
            <a:spLocks noGrp="1" noRot="1"/>
          </p:cNvSpPr>
          <p:nvPr>
            <p:ph idx="1"/>
          </p:nvPr>
        </p:nvSpPr>
        <p:spPr/>
        <p:txBody>
          <a:bodyPr/>
          <a:lstStyle/>
          <a:p>
            <a:pPr eaLnBrk="1" hangingPunct="1">
              <a:lnSpc>
                <a:spcPct val="120000"/>
              </a:lnSpc>
              <a:buFont typeface="Wingdings" panose="05000000000000000000" pitchFamily="2" charset="2"/>
              <a:buNone/>
            </a:pPr>
            <a:r>
              <a:rPr lang="en-US" altLang="zh-CN" sz="2400"/>
              <a:t>(2)</a:t>
            </a:r>
            <a:r>
              <a:rPr lang="zh-CN" altLang="en-US" sz="2400"/>
              <a:t>因为</a:t>
            </a:r>
            <a:r>
              <a:rPr lang="en-US" altLang="zh-CN" sz="2400"/>
              <a:t>X</a:t>
            </a:r>
            <a:r>
              <a:rPr lang="zh-CN" altLang="en-US" sz="2400" i="1" baseline="30000"/>
              <a:t>（</a:t>
            </a:r>
            <a:r>
              <a:rPr lang="en-US" altLang="zh-CN" sz="2400" i="1" baseline="30000"/>
              <a:t>0</a:t>
            </a:r>
            <a:r>
              <a:rPr lang="zh-CN" altLang="en-US" sz="2400" i="1" baseline="30000"/>
              <a:t>）</a:t>
            </a:r>
            <a:r>
              <a:rPr lang="zh-CN" altLang="en-US" sz="2400"/>
              <a:t>≠ </a:t>
            </a:r>
            <a:r>
              <a:rPr lang="en-US" altLang="zh-CN" sz="2400" i="1"/>
              <a:t>X</a:t>
            </a:r>
            <a:r>
              <a:rPr lang="zh-CN" altLang="en-US" sz="2400" i="1" baseline="30000"/>
              <a:t>（</a:t>
            </a:r>
            <a:r>
              <a:rPr lang="en-US" altLang="zh-CN" sz="2400" i="1" baseline="30000"/>
              <a:t>1</a:t>
            </a:r>
            <a:r>
              <a:rPr lang="zh-CN" altLang="en-US" sz="2400" i="1" baseline="30000"/>
              <a:t>）</a:t>
            </a:r>
            <a:r>
              <a:rPr lang="zh-CN" altLang="en-US" sz="2400"/>
              <a:t> ，所以再找出左部为</a:t>
            </a:r>
            <a:r>
              <a:rPr lang="en-US" altLang="zh-CN" sz="2400" i="1"/>
              <a:t>ABCD</a:t>
            </a:r>
            <a:r>
              <a:rPr lang="zh-CN" altLang="en-US" sz="2400"/>
              <a:t>子集的那些函数依赖，又得到</a:t>
            </a:r>
            <a:r>
              <a:rPr lang="en-US" altLang="zh-CN" sz="2400" i="1"/>
              <a:t>AB</a:t>
            </a:r>
            <a:r>
              <a:rPr lang="en-US" altLang="zh-CN" sz="2400"/>
              <a:t>→</a:t>
            </a:r>
            <a:r>
              <a:rPr lang="en-US" altLang="zh-CN" sz="2400" i="1"/>
              <a:t>C</a:t>
            </a:r>
            <a:r>
              <a:rPr lang="zh-CN" altLang="en-US" sz="2400"/>
              <a:t>，</a:t>
            </a:r>
            <a:r>
              <a:rPr lang="en-US" altLang="zh-CN" sz="2400" i="1"/>
              <a:t>B</a:t>
            </a:r>
            <a:r>
              <a:rPr lang="en-US" altLang="zh-CN" sz="2400"/>
              <a:t>→</a:t>
            </a:r>
            <a:r>
              <a:rPr lang="en-US" altLang="zh-CN" sz="2400" i="1"/>
              <a:t>D</a:t>
            </a:r>
            <a:r>
              <a:rPr lang="zh-CN" altLang="en-US" sz="2400"/>
              <a:t>， </a:t>
            </a:r>
            <a:r>
              <a:rPr lang="en-US" altLang="zh-CN" sz="2400" i="1"/>
              <a:t>C</a:t>
            </a:r>
            <a:r>
              <a:rPr lang="en-US" altLang="zh-CN" sz="2400"/>
              <a:t>→</a:t>
            </a:r>
            <a:r>
              <a:rPr lang="en-US" altLang="zh-CN" sz="2400" i="1"/>
              <a:t>E</a:t>
            </a:r>
            <a:r>
              <a:rPr lang="zh-CN" altLang="en-US" sz="2400"/>
              <a:t>，</a:t>
            </a:r>
            <a:r>
              <a:rPr lang="en-US" altLang="zh-CN" sz="2400" i="1"/>
              <a:t>AC</a:t>
            </a:r>
            <a:r>
              <a:rPr lang="en-US" altLang="zh-CN" sz="2400"/>
              <a:t>→</a:t>
            </a:r>
            <a:r>
              <a:rPr lang="en-US" altLang="zh-CN" sz="2400" i="1"/>
              <a:t>B</a:t>
            </a:r>
            <a:r>
              <a:rPr lang="zh-CN" altLang="en-US" sz="2400"/>
              <a:t>，</a:t>
            </a:r>
            <a:endParaRPr lang="zh-CN" altLang="en-US" sz="2400"/>
          </a:p>
          <a:p>
            <a:pPr eaLnBrk="1" hangingPunct="1">
              <a:lnSpc>
                <a:spcPct val="120000"/>
              </a:lnSpc>
              <a:buFont typeface="Wingdings" panose="05000000000000000000" pitchFamily="2" charset="2"/>
              <a:buNone/>
            </a:pPr>
            <a:r>
              <a:rPr lang="zh-CN" altLang="en-US" sz="2400"/>
              <a:t>    于是</a:t>
            </a:r>
            <a:r>
              <a:rPr lang="en-US" altLang="zh-CN" sz="2400" i="1"/>
              <a:t>X</a:t>
            </a:r>
            <a:r>
              <a:rPr lang="zh-CN" altLang="en-US" sz="2400" i="1" baseline="30000"/>
              <a:t>（</a:t>
            </a:r>
            <a:r>
              <a:rPr lang="en-US" altLang="zh-CN" sz="2400" i="1" baseline="30000"/>
              <a:t>2</a:t>
            </a:r>
            <a:r>
              <a:rPr lang="zh-CN" altLang="en-US" sz="2400" i="1" baseline="30000"/>
              <a:t>）</a:t>
            </a:r>
            <a:r>
              <a:rPr lang="en-US" altLang="zh-CN" sz="2400"/>
              <a:t>=</a:t>
            </a:r>
            <a:r>
              <a:rPr lang="en-US" altLang="zh-CN" sz="2400" i="1"/>
              <a:t>X</a:t>
            </a:r>
            <a:r>
              <a:rPr lang="zh-CN" altLang="en-US" sz="2400" i="1" baseline="30000"/>
              <a:t>（</a:t>
            </a:r>
            <a:r>
              <a:rPr lang="en-US" altLang="zh-CN" sz="2400" i="1" baseline="30000"/>
              <a:t>1</a:t>
            </a:r>
            <a:r>
              <a:rPr lang="zh-CN" altLang="en-US" sz="2400" i="1" baseline="30000"/>
              <a:t>）</a:t>
            </a:r>
            <a:r>
              <a:rPr lang="zh-CN" altLang="en-US" sz="2400"/>
              <a:t>∪</a:t>
            </a:r>
            <a:r>
              <a:rPr lang="en-US" altLang="zh-CN" sz="2400" i="1"/>
              <a:t>BCDE</a:t>
            </a:r>
            <a:r>
              <a:rPr lang="en-US" altLang="zh-CN" sz="2400"/>
              <a:t>=</a:t>
            </a:r>
            <a:r>
              <a:rPr lang="en-US" altLang="zh-CN" sz="2400" i="1"/>
              <a:t>ABCDE</a:t>
            </a:r>
            <a:r>
              <a:rPr lang="zh-CN" altLang="en-US" sz="2400"/>
              <a:t>。</a:t>
            </a:r>
            <a:endParaRPr lang="zh-CN" altLang="en-US" sz="2400"/>
          </a:p>
          <a:p>
            <a:pPr eaLnBrk="1" hangingPunct="1">
              <a:lnSpc>
                <a:spcPct val="120000"/>
              </a:lnSpc>
              <a:spcBef>
                <a:spcPct val="90000"/>
              </a:spcBef>
              <a:buFont typeface="Wingdings" panose="05000000000000000000" pitchFamily="2" charset="2"/>
              <a:buNone/>
            </a:pPr>
            <a:r>
              <a:rPr lang="en-US" altLang="zh-CN" sz="2400"/>
              <a:t>(3)</a:t>
            </a:r>
            <a:r>
              <a:rPr lang="zh-CN" altLang="en-US" sz="2400"/>
              <a:t>因为</a:t>
            </a:r>
            <a:r>
              <a:rPr lang="en-US" altLang="zh-CN" sz="2400" i="1"/>
              <a:t>X</a:t>
            </a:r>
            <a:r>
              <a:rPr lang="zh-CN" altLang="en-US" sz="2400" i="1" baseline="30000"/>
              <a:t>（</a:t>
            </a:r>
            <a:r>
              <a:rPr lang="en-US" altLang="zh-CN" sz="2400" i="1" baseline="30000"/>
              <a:t>2</a:t>
            </a:r>
            <a:r>
              <a:rPr lang="zh-CN" altLang="en-US" sz="2400" i="1" baseline="30000"/>
              <a:t>）</a:t>
            </a:r>
            <a:r>
              <a:rPr lang="en-US" altLang="zh-CN" sz="2400"/>
              <a:t>=U</a:t>
            </a:r>
            <a:r>
              <a:rPr lang="zh-CN" altLang="en-US" sz="2400"/>
              <a:t>，算法终止</a:t>
            </a:r>
            <a:endParaRPr lang="zh-CN" altLang="en-US" sz="2400"/>
          </a:p>
          <a:p>
            <a:pPr eaLnBrk="1" hangingPunct="1">
              <a:lnSpc>
                <a:spcPct val="120000"/>
              </a:lnSpc>
              <a:spcBef>
                <a:spcPct val="90000"/>
              </a:spcBef>
              <a:buFont typeface="Wingdings" panose="05000000000000000000" pitchFamily="2" charset="2"/>
              <a:buNone/>
            </a:pPr>
            <a:r>
              <a:rPr lang="zh-CN" altLang="en-US" sz="2400"/>
              <a:t>所以（</a:t>
            </a:r>
            <a:r>
              <a:rPr lang="en-US" altLang="zh-CN" sz="2400" i="1"/>
              <a:t>AB</a:t>
            </a:r>
            <a:r>
              <a:rPr lang="zh-CN" altLang="en-US" sz="2400"/>
              <a:t>）</a:t>
            </a:r>
            <a:r>
              <a:rPr lang="en-US" altLang="zh-CN" sz="2400" i="1" baseline="-25000"/>
              <a:t>F</a:t>
            </a:r>
            <a:r>
              <a:rPr lang="en-US" altLang="zh-CN" sz="2400" i="1" baseline="30000"/>
              <a:t>+</a:t>
            </a:r>
            <a:r>
              <a:rPr lang="en-US" altLang="zh-CN" sz="2400"/>
              <a:t> =</a:t>
            </a:r>
            <a:r>
              <a:rPr lang="en-US" altLang="zh-CN" sz="2400" i="1"/>
              <a:t>ABCDE</a:t>
            </a:r>
            <a:r>
              <a:rPr lang="zh-CN" altLang="en-US" sz="2400"/>
              <a:t>。</a:t>
            </a:r>
            <a:endParaRPr lang="zh-CN" altLang="en-US" sz="2400"/>
          </a:p>
          <a:p>
            <a:pPr eaLnBrk="1" hangingPunct="1">
              <a:lnSpc>
                <a:spcPct val="120000"/>
              </a:lnSpc>
              <a:buFont typeface="Wingdings" panose="05000000000000000000" pitchFamily="2" charset="2"/>
              <a:buNone/>
            </a:pPr>
            <a:endParaRPr lang="en-US" altLang="zh-CN" sz="2400"/>
          </a:p>
        </p:txBody>
      </p:sp>
      <p:sp>
        <p:nvSpPr>
          <p:cNvPr id="4" name="日期占位符 3"/>
          <p:cNvSpPr>
            <a:spLocks noGrp="1"/>
          </p:cNvSpPr>
          <p:nvPr>
            <p:ph type="dt" sz="quarter" idx="10"/>
          </p:nvPr>
        </p:nvSpPr>
        <p:spPr/>
        <p:txBody>
          <a:bodyPr/>
          <a:lstStyle/>
          <a:p>
            <a:pPr>
              <a:defRPr/>
            </a:pPr>
            <a:fld id="{B4BA1EFA-1E21-45C0-A2E6-0F3893373A1D}" type="datetime1">
              <a:rPr lang="zh-CN" altLang="en-US"/>
            </a:fld>
            <a:endParaRPr lang="en-US" altLang="zh-CN"/>
          </a:p>
        </p:txBody>
      </p:sp>
      <p:sp>
        <p:nvSpPr>
          <p:cNvPr id="1044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0499">
                                            <p:txEl>
                                              <p:pRg st="0" end="0"/>
                                            </p:txEl>
                                          </p:spTgt>
                                        </p:tgtEl>
                                        <p:attrNameLst>
                                          <p:attrName>style.visibility</p:attrName>
                                        </p:attrNameLst>
                                      </p:cBhvr>
                                      <p:to>
                                        <p:strVal val="visible"/>
                                      </p:to>
                                    </p:set>
                                    <p:animEffect transition="in" filter="blinds(horizontal)">
                                      <p:cBhvr>
                                        <p:cTn id="7" dur="500"/>
                                        <p:tgtEl>
                                          <p:spTgt spid="4904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0499">
                                            <p:txEl>
                                              <p:pRg st="1" end="1"/>
                                            </p:txEl>
                                          </p:spTgt>
                                        </p:tgtEl>
                                        <p:attrNameLst>
                                          <p:attrName>style.visibility</p:attrName>
                                        </p:attrNameLst>
                                      </p:cBhvr>
                                      <p:to>
                                        <p:strVal val="visible"/>
                                      </p:to>
                                    </p:set>
                                    <p:animEffect transition="in" filter="blinds(horizontal)">
                                      <p:cBhvr>
                                        <p:cTn id="12" dur="500"/>
                                        <p:tgtEl>
                                          <p:spTgt spid="4904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0499">
                                            <p:txEl>
                                              <p:pRg st="2" end="2"/>
                                            </p:txEl>
                                          </p:spTgt>
                                        </p:tgtEl>
                                        <p:attrNameLst>
                                          <p:attrName>style.visibility</p:attrName>
                                        </p:attrNameLst>
                                      </p:cBhvr>
                                      <p:to>
                                        <p:strVal val="visible"/>
                                      </p:to>
                                    </p:set>
                                    <p:animEffect transition="in" filter="blinds(horizontal)">
                                      <p:cBhvr>
                                        <p:cTn id="17" dur="500"/>
                                        <p:tgtEl>
                                          <p:spTgt spid="4904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0499">
                                            <p:txEl>
                                              <p:pRg st="3" end="3"/>
                                            </p:txEl>
                                          </p:spTgt>
                                        </p:tgtEl>
                                        <p:attrNameLst>
                                          <p:attrName>style.visibility</p:attrName>
                                        </p:attrNameLst>
                                      </p:cBhvr>
                                      <p:to>
                                        <p:strVal val="visible"/>
                                      </p:to>
                                    </p:set>
                                    <p:animEffect transition="in" filter="blinds(horizontal)">
                                      <p:cBhvr>
                                        <p:cTn id="22" dur="500"/>
                                        <p:tgtEl>
                                          <p:spTgt spid="4904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B377D8A8-5ABB-4CFA-964F-1082D5E977E6}" type="slidenum">
              <a:rPr lang="en-US" altLang="zh-CN" smtClean="0">
                <a:solidFill>
                  <a:srgbClr val="045C75"/>
                </a:solidFill>
              </a:rPr>
            </a:fld>
            <a:endParaRPr lang="en-US" altLang="zh-CN">
              <a:solidFill>
                <a:srgbClr val="045C75"/>
              </a:solidFill>
            </a:endParaRPr>
          </a:p>
        </p:txBody>
      </p:sp>
      <p:pic>
        <p:nvPicPr>
          <p:cNvPr id="104451" name="内容占位符 6"/>
          <p:cNvPicPr>
            <a:picLocks noGrp="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863600" y="763588"/>
            <a:ext cx="7416800" cy="5561012"/>
          </a:xfrm>
        </p:spPr>
      </p:pic>
      <p:sp>
        <p:nvSpPr>
          <p:cNvPr id="8" name="矩形 7"/>
          <p:cNvSpPr/>
          <p:nvPr/>
        </p:nvSpPr>
        <p:spPr>
          <a:xfrm>
            <a:off x="5364163" y="4581525"/>
            <a:ext cx="2560637" cy="36036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chor="ctr"/>
          <a:lstStyle/>
          <a:p>
            <a:pPr algn="ctr">
              <a:defRPr/>
            </a:pPr>
            <a:endParaRPr lang="zh-CN" altLang="en-US"/>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3" name="Rectangle 3"/>
          <p:cNvSpPr>
            <a:spLocks noGrp="1" noRot="1"/>
          </p:cNvSpPr>
          <p:nvPr>
            <p:ph idx="1"/>
          </p:nvPr>
        </p:nvSpPr>
        <p:spPr>
          <a:xfrm>
            <a:off x="395288" y="2133600"/>
            <a:ext cx="8137525" cy="3357563"/>
          </a:xfrm>
        </p:spPr>
        <p:txBody>
          <a:bodyPr/>
          <a:lstStyle/>
          <a:p>
            <a:pPr eaLnBrk="1" hangingPunct="1">
              <a:buFont typeface="Wingdings" panose="05000000000000000000" pitchFamily="2" charset="2"/>
              <a:buNone/>
            </a:pPr>
            <a:r>
              <a:rPr lang="zh-CN" altLang="en-US"/>
              <a:t>设</a:t>
            </a:r>
            <a:r>
              <a:rPr lang="en-US" altLang="zh-CN"/>
              <a:t>R</a:t>
            </a:r>
            <a:r>
              <a:rPr lang="zh-CN" altLang="en-US"/>
              <a:t>（</a:t>
            </a:r>
            <a:r>
              <a:rPr lang="en-US" altLang="zh-CN"/>
              <a:t>U</a:t>
            </a:r>
            <a:r>
              <a:rPr lang="zh-CN" altLang="en-US"/>
              <a:t>，</a:t>
            </a:r>
            <a:r>
              <a:rPr lang="en-US" altLang="zh-CN"/>
              <a:t>F</a:t>
            </a:r>
            <a:r>
              <a:rPr lang="zh-CN" altLang="en-US"/>
              <a:t>），其中</a:t>
            </a:r>
            <a:r>
              <a:rPr lang="en-US" altLang="zh-CN"/>
              <a:t>U={A,B,C,D,E,G}</a:t>
            </a:r>
            <a:r>
              <a:rPr lang="zh-CN" altLang="en-US"/>
              <a:t>，</a:t>
            </a:r>
            <a:endParaRPr lang="zh-CN" altLang="en-US"/>
          </a:p>
          <a:p>
            <a:pPr eaLnBrk="1" hangingPunct="1">
              <a:buFont typeface="Wingdings" panose="05000000000000000000" pitchFamily="2" charset="2"/>
              <a:buNone/>
            </a:pPr>
            <a:r>
              <a:rPr lang="en-US" altLang="zh-CN"/>
              <a:t>F={AB-&gt;C,C-&gt;A,BC-&gt;D,ACD-&gt;B,</a:t>
            </a:r>
            <a:endParaRPr lang="en-US" altLang="zh-CN"/>
          </a:p>
          <a:p>
            <a:pPr eaLnBrk="1" hangingPunct="1">
              <a:buFont typeface="Wingdings" panose="05000000000000000000" pitchFamily="2" charset="2"/>
              <a:buNone/>
            </a:pPr>
            <a:r>
              <a:rPr lang="en-US" altLang="zh-CN"/>
              <a:t>D-&gt;EG,BE-&gt;C, CG-&gt;BD,CE-&gt;AG}</a:t>
            </a:r>
            <a:endParaRPr lang="en-US" altLang="zh-CN"/>
          </a:p>
          <a:p>
            <a:pPr eaLnBrk="1" hangingPunct="1">
              <a:buFont typeface="Wingdings" panose="05000000000000000000" pitchFamily="2" charset="2"/>
              <a:buNone/>
            </a:pPr>
            <a:r>
              <a:rPr lang="zh-CN" altLang="en-US"/>
              <a:t>求</a:t>
            </a:r>
            <a:r>
              <a:rPr lang="en-US" altLang="zh-CN"/>
              <a:t>(BD)</a:t>
            </a:r>
            <a:r>
              <a:rPr lang="en-US" altLang="zh-CN" baseline="30000"/>
              <a:t>+</a:t>
            </a:r>
            <a:endParaRPr lang="en-US" altLang="zh-CN" baseline="30000"/>
          </a:p>
          <a:p>
            <a:pPr eaLnBrk="1" hangingPunct="1">
              <a:buFont typeface="Wingdings" panose="05000000000000000000" pitchFamily="2" charset="2"/>
              <a:buNone/>
            </a:pPr>
            <a:r>
              <a:rPr lang="en-US" altLang="zh-CN"/>
              <a:t>(BD)</a:t>
            </a:r>
            <a:r>
              <a:rPr lang="en-US" altLang="zh-CN" baseline="30000"/>
              <a:t>+</a:t>
            </a:r>
            <a:r>
              <a:rPr lang="en-US" altLang="zh-CN"/>
              <a:t> =U</a:t>
            </a:r>
            <a:endParaRPr lang="en-US" altLang="zh-CN"/>
          </a:p>
        </p:txBody>
      </p:sp>
      <p:sp>
        <p:nvSpPr>
          <p:cNvPr id="3" name="日期占位符 3"/>
          <p:cNvSpPr>
            <a:spLocks noGrp="1"/>
          </p:cNvSpPr>
          <p:nvPr>
            <p:ph type="dt" sz="quarter" idx="10"/>
          </p:nvPr>
        </p:nvSpPr>
        <p:spPr/>
        <p:txBody>
          <a:bodyPr/>
          <a:lstStyle/>
          <a:p>
            <a:pPr>
              <a:defRPr/>
            </a:pPr>
            <a:fld id="{DED7AEB2-E7A4-4227-9C5E-32CB79D9FC20}" type="datetime1">
              <a:rPr lang="zh-CN" altLang="en-US"/>
            </a:fld>
            <a:endParaRPr lang="en-US" altLang="zh-CN"/>
          </a:p>
        </p:txBody>
      </p:sp>
      <p:sp>
        <p:nvSpPr>
          <p:cNvPr id="105476"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723">
                                            <p:txEl>
                                              <p:pRg st="4" end="4"/>
                                            </p:txEl>
                                          </p:spTgt>
                                        </p:tgtEl>
                                        <p:attrNameLst>
                                          <p:attrName>style.visibility</p:attrName>
                                        </p:attrNameLst>
                                      </p:cBhvr>
                                      <p:to>
                                        <p:strVal val="visible"/>
                                      </p:to>
                                    </p:set>
                                    <p:animEffect transition="in" filter="blinds(horizontal)">
                                      <p:cBhvr>
                                        <p:cTn id="7" dur="500"/>
                                        <p:tgtEl>
                                          <p:spTgt spid="542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p:cNvSpPr>
          <p:nvPr>
            <p:ph type="title"/>
          </p:nvPr>
        </p:nvSpPr>
        <p:spPr/>
        <p:txBody>
          <a:bodyPr/>
          <a:lstStyle/>
          <a:p>
            <a:pPr eaLnBrk="1" hangingPunct="1"/>
            <a:r>
              <a:rPr lang="en-US" altLang="zh-CN"/>
              <a:t>5. </a:t>
            </a:r>
            <a:r>
              <a:rPr lang="zh-CN" altLang="en-US"/>
              <a:t>函数依赖集等价</a:t>
            </a:r>
            <a:endParaRPr lang="zh-CN" altLang="en-US"/>
          </a:p>
        </p:txBody>
      </p:sp>
      <p:sp>
        <p:nvSpPr>
          <p:cNvPr id="106499" name="Rectangle 3"/>
          <p:cNvSpPr>
            <a:spLocks noGrp="1" noRot="1"/>
          </p:cNvSpPr>
          <p:nvPr>
            <p:ph idx="1"/>
          </p:nvPr>
        </p:nvSpPr>
        <p:spPr/>
        <p:txBody>
          <a:bodyPr/>
          <a:lstStyle/>
          <a:p>
            <a:pPr eaLnBrk="1" hangingPunct="1">
              <a:lnSpc>
                <a:spcPct val="140000"/>
              </a:lnSpc>
              <a:spcBef>
                <a:spcPct val="70000"/>
              </a:spcBef>
              <a:buFont typeface="Wingdings" panose="05000000000000000000" pitchFamily="2" charset="2"/>
              <a:buNone/>
            </a:pPr>
            <a:r>
              <a:rPr lang="en-US" altLang="zh-CN"/>
              <a:t>	</a:t>
            </a:r>
            <a:r>
              <a:rPr lang="zh-CN" altLang="en-US"/>
              <a:t>定义</a:t>
            </a:r>
            <a:r>
              <a:rPr lang="en-US" altLang="zh-CN"/>
              <a:t>6.14  </a:t>
            </a:r>
            <a:r>
              <a:rPr lang="zh-CN" altLang="en-US"/>
              <a:t>如果</a:t>
            </a:r>
            <a:r>
              <a:rPr lang="en-US" altLang="zh-CN" i="1"/>
              <a:t>G</a:t>
            </a:r>
            <a:r>
              <a:rPr lang="en-US" altLang="zh-CN" baseline="30000"/>
              <a:t>+</a:t>
            </a:r>
            <a:r>
              <a:rPr lang="en-US" altLang="zh-CN"/>
              <a:t>=</a:t>
            </a:r>
            <a:r>
              <a:rPr lang="en-US" altLang="zh-CN" i="1"/>
              <a:t>F</a:t>
            </a:r>
            <a:r>
              <a:rPr lang="en-US" altLang="zh-CN" baseline="30000"/>
              <a:t>+</a:t>
            </a:r>
            <a:r>
              <a:rPr lang="zh-CN" altLang="en-US"/>
              <a:t>，就说函数依赖集</a:t>
            </a:r>
            <a:r>
              <a:rPr lang="en-US" altLang="zh-CN" i="1"/>
              <a:t>F</a:t>
            </a:r>
            <a:r>
              <a:rPr lang="zh-CN" altLang="en-US">
                <a:solidFill>
                  <a:schemeClr val="tx2"/>
                </a:solidFill>
              </a:rPr>
              <a:t>覆盖</a:t>
            </a:r>
            <a:r>
              <a:rPr lang="en-US" altLang="zh-CN" i="1"/>
              <a:t>G</a:t>
            </a:r>
            <a:r>
              <a:rPr lang="zh-CN" altLang="en-US"/>
              <a:t>（</a:t>
            </a:r>
            <a:r>
              <a:rPr lang="en-US" altLang="zh-CN" i="1"/>
              <a:t>F</a:t>
            </a:r>
            <a:r>
              <a:rPr lang="zh-CN" altLang="en-US"/>
              <a:t>是</a:t>
            </a:r>
            <a:r>
              <a:rPr lang="en-US" altLang="zh-CN" i="1"/>
              <a:t>G</a:t>
            </a:r>
            <a:r>
              <a:rPr lang="zh-CN" altLang="en-US"/>
              <a:t>的覆盖，或</a:t>
            </a:r>
            <a:r>
              <a:rPr lang="en-US" altLang="zh-CN" i="1"/>
              <a:t>G</a:t>
            </a:r>
            <a:r>
              <a:rPr lang="zh-CN" altLang="en-US"/>
              <a:t>是</a:t>
            </a:r>
            <a:r>
              <a:rPr lang="en-US" altLang="zh-CN" i="1"/>
              <a:t>F</a:t>
            </a:r>
            <a:r>
              <a:rPr lang="zh-CN" altLang="en-US"/>
              <a:t>的覆盖），或</a:t>
            </a:r>
            <a:r>
              <a:rPr lang="en-US" altLang="zh-CN" i="1"/>
              <a:t>F</a:t>
            </a:r>
            <a:r>
              <a:rPr lang="zh-CN" altLang="en-US"/>
              <a:t>与</a:t>
            </a:r>
            <a:r>
              <a:rPr lang="en-US" altLang="zh-CN" i="1"/>
              <a:t>G</a:t>
            </a:r>
            <a:r>
              <a:rPr lang="zh-CN" altLang="en-US">
                <a:solidFill>
                  <a:schemeClr val="hlink"/>
                </a:solidFill>
              </a:rPr>
              <a:t>等价</a:t>
            </a:r>
            <a:r>
              <a:rPr lang="zh-CN" altLang="en-US"/>
              <a:t>。</a:t>
            </a:r>
            <a:endParaRPr lang="zh-CN" altLang="en-US"/>
          </a:p>
        </p:txBody>
      </p:sp>
      <p:sp>
        <p:nvSpPr>
          <p:cNvPr id="4" name="日期占位符 3"/>
          <p:cNvSpPr>
            <a:spLocks noGrp="1"/>
          </p:cNvSpPr>
          <p:nvPr>
            <p:ph type="dt" sz="quarter" idx="10"/>
          </p:nvPr>
        </p:nvSpPr>
        <p:spPr/>
        <p:txBody>
          <a:bodyPr/>
          <a:lstStyle/>
          <a:p>
            <a:pPr>
              <a:defRPr/>
            </a:pPr>
            <a:fld id="{F2711E3B-33E2-4DE2-8DF8-4DBDE3B5037B}" type="datetime1">
              <a:rPr lang="zh-CN" altLang="en-US"/>
            </a:fld>
            <a:endParaRPr lang="en-US" altLang="zh-CN"/>
          </a:p>
        </p:txBody>
      </p:sp>
      <p:sp>
        <p:nvSpPr>
          <p:cNvPr id="1065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p:cNvSpPr>
          <p:nvPr>
            <p:ph type="title"/>
          </p:nvPr>
        </p:nvSpPr>
        <p:spPr/>
        <p:txBody>
          <a:bodyPr/>
          <a:lstStyle/>
          <a:p>
            <a:pPr eaLnBrk="1" hangingPunct="1"/>
            <a:r>
              <a:rPr lang="zh-CN" altLang="en-US"/>
              <a:t>函数依赖集等价的充要条件</a:t>
            </a:r>
            <a:endParaRPr lang="zh-CN" altLang="en-US" sz="4800"/>
          </a:p>
        </p:txBody>
      </p:sp>
      <p:sp>
        <p:nvSpPr>
          <p:cNvPr id="107523" name="Rectangle 3"/>
          <p:cNvSpPr>
            <a:spLocks noGrp="1" noRot="1"/>
          </p:cNvSpPr>
          <p:nvPr>
            <p:ph idx="1"/>
          </p:nvPr>
        </p:nvSpPr>
        <p:spPr/>
        <p:txBody>
          <a:bodyPr/>
          <a:lstStyle/>
          <a:p>
            <a:pPr algn="just" eaLnBrk="1" hangingPunct="1">
              <a:lnSpc>
                <a:spcPct val="110000"/>
              </a:lnSpc>
              <a:buFont typeface="Wingdings" panose="05000000000000000000" pitchFamily="2" charset="2"/>
              <a:buNone/>
            </a:pPr>
            <a:r>
              <a:rPr lang="en-US" altLang="zh-CN"/>
              <a:t>	</a:t>
            </a:r>
            <a:r>
              <a:rPr lang="zh-CN" altLang="en-US"/>
              <a:t>引理</a:t>
            </a:r>
            <a:r>
              <a:rPr lang="en-US" altLang="zh-CN"/>
              <a:t>6.3  </a:t>
            </a:r>
            <a:r>
              <a:rPr lang="en-US" altLang="zh-CN" i="1"/>
              <a:t>F</a:t>
            </a:r>
            <a:r>
              <a:rPr lang="en-US" altLang="zh-CN" baseline="30000"/>
              <a:t>+ </a:t>
            </a:r>
            <a:r>
              <a:rPr lang="en-US" altLang="zh-CN"/>
              <a:t>= </a:t>
            </a:r>
            <a:r>
              <a:rPr lang="en-US" altLang="zh-CN" i="1"/>
              <a:t>G</a:t>
            </a:r>
            <a:r>
              <a:rPr lang="en-US" altLang="zh-CN" baseline="30000"/>
              <a:t>+ </a:t>
            </a:r>
            <a:r>
              <a:rPr lang="zh-CN" altLang="en-US"/>
              <a:t>的充分必要条件是         </a:t>
            </a:r>
            <a:endParaRPr lang="zh-CN" altLang="en-US"/>
          </a:p>
          <a:p>
            <a:pPr algn="just" eaLnBrk="1" hangingPunct="1">
              <a:lnSpc>
                <a:spcPct val="110000"/>
              </a:lnSpc>
              <a:buFont typeface="Wingdings" panose="05000000000000000000" pitchFamily="2" charset="2"/>
              <a:buNone/>
            </a:pPr>
            <a:r>
              <a:rPr lang="zh-CN" altLang="en-US"/>
              <a:t>                  </a:t>
            </a:r>
            <a:r>
              <a:rPr lang="en-US" altLang="zh-CN" i="1"/>
              <a:t>F</a:t>
            </a:r>
            <a:r>
              <a:rPr lang="en-US" altLang="zh-CN"/>
              <a:t> </a:t>
            </a:r>
            <a:r>
              <a:rPr lang="en-US" altLang="zh-CN">
                <a:sym typeface="Symbol" panose="05050102010706020507" pitchFamily="18" charset="2"/>
              </a:rPr>
              <a:t></a:t>
            </a:r>
            <a:r>
              <a:rPr lang="en-US" altLang="zh-CN"/>
              <a:t> </a:t>
            </a:r>
            <a:r>
              <a:rPr lang="en-US" altLang="zh-CN" i="1"/>
              <a:t>G</a:t>
            </a:r>
            <a:r>
              <a:rPr lang="en-US" altLang="zh-CN" baseline="30000"/>
              <a:t>+ </a:t>
            </a:r>
            <a:r>
              <a:rPr lang="zh-CN" altLang="en-US"/>
              <a:t>，和</a:t>
            </a:r>
            <a:r>
              <a:rPr lang="en-US" altLang="zh-CN" i="1"/>
              <a:t>G</a:t>
            </a:r>
            <a:r>
              <a:rPr lang="en-US" altLang="zh-CN"/>
              <a:t> </a:t>
            </a:r>
            <a:r>
              <a:rPr lang="en-US" altLang="zh-CN">
                <a:sym typeface="Symbol" panose="05050102010706020507" pitchFamily="18" charset="2"/>
              </a:rPr>
              <a:t></a:t>
            </a:r>
            <a:r>
              <a:rPr lang="en-US" altLang="zh-CN"/>
              <a:t> </a:t>
            </a:r>
            <a:r>
              <a:rPr lang="en-US" altLang="zh-CN" i="1"/>
              <a:t>F</a:t>
            </a:r>
            <a:r>
              <a:rPr lang="en-US" altLang="zh-CN" baseline="30000"/>
              <a:t>+ </a:t>
            </a:r>
            <a:endParaRPr lang="en-US" altLang="zh-CN"/>
          </a:p>
          <a:p>
            <a:pPr lvl="1" eaLnBrk="1" hangingPunct="1">
              <a:buFont typeface="Wingdings" panose="05000000000000000000" pitchFamily="2" charset="2"/>
              <a:buNone/>
            </a:pPr>
            <a:r>
              <a:rPr lang="zh-CN" altLang="en-US">
                <a:ea typeface="黑体" panose="02010609060101010101" pitchFamily="49" charset="-122"/>
              </a:rPr>
              <a:t>证</a:t>
            </a:r>
            <a:r>
              <a:rPr lang="en-US" altLang="zh-CN">
                <a:ea typeface="黑体" panose="02010609060101010101" pitchFamily="49" charset="-122"/>
              </a:rPr>
              <a:t>:  </a:t>
            </a:r>
            <a:r>
              <a:rPr lang="zh-CN" altLang="en-US"/>
              <a:t>必要性显然，只证充分性。</a:t>
            </a:r>
            <a:endParaRPr lang="zh-CN" altLang="en-US"/>
          </a:p>
          <a:p>
            <a:pPr lvl="1" eaLnBrk="1" hangingPunct="1">
              <a:buFont typeface="Wingdings" panose="05000000000000000000" pitchFamily="2" charset="2"/>
              <a:buNone/>
            </a:pPr>
            <a:r>
              <a:rPr lang="zh-CN" altLang="en-US"/>
              <a:t>（</a:t>
            </a:r>
            <a:r>
              <a:rPr lang="en-US" altLang="zh-CN"/>
              <a:t>1</a:t>
            </a:r>
            <a:r>
              <a:rPr lang="zh-CN" altLang="en-US"/>
              <a:t>）若</a:t>
            </a:r>
            <a:r>
              <a:rPr lang="en-US" altLang="zh-CN" i="1"/>
              <a:t>F</a:t>
            </a:r>
            <a:r>
              <a:rPr lang="en-US" altLang="zh-CN">
                <a:sym typeface="Symbol" panose="05050102010706020507" pitchFamily="18" charset="2"/>
              </a:rPr>
              <a:t></a:t>
            </a:r>
            <a:r>
              <a:rPr lang="en-US" altLang="zh-CN" i="1"/>
              <a:t>G</a:t>
            </a:r>
            <a:r>
              <a:rPr lang="en-US" altLang="zh-CN" baseline="30000"/>
              <a:t>+ </a:t>
            </a:r>
            <a:r>
              <a:rPr lang="zh-CN" altLang="en-US"/>
              <a:t>，则</a:t>
            </a:r>
            <a:r>
              <a:rPr lang="en-US" altLang="zh-CN" i="1"/>
              <a:t>X</a:t>
            </a:r>
            <a:r>
              <a:rPr lang="en-US" altLang="zh-CN" i="1" baseline="-30000"/>
              <a:t>F</a:t>
            </a:r>
            <a:r>
              <a:rPr lang="en-US" altLang="zh-CN" baseline="30000"/>
              <a:t>+ </a:t>
            </a:r>
            <a:r>
              <a:rPr lang="en-US" altLang="zh-CN">
                <a:sym typeface="Symbol" panose="05050102010706020507" pitchFamily="18" charset="2"/>
              </a:rPr>
              <a:t></a:t>
            </a:r>
            <a:r>
              <a:rPr lang="en-US" altLang="zh-CN"/>
              <a:t> </a:t>
            </a:r>
            <a:r>
              <a:rPr lang="en-US" altLang="zh-CN" i="1"/>
              <a:t>X</a:t>
            </a:r>
            <a:r>
              <a:rPr lang="en-US" altLang="zh-CN" i="1" baseline="-30000"/>
              <a:t>G</a:t>
            </a:r>
            <a:r>
              <a:rPr lang="en-US" altLang="zh-CN" baseline="-30000"/>
              <a:t>+</a:t>
            </a:r>
            <a:r>
              <a:rPr lang="en-US" altLang="zh-CN" baseline="30000"/>
              <a:t>+ </a:t>
            </a:r>
            <a:r>
              <a:rPr lang="zh-CN" altLang="en-US"/>
              <a:t>。</a:t>
            </a:r>
            <a:endParaRPr lang="zh-CN" altLang="en-US"/>
          </a:p>
          <a:p>
            <a:pPr lvl="1" eaLnBrk="1" hangingPunct="1">
              <a:buFont typeface="Wingdings" panose="05000000000000000000" pitchFamily="2" charset="2"/>
              <a:buNone/>
            </a:pPr>
            <a:r>
              <a:rPr lang="zh-CN" altLang="en-US"/>
              <a:t>（</a:t>
            </a:r>
            <a:r>
              <a:rPr lang="en-US" altLang="zh-CN"/>
              <a:t>2</a:t>
            </a:r>
            <a:r>
              <a:rPr lang="zh-CN" altLang="en-US"/>
              <a:t>）任取</a:t>
            </a:r>
            <a:r>
              <a:rPr lang="en-US" altLang="zh-CN" i="1"/>
              <a:t>X</a:t>
            </a:r>
            <a:r>
              <a:rPr lang="en-US" altLang="zh-CN"/>
              <a:t>→</a:t>
            </a:r>
            <a:r>
              <a:rPr lang="en-US" altLang="zh-CN" i="1"/>
              <a:t>Y</a:t>
            </a:r>
            <a:r>
              <a:rPr lang="en-US" altLang="zh-CN">
                <a:sym typeface="Symbol" panose="05050102010706020507" pitchFamily="18" charset="2"/>
              </a:rPr>
              <a:t></a:t>
            </a:r>
            <a:r>
              <a:rPr lang="en-US" altLang="zh-CN" i="1"/>
              <a:t>F</a:t>
            </a:r>
            <a:r>
              <a:rPr lang="en-US" altLang="zh-CN" baseline="30000"/>
              <a:t>+  </a:t>
            </a:r>
            <a:r>
              <a:rPr lang="zh-CN" altLang="en-US"/>
              <a:t>则有 </a:t>
            </a:r>
            <a:r>
              <a:rPr lang="en-US" altLang="zh-CN" i="1"/>
              <a:t>Y</a:t>
            </a:r>
            <a:r>
              <a:rPr lang="en-US" altLang="zh-CN"/>
              <a:t> </a:t>
            </a:r>
            <a:r>
              <a:rPr lang="en-US" altLang="zh-CN">
                <a:sym typeface="Symbol" panose="05050102010706020507" pitchFamily="18" charset="2"/>
              </a:rPr>
              <a:t></a:t>
            </a:r>
            <a:r>
              <a:rPr lang="en-US" altLang="zh-CN"/>
              <a:t> </a:t>
            </a:r>
            <a:r>
              <a:rPr lang="en-US" altLang="zh-CN" i="1"/>
              <a:t>X</a:t>
            </a:r>
            <a:r>
              <a:rPr lang="en-US" altLang="zh-CN" i="1" baseline="-30000"/>
              <a:t>F</a:t>
            </a:r>
            <a:r>
              <a:rPr lang="en-US" altLang="zh-CN" baseline="30000"/>
              <a:t>+ </a:t>
            </a:r>
            <a:r>
              <a:rPr lang="en-US" altLang="zh-CN"/>
              <a:t> </a:t>
            </a:r>
            <a:r>
              <a:rPr lang="en-US" altLang="zh-CN">
                <a:sym typeface="Symbol" panose="05050102010706020507" pitchFamily="18" charset="2"/>
              </a:rPr>
              <a:t> </a:t>
            </a:r>
            <a:r>
              <a:rPr lang="en-US" altLang="zh-CN" i="1"/>
              <a:t>X</a:t>
            </a:r>
            <a:r>
              <a:rPr lang="en-US" altLang="zh-CN" i="1" baseline="-30000"/>
              <a:t>G</a:t>
            </a:r>
            <a:r>
              <a:rPr lang="en-US" altLang="zh-CN" baseline="-30000"/>
              <a:t>+</a:t>
            </a:r>
            <a:r>
              <a:rPr lang="en-US" altLang="zh-CN" baseline="30000"/>
              <a:t>+ </a:t>
            </a:r>
            <a:r>
              <a:rPr lang="zh-CN" altLang="en-US"/>
              <a:t>。</a:t>
            </a:r>
            <a:endParaRPr lang="zh-CN" altLang="en-US"/>
          </a:p>
          <a:p>
            <a:pPr lvl="1" eaLnBrk="1" hangingPunct="1">
              <a:buFont typeface="Wingdings" panose="05000000000000000000" pitchFamily="2" charset="2"/>
              <a:buNone/>
            </a:pPr>
            <a:r>
              <a:rPr lang="zh-CN" altLang="en-US"/>
              <a:t>		     所以</a:t>
            </a:r>
            <a:r>
              <a:rPr lang="en-US" altLang="zh-CN" i="1"/>
              <a:t>X</a:t>
            </a:r>
            <a:r>
              <a:rPr lang="en-US" altLang="zh-CN"/>
              <a:t>→</a:t>
            </a:r>
            <a:r>
              <a:rPr lang="en-US" altLang="zh-CN" i="1"/>
              <a:t>Y </a:t>
            </a:r>
            <a:r>
              <a:rPr lang="en-US" altLang="zh-CN">
                <a:sym typeface="Symbol" panose="05050102010706020507" pitchFamily="18" charset="2"/>
              </a:rPr>
              <a:t></a:t>
            </a:r>
            <a:r>
              <a:rPr lang="en-US" altLang="zh-CN"/>
              <a:t> (</a:t>
            </a:r>
            <a:r>
              <a:rPr lang="en-US" altLang="zh-CN" i="1"/>
              <a:t>G</a:t>
            </a:r>
            <a:r>
              <a:rPr lang="en-US" altLang="zh-CN" baseline="30000"/>
              <a:t>+</a:t>
            </a:r>
            <a:r>
              <a:rPr lang="zh-CN" altLang="en-US"/>
              <a:t>）</a:t>
            </a:r>
            <a:r>
              <a:rPr lang="en-US" altLang="zh-CN" baseline="30000"/>
              <a:t>+</a:t>
            </a:r>
            <a:r>
              <a:rPr lang="en-US" altLang="zh-CN"/>
              <a:t>= </a:t>
            </a:r>
            <a:r>
              <a:rPr lang="en-US" altLang="zh-CN" i="1"/>
              <a:t>G</a:t>
            </a:r>
            <a:r>
              <a:rPr lang="en-US" altLang="zh-CN" baseline="30000"/>
              <a:t>+</a:t>
            </a:r>
            <a:r>
              <a:rPr lang="zh-CN" altLang="en-US"/>
              <a:t>。即</a:t>
            </a:r>
            <a:r>
              <a:rPr lang="en-US" altLang="zh-CN" i="1"/>
              <a:t>F</a:t>
            </a:r>
            <a:r>
              <a:rPr lang="en-US" altLang="zh-CN" baseline="30000"/>
              <a:t>+ </a:t>
            </a:r>
            <a:r>
              <a:rPr lang="en-US" altLang="zh-CN">
                <a:sym typeface="Symbol" panose="05050102010706020507" pitchFamily="18" charset="2"/>
              </a:rPr>
              <a:t></a:t>
            </a:r>
            <a:r>
              <a:rPr lang="en-US" altLang="zh-CN"/>
              <a:t> </a:t>
            </a:r>
            <a:r>
              <a:rPr lang="en-US" altLang="zh-CN" i="1"/>
              <a:t>G</a:t>
            </a:r>
            <a:r>
              <a:rPr lang="en-US" altLang="zh-CN" baseline="30000"/>
              <a:t>+</a:t>
            </a:r>
            <a:r>
              <a:rPr lang="zh-CN" altLang="en-US"/>
              <a:t>。</a:t>
            </a:r>
            <a:endParaRPr lang="zh-CN" altLang="en-US"/>
          </a:p>
          <a:p>
            <a:pPr lvl="1" eaLnBrk="1" hangingPunct="1">
              <a:buFont typeface="Wingdings" panose="05000000000000000000" pitchFamily="2" charset="2"/>
              <a:buNone/>
            </a:pPr>
            <a:r>
              <a:rPr lang="zh-CN" altLang="en-US"/>
              <a:t>（</a:t>
            </a:r>
            <a:r>
              <a:rPr lang="en-US" altLang="zh-CN"/>
              <a:t>3</a:t>
            </a:r>
            <a:r>
              <a:rPr lang="zh-CN" altLang="en-US"/>
              <a:t>）同理可证</a:t>
            </a:r>
            <a:r>
              <a:rPr lang="en-US" altLang="zh-CN" i="1"/>
              <a:t>G</a:t>
            </a:r>
            <a:r>
              <a:rPr lang="en-US" altLang="zh-CN" baseline="30000"/>
              <a:t>+ </a:t>
            </a:r>
            <a:r>
              <a:rPr lang="en-US" altLang="zh-CN">
                <a:sym typeface="Symbol" panose="05050102010706020507" pitchFamily="18" charset="2"/>
              </a:rPr>
              <a:t></a:t>
            </a:r>
            <a:r>
              <a:rPr lang="en-US" altLang="zh-CN"/>
              <a:t> </a:t>
            </a:r>
            <a:r>
              <a:rPr lang="en-US" altLang="zh-CN" i="1"/>
              <a:t>F</a:t>
            </a:r>
            <a:r>
              <a:rPr lang="en-US" altLang="zh-CN" baseline="30000"/>
              <a:t>+ </a:t>
            </a:r>
            <a:r>
              <a:rPr lang="zh-CN" altLang="en-US"/>
              <a:t>，所以</a:t>
            </a:r>
            <a:r>
              <a:rPr lang="en-US" altLang="zh-CN" i="1"/>
              <a:t>F</a:t>
            </a:r>
            <a:r>
              <a:rPr lang="en-US" altLang="zh-CN" baseline="30000"/>
              <a:t>+ </a:t>
            </a:r>
            <a:r>
              <a:rPr lang="en-US" altLang="zh-CN"/>
              <a:t>= </a:t>
            </a:r>
            <a:r>
              <a:rPr lang="en-US" altLang="zh-CN" i="1"/>
              <a:t>G</a:t>
            </a:r>
            <a:r>
              <a:rPr lang="en-US" altLang="zh-CN" baseline="30000"/>
              <a:t>+</a:t>
            </a:r>
            <a:r>
              <a:rPr lang="zh-CN" altLang="en-US"/>
              <a:t>。</a:t>
            </a:r>
            <a:endParaRPr lang="zh-CN" altLang="en-US"/>
          </a:p>
          <a:p>
            <a:pPr algn="just" eaLnBrk="1" hangingPunct="1">
              <a:lnSpc>
                <a:spcPct val="130000"/>
              </a:lnSpc>
              <a:spcBef>
                <a:spcPct val="70000"/>
              </a:spcBef>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38FF06AB-B3DD-4A77-8E44-2852BFE59E30}" type="datetime1">
              <a:rPr lang="zh-CN" altLang="en-US"/>
            </a:fld>
            <a:endParaRPr lang="en-US" altLang="zh-CN"/>
          </a:p>
        </p:txBody>
      </p:sp>
      <p:sp>
        <p:nvSpPr>
          <p:cNvPr id="1075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p:cNvSpPr>
          <p:nvPr>
            <p:ph type="title"/>
          </p:nvPr>
        </p:nvSpPr>
        <p:spPr/>
        <p:txBody>
          <a:bodyPr/>
          <a:lstStyle/>
          <a:p>
            <a:pPr eaLnBrk="1" hangingPunct="1"/>
            <a:r>
              <a:rPr lang="zh-CN" altLang="en-US"/>
              <a:t>函数依赖集等价</a:t>
            </a:r>
            <a:endParaRPr lang="zh-CN" altLang="en-US"/>
          </a:p>
        </p:txBody>
      </p:sp>
      <p:sp>
        <p:nvSpPr>
          <p:cNvPr id="108547" name="Rectangle 3"/>
          <p:cNvSpPr>
            <a:spLocks noGrp="1" noRot="1"/>
          </p:cNvSpPr>
          <p:nvPr>
            <p:ph idx="1"/>
          </p:nvPr>
        </p:nvSpPr>
        <p:spPr/>
        <p:txBody>
          <a:bodyPr/>
          <a:lstStyle/>
          <a:p>
            <a:pPr algn="just" eaLnBrk="1" hangingPunct="1">
              <a:lnSpc>
                <a:spcPct val="150000"/>
              </a:lnSpc>
            </a:pPr>
            <a:r>
              <a:rPr lang="zh-CN" altLang="en-US"/>
              <a:t>要判定</a:t>
            </a:r>
            <a:r>
              <a:rPr lang="en-US" altLang="zh-CN" i="1"/>
              <a:t>F</a:t>
            </a:r>
            <a:r>
              <a:rPr lang="en-US" altLang="zh-CN" baseline="30000"/>
              <a:t> </a:t>
            </a:r>
            <a:r>
              <a:rPr lang="en-US" altLang="zh-CN">
                <a:sym typeface="Symbol" panose="05050102010706020507" pitchFamily="18" charset="2"/>
              </a:rPr>
              <a:t></a:t>
            </a:r>
            <a:r>
              <a:rPr lang="en-US" altLang="zh-CN"/>
              <a:t> </a:t>
            </a:r>
            <a:r>
              <a:rPr lang="en-US" altLang="zh-CN" i="1"/>
              <a:t>G</a:t>
            </a:r>
            <a:r>
              <a:rPr lang="en-US" altLang="zh-CN" baseline="30000"/>
              <a:t>+</a:t>
            </a:r>
            <a:r>
              <a:rPr lang="zh-CN" altLang="en-US"/>
              <a:t>，只须逐一对</a:t>
            </a:r>
            <a:r>
              <a:rPr lang="en-US" altLang="zh-CN" i="1"/>
              <a:t>F</a:t>
            </a:r>
            <a:r>
              <a:rPr lang="zh-CN" altLang="en-US"/>
              <a:t>中的函数依赖</a:t>
            </a:r>
            <a:r>
              <a:rPr lang="en-US" altLang="zh-CN" i="1"/>
              <a:t>X</a:t>
            </a:r>
            <a:r>
              <a:rPr lang="en-US" altLang="zh-CN"/>
              <a:t>→</a:t>
            </a:r>
            <a:r>
              <a:rPr lang="en-US" altLang="zh-CN" i="1"/>
              <a:t>Y</a:t>
            </a:r>
            <a:r>
              <a:rPr lang="zh-CN" altLang="en-US"/>
              <a:t>，考察 </a:t>
            </a:r>
            <a:r>
              <a:rPr lang="en-US" altLang="zh-CN" i="1">
                <a:solidFill>
                  <a:schemeClr val="hlink"/>
                </a:solidFill>
              </a:rPr>
              <a:t>Y </a:t>
            </a:r>
            <a:r>
              <a:rPr lang="zh-CN" altLang="en-US">
                <a:solidFill>
                  <a:schemeClr val="hlink"/>
                </a:solidFill>
              </a:rPr>
              <a:t>是否属于</a:t>
            </a:r>
            <a:r>
              <a:rPr lang="en-US" altLang="zh-CN" i="1">
                <a:solidFill>
                  <a:schemeClr val="hlink"/>
                </a:solidFill>
              </a:rPr>
              <a:t>X</a:t>
            </a:r>
            <a:r>
              <a:rPr lang="en-US" altLang="zh-CN" i="1" baseline="-30000">
                <a:solidFill>
                  <a:schemeClr val="hlink"/>
                </a:solidFill>
              </a:rPr>
              <a:t>G</a:t>
            </a:r>
            <a:r>
              <a:rPr lang="en-US" altLang="zh-CN" baseline="-30000">
                <a:solidFill>
                  <a:schemeClr val="hlink"/>
                </a:solidFill>
              </a:rPr>
              <a:t>+</a:t>
            </a:r>
            <a:r>
              <a:rPr lang="en-US" altLang="zh-CN" baseline="30000">
                <a:solidFill>
                  <a:schemeClr val="hlink"/>
                </a:solidFill>
              </a:rPr>
              <a:t>+</a:t>
            </a:r>
            <a:r>
              <a:rPr lang="en-US" altLang="zh-CN" baseline="30000"/>
              <a:t> </a:t>
            </a:r>
            <a:r>
              <a:rPr lang="en-US" altLang="zh-CN"/>
              <a:t> </a:t>
            </a:r>
            <a:r>
              <a:rPr lang="zh-CN" altLang="en-US"/>
              <a:t>就行了。因此引理</a:t>
            </a:r>
            <a:r>
              <a:rPr lang="en-US" altLang="zh-CN"/>
              <a:t>6.3 </a:t>
            </a:r>
            <a:r>
              <a:rPr lang="zh-CN" altLang="en-US"/>
              <a:t>给出了判断两个函数依赖集等价的可行算法。  </a:t>
            </a:r>
            <a:endParaRPr lang="zh-CN" altLang="en-US"/>
          </a:p>
        </p:txBody>
      </p:sp>
      <p:sp>
        <p:nvSpPr>
          <p:cNvPr id="4" name="日期占位符 3"/>
          <p:cNvSpPr>
            <a:spLocks noGrp="1"/>
          </p:cNvSpPr>
          <p:nvPr>
            <p:ph type="dt" sz="quarter" idx="10"/>
          </p:nvPr>
        </p:nvSpPr>
        <p:spPr/>
        <p:txBody>
          <a:bodyPr/>
          <a:lstStyle/>
          <a:p>
            <a:pPr>
              <a:defRPr/>
            </a:pPr>
            <a:fld id="{2DF45429-3A4B-4D6D-B91B-11B9D0EB17CE}" type="datetime1">
              <a:rPr lang="zh-CN" altLang="en-US"/>
            </a:fld>
            <a:endParaRPr lang="en-US" altLang="zh-CN"/>
          </a:p>
        </p:txBody>
      </p:sp>
      <p:sp>
        <p:nvSpPr>
          <p:cNvPr id="1085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p:cNvSpPr>
          <p:nvPr>
            <p:ph type="title"/>
          </p:nvPr>
        </p:nvSpPr>
        <p:spPr/>
        <p:txBody>
          <a:bodyPr/>
          <a:lstStyle/>
          <a:p>
            <a:pPr eaLnBrk="1" hangingPunct="1"/>
            <a:r>
              <a:rPr lang="en-US" altLang="zh-CN"/>
              <a:t>6. </a:t>
            </a:r>
            <a:r>
              <a:rPr lang="zh-CN" altLang="en-US"/>
              <a:t>最小依赖集</a:t>
            </a:r>
            <a:endParaRPr lang="zh-CN" altLang="en-US"/>
          </a:p>
        </p:txBody>
      </p:sp>
      <p:sp>
        <p:nvSpPr>
          <p:cNvPr id="501763" name="Rectangle 3"/>
          <p:cNvSpPr>
            <a:spLocks noGrp="1" noRot="1"/>
          </p:cNvSpPr>
          <p:nvPr>
            <p:ph idx="1"/>
          </p:nvPr>
        </p:nvSpPr>
        <p:spPr>
          <a:xfrm>
            <a:off x="539750" y="1989138"/>
            <a:ext cx="7772400" cy="4648200"/>
          </a:xfrm>
        </p:spPr>
        <p:txBody>
          <a:bodyPr/>
          <a:lstStyle/>
          <a:p>
            <a:pPr algn="just" eaLnBrk="1" hangingPunct="1">
              <a:lnSpc>
                <a:spcPct val="120000"/>
              </a:lnSpc>
              <a:buFont typeface="Wingdings" panose="05000000000000000000" pitchFamily="2" charset="2"/>
              <a:buNone/>
            </a:pPr>
            <a:r>
              <a:rPr lang="en-US" altLang="zh-CN" sz="2800"/>
              <a:t>   </a:t>
            </a:r>
            <a:r>
              <a:rPr lang="zh-CN" altLang="en-US" sz="2800"/>
              <a:t>定义</a:t>
            </a:r>
            <a:r>
              <a:rPr lang="en-US" altLang="zh-CN" sz="2800"/>
              <a:t>6.15  </a:t>
            </a:r>
            <a:r>
              <a:rPr lang="zh-CN" altLang="en-US" sz="2800"/>
              <a:t>如果函数依赖集</a:t>
            </a:r>
            <a:r>
              <a:rPr lang="en-US" altLang="zh-CN" sz="2800"/>
              <a:t>F</a:t>
            </a:r>
            <a:r>
              <a:rPr lang="zh-CN" altLang="en-US" sz="2800"/>
              <a:t>满足下列条件，则称</a:t>
            </a:r>
            <a:r>
              <a:rPr lang="en-US" altLang="zh-CN" sz="2800"/>
              <a:t>F</a:t>
            </a:r>
            <a:r>
              <a:rPr lang="zh-CN" altLang="en-US" sz="2800"/>
              <a:t>为一个</a:t>
            </a:r>
            <a:r>
              <a:rPr lang="zh-CN" altLang="en-US" sz="2800">
                <a:solidFill>
                  <a:schemeClr val="tx2"/>
                </a:solidFill>
              </a:rPr>
              <a:t>极小函数依赖集</a:t>
            </a:r>
            <a:r>
              <a:rPr lang="zh-CN" altLang="en-US" sz="2800"/>
              <a:t>。亦称为</a:t>
            </a:r>
            <a:r>
              <a:rPr lang="zh-CN" altLang="en-US" sz="2800">
                <a:solidFill>
                  <a:schemeClr val="tx2"/>
                </a:solidFill>
              </a:rPr>
              <a:t>最小依赖集</a:t>
            </a:r>
            <a:r>
              <a:rPr lang="zh-CN" altLang="en-US" sz="2800"/>
              <a:t>或</a:t>
            </a:r>
            <a:r>
              <a:rPr lang="zh-CN" altLang="en-US" sz="2800">
                <a:solidFill>
                  <a:schemeClr val="tx2"/>
                </a:solidFill>
              </a:rPr>
              <a:t>最小覆盖</a:t>
            </a:r>
            <a:r>
              <a:rPr lang="zh-CN" altLang="en-US" sz="2800"/>
              <a:t>。</a:t>
            </a:r>
            <a:endParaRPr lang="zh-CN" altLang="en-US" sz="2800"/>
          </a:p>
          <a:p>
            <a:pPr algn="just" eaLnBrk="1" hangingPunct="1">
              <a:lnSpc>
                <a:spcPct val="120000"/>
              </a:lnSpc>
              <a:buFont typeface="Wingdings" panose="05000000000000000000" pitchFamily="2" charset="2"/>
              <a:buNone/>
            </a:pPr>
            <a:r>
              <a:rPr lang="zh-CN" altLang="en-US" sz="2400"/>
              <a:t>     </a:t>
            </a:r>
            <a:r>
              <a:rPr lang="en-US" altLang="zh-CN" sz="2800"/>
              <a:t>(1) F</a:t>
            </a:r>
            <a:r>
              <a:rPr lang="zh-CN" altLang="en-US" sz="2800"/>
              <a:t>中任一函数依赖的右部仅含有一个属性。</a:t>
            </a:r>
            <a:endParaRPr lang="zh-CN" altLang="en-US" sz="2800"/>
          </a:p>
          <a:p>
            <a:pPr algn="just" eaLnBrk="1" hangingPunct="1">
              <a:lnSpc>
                <a:spcPct val="120000"/>
              </a:lnSpc>
              <a:buFont typeface="Wingdings" panose="05000000000000000000" pitchFamily="2" charset="2"/>
              <a:buNone/>
            </a:pPr>
            <a:r>
              <a:rPr lang="zh-CN" altLang="en-US" sz="2800"/>
              <a:t>    </a:t>
            </a:r>
            <a:r>
              <a:rPr lang="en-US" altLang="zh-CN" sz="2800"/>
              <a:t>(2) F</a:t>
            </a:r>
            <a:r>
              <a:rPr lang="zh-CN" altLang="en-US" sz="2800"/>
              <a:t>中不存在这样的函数依赖</a:t>
            </a:r>
            <a:r>
              <a:rPr lang="en-US" altLang="zh-CN" sz="2800"/>
              <a:t>X→A</a:t>
            </a:r>
            <a:r>
              <a:rPr lang="zh-CN" altLang="en-US" sz="2800"/>
              <a:t>，使得</a:t>
            </a:r>
            <a:r>
              <a:rPr lang="en-US" altLang="zh-CN" sz="2800"/>
              <a:t>F</a:t>
            </a:r>
            <a:r>
              <a:rPr lang="zh-CN" altLang="en-US" sz="2800"/>
              <a:t>与</a:t>
            </a:r>
            <a:r>
              <a:rPr lang="en-US" altLang="zh-CN" sz="2800"/>
              <a:t>F-{X→A}</a:t>
            </a:r>
            <a:r>
              <a:rPr lang="zh-CN" altLang="en-US" sz="2800"/>
              <a:t>等价。</a:t>
            </a:r>
            <a:endParaRPr lang="zh-CN" altLang="en-US" sz="2800"/>
          </a:p>
          <a:p>
            <a:pPr algn="just" eaLnBrk="1" hangingPunct="1">
              <a:lnSpc>
                <a:spcPct val="120000"/>
              </a:lnSpc>
              <a:buFont typeface="Wingdings" panose="05000000000000000000" pitchFamily="2" charset="2"/>
              <a:buNone/>
            </a:pPr>
            <a:r>
              <a:rPr lang="zh-CN" altLang="en-US" sz="2800"/>
              <a:t>    </a:t>
            </a:r>
            <a:r>
              <a:rPr lang="en-US" altLang="zh-CN" sz="2800"/>
              <a:t>(3) F</a:t>
            </a:r>
            <a:r>
              <a:rPr lang="zh-CN" altLang="en-US" sz="2800"/>
              <a:t>中不存在这样的函数依赖</a:t>
            </a:r>
            <a:r>
              <a:rPr lang="en-US" altLang="zh-CN" sz="2800"/>
              <a:t>X→A</a:t>
            </a:r>
            <a:r>
              <a:rPr lang="zh-CN" altLang="en-US" sz="2800"/>
              <a:t>， </a:t>
            </a:r>
            <a:r>
              <a:rPr lang="en-US" altLang="zh-CN" sz="2800"/>
              <a:t>X</a:t>
            </a:r>
            <a:r>
              <a:rPr lang="zh-CN" altLang="en-US" sz="2800"/>
              <a:t>有真         子集</a:t>
            </a:r>
            <a:r>
              <a:rPr lang="en-US" altLang="zh-CN" sz="2800"/>
              <a:t>Z</a:t>
            </a:r>
            <a:r>
              <a:rPr lang="zh-CN" altLang="en-US" sz="2800"/>
              <a:t>使得</a:t>
            </a:r>
            <a:r>
              <a:rPr lang="en-US" altLang="zh-CN" sz="2800"/>
              <a:t>F-{X→A}∪{Z→A}</a:t>
            </a:r>
            <a:r>
              <a:rPr lang="zh-CN" altLang="en-US" sz="2800"/>
              <a:t>与</a:t>
            </a:r>
            <a:r>
              <a:rPr lang="en-US" altLang="zh-CN" sz="2800"/>
              <a:t>F</a:t>
            </a:r>
            <a:r>
              <a:rPr lang="zh-CN" altLang="en-US" sz="2800"/>
              <a:t>等价。</a:t>
            </a:r>
            <a:endParaRPr lang="zh-CN" altLang="en-US" sz="2800"/>
          </a:p>
        </p:txBody>
      </p:sp>
      <p:sp>
        <p:nvSpPr>
          <p:cNvPr id="7" name="日期占位符 3"/>
          <p:cNvSpPr>
            <a:spLocks noGrp="1"/>
          </p:cNvSpPr>
          <p:nvPr>
            <p:ph type="dt" sz="quarter" idx="10"/>
          </p:nvPr>
        </p:nvSpPr>
        <p:spPr/>
        <p:txBody>
          <a:bodyPr/>
          <a:lstStyle/>
          <a:p>
            <a:pPr>
              <a:defRPr/>
            </a:pPr>
            <a:fld id="{61806090-36D5-4F13-ADE0-E2492F78592F}" type="datetime1">
              <a:rPr lang="zh-CN" altLang="en-US"/>
            </a:fld>
            <a:endParaRPr lang="en-US" altLang="zh-CN"/>
          </a:p>
        </p:txBody>
      </p:sp>
      <p:sp>
        <p:nvSpPr>
          <p:cNvPr id="1095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501764" name="AutoShape 4"/>
          <p:cNvSpPr>
            <a:spLocks noChangeArrowheads="1"/>
          </p:cNvSpPr>
          <p:nvPr/>
        </p:nvSpPr>
        <p:spPr bwMode="auto">
          <a:xfrm>
            <a:off x="3348038" y="2852738"/>
            <a:ext cx="3816350" cy="503237"/>
          </a:xfrm>
          <a:prstGeom prst="wedgeRoundRectCallout">
            <a:avLst>
              <a:gd name="adj1" fmla="val -54407"/>
              <a:gd name="adj2" fmla="val 136120"/>
              <a:gd name="adj3" fmla="val 16667"/>
            </a:avLst>
          </a:prstGeom>
          <a:solidFill>
            <a:schemeClr val="accent1"/>
          </a:solidFill>
          <a:ln w="9525">
            <a:solidFill>
              <a:schemeClr val="tx1"/>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a:latin typeface="Times New Roman" panose="02020603050405020304" pitchFamily="18" charset="0"/>
              </a:rPr>
              <a:t>化简函数依赖</a:t>
            </a:r>
            <a:endParaRPr lang="zh-CN" altLang="en-US" sz="2400">
              <a:latin typeface="Times New Roman" panose="02020603050405020304" pitchFamily="18" charset="0"/>
            </a:endParaRPr>
          </a:p>
        </p:txBody>
      </p:sp>
      <p:sp>
        <p:nvSpPr>
          <p:cNvPr id="501765" name="AutoShape 5"/>
          <p:cNvSpPr>
            <a:spLocks noChangeArrowheads="1"/>
          </p:cNvSpPr>
          <p:nvPr/>
        </p:nvSpPr>
        <p:spPr bwMode="auto">
          <a:xfrm>
            <a:off x="3419475" y="3789363"/>
            <a:ext cx="3816350" cy="503237"/>
          </a:xfrm>
          <a:prstGeom prst="wedgeRoundRectCallout">
            <a:avLst>
              <a:gd name="adj1" fmla="val -59444"/>
              <a:gd name="adj2" fmla="val 183440"/>
              <a:gd name="adj3" fmla="val 16667"/>
            </a:avLst>
          </a:prstGeom>
          <a:solidFill>
            <a:schemeClr val="accent1"/>
          </a:solidFill>
          <a:ln w="9525">
            <a:solidFill>
              <a:schemeClr val="tx1"/>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a:latin typeface="Times New Roman" panose="02020603050405020304" pitchFamily="18" charset="0"/>
              </a:rPr>
              <a:t>除去冗余函数依赖</a:t>
            </a:r>
            <a:endParaRPr lang="zh-CN" altLang="en-US" sz="2400">
              <a:latin typeface="Times New Roman" panose="02020603050405020304" pitchFamily="18" charset="0"/>
            </a:endParaRPr>
          </a:p>
        </p:txBody>
      </p:sp>
      <p:sp>
        <p:nvSpPr>
          <p:cNvPr id="501766" name="AutoShape 6"/>
          <p:cNvSpPr>
            <a:spLocks noChangeArrowheads="1"/>
          </p:cNvSpPr>
          <p:nvPr/>
        </p:nvSpPr>
        <p:spPr bwMode="auto">
          <a:xfrm>
            <a:off x="3348038" y="4724400"/>
            <a:ext cx="3816350" cy="503238"/>
          </a:xfrm>
          <a:prstGeom prst="wedgeRoundRectCallout">
            <a:avLst>
              <a:gd name="adj1" fmla="val -67347"/>
              <a:gd name="adj2" fmla="val 155676"/>
              <a:gd name="adj3" fmla="val 16667"/>
            </a:avLst>
          </a:prstGeom>
          <a:solidFill>
            <a:schemeClr val="accent1"/>
          </a:solidFill>
          <a:ln w="9525">
            <a:solidFill>
              <a:schemeClr val="tx1"/>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a:latin typeface="Times New Roman" panose="02020603050405020304" pitchFamily="18" charset="0"/>
              </a:rPr>
              <a:t>除去冗余的决定因子</a:t>
            </a:r>
            <a:endParaRPr lang="zh-CN" altLang="en-US"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animEffect transition="in" filter="blinds(horizontal)">
                                      <p:cBhvr>
                                        <p:cTn id="7" dur="500"/>
                                        <p:tgtEl>
                                          <p:spTgt spid="5017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1763">
                                            <p:txEl>
                                              <p:pRg st="1" end="1"/>
                                            </p:txEl>
                                          </p:spTgt>
                                        </p:tgtEl>
                                        <p:attrNameLst>
                                          <p:attrName>style.visibility</p:attrName>
                                        </p:attrNameLst>
                                      </p:cBhvr>
                                      <p:to>
                                        <p:strVal val="visible"/>
                                      </p:to>
                                    </p:set>
                                    <p:animEffect transition="in" filter="blinds(horizontal)">
                                      <p:cBhvr>
                                        <p:cTn id="12" dur="500"/>
                                        <p:tgtEl>
                                          <p:spTgt spid="5017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01764"/>
                                        </p:tgtEl>
                                        <p:attrNameLst>
                                          <p:attrName>style.visibility</p:attrName>
                                        </p:attrNameLst>
                                      </p:cBhvr>
                                      <p:to>
                                        <p:strVal val="visible"/>
                                      </p:to>
                                    </p:set>
                                    <p:animEffect transition="in" filter="blinds(horizontal)">
                                      <p:cBhvr>
                                        <p:cTn id="17" dur="500"/>
                                        <p:tgtEl>
                                          <p:spTgt spid="5017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501764"/>
                                        </p:tgtEl>
                                      </p:cBhvr>
                                    </p:animEffect>
                                    <p:set>
                                      <p:cBhvr>
                                        <p:cTn id="22" dur="1" fill="hold">
                                          <p:stCondLst>
                                            <p:cond delay="499"/>
                                          </p:stCondLst>
                                        </p:cTn>
                                        <p:tgtEl>
                                          <p:spTgt spid="50176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01763">
                                            <p:txEl>
                                              <p:pRg st="2" end="2"/>
                                            </p:txEl>
                                          </p:spTgt>
                                        </p:tgtEl>
                                        <p:attrNameLst>
                                          <p:attrName>style.visibility</p:attrName>
                                        </p:attrNameLst>
                                      </p:cBhvr>
                                      <p:to>
                                        <p:strVal val="visible"/>
                                      </p:to>
                                    </p:set>
                                    <p:animEffect transition="in" filter="blinds(horizontal)">
                                      <p:cBhvr>
                                        <p:cTn id="27" dur="500"/>
                                        <p:tgtEl>
                                          <p:spTgt spid="50176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01765"/>
                                        </p:tgtEl>
                                        <p:attrNameLst>
                                          <p:attrName>style.visibility</p:attrName>
                                        </p:attrNameLst>
                                      </p:cBhvr>
                                      <p:to>
                                        <p:strVal val="visible"/>
                                      </p:to>
                                    </p:set>
                                    <p:animEffect transition="in" filter="blinds(horizontal)">
                                      <p:cBhvr>
                                        <p:cTn id="32" dur="500"/>
                                        <p:tgtEl>
                                          <p:spTgt spid="50176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nodeType="clickEffect">
                                  <p:stCondLst>
                                    <p:cond delay="0"/>
                                  </p:stCondLst>
                                  <p:childTnLst>
                                    <p:animEffect transition="out" filter="blinds(horizontal)">
                                      <p:cBhvr>
                                        <p:cTn id="36" dur="500"/>
                                        <p:tgtEl>
                                          <p:spTgt spid="501765"/>
                                        </p:tgtEl>
                                      </p:cBhvr>
                                    </p:animEffect>
                                    <p:set>
                                      <p:cBhvr>
                                        <p:cTn id="37" dur="1" fill="hold">
                                          <p:stCondLst>
                                            <p:cond delay="499"/>
                                          </p:stCondLst>
                                        </p:cTn>
                                        <p:tgtEl>
                                          <p:spTgt spid="5017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01763">
                                            <p:txEl>
                                              <p:pRg st="3" end="3"/>
                                            </p:txEl>
                                          </p:spTgt>
                                        </p:tgtEl>
                                        <p:attrNameLst>
                                          <p:attrName>style.visibility</p:attrName>
                                        </p:attrNameLst>
                                      </p:cBhvr>
                                      <p:to>
                                        <p:strVal val="visible"/>
                                      </p:to>
                                    </p:set>
                                    <p:animEffect transition="in" filter="blinds(horizontal)">
                                      <p:cBhvr>
                                        <p:cTn id="42" dur="500"/>
                                        <p:tgtEl>
                                          <p:spTgt spid="50176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01766"/>
                                        </p:tgtEl>
                                        <p:attrNameLst>
                                          <p:attrName>style.visibility</p:attrName>
                                        </p:attrNameLst>
                                      </p:cBhvr>
                                      <p:to>
                                        <p:strVal val="visible"/>
                                      </p:to>
                                    </p:set>
                                    <p:animEffect transition="in" filter="blinds(horizontal)">
                                      <p:cBhvr>
                                        <p:cTn id="47" dur="500"/>
                                        <p:tgtEl>
                                          <p:spTgt spid="50176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501766"/>
                                        </p:tgtEl>
                                      </p:cBhvr>
                                    </p:animEffect>
                                    <p:set>
                                      <p:cBhvr>
                                        <p:cTn id="52" dur="1" fill="hold">
                                          <p:stCondLst>
                                            <p:cond delay="499"/>
                                          </p:stCondLst>
                                        </p:cTn>
                                        <p:tgtEl>
                                          <p:spTgt spid="501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4" grpId="0" animBg="1"/>
      <p:bldP spid="501764" grpId="1" animBg="1"/>
      <p:bldP spid="501765" grpId="0" animBg="1"/>
      <p:bldP spid="501765" grpId="1" animBg="1"/>
      <p:bldP spid="501766" grpId="0" animBg="1"/>
      <p:bldP spid="501766" grpId="1" animBg="1"/>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p:cNvSpPr>
          <p:nvPr>
            <p:ph type="title"/>
          </p:nvPr>
        </p:nvSpPr>
        <p:spPr/>
        <p:txBody>
          <a:bodyPr/>
          <a:lstStyle/>
          <a:p>
            <a:pPr eaLnBrk="1" hangingPunct="1"/>
            <a:r>
              <a:rPr lang="zh-CN" altLang="en-US"/>
              <a:t>最小依赖集</a:t>
            </a:r>
            <a:endParaRPr lang="zh-CN" altLang="en-US"/>
          </a:p>
        </p:txBody>
      </p:sp>
      <p:sp>
        <p:nvSpPr>
          <p:cNvPr id="502787" name="Rectangle 3"/>
          <p:cNvSpPr>
            <a:spLocks noGrp="1" noRot="1"/>
          </p:cNvSpPr>
          <p:nvPr>
            <p:ph idx="1"/>
          </p:nvPr>
        </p:nvSpPr>
        <p:spPr>
          <a:xfrm>
            <a:off x="323850" y="2060575"/>
            <a:ext cx="8153400" cy="4352925"/>
          </a:xfrm>
        </p:spPr>
        <p:txBody>
          <a:bodyPr/>
          <a:lstStyle/>
          <a:p>
            <a:pPr algn="just" eaLnBrk="1" hangingPunct="1">
              <a:lnSpc>
                <a:spcPct val="80000"/>
              </a:lnSpc>
              <a:buFont typeface="Wingdings" panose="05000000000000000000" pitchFamily="2" charset="2"/>
              <a:buNone/>
            </a:pPr>
            <a:r>
              <a:rPr lang="en-US" altLang="zh-CN" sz="2400"/>
              <a:t>[</a:t>
            </a:r>
            <a:r>
              <a:rPr lang="zh-CN" altLang="en-US" sz="2400">
                <a:ea typeface="黑体" panose="02010609060101010101" pitchFamily="49" charset="-122"/>
              </a:rPr>
              <a:t>例</a:t>
            </a:r>
            <a:r>
              <a:rPr lang="en-US" altLang="zh-CN" sz="2400"/>
              <a:t>] </a:t>
            </a:r>
            <a:r>
              <a:rPr lang="zh-CN" altLang="en-US" sz="2400"/>
              <a:t>对于</a:t>
            </a:r>
            <a:r>
              <a:rPr lang="en-US" altLang="zh-CN" sz="2400"/>
              <a:t>6.l</a:t>
            </a:r>
            <a:r>
              <a:rPr lang="zh-CN" altLang="en-US" sz="2400"/>
              <a:t>节中的关系模式</a:t>
            </a:r>
            <a:r>
              <a:rPr lang="en-US" altLang="zh-CN" sz="2400" i="1"/>
              <a:t>S</a:t>
            </a:r>
            <a:r>
              <a:rPr lang="en-US" altLang="zh-CN" sz="2400"/>
              <a:t>&lt;</a:t>
            </a:r>
            <a:r>
              <a:rPr lang="en-US" altLang="zh-CN" sz="2400" i="1"/>
              <a:t>U</a:t>
            </a:r>
            <a:r>
              <a:rPr lang="zh-CN" altLang="en-US" sz="2400"/>
              <a:t>，</a:t>
            </a:r>
            <a:r>
              <a:rPr lang="en-US" altLang="zh-CN" sz="2400" i="1"/>
              <a:t>F</a:t>
            </a:r>
            <a:r>
              <a:rPr lang="en-US" altLang="zh-CN" sz="2400"/>
              <a:t>&gt;</a:t>
            </a:r>
            <a:r>
              <a:rPr lang="zh-CN" altLang="en-US" sz="2400"/>
              <a:t>，其中：</a:t>
            </a:r>
            <a:endParaRPr lang="zh-CN" altLang="en-US" sz="2400"/>
          </a:p>
          <a:p>
            <a:pPr algn="just" eaLnBrk="1" hangingPunct="1">
              <a:lnSpc>
                <a:spcPct val="80000"/>
              </a:lnSpc>
              <a:buFont typeface="Wingdings" panose="05000000000000000000" pitchFamily="2" charset="2"/>
              <a:buNone/>
            </a:pPr>
            <a:r>
              <a:rPr lang="zh-CN" altLang="en-US" sz="2400"/>
              <a:t>          </a:t>
            </a:r>
            <a:r>
              <a:rPr lang="en-US" altLang="zh-CN" sz="2400" i="1"/>
              <a:t>U</a:t>
            </a:r>
            <a:r>
              <a:rPr lang="en-US" altLang="zh-CN" sz="2400"/>
              <a:t>={ SNO</a:t>
            </a:r>
            <a:r>
              <a:rPr lang="zh-CN" altLang="en-US" sz="2400"/>
              <a:t>，</a:t>
            </a:r>
            <a:r>
              <a:rPr lang="en-US" altLang="zh-CN" sz="2400"/>
              <a:t>SDEPT</a:t>
            </a:r>
            <a:r>
              <a:rPr lang="zh-CN" altLang="en-US" sz="2400"/>
              <a:t>，</a:t>
            </a:r>
            <a:r>
              <a:rPr lang="en-US" altLang="zh-CN" sz="2400"/>
              <a:t>MN</a:t>
            </a:r>
            <a:r>
              <a:rPr lang="zh-CN" altLang="en-US" sz="2400"/>
              <a:t>，</a:t>
            </a:r>
            <a:r>
              <a:rPr lang="en-US" altLang="zh-CN" sz="2400"/>
              <a:t>CNAME</a:t>
            </a:r>
            <a:r>
              <a:rPr lang="zh-CN" altLang="en-US" sz="2400"/>
              <a:t>，</a:t>
            </a:r>
            <a:r>
              <a:rPr lang="en-US" altLang="zh-CN" sz="2400"/>
              <a:t>G }</a:t>
            </a:r>
            <a:r>
              <a:rPr lang="zh-CN" altLang="en-US" sz="2400"/>
              <a:t>，</a:t>
            </a:r>
            <a:endParaRPr lang="zh-CN" altLang="en-US" sz="2400"/>
          </a:p>
          <a:p>
            <a:pPr algn="just" eaLnBrk="1" hangingPunct="1">
              <a:lnSpc>
                <a:spcPct val="80000"/>
              </a:lnSpc>
              <a:buFont typeface="Wingdings" panose="05000000000000000000" pitchFamily="2" charset="2"/>
              <a:buNone/>
            </a:pPr>
            <a:r>
              <a:rPr lang="zh-CN" altLang="en-US" sz="2400"/>
              <a:t>          </a:t>
            </a:r>
            <a:r>
              <a:rPr lang="en-US" altLang="zh-CN" sz="2400" i="1"/>
              <a:t>F</a:t>
            </a:r>
            <a:r>
              <a:rPr lang="en-US" altLang="zh-CN" sz="2400"/>
              <a:t>={ SNO→SDEPT</a:t>
            </a:r>
            <a:r>
              <a:rPr lang="zh-CN" altLang="en-US" sz="2400"/>
              <a:t>，</a:t>
            </a:r>
            <a:r>
              <a:rPr lang="en-US" altLang="zh-CN" sz="2400"/>
              <a:t>SDEPT→MN</a:t>
            </a:r>
            <a:r>
              <a:rPr lang="zh-CN" altLang="en-US" sz="2400"/>
              <a:t>，（</a:t>
            </a:r>
            <a:r>
              <a:rPr lang="en-US" altLang="zh-CN" sz="2400"/>
              <a:t>SNO</a:t>
            </a:r>
            <a:r>
              <a:rPr lang="zh-CN" altLang="en-US" sz="2400"/>
              <a:t>，</a:t>
            </a:r>
            <a:r>
              <a:rPr lang="en-US" altLang="zh-CN" sz="2400"/>
              <a:t>CNAME</a:t>
            </a:r>
            <a:r>
              <a:rPr lang="zh-CN" altLang="en-US" sz="2400"/>
              <a:t>）→</a:t>
            </a:r>
            <a:r>
              <a:rPr lang="en-US" altLang="zh-CN" sz="2400"/>
              <a:t>G }</a:t>
            </a:r>
            <a:endParaRPr lang="en-US" altLang="zh-CN" sz="2400"/>
          </a:p>
          <a:p>
            <a:pPr eaLnBrk="1" hangingPunct="1">
              <a:lnSpc>
                <a:spcPct val="80000"/>
              </a:lnSpc>
              <a:spcBef>
                <a:spcPct val="40000"/>
              </a:spcBef>
              <a:buFont typeface="Wingdings" panose="05000000000000000000" pitchFamily="2" charset="2"/>
              <a:buNone/>
            </a:pPr>
            <a:r>
              <a:rPr lang="en-US" altLang="zh-CN" sz="2400"/>
              <a:t>      </a:t>
            </a:r>
            <a:r>
              <a:rPr lang="zh-CN" altLang="en-US" sz="2400"/>
              <a:t>设</a:t>
            </a:r>
            <a:r>
              <a:rPr lang="en-US" altLang="zh-CN" sz="2400"/>
              <a:t>F’ ={SNO→SDEPT</a:t>
            </a:r>
            <a:r>
              <a:rPr lang="zh-CN" altLang="en-US" sz="2400"/>
              <a:t>，</a:t>
            </a:r>
            <a:r>
              <a:rPr lang="en-US" altLang="zh-CN" sz="2400"/>
              <a:t>SNO→MN</a:t>
            </a:r>
            <a:r>
              <a:rPr lang="zh-CN" altLang="en-US" sz="2400"/>
              <a:t>，</a:t>
            </a:r>
            <a:r>
              <a:rPr lang="en-US" altLang="zh-CN" sz="2400"/>
              <a:t>SDEPT→MN</a:t>
            </a:r>
            <a:r>
              <a:rPr lang="zh-CN" altLang="en-US" sz="2400"/>
              <a:t>， </a:t>
            </a:r>
            <a:r>
              <a:rPr lang="en-US" altLang="zh-CN" sz="2400"/>
              <a:t>(SNO</a:t>
            </a:r>
            <a:r>
              <a:rPr lang="zh-CN" altLang="en-US" sz="2400"/>
              <a:t>，</a:t>
            </a:r>
            <a:r>
              <a:rPr lang="en-US" altLang="zh-CN" sz="2400"/>
              <a:t>CNAME)→G</a:t>
            </a:r>
            <a:r>
              <a:rPr lang="zh-CN" altLang="en-US" sz="2400"/>
              <a:t>，  </a:t>
            </a:r>
            <a:r>
              <a:rPr lang="en-US" altLang="zh-CN" sz="2400"/>
              <a:t>(SNO</a:t>
            </a:r>
            <a:r>
              <a:rPr lang="zh-CN" altLang="en-US" sz="2400"/>
              <a:t>，</a:t>
            </a:r>
            <a:r>
              <a:rPr lang="en-US" altLang="zh-CN" sz="2400"/>
              <a:t>SDEPT)→SDEPT}</a:t>
            </a:r>
            <a:endParaRPr lang="en-US" altLang="zh-CN" sz="2400"/>
          </a:p>
          <a:p>
            <a:pPr eaLnBrk="1" hangingPunct="1">
              <a:lnSpc>
                <a:spcPct val="80000"/>
              </a:lnSpc>
              <a:buFont typeface="Wingdings" panose="05000000000000000000" pitchFamily="2" charset="2"/>
              <a:buNone/>
            </a:pPr>
            <a:r>
              <a:rPr lang="en-US" altLang="zh-CN" sz="2400" i="1"/>
              <a:t>F</a:t>
            </a:r>
            <a:r>
              <a:rPr lang="zh-CN" altLang="en-US" sz="2400"/>
              <a:t>是最小覆盖，而</a:t>
            </a:r>
            <a:r>
              <a:rPr lang="en-US" altLang="zh-CN" sz="2400" i="1"/>
              <a:t>F ’</a:t>
            </a:r>
            <a:r>
              <a:rPr lang="zh-CN" altLang="en-US" sz="2400"/>
              <a:t>不是。</a:t>
            </a:r>
            <a:endParaRPr lang="zh-CN" altLang="en-US" sz="2400"/>
          </a:p>
          <a:p>
            <a:pPr algn="just" eaLnBrk="1" hangingPunct="1">
              <a:lnSpc>
                <a:spcPct val="80000"/>
              </a:lnSpc>
              <a:buFont typeface="Wingdings" panose="05000000000000000000" pitchFamily="2" charset="2"/>
              <a:buNone/>
            </a:pPr>
            <a:r>
              <a:rPr lang="zh-CN" altLang="en-US" sz="2400"/>
              <a:t>因为：</a:t>
            </a:r>
            <a:r>
              <a:rPr lang="en-US" altLang="zh-CN" sz="2400" i="1"/>
              <a:t>F ’</a:t>
            </a:r>
            <a:r>
              <a:rPr lang="en-US" altLang="zh-CN" sz="2400"/>
              <a:t>-{SNO→MN}</a:t>
            </a:r>
            <a:r>
              <a:rPr lang="zh-CN" altLang="en-US" sz="2400"/>
              <a:t>与</a:t>
            </a:r>
            <a:r>
              <a:rPr lang="en-US" altLang="zh-CN" sz="2400" i="1"/>
              <a:t>F </a:t>
            </a:r>
            <a:r>
              <a:rPr lang="en-US" altLang="zh-CN" sz="2400"/>
              <a:t>’</a:t>
            </a:r>
            <a:r>
              <a:rPr lang="zh-CN" altLang="en-US" sz="2400"/>
              <a:t>等价</a:t>
            </a:r>
            <a:endParaRPr lang="zh-CN" altLang="en-US" sz="2400"/>
          </a:p>
          <a:p>
            <a:pPr algn="just" eaLnBrk="1" hangingPunct="1">
              <a:lnSpc>
                <a:spcPct val="80000"/>
              </a:lnSpc>
              <a:buFont typeface="Wingdings" panose="05000000000000000000" pitchFamily="2" charset="2"/>
              <a:buNone/>
            </a:pPr>
            <a:r>
              <a:rPr lang="zh-CN" altLang="en-US" sz="2400" i="1"/>
              <a:t>          </a:t>
            </a:r>
            <a:r>
              <a:rPr lang="en-US" altLang="zh-CN" sz="2400" i="1"/>
              <a:t>F ’</a:t>
            </a:r>
            <a:r>
              <a:rPr lang="en-US" altLang="zh-CN" sz="2400"/>
              <a:t>-{(SNO</a:t>
            </a:r>
            <a:r>
              <a:rPr lang="zh-CN" altLang="en-US" sz="2400"/>
              <a:t>，</a:t>
            </a:r>
            <a:r>
              <a:rPr lang="en-US" altLang="zh-CN" sz="2400"/>
              <a:t>SDEPT)→SDEPT}</a:t>
            </a:r>
            <a:r>
              <a:rPr lang="zh-CN" altLang="en-US" sz="2400"/>
              <a:t>也与</a:t>
            </a:r>
            <a:r>
              <a:rPr lang="en-US" altLang="zh-CN" sz="2400" i="1"/>
              <a:t>F </a:t>
            </a:r>
            <a:r>
              <a:rPr lang="en-US" altLang="zh-CN" sz="2400"/>
              <a:t>’</a:t>
            </a:r>
            <a:r>
              <a:rPr lang="zh-CN" altLang="en-US" sz="2400"/>
              <a:t>等价</a:t>
            </a:r>
            <a:endParaRPr lang="zh-CN" altLang="en-US" sz="2400"/>
          </a:p>
          <a:p>
            <a:pPr algn="just" eaLnBrk="1" hangingPunct="1">
              <a:lnSpc>
                <a:spcPct val="80000"/>
              </a:lnSpc>
              <a:buFont typeface="Wingdings" panose="05000000000000000000" pitchFamily="2" charset="2"/>
              <a:buNone/>
            </a:pPr>
            <a:r>
              <a:rPr lang="zh-CN" altLang="en-US" sz="2400" i="1"/>
              <a:t>          </a:t>
            </a:r>
            <a:r>
              <a:rPr lang="en-US" altLang="zh-CN" sz="2400" i="1"/>
              <a:t>F ’</a:t>
            </a:r>
            <a:r>
              <a:rPr lang="en-US" altLang="zh-CN" sz="2400"/>
              <a:t>-{(SNO</a:t>
            </a:r>
            <a:r>
              <a:rPr lang="zh-CN" altLang="en-US" sz="2400"/>
              <a:t>，</a:t>
            </a:r>
            <a:r>
              <a:rPr lang="en-US" altLang="zh-CN" sz="2400"/>
              <a:t>SDEPT)→SDEPT}</a:t>
            </a:r>
            <a:endParaRPr lang="en-US" altLang="zh-CN" sz="2400"/>
          </a:p>
          <a:p>
            <a:pPr algn="just" eaLnBrk="1" hangingPunct="1">
              <a:lnSpc>
                <a:spcPct val="80000"/>
              </a:lnSpc>
              <a:buFont typeface="Wingdings" panose="05000000000000000000" pitchFamily="2" charset="2"/>
              <a:buNone/>
            </a:pPr>
            <a:r>
              <a:rPr lang="en-US" altLang="zh-CN" sz="2400"/>
              <a:t>                 ∪{SNO→SDEPT}</a:t>
            </a:r>
            <a:r>
              <a:rPr lang="zh-CN" altLang="en-US" sz="2400"/>
              <a:t>也与</a:t>
            </a:r>
            <a:r>
              <a:rPr lang="en-US" altLang="zh-CN" sz="2400" i="1"/>
              <a:t>F </a:t>
            </a:r>
            <a:r>
              <a:rPr lang="en-US" altLang="zh-CN" sz="2400"/>
              <a:t>’</a:t>
            </a:r>
            <a:r>
              <a:rPr lang="zh-CN" altLang="en-US" sz="2400"/>
              <a:t>等价</a:t>
            </a:r>
            <a:endParaRPr lang="zh-CN" altLang="en-US" sz="2400"/>
          </a:p>
          <a:p>
            <a:pPr algn="just" eaLnBrk="1" hangingPunct="1">
              <a:lnSpc>
                <a:spcPct val="80000"/>
              </a:lnSpc>
              <a:buFont typeface="Wingdings" panose="05000000000000000000" pitchFamily="2" charset="2"/>
              <a:buNone/>
            </a:pPr>
            <a:endParaRPr lang="en-US" altLang="zh-CN" sz="2400"/>
          </a:p>
        </p:txBody>
      </p:sp>
      <p:sp>
        <p:nvSpPr>
          <p:cNvPr id="4" name="日期占位符 3"/>
          <p:cNvSpPr>
            <a:spLocks noGrp="1"/>
          </p:cNvSpPr>
          <p:nvPr>
            <p:ph type="dt" sz="quarter" idx="10"/>
          </p:nvPr>
        </p:nvSpPr>
        <p:spPr/>
        <p:txBody>
          <a:bodyPr/>
          <a:lstStyle/>
          <a:p>
            <a:pPr>
              <a:defRPr/>
            </a:pPr>
            <a:fld id="{1D02B70E-0EF0-4D91-87D4-FAEFA9A86FDF}" type="datetime1">
              <a:rPr lang="zh-CN" altLang="en-US"/>
            </a:fld>
            <a:endParaRPr lang="en-US" altLang="zh-CN"/>
          </a:p>
        </p:txBody>
      </p:sp>
      <p:sp>
        <p:nvSpPr>
          <p:cNvPr id="1105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2787">
                                            <p:txEl>
                                              <p:pRg st="4" end="4"/>
                                            </p:txEl>
                                          </p:spTgt>
                                        </p:tgtEl>
                                        <p:attrNameLst>
                                          <p:attrName>style.visibility</p:attrName>
                                        </p:attrNameLst>
                                      </p:cBhvr>
                                      <p:to>
                                        <p:strVal val="visible"/>
                                      </p:to>
                                    </p:set>
                                    <p:animEffect transition="in" filter="blinds(horizontal)">
                                      <p:cBhvr>
                                        <p:cTn id="7" dur="500"/>
                                        <p:tgtEl>
                                          <p:spTgt spid="502787">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02787">
                                            <p:txEl>
                                              <p:pRg st="5" end="5"/>
                                            </p:txEl>
                                          </p:spTgt>
                                        </p:tgtEl>
                                        <p:attrNameLst>
                                          <p:attrName>style.visibility</p:attrName>
                                        </p:attrNameLst>
                                      </p:cBhvr>
                                      <p:to>
                                        <p:strVal val="visible"/>
                                      </p:to>
                                    </p:set>
                                    <p:animEffect transition="in" filter="blinds(horizontal)">
                                      <p:cBhvr>
                                        <p:cTn id="10" dur="500"/>
                                        <p:tgtEl>
                                          <p:spTgt spid="502787">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02787">
                                            <p:txEl>
                                              <p:pRg st="6" end="6"/>
                                            </p:txEl>
                                          </p:spTgt>
                                        </p:tgtEl>
                                        <p:attrNameLst>
                                          <p:attrName>style.visibility</p:attrName>
                                        </p:attrNameLst>
                                      </p:cBhvr>
                                      <p:to>
                                        <p:strVal val="visible"/>
                                      </p:to>
                                    </p:set>
                                    <p:animEffect transition="in" filter="blinds(horizontal)">
                                      <p:cBhvr>
                                        <p:cTn id="13" dur="500"/>
                                        <p:tgtEl>
                                          <p:spTgt spid="502787">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02787">
                                            <p:txEl>
                                              <p:pRg st="7" end="7"/>
                                            </p:txEl>
                                          </p:spTgt>
                                        </p:tgtEl>
                                        <p:attrNameLst>
                                          <p:attrName>style.visibility</p:attrName>
                                        </p:attrNameLst>
                                      </p:cBhvr>
                                      <p:to>
                                        <p:strVal val="visible"/>
                                      </p:to>
                                    </p:set>
                                    <p:animEffect transition="in" filter="blinds(horizontal)">
                                      <p:cBhvr>
                                        <p:cTn id="16" dur="500"/>
                                        <p:tgtEl>
                                          <p:spTgt spid="502787">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02787">
                                            <p:txEl>
                                              <p:pRg st="8" end="8"/>
                                            </p:txEl>
                                          </p:spTgt>
                                        </p:tgtEl>
                                        <p:attrNameLst>
                                          <p:attrName>style.visibility</p:attrName>
                                        </p:attrNameLst>
                                      </p:cBhvr>
                                      <p:to>
                                        <p:strVal val="visible"/>
                                      </p:to>
                                    </p:set>
                                    <p:animEffect transition="in" filter="blinds(horizontal)">
                                      <p:cBhvr>
                                        <p:cTn id="19" dur="500"/>
                                        <p:tgtEl>
                                          <p:spTgt spid="5027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p:cNvSpPr>
          <p:nvPr>
            <p:ph type="title"/>
          </p:nvPr>
        </p:nvSpPr>
        <p:spPr/>
        <p:txBody>
          <a:bodyPr/>
          <a:lstStyle/>
          <a:p>
            <a:pPr eaLnBrk="1" hangingPunct="1"/>
            <a:r>
              <a:rPr lang="en-US" altLang="zh-CN"/>
              <a:t>7. </a:t>
            </a:r>
            <a:r>
              <a:rPr lang="zh-CN" altLang="en-US"/>
              <a:t>极小化过程</a:t>
            </a:r>
            <a:endParaRPr lang="zh-CN" altLang="en-US"/>
          </a:p>
        </p:txBody>
      </p:sp>
      <p:sp>
        <p:nvSpPr>
          <p:cNvPr id="111619" name="Rectangle 3"/>
          <p:cNvSpPr>
            <a:spLocks noGrp="1" noRot="1"/>
          </p:cNvSpPr>
          <p:nvPr>
            <p:ph idx="1"/>
          </p:nvPr>
        </p:nvSpPr>
        <p:spPr>
          <a:xfrm>
            <a:off x="755650" y="2060575"/>
            <a:ext cx="7772400" cy="4114800"/>
          </a:xfrm>
        </p:spPr>
        <p:txBody>
          <a:bodyPr/>
          <a:lstStyle/>
          <a:p>
            <a:pPr algn="just" eaLnBrk="1" hangingPunct="1">
              <a:lnSpc>
                <a:spcPct val="110000"/>
              </a:lnSpc>
              <a:buFont typeface="Wingdings" panose="05000000000000000000" pitchFamily="2" charset="2"/>
              <a:buNone/>
            </a:pPr>
            <a:r>
              <a:rPr lang="zh-CN" altLang="en-US" sz="2800"/>
              <a:t>定理</a:t>
            </a:r>
            <a:r>
              <a:rPr lang="en-US" altLang="zh-CN" sz="2800"/>
              <a:t>6.3  </a:t>
            </a:r>
            <a:r>
              <a:rPr lang="zh-CN" altLang="en-US" sz="2800"/>
              <a:t>每一个函数依赖集</a:t>
            </a:r>
            <a:r>
              <a:rPr lang="en-US" altLang="zh-CN" sz="2800" i="1"/>
              <a:t>F</a:t>
            </a:r>
            <a:r>
              <a:rPr lang="zh-CN" altLang="en-US" sz="2800"/>
              <a:t>均等价于一个极小</a:t>
            </a:r>
            <a:endParaRPr lang="zh-CN" altLang="en-US" sz="2800"/>
          </a:p>
          <a:p>
            <a:pPr algn="just" eaLnBrk="1" hangingPunct="1">
              <a:lnSpc>
                <a:spcPct val="110000"/>
              </a:lnSpc>
              <a:buFont typeface="Wingdings" panose="05000000000000000000" pitchFamily="2" charset="2"/>
              <a:buNone/>
            </a:pPr>
            <a:r>
              <a:rPr lang="zh-CN" altLang="en-US" sz="2800"/>
              <a:t>          函数依赖集</a:t>
            </a:r>
            <a:r>
              <a:rPr lang="en-US" altLang="zh-CN" sz="2800" i="1"/>
              <a:t>F</a:t>
            </a:r>
            <a:r>
              <a:rPr lang="en-US" altLang="zh-CN" sz="2800" i="1" baseline="-30000"/>
              <a:t>m</a:t>
            </a:r>
            <a:r>
              <a:rPr lang="zh-CN" altLang="en-US" sz="2800"/>
              <a:t>。此</a:t>
            </a:r>
            <a:r>
              <a:rPr lang="en-US" altLang="zh-CN" sz="2800" i="1"/>
              <a:t>F</a:t>
            </a:r>
            <a:r>
              <a:rPr lang="en-US" altLang="zh-CN" sz="2800" i="1" baseline="-30000"/>
              <a:t>m</a:t>
            </a:r>
            <a:r>
              <a:rPr lang="zh-CN" altLang="en-US" sz="2800"/>
              <a:t>称为</a:t>
            </a:r>
            <a:r>
              <a:rPr lang="en-US" altLang="zh-CN" sz="2800" i="1"/>
              <a:t>F</a:t>
            </a:r>
            <a:r>
              <a:rPr lang="zh-CN" altLang="en-US" sz="2800"/>
              <a:t>的最小依赖集</a:t>
            </a:r>
            <a:endParaRPr lang="zh-CN" altLang="en-US" sz="2800"/>
          </a:p>
          <a:p>
            <a:pPr algn="just" eaLnBrk="1" hangingPunct="1">
              <a:lnSpc>
                <a:spcPct val="90000"/>
              </a:lnSpc>
              <a:spcBef>
                <a:spcPct val="70000"/>
              </a:spcBef>
              <a:buFont typeface="Wingdings" panose="05000000000000000000" pitchFamily="2" charset="2"/>
              <a:buNone/>
            </a:pPr>
            <a:r>
              <a:rPr lang="zh-CN" altLang="en-US" sz="2800"/>
              <a:t>证</a:t>
            </a:r>
            <a:r>
              <a:rPr lang="en-US" altLang="zh-CN" sz="2800"/>
              <a:t>:</a:t>
            </a:r>
            <a:r>
              <a:rPr lang="zh-CN" altLang="en-US" sz="2800"/>
              <a:t>构造性证明，依据定义分三步对</a:t>
            </a:r>
            <a:r>
              <a:rPr lang="en-US" altLang="zh-CN" sz="2800" i="1"/>
              <a:t>F</a:t>
            </a:r>
            <a:r>
              <a:rPr lang="zh-CN" altLang="en-US" sz="2800"/>
              <a:t>进行“极小化处理”，找出</a:t>
            </a:r>
            <a:r>
              <a:rPr lang="en-US" altLang="zh-CN" sz="2800" i="1"/>
              <a:t>F</a:t>
            </a:r>
            <a:r>
              <a:rPr lang="zh-CN" altLang="en-US" sz="2800"/>
              <a:t>的一个最小依赖集。</a:t>
            </a:r>
            <a:endParaRPr lang="zh-CN" altLang="en-US" sz="2800"/>
          </a:p>
          <a:p>
            <a:pPr algn="just" eaLnBrk="1" hangingPunct="1">
              <a:lnSpc>
                <a:spcPct val="90000"/>
              </a:lnSpc>
              <a:buFont typeface="Wingdings" panose="05000000000000000000" pitchFamily="2" charset="2"/>
              <a:buNone/>
            </a:pPr>
            <a:r>
              <a:rPr lang="en-US" altLang="zh-CN" sz="2800"/>
              <a:t>(1)</a:t>
            </a:r>
            <a:r>
              <a:rPr lang="zh-CN" altLang="en-US" sz="2800"/>
              <a:t>逐一检查</a:t>
            </a:r>
            <a:r>
              <a:rPr lang="en-US" altLang="zh-CN" sz="2800" i="1"/>
              <a:t>F</a:t>
            </a:r>
            <a:r>
              <a:rPr lang="zh-CN" altLang="en-US" sz="2800"/>
              <a:t>中各函数依赖</a:t>
            </a:r>
            <a:r>
              <a:rPr lang="en-US" altLang="zh-CN" sz="2800" i="1"/>
              <a:t>FD</a:t>
            </a:r>
            <a:r>
              <a:rPr lang="en-US" altLang="zh-CN" sz="2800" i="1" baseline="-30000"/>
              <a:t>i</a:t>
            </a:r>
            <a:r>
              <a:rPr lang="zh-CN" altLang="en-US" sz="2800"/>
              <a:t>：</a:t>
            </a:r>
            <a:r>
              <a:rPr lang="en-US" altLang="zh-CN" sz="2800" i="1"/>
              <a:t>X</a:t>
            </a:r>
            <a:r>
              <a:rPr lang="en-US" altLang="zh-CN" sz="2800"/>
              <a:t>→</a:t>
            </a:r>
            <a:r>
              <a:rPr lang="en-US" altLang="zh-CN" sz="2800" i="1"/>
              <a:t>Y</a:t>
            </a:r>
            <a:r>
              <a:rPr lang="zh-CN" altLang="en-US" sz="2800"/>
              <a:t>，</a:t>
            </a:r>
            <a:endParaRPr lang="zh-CN" altLang="en-US" sz="2800"/>
          </a:p>
          <a:p>
            <a:pPr algn="just" eaLnBrk="1" hangingPunct="1">
              <a:lnSpc>
                <a:spcPct val="90000"/>
              </a:lnSpc>
              <a:buFont typeface="Wingdings" panose="05000000000000000000" pitchFamily="2" charset="2"/>
              <a:buNone/>
            </a:pPr>
            <a:r>
              <a:rPr lang="zh-CN" altLang="en-US" sz="2800"/>
              <a:t>    若</a:t>
            </a:r>
            <a:r>
              <a:rPr lang="en-US" altLang="zh-CN" sz="2800" i="1"/>
              <a:t>Y</a:t>
            </a:r>
            <a:r>
              <a:rPr lang="en-US" altLang="zh-CN" sz="2800"/>
              <a:t>=</a:t>
            </a:r>
            <a:r>
              <a:rPr lang="en-US" altLang="zh-CN" sz="2800" i="1"/>
              <a:t>A</a:t>
            </a:r>
            <a:r>
              <a:rPr lang="en-US" altLang="zh-CN" sz="2800" i="1" baseline="-30000"/>
              <a:t>1</a:t>
            </a:r>
            <a:r>
              <a:rPr lang="en-US" altLang="zh-CN" sz="2800" i="1"/>
              <a:t>A</a:t>
            </a:r>
            <a:r>
              <a:rPr lang="en-US" altLang="zh-CN" sz="2800" i="1" baseline="-30000"/>
              <a:t>2</a:t>
            </a:r>
            <a:r>
              <a:rPr lang="en-US" altLang="zh-CN" sz="2800"/>
              <a:t> …</a:t>
            </a:r>
            <a:r>
              <a:rPr lang="en-US" altLang="zh-CN" sz="2800" i="1"/>
              <a:t>A</a:t>
            </a:r>
            <a:r>
              <a:rPr lang="en-US" altLang="zh-CN" sz="2800" i="1" baseline="-30000"/>
              <a:t>k</a:t>
            </a:r>
            <a:r>
              <a:rPr lang="zh-CN" altLang="en-US" sz="2800"/>
              <a:t>，</a:t>
            </a:r>
            <a:r>
              <a:rPr lang="en-US" altLang="zh-CN" sz="2800" i="1"/>
              <a:t>k </a:t>
            </a:r>
            <a:r>
              <a:rPr lang="en-US" altLang="zh-CN" sz="2800"/>
              <a:t>&gt; 2</a:t>
            </a:r>
            <a:r>
              <a:rPr lang="zh-CN" altLang="en-US" sz="2800"/>
              <a:t>，</a:t>
            </a:r>
            <a:endParaRPr lang="zh-CN" altLang="en-US" sz="2800"/>
          </a:p>
          <a:p>
            <a:pPr algn="just" eaLnBrk="1" hangingPunct="1">
              <a:lnSpc>
                <a:spcPct val="90000"/>
              </a:lnSpc>
              <a:buFont typeface="Wingdings" panose="05000000000000000000" pitchFamily="2" charset="2"/>
              <a:buNone/>
            </a:pPr>
            <a:r>
              <a:rPr lang="zh-CN" altLang="en-US" sz="2800"/>
              <a:t>    则用 </a:t>
            </a:r>
            <a:r>
              <a:rPr lang="en-US" altLang="zh-CN" sz="2800"/>
              <a:t>{ </a:t>
            </a:r>
            <a:r>
              <a:rPr lang="en-US" altLang="zh-CN" sz="2800" i="1"/>
              <a:t>X</a:t>
            </a:r>
            <a:r>
              <a:rPr lang="en-US" altLang="zh-CN" sz="2800"/>
              <a:t>→</a:t>
            </a:r>
            <a:r>
              <a:rPr lang="en-US" altLang="zh-CN" sz="2800" i="1"/>
              <a:t>A</a:t>
            </a:r>
            <a:r>
              <a:rPr lang="en-US" altLang="zh-CN" sz="2800" i="1" baseline="-30000"/>
              <a:t>j</a:t>
            </a:r>
            <a:r>
              <a:rPr lang="en-US" altLang="zh-CN" sz="2800" baseline="-30000"/>
              <a:t> </a:t>
            </a:r>
            <a:r>
              <a:rPr lang="en-US" altLang="zh-CN" sz="2800"/>
              <a:t>|</a:t>
            </a:r>
            <a:r>
              <a:rPr lang="en-US" altLang="zh-CN" sz="2800" i="1"/>
              <a:t>j</a:t>
            </a:r>
            <a:r>
              <a:rPr lang="en-US" altLang="zh-CN" sz="2800"/>
              <a:t>=1</a:t>
            </a:r>
            <a:r>
              <a:rPr lang="zh-CN" altLang="en-US" sz="2800"/>
              <a:t>，</a:t>
            </a:r>
            <a:r>
              <a:rPr lang="en-US" altLang="zh-CN" sz="2800"/>
              <a:t>2</a:t>
            </a:r>
            <a:r>
              <a:rPr lang="zh-CN" altLang="en-US" sz="2800"/>
              <a:t>，</a:t>
            </a:r>
            <a:r>
              <a:rPr lang="en-US" altLang="zh-CN" sz="2800"/>
              <a:t>…</a:t>
            </a:r>
            <a:r>
              <a:rPr lang="zh-CN" altLang="en-US" sz="2800"/>
              <a:t>， </a:t>
            </a:r>
            <a:r>
              <a:rPr lang="en-US" altLang="zh-CN" sz="2800" i="1"/>
              <a:t>k</a:t>
            </a:r>
            <a:r>
              <a:rPr lang="en-US" altLang="zh-CN" sz="2800"/>
              <a:t>} </a:t>
            </a:r>
            <a:r>
              <a:rPr lang="zh-CN" altLang="en-US" sz="2800"/>
              <a:t>来取代</a:t>
            </a:r>
            <a:r>
              <a:rPr lang="en-US" altLang="zh-CN" sz="2800" i="1"/>
              <a:t>X</a:t>
            </a:r>
            <a:r>
              <a:rPr lang="en-US" altLang="zh-CN" sz="2800"/>
              <a:t>→</a:t>
            </a:r>
            <a:r>
              <a:rPr lang="en-US" altLang="zh-CN" sz="2800" i="1"/>
              <a:t>Y</a:t>
            </a:r>
            <a:r>
              <a:rPr lang="zh-CN" altLang="en-US" sz="2800"/>
              <a:t>。</a:t>
            </a:r>
            <a:endParaRPr lang="zh-CN" altLang="en-US" sz="2800"/>
          </a:p>
          <a:p>
            <a:pPr lvl="3" algn="just" eaLnBrk="1" hangingPunct="1">
              <a:lnSpc>
                <a:spcPct val="90000"/>
              </a:lnSpc>
              <a:buFont typeface="Wingdings" panose="05000000000000000000" pitchFamily="2" charset="2"/>
              <a:buNone/>
            </a:pPr>
            <a:r>
              <a:rPr lang="zh-CN" altLang="en-US" sz="1800"/>
              <a:t>    </a:t>
            </a:r>
            <a:endParaRPr lang="zh-CN" altLang="en-US" sz="1800"/>
          </a:p>
          <a:p>
            <a:pPr algn="just" eaLnBrk="1" hangingPunct="1">
              <a:lnSpc>
                <a:spcPct val="90000"/>
              </a:lnSpc>
              <a:buFont typeface="Wingdings" panose="05000000000000000000" pitchFamily="2" charset="2"/>
              <a:buNone/>
            </a:pPr>
            <a:r>
              <a:rPr lang="zh-CN" altLang="en-US" sz="2800"/>
              <a:t>    引理</a:t>
            </a:r>
            <a:r>
              <a:rPr lang="en-US" altLang="zh-CN" sz="2800"/>
              <a:t>6.1</a:t>
            </a:r>
            <a:r>
              <a:rPr lang="zh-CN" altLang="en-US" sz="2800"/>
              <a:t>保证了</a:t>
            </a:r>
            <a:r>
              <a:rPr lang="en-US" altLang="zh-CN" sz="2800"/>
              <a:t>F</a:t>
            </a:r>
            <a:r>
              <a:rPr lang="zh-CN" altLang="en-US" sz="2800"/>
              <a:t>变换前后的等价性。</a:t>
            </a:r>
            <a:endParaRPr lang="zh-CN" altLang="en-US" sz="2800"/>
          </a:p>
        </p:txBody>
      </p:sp>
      <p:sp>
        <p:nvSpPr>
          <p:cNvPr id="4" name="日期占位符 3"/>
          <p:cNvSpPr>
            <a:spLocks noGrp="1"/>
          </p:cNvSpPr>
          <p:nvPr>
            <p:ph type="dt" sz="quarter" idx="10"/>
          </p:nvPr>
        </p:nvSpPr>
        <p:spPr/>
        <p:txBody>
          <a:bodyPr/>
          <a:lstStyle/>
          <a:p>
            <a:pPr>
              <a:defRPr/>
            </a:pPr>
            <a:fld id="{98181E6A-87BF-4865-AD88-F1C5642A68AB}" type="datetime1">
              <a:rPr lang="zh-CN" altLang="en-US"/>
            </a:fld>
            <a:endParaRPr lang="en-US" altLang="zh-CN"/>
          </a:p>
        </p:txBody>
      </p:sp>
      <p:sp>
        <p:nvSpPr>
          <p:cNvPr id="1116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p:cNvSpPr>
          <p:nvPr>
            <p:ph type="title"/>
          </p:nvPr>
        </p:nvSpPr>
        <p:spPr/>
        <p:txBody>
          <a:bodyPr/>
          <a:lstStyle/>
          <a:p>
            <a:pPr eaLnBrk="1" hangingPunct="1"/>
            <a:r>
              <a:rPr lang="zh-CN" altLang="en-US"/>
              <a:t>极小化过程</a:t>
            </a:r>
            <a:endParaRPr lang="zh-CN" altLang="en-US"/>
          </a:p>
        </p:txBody>
      </p:sp>
      <p:sp>
        <p:nvSpPr>
          <p:cNvPr id="112643" name="Rectangle 3"/>
          <p:cNvSpPr>
            <a:spLocks noGrp="1" noRot="1"/>
          </p:cNvSpPr>
          <p:nvPr>
            <p:ph idx="1"/>
          </p:nvPr>
        </p:nvSpPr>
        <p:spPr>
          <a:xfrm>
            <a:off x="838200" y="1828800"/>
            <a:ext cx="7772400" cy="4114800"/>
          </a:xfrm>
        </p:spPr>
        <p:txBody>
          <a:bodyPr/>
          <a:lstStyle/>
          <a:p>
            <a:pPr eaLnBrk="1" hangingPunct="1">
              <a:lnSpc>
                <a:spcPct val="130000"/>
              </a:lnSpc>
              <a:buFont typeface="Wingdings" panose="05000000000000000000" pitchFamily="2" charset="2"/>
              <a:buNone/>
            </a:pPr>
            <a:r>
              <a:rPr lang="en-US" altLang="zh-CN" sz="2800"/>
              <a:t>(2)</a:t>
            </a:r>
            <a:r>
              <a:rPr lang="zh-CN" altLang="en-US" sz="2800"/>
              <a:t>逐一检查</a:t>
            </a:r>
            <a:r>
              <a:rPr lang="en-US" altLang="zh-CN" sz="2800" i="1"/>
              <a:t>F</a:t>
            </a:r>
            <a:r>
              <a:rPr lang="zh-CN" altLang="en-US" sz="2800"/>
              <a:t>中各函数依赖</a:t>
            </a:r>
            <a:r>
              <a:rPr lang="en-US" altLang="zh-CN" sz="2800" i="1"/>
              <a:t>FD</a:t>
            </a:r>
            <a:r>
              <a:rPr lang="en-US" altLang="zh-CN" sz="2800" i="1" baseline="-30000"/>
              <a:t>i</a:t>
            </a:r>
            <a:r>
              <a:rPr lang="zh-CN" altLang="en-US" sz="2800"/>
              <a:t>：</a:t>
            </a:r>
            <a:r>
              <a:rPr lang="en-US" altLang="zh-CN" sz="2800" i="1"/>
              <a:t>X</a:t>
            </a:r>
            <a:r>
              <a:rPr lang="en-US" altLang="zh-CN" sz="2800"/>
              <a:t>→</a:t>
            </a:r>
            <a:r>
              <a:rPr lang="en-US" altLang="zh-CN" sz="2800" i="1"/>
              <a:t>A</a:t>
            </a:r>
            <a:r>
              <a:rPr lang="zh-CN" altLang="en-US" sz="2800"/>
              <a:t>，</a:t>
            </a:r>
            <a:endParaRPr lang="zh-CN" altLang="en-US" sz="2800"/>
          </a:p>
          <a:p>
            <a:pPr eaLnBrk="1" hangingPunct="1">
              <a:lnSpc>
                <a:spcPct val="130000"/>
              </a:lnSpc>
              <a:buFont typeface="Wingdings" panose="05000000000000000000" pitchFamily="2" charset="2"/>
              <a:buNone/>
            </a:pPr>
            <a:r>
              <a:rPr lang="zh-CN" altLang="en-US" sz="2800"/>
              <a:t>    令</a:t>
            </a:r>
            <a:r>
              <a:rPr lang="en-US" altLang="zh-CN" sz="2800" i="1"/>
              <a:t>G</a:t>
            </a:r>
            <a:r>
              <a:rPr lang="en-US" altLang="zh-CN" sz="2800"/>
              <a:t>=</a:t>
            </a:r>
            <a:r>
              <a:rPr lang="en-US" altLang="zh-CN" sz="2800" i="1"/>
              <a:t>F</a:t>
            </a:r>
            <a:r>
              <a:rPr lang="en-US" altLang="zh-CN" sz="2800"/>
              <a:t>-{</a:t>
            </a:r>
            <a:r>
              <a:rPr lang="en-US" altLang="zh-CN" sz="2800" i="1"/>
              <a:t>X</a:t>
            </a:r>
            <a:r>
              <a:rPr lang="en-US" altLang="zh-CN" sz="2800"/>
              <a:t>→</a:t>
            </a:r>
            <a:r>
              <a:rPr lang="en-US" altLang="zh-CN" sz="2800" i="1"/>
              <a:t>A</a:t>
            </a:r>
            <a:r>
              <a:rPr lang="en-US" altLang="zh-CN" sz="2800"/>
              <a:t>}</a:t>
            </a:r>
            <a:r>
              <a:rPr lang="zh-CN" altLang="en-US" sz="2800"/>
              <a:t>，</a:t>
            </a:r>
            <a:endParaRPr lang="zh-CN" altLang="en-US" sz="2800"/>
          </a:p>
          <a:p>
            <a:pPr eaLnBrk="1" hangingPunct="1">
              <a:lnSpc>
                <a:spcPct val="130000"/>
              </a:lnSpc>
              <a:buFont typeface="Wingdings" panose="05000000000000000000" pitchFamily="2" charset="2"/>
              <a:buNone/>
            </a:pPr>
            <a:r>
              <a:rPr lang="zh-CN" altLang="en-US" sz="2800"/>
              <a:t>    若</a:t>
            </a:r>
            <a:r>
              <a:rPr lang="en-US" altLang="zh-CN" sz="2800" i="1"/>
              <a:t>A</a:t>
            </a:r>
            <a:r>
              <a:rPr lang="en-US" altLang="zh-CN" sz="2800">
                <a:sym typeface="Symbol" panose="05050102010706020507" pitchFamily="18" charset="2"/>
              </a:rPr>
              <a:t></a:t>
            </a:r>
            <a:r>
              <a:rPr lang="en-US" altLang="zh-CN" sz="2800" i="1"/>
              <a:t>X</a:t>
            </a:r>
            <a:r>
              <a:rPr lang="en-US" altLang="zh-CN" sz="2800" i="1" baseline="-30000"/>
              <a:t>G</a:t>
            </a:r>
            <a:r>
              <a:rPr lang="en-US" altLang="zh-CN" sz="2800" baseline="30000"/>
              <a:t>+</a:t>
            </a:r>
            <a:r>
              <a:rPr lang="zh-CN" altLang="en-US" sz="2800"/>
              <a:t>， 则从</a:t>
            </a:r>
            <a:r>
              <a:rPr lang="en-US" altLang="zh-CN" sz="2800" i="1"/>
              <a:t>F</a:t>
            </a:r>
            <a:r>
              <a:rPr lang="zh-CN" altLang="en-US" sz="2800"/>
              <a:t>中去掉此函数依赖。</a:t>
            </a:r>
            <a:endParaRPr lang="zh-CN" altLang="en-US" sz="2800"/>
          </a:p>
          <a:p>
            <a:pPr eaLnBrk="1" hangingPunct="1">
              <a:lnSpc>
                <a:spcPct val="130000"/>
              </a:lnSpc>
              <a:buFont typeface="Wingdings" panose="05000000000000000000" pitchFamily="2" charset="2"/>
              <a:buNone/>
            </a:pPr>
            <a:endParaRPr lang="zh-CN" altLang="en-US" sz="2800"/>
          </a:p>
          <a:p>
            <a:pPr eaLnBrk="1" hangingPunct="1">
              <a:lnSpc>
                <a:spcPct val="130000"/>
              </a:lnSpc>
              <a:buFont typeface="Wingdings" panose="05000000000000000000" pitchFamily="2" charset="2"/>
              <a:buNone/>
            </a:pPr>
            <a:r>
              <a:rPr lang="zh-CN" altLang="en-US" sz="2800"/>
              <a:t>    由于</a:t>
            </a:r>
            <a:r>
              <a:rPr lang="en-US" altLang="zh-CN" sz="2800" i="1"/>
              <a:t>F</a:t>
            </a:r>
            <a:r>
              <a:rPr lang="zh-CN" altLang="en-US" sz="2800"/>
              <a:t>与</a:t>
            </a:r>
            <a:r>
              <a:rPr lang="en-US" altLang="zh-CN" sz="2800" i="1"/>
              <a:t>G </a:t>
            </a:r>
            <a:r>
              <a:rPr lang="en-US" altLang="zh-CN" sz="2800"/>
              <a:t>=</a:t>
            </a:r>
            <a:r>
              <a:rPr lang="en-US" altLang="zh-CN" sz="2800" i="1"/>
              <a:t>F</a:t>
            </a:r>
            <a:r>
              <a:rPr lang="en-US" altLang="zh-CN" sz="2800"/>
              <a:t>-{</a:t>
            </a:r>
            <a:r>
              <a:rPr lang="en-US" altLang="zh-CN" sz="2800" i="1"/>
              <a:t>X</a:t>
            </a:r>
            <a:r>
              <a:rPr lang="en-US" altLang="zh-CN" sz="2800"/>
              <a:t>→</a:t>
            </a:r>
            <a:r>
              <a:rPr lang="en-US" altLang="zh-CN" sz="2800" i="1"/>
              <a:t>A</a:t>
            </a:r>
            <a:r>
              <a:rPr lang="en-US" altLang="zh-CN" sz="2800"/>
              <a:t>}</a:t>
            </a:r>
            <a:r>
              <a:rPr lang="zh-CN" altLang="en-US" sz="2800"/>
              <a:t>等价的充要条件是</a:t>
            </a:r>
            <a:r>
              <a:rPr lang="en-US" altLang="zh-CN" sz="2800" i="1"/>
              <a:t>A</a:t>
            </a:r>
            <a:r>
              <a:rPr lang="en-US" altLang="zh-CN" sz="2800">
                <a:sym typeface="Symbol" panose="05050102010706020507" pitchFamily="18" charset="2"/>
              </a:rPr>
              <a:t></a:t>
            </a:r>
            <a:r>
              <a:rPr lang="en-US" altLang="zh-CN" sz="2800" i="1"/>
              <a:t>X</a:t>
            </a:r>
            <a:r>
              <a:rPr lang="en-US" altLang="zh-CN" sz="2800" i="1" baseline="-30000"/>
              <a:t>G</a:t>
            </a:r>
            <a:r>
              <a:rPr lang="en-US" altLang="zh-CN" sz="2800" baseline="30000"/>
              <a:t>+ </a:t>
            </a:r>
            <a:endParaRPr lang="en-US" altLang="zh-CN" sz="2800"/>
          </a:p>
          <a:p>
            <a:pPr eaLnBrk="1" hangingPunct="1">
              <a:lnSpc>
                <a:spcPct val="130000"/>
              </a:lnSpc>
              <a:buFont typeface="Wingdings" panose="05000000000000000000" pitchFamily="2" charset="2"/>
              <a:buNone/>
            </a:pPr>
            <a:r>
              <a:rPr lang="en-US" altLang="zh-CN" sz="2800"/>
              <a:t>    </a:t>
            </a:r>
            <a:r>
              <a:rPr lang="zh-CN" altLang="en-US" sz="2800"/>
              <a:t>因此</a:t>
            </a:r>
            <a:r>
              <a:rPr lang="en-US" altLang="zh-CN" sz="2800"/>
              <a:t>F</a:t>
            </a:r>
            <a:r>
              <a:rPr lang="zh-CN" altLang="en-US" sz="2800"/>
              <a:t>变换前后是等价的。</a:t>
            </a:r>
            <a:endParaRPr lang="zh-CN" altLang="en-US" sz="2800"/>
          </a:p>
        </p:txBody>
      </p:sp>
      <p:sp>
        <p:nvSpPr>
          <p:cNvPr id="4" name="日期占位符 3"/>
          <p:cNvSpPr>
            <a:spLocks noGrp="1"/>
          </p:cNvSpPr>
          <p:nvPr>
            <p:ph type="dt" sz="quarter" idx="10"/>
          </p:nvPr>
        </p:nvSpPr>
        <p:spPr/>
        <p:txBody>
          <a:bodyPr/>
          <a:lstStyle/>
          <a:p>
            <a:pPr>
              <a:defRPr/>
            </a:pPr>
            <a:fld id="{DB953689-DAEC-460E-ADA8-28B94FFB59D1}" type="datetime1">
              <a:rPr lang="zh-CN" altLang="en-US"/>
            </a:fld>
            <a:endParaRPr lang="en-US" altLang="zh-CN"/>
          </a:p>
        </p:txBody>
      </p:sp>
      <p:sp>
        <p:nvSpPr>
          <p:cNvPr id="1126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p:cNvSpPr>
          <p:nvPr>
            <p:ph type="title"/>
          </p:nvPr>
        </p:nvSpPr>
        <p:spPr/>
        <p:txBody>
          <a:bodyPr/>
          <a:lstStyle/>
          <a:p>
            <a:pPr eaLnBrk="1" hangingPunct="1"/>
            <a:r>
              <a:rPr lang="zh-CN" altLang="en-US"/>
              <a:t>极小化过程</a:t>
            </a:r>
            <a:endParaRPr lang="zh-CN" altLang="en-US"/>
          </a:p>
        </p:txBody>
      </p:sp>
      <p:sp>
        <p:nvSpPr>
          <p:cNvPr id="113667" name="Rectangle 3"/>
          <p:cNvSpPr>
            <a:spLocks noGrp="1" noRot="1"/>
          </p:cNvSpPr>
          <p:nvPr>
            <p:ph idx="1"/>
          </p:nvPr>
        </p:nvSpPr>
        <p:spPr/>
        <p:txBody>
          <a:bodyPr/>
          <a:lstStyle/>
          <a:p>
            <a:pPr algn="just" eaLnBrk="1" hangingPunct="1">
              <a:lnSpc>
                <a:spcPct val="80000"/>
              </a:lnSpc>
              <a:buFont typeface="Wingdings" panose="05000000000000000000" pitchFamily="2" charset="2"/>
              <a:buNone/>
            </a:pPr>
            <a:r>
              <a:rPr lang="en-US" altLang="zh-CN" sz="2800"/>
              <a:t>(3)</a:t>
            </a:r>
            <a:r>
              <a:rPr lang="zh-CN" altLang="en-US" sz="2800"/>
              <a:t>逐一取出</a:t>
            </a:r>
            <a:r>
              <a:rPr lang="en-US" altLang="zh-CN" sz="2800" i="1"/>
              <a:t>F</a:t>
            </a:r>
            <a:r>
              <a:rPr lang="zh-CN" altLang="en-US" sz="2800"/>
              <a:t>中各函数依赖</a:t>
            </a:r>
            <a:r>
              <a:rPr lang="en-US" altLang="zh-CN" sz="2800" i="1"/>
              <a:t>FD</a:t>
            </a:r>
            <a:r>
              <a:rPr lang="en-US" altLang="zh-CN" sz="2800" i="1" baseline="-30000"/>
              <a:t>i</a:t>
            </a:r>
            <a:r>
              <a:rPr lang="zh-CN" altLang="en-US" sz="2800"/>
              <a:t>：</a:t>
            </a:r>
            <a:r>
              <a:rPr lang="en-US" altLang="zh-CN" sz="2800" i="1"/>
              <a:t>X</a:t>
            </a:r>
            <a:r>
              <a:rPr lang="en-US" altLang="zh-CN" sz="2800"/>
              <a:t>→</a:t>
            </a:r>
            <a:r>
              <a:rPr lang="en-US" altLang="zh-CN" sz="2800" i="1"/>
              <a:t>A</a:t>
            </a:r>
            <a:r>
              <a:rPr lang="zh-CN" altLang="en-US" sz="2800"/>
              <a:t>，</a:t>
            </a:r>
            <a:endParaRPr lang="zh-CN" altLang="en-US" sz="2800"/>
          </a:p>
          <a:p>
            <a:pPr algn="just" eaLnBrk="1" hangingPunct="1">
              <a:lnSpc>
                <a:spcPct val="80000"/>
              </a:lnSpc>
              <a:buFont typeface="Wingdings" panose="05000000000000000000" pitchFamily="2" charset="2"/>
              <a:buNone/>
            </a:pPr>
            <a:r>
              <a:rPr lang="zh-CN" altLang="en-US" sz="2800"/>
              <a:t>    设</a:t>
            </a:r>
            <a:r>
              <a:rPr lang="en-US" altLang="zh-CN" sz="2800" i="1"/>
              <a:t>X</a:t>
            </a:r>
            <a:r>
              <a:rPr lang="en-US" altLang="zh-CN" sz="2800"/>
              <a:t>=</a:t>
            </a:r>
            <a:r>
              <a:rPr lang="en-US" altLang="zh-CN" sz="2800" i="1"/>
              <a:t>B</a:t>
            </a:r>
            <a:r>
              <a:rPr lang="en-US" altLang="zh-CN" sz="2800" baseline="-30000"/>
              <a:t>1</a:t>
            </a:r>
            <a:r>
              <a:rPr lang="en-US" altLang="zh-CN" sz="2800" i="1"/>
              <a:t>B</a:t>
            </a:r>
            <a:r>
              <a:rPr lang="en-US" altLang="zh-CN" sz="2800" baseline="-30000"/>
              <a:t>2</a:t>
            </a:r>
            <a:r>
              <a:rPr lang="en-US" altLang="zh-CN" sz="2800"/>
              <a:t>…</a:t>
            </a:r>
            <a:r>
              <a:rPr lang="en-US" altLang="zh-CN" sz="2800" i="1"/>
              <a:t>B</a:t>
            </a:r>
            <a:r>
              <a:rPr lang="en-US" altLang="zh-CN" sz="2800" i="1" baseline="-30000"/>
              <a:t>m</a:t>
            </a:r>
            <a:r>
              <a:rPr lang="zh-CN" altLang="en-US" sz="2800"/>
              <a:t>，</a:t>
            </a:r>
            <a:endParaRPr lang="zh-CN" altLang="en-US" sz="2800"/>
          </a:p>
          <a:p>
            <a:pPr algn="just" eaLnBrk="1" hangingPunct="1">
              <a:lnSpc>
                <a:spcPct val="80000"/>
              </a:lnSpc>
              <a:buFont typeface="Wingdings" panose="05000000000000000000" pitchFamily="2" charset="2"/>
              <a:buNone/>
            </a:pPr>
            <a:r>
              <a:rPr lang="zh-CN" altLang="en-US" sz="2800"/>
              <a:t>    逐一考查</a:t>
            </a:r>
            <a:r>
              <a:rPr lang="en-US" altLang="zh-CN" sz="2800" i="1"/>
              <a:t>B</a:t>
            </a:r>
            <a:r>
              <a:rPr lang="en-US" altLang="zh-CN" sz="2800" i="1" baseline="-30000"/>
              <a:t>i</a:t>
            </a:r>
            <a:r>
              <a:rPr lang="en-US" altLang="zh-CN" sz="2800" baseline="-30000"/>
              <a:t> </a:t>
            </a:r>
            <a:r>
              <a:rPr lang="zh-CN" altLang="en-US" sz="2800"/>
              <a:t>（</a:t>
            </a:r>
            <a:r>
              <a:rPr lang="en-US" altLang="zh-CN" sz="2800" i="1"/>
              <a:t>i</a:t>
            </a:r>
            <a:r>
              <a:rPr lang="en-US" altLang="zh-CN" sz="2800"/>
              <a:t>=l</a:t>
            </a:r>
            <a:r>
              <a:rPr lang="zh-CN" altLang="en-US" sz="2800"/>
              <a:t>，</a:t>
            </a:r>
            <a:r>
              <a:rPr lang="en-US" altLang="zh-CN" sz="2800"/>
              <a:t>2</a:t>
            </a:r>
            <a:r>
              <a:rPr lang="zh-CN" altLang="en-US" sz="2800"/>
              <a:t>，</a:t>
            </a:r>
            <a:r>
              <a:rPr lang="en-US" altLang="zh-CN" sz="2800"/>
              <a:t>…</a:t>
            </a:r>
            <a:r>
              <a:rPr lang="zh-CN" altLang="en-US" sz="2800"/>
              <a:t>，</a:t>
            </a:r>
            <a:r>
              <a:rPr lang="en-US" altLang="zh-CN" sz="2800" i="1"/>
              <a:t>m</a:t>
            </a:r>
            <a:r>
              <a:rPr lang="zh-CN" altLang="en-US" sz="2800"/>
              <a:t>），</a:t>
            </a:r>
            <a:endParaRPr lang="zh-CN" altLang="en-US" sz="2800"/>
          </a:p>
          <a:p>
            <a:pPr algn="just" eaLnBrk="1" hangingPunct="1">
              <a:lnSpc>
                <a:spcPct val="80000"/>
              </a:lnSpc>
              <a:buFont typeface="Wingdings" panose="05000000000000000000" pitchFamily="2" charset="2"/>
              <a:buNone/>
            </a:pPr>
            <a:r>
              <a:rPr lang="zh-CN" altLang="en-US" sz="2800"/>
              <a:t>    若</a:t>
            </a:r>
            <a:r>
              <a:rPr lang="en-US" altLang="zh-CN" sz="2800" i="1"/>
              <a:t>A </a:t>
            </a:r>
            <a:r>
              <a:rPr lang="en-US" altLang="zh-CN" sz="2800">
                <a:sym typeface="Symbol" panose="05050102010706020507" pitchFamily="18" charset="2"/>
              </a:rPr>
              <a:t></a:t>
            </a:r>
            <a:r>
              <a:rPr lang="zh-CN" altLang="en-US" sz="2800"/>
              <a:t>（</a:t>
            </a:r>
            <a:r>
              <a:rPr lang="en-US" altLang="zh-CN" sz="2800" i="1"/>
              <a:t>X</a:t>
            </a:r>
            <a:r>
              <a:rPr lang="en-US" altLang="zh-CN" sz="2800"/>
              <a:t>-</a:t>
            </a:r>
            <a:r>
              <a:rPr lang="en-US" altLang="zh-CN" sz="2800" i="1"/>
              <a:t>B</a:t>
            </a:r>
            <a:r>
              <a:rPr lang="en-US" altLang="zh-CN" sz="2800" i="1" baseline="-30000"/>
              <a:t>i</a:t>
            </a:r>
            <a:r>
              <a:rPr lang="en-US" altLang="zh-CN" sz="2800" baseline="-30000"/>
              <a:t> </a:t>
            </a:r>
            <a:r>
              <a:rPr lang="zh-CN" altLang="en-US" sz="2800"/>
              <a:t>）</a:t>
            </a:r>
            <a:r>
              <a:rPr lang="en-US" altLang="zh-CN" sz="2800" i="1" baseline="-30000"/>
              <a:t>F</a:t>
            </a:r>
            <a:r>
              <a:rPr lang="en-US" altLang="zh-CN" sz="2800" baseline="30000"/>
              <a:t>+ </a:t>
            </a:r>
            <a:r>
              <a:rPr lang="zh-CN" altLang="en-US" sz="2800"/>
              <a:t>，</a:t>
            </a:r>
            <a:endParaRPr lang="zh-CN" altLang="en-US" sz="2800"/>
          </a:p>
          <a:p>
            <a:pPr algn="just" eaLnBrk="1" hangingPunct="1">
              <a:lnSpc>
                <a:spcPct val="80000"/>
              </a:lnSpc>
              <a:buFont typeface="Wingdings" panose="05000000000000000000" pitchFamily="2" charset="2"/>
              <a:buNone/>
            </a:pPr>
            <a:r>
              <a:rPr lang="zh-CN" altLang="en-US" sz="2800"/>
              <a:t>    则以</a:t>
            </a:r>
            <a:r>
              <a:rPr lang="en-US" altLang="zh-CN" sz="2800" i="1"/>
              <a:t>X</a:t>
            </a:r>
            <a:r>
              <a:rPr lang="en-US" altLang="zh-CN" sz="2800"/>
              <a:t>-</a:t>
            </a:r>
            <a:r>
              <a:rPr lang="en-US" altLang="zh-CN" sz="2800" i="1"/>
              <a:t>B</a:t>
            </a:r>
            <a:r>
              <a:rPr lang="en-US" altLang="zh-CN" sz="2800" i="1" baseline="-30000"/>
              <a:t>i</a:t>
            </a:r>
            <a:r>
              <a:rPr lang="en-US" altLang="zh-CN" sz="2800" baseline="-30000"/>
              <a:t> </a:t>
            </a:r>
            <a:r>
              <a:rPr lang="zh-CN" altLang="en-US" sz="2800"/>
              <a:t>取代</a:t>
            </a:r>
            <a:r>
              <a:rPr lang="en-US" altLang="zh-CN" sz="2800" i="1"/>
              <a:t>X</a:t>
            </a:r>
            <a:r>
              <a:rPr lang="zh-CN" altLang="en-US" sz="2800" i="1"/>
              <a:t>。</a:t>
            </a:r>
            <a:endParaRPr lang="zh-CN" altLang="en-US" sz="2800" i="1"/>
          </a:p>
          <a:p>
            <a:pPr algn="just" eaLnBrk="1" hangingPunct="1">
              <a:lnSpc>
                <a:spcPct val="80000"/>
              </a:lnSpc>
              <a:buFont typeface="Wingdings" panose="05000000000000000000" pitchFamily="2" charset="2"/>
              <a:buNone/>
            </a:pPr>
            <a:endParaRPr lang="zh-CN" altLang="en-US" sz="2800" i="1"/>
          </a:p>
          <a:p>
            <a:pPr algn="just" eaLnBrk="1" hangingPunct="1">
              <a:lnSpc>
                <a:spcPct val="80000"/>
              </a:lnSpc>
              <a:buFont typeface="Wingdings" panose="05000000000000000000" pitchFamily="2" charset="2"/>
              <a:buNone/>
            </a:pPr>
            <a:r>
              <a:rPr lang="zh-CN" altLang="en-US" sz="2800"/>
              <a:t>  由于</a:t>
            </a:r>
            <a:r>
              <a:rPr lang="en-US" altLang="zh-CN" sz="2800" i="1"/>
              <a:t>F</a:t>
            </a:r>
            <a:r>
              <a:rPr lang="zh-CN" altLang="en-US" sz="2800"/>
              <a:t>与</a:t>
            </a:r>
            <a:r>
              <a:rPr lang="en-US" altLang="zh-CN" sz="2800" i="1"/>
              <a:t>F</a:t>
            </a:r>
            <a:r>
              <a:rPr lang="en-US" altLang="zh-CN" sz="2800"/>
              <a:t>-{</a:t>
            </a:r>
            <a:r>
              <a:rPr lang="en-US" altLang="zh-CN" sz="2800" i="1"/>
              <a:t>X</a:t>
            </a:r>
            <a:r>
              <a:rPr lang="en-US" altLang="zh-CN" sz="2800"/>
              <a:t>→</a:t>
            </a:r>
            <a:r>
              <a:rPr lang="en-US" altLang="zh-CN" sz="2800" i="1"/>
              <a:t>A</a:t>
            </a:r>
            <a:r>
              <a:rPr lang="en-US" altLang="zh-CN" sz="2800"/>
              <a:t>}∪{</a:t>
            </a:r>
            <a:r>
              <a:rPr lang="en-US" altLang="zh-CN" sz="2800" i="1"/>
              <a:t>Z</a:t>
            </a:r>
            <a:r>
              <a:rPr lang="en-US" altLang="zh-CN" sz="2800"/>
              <a:t>→</a:t>
            </a:r>
            <a:r>
              <a:rPr lang="en-US" altLang="zh-CN" sz="2800" i="1"/>
              <a:t>A</a:t>
            </a:r>
            <a:r>
              <a:rPr lang="en-US" altLang="zh-CN" sz="2800"/>
              <a:t>}</a:t>
            </a:r>
            <a:r>
              <a:rPr lang="zh-CN" altLang="en-US" sz="2800"/>
              <a:t>等价的充要条件是</a:t>
            </a:r>
            <a:r>
              <a:rPr lang="en-US" altLang="zh-CN" sz="2800" i="1"/>
              <a:t>A</a:t>
            </a:r>
            <a:r>
              <a:rPr lang="en-US" altLang="zh-CN" sz="2800">
                <a:sym typeface="Symbol" panose="05050102010706020507" pitchFamily="18" charset="2"/>
              </a:rPr>
              <a:t></a:t>
            </a:r>
            <a:r>
              <a:rPr lang="en-US" altLang="zh-CN" sz="2800" i="1"/>
              <a:t>Z</a:t>
            </a:r>
            <a:r>
              <a:rPr lang="en-US" altLang="zh-CN" sz="2800" i="1" baseline="-30000"/>
              <a:t>F</a:t>
            </a:r>
            <a:r>
              <a:rPr lang="en-US" altLang="zh-CN" sz="2800" baseline="30000"/>
              <a:t>+ </a:t>
            </a:r>
            <a:r>
              <a:rPr lang="zh-CN" altLang="en-US" sz="2800"/>
              <a:t>，其中</a:t>
            </a:r>
            <a:r>
              <a:rPr lang="en-US" altLang="zh-CN" sz="2800" i="1"/>
              <a:t>Z</a:t>
            </a:r>
            <a:r>
              <a:rPr lang="en-US" altLang="zh-CN" sz="2800"/>
              <a:t>=</a:t>
            </a:r>
            <a:r>
              <a:rPr lang="en-US" altLang="zh-CN" sz="2800" i="1"/>
              <a:t>X</a:t>
            </a:r>
            <a:r>
              <a:rPr lang="en-US" altLang="zh-CN" sz="2800"/>
              <a:t>-</a:t>
            </a:r>
            <a:r>
              <a:rPr lang="en-US" altLang="zh-CN" sz="2800" i="1"/>
              <a:t>B</a:t>
            </a:r>
            <a:r>
              <a:rPr lang="en-US" altLang="zh-CN" sz="2800" i="1" baseline="-30000"/>
              <a:t>i</a:t>
            </a:r>
            <a:r>
              <a:rPr lang="en-US" altLang="zh-CN" sz="2800" baseline="-30000"/>
              <a:t> </a:t>
            </a:r>
            <a:endParaRPr lang="en-US" altLang="zh-CN" sz="2800"/>
          </a:p>
          <a:p>
            <a:pPr eaLnBrk="1" hangingPunct="1">
              <a:lnSpc>
                <a:spcPct val="80000"/>
              </a:lnSpc>
              <a:buFont typeface="Wingdings" panose="05000000000000000000" pitchFamily="2" charset="2"/>
              <a:buNone/>
            </a:pPr>
            <a:r>
              <a:rPr lang="en-US" altLang="zh-CN" sz="2800"/>
              <a:t>    </a:t>
            </a:r>
            <a:r>
              <a:rPr lang="zh-CN" altLang="en-US" sz="2800"/>
              <a:t>因此</a:t>
            </a:r>
            <a:r>
              <a:rPr lang="en-US" altLang="zh-CN" sz="2800"/>
              <a:t>F</a:t>
            </a:r>
            <a:r>
              <a:rPr lang="zh-CN" altLang="en-US" sz="2800"/>
              <a:t>变换前后是等价的。</a:t>
            </a:r>
            <a:endParaRPr lang="zh-CN" altLang="en-US" sz="2800"/>
          </a:p>
        </p:txBody>
      </p:sp>
      <p:sp>
        <p:nvSpPr>
          <p:cNvPr id="4" name="日期占位符 3"/>
          <p:cNvSpPr>
            <a:spLocks noGrp="1"/>
          </p:cNvSpPr>
          <p:nvPr>
            <p:ph type="dt" sz="quarter" idx="10"/>
          </p:nvPr>
        </p:nvSpPr>
        <p:spPr/>
        <p:txBody>
          <a:bodyPr/>
          <a:lstStyle/>
          <a:p>
            <a:pPr>
              <a:defRPr/>
            </a:pPr>
            <a:fld id="{113D5C19-9F79-47C0-91F7-D4A4F583BCF8}" type="datetime1">
              <a:rPr lang="zh-CN" altLang="en-US"/>
            </a:fld>
            <a:endParaRPr lang="en-US" altLang="zh-CN"/>
          </a:p>
        </p:txBody>
      </p:sp>
      <p:sp>
        <p:nvSpPr>
          <p:cNvPr id="1136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p:cNvSpPr>
          <p:nvPr>
            <p:ph type="title"/>
          </p:nvPr>
        </p:nvSpPr>
        <p:spPr/>
        <p:txBody>
          <a:bodyPr/>
          <a:lstStyle/>
          <a:p>
            <a:pPr eaLnBrk="1" hangingPunct="1"/>
            <a:r>
              <a:rPr lang="zh-CN" altLang="en-US"/>
              <a:t>极小化过程</a:t>
            </a:r>
            <a:endParaRPr lang="zh-CN" altLang="en-US"/>
          </a:p>
        </p:txBody>
      </p:sp>
      <p:sp>
        <p:nvSpPr>
          <p:cNvPr id="114691" name="Rectangle 3"/>
          <p:cNvSpPr>
            <a:spLocks noGrp="1" noRot="1"/>
          </p:cNvSpPr>
          <p:nvPr>
            <p:ph idx="1"/>
          </p:nvPr>
        </p:nvSpPr>
        <p:spPr>
          <a:xfrm>
            <a:off x="755650" y="2205038"/>
            <a:ext cx="7772400" cy="4114800"/>
          </a:xfrm>
        </p:spPr>
        <p:txBody>
          <a:bodyPr/>
          <a:lstStyle/>
          <a:p>
            <a:pPr eaLnBrk="1" hangingPunct="1">
              <a:lnSpc>
                <a:spcPct val="150000"/>
              </a:lnSpc>
              <a:buFont typeface="Wingdings" panose="05000000000000000000" pitchFamily="2" charset="2"/>
              <a:buNone/>
            </a:pPr>
            <a:r>
              <a:rPr lang="en-US" altLang="zh-CN" sz="2400"/>
              <a:t>	</a:t>
            </a:r>
            <a:r>
              <a:rPr lang="zh-CN" altLang="en-US" sz="2400"/>
              <a:t>由定义，最后剩下的</a:t>
            </a:r>
            <a:r>
              <a:rPr lang="en-US" altLang="zh-CN" sz="2400" i="1"/>
              <a:t>F</a:t>
            </a:r>
            <a:r>
              <a:rPr lang="zh-CN" altLang="en-US" sz="2400"/>
              <a:t>就一定是极小依赖集。</a:t>
            </a:r>
            <a:endParaRPr lang="zh-CN" altLang="en-US" sz="2400"/>
          </a:p>
          <a:p>
            <a:pPr eaLnBrk="1" hangingPunct="1">
              <a:lnSpc>
                <a:spcPct val="150000"/>
              </a:lnSpc>
              <a:buFont typeface="Wingdings" panose="05000000000000000000" pitchFamily="2" charset="2"/>
              <a:buNone/>
            </a:pPr>
            <a:r>
              <a:rPr lang="zh-CN" altLang="en-US" sz="2400"/>
              <a:t>    因为对</a:t>
            </a:r>
            <a:r>
              <a:rPr lang="en-US" altLang="zh-CN" sz="2400" i="1"/>
              <a:t>F</a:t>
            </a:r>
            <a:r>
              <a:rPr lang="zh-CN" altLang="en-US" sz="2400"/>
              <a:t>的每一次“改造”都保证了改造前后的两个函数依赖集等价，因此剩下的</a:t>
            </a:r>
            <a:r>
              <a:rPr lang="en-US" altLang="zh-CN" sz="2400" i="1"/>
              <a:t>F</a:t>
            </a:r>
            <a:r>
              <a:rPr lang="zh-CN" altLang="en-US" sz="2400"/>
              <a:t>与原来的</a:t>
            </a:r>
            <a:r>
              <a:rPr lang="en-US" altLang="zh-CN" sz="2400" i="1"/>
              <a:t>F</a:t>
            </a:r>
            <a:r>
              <a:rPr lang="zh-CN" altLang="en-US" sz="2400"/>
              <a:t>等价。 证毕</a:t>
            </a:r>
            <a:endParaRPr lang="zh-CN" altLang="en-US" sz="2400"/>
          </a:p>
          <a:p>
            <a:pPr eaLnBrk="1" hangingPunct="1">
              <a:lnSpc>
                <a:spcPct val="150000"/>
              </a:lnSpc>
            </a:pPr>
            <a:r>
              <a:rPr lang="zh-CN" altLang="en-US" sz="2800"/>
              <a:t>定理</a:t>
            </a:r>
            <a:r>
              <a:rPr lang="en-US" altLang="zh-CN" sz="2800"/>
              <a:t>6.3</a:t>
            </a:r>
            <a:r>
              <a:rPr lang="zh-CN" altLang="en-US" sz="2800"/>
              <a:t>的证明过程 也是求</a:t>
            </a:r>
            <a:r>
              <a:rPr lang="en-US" altLang="zh-CN" sz="2800" i="1"/>
              <a:t>F</a:t>
            </a:r>
            <a:r>
              <a:rPr lang="zh-CN" altLang="en-US" sz="2800"/>
              <a:t>极小依赖集的过程</a:t>
            </a:r>
            <a:endParaRPr lang="zh-CN" altLang="en-US" sz="2800"/>
          </a:p>
        </p:txBody>
      </p:sp>
      <p:sp>
        <p:nvSpPr>
          <p:cNvPr id="4" name="日期占位符 3"/>
          <p:cNvSpPr>
            <a:spLocks noGrp="1"/>
          </p:cNvSpPr>
          <p:nvPr>
            <p:ph type="dt" sz="quarter" idx="10"/>
          </p:nvPr>
        </p:nvSpPr>
        <p:spPr/>
        <p:txBody>
          <a:bodyPr/>
          <a:lstStyle/>
          <a:p>
            <a:pPr>
              <a:defRPr/>
            </a:pPr>
            <a:fld id="{CE50C492-554D-41F1-85DE-155F49D8F9A4}" type="datetime1">
              <a:rPr lang="zh-CN" altLang="en-US"/>
            </a:fld>
            <a:endParaRPr lang="en-US" altLang="zh-CN"/>
          </a:p>
        </p:txBody>
      </p:sp>
      <p:sp>
        <p:nvSpPr>
          <p:cNvPr id="1146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endParaRPr lang="zh-CN" altLang="en-US"/>
          </a:p>
        </p:txBody>
      </p:sp>
      <p:sp>
        <p:nvSpPr>
          <p:cNvPr id="105475" name="内容占位符 2"/>
          <p:cNvSpPr>
            <a:spLocks noGrp="1"/>
          </p:cNvSpPr>
          <p:nvPr>
            <p:ph idx="1"/>
          </p:nvPr>
        </p:nvSpPr>
        <p:spPr>
          <a:xfrm>
            <a:off x="457200" y="2060575"/>
            <a:ext cx="7745413" cy="4389438"/>
          </a:xfrm>
        </p:spPr>
        <p:txBody>
          <a:bodyPr/>
          <a:lstStyle/>
          <a:p>
            <a:pPr lvl="1">
              <a:lnSpc>
                <a:spcPct val="150000"/>
              </a:lnSpc>
            </a:pPr>
            <a:r>
              <a:rPr lang="zh-CN" altLang="en-US" sz="2200"/>
              <a:t>芯片、操作系统、数据库是现代信息技术领域的三大核心基础</a:t>
            </a:r>
            <a:endParaRPr lang="en-US" altLang="zh-CN" sz="2200"/>
          </a:p>
          <a:p>
            <a:pPr lvl="1">
              <a:lnSpc>
                <a:spcPct val="150000"/>
              </a:lnSpc>
            </a:pPr>
            <a:r>
              <a:rPr lang="zh-CN" altLang="en-US" sz="2200"/>
              <a:t>数据库作为数据存储、管理和应用的核心工具，决定了运行处理数据的高效性和安全性</a:t>
            </a:r>
            <a:endParaRPr lang="en-US" altLang="zh-CN" sz="2200"/>
          </a:p>
          <a:p>
            <a:pPr lvl="1">
              <a:lnSpc>
                <a:spcPct val="150000"/>
              </a:lnSpc>
            </a:pPr>
            <a:r>
              <a:rPr lang="zh-CN" altLang="en-US" sz="2200"/>
              <a:t>解决被卡脖子问题，推动国产数据库高速发展</a:t>
            </a:r>
            <a:endParaRPr lang="en-US" altLang="zh-CN" sz="2200"/>
          </a:p>
          <a:p>
            <a:pPr lvl="1">
              <a:lnSpc>
                <a:spcPct val="150000"/>
              </a:lnSpc>
            </a:pPr>
            <a:r>
              <a:rPr lang="zh-CN" altLang="en-US" sz="2200"/>
              <a:t>站在国家利益的高度，使用国外数据库，无疑给我国带来巨大的信息安全、数据安全风险和隐患</a:t>
            </a:r>
            <a:endParaRPr lang="en-US" altLang="zh-CN" sz="2200"/>
          </a:p>
        </p:txBody>
      </p:sp>
      <p:sp>
        <p:nvSpPr>
          <p:cNvPr id="105476" name="灯片编号占位符 4"/>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DC8A42CF-4847-4C6C-BDC4-7116C785893F}" type="slidenum">
              <a:rPr lang="en-US" altLang="zh-CN" smtClean="0">
                <a:solidFill>
                  <a:srgbClr val="045C75"/>
                </a:solidFill>
              </a:rPr>
            </a:fld>
            <a:endParaRPr lang="en-US" altLang="zh-CN">
              <a:solidFill>
                <a:srgbClr val="045C75"/>
              </a:solidFill>
            </a:endParaRP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p:cNvSpPr>
          <p:nvPr>
            <p:ph type="title"/>
          </p:nvPr>
        </p:nvSpPr>
        <p:spPr/>
        <p:txBody>
          <a:bodyPr/>
          <a:lstStyle/>
          <a:p>
            <a:pPr eaLnBrk="1" hangingPunct="1"/>
            <a:r>
              <a:rPr lang="zh-CN" altLang="en-US"/>
              <a:t>极小化过程</a:t>
            </a:r>
            <a:endParaRPr lang="zh-CN" altLang="en-US"/>
          </a:p>
        </p:txBody>
      </p:sp>
      <p:sp>
        <p:nvSpPr>
          <p:cNvPr id="115715" name="Rectangle 3"/>
          <p:cNvSpPr>
            <a:spLocks noGrp="1" noRot="1"/>
          </p:cNvSpPr>
          <p:nvPr>
            <p:ph idx="1"/>
          </p:nvPr>
        </p:nvSpPr>
        <p:spPr/>
        <p:txBody>
          <a:bodyPr/>
          <a:lstStyle/>
          <a:p>
            <a:pPr algn="just" eaLnBrk="1" hangingPunct="1">
              <a:buFont typeface="Wingdings" panose="05000000000000000000" pitchFamily="2" charset="2"/>
              <a:buNone/>
            </a:pPr>
            <a:r>
              <a:rPr lang="en-US" altLang="zh-CN" sz="2400"/>
              <a:t>[</a:t>
            </a:r>
            <a:r>
              <a:rPr lang="zh-CN" altLang="en-US" sz="2400">
                <a:ea typeface="黑体" panose="02010609060101010101" pitchFamily="49" charset="-122"/>
              </a:rPr>
              <a:t>例</a:t>
            </a:r>
            <a:r>
              <a:rPr lang="en-US" altLang="zh-CN" sz="2400"/>
              <a:t>]  </a:t>
            </a:r>
            <a:r>
              <a:rPr lang="en-US" altLang="zh-CN" sz="2400" i="1"/>
              <a:t>F</a:t>
            </a:r>
            <a:r>
              <a:rPr lang="en-US" altLang="zh-CN" sz="2400"/>
              <a:t> = {</a:t>
            </a:r>
            <a:r>
              <a:rPr lang="en-US" altLang="zh-CN" sz="2400" i="1"/>
              <a:t>A</a:t>
            </a:r>
            <a:r>
              <a:rPr lang="en-US" altLang="zh-CN" sz="2400"/>
              <a:t>→</a:t>
            </a:r>
            <a:r>
              <a:rPr lang="en-US" altLang="zh-CN" sz="2400" i="1"/>
              <a:t>B</a:t>
            </a:r>
            <a:r>
              <a:rPr lang="zh-CN" altLang="en-US" sz="2400"/>
              <a:t>，</a:t>
            </a:r>
            <a:r>
              <a:rPr lang="en-US" altLang="zh-CN" sz="2400" i="1"/>
              <a:t>B</a:t>
            </a:r>
            <a:r>
              <a:rPr lang="en-US" altLang="zh-CN" sz="2400"/>
              <a:t>→</a:t>
            </a:r>
            <a:r>
              <a:rPr lang="en-US" altLang="zh-CN" sz="2400" i="1"/>
              <a:t>A</a:t>
            </a:r>
            <a:r>
              <a:rPr lang="zh-CN" altLang="en-US" sz="2400"/>
              <a:t>，</a:t>
            </a:r>
            <a:r>
              <a:rPr lang="en-US" altLang="zh-CN" sz="2400" i="1"/>
              <a:t>B</a:t>
            </a:r>
            <a:r>
              <a:rPr lang="en-US" altLang="zh-CN" sz="2400"/>
              <a:t>→</a:t>
            </a:r>
            <a:r>
              <a:rPr lang="en-US" altLang="zh-CN" sz="2400" i="1"/>
              <a:t>C</a:t>
            </a:r>
            <a:r>
              <a:rPr lang="zh-CN" altLang="en-US" sz="2400"/>
              <a:t>， </a:t>
            </a:r>
            <a:r>
              <a:rPr lang="en-US" altLang="zh-CN" sz="2400" i="1"/>
              <a:t>A</a:t>
            </a:r>
            <a:r>
              <a:rPr lang="en-US" altLang="zh-CN" sz="2400"/>
              <a:t>→</a:t>
            </a:r>
            <a:r>
              <a:rPr lang="en-US" altLang="zh-CN" sz="2400" i="1"/>
              <a:t>C</a:t>
            </a:r>
            <a:r>
              <a:rPr lang="zh-CN" altLang="en-US" sz="2400"/>
              <a:t>，</a:t>
            </a:r>
            <a:r>
              <a:rPr lang="en-US" altLang="zh-CN" sz="2400" i="1"/>
              <a:t>C</a:t>
            </a:r>
            <a:r>
              <a:rPr lang="en-US" altLang="zh-CN" sz="2400"/>
              <a:t>→</a:t>
            </a:r>
            <a:r>
              <a:rPr lang="en-US" altLang="zh-CN" sz="2400" i="1"/>
              <a:t>A</a:t>
            </a:r>
            <a:r>
              <a:rPr lang="en-US" altLang="zh-CN" sz="2400"/>
              <a:t>}</a:t>
            </a:r>
            <a:endParaRPr lang="en-US" altLang="zh-CN" sz="2400"/>
          </a:p>
          <a:p>
            <a:pPr algn="just" eaLnBrk="1" hangingPunct="1">
              <a:buFont typeface="Wingdings" panose="05000000000000000000" pitchFamily="2" charset="2"/>
              <a:buNone/>
            </a:pPr>
            <a:r>
              <a:rPr lang="en-US" altLang="zh-CN" sz="2400" i="1"/>
              <a:t>       F</a:t>
            </a:r>
            <a:r>
              <a:rPr lang="en-US" altLang="zh-CN" sz="2400" i="1" baseline="-30000"/>
              <a:t>m</a:t>
            </a:r>
            <a:r>
              <a:rPr lang="en-US" altLang="zh-CN" sz="2400" baseline="-30000"/>
              <a:t>1</a:t>
            </a:r>
            <a:r>
              <a:rPr lang="zh-CN" altLang="en-US" sz="2400"/>
              <a:t>、</a:t>
            </a:r>
            <a:r>
              <a:rPr lang="en-US" altLang="zh-CN" sz="2400" i="1"/>
              <a:t>F</a:t>
            </a:r>
            <a:r>
              <a:rPr lang="en-US" altLang="zh-CN" sz="2400" i="1" baseline="-30000"/>
              <a:t>m</a:t>
            </a:r>
            <a:r>
              <a:rPr lang="en-US" altLang="zh-CN" sz="2400" baseline="-30000"/>
              <a:t>2</a:t>
            </a:r>
            <a:r>
              <a:rPr lang="zh-CN" altLang="en-US" sz="2400"/>
              <a:t>都是</a:t>
            </a:r>
            <a:r>
              <a:rPr lang="en-US" altLang="zh-CN" sz="2400" i="1"/>
              <a:t>F</a:t>
            </a:r>
            <a:r>
              <a:rPr lang="zh-CN" altLang="en-US" sz="2400"/>
              <a:t>的最小依赖集：</a:t>
            </a:r>
            <a:endParaRPr lang="zh-CN" altLang="en-US" sz="2400"/>
          </a:p>
          <a:p>
            <a:pPr algn="just" eaLnBrk="1" hangingPunct="1">
              <a:buFont typeface="Wingdings" panose="05000000000000000000" pitchFamily="2" charset="2"/>
              <a:buNone/>
            </a:pPr>
            <a:r>
              <a:rPr lang="zh-CN" altLang="en-US" sz="2400"/>
              <a:t>          </a:t>
            </a:r>
            <a:r>
              <a:rPr lang="en-US" altLang="zh-CN" sz="2400" i="1"/>
              <a:t>F</a:t>
            </a:r>
            <a:r>
              <a:rPr lang="en-US" altLang="zh-CN" sz="2400" i="1" baseline="-30000"/>
              <a:t>m</a:t>
            </a:r>
            <a:r>
              <a:rPr lang="en-US" altLang="zh-CN" sz="2400" baseline="-30000"/>
              <a:t>1</a:t>
            </a:r>
            <a:r>
              <a:rPr lang="en-US" altLang="zh-CN" sz="2400"/>
              <a:t>= {</a:t>
            </a:r>
            <a:r>
              <a:rPr lang="en-US" altLang="zh-CN" sz="2400" i="1"/>
              <a:t>A</a:t>
            </a:r>
            <a:r>
              <a:rPr lang="en-US" altLang="zh-CN" sz="2400"/>
              <a:t>→</a:t>
            </a:r>
            <a:r>
              <a:rPr lang="en-US" altLang="zh-CN" sz="2400" i="1"/>
              <a:t>B</a:t>
            </a:r>
            <a:r>
              <a:rPr lang="zh-CN" altLang="en-US" sz="2400"/>
              <a:t>，</a:t>
            </a:r>
            <a:r>
              <a:rPr lang="en-US" altLang="zh-CN" sz="2400" i="1"/>
              <a:t>B</a:t>
            </a:r>
            <a:r>
              <a:rPr lang="en-US" altLang="zh-CN" sz="2400"/>
              <a:t>→</a:t>
            </a:r>
            <a:r>
              <a:rPr lang="en-US" altLang="zh-CN" sz="2400" i="1"/>
              <a:t>C</a:t>
            </a:r>
            <a:r>
              <a:rPr lang="zh-CN" altLang="en-US" sz="2400"/>
              <a:t>，</a:t>
            </a:r>
            <a:r>
              <a:rPr lang="en-US" altLang="zh-CN" sz="2400" i="1"/>
              <a:t>C</a:t>
            </a:r>
            <a:r>
              <a:rPr lang="en-US" altLang="zh-CN" sz="2400"/>
              <a:t>→</a:t>
            </a:r>
            <a:r>
              <a:rPr lang="en-US" altLang="zh-CN" sz="2400" i="1"/>
              <a:t>A</a:t>
            </a:r>
            <a:r>
              <a:rPr lang="en-US" altLang="zh-CN" sz="2400"/>
              <a:t>}  </a:t>
            </a:r>
            <a:endParaRPr lang="en-US" altLang="zh-CN" sz="2400"/>
          </a:p>
          <a:p>
            <a:pPr eaLnBrk="1" hangingPunct="1">
              <a:buFont typeface="Wingdings" panose="05000000000000000000" pitchFamily="2" charset="2"/>
              <a:buNone/>
            </a:pPr>
            <a:r>
              <a:rPr lang="en-US" altLang="zh-CN" sz="2400"/>
              <a:t>          </a:t>
            </a:r>
            <a:r>
              <a:rPr lang="en-US" altLang="zh-CN" sz="2400" i="1"/>
              <a:t>F</a:t>
            </a:r>
            <a:r>
              <a:rPr lang="en-US" altLang="zh-CN" sz="2400" i="1" baseline="-30000"/>
              <a:t>m</a:t>
            </a:r>
            <a:r>
              <a:rPr lang="en-US" altLang="zh-CN" sz="2400" baseline="-30000"/>
              <a:t>2</a:t>
            </a:r>
            <a:r>
              <a:rPr lang="en-US" altLang="zh-CN" sz="2400"/>
              <a:t>= {</a:t>
            </a:r>
            <a:r>
              <a:rPr lang="en-US" altLang="zh-CN" sz="2400" i="1"/>
              <a:t>A</a:t>
            </a:r>
            <a:r>
              <a:rPr lang="en-US" altLang="zh-CN" sz="2400"/>
              <a:t>→</a:t>
            </a:r>
            <a:r>
              <a:rPr lang="en-US" altLang="zh-CN" sz="2400" i="1"/>
              <a:t>B</a:t>
            </a:r>
            <a:r>
              <a:rPr lang="zh-CN" altLang="en-US" sz="2400"/>
              <a:t>，</a:t>
            </a:r>
            <a:r>
              <a:rPr lang="en-US" altLang="zh-CN" sz="2400" i="1"/>
              <a:t>B</a:t>
            </a:r>
            <a:r>
              <a:rPr lang="en-US" altLang="zh-CN" sz="2400"/>
              <a:t>→</a:t>
            </a:r>
            <a:r>
              <a:rPr lang="en-US" altLang="zh-CN" sz="2400" i="1"/>
              <a:t>A</a:t>
            </a:r>
            <a:r>
              <a:rPr lang="zh-CN" altLang="en-US" sz="2400"/>
              <a:t>，</a:t>
            </a:r>
            <a:r>
              <a:rPr lang="en-US" altLang="zh-CN" sz="2400" i="1"/>
              <a:t>A</a:t>
            </a:r>
            <a:r>
              <a:rPr lang="en-US" altLang="zh-CN" sz="2400"/>
              <a:t>→</a:t>
            </a:r>
            <a:r>
              <a:rPr lang="en-US" altLang="zh-CN" sz="2400" i="1"/>
              <a:t>C</a:t>
            </a:r>
            <a:r>
              <a:rPr lang="zh-CN" altLang="en-US" sz="2400"/>
              <a:t>，</a:t>
            </a:r>
            <a:r>
              <a:rPr lang="en-US" altLang="zh-CN" sz="2400" i="1"/>
              <a:t>C</a:t>
            </a:r>
            <a:r>
              <a:rPr lang="en-US" altLang="zh-CN" sz="2400"/>
              <a:t>→</a:t>
            </a:r>
            <a:r>
              <a:rPr lang="en-US" altLang="zh-CN" sz="2400" i="1"/>
              <a:t>A</a:t>
            </a:r>
            <a:r>
              <a:rPr lang="en-US" altLang="zh-CN" sz="2400"/>
              <a:t>} </a:t>
            </a:r>
            <a:endParaRPr lang="en-US" altLang="zh-CN" sz="2400"/>
          </a:p>
          <a:p>
            <a:pPr eaLnBrk="1" hangingPunct="1">
              <a:lnSpc>
                <a:spcPct val="140000"/>
              </a:lnSpc>
            </a:pPr>
            <a:r>
              <a:rPr lang="en-US" altLang="zh-CN" sz="2400" i="1"/>
              <a:t>F</a:t>
            </a:r>
            <a:r>
              <a:rPr lang="zh-CN" altLang="en-US" sz="2400"/>
              <a:t>的最小依赖集</a:t>
            </a:r>
            <a:r>
              <a:rPr lang="en-US" altLang="zh-CN" sz="2400" i="1"/>
              <a:t>F</a:t>
            </a:r>
            <a:r>
              <a:rPr lang="en-US" altLang="zh-CN" sz="2400" i="1" baseline="-30000"/>
              <a:t>m</a:t>
            </a:r>
            <a:r>
              <a:rPr lang="zh-CN" altLang="en-US" sz="2400"/>
              <a:t>不一定是唯一的它与对各函数依赖</a:t>
            </a:r>
            <a:r>
              <a:rPr lang="en-US" altLang="zh-CN" sz="2400" i="1"/>
              <a:t>FD</a:t>
            </a:r>
            <a:r>
              <a:rPr lang="en-US" altLang="zh-CN" sz="2400" i="1" baseline="-30000"/>
              <a:t>i</a:t>
            </a:r>
            <a:r>
              <a:rPr lang="en-US" altLang="zh-CN" sz="2400"/>
              <a:t> </a:t>
            </a:r>
            <a:r>
              <a:rPr lang="zh-CN" altLang="en-US" sz="2400"/>
              <a:t>及</a:t>
            </a:r>
            <a:r>
              <a:rPr lang="en-US" altLang="zh-CN" sz="2400" i="1"/>
              <a:t>X</a:t>
            </a:r>
            <a:r>
              <a:rPr lang="en-US" altLang="zh-CN" sz="2400"/>
              <a:t>→</a:t>
            </a:r>
            <a:r>
              <a:rPr lang="en-US" altLang="zh-CN" sz="2400" i="1"/>
              <a:t>A</a:t>
            </a:r>
            <a:r>
              <a:rPr lang="zh-CN" altLang="en-US" sz="2400"/>
              <a:t>中</a:t>
            </a:r>
            <a:r>
              <a:rPr lang="en-US" altLang="zh-CN" sz="2400" i="1"/>
              <a:t>X</a:t>
            </a:r>
            <a:r>
              <a:rPr lang="zh-CN" altLang="en-US" sz="2400"/>
              <a:t>各属性的处置顺序有关</a:t>
            </a:r>
            <a:endParaRPr lang="zh-CN" altLang="en-US" sz="2400"/>
          </a:p>
        </p:txBody>
      </p:sp>
      <p:sp>
        <p:nvSpPr>
          <p:cNvPr id="4" name="日期占位符 3"/>
          <p:cNvSpPr>
            <a:spLocks noGrp="1"/>
          </p:cNvSpPr>
          <p:nvPr>
            <p:ph type="dt" sz="quarter" idx="10"/>
          </p:nvPr>
        </p:nvSpPr>
        <p:spPr/>
        <p:txBody>
          <a:bodyPr/>
          <a:lstStyle/>
          <a:p>
            <a:pPr>
              <a:defRPr/>
            </a:pPr>
            <a:fld id="{137DD973-1A39-49E6-AF7F-F8FD2B6156AF}" type="datetime1">
              <a:rPr lang="zh-CN" altLang="en-US"/>
            </a:fld>
            <a:endParaRPr lang="en-US" altLang="zh-CN"/>
          </a:p>
        </p:txBody>
      </p:sp>
      <p:sp>
        <p:nvSpPr>
          <p:cNvPr id="1157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p:cNvSpPr>
          <p:nvPr>
            <p:ph type="title"/>
          </p:nvPr>
        </p:nvSpPr>
        <p:spPr/>
        <p:txBody>
          <a:bodyPr/>
          <a:lstStyle/>
          <a:p>
            <a:pPr eaLnBrk="1" hangingPunct="1"/>
            <a:r>
              <a:rPr lang="zh-CN" altLang="en-US"/>
              <a:t>极小化过程</a:t>
            </a:r>
            <a:endParaRPr lang="zh-CN" altLang="en-US"/>
          </a:p>
        </p:txBody>
      </p:sp>
      <p:sp>
        <p:nvSpPr>
          <p:cNvPr id="116739" name="Rectangle 3"/>
          <p:cNvSpPr>
            <a:spLocks noGrp="1" noRot="1"/>
          </p:cNvSpPr>
          <p:nvPr>
            <p:ph idx="1"/>
          </p:nvPr>
        </p:nvSpPr>
        <p:spPr/>
        <p:txBody>
          <a:bodyPr/>
          <a:lstStyle/>
          <a:p>
            <a:pPr algn="just" eaLnBrk="1" hangingPunct="1">
              <a:lnSpc>
                <a:spcPct val="150000"/>
              </a:lnSpc>
            </a:pPr>
            <a:r>
              <a:rPr lang="zh-CN" altLang="en-US"/>
              <a:t>极小化过程</a:t>
            </a:r>
            <a:r>
              <a:rPr lang="en-US" altLang="zh-CN"/>
              <a:t>( </a:t>
            </a:r>
            <a:r>
              <a:rPr lang="zh-CN" altLang="en-US"/>
              <a:t>定理</a:t>
            </a:r>
            <a:r>
              <a:rPr lang="en-US" altLang="zh-CN"/>
              <a:t>6.3</a:t>
            </a:r>
            <a:r>
              <a:rPr lang="zh-CN" altLang="en-US"/>
              <a:t>的证明 </a:t>
            </a:r>
            <a:r>
              <a:rPr lang="en-US" altLang="zh-CN"/>
              <a:t>)</a:t>
            </a:r>
            <a:r>
              <a:rPr lang="zh-CN" altLang="en-US"/>
              <a:t>也是检验</a:t>
            </a:r>
            <a:r>
              <a:rPr lang="en-US" altLang="zh-CN" i="1"/>
              <a:t>F</a:t>
            </a:r>
            <a:r>
              <a:rPr lang="zh-CN" altLang="en-US"/>
              <a:t>是否为极小依赖集的一个算法</a:t>
            </a:r>
            <a:endParaRPr lang="zh-CN" altLang="en-US"/>
          </a:p>
          <a:p>
            <a:pPr lvl="1" eaLnBrk="1" hangingPunct="1">
              <a:lnSpc>
                <a:spcPct val="150000"/>
              </a:lnSpc>
            </a:pPr>
            <a:r>
              <a:rPr lang="zh-CN" altLang="en-US" sz="3200"/>
              <a:t>若改造后的</a:t>
            </a:r>
            <a:r>
              <a:rPr lang="en-US" altLang="zh-CN" sz="3200" i="1"/>
              <a:t>F</a:t>
            </a:r>
            <a:r>
              <a:rPr lang="zh-CN" altLang="en-US" sz="3200"/>
              <a:t>与原来的</a:t>
            </a:r>
            <a:r>
              <a:rPr lang="en-US" altLang="zh-CN" sz="3200" i="1"/>
              <a:t>F</a:t>
            </a:r>
            <a:r>
              <a:rPr lang="zh-CN" altLang="en-US" sz="3200"/>
              <a:t>相同，说明</a:t>
            </a:r>
            <a:r>
              <a:rPr lang="en-US" altLang="zh-CN" sz="3200" i="1"/>
              <a:t>F</a:t>
            </a:r>
            <a:r>
              <a:rPr lang="zh-CN" altLang="en-US" sz="3200"/>
              <a:t>本身就是一个最小依赖集</a:t>
            </a:r>
            <a:endParaRPr lang="zh-CN" altLang="en-US" sz="3200"/>
          </a:p>
          <a:p>
            <a:pPr lvl="1" eaLnBrk="1" hangingPunct="1">
              <a:lnSpc>
                <a:spcPct val="90000"/>
              </a:lnSpc>
            </a:pPr>
            <a:endParaRPr lang="en-US" altLang="zh-CN"/>
          </a:p>
        </p:txBody>
      </p:sp>
      <p:sp>
        <p:nvSpPr>
          <p:cNvPr id="4" name="日期占位符 3"/>
          <p:cNvSpPr>
            <a:spLocks noGrp="1"/>
          </p:cNvSpPr>
          <p:nvPr>
            <p:ph type="dt" sz="quarter" idx="10"/>
          </p:nvPr>
        </p:nvSpPr>
        <p:spPr/>
        <p:txBody>
          <a:bodyPr/>
          <a:lstStyle/>
          <a:p>
            <a:pPr>
              <a:defRPr/>
            </a:pPr>
            <a:fld id="{3A3F9CFA-A722-462E-B025-1EBE7DBED5DA}" type="datetime1">
              <a:rPr lang="zh-CN" altLang="en-US"/>
            </a:fld>
            <a:endParaRPr lang="en-US" altLang="zh-CN"/>
          </a:p>
        </p:txBody>
      </p:sp>
      <p:sp>
        <p:nvSpPr>
          <p:cNvPr id="1167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p:cNvSpPr>
          <p:nvPr>
            <p:ph type="title"/>
          </p:nvPr>
        </p:nvSpPr>
        <p:spPr/>
        <p:txBody>
          <a:bodyPr/>
          <a:lstStyle/>
          <a:p>
            <a:pPr eaLnBrk="1" hangingPunct="1"/>
            <a:r>
              <a:rPr lang="zh-CN" altLang="en-US"/>
              <a:t>极小化过程</a:t>
            </a:r>
            <a:endParaRPr lang="zh-CN" altLang="en-US"/>
          </a:p>
        </p:txBody>
      </p:sp>
      <p:sp>
        <p:nvSpPr>
          <p:cNvPr id="117763" name="Rectangle 3"/>
          <p:cNvSpPr>
            <a:spLocks noGrp="1" noRot="1"/>
          </p:cNvSpPr>
          <p:nvPr>
            <p:ph idx="1"/>
          </p:nvPr>
        </p:nvSpPr>
        <p:spPr/>
        <p:txBody>
          <a:bodyPr/>
          <a:lstStyle/>
          <a:p>
            <a:pPr eaLnBrk="1" hangingPunct="1">
              <a:lnSpc>
                <a:spcPct val="140000"/>
              </a:lnSpc>
            </a:pPr>
            <a:r>
              <a:rPr lang="zh-CN" altLang="en-US" sz="2800"/>
              <a:t>在</a:t>
            </a:r>
            <a:r>
              <a:rPr lang="en-US" altLang="zh-CN" sz="2800" i="1"/>
              <a:t>R</a:t>
            </a:r>
            <a:r>
              <a:rPr lang="en-US" altLang="zh-CN" sz="2800"/>
              <a:t>&lt;</a:t>
            </a:r>
            <a:r>
              <a:rPr lang="en-US" altLang="zh-CN" sz="2800" i="1"/>
              <a:t>U</a:t>
            </a:r>
            <a:r>
              <a:rPr lang="zh-CN" altLang="en-US" sz="2800"/>
              <a:t>，</a:t>
            </a:r>
            <a:r>
              <a:rPr lang="en-US" altLang="zh-CN" sz="2800" i="1"/>
              <a:t>F</a:t>
            </a:r>
            <a:r>
              <a:rPr lang="en-US" altLang="zh-CN" sz="2800"/>
              <a:t>&gt;</a:t>
            </a:r>
            <a:r>
              <a:rPr lang="zh-CN" altLang="en-US" sz="2800"/>
              <a:t>中可以用与</a:t>
            </a:r>
            <a:r>
              <a:rPr lang="en-US" altLang="zh-CN" sz="2800" i="1"/>
              <a:t>F</a:t>
            </a:r>
            <a:r>
              <a:rPr lang="zh-CN" altLang="en-US" sz="2800"/>
              <a:t>等价的依赖集</a:t>
            </a:r>
            <a:r>
              <a:rPr lang="en-US" altLang="zh-CN" sz="2800" i="1"/>
              <a:t>G</a:t>
            </a:r>
            <a:r>
              <a:rPr lang="zh-CN" altLang="en-US" sz="2800"/>
              <a:t>来取代</a:t>
            </a:r>
            <a:r>
              <a:rPr lang="en-US" altLang="zh-CN" sz="2800" i="1"/>
              <a:t>F</a:t>
            </a:r>
            <a:endParaRPr lang="en-US" altLang="zh-CN" sz="2800"/>
          </a:p>
          <a:p>
            <a:pPr lvl="1" eaLnBrk="1" hangingPunct="1">
              <a:lnSpc>
                <a:spcPct val="140000"/>
              </a:lnSpc>
            </a:pPr>
            <a:r>
              <a:rPr lang="zh-CN" altLang="en-US"/>
              <a:t>原因：两个关系模式</a:t>
            </a:r>
            <a:r>
              <a:rPr lang="en-US" altLang="zh-CN" i="1"/>
              <a:t>R</a:t>
            </a:r>
            <a:r>
              <a:rPr lang="en-US" altLang="zh-CN" baseline="-30000"/>
              <a:t>1 </a:t>
            </a:r>
            <a:r>
              <a:rPr lang="en-US" altLang="zh-CN"/>
              <a:t>&lt;</a:t>
            </a:r>
            <a:r>
              <a:rPr lang="en-US" altLang="zh-CN" i="1"/>
              <a:t>U</a:t>
            </a:r>
            <a:r>
              <a:rPr lang="zh-CN" altLang="en-US"/>
              <a:t>，</a:t>
            </a:r>
            <a:r>
              <a:rPr lang="en-US" altLang="zh-CN" i="1"/>
              <a:t>F</a:t>
            </a:r>
            <a:r>
              <a:rPr lang="en-US" altLang="zh-CN"/>
              <a:t>&gt;</a:t>
            </a:r>
            <a:r>
              <a:rPr lang="zh-CN" altLang="en-US"/>
              <a:t>，</a:t>
            </a:r>
            <a:r>
              <a:rPr lang="en-US" altLang="zh-CN" i="1"/>
              <a:t>R</a:t>
            </a:r>
            <a:r>
              <a:rPr lang="en-US" altLang="zh-CN" baseline="-30000"/>
              <a:t>2</a:t>
            </a:r>
            <a:r>
              <a:rPr lang="en-US" altLang="zh-CN"/>
              <a:t>&lt;</a:t>
            </a:r>
            <a:r>
              <a:rPr lang="en-US" altLang="zh-CN" i="1"/>
              <a:t>U</a:t>
            </a:r>
            <a:r>
              <a:rPr lang="zh-CN" altLang="en-US"/>
              <a:t>，</a:t>
            </a:r>
            <a:r>
              <a:rPr lang="en-US" altLang="zh-CN" i="1"/>
              <a:t>G</a:t>
            </a:r>
            <a:r>
              <a:rPr lang="en-US" altLang="zh-CN"/>
              <a:t>&gt;</a:t>
            </a:r>
            <a:r>
              <a:rPr lang="zh-CN" altLang="en-US"/>
              <a:t>，如果</a:t>
            </a:r>
            <a:r>
              <a:rPr lang="en-US" altLang="zh-CN" i="1"/>
              <a:t>F</a:t>
            </a:r>
            <a:r>
              <a:rPr lang="zh-CN" altLang="en-US"/>
              <a:t>与</a:t>
            </a:r>
            <a:r>
              <a:rPr lang="en-US" altLang="zh-CN" i="1"/>
              <a:t>G</a:t>
            </a:r>
            <a:r>
              <a:rPr lang="zh-CN" altLang="en-US"/>
              <a:t>等价，那么</a:t>
            </a:r>
            <a:r>
              <a:rPr lang="en-US" altLang="zh-CN" i="1"/>
              <a:t>R</a:t>
            </a:r>
            <a:r>
              <a:rPr lang="en-US" altLang="zh-CN" baseline="-30000"/>
              <a:t>1</a:t>
            </a:r>
            <a:r>
              <a:rPr lang="zh-CN" altLang="en-US"/>
              <a:t>的关系一定是</a:t>
            </a:r>
            <a:r>
              <a:rPr lang="en-US" altLang="zh-CN" i="1"/>
              <a:t>R</a:t>
            </a:r>
            <a:r>
              <a:rPr lang="en-US" altLang="zh-CN" baseline="-30000"/>
              <a:t>2</a:t>
            </a:r>
            <a:r>
              <a:rPr lang="zh-CN" altLang="en-US"/>
              <a:t>的关系。反过来，</a:t>
            </a:r>
            <a:r>
              <a:rPr lang="en-US" altLang="zh-CN" i="1"/>
              <a:t>R</a:t>
            </a:r>
            <a:r>
              <a:rPr lang="en-US" altLang="zh-CN" baseline="-30000"/>
              <a:t>2</a:t>
            </a:r>
            <a:r>
              <a:rPr lang="zh-CN" altLang="en-US"/>
              <a:t>的关系也一定是</a:t>
            </a:r>
            <a:r>
              <a:rPr lang="en-US" altLang="zh-CN" i="1"/>
              <a:t>R</a:t>
            </a:r>
            <a:r>
              <a:rPr lang="en-US" altLang="zh-CN" baseline="-30000"/>
              <a:t>1</a:t>
            </a:r>
            <a:r>
              <a:rPr lang="zh-CN" altLang="en-US"/>
              <a:t>的关系。</a:t>
            </a:r>
            <a:r>
              <a:rPr lang="zh-CN" altLang="en-US" sz="3200"/>
              <a:t>  </a:t>
            </a:r>
            <a:endParaRPr lang="zh-CN" altLang="en-US" sz="3200"/>
          </a:p>
        </p:txBody>
      </p:sp>
      <p:sp>
        <p:nvSpPr>
          <p:cNvPr id="4" name="日期占位符 3"/>
          <p:cNvSpPr>
            <a:spLocks noGrp="1"/>
          </p:cNvSpPr>
          <p:nvPr>
            <p:ph type="dt" sz="quarter" idx="10"/>
          </p:nvPr>
        </p:nvSpPr>
        <p:spPr/>
        <p:txBody>
          <a:bodyPr/>
          <a:lstStyle/>
          <a:p>
            <a:pPr>
              <a:defRPr/>
            </a:pPr>
            <a:fld id="{752C681C-A2FA-48A8-B384-28D7CC4419B6}" type="datetime1">
              <a:rPr lang="zh-CN" altLang="en-US"/>
            </a:fld>
            <a:endParaRPr lang="en-US" altLang="zh-CN"/>
          </a:p>
        </p:txBody>
      </p:sp>
      <p:sp>
        <p:nvSpPr>
          <p:cNvPr id="1177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7" name="Rectangle 3"/>
          <p:cNvSpPr>
            <a:spLocks noGrp="1" noRot="1"/>
          </p:cNvSpPr>
          <p:nvPr>
            <p:ph idx="1"/>
          </p:nvPr>
        </p:nvSpPr>
        <p:spPr>
          <a:xfrm>
            <a:off x="0" y="2205038"/>
            <a:ext cx="9144000" cy="3894137"/>
          </a:xfrm>
        </p:spPr>
        <p:txBody>
          <a:bodyPr/>
          <a:lstStyle/>
          <a:p>
            <a:pPr eaLnBrk="1" hangingPunct="1">
              <a:buFont typeface="Wingdings" panose="05000000000000000000" pitchFamily="2" charset="2"/>
              <a:buNone/>
            </a:pPr>
            <a:r>
              <a:rPr lang="zh-CN" altLang="en-US"/>
              <a:t>设有</a:t>
            </a:r>
            <a:r>
              <a:rPr lang="en-US" altLang="zh-CN"/>
              <a:t>R(A,B,C,D) ,F={A-&gt;C,C-&gt;A,B-&gt;AC,D-&gt;AC}</a:t>
            </a:r>
            <a:endParaRPr lang="en-US" altLang="zh-CN"/>
          </a:p>
          <a:p>
            <a:pPr eaLnBrk="1" hangingPunct="1">
              <a:buFont typeface="Wingdings" panose="05000000000000000000" pitchFamily="2" charset="2"/>
              <a:buNone/>
            </a:pPr>
            <a:r>
              <a:rPr lang="en-US" altLang="zh-CN"/>
              <a:t>1.</a:t>
            </a:r>
            <a:r>
              <a:rPr lang="zh-CN" altLang="en-US"/>
              <a:t>计算（</a:t>
            </a:r>
            <a:r>
              <a:rPr lang="en-US" altLang="zh-CN"/>
              <a:t>AD</a:t>
            </a:r>
            <a:r>
              <a:rPr lang="zh-CN" altLang="en-US"/>
              <a:t>）</a:t>
            </a:r>
            <a:r>
              <a:rPr lang="en-US" altLang="zh-CN" baseline="30000"/>
              <a:t>+</a:t>
            </a:r>
            <a:endParaRPr lang="en-US" altLang="zh-CN" baseline="30000"/>
          </a:p>
          <a:p>
            <a:pPr eaLnBrk="1" hangingPunct="1">
              <a:buFont typeface="Wingdings" panose="05000000000000000000" pitchFamily="2" charset="2"/>
              <a:buNone/>
            </a:pPr>
            <a:r>
              <a:rPr lang="en-US" altLang="zh-CN"/>
              <a:t>2.</a:t>
            </a:r>
            <a:r>
              <a:rPr lang="zh-CN" altLang="en-US"/>
              <a:t>求</a:t>
            </a:r>
            <a:r>
              <a:rPr lang="en-US" altLang="zh-CN"/>
              <a:t>F</a:t>
            </a:r>
            <a:r>
              <a:rPr lang="zh-CN" altLang="en-US"/>
              <a:t>的最小等价依赖集</a:t>
            </a:r>
            <a:r>
              <a:rPr lang="en-US" altLang="zh-CN"/>
              <a:t>Fm</a:t>
            </a:r>
            <a:endParaRPr lang="en-US" altLang="zh-CN"/>
          </a:p>
          <a:p>
            <a:pPr eaLnBrk="1" hangingPunct="1">
              <a:buFont typeface="Wingdings" panose="05000000000000000000" pitchFamily="2" charset="2"/>
              <a:buNone/>
            </a:pPr>
            <a:endParaRPr lang="en-US" altLang="zh-CN"/>
          </a:p>
          <a:p>
            <a:pPr eaLnBrk="1" hangingPunct="1">
              <a:buFont typeface="Wingdings" panose="05000000000000000000" pitchFamily="2" charset="2"/>
              <a:buNone/>
            </a:pPr>
            <a:r>
              <a:rPr lang="zh-CN" altLang="en-US"/>
              <a:t>（</a:t>
            </a:r>
            <a:r>
              <a:rPr lang="en-US" altLang="zh-CN"/>
              <a:t>AD</a:t>
            </a:r>
            <a:r>
              <a:rPr lang="zh-CN" altLang="en-US"/>
              <a:t>）</a:t>
            </a:r>
            <a:r>
              <a:rPr lang="en-US" altLang="zh-CN" baseline="30000"/>
              <a:t>+</a:t>
            </a:r>
            <a:r>
              <a:rPr lang="en-US" altLang="zh-CN"/>
              <a:t>=ADC</a:t>
            </a:r>
            <a:endParaRPr lang="en-US" altLang="zh-CN"/>
          </a:p>
          <a:p>
            <a:pPr eaLnBrk="1" hangingPunct="1">
              <a:buFont typeface="Wingdings" panose="05000000000000000000" pitchFamily="2" charset="2"/>
              <a:buNone/>
            </a:pPr>
            <a:r>
              <a:rPr lang="en-US" altLang="zh-CN"/>
              <a:t>  Fm={A-&gt;C,C-&gt;A,B-&gt;C,D-&gt;C}</a:t>
            </a:r>
            <a:endParaRPr lang="en-US" altLang="zh-CN"/>
          </a:p>
        </p:txBody>
      </p:sp>
      <p:sp>
        <p:nvSpPr>
          <p:cNvPr id="3" name="日期占位符 3"/>
          <p:cNvSpPr>
            <a:spLocks noGrp="1"/>
          </p:cNvSpPr>
          <p:nvPr>
            <p:ph type="dt" sz="quarter" idx="10"/>
          </p:nvPr>
        </p:nvSpPr>
        <p:spPr/>
        <p:txBody>
          <a:bodyPr/>
          <a:lstStyle/>
          <a:p>
            <a:pPr>
              <a:defRPr/>
            </a:pPr>
            <a:fld id="{43AD8291-5E97-4B1D-AACA-42C735636F08}" type="datetime1">
              <a:rPr lang="zh-CN" altLang="en-US"/>
            </a:fld>
            <a:endParaRPr lang="en-US" altLang="zh-CN"/>
          </a:p>
        </p:txBody>
      </p:sp>
      <p:sp>
        <p:nvSpPr>
          <p:cNvPr id="11878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3747">
                                            <p:txEl>
                                              <p:pRg st="4" end="4"/>
                                            </p:txEl>
                                          </p:spTgt>
                                        </p:tgtEl>
                                        <p:attrNameLst>
                                          <p:attrName>style.visibility</p:attrName>
                                        </p:attrNameLst>
                                      </p:cBhvr>
                                      <p:to>
                                        <p:strVal val="visible"/>
                                      </p:to>
                                    </p:set>
                                    <p:animEffect transition="in" filter="blinds(horizontal)">
                                      <p:cBhvr>
                                        <p:cTn id="7" dur="500"/>
                                        <p:tgtEl>
                                          <p:spTgt spid="54374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3747">
                                            <p:txEl>
                                              <p:pRg st="5" end="5"/>
                                            </p:txEl>
                                          </p:spTgt>
                                        </p:tgtEl>
                                        <p:attrNameLst>
                                          <p:attrName>style.visibility</p:attrName>
                                        </p:attrNameLst>
                                      </p:cBhvr>
                                      <p:to>
                                        <p:strVal val="visible"/>
                                      </p:to>
                                    </p:set>
                                    <p:animEffect transition="in" filter="blinds(horizontal)">
                                      <p:cBhvr>
                                        <p:cTn id="12" dur="500"/>
                                        <p:tgtEl>
                                          <p:spTgt spid="5437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p:cNvSpPr>
          <p:nvPr>
            <p:ph type="title"/>
          </p:nvPr>
        </p:nvSpPr>
        <p:spPr/>
        <p:txBody>
          <a:bodyPr/>
          <a:lstStyle/>
          <a:p>
            <a:pPr eaLnBrk="1" hangingPunct="1"/>
            <a:r>
              <a:rPr lang="zh-CN" altLang="en-US"/>
              <a:t>第六章 关系数据理论</a:t>
            </a:r>
            <a:endParaRPr lang="zh-CN" altLang="en-US"/>
          </a:p>
        </p:txBody>
      </p:sp>
      <p:sp>
        <p:nvSpPr>
          <p:cNvPr id="119811"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6.1 </a:t>
            </a:r>
            <a:r>
              <a:rPr lang="zh-CN" altLang="en-US"/>
              <a:t>数据依赖</a:t>
            </a:r>
            <a:endParaRPr lang="zh-CN" altLang="en-US"/>
          </a:p>
          <a:p>
            <a:pPr eaLnBrk="1" hangingPunct="1">
              <a:lnSpc>
                <a:spcPct val="140000"/>
              </a:lnSpc>
              <a:buFont typeface="Wingdings" panose="05000000000000000000" pitchFamily="2" charset="2"/>
              <a:buNone/>
            </a:pPr>
            <a:r>
              <a:rPr lang="en-US" altLang="zh-CN"/>
              <a:t>6.2 </a:t>
            </a:r>
            <a:r>
              <a:rPr lang="zh-CN" altLang="en-US"/>
              <a:t>规范化</a:t>
            </a:r>
            <a:endParaRPr lang="zh-CN" altLang="en-US"/>
          </a:p>
          <a:p>
            <a:pPr eaLnBrk="1" hangingPunct="1">
              <a:lnSpc>
                <a:spcPct val="140000"/>
              </a:lnSpc>
              <a:buFont typeface="Wingdings" panose="05000000000000000000" pitchFamily="2" charset="2"/>
              <a:buNone/>
            </a:pPr>
            <a:r>
              <a:rPr lang="en-US" altLang="zh-CN"/>
              <a:t>6.3 </a:t>
            </a:r>
            <a:r>
              <a:rPr lang="zh-CN" altLang="en-US"/>
              <a:t>数据依赖的公理系统</a:t>
            </a:r>
            <a:endParaRPr lang="zh-CN" altLang="en-US"/>
          </a:p>
          <a:p>
            <a:pPr eaLnBrk="1" hangingPunct="1">
              <a:lnSpc>
                <a:spcPct val="140000"/>
              </a:lnSpc>
              <a:buFont typeface="Wingdings" panose="05000000000000000000" pitchFamily="2" charset="2"/>
              <a:buNone/>
            </a:pPr>
            <a:r>
              <a:rPr lang="en-US" altLang="zh-CN">
                <a:solidFill>
                  <a:schemeClr val="hlink"/>
                </a:solidFill>
              </a:rPr>
              <a:t>6.4 </a:t>
            </a:r>
            <a:r>
              <a:rPr lang="zh-CN" altLang="en-US">
                <a:solidFill>
                  <a:schemeClr val="hlink"/>
                </a:solidFill>
              </a:rPr>
              <a:t>模式的分解</a:t>
            </a:r>
            <a:endParaRPr lang="zh-CN" altLang="en-US">
              <a:solidFill>
                <a:schemeClr val="hlink"/>
              </a:solidFill>
            </a:endParaRPr>
          </a:p>
        </p:txBody>
      </p:sp>
      <p:sp>
        <p:nvSpPr>
          <p:cNvPr id="4" name="日期占位符 3"/>
          <p:cNvSpPr>
            <a:spLocks noGrp="1"/>
          </p:cNvSpPr>
          <p:nvPr>
            <p:ph type="dt" sz="quarter" idx="10"/>
          </p:nvPr>
        </p:nvSpPr>
        <p:spPr/>
        <p:txBody>
          <a:bodyPr/>
          <a:lstStyle/>
          <a:p>
            <a:pPr>
              <a:defRPr/>
            </a:pPr>
            <a:fld id="{77C6101E-8108-45A8-96AD-C8BF8BE23882}" type="datetime1">
              <a:rPr lang="zh-CN" altLang="en-US"/>
            </a:fld>
            <a:endParaRPr lang="en-US" altLang="zh-CN"/>
          </a:p>
        </p:txBody>
      </p:sp>
      <p:sp>
        <p:nvSpPr>
          <p:cNvPr id="1198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p:cNvSpPr>
          <p:nvPr>
            <p:ph type="title"/>
          </p:nvPr>
        </p:nvSpPr>
        <p:spPr/>
        <p:txBody>
          <a:bodyPr/>
          <a:lstStyle/>
          <a:p>
            <a:pPr eaLnBrk="1" hangingPunct="1"/>
            <a:r>
              <a:rPr lang="en-US" altLang="zh-CN"/>
              <a:t>6.4 </a:t>
            </a:r>
            <a:r>
              <a:rPr lang="zh-CN" altLang="en-US"/>
              <a:t>模式的分解</a:t>
            </a:r>
            <a:endParaRPr lang="zh-CN" altLang="en-US"/>
          </a:p>
        </p:txBody>
      </p:sp>
      <p:sp>
        <p:nvSpPr>
          <p:cNvPr id="120835" name="Rectangle 3"/>
          <p:cNvSpPr>
            <a:spLocks noGrp="1" noRot="1"/>
          </p:cNvSpPr>
          <p:nvPr>
            <p:ph idx="1"/>
          </p:nvPr>
        </p:nvSpPr>
        <p:spPr/>
        <p:txBody>
          <a:bodyPr/>
          <a:lstStyle/>
          <a:p>
            <a:pPr eaLnBrk="1" hangingPunct="1">
              <a:lnSpc>
                <a:spcPct val="140000"/>
              </a:lnSpc>
            </a:pPr>
            <a:r>
              <a:rPr lang="zh-CN" altLang="en-US"/>
              <a:t>把低一级的关系模式分解为若干个高一级的关系模式的方法并不是唯一的</a:t>
            </a:r>
            <a:endParaRPr lang="zh-CN" altLang="en-US"/>
          </a:p>
          <a:p>
            <a:pPr eaLnBrk="1" hangingPunct="1">
              <a:lnSpc>
                <a:spcPct val="140000"/>
              </a:lnSpc>
            </a:pPr>
            <a:r>
              <a:rPr lang="zh-CN" altLang="en-US"/>
              <a:t>只有能够保证分解后的关系模式与原关系模式等价，分解方法才有意义</a:t>
            </a:r>
            <a:endParaRPr lang="zh-CN" altLang="en-US"/>
          </a:p>
        </p:txBody>
      </p:sp>
      <p:sp>
        <p:nvSpPr>
          <p:cNvPr id="4" name="日期占位符 3"/>
          <p:cNvSpPr>
            <a:spLocks noGrp="1"/>
          </p:cNvSpPr>
          <p:nvPr>
            <p:ph type="dt" sz="quarter" idx="10"/>
          </p:nvPr>
        </p:nvSpPr>
        <p:spPr/>
        <p:txBody>
          <a:bodyPr/>
          <a:lstStyle/>
          <a:p>
            <a:pPr>
              <a:defRPr/>
            </a:pPr>
            <a:fld id="{4A473020-EDB7-4E0E-9D8D-23DB9F02780E}" type="datetime1">
              <a:rPr lang="zh-CN" altLang="en-US"/>
            </a:fld>
            <a:endParaRPr lang="en-US" altLang="zh-CN"/>
          </a:p>
        </p:txBody>
      </p:sp>
      <p:sp>
        <p:nvSpPr>
          <p:cNvPr id="1208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p:cNvSpPr>
          <p:nvPr>
            <p:ph type="title"/>
          </p:nvPr>
        </p:nvSpPr>
        <p:spPr/>
        <p:txBody>
          <a:bodyPr/>
          <a:lstStyle/>
          <a:p>
            <a:pPr eaLnBrk="1" hangingPunct="1"/>
            <a:r>
              <a:rPr lang="zh-CN" altLang="en-US" sz="2800"/>
              <a:t>关系模式分解的标准</a:t>
            </a:r>
            <a:endParaRPr lang="zh-CN" altLang="en-US"/>
          </a:p>
        </p:txBody>
      </p:sp>
      <p:sp>
        <p:nvSpPr>
          <p:cNvPr id="121859"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zh-CN" altLang="en-US" sz="2800"/>
              <a:t>三种模式分解的等价定义</a:t>
            </a:r>
            <a:endParaRPr lang="zh-CN" altLang="en-US" sz="2800"/>
          </a:p>
          <a:p>
            <a:pPr eaLnBrk="1" hangingPunct="1">
              <a:lnSpc>
                <a:spcPct val="90000"/>
              </a:lnSpc>
              <a:buFont typeface="Wingdings" panose="05000000000000000000" pitchFamily="2" charset="2"/>
              <a:buNone/>
            </a:pPr>
            <a:endParaRPr lang="zh-CN" altLang="en-US" sz="2800"/>
          </a:p>
          <a:p>
            <a:pPr eaLnBrk="1" hangingPunct="1">
              <a:lnSpc>
                <a:spcPct val="90000"/>
              </a:lnSpc>
              <a:buFont typeface="Wingdings" panose="05000000000000000000" pitchFamily="2" charset="2"/>
              <a:buNone/>
            </a:pPr>
            <a:r>
              <a:rPr lang="zh-CN" altLang="en-US" sz="2800"/>
              <a:t>⒈ 分解具有无损连接性</a:t>
            </a:r>
            <a:endParaRPr lang="zh-CN" altLang="en-US" sz="2800"/>
          </a:p>
          <a:p>
            <a:pPr eaLnBrk="1" hangingPunct="1">
              <a:lnSpc>
                <a:spcPct val="190000"/>
              </a:lnSpc>
              <a:buFont typeface="Wingdings" panose="05000000000000000000" pitchFamily="2" charset="2"/>
              <a:buNone/>
            </a:pPr>
            <a:r>
              <a:rPr lang="zh-CN" altLang="en-US" sz="2800"/>
              <a:t>⒉ 分解要保持函数依赖</a:t>
            </a:r>
            <a:endParaRPr lang="zh-CN" altLang="en-US" sz="2800"/>
          </a:p>
          <a:p>
            <a:pPr eaLnBrk="1" hangingPunct="1">
              <a:lnSpc>
                <a:spcPct val="190000"/>
              </a:lnSpc>
              <a:buFont typeface="Wingdings" panose="05000000000000000000" pitchFamily="2" charset="2"/>
              <a:buNone/>
            </a:pPr>
            <a:r>
              <a:rPr lang="zh-CN" altLang="en-US" sz="2800"/>
              <a:t>⒊ 分解既要保持函数依赖，又要具有无损连接性</a:t>
            </a:r>
            <a:endParaRPr lang="zh-CN" altLang="en-US" sz="2800"/>
          </a:p>
        </p:txBody>
      </p:sp>
      <p:sp>
        <p:nvSpPr>
          <p:cNvPr id="4" name="日期占位符 3"/>
          <p:cNvSpPr>
            <a:spLocks noGrp="1"/>
          </p:cNvSpPr>
          <p:nvPr>
            <p:ph type="dt" sz="quarter" idx="10"/>
          </p:nvPr>
        </p:nvSpPr>
        <p:spPr/>
        <p:txBody>
          <a:bodyPr/>
          <a:lstStyle/>
          <a:p>
            <a:pPr>
              <a:defRPr/>
            </a:pPr>
            <a:fld id="{78E6258F-9E4D-42AE-ACB4-FEE862354180}" type="datetime1">
              <a:rPr lang="zh-CN" altLang="en-US"/>
            </a:fld>
            <a:endParaRPr lang="en-US" altLang="zh-CN"/>
          </a:p>
        </p:txBody>
      </p:sp>
      <p:sp>
        <p:nvSpPr>
          <p:cNvPr id="1218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p:cNvSpPr>
          <p:nvPr>
            <p:ph type="title"/>
          </p:nvPr>
        </p:nvSpPr>
        <p:spPr/>
        <p:txBody>
          <a:bodyPr/>
          <a:lstStyle/>
          <a:p>
            <a:pPr eaLnBrk="1" hangingPunct="1"/>
            <a:r>
              <a:rPr lang="zh-CN" altLang="en-US"/>
              <a:t>模式的分解（续）</a:t>
            </a:r>
            <a:endParaRPr lang="zh-CN" altLang="en-US"/>
          </a:p>
        </p:txBody>
      </p:sp>
      <p:sp>
        <p:nvSpPr>
          <p:cNvPr id="514051" name="Rectangle 3"/>
          <p:cNvSpPr>
            <a:spLocks noGrp="1" noRot="1"/>
          </p:cNvSpPr>
          <p:nvPr>
            <p:ph idx="1"/>
          </p:nvPr>
        </p:nvSpPr>
        <p:spPr>
          <a:xfrm>
            <a:off x="827088" y="2133600"/>
            <a:ext cx="7772400" cy="4114800"/>
          </a:xfrm>
        </p:spPr>
        <p:txBody>
          <a:bodyPr/>
          <a:lstStyle/>
          <a:p>
            <a:pPr eaLnBrk="1" hangingPunct="1">
              <a:lnSpc>
                <a:spcPct val="180000"/>
              </a:lnSpc>
              <a:buFont typeface="Wingdings" panose="05000000000000000000" pitchFamily="2" charset="2"/>
              <a:buNone/>
            </a:pPr>
            <a:r>
              <a:rPr lang="zh-CN" altLang="en-US" sz="2800" b="1">
                <a:ea typeface="黑体" panose="02010609060101010101" pitchFamily="49" charset="-122"/>
              </a:rPr>
              <a:t>定义</a:t>
            </a:r>
            <a:r>
              <a:rPr lang="en-US" altLang="zh-CN" sz="2800" b="1">
                <a:ea typeface="黑体" panose="02010609060101010101" pitchFamily="49" charset="-122"/>
              </a:rPr>
              <a:t>6</a:t>
            </a:r>
            <a:r>
              <a:rPr lang="en-US" altLang="zh-CN" sz="2800"/>
              <a:t>.16 </a:t>
            </a:r>
            <a:r>
              <a:rPr lang="zh-CN" altLang="en-US" sz="2400"/>
              <a:t>关系模式</a:t>
            </a:r>
            <a:r>
              <a:rPr lang="en-US" altLang="zh-CN" sz="2400"/>
              <a:t>R&lt;U,F&gt;</a:t>
            </a:r>
            <a:r>
              <a:rPr lang="zh-CN" altLang="en-US" sz="2400"/>
              <a:t>的一个分解：</a:t>
            </a:r>
            <a:endParaRPr lang="zh-CN" altLang="en-US" sz="2800"/>
          </a:p>
          <a:p>
            <a:pPr eaLnBrk="1" hangingPunct="1">
              <a:lnSpc>
                <a:spcPct val="160000"/>
              </a:lnSpc>
              <a:buFont typeface="Wingdings" panose="05000000000000000000" pitchFamily="2" charset="2"/>
              <a:buNone/>
            </a:pPr>
            <a:r>
              <a:rPr lang="en-US" altLang="zh-CN" sz="2800" i="1"/>
              <a:t>ρ</a:t>
            </a:r>
            <a:r>
              <a:rPr lang="en-US" altLang="zh-CN" sz="2400"/>
              <a:t>={ R</a:t>
            </a:r>
            <a:r>
              <a:rPr lang="en-US" altLang="zh-CN" sz="2400" baseline="-25000"/>
              <a:t>1</a:t>
            </a:r>
            <a:r>
              <a:rPr lang="en-US" altLang="zh-CN" sz="2400"/>
              <a:t>&lt;U</a:t>
            </a:r>
            <a:r>
              <a:rPr lang="en-US" altLang="zh-CN" sz="2400" baseline="-25000"/>
              <a:t>1</a:t>
            </a:r>
            <a:r>
              <a:rPr lang="en-US" altLang="zh-CN" sz="2400"/>
              <a:t>,F</a:t>
            </a:r>
            <a:r>
              <a:rPr lang="en-US" altLang="zh-CN" sz="2400" baseline="-25000"/>
              <a:t>1</a:t>
            </a:r>
            <a:r>
              <a:rPr lang="en-US" altLang="zh-CN" sz="2400"/>
              <a:t>&gt;</a:t>
            </a:r>
            <a:r>
              <a:rPr lang="zh-CN" altLang="en-US" sz="2400"/>
              <a:t>，</a:t>
            </a:r>
            <a:r>
              <a:rPr lang="en-US" altLang="zh-CN" sz="2400"/>
              <a:t>R</a:t>
            </a:r>
            <a:r>
              <a:rPr lang="en-US" altLang="zh-CN" sz="2400" baseline="-25000"/>
              <a:t>2</a:t>
            </a:r>
            <a:r>
              <a:rPr lang="en-US" altLang="zh-CN" sz="2400"/>
              <a:t>&lt;U</a:t>
            </a:r>
            <a:r>
              <a:rPr lang="en-US" altLang="zh-CN" sz="2400" baseline="-25000"/>
              <a:t>2</a:t>
            </a:r>
            <a:r>
              <a:rPr lang="en-US" altLang="zh-CN" sz="2400"/>
              <a:t>,F</a:t>
            </a:r>
            <a:r>
              <a:rPr lang="en-US" altLang="zh-CN" sz="2400" baseline="-25000"/>
              <a:t>2</a:t>
            </a:r>
            <a:r>
              <a:rPr lang="en-US" altLang="zh-CN" sz="2400"/>
              <a:t>&gt;</a:t>
            </a:r>
            <a:r>
              <a:rPr lang="zh-CN" altLang="en-US" sz="2400"/>
              <a:t>，</a:t>
            </a:r>
            <a:r>
              <a:rPr lang="en-US" altLang="zh-CN" sz="2400"/>
              <a:t>…</a:t>
            </a:r>
            <a:r>
              <a:rPr lang="zh-CN" altLang="en-US" sz="2400"/>
              <a:t>，</a:t>
            </a:r>
            <a:r>
              <a:rPr lang="en-US" altLang="zh-CN" sz="2400"/>
              <a:t>R</a:t>
            </a:r>
            <a:r>
              <a:rPr lang="en-US" altLang="zh-CN" sz="2400" baseline="-25000"/>
              <a:t>n</a:t>
            </a:r>
            <a:r>
              <a:rPr lang="en-US" altLang="zh-CN" sz="2400"/>
              <a:t>&lt;U</a:t>
            </a:r>
            <a:r>
              <a:rPr lang="en-US" altLang="zh-CN" sz="2400" baseline="-25000"/>
              <a:t>n</a:t>
            </a:r>
            <a:r>
              <a:rPr lang="en-US" altLang="zh-CN" sz="2400"/>
              <a:t>,F</a:t>
            </a:r>
            <a:r>
              <a:rPr lang="en-US" altLang="zh-CN" sz="2400" baseline="-25000"/>
              <a:t>n</a:t>
            </a:r>
            <a:r>
              <a:rPr lang="en-US" altLang="zh-CN" sz="2400"/>
              <a:t>&gt;}</a:t>
            </a:r>
            <a:endParaRPr lang="en-US" altLang="zh-CN" sz="2400"/>
          </a:p>
          <a:p>
            <a:pPr eaLnBrk="1" hangingPunct="1">
              <a:lnSpc>
                <a:spcPct val="180000"/>
              </a:lnSpc>
              <a:buFont typeface="Wingdings" panose="05000000000000000000" pitchFamily="2" charset="2"/>
              <a:buNone/>
            </a:pPr>
            <a:r>
              <a:rPr lang="en-US" altLang="zh-CN" sz="2000"/>
              <a:t>    U=U</a:t>
            </a:r>
            <a:r>
              <a:rPr lang="en-US" altLang="zh-CN" sz="2000" baseline="-25000"/>
              <a:t>1</a:t>
            </a:r>
            <a:r>
              <a:rPr lang="en-US" altLang="zh-CN" sz="2000"/>
              <a:t>∪U</a:t>
            </a:r>
            <a:r>
              <a:rPr lang="en-US" altLang="zh-CN" sz="2000" baseline="-25000"/>
              <a:t>2</a:t>
            </a:r>
            <a:r>
              <a:rPr lang="en-US" altLang="zh-CN" sz="2000"/>
              <a:t>∪…∪U</a:t>
            </a:r>
            <a:r>
              <a:rPr lang="en-US" altLang="zh-CN" sz="2000" baseline="-25000"/>
              <a:t>n</a:t>
            </a:r>
            <a:r>
              <a:rPr lang="zh-CN" altLang="en-US" sz="2000"/>
              <a:t>，</a:t>
            </a:r>
            <a:r>
              <a:rPr lang="zh-CN" altLang="en-US" sz="1800"/>
              <a:t>且不存在  </a:t>
            </a:r>
            <a:r>
              <a:rPr lang="en-US" altLang="zh-CN" sz="2000"/>
              <a:t>U</a:t>
            </a:r>
            <a:r>
              <a:rPr lang="en-US" altLang="zh-CN" sz="2000" baseline="-25000"/>
              <a:t>i</a:t>
            </a:r>
            <a:r>
              <a:rPr lang="en-US" altLang="zh-CN" sz="2000"/>
              <a:t> </a:t>
            </a:r>
            <a:r>
              <a:rPr lang="en-US" altLang="zh-CN" sz="2000">
                <a:sym typeface="Symbol" panose="05050102010706020507" pitchFamily="18" charset="2"/>
              </a:rPr>
              <a:t></a:t>
            </a:r>
            <a:r>
              <a:rPr lang="en-US" altLang="zh-CN" sz="2000"/>
              <a:t> U</a:t>
            </a:r>
            <a:r>
              <a:rPr lang="en-US" altLang="zh-CN" sz="2000" baseline="-25000"/>
              <a:t>j</a:t>
            </a:r>
            <a:r>
              <a:rPr lang="zh-CN" altLang="en-US" sz="2000"/>
              <a:t>，</a:t>
            </a:r>
            <a:r>
              <a:rPr lang="en-US" altLang="zh-CN" sz="2400"/>
              <a:t>F</a:t>
            </a:r>
            <a:r>
              <a:rPr lang="en-US" altLang="zh-CN" sz="2400" baseline="-25000"/>
              <a:t>i </a:t>
            </a:r>
            <a:r>
              <a:rPr lang="zh-CN" altLang="en-US" sz="1800"/>
              <a:t>为 </a:t>
            </a:r>
            <a:r>
              <a:rPr lang="en-US" altLang="zh-CN" sz="2400"/>
              <a:t>F</a:t>
            </a:r>
            <a:r>
              <a:rPr lang="zh-CN" altLang="en-US" sz="1800"/>
              <a:t>在 </a:t>
            </a:r>
            <a:r>
              <a:rPr lang="en-US" altLang="zh-CN" sz="2400"/>
              <a:t>U</a:t>
            </a:r>
            <a:r>
              <a:rPr lang="en-US" altLang="zh-CN" sz="2400" baseline="-25000"/>
              <a:t>i </a:t>
            </a:r>
            <a:r>
              <a:rPr lang="zh-CN" altLang="en-US" sz="2400" b="1"/>
              <a:t>上的投影</a:t>
            </a:r>
            <a:endParaRPr lang="zh-CN" altLang="en-US" sz="2000" b="1"/>
          </a:p>
          <a:p>
            <a:pPr eaLnBrk="1" hangingPunct="1">
              <a:lnSpc>
                <a:spcPct val="180000"/>
              </a:lnSpc>
              <a:buFont typeface="Wingdings" panose="05000000000000000000" pitchFamily="2" charset="2"/>
              <a:buNone/>
            </a:pPr>
            <a:r>
              <a:rPr lang="zh-CN" altLang="en-US" sz="2800" b="1">
                <a:ea typeface="黑体" panose="02010609060101010101" pitchFamily="49" charset="-122"/>
              </a:rPr>
              <a:t>定义</a:t>
            </a:r>
            <a:r>
              <a:rPr lang="en-US" altLang="zh-CN" sz="2800" b="1">
                <a:ea typeface="黑体" panose="02010609060101010101" pitchFamily="49" charset="-122"/>
              </a:rPr>
              <a:t>6</a:t>
            </a:r>
            <a:r>
              <a:rPr lang="en-US" altLang="zh-CN" sz="2800"/>
              <a:t>.17 </a:t>
            </a:r>
            <a:r>
              <a:rPr lang="en-US" altLang="zh-CN" sz="2800" b="1"/>
              <a:t> </a:t>
            </a:r>
            <a:r>
              <a:rPr lang="zh-CN" altLang="en-US" sz="2400" b="1"/>
              <a:t>函数依赖集合</a:t>
            </a:r>
            <a:r>
              <a:rPr lang="en-US" altLang="zh-CN" sz="2400" b="1"/>
              <a:t>{</a:t>
            </a:r>
            <a:r>
              <a:rPr lang="en-US" altLang="zh-CN" sz="2400" b="1" i="1"/>
              <a:t>X</a:t>
            </a:r>
            <a:r>
              <a:rPr lang="en-US" altLang="zh-CN" sz="2400" b="1"/>
              <a:t>→</a:t>
            </a:r>
            <a:r>
              <a:rPr lang="en-US" altLang="zh-CN" sz="2400" b="1" i="1"/>
              <a:t>Y </a:t>
            </a:r>
            <a:r>
              <a:rPr lang="en-US" altLang="zh-CN" sz="2400" b="1"/>
              <a:t>| </a:t>
            </a:r>
            <a:r>
              <a:rPr lang="en-US" altLang="zh-CN" sz="2400" b="1" i="1"/>
              <a:t>X</a:t>
            </a:r>
            <a:r>
              <a:rPr lang="en-US" altLang="zh-CN" sz="2400" b="1"/>
              <a:t>→</a:t>
            </a:r>
            <a:r>
              <a:rPr lang="en-US" altLang="zh-CN" sz="2400" b="1" i="1"/>
              <a:t>Y </a:t>
            </a:r>
            <a:r>
              <a:rPr lang="en-US" altLang="zh-CN" sz="2400" b="1">
                <a:sym typeface="Symbol" panose="05050102010706020507" pitchFamily="18" charset="2"/>
              </a:rPr>
              <a:t></a:t>
            </a:r>
            <a:r>
              <a:rPr lang="en-US" altLang="zh-CN" sz="2400" b="1"/>
              <a:t> </a:t>
            </a:r>
            <a:r>
              <a:rPr lang="en-US" altLang="zh-CN" sz="2400" b="1" i="1">
                <a:solidFill>
                  <a:schemeClr val="tx2"/>
                </a:solidFill>
              </a:rPr>
              <a:t>F</a:t>
            </a:r>
            <a:r>
              <a:rPr lang="en-US" altLang="zh-CN" sz="2400" b="1" baseline="30000">
                <a:solidFill>
                  <a:schemeClr val="tx2"/>
                </a:solidFill>
              </a:rPr>
              <a:t>+</a:t>
            </a:r>
            <a:r>
              <a:rPr lang="en-US" altLang="zh-CN" sz="2400" b="1"/>
              <a:t>∧</a:t>
            </a:r>
            <a:r>
              <a:rPr lang="en-US" altLang="zh-CN" sz="2400" b="1" i="1"/>
              <a:t>XY</a:t>
            </a:r>
            <a:r>
              <a:rPr lang="en-US" altLang="zh-CN" sz="2400" b="1" baseline="30000"/>
              <a:t> </a:t>
            </a:r>
            <a:r>
              <a:rPr lang="en-US" altLang="zh-CN" sz="2400" b="1">
                <a:sym typeface="Symbol" panose="05050102010706020507" pitchFamily="18" charset="2"/>
              </a:rPr>
              <a:t></a:t>
            </a:r>
            <a:r>
              <a:rPr lang="en-US" altLang="zh-CN" sz="2400" i="1"/>
              <a:t>U</a:t>
            </a:r>
            <a:r>
              <a:rPr lang="en-US" altLang="zh-CN" sz="2400" i="1" baseline="-25000"/>
              <a:t>i</a:t>
            </a:r>
            <a:r>
              <a:rPr lang="en-US" altLang="zh-CN" sz="2400" b="1"/>
              <a:t>} </a:t>
            </a:r>
            <a:r>
              <a:rPr lang="zh-CN" altLang="en-US" sz="2400" b="1"/>
              <a:t>的一个</a:t>
            </a:r>
            <a:r>
              <a:rPr lang="zh-CN" altLang="en-US" sz="2400">
                <a:solidFill>
                  <a:schemeClr val="tx2"/>
                </a:solidFill>
              </a:rPr>
              <a:t>覆盖</a:t>
            </a:r>
            <a:r>
              <a:rPr lang="zh-CN" altLang="en-US" sz="2400" b="1">
                <a:solidFill>
                  <a:schemeClr val="tx2"/>
                </a:solidFill>
              </a:rPr>
              <a:t> </a:t>
            </a:r>
            <a:r>
              <a:rPr lang="en-US" altLang="zh-CN" sz="2400" i="1">
                <a:solidFill>
                  <a:schemeClr val="tx2"/>
                </a:solidFill>
              </a:rPr>
              <a:t>F</a:t>
            </a:r>
            <a:r>
              <a:rPr lang="en-US" altLang="zh-CN" sz="2400" i="1" baseline="-25000">
                <a:solidFill>
                  <a:schemeClr val="tx2"/>
                </a:solidFill>
              </a:rPr>
              <a:t>i</a:t>
            </a:r>
            <a:r>
              <a:rPr lang="en-US" altLang="zh-CN" sz="2400" i="1" baseline="-25000"/>
              <a:t> </a:t>
            </a:r>
            <a:r>
              <a:rPr lang="zh-CN" altLang="en-US" sz="2400" b="1"/>
              <a:t>叫作 </a:t>
            </a:r>
            <a:r>
              <a:rPr lang="en-US" altLang="zh-CN" sz="2400" i="1"/>
              <a:t>F </a:t>
            </a:r>
            <a:r>
              <a:rPr lang="zh-CN" altLang="en-US" sz="2400" b="1"/>
              <a:t>在属性 </a:t>
            </a:r>
            <a:r>
              <a:rPr lang="en-US" altLang="zh-CN" sz="2400" i="1"/>
              <a:t>U</a:t>
            </a:r>
            <a:r>
              <a:rPr lang="en-US" altLang="zh-CN" sz="2400" i="1" baseline="-25000"/>
              <a:t>i </a:t>
            </a:r>
            <a:r>
              <a:rPr lang="zh-CN" altLang="en-US" sz="2400" b="1"/>
              <a:t>上的投影</a:t>
            </a:r>
            <a:endParaRPr lang="zh-CN" altLang="en-US"/>
          </a:p>
        </p:txBody>
      </p:sp>
      <p:sp>
        <p:nvSpPr>
          <p:cNvPr id="4" name="日期占位符 3"/>
          <p:cNvSpPr>
            <a:spLocks noGrp="1"/>
          </p:cNvSpPr>
          <p:nvPr>
            <p:ph type="dt" sz="quarter" idx="10"/>
          </p:nvPr>
        </p:nvSpPr>
        <p:spPr/>
        <p:txBody>
          <a:bodyPr/>
          <a:lstStyle/>
          <a:p>
            <a:pPr>
              <a:defRPr/>
            </a:pPr>
            <a:fld id="{B029BCEE-D7D1-4F0A-853A-1F1FB8C9B2B0}" type="datetime1">
              <a:rPr lang="zh-CN" altLang="en-US"/>
            </a:fld>
            <a:endParaRPr lang="en-US" altLang="zh-CN"/>
          </a:p>
        </p:txBody>
      </p:sp>
      <p:sp>
        <p:nvSpPr>
          <p:cNvPr id="1228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4051">
                                            <p:txEl>
                                              <p:pRg st="3" end="3"/>
                                            </p:txEl>
                                          </p:spTgt>
                                        </p:tgtEl>
                                        <p:attrNameLst>
                                          <p:attrName>style.visibility</p:attrName>
                                        </p:attrNameLst>
                                      </p:cBhvr>
                                      <p:to>
                                        <p:strVal val="visible"/>
                                      </p:to>
                                    </p:set>
                                    <p:animEffect transition="in" filter="blinds(horizontal)">
                                      <p:cBhvr>
                                        <p:cTn id="7" dur="500"/>
                                        <p:tgtEl>
                                          <p:spTgt spid="5140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p:cNvSpPr>
          <p:nvPr>
            <p:ph type="title"/>
          </p:nvPr>
        </p:nvSpPr>
        <p:spPr/>
        <p:txBody>
          <a:bodyPr/>
          <a:lstStyle/>
          <a:p>
            <a:pPr eaLnBrk="1" hangingPunct="1"/>
            <a:r>
              <a:rPr lang="zh-CN" altLang="en-US"/>
              <a:t>模式的分解（续）</a:t>
            </a:r>
            <a:endParaRPr lang="zh-CN" altLang="en-US"/>
          </a:p>
        </p:txBody>
      </p:sp>
      <p:sp>
        <p:nvSpPr>
          <p:cNvPr id="123907"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zh-CN" altLang="en-US" sz="2800"/>
              <a:t>例</a:t>
            </a:r>
            <a:r>
              <a:rPr lang="en-US" altLang="zh-CN" sz="2800"/>
              <a:t>:  SL</a:t>
            </a:r>
            <a:r>
              <a:rPr lang="zh-CN" altLang="en-US" sz="2800"/>
              <a:t>（</a:t>
            </a:r>
            <a:r>
              <a:rPr lang="en-US" altLang="zh-CN" sz="2800"/>
              <a:t>Sno</a:t>
            </a:r>
            <a:r>
              <a:rPr lang="zh-CN" altLang="en-US" sz="2800"/>
              <a:t>， </a:t>
            </a:r>
            <a:r>
              <a:rPr lang="en-US" altLang="zh-CN" sz="2800"/>
              <a:t>Sdept</a:t>
            </a:r>
            <a:r>
              <a:rPr lang="zh-CN" altLang="en-US" sz="2800"/>
              <a:t>， </a:t>
            </a:r>
            <a:r>
              <a:rPr lang="en-US" altLang="zh-CN" sz="2800"/>
              <a:t>Sloc</a:t>
            </a:r>
            <a:r>
              <a:rPr lang="zh-CN" altLang="en-US" sz="2800"/>
              <a:t>）</a:t>
            </a:r>
            <a:endParaRPr lang="zh-CN" altLang="en-US" sz="2800"/>
          </a:p>
          <a:p>
            <a:pPr algn="just" eaLnBrk="1" hangingPunct="1">
              <a:lnSpc>
                <a:spcPct val="90000"/>
              </a:lnSpc>
              <a:buFont typeface="Wingdings" panose="05000000000000000000" pitchFamily="2" charset="2"/>
              <a:buNone/>
            </a:pPr>
            <a:r>
              <a:rPr lang="zh-CN" altLang="en-US" sz="2800"/>
              <a:t>       </a:t>
            </a:r>
            <a:r>
              <a:rPr lang="en-US" altLang="zh-CN" sz="2800"/>
              <a:t>F={ Sno→Sdept,Sdept→Sloc,Sno→Sloc}</a:t>
            </a:r>
            <a:endParaRPr lang="en-US" altLang="zh-CN" sz="2800"/>
          </a:p>
          <a:p>
            <a:pPr algn="just" eaLnBrk="1" hangingPunct="1">
              <a:lnSpc>
                <a:spcPct val="90000"/>
              </a:lnSpc>
              <a:buFont typeface="Wingdings" panose="05000000000000000000" pitchFamily="2" charset="2"/>
              <a:buNone/>
            </a:pPr>
            <a:r>
              <a:rPr lang="en-US" altLang="zh-CN" sz="2800"/>
              <a:t>       SL∈2NF  </a:t>
            </a:r>
            <a:endParaRPr lang="en-US" altLang="zh-CN" sz="2800"/>
          </a:p>
          <a:p>
            <a:pPr algn="just" eaLnBrk="1" hangingPunct="1">
              <a:lnSpc>
                <a:spcPct val="90000"/>
              </a:lnSpc>
              <a:buFont typeface="Wingdings" panose="05000000000000000000" pitchFamily="2" charset="2"/>
              <a:buNone/>
            </a:pPr>
            <a:r>
              <a:rPr lang="zh-CN" altLang="en-US" sz="2400"/>
              <a:t>存在插入异常、删除异常、冗余度大和修改复杂等问题</a:t>
            </a:r>
            <a:endParaRPr lang="zh-CN" altLang="en-US" sz="2400"/>
          </a:p>
          <a:p>
            <a:pPr algn="just" eaLnBrk="1" hangingPunct="1">
              <a:lnSpc>
                <a:spcPct val="90000"/>
              </a:lnSpc>
              <a:buFont typeface="Wingdings" panose="05000000000000000000" pitchFamily="2" charset="2"/>
              <a:buNone/>
            </a:pPr>
            <a:endParaRPr lang="zh-CN" altLang="en-US" sz="2800"/>
          </a:p>
          <a:p>
            <a:pPr eaLnBrk="1" hangingPunct="1">
              <a:lnSpc>
                <a:spcPct val="90000"/>
              </a:lnSpc>
              <a:buFont typeface="Wingdings" panose="05000000000000000000" pitchFamily="2" charset="2"/>
              <a:buNone/>
            </a:pPr>
            <a:r>
              <a:rPr lang="zh-CN" altLang="en-US" sz="2800"/>
              <a:t>分解方法可以有多种 </a:t>
            </a:r>
            <a:endParaRPr lang="zh-CN" altLang="en-US" sz="2800"/>
          </a:p>
        </p:txBody>
      </p:sp>
      <p:sp>
        <p:nvSpPr>
          <p:cNvPr id="4" name="日期占位符 3"/>
          <p:cNvSpPr>
            <a:spLocks noGrp="1"/>
          </p:cNvSpPr>
          <p:nvPr>
            <p:ph type="dt" sz="quarter" idx="10"/>
          </p:nvPr>
        </p:nvSpPr>
        <p:spPr/>
        <p:txBody>
          <a:bodyPr/>
          <a:lstStyle/>
          <a:p>
            <a:pPr>
              <a:defRPr/>
            </a:pPr>
            <a:fld id="{446BB52D-608F-4FA3-9FF5-C63AB81849E0}" type="datetime1">
              <a:rPr lang="zh-CN" altLang="en-US"/>
            </a:fld>
            <a:endParaRPr lang="en-US" altLang="zh-CN"/>
          </a:p>
        </p:txBody>
      </p:sp>
      <p:sp>
        <p:nvSpPr>
          <p:cNvPr id="1239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p:cNvSpPr>
          <p:nvPr>
            <p:ph type="title"/>
          </p:nvPr>
        </p:nvSpPr>
        <p:spPr/>
        <p:txBody>
          <a:bodyPr/>
          <a:lstStyle/>
          <a:p>
            <a:pPr eaLnBrk="1" hangingPunct="1"/>
            <a:r>
              <a:rPr lang="zh-CN" altLang="en-US"/>
              <a:t>模式的分解（续）</a:t>
            </a:r>
            <a:endParaRPr lang="zh-CN" altLang="en-US"/>
          </a:p>
        </p:txBody>
      </p:sp>
      <p:sp>
        <p:nvSpPr>
          <p:cNvPr id="124931"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t>SL    ──────────────────</a:t>
            </a:r>
            <a:endParaRPr lang="en-US" altLang="zh-CN" sz="2800"/>
          </a:p>
          <a:p>
            <a:pPr eaLnBrk="1" hangingPunct="1">
              <a:lnSpc>
                <a:spcPct val="90000"/>
              </a:lnSpc>
              <a:buFont typeface="Wingdings" panose="05000000000000000000" pitchFamily="2" charset="2"/>
              <a:buNone/>
            </a:pPr>
            <a:r>
              <a:rPr lang="en-US" altLang="zh-CN" sz="2800"/>
              <a:t>             Sno	Sdept		Sloc               </a:t>
            </a:r>
            <a:endParaRPr lang="en-US" altLang="zh-CN" sz="2800"/>
          </a:p>
          <a:p>
            <a:pPr eaLnBrk="1" hangingPunct="1">
              <a:lnSpc>
                <a:spcPct val="90000"/>
              </a:lnSpc>
              <a:buFont typeface="Wingdings" panose="05000000000000000000" pitchFamily="2" charset="2"/>
              <a:buNone/>
            </a:pPr>
            <a:r>
              <a:rPr lang="en-US" altLang="zh-CN" sz="2800"/>
              <a:t>         ──────────────────</a:t>
            </a:r>
            <a:endParaRPr lang="en-US" altLang="zh-CN" sz="2800"/>
          </a:p>
          <a:p>
            <a:pPr algn="just" eaLnBrk="1" hangingPunct="1">
              <a:lnSpc>
                <a:spcPct val="90000"/>
              </a:lnSpc>
              <a:buFont typeface="Wingdings" panose="05000000000000000000" pitchFamily="2" charset="2"/>
              <a:buNone/>
            </a:pPr>
            <a:r>
              <a:rPr lang="en-US" altLang="zh-CN" sz="2800"/>
              <a:t>          95001        CS         A</a:t>
            </a:r>
            <a:endParaRPr lang="en-US" altLang="zh-CN" sz="2800"/>
          </a:p>
          <a:p>
            <a:pPr algn="just" eaLnBrk="1" hangingPunct="1">
              <a:lnSpc>
                <a:spcPct val="90000"/>
              </a:lnSpc>
              <a:buFont typeface="Wingdings" panose="05000000000000000000" pitchFamily="2" charset="2"/>
              <a:buNone/>
            </a:pPr>
            <a:r>
              <a:rPr lang="en-US" altLang="zh-CN" sz="2800"/>
              <a:t>          95002        IS          B</a:t>
            </a:r>
            <a:endParaRPr lang="en-US" altLang="zh-CN" sz="2800"/>
          </a:p>
          <a:p>
            <a:pPr algn="just" eaLnBrk="1" hangingPunct="1">
              <a:lnSpc>
                <a:spcPct val="90000"/>
              </a:lnSpc>
              <a:buFont typeface="Wingdings" panose="05000000000000000000" pitchFamily="2" charset="2"/>
              <a:buNone/>
            </a:pPr>
            <a:r>
              <a:rPr lang="en-US" altLang="zh-CN" sz="2800"/>
              <a:t>          95003        MA        C</a:t>
            </a:r>
            <a:endParaRPr lang="en-US" altLang="zh-CN" sz="2800"/>
          </a:p>
          <a:p>
            <a:pPr algn="just" eaLnBrk="1" hangingPunct="1">
              <a:lnSpc>
                <a:spcPct val="90000"/>
              </a:lnSpc>
              <a:buFont typeface="Wingdings" panose="05000000000000000000" pitchFamily="2" charset="2"/>
              <a:buNone/>
            </a:pPr>
            <a:r>
              <a:rPr lang="en-US" altLang="zh-CN" sz="2800"/>
              <a:t>          95004        IS          B</a:t>
            </a:r>
            <a:endParaRPr lang="en-US" altLang="zh-CN" sz="2800"/>
          </a:p>
          <a:p>
            <a:pPr algn="just" eaLnBrk="1" hangingPunct="1">
              <a:lnSpc>
                <a:spcPct val="90000"/>
              </a:lnSpc>
              <a:buFont typeface="Wingdings" panose="05000000000000000000" pitchFamily="2" charset="2"/>
              <a:buNone/>
            </a:pPr>
            <a:r>
              <a:rPr lang="en-US" altLang="zh-CN" sz="2800"/>
              <a:t>          95005	 PH	     B               </a:t>
            </a:r>
            <a:endParaRPr lang="en-US" altLang="zh-CN" sz="2800"/>
          </a:p>
          <a:p>
            <a:pPr algn="just" eaLnBrk="1" hangingPunct="1">
              <a:lnSpc>
                <a:spcPct val="90000"/>
              </a:lnSpc>
              <a:buFont typeface="Wingdings" panose="05000000000000000000" pitchFamily="2" charset="2"/>
              <a:buNone/>
            </a:pPr>
            <a:r>
              <a:rPr lang="en-US" altLang="zh-CN" sz="2800"/>
              <a:t>         ──────────────────</a:t>
            </a:r>
            <a:endParaRPr lang="en-US" altLang="zh-CN" sz="2800"/>
          </a:p>
        </p:txBody>
      </p:sp>
      <p:sp>
        <p:nvSpPr>
          <p:cNvPr id="6" name="日期占位符 3"/>
          <p:cNvSpPr>
            <a:spLocks noGrp="1"/>
          </p:cNvSpPr>
          <p:nvPr>
            <p:ph type="dt" sz="quarter" idx="10"/>
          </p:nvPr>
        </p:nvSpPr>
        <p:spPr/>
        <p:txBody>
          <a:bodyPr/>
          <a:lstStyle/>
          <a:p>
            <a:pPr>
              <a:defRPr/>
            </a:pPr>
            <a:fld id="{17997095-F914-4F2C-83F0-E3AA26C8D3C6}" type="datetime1">
              <a:rPr lang="zh-CN" altLang="en-US"/>
            </a:fld>
            <a:endParaRPr lang="en-US" altLang="zh-CN"/>
          </a:p>
        </p:txBody>
      </p:sp>
      <p:sp>
        <p:nvSpPr>
          <p:cNvPr id="1249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124934" name="Line 4"/>
          <p:cNvSpPr>
            <a:spLocks noChangeShapeType="1"/>
          </p:cNvSpPr>
          <p:nvPr/>
        </p:nvSpPr>
        <p:spPr bwMode="auto">
          <a:xfrm>
            <a:off x="3132138" y="2565400"/>
            <a:ext cx="0" cy="35814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4935" name="Line 5"/>
          <p:cNvSpPr>
            <a:spLocks noChangeShapeType="1"/>
          </p:cNvSpPr>
          <p:nvPr/>
        </p:nvSpPr>
        <p:spPr bwMode="auto">
          <a:xfrm>
            <a:off x="4572000" y="2563813"/>
            <a:ext cx="0" cy="35814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endParaRPr lang="zh-CN" altLang="en-US"/>
          </a:p>
        </p:txBody>
      </p:sp>
      <p:sp>
        <p:nvSpPr>
          <p:cNvPr id="106499" name="内容占位符 2"/>
          <p:cNvSpPr>
            <a:spLocks noGrp="1"/>
          </p:cNvSpPr>
          <p:nvPr>
            <p:ph idx="1"/>
          </p:nvPr>
        </p:nvSpPr>
        <p:spPr/>
        <p:txBody>
          <a:bodyPr/>
          <a:lstStyle/>
          <a:p>
            <a:pPr>
              <a:lnSpc>
                <a:spcPct val="150000"/>
              </a:lnSpc>
            </a:pPr>
            <a:r>
              <a:rPr lang="zh-CN" altLang="en-US" sz="2800"/>
              <a:t>迫切需要数据库管理系统国产化</a:t>
            </a:r>
            <a:endParaRPr lang="en-US" altLang="zh-CN" sz="2800"/>
          </a:p>
          <a:p>
            <a:pPr>
              <a:lnSpc>
                <a:spcPct val="150000"/>
              </a:lnSpc>
            </a:pPr>
            <a:r>
              <a:rPr lang="zh-CN" altLang="en-US" sz="2800"/>
              <a:t>以国家需要为己任，树立科技强国的决心和信心，为中华民族伟大复兴贡献力量</a:t>
            </a:r>
            <a:endParaRPr lang="zh-CN" altLang="en-US" sz="2800"/>
          </a:p>
          <a:p>
            <a:endParaRPr lang="zh-CN" altLang="en-US"/>
          </a:p>
        </p:txBody>
      </p:sp>
      <p:sp>
        <p:nvSpPr>
          <p:cNvPr id="106500" name="灯片编号占位符 4"/>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91CA5F59-F0FA-45F5-BB0C-760A61BD6576}" type="slidenum">
              <a:rPr lang="en-US" altLang="zh-CN" smtClean="0">
                <a:solidFill>
                  <a:srgbClr val="045C75"/>
                </a:solidFill>
              </a:rPr>
            </a:fld>
            <a:endParaRPr lang="en-US" altLang="zh-CN">
              <a:solidFill>
                <a:srgbClr val="045C75"/>
              </a:solidFill>
            </a:endParaRPr>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p:cNvSpPr>
          <p:nvPr>
            <p:ph type="title"/>
          </p:nvPr>
        </p:nvSpPr>
        <p:spPr/>
        <p:txBody>
          <a:bodyPr/>
          <a:lstStyle/>
          <a:p>
            <a:pPr eaLnBrk="1" hangingPunct="1"/>
            <a:r>
              <a:rPr lang="zh-CN" altLang="en-US"/>
              <a:t>模式的分解（续）</a:t>
            </a:r>
            <a:endParaRPr lang="zh-CN" altLang="en-US"/>
          </a:p>
        </p:txBody>
      </p:sp>
      <p:sp>
        <p:nvSpPr>
          <p:cNvPr id="125955" name="Rectangle 3"/>
          <p:cNvSpPr>
            <a:spLocks noGrp="1" noRot="1"/>
          </p:cNvSpPr>
          <p:nvPr>
            <p:ph idx="1"/>
          </p:nvPr>
        </p:nvSpPr>
        <p:spPr/>
        <p:txBody>
          <a:bodyPr/>
          <a:lstStyle/>
          <a:p>
            <a:pPr lvl="1" algn="just" eaLnBrk="1" hangingPunct="1">
              <a:buFont typeface="Wingdings" panose="05000000000000000000" pitchFamily="2" charset="2"/>
              <a:buNone/>
            </a:pPr>
            <a:r>
              <a:rPr lang="en-US" altLang="zh-CN"/>
              <a:t>1. SL</a:t>
            </a:r>
            <a:r>
              <a:rPr lang="zh-CN" altLang="en-US"/>
              <a:t>分解为下面三个关系模式：</a:t>
            </a:r>
            <a:endParaRPr lang="zh-CN" altLang="en-US"/>
          </a:p>
          <a:p>
            <a:pPr lvl="1" algn="just" eaLnBrk="1" hangingPunct="1">
              <a:buFont typeface="Wingdings" panose="05000000000000000000" pitchFamily="2" charset="2"/>
              <a:buNone/>
            </a:pPr>
            <a:r>
              <a:rPr lang="zh-CN" altLang="en-US"/>
              <a:t>               </a:t>
            </a:r>
            <a:r>
              <a:rPr lang="en-US" altLang="zh-CN"/>
              <a:t>SN(Sno)</a:t>
            </a:r>
            <a:endParaRPr lang="en-US" altLang="zh-CN"/>
          </a:p>
          <a:p>
            <a:pPr lvl="1" algn="just" eaLnBrk="1" hangingPunct="1">
              <a:buFont typeface="Wingdings" panose="05000000000000000000" pitchFamily="2" charset="2"/>
              <a:buNone/>
            </a:pPr>
            <a:r>
              <a:rPr lang="en-US" altLang="zh-CN"/>
              <a:t>               SD(Sdept)</a:t>
            </a:r>
            <a:endParaRPr lang="en-US" altLang="zh-CN"/>
          </a:p>
          <a:p>
            <a:pPr lvl="1" algn="just" eaLnBrk="1" hangingPunct="1">
              <a:buFont typeface="Wingdings" panose="05000000000000000000" pitchFamily="2" charset="2"/>
              <a:buNone/>
            </a:pPr>
            <a:r>
              <a:rPr lang="en-US" altLang="zh-CN"/>
              <a:t>               SO(Sloc)</a:t>
            </a:r>
            <a:endParaRPr lang="en-US" altLang="zh-CN"/>
          </a:p>
        </p:txBody>
      </p:sp>
      <p:sp>
        <p:nvSpPr>
          <p:cNvPr id="4" name="日期占位符 3"/>
          <p:cNvSpPr>
            <a:spLocks noGrp="1"/>
          </p:cNvSpPr>
          <p:nvPr>
            <p:ph type="dt" sz="quarter" idx="10"/>
          </p:nvPr>
        </p:nvSpPr>
        <p:spPr/>
        <p:txBody>
          <a:bodyPr/>
          <a:lstStyle/>
          <a:p>
            <a:pPr>
              <a:defRPr/>
            </a:pPr>
            <a:fld id="{59F2C68D-BD91-4A64-9213-5BD47B34F38D}" type="datetime1">
              <a:rPr lang="zh-CN" altLang="en-US"/>
            </a:fld>
            <a:endParaRPr lang="en-US" altLang="zh-CN"/>
          </a:p>
        </p:txBody>
      </p:sp>
      <p:sp>
        <p:nvSpPr>
          <p:cNvPr id="1259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p:cNvSpPr>
          <p:nvPr>
            <p:ph type="title"/>
          </p:nvPr>
        </p:nvSpPr>
        <p:spPr/>
        <p:txBody>
          <a:bodyPr/>
          <a:lstStyle/>
          <a:p>
            <a:pPr eaLnBrk="1" hangingPunct="1"/>
            <a:r>
              <a:rPr lang="zh-CN" altLang="en-US" sz="4000"/>
              <a:t>分解后的关系为：</a:t>
            </a:r>
            <a:endParaRPr lang="zh-CN" altLang="en-US" sz="4000"/>
          </a:p>
        </p:txBody>
      </p:sp>
      <p:sp>
        <p:nvSpPr>
          <p:cNvPr id="126979" name="Rectangle 3"/>
          <p:cNvSpPr>
            <a:spLocks noGrp="1" noRot="1" noChangeArrowheads="1"/>
          </p:cNvSpPr>
          <p:nvPr>
            <p:ph idx="1"/>
          </p:nvPr>
        </p:nvSpPr>
        <p:spPr>
          <a:xfrm>
            <a:off x="685800" y="1981200"/>
            <a:ext cx="8305800" cy="4114800"/>
          </a:xfrm>
          <a:ln w="57150">
            <a:solidFill>
              <a:schemeClr val="tx1"/>
            </a:solidFill>
            <a:miter lim="800000"/>
          </a:ln>
        </p:spPr>
        <p:txBody>
          <a:bodyPr/>
          <a:lstStyle/>
          <a:p>
            <a:pPr algn="just" eaLnBrk="1" hangingPunct="1">
              <a:lnSpc>
                <a:spcPct val="90000"/>
              </a:lnSpc>
              <a:buFont typeface="Wingdings" panose="05000000000000000000" pitchFamily="2" charset="2"/>
              <a:buNone/>
            </a:pPr>
            <a:endParaRPr lang="en-US" altLang="zh-CN" sz="2800"/>
          </a:p>
          <a:p>
            <a:pPr algn="just" eaLnBrk="1" hangingPunct="1">
              <a:lnSpc>
                <a:spcPct val="90000"/>
              </a:lnSpc>
              <a:buFont typeface="Wingdings" panose="05000000000000000000" pitchFamily="2" charset="2"/>
              <a:buNone/>
            </a:pPr>
            <a:r>
              <a:rPr lang="en-US" altLang="zh-CN" sz="2800"/>
              <a:t>     </a:t>
            </a:r>
            <a:r>
              <a:rPr lang="en-US" altLang="zh-CN" sz="2000"/>
              <a:t>SN ──────     SD ──────    SO ──────</a:t>
            </a:r>
            <a:endParaRPr lang="en-US" altLang="zh-CN" sz="2000"/>
          </a:p>
          <a:p>
            <a:pPr algn="just" eaLnBrk="1" hangingPunct="1">
              <a:lnSpc>
                <a:spcPct val="90000"/>
              </a:lnSpc>
              <a:buFont typeface="Wingdings" panose="05000000000000000000" pitchFamily="2" charset="2"/>
              <a:buNone/>
            </a:pPr>
            <a:r>
              <a:rPr lang="en-US" altLang="zh-CN" sz="2400"/>
              <a:t>                  Sno                Sdept                     Sloc</a:t>
            </a:r>
            <a:endParaRPr lang="en-US" altLang="zh-CN" sz="2400"/>
          </a:p>
          <a:p>
            <a:pPr algn="just" eaLnBrk="1" hangingPunct="1">
              <a:lnSpc>
                <a:spcPct val="90000"/>
              </a:lnSpc>
              <a:buFont typeface="Wingdings" panose="05000000000000000000" pitchFamily="2" charset="2"/>
              <a:buNone/>
            </a:pPr>
            <a:r>
              <a:rPr lang="en-US" altLang="zh-CN" sz="2400"/>
              <a:t>             </a:t>
            </a:r>
            <a:r>
              <a:rPr lang="en-US" altLang="zh-CN" sz="2000"/>
              <a:t>──────        ──────          ──────</a:t>
            </a:r>
            <a:endParaRPr lang="en-US" altLang="zh-CN" sz="2000"/>
          </a:p>
          <a:p>
            <a:pPr algn="just" eaLnBrk="1" hangingPunct="1">
              <a:lnSpc>
                <a:spcPct val="90000"/>
              </a:lnSpc>
              <a:buFont typeface="Wingdings" panose="05000000000000000000" pitchFamily="2" charset="2"/>
              <a:buNone/>
            </a:pPr>
            <a:r>
              <a:rPr lang="en-US" altLang="zh-CN" sz="2400"/>
              <a:t>                 95001                CS                        A</a:t>
            </a:r>
            <a:endParaRPr lang="en-US" altLang="zh-CN" sz="2400"/>
          </a:p>
          <a:p>
            <a:pPr algn="just" eaLnBrk="1" hangingPunct="1">
              <a:lnSpc>
                <a:spcPct val="90000"/>
              </a:lnSpc>
              <a:buFont typeface="Wingdings" panose="05000000000000000000" pitchFamily="2" charset="2"/>
              <a:buNone/>
            </a:pPr>
            <a:r>
              <a:rPr lang="en-US" altLang="zh-CN" sz="2400"/>
              <a:t>                 95002                IS                         B</a:t>
            </a:r>
            <a:endParaRPr lang="en-US" altLang="zh-CN" sz="2400"/>
          </a:p>
          <a:p>
            <a:pPr algn="just" eaLnBrk="1" hangingPunct="1">
              <a:lnSpc>
                <a:spcPct val="90000"/>
              </a:lnSpc>
              <a:buFont typeface="Wingdings" panose="05000000000000000000" pitchFamily="2" charset="2"/>
              <a:buNone/>
            </a:pPr>
            <a:r>
              <a:rPr lang="en-US" altLang="zh-CN" sz="2400"/>
              <a:t>                 95003                MA                      C</a:t>
            </a:r>
            <a:endParaRPr lang="en-US" altLang="zh-CN" sz="2400"/>
          </a:p>
          <a:p>
            <a:pPr algn="just" eaLnBrk="1" hangingPunct="1">
              <a:lnSpc>
                <a:spcPct val="90000"/>
              </a:lnSpc>
              <a:buFont typeface="Wingdings" panose="05000000000000000000" pitchFamily="2" charset="2"/>
              <a:buNone/>
            </a:pPr>
            <a:r>
              <a:rPr lang="en-US" altLang="zh-CN" sz="2400"/>
              <a:t>                 95004                PH                    ─────</a:t>
            </a:r>
            <a:endParaRPr lang="en-US" altLang="zh-CN" sz="2400"/>
          </a:p>
          <a:p>
            <a:pPr algn="just" eaLnBrk="1" hangingPunct="1">
              <a:lnSpc>
                <a:spcPct val="90000"/>
              </a:lnSpc>
              <a:buFont typeface="Wingdings" panose="05000000000000000000" pitchFamily="2" charset="2"/>
              <a:buNone/>
            </a:pPr>
            <a:r>
              <a:rPr lang="en-US" altLang="zh-CN" sz="2400"/>
              <a:t>                 95005            ──────</a:t>
            </a:r>
            <a:endParaRPr lang="en-US" altLang="zh-CN" sz="2400"/>
          </a:p>
          <a:p>
            <a:pPr algn="just" eaLnBrk="1" hangingPunct="1">
              <a:lnSpc>
                <a:spcPct val="90000"/>
              </a:lnSpc>
              <a:buFont typeface="Wingdings" panose="05000000000000000000" pitchFamily="2" charset="2"/>
              <a:buNone/>
            </a:pPr>
            <a:r>
              <a:rPr lang="en-US" altLang="zh-CN" sz="2400"/>
              <a:t>             ──────</a:t>
            </a:r>
            <a:endParaRPr lang="en-US" altLang="zh-CN" sz="2400"/>
          </a:p>
        </p:txBody>
      </p:sp>
      <p:sp>
        <p:nvSpPr>
          <p:cNvPr id="4" name="日期占位符 3"/>
          <p:cNvSpPr>
            <a:spLocks noGrp="1"/>
          </p:cNvSpPr>
          <p:nvPr>
            <p:ph type="dt" sz="quarter" idx="10"/>
          </p:nvPr>
        </p:nvSpPr>
        <p:spPr/>
        <p:txBody>
          <a:bodyPr/>
          <a:lstStyle/>
          <a:p>
            <a:pPr>
              <a:defRPr/>
            </a:pPr>
            <a:fld id="{E43A5D99-39FB-4CEE-B2B7-E794845D6E2F}" type="datetime1">
              <a:rPr lang="zh-CN" altLang="en-US"/>
            </a:fld>
            <a:endParaRPr lang="en-US" altLang="zh-CN"/>
          </a:p>
        </p:txBody>
      </p:sp>
      <p:sp>
        <p:nvSpPr>
          <p:cNvPr id="1269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p:cNvSpPr>
          <p:nvPr>
            <p:ph type="title"/>
          </p:nvPr>
        </p:nvSpPr>
        <p:spPr/>
        <p:txBody>
          <a:bodyPr/>
          <a:lstStyle/>
          <a:p>
            <a:pPr eaLnBrk="1" hangingPunct="1"/>
            <a:r>
              <a:rPr lang="zh-CN" altLang="en-US"/>
              <a:t>模式的分解（续）</a:t>
            </a:r>
            <a:endParaRPr lang="zh-CN" altLang="en-US"/>
          </a:p>
        </p:txBody>
      </p:sp>
      <p:sp>
        <p:nvSpPr>
          <p:cNvPr id="128003" name="Rectangle 3"/>
          <p:cNvSpPr>
            <a:spLocks noGrp="1" noRot="1"/>
          </p:cNvSpPr>
          <p:nvPr>
            <p:ph idx="1"/>
          </p:nvPr>
        </p:nvSpPr>
        <p:spPr/>
        <p:txBody>
          <a:bodyPr/>
          <a:lstStyle/>
          <a:p>
            <a:pPr algn="just" eaLnBrk="1" hangingPunct="1">
              <a:lnSpc>
                <a:spcPct val="160000"/>
              </a:lnSpc>
              <a:buFont typeface="Wingdings" panose="05000000000000000000" pitchFamily="2" charset="2"/>
              <a:buNone/>
            </a:pPr>
            <a:r>
              <a:rPr lang="en-US" altLang="zh-CN" sz="2800"/>
              <a:t>	</a:t>
            </a:r>
            <a:r>
              <a:rPr lang="zh-CN" altLang="en-US" sz="2800"/>
              <a:t>分解后的数据库</a:t>
            </a:r>
            <a:r>
              <a:rPr lang="zh-CN" altLang="en-US" sz="2800">
                <a:solidFill>
                  <a:schemeClr val="tx2"/>
                </a:solidFill>
              </a:rPr>
              <a:t>丢失了许多信息</a:t>
            </a:r>
            <a:endParaRPr lang="zh-CN" altLang="en-US" sz="2800">
              <a:solidFill>
                <a:schemeClr val="tx2"/>
              </a:solidFill>
            </a:endParaRPr>
          </a:p>
          <a:p>
            <a:pPr algn="just" eaLnBrk="1" hangingPunct="1">
              <a:lnSpc>
                <a:spcPct val="160000"/>
              </a:lnSpc>
              <a:buFont typeface="Wingdings" panose="05000000000000000000" pitchFamily="2" charset="2"/>
              <a:buNone/>
            </a:pPr>
            <a:r>
              <a:rPr lang="zh-CN" altLang="en-US" sz="2800"/>
              <a:t>   例如无法查询</a:t>
            </a:r>
            <a:r>
              <a:rPr lang="en-US" altLang="zh-CN" sz="2800"/>
              <a:t>95001</a:t>
            </a:r>
            <a:r>
              <a:rPr lang="zh-CN" altLang="en-US" sz="2800"/>
              <a:t>学生所在系或所在宿舍。    如果分解后的关系可以通过自然连接恢复为原来的关系，那么这种分解就没有</a:t>
            </a:r>
            <a:r>
              <a:rPr lang="zh-CN" altLang="en-US" sz="2800">
                <a:solidFill>
                  <a:schemeClr val="tx2"/>
                </a:solidFill>
              </a:rPr>
              <a:t>丢失信息</a:t>
            </a:r>
            <a:endParaRPr lang="zh-CN" altLang="en-US" sz="2800">
              <a:solidFill>
                <a:schemeClr val="tx2"/>
              </a:solidFill>
            </a:endParaRPr>
          </a:p>
          <a:p>
            <a:pPr algn="just" eaLnBrk="1" hangingPunct="1">
              <a:lnSpc>
                <a:spcPct val="160000"/>
              </a:lnSpc>
              <a:buFont typeface="Wingdings" panose="05000000000000000000" pitchFamily="2" charset="2"/>
              <a:buNone/>
            </a:pPr>
            <a:endParaRPr lang="en-US" altLang="zh-CN" sz="2800"/>
          </a:p>
        </p:txBody>
      </p:sp>
      <p:sp>
        <p:nvSpPr>
          <p:cNvPr id="4" name="日期占位符 3"/>
          <p:cNvSpPr>
            <a:spLocks noGrp="1"/>
          </p:cNvSpPr>
          <p:nvPr>
            <p:ph type="dt" sz="quarter" idx="10"/>
          </p:nvPr>
        </p:nvSpPr>
        <p:spPr/>
        <p:txBody>
          <a:bodyPr/>
          <a:lstStyle/>
          <a:p>
            <a:pPr>
              <a:defRPr/>
            </a:pPr>
            <a:fld id="{650FC873-D7B6-443D-BEB2-86DF55664355}" type="datetime1">
              <a:rPr lang="zh-CN" altLang="en-US"/>
            </a:fld>
            <a:endParaRPr lang="en-US" altLang="zh-CN"/>
          </a:p>
        </p:txBody>
      </p:sp>
      <p:sp>
        <p:nvSpPr>
          <p:cNvPr id="1280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p:cNvSpPr>
          <p:nvPr>
            <p:ph type="title"/>
          </p:nvPr>
        </p:nvSpPr>
        <p:spPr/>
        <p:txBody>
          <a:bodyPr/>
          <a:lstStyle/>
          <a:p>
            <a:pPr eaLnBrk="1" hangingPunct="1"/>
            <a:r>
              <a:rPr lang="zh-CN" altLang="en-US"/>
              <a:t>模式的分解（续）</a:t>
            </a:r>
            <a:endParaRPr lang="zh-CN" altLang="en-US"/>
          </a:p>
        </p:txBody>
      </p:sp>
      <p:sp>
        <p:nvSpPr>
          <p:cNvPr id="129027" name="Rectangle 3"/>
          <p:cNvSpPr>
            <a:spLocks noGrp="1" noRot="1"/>
          </p:cNvSpPr>
          <p:nvPr>
            <p:ph idx="1"/>
          </p:nvPr>
        </p:nvSpPr>
        <p:spPr>
          <a:xfrm>
            <a:off x="381000" y="1981200"/>
            <a:ext cx="8534400" cy="4114800"/>
          </a:xfrm>
        </p:spPr>
        <p:txBody>
          <a:bodyPr/>
          <a:lstStyle/>
          <a:p>
            <a:pPr lvl="1" algn="just" eaLnBrk="1" hangingPunct="1">
              <a:lnSpc>
                <a:spcPct val="90000"/>
              </a:lnSpc>
              <a:buFont typeface="Wingdings" panose="05000000000000000000" pitchFamily="2" charset="2"/>
              <a:buNone/>
            </a:pPr>
            <a:r>
              <a:rPr lang="en-US" altLang="zh-CN" sz="2000"/>
              <a:t>2.  SL</a:t>
            </a:r>
            <a:r>
              <a:rPr lang="zh-CN" altLang="en-US" sz="2000"/>
              <a:t>分解为下面二个关系模式：</a:t>
            </a:r>
            <a:endParaRPr lang="zh-CN" altLang="en-US" sz="2000"/>
          </a:p>
          <a:p>
            <a:pPr lvl="1" algn="just" eaLnBrk="1" hangingPunct="1">
              <a:lnSpc>
                <a:spcPct val="90000"/>
              </a:lnSpc>
              <a:buFont typeface="Wingdings" panose="05000000000000000000" pitchFamily="2" charset="2"/>
              <a:buNone/>
            </a:pPr>
            <a:r>
              <a:rPr lang="zh-CN" altLang="en-US" sz="2000"/>
              <a:t>               </a:t>
            </a:r>
            <a:r>
              <a:rPr lang="en-US" altLang="zh-CN" sz="2000"/>
              <a:t>NL(Sno, Sloc)</a:t>
            </a:r>
            <a:endParaRPr lang="en-US" altLang="zh-CN" sz="2000"/>
          </a:p>
          <a:p>
            <a:pPr lvl="1" algn="just" eaLnBrk="1" hangingPunct="1">
              <a:lnSpc>
                <a:spcPct val="90000"/>
              </a:lnSpc>
              <a:buFont typeface="Wingdings" panose="05000000000000000000" pitchFamily="2" charset="2"/>
              <a:buNone/>
            </a:pPr>
            <a:r>
              <a:rPr lang="en-US" altLang="zh-CN" sz="2000"/>
              <a:t>               DL(Sdept, Sloc)</a:t>
            </a:r>
            <a:endParaRPr lang="en-US" altLang="zh-CN" sz="2000"/>
          </a:p>
          <a:p>
            <a:pPr lvl="1" algn="just" eaLnBrk="1" hangingPunct="1">
              <a:lnSpc>
                <a:spcPct val="90000"/>
              </a:lnSpc>
              <a:buFont typeface="Wingdings" panose="05000000000000000000" pitchFamily="2" charset="2"/>
              <a:buNone/>
            </a:pPr>
            <a:r>
              <a:rPr lang="zh-CN" altLang="en-US" sz="2000"/>
              <a:t>分解后的关系为：</a:t>
            </a:r>
            <a:endParaRPr lang="zh-CN" altLang="en-US" sz="2000"/>
          </a:p>
          <a:p>
            <a:pPr lvl="1" algn="just" eaLnBrk="1" hangingPunct="1">
              <a:lnSpc>
                <a:spcPct val="90000"/>
              </a:lnSpc>
              <a:buFont typeface="Wingdings" panose="05000000000000000000" pitchFamily="2" charset="2"/>
              <a:buNone/>
            </a:pPr>
            <a:r>
              <a:rPr lang="zh-CN" altLang="en-US" sz="2000"/>
              <a:t> </a:t>
            </a:r>
            <a:r>
              <a:rPr lang="en-US" altLang="zh-CN" sz="1800"/>
              <a:t>NL ────────────       DL ────────────</a:t>
            </a:r>
            <a:endParaRPr lang="en-US" altLang="zh-CN" sz="1800"/>
          </a:p>
          <a:p>
            <a:pPr lvl="1" algn="just" eaLnBrk="1" hangingPunct="1">
              <a:lnSpc>
                <a:spcPct val="90000"/>
              </a:lnSpc>
              <a:buFont typeface="Wingdings" panose="05000000000000000000" pitchFamily="2" charset="2"/>
              <a:buNone/>
            </a:pPr>
            <a:r>
              <a:rPr lang="en-US" altLang="zh-CN" sz="2000"/>
              <a:t>               Sno        Sloc                         Sdept      Sloc</a:t>
            </a:r>
            <a:endParaRPr lang="en-US" altLang="zh-CN" sz="2000"/>
          </a:p>
          <a:p>
            <a:pPr lvl="1" algn="just" eaLnBrk="1" hangingPunct="1">
              <a:lnSpc>
                <a:spcPct val="90000"/>
              </a:lnSpc>
              <a:buFont typeface="Wingdings" panose="05000000000000000000" pitchFamily="2" charset="2"/>
              <a:buNone/>
            </a:pPr>
            <a:r>
              <a:rPr lang="en-US" altLang="zh-CN" sz="2000"/>
              <a:t>          </a:t>
            </a:r>
            <a:r>
              <a:rPr lang="en-US" altLang="zh-CN" sz="1800"/>
              <a:t>────────────         ────────────</a:t>
            </a:r>
            <a:endParaRPr lang="en-US" altLang="zh-CN" sz="1800"/>
          </a:p>
          <a:p>
            <a:pPr lvl="1" algn="just" eaLnBrk="1" hangingPunct="1">
              <a:lnSpc>
                <a:spcPct val="90000"/>
              </a:lnSpc>
              <a:buFont typeface="Wingdings" panose="05000000000000000000" pitchFamily="2" charset="2"/>
              <a:buNone/>
            </a:pPr>
            <a:r>
              <a:rPr lang="en-US" altLang="zh-CN" sz="2000"/>
              <a:t>              95001        A                    	   CS         A</a:t>
            </a:r>
            <a:endParaRPr lang="en-US" altLang="zh-CN" sz="2000"/>
          </a:p>
          <a:p>
            <a:pPr lvl="1" algn="just" eaLnBrk="1" hangingPunct="1">
              <a:lnSpc>
                <a:spcPct val="90000"/>
              </a:lnSpc>
              <a:buFont typeface="Wingdings" panose="05000000000000000000" pitchFamily="2" charset="2"/>
              <a:buNone/>
            </a:pPr>
            <a:r>
              <a:rPr lang="en-US" altLang="zh-CN" sz="2000"/>
              <a:t>              95002        B                     	    IS         B</a:t>
            </a:r>
            <a:endParaRPr lang="en-US" altLang="zh-CN" sz="2000"/>
          </a:p>
          <a:p>
            <a:pPr lvl="1" algn="just" eaLnBrk="1" hangingPunct="1">
              <a:lnSpc>
                <a:spcPct val="90000"/>
              </a:lnSpc>
              <a:buFont typeface="Wingdings" panose="05000000000000000000" pitchFamily="2" charset="2"/>
              <a:buNone/>
            </a:pPr>
            <a:r>
              <a:rPr lang="en-US" altLang="zh-CN" sz="2000"/>
              <a:t>              95003        C                           MA        C</a:t>
            </a:r>
            <a:endParaRPr lang="en-US" altLang="zh-CN" sz="2000"/>
          </a:p>
          <a:p>
            <a:pPr lvl="1" algn="just" eaLnBrk="1" hangingPunct="1">
              <a:lnSpc>
                <a:spcPct val="90000"/>
              </a:lnSpc>
              <a:buFont typeface="Wingdings" panose="05000000000000000000" pitchFamily="2" charset="2"/>
              <a:buNone/>
            </a:pPr>
            <a:r>
              <a:rPr lang="en-US" altLang="zh-CN" sz="2000"/>
              <a:t>              95004        B                     	   PH         B</a:t>
            </a:r>
            <a:endParaRPr lang="en-US" altLang="zh-CN" sz="2000"/>
          </a:p>
          <a:p>
            <a:pPr lvl="1" algn="just" eaLnBrk="1" hangingPunct="1">
              <a:lnSpc>
                <a:spcPct val="90000"/>
              </a:lnSpc>
              <a:buFont typeface="Wingdings" panose="05000000000000000000" pitchFamily="2" charset="2"/>
              <a:buNone/>
            </a:pPr>
            <a:r>
              <a:rPr lang="en-US" altLang="zh-CN" sz="2000"/>
              <a:t>              95005        B                          ────────────</a:t>
            </a:r>
            <a:endParaRPr lang="en-US" altLang="zh-CN" sz="2000"/>
          </a:p>
          <a:p>
            <a:pPr lvl="1" algn="just" eaLnBrk="1" hangingPunct="1">
              <a:lnSpc>
                <a:spcPct val="90000"/>
              </a:lnSpc>
              <a:buFont typeface="Wingdings" panose="05000000000000000000" pitchFamily="2" charset="2"/>
              <a:buNone/>
            </a:pPr>
            <a:r>
              <a:rPr lang="en-US" altLang="zh-CN" sz="2000"/>
              <a:t>          ────────── </a:t>
            </a:r>
            <a:endParaRPr lang="en-US" altLang="zh-CN" sz="2000"/>
          </a:p>
        </p:txBody>
      </p:sp>
      <p:sp>
        <p:nvSpPr>
          <p:cNvPr id="6" name="日期占位符 3"/>
          <p:cNvSpPr>
            <a:spLocks noGrp="1"/>
          </p:cNvSpPr>
          <p:nvPr>
            <p:ph type="dt" sz="quarter" idx="10"/>
          </p:nvPr>
        </p:nvSpPr>
        <p:spPr/>
        <p:txBody>
          <a:bodyPr/>
          <a:lstStyle/>
          <a:p>
            <a:pPr>
              <a:defRPr/>
            </a:pPr>
            <a:fld id="{06C47D7C-47ED-45FA-B848-2AE3866B1296}" type="datetime1">
              <a:rPr lang="zh-CN" altLang="en-US"/>
            </a:fld>
            <a:endParaRPr lang="en-US" altLang="zh-CN"/>
          </a:p>
        </p:txBody>
      </p:sp>
      <p:sp>
        <p:nvSpPr>
          <p:cNvPr id="1290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129030" name="Line 4"/>
          <p:cNvSpPr>
            <a:spLocks noChangeShapeType="1"/>
          </p:cNvSpPr>
          <p:nvPr/>
        </p:nvSpPr>
        <p:spPr bwMode="auto">
          <a:xfrm>
            <a:off x="2971800" y="3505200"/>
            <a:ext cx="0" cy="2667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9031" name="Line 5"/>
          <p:cNvSpPr>
            <a:spLocks noChangeShapeType="1"/>
          </p:cNvSpPr>
          <p:nvPr/>
        </p:nvSpPr>
        <p:spPr bwMode="auto">
          <a:xfrm>
            <a:off x="6011863" y="3500438"/>
            <a:ext cx="0" cy="2362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p:cNvSpPr>
          <p:nvPr>
            <p:ph type="title"/>
          </p:nvPr>
        </p:nvSpPr>
        <p:spPr/>
        <p:txBody>
          <a:bodyPr/>
          <a:lstStyle/>
          <a:p>
            <a:pPr eaLnBrk="1" hangingPunct="1"/>
            <a:r>
              <a:rPr lang="zh-CN" altLang="en-US"/>
              <a:t>模式的分解（续）</a:t>
            </a:r>
            <a:endParaRPr lang="zh-CN" altLang="en-US"/>
          </a:p>
        </p:txBody>
      </p:sp>
      <p:sp>
        <p:nvSpPr>
          <p:cNvPr id="130051" name="Rectangle 3"/>
          <p:cNvSpPr>
            <a:spLocks noGrp="1" noRot="1"/>
          </p:cNvSpPr>
          <p:nvPr>
            <p:ph idx="1"/>
          </p:nvPr>
        </p:nvSpPr>
        <p:spPr>
          <a:xfrm>
            <a:off x="990600" y="1828800"/>
            <a:ext cx="7772400" cy="4114800"/>
          </a:xfrm>
        </p:spPr>
        <p:txBody>
          <a:bodyPr/>
          <a:lstStyle/>
          <a:p>
            <a:pPr algn="just" eaLnBrk="1" hangingPunct="1">
              <a:lnSpc>
                <a:spcPct val="90000"/>
              </a:lnSpc>
              <a:buFont typeface="Wingdings" panose="05000000000000000000" pitchFamily="2" charset="2"/>
              <a:buNone/>
            </a:pPr>
            <a:r>
              <a:rPr lang="en-US" altLang="zh-CN" sz="2400"/>
              <a:t>NL      DL</a:t>
            </a:r>
            <a:endParaRPr lang="en-US" altLang="zh-CN" sz="2400"/>
          </a:p>
          <a:p>
            <a:pPr algn="just" eaLnBrk="1" hangingPunct="1">
              <a:lnSpc>
                <a:spcPct val="90000"/>
              </a:lnSpc>
              <a:buFont typeface="Wingdings" panose="05000000000000000000" pitchFamily="2" charset="2"/>
              <a:buNone/>
            </a:pPr>
            <a:r>
              <a:rPr lang="en-US" altLang="zh-CN" sz="2400"/>
              <a:t>              ─────────────   </a:t>
            </a:r>
            <a:endParaRPr lang="en-US" altLang="zh-CN" sz="2400"/>
          </a:p>
          <a:p>
            <a:pPr algn="just" eaLnBrk="1" hangingPunct="1">
              <a:lnSpc>
                <a:spcPct val="90000"/>
              </a:lnSpc>
              <a:buFont typeface="Wingdings" panose="05000000000000000000" pitchFamily="2" charset="2"/>
              <a:buNone/>
            </a:pPr>
            <a:r>
              <a:rPr lang="en-US" altLang="zh-CN" sz="2400"/>
              <a:t>                   Sno       Sloc         Sdept   </a:t>
            </a:r>
            <a:endParaRPr lang="en-US" altLang="zh-CN" sz="2400"/>
          </a:p>
          <a:p>
            <a:pPr algn="just" eaLnBrk="1" hangingPunct="1">
              <a:lnSpc>
                <a:spcPct val="90000"/>
              </a:lnSpc>
              <a:buFont typeface="Wingdings" panose="05000000000000000000" pitchFamily="2" charset="2"/>
              <a:buNone/>
            </a:pPr>
            <a:r>
              <a:rPr lang="en-US" altLang="zh-CN" sz="2400"/>
              <a:t>              ─────────────</a:t>
            </a:r>
            <a:endParaRPr lang="en-US" altLang="zh-CN" sz="2400"/>
          </a:p>
          <a:p>
            <a:pPr algn="just" eaLnBrk="1" hangingPunct="1">
              <a:lnSpc>
                <a:spcPct val="90000"/>
              </a:lnSpc>
              <a:buFont typeface="Wingdings" panose="05000000000000000000" pitchFamily="2" charset="2"/>
              <a:buNone/>
            </a:pPr>
            <a:r>
              <a:rPr lang="en-US" altLang="zh-CN" sz="2400"/>
              <a:t>                  95001       A            CS     </a:t>
            </a:r>
            <a:endParaRPr lang="en-US" altLang="zh-CN" sz="2400"/>
          </a:p>
          <a:p>
            <a:pPr algn="just" eaLnBrk="1" hangingPunct="1">
              <a:lnSpc>
                <a:spcPct val="90000"/>
              </a:lnSpc>
              <a:buFont typeface="Wingdings" panose="05000000000000000000" pitchFamily="2" charset="2"/>
              <a:buNone/>
            </a:pPr>
            <a:r>
              <a:rPr lang="en-US" altLang="zh-CN" sz="2400"/>
              <a:t>                  95002       B            IS     </a:t>
            </a:r>
            <a:endParaRPr lang="en-US" altLang="zh-CN" sz="2400"/>
          </a:p>
          <a:p>
            <a:pPr algn="just" eaLnBrk="1" hangingPunct="1">
              <a:lnSpc>
                <a:spcPct val="90000"/>
              </a:lnSpc>
              <a:buFont typeface="Wingdings" panose="05000000000000000000" pitchFamily="2" charset="2"/>
              <a:buNone/>
            </a:pPr>
            <a:r>
              <a:rPr lang="en-US" altLang="zh-CN" sz="2400"/>
              <a:t>                  95002       B            PH     </a:t>
            </a:r>
            <a:endParaRPr lang="en-US" altLang="zh-CN" sz="2400"/>
          </a:p>
          <a:p>
            <a:pPr algn="just" eaLnBrk="1" hangingPunct="1">
              <a:lnSpc>
                <a:spcPct val="90000"/>
              </a:lnSpc>
              <a:buFont typeface="Wingdings" panose="05000000000000000000" pitchFamily="2" charset="2"/>
              <a:buNone/>
            </a:pPr>
            <a:r>
              <a:rPr lang="en-US" altLang="zh-CN" sz="2400"/>
              <a:t>                  95003       C            MA     </a:t>
            </a:r>
            <a:endParaRPr lang="en-US" altLang="zh-CN" sz="2400"/>
          </a:p>
          <a:p>
            <a:pPr algn="just" eaLnBrk="1" hangingPunct="1">
              <a:lnSpc>
                <a:spcPct val="90000"/>
              </a:lnSpc>
              <a:buFont typeface="Wingdings" panose="05000000000000000000" pitchFamily="2" charset="2"/>
              <a:buNone/>
            </a:pPr>
            <a:r>
              <a:rPr lang="en-US" altLang="zh-CN" sz="2400"/>
              <a:t>                  95004       B            IS</a:t>
            </a:r>
            <a:endParaRPr lang="en-US" altLang="zh-CN" sz="2400"/>
          </a:p>
          <a:p>
            <a:pPr algn="just" eaLnBrk="1" hangingPunct="1">
              <a:lnSpc>
                <a:spcPct val="90000"/>
              </a:lnSpc>
              <a:buFont typeface="Wingdings" panose="05000000000000000000" pitchFamily="2" charset="2"/>
              <a:buNone/>
            </a:pPr>
            <a:r>
              <a:rPr lang="en-US" altLang="zh-CN" sz="2400"/>
              <a:t>                  95004       B            PH              </a:t>
            </a:r>
            <a:endParaRPr lang="en-US" altLang="zh-CN" sz="2400"/>
          </a:p>
          <a:p>
            <a:pPr algn="just" eaLnBrk="1" hangingPunct="1">
              <a:lnSpc>
                <a:spcPct val="90000"/>
              </a:lnSpc>
              <a:buFont typeface="Wingdings" panose="05000000000000000000" pitchFamily="2" charset="2"/>
              <a:buNone/>
            </a:pPr>
            <a:r>
              <a:rPr lang="en-US" altLang="zh-CN" sz="2400"/>
              <a:t>                  95005       B            IS     </a:t>
            </a:r>
            <a:endParaRPr lang="en-US" altLang="zh-CN" sz="2400"/>
          </a:p>
          <a:p>
            <a:pPr algn="just" eaLnBrk="1" hangingPunct="1">
              <a:lnSpc>
                <a:spcPct val="90000"/>
              </a:lnSpc>
              <a:buFont typeface="Wingdings" panose="05000000000000000000" pitchFamily="2" charset="2"/>
              <a:buNone/>
            </a:pPr>
            <a:r>
              <a:rPr lang="en-US" altLang="zh-CN" sz="2400"/>
              <a:t>                  95005       B            PH     </a:t>
            </a:r>
            <a:endParaRPr lang="en-US" altLang="zh-CN" sz="2400"/>
          </a:p>
          <a:p>
            <a:pPr algn="just" eaLnBrk="1" hangingPunct="1">
              <a:lnSpc>
                <a:spcPct val="90000"/>
              </a:lnSpc>
              <a:buFont typeface="Wingdings" panose="05000000000000000000" pitchFamily="2" charset="2"/>
              <a:buNone/>
            </a:pPr>
            <a:endParaRPr lang="en-US" altLang="zh-CN" sz="2400"/>
          </a:p>
        </p:txBody>
      </p:sp>
      <p:sp>
        <p:nvSpPr>
          <p:cNvPr id="7" name="日期占位符 3"/>
          <p:cNvSpPr>
            <a:spLocks noGrp="1"/>
          </p:cNvSpPr>
          <p:nvPr>
            <p:ph type="dt" sz="quarter" idx="10"/>
          </p:nvPr>
        </p:nvSpPr>
        <p:spPr/>
        <p:txBody>
          <a:bodyPr/>
          <a:lstStyle/>
          <a:p>
            <a:pPr>
              <a:defRPr/>
            </a:pPr>
            <a:fld id="{0FD6FCEE-FAC0-4935-BC0A-4D7870A716D4}" type="datetime1">
              <a:rPr lang="zh-CN" altLang="en-US"/>
            </a:fld>
            <a:endParaRPr lang="en-US" altLang="zh-CN"/>
          </a:p>
        </p:txBody>
      </p:sp>
      <p:sp>
        <p:nvSpPr>
          <p:cNvPr id="1300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130054" name="Line 4"/>
          <p:cNvSpPr>
            <a:spLocks noChangeShapeType="1"/>
          </p:cNvSpPr>
          <p:nvPr/>
        </p:nvSpPr>
        <p:spPr bwMode="auto">
          <a:xfrm>
            <a:off x="3810000" y="2438400"/>
            <a:ext cx="0" cy="40386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0055" name="Line 5"/>
          <p:cNvSpPr>
            <a:spLocks noChangeShapeType="1"/>
          </p:cNvSpPr>
          <p:nvPr/>
        </p:nvSpPr>
        <p:spPr bwMode="auto">
          <a:xfrm>
            <a:off x="4953000" y="2438400"/>
            <a:ext cx="0" cy="40386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0056" name="AutoShape 6"/>
          <p:cNvSpPr>
            <a:spLocks noChangeArrowheads="1"/>
          </p:cNvSpPr>
          <p:nvPr/>
        </p:nvSpPr>
        <p:spPr bwMode="auto">
          <a:xfrm rot="5400000">
            <a:off x="1657350" y="1924050"/>
            <a:ext cx="114300" cy="228600"/>
          </a:xfrm>
          <a:prstGeom prst="flowChartCollate">
            <a:avLst/>
          </a:prstGeom>
          <a:solidFill>
            <a:srgbClr val="FFFFFF"/>
          </a:solidFill>
          <a:ln w="9525">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p:cNvSpPr>
          <p:nvPr>
            <p:ph type="title"/>
          </p:nvPr>
        </p:nvSpPr>
        <p:spPr/>
        <p:txBody>
          <a:bodyPr/>
          <a:lstStyle/>
          <a:p>
            <a:pPr eaLnBrk="1" hangingPunct="1"/>
            <a:r>
              <a:rPr lang="zh-CN" altLang="en-US"/>
              <a:t>模式的分解（续）</a:t>
            </a:r>
            <a:endParaRPr lang="zh-CN" altLang="en-US"/>
          </a:p>
        </p:txBody>
      </p:sp>
      <p:sp>
        <p:nvSpPr>
          <p:cNvPr id="131075" name="Rectangle 3"/>
          <p:cNvSpPr>
            <a:spLocks noGrp="1" noRot="1"/>
          </p:cNvSpPr>
          <p:nvPr>
            <p:ph idx="1"/>
          </p:nvPr>
        </p:nvSpPr>
        <p:spPr>
          <a:xfrm>
            <a:off x="684213" y="2276475"/>
            <a:ext cx="7772400" cy="4114800"/>
          </a:xfrm>
        </p:spPr>
        <p:txBody>
          <a:bodyPr/>
          <a:lstStyle/>
          <a:p>
            <a:pPr eaLnBrk="1" hangingPunct="1">
              <a:buFont typeface="Wingdings" panose="05000000000000000000" pitchFamily="2" charset="2"/>
              <a:buNone/>
            </a:pPr>
            <a:r>
              <a:rPr lang="en-US" altLang="zh-CN"/>
              <a:t>	NL   DL</a:t>
            </a:r>
            <a:r>
              <a:rPr lang="zh-CN" altLang="en-US"/>
              <a:t>比原来的</a:t>
            </a:r>
            <a:r>
              <a:rPr lang="en-US" altLang="zh-CN"/>
              <a:t>SL</a:t>
            </a:r>
            <a:r>
              <a:rPr lang="zh-CN" altLang="en-US"/>
              <a:t>关系多了</a:t>
            </a:r>
            <a:r>
              <a:rPr lang="en-US" altLang="zh-CN"/>
              <a:t>3</a:t>
            </a:r>
            <a:r>
              <a:rPr lang="zh-CN" altLang="en-US"/>
              <a:t>个元组</a:t>
            </a:r>
            <a:endParaRPr lang="zh-CN" altLang="en-US"/>
          </a:p>
          <a:p>
            <a:pPr eaLnBrk="1" hangingPunct="1">
              <a:buFont typeface="Wingdings" panose="05000000000000000000" pitchFamily="2" charset="2"/>
              <a:buNone/>
            </a:pPr>
            <a:r>
              <a:rPr lang="zh-CN" altLang="en-US"/>
              <a:t>   </a:t>
            </a:r>
            <a:r>
              <a:rPr lang="zh-CN" altLang="en-US" sz="2800"/>
              <a:t>无法知道</a:t>
            </a:r>
            <a:r>
              <a:rPr lang="en-US" altLang="zh-CN" sz="2800"/>
              <a:t>95002</a:t>
            </a:r>
            <a:r>
              <a:rPr lang="zh-CN" altLang="en-US" sz="2800"/>
              <a:t>、</a:t>
            </a:r>
            <a:r>
              <a:rPr lang="en-US" altLang="zh-CN" sz="2800"/>
              <a:t>95004</a:t>
            </a:r>
            <a:r>
              <a:rPr lang="zh-CN" altLang="en-US" sz="2800"/>
              <a:t>、</a:t>
            </a:r>
            <a:r>
              <a:rPr lang="en-US" altLang="zh-CN" sz="2800"/>
              <a:t>95005</a:t>
            </a:r>
            <a:endParaRPr lang="en-US" altLang="zh-CN" sz="2800"/>
          </a:p>
          <a:p>
            <a:pPr eaLnBrk="1" hangingPunct="1">
              <a:buFont typeface="Wingdings" panose="05000000000000000000" pitchFamily="2" charset="2"/>
              <a:buNone/>
            </a:pPr>
            <a:r>
              <a:rPr lang="en-US" altLang="zh-CN" sz="2800"/>
              <a:t>   </a:t>
            </a:r>
            <a:r>
              <a:rPr lang="zh-CN" altLang="en-US" sz="2800"/>
              <a:t>究竟是哪个系的学生</a:t>
            </a:r>
            <a:endParaRPr lang="zh-CN" altLang="en-US" sz="2800"/>
          </a:p>
          <a:p>
            <a:pPr eaLnBrk="1" hangingPunct="1">
              <a:buFont typeface="Wingdings" panose="05000000000000000000" pitchFamily="2" charset="2"/>
              <a:buNone/>
            </a:pPr>
            <a:endParaRPr lang="zh-CN" altLang="en-US" sz="2800"/>
          </a:p>
          <a:p>
            <a:pPr eaLnBrk="1" hangingPunct="1">
              <a:buFont typeface="Wingdings" panose="05000000000000000000" pitchFamily="2" charset="2"/>
              <a:buNone/>
            </a:pPr>
            <a:r>
              <a:rPr lang="zh-CN" altLang="en-US" b="1"/>
              <a:t>   </a:t>
            </a:r>
            <a:r>
              <a:rPr lang="zh-CN" altLang="en-US">
                <a:solidFill>
                  <a:schemeClr val="tx2"/>
                </a:solidFill>
              </a:rPr>
              <a:t>元组增加了，信息丢失了</a:t>
            </a:r>
            <a:endParaRPr lang="zh-CN" altLang="en-US" sz="2800">
              <a:solidFill>
                <a:schemeClr val="tx2"/>
              </a:solidFill>
            </a:endParaRPr>
          </a:p>
          <a:p>
            <a:pPr eaLnBrk="1" hangingPunct="1"/>
            <a:endParaRPr lang="en-US" altLang="zh-CN"/>
          </a:p>
        </p:txBody>
      </p:sp>
      <p:sp>
        <p:nvSpPr>
          <p:cNvPr id="5" name="日期占位符 3"/>
          <p:cNvSpPr>
            <a:spLocks noGrp="1"/>
          </p:cNvSpPr>
          <p:nvPr>
            <p:ph type="dt" sz="quarter" idx="10"/>
          </p:nvPr>
        </p:nvSpPr>
        <p:spPr/>
        <p:txBody>
          <a:bodyPr/>
          <a:lstStyle/>
          <a:p>
            <a:pPr>
              <a:defRPr/>
            </a:pPr>
            <a:fld id="{325C00D2-875C-465F-9011-83C1B555C18D}" type="datetime1">
              <a:rPr lang="zh-CN" altLang="en-US"/>
            </a:fld>
            <a:endParaRPr lang="en-US" altLang="zh-CN"/>
          </a:p>
        </p:txBody>
      </p:sp>
      <p:sp>
        <p:nvSpPr>
          <p:cNvPr id="1310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131078" name="AutoShape 4"/>
          <p:cNvSpPr>
            <a:spLocks noChangeArrowheads="1"/>
          </p:cNvSpPr>
          <p:nvPr/>
        </p:nvSpPr>
        <p:spPr bwMode="auto">
          <a:xfrm rot="5400000">
            <a:off x="1657350" y="2382838"/>
            <a:ext cx="228600" cy="304800"/>
          </a:xfrm>
          <a:prstGeom prst="flowChartCollate">
            <a:avLst/>
          </a:prstGeom>
          <a:solidFill>
            <a:srgbClr val="FFFFFF"/>
          </a:solidFill>
          <a:ln w="9525">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p:cNvSpPr>
          <p:nvPr>
            <p:ph type="title"/>
          </p:nvPr>
        </p:nvSpPr>
        <p:spPr/>
        <p:txBody>
          <a:bodyPr/>
          <a:lstStyle/>
          <a:p>
            <a:pPr eaLnBrk="1" hangingPunct="1"/>
            <a:r>
              <a:rPr lang="zh-CN" altLang="en-US" sz="4800"/>
              <a:t>第三种分解方法</a:t>
            </a:r>
            <a:endParaRPr lang="zh-CN" altLang="en-US" sz="4800"/>
          </a:p>
        </p:txBody>
      </p:sp>
      <p:sp>
        <p:nvSpPr>
          <p:cNvPr id="132099" name="Rectangle 3"/>
          <p:cNvSpPr>
            <a:spLocks noGrp="1" noRot="1"/>
          </p:cNvSpPr>
          <p:nvPr>
            <p:ph idx="1"/>
          </p:nvPr>
        </p:nvSpPr>
        <p:spPr/>
        <p:txBody>
          <a:bodyPr/>
          <a:lstStyle/>
          <a:p>
            <a:pPr lvl="1" eaLnBrk="1" hangingPunct="1">
              <a:buFont typeface="Wingdings" panose="05000000000000000000" pitchFamily="2" charset="2"/>
              <a:buNone/>
            </a:pPr>
            <a:r>
              <a:rPr lang="en-US" altLang="zh-CN" sz="3200"/>
              <a:t>3. </a:t>
            </a:r>
            <a:r>
              <a:rPr lang="zh-CN" altLang="en-US"/>
              <a:t>将</a:t>
            </a:r>
            <a:r>
              <a:rPr lang="en-US" altLang="zh-CN"/>
              <a:t>SL</a:t>
            </a:r>
            <a:r>
              <a:rPr lang="zh-CN" altLang="en-US"/>
              <a:t>分解为下面二个关系模式：</a:t>
            </a:r>
            <a:endParaRPr lang="zh-CN" altLang="en-US"/>
          </a:p>
          <a:p>
            <a:pPr eaLnBrk="1" hangingPunct="1">
              <a:buFont typeface="Wingdings" panose="05000000000000000000" pitchFamily="2" charset="2"/>
              <a:buNone/>
            </a:pPr>
            <a:r>
              <a:rPr lang="zh-CN" altLang="en-US" sz="2800"/>
              <a:t>               </a:t>
            </a:r>
            <a:r>
              <a:rPr lang="en-US" altLang="zh-CN" sz="2800"/>
              <a:t>ND(Sno, Sdept)</a:t>
            </a:r>
            <a:endParaRPr lang="en-US" altLang="zh-CN" sz="2800"/>
          </a:p>
          <a:p>
            <a:pPr eaLnBrk="1" hangingPunct="1">
              <a:buFont typeface="Wingdings" panose="05000000000000000000" pitchFamily="2" charset="2"/>
              <a:buNone/>
            </a:pPr>
            <a:r>
              <a:rPr lang="en-US" altLang="zh-CN" sz="2800"/>
              <a:t>               NL(Sno, Sloc)</a:t>
            </a:r>
            <a:endParaRPr lang="en-US" altLang="zh-CN" sz="2800"/>
          </a:p>
          <a:p>
            <a:pPr eaLnBrk="1" hangingPunct="1">
              <a:buFont typeface="Wingdings" panose="05000000000000000000" pitchFamily="2" charset="2"/>
              <a:buNone/>
            </a:pPr>
            <a:r>
              <a:rPr lang="en-US" altLang="zh-CN" sz="2800"/>
              <a:t>    </a:t>
            </a:r>
            <a:r>
              <a:rPr lang="zh-CN" altLang="en-US" sz="2800"/>
              <a:t>分解后的关系为：</a:t>
            </a:r>
            <a:endParaRPr lang="zh-CN" altLang="en-US" sz="2800"/>
          </a:p>
          <a:p>
            <a:pPr eaLnBrk="1" hangingPunct="1">
              <a:buFont typeface="Wingdings" panose="05000000000000000000" pitchFamily="2" charset="2"/>
              <a:buNone/>
            </a:pPr>
            <a:r>
              <a:rPr lang="zh-CN" altLang="en-US" sz="2800"/>
              <a:t>       </a:t>
            </a:r>
            <a:endParaRPr lang="zh-CN" altLang="en-US" sz="2400"/>
          </a:p>
        </p:txBody>
      </p:sp>
      <p:sp>
        <p:nvSpPr>
          <p:cNvPr id="4" name="日期占位符 3"/>
          <p:cNvSpPr>
            <a:spLocks noGrp="1"/>
          </p:cNvSpPr>
          <p:nvPr>
            <p:ph type="dt" sz="quarter" idx="10"/>
          </p:nvPr>
        </p:nvSpPr>
        <p:spPr/>
        <p:txBody>
          <a:bodyPr/>
          <a:lstStyle/>
          <a:p>
            <a:pPr>
              <a:defRPr/>
            </a:pPr>
            <a:fld id="{135EA81F-9E94-4F1B-951C-4BEB93EE0702}" type="datetime1">
              <a:rPr lang="zh-CN" altLang="en-US"/>
            </a:fld>
            <a:endParaRPr lang="en-US" altLang="zh-CN"/>
          </a:p>
        </p:txBody>
      </p:sp>
      <p:sp>
        <p:nvSpPr>
          <p:cNvPr id="1321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p:cNvSpPr>
          <p:nvPr>
            <p:ph type="title"/>
          </p:nvPr>
        </p:nvSpPr>
        <p:spPr/>
        <p:txBody>
          <a:bodyPr/>
          <a:lstStyle/>
          <a:p>
            <a:pPr eaLnBrk="1" hangingPunct="1"/>
            <a:r>
              <a:rPr lang="zh-CN" altLang="en-US"/>
              <a:t>模式的分解（续）</a:t>
            </a:r>
            <a:endParaRPr lang="zh-CN" altLang="en-US"/>
          </a:p>
        </p:txBody>
      </p:sp>
      <p:sp>
        <p:nvSpPr>
          <p:cNvPr id="133123" name="Rectangle 3"/>
          <p:cNvSpPr>
            <a:spLocks noGrp="1" noRot="1"/>
          </p:cNvSpPr>
          <p:nvPr>
            <p:ph idx="1"/>
          </p:nvPr>
        </p:nvSpPr>
        <p:spPr>
          <a:xfrm>
            <a:off x="762000" y="1905000"/>
            <a:ext cx="7772400" cy="4114800"/>
          </a:xfrm>
        </p:spPr>
        <p:txBody>
          <a:bodyPr/>
          <a:lstStyle/>
          <a:p>
            <a:pPr eaLnBrk="1" hangingPunct="1">
              <a:buFont typeface="Wingdings" panose="05000000000000000000" pitchFamily="2" charset="2"/>
              <a:buNone/>
            </a:pPr>
            <a:r>
              <a:rPr lang="en-US" altLang="zh-CN" sz="2000"/>
              <a:t>ND ────────────       NL ──────────</a:t>
            </a:r>
            <a:endParaRPr lang="en-US" altLang="zh-CN" sz="2000"/>
          </a:p>
          <a:p>
            <a:pPr eaLnBrk="1" hangingPunct="1">
              <a:buFont typeface="Wingdings" panose="05000000000000000000" pitchFamily="2" charset="2"/>
              <a:buNone/>
            </a:pPr>
            <a:r>
              <a:rPr lang="en-US" altLang="zh-CN" sz="2400"/>
              <a:t>               Sno        Sdept                Sno       Sloc     </a:t>
            </a:r>
            <a:endParaRPr lang="en-US" altLang="zh-CN" sz="2400"/>
          </a:p>
          <a:p>
            <a:pPr eaLnBrk="1" hangingPunct="1">
              <a:buFont typeface="Wingdings" panose="05000000000000000000" pitchFamily="2" charset="2"/>
              <a:buNone/>
            </a:pPr>
            <a:r>
              <a:rPr lang="en-US" altLang="zh-CN" sz="2400"/>
              <a:t>       </a:t>
            </a:r>
            <a:r>
              <a:rPr lang="en-US" altLang="zh-CN" sz="2000"/>
              <a:t>────────────        ──────────</a:t>
            </a:r>
            <a:endParaRPr lang="en-US" altLang="zh-CN" sz="2000"/>
          </a:p>
          <a:p>
            <a:pPr eaLnBrk="1" hangingPunct="1">
              <a:buFont typeface="Wingdings" panose="05000000000000000000" pitchFamily="2" charset="2"/>
              <a:buNone/>
            </a:pPr>
            <a:r>
              <a:rPr lang="en-US" altLang="zh-CN" sz="2400"/>
              <a:t>              95001        CS                 95001       A       </a:t>
            </a:r>
            <a:endParaRPr lang="en-US" altLang="zh-CN" sz="2400"/>
          </a:p>
          <a:p>
            <a:pPr eaLnBrk="1" hangingPunct="1">
              <a:buFont typeface="Wingdings" panose="05000000000000000000" pitchFamily="2" charset="2"/>
              <a:buNone/>
            </a:pPr>
            <a:r>
              <a:rPr lang="en-US" altLang="zh-CN" sz="2400"/>
              <a:t>              95002        IS                  95002       B       </a:t>
            </a:r>
            <a:endParaRPr lang="en-US" altLang="zh-CN" sz="2400"/>
          </a:p>
          <a:p>
            <a:pPr eaLnBrk="1" hangingPunct="1">
              <a:buFont typeface="Wingdings" panose="05000000000000000000" pitchFamily="2" charset="2"/>
              <a:buNone/>
            </a:pPr>
            <a:r>
              <a:rPr lang="en-US" altLang="zh-CN" sz="2400"/>
              <a:t>              95003        MA                 95003       C       </a:t>
            </a:r>
            <a:endParaRPr lang="en-US" altLang="zh-CN" sz="2400"/>
          </a:p>
          <a:p>
            <a:pPr eaLnBrk="1" hangingPunct="1">
              <a:buFont typeface="Wingdings" panose="05000000000000000000" pitchFamily="2" charset="2"/>
              <a:buNone/>
            </a:pPr>
            <a:r>
              <a:rPr lang="en-US" altLang="zh-CN" sz="2400"/>
              <a:t>              95004        IS                  95004       B       </a:t>
            </a:r>
            <a:endParaRPr lang="en-US" altLang="zh-CN" sz="2400"/>
          </a:p>
          <a:p>
            <a:pPr eaLnBrk="1" hangingPunct="1">
              <a:buFont typeface="Wingdings" panose="05000000000000000000" pitchFamily="2" charset="2"/>
              <a:buNone/>
            </a:pPr>
            <a:r>
              <a:rPr lang="en-US" altLang="zh-CN" sz="2400"/>
              <a:t>              95005        PH                 95005       B       </a:t>
            </a:r>
            <a:endParaRPr lang="en-US" altLang="zh-CN" sz="2400"/>
          </a:p>
          <a:p>
            <a:pPr eaLnBrk="1" hangingPunct="1">
              <a:buFont typeface="Wingdings" panose="05000000000000000000" pitchFamily="2" charset="2"/>
              <a:buNone/>
            </a:pPr>
            <a:r>
              <a:rPr lang="en-US" altLang="zh-CN" sz="2400"/>
              <a:t>       </a:t>
            </a:r>
            <a:r>
              <a:rPr lang="en-US" altLang="zh-CN" sz="2000"/>
              <a:t>────────────       ───────────</a:t>
            </a:r>
            <a:endParaRPr lang="en-US" altLang="zh-CN" sz="2000"/>
          </a:p>
          <a:p>
            <a:pPr eaLnBrk="1" hangingPunct="1"/>
            <a:endParaRPr lang="en-US" altLang="zh-CN" sz="2800"/>
          </a:p>
        </p:txBody>
      </p:sp>
      <p:sp>
        <p:nvSpPr>
          <p:cNvPr id="6" name="日期占位符 3"/>
          <p:cNvSpPr>
            <a:spLocks noGrp="1"/>
          </p:cNvSpPr>
          <p:nvPr>
            <p:ph type="dt" sz="quarter" idx="10"/>
          </p:nvPr>
        </p:nvSpPr>
        <p:spPr/>
        <p:txBody>
          <a:bodyPr/>
          <a:lstStyle/>
          <a:p>
            <a:pPr>
              <a:defRPr/>
            </a:pPr>
            <a:fld id="{E13C390D-A6DE-4080-A677-12FDB253CACA}" type="datetime1">
              <a:rPr lang="zh-CN" altLang="en-US"/>
            </a:fld>
            <a:endParaRPr lang="en-US" altLang="zh-CN"/>
          </a:p>
        </p:txBody>
      </p:sp>
      <p:sp>
        <p:nvSpPr>
          <p:cNvPr id="1331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133126" name="Line 4"/>
          <p:cNvSpPr>
            <a:spLocks noChangeShapeType="1"/>
          </p:cNvSpPr>
          <p:nvPr/>
        </p:nvSpPr>
        <p:spPr bwMode="auto">
          <a:xfrm>
            <a:off x="3200400" y="2057400"/>
            <a:ext cx="0" cy="3505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3127" name="Line 5"/>
          <p:cNvSpPr>
            <a:spLocks noChangeShapeType="1"/>
          </p:cNvSpPr>
          <p:nvPr/>
        </p:nvSpPr>
        <p:spPr bwMode="auto">
          <a:xfrm>
            <a:off x="6858000" y="2057400"/>
            <a:ext cx="0" cy="3505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p:cNvSpPr>
          <p:nvPr>
            <p:ph type="title"/>
          </p:nvPr>
        </p:nvSpPr>
        <p:spPr/>
        <p:txBody>
          <a:bodyPr/>
          <a:lstStyle/>
          <a:p>
            <a:pPr eaLnBrk="1" hangingPunct="1"/>
            <a:r>
              <a:rPr lang="zh-CN" altLang="en-US"/>
              <a:t>模式的分解（续）</a:t>
            </a:r>
            <a:endParaRPr lang="zh-CN" altLang="en-US"/>
          </a:p>
        </p:txBody>
      </p:sp>
      <p:sp>
        <p:nvSpPr>
          <p:cNvPr id="134147"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400"/>
              <a:t> ND     NL </a:t>
            </a:r>
            <a:endParaRPr lang="en-US" altLang="zh-CN" sz="2400"/>
          </a:p>
          <a:p>
            <a:pPr eaLnBrk="1" hangingPunct="1">
              <a:lnSpc>
                <a:spcPct val="90000"/>
              </a:lnSpc>
              <a:buFont typeface="Wingdings" panose="05000000000000000000" pitchFamily="2" charset="2"/>
              <a:buNone/>
            </a:pPr>
            <a:r>
              <a:rPr lang="en-US" altLang="zh-CN" sz="2400"/>
              <a:t>             ──────────────</a:t>
            </a:r>
            <a:endParaRPr lang="en-US" altLang="zh-CN" sz="2400"/>
          </a:p>
          <a:p>
            <a:pPr eaLnBrk="1" hangingPunct="1">
              <a:lnSpc>
                <a:spcPct val="90000"/>
              </a:lnSpc>
              <a:buFont typeface="Wingdings" panose="05000000000000000000" pitchFamily="2" charset="2"/>
              <a:buNone/>
            </a:pPr>
            <a:r>
              <a:rPr lang="en-US" altLang="zh-CN" sz="2400"/>
              <a:t>                  Sno        Sdept      Sloc</a:t>
            </a:r>
            <a:endParaRPr lang="en-US" altLang="zh-CN" sz="2400"/>
          </a:p>
          <a:p>
            <a:pPr eaLnBrk="1" hangingPunct="1">
              <a:lnSpc>
                <a:spcPct val="90000"/>
              </a:lnSpc>
              <a:buFont typeface="Wingdings" panose="05000000000000000000" pitchFamily="2" charset="2"/>
              <a:buNone/>
            </a:pPr>
            <a:r>
              <a:rPr lang="en-US" altLang="zh-CN" sz="2400"/>
              <a:t>             ──────────────</a:t>
            </a:r>
            <a:endParaRPr lang="en-US" altLang="zh-CN" sz="2400"/>
          </a:p>
          <a:p>
            <a:pPr eaLnBrk="1" hangingPunct="1">
              <a:lnSpc>
                <a:spcPct val="90000"/>
              </a:lnSpc>
              <a:buFont typeface="Wingdings" panose="05000000000000000000" pitchFamily="2" charset="2"/>
              <a:buNone/>
            </a:pPr>
            <a:r>
              <a:rPr lang="en-US" altLang="zh-CN" sz="2400"/>
              <a:t>                 </a:t>
            </a:r>
            <a:r>
              <a:rPr lang="en-US" altLang="zh-CN" sz="2000"/>
              <a:t>95001        CS              A</a:t>
            </a:r>
            <a:endParaRPr lang="en-US" altLang="zh-CN" sz="2000"/>
          </a:p>
          <a:p>
            <a:pPr eaLnBrk="1" hangingPunct="1">
              <a:lnSpc>
                <a:spcPct val="90000"/>
              </a:lnSpc>
              <a:buFont typeface="Wingdings" panose="05000000000000000000" pitchFamily="2" charset="2"/>
              <a:buNone/>
            </a:pPr>
            <a:r>
              <a:rPr lang="en-US" altLang="zh-CN" sz="2000"/>
              <a:t>                     95002        IS              B</a:t>
            </a:r>
            <a:endParaRPr lang="en-US" altLang="zh-CN" sz="2000"/>
          </a:p>
          <a:p>
            <a:pPr eaLnBrk="1" hangingPunct="1">
              <a:lnSpc>
                <a:spcPct val="90000"/>
              </a:lnSpc>
              <a:buFont typeface="Wingdings" panose="05000000000000000000" pitchFamily="2" charset="2"/>
              <a:buNone/>
            </a:pPr>
            <a:r>
              <a:rPr lang="en-US" altLang="zh-CN" sz="2000"/>
              <a:t>                     95003        MA            C</a:t>
            </a:r>
            <a:endParaRPr lang="en-US" altLang="zh-CN" sz="2000"/>
          </a:p>
          <a:p>
            <a:pPr eaLnBrk="1" hangingPunct="1">
              <a:lnSpc>
                <a:spcPct val="90000"/>
              </a:lnSpc>
              <a:buFont typeface="Wingdings" panose="05000000000000000000" pitchFamily="2" charset="2"/>
              <a:buNone/>
            </a:pPr>
            <a:r>
              <a:rPr lang="en-US" altLang="zh-CN" sz="2000"/>
              <a:t>                     95004        CS             A</a:t>
            </a:r>
            <a:endParaRPr lang="en-US" altLang="zh-CN" sz="2000"/>
          </a:p>
          <a:p>
            <a:pPr eaLnBrk="1" hangingPunct="1">
              <a:lnSpc>
                <a:spcPct val="90000"/>
              </a:lnSpc>
              <a:buFont typeface="Wingdings" panose="05000000000000000000" pitchFamily="2" charset="2"/>
              <a:buNone/>
            </a:pPr>
            <a:r>
              <a:rPr lang="en-US" altLang="zh-CN" sz="2000"/>
              <a:t>                     95005        PH             B</a:t>
            </a:r>
            <a:endParaRPr lang="en-US" altLang="zh-CN" sz="2000"/>
          </a:p>
          <a:p>
            <a:pPr eaLnBrk="1" hangingPunct="1">
              <a:lnSpc>
                <a:spcPct val="90000"/>
              </a:lnSpc>
              <a:buFont typeface="Wingdings" panose="05000000000000000000" pitchFamily="2" charset="2"/>
              <a:buNone/>
            </a:pPr>
            <a:r>
              <a:rPr lang="en-US" altLang="zh-CN" sz="2400"/>
              <a:t>             ──────────────</a:t>
            </a:r>
            <a:endParaRPr lang="en-US" altLang="zh-CN" sz="2400"/>
          </a:p>
          <a:p>
            <a:pPr eaLnBrk="1" hangingPunct="1">
              <a:lnSpc>
                <a:spcPct val="90000"/>
              </a:lnSpc>
              <a:buFont typeface="Wingdings" panose="05000000000000000000" pitchFamily="2" charset="2"/>
              <a:buNone/>
            </a:pPr>
            <a:r>
              <a:rPr lang="zh-CN" altLang="en-US" sz="2400"/>
              <a:t>与</a:t>
            </a:r>
            <a:r>
              <a:rPr lang="en-US" altLang="zh-CN" sz="2400"/>
              <a:t>SL</a:t>
            </a:r>
            <a:r>
              <a:rPr lang="zh-CN" altLang="en-US" sz="2400"/>
              <a:t>关系一样，因此没有丢失信息</a:t>
            </a:r>
            <a:endParaRPr lang="zh-CN" altLang="en-US" sz="2400"/>
          </a:p>
        </p:txBody>
      </p:sp>
      <p:sp>
        <p:nvSpPr>
          <p:cNvPr id="5" name="日期占位符 3"/>
          <p:cNvSpPr>
            <a:spLocks noGrp="1"/>
          </p:cNvSpPr>
          <p:nvPr>
            <p:ph type="dt" sz="quarter" idx="10"/>
          </p:nvPr>
        </p:nvSpPr>
        <p:spPr/>
        <p:txBody>
          <a:bodyPr/>
          <a:lstStyle/>
          <a:p>
            <a:pPr>
              <a:defRPr/>
            </a:pPr>
            <a:fld id="{A30E1932-066B-41B4-BA96-7C381DC977B8}" type="datetime1">
              <a:rPr lang="zh-CN" altLang="en-US"/>
            </a:fld>
            <a:endParaRPr lang="en-US" altLang="zh-CN"/>
          </a:p>
        </p:txBody>
      </p:sp>
      <p:sp>
        <p:nvSpPr>
          <p:cNvPr id="1341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
        <p:nvSpPr>
          <p:cNvPr id="134150" name="AutoShape 4"/>
          <p:cNvSpPr>
            <a:spLocks noChangeArrowheads="1"/>
          </p:cNvSpPr>
          <p:nvPr/>
        </p:nvSpPr>
        <p:spPr bwMode="auto">
          <a:xfrm rot="5400000">
            <a:off x="1296988" y="2311400"/>
            <a:ext cx="228600" cy="304800"/>
          </a:xfrm>
          <a:prstGeom prst="flowChartCollate">
            <a:avLst/>
          </a:prstGeom>
          <a:solidFill>
            <a:srgbClr val="FFFFFF"/>
          </a:solidFill>
          <a:ln w="9525">
            <a:solidFill>
              <a:srgbClr val="000000"/>
            </a:solidFill>
            <a:miter lim="800000"/>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p:cNvSpPr>
          <p:nvPr>
            <p:ph type="title"/>
          </p:nvPr>
        </p:nvSpPr>
        <p:spPr/>
        <p:txBody>
          <a:bodyPr/>
          <a:lstStyle/>
          <a:p>
            <a:pPr eaLnBrk="1" hangingPunct="1"/>
            <a:r>
              <a:rPr lang="zh-CN" altLang="en-US" sz="4000"/>
              <a:t>具有无损连接性的模式分解</a:t>
            </a:r>
            <a:endParaRPr lang="zh-CN" altLang="en-US" sz="4000"/>
          </a:p>
        </p:txBody>
      </p:sp>
      <p:sp>
        <p:nvSpPr>
          <p:cNvPr id="135171" name="Rectangle 3"/>
          <p:cNvSpPr>
            <a:spLocks noGrp="1" noRot="1"/>
          </p:cNvSpPr>
          <p:nvPr>
            <p:ph idx="1"/>
          </p:nvPr>
        </p:nvSpPr>
        <p:spPr/>
        <p:txBody>
          <a:bodyPr/>
          <a:lstStyle/>
          <a:p>
            <a:pPr eaLnBrk="1" hangingPunct="1">
              <a:lnSpc>
                <a:spcPct val="120000"/>
              </a:lnSpc>
            </a:pPr>
            <a:r>
              <a:rPr lang="zh-CN" altLang="en-US" sz="2400"/>
              <a:t>关系模式</a:t>
            </a:r>
            <a:r>
              <a:rPr lang="en-US" altLang="zh-CN" sz="2400"/>
              <a:t>R&lt;U,F&gt;</a:t>
            </a:r>
            <a:r>
              <a:rPr lang="zh-CN" altLang="en-US" sz="2400"/>
              <a:t>的一个分解 </a:t>
            </a:r>
            <a:r>
              <a:rPr lang="en-US" altLang="zh-CN" i="1"/>
              <a:t>ρ</a:t>
            </a:r>
            <a:r>
              <a:rPr lang="en-US" altLang="zh-CN" sz="2000"/>
              <a:t>={ R</a:t>
            </a:r>
            <a:r>
              <a:rPr lang="en-US" altLang="zh-CN" sz="2000" baseline="-25000"/>
              <a:t>1</a:t>
            </a:r>
            <a:r>
              <a:rPr lang="en-US" altLang="zh-CN" sz="2000"/>
              <a:t>&lt;U</a:t>
            </a:r>
            <a:r>
              <a:rPr lang="en-US" altLang="zh-CN" sz="2000" baseline="-25000"/>
              <a:t>1</a:t>
            </a:r>
            <a:r>
              <a:rPr lang="en-US" altLang="zh-CN" sz="2000"/>
              <a:t>,F</a:t>
            </a:r>
            <a:r>
              <a:rPr lang="en-US" altLang="zh-CN" sz="2000" baseline="-25000"/>
              <a:t>1</a:t>
            </a:r>
            <a:r>
              <a:rPr lang="en-US" altLang="zh-CN" sz="2000"/>
              <a:t>&gt;</a:t>
            </a:r>
            <a:r>
              <a:rPr lang="zh-CN" altLang="en-US" sz="2000"/>
              <a:t>，</a:t>
            </a:r>
            <a:r>
              <a:rPr lang="en-US" altLang="zh-CN" sz="2000"/>
              <a:t>R</a:t>
            </a:r>
            <a:r>
              <a:rPr lang="en-US" altLang="zh-CN" sz="2000" baseline="-25000"/>
              <a:t>2</a:t>
            </a:r>
            <a:r>
              <a:rPr lang="en-US" altLang="zh-CN" sz="2000"/>
              <a:t>&lt;U</a:t>
            </a:r>
            <a:r>
              <a:rPr lang="en-US" altLang="zh-CN" sz="2000" baseline="-25000"/>
              <a:t>2</a:t>
            </a:r>
            <a:r>
              <a:rPr lang="en-US" altLang="zh-CN" sz="2000"/>
              <a:t>,F</a:t>
            </a:r>
            <a:r>
              <a:rPr lang="en-US" altLang="zh-CN" sz="2000" baseline="-25000"/>
              <a:t>2</a:t>
            </a:r>
            <a:r>
              <a:rPr lang="en-US" altLang="zh-CN" sz="2000"/>
              <a:t>&gt;</a:t>
            </a:r>
            <a:r>
              <a:rPr lang="zh-CN" altLang="en-US" sz="2000"/>
              <a:t>， </a:t>
            </a:r>
            <a:r>
              <a:rPr lang="en-US" altLang="zh-CN" sz="2000"/>
              <a:t>…</a:t>
            </a:r>
            <a:r>
              <a:rPr lang="zh-CN" altLang="en-US" sz="2000"/>
              <a:t>，</a:t>
            </a:r>
            <a:r>
              <a:rPr lang="en-US" altLang="zh-CN" sz="2000"/>
              <a:t>R</a:t>
            </a:r>
            <a:r>
              <a:rPr lang="en-US" altLang="zh-CN" sz="2000" baseline="-25000"/>
              <a:t>n</a:t>
            </a:r>
            <a:r>
              <a:rPr lang="en-US" altLang="zh-CN" sz="2000"/>
              <a:t>&lt;U</a:t>
            </a:r>
            <a:r>
              <a:rPr lang="en-US" altLang="zh-CN" sz="2000" baseline="-25000"/>
              <a:t>n</a:t>
            </a:r>
            <a:r>
              <a:rPr lang="en-US" altLang="zh-CN" sz="2000"/>
              <a:t>,F</a:t>
            </a:r>
            <a:r>
              <a:rPr lang="en-US" altLang="zh-CN" sz="2000" baseline="-25000"/>
              <a:t>n</a:t>
            </a:r>
            <a:r>
              <a:rPr lang="en-US" altLang="zh-CN" sz="2000"/>
              <a:t>&gt;}</a:t>
            </a:r>
            <a:endParaRPr lang="en-US" altLang="zh-CN" sz="2000"/>
          </a:p>
          <a:p>
            <a:pPr eaLnBrk="1" hangingPunct="1">
              <a:lnSpc>
                <a:spcPct val="120000"/>
              </a:lnSpc>
              <a:buFont typeface="Wingdings" panose="05000000000000000000" pitchFamily="2" charset="2"/>
              <a:buNone/>
            </a:pPr>
            <a:r>
              <a:rPr lang="zh-CN" altLang="en-US" sz="2400"/>
              <a:t>若</a:t>
            </a:r>
            <a:r>
              <a:rPr lang="en-US" altLang="zh-CN" sz="2400"/>
              <a:t>R</a:t>
            </a:r>
            <a:r>
              <a:rPr lang="zh-CN" altLang="en-US" sz="2400"/>
              <a:t>与</a:t>
            </a:r>
            <a:r>
              <a:rPr lang="en-US" altLang="zh-CN" sz="2400"/>
              <a:t>R1</a:t>
            </a:r>
            <a:r>
              <a:rPr lang="zh-CN" altLang="en-US" sz="2400"/>
              <a:t>、</a:t>
            </a:r>
            <a:r>
              <a:rPr lang="en-US" altLang="zh-CN" sz="2400"/>
              <a:t>R2</a:t>
            </a:r>
            <a:r>
              <a:rPr lang="zh-CN" altLang="en-US" sz="2400"/>
              <a:t>、</a:t>
            </a:r>
            <a:r>
              <a:rPr lang="en-US" altLang="zh-CN" sz="2400"/>
              <a:t>…</a:t>
            </a:r>
            <a:r>
              <a:rPr lang="zh-CN" altLang="en-US" sz="2400"/>
              <a:t>、</a:t>
            </a:r>
            <a:r>
              <a:rPr lang="en-US" altLang="zh-CN" sz="2400"/>
              <a:t>Rn</a:t>
            </a:r>
            <a:r>
              <a:rPr lang="zh-CN" altLang="en-US" sz="2400"/>
              <a:t>自然连接的结果相等，则称关系</a:t>
            </a:r>
            <a:endParaRPr lang="zh-CN" altLang="en-US" sz="2400"/>
          </a:p>
          <a:p>
            <a:pPr eaLnBrk="1" hangingPunct="1">
              <a:lnSpc>
                <a:spcPct val="120000"/>
              </a:lnSpc>
              <a:buFont typeface="Wingdings" panose="05000000000000000000" pitchFamily="2" charset="2"/>
              <a:buNone/>
            </a:pPr>
            <a:r>
              <a:rPr lang="zh-CN" altLang="en-US" sz="2400"/>
              <a:t>模式</a:t>
            </a:r>
            <a:r>
              <a:rPr lang="en-US" altLang="zh-CN" sz="2400"/>
              <a:t>R</a:t>
            </a:r>
            <a:r>
              <a:rPr lang="zh-CN" altLang="en-US" sz="2400"/>
              <a:t>的这个分解</a:t>
            </a:r>
            <a:r>
              <a:rPr lang="en-US" altLang="zh-CN" sz="2800" i="1"/>
              <a:t>ρ</a:t>
            </a:r>
            <a:r>
              <a:rPr lang="zh-CN" altLang="en-US" sz="2400"/>
              <a:t>具有无损连接性（</a:t>
            </a:r>
            <a:r>
              <a:rPr lang="en-US" altLang="zh-CN" sz="2400"/>
              <a:t>Lossless join</a:t>
            </a:r>
            <a:r>
              <a:rPr lang="zh-CN" altLang="en-US" sz="2400"/>
              <a:t>）</a:t>
            </a:r>
            <a:endParaRPr lang="zh-CN" altLang="en-US" sz="2400"/>
          </a:p>
          <a:p>
            <a:pPr eaLnBrk="1" hangingPunct="1">
              <a:lnSpc>
                <a:spcPct val="120000"/>
              </a:lnSpc>
            </a:pPr>
            <a:r>
              <a:rPr lang="zh-CN" altLang="en-US" sz="2400"/>
              <a:t>具有无损连接性的分解保证不丢失信息</a:t>
            </a:r>
            <a:endParaRPr lang="zh-CN" altLang="en-US" sz="2400"/>
          </a:p>
          <a:p>
            <a:pPr eaLnBrk="1" hangingPunct="1">
              <a:lnSpc>
                <a:spcPct val="120000"/>
              </a:lnSpc>
            </a:pPr>
            <a:r>
              <a:rPr lang="zh-CN" altLang="en-US" sz="2400"/>
              <a:t>无损连接性不一定能解决插入异常、删除异常、修改复杂、数据冗余等问题</a:t>
            </a:r>
            <a:endParaRPr lang="zh-CN" altLang="en-US" sz="2400"/>
          </a:p>
        </p:txBody>
      </p:sp>
      <p:sp>
        <p:nvSpPr>
          <p:cNvPr id="4" name="日期占位符 3"/>
          <p:cNvSpPr>
            <a:spLocks noGrp="1"/>
          </p:cNvSpPr>
          <p:nvPr>
            <p:ph type="dt" sz="quarter" idx="10"/>
          </p:nvPr>
        </p:nvSpPr>
        <p:spPr/>
        <p:txBody>
          <a:bodyPr/>
          <a:lstStyle/>
          <a:p>
            <a:pPr>
              <a:defRPr/>
            </a:pPr>
            <a:fld id="{7D636FBD-532F-46D3-861E-2D518AED6174}" type="datetime1">
              <a:rPr lang="zh-CN" altLang="en-US"/>
            </a:fld>
            <a:endParaRPr lang="en-US" altLang="zh-CN"/>
          </a:p>
        </p:txBody>
      </p:sp>
      <p:sp>
        <p:nvSpPr>
          <p:cNvPr id="1351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Font typeface="Wingdings 2" panose="05020102010507070707" pitchFamily="18" charset="2"/>
              <a:buChar char=""/>
              <a:defRPr/>
            </a:pPr>
            <a:r>
              <a:rPr lang="zh-CN" altLang="en-US" dirty="0"/>
              <a:t>国内</a:t>
            </a:r>
            <a:r>
              <a:rPr lang="en-US" altLang="zh-CN" dirty="0"/>
              <a:t>DBMS</a:t>
            </a:r>
            <a:r>
              <a:rPr lang="zh-CN" altLang="en-US" dirty="0"/>
              <a:t>产品近年来异军突起</a:t>
            </a:r>
            <a:endParaRPr lang="en-US" altLang="zh-CN" dirty="0"/>
          </a:p>
          <a:p>
            <a:pPr lvl="1">
              <a:lnSpc>
                <a:spcPct val="200000"/>
              </a:lnSpc>
              <a:buFont typeface="Wingdings 2" panose="05020102010507070707" pitchFamily="18" charset="2"/>
              <a:buChar char=""/>
              <a:defRPr/>
            </a:pPr>
            <a:r>
              <a:rPr lang="zh-CN" altLang="zh-CN" sz="1800" dirty="0">
                <a:ea typeface="仿宋_GB2312"/>
                <a:cs typeface="Times New Roman" panose="02020603050405020304" pitchFamily="18" charset="0"/>
              </a:rPr>
              <a:t>华为</a:t>
            </a:r>
            <a:r>
              <a:rPr lang="en-US" altLang="zh-CN" sz="1800" dirty="0" err="1">
                <a:ea typeface="仿宋_GB2312"/>
                <a:cs typeface="Times New Roman" panose="02020603050405020304" pitchFamily="18" charset="0"/>
              </a:rPr>
              <a:t>OpenGauss</a:t>
            </a:r>
            <a:endParaRPr lang="en-US" altLang="zh-CN" sz="1800" dirty="0">
              <a:ea typeface="仿宋_GB2312"/>
              <a:cs typeface="Times New Roman" panose="02020603050405020304" pitchFamily="18" charset="0"/>
            </a:endParaRPr>
          </a:p>
          <a:p>
            <a:pPr lvl="1">
              <a:lnSpc>
                <a:spcPct val="200000"/>
              </a:lnSpc>
              <a:buFont typeface="Wingdings 2" panose="05020102010507070707" pitchFamily="18" charset="2"/>
              <a:buChar char=""/>
              <a:defRPr/>
            </a:pPr>
            <a:r>
              <a:rPr lang="zh-CN" altLang="zh-CN" sz="1800" dirty="0">
                <a:ea typeface="仿宋_GB2312"/>
                <a:cs typeface="Times New Roman" panose="02020603050405020304" pitchFamily="18" charset="0"/>
              </a:rPr>
              <a:t>阿里</a:t>
            </a:r>
            <a:r>
              <a:rPr lang="en-US" altLang="zh-CN" sz="1800" dirty="0" err="1">
                <a:ea typeface="仿宋_GB2312"/>
                <a:cs typeface="Times New Roman" panose="02020603050405020304" pitchFamily="18" charset="0"/>
              </a:rPr>
              <a:t>OceanBase&amp;PolarDB</a:t>
            </a:r>
            <a:endParaRPr lang="en-US" altLang="zh-CN" sz="1800" dirty="0">
              <a:ea typeface="仿宋_GB2312"/>
              <a:cs typeface="Times New Roman" panose="02020603050405020304" pitchFamily="18" charset="0"/>
            </a:endParaRPr>
          </a:p>
          <a:p>
            <a:pPr lvl="1">
              <a:lnSpc>
                <a:spcPct val="200000"/>
              </a:lnSpc>
              <a:buFont typeface="Wingdings 2" panose="05020102010507070707" pitchFamily="18" charset="2"/>
              <a:buChar char=""/>
              <a:defRPr/>
            </a:pPr>
            <a:r>
              <a:rPr lang="zh-CN" altLang="zh-CN" sz="1800" dirty="0">
                <a:ea typeface="仿宋_GB2312"/>
                <a:cs typeface="Times New Roman" panose="02020603050405020304" pitchFamily="18" charset="0"/>
              </a:rPr>
              <a:t>腾讯</a:t>
            </a:r>
            <a:r>
              <a:rPr lang="en-US" altLang="zh-CN" sz="1800" dirty="0">
                <a:ea typeface="仿宋_GB2312"/>
                <a:cs typeface="Times New Roman" panose="02020603050405020304" pitchFamily="18" charset="0"/>
              </a:rPr>
              <a:t>TDSAL</a:t>
            </a:r>
            <a:endParaRPr lang="en-US" altLang="zh-CN" sz="1800" dirty="0">
              <a:ea typeface="仿宋_GB2312"/>
              <a:cs typeface="Times New Roman" panose="02020603050405020304" pitchFamily="18" charset="0"/>
            </a:endParaRPr>
          </a:p>
          <a:p>
            <a:pPr lvl="1">
              <a:lnSpc>
                <a:spcPct val="200000"/>
              </a:lnSpc>
              <a:buFont typeface="Wingdings 2" panose="05020102010507070707" pitchFamily="18" charset="2"/>
              <a:buChar char=""/>
              <a:defRPr/>
            </a:pPr>
            <a:r>
              <a:rPr lang="zh-CN" altLang="zh-CN" sz="1800" dirty="0">
                <a:ea typeface="仿宋_GB2312"/>
                <a:cs typeface="Times New Roman" panose="02020603050405020304" pitchFamily="18" charset="0"/>
              </a:rPr>
              <a:t>达梦数据库</a:t>
            </a:r>
            <a:r>
              <a:rPr lang="en-US" altLang="zh-CN" sz="1800" dirty="0">
                <a:ea typeface="仿宋_GB2312"/>
                <a:cs typeface="Times New Roman" panose="02020603050405020304" pitchFamily="18" charset="0"/>
              </a:rPr>
              <a:t>DM</a:t>
            </a:r>
            <a:endParaRPr lang="en-US" altLang="zh-CN" sz="1800" dirty="0">
              <a:ea typeface="仿宋_GB2312"/>
              <a:cs typeface="Times New Roman" panose="02020603050405020304" pitchFamily="18" charset="0"/>
            </a:endParaRPr>
          </a:p>
          <a:p>
            <a:pPr lvl="1">
              <a:lnSpc>
                <a:spcPct val="200000"/>
              </a:lnSpc>
              <a:buFont typeface="Wingdings 2" panose="05020102010507070707" pitchFamily="18" charset="2"/>
              <a:buChar char=""/>
              <a:defRPr/>
            </a:pPr>
            <a:r>
              <a:rPr lang="zh-CN" altLang="zh-CN" sz="1800" dirty="0">
                <a:cs typeface="Times New Roman" panose="02020603050405020304" pitchFamily="18" charset="0"/>
              </a:rPr>
              <a:t>人大金仓</a:t>
            </a:r>
            <a:r>
              <a:rPr lang="en-US" altLang="zh-CN" sz="1800" dirty="0">
                <a:cs typeface="Times New Roman" panose="02020603050405020304" pitchFamily="18" charset="0"/>
              </a:rPr>
              <a:t>……</a:t>
            </a:r>
            <a:endParaRPr lang="en-US" altLang="zh-CN" sz="1800" dirty="0">
              <a:cs typeface="Times New Roman" panose="02020603050405020304" pitchFamily="18" charset="0"/>
            </a:endParaRPr>
          </a:p>
          <a:p>
            <a:pPr marL="393700" lvl="1" indent="0">
              <a:lnSpc>
                <a:spcPct val="200000"/>
              </a:lnSpc>
              <a:buFont typeface="Wingdings 2" panose="05020102010507070707" pitchFamily="18" charset="2"/>
              <a:buNone/>
              <a:defRPr/>
            </a:pPr>
            <a:r>
              <a:rPr lang="zh-CN" altLang="en-US" sz="1800" dirty="0">
                <a:cs typeface="Times New Roman" panose="02020603050405020304" pitchFamily="18" charset="0"/>
              </a:rPr>
              <a:t>目前市场份额低，但发展迅速。</a:t>
            </a:r>
            <a:endParaRPr lang="en-US" altLang="zh-CN" sz="1800" dirty="0">
              <a:cs typeface="Times New Roman" panose="02020603050405020304" pitchFamily="18" charset="0"/>
            </a:endParaRPr>
          </a:p>
          <a:p>
            <a:pPr marL="393700" lvl="1" indent="0">
              <a:lnSpc>
                <a:spcPct val="200000"/>
              </a:lnSpc>
              <a:buFont typeface="Wingdings 2" panose="05020102010507070707" pitchFamily="18" charset="2"/>
              <a:buNone/>
              <a:defRPr/>
            </a:pPr>
            <a:endParaRPr lang="zh-CN" altLang="en-US" sz="1800" dirty="0">
              <a:cs typeface="Times New Roman" panose="02020603050405020304" pitchFamily="18" charset="0"/>
            </a:endParaRPr>
          </a:p>
        </p:txBody>
      </p:sp>
      <p:sp>
        <p:nvSpPr>
          <p:cNvPr id="10752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E9EC4C54-3D25-4F38-9A22-A83A53D4B8CF}" type="slidenum">
              <a:rPr lang="en-US" altLang="zh-CN" smtClean="0">
                <a:solidFill>
                  <a:srgbClr val="045C75"/>
                </a:solidFill>
              </a:rPr>
            </a:fld>
            <a:endParaRPr lang="en-US" altLang="zh-CN">
              <a:solidFill>
                <a:srgbClr val="045C75"/>
              </a:solidFill>
            </a:endParaRPr>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p:cNvSpPr>
          <p:nvPr>
            <p:ph type="title"/>
          </p:nvPr>
        </p:nvSpPr>
        <p:spPr/>
        <p:txBody>
          <a:bodyPr/>
          <a:lstStyle/>
          <a:p>
            <a:pPr eaLnBrk="1" hangingPunct="1"/>
            <a:r>
              <a:rPr lang="zh-CN" altLang="en-US"/>
              <a:t>模式的分解（续）</a:t>
            </a:r>
            <a:endParaRPr lang="zh-CN" altLang="en-US"/>
          </a:p>
        </p:txBody>
      </p:sp>
      <p:sp>
        <p:nvSpPr>
          <p:cNvPr id="136195" name="Rectangle 3"/>
          <p:cNvSpPr>
            <a:spLocks noGrp="1" noRot="1"/>
          </p:cNvSpPr>
          <p:nvPr>
            <p:ph idx="1"/>
          </p:nvPr>
        </p:nvSpPr>
        <p:spPr>
          <a:xfrm>
            <a:off x="1219200" y="2057400"/>
            <a:ext cx="7772400" cy="4114800"/>
          </a:xfrm>
        </p:spPr>
        <p:txBody>
          <a:bodyPr/>
          <a:lstStyle/>
          <a:p>
            <a:pPr eaLnBrk="1" hangingPunct="1">
              <a:lnSpc>
                <a:spcPct val="110000"/>
              </a:lnSpc>
              <a:buFont typeface="Wingdings" panose="05000000000000000000" pitchFamily="2" charset="2"/>
              <a:buNone/>
            </a:pPr>
            <a:r>
              <a:rPr lang="en-US" altLang="zh-CN" sz="2400"/>
              <a:t>  </a:t>
            </a:r>
            <a:r>
              <a:rPr lang="zh-CN" altLang="en-US" sz="2800"/>
              <a:t>第三种分解方法具有无损连接性</a:t>
            </a:r>
            <a:endParaRPr lang="zh-CN" altLang="en-US" sz="2800"/>
          </a:p>
          <a:p>
            <a:pPr eaLnBrk="1" hangingPunct="1">
              <a:lnSpc>
                <a:spcPct val="110000"/>
              </a:lnSpc>
              <a:buFont typeface="Wingdings" panose="05000000000000000000" pitchFamily="2" charset="2"/>
              <a:buNone/>
            </a:pPr>
            <a:r>
              <a:rPr lang="zh-CN" altLang="en-US" sz="2400"/>
              <a:t>  </a:t>
            </a:r>
            <a:r>
              <a:rPr lang="zh-CN" altLang="en-US" sz="2800"/>
              <a:t>问题</a:t>
            </a:r>
            <a:r>
              <a:rPr lang="en-US" altLang="zh-CN" sz="2800"/>
              <a:t>:</a:t>
            </a:r>
            <a:endParaRPr lang="en-US" altLang="zh-CN" sz="2800"/>
          </a:p>
          <a:p>
            <a:pPr eaLnBrk="1" hangingPunct="1">
              <a:lnSpc>
                <a:spcPct val="110000"/>
              </a:lnSpc>
              <a:buFont typeface="Wingdings" panose="05000000000000000000" pitchFamily="2" charset="2"/>
              <a:buNone/>
            </a:pPr>
            <a:r>
              <a:rPr lang="en-US" altLang="zh-CN" sz="2800"/>
              <a:t>  </a:t>
            </a:r>
            <a:r>
              <a:rPr lang="zh-CN" altLang="en-US" sz="2800"/>
              <a:t>这种分解方法没有保持原关系中的函数依赖</a:t>
            </a:r>
            <a:endParaRPr lang="zh-CN" altLang="en-US" sz="2800"/>
          </a:p>
          <a:p>
            <a:pPr eaLnBrk="1" hangingPunct="1">
              <a:lnSpc>
                <a:spcPct val="110000"/>
              </a:lnSpc>
              <a:buFont typeface="Wingdings" panose="05000000000000000000" pitchFamily="2" charset="2"/>
              <a:buNone/>
            </a:pPr>
            <a:r>
              <a:rPr lang="zh-CN" altLang="en-US" sz="2800"/>
              <a:t>   </a:t>
            </a:r>
            <a:r>
              <a:rPr lang="en-US" altLang="zh-CN" sz="2800"/>
              <a:t>SL</a:t>
            </a:r>
            <a:r>
              <a:rPr lang="zh-CN" altLang="en-US" sz="2800"/>
              <a:t>中的函数依赖</a:t>
            </a:r>
            <a:r>
              <a:rPr lang="en-US" altLang="zh-CN" sz="2800"/>
              <a:t>Sdept→Sloc</a:t>
            </a:r>
            <a:endParaRPr lang="en-US" altLang="zh-CN" sz="2800"/>
          </a:p>
          <a:p>
            <a:pPr eaLnBrk="1" hangingPunct="1">
              <a:lnSpc>
                <a:spcPct val="110000"/>
              </a:lnSpc>
              <a:buFont typeface="Wingdings" panose="05000000000000000000" pitchFamily="2" charset="2"/>
              <a:buNone/>
            </a:pPr>
            <a:r>
              <a:rPr lang="en-US" altLang="zh-CN" sz="2800"/>
              <a:t>   </a:t>
            </a:r>
            <a:r>
              <a:rPr lang="zh-CN" altLang="en-US" sz="2800"/>
              <a:t>没有投影到关系模式</a:t>
            </a:r>
            <a:r>
              <a:rPr lang="en-US" altLang="zh-CN" sz="2800"/>
              <a:t>ND</a:t>
            </a:r>
            <a:r>
              <a:rPr lang="zh-CN" altLang="en-US" sz="2800"/>
              <a:t>、</a:t>
            </a:r>
            <a:r>
              <a:rPr lang="en-US" altLang="zh-CN" sz="2800"/>
              <a:t>NL</a:t>
            </a:r>
            <a:r>
              <a:rPr lang="zh-CN" altLang="en-US" sz="2800"/>
              <a:t>上</a:t>
            </a:r>
            <a:endParaRPr lang="zh-CN" altLang="en-US" sz="2800"/>
          </a:p>
          <a:p>
            <a:pPr eaLnBrk="1" hangingPunct="1">
              <a:lnSpc>
                <a:spcPct val="110000"/>
              </a:lnSpc>
              <a:buFont typeface="Wingdings" panose="05000000000000000000" pitchFamily="2" charset="2"/>
              <a:buNone/>
            </a:pPr>
            <a:r>
              <a:rPr lang="zh-CN" altLang="en-US" sz="2800"/>
              <a:t>            </a:t>
            </a:r>
            <a:endParaRPr lang="zh-CN" altLang="en-US" sz="2800"/>
          </a:p>
          <a:p>
            <a:pPr eaLnBrk="1" hangingPunct="1">
              <a:lnSpc>
                <a:spcPct val="110000"/>
              </a:lnSpc>
              <a:buFont typeface="Wingdings" panose="05000000000000000000" pitchFamily="2" charset="2"/>
              <a:buNone/>
            </a:pPr>
            <a:r>
              <a:rPr lang="zh-CN" altLang="en-US" sz="2400"/>
              <a:t> </a:t>
            </a:r>
            <a:endParaRPr lang="zh-CN" altLang="en-US" sz="2400"/>
          </a:p>
        </p:txBody>
      </p:sp>
      <p:sp>
        <p:nvSpPr>
          <p:cNvPr id="4" name="日期占位符 3"/>
          <p:cNvSpPr>
            <a:spLocks noGrp="1"/>
          </p:cNvSpPr>
          <p:nvPr>
            <p:ph type="dt" sz="quarter" idx="10"/>
          </p:nvPr>
        </p:nvSpPr>
        <p:spPr/>
        <p:txBody>
          <a:bodyPr/>
          <a:lstStyle/>
          <a:p>
            <a:pPr>
              <a:defRPr/>
            </a:pPr>
            <a:fld id="{7859611E-F15E-4769-97D9-F4B111F02B8B}" type="datetime1">
              <a:rPr lang="zh-CN" altLang="en-US"/>
            </a:fld>
            <a:endParaRPr lang="en-US" altLang="zh-CN"/>
          </a:p>
        </p:txBody>
      </p:sp>
      <p:sp>
        <p:nvSpPr>
          <p:cNvPr id="1361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p:cNvSpPr>
          <p:nvPr>
            <p:ph type="title"/>
          </p:nvPr>
        </p:nvSpPr>
        <p:spPr/>
        <p:txBody>
          <a:bodyPr/>
          <a:lstStyle/>
          <a:p>
            <a:pPr eaLnBrk="1" hangingPunct="1"/>
            <a:r>
              <a:rPr lang="zh-CN" altLang="en-US"/>
              <a:t>保持函数依赖的模式分解</a:t>
            </a:r>
            <a:endParaRPr lang="zh-CN" altLang="en-US" sz="4800"/>
          </a:p>
        </p:txBody>
      </p:sp>
      <p:sp>
        <p:nvSpPr>
          <p:cNvPr id="137219" name="Rectangle 3"/>
          <p:cNvSpPr>
            <a:spLocks noGrp="1" noRot="1"/>
          </p:cNvSpPr>
          <p:nvPr>
            <p:ph idx="1"/>
          </p:nvPr>
        </p:nvSpPr>
        <p:spPr>
          <a:xfrm>
            <a:off x="539750" y="2276475"/>
            <a:ext cx="7772400" cy="4114800"/>
          </a:xfrm>
        </p:spPr>
        <p:txBody>
          <a:bodyPr/>
          <a:lstStyle/>
          <a:p>
            <a:pPr eaLnBrk="1" hangingPunct="1">
              <a:lnSpc>
                <a:spcPct val="120000"/>
              </a:lnSpc>
              <a:buFont typeface="Wingdings" panose="05000000000000000000" pitchFamily="2" charset="2"/>
              <a:buNone/>
            </a:pPr>
            <a:r>
              <a:rPr lang="zh-CN" altLang="en-US" sz="2400"/>
              <a:t>设关系模式</a:t>
            </a:r>
            <a:r>
              <a:rPr lang="en-US" altLang="zh-CN" sz="2400"/>
              <a:t>R&lt;U,F&gt;</a:t>
            </a:r>
            <a:r>
              <a:rPr lang="zh-CN" altLang="en-US" sz="2400"/>
              <a:t>被分解为若干个关系模式</a:t>
            </a:r>
            <a:endParaRPr lang="zh-CN" altLang="en-US" sz="2400"/>
          </a:p>
          <a:p>
            <a:pPr eaLnBrk="1" hangingPunct="1">
              <a:lnSpc>
                <a:spcPct val="120000"/>
              </a:lnSpc>
              <a:buFont typeface="Wingdings" panose="05000000000000000000" pitchFamily="2" charset="2"/>
              <a:buNone/>
            </a:pPr>
            <a:r>
              <a:rPr lang="en-US" altLang="zh-CN" sz="2400"/>
              <a:t>R</a:t>
            </a:r>
            <a:r>
              <a:rPr lang="en-US" altLang="zh-CN" sz="2400" baseline="-25000"/>
              <a:t>1</a:t>
            </a:r>
            <a:r>
              <a:rPr lang="en-US" altLang="zh-CN" sz="2400"/>
              <a:t>&lt;U</a:t>
            </a:r>
            <a:r>
              <a:rPr lang="en-US" altLang="zh-CN" sz="2400" baseline="-25000"/>
              <a:t>1</a:t>
            </a:r>
            <a:r>
              <a:rPr lang="en-US" altLang="zh-CN" sz="2400"/>
              <a:t>,F</a:t>
            </a:r>
            <a:r>
              <a:rPr lang="en-US" altLang="zh-CN" sz="2400" baseline="-25000"/>
              <a:t>1</a:t>
            </a:r>
            <a:r>
              <a:rPr lang="en-US" altLang="zh-CN" sz="2400"/>
              <a:t>&gt;</a:t>
            </a:r>
            <a:r>
              <a:rPr lang="zh-CN" altLang="en-US" sz="2400"/>
              <a:t>，</a:t>
            </a:r>
            <a:r>
              <a:rPr lang="en-US" altLang="zh-CN" sz="2400"/>
              <a:t>R</a:t>
            </a:r>
            <a:r>
              <a:rPr lang="en-US" altLang="zh-CN" sz="2400" baseline="-25000"/>
              <a:t>2</a:t>
            </a:r>
            <a:r>
              <a:rPr lang="en-US" altLang="zh-CN" sz="2400"/>
              <a:t>&lt;U</a:t>
            </a:r>
            <a:r>
              <a:rPr lang="en-US" altLang="zh-CN" sz="2400" baseline="-25000"/>
              <a:t>2</a:t>
            </a:r>
            <a:r>
              <a:rPr lang="en-US" altLang="zh-CN" sz="2400"/>
              <a:t>,F</a:t>
            </a:r>
            <a:r>
              <a:rPr lang="en-US" altLang="zh-CN" sz="2400" baseline="-25000"/>
              <a:t>2</a:t>
            </a:r>
            <a:r>
              <a:rPr lang="en-US" altLang="zh-CN" sz="2400"/>
              <a:t>&gt;</a:t>
            </a:r>
            <a:r>
              <a:rPr lang="zh-CN" altLang="en-US" sz="2400"/>
              <a:t>，</a:t>
            </a:r>
            <a:r>
              <a:rPr lang="en-US" altLang="zh-CN" sz="2400"/>
              <a:t>…</a:t>
            </a:r>
            <a:r>
              <a:rPr lang="zh-CN" altLang="en-US" sz="2400"/>
              <a:t>，</a:t>
            </a:r>
            <a:r>
              <a:rPr lang="en-US" altLang="zh-CN" sz="2400"/>
              <a:t>R</a:t>
            </a:r>
            <a:r>
              <a:rPr lang="en-US" altLang="zh-CN" sz="2400" baseline="-25000"/>
              <a:t>n</a:t>
            </a:r>
            <a:r>
              <a:rPr lang="en-US" altLang="zh-CN" sz="2400"/>
              <a:t>&lt;U</a:t>
            </a:r>
            <a:r>
              <a:rPr lang="en-US" altLang="zh-CN" sz="2400" baseline="-25000"/>
              <a:t>n</a:t>
            </a:r>
            <a:r>
              <a:rPr lang="en-US" altLang="zh-CN" sz="2400"/>
              <a:t>,F</a:t>
            </a:r>
            <a:r>
              <a:rPr lang="en-US" altLang="zh-CN" sz="2400" baseline="-25000"/>
              <a:t>n</a:t>
            </a:r>
            <a:r>
              <a:rPr lang="en-US" altLang="zh-CN" sz="2400"/>
              <a:t>&gt; </a:t>
            </a:r>
            <a:endParaRPr lang="en-US" altLang="zh-CN" sz="2400"/>
          </a:p>
          <a:p>
            <a:pPr eaLnBrk="1" hangingPunct="1">
              <a:lnSpc>
                <a:spcPct val="120000"/>
              </a:lnSpc>
              <a:buFont typeface="Wingdings" panose="05000000000000000000" pitchFamily="2" charset="2"/>
              <a:buNone/>
            </a:pPr>
            <a:r>
              <a:rPr lang="zh-CN" altLang="en-US" sz="2400"/>
              <a:t>（其中</a:t>
            </a:r>
            <a:r>
              <a:rPr lang="en-US" altLang="zh-CN" sz="2400"/>
              <a:t>U=U</a:t>
            </a:r>
            <a:r>
              <a:rPr lang="en-US" altLang="zh-CN" sz="2400" baseline="-25000"/>
              <a:t>1</a:t>
            </a:r>
            <a:r>
              <a:rPr lang="en-US" altLang="zh-CN" sz="2400"/>
              <a:t>∪U</a:t>
            </a:r>
            <a:r>
              <a:rPr lang="en-US" altLang="zh-CN" sz="2400" baseline="-25000"/>
              <a:t>2</a:t>
            </a:r>
            <a:r>
              <a:rPr lang="en-US" altLang="zh-CN" sz="2400"/>
              <a:t>∪…∪U</a:t>
            </a:r>
            <a:r>
              <a:rPr lang="en-US" altLang="zh-CN" sz="2400" baseline="-25000"/>
              <a:t>n</a:t>
            </a:r>
            <a:r>
              <a:rPr lang="zh-CN" altLang="en-US" sz="2400"/>
              <a:t>，且不存在</a:t>
            </a:r>
            <a:r>
              <a:rPr lang="en-US" altLang="zh-CN" sz="2400"/>
              <a:t>U</a:t>
            </a:r>
            <a:r>
              <a:rPr lang="en-US" altLang="zh-CN" sz="2400" baseline="-25000"/>
              <a:t>i </a:t>
            </a:r>
            <a:r>
              <a:rPr lang="en-US" altLang="zh-CN" sz="2400">
                <a:sym typeface="Symbol" panose="05050102010706020507" pitchFamily="18" charset="2"/>
              </a:rPr>
              <a:t></a:t>
            </a:r>
            <a:r>
              <a:rPr lang="en-US" altLang="zh-CN" sz="2400"/>
              <a:t> U</a:t>
            </a:r>
            <a:r>
              <a:rPr lang="en-US" altLang="zh-CN" sz="2400" baseline="-25000"/>
              <a:t>j</a:t>
            </a:r>
            <a:r>
              <a:rPr lang="zh-CN" altLang="en-US" sz="2400"/>
              <a:t>，</a:t>
            </a:r>
            <a:r>
              <a:rPr lang="en-US" altLang="zh-CN" sz="2400"/>
              <a:t>F</a:t>
            </a:r>
            <a:r>
              <a:rPr lang="en-US" altLang="zh-CN" sz="2400" baseline="-25000"/>
              <a:t>i</a:t>
            </a:r>
            <a:r>
              <a:rPr lang="zh-CN" altLang="en-US" sz="2400"/>
              <a:t>为</a:t>
            </a:r>
            <a:r>
              <a:rPr lang="en-US" altLang="zh-CN" sz="2400"/>
              <a:t>F</a:t>
            </a:r>
            <a:r>
              <a:rPr lang="zh-CN" altLang="en-US" sz="2400"/>
              <a:t>在</a:t>
            </a:r>
            <a:r>
              <a:rPr lang="en-US" altLang="zh-CN" sz="2400"/>
              <a:t>U</a:t>
            </a:r>
            <a:r>
              <a:rPr lang="en-US" altLang="zh-CN" sz="2400" baseline="-25000"/>
              <a:t>i</a:t>
            </a:r>
            <a:r>
              <a:rPr lang="zh-CN" altLang="en-US" sz="2400"/>
              <a:t>上的投影），若</a:t>
            </a:r>
            <a:r>
              <a:rPr lang="en-US" altLang="zh-CN" sz="2400"/>
              <a:t>F</a:t>
            </a:r>
            <a:r>
              <a:rPr lang="zh-CN" altLang="en-US" sz="2400"/>
              <a:t>所逻辑蕴含的函数依赖一定也由分解得到的某个关系模式中的函数依赖</a:t>
            </a:r>
            <a:r>
              <a:rPr lang="en-US" altLang="zh-CN" sz="2400"/>
              <a:t>F</a:t>
            </a:r>
            <a:r>
              <a:rPr lang="en-US" altLang="zh-CN" sz="2400" baseline="-25000"/>
              <a:t>i</a:t>
            </a:r>
            <a:r>
              <a:rPr lang="zh-CN" altLang="en-US" sz="2400"/>
              <a:t>所逻辑蕴含，则称关系模式</a:t>
            </a:r>
            <a:r>
              <a:rPr lang="en-US" altLang="zh-CN" sz="2400"/>
              <a:t>R</a:t>
            </a:r>
            <a:r>
              <a:rPr lang="zh-CN" altLang="en-US" sz="2400"/>
              <a:t>的这个分解是保持函数依赖的（</a:t>
            </a:r>
            <a:r>
              <a:rPr lang="en-US" altLang="zh-CN" sz="2400"/>
              <a:t>Preserve dependency</a:t>
            </a:r>
            <a:r>
              <a:rPr lang="zh-CN" altLang="en-US" sz="2400"/>
              <a:t>）。</a:t>
            </a:r>
            <a:endParaRPr lang="zh-CN" altLang="en-US"/>
          </a:p>
        </p:txBody>
      </p:sp>
      <p:sp>
        <p:nvSpPr>
          <p:cNvPr id="4" name="日期占位符 3"/>
          <p:cNvSpPr>
            <a:spLocks noGrp="1"/>
          </p:cNvSpPr>
          <p:nvPr>
            <p:ph type="dt" sz="quarter" idx="10"/>
          </p:nvPr>
        </p:nvSpPr>
        <p:spPr/>
        <p:txBody>
          <a:bodyPr/>
          <a:lstStyle/>
          <a:p>
            <a:pPr>
              <a:defRPr/>
            </a:pPr>
            <a:fld id="{147838F8-1FAE-4EDA-B0B0-7A5D1FA77477}" type="datetime1">
              <a:rPr lang="zh-CN" altLang="en-US"/>
            </a:fld>
            <a:endParaRPr lang="en-US" altLang="zh-CN"/>
          </a:p>
        </p:txBody>
      </p:sp>
      <p:sp>
        <p:nvSpPr>
          <p:cNvPr id="1372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p:cNvSpPr>
          <p:nvPr>
            <p:ph type="title"/>
          </p:nvPr>
        </p:nvSpPr>
        <p:spPr/>
        <p:txBody>
          <a:bodyPr/>
          <a:lstStyle/>
          <a:p>
            <a:pPr eaLnBrk="1" hangingPunct="1"/>
            <a:r>
              <a:rPr lang="zh-CN" altLang="en-US"/>
              <a:t>第四种分解方法</a:t>
            </a:r>
            <a:endParaRPr lang="zh-CN" altLang="en-US"/>
          </a:p>
        </p:txBody>
      </p:sp>
      <p:sp>
        <p:nvSpPr>
          <p:cNvPr id="138243" name="Rectangle 3"/>
          <p:cNvSpPr>
            <a:spLocks noGrp="1" noRot="1"/>
          </p:cNvSpPr>
          <p:nvPr>
            <p:ph idx="1"/>
          </p:nvPr>
        </p:nvSpPr>
        <p:spPr/>
        <p:txBody>
          <a:bodyPr/>
          <a:lstStyle/>
          <a:p>
            <a:pPr eaLnBrk="1" hangingPunct="1">
              <a:lnSpc>
                <a:spcPct val="90000"/>
              </a:lnSpc>
              <a:buFont typeface="Wingdings" panose="05000000000000000000" pitchFamily="2" charset="2"/>
              <a:buNone/>
            </a:pPr>
            <a:endParaRPr lang="en-US" altLang="zh-CN"/>
          </a:p>
          <a:p>
            <a:pPr eaLnBrk="1" hangingPunct="1">
              <a:lnSpc>
                <a:spcPct val="90000"/>
              </a:lnSpc>
              <a:buClrTx/>
              <a:buFontTx/>
              <a:buNone/>
            </a:pPr>
            <a:r>
              <a:rPr lang="en-US" altLang="zh-CN"/>
              <a:t>    </a:t>
            </a:r>
            <a:r>
              <a:rPr lang="zh-CN" altLang="en-US"/>
              <a:t>将</a:t>
            </a:r>
            <a:r>
              <a:rPr lang="en-US" altLang="zh-CN"/>
              <a:t>SL</a:t>
            </a:r>
            <a:r>
              <a:rPr lang="zh-CN" altLang="en-US"/>
              <a:t>分解为下面二个关系模式：</a:t>
            </a:r>
            <a:endParaRPr lang="zh-CN" altLang="en-US"/>
          </a:p>
          <a:p>
            <a:pPr eaLnBrk="1" hangingPunct="1">
              <a:lnSpc>
                <a:spcPct val="90000"/>
              </a:lnSpc>
              <a:buClrTx/>
              <a:buFontTx/>
              <a:buNone/>
            </a:pPr>
            <a:r>
              <a:rPr lang="zh-CN" altLang="en-US"/>
              <a:t>               </a:t>
            </a:r>
            <a:r>
              <a:rPr lang="en-US" altLang="zh-CN"/>
              <a:t>ND(Sno, Sdept)</a:t>
            </a:r>
            <a:endParaRPr lang="en-US" altLang="zh-CN"/>
          </a:p>
          <a:p>
            <a:pPr eaLnBrk="1" hangingPunct="1">
              <a:lnSpc>
                <a:spcPct val="90000"/>
              </a:lnSpc>
              <a:buClrTx/>
              <a:buFontTx/>
              <a:buNone/>
            </a:pPr>
            <a:r>
              <a:rPr lang="en-US" altLang="zh-CN"/>
              <a:t>               DL(Sdept, Sloc)</a:t>
            </a:r>
            <a:endParaRPr lang="en-US" altLang="zh-CN"/>
          </a:p>
          <a:p>
            <a:pPr eaLnBrk="1" hangingPunct="1">
              <a:lnSpc>
                <a:spcPct val="90000"/>
              </a:lnSpc>
              <a:buClrTx/>
              <a:buFontTx/>
              <a:buNone/>
            </a:pPr>
            <a:r>
              <a:rPr lang="en-US" altLang="zh-CN"/>
              <a:t>        </a:t>
            </a:r>
            <a:r>
              <a:rPr lang="zh-CN" altLang="en-US"/>
              <a:t>这种分解方法就保持了函数依赖。</a:t>
            </a:r>
            <a:endParaRPr lang="zh-CN" altLang="en-US"/>
          </a:p>
        </p:txBody>
      </p:sp>
      <p:sp>
        <p:nvSpPr>
          <p:cNvPr id="4" name="日期占位符 3"/>
          <p:cNvSpPr>
            <a:spLocks noGrp="1"/>
          </p:cNvSpPr>
          <p:nvPr>
            <p:ph type="dt" sz="quarter" idx="10"/>
          </p:nvPr>
        </p:nvSpPr>
        <p:spPr/>
        <p:txBody>
          <a:bodyPr/>
          <a:lstStyle/>
          <a:p>
            <a:pPr>
              <a:defRPr/>
            </a:pPr>
            <a:fld id="{7A83FD19-7A1F-4C75-B2D7-6730AC0F67DB}" type="datetime1">
              <a:rPr lang="zh-CN" altLang="en-US"/>
            </a:fld>
            <a:endParaRPr lang="en-US" altLang="zh-CN"/>
          </a:p>
        </p:txBody>
      </p:sp>
      <p:sp>
        <p:nvSpPr>
          <p:cNvPr id="1382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p:cNvSpPr>
          <p:nvPr>
            <p:ph type="title"/>
          </p:nvPr>
        </p:nvSpPr>
        <p:spPr/>
        <p:txBody>
          <a:bodyPr/>
          <a:lstStyle/>
          <a:p>
            <a:pPr eaLnBrk="1" hangingPunct="1"/>
            <a:r>
              <a:rPr lang="zh-CN" altLang="en-US"/>
              <a:t>模式的分解（续）</a:t>
            </a:r>
            <a:endParaRPr lang="zh-CN" altLang="en-US"/>
          </a:p>
        </p:txBody>
      </p:sp>
      <p:sp>
        <p:nvSpPr>
          <p:cNvPr id="530435" name="Rectangle 3"/>
          <p:cNvSpPr>
            <a:spLocks noGrp="1" noRot="1"/>
          </p:cNvSpPr>
          <p:nvPr>
            <p:ph idx="1"/>
          </p:nvPr>
        </p:nvSpPr>
        <p:spPr>
          <a:xfrm>
            <a:off x="539750" y="2133600"/>
            <a:ext cx="7994650" cy="3810000"/>
          </a:xfrm>
        </p:spPr>
        <p:txBody>
          <a:bodyPr/>
          <a:lstStyle/>
          <a:p>
            <a:pPr eaLnBrk="1" hangingPunct="1">
              <a:lnSpc>
                <a:spcPct val="120000"/>
              </a:lnSpc>
            </a:pPr>
            <a:r>
              <a:rPr lang="zh-CN" altLang="en-US" sz="2800"/>
              <a:t>如果一个分解具有无损连接性，则它能够保证不丢失信息。</a:t>
            </a:r>
            <a:endParaRPr lang="zh-CN" altLang="en-US" sz="2800"/>
          </a:p>
          <a:p>
            <a:pPr eaLnBrk="1" hangingPunct="1">
              <a:lnSpc>
                <a:spcPct val="120000"/>
              </a:lnSpc>
            </a:pPr>
            <a:r>
              <a:rPr lang="zh-CN" altLang="en-US" sz="2800"/>
              <a:t>如果一个分解保持了函数依赖，则它可以减轻或解决各种异常情况。</a:t>
            </a:r>
            <a:endParaRPr lang="zh-CN" altLang="en-US" sz="2800"/>
          </a:p>
          <a:p>
            <a:pPr eaLnBrk="1" hangingPunct="1">
              <a:lnSpc>
                <a:spcPct val="120000"/>
              </a:lnSpc>
            </a:pPr>
            <a:r>
              <a:rPr lang="zh-CN" altLang="en-US" sz="2800"/>
              <a:t>分解具有无损连接性和分解保持函数依赖是两个互相独立的标准。具有无损连接性的分解不一定能够保持函数依赖。同样，保持函数依赖的分解也不一定具有无损连接性。</a:t>
            </a:r>
            <a:endParaRPr lang="zh-CN" altLang="en-US"/>
          </a:p>
        </p:txBody>
      </p:sp>
      <p:sp>
        <p:nvSpPr>
          <p:cNvPr id="4" name="日期占位符 3"/>
          <p:cNvSpPr>
            <a:spLocks noGrp="1"/>
          </p:cNvSpPr>
          <p:nvPr>
            <p:ph type="dt" sz="quarter" idx="10"/>
          </p:nvPr>
        </p:nvSpPr>
        <p:spPr/>
        <p:txBody>
          <a:bodyPr/>
          <a:lstStyle/>
          <a:p>
            <a:pPr>
              <a:defRPr/>
            </a:pPr>
            <a:fld id="{685591F4-42DA-4438-9E3C-806424443167}" type="datetime1">
              <a:rPr lang="zh-CN" altLang="en-US"/>
            </a:fld>
            <a:endParaRPr lang="en-US" altLang="zh-CN"/>
          </a:p>
        </p:txBody>
      </p:sp>
      <p:sp>
        <p:nvSpPr>
          <p:cNvPr id="139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0435">
                                            <p:txEl>
                                              <p:pRg st="0" end="0"/>
                                            </p:txEl>
                                          </p:spTgt>
                                        </p:tgtEl>
                                        <p:attrNameLst>
                                          <p:attrName>style.visibility</p:attrName>
                                        </p:attrNameLst>
                                      </p:cBhvr>
                                      <p:to>
                                        <p:strVal val="visible"/>
                                      </p:to>
                                    </p:set>
                                    <p:animEffect transition="in" filter="blinds(horizontal)">
                                      <p:cBhvr>
                                        <p:cTn id="7" dur="500"/>
                                        <p:tgtEl>
                                          <p:spTgt spid="530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0435">
                                            <p:txEl>
                                              <p:pRg st="1" end="1"/>
                                            </p:txEl>
                                          </p:spTgt>
                                        </p:tgtEl>
                                        <p:attrNameLst>
                                          <p:attrName>style.visibility</p:attrName>
                                        </p:attrNameLst>
                                      </p:cBhvr>
                                      <p:to>
                                        <p:strVal val="visible"/>
                                      </p:to>
                                    </p:set>
                                    <p:animEffect transition="in" filter="blinds(horizontal)">
                                      <p:cBhvr>
                                        <p:cTn id="12" dur="500"/>
                                        <p:tgtEl>
                                          <p:spTgt spid="530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0435">
                                            <p:txEl>
                                              <p:pRg st="2" end="2"/>
                                            </p:txEl>
                                          </p:spTgt>
                                        </p:tgtEl>
                                        <p:attrNameLst>
                                          <p:attrName>style.visibility</p:attrName>
                                        </p:attrNameLst>
                                      </p:cBhvr>
                                      <p:to>
                                        <p:strVal val="visible"/>
                                      </p:to>
                                    </p:set>
                                    <p:animEffect transition="in" filter="blinds(horizontal)">
                                      <p:cBhvr>
                                        <p:cTn id="17" dur="500"/>
                                        <p:tgtEl>
                                          <p:spTgt spid="5304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p:cNvSpPr>
          <p:nvPr>
            <p:ph type="title"/>
          </p:nvPr>
        </p:nvSpPr>
        <p:spPr/>
        <p:txBody>
          <a:bodyPr/>
          <a:lstStyle/>
          <a:p>
            <a:pPr eaLnBrk="1" hangingPunct="1"/>
            <a:r>
              <a:rPr lang="zh-CN" altLang="en-US"/>
              <a:t>模式的分解（续）</a:t>
            </a:r>
            <a:endParaRPr lang="zh-CN" altLang="en-US"/>
          </a:p>
        </p:txBody>
      </p:sp>
      <p:sp>
        <p:nvSpPr>
          <p:cNvPr id="531459" name="Rectangle 3"/>
          <p:cNvSpPr>
            <a:spLocks noGrp="1" noRot="1"/>
          </p:cNvSpPr>
          <p:nvPr>
            <p:ph idx="1"/>
          </p:nvPr>
        </p:nvSpPr>
        <p:spPr>
          <a:xfrm>
            <a:off x="468313" y="2133600"/>
            <a:ext cx="8153400" cy="4114800"/>
          </a:xfrm>
        </p:spPr>
        <p:txBody>
          <a:bodyPr/>
          <a:lstStyle/>
          <a:p>
            <a:pPr eaLnBrk="1" hangingPunct="1">
              <a:lnSpc>
                <a:spcPct val="110000"/>
              </a:lnSpc>
              <a:buFont typeface="Wingdings" panose="05000000000000000000" pitchFamily="2" charset="2"/>
              <a:buNone/>
            </a:pPr>
            <a:r>
              <a:rPr lang="zh-CN" altLang="en-US" sz="2800"/>
              <a:t>第一种分解方法既不具有无损连接性，也未保持函         数依赖，它不是原关系模式的一个等价分解</a:t>
            </a:r>
            <a:endParaRPr lang="zh-CN" altLang="en-US" sz="2800"/>
          </a:p>
          <a:p>
            <a:pPr eaLnBrk="1" hangingPunct="1">
              <a:lnSpc>
                <a:spcPct val="110000"/>
              </a:lnSpc>
              <a:buFont typeface="Wingdings" panose="05000000000000000000" pitchFamily="2" charset="2"/>
              <a:buNone/>
            </a:pPr>
            <a:r>
              <a:rPr lang="zh-CN" altLang="en-US" sz="2800"/>
              <a:t>第二种分解方法保持了函数依赖，但不具有无损连         接性</a:t>
            </a:r>
            <a:endParaRPr lang="zh-CN" altLang="en-US" sz="2800"/>
          </a:p>
          <a:p>
            <a:pPr eaLnBrk="1" hangingPunct="1">
              <a:lnSpc>
                <a:spcPct val="150000"/>
              </a:lnSpc>
              <a:buFont typeface="Wingdings" panose="05000000000000000000" pitchFamily="2" charset="2"/>
              <a:buNone/>
            </a:pPr>
            <a:r>
              <a:rPr lang="zh-CN" altLang="en-US" sz="2800"/>
              <a:t>第三种分解方法具有无损连接性，但未持函数依赖</a:t>
            </a:r>
            <a:endParaRPr lang="zh-CN" altLang="en-US" sz="2800"/>
          </a:p>
          <a:p>
            <a:pPr eaLnBrk="1" hangingPunct="1">
              <a:lnSpc>
                <a:spcPct val="150000"/>
              </a:lnSpc>
              <a:buFont typeface="Wingdings" panose="05000000000000000000" pitchFamily="2" charset="2"/>
              <a:buNone/>
            </a:pPr>
            <a:r>
              <a:rPr lang="zh-CN" altLang="en-US" sz="2800"/>
              <a:t>第四种分解方法既具有无损连接性，又保持了函数           依赖</a:t>
            </a:r>
            <a:endParaRPr lang="zh-CN" altLang="en-US" sz="2400"/>
          </a:p>
        </p:txBody>
      </p:sp>
      <p:sp>
        <p:nvSpPr>
          <p:cNvPr id="4" name="日期占位符 3"/>
          <p:cNvSpPr>
            <a:spLocks noGrp="1"/>
          </p:cNvSpPr>
          <p:nvPr>
            <p:ph type="dt" sz="quarter" idx="10"/>
          </p:nvPr>
        </p:nvSpPr>
        <p:spPr/>
        <p:txBody>
          <a:bodyPr/>
          <a:lstStyle/>
          <a:p>
            <a:pPr>
              <a:defRPr/>
            </a:pPr>
            <a:fld id="{F759CBE7-50C8-4EB2-8688-1F6599929A11}" type="datetime1">
              <a:rPr lang="zh-CN" altLang="en-US"/>
            </a:fld>
            <a:endParaRPr lang="en-US" altLang="zh-CN"/>
          </a:p>
        </p:txBody>
      </p:sp>
      <p:sp>
        <p:nvSpPr>
          <p:cNvPr id="140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1459">
                                            <p:txEl>
                                              <p:pRg st="0" end="0"/>
                                            </p:txEl>
                                          </p:spTgt>
                                        </p:tgtEl>
                                        <p:attrNameLst>
                                          <p:attrName>style.visibility</p:attrName>
                                        </p:attrNameLst>
                                      </p:cBhvr>
                                      <p:to>
                                        <p:strVal val="visible"/>
                                      </p:to>
                                    </p:set>
                                    <p:animEffect transition="in" filter="blinds(horizontal)">
                                      <p:cBhvr>
                                        <p:cTn id="7" dur="500"/>
                                        <p:tgtEl>
                                          <p:spTgt spid="531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1459">
                                            <p:txEl>
                                              <p:pRg st="1" end="1"/>
                                            </p:txEl>
                                          </p:spTgt>
                                        </p:tgtEl>
                                        <p:attrNameLst>
                                          <p:attrName>style.visibility</p:attrName>
                                        </p:attrNameLst>
                                      </p:cBhvr>
                                      <p:to>
                                        <p:strVal val="visible"/>
                                      </p:to>
                                    </p:set>
                                    <p:animEffect transition="in" filter="blinds(horizontal)">
                                      <p:cBhvr>
                                        <p:cTn id="12" dur="500"/>
                                        <p:tgtEl>
                                          <p:spTgt spid="531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1459">
                                            <p:txEl>
                                              <p:pRg st="2" end="2"/>
                                            </p:txEl>
                                          </p:spTgt>
                                        </p:tgtEl>
                                        <p:attrNameLst>
                                          <p:attrName>style.visibility</p:attrName>
                                        </p:attrNameLst>
                                      </p:cBhvr>
                                      <p:to>
                                        <p:strVal val="visible"/>
                                      </p:to>
                                    </p:set>
                                    <p:animEffect transition="in" filter="blinds(horizontal)">
                                      <p:cBhvr>
                                        <p:cTn id="17" dur="500"/>
                                        <p:tgtEl>
                                          <p:spTgt spid="531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31459">
                                            <p:txEl>
                                              <p:pRg st="3" end="3"/>
                                            </p:txEl>
                                          </p:spTgt>
                                        </p:tgtEl>
                                        <p:attrNameLst>
                                          <p:attrName>style.visibility</p:attrName>
                                        </p:attrNameLst>
                                      </p:cBhvr>
                                      <p:to>
                                        <p:strVal val="visible"/>
                                      </p:to>
                                    </p:set>
                                    <p:animEffect transition="in" filter="blinds(horizontal)">
                                      <p:cBhvr>
                                        <p:cTn id="22" dur="500"/>
                                        <p:tgtEl>
                                          <p:spTgt spid="531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p:cNvSpPr>
          <p:nvPr>
            <p:ph type="title"/>
          </p:nvPr>
        </p:nvSpPr>
        <p:spPr/>
        <p:txBody>
          <a:bodyPr/>
          <a:lstStyle/>
          <a:p>
            <a:pPr eaLnBrk="1" hangingPunct="1"/>
            <a:r>
              <a:rPr lang="zh-CN" altLang="en-US" sz="4800"/>
              <a:t>分解算法</a:t>
            </a:r>
            <a:endParaRPr lang="zh-CN" altLang="en-US" sz="4800"/>
          </a:p>
        </p:txBody>
      </p:sp>
      <p:sp>
        <p:nvSpPr>
          <p:cNvPr id="141315" name="Rectangle 3"/>
          <p:cNvSpPr>
            <a:spLocks noGrp="1" noRot="1"/>
          </p:cNvSpPr>
          <p:nvPr>
            <p:ph idx="1"/>
          </p:nvPr>
        </p:nvSpPr>
        <p:spPr>
          <a:xfrm>
            <a:off x="755650" y="2205038"/>
            <a:ext cx="7993063" cy="4114800"/>
          </a:xfrm>
        </p:spPr>
        <p:txBody>
          <a:bodyPr/>
          <a:lstStyle/>
          <a:p>
            <a:pPr eaLnBrk="1" hangingPunct="1"/>
            <a:r>
              <a:rPr lang="zh-CN" altLang="en-US" sz="2800">
                <a:solidFill>
                  <a:schemeClr val="tx2"/>
                </a:solidFill>
                <a:ea typeface="黑体" panose="02010609060101010101" pitchFamily="49" charset="-122"/>
              </a:rPr>
              <a:t>算法</a:t>
            </a:r>
            <a:r>
              <a:rPr lang="en-US" altLang="zh-CN" sz="2800">
                <a:solidFill>
                  <a:schemeClr val="tx2"/>
                </a:solidFill>
                <a:ea typeface="黑体" panose="02010609060101010101" pitchFamily="49" charset="-122"/>
              </a:rPr>
              <a:t>6</a:t>
            </a:r>
            <a:r>
              <a:rPr lang="en-US" altLang="zh-CN" sz="2800">
                <a:solidFill>
                  <a:schemeClr val="tx2"/>
                </a:solidFill>
              </a:rPr>
              <a:t>.2  </a:t>
            </a:r>
            <a:r>
              <a:rPr lang="zh-CN" altLang="en-US" sz="2800">
                <a:solidFill>
                  <a:schemeClr val="tx2"/>
                </a:solidFill>
              </a:rPr>
              <a:t>判别一个分解的无损连接性</a:t>
            </a:r>
            <a:endParaRPr lang="zh-CN" altLang="en-US" sz="2800">
              <a:solidFill>
                <a:schemeClr val="tx2"/>
              </a:solidFill>
            </a:endParaRPr>
          </a:p>
          <a:p>
            <a:pPr algn="just" eaLnBrk="1" hangingPunct="1"/>
            <a:r>
              <a:rPr lang="zh-CN" altLang="en-US" sz="2800">
                <a:solidFill>
                  <a:schemeClr val="tx2"/>
                </a:solidFill>
                <a:ea typeface="黑体" panose="02010609060101010101" pitchFamily="49" charset="-122"/>
              </a:rPr>
              <a:t>算法</a:t>
            </a:r>
            <a:r>
              <a:rPr lang="en-US" altLang="zh-CN" sz="2800">
                <a:solidFill>
                  <a:schemeClr val="tx2"/>
                </a:solidFill>
                <a:ea typeface="黑体" panose="02010609060101010101" pitchFamily="49" charset="-122"/>
              </a:rPr>
              <a:t>6</a:t>
            </a:r>
            <a:r>
              <a:rPr lang="en-US" altLang="zh-CN" sz="2800">
                <a:solidFill>
                  <a:schemeClr val="tx2"/>
                </a:solidFill>
              </a:rPr>
              <a:t>.3  </a:t>
            </a:r>
            <a:r>
              <a:rPr lang="zh-CN" altLang="en-US" sz="2800">
                <a:solidFill>
                  <a:schemeClr val="tx2"/>
                </a:solidFill>
              </a:rPr>
              <a:t>（合成法）转换为</a:t>
            </a:r>
            <a:r>
              <a:rPr lang="en-US" altLang="zh-CN" sz="2800">
                <a:solidFill>
                  <a:schemeClr val="tx2"/>
                </a:solidFill>
              </a:rPr>
              <a:t>3NF</a:t>
            </a:r>
            <a:r>
              <a:rPr lang="zh-CN" altLang="en-US" sz="2800">
                <a:solidFill>
                  <a:schemeClr val="tx2"/>
                </a:solidFill>
              </a:rPr>
              <a:t>的保持函数依赖的分解。</a:t>
            </a:r>
            <a:endParaRPr lang="zh-CN" altLang="en-US" sz="2800">
              <a:solidFill>
                <a:schemeClr val="tx2"/>
              </a:solidFill>
            </a:endParaRPr>
          </a:p>
          <a:p>
            <a:pPr eaLnBrk="1" hangingPunct="1"/>
            <a:r>
              <a:rPr lang="zh-CN" altLang="en-US" sz="2800">
                <a:solidFill>
                  <a:schemeClr val="tx2"/>
                </a:solidFill>
                <a:ea typeface="黑体" panose="02010609060101010101" pitchFamily="49" charset="-122"/>
              </a:rPr>
              <a:t>算法</a:t>
            </a:r>
            <a:r>
              <a:rPr lang="en-US" altLang="zh-CN" sz="2800">
                <a:solidFill>
                  <a:schemeClr val="tx2"/>
                </a:solidFill>
                <a:ea typeface="黑体" panose="02010609060101010101" pitchFamily="49" charset="-122"/>
              </a:rPr>
              <a:t>6</a:t>
            </a:r>
            <a:r>
              <a:rPr lang="en-US" altLang="zh-CN" sz="2800">
                <a:solidFill>
                  <a:schemeClr val="tx2"/>
                </a:solidFill>
              </a:rPr>
              <a:t>.4 </a:t>
            </a:r>
            <a:r>
              <a:rPr lang="zh-CN" altLang="en-US" sz="2800">
                <a:solidFill>
                  <a:schemeClr val="tx2"/>
                </a:solidFill>
              </a:rPr>
              <a:t>转换为</a:t>
            </a:r>
            <a:r>
              <a:rPr lang="en-US" altLang="zh-CN" sz="2800">
                <a:solidFill>
                  <a:schemeClr val="tx2"/>
                </a:solidFill>
              </a:rPr>
              <a:t>3NF</a:t>
            </a:r>
            <a:r>
              <a:rPr lang="zh-CN" altLang="en-US" sz="2800">
                <a:solidFill>
                  <a:schemeClr val="tx2"/>
                </a:solidFill>
              </a:rPr>
              <a:t>既有无损连接性又保持函数依赖的分解</a:t>
            </a:r>
            <a:endParaRPr lang="zh-CN" altLang="en-US" sz="2800">
              <a:solidFill>
                <a:schemeClr val="tx2"/>
              </a:solidFill>
            </a:endParaRPr>
          </a:p>
          <a:p>
            <a:pPr algn="just" eaLnBrk="1" hangingPunct="1"/>
            <a:r>
              <a:rPr lang="zh-CN" altLang="en-US" sz="2800">
                <a:solidFill>
                  <a:schemeClr val="tx2"/>
                </a:solidFill>
                <a:ea typeface="黑体" panose="02010609060101010101" pitchFamily="49" charset="-122"/>
              </a:rPr>
              <a:t>算法</a:t>
            </a:r>
            <a:r>
              <a:rPr lang="en-US" altLang="zh-CN" sz="2800">
                <a:solidFill>
                  <a:schemeClr val="tx2"/>
                </a:solidFill>
                <a:ea typeface="黑体" panose="02010609060101010101" pitchFamily="49" charset="-122"/>
              </a:rPr>
              <a:t>6</a:t>
            </a:r>
            <a:r>
              <a:rPr lang="en-US" altLang="zh-CN" sz="2800">
                <a:solidFill>
                  <a:schemeClr val="tx2"/>
                </a:solidFill>
              </a:rPr>
              <a:t>.5  </a:t>
            </a:r>
            <a:r>
              <a:rPr lang="zh-CN" altLang="en-US" sz="2800">
                <a:solidFill>
                  <a:schemeClr val="tx2"/>
                </a:solidFill>
              </a:rPr>
              <a:t>转换为</a:t>
            </a:r>
            <a:r>
              <a:rPr lang="en-US" altLang="zh-CN" sz="2800">
                <a:solidFill>
                  <a:schemeClr val="tx2"/>
                </a:solidFill>
              </a:rPr>
              <a:t>BCNF</a:t>
            </a:r>
            <a:r>
              <a:rPr lang="zh-CN" altLang="en-US" sz="2800">
                <a:solidFill>
                  <a:schemeClr val="tx2"/>
                </a:solidFill>
              </a:rPr>
              <a:t>的无损连接分解（分解法）</a:t>
            </a:r>
            <a:endParaRPr lang="zh-CN" altLang="en-US" sz="2800">
              <a:solidFill>
                <a:schemeClr val="tx2"/>
              </a:solidFill>
            </a:endParaRPr>
          </a:p>
          <a:p>
            <a:pPr algn="just" eaLnBrk="1" hangingPunct="1"/>
            <a:r>
              <a:rPr lang="zh-CN" altLang="en-US" sz="2800">
                <a:ea typeface="黑体" panose="02010609060101010101" pitchFamily="49" charset="-122"/>
              </a:rPr>
              <a:t>算法</a:t>
            </a:r>
            <a:r>
              <a:rPr lang="en-US" altLang="zh-CN" sz="2800">
                <a:ea typeface="黑体" panose="02010609060101010101" pitchFamily="49" charset="-122"/>
              </a:rPr>
              <a:t>6</a:t>
            </a:r>
            <a:r>
              <a:rPr lang="en-US" altLang="zh-CN" sz="2800"/>
              <a:t>.6  </a:t>
            </a:r>
            <a:r>
              <a:rPr lang="zh-CN" altLang="en-US" sz="2800"/>
              <a:t>达到</a:t>
            </a:r>
            <a:r>
              <a:rPr lang="en-US" altLang="zh-CN" sz="2800"/>
              <a:t>4NF</a:t>
            </a:r>
            <a:r>
              <a:rPr lang="zh-CN" altLang="en-US" sz="2800"/>
              <a:t>的具有无损连接性的分解</a:t>
            </a:r>
            <a:endParaRPr lang="zh-CN" altLang="en-US" sz="2800"/>
          </a:p>
        </p:txBody>
      </p:sp>
      <p:sp>
        <p:nvSpPr>
          <p:cNvPr id="4" name="日期占位符 3"/>
          <p:cNvSpPr>
            <a:spLocks noGrp="1"/>
          </p:cNvSpPr>
          <p:nvPr>
            <p:ph type="dt" sz="quarter" idx="10"/>
          </p:nvPr>
        </p:nvSpPr>
        <p:spPr/>
        <p:txBody>
          <a:bodyPr/>
          <a:lstStyle/>
          <a:p>
            <a:pPr>
              <a:defRPr/>
            </a:pPr>
            <a:fld id="{183635EE-B13D-494C-A136-7FB80D247922}" type="datetime1">
              <a:rPr lang="zh-CN" altLang="en-US"/>
            </a:fld>
            <a:endParaRPr lang="en-US" altLang="zh-CN"/>
          </a:p>
        </p:txBody>
      </p:sp>
      <p:sp>
        <p:nvSpPr>
          <p:cNvPr id="1413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p:cNvSpPr>
          <p:nvPr>
            <p:ph type="title"/>
          </p:nvPr>
        </p:nvSpPr>
        <p:spPr/>
        <p:txBody>
          <a:bodyPr/>
          <a:lstStyle/>
          <a:p>
            <a:pPr eaLnBrk="1" hangingPunct="1"/>
            <a:r>
              <a:rPr lang="zh-CN" altLang="en-US" sz="4000">
                <a:ea typeface="黑体" panose="02010609060101010101" pitchFamily="49" charset="-122"/>
              </a:rPr>
              <a:t>算法</a:t>
            </a:r>
            <a:r>
              <a:rPr lang="en-US" altLang="zh-CN" sz="4000">
                <a:ea typeface="黑体" panose="02010609060101010101" pitchFamily="49" charset="-122"/>
              </a:rPr>
              <a:t>6</a:t>
            </a:r>
            <a:r>
              <a:rPr lang="en-US" altLang="zh-CN" sz="4000"/>
              <a:t>.2  </a:t>
            </a:r>
            <a:r>
              <a:rPr lang="zh-CN" altLang="en-US" sz="4000"/>
              <a:t>判别一个分解的无损连接性</a:t>
            </a:r>
            <a:endParaRPr lang="zh-CN" altLang="en-US" sz="4000"/>
          </a:p>
        </p:txBody>
      </p:sp>
      <p:sp>
        <p:nvSpPr>
          <p:cNvPr id="142339" name="Rectangle 3"/>
          <p:cNvSpPr>
            <a:spLocks noGrp="1" noRot="1"/>
          </p:cNvSpPr>
          <p:nvPr>
            <p:ph idx="1"/>
          </p:nvPr>
        </p:nvSpPr>
        <p:spPr/>
        <p:txBody>
          <a:bodyPr/>
          <a:lstStyle/>
          <a:p>
            <a:pPr marL="609600" indent="-609600" eaLnBrk="1" hangingPunct="1">
              <a:lnSpc>
                <a:spcPct val="90000"/>
              </a:lnSpc>
              <a:buFont typeface="Wingdings" panose="05000000000000000000" pitchFamily="2" charset="2"/>
              <a:buAutoNum type="arabicPeriod"/>
            </a:pPr>
            <a:r>
              <a:rPr lang="zh-CN" altLang="en-US" sz="2800"/>
              <a:t>建立一个</a:t>
            </a:r>
            <a:r>
              <a:rPr lang="en-US" altLang="zh-CN" sz="2800"/>
              <a:t>n</a:t>
            </a:r>
            <a:r>
              <a:rPr lang="zh-CN" altLang="en-US" sz="2800"/>
              <a:t>列</a:t>
            </a:r>
            <a:r>
              <a:rPr lang="en-US" altLang="zh-CN" sz="2800"/>
              <a:t>k</a:t>
            </a:r>
            <a:r>
              <a:rPr lang="zh-CN" altLang="en-US" sz="2800"/>
              <a:t>行的表。填入</a:t>
            </a:r>
            <a:r>
              <a:rPr lang="en-US" altLang="zh-CN" sz="2800"/>
              <a:t>a</a:t>
            </a:r>
            <a:r>
              <a:rPr lang="en-US" altLang="zh-CN" sz="2800" baseline="-25000"/>
              <a:t>i</a:t>
            </a:r>
            <a:r>
              <a:rPr lang="zh-CN" altLang="en-US" sz="2800"/>
              <a:t>，或</a:t>
            </a:r>
            <a:r>
              <a:rPr lang="en-US" altLang="zh-CN" sz="2800"/>
              <a:t>b</a:t>
            </a:r>
            <a:r>
              <a:rPr lang="en-US" altLang="zh-CN" sz="2800" baseline="-25000"/>
              <a:t>ij</a:t>
            </a:r>
            <a:r>
              <a:rPr lang="zh-CN" altLang="en-US" sz="2800"/>
              <a:t>。</a:t>
            </a:r>
            <a:endParaRPr lang="zh-CN" altLang="en-US" sz="2800"/>
          </a:p>
          <a:p>
            <a:pPr marL="609600" indent="-609600" eaLnBrk="1" hangingPunct="1">
              <a:lnSpc>
                <a:spcPct val="90000"/>
              </a:lnSpc>
              <a:buFont typeface="Wingdings" panose="05000000000000000000" pitchFamily="2" charset="2"/>
              <a:buAutoNum type="arabicPeriod"/>
            </a:pPr>
            <a:r>
              <a:rPr lang="zh-CN" altLang="en-US" sz="2800"/>
              <a:t>对每个函数依赖做下列操作：找到</a:t>
            </a:r>
            <a:r>
              <a:rPr lang="en-US" altLang="zh-CN" sz="2800"/>
              <a:t>Xi</a:t>
            </a:r>
            <a:r>
              <a:rPr lang="zh-CN" altLang="en-US" sz="2800"/>
              <a:t>所对应的列中具有相同符号那些行，若其中有</a:t>
            </a:r>
            <a:r>
              <a:rPr lang="en-US" altLang="zh-CN" sz="2800"/>
              <a:t>a</a:t>
            </a:r>
            <a:r>
              <a:rPr lang="en-US" altLang="zh-CN" sz="2800" baseline="-25000"/>
              <a:t>i</a:t>
            </a:r>
            <a:r>
              <a:rPr lang="en-US" altLang="zh-CN" sz="2800"/>
              <a:t> </a:t>
            </a:r>
            <a:r>
              <a:rPr lang="zh-CN" altLang="en-US" sz="2800"/>
              <a:t>，则全部改成</a:t>
            </a:r>
            <a:r>
              <a:rPr lang="en-US" altLang="zh-CN" sz="2800"/>
              <a:t>a</a:t>
            </a:r>
            <a:r>
              <a:rPr lang="en-US" altLang="zh-CN" sz="2800" baseline="-25000"/>
              <a:t>i</a:t>
            </a:r>
            <a:r>
              <a:rPr lang="en-US" altLang="zh-CN" sz="2800"/>
              <a:t> </a:t>
            </a:r>
            <a:r>
              <a:rPr lang="zh-CN" altLang="en-US" sz="2800"/>
              <a:t>；否则全部行号最小的</a:t>
            </a:r>
            <a:r>
              <a:rPr lang="en-US" altLang="zh-CN" sz="2800"/>
              <a:t>b</a:t>
            </a:r>
            <a:r>
              <a:rPr lang="en-US" altLang="zh-CN" sz="2800" baseline="-25000"/>
              <a:t>ij</a:t>
            </a:r>
            <a:r>
              <a:rPr lang="en-US" altLang="zh-CN" sz="2800"/>
              <a:t> </a:t>
            </a:r>
            <a:r>
              <a:rPr lang="zh-CN" altLang="en-US" sz="2800"/>
              <a:t>。若某个</a:t>
            </a:r>
            <a:r>
              <a:rPr lang="en-US" altLang="zh-CN" sz="2800"/>
              <a:t>b</a:t>
            </a:r>
            <a:r>
              <a:rPr lang="en-US" altLang="zh-CN" sz="2800" baseline="-25000"/>
              <a:t>ij</a:t>
            </a:r>
            <a:r>
              <a:rPr lang="zh-CN" altLang="en-US" sz="2800"/>
              <a:t>被更改，那么该表中其它相同</a:t>
            </a:r>
            <a:r>
              <a:rPr lang="en-US" altLang="zh-CN" sz="2800"/>
              <a:t>b</a:t>
            </a:r>
            <a:r>
              <a:rPr lang="en-US" altLang="zh-CN" sz="2800" baseline="-25000"/>
              <a:t>ij</a:t>
            </a:r>
            <a:r>
              <a:rPr lang="zh-CN" altLang="en-US" sz="2800"/>
              <a:t>均做相同的更改。</a:t>
            </a:r>
            <a:endParaRPr lang="zh-CN" altLang="en-US" sz="2800"/>
          </a:p>
          <a:p>
            <a:pPr marL="609600" indent="-609600" eaLnBrk="1" hangingPunct="1">
              <a:lnSpc>
                <a:spcPct val="90000"/>
              </a:lnSpc>
              <a:buFont typeface="Wingdings" panose="05000000000000000000" pitchFamily="2" charset="2"/>
              <a:buAutoNum type="arabicPeriod"/>
            </a:pPr>
            <a:r>
              <a:rPr lang="zh-CN" altLang="en-US" sz="2800"/>
              <a:t>比较扫描后有无变化，无变化则终止。若表中有全</a:t>
            </a:r>
            <a:r>
              <a:rPr lang="en-US" altLang="zh-CN" sz="2800"/>
              <a:t>a</a:t>
            </a:r>
            <a:r>
              <a:rPr lang="zh-CN" altLang="en-US" sz="2800"/>
              <a:t>行，则分解具有无损连接性。</a:t>
            </a:r>
            <a:endParaRPr lang="zh-CN" altLang="en-US" sz="2800"/>
          </a:p>
        </p:txBody>
      </p:sp>
      <p:sp>
        <p:nvSpPr>
          <p:cNvPr id="4" name="日期占位符 3"/>
          <p:cNvSpPr>
            <a:spLocks noGrp="1"/>
          </p:cNvSpPr>
          <p:nvPr>
            <p:ph type="dt" sz="quarter" idx="10"/>
          </p:nvPr>
        </p:nvSpPr>
        <p:spPr/>
        <p:txBody>
          <a:bodyPr/>
          <a:lstStyle/>
          <a:p>
            <a:pPr>
              <a:defRPr/>
            </a:pPr>
            <a:fld id="{011EB2EB-0434-401E-9A9C-D2D5BF098A72}" type="datetime1">
              <a:rPr lang="zh-CN" altLang="en-US"/>
            </a:fld>
            <a:endParaRPr lang="en-US" altLang="zh-CN"/>
          </a:p>
        </p:txBody>
      </p:sp>
      <p:sp>
        <p:nvSpPr>
          <p:cNvPr id="1423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p:cNvSpPr>
          <p:nvPr>
            <p:ph type="title"/>
          </p:nvPr>
        </p:nvSpPr>
        <p:spPr/>
        <p:txBody>
          <a:bodyPr/>
          <a:lstStyle/>
          <a:p>
            <a:pPr eaLnBrk="1" hangingPunct="1"/>
            <a:endParaRPr lang="zh-CN" altLang="zh-CN"/>
          </a:p>
        </p:txBody>
      </p:sp>
      <p:sp>
        <p:nvSpPr>
          <p:cNvPr id="547843" name="Rectangle 3"/>
          <p:cNvSpPr>
            <a:spLocks noGrp="1" noRot="1"/>
          </p:cNvSpPr>
          <p:nvPr>
            <p:ph idx="1"/>
          </p:nvPr>
        </p:nvSpPr>
        <p:spPr/>
        <p:txBody>
          <a:bodyPr/>
          <a:lstStyle/>
          <a:p>
            <a:pPr eaLnBrk="1" hangingPunct="1">
              <a:lnSpc>
                <a:spcPct val="90000"/>
              </a:lnSpc>
            </a:pPr>
            <a:r>
              <a:rPr lang="zh-CN" altLang="en-US"/>
              <a:t>例：</a:t>
            </a:r>
            <a:r>
              <a:rPr lang="en-US" altLang="zh-CN"/>
              <a:t>R(A,B,C)    F={A-&gt;B,C-&gt;B}</a:t>
            </a:r>
            <a:endParaRPr lang="en-US" altLang="zh-CN"/>
          </a:p>
          <a:p>
            <a:pPr eaLnBrk="1" hangingPunct="1">
              <a:lnSpc>
                <a:spcPct val="90000"/>
              </a:lnSpc>
            </a:pPr>
            <a:r>
              <a:rPr lang="el-GR" altLang="zh-CN">
                <a:latin typeface="宋体" panose="02010600030101010101" pitchFamily="2" charset="-122"/>
              </a:rPr>
              <a:t>ρ</a:t>
            </a:r>
            <a:r>
              <a:rPr lang="en-US" altLang="zh-CN">
                <a:latin typeface="宋体" panose="02010600030101010101" pitchFamily="2" charset="-122"/>
              </a:rPr>
              <a:t>1=(AB,BC)</a:t>
            </a:r>
            <a:endParaRPr lang="en-US" altLang="zh-CN">
              <a:latin typeface="宋体" panose="02010600030101010101" pitchFamily="2" charset="-122"/>
            </a:endParaRPr>
          </a:p>
          <a:p>
            <a:pPr eaLnBrk="1" hangingPunct="1">
              <a:lnSpc>
                <a:spcPct val="90000"/>
              </a:lnSpc>
            </a:pPr>
            <a:r>
              <a:rPr lang="el-GR" altLang="zh-CN">
                <a:latin typeface="宋体" panose="02010600030101010101" pitchFamily="2" charset="-122"/>
              </a:rPr>
              <a:t>ρ</a:t>
            </a:r>
            <a:r>
              <a:rPr lang="en-US" altLang="zh-CN">
                <a:latin typeface="宋体" panose="02010600030101010101" pitchFamily="2" charset="-122"/>
              </a:rPr>
              <a:t>1</a:t>
            </a:r>
            <a:r>
              <a:rPr lang="zh-CN" altLang="en-US" sz="2800"/>
              <a:t>分解不具有无损连接性</a:t>
            </a:r>
            <a:endParaRPr lang="zh-CN" altLang="en-US" sz="2800"/>
          </a:p>
          <a:p>
            <a:pPr eaLnBrk="1" hangingPunct="1">
              <a:lnSpc>
                <a:spcPct val="90000"/>
              </a:lnSpc>
            </a:pPr>
            <a:r>
              <a:rPr lang="el-GR" altLang="zh-CN">
                <a:latin typeface="宋体" panose="02010600030101010101" pitchFamily="2" charset="-122"/>
              </a:rPr>
              <a:t>ρ</a:t>
            </a:r>
            <a:r>
              <a:rPr lang="en-US" altLang="zh-CN">
                <a:latin typeface="宋体" panose="02010600030101010101" pitchFamily="2" charset="-122"/>
              </a:rPr>
              <a:t>2=(AC,BC)</a:t>
            </a:r>
            <a:endParaRPr lang="en-US" altLang="zh-CN">
              <a:latin typeface="宋体" panose="02010600030101010101" pitchFamily="2" charset="-122"/>
            </a:endParaRPr>
          </a:p>
          <a:p>
            <a:pPr eaLnBrk="1" hangingPunct="1">
              <a:lnSpc>
                <a:spcPct val="90000"/>
              </a:lnSpc>
            </a:pPr>
            <a:r>
              <a:rPr lang="el-GR" altLang="zh-CN">
                <a:latin typeface="宋体" panose="02010600030101010101" pitchFamily="2" charset="-122"/>
              </a:rPr>
              <a:t>ρ</a:t>
            </a:r>
            <a:r>
              <a:rPr lang="en-US" altLang="zh-CN">
                <a:latin typeface="宋体" panose="02010600030101010101" pitchFamily="2" charset="-122"/>
              </a:rPr>
              <a:t>2</a:t>
            </a:r>
            <a:r>
              <a:rPr lang="zh-CN" altLang="en-US" sz="2800"/>
              <a:t>分解具有无损连接性</a:t>
            </a:r>
            <a:endParaRPr lang="zh-CN" altLang="en-US" sz="2800"/>
          </a:p>
          <a:p>
            <a:pPr eaLnBrk="1" hangingPunct="1">
              <a:lnSpc>
                <a:spcPct val="90000"/>
              </a:lnSpc>
            </a:pPr>
            <a:r>
              <a:rPr lang="el-GR" altLang="zh-CN">
                <a:latin typeface="宋体" panose="02010600030101010101" pitchFamily="2" charset="-122"/>
              </a:rPr>
              <a:t>ρ</a:t>
            </a:r>
            <a:r>
              <a:rPr lang="en-US" altLang="zh-CN">
                <a:latin typeface="宋体" panose="02010600030101010101" pitchFamily="2" charset="-122"/>
              </a:rPr>
              <a:t>3=(AC,AB)</a:t>
            </a:r>
            <a:endParaRPr lang="en-US" altLang="zh-CN">
              <a:latin typeface="宋体" panose="02010600030101010101" pitchFamily="2" charset="-122"/>
            </a:endParaRPr>
          </a:p>
          <a:p>
            <a:pPr eaLnBrk="1" hangingPunct="1">
              <a:lnSpc>
                <a:spcPct val="90000"/>
              </a:lnSpc>
            </a:pPr>
            <a:r>
              <a:rPr lang="el-GR" altLang="zh-CN">
                <a:latin typeface="宋体" panose="02010600030101010101" pitchFamily="2" charset="-122"/>
              </a:rPr>
              <a:t>ρ</a:t>
            </a:r>
            <a:r>
              <a:rPr lang="en-US" altLang="zh-CN">
                <a:latin typeface="宋体" panose="02010600030101010101" pitchFamily="2" charset="-122"/>
              </a:rPr>
              <a:t>3</a:t>
            </a:r>
            <a:r>
              <a:rPr lang="zh-CN" altLang="en-US" sz="2800"/>
              <a:t>分解具有无损连接性</a:t>
            </a:r>
            <a:endParaRPr lang="el-GR" altLang="zh-CN" sz="2800"/>
          </a:p>
        </p:txBody>
      </p:sp>
      <p:sp>
        <p:nvSpPr>
          <p:cNvPr id="4" name="日期占位符 3"/>
          <p:cNvSpPr>
            <a:spLocks noGrp="1"/>
          </p:cNvSpPr>
          <p:nvPr>
            <p:ph type="dt" sz="quarter" idx="10"/>
          </p:nvPr>
        </p:nvSpPr>
        <p:spPr/>
        <p:txBody>
          <a:bodyPr/>
          <a:lstStyle/>
          <a:p>
            <a:pPr>
              <a:defRPr/>
            </a:pPr>
            <a:fld id="{43803E4B-44D1-448B-BF78-080349445E5C}" type="datetime1">
              <a:rPr lang="zh-CN" altLang="en-US"/>
            </a:fld>
            <a:endParaRPr lang="en-US" altLang="zh-CN"/>
          </a:p>
        </p:txBody>
      </p:sp>
      <p:sp>
        <p:nvSpPr>
          <p:cNvPr id="143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7843">
                                            <p:txEl>
                                              <p:pRg st="1" end="1"/>
                                            </p:txEl>
                                          </p:spTgt>
                                        </p:tgtEl>
                                        <p:attrNameLst>
                                          <p:attrName>style.visibility</p:attrName>
                                        </p:attrNameLst>
                                      </p:cBhvr>
                                      <p:to>
                                        <p:strVal val="visible"/>
                                      </p:to>
                                    </p:set>
                                    <p:animEffect transition="in" filter="blinds(horizontal)">
                                      <p:cBhvr>
                                        <p:cTn id="7" dur="500"/>
                                        <p:tgtEl>
                                          <p:spTgt spid="5478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7843">
                                            <p:txEl>
                                              <p:pRg st="2" end="2"/>
                                            </p:txEl>
                                          </p:spTgt>
                                        </p:tgtEl>
                                        <p:attrNameLst>
                                          <p:attrName>style.visibility</p:attrName>
                                        </p:attrNameLst>
                                      </p:cBhvr>
                                      <p:to>
                                        <p:strVal val="visible"/>
                                      </p:to>
                                    </p:set>
                                    <p:animEffect transition="in" filter="blinds(horizontal)">
                                      <p:cBhvr>
                                        <p:cTn id="12" dur="500"/>
                                        <p:tgtEl>
                                          <p:spTgt spid="5478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7843">
                                            <p:txEl>
                                              <p:pRg st="3" end="3"/>
                                            </p:txEl>
                                          </p:spTgt>
                                        </p:tgtEl>
                                        <p:attrNameLst>
                                          <p:attrName>style.visibility</p:attrName>
                                        </p:attrNameLst>
                                      </p:cBhvr>
                                      <p:to>
                                        <p:strVal val="visible"/>
                                      </p:to>
                                    </p:set>
                                    <p:animEffect transition="in" filter="blinds(horizontal)">
                                      <p:cBhvr>
                                        <p:cTn id="17" dur="500"/>
                                        <p:tgtEl>
                                          <p:spTgt spid="54784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7843">
                                            <p:txEl>
                                              <p:pRg st="4" end="4"/>
                                            </p:txEl>
                                          </p:spTgt>
                                        </p:tgtEl>
                                        <p:attrNameLst>
                                          <p:attrName>style.visibility</p:attrName>
                                        </p:attrNameLst>
                                      </p:cBhvr>
                                      <p:to>
                                        <p:strVal val="visible"/>
                                      </p:to>
                                    </p:set>
                                    <p:animEffect transition="in" filter="blinds(horizontal)">
                                      <p:cBhvr>
                                        <p:cTn id="22" dur="500"/>
                                        <p:tgtEl>
                                          <p:spTgt spid="54784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7843">
                                            <p:txEl>
                                              <p:pRg st="5" end="5"/>
                                            </p:txEl>
                                          </p:spTgt>
                                        </p:tgtEl>
                                        <p:attrNameLst>
                                          <p:attrName>style.visibility</p:attrName>
                                        </p:attrNameLst>
                                      </p:cBhvr>
                                      <p:to>
                                        <p:strVal val="visible"/>
                                      </p:to>
                                    </p:set>
                                    <p:animEffect transition="in" filter="blinds(horizontal)">
                                      <p:cBhvr>
                                        <p:cTn id="27" dur="500"/>
                                        <p:tgtEl>
                                          <p:spTgt spid="54784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47843">
                                            <p:txEl>
                                              <p:pRg st="6" end="6"/>
                                            </p:txEl>
                                          </p:spTgt>
                                        </p:tgtEl>
                                        <p:attrNameLst>
                                          <p:attrName>style.visibility</p:attrName>
                                        </p:attrNameLst>
                                      </p:cBhvr>
                                      <p:to>
                                        <p:strVal val="visible"/>
                                      </p:to>
                                    </p:set>
                                    <p:animEffect transition="in" filter="blinds(horizontal)">
                                      <p:cBhvr>
                                        <p:cTn id="32" dur="500"/>
                                        <p:tgtEl>
                                          <p:spTgt spid="5478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p:cNvSpPr>
          <p:nvPr>
            <p:ph type="title"/>
          </p:nvPr>
        </p:nvSpPr>
        <p:spPr/>
        <p:txBody>
          <a:bodyPr/>
          <a:lstStyle/>
          <a:p>
            <a:pPr eaLnBrk="1" hangingPunct="1"/>
            <a:endParaRPr lang="zh-CN" altLang="zh-CN"/>
          </a:p>
        </p:txBody>
      </p:sp>
      <p:sp>
        <p:nvSpPr>
          <p:cNvPr id="548867" name="Rectangle 3"/>
          <p:cNvSpPr>
            <a:spLocks noGrp="1" noRot="1"/>
          </p:cNvSpPr>
          <p:nvPr>
            <p:ph idx="1"/>
          </p:nvPr>
        </p:nvSpPr>
        <p:spPr/>
        <p:txBody>
          <a:bodyPr/>
          <a:lstStyle/>
          <a:p>
            <a:pPr eaLnBrk="1" hangingPunct="1"/>
            <a:r>
              <a:rPr lang="zh-CN" altLang="en-US"/>
              <a:t>例：</a:t>
            </a:r>
            <a:r>
              <a:rPr lang="en-US" altLang="zh-CN"/>
              <a:t>R&lt;U,F&gt;,U={A,B,C,D,E},F={AB-&gt;C,C-&gt;D,D-&gt;E}</a:t>
            </a:r>
            <a:endParaRPr lang="en-US" altLang="zh-CN"/>
          </a:p>
          <a:p>
            <a:pPr eaLnBrk="1" hangingPunct="1"/>
            <a:r>
              <a:rPr lang="el-GR" altLang="zh-CN">
                <a:latin typeface="宋体" panose="02010600030101010101" pitchFamily="2" charset="-122"/>
              </a:rPr>
              <a:t>ρ</a:t>
            </a:r>
            <a:r>
              <a:rPr lang="en-US" altLang="zh-CN">
                <a:latin typeface="宋体" panose="02010600030101010101" pitchFamily="2" charset="-122"/>
              </a:rPr>
              <a:t>={R1(ABC),R2(CD),R3(DE)}</a:t>
            </a:r>
            <a:endParaRPr lang="en-US" altLang="zh-CN">
              <a:latin typeface="宋体" panose="02010600030101010101" pitchFamily="2" charset="-122"/>
            </a:endParaRPr>
          </a:p>
          <a:p>
            <a:pPr eaLnBrk="1" hangingPunct="1"/>
            <a:r>
              <a:rPr lang="zh-CN" altLang="el-GR">
                <a:latin typeface="宋体" panose="02010600030101010101" pitchFamily="2" charset="-122"/>
              </a:rPr>
              <a:t>具有无损连接性</a:t>
            </a:r>
            <a:endParaRPr lang="zh-CN" altLang="el-GR">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3BB5B7D6-021A-4FCE-B0E2-E10F90188AF0}" type="datetime1">
              <a:rPr lang="zh-CN" altLang="en-US"/>
            </a:fld>
            <a:endParaRPr lang="en-US" altLang="zh-CN"/>
          </a:p>
        </p:txBody>
      </p:sp>
      <p:sp>
        <p:nvSpPr>
          <p:cNvPr id="1443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8867">
                                            <p:txEl>
                                              <p:pRg st="2" end="2"/>
                                            </p:txEl>
                                          </p:spTgt>
                                        </p:tgtEl>
                                        <p:attrNameLst>
                                          <p:attrName>style.visibility</p:attrName>
                                        </p:attrNameLst>
                                      </p:cBhvr>
                                      <p:to>
                                        <p:strVal val="visible"/>
                                      </p:to>
                                    </p:set>
                                    <p:animEffect transition="in" filter="blinds(horizontal)">
                                      <p:cBhvr>
                                        <p:cTn id="7" dur="500"/>
                                        <p:tgtEl>
                                          <p:spTgt spid="5488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p:cNvSpPr>
          <p:nvPr>
            <p:ph type="title"/>
          </p:nvPr>
        </p:nvSpPr>
        <p:spPr>
          <a:xfrm>
            <a:off x="179388" y="549275"/>
            <a:ext cx="8540750" cy="1143000"/>
          </a:xfrm>
        </p:spPr>
        <p:txBody>
          <a:bodyPr/>
          <a:lstStyle/>
          <a:p>
            <a:pPr eaLnBrk="1" hangingPunct="1"/>
            <a:r>
              <a:rPr lang="zh-CN" altLang="en-US" sz="3600"/>
              <a:t>判别一个分解的函数依赖保持性</a:t>
            </a:r>
            <a:endParaRPr lang="zh-CN" altLang="en-US" sz="3600"/>
          </a:p>
        </p:txBody>
      </p:sp>
      <p:sp>
        <p:nvSpPr>
          <p:cNvPr id="145411" name="Rectangle 3"/>
          <p:cNvSpPr>
            <a:spLocks noGrp="1" noRot="1"/>
          </p:cNvSpPr>
          <p:nvPr>
            <p:ph idx="1"/>
          </p:nvPr>
        </p:nvSpPr>
        <p:spPr>
          <a:xfrm>
            <a:off x="755650" y="1484313"/>
            <a:ext cx="8388350" cy="5184775"/>
          </a:xfrm>
        </p:spPr>
        <p:txBody>
          <a:bodyPr/>
          <a:lstStyle/>
          <a:p>
            <a:pPr eaLnBrk="1" hangingPunct="1">
              <a:lnSpc>
                <a:spcPct val="30000"/>
              </a:lnSpc>
              <a:spcBef>
                <a:spcPct val="50000"/>
              </a:spcBef>
              <a:buFont typeface="Wingdings" panose="05000000000000000000" pitchFamily="2" charset="2"/>
              <a:buNone/>
            </a:pPr>
            <a:endParaRPr lang="en-US" altLang="zh-CN" sz="2400"/>
          </a:p>
          <a:p>
            <a:pPr eaLnBrk="1" hangingPunct="1">
              <a:lnSpc>
                <a:spcPct val="30000"/>
              </a:lnSpc>
              <a:spcBef>
                <a:spcPct val="50000"/>
              </a:spcBef>
              <a:buFont typeface="Wingdings" panose="05000000000000000000" pitchFamily="2" charset="2"/>
              <a:buNone/>
            </a:pPr>
            <a:r>
              <a:rPr lang="zh-CN" altLang="en-US" sz="2400"/>
              <a:t>输入：关系模式</a:t>
            </a:r>
            <a:r>
              <a:rPr lang="en-US" altLang="zh-CN" sz="2400"/>
              <a:t>R</a:t>
            </a:r>
            <a:r>
              <a:rPr lang="zh-CN" altLang="en-US" sz="2400"/>
              <a:t>上的函数依赖集</a:t>
            </a:r>
            <a:r>
              <a:rPr lang="en-US" altLang="zh-CN" sz="2400"/>
              <a:t>F</a:t>
            </a:r>
            <a:r>
              <a:rPr lang="zh-CN" altLang="en-US" sz="2400"/>
              <a:t>，</a:t>
            </a:r>
            <a:endParaRPr lang="zh-CN" altLang="en-US" sz="2400"/>
          </a:p>
          <a:p>
            <a:pPr eaLnBrk="1" hangingPunct="1">
              <a:lnSpc>
                <a:spcPct val="30000"/>
              </a:lnSpc>
              <a:spcBef>
                <a:spcPct val="50000"/>
              </a:spcBef>
              <a:buFont typeface="Wingdings" panose="05000000000000000000" pitchFamily="2" charset="2"/>
              <a:buNone/>
            </a:pPr>
            <a:r>
              <a:rPr lang="zh-CN" altLang="en-US" sz="2400"/>
              <a:t>           </a:t>
            </a:r>
            <a:r>
              <a:rPr lang="en-US" altLang="zh-CN" sz="2400"/>
              <a:t>R</a:t>
            </a:r>
            <a:r>
              <a:rPr lang="zh-CN" altLang="en-US" sz="2400"/>
              <a:t>的一个分解：</a:t>
            </a:r>
            <a:r>
              <a:rPr lang="el-GR" altLang="zh-CN" sz="2400">
                <a:latin typeface="宋体" panose="02010600030101010101" pitchFamily="2" charset="-122"/>
              </a:rPr>
              <a:t>ρ</a:t>
            </a:r>
            <a:r>
              <a:rPr lang="en-US" altLang="zh-CN" sz="2400">
                <a:latin typeface="宋体" panose="02010600030101010101" pitchFamily="2" charset="-122"/>
              </a:rPr>
              <a:t>={R1</a:t>
            </a:r>
            <a:r>
              <a:rPr lang="zh-CN" altLang="en-US" sz="2400">
                <a:latin typeface="宋体" panose="02010600030101010101" pitchFamily="2" charset="-122"/>
              </a:rPr>
              <a:t>，</a:t>
            </a:r>
            <a:r>
              <a:rPr lang="en-US" altLang="zh-CN" sz="2400">
                <a:latin typeface="宋体" panose="02010600030101010101" pitchFamily="2" charset="-122"/>
              </a:rPr>
              <a:t>R2···Rk}</a:t>
            </a:r>
            <a:endParaRPr lang="en-US" altLang="zh-CN"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zh-CN" altLang="en-US" sz="2400">
                <a:latin typeface="宋体" panose="02010600030101010101" pitchFamily="2" charset="-122"/>
              </a:rPr>
              <a:t>输出：确定</a:t>
            </a:r>
            <a:r>
              <a:rPr lang="el-GR" altLang="zh-CN" sz="2400">
                <a:latin typeface="宋体" panose="02010600030101010101" pitchFamily="2" charset="-122"/>
              </a:rPr>
              <a:t>ρ</a:t>
            </a:r>
            <a:r>
              <a:rPr lang="zh-CN" altLang="el-GR" sz="2400">
                <a:latin typeface="宋体" panose="02010600030101010101" pitchFamily="2" charset="-122"/>
              </a:rPr>
              <a:t>是否具有依赖保持性</a:t>
            </a:r>
            <a:endParaRPr lang="zh-CN" altLang="en-US"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zh-CN" altLang="el-GR" sz="2400">
                <a:latin typeface="宋体" panose="02010600030101010101" pitchFamily="2" charset="-122"/>
              </a:rPr>
              <a:t>方法：</a:t>
            </a:r>
            <a:endParaRPr lang="zh-CN" altLang="en-US"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el-GR" altLang="zh-CN" sz="2400">
                <a:latin typeface="宋体" panose="02010600030101010101" pitchFamily="2" charset="-122"/>
              </a:rPr>
              <a:t>1</a:t>
            </a:r>
            <a:r>
              <a:rPr lang="en-US" altLang="zh-CN" sz="2400">
                <a:latin typeface="宋体" panose="02010600030101010101" pitchFamily="2" charset="-122"/>
              </a:rPr>
              <a:t>.</a:t>
            </a:r>
            <a:r>
              <a:rPr lang="zh-CN" altLang="el-GR" sz="2400">
                <a:latin typeface="宋体" panose="02010600030101010101" pitchFamily="2" charset="-122"/>
              </a:rPr>
              <a:t>计算</a:t>
            </a:r>
            <a:r>
              <a:rPr lang="el-GR" altLang="zh-CN" sz="2400">
                <a:latin typeface="宋体" panose="02010600030101010101" pitchFamily="2" charset="-122"/>
              </a:rPr>
              <a:t>F</a:t>
            </a:r>
            <a:r>
              <a:rPr lang="zh-CN" altLang="el-GR" sz="2400">
                <a:latin typeface="宋体" panose="02010600030101010101" pitchFamily="2" charset="-122"/>
              </a:rPr>
              <a:t>到每一个</a:t>
            </a:r>
            <a:r>
              <a:rPr lang="el-GR" altLang="zh-CN" sz="2400">
                <a:latin typeface="宋体" panose="02010600030101010101" pitchFamily="2" charset="-122"/>
              </a:rPr>
              <a:t>Ri</a:t>
            </a:r>
            <a:r>
              <a:rPr lang="zh-CN" altLang="el-GR" sz="2400">
                <a:latin typeface="宋体" panose="02010600030101010101" pitchFamily="2" charset="-122"/>
              </a:rPr>
              <a:t>上的投影（</a:t>
            </a:r>
            <a:r>
              <a:rPr lang="el-GR" altLang="zh-CN" sz="2400">
                <a:latin typeface="宋体" panose="02010600030101010101" pitchFamily="2" charset="-122"/>
              </a:rPr>
              <a:t>i</a:t>
            </a:r>
            <a:r>
              <a:rPr lang="en-US" altLang="zh-CN" sz="2400">
                <a:latin typeface="宋体" panose="02010600030101010101" pitchFamily="2" charset="-122"/>
              </a:rPr>
              <a:t>=1…k</a:t>
            </a:r>
            <a:r>
              <a:rPr lang="zh-CN" altLang="el-GR" sz="2400">
                <a:latin typeface="宋体" panose="02010600030101010101" pitchFamily="2" charset="-122"/>
              </a:rPr>
              <a:t>）</a:t>
            </a:r>
            <a:endParaRPr lang="zh-CN" altLang="en-US"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el-GR" altLang="zh-CN" sz="2400">
                <a:latin typeface="宋体" panose="02010600030101010101" pitchFamily="2" charset="-122"/>
              </a:rPr>
              <a:t>2</a:t>
            </a:r>
            <a:r>
              <a:rPr lang="en-US" altLang="zh-CN" sz="2400">
                <a:latin typeface="宋体" panose="02010600030101010101" pitchFamily="2" charset="-122"/>
              </a:rPr>
              <a:t>.</a:t>
            </a:r>
            <a:r>
              <a:rPr lang="el-GR" altLang="zh-CN" sz="2400">
                <a:latin typeface="宋体" panose="02010600030101010101" pitchFamily="2" charset="-122"/>
              </a:rPr>
              <a:t>FOR</a:t>
            </a:r>
            <a:r>
              <a:rPr lang="zh-CN" altLang="el-GR" sz="2400">
                <a:latin typeface="宋体" panose="02010600030101010101" pitchFamily="2" charset="-122"/>
              </a:rPr>
              <a:t>每一个</a:t>
            </a:r>
            <a:r>
              <a:rPr lang="el-GR" altLang="zh-CN" sz="2400">
                <a:latin typeface="宋体" panose="02010600030101010101" pitchFamily="2" charset="-122"/>
              </a:rPr>
              <a:t>X-〉Y∈F</a:t>
            </a:r>
            <a:r>
              <a:rPr lang="en-US" altLang="zh-CN" sz="2400">
                <a:latin typeface="宋体" panose="02010600030101010101" pitchFamily="2" charset="-122"/>
              </a:rPr>
              <a:t> DO</a:t>
            </a:r>
            <a:endParaRPr lang="en-US" altLang="zh-CN"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en-US" altLang="zh-CN" sz="2400">
                <a:latin typeface="宋体" panose="02010600030101010101" pitchFamily="2" charset="-122"/>
              </a:rPr>
              <a:t>  Z1=X</a:t>
            </a:r>
            <a:r>
              <a:rPr lang="zh-CN" altLang="en-US" sz="2400">
                <a:latin typeface="宋体" panose="02010600030101010101" pitchFamily="2" charset="-122"/>
              </a:rPr>
              <a:t>；</a:t>
            </a:r>
            <a:r>
              <a:rPr lang="en-US" altLang="zh-CN" sz="2400">
                <a:latin typeface="宋体" panose="02010600030101010101" pitchFamily="2" charset="-122"/>
              </a:rPr>
              <a:t>Z0=</a:t>
            </a:r>
            <a:r>
              <a:rPr lang="el-GR" altLang="zh-CN" sz="2400">
                <a:latin typeface="宋体" panose="02010600030101010101" pitchFamily="2" charset="-122"/>
              </a:rPr>
              <a:t>Φ</a:t>
            </a:r>
            <a:r>
              <a:rPr lang="zh-CN" altLang="el-GR" sz="2400">
                <a:latin typeface="宋体" panose="02010600030101010101" pitchFamily="2" charset="-122"/>
              </a:rPr>
              <a:t>；</a:t>
            </a:r>
            <a:endParaRPr lang="zh-CN" altLang="en-US"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DO WHILE Z1≠Z0</a:t>
            </a:r>
            <a:endParaRPr lang="en-US" altLang="zh-CN"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en-US" altLang="zh-CN" sz="2400">
                <a:latin typeface="宋体" panose="02010600030101010101" pitchFamily="2" charset="-122"/>
              </a:rPr>
              <a:t>        Z0=Z1</a:t>
            </a:r>
            <a:r>
              <a:rPr lang="zh-CN" altLang="en-US" sz="2400">
                <a:latin typeface="宋体" panose="02010600030101010101" pitchFamily="2" charset="-122"/>
              </a:rPr>
              <a:t>；</a:t>
            </a:r>
            <a:endParaRPr lang="zh-CN" altLang="en-US"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FOR i=1 TO k DO</a:t>
            </a:r>
            <a:endParaRPr lang="en-US" altLang="zh-CN"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en-US" altLang="zh-CN" sz="2400">
                <a:latin typeface="宋体" panose="02010600030101010101" pitchFamily="2" charset="-122"/>
              </a:rPr>
              <a:t>        Z1=Z1</a:t>
            </a:r>
            <a:r>
              <a:rPr lang="el-GR" altLang="zh-CN" sz="2400">
                <a:latin typeface="宋体" panose="02010600030101010101" pitchFamily="2" charset="-122"/>
              </a:rPr>
              <a:t>∪</a:t>
            </a:r>
            <a:r>
              <a:rPr lang="en-US" altLang="zh-CN" sz="2400">
                <a:latin typeface="宋体" panose="02010600030101010101" pitchFamily="2" charset="-122"/>
              </a:rPr>
              <a:t> ((Z1 </a:t>
            </a:r>
            <a:r>
              <a:rPr lang="el-GR" altLang="zh-CN" sz="2400">
                <a:latin typeface="宋体" panose="02010600030101010101" pitchFamily="2" charset="-122"/>
              </a:rPr>
              <a:t>∩Ri</a:t>
            </a:r>
            <a:r>
              <a:rPr lang="en-US" altLang="zh-CN" sz="2400">
                <a:latin typeface="宋体" panose="02010600030101010101" pitchFamily="2" charset="-122"/>
              </a:rPr>
              <a:t>)</a:t>
            </a:r>
            <a:r>
              <a:rPr lang="en-US" altLang="zh-CN" sz="2400" baseline="30000">
                <a:latin typeface="宋体" panose="02010600030101010101" pitchFamily="2" charset="-122"/>
              </a:rPr>
              <a:t>+</a:t>
            </a:r>
            <a:r>
              <a:rPr lang="en-US" altLang="zh-CN" sz="2400">
                <a:latin typeface="宋体" panose="02010600030101010101" pitchFamily="2" charset="-122"/>
              </a:rPr>
              <a:t> </a:t>
            </a:r>
            <a:r>
              <a:rPr lang="el-GR" altLang="zh-CN" sz="2400">
                <a:latin typeface="宋体" panose="02010600030101010101" pitchFamily="2" charset="-122"/>
              </a:rPr>
              <a:t>∩Ri</a:t>
            </a:r>
            <a:r>
              <a:rPr lang="en-US" altLang="zh-CN" sz="2400">
                <a:latin typeface="宋体" panose="02010600030101010101" pitchFamily="2" charset="-122"/>
              </a:rPr>
              <a:t>)</a:t>
            </a:r>
            <a:endParaRPr lang="en-US" altLang="zh-CN"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en-US" altLang="zh-CN" sz="2400">
                <a:latin typeface="宋体" panose="02010600030101010101" pitchFamily="2" charset="-122"/>
              </a:rPr>
              <a:t>     ENDFOR</a:t>
            </a:r>
            <a:endParaRPr lang="en-US" altLang="zh-CN"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en-US" altLang="zh-CN" sz="2400">
                <a:latin typeface="宋体" panose="02010600030101010101" pitchFamily="2" charset="-122"/>
              </a:rPr>
              <a:t>  ENDDO</a:t>
            </a:r>
            <a:endParaRPr lang="en-US" altLang="zh-CN"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en-US" altLang="zh-CN" sz="2400">
                <a:latin typeface="宋体" panose="02010600030101010101" pitchFamily="2" charset="-122"/>
              </a:rPr>
              <a:t>  </a:t>
            </a:r>
            <a:r>
              <a:rPr lang="el-GR" altLang="zh-CN" sz="2400">
                <a:latin typeface="宋体" panose="02010600030101010101" pitchFamily="2" charset="-122"/>
              </a:rPr>
              <a:t>IF</a:t>
            </a:r>
            <a:r>
              <a:rPr lang="en-US" altLang="zh-CN" sz="2400">
                <a:latin typeface="宋体" panose="02010600030101010101" pitchFamily="2" charset="-122"/>
              </a:rPr>
              <a:t>  Y-Z1= </a:t>
            </a:r>
            <a:r>
              <a:rPr lang="el-GR" altLang="zh-CN" sz="2400">
                <a:latin typeface="宋体" panose="02010600030101010101" pitchFamily="2" charset="-122"/>
              </a:rPr>
              <a:t>Φ</a:t>
            </a:r>
            <a:r>
              <a:rPr lang="en-US" altLang="zh-CN" sz="2400">
                <a:latin typeface="宋体" panose="02010600030101010101" pitchFamily="2" charset="-122"/>
              </a:rPr>
              <a:t>  RETURN(true)</a:t>
            </a:r>
            <a:endParaRPr lang="en-US" altLang="zh-CN"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en-US" altLang="zh-CN" sz="2400">
                <a:latin typeface="宋体" panose="02010600030101010101" pitchFamily="2" charset="-122"/>
              </a:rPr>
              <a:t> </a:t>
            </a:r>
            <a:r>
              <a:rPr lang="el-GR" altLang="zh-CN" sz="2400">
                <a:latin typeface="宋体" panose="02010600030101010101" pitchFamily="2" charset="-122"/>
              </a:rPr>
              <a:t>ENDFOR</a:t>
            </a:r>
            <a:endParaRPr lang="en-US" altLang="zh-CN" sz="2400">
              <a:latin typeface="宋体" panose="02010600030101010101" pitchFamily="2" charset="-122"/>
            </a:endParaRPr>
          </a:p>
          <a:p>
            <a:pPr eaLnBrk="1" hangingPunct="1">
              <a:lnSpc>
                <a:spcPct val="30000"/>
              </a:lnSpc>
              <a:spcBef>
                <a:spcPct val="50000"/>
              </a:spcBef>
              <a:buFont typeface="Wingdings" panose="05000000000000000000" pitchFamily="2" charset="2"/>
              <a:buNone/>
            </a:pPr>
            <a:r>
              <a:rPr lang="el-GR" altLang="zh-CN" sz="2400">
                <a:latin typeface="宋体" panose="02010600030101010101" pitchFamily="2" charset="-122"/>
              </a:rPr>
              <a:t>3</a:t>
            </a:r>
            <a:r>
              <a:rPr lang="en-US" altLang="zh-CN" sz="2400">
                <a:latin typeface="宋体" panose="02010600030101010101" pitchFamily="2" charset="-122"/>
              </a:rPr>
              <a:t>.RETURN(false)</a:t>
            </a:r>
            <a:endParaRPr lang="el-GR" altLang="zh-CN" sz="2400">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243AAF74-E85B-4DEA-A2A3-BC1B252A4161}" type="datetime1">
              <a:rPr lang="zh-CN" altLang="en-US"/>
            </a:fld>
            <a:endParaRPr lang="en-US" altLang="zh-CN"/>
          </a:p>
        </p:txBody>
      </p:sp>
      <p:sp>
        <p:nvSpPr>
          <p:cNvPr id="1454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p:cNvSpPr>
          <p:nvPr>
            <p:ph type="title"/>
          </p:nvPr>
        </p:nvSpPr>
        <p:spPr/>
        <p:txBody>
          <a:bodyPr/>
          <a:lstStyle/>
          <a:p>
            <a:pPr eaLnBrk="1" hangingPunct="1"/>
            <a:r>
              <a:rPr lang="zh-CN" altLang="en-US"/>
              <a:t>第一章 绪论</a:t>
            </a:r>
            <a:endParaRPr lang="zh-CN" altLang="en-US"/>
          </a:p>
        </p:txBody>
      </p:sp>
      <p:sp>
        <p:nvSpPr>
          <p:cNvPr id="108547" name="Rectangle 3"/>
          <p:cNvSpPr>
            <a:spLocks noGrp="1" noRot="1"/>
          </p:cNvSpPr>
          <p:nvPr>
            <p:ph idx="1"/>
          </p:nvPr>
        </p:nvSpPr>
        <p:spPr/>
        <p:txBody>
          <a:bodyPr/>
          <a:lstStyle/>
          <a:p>
            <a:pPr lvl="1" eaLnBrk="1" hangingPunct="1">
              <a:buFont typeface="Wingdings" panose="05000000000000000000" pitchFamily="2" charset="2"/>
              <a:buNone/>
            </a:pPr>
            <a:r>
              <a:rPr lang="en-US" altLang="zh-CN" sz="3600"/>
              <a:t>1.1  </a:t>
            </a:r>
            <a:r>
              <a:rPr lang="zh-CN" altLang="en-US" sz="3600"/>
              <a:t>数据库系统概述</a:t>
            </a:r>
            <a:endParaRPr lang="zh-CN" altLang="en-US" sz="3600"/>
          </a:p>
          <a:p>
            <a:pPr lvl="1" eaLnBrk="1" hangingPunct="1">
              <a:buFont typeface="Wingdings" panose="05000000000000000000" pitchFamily="2" charset="2"/>
              <a:buNone/>
            </a:pPr>
            <a:r>
              <a:rPr lang="en-US" altLang="zh-CN" sz="3600"/>
              <a:t>1.2  </a:t>
            </a:r>
            <a:r>
              <a:rPr lang="zh-CN" altLang="en-US" sz="3600"/>
              <a:t>数据模型</a:t>
            </a:r>
            <a:endParaRPr lang="zh-CN" altLang="en-US" sz="3600"/>
          </a:p>
          <a:p>
            <a:pPr lvl="1" eaLnBrk="1" hangingPunct="1">
              <a:buFont typeface="Wingdings" panose="05000000000000000000" pitchFamily="2" charset="2"/>
              <a:buNone/>
            </a:pPr>
            <a:r>
              <a:rPr lang="en-US" altLang="zh-CN" sz="3600">
                <a:solidFill>
                  <a:srgbClr val="F46BFB"/>
                </a:solidFill>
              </a:rPr>
              <a:t>1.3  </a:t>
            </a:r>
            <a:r>
              <a:rPr lang="zh-CN" altLang="en-US" sz="3600">
                <a:solidFill>
                  <a:srgbClr val="F46BFB"/>
                </a:solidFill>
              </a:rPr>
              <a:t>数据库系统结构</a:t>
            </a:r>
            <a:endParaRPr lang="zh-CN" altLang="en-US" sz="3600">
              <a:solidFill>
                <a:srgbClr val="F46BFB"/>
              </a:solidFill>
            </a:endParaRPr>
          </a:p>
          <a:p>
            <a:pPr lvl="1" eaLnBrk="1" hangingPunct="1">
              <a:buFont typeface="Wingdings" panose="05000000000000000000" pitchFamily="2" charset="2"/>
              <a:buNone/>
            </a:pPr>
            <a:r>
              <a:rPr lang="en-US" altLang="zh-CN" sz="3600"/>
              <a:t>1.4  </a:t>
            </a:r>
            <a:r>
              <a:rPr lang="zh-CN" altLang="en-US" sz="3600"/>
              <a:t>数据库系统的组成</a:t>
            </a:r>
            <a:endParaRPr lang="zh-CN" altLang="en-US" sz="3600"/>
          </a:p>
          <a:p>
            <a:pPr lvl="1" eaLnBrk="1" hangingPunct="1">
              <a:buFont typeface="Wingdings" panose="05000000000000000000" pitchFamily="2" charset="2"/>
              <a:buNone/>
            </a:pPr>
            <a:r>
              <a:rPr lang="en-US" altLang="zh-CN" sz="3600"/>
              <a:t>1.5  </a:t>
            </a:r>
            <a:r>
              <a:rPr lang="zh-CN" altLang="en-US" sz="3600"/>
              <a:t>数据库技术的研究领域</a:t>
            </a:r>
            <a:endParaRPr lang="zh-CN" altLang="en-US" sz="3600"/>
          </a:p>
          <a:p>
            <a:pPr lvl="1" eaLnBrk="1" hangingPunct="1">
              <a:buFont typeface="Wingdings" panose="05000000000000000000" pitchFamily="2" charset="2"/>
              <a:buNone/>
            </a:pPr>
            <a:r>
              <a:rPr lang="en-US" altLang="zh-CN" sz="3600"/>
              <a:t>1.6  </a:t>
            </a:r>
            <a:r>
              <a:rPr lang="zh-CN" altLang="en-US" sz="3600"/>
              <a:t>小结</a:t>
            </a:r>
            <a:endParaRPr lang="zh-CN" altLang="en-US" sz="3600"/>
          </a:p>
        </p:txBody>
      </p:sp>
      <p:sp>
        <p:nvSpPr>
          <p:cNvPr id="10854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52E0003C-B61D-4FA0-B220-78079B0E0B51}"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a:spLocks noGrp="1" noRot="1"/>
          </p:cNvSpPr>
          <p:nvPr>
            <p:ph idx="1"/>
          </p:nvPr>
        </p:nvSpPr>
        <p:spPr>
          <a:xfrm>
            <a:off x="609600" y="2060575"/>
            <a:ext cx="8153400" cy="4038600"/>
          </a:xfrm>
        </p:spPr>
        <p:txBody>
          <a:bodyPr/>
          <a:lstStyle/>
          <a:p>
            <a:pPr eaLnBrk="1" hangingPunct="1"/>
            <a:r>
              <a:rPr lang="zh-CN" altLang="en-US"/>
              <a:t>例：</a:t>
            </a:r>
            <a:r>
              <a:rPr lang="en-US" altLang="zh-CN"/>
              <a:t>R&lt;U,F&gt;,U={A,B,C,D},F={A-&gt;B,B-&gt;C,C-&gt;D,D-&gt;A}</a:t>
            </a:r>
            <a:r>
              <a:rPr lang="zh-CN" altLang="en-US"/>
              <a:t>判定分解</a:t>
            </a:r>
            <a:r>
              <a:rPr lang="el-GR" altLang="zh-CN">
                <a:latin typeface="宋体" panose="02010600030101010101" pitchFamily="2" charset="-122"/>
              </a:rPr>
              <a:t>ρ</a:t>
            </a:r>
            <a:r>
              <a:rPr lang="en-US" altLang="zh-CN">
                <a:latin typeface="宋体" panose="02010600030101010101" pitchFamily="2" charset="-122"/>
              </a:rPr>
              <a:t>={AB,BC,CD}</a:t>
            </a:r>
            <a:r>
              <a:rPr lang="zh-CN" altLang="en-US">
                <a:latin typeface="宋体" panose="02010600030101010101" pitchFamily="2" charset="-122"/>
              </a:rPr>
              <a:t>是否具有函数依赖保持性</a:t>
            </a:r>
            <a:endParaRPr lang="el-GR" altLang="zh-CN">
              <a:latin typeface="宋体" panose="02010600030101010101" pitchFamily="2" charset="-122"/>
            </a:endParaRPr>
          </a:p>
        </p:txBody>
      </p:sp>
      <p:sp>
        <p:nvSpPr>
          <p:cNvPr id="3" name="日期占位符 3"/>
          <p:cNvSpPr>
            <a:spLocks noGrp="1"/>
          </p:cNvSpPr>
          <p:nvPr>
            <p:ph type="dt" sz="quarter" idx="10"/>
          </p:nvPr>
        </p:nvSpPr>
        <p:spPr/>
        <p:txBody>
          <a:bodyPr/>
          <a:lstStyle/>
          <a:p>
            <a:pPr>
              <a:defRPr/>
            </a:pPr>
            <a:fld id="{C3CB9343-BD62-431A-988C-5B032C2E55C2}" type="datetime1">
              <a:rPr lang="zh-CN" altLang="en-US"/>
            </a:fld>
            <a:endParaRPr lang="en-US" altLang="zh-CN"/>
          </a:p>
        </p:txBody>
      </p:sp>
      <p:sp>
        <p:nvSpPr>
          <p:cNvPr id="146436"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p:cNvSpPr>
          <p:nvPr>
            <p:ph type="title"/>
          </p:nvPr>
        </p:nvSpPr>
        <p:spPr/>
        <p:txBody>
          <a:bodyPr/>
          <a:lstStyle/>
          <a:p>
            <a:pPr eaLnBrk="1" hangingPunct="1"/>
            <a:endParaRPr lang="zh-CN" altLang="zh-CN"/>
          </a:p>
        </p:txBody>
      </p:sp>
      <p:sp>
        <p:nvSpPr>
          <p:cNvPr id="551939" name="Rectangle 3"/>
          <p:cNvSpPr>
            <a:spLocks noGrp="1" noRot="1"/>
          </p:cNvSpPr>
          <p:nvPr>
            <p:ph idx="1"/>
          </p:nvPr>
        </p:nvSpPr>
        <p:spPr/>
        <p:txBody>
          <a:bodyPr/>
          <a:lstStyle/>
          <a:p>
            <a:pPr eaLnBrk="1" hangingPunct="1"/>
            <a:r>
              <a:rPr lang="zh-CN" altLang="en-US" sz="2800"/>
              <a:t>判定下列分解是否具有无损连接性和依赖保持性</a:t>
            </a:r>
            <a:endParaRPr lang="zh-CN" altLang="en-US" sz="2800"/>
          </a:p>
          <a:p>
            <a:pPr eaLnBrk="1" hangingPunct="1"/>
            <a:r>
              <a:rPr lang="en-US" altLang="zh-CN">
                <a:latin typeface="宋体" panose="02010600030101010101" pitchFamily="2" charset="-122"/>
              </a:rPr>
              <a:t>1.R(ABC),F={A-&gt;B}</a:t>
            </a:r>
            <a:r>
              <a:rPr lang="en-US" altLang="zh-CN"/>
              <a:t>   </a:t>
            </a:r>
            <a:r>
              <a:rPr lang="el-GR" altLang="zh-CN">
                <a:latin typeface="宋体" panose="02010600030101010101" pitchFamily="2" charset="-122"/>
              </a:rPr>
              <a:t>ρ</a:t>
            </a:r>
            <a:r>
              <a:rPr lang="en-US" altLang="zh-CN">
                <a:latin typeface="宋体" panose="02010600030101010101" pitchFamily="2" charset="-122"/>
              </a:rPr>
              <a:t>={AB,BC}</a:t>
            </a:r>
            <a:endParaRPr lang="en-US" altLang="zh-CN">
              <a:latin typeface="宋体" panose="02010600030101010101" pitchFamily="2" charset="-122"/>
            </a:endParaRPr>
          </a:p>
          <a:p>
            <a:pPr eaLnBrk="1" hangingPunct="1"/>
            <a:r>
              <a:rPr lang="en-US" altLang="zh-CN">
                <a:latin typeface="宋体" panose="02010600030101010101" pitchFamily="2" charset="-122"/>
              </a:rPr>
              <a:t>2.R(ABC),F={A-&gt;B,B-&gt;C} </a:t>
            </a:r>
            <a:r>
              <a:rPr lang="el-GR" altLang="zh-CN">
                <a:latin typeface="宋体" panose="02010600030101010101" pitchFamily="2" charset="-122"/>
              </a:rPr>
              <a:t>ρ</a:t>
            </a:r>
            <a:r>
              <a:rPr lang="en-US" altLang="zh-CN">
                <a:latin typeface="宋体" panose="02010600030101010101" pitchFamily="2" charset="-122"/>
              </a:rPr>
              <a:t>={AC,BC}</a:t>
            </a:r>
            <a:endParaRPr lang="en-US" altLang="zh-CN">
              <a:latin typeface="宋体" panose="02010600030101010101" pitchFamily="2" charset="-122"/>
            </a:endParaRPr>
          </a:p>
          <a:p>
            <a:pPr eaLnBrk="1" hangingPunct="1"/>
            <a:r>
              <a:rPr lang="en-US" altLang="zh-CN">
                <a:latin typeface="宋体" panose="02010600030101010101" pitchFamily="2" charset="-122"/>
              </a:rPr>
              <a:t>3.R(ABC),F={A-&gt;C,B-&gt;C} </a:t>
            </a:r>
            <a:r>
              <a:rPr lang="el-GR" altLang="zh-CN">
                <a:latin typeface="宋体" panose="02010600030101010101" pitchFamily="2" charset="-122"/>
              </a:rPr>
              <a:t>ρ</a:t>
            </a:r>
            <a:r>
              <a:rPr lang="en-US" altLang="zh-CN">
                <a:latin typeface="宋体" panose="02010600030101010101" pitchFamily="2" charset="-122"/>
              </a:rPr>
              <a:t>={AB,AC}</a:t>
            </a:r>
            <a:endParaRPr lang="el-GR" altLang="zh-CN">
              <a:latin typeface="宋体" panose="02010600030101010101" pitchFamily="2" charset="-122"/>
            </a:endParaRPr>
          </a:p>
          <a:p>
            <a:pPr eaLnBrk="1" hangingPunct="1"/>
            <a:endParaRPr lang="el-GR" altLang="zh-CN">
              <a:latin typeface="宋体" panose="02010600030101010101" pitchFamily="2" charset="-122"/>
            </a:endParaRPr>
          </a:p>
          <a:p>
            <a:pPr eaLnBrk="1" hangingPunct="1"/>
            <a:endParaRPr lang="el-GR" altLang="zh-CN">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8CE2D606-F814-45EA-8FCD-9F74870873EE}" type="datetime1">
              <a:rPr lang="zh-CN" altLang="en-US"/>
            </a:fld>
            <a:endParaRPr lang="en-US" altLang="zh-CN"/>
          </a:p>
        </p:txBody>
      </p:sp>
      <p:sp>
        <p:nvSpPr>
          <p:cNvPr id="1474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1939">
                                            <p:txEl>
                                              <p:pRg st="1" end="1"/>
                                            </p:txEl>
                                          </p:spTgt>
                                        </p:tgtEl>
                                        <p:attrNameLst>
                                          <p:attrName>style.visibility</p:attrName>
                                        </p:attrNameLst>
                                      </p:cBhvr>
                                      <p:to>
                                        <p:strVal val="visible"/>
                                      </p:to>
                                    </p:set>
                                    <p:animEffect transition="in" filter="blinds(horizontal)">
                                      <p:cBhvr>
                                        <p:cTn id="7" dur="500"/>
                                        <p:tgtEl>
                                          <p:spTgt spid="5519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1939">
                                            <p:txEl>
                                              <p:pRg st="2" end="2"/>
                                            </p:txEl>
                                          </p:spTgt>
                                        </p:tgtEl>
                                        <p:attrNameLst>
                                          <p:attrName>style.visibility</p:attrName>
                                        </p:attrNameLst>
                                      </p:cBhvr>
                                      <p:to>
                                        <p:strVal val="visible"/>
                                      </p:to>
                                    </p:set>
                                    <p:animEffect transition="in" filter="blinds(horizontal)">
                                      <p:cBhvr>
                                        <p:cTn id="12" dur="500"/>
                                        <p:tgtEl>
                                          <p:spTgt spid="5519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1939">
                                            <p:txEl>
                                              <p:pRg st="3" end="3"/>
                                            </p:txEl>
                                          </p:spTgt>
                                        </p:tgtEl>
                                        <p:attrNameLst>
                                          <p:attrName>style.visibility</p:attrName>
                                        </p:attrNameLst>
                                      </p:cBhvr>
                                      <p:to>
                                        <p:strVal val="visible"/>
                                      </p:to>
                                    </p:set>
                                    <p:animEffect transition="in" filter="blinds(horizontal)">
                                      <p:cBhvr>
                                        <p:cTn id="17" dur="500"/>
                                        <p:tgtEl>
                                          <p:spTgt spid="551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p:cNvSpPr>
          <p:nvPr>
            <p:ph type="title"/>
          </p:nvPr>
        </p:nvSpPr>
        <p:spPr/>
        <p:txBody>
          <a:bodyPr/>
          <a:lstStyle/>
          <a:p>
            <a:pPr eaLnBrk="1" hangingPunct="1"/>
            <a:r>
              <a:rPr lang="zh-CN" altLang="en-US" sz="4000">
                <a:ea typeface="黑体" panose="02010609060101010101" pitchFamily="49" charset="-122"/>
              </a:rPr>
              <a:t>算法</a:t>
            </a:r>
            <a:r>
              <a:rPr lang="en-US" altLang="zh-CN" sz="4000">
                <a:ea typeface="黑体" panose="02010609060101010101" pitchFamily="49" charset="-122"/>
              </a:rPr>
              <a:t>6</a:t>
            </a:r>
            <a:r>
              <a:rPr lang="en-US" altLang="zh-CN" sz="4000"/>
              <a:t>.3  </a:t>
            </a:r>
            <a:r>
              <a:rPr lang="zh-CN" altLang="en-US" sz="4000"/>
              <a:t>（合成法）转换为</a:t>
            </a:r>
            <a:r>
              <a:rPr lang="en-US" altLang="zh-CN" sz="4000"/>
              <a:t>3NF</a:t>
            </a:r>
            <a:r>
              <a:rPr lang="zh-CN" altLang="en-US" sz="4000"/>
              <a:t>的保持函数依赖的分解。</a:t>
            </a:r>
            <a:endParaRPr lang="zh-CN" altLang="en-US" sz="4000"/>
          </a:p>
        </p:txBody>
      </p:sp>
      <p:sp>
        <p:nvSpPr>
          <p:cNvPr id="552963" name="Rectangle 3"/>
          <p:cNvSpPr>
            <a:spLocks noGrp="1" noRot="1"/>
          </p:cNvSpPr>
          <p:nvPr>
            <p:ph idx="1"/>
          </p:nvPr>
        </p:nvSpPr>
        <p:spPr/>
        <p:txBody>
          <a:bodyPr/>
          <a:lstStyle/>
          <a:p>
            <a:pPr eaLnBrk="1" hangingPunct="1">
              <a:lnSpc>
                <a:spcPct val="80000"/>
              </a:lnSpc>
              <a:buFont typeface="Wingdings" panose="05000000000000000000" pitchFamily="2" charset="2"/>
              <a:buNone/>
            </a:pPr>
            <a:r>
              <a:rPr lang="zh-CN" altLang="en-US" sz="2800"/>
              <a:t>方法：</a:t>
            </a:r>
            <a:endParaRPr lang="zh-CN" altLang="en-US" sz="2800"/>
          </a:p>
          <a:p>
            <a:pPr eaLnBrk="1" hangingPunct="1">
              <a:lnSpc>
                <a:spcPct val="80000"/>
              </a:lnSpc>
              <a:buFont typeface="Wingdings" panose="05000000000000000000" pitchFamily="2" charset="2"/>
              <a:buNone/>
            </a:pPr>
            <a:r>
              <a:rPr lang="en-US" altLang="zh-CN" sz="2800"/>
              <a:t>1.</a:t>
            </a:r>
            <a:r>
              <a:rPr lang="zh-CN" altLang="en-US" sz="2800"/>
              <a:t>如果</a:t>
            </a:r>
            <a:r>
              <a:rPr lang="en-US" altLang="zh-CN" sz="2800"/>
              <a:t>F’</a:t>
            </a:r>
            <a:r>
              <a:rPr lang="zh-CN" altLang="en-US" sz="2800"/>
              <a:t>中有一个函数依赖</a:t>
            </a:r>
            <a:r>
              <a:rPr lang="en-US" altLang="zh-CN" sz="2800"/>
              <a:t>X-〉A</a:t>
            </a:r>
            <a:r>
              <a:rPr lang="zh-CN" altLang="en-US" sz="2800"/>
              <a:t>，且</a:t>
            </a:r>
            <a:r>
              <a:rPr lang="en-US" altLang="zh-CN" sz="2800"/>
              <a:t>XA=R</a:t>
            </a:r>
            <a:r>
              <a:rPr lang="zh-CN" altLang="en-US" sz="2800"/>
              <a:t>，则输出</a:t>
            </a:r>
            <a:r>
              <a:rPr lang="el-GR" altLang="zh-CN" sz="2800">
                <a:latin typeface="宋体" panose="02010600030101010101" pitchFamily="2" charset="-122"/>
              </a:rPr>
              <a:t>ρ</a:t>
            </a:r>
            <a:r>
              <a:rPr lang="en-US" altLang="zh-CN" sz="2800">
                <a:latin typeface="宋体" panose="02010600030101010101" pitchFamily="2" charset="-122"/>
              </a:rPr>
              <a:t>{R}</a:t>
            </a:r>
            <a:r>
              <a:rPr lang="zh-CN" altLang="en-US" sz="2800">
                <a:latin typeface="宋体" panose="02010600030101010101" pitchFamily="2" charset="-122"/>
              </a:rPr>
              <a:t>，转</a:t>
            </a:r>
            <a:r>
              <a:rPr lang="en-US" altLang="zh-CN" sz="2800">
                <a:latin typeface="宋体" panose="02010600030101010101" pitchFamily="2" charset="-122"/>
              </a:rPr>
              <a:t>4</a:t>
            </a:r>
            <a:r>
              <a:rPr lang="zh-CN" altLang="en-US" sz="2800">
                <a:latin typeface="宋体" panose="02010600030101010101" pitchFamily="2" charset="-122"/>
              </a:rPr>
              <a:t>。</a:t>
            </a:r>
            <a:endParaRPr lang="zh-CN" altLang="en-US" sz="2800">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2.</a:t>
            </a:r>
            <a:r>
              <a:rPr lang="zh-CN" altLang="en-US" sz="2800">
                <a:latin typeface="宋体" panose="02010600030101010101" pitchFamily="2" charset="-122"/>
              </a:rPr>
              <a:t>如果</a:t>
            </a:r>
            <a:r>
              <a:rPr lang="en-US" altLang="zh-CN" sz="2800">
                <a:latin typeface="宋体" panose="02010600030101010101" pitchFamily="2" charset="-122"/>
              </a:rPr>
              <a:t>R</a:t>
            </a:r>
            <a:r>
              <a:rPr lang="zh-CN" altLang="en-US" sz="2800">
                <a:latin typeface="宋体" panose="02010600030101010101" pitchFamily="2" charset="-122"/>
              </a:rPr>
              <a:t>中某些属性与</a:t>
            </a:r>
            <a:r>
              <a:rPr lang="en-US" altLang="zh-CN" sz="2800">
                <a:latin typeface="宋体" panose="02010600030101010101" pitchFamily="2" charset="-122"/>
              </a:rPr>
              <a:t>F’</a:t>
            </a:r>
            <a:r>
              <a:rPr lang="zh-CN" altLang="en-US" sz="2800">
                <a:latin typeface="宋体" panose="02010600030101010101" pitchFamily="2" charset="-122"/>
              </a:rPr>
              <a:t>中所有函数依赖的左部和右部都无关，则将它们构成一个关系模式，从</a:t>
            </a:r>
            <a:r>
              <a:rPr lang="en-US" altLang="zh-CN" sz="2800">
                <a:latin typeface="宋体" panose="02010600030101010101" pitchFamily="2" charset="-122"/>
              </a:rPr>
              <a:t>R</a:t>
            </a:r>
            <a:r>
              <a:rPr lang="zh-CN" altLang="en-US" sz="2800">
                <a:latin typeface="宋体" panose="02010600030101010101" pitchFamily="2" charset="-122"/>
              </a:rPr>
              <a:t>中将它们分离出去。</a:t>
            </a:r>
            <a:endParaRPr lang="zh-CN" altLang="en-US" sz="2800">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3.</a:t>
            </a:r>
            <a:r>
              <a:rPr lang="zh-CN" altLang="en-US" sz="2800">
                <a:latin typeface="宋体" panose="02010600030101010101" pitchFamily="2" charset="-122"/>
              </a:rPr>
              <a:t>对于</a:t>
            </a:r>
            <a:r>
              <a:rPr lang="en-US" altLang="zh-CN" sz="2800">
                <a:latin typeface="宋体" panose="02010600030101010101" pitchFamily="2" charset="-122"/>
              </a:rPr>
              <a:t>F’</a:t>
            </a:r>
            <a:r>
              <a:rPr lang="zh-CN" altLang="en-US" sz="2800">
                <a:latin typeface="宋体" panose="02010600030101010101" pitchFamily="2" charset="-122"/>
              </a:rPr>
              <a:t>中每一个</a:t>
            </a:r>
            <a:r>
              <a:rPr lang="en-US" altLang="zh-CN" sz="2800">
                <a:latin typeface="宋体" panose="02010600030101010101" pitchFamily="2" charset="-122"/>
              </a:rPr>
              <a:t>Xi-〉Ai</a:t>
            </a:r>
            <a:r>
              <a:rPr lang="zh-CN" altLang="en-US" sz="2800">
                <a:latin typeface="宋体" panose="02010600030101010101" pitchFamily="2" charset="-122"/>
              </a:rPr>
              <a:t>都构成一个关系模式</a:t>
            </a:r>
            <a:r>
              <a:rPr lang="en-US" altLang="zh-CN" sz="2800">
                <a:latin typeface="宋体" panose="02010600030101010101" pitchFamily="2" charset="-122"/>
              </a:rPr>
              <a:t>Ri=XiAi</a:t>
            </a:r>
            <a:r>
              <a:rPr lang="zh-CN" altLang="en-US" sz="2800">
                <a:latin typeface="宋体" panose="02010600030101010101" pitchFamily="2" charset="-122"/>
              </a:rPr>
              <a:t>。但是当</a:t>
            </a:r>
            <a:r>
              <a:rPr lang="en-US" altLang="zh-CN" sz="2800">
                <a:latin typeface="宋体" panose="02010600030101010101" pitchFamily="2" charset="-122"/>
              </a:rPr>
              <a:t>X-〉A1</a:t>
            </a:r>
            <a:r>
              <a:rPr lang="zh-CN" altLang="en-US" sz="2800">
                <a:latin typeface="宋体" panose="02010600030101010101" pitchFamily="2" charset="-122"/>
              </a:rPr>
              <a:t>，</a:t>
            </a:r>
            <a:r>
              <a:rPr lang="en-US" altLang="zh-CN" sz="2800">
                <a:latin typeface="宋体" panose="02010600030101010101" pitchFamily="2" charset="-122"/>
              </a:rPr>
              <a:t>…An</a:t>
            </a:r>
            <a:r>
              <a:rPr lang="zh-CN" altLang="en-US" sz="2800">
                <a:latin typeface="宋体" panose="02010600030101010101" pitchFamily="2" charset="-122"/>
              </a:rPr>
              <a:t>均属于</a:t>
            </a:r>
            <a:r>
              <a:rPr lang="en-US" altLang="zh-CN" sz="2800">
                <a:latin typeface="宋体" panose="02010600030101010101" pitchFamily="2" charset="-122"/>
              </a:rPr>
              <a:t>F</a:t>
            </a:r>
            <a:r>
              <a:rPr lang="zh-CN" altLang="en-US" sz="2800">
                <a:latin typeface="宋体" panose="02010600030101010101" pitchFamily="2" charset="-122"/>
              </a:rPr>
              <a:t>时，则使用模式</a:t>
            </a:r>
            <a:r>
              <a:rPr lang="en-US" altLang="zh-CN" sz="2800">
                <a:latin typeface="宋体" panose="02010600030101010101" pitchFamily="2" charset="-122"/>
              </a:rPr>
              <a:t>XA1…An</a:t>
            </a:r>
            <a:r>
              <a:rPr lang="zh-CN" altLang="en-US" sz="2800">
                <a:latin typeface="宋体" panose="02010600030101010101" pitchFamily="2" charset="-122"/>
              </a:rPr>
              <a:t>来代替</a:t>
            </a:r>
            <a:r>
              <a:rPr lang="en-US" altLang="zh-CN" sz="2800">
                <a:latin typeface="宋体" panose="02010600030101010101" pitchFamily="2" charset="-122"/>
              </a:rPr>
              <a:t>XAi</a:t>
            </a:r>
            <a:r>
              <a:rPr lang="zh-CN" altLang="en-US" sz="2800">
                <a:latin typeface="宋体" panose="02010600030101010101" pitchFamily="2" charset="-122"/>
              </a:rPr>
              <a:t>。</a:t>
            </a:r>
            <a:endParaRPr lang="zh-CN" altLang="en-US" sz="2800">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4.</a:t>
            </a:r>
            <a:r>
              <a:rPr lang="zh-CN" altLang="en-US" sz="2800">
                <a:latin typeface="宋体" panose="02010600030101010101" pitchFamily="2" charset="-122"/>
              </a:rPr>
              <a:t>停止分解，输入</a:t>
            </a:r>
            <a:r>
              <a:rPr lang="el-GR" altLang="zh-CN" sz="2800">
                <a:latin typeface="宋体" panose="02010600030101010101" pitchFamily="2" charset="-122"/>
              </a:rPr>
              <a:t>ρ</a:t>
            </a:r>
            <a:r>
              <a:rPr lang="zh-CN" altLang="el-GR" sz="2800">
                <a:latin typeface="宋体" panose="02010600030101010101" pitchFamily="2" charset="-122"/>
              </a:rPr>
              <a:t>。</a:t>
            </a:r>
            <a:endParaRPr lang="zh-CN" altLang="en-US" sz="2800">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D8677182-C69A-44C2-AEB0-B1475A612AB4}" type="datetime1">
              <a:rPr lang="zh-CN" altLang="en-US"/>
            </a:fld>
            <a:endParaRPr lang="en-US" altLang="zh-CN"/>
          </a:p>
        </p:txBody>
      </p:sp>
      <p:sp>
        <p:nvSpPr>
          <p:cNvPr id="148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63">
                                            <p:txEl>
                                              <p:pRg st="1" end="1"/>
                                            </p:txEl>
                                          </p:spTgt>
                                        </p:tgtEl>
                                        <p:attrNameLst>
                                          <p:attrName>style.visibility</p:attrName>
                                        </p:attrNameLst>
                                      </p:cBhvr>
                                      <p:to>
                                        <p:strVal val="visible"/>
                                      </p:to>
                                    </p:set>
                                    <p:animEffect transition="in" filter="blinds(horizontal)">
                                      <p:cBhvr>
                                        <p:cTn id="7" dur="500"/>
                                        <p:tgtEl>
                                          <p:spTgt spid="5529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2963">
                                            <p:txEl>
                                              <p:pRg st="2" end="2"/>
                                            </p:txEl>
                                          </p:spTgt>
                                        </p:tgtEl>
                                        <p:attrNameLst>
                                          <p:attrName>style.visibility</p:attrName>
                                        </p:attrNameLst>
                                      </p:cBhvr>
                                      <p:to>
                                        <p:strVal val="visible"/>
                                      </p:to>
                                    </p:set>
                                    <p:animEffect transition="in" filter="blinds(horizontal)">
                                      <p:cBhvr>
                                        <p:cTn id="12" dur="500"/>
                                        <p:tgtEl>
                                          <p:spTgt spid="5529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2963">
                                            <p:txEl>
                                              <p:pRg st="3" end="3"/>
                                            </p:txEl>
                                          </p:spTgt>
                                        </p:tgtEl>
                                        <p:attrNameLst>
                                          <p:attrName>style.visibility</p:attrName>
                                        </p:attrNameLst>
                                      </p:cBhvr>
                                      <p:to>
                                        <p:strVal val="visible"/>
                                      </p:to>
                                    </p:set>
                                    <p:animEffect transition="in" filter="blinds(horizontal)">
                                      <p:cBhvr>
                                        <p:cTn id="17" dur="500"/>
                                        <p:tgtEl>
                                          <p:spTgt spid="55296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2963">
                                            <p:txEl>
                                              <p:pRg st="4" end="4"/>
                                            </p:txEl>
                                          </p:spTgt>
                                        </p:tgtEl>
                                        <p:attrNameLst>
                                          <p:attrName>style.visibility</p:attrName>
                                        </p:attrNameLst>
                                      </p:cBhvr>
                                      <p:to>
                                        <p:strVal val="visible"/>
                                      </p:to>
                                    </p:set>
                                    <p:animEffect transition="in" filter="blinds(horizontal)">
                                      <p:cBhvr>
                                        <p:cTn id="22" dur="500"/>
                                        <p:tgtEl>
                                          <p:spTgt spid="5529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p:cNvSpPr>
          <p:nvPr>
            <p:ph type="title"/>
          </p:nvPr>
        </p:nvSpPr>
        <p:spPr/>
        <p:txBody>
          <a:bodyPr/>
          <a:lstStyle/>
          <a:p>
            <a:pPr eaLnBrk="1" hangingPunct="1"/>
            <a:endParaRPr lang="zh-CN" altLang="zh-CN"/>
          </a:p>
        </p:txBody>
      </p:sp>
      <p:sp>
        <p:nvSpPr>
          <p:cNvPr id="563203" name="Rectangle 3"/>
          <p:cNvSpPr>
            <a:spLocks noGrp="1" noRot="1"/>
          </p:cNvSpPr>
          <p:nvPr>
            <p:ph idx="1"/>
          </p:nvPr>
        </p:nvSpPr>
        <p:spPr>
          <a:xfrm>
            <a:off x="179388" y="2060575"/>
            <a:ext cx="8534400" cy="3894138"/>
          </a:xfrm>
        </p:spPr>
        <p:txBody>
          <a:bodyPr/>
          <a:lstStyle/>
          <a:p>
            <a:pPr eaLnBrk="1" hangingPunct="1">
              <a:lnSpc>
                <a:spcPct val="90000"/>
              </a:lnSpc>
            </a:pPr>
            <a:r>
              <a:rPr lang="zh-CN" altLang="en-US"/>
              <a:t>例：</a:t>
            </a:r>
            <a:r>
              <a:rPr lang="en-US" altLang="zh-CN"/>
              <a:t>S(Sno,Sname,Sage,Ssex,Sdept,Deptname,Cno,Grade)</a:t>
            </a:r>
            <a:endParaRPr lang="en-US" altLang="zh-CN"/>
          </a:p>
          <a:p>
            <a:pPr eaLnBrk="1" hangingPunct="1">
              <a:lnSpc>
                <a:spcPct val="90000"/>
              </a:lnSpc>
              <a:buFont typeface="Wingdings" panose="05000000000000000000" pitchFamily="2" charset="2"/>
              <a:buNone/>
            </a:pPr>
            <a:r>
              <a:rPr lang="en-US" altLang="zh-CN"/>
              <a:t>	F={Sno-&gt;Sname,Sno-&gt;Sage,Sno-&gt;Ssex,Sno-&gt;Sdept,Sdept-&gt;Deptname,(Sno,Cno)-&gt;Grade}</a:t>
            </a:r>
            <a:endParaRPr lang="en-US" altLang="zh-CN"/>
          </a:p>
          <a:p>
            <a:pPr eaLnBrk="1" hangingPunct="1">
              <a:lnSpc>
                <a:spcPct val="90000"/>
              </a:lnSpc>
              <a:buFont typeface="Wingdings" panose="05000000000000000000" pitchFamily="2" charset="2"/>
              <a:buNone/>
            </a:pPr>
            <a:r>
              <a:rPr lang="el-GR" altLang="zh-CN">
                <a:latin typeface="宋体" panose="02010600030101010101" pitchFamily="2" charset="-122"/>
              </a:rPr>
              <a:t>ρ</a:t>
            </a:r>
            <a:r>
              <a:rPr lang="en-US" altLang="zh-CN">
                <a:latin typeface="宋体" panose="02010600030101010101" pitchFamily="2" charset="-122"/>
              </a:rPr>
              <a:t>={(Sno,Sname,Sage,Ssex,Sdept),(Sdept,Deptname),(Sno,Cno,Grade)}</a:t>
            </a:r>
            <a:endParaRPr lang="en-US" altLang="zh-CN"/>
          </a:p>
        </p:txBody>
      </p:sp>
      <p:sp>
        <p:nvSpPr>
          <p:cNvPr id="4" name="日期占位符 3"/>
          <p:cNvSpPr>
            <a:spLocks noGrp="1"/>
          </p:cNvSpPr>
          <p:nvPr>
            <p:ph type="dt" sz="quarter" idx="10"/>
          </p:nvPr>
        </p:nvSpPr>
        <p:spPr/>
        <p:txBody>
          <a:bodyPr/>
          <a:lstStyle/>
          <a:p>
            <a:pPr>
              <a:defRPr/>
            </a:pPr>
            <a:fld id="{13D9ABBF-360B-4A4B-9574-86E85AA714F3}" type="datetime1">
              <a:rPr lang="zh-CN" altLang="en-US"/>
            </a:fld>
            <a:endParaRPr lang="en-US" altLang="zh-CN"/>
          </a:p>
        </p:txBody>
      </p:sp>
      <p:sp>
        <p:nvSpPr>
          <p:cNvPr id="149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03">
                                            <p:txEl>
                                              <p:pRg st="2" end="2"/>
                                            </p:txEl>
                                          </p:spTgt>
                                        </p:tgtEl>
                                        <p:attrNameLst>
                                          <p:attrName>style.visibility</p:attrName>
                                        </p:attrNameLst>
                                      </p:cBhvr>
                                      <p:to>
                                        <p:strVal val="visible"/>
                                      </p:to>
                                    </p:set>
                                    <p:animEffect transition="in" filter="blinds(horizontal)">
                                      <p:cBhvr>
                                        <p:cTn id="7" dur="500"/>
                                        <p:tgtEl>
                                          <p:spTgt spid="5632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p:cNvSpPr>
          <p:nvPr>
            <p:ph type="title"/>
          </p:nvPr>
        </p:nvSpPr>
        <p:spPr/>
        <p:txBody>
          <a:bodyPr/>
          <a:lstStyle/>
          <a:p>
            <a:pPr eaLnBrk="1" hangingPunct="1"/>
            <a:r>
              <a:rPr lang="zh-CN" altLang="en-US" sz="4000"/>
              <a:t>算法</a:t>
            </a:r>
            <a:r>
              <a:rPr lang="en-US" altLang="zh-CN" sz="4000"/>
              <a:t>6.4 </a:t>
            </a:r>
            <a:r>
              <a:rPr lang="zh-CN" altLang="en-US" sz="4000"/>
              <a:t>转换为</a:t>
            </a:r>
            <a:r>
              <a:rPr lang="en-US" altLang="zh-CN" sz="4000"/>
              <a:t>3NF</a:t>
            </a:r>
            <a:r>
              <a:rPr lang="zh-CN" altLang="en-US" sz="4000"/>
              <a:t>既有无损连接性又保持函数依赖的分解</a:t>
            </a:r>
            <a:endParaRPr lang="zh-CN" altLang="en-US" sz="4000"/>
          </a:p>
        </p:txBody>
      </p:sp>
      <p:sp>
        <p:nvSpPr>
          <p:cNvPr id="553987" name="Rectangle 3"/>
          <p:cNvSpPr>
            <a:spLocks noGrp="1" noRot="1"/>
          </p:cNvSpPr>
          <p:nvPr>
            <p:ph idx="1"/>
          </p:nvPr>
        </p:nvSpPr>
        <p:spPr/>
        <p:txBody>
          <a:bodyPr/>
          <a:lstStyle/>
          <a:p>
            <a:pPr eaLnBrk="1" hangingPunct="1"/>
            <a:r>
              <a:rPr lang="zh-CN" altLang="en-US"/>
              <a:t>把</a:t>
            </a:r>
            <a:r>
              <a:rPr lang="en-US" altLang="zh-CN"/>
              <a:t>R</a:t>
            </a:r>
            <a:r>
              <a:rPr lang="zh-CN" altLang="en-US"/>
              <a:t>分解成</a:t>
            </a:r>
            <a:r>
              <a:rPr lang="en-US" altLang="zh-CN"/>
              <a:t>3NF</a:t>
            </a:r>
            <a:r>
              <a:rPr lang="zh-CN" altLang="en-US"/>
              <a:t>，保持</a:t>
            </a:r>
            <a:r>
              <a:rPr lang="en-US" altLang="zh-CN"/>
              <a:t>FD</a:t>
            </a:r>
            <a:endParaRPr lang="en-US" altLang="zh-CN"/>
          </a:p>
          <a:p>
            <a:pPr eaLnBrk="1" hangingPunct="1"/>
            <a:r>
              <a:rPr lang="en-US" altLang="zh-CN"/>
              <a:t>1.</a:t>
            </a:r>
            <a:r>
              <a:rPr lang="zh-CN" altLang="en-US"/>
              <a:t>分析</a:t>
            </a:r>
            <a:r>
              <a:rPr lang="el-GR" altLang="zh-CN">
                <a:latin typeface="宋体" panose="02010600030101010101" pitchFamily="2" charset="-122"/>
              </a:rPr>
              <a:t>ρ</a:t>
            </a:r>
            <a:r>
              <a:rPr lang="zh-CN" altLang="el-GR">
                <a:latin typeface="宋体" panose="02010600030101010101" pitchFamily="2" charset="-122"/>
              </a:rPr>
              <a:t>是否无损。</a:t>
            </a:r>
            <a:endParaRPr lang="zh-CN" altLang="en-US">
              <a:latin typeface="宋体" panose="02010600030101010101" pitchFamily="2" charset="-122"/>
            </a:endParaRPr>
          </a:p>
          <a:p>
            <a:pPr eaLnBrk="1" hangingPunct="1"/>
            <a:r>
              <a:rPr lang="el-GR" altLang="zh-CN">
                <a:latin typeface="宋体" panose="02010600030101010101" pitchFamily="2" charset="-122"/>
              </a:rPr>
              <a:t>2</a:t>
            </a:r>
            <a:r>
              <a:rPr lang="en-US" altLang="zh-CN">
                <a:latin typeface="宋体" panose="02010600030101010101" pitchFamily="2" charset="-122"/>
              </a:rPr>
              <a:t>.</a:t>
            </a:r>
            <a:r>
              <a:rPr lang="zh-CN" altLang="en-US">
                <a:latin typeface="宋体" panose="02010600030101010101" pitchFamily="2" charset="-122"/>
              </a:rPr>
              <a:t>若是则转</a:t>
            </a:r>
            <a:r>
              <a:rPr lang="en-US" altLang="zh-CN">
                <a:latin typeface="宋体" panose="02010600030101010101" pitchFamily="2" charset="-122"/>
              </a:rPr>
              <a:t>4</a:t>
            </a:r>
            <a:r>
              <a:rPr lang="zh-CN" altLang="en-US">
                <a:latin typeface="宋体" panose="02010600030101010101" pitchFamily="2" charset="-122"/>
              </a:rPr>
              <a:t>。</a:t>
            </a:r>
            <a:endParaRPr lang="zh-CN" altLang="en-US">
              <a:latin typeface="宋体" panose="02010600030101010101" pitchFamily="2" charset="-122"/>
            </a:endParaRPr>
          </a:p>
          <a:p>
            <a:pPr eaLnBrk="1" hangingPunct="1"/>
            <a:r>
              <a:rPr lang="en-US" altLang="zh-CN">
                <a:latin typeface="宋体" panose="02010600030101010101" pitchFamily="2" charset="-122"/>
              </a:rPr>
              <a:t>3. </a:t>
            </a:r>
            <a:r>
              <a:rPr lang="el-GR" altLang="zh-CN">
                <a:latin typeface="宋体" panose="02010600030101010101" pitchFamily="2" charset="-122"/>
              </a:rPr>
              <a:t>ρ</a:t>
            </a:r>
            <a:r>
              <a:rPr lang="en-US" altLang="zh-CN">
                <a:latin typeface="宋体" panose="02010600030101010101" pitchFamily="2" charset="-122"/>
              </a:rPr>
              <a:t>= </a:t>
            </a:r>
            <a:r>
              <a:rPr lang="el-GR" altLang="zh-CN">
                <a:latin typeface="宋体" panose="02010600030101010101" pitchFamily="2" charset="-122"/>
              </a:rPr>
              <a:t>ρ∪</a:t>
            </a:r>
            <a:r>
              <a:rPr lang="en-US" altLang="zh-CN">
                <a:latin typeface="宋体" panose="02010600030101010101" pitchFamily="2" charset="-122"/>
              </a:rPr>
              <a:t>{X}</a:t>
            </a:r>
            <a:r>
              <a:rPr lang="zh-CN" altLang="en-US">
                <a:latin typeface="宋体" panose="02010600030101010101" pitchFamily="2" charset="-122"/>
              </a:rPr>
              <a:t>，</a:t>
            </a:r>
            <a:r>
              <a:rPr lang="en-US" altLang="zh-CN">
                <a:latin typeface="宋体" panose="02010600030101010101" pitchFamily="2" charset="-122"/>
              </a:rPr>
              <a:t>X</a:t>
            </a:r>
            <a:r>
              <a:rPr lang="zh-CN" altLang="en-US">
                <a:latin typeface="宋体" panose="02010600030101010101" pitchFamily="2" charset="-122"/>
              </a:rPr>
              <a:t>是</a:t>
            </a:r>
            <a:r>
              <a:rPr lang="en-US" altLang="zh-CN">
                <a:latin typeface="宋体" panose="02010600030101010101" pitchFamily="2" charset="-122"/>
              </a:rPr>
              <a:t>R</a:t>
            </a:r>
            <a:r>
              <a:rPr lang="zh-CN" altLang="en-US">
                <a:latin typeface="宋体" panose="02010600030101010101" pitchFamily="2" charset="-122"/>
              </a:rPr>
              <a:t>的码。</a:t>
            </a:r>
            <a:endParaRPr lang="zh-CN" altLang="en-US">
              <a:latin typeface="宋体" panose="02010600030101010101" pitchFamily="2" charset="-122"/>
            </a:endParaRPr>
          </a:p>
          <a:p>
            <a:pPr eaLnBrk="1" hangingPunct="1"/>
            <a:r>
              <a:rPr lang="en-US" altLang="zh-CN">
                <a:latin typeface="宋体" panose="02010600030101010101" pitchFamily="2" charset="-122"/>
              </a:rPr>
              <a:t>4.</a:t>
            </a:r>
            <a:r>
              <a:rPr lang="zh-CN" altLang="en-US">
                <a:latin typeface="宋体" panose="02010600030101010101" pitchFamily="2" charset="-122"/>
              </a:rPr>
              <a:t>输出</a:t>
            </a:r>
            <a:r>
              <a:rPr lang="el-GR" altLang="zh-CN">
                <a:latin typeface="宋体" panose="02010600030101010101" pitchFamily="2" charset="-122"/>
              </a:rPr>
              <a:t>ρ</a:t>
            </a:r>
            <a:r>
              <a:rPr lang="zh-CN" altLang="el-GR">
                <a:latin typeface="宋体" panose="02010600030101010101" pitchFamily="2" charset="-122"/>
              </a:rPr>
              <a:t>。</a:t>
            </a:r>
            <a:endParaRPr lang="zh-CN" altLang="en-US">
              <a:latin typeface="宋体" panose="02010600030101010101" pitchFamily="2" charset="-122"/>
            </a:endParaRPr>
          </a:p>
          <a:p>
            <a:pPr eaLnBrk="1" hangingPunct="1"/>
            <a:endParaRPr lang="zh-CN" altLang="el-GR">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EA2D206D-EAD8-431C-AC04-46F88A5D773B}" type="datetime1">
              <a:rPr lang="zh-CN" altLang="en-US"/>
            </a:fld>
            <a:endParaRPr lang="en-US" altLang="zh-CN"/>
          </a:p>
        </p:txBody>
      </p:sp>
      <p:sp>
        <p:nvSpPr>
          <p:cNvPr id="150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blinds(horizontal)">
                                      <p:cBhvr>
                                        <p:cTn id="7" dur="500"/>
                                        <p:tgtEl>
                                          <p:spTgt spid="553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3987">
                                            <p:txEl>
                                              <p:pRg st="1" end="1"/>
                                            </p:txEl>
                                          </p:spTgt>
                                        </p:tgtEl>
                                        <p:attrNameLst>
                                          <p:attrName>style.visibility</p:attrName>
                                        </p:attrNameLst>
                                      </p:cBhvr>
                                      <p:to>
                                        <p:strVal val="visible"/>
                                      </p:to>
                                    </p:set>
                                    <p:animEffect transition="in" filter="blinds(horizontal)">
                                      <p:cBhvr>
                                        <p:cTn id="12" dur="500"/>
                                        <p:tgtEl>
                                          <p:spTgt spid="5539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3987">
                                            <p:txEl>
                                              <p:pRg st="2" end="2"/>
                                            </p:txEl>
                                          </p:spTgt>
                                        </p:tgtEl>
                                        <p:attrNameLst>
                                          <p:attrName>style.visibility</p:attrName>
                                        </p:attrNameLst>
                                      </p:cBhvr>
                                      <p:to>
                                        <p:strVal val="visible"/>
                                      </p:to>
                                    </p:set>
                                    <p:animEffect transition="in" filter="blinds(horizontal)">
                                      <p:cBhvr>
                                        <p:cTn id="17" dur="500"/>
                                        <p:tgtEl>
                                          <p:spTgt spid="5539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3987">
                                            <p:txEl>
                                              <p:pRg st="3" end="3"/>
                                            </p:txEl>
                                          </p:spTgt>
                                        </p:tgtEl>
                                        <p:attrNameLst>
                                          <p:attrName>style.visibility</p:attrName>
                                        </p:attrNameLst>
                                      </p:cBhvr>
                                      <p:to>
                                        <p:strVal val="visible"/>
                                      </p:to>
                                    </p:set>
                                    <p:animEffect transition="in" filter="blinds(horizontal)">
                                      <p:cBhvr>
                                        <p:cTn id="22" dur="500"/>
                                        <p:tgtEl>
                                          <p:spTgt spid="5539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3987">
                                            <p:txEl>
                                              <p:pRg st="4" end="4"/>
                                            </p:txEl>
                                          </p:spTgt>
                                        </p:tgtEl>
                                        <p:attrNameLst>
                                          <p:attrName>style.visibility</p:attrName>
                                        </p:attrNameLst>
                                      </p:cBhvr>
                                      <p:to>
                                        <p:strVal val="visible"/>
                                      </p:to>
                                    </p:set>
                                    <p:animEffect transition="in" filter="blinds(horizontal)">
                                      <p:cBhvr>
                                        <p:cTn id="27" dur="500"/>
                                        <p:tgtEl>
                                          <p:spTgt spid="553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p:cNvSpPr>
          <p:nvPr>
            <p:ph type="title"/>
          </p:nvPr>
        </p:nvSpPr>
        <p:spPr/>
        <p:txBody>
          <a:bodyPr/>
          <a:lstStyle/>
          <a:p>
            <a:pPr eaLnBrk="1" hangingPunct="1"/>
            <a:endParaRPr lang="zh-CN" altLang="zh-CN"/>
          </a:p>
        </p:txBody>
      </p:sp>
      <p:sp>
        <p:nvSpPr>
          <p:cNvPr id="565251" name="Rectangle 3"/>
          <p:cNvSpPr>
            <a:spLocks noGrp="1" noRot="1"/>
          </p:cNvSpPr>
          <p:nvPr>
            <p:ph idx="1"/>
          </p:nvPr>
        </p:nvSpPr>
        <p:spPr>
          <a:xfrm>
            <a:off x="179388" y="2060575"/>
            <a:ext cx="8534400" cy="3894138"/>
          </a:xfrm>
        </p:spPr>
        <p:txBody>
          <a:bodyPr/>
          <a:lstStyle/>
          <a:p>
            <a:pPr eaLnBrk="1" hangingPunct="1">
              <a:lnSpc>
                <a:spcPct val="90000"/>
              </a:lnSpc>
            </a:pPr>
            <a:r>
              <a:rPr lang="zh-CN" altLang="en-US"/>
              <a:t>例：</a:t>
            </a:r>
            <a:r>
              <a:rPr lang="en-US" altLang="zh-CN"/>
              <a:t>S(Sno,Sname,Sage,Ssex,Sdept,Deptname,Cno,Grade)</a:t>
            </a:r>
            <a:endParaRPr lang="en-US" altLang="zh-CN"/>
          </a:p>
          <a:p>
            <a:pPr eaLnBrk="1" hangingPunct="1">
              <a:lnSpc>
                <a:spcPct val="90000"/>
              </a:lnSpc>
              <a:buFont typeface="Wingdings" panose="05000000000000000000" pitchFamily="2" charset="2"/>
              <a:buNone/>
            </a:pPr>
            <a:r>
              <a:rPr lang="en-US" altLang="zh-CN"/>
              <a:t>	F={Sno-&gt;Sname,Sno-&gt;Sage,Sno-&gt;Ssex,Sno-&gt;Sdept,Sdept-&gt;Deptname,(Sno,Cno)-&gt;Grade}</a:t>
            </a:r>
            <a:endParaRPr lang="en-US" altLang="zh-CN"/>
          </a:p>
          <a:p>
            <a:pPr eaLnBrk="1" hangingPunct="1">
              <a:lnSpc>
                <a:spcPct val="90000"/>
              </a:lnSpc>
              <a:buFont typeface="Wingdings" panose="05000000000000000000" pitchFamily="2" charset="2"/>
              <a:buNone/>
            </a:pPr>
            <a:r>
              <a:rPr lang="el-GR" altLang="zh-CN">
                <a:latin typeface="宋体" panose="02010600030101010101" pitchFamily="2" charset="-122"/>
              </a:rPr>
              <a:t>ρ</a:t>
            </a:r>
            <a:r>
              <a:rPr lang="en-US" altLang="zh-CN">
                <a:latin typeface="宋体" panose="02010600030101010101" pitchFamily="2" charset="-122"/>
              </a:rPr>
              <a:t>={(Sno,Sname,Sage,Ssex,Sdept),(Sdept,Deptname),(Sno,Cno,Grade)}</a:t>
            </a:r>
            <a:endParaRPr lang="en-US" altLang="zh-CN"/>
          </a:p>
        </p:txBody>
      </p:sp>
      <p:sp>
        <p:nvSpPr>
          <p:cNvPr id="4" name="日期占位符 3"/>
          <p:cNvSpPr>
            <a:spLocks noGrp="1"/>
          </p:cNvSpPr>
          <p:nvPr>
            <p:ph type="dt" sz="quarter" idx="10"/>
          </p:nvPr>
        </p:nvSpPr>
        <p:spPr/>
        <p:txBody>
          <a:bodyPr/>
          <a:lstStyle/>
          <a:p>
            <a:pPr>
              <a:defRPr/>
            </a:pPr>
            <a:fld id="{F8FA4DF5-1B3D-490B-A4E7-CF64FD56A64E}" type="datetime1">
              <a:rPr lang="zh-CN" altLang="en-US"/>
            </a:fld>
            <a:endParaRPr lang="en-US" altLang="zh-CN"/>
          </a:p>
        </p:txBody>
      </p:sp>
      <p:sp>
        <p:nvSpPr>
          <p:cNvPr id="1515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5251">
                                            <p:txEl>
                                              <p:pRg st="2" end="2"/>
                                            </p:txEl>
                                          </p:spTgt>
                                        </p:tgtEl>
                                        <p:attrNameLst>
                                          <p:attrName>style.visibility</p:attrName>
                                        </p:attrNameLst>
                                      </p:cBhvr>
                                      <p:to>
                                        <p:strVal val="visible"/>
                                      </p:to>
                                    </p:set>
                                    <p:animEffect transition="in" filter="blinds(horizontal)">
                                      <p:cBhvr>
                                        <p:cTn id="7" dur="500"/>
                                        <p:tgtEl>
                                          <p:spTgt spid="5652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p:cNvSpPr>
          <p:nvPr>
            <p:ph type="title"/>
          </p:nvPr>
        </p:nvSpPr>
        <p:spPr/>
        <p:txBody>
          <a:bodyPr/>
          <a:lstStyle/>
          <a:p>
            <a:pPr eaLnBrk="1" hangingPunct="1"/>
            <a:r>
              <a:rPr lang="zh-CN" altLang="en-US" sz="4000">
                <a:ea typeface="黑体" panose="02010609060101010101" pitchFamily="49" charset="-122"/>
              </a:rPr>
              <a:t>算法</a:t>
            </a:r>
            <a:r>
              <a:rPr lang="en-US" altLang="zh-CN" sz="4000">
                <a:ea typeface="黑体" panose="02010609060101010101" pitchFamily="49" charset="-122"/>
              </a:rPr>
              <a:t>6</a:t>
            </a:r>
            <a:r>
              <a:rPr lang="en-US" altLang="zh-CN" sz="4000"/>
              <a:t>.5  </a:t>
            </a:r>
            <a:r>
              <a:rPr lang="zh-CN" altLang="en-US" sz="4000"/>
              <a:t>转换为</a:t>
            </a:r>
            <a:r>
              <a:rPr lang="en-US" altLang="zh-CN" sz="4000"/>
              <a:t>BCNF</a:t>
            </a:r>
            <a:r>
              <a:rPr lang="zh-CN" altLang="en-US" sz="4000"/>
              <a:t>的无损连接分解（分解法）</a:t>
            </a:r>
            <a:endParaRPr lang="zh-CN" altLang="en-US" sz="4000"/>
          </a:p>
        </p:txBody>
      </p:sp>
      <p:sp>
        <p:nvSpPr>
          <p:cNvPr id="555011" name="Rectangle 3"/>
          <p:cNvSpPr>
            <a:spLocks noGrp="1" noRot="1"/>
          </p:cNvSpPr>
          <p:nvPr>
            <p:ph idx="1"/>
          </p:nvPr>
        </p:nvSpPr>
        <p:spPr/>
        <p:txBody>
          <a:bodyPr/>
          <a:lstStyle/>
          <a:p>
            <a:pPr eaLnBrk="1" hangingPunct="1">
              <a:lnSpc>
                <a:spcPct val="80000"/>
              </a:lnSpc>
              <a:buFont typeface="Wingdings" panose="05000000000000000000" pitchFamily="2" charset="2"/>
              <a:buNone/>
            </a:pPr>
            <a:r>
              <a:rPr lang="zh-CN" altLang="en-US" sz="2800">
                <a:latin typeface="宋体" panose="02010600030101010101" pitchFamily="2" charset="-122"/>
              </a:rPr>
              <a:t>方法：</a:t>
            </a:r>
            <a:endParaRPr lang="zh-CN" altLang="en-US" sz="2800">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1.</a:t>
            </a:r>
            <a:r>
              <a:rPr lang="zh-CN" altLang="en-US" sz="2800">
                <a:latin typeface="宋体" panose="02010600030101010101" pitchFamily="2" charset="-122"/>
              </a:rPr>
              <a:t>置初值</a:t>
            </a:r>
            <a:r>
              <a:rPr lang="el-GR" altLang="zh-CN" sz="2800">
                <a:latin typeface="宋体" panose="02010600030101010101" pitchFamily="2" charset="-122"/>
              </a:rPr>
              <a:t>ρ</a:t>
            </a:r>
            <a:r>
              <a:rPr lang="en-US" altLang="zh-CN" sz="2800">
                <a:latin typeface="宋体" panose="02010600030101010101" pitchFamily="2" charset="-122"/>
              </a:rPr>
              <a:t>={R}</a:t>
            </a:r>
            <a:r>
              <a:rPr lang="zh-CN" altLang="en-US" sz="2800">
                <a:latin typeface="宋体" panose="02010600030101010101" pitchFamily="2" charset="-122"/>
              </a:rPr>
              <a:t>。</a:t>
            </a:r>
            <a:endParaRPr lang="zh-CN" altLang="en-US" sz="2800">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2.</a:t>
            </a:r>
            <a:r>
              <a:rPr lang="zh-CN" altLang="en-US" sz="2800">
                <a:latin typeface="宋体" panose="02010600030101010101" pitchFamily="2" charset="-122"/>
              </a:rPr>
              <a:t>如果</a:t>
            </a:r>
            <a:r>
              <a:rPr lang="el-GR" altLang="zh-CN" sz="2800">
                <a:latin typeface="宋体" panose="02010600030101010101" pitchFamily="2" charset="-122"/>
              </a:rPr>
              <a:t>ρ</a:t>
            </a:r>
            <a:r>
              <a:rPr lang="zh-CN" altLang="el-GR" sz="2800">
                <a:latin typeface="宋体" panose="02010600030101010101" pitchFamily="2" charset="-122"/>
              </a:rPr>
              <a:t>中所有关系模式已是</a:t>
            </a:r>
            <a:r>
              <a:rPr lang="el-GR" altLang="zh-CN" sz="2800">
                <a:latin typeface="宋体" panose="02010600030101010101" pitchFamily="2" charset="-122"/>
              </a:rPr>
              <a:t>BCNF</a:t>
            </a:r>
            <a:r>
              <a:rPr lang="zh-CN" altLang="el-GR" sz="2800">
                <a:latin typeface="宋体" panose="02010600030101010101" pitchFamily="2" charset="-122"/>
              </a:rPr>
              <a:t>转</a:t>
            </a:r>
            <a:r>
              <a:rPr lang="el-GR" altLang="zh-CN" sz="2800">
                <a:latin typeface="宋体" panose="02010600030101010101" pitchFamily="2" charset="-122"/>
              </a:rPr>
              <a:t>4</a:t>
            </a:r>
            <a:r>
              <a:rPr lang="zh-CN" altLang="el-GR" sz="2800">
                <a:latin typeface="宋体" panose="02010600030101010101" pitchFamily="2" charset="-122"/>
              </a:rPr>
              <a:t>。否则在</a:t>
            </a:r>
            <a:r>
              <a:rPr lang="el-GR" altLang="zh-CN" sz="2800">
                <a:latin typeface="宋体" panose="02010600030101010101" pitchFamily="2" charset="-122"/>
              </a:rPr>
              <a:t>ρ</a:t>
            </a:r>
            <a:r>
              <a:rPr lang="zh-CN" altLang="el-GR" sz="2800">
                <a:latin typeface="宋体" panose="02010600030101010101" pitchFamily="2" charset="-122"/>
              </a:rPr>
              <a:t>中找出非</a:t>
            </a:r>
            <a:r>
              <a:rPr lang="el-GR" altLang="zh-CN" sz="2800">
                <a:latin typeface="宋体" panose="02010600030101010101" pitchFamily="2" charset="-122"/>
              </a:rPr>
              <a:t>BCNF</a:t>
            </a:r>
            <a:r>
              <a:rPr lang="zh-CN" altLang="el-GR" sz="2800">
                <a:latin typeface="宋体" panose="02010600030101010101" pitchFamily="2" charset="-122"/>
              </a:rPr>
              <a:t>的关系模式</a:t>
            </a:r>
            <a:r>
              <a:rPr lang="el-GR" altLang="zh-CN" sz="2800">
                <a:latin typeface="宋体" panose="02010600030101010101" pitchFamily="2" charset="-122"/>
              </a:rPr>
              <a:t>S</a:t>
            </a:r>
            <a:r>
              <a:rPr lang="zh-CN" altLang="el-GR" sz="2800">
                <a:latin typeface="宋体" panose="02010600030101010101" pitchFamily="2" charset="-122"/>
              </a:rPr>
              <a:t>，在</a:t>
            </a:r>
            <a:r>
              <a:rPr lang="el-GR" altLang="zh-CN" sz="2800">
                <a:latin typeface="宋体" panose="02010600030101010101" pitchFamily="2" charset="-122"/>
              </a:rPr>
              <a:t>S</a:t>
            </a:r>
            <a:r>
              <a:rPr lang="zh-CN" altLang="el-GR" sz="2800">
                <a:latin typeface="宋体" panose="02010600030101010101" pitchFamily="2" charset="-122"/>
              </a:rPr>
              <a:t>中必有</a:t>
            </a:r>
            <a:r>
              <a:rPr lang="el-GR" altLang="zh-CN" sz="2800">
                <a:latin typeface="宋体" panose="02010600030101010101" pitchFamily="2" charset="-122"/>
              </a:rPr>
              <a:t>X-〉A</a:t>
            </a:r>
            <a:r>
              <a:rPr lang="zh-CN" altLang="el-GR" sz="2800">
                <a:latin typeface="宋体" panose="02010600030101010101" pitchFamily="2" charset="-122"/>
              </a:rPr>
              <a:t>，</a:t>
            </a:r>
            <a:r>
              <a:rPr lang="el-GR" altLang="zh-CN" sz="2800">
                <a:latin typeface="宋体" panose="02010600030101010101" pitchFamily="2" charset="-122"/>
              </a:rPr>
              <a:t>X</a:t>
            </a:r>
            <a:r>
              <a:rPr lang="zh-CN" altLang="el-GR" sz="2800">
                <a:latin typeface="宋体" panose="02010600030101010101" pitchFamily="2" charset="-122"/>
              </a:rPr>
              <a:t>不包含</a:t>
            </a:r>
            <a:r>
              <a:rPr lang="el-GR" altLang="zh-CN" sz="2800">
                <a:latin typeface="宋体" panose="02010600030101010101" pitchFamily="2" charset="-122"/>
              </a:rPr>
              <a:t>S</a:t>
            </a:r>
            <a:r>
              <a:rPr lang="zh-CN" altLang="el-GR" sz="2800">
                <a:latin typeface="宋体" panose="02010600030101010101" pitchFamily="2" charset="-122"/>
              </a:rPr>
              <a:t>的码，</a:t>
            </a:r>
            <a:r>
              <a:rPr lang="el-GR" altLang="zh-CN" sz="2800">
                <a:latin typeface="宋体" panose="02010600030101010101" pitchFamily="2" charset="-122"/>
              </a:rPr>
              <a:t>A</a:t>
            </a:r>
            <a:r>
              <a:rPr lang="zh-CN" altLang="el-GR" sz="2800">
                <a:latin typeface="宋体" panose="02010600030101010101" pitchFamily="2" charset="-122"/>
              </a:rPr>
              <a:t>也不在</a:t>
            </a:r>
            <a:r>
              <a:rPr lang="el-GR" altLang="zh-CN" sz="2800">
                <a:latin typeface="宋体" panose="02010600030101010101" pitchFamily="2" charset="-122"/>
              </a:rPr>
              <a:t>X</a:t>
            </a:r>
            <a:r>
              <a:rPr lang="zh-CN" altLang="el-GR" sz="2800">
                <a:latin typeface="宋体" panose="02010600030101010101" pitchFamily="2" charset="-122"/>
              </a:rPr>
              <a:t>中。在这种情况下，</a:t>
            </a:r>
            <a:r>
              <a:rPr lang="el-GR" altLang="zh-CN" sz="2800">
                <a:latin typeface="宋体" panose="02010600030101010101" pitchFamily="2" charset="-122"/>
              </a:rPr>
              <a:t>S</a:t>
            </a:r>
            <a:r>
              <a:rPr lang="zh-CN" altLang="el-GR" sz="2800">
                <a:latin typeface="宋体" panose="02010600030101010101" pitchFamily="2" charset="-122"/>
              </a:rPr>
              <a:t>中一定有</a:t>
            </a:r>
            <a:r>
              <a:rPr lang="el-GR" altLang="zh-CN" sz="2800">
                <a:latin typeface="宋体" panose="02010600030101010101" pitchFamily="2" charset="-122"/>
              </a:rPr>
              <a:t>A</a:t>
            </a:r>
            <a:r>
              <a:rPr lang="zh-CN" altLang="el-GR" sz="2800">
                <a:latin typeface="宋体" panose="02010600030101010101" pitchFamily="2" charset="-122"/>
              </a:rPr>
              <a:t>以外的属性也不包括在</a:t>
            </a:r>
            <a:r>
              <a:rPr lang="el-GR" altLang="zh-CN" sz="2800">
                <a:latin typeface="宋体" panose="02010600030101010101" pitchFamily="2" charset="-122"/>
              </a:rPr>
              <a:t>X</a:t>
            </a:r>
            <a:r>
              <a:rPr lang="zh-CN" altLang="el-GR" sz="2800">
                <a:latin typeface="宋体" panose="02010600030101010101" pitchFamily="2" charset="-122"/>
              </a:rPr>
              <a:t>中，用</a:t>
            </a:r>
            <a:r>
              <a:rPr lang="el-GR" altLang="zh-CN" sz="2800">
                <a:latin typeface="宋体" panose="02010600030101010101" pitchFamily="2" charset="-122"/>
              </a:rPr>
              <a:t>S1</a:t>
            </a:r>
            <a:r>
              <a:rPr lang="zh-CN" altLang="el-GR" sz="2800">
                <a:latin typeface="宋体" panose="02010600030101010101" pitchFamily="2" charset="-122"/>
              </a:rPr>
              <a:t>，</a:t>
            </a:r>
            <a:r>
              <a:rPr lang="el-GR" altLang="zh-CN" sz="2800">
                <a:latin typeface="宋体" panose="02010600030101010101" pitchFamily="2" charset="-122"/>
              </a:rPr>
              <a:t>S2</a:t>
            </a:r>
            <a:r>
              <a:rPr lang="zh-CN" altLang="en-US" sz="2800">
                <a:latin typeface="宋体" panose="02010600030101010101" pitchFamily="2" charset="-122"/>
              </a:rPr>
              <a:t>代替</a:t>
            </a:r>
            <a:r>
              <a:rPr lang="en-US" altLang="zh-CN" sz="2800">
                <a:latin typeface="宋体" panose="02010600030101010101" pitchFamily="2" charset="-122"/>
              </a:rPr>
              <a:t>S</a:t>
            </a:r>
            <a:r>
              <a:rPr lang="zh-CN" altLang="en-US" sz="2800">
                <a:latin typeface="宋体" panose="02010600030101010101" pitchFamily="2" charset="-122"/>
              </a:rPr>
              <a:t>，其中</a:t>
            </a:r>
            <a:r>
              <a:rPr lang="en-US" altLang="zh-CN" sz="2800">
                <a:latin typeface="宋体" panose="02010600030101010101" pitchFamily="2" charset="-122"/>
              </a:rPr>
              <a:t>S1</a:t>
            </a:r>
            <a:r>
              <a:rPr lang="zh-CN" altLang="en-US" sz="2800">
                <a:latin typeface="宋体" panose="02010600030101010101" pitchFamily="2" charset="-122"/>
              </a:rPr>
              <a:t>有</a:t>
            </a:r>
            <a:r>
              <a:rPr lang="en-US" altLang="zh-CN" sz="2800">
                <a:latin typeface="宋体" panose="02010600030101010101" pitchFamily="2" charset="-122"/>
              </a:rPr>
              <a:t>A</a:t>
            </a:r>
            <a:r>
              <a:rPr lang="zh-CN" altLang="en-US" sz="2800">
                <a:latin typeface="宋体" panose="02010600030101010101" pitchFamily="2" charset="-122"/>
              </a:rPr>
              <a:t>和</a:t>
            </a:r>
            <a:r>
              <a:rPr lang="en-US" altLang="zh-CN" sz="2800">
                <a:latin typeface="宋体" panose="02010600030101010101" pitchFamily="2" charset="-122"/>
              </a:rPr>
              <a:t>X</a:t>
            </a:r>
            <a:r>
              <a:rPr lang="zh-CN" altLang="en-US" sz="2800">
                <a:latin typeface="宋体" panose="02010600030101010101" pitchFamily="2" charset="-122"/>
              </a:rPr>
              <a:t>组成，</a:t>
            </a:r>
            <a:r>
              <a:rPr lang="en-US" altLang="zh-CN" sz="2800">
                <a:latin typeface="宋体" panose="02010600030101010101" pitchFamily="2" charset="-122"/>
              </a:rPr>
              <a:t>S2</a:t>
            </a:r>
            <a:r>
              <a:rPr lang="zh-CN" altLang="en-US" sz="2800">
                <a:latin typeface="宋体" panose="02010600030101010101" pitchFamily="2" charset="-122"/>
              </a:rPr>
              <a:t>由</a:t>
            </a:r>
            <a:r>
              <a:rPr lang="en-US" altLang="zh-CN" sz="2800">
                <a:latin typeface="宋体" panose="02010600030101010101" pitchFamily="2" charset="-122"/>
              </a:rPr>
              <a:t>S</a:t>
            </a:r>
            <a:r>
              <a:rPr lang="zh-CN" altLang="en-US" sz="2800">
                <a:latin typeface="宋体" panose="02010600030101010101" pitchFamily="2" charset="-122"/>
              </a:rPr>
              <a:t>中除</a:t>
            </a:r>
            <a:r>
              <a:rPr lang="en-US" altLang="zh-CN" sz="2800">
                <a:latin typeface="宋体" panose="02010600030101010101" pitchFamily="2" charset="-122"/>
              </a:rPr>
              <a:t>A</a:t>
            </a:r>
            <a:r>
              <a:rPr lang="zh-CN" altLang="en-US" sz="2800">
                <a:latin typeface="宋体" panose="02010600030101010101" pitchFamily="2" charset="-122"/>
              </a:rPr>
              <a:t>以外的属性组成。</a:t>
            </a:r>
            <a:endParaRPr lang="zh-CN" altLang="en-US" sz="2800">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3.</a:t>
            </a:r>
            <a:r>
              <a:rPr lang="zh-CN" altLang="en-US" sz="2800">
                <a:latin typeface="宋体" panose="02010600030101010101" pitchFamily="2" charset="-122"/>
              </a:rPr>
              <a:t>在</a:t>
            </a:r>
            <a:r>
              <a:rPr lang="el-GR" altLang="zh-CN" sz="2800">
                <a:latin typeface="宋体" panose="02010600030101010101" pitchFamily="2" charset="-122"/>
              </a:rPr>
              <a:t>ρ</a:t>
            </a:r>
            <a:r>
              <a:rPr lang="zh-CN" altLang="el-GR" sz="2800">
                <a:latin typeface="宋体" panose="02010600030101010101" pitchFamily="2" charset="-122"/>
              </a:rPr>
              <a:t>中以</a:t>
            </a:r>
            <a:r>
              <a:rPr lang="el-GR" altLang="zh-CN" sz="2800">
                <a:latin typeface="宋体" panose="02010600030101010101" pitchFamily="2" charset="-122"/>
              </a:rPr>
              <a:t>S1</a:t>
            </a:r>
            <a:r>
              <a:rPr lang="zh-CN" altLang="el-GR" sz="2800">
                <a:latin typeface="宋体" panose="02010600030101010101" pitchFamily="2" charset="-122"/>
              </a:rPr>
              <a:t>，</a:t>
            </a:r>
            <a:r>
              <a:rPr lang="el-GR" altLang="zh-CN" sz="2800">
                <a:latin typeface="宋体" panose="02010600030101010101" pitchFamily="2" charset="-122"/>
              </a:rPr>
              <a:t>S2</a:t>
            </a:r>
            <a:r>
              <a:rPr lang="zh-CN" altLang="el-GR" sz="2800">
                <a:latin typeface="宋体" panose="02010600030101010101" pitchFamily="2" charset="-122"/>
              </a:rPr>
              <a:t>代替</a:t>
            </a:r>
            <a:r>
              <a:rPr lang="el-GR" altLang="zh-CN" sz="2800">
                <a:latin typeface="宋体" panose="02010600030101010101" pitchFamily="2" charset="-122"/>
              </a:rPr>
              <a:t>S</a:t>
            </a:r>
            <a:r>
              <a:rPr lang="zh-CN" altLang="el-GR" sz="2800">
                <a:latin typeface="宋体" panose="02010600030101010101" pitchFamily="2" charset="-122"/>
              </a:rPr>
              <a:t>，转</a:t>
            </a:r>
            <a:r>
              <a:rPr lang="el-GR" altLang="zh-CN" sz="2800">
                <a:latin typeface="宋体" panose="02010600030101010101" pitchFamily="2" charset="-122"/>
              </a:rPr>
              <a:t>2</a:t>
            </a:r>
            <a:r>
              <a:rPr lang="zh-CN" altLang="el-GR" sz="2800">
                <a:latin typeface="宋体" panose="02010600030101010101" pitchFamily="2" charset="-122"/>
              </a:rPr>
              <a:t>。</a:t>
            </a:r>
            <a:endParaRPr lang="zh-CN" altLang="en-US" sz="2800">
              <a:latin typeface="宋体" panose="02010600030101010101" pitchFamily="2" charset="-122"/>
            </a:endParaRPr>
          </a:p>
          <a:p>
            <a:pPr eaLnBrk="1" hangingPunct="1">
              <a:lnSpc>
                <a:spcPct val="80000"/>
              </a:lnSpc>
              <a:buFont typeface="Wingdings" panose="05000000000000000000" pitchFamily="2" charset="2"/>
              <a:buNone/>
            </a:pPr>
            <a:r>
              <a:rPr lang="en-US" altLang="zh-CN" sz="2800">
                <a:latin typeface="宋体" panose="02010600030101010101" pitchFamily="2" charset="-122"/>
              </a:rPr>
              <a:t>4.</a:t>
            </a:r>
            <a:r>
              <a:rPr lang="zh-CN" altLang="en-US" sz="2800">
                <a:latin typeface="宋体" panose="02010600030101010101" pitchFamily="2" charset="-122"/>
              </a:rPr>
              <a:t>停止分解，输出</a:t>
            </a:r>
            <a:r>
              <a:rPr lang="el-GR" altLang="zh-CN" sz="2800">
                <a:latin typeface="宋体" panose="02010600030101010101" pitchFamily="2" charset="-122"/>
              </a:rPr>
              <a:t>ρ</a:t>
            </a:r>
            <a:r>
              <a:rPr lang="zh-CN" altLang="el-GR" sz="2800">
                <a:latin typeface="宋体" panose="02010600030101010101" pitchFamily="2" charset="-122"/>
              </a:rPr>
              <a:t>。</a:t>
            </a:r>
            <a:endParaRPr lang="zh-CN" altLang="en-US" sz="2800">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8263B874-3538-4C97-9875-D6B12A9C5C3E}" type="datetime1">
              <a:rPr lang="zh-CN" altLang="en-US"/>
            </a:fld>
            <a:endParaRPr lang="en-US" altLang="zh-CN"/>
          </a:p>
        </p:txBody>
      </p:sp>
      <p:sp>
        <p:nvSpPr>
          <p:cNvPr id="152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5011">
                                            <p:txEl>
                                              <p:pRg st="1" end="1"/>
                                            </p:txEl>
                                          </p:spTgt>
                                        </p:tgtEl>
                                        <p:attrNameLst>
                                          <p:attrName>style.visibility</p:attrName>
                                        </p:attrNameLst>
                                      </p:cBhvr>
                                      <p:to>
                                        <p:strVal val="visible"/>
                                      </p:to>
                                    </p:set>
                                    <p:animEffect transition="in" filter="blinds(horizontal)">
                                      <p:cBhvr>
                                        <p:cTn id="7" dur="500"/>
                                        <p:tgtEl>
                                          <p:spTgt spid="5550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5011">
                                            <p:txEl>
                                              <p:pRg st="2" end="2"/>
                                            </p:txEl>
                                          </p:spTgt>
                                        </p:tgtEl>
                                        <p:attrNameLst>
                                          <p:attrName>style.visibility</p:attrName>
                                        </p:attrNameLst>
                                      </p:cBhvr>
                                      <p:to>
                                        <p:strVal val="visible"/>
                                      </p:to>
                                    </p:set>
                                    <p:animEffect transition="in" filter="blinds(horizontal)">
                                      <p:cBhvr>
                                        <p:cTn id="12" dur="500"/>
                                        <p:tgtEl>
                                          <p:spTgt spid="5550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5011">
                                            <p:txEl>
                                              <p:pRg st="3" end="3"/>
                                            </p:txEl>
                                          </p:spTgt>
                                        </p:tgtEl>
                                        <p:attrNameLst>
                                          <p:attrName>style.visibility</p:attrName>
                                        </p:attrNameLst>
                                      </p:cBhvr>
                                      <p:to>
                                        <p:strVal val="visible"/>
                                      </p:to>
                                    </p:set>
                                    <p:animEffect transition="in" filter="blinds(horizontal)">
                                      <p:cBhvr>
                                        <p:cTn id="17" dur="500"/>
                                        <p:tgtEl>
                                          <p:spTgt spid="5550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5011">
                                            <p:txEl>
                                              <p:pRg st="4" end="4"/>
                                            </p:txEl>
                                          </p:spTgt>
                                        </p:tgtEl>
                                        <p:attrNameLst>
                                          <p:attrName>style.visibility</p:attrName>
                                        </p:attrNameLst>
                                      </p:cBhvr>
                                      <p:to>
                                        <p:strVal val="visible"/>
                                      </p:to>
                                    </p:set>
                                    <p:animEffect transition="in" filter="blinds(horizontal)">
                                      <p:cBhvr>
                                        <p:cTn id="22" dur="500"/>
                                        <p:tgtEl>
                                          <p:spTgt spid="5550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p:cNvSpPr>
          <p:nvPr>
            <p:ph type="title"/>
          </p:nvPr>
        </p:nvSpPr>
        <p:spPr/>
        <p:txBody>
          <a:bodyPr/>
          <a:lstStyle/>
          <a:p>
            <a:pPr eaLnBrk="1" hangingPunct="1"/>
            <a:endParaRPr lang="zh-CN" altLang="zh-CN"/>
          </a:p>
        </p:txBody>
      </p:sp>
      <p:sp>
        <p:nvSpPr>
          <p:cNvPr id="564227" name="Rectangle 3"/>
          <p:cNvSpPr>
            <a:spLocks noGrp="1" noRot="1"/>
          </p:cNvSpPr>
          <p:nvPr>
            <p:ph idx="1"/>
          </p:nvPr>
        </p:nvSpPr>
        <p:spPr/>
        <p:txBody>
          <a:bodyPr/>
          <a:lstStyle/>
          <a:p>
            <a:pPr eaLnBrk="1" hangingPunct="1">
              <a:buFont typeface="Wingdings" panose="05000000000000000000" pitchFamily="2" charset="2"/>
              <a:buNone/>
            </a:pPr>
            <a:r>
              <a:rPr lang="zh-CN" altLang="en-US"/>
              <a:t>设</a:t>
            </a:r>
            <a:r>
              <a:rPr lang="en-US" altLang="zh-CN"/>
              <a:t>R(Sno,Cno,Grade,TName,Dept)</a:t>
            </a:r>
            <a:endParaRPr lang="en-US" altLang="zh-CN"/>
          </a:p>
          <a:p>
            <a:pPr eaLnBrk="1" hangingPunct="1">
              <a:buFont typeface="Wingdings" panose="05000000000000000000" pitchFamily="2" charset="2"/>
              <a:buNone/>
            </a:pPr>
            <a:r>
              <a:rPr lang="en-US" altLang="zh-CN"/>
              <a:t>F={(Sno,Cno)-&gt;Grade,Cno-&gt;TName,TName-\-&gt;Cno,TName-&gt;Dept}</a:t>
            </a:r>
            <a:endParaRPr lang="en-US" altLang="zh-CN"/>
          </a:p>
          <a:p>
            <a:pPr eaLnBrk="1" hangingPunct="1">
              <a:buFont typeface="Wingdings" panose="05000000000000000000" pitchFamily="2" charset="2"/>
              <a:buNone/>
            </a:pPr>
            <a:r>
              <a:rPr lang="zh-CN" altLang="en-US"/>
              <a:t>分解成</a:t>
            </a:r>
            <a:r>
              <a:rPr lang="en-US" altLang="zh-CN"/>
              <a:t>BCNF</a:t>
            </a:r>
            <a:r>
              <a:rPr lang="zh-CN" altLang="en-US"/>
              <a:t>无损连接分解。</a:t>
            </a:r>
            <a:endParaRPr lang="zh-CN" altLang="en-US"/>
          </a:p>
          <a:p>
            <a:pPr eaLnBrk="1" hangingPunct="1">
              <a:buFont typeface="Wingdings" panose="05000000000000000000" pitchFamily="2" charset="2"/>
              <a:buNone/>
            </a:pPr>
            <a:endParaRPr lang="zh-CN" altLang="en-US"/>
          </a:p>
          <a:p>
            <a:pPr eaLnBrk="1" hangingPunct="1">
              <a:buFont typeface="Wingdings" panose="05000000000000000000" pitchFamily="2" charset="2"/>
              <a:buNone/>
            </a:pPr>
            <a:r>
              <a:rPr lang="el-GR" altLang="zh-CN">
                <a:latin typeface="宋体" panose="02010600030101010101" pitchFamily="2" charset="-122"/>
              </a:rPr>
              <a:t>ρ</a:t>
            </a:r>
            <a:r>
              <a:rPr lang="en-US" altLang="zh-CN">
                <a:latin typeface="宋体" panose="02010600030101010101" pitchFamily="2" charset="-122"/>
              </a:rPr>
              <a:t>={R1(Sno,Cno,Grade),R2(TName,Dept),R3(Cno,TName)}</a:t>
            </a:r>
            <a:endParaRPr lang="el-GR" altLang="zh-CN">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BE2C1B69-77A4-46D7-B06D-643EA9718EFF}" type="datetime1">
              <a:rPr lang="zh-CN" altLang="en-US"/>
            </a:fld>
            <a:endParaRPr lang="en-US" altLang="zh-CN"/>
          </a:p>
        </p:txBody>
      </p:sp>
      <p:sp>
        <p:nvSpPr>
          <p:cNvPr id="1536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4227">
                                            <p:txEl>
                                              <p:pRg st="4" end="4"/>
                                            </p:txEl>
                                          </p:spTgt>
                                        </p:tgtEl>
                                        <p:attrNameLst>
                                          <p:attrName>style.visibility</p:attrName>
                                        </p:attrNameLst>
                                      </p:cBhvr>
                                      <p:to>
                                        <p:strVal val="visible"/>
                                      </p:to>
                                    </p:set>
                                    <p:animEffect transition="in" filter="blinds(horizontal)">
                                      <p:cBhvr>
                                        <p:cTn id="7" dur="500"/>
                                        <p:tgtEl>
                                          <p:spTgt spid="5642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p:cNvSpPr>
          <p:nvPr>
            <p:ph type="title"/>
          </p:nvPr>
        </p:nvSpPr>
        <p:spPr/>
        <p:txBody>
          <a:bodyPr/>
          <a:lstStyle/>
          <a:p>
            <a:pPr eaLnBrk="1" hangingPunct="1"/>
            <a:r>
              <a:rPr lang="zh-CN" altLang="en-US"/>
              <a:t>小结</a:t>
            </a:r>
            <a:r>
              <a:rPr lang="en-US" altLang="zh-CN"/>
              <a:t>(</a:t>
            </a:r>
            <a:r>
              <a:rPr lang="zh-CN" altLang="en-US"/>
              <a:t>续</a:t>
            </a:r>
            <a:r>
              <a:rPr lang="en-US" altLang="zh-CN"/>
              <a:t>)</a:t>
            </a:r>
            <a:endParaRPr lang="en-US" altLang="zh-CN"/>
          </a:p>
        </p:txBody>
      </p:sp>
      <p:sp>
        <p:nvSpPr>
          <p:cNvPr id="154627" name="Rectangle 3"/>
          <p:cNvSpPr>
            <a:spLocks noGrp="1" noRot="1"/>
          </p:cNvSpPr>
          <p:nvPr>
            <p:ph idx="1"/>
          </p:nvPr>
        </p:nvSpPr>
        <p:spPr/>
        <p:txBody>
          <a:bodyPr/>
          <a:lstStyle/>
          <a:p>
            <a:pPr algn="just" eaLnBrk="1" hangingPunct="1"/>
            <a:r>
              <a:rPr lang="zh-CN" altLang="en-US"/>
              <a:t>规范化理论为数据库设计提供了理论的指南和工具</a:t>
            </a:r>
            <a:endParaRPr lang="zh-CN" altLang="en-US"/>
          </a:p>
          <a:p>
            <a:pPr lvl="1" algn="just" eaLnBrk="1" hangingPunct="1"/>
            <a:r>
              <a:rPr lang="zh-CN" altLang="en-US"/>
              <a:t>也仅仅是指南和工具</a:t>
            </a:r>
            <a:endParaRPr lang="zh-CN" altLang="en-US"/>
          </a:p>
          <a:p>
            <a:pPr algn="just" eaLnBrk="1" hangingPunct="1"/>
            <a:endParaRPr lang="zh-CN" altLang="en-US" sz="2800"/>
          </a:p>
          <a:p>
            <a:pPr algn="just" eaLnBrk="1" hangingPunct="1"/>
            <a:r>
              <a:rPr lang="zh-CN" altLang="en-US"/>
              <a:t>并不是规范化程度越高，模式就越好</a:t>
            </a:r>
            <a:endParaRPr lang="zh-CN" altLang="en-US"/>
          </a:p>
          <a:p>
            <a:pPr lvl="1" algn="just" eaLnBrk="1" hangingPunct="1"/>
            <a:r>
              <a:rPr lang="zh-CN" altLang="en-US"/>
              <a:t>必须结合应用环境和现实世界的具体情况合理地选择数据库模式</a:t>
            </a:r>
            <a:endParaRPr lang="zh-CN" altLang="en-US"/>
          </a:p>
          <a:p>
            <a:pPr eaLnBrk="1" hangingPunct="1"/>
            <a:endParaRPr lang="en-US" altLang="zh-CN"/>
          </a:p>
        </p:txBody>
      </p:sp>
      <p:sp>
        <p:nvSpPr>
          <p:cNvPr id="4" name="日期占位符 3"/>
          <p:cNvSpPr>
            <a:spLocks noGrp="1"/>
          </p:cNvSpPr>
          <p:nvPr>
            <p:ph type="dt" sz="quarter" idx="10"/>
          </p:nvPr>
        </p:nvSpPr>
        <p:spPr/>
        <p:txBody>
          <a:bodyPr/>
          <a:lstStyle/>
          <a:p>
            <a:pPr>
              <a:defRPr/>
            </a:pPr>
            <a:fld id="{32EE6AE5-A2A5-46A1-95EA-CA418BED6D1E}" type="datetime1">
              <a:rPr lang="zh-CN" altLang="en-US"/>
            </a:fld>
            <a:endParaRPr lang="en-US" altLang="zh-CN"/>
          </a:p>
        </p:txBody>
      </p:sp>
      <p:sp>
        <p:nvSpPr>
          <p:cNvPr id="154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p:cNvSpPr>
          <p:nvPr>
            <p:ph type="title"/>
          </p:nvPr>
        </p:nvSpPr>
        <p:spPr/>
        <p:txBody>
          <a:bodyPr/>
          <a:lstStyle/>
          <a:p>
            <a:pPr eaLnBrk="1" hangingPunct="1"/>
            <a:r>
              <a:rPr lang="zh-CN" altLang="en-US"/>
              <a:t>本章重点和难点</a:t>
            </a:r>
            <a:endParaRPr lang="zh-CN" altLang="en-US"/>
          </a:p>
        </p:txBody>
      </p:sp>
      <p:sp>
        <p:nvSpPr>
          <p:cNvPr id="155651" name="Rectangle 3"/>
          <p:cNvSpPr>
            <a:spLocks noGrp="1" noRot="1"/>
          </p:cNvSpPr>
          <p:nvPr>
            <p:ph idx="1"/>
          </p:nvPr>
        </p:nvSpPr>
        <p:spPr/>
        <p:txBody>
          <a:bodyPr/>
          <a:lstStyle/>
          <a:p>
            <a:pPr eaLnBrk="1" hangingPunct="1">
              <a:lnSpc>
                <a:spcPct val="80000"/>
              </a:lnSpc>
            </a:pPr>
            <a:r>
              <a:rPr lang="zh-CN" altLang="en-US" sz="2800"/>
              <a:t>判断关系模式是第几范式？</a:t>
            </a:r>
            <a:endParaRPr lang="zh-CN" altLang="en-US" sz="2800"/>
          </a:p>
          <a:p>
            <a:pPr lvl="1" eaLnBrk="1" hangingPunct="1">
              <a:lnSpc>
                <a:spcPct val="80000"/>
              </a:lnSpc>
            </a:pPr>
            <a:r>
              <a:rPr lang="zh-CN" altLang="en-US"/>
              <a:t>选择、判断候选码</a:t>
            </a:r>
            <a:endParaRPr lang="zh-CN" altLang="en-US"/>
          </a:p>
          <a:p>
            <a:pPr lvl="1" eaLnBrk="1" hangingPunct="1">
              <a:lnSpc>
                <a:spcPct val="80000"/>
              </a:lnSpc>
            </a:pPr>
            <a:r>
              <a:rPr lang="zh-CN" altLang="en-US"/>
              <a:t>熟记范式要求，可以正确判断</a:t>
            </a:r>
            <a:endParaRPr lang="zh-CN" altLang="en-US"/>
          </a:p>
          <a:p>
            <a:pPr eaLnBrk="1" hangingPunct="1">
              <a:lnSpc>
                <a:spcPct val="80000"/>
              </a:lnSpc>
            </a:pPr>
            <a:r>
              <a:rPr lang="zh-CN" altLang="en-US" sz="2800"/>
              <a:t>判断分解关系模式的性质</a:t>
            </a:r>
            <a:endParaRPr lang="zh-CN" altLang="en-US" sz="2800"/>
          </a:p>
          <a:p>
            <a:pPr lvl="1" eaLnBrk="1" hangingPunct="1">
              <a:lnSpc>
                <a:spcPct val="80000"/>
              </a:lnSpc>
            </a:pPr>
            <a:r>
              <a:rPr lang="zh-CN" altLang="en-US"/>
              <a:t>无损连结性</a:t>
            </a:r>
            <a:endParaRPr lang="zh-CN" altLang="en-US"/>
          </a:p>
          <a:p>
            <a:pPr lvl="1" eaLnBrk="1" hangingPunct="1">
              <a:lnSpc>
                <a:spcPct val="80000"/>
              </a:lnSpc>
            </a:pPr>
            <a:r>
              <a:rPr lang="zh-CN" altLang="en-US"/>
              <a:t>保持函数依赖性</a:t>
            </a:r>
            <a:endParaRPr lang="zh-CN" altLang="en-US"/>
          </a:p>
          <a:p>
            <a:pPr eaLnBrk="1" hangingPunct="1">
              <a:lnSpc>
                <a:spcPct val="80000"/>
              </a:lnSpc>
            </a:pPr>
            <a:r>
              <a:rPr lang="zh-CN" altLang="en-US" sz="2800"/>
              <a:t>进行分解关系模式</a:t>
            </a:r>
            <a:endParaRPr lang="zh-CN" altLang="en-US" sz="2800"/>
          </a:p>
          <a:p>
            <a:pPr eaLnBrk="1" hangingPunct="1">
              <a:lnSpc>
                <a:spcPct val="80000"/>
              </a:lnSpc>
            </a:pPr>
            <a:r>
              <a:rPr lang="zh-CN" altLang="en-US" sz="2800"/>
              <a:t>求解极小函数依赖集</a:t>
            </a:r>
            <a:endParaRPr lang="zh-CN" altLang="en-US" sz="2800"/>
          </a:p>
          <a:p>
            <a:pPr eaLnBrk="1" hangingPunct="1">
              <a:lnSpc>
                <a:spcPct val="80000"/>
              </a:lnSpc>
            </a:pPr>
            <a:r>
              <a:rPr lang="zh-CN" altLang="en-US" sz="2800"/>
              <a:t>属性集在函数依赖集上的闭包</a:t>
            </a:r>
            <a:endParaRPr lang="zh-CN" altLang="en-US" sz="2800"/>
          </a:p>
          <a:p>
            <a:pPr lvl="1" eaLnBrk="1" hangingPunct="1">
              <a:lnSpc>
                <a:spcPct val="80000"/>
              </a:lnSpc>
            </a:pPr>
            <a:endParaRPr lang="en-US" altLang="zh-CN"/>
          </a:p>
        </p:txBody>
      </p:sp>
      <p:sp>
        <p:nvSpPr>
          <p:cNvPr id="4" name="日期占位符 3"/>
          <p:cNvSpPr>
            <a:spLocks noGrp="1"/>
          </p:cNvSpPr>
          <p:nvPr>
            <p:ph type="dt" sz="quarter" idx="10"/>
          </p:nvPr>
        </p:nvSpPr>
        <p:spPr/>
        <p:txBody>
          <a:bodyPr/>
          <a:lstStyle/>
          <a:p>
            <a:pPr>
              <a:defRPr/>
            </a:pPr>
            <a:fld id="{04B5E4DB-226B-487B-BFA2-4BF5ADB6D083}" type="datetime1">
              <a:rPr lang="zh-CN" altLang="en-US"/>
            </a:fld>
            <a:endParaRPr lang="en-US" altLang="zh-CN"/>
          </a:p>
        </p:txBody>
      </p:sp>
      <p:sp>
        <p:nvSpPr>
          <p:cNvPr id="1556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p:cNvSpPr>
          <p:nvPr>
            <p:ph type="title"/>
          </p:nvPr>
        </p:nvSpPr>
        <p:spPr/>
        <p:txBody>
          <a:bodyPr/>
          <a:lstStyle/>
          <a:p>
            <a:pPr eaLnBrk="1" hangingPunct="1"/>
            <a:r>
              <a:rPr lang="en-US" altLang="zh-CN"/>
              <a:t>1.3 </a:t>
            </a:r>
            <a:r>
              <a:rPr lang="zh-CN" altLang="zh-CN"/>
              <a:t>数据库系统结构</a:t>
            </a:r>
            <a:endParaRPr lang="zh-CN" altLang="en-US"/>
          </a:p>
        </p:txBody>
      </p:sp>
      <p:sp>
        <p:nvSpPr>
          <p:cNvPr id="109571" name="Rectangle 3"/>
          <p:cNvSpPr>
            <a:spLocks noGrp="1" noRot="1"/>
          </p:cNvSpPr>
          <p:nvPr>
            <p:ph idx="1"/>
          </p:nvPr>
        </p:nvSpPr>
        <p:spPr/>
        <p:txBody>
          <a:bodyPr/>
          <a:lstStyle/>
          <a:p>
            <a:pPr algn="just" eaLnBrk="1" hangingPunct="1">
              <a:lnSpc>
                <a:spcPct val="120000"/>
              </a:lnSpc>
              <a:buFont typeface="Wingdings" panose="05000000000000000000" pitchFamily="2" charset="2"/>
              <a:buNone/>
            </a:pPr>
            <a:r>
              <a:rPr lang="en-US" altLang="zh-CN"/>
              <a:t>1.3.1</a:t>
            </a:r>
            <a:r>
              <a:rPr lang="zh-CN" altLang="en-US"/>
              <a:t>数据库系统内部的模式结构   </a:t>
            </a:r>
            <a:endParaRPr lang="zh-CN" altLang="en-US"/>
          </a:p>
          <a:p>
            <a:pPr lvl="1" algn="just" eaLnBrk="1" hangingPunct="1">
              <a:lnSpc>
                <a:spcPct val="120000"/>
              </a:lnSpc>
              <a:buFont typeface="Wingdings" panose="05000000000000000000" pitchFamily="2" charset="2"/>
              <a:buNone/>
            </a:pPr>
            <a:r>
              <a:rPr lang="zh-CN" altLang="en-US"/>
              <a:t>从</a:t>
            </a:r>
            <a:r>
              <a:rPr lang="zh-CN" altLang="en-US">
                <a:solidFill>
                  <a:schemeClr val="tx2"/>
                </a:solidFill>
              </a:rPr>
              <a:t>数据库管理系统</a:t>
            </a:r>
            <a:r>
              <a:rPr lang="zh-CN" altLang="en-US"/>
              <a:t>角度看</a:t>
            </a:r>
            <a:endParaRPr lang="en-US" altLang="zh-CN"/>
          </a:p>
          <a:p>
            <a:pPr lvl="1" algn="just" eaLnBrk="1" hangingPunct="1">
              <a:lnSpc>
                <a:spcPct val="120000"/>
              </a:lnSpc>
              <a:buFont typeface="Wingdings" panose="05000000000000000000" pitchFamily="2" charset="2"/>
              <a:buNone/>
            </a:pPr>
            <a:r>
              <a:rPr lang="en-US" altLang="zh-CN"/>
              <a:t>   </a:t>
            </a:r>
            <a:r>
              <a:rPr lang="zh-CN" altLang="en-US">
                <a:solidFill>
                  <a:srgbClr val="F46BFB"/>
                </a:solidFill>
              </a:rPr>
              <a:t>外模式、模式、内模式</a:t>
            </a:r>
            <a:endParaRPr lang="zh-CN" altLang="en-US">
              <a:solidFill>
                <a:srgbClr val="F46BFB"/>
              </a:solidFill>
            </a:endParaRPr>
          </a:p>
          <a:p>
            <a:pPr algn="just" eaLnBrk="1" hangingPunct="1">
              <a:lnSpc>
                <a:spcPct val="120000"/>
              </a:lnSpc>
              <a:buFont typeface="Wingdings" panose="05000000000000000000" pitchFamily="2" charset="2"/>
              <a:buNone/>
            </a:pPr>
            <a:r>
              <a:rPr lang="en-US" altLang="zh-CN"/>
              <a:t>1.3.2</a:t>
            </a:r>
            <a:r>
              <a:rPr lang="zh-CN" altLang="en-US"/>
              <a:t>数据库系统外部的体系结构</a:t>
            </a:r>
            <a:endParaRPr lang="zh-CN" altLang="en-US"/>
          </a:p>
          <a:p>
            <a:pPr lvl="1" algn="just" eaLnBrk="1" hangingPunct="1">
              <a:lnSpc>
                <a:spcPct val="120000"/>
              </a:lnSpc>
              <a:buFont typeface="Wingdings" panose="05000000000000000000" pitchFamily="2" charset="2"/>
              <a:buNone/>
            </a:pPr>
            <a:r>
              <a:rPr lang="zh-CN" altLang="en-US"/>
              <a:t>从</a:t>
            </a:r>
            <a:r>
              <a:rPr lang="zh-CN" altLang="en-US">
                <a:solidFill>
                  <a:schemeClr val="tx2"/>
                </a:solidFill>
              </a:rPr>
              <a:t>数据库最终用户</a:t>
            </a:r>
            <a:r>
              <a:rPr lang="zh-CN" altLang="en-US"/>
              <a:t>角度看</a:t>
            </a:r>
            <a:endParaRPr lang="en-US" altLang="zh-CN"/>
          </a:p>
          <a:p>
            <a:pPr lvl="1" algn="just" eaLnBrk="1" hangingPunct="1">
              <a:lnSpc>
                <a:spcPct val="120000"/>
              </a:lnSpc>
              <a:buFont typeface="Wingdings" panose="05000000000000000000" pitchFamily="2" charset="2"/>
              <a:buNone/>
            </a:pPr>
            <a:r>
              <a:rPr lang="zh-CN" altLang="en-US">
                <a:solidFill>
                  <a:srgbClr val="F46BFB"/>
                </a:solidFill>
              </a:rPr>
              <a:t>单用户、主从式、分布式、客户</a:t>
            </a:r>
            <a:r>
              <a:rPr lang="en-US" altLang="zh-CN">
                <a:solidFill>
                  <a:srgbClr val="F46BFB"/>
                </a:solidFill>
              </a:rPr>
              <a:t>/</a:t>
            </a:r>
            <a:r>
              <a:rPr lang="zh-CN" altLang="en-US">
                <a:solidFill>
                  <a:srgbClr val="F46BFB"/>
                </a:solidFill>
              </a:rPr>
              <a:t>服务器、浏览器</a:t>
            </a:r>
            <a:r>
              <a:rPr lang="en-US" altLang="zh-CN">
                <a:solidFill>
                  <a:srgbClr val="F46BFB"/>
                </a:solidFill>
              </a:rPr>
              <a:t>/</a:t>
            </a:r>
            <a:r>
              <a:rPr lang="zh-CN" altLang="en-US">
                <a:solidFill>
                  <a:srgbClr val="F46BFB"/>
                </a:solidFill>
              </a:rPr>
              <a:t>应用服务器</a:t>
            </a:r>
            <a:r>
              <a:rPr lang="en-US" altLang="zh-CN">
                <a:solidFill>
                  <a:srgbClr val="F46BFB"/>
                </a:solidFill>
              </a:rPr>
              <a:t>/</a:t>
            </a:r>
            <a:r>
              <a:rPr lang="zh-CN" altLang="en-US">
                <a:solidFill>
                  <a:srgbClr val="F46BFB"/>
                </a:solidFill>
              </a:rPr>
              <a:t>数据库服务器  </a:t>
            </a:r>
            <a:r>
              <a:rPr lang="en-US" altLang="zh-CN">
                <a:solidFill>
                  <a:srgbClr val="F46BFB"/>
                </a:solidFill>
              </a:rPr>
              <a:t>… …</a:t>
            </a:r>
            <a:endParaRPr lang="zh-CN" altLang="en-US">
              <a:solidFill>
                <a:srgbClr val="F46BFB"/>
              </a:solidFill>
            </a:endParaRPr>
          </a:p>
          <a:p>
            <a:pPr eaLnBrk="1" hangingPunct="1">
              <a:buFont typeface="Wingdings" panose="05000000000000000000" pitchFamily="2" charset="2"/>
              <a:buNone/>
            </a:pPr>
            <a:endParaRPr lang="en-US" altLang="zh-CN"/>
          </a:p>
        </p:txBody>
      </p:sp>
      <p:sp>
        <p:nvSpPr>
          <p:cNvPr id="10957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6BBA785E-3933-4343-A95D-EB0C76194FE6}"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p:cNvSpPr>
          <p:nvPr>
            <p:ph type="title"/>
          </p:nvPr>
        </p:nvSpPr>
        <p:spPr/>
        <p:txBody>
          <a:bodyPr/>
          <a:lstStyle/>
          <a:p>
            <a:pPr eaLnBrk="1" hangingPunct="1"/>
            <a:r>
              <a:rPr lang="zh-CN" altLang="en-US"/>
              <a:t>判断关系模式的范式</a:t>
            </a:r>
            <a:endParaRPr lang="zh-CN" altLang="en-US"/>
          </a:p>
        </p:txBody>
      </p:sp>
      <p:sp>
        <p:nvSpPr>
          <p:cNvPr id="556035" name="Rectangle 3"/>
          <p:cNvSpPr>
            <a:spLocks noGrp="1" noRot="1"/>
          </p:cNvSpPr>
          <p:nvPr>
            <p:ph idx="1"/>
          </p:nvPr>
        </p:nvSpPr>
        <p:spPr>
          <a:xfrm>
            <a:off x="609600" y="1989138"/>
            <a:ext cx="8153400" cy="4392612"/>
          </a:xfrm>
        </p:spPr>
        <p:txBody>
          <a:bodyPr/>
          <a:lstStyle/>
          <a:p>
            <a:pPr eaLnBrk="1" hangingPunct="1">
              <a:lnSpc>
                <a:spcPct val="80000"/>
              </a:lnSpc>
              <a:buFont typeface="Wingdings" panose="05000000000000000000" pitchFamily="2" charset="2"/>
              <a:buNone/>
            </a:pPr>
            <a:r>
              <a:rPr lang="en-US" altLang="zh-CN" sz="2400"/>
              <a:t>1.R(X,Y,Z) F={XY-&gt;Z}</a:t>
            </a:r>
            <a:endParaRPr lang="en-US" altLang="zh-CN" sz="2400"/>
          </a:p>
          <a:p>
            <a:pPr eaLnBrk="1" hangingPunct="1">
              <a:lnSpc>
                <a:spcPct val="80000"/>
              </a:lnSpc>
              <a:buFont typeface="Wingdings" panose="05000000000000000000" pitchFamily="2" charset="2"/>
              <a:buNone/>
            </a:pPr>
            <a:r>
              <a:rPr lang="zh-CN" altLang="en-US" sz="2400"/>
              <a:t>码</a:t>
            </a:r>
            <a:r>
              <a:rPr lang="en-US" altLang="zh-CN" sz="2400"/>
              <a:t>XY</a:t>
            </a:r>
            <a:r>
              <a:rPr lang="zh-CN" altLang="en-US" sz="2400"/>
              <a:t>，	属于</a:t>
            </a:r>
            <a:r>
              <a:rPr lang="en-US" altLang="zh-CN" sz="2400"/>
              <a:t>BCNF</a:t>
            </a:r>
            <a:endParaRPr lang="en-US" altLang="zh-CN" sz="2400"/>
          </a:p>
          <a:p>
            <a:pPr eaLnBrk="1" hangingPunct="1">
              <a:lnSpc>
                <a:spcPct val="80000"/>
              </a:lnSpc>
              <a:buFont typeface="Wingdings" panose="05000000000000000000" pitchFamily="2" charset="2"/>
              <a:buNone/>
            </a:pPr>
            <a:r>
              <a:rPr lang="en-US" altLang="zh-CN" sz="2400"/>
              <a:t>2.R(X,Y,Z) F={Y-&gt;Z,XZ-&gt;Y}</a:t>
            </a:r>
            <a:endParaRPr lang="en-US" altLang="zh-CN" sz="2400"/>
          </a:p>
          <a:p>
            <a:pPr eaLnBrk="1" hangingPunct="1">
              <a:lnSpc>
                <a:spcPct val="80000"/>
              </a:lnSpc>
              <a:buFont typeface="Wingdings" panose="05000000000000000000" pitchFamily="2" charset="2"/>
              <a:buNone/>
            </a:pPr>
            <a:r>
              <a:rPr lang="zh-CN" altLang="en-US" sz="2400"/>
              <a:t>码</a:t>
            </a:r>
            <a:r>
              <a:rPr lang="en-US" altLang="zh-CN" sz="2400"/>
              <a:t>XY</a:t>
            </a:r>
            <a:r>
              <a:rPr lang="zh-CN" altLang="en-US" sz="2400"/>
              <a:t>和</a:t>
            </a:r>
            <a:r>
              <a:rPr lang="en-US" altLang="zh-CN" sz="2400"/>
              <a:t>XZ</a:t>
            </a:r>
            <a:r>
              <a:rPr lang="zh-CN" altLang="en-US" sz="2400"/>
              <a:t>，	属于</a:t>
            </a:r>
            <a:r>
              <a:rPr lang="en-US" altLang="zh-CN" sz="2400"/>
              <a:t>3NF</a:t>
            </a:r>
            <a:endParaRPr lang="en-US" altLang="zh-CN" sz="2400"/>
          </a:p>
          <a:p>
            <a:pPr eaLnBrk="1" hangingPunct="1">
              <a:lnSpc>
                <a:spcPct val="80000"/>
              </a:lnSpc>
              <a:buFont typeface="Wingdings" panose="05000000000000000000" pitchFamily="2" charset="2"/>
              <a:buNone/>
            </a:pPr>
            <a:r>
              <a:rPr lang="en-US" altLang="zh-CN" sz="2400"/>
              <a:t>3. R(X,Y,Z) F={Y-&gt;Z,Y-&gt;X,X-&gt;YZ}</a:t>
            </a:r>
            <a:endParaRPr lang="en-US" altLang="zh-CN" sz="2400"/>
          </a:p>
          <a:p>
            <a:pPr eaLnBrk="1" hangingPunct="1">
              <a:lnSpc>
                <a:spcPct val="80000"/>
              </a:lnSpc>
              <a:buFont typeface="Wingdings" panose="05000000000000000000" pitchFamily="2" charset="2"/>
              <a:buNone/>
            </a:pPr>
            <a:r>
              <a:rPr lang="zh-CN" altLang="en-US" sz="2400"/>
              <a:t>码</a:t>
            </a:r>
            <a:r>
              <a:rPr lang="en-US" altLang="zh-CN" sz="2400"/>
              <a:t>X</a:t>
            </a:r>
            <a:r>
              <a:rPr lang="zh-CN" altLang="en-US" sz="2400"/>
              <a:t>和</a:t>
            </a:r>
            <a:r>
              <a:rPr lang="en-US" altLang="zh-CN" sz="2400"/>
              <a:t>Y</a:t>
            </a:r>
            <a:r>
              <a:rPr lang="zh-CN" altLang="en-US" sz="2400"/>
              <a:t>，	属于</a:t>
            </a:r>
            <a:r>
              <a:rPr lang="en-US" altLang="zh-CN" sz="2400"/>
              <a:t>BCNF</a:t>
            </a:r>
            <a:endParaRPr lang="en-US" altLang="zh-CN" sz="2400"/>
          </a:p>
          <a:p>
            <a:pPr eaLnBrk="1" hangingPunct="1">
              <a:lnSpc>
                <a:spcPct val="80000"/>
              </a:lnSpc>
              <a:buFont typeface="Wingdings" panose="05000000000000000000" pitchFamily="2" charset="2"/>
              <a:buNone/>
            </a:pPr>
            <a:r>
              <a:rPr lang="en-US" altLang="zh-CN" sz="2400"/>
              <a:t>4. R(X,Y,Z) F={X-&gt;Y,X-&gt;Z}</a:t>
            </a:r>
            <a:endParaRPr lang="en-US" altLang="zh-CN" sz="2400"/>
          </a:p>
          <a:p>
            <a:pPr eaLnBrk="1" hangingPunct="1">
              <a:lnSpc>
                <a:spcPct val="80000"/>
              </a:lnSpc>
              <a:buFont typeface="Wingdings" panose="05000000000000000000" pitchFamily="2" charset="2"/>
              <a:buNone/>
            </a:pPr>
            <a:r>
              <a:rPr lang="zh-CN" altLang="en-US" sz="2400"/>
              <a:t>码</a:t>
            </a:r>
            <a:r>
              <a:rPr lang="en-US" altLang="zh-CN" sz="2400"/>
              <a:t>X</a:t>
            </a:r>
            <a:r>
              <a:rPr lang="zh-CN" altLang="en-US" sz="2400"/>
              <a:t>，	属于</a:t>
            </a:r>
            <a:r>
              <a:rPr lang="en-US" altLang="zh-CN" sz="2400"/>
              <a:t>BCNF</a:t>
            </a:r>
            <a:endParaRPr lang="en-US" altLang="zh-CN" sz="2400"/>
          </a:p>
          <a:p>
            <a:pPr eaLnBrk="1" hangingPunct="1">
              <a:lnSpc>
                <a:spcPct val="80000"/>
              </a:lnSpc>
              <a:buFont typeface="Wingdings" panose="05000000000000000000" pitchFamily="2" charset="2"/>
              <a:buNone/>
            </a:pPr>
            <a:r>
              <a:rPr lang="en-US" altLang="zh-CN" sz="2400"/>
              <a:t>5. R(X,Y,Z) F={XY-&gt;Z}</a:t>
            </a:r>
            <a:endParaRPr lang="en-US" altLang="zh-CN" sz="2400"/>
          </a:p>
          <a:p>
            <a:pPr eaLnBrk="1" hangingPunct="1">
              <a:lnSpc>
                <a:spcPct val="80000"/>
              </a:lnSpc>
              <a:buFont typeface="Wingdings" panose="05000000000000000000" pitchFamily="2" charset="2"/>
              <a:buNone/>
            </a:pPr>
            <a:r>
              <a:rPr lang="zh-CN" altLang="en-US" sz="2400"/>
              <a:t>码</a:t>
            </a:r>
            <a:r>
              <a:rPr lang="en-US" altLang="zh-CN" sz="2400"/>
              <a:t>XY</a:t>
            </a:r>
            <a:r>
              <a:rPr lang="zh-CN" altLang="en-US" sz="2400"/>
              <a:t>，属于</a:t>
            </a:r>
            <a:r>
              <a:rPr lang="en-US" altLang="zh-CN" sz="2400"/>
              <a:t>BCNF</a:t>
            </a:r>
            <a:endParaRPr lang="en-US" altLang="zh-CN" sz="2400"/>
          </a:p>
          <a:p>
            <a:pPr eaLnBrk="1" hangingPunct="1">
              <a:lnSpc>
                <a:spcPct val="80000"/>
              </a:lnSpc>
              <a:buFont typeface="Wingdings" panose="05000000000000000000" pitchFamily="2" charset="2"/>
              <a:buNone/>
            </a:pPr>
            <a:r>
              <a:rPr lang="en-US" altLang="zh-CN" sz="2400"/>
              <a:t>6. R(W,X,Y,Z) F={X-&gt;Z,WX-&gt;Y}</a:t>
            </a:r>
            <a:endParaRPr lang="en-US" altLang="zh-CN" sz="2400"/>
          </a:p>
          <a:p>
            <a:pPr eaLnBrk="1" hangingPunct="1">
              <a:lnSpc>
                <a:spcPct val="80000"/>
              </a:lnSpc>
              <a:buFont typeface="Wingdings" panose="05000000000000000000" pitchFamily="2" charset="2"/>
              <a:buNone/>
            </a:pPr>
            <a:r>
              <a:rPr lang="zh-CN" altLang="en-US" sz="2400"/>
              <a:t>码</a:t>
            </a:r>
            <a:r>
              <a:rPr lang="en-US" altLang="zh-CN" sz="2400"/>
              <a:t>WX</a:t>
            </a:r>
            <a:r>
              <a:rPr lang="zh-CN" altLang="en-US" sz="2400"/>
              <a:t>，属于</a:t>
            </a:r>
            <a:r>
              <a:rPr lang="en-US" altLang="zh-CN" sz="2400"/>
              <a:t>1NF</a:t>
            </a:r>
            <a:endParaRPr lang="en-US" altLang="zh-CN" sz="2400"/>
          </a:p>
        </p:txBody>
      </p:sp>
      <p:sp>
        <p:nvSpPr>
          <p:cNvPr id="4" name="日期占位符 3"/>
          <p:cNvSpPr>
            <a:spLocks noGrp="1"/>
          </p:cNvSpPr>
          <p:nvPr>
            <p:ph type="dt" sz="quarter" idx="10"/>
          </p:nvPr>
        </p:nvSpPr>
        <p:spPr/>
        <p:txBody>
          <a:bodyPr/>
          <a:lstStyle/>
          <a:p>
            <a:pPr>
              <a:defRPr/>
            </a:pPr>
            <a:fld id="{E9C58F6A-E171-439E-84F9-3A931EEC9889}" type="datetime1">
              <a:rPr lang="zh-CN" altLang="en-US"/>
            </a:fld>
            <a:endParaRPr lang="en-US" altLang="zh-CN"/>
          </a:p>
        </p:txBody>
      </p:sp>
      <p:sp>
        <p:nvSpPr>
          <p:cNvPr id="156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blinds(horizontal)">
                                      <p:cBhvr>
                                        <p:cTn id="7" dur="500"/>
                                        <p:tgtEl>
                                          <p:spTgt spid="556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blinds(horizontal)">
                                      <p:cBhvr>
                                        <p:cTn id="12" dur="500"/>
                                        <p:tgtEl>
                                          <p:spTgt spid="556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6035">
                                            <p:txEl>
                                              <p:pRg st="2" end="2"/>
                                            </p:txEl>
                                          </p:spTgt>
                                        </p:tgtEl>
                                        <p:attrNameLst>
                                          <p:attrName>style.visibility</p:attrName>
                                        </p:attrNameLst>
                                      </p:cBhvr>
                                      <p:to>
                                        <p:strVal val="visible"/>
                                      </p:to>
                                    </p:set>
                                    <p:animEffect transition="in" filter="blinds(horizontal)">
                                      <p:cBhvr>
                                        <p:cTn id="17" dur="500"/>
                                        <p:tgtEl>
                                          <p:spTgt spid="5560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6035">
                                            <p:txEl>
                                              <p:pRg st="3" end="3"/>
                                            </p:txEl>
                                          </p:spTgt>
                                        </p:tgtEl>
                                        <p:attrNameLst>
                                          <p:attrName>style.visibility</p:attrName>
                                        </p:attrNameLst>
                                      </p:cBhvr>
                                      <p:to>
                                        <p:strVal val="visible"/>
                                      </p:to>
                                    </p:set>
                                    <p:animEffect transition="in" filter="blinds(horizontal)">
                                      <p:cBhvr>
                                        <p:cTn id="22" dur="500"/>
                                        <p:tgtEl>
                                          <p:spTgt spid="5560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6035">
                                            <p:txEl>
                                              <p:pRg st="4" end="4"/>
                                            </p:txEl>
                                          </p:spTgt>
                                        </p:tgtEl>
                                        <p:attrNameLst>
                                          <p:attrName>style.visibility</p:attrName>
                                        </p:attrNameLst>
                                      </p:cBhvr>
                                      <p:to>
                                        <p:strVal val="visible"/>
                                      </p:to>
                                    </p:set>
                                    <p:animEffect transition="in" filter="blinds(horizontal)">
                                      <p:cBhvr>
                                        <p:cTn id="27" dur="500"/>
                                        <p:tgtEl>
                                          <p:spTgt spid="5560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56035">
                                            <p:txEl>
                                              <p:pRg st="5" end="5"/>
                                            </p:txEl>
                                          </p:spTgt>
                                        </p:tgtEl>
                                        <p:attrNameLst>
                                          <p:attrName>style.visibility</p:attrName>
                                        </p:attrNameLst>
                                      </p:cBhvr>
                                      <p:to>
                                        <p:strVal val="visible"/>
                                      </p:to>
                                    </p:set>
                                    <p:animEffect transition="in" filter="blinds(horizontal)">
                                      <p:cBhvr>
                                        <p:cTn id="32" dur="500"/>
                                        <p:tgtEl>
                                          <p:spTgt spid="5560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56035">
                                            <p:txEl>
                                              <p:pRg st="6" end="6"/>
                                            </p:txEl>
                                          </p:spTgt>
                                        </p:tgtEl>
                                        <p:attrNameLst>
                                          <p:attrName>style.visibility</p:attrName>
                                        </p:attrNameLst>
                                      </p:cBhvr>
                                      <p:to>
                                        <p:strVal val="visible"/>
                                      </p:to>
                                    </p:set>
                                    <p:animEffect transition="in" filter="blinds(horizontal)">
                                      <p:cBhvr>
                                        <p:cTn id="37" dur="500"/>
                                        <p:tgtEl>
                                          <p:spTgt spid="55603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56035">
                                            <p:txEl>
                                              <p:pRg st="7" end="7"/>
                                            </p:txEl>
                                          </p:spTgt>
                                        </p:tgtEl>
                                        <p:attrNameLst>
                                          <p:attrName>style.visibility</p:attrName>
                                        </p:attrNameLst>
                                      </p:cBhvr>
                                      <p:to>
                                        <p:strVal val="visible"/>
                                      </p:to>
                                    </p:set>
                                    <p:animEffect transition="in" filter="blinds(horizontal)">
                                      <p:cBhvr>
                                        <p:cTn id="42" dur="500"/>
                                        <p:tgtEl>
                                          <p:spTgt spid="55603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6035">
                                            <p:txEl>
                                              <p:pRg st="8" end="8"/>
                                            </p:txEl>
                                          </p:spTgt>
                                        </p:tgtEl>
                                        <p:attrNameLst>
                                          <p:attrName>style.visibility</p:attrName>
                                        </p:attrNameLst>
                                      </p:cBhvr>
                                      <p:to>
                                        <p:strVal val="visible"/>
                                      </p:to>
                                    </p:set>
                                    <p:animEffect transition="in" filter="blinds(horizontal)">
                                      <p:cBhvr>
                                        <p:cTn id="47" dur="500"/>
                                        <p:tgtEl>
                                          <p:spTgt spid="55603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56035">
                                            <p:txEl>
                                              <p:pRg st="9" end="9"/>
                                            </p:txEl>
                                          </p:spTgt>
                                        </p:tgtEl>
                                        <p:attrNameLst>
                                          <p:attrName>style.visibility</p:attrName>
                                        </p:attrNameLst>
                                      </p:cBhvr>
                                      <p:to>
                                        <p:strVal val="visible"/>
                                      </p:to>
                                    </p:set>
                                    <p:animEffect transition="in" filter="blinds(horizontal)">
                                      <p:cBhvr>
                                        <p:cTn id="52" dur="500"/>
                                        <p:tgtEl>
                                          <p:spTgt spid="55603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56035">
                                            <p:txEl>
                                              <p:pRg st="10" end="10"/>
                                            </p:txEl>
                                          </p:spTgt>
                                        </p:tgtEl>
                                        <p:attrNameLst>
                                          <p:attrName>style.visibility</p:attrName>
                                        </p:attrNameLst>
                                      </p:cBhvr>
                                      <p:to>
                                        <p:strVal val="visible"/>
                                      </p:to>
                                    </p:set>
                                    <p:animEffect transition="in" filter="blinds(horizontal)">
                                      <p:cBhvr>
                                        <p:cTn id="57" dur="500"/>
                                        <p:tgtEl>
                                          <p:spTgt spid="55603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56035">
                                            <p:txEl>
                                              <p:pRg st="11" end="11"/>
                                            </p:txEl>
                                          </p:spTgt>
                                        </p:tgtEl>
                                        <p:attrNameLst>
                                          <p:attrName>style.visibility</p:attrName>
                                        </p:attrNameLst>
                                      </p:cBhvr>
                                      <p:to>
                                        <p:strVal val="visible"/>
                                      </p:to>
                                    </p:set>
                                    <p:animEffect transition="in" filter="blinds(horizontal)">
                                      <p:cBhvr>
                                        <p:cTn id="62" dur="500"/>
                                        <p:tgtEl>
                                          <p:spTgt spid="55603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p:cNvSpPr>
          <p:nvPr>
            <p:ph type="title"/>
          </p:nvPr>
        </p:nvSpPr>
        <p:spPr/>
        <p:txBody>
          <a:bodyPr/>
          <a:lstStyle/>
          <a:p>
            <a:pPr eaLnBrk="1" hangingPunct="1"/>
            <a:r>
              <a:rPr lang="zh-CN" altLang="en-US" sz="4000"/>
              <a:t>判断分解是否无损和保持函数依赖</a:t>
            </a:r>
            <a:endParaRPr lang="zh-CN" altLang="en-US" sz="4000"/>
          </a:p>
        </p:txBody>
      </p:sp>
      <p:sp>
        <p:nvSpPr>
          <p:cNvPr id="557059" name="Rectangle 3"/>
          <p:cNvSpPr>
            <a:spLocks noGrp="1" noRot="1"/>
          </p:cNvSpPr>
          <p:nvPr>
            <p:ph idx="1"/>
          </p:nvPr>
        </p:nvSpPr>
        <p:spPr/>
        <p:txBody>
          <a:bodyPr/>
          <a:lstStyle/>
          <a:p>
            <a:pPr eaLnBrk="1" hangingPunct="1">
              <a:buFont typeface="Wingdings" panose="05000000000000000000" pitchFamily="2" charset="2"/>
              <a:buNone/>
            </a:pPr>
            <a:r>
              <a:rPr lang="en-US" altLang="zh-CN"/>
              <a:t>1.R(A,B,C),F={A-&gt;B}   </a:t>
            </a:r>
            <a:r>
              <a:rPr lang="el-GR" altLang="zh-CN">
                <a:latin typeface="宋体" panose="02010600030101010101" pitchFamily="2" charset="-122"/>
              </a:rPr>
              <a:t>ρ</a:t>
            </a:r>
            <a:r>
              <a:rPr lang="en-US" altLang="zh-CN">
                <a:latin typeface="宋体" panose="02010600030101010101" pitchFamily="2" charset="-122"/>
              </a:rPr>
              <a:t>={AB,BC}</a:t>
            </a:r>
            <a:endParaRPr lang="en-US" altLang="zh-CN">
              <a:latin typeface="宋体" panose="02010600030101010101" pitchFamily="2" charset="-122"/>
            </a:endParaRPr>
          </a:p>
          <a:p>
            <a:pPr eaLnBrk="1" hangingPunct="1">
              <a:buFont typeface="Wingdings" panose="05000000000000000000" pitchFamily="2" charset="2"/>
              <a:buNone/>
            </a:pPr>
            <a:r>
              <a:rPr lang="zh-CN" altLang="en-US">
                <a:latin typeface="宋体" panose="02010600030101010101" pitchFamily="2" charset="-122"/>
              </a:rPr>
              <a:t>否，是</a:t>
            </a:r>
            <a:endParaRPr lang="zh-CN" altLang="en-US">
              <a:latin typeface="宋体" panose="02010600030101010101" pitchFamily="2" charset="-122"/>
            </a:endParaRPr>
          </a:p>
          <a:p>
            <a:pPr eaLnBrk="1" hangingPunct="1">
              <a:buFont typeface="Wingdings" panose="05000000000000000000" pitchFamily="2" charset="2"/>
              <a:buNone/>
            </a:pPr>
            <a:r>
              <a:rPr lang="en-US" altLang="zh-CN"/>
              <a:t>2.R(A,B,C),F={A-&gt;B,B-&gt;C} </a:t>
            </a:r>
            <a:r>
              <a:rPr lang="el-GR" altLang="zh-CN">
                <a:latin typeface="宋体" panose="02010600030101010101" pitchFamily="2" charset="-122"/>
              </a:rPr>
              <a:t>ρ</a:t>
            </a:r>
            <a:r>
              <a:rPr lang="en-US" altLang="zh-CN">
                <a:latin typeface="宋体" panose="02010600030101010101" pitchFamily="2" charset="-122"/>
              </a:rPr>
              <a:t>={AC,BC}</a:t>
            </a:r>
            <a:endParaRPr lang="en-US" altLang="zh-CN">
              <a:latin typeface="宋体" panose="02010600030101010101" pitchFamily="2" charset="-122"/>
            </a:endParaRPr>
          </a:p>
          <a:p>
            <a:pPr eaLnBrk="1" hangingPunct="1">
              <a:buFont typeface="Wingdings" panose="05000000000000000000" pitchFamily="2" charset="2"/>
              <a:buNone/>
            </a:pPr>
            <a:r>
              <a:rPr lang="zh-CN" altLang="en-US">
                <a:latin typeface="宋体" panose="02010600030101010101" pitchFamily="2" charset="-122"/>
              </a:rPr>
              <a:t>否，否</a:t>
            </a:r>
            <a:endParaRPr lang="zh-CN" altLang="en-US">
              <a:latin typeface="宋体" panose="02010600030101010101" pitchFamily="2" charset="-122"/>
            </a:endParaRPr>
          </a:p>
          <a:p>
            <a:pPr eaLnBrk="1" hangingPunct="1">
              <a:buFont typeface="Wingdings" panose="05000000000000000000" pitchFamily="2" charset="2"/>
              <a:buNone/>
            </a:pPr>
            <a:r>
              <a:rPr lang="en-US" altLang="zh-CN"/>
              <a:t>3.R(A,B,C),F={A-&gt;C,B-&gt;C} </a:t>
            </a:r>
            <a:r>
              <a:rPr lang="el-GR" altLang="zh-CN">
                <a:latin typeface="宋体" panose="02010600030101010101" pitchFamily="2" charset="-122"/>
              </a:rPr>
              <a:t>ρ</a:t>
            </a:r>
            <a:r>
              <a:rPr lang="en-US" altLang="zh-CN">
                <a:latin typeface="宋体" panose="02010600030101010101" pitchFamily="2" charset="-122"/>
              </a:rPr>
              <a:t>={AB,AC}</a:t>
            </a:r>
            <a:endParaRPr lang="en-US" altLang="zh-CN">
              <a:latin typeface="宋体" panose="02010600030101010101" pitchFamily="2" charset="-122"/>
            </a:endParaRPr>
          </a:p>
          <a:p>
            <a:pPr eaLnBrk="1" hangingPunct="1">
              <a:buFont typeface="Wingdings" panose="05000000000000000000" pitchFamily="2" charset="2"/>
              <a:buNone/>
            </a:pPr>
            <a:r>
              <a:rPr lang="zh-CN" altLang="en-US">
                <a:latin typeface="宋体" panose="02010600030101010101" pitchFamily="2" charset="-122"/>
              </a:rPr>
              <a:t>是，否</a:t>
            </a:r>
            <a:endParaRPr lang="zh-CN" altLang="el-GR">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E8DB899F-7970-416C-A02C-F90E11A67FAF}" type="datetime1">
              <a:rPr lang="zh-CN" altLang="en-US"/>
            </a:fld>
            <a:endParaRPr lang="en-US" altLang="zh-CN"/>
          </a:p>
        </p:txBody>
      </p:sp>
      <p:sp>
        <p:nvSpPr>
          <p:cNvPr id="1577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7059">
                                            <p:txEl>
                                              <p:pRg st="1" end="1"/>
                                            </p:txEl>
                                          </p:spTgt>
                                        </p:tgtEl>
                                        <p:attrNameLst>
                                          <p:attrName>style.visibility</p:attrName>
                                        </p:attrNameLst>
                                      </p:cBhvr>
                                      <p:to>
                                        <p:strVal val="visible"/>
                                      </p:to>
                                    </p:set>
                                    <p:animEffect transition="in" filter="blinds(horizontal)">
                                      <p:cBhvr>
                                        <p:cTn id="7" dur="500"/>
                                        <p:tgtEl>
                                          <p:spTgt spid="5570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7059">
                                            <p:txEl>
                                              <p:pRg st="2" end="2"/>
                                            </p:txEl>
                                          </p:spTgt>
                                        </p:tgtEl>
                                        <p:attrNameLst>
                                          <p:attrName>style.visibility</p:attrName>
                                        </p:attrNameLst>
                                      </p:cBhvr>
                                      <p:to>
                                        <p:strVal val="visible"/>
                                      </p:to>
                                    </p:set>
                                    <p:animEffect transition="in" filter="blinds(horizontal)">
                                      <p:cBhvr>
                                        <p:cTn id="12" dur="500"/>
                                        <p:tgtEl>
                                          <p:spTgt spid="5570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7059">
                                            <p:txEl>
                                              <p:pRg st="3" end="3"/>
                                            </p:txEl>
                                          </p:spTgt>
                                        </p:tgtEl>
                                        <p:attrNameLst>
                                          <p:attrName>style.visibility</p:attrName>
                                        </p:attrNameLst>
                                      </p:cBhvr>
                                      <p:to>
                                        <p:strVal val="visible"/>
                                      </p:to>
                                    </p:set>
                                    <p:animEffect transition="in" filter="blinds(horizontal)">
                                      <p:cBhvr>
                                        <p:cTn id="17" dur="500"/>
                                        <p:tgtEl>
                                          <p:spTgt spid="5570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7059">
                                            <p:txEl>
                                              <p:pRg st="4" end="4"/>
                                            </p:txEl>
                                          </p:spTgt>
                                        </p:tgtEl>
                                        <p:attrNameLst>
                                          <p:attrName>style.visibility</p:attrName>
                                        </p:attrNameLst>
                                      </p:cBhvr>
                                      <p:to>
                                        <p:strVal val="visible"/>
                                      </p:to>
                                    </p:set>
                                    <p:animEffect transition="in" filter="blinds(horizontal)">
                                      <p:cBhvr>
                                        <p:cTn id="22" dur="500"/>
                                        <p:tgtEl>
                                          <p:spTgt spid="5570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7059">
                                            <p:txEl>
                                              <p:pRg st="5" end="5"/>
                                            </p:txEl>
                                          </p:spTgt>
                                        </p:tgtEl>
                                        <p:attrNameLst>
                                          <p:attrName>style.visibility</p:attrName>
                                        </p:attrNameLst>
                                      </p:cBhvr>
                                      <p:to>
                                        <p:strVal val="visible"/>
                                      </p:to>
                                    </p:set>
                                    <p:animEffect transition="in" filter="blinds(horizontal)">
                                      <p:cBhvr>
                                        <p:cTn id="27" dur="500"/>
                                        <p:tgtEl>
                                          <p:spTgt spid="5570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p:cNvSpPr>
          <p:nvPr>
            <p:ph type="title"/>
          </p:nvPr>
        </p:nvSpPr>
        <p:spPr/>
        <p:txBody>
          <a:bodyPr/>
          <a:lstStyle/>
          <a:p>
            <a:pPr eaLnBrk="1" hangingPunct="1"/>
            <a:endParaRPr lang="zh-CN" altLang="zh-CN"/>
          </a:p>
        </p:txBody>
      </p:sp>
      <p:sp>
        <p:nvSpPr>
          <p:cNvPr id="558083" name="Rectangle 3"/>
          <p:cNvSpPr>
            <a:spLocks noGrp="1" noRot="1"/>
          </p:cNvSpPr>
          <p:nvPr>
            <p:ph idx="1"/>
          </p:nvPr>
        </p:nvSpPr>
        <p:spPr/>
        <p:txBody>
          <a:bodyPr/>
          <a:lstStyle/>
          <a:p>
            <a:pPr eaLnBrk="1" hangingPunct="1"/>
            <a:r>
              <a:rPr lang="zh-CN" altLang="en-US"/>
              <a:t>设</a:t>
            </a:r>
            <a:r>
              <a:rPr lang="en-US" altLang="zh-CN"/>
              <a:t>R(A,B,C,D,E),F={A-&gt;BC,CD-&gt;E,B-&gt;D,E-&gt;A}</a:t>
            </a:r>
            <a:endParaRPr lang="en-US" altLang="zh-CN"/>
          </a:p>
          <a:p>
            <a:pPr eaLnBrk="1" hangingPunct="1"/>
            <a:r>
              <a:rPr lang="zh-CN" altLang="en-US"/>
              <a:t>求</a:t>
            </a:r>
            <a:r>
              <a:rPr lang="en-US" altLang="zh-CN"/>
              <a:t>B</a:t>
            </a:r>
            <a:r>
              <a:rPr lang="en-US" altLang="zh-CN" baseline="30000"/>
              <a:t>+</a:t>
            </a:r>
            <a:r>
              <a:rPr lang="zh-CN" altLang="en-US"/>
              <a:t>；</a:t>
            </a:r>
            <a:r>
              <a:rPr lang="en-US" altLang="zh-CN"/>
              <a:t>R</a:t>
            </a:r>
            <a:r>
              <a:rPr lang="zh-CN" altLang="en-US"/>
              <a:t>的所有候选码。</a:t>
            </a:r>
            <a:endParaRPr lang="zh-CN" altLang="en-US"/>
          </a:p>
          <a:p>
            <a:pPr eaLnBrk="1" hangingPunct="1"/>
            <a:r>
              <a:rPr lang="en-US" altLang="zh-CN"/>
              <a:t>B</a:t>
            </a:r>
            <a:r>
              <a:rPr lang="en-US" altLang="zh-CN" baseline="30000"/>
              <a:t>+</a:t>
            </a:r>
            <a:r>
              <a:rPr lang="en-US" altLang="zh-CN"/>
              <a:t> =BD</a:t>
            </a:r>
            <a:r>
              <a:rPr lang="zh-CN" altLang="en-US"/>
              <a:t>；</a:t>
            </a:r>
            <a:endParaRPr lang="zh-CN" altLang="en-US"/>
          </a:p>
          <a:p>
            <a:pPr eaLnBrk="1" hangingPunct="1"/>
            <a:r>
              <a:rPr lang="en-US" altLang="zh-CN"/>
              <a:t>A</a:t>
            </a:r>
            <a:r>
              <a:rPr lang="zh-CN" altLang="en-US"/>
              <a:t>，</a:t>
            </a:r>
            <a:r>
              <a:rPr lang="en-US" altLang="zh-CN"/>
              <a:t>BC</a:t>
            </a:r>
            <a:r>
              <a:rPr lang="zh-CN" altLang="en-US"/>
              <a:t>，</a:t>
            </a:r>
            <a:r>
              <a:rPr lang="en-US" altLang="zh-CN"/>
              <a:t>CD</a:t>
            </a:r>
            <a:r>
              <a:rPr lang="zh-CN" altLang="en-US"/>
              <a:t>，</a:t>
            </a:r>
            <a:r>
              <a:rPr lang="en-US" altLang="zh-CN"/>
              <a:t>E</a:t>
            </a:r>
            <a:endParaRPr lang="en-US" altLang="zh-CN"/>
          </a:p>
        </p:txBody>
      </p:sp>
      <p:sp>
        <p:nvSpPr>
          <p:cNvPr id="4" name="日期占位符 3"/>
          <p:cNvSpPr>
            <a:spLocks noGrp="1"/>
          </p:cNvSpPr>
          <p:nvPr>
            <p:ph type="dt" sz="quarter" idx="10"/>
          </p:nvPr>
        </p:nvSpPr>
        <p:spPr/>
        <p:txBody>
          <a:bodyPr/>
          <a:lstStyle/>
          <a:p>
            <a:pPr>
              <a:defRPr/>
            </a:pPr>
            <a:fld id="{10084611-E3AC-41C7-ADD8-2600231569DE}" type="datetime1">
              <a:rPr lang="zh-CN" altLang="en-US"/>
            </a:fld>
            <a:endParaRPr lang="en-US" altLang="zh-CN"/>
          </a:p>
        </p:txBody>
      </p:sp>
      <p:sp>
        <p:nvSpPr>
          <p:cNvPr id="158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8083">
                                            <p:txEl>
                                              <p:pRg st="2" end="2"/>
                                            </p:txEl>
                                          </p:spTgt>
                                        </p:tgtEl>
                                        <p:attrNameLst>
                                          <p:attrName>style.visibility</p:attrName>
                                        </p:attrNameLst>
                                      </p:cBhvr>
                                      <p:to>
                                        <p:strVal val="visible"/>
                                      </p:to>
                                    </p:set>
                                    <p:animEffect transition="in" filter="blinds(horizontal)">
                                      <p:cBhvr>
                                        <p:cTn id="7" dur="500"/>
                                        <p:tgtEl>
                                          <p:spTgt spid="55808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8083">
                                            <p:txEl>
                                              <p:pRg st="3" end="3"/>
                                            </p:txEl>
                                          </p:spTgt>
                                        </p:tgtEl>
                                        <p:attrNameLst>
                                          <p:attrName>style.visibility</p:attrName>
                                        </p:attrNameLst>
                                      </p:cBhvr>
                                      <p:to>
                                        <p:strVal val="visible"/>
                                      </p:to>
                                    </p:set>
                                    <p:animEffect transition="in" filter="blinds(horizontal)">
                                      <p:cBhvr>
                                        <p:cTn id="12" dur="500"/>
                                        <p:tgtEl>
                                          <p:spTgt spid="5580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p:cNvSpPr>
          <p:nvPr>
            <p:ph type="title"/>
          </p:nvPr>
        </p:nvSpPr>
        <p:spPr/>
        <p:txBody>
          <a:bodyPr/>
          <a:lstStyle/>
          <a:p>
            <a:pPr eaLnBrk="1" hangingPunct="1"/>
            <a:endParaRPr lang="zh-CN" altLang="zh-CN"/>
          </a:p>
        </p:txBody>
      </p:sp>
      <p:sp>
        <p:nvSpPr>
          <p:cNvPr id="559107" name="Rectangle 3"/>
          <p:cNvSpPr>
            <a:spLocks noGrp="1" noRot="1"/>
          </p:cNvSpPr>
          <p:nvPr>
            <p:ph idx="1"/>
          </p:nvPr>
        </p:nvSpPr>
        <p:spPr/>
        <p:txBody>
          <a:bodyPr/>
          <a:lstStyle/>
          <a:p>
            <a:pPr eaLnBrk="1" hangingPunct="1"/>
            <a:r>
              <a:rPr lang="zh-CN" altLang="en-US"/>
              <a:t>设</a:t>
            </a:r>
            <a:r>
              <a:rPr lang="en-US" altLang="zh-CN"/>
              <a:t>R(A,B,C,D,E),F={A-&gt;D,E-&gt;D,D-&gt;B,BC-&gt;D,CD-&gt;A}</a:t>
            </a:r>
            <a:endParaRPr lang="en-US" altLang="zh-CN"/>
          </a:p>
          <a:p>
            <a:pPr eaLnBrk="1" hangingPunct="1"/>
            <a:r>
              <a:rPr lang="zh-CN" altLang="en-US"/>
              <a:t>求：</a:t>
            </a:r>
            <a:r>
              <a:rPr lang="en-US" altLang="zh-CN"/>
              <a:t>R</a:t>
            </a:r>
            <a:r>
              <a:rPr lang="zh-CN" altLang="en-US"/>
              <a:t>的候选码；</a:t>
            </a:r>
            <a:r>
              <a:rPr lang="el-GR" altLang="zh-CN">
                <a:latin typeface="宋体" panose="02010600030101010101" pitchFamily="2" charset="-122"/>
              </a:rPr>
              <a:t>ρ</a:t>
            </a:r>
            <a:r>
              <a:rPr lang="en-US" altLang="zh-CN">
                <a:latin typeface="宋体" panose="02010600030101010101" pitchFamily="2" charset="-122"/>
              </a:rPr>
              <a:t>={AB</a:t>
            </a:r>
            <a:r>
              <a:rPr lang="zh-CN" altLang="en-US">
                <a:latin typeface="宋体" panose="02010600030101010101" pitchFamily="2" charset="-122"/>
              </a:rPr>
              <a:t>，</a:t>
            </a:r>
            <a:r>
              <a:rPr lang="en-US" altLang="zh-CN">
                <a:latin typeface="宋体" panose="02010600030101010101" pitchFamily="2" charset="-122"/>
              </a:rPr>
              <a:t>AE</a:t>
            </a:r>
            <a:r>
              <a:rPr lang="zh-CN" altLang="en-US">
                <a:latin typeface="宋体" panose="02010600030101010101" pitchFamily="2" charset="-122"/>
              </a:rPr>
              <a:t>，</a:t>
            </a:r>
            <a:r>
              <a:rPr lang="en-US" altLang="zh-CN">
                <a:latin typeface="宋体" panose="02010600030101010101" pitchFamily="2" charset="-122"/>
              </a:rPr>
              <a:t>CE</a:t>
            </a:r>
            <a:r>
              <a:rPr lang="zh-CN" altLang="en-US">
                <a:latin typeface="宋体" panose="02010600030101010101" pitchFamily="2" charset="-122"/>
              </a:rPr>
              <a:t>，</a:t>
            </a:r>
            <a:r>
              <a:rPr lang="en-US" altLang="zh-CN">
                <a:latin typeface="宋体" panose="02010600030101010101" pitchFamily="2" charset="-122"/>
              </a:rPr>
              <a:t>BCD</a:t>
            </a:r>
            <a:r>
              <a:rPr lang="zh-CN" altLang="en-US">
                <a:latin typeface="宋体" panose="02010600030101010101" pitchFamily="2" charset="-122"/>
              </a:rPr>
              <a:t>，</a:t>
            </a:r>
            <a:r>
              <a:rPr lang="en-US" altLang="zh-CN">
                <a:latin typeface="宋体" panose="02010600030101010101" pitchFamily="2" charset="-122"/>
              </a:rPr>
              <a:t>AC}</a:t>
            </a:r>
            <a:r>
              <a:rPr lang="zh-CN" altLang="en-US">
                <a:latin typeface="宋体" panose="02010600030101010101" pitchFamily="2" charset="-122"/>
              </a:rPr>
              <a:t>是否为无损连接</a:t>
            </a:r>
            <a:endParaRPr lang="zh-CN" altLang="en-US">
              <a:latin typeface="宋体" panose="02010600030101010101" pitchFamily="2" charset="-122"/>
            </a:endParaRPr>
          </a:p>
          <a:p>
            <a:pPr eaLnBrk="1" hangingPunct="1"/>
            <a:endParaRPr lang="zh-CN" altLang="en-US">
              <a:latin typeface="宋体" panose="02010600030101010101" pitchFamily="2" charset="-122"/>
            </a:endParaRPr>
          </a:p>
          <a:p>
            <a:pPr eaLnBrk="1" hangingPunct="1"/>
            <a:r>
              <a:rPr lang="en-US" altLang="zh-CN">
                <a:latin typeface="宋体" panose="02010600030101010101" pitchFamily="2" charset="-122"/>
              </a:rPr>
              <a:t>CE</a:t>
            </a:r>
            <a:r>
              <a:rPr lang="zh-CN" altLang="en-US">
                <a:latin typeface="宋体" panose="02010600030101010101" pitchFamily="2" charset="-122"/>
              </a:rPr>
              <a:t>，是</a:t>
            </a:r>
            <a:endParaRPr lang="zh-CN" altLang="el-GR">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994F2B97-72B0-4FCE-AB20-CA07472BE612}" type="datetime1">
              <a:rPr lang="zh-CN" altLang="en-US"/>
            </a:fld>
            <a:endParaRPr lang="en-US" altLang="zh-CN"/>
          </a:p>
        </p:txBody>
      </p:sp>
      <p:sp>
        <p:nvSpPr>
          <p:cNvPr id="1597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9107">
                                            <p:txEl>
                                              <p:pRg st="3" end="3"/>
                                            </p:txEl>
                                          </p:spTgt>
                                        </p:tgtEl>
                                        <p:attrNameLst>
                                          <p:attrName>style.visibility</p:attrName>
                                        </p:attrNameLst>
                                      </p:cBhvr>
                                      <p:to>
                                        <p:strVal val="visible"/>
                                      </p:to>
                                    </p:set>
                                    <p:animEffect transition="in" filter="blinds(horizontal)">
                                      <p:cBhvr>
                                        <p:cTn id="7" dur="500"/>
                                        <p:tgtEl>
                                          <p:spTgt spid="559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p:cNvSpPr>
          <p:nvPr>
            <p:ph type="title"/>
          </p:nvPr>
        </p:nvSpPr>
        <p:spPr/>
        <p:txBody>
          <a:bodyPr/>
          <a:lstStyle/>
          <a:p>
            <a:pPr eaLnBrk="1" hangingPunct="1"/>
            <a:endParaRPr lang="zh-CN" altLang="zh-CN"/>
          </a:p>
        </p:txBody>
      </p:sp>
      <p:sp>
        <p:nvSpPr>
          <p:cNvPr id="560131" name="Rectangle 3"/>
          <p:cNvSpPr>
            <a:spLocks noGrp="1" noRot="1"/>
          </p:cNvSpPr>
          <p:nvPr>
            <p:ph idx="1"/>
          </p:nvPr>
        </p:nvSpPr>
        <p:spPr>
          <a:xfrm>
            <a:off x="609600" y="2205038"/>
            <a:ext cx="8355013" cy="3894137"/>
          </a:xfrm>
        </p:spPr>
        <p:txBody>
          <a:bodyPr/>
          <a:lstStyle/>
          <a:p>
            <a:pPr eaLnBrk="1" hangingPunct="1"/>
            <a:r>
              <a:rPr lang="zh-CN" altLang="en-US"/>
              <a:t>设</a:t>
            </a:r>
            <a:r>
              <a:rPr lang="en-US" altLang="zh-CN"/>
              <a:t>R(A,B,C,D,E,G),F={E-&gt;D,C-&gt;B,CE-&gt;G,B-&gt;A}</a:t>
            </a:r>
            <a:endParaRPr lang="en-US" altLang="zh-CN"/>
          </a:p>
          <a:p>
            <a:pPr eaLnBrk="1" hangingPunct="1"/>
            <a:r>
              <a:rPr lang="el-GR" altLang="zh-CN">
                <a:latin typeface="宋体" panose="02010600030101010101" pitchFamily="2" charset="-122"/>
              </a:rPr>
              <a:t>ρ</a:t>
            </a:r>
            <a:r>
              <a:rPr lang="en-US" altLang="zh-CN">
                <a:latin typeface="宋体" panose="02010600030101010101" pitchFamily="2" charset="-122"/>
              </a:rPr>
              <a:t>={DE</a:t>
            </a:r>
            <a:r>
              <a:rPr lang="zh-CN" altLang="en-US">
                <a:latin typeface="宋体" panose="02010600030101010101" pitchFamily="2" charset="-122"/>
              </a:rPr>
              <a:t>，</a:t>
            </a:r>
            <a:r>
              <a:rPr lang="en-US" altLang="zh-CN">
                <a:latin typeface="宋体" panose="02010600030101010101" pitchFamily="2" charset="-122"/>
              </a:rPr>
              <a:t>BC</a:t>
            </a:r>
            <a:r>
              <a:rPr lang="zh-CN" altLang="en-US">
                <a:latin typeface="宋体" panose="02010600030101010101" pitchFamily="2" charset="-122"/>
              </a:rPr>
              <a:t>，</a:t>
            </a:r>
            <a:r>
              <a:rPr lang="en-US" altLang="zh-CN">
                <a:latin typeface="宋体" panose="02010600030101010101" pitchFamily="2" charset="-122"/>
              </a:rPr>
              <a:t>CEG</a:t>
            </a:r>
            <a:r>
              <a:rPr lang="zh-CN" altLang="en-US">
                <a:latin typeface="宋体" panose="02010600030101010101" pitchFamily="2" charset="-122"/>
              </a:rPr>
              <a:t>，</a:t>
            </a:r>
            <a:r>
              <a:rPr lang="en-US" altLang="zh-CN">
                <a:latin typeface="宋体" panose="02010600030101010101" pitchFamily="2" charset="-122"/>
              </a:rPr>
              <a:t>AB}</a:t>
            </a:r>
            <a:endParaRPr lang="el-GR" altLang="zh-CN">
              <a:latin typeface="宋体" panose="02010600030101010101" pitchFamily="2" charset="-122"/>
            </a:endParaRPr>
          </a:p>
          <a:p>
            <a:pPr eaLnBrk="1" hangingPunct="1"/>
            <a:r>
              <a:rPr lang="zh-CN" altLang="en-US"/>
              <a:t>求：是否为无损连接，是否保持函数依赖性</a:t>
            </a:r>
            <a:endParaRPr lang="zh-CN" altLang="en-US"/>
          </a:p>
          <a:p>
            <a:pPr eaLnBrk="1" hangingPunct="1"/>
            <a:endParaRPr lang="zh-CN" altLang="en-US"/>
          </a:p>
          <a:p>
            <a:pPr eaLnBrk="1" hangingPunct="1"/>
            <a:r>
              <a:rPr lang="zh-CN" altLang="en-US"/>
              <a:t>是，是</a:t>
            </a:r>
            <a:endParaRPr lang="zh-CN" altLang="en-US"/>
          </a:p>
        </p:txBody>
      </p:sp>
      <p:sp>
        <p:nvSpPr>
          <p:cNvPr id="4" name="日期占位符 3"/>
          <p:cNvSpPr>
            <a:spLocks noGrp="1"/>
          </p:cNvSpPr>
          <p:nvPr>
            <p:ph type="dt" sz="quarter" idx="10"/>
          </p:nvPr>
        </p:nvSpPr>
        <p:spPr/>
        <p:txBody>
          <a:bodyPr/>
          <a:lstStyle/>
          <a:p>
            <a:pPr>
              <a:defRPr/>
            </a:pPr>
            <a:fld id="{51329E9D-14E7-4A66-B91C-5C537D099B5E}" type="datetime1">
              <a:rPr lang="zh-CN" altLang="en-US"/>
            </a:fld>
            <a:endParaRPr lang="en-US" altLang="zh-CN"/>
          </a:p>
        </p:txBody>
      </p:sp>
      <p:sp>
        <p:nvSpPr>
          <p:cNvPr id="1607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0131">
                                            <p:txEl>
                                              <p:pRg st="4" end="4"/>
                                            </p:txEl>
                                          </p:spTgt>
                                        </p:tgtEl>
                                        <p:attrNameLst>
                                          <p:attrName>style.visibility</p:attrName>
                                        </p:attrNameLst>
                                      </p:cBhvr>
                                      <p:to>
                                        <p:strVal val="visible"/>
                                      </p:to>
                                    </p:set>
                                    <p:animEffect transition="in" filter="blinds(horizontal)">
                                      <p:cBhvr>
                                        <p:cTn id="7" dur="500"/>
                                        <p:tgtEl>
                                          <p:spTgt spid="5601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p:cNvSpPr>
          <p:nvPr>
            <p:ph type="title"/>
          </p:nvPr>
        </p:nvSpPr>
        <p:spPr/>
        <p:txBody>
          <a:bodyPr/>
          <a:lstStyle/>
          <a:p>
            <a:pPr eaLnBrk="1" hangingPunct="1"/>
            <a:endParaRPr lang="zh-CN" altLang="zh-CN"/>
          </a:p>
        </p:txBody>
      </p:sp>
      <p:sp>
        <p:nvSpPr>
          <p:cNvPr id="561155" name="Rectangle 3"/>
          <p:cNvSpPr>
            <a:spLocks noGrp="1" noRot="1"/>
          </p:cNvSpPr>
          <p:nvPr>
            <p:ph idx="1"/>
          </p:nvPr>
        </p:nvSpPr>
        <p:spPr/>
        <p:txBody>
          <a:bodyPr/>
          <a:lstStyle/>
          <a:p>
            <a:pPr eaLnBrk="1" hangingPunct="1">
              <a:buFont typeface="Wingdings" panose="05000000000000000000" pitchFamily="2" charset="2"/>
              <a:buNone/>
            </a:pPr>
            <a:r>
              <a:rPr lang="zh-CN" altLang="en-US" sz="2800"/>
              <a:t>设有</a:t>
            </a:r>
            <a:r>
              <a:rPr lang="en-US" altLang="zh-CN" sz="2800"/>
              <a:t>R(A,B,C,D) ,F={A-&gt;C,C-&gt;A,B-&gt;AC,D-&gt;AC}</a:t>
            </a:r>
            <a:endParaRPr lang="en-US" altLang="zh-CN" sz="2800"/>
          </a:p>
          <a:p>
            <a:pPr eaLnBrk="1" hangingPunct="1">
              <a:buFont typeface="Wingdings" panose="05000000000000000000" pitchFamily="2" charset="2"/>
              <a:buNone/>
            </a:pPr>
            <a:r>
              <a:rPr lang="en-US" altLang="zh-CN" sz="2800"/>
              <a:t>1. R</a:t>
            </a:r>
            <a:r>
              <a:rPr lang="zh-CN" altLang="en-US" sz="2800"/>
              <a:t>的候选码</a:t>
            </a:r>
            <a:endParaRPr lang="zh-CN" altLang="en-US" sz="2800"/>
          </a:p>
          <a:p>
            <a:pPr eaLnBrk="1" hangingPunct="1">
              <a:buFont typeface="Wingdings" panose="05000000000000000000" pitchFamily="2" charset="2"/>
              <a:buNone/>
            </a:pPr>
            <a:r>
              <a:rPr lang="en-US" altLang="zh-CN" sz="2800"/>
              <a:t>2.</a:t>
            </a:r>
            <a:r>
              <a:rPr lang="zh-CN" altLang="en-US" sz="2800"/>
              <a:t>将</a:t>
            </a:r>
            <a:r>
              <a:rPr lang="en-US" altLang="zh-CN" sz="2800"/>
              <a:t>R</a:t>
            </a:r>
            <a:r>
              <a:rPr lang="zh-CN" altLang="en-US" sz="2800"/>
              <a:t>分解成</a:t>
            </a:r>
            <a:r>
              <a:rPr lang="en-US" altLang="zh-CN" sz="2800"/>
              <a:t>BCNF</a:t>
            </a:r>
            <a:r>
              <a:rPr lang="zh-CN" altLang="en-US" sz="2800"/>
              <a:t>且保持无损连接</a:t>
            </a:r>
            <a:endParaRPr lang="zh-CN" altLang="en-US" sz="2800"/>
          </a:p>
          <a:p>
            <a:pPr eaLnBrk="1" hangingPunct="1">
              <a:buFont typeface="Wingdings" panose="05000000000000000000" pitchFamily="2" charset="2"/>
              <a:buNone/>
            </a:pPr>
            <a:r>
              <a:rPr lang="en-US" altLang="zh-CN" sz="2800"/>
              <a:t>3.</a:t>
            </a:r>
            <a:r>
              <a:rPr lang="zh-CN" altLang="en-US" sz="2800"/>
              <a:t>将</a:t>
            </a:r>
            <a:r>
              <a:rPr lang="en-US" altLang="zh-CN" sz="2800"/>
              <a:t>R</a:t>
            </a:r>
            <a:r>
              <a:rPr lang="zh-CN" altLang="en-US" sz="2800"/>
              <a:t>分解成</a:t>
            </a:r>
            <a:r>
              <a:rPr lang="en-US" altLang="zh-CN" sz="2800"/>
              <a:t>3NF</a:t>
            </a:r>
            <a:r>
              <a:rPr lang="zh-CN" altLang="en-US" sz="2800"/>
              <a:t>且无损保持函数依赖</a:t>
            </a:r>
            <a:endParaRPr lang="zh-CN" altLang="en-US" sz="2800"/>
          </a:p>
          <a:p>
            <a:pPr eaLnBrk="1" hangingPunct="1">
              <a:buFont typeface="Wingdings" panose="05000000000000000000" pitchFamily="2" charset="2"/>
              <a:buNone/>
            </a:pPr>
            <a:endParaRPr lang="zh-CN" altLang="en-US" sz="2800"/>
          </a:p>
          <a:p>
            <a:pPr eaLnBrk="1" hangingPunct="1">
              <a:buFont typeface="Wingdings" panose="05000000000000000000" pitchFamily="2" charset="2"/>
              <a:buNone/>
            </a:pPr>
            <a:r>
              <a:rPr lang="en-US" altLang="zh-CN" sz="2800"/>
              <a:t>BD</a:t>
            </a:r>
            <a:r>
              <a:rPr lang="zh-CN" altLang="en-US" sz="2800"/>
              <a:t>；</a:t>
            </a:r>
            <a:r>
              <a:rPr lang="el-GR" altLang="zh-CN" sz="2800">
                <a:latin typeface="宋体" panose="02010600030101010101" pitchFamily="2" charset="-122"/>
              </a:rPr>
              <a:t>ρ</a:t>
            </a:r>
            <a:r>
              <a:rPr lang="en-US" altLang="zh-CN" sz="2800">
                <a:latin typeface="宋体" panose="02010600030101010101" pitchFamily="2" charset="-122"/>
              </a:rPr>
              <a:t>={AC</a:t>
            </a:r>
            <a:r>
              <a:rPr lang="zh-CN" altLang="en-US" sz="2800">
                <a:latin typeface="宋体" panose="02010600030101010101" pitchFamily="2" charset="-122"/>
              </a:rPr>
              <a:t>，</a:t>
            </a:r>
            <a:r>
              <a:rPr lang="en-US" altLang="zh-CN" sz="2800">
                <a:latin typeface="宋体" panose="02010600030101010101" pitchFamily="2" charset="-122"/>
              </a:rPr>
              <a:t>AB</a:t>
            </a:r>
            <a:r>
              <a:rPr lang="zh-CN" altLang="en-US" sz="2800">
                <a:latin typeface="宋体" panose="02010600030101010101" pitchFamily="2" charset="-122"/>
              </a:rPr>
              <a:t>，</a:t>
            </a:r>
            <a:r>
              <a:rPr lang="en-US" altLang="zh-CN" sz="2800">
                <a:latin typeface="宋体" panose="02010600030101010101" pitchFamily="2" charset="-122"/>
              </a:rPr>
              <a:t>BD}</a:t>
            </a:r>
            <a:r>
              <a:rPr lang="zh-CN" altLang="en-US" sz="2800">
                <a:latin typeface="宋体" panose="02010600030101010101" pitchFamily="2" charset="-122"/>
              </a:rPr>
              <a:t>；</a:t>
            </a:r>
            <a:r>
              <a:rPr lang="el-GR" altLang="zh-CN" sz="2800">
                <a:latin typeface="宋体" panose="02010600030101010101" pitchFamily="2" charset="-122"/>
              </a:rPr>
              <a:t>ρ</a:t>
            </a:r>
            <a:r>
              <a:rPr lang="en-US" altLang="zh-CN" sz="2800">
                <a:latin typeface="宋体" panose="02010600030101010101" pitchFamily="2" charset="-122"/>
              </a:rPr>
              <a:t>={AC</a:t>
            </a:r>
            <a:r>
              <a:rPr lang="zh-CN" altLang="en-US" sz="2800">
                <a:latin typeface="宋体" panose="02010600030101010101" pitchFamily="2" charset="-122"/>
              </a:rPr>
              <a:t>，</a:t>
            </a:r>
            <a:r>
              <a:rPr lang="en-US" altLang="zh-CN" sz="2800">
                <a:latin typeface="宋体" panose="02010600030101010101" pitchFamily="2" charset="-122"/>
              </a:rPr>
              <a:t>BC</a:t>
            </a:r>
            <a:r>
              <a:rPr lang="zh-CN" altLang="en-US" sz="2800">
                <a:latin typeface="宋体" panose="02010600030101010101" pitchFamily="2" charset="-122"/>
              </a:rPr>
              <a:t>，</a:t>
            </a:r>
            <a:r>
              <a:rPr lang="en-US" altLang="zh-CN" sz="2800">
                <a:latin typeface="宋体" panose="02010600030101010101" pitchFamily="2" charset="-122"/>
              </a:rPr>
              <a:t>CD</a:t>
            </a:r>
            <a:r>
              <a:rPr lang="zh-CN" altLang="en-US" sz="2800">
                <a:latin typeface="宋体" panose="02010600030101010101" pitchFamily="2" charset="-122"/>
              </a:rPr>
              <a:t>，</a:t>
            </a:r>
            <a:r>
              <a:rPr lang="en-US" altLang="zh-CN" sz="2800">
                <a:latin typeface="宋体" panose="02010600030101010101" pitchFamily="2" charset="-122"/>
              </a:rPr>
              <a:t>BD}</a:t>
            </a:r>
            <a:endParaRPr lang="en-US" altLang="zh-CN"/>
          </a:p>
        </p:txBody>
      </p:sp>
      <p:sp>
        <p:nvSpPr>
          <p:cNvPr id="4" name="日期占位符 3"/>
          <p:cNvSpPr>
            <a:spLocks noGrp="1"/>
          </p:cNvSpPr>
          <p:nvPr>
            <p:ph type="dt" sz="quarter" idx="10"/>
          </p:nvPr>
        </p:nvSpPr>
        <p:spPr/>
        <p:txBody>
          <a:bodyPr/>
          <a:lstStyle/>
          <a:p>
            <a:pPr>
              <a:defRPr/>
            </a:pPr>
            <a:fld id="{F75D36F8-3837-409B-8526-D5BF591B854C}" type="datetime1">
              <a:rPr lang="zh-CN" altLang="en-US"/>
            </a:fld>
            <a:endParaRPr lang="en-US" altLang="zh-CN"/>
          </a:p>
        </p:txBody>
      </p:sp>
      <p:sp>
        <p:nvSpPr>
          <p:cNvPr id="1617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1155">
                                            <p:txEl>
                                              <p:pRg st="5" end="5"/>
                                            </p:txEl>
                                          </p:spTgt>
                                        </p:tgtEl>
                                        <p:attrNameLst>
                                          <p:attrName>style.visibility</p:attrName>
                                        </p:attrNameLst>
                                      </p:cBhvr>
                                      <p:to>
                                        <p:strVal val="visible"/>
                                      </p:to>
                                    </p:set>
                                    <p:animEffect transition="in" filter="blinds(horizontal)">
                                      <p:cBhvr>
                                        <p:cTn id="7" dur="500"/>
                                        <p:tgtEl>
                                          <p:spTgt spid="5611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p:cNvSpPr>
          <p:nvPr>
            <p:ph type="title"/>
          </p:nvPr>
        </p:nvSpPr>
        <p:spPr/>
        <p:txBody>
          <a:bodyPr/>
          <a:lstStyle/>
          <a:p>
            <a:pPr eaLnBrk="1" hangingPunct="1"/>
            <a:endParaRPr lang="zh-CN" altLang="zh-CN"/>
          </a:p>
        </p:txBody>
      </p:sp>
      <p:sp>
        <p:nvSpPr>
          <p:cNvPr id="566275" name="Rectangle 3"/>
          <p:cNvSpPr>
            <a:spLocks noGrp="1" noRot="1"/>
          </p:cNvSpPr>
          <p:nvPr>
            <p:ph idx="1"/>
          </p:nvPr>
        </p:nvSpPr>
        <p:spPr/>
        <p:txBody>
          <a:bodyPr/>
          <a:lstStyle/>
          <a:p>
            <a:pPr eaLnBrk="1" hangingPunct="1"/>
            <a:r>
              <a:rPr lang="zh-CN" altLang="en-US"/>
              <a:t>设</a:t>
            </a:r>
            <a:r>
              <a:rPr lang="en-US" altLang="zh-CN"/>
              <a:t>R(A,B,C,D,E),F={A-&gt;C,C-&gt;D,B-&gt;C,DE-&gt;C,CE-&gt;A}</a:t>
            </a:r>
            <a:endParaRPr lang="en-US" altLang="zh-CN"/>
          </a:p>
          <a:p>
            <a:pPr eaLnBrk="1" hangingPunct="1"/>
            <a:r>
              <a:rPr lang="zh-CN" altLang="en-US"/>
              <a:t>求：</a:t>
            </a:r>
            <a:r>
              <a:rPr lang="en-US" altLang="zh-CN"/>
              <a:t>R</a:t>
            </a:r>
            <a:r>
              <a:rPr lang="zh-CN" altLang="en-US"/>
              <a:t>的候选码；</a:t>
            </a:r>
            <a:r>
              <a:rPr lang="el-GR" altLang="zh-CN">
                <a:latin typeface="宋体" panose="02010600030101010101" pitchFamily="2" charset="-122"/>
              </a:rPr>
              <a:t>ρ</a:t>
            </a:r>
            <a:r>
              <a:rPr lang="en-US" altLang="zh-CN">
                <a:latin typeface="宋体" panose="02010600030101010101" pitchFamily="2" charset="-122"/>
              </a:rPr>
              <a:t>={AD</a:t>
            </a:r>
            <a:r>
              <a:rPr lang="zh-CN" altLang="en-US">
                <a:latin typeface="宋体" panose="02010600030101010101" pitchFamily="2" charset="-122"/>
              </a:rPr>
              <a:t>，</a:t>
            </a:r>
            <a:r>
              <a:rPr lang="en-US" altLang="zh-CN">
                <a:latin typeface="宋体" panose="02010600030101010101" pitchFamily="2" charset="-122"/>
              </a:rPr>
              <a:t>AB</a:t>
            </a:r>
            <a:r>
              <a:rPr lang="zh-CN" altLang="en-US">
                <a:latin typeface="宋体" panose="02010600030101010101" pitchFamily="2" charset="-122"/>
              </a:rPr>
              <a:t>，</a:t>
            </a:r>
            <a:r>
              <a:rPr lang="en-US" altLang="zh-CN">
                <a:latin typeface="宋体" panose="02010600030101010101" pitchFamily="2" charset="-122"/>
              </a:rPr>
              <a:t>BC</a:t>
            </a:r>
            <a:r>
              <a:rPr lang="zh-CN" altLang="en-US">
                <a:latin typeface="宋体" panose="02010600030101010101" pitchFamily="2" charset="-122"/>
              </a:rPr>
              <a:t>，</a:t>
            </a:r>
            <a:r>
              <a:rPr lang="en-US" altLang="zh-CN">
                <a:latin typeface="宋体" panose="02010600030101010101" pitchFamily="2" charset="-122"/>
              </a:rPr>
              <a:t>CDE</a:t>
            </a:r>
            <a:r>
              <a:rPr lang="zh-CN" altLang="en-US">
                <a:latin typeface="宋体" panose="02010600030101010101" pitchFamily="2" charset="-122"/>
              </a:rPr>
              <a:t>，</a:t>
            </a:r>
            <a:r>
              <a:rPr lang="en-US" altLang="zh-CN">
                <a:latin typeface="宋体" panose="02010600030101010101" pitchFamily="2" charset="-122"/>
              </a:rPr>
              <a:t>AE}</a:t>
            </a:r>
            <a:r>
              <a:rPr lang="zh-CN" altLang="en-US">
                <a:latin typeface="宋体" panose="02010600030101010101" pitchFamily="2" charset="-122"/>
              </a:rPr>
              <a:t>是否无损连接；将</a:t>
            </a:r>
            <a:r>
              <a:rPr lang="en-US" altLang="zh-CN">
                <a:latin typeface="宋体" panose="02010600030101010101" pitchFamily="2" charset="-122"/>
              </a:rPr>
              <a:t>R</a:t>
            </a:r>
            <a:r>
              <a:rPr lang="zh-CN" altLang="en-US">
                <a:latin typeface="宋体" panose="02010600030101010101" pitchFamily="2" charset="-122"/>
              </a:rPr>
              <a:t>分解</a:t>
            </a:r>
            <a:r>
              <a:rPr lang="en-US" altLang="zh-CN">
                <a:latin typeface="宋体" panose="02010600030101010101" pitchFamily="2" charset="-122"/>
              </a:rPr>
              <a:t>BCNF</a:t>
            </a:r>
            <a:r>
              <a:rPr lang="zh-CN" altLang="en-US">
                <a:latin typeface="宋体" panose="02010600030101010101" pitchFamily="2" charset="-122"/>
              </a:rPr>
              <a:t>且无损。</a:t>
            </a:r>
            <a:endParaRPr lang="zh-CN" altLang="en-US">
              <a:latin typeface="宋体" panose="02010600030101010101" pitchFamily="2" charset="-122"/>
            </a:endParaRPr>
          </a:p>
          <a:p>
            <a:pPr eaLnBrk="1" hangingPunct="1"/>
            <a:endParaRPr lang="zh-CN" altLang="en-US">
              <a:latin typeface="宋体" panose="02010600030101010101" pitchFamily="2" charset="-122"/>
            </a:endParaRPr>
          </a:p>
          <a:p>
            <a:pPr eaLnBrk="1" hangingPunct="1"/>
            <a:r>
              <a:rPr lang="en-US" altLang="zh-CN">
                <a:latin typeface="宋体" panose="02010600030101010101" pitchFamily="2" charset="-122"/>
              </a:rPr>
              <a:t>BE</a:t>
            </a:r>
            <a:r>
              <a:rPr lang="zh-CN" altLang="en-US">
                <a:latin typeface="宋体" panose="02010600030101010101" pitchFamily="2" charset="-122"/>
              </a:rPr>
              <a:t>；否；</a:t>
            </a:r>
            <a:r>
              <a:rPr lang="el-GR" altLang="zh-CN">
                <a:latin typeface="宋体" panose="02010600030101010101" pitchFamily="2" charset="-122"/>
              </a:rPr>
              <a:t>ρ</a:t>
            </a:r>
            <a:r>
              <a:rPr lang="en-US" altLang="zh-CN">
                <a:latin typeface="宋体" panose="02010600030101010101" pitchFamily="2" charset="-122"/>
              </a:rPr>
              <a:t>={AC</a:t>
            </a:r>
            <a:r>
              <a:rPr lang="zh-CN" altLang="en-US">
                <a:latin typeface="宋体" panose="02010600030101010101" pitchFamily="2" charset="-122"/>
              </a:rPr>
              <a:t>，</a:t>
            </a:r>
            <a:r>
              <a:rPr lang="en-US" altLang="zh-CN">
                <a:latin typeface="宋体" panose="02010600030101010101" pitchFamily="2" charset="-122"/>
              </a:rPr>
              <a:t>BD</a:t>
            </a:r>
            <a:r>
              <a:rPr lang="zh-CN" altLang="en-US">
                <a:latin typeface="宋体" panose="02010600030101010101" pitchFamily="2" charset="-122"/>
              </a:rPr>
              <a:t>，</a:t>
            </a:r>
            <a:r>
              <a:rPr lang="en-US" altLang="zh-CN">
                <a:latin typeface="宋体" panose="02010600030101010101" pitchFamily="2" charset="-122"/>
              </a:rPr>
              <a:t>ABE}</a:t>
            </a:r>
            <a:endParaRPr lang="zh-CN" altLang="el-GR">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37BF6695-2E1A-4588-B56F-7C0DD68553BF}" type="datetime1">
              <a:rPr lang="zh-CN" altLang="en-US"/>
            </a:fld>
            <a:endParaRPr lang="en-US" altLang="zh-CN"/>
          </a:p>
        </p:txBody>
      </p:sp>
      <p:sp>
        <p:nvSpPr>
          <p:cNvPr id="1628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0C3DAE6D-602D-43BA-B2F7-3BAFC079FB62}"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6275">
                                            <p:txEl>
                                              <p:pRg st="3" end="3"/>
                                            </p:txEl>
                                          </p:spTgt>
                                        </p:tgtEl>
                                        <p:attrNameLst>
                                          <p:attrName>style.visibility</p:attrName>
                                        </p:attrNameLst>
                                      </p:cBhvr>
                                      <p:to>
                                        <p:strVal val="visible"/>
                                      </p:to>
                                    </p:set>
                                    <p:animEffect transition="in" filter="blinds(horizontal)">
                                      <p:cBhvr>
                                        <p:cTn id="7" dur="500"/>
                                        <p:tgtEl>
                                          <p:spTgt spid="5662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4872C8B0-FA17-464F-B5B1-20C5551A0597}" type="datetime1">
              <a:rPr lang="zh-CN" altLang="en-US"/>
            </a:fld>
            <a:endParaRPr lang="en-US" altLang="zh-CN"/>
          </a:p>
        </p:txBody>
      </p:sp>
      <p:sp>
        <p:nvSpPr>
          <p:cNvPr id="819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
        <p:nvSpPr>
          <p:cNvPr id="8196" name="Rectangle 3"/>
          <p:cNvSpPr>
            <a:spLocks noChangeArrowheads="1"/>
          </p:cNvSpPr>
          <p:nvPr/>
        </p:nvSpPr>
        <p:spPr bwMode="auto">
          <a:xfrm>
            <a:off x="755650" y="990600"/>
            <a:ext cx="7924800"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800" b="1">
                <a:latin typeface="Arial Black" panose="020B0A04020102020204" pitchFamily="34" charset="0"/>
                <a:ea typeface="隶书" panose="02010509060101010101" pitchFamily="49" charset="-122"/>
              </a:rPr>
              <a:t>数据库系统概论</a:t>
            </a:r>
            <a:endParaRPr lang="zh-CN" altLang="en-US" sz="4800" b="1">
              <a:latin typeface="宋体" panose="02010600030101010101" pitchFamily="2" charset="-122"/>
            </a:endParaRPr>
          </a:p>
          <a:p>
            <a:pPr algn="ctr" eaLnBrk="1" hangingPunct="1"/>
            <a:r>
              <a:rPr lang="en-US" altLang="zh-CN" sz="3600" b="1"/>
              <a:t>An Introduction to Database System</a:t>
            </a:r>
            <a:endParaRPr lang="en-US" altLang="zh-CN" sz="3600" b="1"/>
          </a:p>
          <a:p>
            <a:pPr algn="ctr" eaLnBrk="1" hangingPunct="1"/>
            <a:endParaRPr lang="en-US" altLang="zh-CN" sz="4400" b="1"/>
          </a:p>
          <a:p>
            <a:pPr algn="ctr" eaLnBrk="1" hangingPunct="1"/>
            <a:r>
              <a:rPr lang="zh-CN" altLang="en-US" sz="4400" b="1">
                <a:solidFill>
                  <a:schemeClr val="tx2"/>
                </a:solidFill>
                <a:latin typeface="楷体_GB2312" pitchFamily="49" charset="-122"/>
                <a:ea typeface="楷体_GB2312" pitchFamily="49" charset="-122"/>
              </a:rPr>
              <a:t>第七章  数据库设计</a:t>
            </a:r>
            <a:endParaRPr lang="zh-CN" altLang="en-US" sz="4400" b="1">
              <a:solidFill>
                <a:schemeClr val="tx2"/>
              </a:solidFill>
              <a:latin typeface="楷体_GB2312" pitchFamily="49" charset="-122"/>
              <a:ea typeface="楷体_GB2312" pitchFamily="49" charset="-122"/>
            </a:endParaRPr>
          </a:p>
        </p:txBody>
      </p:sp>
    </p:spTree>
  </p:cSld>
  <p:clrMapOvr>
    <a:masterClrMapping/>
  </p:clrMapOvr>
  <p:transition>
    <p:wipe dir="r"/>
  </p:transition>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p:txBody>
          <a:bodyPr/>
          <a:lstStyle/>
          <a:p>
            <a:pPr eaLnBrk="1" hangingPunct="1"/>
            <a:r>
              <a:rPr lang="zh-CN" altLang="en-US"/>
              <a:t>第七章  数据库设计</a:t>
            </a:r>
            <a:endParaRPr lang="zh-CN" altLang="en-US"/>
          </a:p>
        </p:txBody>
      </p:sp>
      <p:sp>
        <p:nvSpPr>
          <p:cNvPr id="10243"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solidFill>
                  <a:schemeClr val="tx2"/>
                </a:solidFill>
              </a:rPr>
              <a:t>7.1  </a:t>
            </a:r>
            <a:r>
              <a:rPr lang="zh-CN" altLang="en-US" sz="2800">
                <a:solidFill>
                  <a:schemeClr val="tx2"/>
                </a:solidFill>
              </a:rPr>
              <a:t>数据库设计概述</a:t>
            </a:r>
            <a:endParaRPr lang="zh-CN" altLang="en-US" sz="2800">
              <a:solidFill>
                <a:schemeClr val="tx2"/>
              </a:solidFill>
            </a:endParaRPr>
          </a:p>
          <a:p>
            <a:pPr eaLnBrk="1" hangingPunct="1">
              <a:lnSpc>
                <a:spcPct val="90000"/>
              </a:lnSpc>
              <a:buFont typeface="Wingdings" panose="05000000000000000000" pitchFamily="2" charset="2"/>
              <a:buNone/>
            </a:pPr>
            <a:r>
              <a:rPr lang="en-US" altLang="zh-CN" sz="2800"/>
              <a:t>7.2  </a:t>
            </a:r>
            <a:r>
              <a:rPr lang="zh-CN" altLang="en-US" sz="2800"/>
              <a:t>需求分析</a:t>
            </a:r>
            <a:endParaRPr lang="zh-CN" altLang="en-US" sz="2800"/>
          </a:p>
          <a:p>
            <a:pPr eaLnBrk="1" hangingPunct="1">
              <a:lnSpc>
                <a:spcPct val="90000"/>
              </a:lnSpc>
              <a:buFont typeface="Wingdings" panose="05000000000000000000" pitchFamily="2" charset="2"/>
              <a:buNone/>
            </a:pPr>
            <a:r>
              <a:rPr lang="en-US" altLang="zh-CN" sz="2800"/>
              <a:t>7.3  </a:t>
            </a:r>
            <a:r>
              <a:rPr lang="zh-CN" altLang="en-US" sz="2800"/>
              <a:t>概念结构设计</a:t>
            </a:r>
            <a:endParaRPr lang="zh-CN" altLang="en-US" sz="2800"/>
          </a:p>
          <a:p>
            <a:pPr eaLnBrk="1" hangingPunct="1">
              <a:lnSpc>
                <a:spcPct val="90000"/>
              </a:lnSpc>
              <a:buFont typeface="Wingdings" panose="05000000000000000000" pitchFamily="2" charset="2"/>
              <a:buNone/>
            </a:pPr>
            <a:r>
              <a:rPr lang="en-US" altLang="zh-CN" sz="2800"/>
              <a:t>7.4  </a:t>
            </a:r>
            <a:r>
              <a:rPr lang="zh-CN" altLang="en-US" sz="2800"/>
              <a:t>逻辑结构设计</a:t>
            </a:r>
            <a:endParaRPr lang="zh-CN" altLang="en-US" sz="2800"/>
          </a:p>
          <a:p>
            <a:pPr eaLnBrk="1" hangingPunct="1">
              <a:lnSpc>
                <a:spcPct val="90000"/>
              </a:lnSpc>
              <a:buFont typeface="Wingdings" panose="05000000000000000000" pitchFamily="2" charset="2"/>
              <a:buNone/>
            </a:pPr>
            <a:r>
              <a:rPr lang="en-US" altLang="zh-CN" sz="2800"/>
              <a:t>7.5  </a:t>
            </a:r>
            <a:r>
              <a:rPr lang="zh-CN" altLang="en-US" sz="2800"/>
              <a:t>数据库的物理设计</a:t>
            </a:r>
            <a:endParaRPr lang="zh-CN" altLang="en-US" sz="2800"/>
          </a:p>
          <a:p>
            <a:pPr eaLnBrk="1" hangingPunct="1">
              <a:lnSpc>
                <a:spcPct val="90000"/>
              </a:lnSpc>
              <a:buFont typeface="Wingdings" panose="05000000000000000000" pitchFamily="2" charset="2"/>
              <a:buNone/>
            </a:pPr>
            <a:r>
              <a:rPr lang="en-US" altLang="zh-CN" sz="2800"/>
              <a:t>7.6  </a:t>
            </a:r>
            <a:r>
              <a:rPr lang="zh-CN" altLang="en-US" sz="2800"/>
              <a:t>数据库实施</a:t>
            </a:r>
            <a:endParaRPr lang="zh-CN" altLang="en-US" sz="2800"/>
          </a:p>
          <a:p>
            <a:pPr eaLnBrk="1" hangingPunct="1">
              <a:lnSpc>
                <a:spcPct val="90000"/>
              </a:lnSpc>
              <a:buFont typeface="Wingdings" panose="05000000000000000000" pitchFamily="2" charset="2"/>
              <a:buNone/>
            </a:pPr>
            <a:r>
              <a:rPr lang="en-US" altLang="zh-CN" sz="2800"/>
              <a:t>7.7  </a:t>
            </a:r>
            <a:r>
              <a:rPr lang="zh-CN" altLang="en-US" sz="2800"/>
              <a:t>数据库运行与维护</a:t>
            </a:r>
            <a:endParaRPr lang="zh-CN" altLang="en-US" sz="2800"/>
          </a:p>
          <a:p>
            <a:pPr eaLnBrk="1" hangingPunct="1">
              <a:lnSpc>
                <a:spcPct val="90000"/>
              </a:lnSpc>
              <a:buFont typeface="Wingdings" panose="05000000000000000000" pitchFamily="2" charset="2"/>
              <a:buNone/>
            </a:pPr>
            <a:r>
              <a:rPr lang="en-US" altLang="zh-CN" sz="2800"/>
              <a:t>7.8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E71958A4-93F0-46E9-99DE-A508C0C88D5C}" type="datetime1">
              <a:rPr lang="zh-CN" altLang="en-US"/>
            </a:fld>
            <a:endParaRPr lang="en-US" altLang="zh-CN"/>
          </a:p>
        </p:txBody>
      </p:sp>
      <p:sp>
        <p:nvSpPr>
          <p:cNvPr id="102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a:lstStyle/>
          <a:p>
            <a:pPr eaLnBrk="1" hangingPunct="1"/>
            <a:r>
              <a:rPr lang="zh-CN" altLang="en-US"/>
              <a:t>数据库设计概述（续）</a:t>
            </a:r>
            <a:endParaRPr lang="zh-CN" altLang="en-US"/>
          </a:p>
        </p:txBody>
      </p:sp>
      <p:sp>
        <p:nvSpPr>
          <p:cNvPr id="396291" name="Rectangle 3"/>
          <p:cNvSpPr>
            <a:spLocks noGrp="1" noRot="1"/>
          </p:cNvSpPr>
          <p:nvPr>
            <p:ph idx="1"/>
          </p:nvPr>
        </p:nvSpPr>
        <p:spPr/>
        <p:txBody>
          <a:bodyPr/>
          <a:lstStyle/>
          <a:p>
            <a:pPr eaLnBrk="1" hangingPunct="1">
              <a:lnSpc>
                <a:spcPct val="90000"/>
              </a:lnSpc>
            </a:pPr>
            <a:r>
              <a:rPr lang="zh-CN" altLang="en-US"/>
              <a:t>什么是数据库设计</a:t>
            </a:r>
            <a:endParaRPr lang="zh-CN" altLang="en-US"/>
          </a:p>
          <a:p>
            <a:pPr lvl="1" eaLnBrk="1" hangingPunct="1">
              <a:lnSpc>
                <a:spcPct val="200000"/>
              </a:lnSpc>
              <a:spcBef>
                <a:spcPct val="40000"/>
              </a:spcBef>
              <a:spcAft>
                <a:spcPct val="20000"/>
              </a:spcAft>
            </a:pPr>
            <a:r>
              <a:rPr lang="zh-CN" altLang="en-US"/>
              <a:t>数据库设计是指对于一个给定的应用环境，构造最优的数据库模式，建立数据库及其应用系统，使之能够有效地存储数据，满足各种用户的应用需求（信息要求和处理要求）</a:t>
            </a:r>
            <a:endParaRPr lang="zh-CN" altLang="en-US"/>
          </a:p>
        </p:txBody>
      </p:sp>
      <p:sp>
        <p:nvSpPr>
          <p:cNvPr id="4" name="日期占位符 3"/>
          <p:cNvSpPr>
            <a:spLocks noGrp="1"/>
          </p:cNvSpPr>
          <p:nvPr>
            <p:ph type="dt" sz="quarter" idx="10"/>
          </p:nvPr>
        </p:nvSpPr>
        <p:spPr/>
        <p:txBody>
          <a:bodyPr/>
          <a:lstStyle/>
          <a:p>
            <a:pPr>
              <a:defRPr/>
            </a:pPr>
            <a:fld id="{3F8CC43E-FCF8-4087-8ADE-0EBBC14174B2}" type="datetime1">
              <a:rPr lang="zh-CN" altLang="en-US"/>
            </a:fld>
            <a:endParaRPr lang="en-US" altLang="zh-CN"/>
          </a:p>
        </p:txBody>
      </p:sp>
      <p:sp>
        <p:nvSpPr>
          <p:cNvPr id="11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6291">
                                            <p:txEl>
                                              <p:pRg st="1" end="1"/>
                                            </p:txEl>
                                          </p:spTgt>
                                        </p:tgtEl>
                                        <p:attrNameLst>
                                          <p:attrName>style.visibility</p:attrName>
                                        </p:attrNameLst>
                                      </p:cBhvr>
                                      <p:to>
                                        <p:strVal val="visible"/>
                                      </p:to>
                                    </p:set>
                                    <p:animEffect transition="in" filter="blinds(horizontal)">
                                      <p:cBhvr>
                                        <p:cTn id="7" dur="500"/>
                                        <p:tgtEl>
                                          <p:spTgt spid="3962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p:cNvSpPr>
          <p:nvPr>
            <p:ph type="title"/>
          </p:nvPr>
        </p:nvSpPr>
        <p:spPr/>
        <p:txBody>
          <a:bodyPr/>
          <a:lstStyle/>
          <a:p>
            <a:pPr eaLnBrk="1" hangingPunct="1"/>
            <a:r>
              <a:rPr lang="en-US" altLang="zh-CN"/>
              <a:t>1.3.1 </a:t>
            </a:r>
            <a:r>
              <a:rPr lang="zh-CN" altLang="en-US"/>
              <a:t>数据库系统的模式结构</a:t>
            </a:r>
            <a:endParaRPr lang="zh-CN" altLang="en-US" b="1">
              <a:solidFill>
                <a:schemeClr val="tx1"/>
              </a:solidFill>
            </a:endParaRPr>
          </a:p>
        </p:txBody>
      </p:sp>
      <p:sp>
        <p:nvSpPr>
          <p:cNvPr id="110595" name="Rectangle 3"/>
          <p:cNvSpPr>
            <a:spLocks noGrp="1"/>
          </p:cNvSpPr>
          <p:nvPr>
            <p:ph idx="1"/>
          </p:nvPr>
        </p:nvSpPr>
        <p:spPr/>
        <p:txBody>
          <a:bodyPr/>
          <a:lstStyle/>
          <a:p>
            <a:pPr algn="just" eaLnBrk="1" hangingPunct="1">
              <a:lnSpc>
                <a:spcPct val="130000"/>
              </a:lnSpc>
            </a:pPr>
            <a:r>
              <a:rPr lang="zh-CN" altLang="en-US">
                <a:solidFill>
                  <a:srgbClr val="00B050"/>
                </a:solidFill>
              </a:rPr>
              <a:t>数据库系统模式的概念</a:t>
            </a:r>
            <a:endParaRPr lang="zh-CN" altLang="en-US">
              <a:solidFill>
                <a:srgbClr val="00B050"/>
              </a:solidFill>
            </a:endParaRPr>
          </a:p>
          <a:p>
            <a:pPr algn="just" eaLnBrk="1" hangingPunct="1">
              <a:lnSpc>
                <a:spcPct val="130000"/>
              </a:lnSpc>
            </a:pPr>
            <a:r>
              <a:rPr lang="zh-CN" altLang="en-US"/>
              <a:t>数据库系统的三级模式结构</a:t>
            </a:r>
            <a:endParaRPr lang="zh-CN" altLang="en-US"/>
          </a:p>
          <a:p>
            <a:pPr algn="just" eaLnBrk="1" hangingPunct="1">
              <a:lnSpc>
                <a:spcPct val="130000"/>
              </a:lnSpc>
            </a:pPr>
            <a:r>
              <a:rPr lang="zh-CN" altLang="en-US"/>
              <a:t>数据库的二级映象功能与数据独立性</a:t>
            </a:r>
            <a:endParaRPr lang="zh-CN" altLang="en-US"/>
          </a:p>
          <a:p>
            <a:pPr algn="just" eaLnBrk="1" hangingPunct="1">
              <a:lnSpc>
                <a:spcPct val="130000"/>
              </a:lnSpc>
            </a:pPr>
            <a:r>
              <a:rPr lang="zh-CN" altLang="en-US"/>
              <a:t>小结</a:t>
            </a:r>
            <a:endParaRPr lang="zh-CN" altLang="en-US"/>
          </a:p>
          <a:p>
            <a:pPr algn="just" eaLnBrk="1" hangingPunct="1">
              <a:lnSpc>
                <a:spcPct val="130000"/>
              </a:lnSpc>
            </a:pPr>
            <a:endParaRPr lang="en-US" altLang="zh-CN"/>
          </a:p>
        </p:txBody>
      </p:sp>
      <p:sp>
        <p:nvSpPr>
          <p:cNvPr id="11059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03A4BE2C-99C4-47BD-8CA4-254DE22FD6F2}"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Rot="1"/>
          </p:cNvSpPr>
          <p:nvPr>
            <p:ph type="title"/>
          </p:nvPr>
        </p:nvSpPr>
        <p:spPr>
          <a:xfrm>
            <a:off x="0" y="836613"/>
            <a:ext cx="8540750" cy="1143000"/>
          </a:xfrm>
          <a:noFill/>
        </p:spPr>
        <p:txBody>
          <a:bodyPr/>
          <a:lstStyle/>
          <a:p>
            <a:pPr eaLnBrk="1" hangingPunct="1"/>
            <a:r>
              <a:rPr lang="zh-CN" altLang="en-US"/>
              <a:t>数据库设计概述（续）</a:t>
            </a:r>
            <a:endParaRPr lang="zh-CN" altLang="en-US"/>
          </a:p>
        </p:txBody>
      </p:sp>
      <p:sp>
        <p:nvSpPr>
          <p:cNvPr id="12291" name="Rectangle 3"/>
          <p:cNvSpPr>
            <a:spLocks noGrp="1" noRot="1"/>
          </p:cNvSpPr>
          <p:nvPr>
            <p:ph idx="1"/>
          </p:nvPr>
        </p:nvSpPr>
        <p:spPr>
          <a:xfrm>
            <a:off x="755650" y="1989138"/>
            <a:ext cx="7772400" cy="4402137"/>
          </a:xfrm>
        </p:spPr>
        <p:txBody>
          <a:bodyPr/>
          <a:lstStyle/>
          <a:p>
            <a:pPr eaLnBrk="1" hangingPunct="1"/>
            <a:r>
              <a:rPr lang="zh-CN" altLang="en-US" sz="2800"/>
              <a:t>数据库是信息系统的核心和基础</a:t>
            </a:r>
            <a:endParaRPr lang="zh-CN" altLang="en-US" sz="2800"/>
          </a:p>
          <a:p>
            <a:pPr lvl="1" eaLnBrk="1" hangingPunct="1"/>
            <a:r>
              <a:rPr lang="zh-CN" altLang="en-US"/>
              <a:t>把信息系统中大量的数据按一定的模型组织起来</a:t>
            </a:r>
            <a:endParaRPr lang="zh-CN" altLang="en-US"/>
          </a:p>
          <a:p>
            <a:pPr lvl="1" eaLnBrk="1" hangingPunct="1"/>
            <a:r>
              <a:rPr lang="zh-CN" altLang="en-US"/>
              <a:t>提供存储、维护、检索数据的功能</a:t>
            </a:r>
            <a:endParaRPr lang="zh-CN" altLang="en-US"/>
          </a:p>
          <a:p>
            <a:pPr lvl="1" eaLnBrk="1" hangingPunct="1"/>
            <a:r>
              <a:rPr lang="zh-CN" altLang="en-US"/>
              <a:t>使信息系统可以方便、及时、准确地从数据库中获得所需的信息</a:t>
            </a:r>
            <a:endParaRPr lang="zh-CN" altLang="en-US"/>
          </a:p>
          <a:p>
            <a:pPr eaLnBrk="1" hangingPunct="1"/>
            <a:r>
              <a:rPr lang="zh-CN" altLang="en-US" sz="2800"/>
              <a:t>数据库是信息系统的各个部分能否紧密地结合在一起以及如何结合的关键所在</a:t>
            </a:r>
            <a:endParaRPr lang="zh-CN" altLang="en-US" sz="2800"/>
          </a:p>
          <a:p>
            <a:pPr eaLnBrk="1" hangingPunct="1"/>
            <a:r>
              <a:rPr lang="zh-CN" altLang="en-US" sz="2800"/>
              <a:t>数据库设计是信息系统开发和建设的重要组成部分</a:t>
            </a:r>
            <a:endParaRPr lang="zh-CN" altLang="en-US" sz="2400"/>
          </a:p>
        </p:txBody>
      </p:sp>
      <p:sp>
        <p:nvSpPr>
          <p:cNvPr id="4" name="日期占位符 3"/>
          <p:cNvSpPr>
            <a:spLocks noGrp="1"/>
          </p:cNvSpPr>
          <p:nvPr>
            <p:ph type="dt" sz="quarter" idx="10"/>
          </p:nvPr>
        </p:nvSpPr>
        <p:spPr/>
        <p:txBody>
          <a:bodyPr/>
          <a:lstStyle/>
          <a:p>
            <a:pPr>
              <a:defRPr/>
            </a:pPr>
            <a:fld id="{BF827296-2FC4-45AA-AEA4-782A3C246B82}" type="datetime1">
              <a:rPr lang="zh-CN" altLang="en-US"/>
            </a:fld>
            <a:endParaRPr lang="en-US" altLang="zh-CN"/>
          </a:p>
        </p:txBody>
      </p:sp>
      <p:sp>
        <p:nvSpPr>
          <p:cNvPr id="12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quarter" idx="10"/>
          </p:nvPr>
        </p:nvSpPr>
        <p:spPr/>
        <p:txBody>
          <a:bodyPr/>
          <a:lstStyle/>
          <a:p>
            <a:pPr>
              <a:defRPr/>
            </a:pPr>
            <a:fld id="{6F2931A2-4704-4B60-8837-1918D029439A}" type="datetime1">
              <a:rPr lang="zh-CN" altLang="en-US"/>
            </a:fld>
            <a:endParaRPr lang="en-US" altLang="zh-CN"/>
          </a:p>
        </p:txBody>
      </p:sp>
      <p:sp>
        <p:nvSpPr>
          <p:cNvPr id="1331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grpSp>
        <p:nvGrpSpPr>
          <p:cNvPr id="13316" name="Group 34"/>
          <p:cNvGrpSpPr/>
          <p:nvPr/>
        </p:nvGrpSpPr>
        <p:grpSpPr bwMode="auto">
          <a:xfrm>
            <a:off x="1806575" y="981075"/>
            <a:ext cx="6118225" cy="5343525"/>
            <a:chOff x="1138" y="1117"/>
            <a:chExt cx="3854" cy="2867"/>
          </a:xfrm>
        </p:grpSpPr>
        <p:sp>
          <p:nvSpPr>
            <p:cNvPr id="13317" name="Text Box 5"/>
            <p:cNvSpPr txBox="1">
              <a:spLocks noChangeArrowheads="1"/>
            </p:cNvSpPr>
            <p:nvPr/>
          </p:nvSpPr>
          <p:spPr bwMode="auto">
            <a:xfrm>
              <a:off x="2562" y="1160"/>
              <a:ext cx="94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pPr>
              <a:r>
                <a:rPr kumimoji="0" lang="zh-CN" altLang="en-US" sz="1800" b="1"/>
                <a:t>现实世界</a:t>
              </a:r>
              <a:endParaRPr kumimoji="0" lang="zh-CN" altLang="en-US" sz="1800" b="1"/>
            </a:p>
          </p:txBody>
        </p:sp>
        <p:sp>
          <p:nvSpPr>
            <p:cNvPr id="13318" name="Text Box 6"/>
            <p:cNvSpPr txBox="1">
              <a:spLocks noChangeArrowheads="1"/>
            </p:cNvSpPr>
            <p:nvPr/>
          </p:nvSpPr>
          <p:spPr bwMode="auto">
            <a:xfrm>
              <a:off x="1268" y="2082"/>
              <a:ext cx="1286" cy="24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pPr>
              <a:r>
                <a:rPr kumimoji="0" lang="zh-CN" altLang="en-US" sz="1800" b="1"/>
                <a:t>概念模型设计</a:t>
              </a:r>
              <a:endParaRPr kumimoji="0" lang="zh-CN" altLang="en-US" sz="1800" b="1"/>
            </a:p>
          </p:txBody>
        </p:sp>
        <p:sp>
          <p:nvSpPr>
            <p:cNvPr id="13319" name="Text Box 7"/>
            <p:cNvSpPr txBox="1">
              <a:spLocks noChangeArrowheads="1"/>
            </p:cNvSpPr>
            <p:nvPr/>
          </p:nvSpPr>
          <p:spPr bwMode="auto">
            <a:xfrm>
              <a:off x="1321" y="3318"/>
              <a:ext cx="1138" cy="24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80000"/>
                </a:lnSpc>
              </a:pPr>
              <a:r>
                <a:rPr kumimoji="0" lang="zh-CN" altLang="en-US" sz="1800" b="1"/>
                <a:t>子模式设计</a:t>
              </a:r>
              <a:endParaRPr kumimoji="0" lang="zh-CN" altLang="en-US" sz="1800" b="1"/>
            </a:p>
          </p:txBody>
        </p:sp>
        <p:sp>
          <p:nvSpPr>
            <p:cNvPr id="13320" name="Text Box 8"/>
            <p:cNvSpPr txBox="1">
              <a:spLocks noChangeArrowheads="1"/>
            </p:cNvSpPr>
            <p:nvPr/>
          </p:nvSpPr>
          <p:spPr bwMode="auto">
            <a:xfrm>
              <a:off x="1138" y="2906"/>
              <a:ext cx="1462" cy="246"/>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80000"/>
                </a:lnSpc>
              </a:pPr>
              <a:r>
                <a:rPr kumimoji="0" lang="zh-CN" altLang="en-US" sz="1800" b="1"/>
                <a:t>物理数据库设计</a:t>
              </a:r>
              <a:endParaRPr kumimoji="0" lang="zh-CN" altLang="en-US" sz="1800" b="1"/>
            </a:p>
          </p:txBody>
        </p:sp>
        <p:sp>
          <p:nvSpPr>
            <p:cNvPr id="13321" name="Text Box 9"/>
            <p:cNvSpPr txBox="1">
              <a:spLocks noChangeArrowheads="1"/>
            </p:cNvSpPr>
            <p:nvPr/>
          </p:nvSpPr>
          <p:spPr bwMode="auto">
            <a:xfrm>
              <a:off x="1153" y="2494"/>
              <a:ext cx="1462" cy="24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80000"/>
                </a:lnSpc>
              </a:pPr>
              <a:r>
                <a:rPr kumimoji="0" lang="zh-CN" altLang="en-US" sz="1800" b="1"/>
                <a:t>逻辑数据库设计</a:t>
              </a:r>
              <a:endParaRPr kumimoji="0" lang="zh-CN" altLang="en-US" sz="1800" b="1"/>
            </a:p>
          </p:txBody>
        </p:sp>
        <p:sp>
          <p:nvSpPr>
            <p:cNvPr id="13322" name="Text Box 10"/>
            <p:cNvSpPr txBox="1">
              <a:spLocks noChangeArrowheads="1"/>
            </p:cNvSpPr>
            <p:nvPr/>
          </p:nvSpPr>
          <p:spPr bwMode="auto">
            <a:xfrm>
              <a:off x="1420" y="3729"/>
              <a:ext cx="978" cy="24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80000"/>
                </a:lnSpc>
              </a:pPr>
              <a:r>
                <a:rPr kumimoji="0" lang="zh-CN" altLang="en-US" sz="1800" b="1"/>
                <a:t>建立数据库</a:t>
              </a:r>
              <a:endParaRPr kumimoji="0" lang="zh-CN" altLang="en-US" sz="1800" b="1"/>
            </a:p>
          </p:txBody>
        </p:sp>
        <p:sp>
          <p:nvSpPr>
            <p:cNvPr id="13323" name="Text Box 11"/>
            <p:cNvSpPr txBox="1">
              <a:spLocks noChangeArrowheads="1"/>
            </p:cNvSpPr>
            <p:nvPr/>
          </p:nvSpPr>
          <p:spPr bwMode="auto">
            <a:xfrm>
              <a:off x="1420" y="1671"/>
              <a:ext cx="978" cy="24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pPr>
              <a:r>
                <a:rPr kumimoji="0" lang="zh-CN" altLang="en-US" sz="1800" b="1"/>
                <a:t>数据分析</a:t>
              </a:r>
              <a:endParaRPr kumimoji="0" lang="zh-CN" altLang="en-US" sz="1800" b="1"/>
            </a:p>
          </p:txBody>
        </p:sp>
        <p:sp>
          <p:nvSpPr>
            <p:cNvPr id="13324" name="Text Box 12"/>
            <p:cNvSpPr txBox="1">
              <a:spLocks noChangeArrowheads="1"/>
            </p:cNvSpPr>
            <p:nvPr/>
          </p:nvSpPr>
          <p:spPr bwMode="auto">
            <a:xfrm>
              <a:off x="3471" y="1671"/>
              <a:ext cx="978" cy="24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pPr>
              <a:r>
                <a:rPr kumimoji="0" lang="zh-CN" altLang="en-US" sz="1800" b="1"/>
                <a:t>功能分析</a:t>
              </a:r>
              <a:endParaRPr kumimoji="0" lang="zh-CN" altLang="en-US" sz="1800" b="1"/>
            </a:p>
          </p:txBody>
        </p:sp>
        <p:sp>
          <p:nvSpPr>
            <p:cNvPr id="13325" name="Text Box 13"/>
            <p:cNvSpPr txBox="1">
              <a:spLocks noChangeArrowheads="1"/>
            </p:cNvSpPr>
            <p:nvPr/>
          </p:nvSpPr>
          <p:spPr bwMode="auto">
            <a:xfrm>
              <a:off x="2923" y="2082"/>
              <a:ext cx="977" cy="24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pPr>
              <a:r>
                <a:rPr kumimoji="0" lang="zh-CN" altLang="en-US" sz="1800" b="1"/>
                <a:t>功能模型</a:t>
              </a:r>
              <a:endParaRPr kumimoji="0" lang="zh-CN" altLang="en-US" sz="1800" b="1"/>
            </a:p>
          </p:txBody>
        </p:sp>
        <p:sp>
          <p:nvSpPr>
            <p:cNvPr id="13326" name="Text Box 14"/>
            <p:cNvSpPr txBox="1">
              <a:spLocks noChangeArrowheads="1"/>
            </p:cNvSpPr>
            <p:nvPr/>
          </p:nvSpPr>
          <p:spPr bwMode="auto">
            <a:xfrm>
              <a:off x="4014" y="2082"/>
              <a:ext cx="978" cy="24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pPr>
              <a:r>
                <a:rPr kumimoji="0" lang="zh-CN" altLang="en-US" sz="1800" b="1"/>
                <a:t>功能说明</a:t>
              </a:r>
              <a:endParaRPr kumimoji="0" lang="zh-CN" altLang="en-US" sz="1800" b="1"/>
            </a:p>
          </p:txBody>
        </p:sp>
        <p:sp>
          <p:nvSpPr>
            <p:cNvPr id="13327" name="Text Box 15"/>
            <p:cNvSpPr txBox="1">
              <a:spLocks noChangeArrowheads="1"/>
            </p:cNvSpPr>
            <p:nvPr/>
          </p:nvSpPr>
          <p:spPr bwMode="auto">
            <a:xfrm>
              <a:off x="3471" y="2494"/>
              <a:ext cx="978" cy="24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pPr>
              <a:r>
                <a:rPr kumimoji="0" lang="zh-CN" altLang="en-US" sz="1800" b="1"/>
                <a:t>事务设计</a:t>
              </a:r>
              <a:endParaRPr kumimoji="0" lang="zh-CN" altLang="en-US" sz="1800" b="1"/>
            </a:p>
          </p:txBody>
        </p:sp>
        <p:sp>
          <p:nvSpPr>
            <p:cNvPr id="13328" name="Text Box 16"/>
            <p:cNvSpPr txBox="1">
              <a:spLocks noChangeArrowheads="1"/>
            </p:cNvSpPr>
            <p:nvPr/>
          </p:nvSpPr>
          <p:spPr bwMode="auto">
            <a:xfrm>
              <a:off x="3471" y="2906"/>
              <a:ext cx="978" cy="246"/>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pPr>
              <a:r>
                <a:rPr kumimoji="0" lang="zh-CN" altLang="en-US" sz="1800" b="1"/>
                <a:t>程序说明</a:t>
              </a:r>
              <a:endParaRPr kumimoji="0" lang="zh-CN" altLang="en-US" sz="1800" b="1"/>
            </a:p>
          </p:txBody>
        </p:sp>
        <p:sp>
          <p:nvSpPr>
            <p:cNvPr id="13329" name="Text Box 17"/>
            <p:cNvSpPr txBox="1">
              <a:spLocks noChangeArrowheads="1"/>
            </p:cNvSpPr>
            <p:nvPr/>
          </p:nvSpPr>
          <p:spPr bwMode="auto">
            <a:xfrm>
              <a:off x="3319" y="3318"/>
              <a:ext cx="1287" cy="24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80000"/>
                </a:lnSpc>
              </a:pPr>
              <a:r>
                <a:rPr kumimoji="0" lang="zh-CN" altLang="en-US" sz="1800" b="1"/>
                <a:t>应用程序设计</a:t>
              </a:r>
              <a:endParaRPr kumimoji="0" lang="zh-CN" altLang="en-US" sz="1800" b="1"/>
            </a:p>
          </p:txBody>
        </p:sp>
        <p:sp>
          <p:nvSpPr>
            <p:cNvPr id="13330" name="Text Box 18"/>
            <p:cNvSpPr txBox="1">
              <a:spLocks noChangeArrowheads="1"/>
            </p:cNvSpPr>
            <p:nvPr/>
          </p:nvSpPr>
          <p:spPr bwMode="auto">
            <a:xfrm>
              <a:off x="3314" y="3729"/>
              <a:ext cx="1288" cy="25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80000"/>
                </a:lnSpc>
              </a:pPr>
              <a:r>
                <a:rPr kumimoji="0" lang="zh-CN" altLang="en-US" sz="1800" b="1"/>
                <a:t>程序编码调试</a:t>
              </a:r>
              <a:endParaRPr kumimoji="0" lang="zh-CN" altLang="en-US" sz="1800" b="1"/>
            </a:p>
          </p:txBody>
        </p:sp>
        <p:sp>
          <p:nvSpPr>
            <p:cNvPr id="13331" name="Line 19"/>
            <p:cNvSpPr>
              <a:spLocks noChangeShapeType="1"/>
            </p:cNvSpPr>
            <p:nvPr/>
          </p:nvSpPr>
          <p:spPr bwMode="auto">
            <a:xfrm flipH="1">
              <a:off x="1824" y="1477"/>
              <a:ext cx="1083" cy="194"/>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32" name="Line 20"/>
            <p:cNvSpPr>
              <a:spLocks noChangeShapeType="1"/>
            </p:cNvSpPr>
            <p:nvPr/>
          </p:nvSpPr>
          <p:spPr bwMode="auto">
            <a:xfrm>
              <a:off x="1944" y="1913"/>
              <a:ext cx="0" cy="168"/>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33" name="Line 21"/>
            <p:cNvSpPr>
              <a:spLocks noChangeShapeType="1"/>
            </p:cNvSpPr>
            <p:nvPr/>
          </p:nvSpPr>
          <p:spPr bwMode="auto">
            <a:xfrm flipH="1">
              <a:off x="1918" y="2332"/>
              <a:ext cx="0" cy="160"/>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34" name="Line 22"/>
            <p:cNvSpPr>
              <a:spLocks noChangeShapeType="1"/>
            </p:cNvSpPr>
            <p:nvPr/>
          </p:nvSpPr>
          <p:spPr bwMode="auto">
            <a:xfrm>
              <a:off x="1910" y="2747"/>
              <a:ext cx="0" cy="157"/>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35" name="Line 23"/>
            <p:cNvSpPr>
              <a:spLocks noChangeShapeType="1"/>
            </p:cNvSpPr>
            <p:nvPr/>
          </p:nvSpPr>
          <p:spPr bwMode="auto">
            <a:xfrm>
              <a:off x="1910" y="3159"/>
              <a:ext cx="0" cy="157"/>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36" name="Line 24"/>
            <p:cNvSpPr>
              <a:spLocks noChangeShapeType="1"/>
            </p:cNvSpPr>
            <p:nvPr/>
          </p:nvSpPr>
          <p:spPr bwMode="auto">
            <a:xfrm>
              <a:off x="1918" y="3570"/>
              <a:ext cx="0" cy="168"/>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37" name="Line 25"/>
            <p:cNvSpPr>
              <a:spLocks noChangeShapeType="1"/>
            </p:cNvSpPr>
            <p:nvPr/>
          </p:nvSpPr>
          <p:spPr bwMode="auto">
            <a:xfrm>
              <a:off x="3330" y="1442"/>
              <a:ext cx="644" cy="236"/>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38" name="Line 26"/>
            <p:cNvSpPr>
              <a:spLocks noChangeShapeType="1"/>
            </p:cNvSpPr>
            <p:nvPr/>
          </p:nvSpPr>
          <p:spPr bwMode="auto">
            <a:xfrm flipH="1">
              <a:off x="3450" y="1924"/>
              <a:ext cx="398" cy="157"/>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39" name="Line 27"/>
            <p:cNvSpPr>
              <a:spLocks noChangeShapeType="1"/>
            </p:cNvSpPr>
            <p:nvPr/>
          </p:nvSpPr>
          <p:spPr bwMode="auto">
            <a:xfrm>
              <a:off x="4086" y="1931"/>
              <a:ext cx="486" cy="150"/>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40" name="Line 28"/>
            <p:cNvSpPr>
              <a:spLocks noChangeShapeType="1"/>
            </p:cNvSpPr>
            <p:nvPr/>
          </p:nvSpPr>
          <p:spPr bwMode="auto">
            <a:xfrm>
              <a:off x="3448" y="2325"/>
              <a:ext cx="459" cy="160"/>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41" name="Line 29"/>
            <p:cNvSpPr>
              <a:spLocks noChangeShapeType="1"/>
            </p:cNvSpPr>
            <p:nvPr/>
          </p:nvSpPr>
          <p:spPr bwMode="auto">
            <a:xfrm flipH="1">
              <a:off x="4061" y="2325"/>
              <a:ext cx="504" cy="178"/>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42" name="Line 30"/>
            <p:cNvSpPr>
              <a:spLocks noChangeShapeType="1"/>
            </p:cNvSpPr>
            <p:nvPr/>
          </p:nvSpPr>
          <p:spPr bwMode="auto">
            <a:xfrm>
              <a:off x="3987" y="2736"/>
              <a:ext cx="0" cy="168"/>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43" name="Line 31"/>
            <p:cNvSpPr>
              <a:spLocks noChangeShapeType="1"/>
            </p:cNvSpPr>
            <p:nvPr/>
          </p:nvSpPr>
          <p:spPr bwMode="auto">
            <a:xfrm>
              <a:off x="3989" y="3148"/>
              <a:ext cx="0" cy="168"/>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44" name="Line 32"/>
            <p:cNvSpPr>
              <a:spLocks noChangeShapeType="1"/>
            </p:cNvSpPr>
            <p:nvPr/>
          </p:nvSpPr>
          <p:spPr bwMode="auto">
            <a:xfrm>
              <a:off x="3998" y="3570"/>
              <a:ext cx="0" cy="168"/>
            </a:xfrm>
            <a:prstGeom prst="line">
              <a:avLst/>
            </a:prstGeom>
            <a:noFill/>
            <a:ln w="9525">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345" name="AutoShape 33"/>
            <p:cNvSpPr>
              <a:spLocks noChangeArrowheads="1"/>
            </p:cNvSpPr>
            <p:nvPr/>
          </p:nvSpPr>
          <p:spPr bwMode="auto">
            <a:xfrm>
              <a:off x="2426" y="1117"/>
              <a:ext cx="1134" cy="363"/>
            </a:xfrm>
            <a:prstGeom prst="roundRect">
              <a:avLst>
                <a:gd name="adj" fmla="val 16667"/>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p:txBody>
          <a:bodyPr/>
          <a:lstStyle/>
          <a:p>
            <a:pPr eaLnBrk="1" hangingPunct="1"/>
            <a:r>
              <a:rPr lang="zh-CN" altLang="en-US"/>
              <a:t>数据库设计的基本步骤</a:t>
            </a:r>
            <a:endParaRPr lang="zh-CN" altLang="en-US"/>
          </a:p>
        </p:txBody>
      </p:sp>
      <p:sp>
        <p:nvSpPr>
          <p:cNvPr id="14339" name="Rectangle 3"/>
          <p:cNvSpPr>
            <a:spLocks noGrp="1" noRot="1"/>
          </p:cNvSpPr>
          <p:nvPr>
            <p:ph idx="1"/>
          </p:nvPr>
        </p:nvSpPr>
        <p:spPr/>
        <p:txBody>
          <a:bodyPr/>
          <a:lstStyle/>
          <a:p>
            <a:pPr marL="609600" indent="-609600" eaLnBrk="1" hangingPunct="1">
              <a:lnSpc>
                <a:spcPct val="110000"/>
              </a:lnSpc>
              <a:buFont typeface="Wingdings" panose="05000000000000000000" pitchFamily="2" charset="2"/>
              <a:buNone/>
            </a:pPr>
            <a:r>
              <a:rPr lang="zh-CN" altLang="en-US" sz="2800"/>
              <a:t>一、数据库设计的准备工作</a:t>
            </a:r>
            <a:endParaRPr lang="zh-CN" altLang="en-US" sz="2800"/>
          </a:p>
          <a:p>
            <a:pPr marL="609600" indent="-609600" eaLnBrk="1" hangingPunct="1">
              <a:lnSpc>
                <a:spcPct val="110000"/>
              </a:lnSpc>
              <a:buFont typeface="Wingdings" panose="05000000000000000000" pitchFamily="2" charset="2"/>
              <a:buNone/>
            </a:pPr>
            <a:r>
              <a:rPr lang="zh-CN" altLang="en-US" sz="2800"/>
              <a:t>   选定参加设计的人员</a:t>
            </a:r>
            <a:endParaRPr lang="zh-CN" altLang="en-US" sz="2800"/>
          </a:p>
          <a:p>
            <a:pPr marL="609600" indent="-609600" eaLnBrk="1" hangingPunct="1">
              <a:lnSpc>
                <a:spcPct val="110000"/>
              </a:lnSpc>
              <a:buFont typeface="Wingdings" panose="05000000000000000000" pitchFamily="2" charset="2"/>
              <a:buNone/>
            </a:pPr>
            <a:r>
              <a:rPr lang="zh-CN" altLang="en-US" sz="2800">
                <a:solidFill>
                  <a:schemeClr val="hlink"/>
                </a:solidFill>
              </a:rPr>
              <a:t>	</a:t>
            </a:r>
            <a:r>
              <a:rPr lang="en-US" altLang="zh-CN" sz="2800">
                <a:solidFill>
                  <a:srgbClr val="3333FF"/>
                </a:solidFill>
              </a:rPr>
              <a:t>1.</a:t>
            </a:r>
            <a:r>
              <a:rPr lang="zh-CN" altLang="en-US">
                <a:solidFill>
                  <a:srgbClr val="3333FF"/>
                </a:solidFill>
              </a:rPr>
              <a:t>数据库</a:t>
            </a:r>
            <a:r>
              <a:rPr lang="zh-CN" altLang="en-US">
                <a:solidFill>
                  <a:srgbClr val="2355F3"/>
                </a:solidFill>
              </a:rPr>
              <a:t>分析设计人员</a:t>
            </a:r>
            <a:endParaRPr lang="zh-CN" altLang="en-US">
              <a:solidFill>
                <a:srgbClr val="2355F3"/>
              </a:solidFill>
            </a:endParaRPr>
          </a:p>
          <a:p>
            <a:pPr marL="609600" indent="-609600" eaLnBrk="1" hangingPunct="1">
              <a:buFont typeface="Wingdings" panose="05000000000000000000" pitchFamily="2" charset="2"/>
              <a:buNone/>
            </a:pPr>
            <a:r>
              <a:rPr lang="zh-CN" altLang="en-US" sz="2800">
                <a:solidFill>
                  <a:srgbClr val="2355F3"/>
                </a:solidFill>
              </a:rPr>
              <a:t>	</a:t>
            </a:r>
            <a:r>
              <a:rPr lang="en-US" altLang="zh-CN" sz="2800">
                <a:solidFill>
                  <a:srgbClr val="2355F3"/>
                </a:solidFill>
              </a:rPr>
              <a:t>2.</a:t>
            </a:r>
            <a:r>
              <a:rPr lang="zh-CN" altLang="en-US" sz="2800">
                <a:solidFill>
                  <a:srgbClr val="2355F3"/>
                </a:solidFill>
              </a:rPr>
              <a:t>用户</a:t>
            </a:r>
            <a:endParaRPr lang="zh-CN" altLang="en-US" sz="2800">
              <a:solidFill>
                <a:srgbClr val="2355F3"/>
              </a:solidFill>
            </a:endParaRPr>
          </a:p>
          <a:p>
            <a:pPr marL="609600" indent="-609600" eaLnBrk="1" hangingPunct="1">
              <a:buFont typeface="Wingdings" panose="05000000000000000000" pitchFamily="2" charset="2"/>
              <a:buNone/>
            </a:pPr>
            <a:r>
              <a:rPr lang="zh-CN" altLang="en-US" sz="2800">
                <a:solidFill>
                  <a:srgbClr val="2355F3"/>
                </a:solidFill>
              </a:rPr>
              <a:t>	</a:t>
            </a:r>
            <a:r>
              <a:rPr lang="en-US" altLang="zh-CN" sz="2800">
                <a:solidFill>
                  <a:srgbClr val="2355F3"/>
                </a:solidFill>
              </a:rPr>
              <a:t>3.</a:t>
            </a:r>
            <a:r>
              <a:rPr lang="zh-CN" altLang="en-US" sz="2800">
                <a:solidFill>
                  <a:srgbClr val="2355F3"/>
                </a:solidFill>
              </a:rPr>
              <a:t>程序员</a:t>
            </a:r>
            <a:endParaRPr lang="zh-CN" altLang="en-US" sz="2800">
              <a:solidFill>
                <a:srgbClr val="2355F3"/>
              </a:solidFill>
            </a:endParaRPr>
          </a:p>
          <a:p>
            <a:pPr marL="609600" indent="-609600" eaLnBrk="1" hangingPunct="1">
              <a:buFont typeface="Wingdings" panose="05000000000000000000" pitchFamily="2" charset="2"/>
              <a:buNone/>
            </a:pPr>
            <a:r>
              <a:rPr lang="zh-CN" altLang="en-US" sz="2800">
                <a:solidFill>
                  <a:srgbClr val="2355F3"/>
                </a:solidFill>
              </a:rPr>
              <a:t>	</a:t>
            </a:r>
            <a:r>
              <a:rPr lang="en-US" altLang="zh-CN" sz="2800">
                <a:solidFill>
                  <a:srgbClr val="2355F3"/>
                </a:solidFill>
              </a:rPr>
              <a:t>4.	</a:t>
            </a:r>
            <a:r>
              <a:rPr lang="zh-CN" altLang="en-US" sz="2800">
                <a:solidFill>
                  <a:srgbClr val="2355F3"/>
                </a:solidFill>
              </a:rPr>
              <a:t>操作员</a:t>
            </a:r>
            <a:endParaRPr lang="zh-CN" altLang="en-US"/>
          </a:p>
        </p:txBody>
      </p:sp>
      <p:sp>
        <p:nvSpPr>
          <p:cNvPr id="4" name="日期占位符 3"/>
          <p:cNvSpPr>
            <a:spLocks noGrp="1"/>
          </p:cNvSpPr>
          <p:nvPr>
            <p:ph type="dt" sz="quarter" idx="10"/>
          </p:nvPr>
        </p:nvSpPr>
        <p:spPr/>
        <p:txBody>
          <a:bodyPr/>
          <a:lstStyle/>
          <a:p>
            <a:pPr>
              <a:defRPr/>
            </a:pPr>
            <a:fld id="{0FA667C4-C644-403B-BF6F-4E69D9971CF2}" type="datetime1">
              <a:rPr lang="zh-CN" altLang="en-US"/>
            </a:fld>
            <a:endParaRPr lang="en-US" altLang="zh-CN"/>
          </a:p>
        </p:txBody>
      </p:sp>
      <p:sp>
        <p:nvSpPr>
          <p:cNvPr id="143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p:txBody>
          <a:bodyPr/>
          <a:lstStyle/>
          <a:p>
            <a:pPr eaLnBrk="1" hangingPunct="1"/>
            <a:r>
              <a:rPr lang="zh-CN" altLang="en-US"/>
              <a:t>数据库设计的基本步骤（续）</a:t>
            </a:r>
            <a:endParaRPr lang="zh-CN" altLang="en-US"/>
          </a:p>
        </p:txBody>
      </p:sp>
      <p:sp>
        <p:nvSpPr>
          <p:cNvPr id="412675"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zh-CN" altLang="en-US"/>
              <a:t>二、数据库设计的过程</a:t>
            </a:r>
            <a:r>
              <a:rPr lang="en-US" altLang="zh-CN"/>
              <a:t>(</a:t>
            </a:r>
            <a:r>
              <a:rPr lang="zh-CN" altLang="en-US"/>
              <a:t>六个阶段</a:t>
            </a:r>
            <a:r>
              <a:rPr lang="en-US" altLang="zh-CN"/>
              <a:t>) </a:t>
            </a:r>
            <a:endParaRPr lang="en-US" altLang="zh-CN"/>
          </a:p>
          <a:p>
            <a:pPr eaLnBrk="1" hangingPunct="1">
              <a:lnSpc>
                <a:spcPct val="90000"/>
              </a:lnSpc>
              <a:buFont typeface="Wingdings" panose="05000000000000000000" pitchFamily="2" charset="2"/>
              <a:buNone/>
            </a:pPr>
            <a:r>
              <a:rPr lang="en-US" altLang="zh-CN">
                <a:solidFill>
                  <a:srgbClr val="3333FF"/>
                </a:solidFill>
              </a:rPr>
              <a:t>⒈</a:t>
            </a:r>
            <a:r>
              <a:rPr lang="zh-CN" altLang="en-US">
                <a:solidFill>
                  <a:srgbClr val="3333FF"/>
                </a:solidFill>
              </a:rPr>
              <a:t>需求分析阶段</a:t>
            </a:r>
            <a:endParaRPr lang="zh-CN" altLang="en-US">
              <a:solidFill>
                <a:srgbClr val="3333FF"/>
              </a:solidFill>
            </a:endParaRPr>
          </a:p>
          <a:p>
            <a:pPr eaLnBrk="1" hangingPunct="1">
              <a:lnSpc>
                <a:spcPct val="90000"/>
              </a:lnSpc>
              <a:buFont typeface="Wingdings" panose="05000000000000000000" pitchFamily="2" charset="2"/>
              <a:buNone/>
            </a:pPr>
            <a:r>
              <a:rPr lang="zh-CN" altLang="en-US">
                <a:solidFill>
                  <a:srgbClr val="3333FF"/>
                </a:solidFill>
              </a:rPr>
              <a:t>⒉概念结构设计阶段</a:t>
            </a:r>
            <a:endParaRPr lang="zh-CN" altLang="en-US">
              <a:solidFill>
                <a:srgbClr val="3333FF"/>
              </a:solidFill>
            </a:endParaRPr>
          </a:p>
          <a:p>
            <a:pPr eaLnBrk="1" hangingPunct="1">
              <a:lnSpc>
                <a:spcPct val="90000"/>
              </a:lnSpc>
              <a:buFont typeface="Wingdings" panose="05000000000000000000" pitchFamily="2" charset="2"/>
              <a:buNone/>
            </a:pPr>
            <a:r>
              <a:rPr lang="zh-CN" altLang="en-US">
                <a:solidFill>
                  <a:srgbClr val="3333FF"/>
                </a:solidFill>
              </a:rPr>
              <a:t>⒊逻辑结构设计阶段</a:t>
            </a:r>
            <a:endParaRPr lang="zh-CN" altLang="en-US">
              <a:solidFill>
                <a:srgbClr val="3333FF"/>
              </a:solidFill>
            </a:endParaRPr>
          </a:p>
          <a:p>
            <a:pPr eaLnBrk="1" hangingPunct="1">
              <a:lnSpc>
                <a:spcPct val="90000"/>
              </a:lnSpc>
              <a:buFont typeface="Wingdings" panose="05000000000000000000" pitchFamily="2" charset="2"/>
              <a:buNone/>
            </a:pPr>
            <a:r>
              <a:rPr lang="zh-CN" altLang="en-US">
                <a:solidFill>
                  <a:srgbClr val="3333FF"/>
                </a:solidFill>
              </a:rPr>
              <a:t>⒋数据库物理设计阶段</a:t>
            </a:r>
            <a:endParaRPr lang="zh-CN" altLang="en-US">
              <a:solidFill>
                <a:srgbClr val="3333FF"/>
              </a:solidFill>
            </a:endParaRPr>
          </a:p>
          <a:p>
            <a:pPr eaLnBrk="1" hangingPunct="1">
              <a:lnSpc>
                <a:spcPct val="90000"/>
              </a:lnSpc>
              <a:buFont typeface="Wingdings" panose="05000000000000000000" pitchFamily="2" charset="2"/>
              <a:buNone/>
            </a:pPr>
            <a:r>
              <a:rPr lang="zh-CN" altLang="en-US">
                <a:solidFill>
                  <a:srgbClr val="3333FF"/>
                </a:solidFill>
              </a:rPr>
              <a:t>⒌数据库实施阶段</a:t>
            </a:r>
            <a:endParaRPr lang="zh-CN" altLang="en-US">
              <a:solidFill>
                <a:srgbClr val="3333FF"/>
              </a:solidFill>
            </a:endParaRPr>
          </a:p>
          <a:p>
            <a:pPr eaLnBrk="1" hangingPunct="1">
              <a:lnSpc>
                <a:spcPct val="90000"/>
              </a:lnSpc>
              <a:buFont typeface="Wingdings" panose="05000000000000000000" pitchFamily="2" charset="2"/>
              <a:buNone/>
            </a:pPr>
            <a:r>
              <a:rPr lang="zh-CN" altLang="en-US">
                <a:solidFill>
                  <a:srgbClr val="3333FF"/>
                </a:solidFill>
              </a:rPr>
              <a:t>⒍数据库运行和维护阶段</a:t>
            </a:r>
            <a:endParaRPr lang="zh-CN" altLang="en-US" sz="2800">
              <a:solidFill>
                <a:srgbClr val="3333FF"/>
              </a:solidFill>
            </a:endParaRPr>
          </a:p>
        </p:txBody>
      </p:sp>
      <p:sp>
        <p:nvSpPr>
          <p:cNvPr id="4" name="日期占位符 3"/>
          <p:cNvSpPr>
            <a:spLocks noGrp="1"/>
          </p:cNvSpPr>
          <p:nvPr>
            <p:ph type="dt" sz="quarter" idx="10"/>
          </p:nvPr>
        </p:nvSpPr>
        <p:spPr/>
        <p:txBody>
          <a:bodyPr/>
          <a:lstStyle/>
          <a:p>
            <a:pPr>
              <a:defRPr/>
            </a:pPr>
            <a:fld id="{2729E24F-AD1C-4D97-BC94-98A18964620D}" type="datetime1">
              <a:rPr lang="zh-CN" altLang="en-US"/>
            </a:fld>
            <a:endParaRPr lang="en-US" altLang="zh-CN"/>
          </a:p>
        </p:txBody>
      </p:sp>
      <p:sp>
        <p:nvSpPr>
          <p:cNvPr id="15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2675">
                                            <p:txEl>
                                              <p:pRg st="1" end="1"/>
                                            </p:txEl>
                                          </p:spTgt>
                                        </p:tgtEl>
                                        <p:attrNameLst>
                                          <p:attrName>style.visibility</p:attrName>
                                        </p:attrNameLst>
                                      </p:cBhvr>
                                      <p:to>
                                        <p:strVal val="visible"/>
                                      </p:to>
                                    </p:set>
                                    <p:animEffect transition="in" filter="blinds(horizontal)">
                                      <p:cBhvr>
                                        <p:cTn id="7" dur="500"/>
                                        <p:tgtEl>
                                          <p:spTgt spid="4126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2675">
                                            <p:txEl>
                                              <p:pRg st="2" end="2"/>
                                            </p:txEl>
                                          </p:spTgt>
                                        </p:tgtEl>
                                        <p:attrNameLst>
                                          <p:attrName>style.visibility</p:attrName>
                                        </p:attrNameLst>
                                      </p:cBhvr>
                                      <p:to>
                                        <p:strVal val="visible"/>
                                      </p:to>
                                    </p:set>
                                    <p:animEffect transition="in" filter="blinds(horizontal)">
                                      <p:cBhvr>
                                        <p:cTn id="12" dur="500"/>
                                        <p:tgtEl>
                                          <p:spTgt spid="4126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2675">
                                            <p:txEl>
                                              <p:pRg st="3" end="3"/>
                                            </p:txEl>
                                          </p:spTgt>
                                        </p:tgtEl>
                                        <p:attrNameLst>
                                          <p:attrName>style.visibility</p:attrName>
                                        </p:attrNameLst>
                                      </p:cBhvr>
                                      <p:to>
                                        <p:strVal val="visible"/>
                                      </p:to>
                                    </p:set>
                                    <p:animEffect transition="in" filter="blinds(horizontal)">
                                      <p:cBhvr>
                                        <p:cTn id="17" dur="500"/>
                                        <p:tgtEl>
                                          <p:spTgt spid="4126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2675">
                                            <p:txEl>
                                              <p:pRg st="4" end="4"/>
                                            </p:txEl>
                                          </p:spTgt>
                                        </p:tgtEl>
                                        <p:attrNameLst>
                                          <p:attrName>style.visibility</p:attrName>
                                        </p:attrNameLst>
                                      </p:cBhvr>
                                      <p:to>
                                        <p:strVal val="visible"/>
                                      </p:to>
                                    </p:set>
                                    <p:animEffect transition="in" filter="blinds(horizontal)">
                                      <p:cBhvr>
                                        <p:cTn id="22" dur="500"/>
                                        <p:tgtEl>
                                          <p:spTgt spid="41267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2675">
                                            <p:txEl>
                                              <p:pRg st="5" end="5"/>
                                            </p:txEl>
                                          </p:spTgt>
                                        </p:tgtEl>
                                        <p:attrNameLst>
                                          <p:attrName>style.visibility</p:attrName>
                                        </p:attrNameLst>
                                      </p:cBhvr>
                                      <p:to>
                                        <p:strVal val="visible"/>
                                      </p:to>
                                    </p:set>
                                    <p:animEffect transition="in" filter="blinds(horizontal)">
                                      <p:cBhvr>
                                        <p:cTn id="27" dur="500"/>
                                        <p:tgtEl>
                                          <p:spTgt spid="41267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12675">
                                            <p:txEl>
                                              <p:pRg st="6" end="6"/>
                                            </p:txEl>
                                          </p:spTgt>
                                        </p:tgtEl>
                                        <p:attrNameLst>
                                          <p:attrName>style.visibility</p:attrName>
                                        </p:attrNameLst>
                                      </p:cBhvr>
                                      <p:to>
                                        <p:strVal val="visible"/>
                                      </p:to>
                                    </p:set>
                                    <p:animEffect transition="in" filter="blinds(horizontal)">
                                      <p:cBhvr>
                                        <p:cTn id="32" dur="500"/>
                                        <p:tgtEl>
                                          <p:spTgt spid="4126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p:cNvSpPr>
          <p:nvPr>
            <p:ph type="title"/>
          </p:nvPr>
        </p:nvSpPr>
        <p:spPr/>
        <p:txBody>
          <a:bodyPr/>
          <a:lstStyle/>
          <a:p>
            <a:pPr eaLnBrk="1" hangingPunct="1"/>
            <a:r>
              <a:rPr lang="zh-CN" altLang="en-US"/>
              <a:t>数据库设计的基本步骤（续）</a:t>
            </a:r>
            <a:endParaRPr lang="zh-CN" altLang="en-US"/>
          </a:p>
        </p:txBody>
      </p:sp>
      <p:sp>
        <p:nvSpPr>
          <p:cNvPr id="16387" name="Rectangle 3"/>
          <p:cNvSpPr>
            <a:spLocks noGrp="1" noRot="1"/>
          </p:cNvSpPr>
          <p:nvPr>
            <p:ph idx="1"/>
          </p:nvPr>
        </p:nvSpPr>
        <p:spPr/>
        <p:txBody>
          <a:bodyPr/>
          <a:lstStyle/>
          <a:p>
            <a:pPr eaLnBrk="1" hangingPunct="1">
              <a:lnSpc>
                <a:spcPct val="180000"/>
              </a:lnSpc>
              <a:buFont typeface="Wingdings" panose="05000000000000000000" pitchFamily="2" charset="2"/>
              <a:buNone/>
            </a:pPr>
            <a:r>
              <a:rPr lang="en-US" altLang="zh-CN">
                <a:solidFill>
                  <a:schemeClr val="accent2"/>
                </a:solidFill>
              </a:rPr>
              <a:t>    </a:t>
            </a:r>
            <a:r>
              <a:rPr lang="zh-CN" altLang="en-US">
                <a:solidFill>
                  <a:schemeClr val="tx2"/>
                </a:solidFill>
              </a:rPr>
              <a:t>设计一个完善的数据库应用系统往往是上述六个阶段的不断反复。</a:t>
            </a:r>
            <a:endParaRPr lang="zh-CN" altLang="en-US">
              <a:solidFill>
                <a:schemeClr val="tx2"/>
              </a:solidFill>
            </a:endParaRPr>
          </a:p>
          <a:p>
            <a:pPr lvl="4" eaLnBrk="1" hangingPunct="1">
              <a:lnSpc>
                <a:spcPct val="180000"/>
              </a:lnSpc>
              <a:buFont typeface="Wingdings 2" panose="05020102010507070707" pitchFamily="18" charset="2"/>
              <a:buNone/>
            </a:pPr>
            <a:endParaRPr lang="en-US" altLang="zh-CN">
              <a:solidFill>
                <a:schemeClr val="tx2"/>
              </a:solidFill>
            </a:endParaRPr>
          </a:p>
        </p:txBody>
      </p:sp>
      <p:sp>
        <p:nvSpPr>
          <p:cNvPr id="4" name="日期占位符 3"/>
          <p:cNvSpPr>
            <a:spLocks noGrp="1"/>
          </p:cNvSpPr>
          <p:nvPr>
            <p:ph type="dt" sz="quarter" idx="10"/>
          </p:nvPr>
        </p:nvSpPr>
        <p:spPr/>
        <p:txBody>
          <a:bodyPr/>
          <a:lstStyle/>
          <a:p>
            <a:pPr>
              <a:defRPr/>
            </a:pPr>
            <a:fld id="{9170178D-DC10-4386-9D9F-6E896CBFEB5C}" type="datetime1">
              <a:rPr lang="zh-CN" altLang="en-US"/>
            </a:fld>
            <a:endParaRPr lang="en-US" altLang="zh-CN"/>
          </a:p>
        </p:txBody>
      </p:sp>
      <p:sp>
        <p:nvSpPr>
          <p:cNvPr id="163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日期占位符 1"/>
          <p:cNvSpPr>
            <a:spLocks noGrp="1"/>
          </p:cNvSpPr>
          <p:nvPr>
            <p:ph type="dt" sz="quarter" idx="10"/>
          </p:nvPr>
        </p:nvSpPr>
        <p:spPr/>
        <p:txBody>
          <a:bodyPr/>
          <a:lstStyle/>
          <a:p>
            <a:pPr>
              <a:defRPr/>
            </a:pPr>
            <a:fld id="{CFA6F6B0-75A2-40E0-8A3F-D40B7980B0CD}" type="datetime1">
              <a:rPr lang="zh-CN" altLang="en-US"/>
            </a:fld>
            <a:endParaRPr lang="en-US" altLang="zh-CN"/>
          </a:p>
        </p:txBody>
      </p:sp>
      <p:sp>
        <p:nvSpPr>
          <p:cNvPr id="17411" name="灯片编号占位符 3"/>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A46C6C57-CB32-43FA-9DBB-794708B05D2E}" type="slidenum">
              <a:rPr lang="en-US" altLang="zh-CN" smtClean="0"/>
            </a:fld>
            <a:endParaRPr kumimoji="0" lang="en-US" altLang="zh-CN" sz="1200">
              <a:solidFill>
                <a:srgbClr val="045C75"/>
              </a:solidFill>
            </a:endParaRPr>
          </a:p>
        </p:txBody>
      </p:sp>
      <p:grpSp>
        <p:nvGrpSpPr>
          <p:cNvPr id="17412" name="Group 2"/>
          <p:cNvGrpSpPr/>
          <p:nvPr/>
        </p:nvGrpSpPr>
        <p:grpSpPr bwMode="auto">
          <a:xfrm>
            <a:off x="6934200" y="2209800"/>
            <a:ext cx="862013" cy="785813"/>
            <a:chOff x="2307" y="9986"/>
            <a:chExt cx="1357" cy="1328"/>
          </a:xfrm>
        </p:grpSpPr>
        <p:sp>
          <p:nvSpPr>
            <p:cNvPr id="17538" name="Rectangle 3"/>
            <p:cNvSpPr>
              <a:spLocks noChangeArrowheads="1"/>
            </p:cNvSpPr>
            <p:nvPr/>
          </p:nvSpPr>
          <p:spPr bwMode="auto">
            <a:xfrm>
              <a:off x="2308" y="9986"/>
              <a:ext cx="1350" cy="1328"/>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700"/>
                <a:t> </a:t>
              </a:r>
              <a:endParaRPr lang="en-US" altLang="zh-CN" sz="1000"/>
            </a:p>
            <a:p>
              <a:endParaRPr lang="en-US" altLang="zh-CN"/>
            </a:p>
          </p:txBody>
        </p:sp>
        <p:sp>
          <p:nvSpPr>
            <p:cNvPr id="17539" name="Line 4"/>
            <p:cNvSpPr>
              <a:spLocks noChangeShapeType="1"/>
            </p:cNvSpPr>
            <p:nvPr/>
          </p:nvSpPr>
          <p:spPr bwMode="auto">
            <a:xfrm flipV="1">
              <a:off x="2307" y="10350"/>
              <a:ext cx="1350"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40" name="Oval 5"/>
            <p:cNvSpPr>
              <a:spLocks noChangeArrowheads="1"/>
            </p:cNvSpPr>
            <p:nvPr/>
          </p:nvSpPr>
          <p:spPr bwMode="auto">
            <a:xfrm>
              <a:off x="2655" y="10707"/>
              <a:ext cx="179" cy="179"/>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41" name="Oval 6"/>
            <p:cNvSpPr>
              <a:spLocks noChangeArrowheads="1"/>
            </p:cNvSpPr>
            <p:nvPr/>
          </p:nvSpPr>
          <p:spPr bwMode="auto">
            <a:xfrm>
              <a:off x="3171" y="10707"/>
              <a:ext cx="179" cy="179"/>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42" name="Oval 7"/>
            <p:cNvSpPr>
              <a:spLocks noChangeArrowheads="1"/>
            </p:cNvSpPr>
            <p:nvPr/>
          </p:nvSpPr>
          <p:spPr bwMode="auto">
            <a:xfrm>
              <a:off x="3172" y="10992"/>
              <a:ext cx="179" cy="179"/>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7543" name="Group 8"/>
            <p:cNvGrpSpPr/>
            <p:nvPr/>
          </p:nvGrpSpPr>
          <p:grpSpPr bwMode="auto">
            <a:xfrm>
              <a:off x="3148" y="10418"/>
              <a:ext cx="231" cy="155"/>
              <a:chOff x="3148" y="10418"/>
              <a:chExt cx="126" cy="126"/>
            </a:xfrm>
          </p:grpSpPr>
          <p:sp>
            <p:nvSpPr>
              <p:cNvPr id="17551" name="Line 9"/>
              <p:cNvSpPr>
                <a:spLocks noChangeShapeType="1"/>
              </p:cNvSpPr>
              <p:nvPr/>
            </p:nvSpPr>
            <p:spPr bwMode="auto">
              <a:xfrm>
                <a:off x="3150" y="10418"/>
                <a:ext cx="0" cy="12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52" name="Line 10"/>
              <p:cNvSpPr>
                <a:spLocks noChangeShapeType="1"/>
              </p:cNvSpPr>
              <p:nvPr/>
            </p:nvSpPr>
            <p:spPr bwMode="auto">
              <a:xfrm rot="5400000">
                <a:off x="3211" y="10475"/>
                <a:ext cx="0" cy="12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53" name="Line 11"/>
              <p:cNvSpPr>
                <a:spLocks noChangeShapeType="1"/>
              </p:cNvSpPr>
              <p:nvPr/>
            </p:nvSpPr>
            <p:spPr bwMode="auto">
              <a:xfrm rot="5400000">
                <a:off x="3211" y="10358"/>
                <a:ext cx="0" cy="12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544" name="Line 12"/>
            <p:cNvSpPr>
              <a:spLocks noChangeShapeType="1"/>
            </p:cNvSpPr>
            <p:nvPr/>
          </p:nvSpPr>
          <p:spPr bwMode="auto">
            <a:xfrm>
              <a:off x="3270" y="10568"/>
              <a:ext cx="0" cy="135"/>
            </a:xfrm>
            <a:prstGeom prst="line">
              <a:avLst/>
            </a:prstGeom>
            <a:noFill/>
            <a:ln w="3175">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7545" name="Line 13"/>
            <p:cNvSpPr>
              <a:spLocks noChangeShapeType="1"/>
            </p:cNvSpPr>
            <p:nvPr/>
          </p:nvSpPr>
          <p:spPr bwMode="auto">
            <a:xfrm>
              <a:off x="2843" y="10808"/>
              <a:ext cx="330" cy="0"/>
            </a:xfrm>
            <a:prstGeom prst="line">
              <a:avLst/>
            </a:prstGeom>
            <a:noFill/>
            <a:ln w="3175">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7546" name="Line 14"/>
            <p:cNvSpPr>
              <a:spLocks noChangeShapeType="1"/>
            </p:cNvSpPr>
            <p:nvPr/>
          </p:nvSpPr>
          <p:spPr bwMode="auto">
            <a:xfrm>
              <a:off x="3270" y="10883"/>
              <a:ext cx="0" cy="112"/>
            </a:xfrm>
            <a:prstGeom prst="line">
              <a:avLst/>
            </a:prstGeom>
            <a:noFill/>
            <a:ln w="3175">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7547" name="Line 15"/>
            <p:cNvSpPr>
              <a:spLocks noChangeShapeType="1"/>
            </p:cNvSpPr>
            <p:nvPr/>
          </p:nvSpPr>
          <p:spPr bwMode="auto">
            <a:xfrm>
              <a:off x="3371" y="11081"/>
              <a:ext cx="209" cy="0"/>
            </a:xfrm>
            <a:prstGeom prst="line">
              <a:avLst/>
            </a:prstGeom>
            <a:noFill/>
            <a:ln w="3175">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7548" name="Line 16"/>
            <p:cNvSpPr>
              <a:spLocks noChangeShapeType="1"/>
            </p:cNvSpPr>
            <p:nvPr/>
          </p:nvSpPr>
          <p:spPr bwMode="auto">
            <a:xfrm>
              <a:off x="2442" y="10797"/>
              <a:ext cx="209" cy="0"/>
            </a:xfrm>
            <a:prstGeom prst="line">
              <a:avLst/>
            </a:prstGeom>
            <a:noFill/>
            <a:ln w="3175">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7549" name="Line 17"/>
            <p:cNvSpPr>
              <a:spLocks noChangeShapeType="1"/>
            </p:cNvSpPr>
            <p:nvPr/>
          </p:nvSpPr>
          <p:spPr bwMode="auto">
            <a:xfrm flipV="1">
              <a:off x="2314" y="10110"/>
              <a:ext cx="1350" cy="0"/>
            </a:xfrm>
            <a:prstGeom prst="line">
              <a:avLst/>
            </a:prstGeom>
            <a:noFill/>
            <a:ln w="317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7550" name="Line 18"/>
            <p:cNvSpPr>
              <a:spLocks noChangeShapeType="1"/>
            </p:cNvSpPr>
            <p:nvPr/>
          </p:nvSpPr>
          <p:spPr bwMode="auto">
            <a:xfrm flipV="1">
              <a:off x="2307" y="10231"/>
              <a:ext cx="1350" cy="0"/>
            </a:xfrm>
            <a:prstGeom prst="line">
              <a:avLst/>
            </a:prstGeom>
            <a:noFill/>
            <a:ln w="317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413" name="Group 19"/>
          <p:cNvGrpSpPr/>
          <p:nvPr/>
        </p:nvGrpSpPr>
        <p:grpSpPr bwMode="auto">
          <a:xfrm>
            <a:off x="3657600" y="2514600"/>
            <a:ext cx="881063" cy="434975"/>
            <a:chOff x="2126" y="10319"/>
            <a:chExt cx="1387" cy="685"/>
          </a:xfrm>
        </p:grpSpPr>
        <p:sp>
          <p:nvSpPr>
            <p:cNvPr id="17529" name="Rectangle 20"/>
            <p:cNvSpPr>
              <a:spLocks noChangeArrowheads="1"/>
            </p:cNvSpPr>
            <p:nvPr/>
          </p:nvSpPr>
          <p:spPr bwMode="auto">
            <a:xfrm>
              <a:off x="2126" y="10335"/>
              <a:ext cx="345" cy="165"/>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30" name="Rectangle 21"/>
            <p:cNvSpPr>
              <a:spLocks noChangeArrowheads="1"/>
            </p:cNvSpPr>
            <p:nvPr/>
          </p:nvSpPr>
          <p:spPr bwMode="auto">
            <a:xfrm>
              <a:off x="3168" y="10840"/>
              <a:ext cx="345" cy="164"/>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31" name="Rectangle 22"/>
            <p:cNvSpPr>
              <a:spLocks noChangeArrowheads="1"/>
            </p:cNvSpPr>
            <p:nvPr/>
          </p:nvSpPr>
          <p:spPr bwMode="auto">
            <a:xfrm>
              <a:off x="3168" y="10350"/>
              <a:ext cx="345" cy="165"/>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32" name="AutoShape 23"/>
            <p:cNvSpPr>
              <a:spLocks noChangeArrowheads="1"/>
            </p:cNvSpPr>
            <p:nvPr/>
          </p:nvSpPr>
          <p:spPr bwMode="auto">
            <a:xfrm>
              <a:off x="2611" y="10319"/>
              <a:ext cx="405" cy="195"/>
            </a:xfrm>
            <a:prstGeom prst="diamond">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33" name="AutoShape 24"/>
            <p:cNvSpPr>
              <a:spLocks noChangeArrowheads="1"/>
            </p:cNvSpPr>
            <p:nvPr/>
          </p:nvSpPr>
          <p:spPr bwMode="auto">
            <a:xfrm rot="1500000">
              <a:off x="2535" y="10613"/>
              <a:ext cx="405" cy="195"/>
            </a:xfrm>
            <a:prstGeom prst="diamond">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34" name="Line 25"/>
            <p:cNvSpPr>
              <a:spLocks noChangeShapeType="1"/>
            </p:cNvSpPr>
            <p:nvPr/>
          </p:nvSpPr>
          <p:spPr bwMode="auto">
            <a:xfrm>
              <a:off x="2299" y="10501"/>
              <a:ext cx="262" cy="12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35" name="Line 26"/>
            <p:cNvSpPr>
              <a:spLocks noChangeShapeType="1"/>
            </p:cNvSpPr>
            <p:nvPr/>
          </p:nvSpPr>
          <p:spPr bwMode="auto">
            <a:xfrm>
              <a:off x="2926" y="10789"/>
              <a:ext cx="247" cy="12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36" name="Line 27"/>
            <p:cNvSpPr>
              <a:spLocks noChangeShapeType="1"/>
            </p:cNvSpPr>
            <p:nvPr/>
          </p:nvSpPr>
          <p:spPr bwMode="auto">
            <a:xfrm>
              <a:off x="2471" y="10417"/>
              <a:ext cx="142"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37" name="Line 28"/>
            <p:cNvSpPr>
              <a:spLocks noChangeShapeType="1"/>
            </p:cNvSpPr>
            <p:nvPr/>
          </p:nvSpPr>
          <p:spPr bwMode="auto">
            <a:xfrm>
              <a:off x="3015" y="10417"/>
              <a:ext cx="142"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414" name="Group 29"/>
          <p:cNvGrpSpPr/>
          <p:nvPr/>
        </p:nvGrpSpPr>
        <p:grpSpPr bwMode="auto">
          <a:xfrm>
            <a:off x="3962400" y="3505200"/>
            <a:ext cx="762000" cy="361950"/>
            <a:chOff x="2145" y="9780"/>
            <a:chExt cx="1320" cy="765"/>
          </a:xfrm>
        </p:grpSpPr>
        <p:sp>
          <p:nvSpPr>
            <p:cNvPr id="17524" name="Rectangle 30"/>
            <p:cNvSpPr>
              <a:spLocks noChangeArrowheads="1"/>
            </p:cNvSpPr>
            <p:nvPr/>
          </p:nvSpPr>
          <p:spPr bwMode="auto">
            <a:xfrm>
              <a:off x="2145" y="9780"/>
              <a:ext cx="525" cy="240"/>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25" name="Rectangle 31"/>
            <p:cNvSpPr>
              <a:spLocks noChangeArrowheads="1"/>
            </p:cNvSpPr>
            <p:nvPr/>
          </p:nvSpPr>
          <p:spPr bwMode="auto">
            <a:xfrm>
              <a:off x="2940" y="9780"/>
              <a:ext cx="525" cy="240"/>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26" name="Line 32"/>
            <p:cNvSpPr>
              <a:spLocks noChangeShapeType="1"/>
            </p:cNvSpPr>
            <p:nvPr/>
          </p:nvSpPr>
          <p:spPr bwMode="auto">
            <a:xfrm>
              <a:off x="2400" y="10020"/>
              <a:ext cx="315" cy="285"/>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7527" name="Line 33"/>
            <p:cNvSpPr>
              <a:spLocks noChangeShapeType="1"/>
            </p:cNvSpPr>
            <p:nvPr/>
          </p:nvSpPr>
          <p:spPr bwMode="auto">
            <a:xfrm flipH="1">
              <a:off x="2835" y="10015"/>
              <a:ext cx="337" cy="305"/>
            </a:xfrm>
            <a:prstGeom prst="line">
              <a:avLst/>
            </a:prstGeom>
            <a:noFill/>
            <a:ln w="6350">
              <a:solidFill>
                <a:srgbClr val="000000"/>
              </a:solidFill>
              <a:rou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7528" name="Rectangle 34"/>
            <p:cNvSpPr>
              <a:spLocks noChangeArrowheads="1"/>
            </p:cNvSpPr>
            <p:nvPr/>
          </p:nvSpPr>
          <p:spPr bwMode="auto">
            <a:xfrm>
              <a:off x="2505" y="10305"/>
              <a:ext cx="525" cy="240"/>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15" name="Group 35"/>
          <p:cNvGrpSpPr/>
          <p:nvPr/>
        </p:nvGrpSpPr>
        <p:grpSpPr bwMode="auto">
          <a:xfrm>
            <a:off x="2819400" y="3581400"/>
            <a:ext cx="515938" cy="300038"/>
            <a:chOff x="1834" y="9913"/>
            <a:chExt cx="1226" cy="614"/>
          </a:xfrm>
        </p:grpSpPr>
        <p:sp>
          <p:nvSpPr>
            <p:cNvPr id="17516" name="Rectangle 36"/>
            <p:cNvSpPr>
              <a:spLocks noChangeArrowheads="1"/>
            </p:cNvSpPr>
            <p:nvPr/>
          </p:nvSpPr>
          <p:spPr bwMode="auto">
            <a:xfrm>
              <a:off x="1845" y="9915"/>
              <a:ext cx="1215" cy="608"/>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17" name="Line 37"/>
            <p:cNvSpPr>
              <a:spLocks noChangeShapeType="1"/>
            </p:cNvSpPr>
            <p:nvPr/>
          </p:nvSpPr>
          <p:spPr bwMode="auto">
            <a:xfrm>
              <a:off x="1845" y="10021"/>
              <a:ext cx="1215"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8" name="Line 38"/>
            <p:cNvSpPr>
              <a:spLocks noChangeShapeType="1"/>
            </p:cNvSpPr>
            <p:nvPr/>
          </p:nvSpPr>
          <p:spPr bwMode="auto">
            <a:xfrm>
              <a:off x="1845" y="10125"/>
              <a:ext cx="1215"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9" name="Line 39"/>
            <p:cNvSpPr>
              <a:spLocks noChangeShapeType="1"/>
            </p:cNvSpPr>
            <p:nvPr/>
          </p:nvSpPr>
          <p:spPr bwMode="auto">
            <a:xfrm>
              <a:off x="1834" y="10229"/>
              <a:ext cx="1215"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20" name="Line 40"/>
            <p:cNvSpPr>
              <a:spLocks noChangeShapeType="1"/>
            </p:cNvSpPr>
            <p:nvPr/>
          </p:nvSpPr>
          <p:spPr bwMode="auto">
            <a:xfrm>
              <a:off x="1845" y="10335"/>
              <a:ext cx="1215"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21" name="Line 41"/>
            <p:cNvSpPr>
              <a:spLocks noChangeShapeType="1"/>
            </p:cNvSpPr>
            <p:nvPr/>
          </p:nvSpPr>
          <p:spPr bwMode="auto">
            <a:xfrm>
              <a:off x="1845" y="10433"/>
              <a:ext cx="1215"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22" name="Line 42"/>
            <p:cNvSpPr>
              <a:spLocks noChangeShapeType="1"/>
            </p:cNvSpPr>
            <p:nvPr/>
          </p:nvSpPr>
          <p:spPr bwMode="auto">
            <a:xfrm rot="5400000">
              <a:off x="1933" y="10217"/>
              <a:ext cx="607"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23" name="Line 43"/>
            <p:cNvSpPr>
              <a:spLocks noChangeShapeType="1"/>
            </p:cNvSpPr>
            <p:nvPr/>
          </p:nvSpPr>
          <p:spPr bwMode="auto">
            <a:xfrm rot="5400000">
              <a:off x="2342" y="10223"/>
              <a:ext cx="608"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416" name="Group 44"/>
          <p:cNvGrpSpPr/>
          <p:nvPr/>
        </p:nvGrpSpPr>
        <p:grpSpPr bwMode="auto">
          <a:xfrm>
            <a:off x="6629400" y="3276600"/>
            <a:ext cx="1066800" cy="574675"/>
            <a:chOff x="2640" y="9825"/>
            <a:chExt cx="1965" cy="904"/>
          </a:xfrm>
        </p:grpSpPr>
        <p:sp>
          <p:nvSpPr>
            <p:cNvPr id="17502" name="Rectangle 45"/>
            <p:cNvSpPr>
              <a:spLocks noChangeArrowheads="1"/>
            </p:cNvSpPr>
            <p:nvPr/>
          </p:nvSpPr>
          <p:spPr bwMode="auto">
            <a:xfrm>
              <a:off x="2640" y="10215"/>
              <a:ext cx="477" cy="179"/>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03" name="Rectangle 46"/>
            <p:cNvSpPr>
              <a:spLocks noChangeArrowheads="1"/>
            </p:cNvSpPr>
            <p:nvPr/>
          </p:nvSpPr>
          <p:spPr bwMode="auto">
            <a:xfrm>
              <a:off x="3363" y="10215"/>
              <a:ext cx="477" cy="179"/>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04" name="Rectangle 47"/>
            <p:cNvSpPr>
              <a:spLocks noChangeArrowheads="1"/>
            </p:cNvSpPr>
            <p:nvPr/>
          </p:nvSpPr>
          <p:spPr bwMode="auto">
            <a:xfrm>
              <a:off x="2967" y="10550"/>
              <a:ext cx="478" cy="179"/>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05" name="Rectangle 48"/>
            <p:cNvSpPr>
              <a:spLocks noChangeArrowheads="1"/>
            </p:cNvSpPr>
            <p:nvPr/>
          </p:nvSpPr>
          <p:spPr bwMode="auto">
            <a:xfrm>
              <a:off x="4128" y="10215"/>
              <a:ext cx="477" cy="179"/>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06" name="Rectangle 49"/>
            <p:cNvSpPr>
              <a:spLocks noChangeArrowheads="1"/>
            </p:cNvSpPr>
            <p:nvPr/>
          </p:nvSpPr>
          <p:spPr bwMode="auto">
            <a:xfrm>
              <a:off x="3363" y="9825"/>
              <a:ext cx="477" cy="179"/>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07" name="Rectangle 50"/>
            <p:cNvSpPr>
              <a:spLocks noChangeArrowheads="1"/>
            </p:cNvSpPr>
            <p:nvPr/>
          </p:nvSpPr>
          <p:spPr bwMode="auto">
            <a:xfrm>
              <a:off x="3768" y="10549"/>
              <a:ext cx="477" cy="179"/>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08" name="Line 51"/>
            <p:cNvSpPr>
              <a:spLocks noChangeShapeType="1"/>
            </p:cNvSpPr>
            <p:nvPr/>
          </p:nvSpPr>
          <p:spPr bwMode="auto">
            <a:xfrm flipH="1">
              <a:off x="3607" y="10012"/>
              <a:ext cx="0" cy="195"/>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09" name="Line 52"/>
            <p:cNvSpPr>
              <a:spLocks noChangeShapeType="1"/>
            </p:cNvSpPr>
            <p:nvPr/>
          </p:nvSpPr>
          <p:spPr bwMode="auto">
            <a:xfrm flipH="1">
              <a:off x="4351" y="10118"/>
              <a:ext cx="0" cy="9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0" name="Line 53"/>
            <p:cNvSpPr>
              <a:spLocks noChangeShapeType="1"/>
            </p:cNvSpPr>
            <p:nvPr/>
          </p:nvSpPr>
          <p:spPr bwMode="auto">
            <a:xfrm flipH="1">
              <a:off x="3592" y="10395"/>
              <a:ext cx="0" cy="8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1" name="Line 54"/>
            <p:cNvSpPr>
              <a:spLocks noChangeShapeType="1"/>
            </p:cNvSpPr>
            <p:nvPr/>
          </p:nvSpPr>
          <p:spPr bwMode="auto">
            <a:xfrm>
              <a:off x="2874" y="10110"/>
              <a:ext cx="1478"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2" name="Line 55"/>
            <p:cNvSpPr>
              <a:spLocks noChangeShapeType="1"/>
            </p:cNvSpPr>
            <p:nvPr/>
          </p:nvSpPr>
          <p:spPr bwMode="auto">
            <a:xfrm flipH="1">
              <a:off x="2872" y="10110"/>
              <a:ext cx="0" cy="105"/>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3" name="Line 56"/>
            <p:cNvSpPr>
              <a:spLocks noChangeShapeType="1"/>
            </p:cNvSpPr>
            <p:nvPr/>
          </p:nvSpPr>
          <p:spPr bwMode="auto">
            <a:xfrm>
              <a:off x="3211" y="10467"/>
              <a:ext cx="787" cy="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4" name="Line 57"/>
            <p:cNvSpPr>
              <a:spLocks noChangeShapeType="1"/>
            </p:cNvSpPr>
            <p:nvPr/>
          </p:nvSpPr>
          <p:spPr bwMode="auto">
            <a:xfrm flipH="1">
              <a:off x="3203" y="10467"/>
              <a:ext cx="0" cy="82"/>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5" name="Line 58"/>
            <p:cNvSpPr>
              <a:spLocks noChangeShapeType="1"/>
            </p:cNvSpPr>
            <p:nvPr/>
          </p:nvSpPr>
          <p:spPr bwMode="auto">
            <a:xfrm flipH="1">
              <a:off x="3997" y="10467"/>
              <a:ext cx="0" cy="75"/>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417" name="Group 59"/>
          <p:cNvGrpSpPr/>
          <p:nvPr/>
        </p:nvGrpSpPr>
        <p:grpSpPr bwMode="auto">
          <a:xfrm>
            <a:off x="6400800" y="4038600"/>
            <a:ext cx="857250" cy="623888"/>
            <a:chOff x="6610" y="6037"/>
            <a:chExt cx="1351" cy="983"/>
          </a:xfrm>
        </p:grpSpPr>
        <p:sp>
          <p:nvSpPr>
            <p:cNvPr id="17499" name="Rectangle 60"/>
            <p:cNvSpPr>
              <a:spLocks noChangeArrowheads="1"/>
            </p:cNvSpPr>
            <p:nvPr/>
          </p:nvSpPr>
          <p:spPr bwMode="auto">
            <a:xfrm>
              <a:off x="6611" y="6037"/>
              <a:ext cx="1350" cy="98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700"/>
                <a:t>IPO</a:t>
              </a:r>
              <a:r>
                <a:rPr lang="zh-CN" altLang="en-US" sz="700"/>
                <a:t>表</a:t>
              </a:r>
              <a:r>
                <a:rPr lang="en-US" altLang="zh-CN" sz="700"/>
                <a:t>……</a:t>
              </a:r>
              <a:endParaRPr lang="en-US" altLang="zh-CN" sz="1000"/>
            </a:p>
            <a:p>
              <a:r>
                <a:rPr lang="zh-CN" altLang="en-US" sz="700"/>
                <a:t>输入：</a:t>
              </a:r>
              <a:endParaRPr lang="zh-CN" altLang="en-US" sz="1000"/>
            </a:p>
            <a:p>
              <a:r>
                <a:rPr lang="zh-CN" altLang="en-US" sz="700"/>
                <a:t>输出：</a:t>
              </a:r>
              <a:endParaRPr lang="zh-CN" altLang="en-US" sz="1000"/>
            </a:p>
            <a:p>
              <a:r>
                <a:rPr lang="zh-CN" altLang="en-US" sz="700"/>
                <a:t>处理：</a:t>
              </a:r>
              <a:endParaRPr lang="zh-CN" altLang="en-US" sz="1000"/>
            </a:p>
            <a:p>
              <a:endParaRPr lang="en-US" altLang="zh-CN"/>
            </a:p>
          </p:txBody>
        </p:sp>
        <p:sp>
          <p:nvSpPr>
            <p:cNvPr id="17500" name="Line 61"/>
            <p:cNvSpPr>
              <a:spLocks noChangeShapeType="1"/>
            </p:cNvSpPr>
            <p:nvPr/>
          </p:nvSpPr>
          <p:spPr bwMode="auto">
            <a:xfrm flipV="1">
              <a:off x="6626" y="6791"/>
              <a:ext cx="1328" cy="8"/>
            </a:xfrm>
            <a:prstGeom prst="line">
              <a:avLst/>
            </a:prstGeom>
            <a:noFill/>
            <a:ln w="317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7501" name="Line 62"/>
            <p:cNvSpPr>
              <a:spLocks noChangeShapeType="1"/>
            </p:cNvSpPr>
            <p:nvPr/>
          </p:nvSpPr>
          <p:spPr bwMode="auto">
            <a:xfrm>
              <a:off x="6610" y="6900"/>
              <a:ext cx="1350" cy="0"/>
            </a:xfrm>
            <a:prstGeom prst="line">
              <a:avLst/>
            </a:prstGeom>
            <a:noFill/>
            <a:ln w="317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sp>
        <p:nvSpPr>
          <p:cNvPr id="17418" name="Rectangle 63"/>
          <p:cNvSpPr>
            <a:spLocks noChangeArrowheads="1"/>
          </p:cNvSpPr>
          <p:nvPr/>
        </p:nvSpPr>
        <p:spPr bwMode="auto">
          <a:xfrm>
            <a:off x="3581400" y="4038600"/>
            <a:ext cx="695325" cy="542925"/>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800"/>
              <a:t>Creat……</a:t>
            </a:r>
            <a:endParaRPr lang="en-US" altLang="zh-CN" sz="1200"/>
          </a:p>
          <a:p>
            <a:pPr algn="just"/>
            <a:r>
              <a:rPr lang="en-US" altLang="zh-CN" sz="800"/>
              <a:t>Load……</a:t>
            </a:r>
            <a:endParaRPr lang="en-US" altLang="zh-CN" sz="2800"/>
          </a:p>
        </p:txBody>
      </p:sp>
      <p:sp>
        <p:nvSpPr>
          <p:cNvPr id="17419" name="Rectangle 64"/>
          <p:cNvSpPr>
            <a:spLocks noChangeArrowheads="1"/>
          </p:cNvSpPr>
          <p:nvPr/>
        </p:nvSpPr>
        <p:spPr bwMode="auto">
          <a:xfrm>
            <a:off x="6553200" y="4724400"/>
            <a:ext cx="857250" cy="842963"/>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800"/>
              <a:t>Main(    )</a:t>
            </a:r>
            <a:endParaRPr lang="en-US" altLang="zh-CN" sz="1200"/>
          </a:p>
          <a:p>
            <a:pPr algn="just"/>
            <a:r>
              <a:rPr lang="en-US" altLang="zh-CN" sz="800"/>
              <a:t>……</a:t>
            </a:r>
            <a:endParaRPr lang="en-US" altLang="zh-CN" sz="1200"/>
          </a:p>
          <a:p>
            <a:pPr algn="just"/>
            <a:r>
              <a:rPr lang="en-US" altLang="zh-CN" sz="800"/>
              <a:t>if……</a:t>
            </a:r>
            <a:endParaRPr lang="en-US" altLang="zh-CN" sz="1200"/>
          </a:p>
          <a:p>
            <a:pPr algn="just"/>
            <a:r>
              <a:rPr lang="en-US" altLang="zh-CN" sz="800"/>
              <a:t>then</a:t>
            </a:r>
            <a:endParaRPr lang="en-US" altLang="zh-CN" sz="1200"/>
          </a:p>
          <a:p>
            <a:pPr algn="just"/>
            <a:r>
              <a:rPr lang="en-US" altLang="zh-CN" sz="800"/>
              <a:t>……</a:t>
            </a:r>
            <a:endParaRPr lang="en-US" altLang="zh-CN" sz="1200"/>
          </a:p>
          <a:p>
            <a:pPr algn="just"/>
            <a:r>
              <a:rPr lang="en-US" altLang="zh-CN" sz="800"/>
              <a:t>end</a:t>
            </a:r>
            <a:endParaRPr lang="en-US" altLang="zh-CN" sz="2800"/>
          </a:p>
        </p:txBody>
      </p:sp>
      <p:grpSp>
        <p:nvGrpSpPr>
          <p:cNvPr id="17420" name="Group 65"/>
          <p:cNvGrpSpPr/>
          <p:nvPr/>
        </p:nvGrpSpPr>
        <p:grpSpPr bwMode="auto">
          <a:xfrm>
            <a:off x="3733800" y="4953000"/>
            <a:ext cx="790575" cy="457200"/>
            <a:chOff x="3281" y="6052"/>
            <a:chExt cx="1245" cy="720"/>
          </a:xfrm>
        </p:grpSpPr>
        <p:sp>
          <p:nvSpPr>
            <p:cNvPr id="17495" name="Rectangle 66"/>
            <p:cNvSpPr>
              <a:spLocks noChangeArrowheads="1"/>
            </p:cNvSpPr>
            <p:nvPr/>
          </p:nvSpPr>
          <p:spPr bwMode="auto">
            <a:xfrm>
              <a:off x="3281" y="6052"/>
              <a:ext cx="1245" cy="720"/>
            </a:xfrm>
            <a:prstGeom prst="rect">
              <a:avLst/>
            </a:prstGeom>
            <a:noFill/>
            <a:ln w="63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700"/>
                <a:t>      </a:t>
              </a:r>
              <a:r>
                <a:rPr lang="zh-CN" altLang="en-US" sz="700"/>
                <a:t>分区</a:t>
              </a:r>
              <a:r>
                <a:rPr lang="en-US" altLang="zh-CN" sz="700"/>
                <a:t>1      </a:t>
              </a:r>
              <a:endParaRPr lang="en-US" altLang="zh-CN" sz="1000"/>
            </a:p>
            <a:p>
              <a:r>
                <a:rPr lang="en-US" altLang="zh-CN" sz="700"/>
                <a:t> </a:t>
              </a:r>
              <a:endParaRPr lang="en-US" altLang="zh-CN" sz="1000"/>
            </a:p>
            <a:p>
              <a:r>
                <a:rPr lang="en-US" altLang="zh-CN" sz="700"/>
                <a:t>      </a:t>
              </a:r>
              <a:r>
                <a:rPr lang="zh-CN" altLang="en-US" sz="700"/>
                <a:t>分区</a:t>
              </a:r>
              <a:r>
                <a:rPr lang="en-US" altLang="zh-CN" sz="700"/>
                <a:t>2</a:t>
              </a:r>
              <a:endParaRPr lang="en-US" altLang="zh-CN"/>
            </a:p>
          </p:txBody>
        </p:sp>
        <p:sp>
          <p:nvSpPr>
            <p:cNvPr id="17496" name="Line 67"/>
            <p:cNvSpPr>
              <a:spLocks noChangeShapeType="1"/>
            </p:cNvSpPr>
            <p:nvPr/>
          </p:nvSpPr>
          <p:spPr bwMode="auto">
            <a:xfrm>
              <a:off x="3311" y="6502"/>
              <a:ext cx="1200" cy="0"/>
            </a:xfrm>
            <a:prstGeom prst="line">
              <a:avLst/>
            </a:prstGeom>
            <a:noFill/>
            <a:ln w="317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7497" name="Line 68"/>
            <p:cNvSpPr>
              <a:spLocks noChangeShapeType="1"/>
            </p:cNvSpPr>
            <p:nvPr/>
          </p:nvSpPr>
          <p:spPr bwMode="auto">
            <a:xfrm>
              <a:off x="3296" y="6652"/>
              <a:ext cx="1215" cy="0"/>
            </a:xfrm>
            <a:prstGeom prst="line">
              <a:avLst/>
            </a:prstGeom>
            <a:noFill/>
            <a:ln w="3175">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7498" name="Text Box 69"/>
            <p:cNvSpPr txBox="1">
              <a:spLocks noChangeArrowheads="1"/>
            </p:cNvSpPr>
            <p:nvPr/>
          </p:nvSpPr>
          <p:spPr bwMode="auto">
            <a:xfrm>
              <a:off x="3356" y="6097"/>
              <a:ext cx="510"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700"/>
                <a:t>……</a:t>
              </a:r>
              <a:endParaRPr lang="en-US" altLang="zh-CN" sz="1000"/>
            </a:p>
            <a:p>
              <a:endParaRPr lang="en-US" altLang="zh-CN"/>
            </a:p>
          </p:txBody>
        </p:sp>
      </p:grpSp>
      <p:sp>
        <p:nvSpPr>
          <p:cNvPr id="17421" name="Rectangle 70"/>
          <p:cNvSpPr>
            <a:spLocks noChangeArrowheads="1"/>
          </p:cNvSpPr>
          <p:nvPr/>
        </p:nvSpPr>
        <p:spPr bwMode="auto">
          <a:xfrm>
            <a:off x="1524000" y="3429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200" b="1"/>
              <a:t>概念结构设计</a:t>
            </a:r>
            <a:endParaRPr lang="zh-CN" altLang="en-US" sz="2800"/>
          </a:p>
        </p:txBody>
      </p:sp>
      <p:sp>
        <p:nvSpPr>
          <p:cNvPr id="17422" name="Rectangle 71"/>
          <p:cNvSpPr>
            <a:spLocks noChangeArrowheads="1"/>
          </p:cNvSpPr>
          <p:nvPr/>
        </p:nvSpPr>
        <p:spPr bwMode="auto">
          <a:xfrm>
            <a:off x="1524000" y="2514600"/>
            <a:ext cx="5334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200" b="1"/>
              <a:t>逻辑结构设计</a:t>
            </a:r>
            <a:endParaRPr lang="zh-CN" altLang="en-US" sz="4000"/>
          </a:p>
        </p:txBody>
      </p:sp>
      <p:sp>
        <p:nvSpPr>
          <p:cNvPr id="17423" name="Rectangle 72"/>
          <p:cNvSpPr>
            <a:spLocks noChangeArrowheads="1"/>
          </p:cNvSpPr>
          <p:nvPr/>
        </p:nvSpPr>
        <p:spPr bwMode="auto">
          <a:xfrm>
            <a:off x="1600200" y="426720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200" b="1"/>
              <a:t>物理设计</a:t>
            </a:r>
            <a:endParaRPr lang="zh-CN" altLang="en-US" sz="4000"/>
          </a:p>
        </p:txBody>
      </p:sp>
      <p:grpSp>
        <p:nvGrpSpPr>
          <p:cNvPr id="17424" name="Group 73"/>
          <p:cNvGrpSpPr/>
          <p:nvPr/>
        </p:nvGrpSpPr>
        <p:grpSpPr bwMode="auto">
          <a:xfrm>
            <a:off x="1447800" y="533400"/>
            <a:ext cx="6705600" cy="5943600"/>
            <a:chOff x="-3" y="-3"/>
            <a:chExt cx="2997" cy="3968"/>
          </a:xfrm>
        </p:grpSpPr>
        <p:grpSp>
          <p:nvGrpSpPr>
            <p:cNvPr id="17425" name="Group 74"/>
            <p:cNvGrpSpPr/>
            <p:nvPr/>
          </p:nvGrpSpPr>
          <p:grpSpPr bwMode="auto">
            <a:xfrm>
              <a:off x="0" y="0"/>
              <a:ext cx="2991" cy="3962"/>
              <a:chOff x="0" y="0"/>
              <a:chExt cx="2991" cy="3962"/>
            </a:xfrm>
          </p:grpSpPr>
          <p:grpSp>
            <p:nvGrpSpPr>
              <p:cNvPr id="17427" name="Group 75"/>
              <p:cNvGrpSpPr/>
              <p:nvPr/>
            </p:nvGrpSpPr>
            <p:grpSpPr bwMode="auto">
              <a:xfrm>
                <a:off x="0" y="0"/>
                <a:ext cx="334" cy="710"/>
                <a:chOff x="0" y="0"/>
                <a:chExt cx="334" cy="710"/>
              </a:xfrm>
            </p:grpSpPr>
            <p:sp>
              <p:nvSpPr>
                <p:cNvPr id="17493" name="Rectangle 76"/>
                <p:cNvSpPr>
                  <a:spLocks noChangeArrowheads="1"/>
                </p:cNvSpPr>
                <p:nvPr/>
              </p:nvSpPr>
              <p:spPr bwMode="auto">
                <a:xfrm>
                  <a:off x="43" y="0"/>
                  <a:ext cx="24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1400" b="1"/>
                    <a:t>设计阶 段</a:t>
                  </a:r>
                  <a:endParaRPr lang="zh-CN" altLang="en-US" sz="4400"/>
                </a:p>
              </p:txBody>
            </p:sp>
            <p:sp>
              <p:nvSpPr>
                <p:cNvPr id="17494" name="Rectangle 77"/>
                <p:cNvSpPr>
                  <a:spLocks noChangeArrowheads="1"/>
                </p:cNvSpPr>
                <p:nvPr/>
              </p:nvSpPr>
              <p:spPr bwMode="auto">
                <a:xfrm>
                  <a:off x="0" y="0"/>
                  <a:ext cx="334"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28" name="Group 78"/>
              <p:cNvGrpSpPr/>
              <p:nvPr/>
            </p:nvGrpSpPr>
            <p:grpSpPr bwMode="auto">
              <a:xfrm>
                <a:off x="334" y="0"/>
                <a:ext cx="2657" cy="355"/>
                <a:chOff x="334" y="0"/>
                <a:chExt cx="2657" cy="355"/>
              </a:xfrm>
            </p:grpSpPr>
            <p:sp>
              <p:nvSpPr>
                <p:cNvPr id="17491" name="Rectangle 79"/>
                <p:cNvSpPr>
                  <a:spLocks noChangeArrowheads="1"/>
                </p:cNvSpPr>
                <p:nvPr/>
              </p:nvSpPr>
              <p:spPr bwMode="auto">
                <a:xfrm>
                  <a:off x="377" y="0"/>
                  <a:ext cx="2571"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800" b="1"/>
                    <a:t>设  计  描  述</a:t>
                  </a:r>
                  <a:endParaRPr lang="zh-CN" altLang="en-US" sz="5400"/>
                </a:p>
              </p:txBody>
            </p:sp>
            <p:sp>
              <p:nvSpPr>
                <p:cNvPr id="17492" name="Rectangle 80"/>
                <p:cNvSpPr>
                  <a:spLocks noChangeArrowheads="1"/>
                </p:cNvSpPr>
                <p:nvPr/>
              </p:nvSpPr>
              <p:spPr bwMode="auto">
                <a:xfrm>
                  <a:off x="334" y="0"/>
                  <a:ext cx="2657" cy="35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29" name="Group 81"/>
              <p:cNvGrpSpPr/>
              <p:nvPr/>
            </p:nvGrpSpPr>
            <p:grpSpPr bwMode="auto">
              <a:xfrm>
                <a:off x="334" y="355"/>
                <a:ext cx="1277" cy="355"/>
                <a:chOff x="334" y="355"/>
                <a:chExt cx="1277" cy="355"/>
              </a:xfrm>
            </p:grpSpPr>
            <p:sp>
              <p:nvSpPr>
                <p:cNvPr id="17489" name="Rectangle 82"/>
                <p:cNvSpPr>
                  <a:spLocks noChangeArrowheads="1"/>
                </p:cNvSpPr>
                <p:nvPr/>
              </p:nvSpPr>
              <p:spPr bwMode="auto">
                <a:xfrm>
                  <a:off x="377" y="355"/>
                  <a:ext cx="1191"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t>数    据</a:t>
                  </a:r>
                  <a:endParaRPr lang="zh-CN" altLang="en-US" sz="5400"/>
                </a:p>
              </p:txBody>
            </p:sp>
            <p:sp>
              <p:nvSpPr>
                <p:cNvPr id="17490" name="Rectangle 83"/>
                <p:cNvSpPr>
                  <a:spLocks noChangeArrowheads="1"/>
                </p:cNvSpPr>
                <p:nvPr/>
              </p:nvSpPr>
              <p:spPr bwMode="auto">
                <a:xfrm>
                  <a:off x="334" y="355"/>
                  <a:ext cx="1277" cy="35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30" name="Group 84"/>
              <p:cNvGrpSpPr/>
              <p:nvPr/>
            </p:nvGrpSpPr>
            <p:grpSpPr bwMode="auto">
              <a:xfrm>
                <a:off x="1611" y="355"/>
                <a:ext cx="1380" cy="355"/>
                <a:chOff x="1611" y="355"/>
                <a:chExt cx="1380" cy="355"/>
              </a:xfrm>
            </p:grpSpPr>
            <p:sp>
              <p:nvSpPr>
                <p:cNvPr id="17487" name="Rectangle 85"/>
                <p:cNvSpPr>
                  <a:spLocks noChangeArrowheads="1"/>
                </p:cNvSpPr>
                <p:nvPr/>
              </p:nvSpPr>
              <p:spPr bwMode="auto">
                <a:xfrm>
                  <a:off x="1654" y="355"/>
                  <a:ext cx="129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t>处    理</a:t>
                  </a:r>
                  <a:endParaRPr lang="zh-CN" altLang="en-US" sz="5400"/>
                </a:p>
              </p:txBody>
            </p:sp>
            <p:sp>
              <p:nvSpPr>
                <p:cNvPr id="17488" name="Rectangle 86"/>
                <p:cNvSpPr>
                  <a:spLocks noChangeArrowheads="1"/>
                </p:cNvSpPr>
                <p:nvPr/>
              </p:nvSpPr>
              <p:spPr bwMode="auto">
                <a:xfrm>
                  <a:off x="1611" y="355"/>
                  <a:ext cx="1380" cy="35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31" name="Group 87"/>
              <p:cNvGrpSpPr/>
              <p:nvPr/>
            </p:nvGrpSpPr>
            <p:grpSpPr bwMode="auto">
              <a:xfrm>
                <a:off x="0" y="710"/>
                <a:ext cx="334" cy="422"/>
                <a:chOff x="0" y="710"/>
                <a:chExt cx="334" cy="422"/>
              </a:xfrm>
            </p:grpSpPr>
            <p:sp>
              <p:nvSpPr>
                <p:cNvPr id="17485" name="Rectangle 88"/>
                <p:cNvSpPr>
                  <a:spLocks noChangeArrowheads="1"/>
                </p:cNvSpPr>
                <p:nvPr/>
              </p:nvSpPr>
              <p:spPr bwMode="auto">
                <a:xfrm>
                  <a:off x="43" y="710"/>
                  <a:ext cx="24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1200" b="1"/>
                    <a:t>需求分 析</a:t>
                  </a:r>
                  <a:endParaRPr lang="zh-CN" altLang="en-US" sz="4000"/>
                </a:p>
              </p:txBody>
            </p:sp>
            <p:sp>
              <p:nvSpPr>
                <p:cNvPr id="17486" name="Rectangle 89"/>
                <p:cNvSpPr>
                  <a:spLocks noChangeArrowheads="1"/>
                </p:cNvSpPr>
                <p:nvPr/>
              </p:nvSpPr>
              <p:spPr bwMode="auto">
                <a:xfrm>
                  <a:off x="0" y="710"/>
                  <a:ext cx="334" cy="42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32" name="Group 90"/>
              <p:cNvGrpSpPr/>
              <p:nvPr/>
            </p:nvGrpSpPr>
            <p:grpSpPr bwMode="auto">
              <a:xfrm>
                <a:off x="334" y="710"/>
                <a:ext cx="1277" cy="422"/>
                <a:chOff x="334" y="710"/>
                <a:chExt cx="1277" cy="422"/>
              </a:xfrm>
            </p:grpSpPr>
            <p:sp>
              <p:nvSpPr>
                <p:cNvPr id="17483" name="Rectangle 91"/>
                <p:cNvSpPr>
                  <a:spLocks noChangeArrowheads="1"/>
                </p:cNvSpPr>
                <p:nvPr/>
              </p:nvSpPr>
              <p:spPr bwMode="auto">
                <a:xfrm>
                  <a:off x="377" y="710"/>
                  <a:ext cx="119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400" b="1"/>
                    <a:t>数据字典、全系统中数据项、</a:t>
                  </a:r>
                  <a:endParaRPr lang="zh-CN" altLang="en-US" sz="2000"/>
                </a:p>
                <a:p>
                  <a:pPr algn="just"/>
                  <a:r>
                    <a:rPr lang="zh-CN" altLang="en-US" sz="1400" b="1"/>
                    <a:t>  数据流、数据存储的描述</a:t>
                  </a:r>
                  <a:endParaRPr lang="zh-CN" altLang="en-US" sz="3600" b="1"/>
                </a:p>
              </p:txBody>
            </p:sp>
            <p:sp>
              <p:nvSpPr>
                <p:cNvPr id="17484" name="Rectangle 92"/>
                <p:cNvSpPr>
                  <a:spLocks noChangeArrowheads="1"/>
                </p:cNvSpPr>
                <p:nvPr/>
              </p:nvSpPr>
              <p:spPr bwMode="auto">
                <a:xfrm>
                  <a:off x="334" y="710"/>
                  <a:ext cx="1277" cy="42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33" name="Group 93"/>
              <p:cNvGrpSpPr/>
              <p:nvPr/>
            </p:nvGrpSpPr>
            <p:grpSpPr bwMode="auto">
              <a:xfrm>
                <a:off x="1611" y="710"/>
                <a:ext cx="1380" cy="422"/>
                <a:chOff x="1611" y="710"/>
                <a:chExt cx="1380" cy="422"/>
              </a:xfrm>
            </p:grpSpPr>
            <p:sp>
              <p:nvSpPr>
                <p:cNvPr id="17481" name="Rectangle 94"/>
                <p:cNvSpPr>
                  <a:spLocks noChangeArrowheads="1"/>
                </p:cNvSpPr>
                <p:nvPr/>
              </p:nvSpPr>
              <p:spPr bwMode="auto">
                <a:xfrm>
                  <a:off x="1654" y="710"/>
                  <a:ext cx="129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1400" b="1"/>
                    <a:t>数据流图和判定表（判定树）、数据字典中处理过程的描述</a:t>
                  </a:r>
                  <a:endParaRPr lang="zh-CN" altLang="en-US" sz="4400"/>
                </a:p>
              </p:txBody>
            </p:sp>
            <p:sp>
              <p:nvSpPr>
                <p:cNvPr id="17482" name="Rectangle 95"/>
                <p:cNvSpPr>
                  <a:spLocks noChangeArrowheads="1"/>
                </p:cNvSpPr>
                <p:nvPr/>
              </p:nvSpPr>
              <p:spPr bwMode="auto">
                <a:xfrm>
                  <a:off x="1611" y="710"/>
                  <a:ext cx="1380" cy="42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34" name="Group 96"/>
              <p:cNvGrpSpPr/>
              <p:nvPr/>
            </p:nvGrpSpPr>
            <p:grpSpPr bwMode="auto">
              <a:xfrm>
                <a:off x="0" y="1132"/>
                <a:ext cx="334" cy="652"/>
                <a:chOff x="0" y="1132"/>
                <a:chExt cx="334" cy="652"/>
              </a:xfrm>
            </p:grpSpPr>
            <p:sp>
              <p:nvSpPr>
                <p:cNvPr id="17479" name="Rectangle 97"/>
                <p:cNvSpPr>
                  <a:spLocks noChangeArrowheads="1"/>
                </p:cNvSpPr>
                <p:nvPr/>
              </p:nvSpPr>
              <p:spPr bwMode="auto">
                <a:xfrm>
                  <a:off x="43" y="1132"/>
                  <a:ext cx="248"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80" name="Rectangle 98"/>
                <p:cNvSpPr>
                  <a:spLocks noChangeArrowheads="1"/>
                </p:cNvSpPr>
                <p:nvPr/>
              </p:nvSpPr>
              <p:spPr bwMode="auto">
                <a:xfrm>
                  <a:off x="0" y="1132"/>
                  <a:ext cx="334" cy="65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35" name="Group 99"/>
              <p:cNvGrpSpPr/>
              <p:nvPr/>
            </p:nvGrpSpPr>
            <p:grpSpPr bwMode="auto">
              <a:xfrm>
                <a:off x="334" y="1132"/>
                <a:ext cx="1277" cy="652"/>
                <a:chOff x="334" y="1132"/>
                <a:chExt cx="1277" cy="652"/>
              </a:xfrm>
            </p:grpSpPr>
            <p:sp>
              <p:nvSpPr>
                <p:cNvPr id="17477" name="Rectangle 100"/>
                <p:cNvSpPr>
                  <a:spLocks noChangeArrowheads="1"/>
                </p:cNvSpPr>
                <p:nvPr/>
              </p:nvSpPr>
              <p:spPr bwMode="auto">
                <a:xfrm>
                  <a:off x="377" y="1132"/>
                  <a:ext cx="1191"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600" b="1"/>
                    <a:t>概念模型（</a:t>
                  </a:r>
                  <a:r>
                    <a:rPr lang="en-US" altLang="zh-CN" sz="1600" b="1"/>
                    <a:t>E-R</a:t>
                  </a:r>
                  <a:r>
                    <a:rPr lang="zh-CN" altLang="en-US" sz="1600" b="1"/>
                    <a:t>图）</a:t>
                  </a:r>
                  <a:endParaRPr lang="zh-CN" altLang="en-US"/>
                </a:p>
                <a:p>
                  <a:pPr algn="just"/>
                  <a:r>
                    <a:rPr lang="zh-CN" altLang="en-US" sz="1000" b="1"/>
                    <a:t> </a:t>
                  </a:r>
                  <a:endParaRPr lang="zh-CN" altLang="en-US" sz="1600"/>
                </a:p>
                <a:p>
                  <a:pPr algn="just"/>
                  <a:r>
                    <a:rPr lang="zh-CN" altLang="en-US" sz="1000" b="1"/>
                    <a:t> </a:t>
                  </a:r>
                  <a:endParaRPr lang="zh-CN" altLang="en-US" sz="1600"/>
                </a:p>
                <a:p>
                  <a:pPr algn="just"/>
                  <a:r>
                    <a:rPr lang="zh-CN" altLang="en-US" sz="1400" b="1"/>
                    <a:t>  数据字典</a:t>
                  </a:r>
                  <a:endParaRPr lang="zh-CN" altLang="en-US" sz="3600"/>
                </a:p>
              </p:txBody>
            </p:sp>
            <p:sp>
              <p:nvSpPr>
                <p:cNvPr id="17478" name="Rectangle 101"/>
                <p:cNvSpPr>
                  <a:spLocks noChangeArrowheads="1"/>
                </p:cNvSpPr>
                <p:nvPr/>
              </p:nvSpPr>
              <p:spPr bwMode="auto">
                <a:xfrm>
                  <a:off x="334" y="1132"/>
                  <a:ext cx="1277" cy="65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36" name="Group 102"/>
              <p:cNvGrpSpPr/>
              <p:nvPr/>
            </p:nvGrpSpPr>
            <p:grpSpPr bwMode="auto">
              <a:xfrm>
                <a:off x="1611" y="1132"/>
                <a:ext cx="1380" cy="652"/>
                <a:chOff x="1611" y="1132"/>
                <a:chExt cx="1380" cy="652"/>
              </a:xfrm>
            </p:grpSpPr>
            <p:sp>
              <p:nvSpPr>
                <p:cNvPr id="17475" name="Rectangle 103"/>
                <p:cNvSpPr>
                  <a:spLocks noChangeArrowheads="1"/>
                </p:cNvSpPr>
                <p:nvPr/>
              </p:nvSpPr>
              <p:spPr bwMode="auto">
                <a:xfrm>
                  <a:off x="1654" y="1132"/>
                  <a:ext cx="1294"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200" b="1"/>
                    <a:t>系统说明书包括：</a:t>
                  </a:r>
                  <a:endParaRPr lang="zh-CN" altLang="en-US" sz="1800"/>
                </a:p>
                <a:p>
                  <a:pPr algn="just"/>
                  <a:r>
                    <a:rPr lang="zh-CN" altLang="en-US" sz="1200" b="1"/>
                    <a:t>  ①新系统要求、</a:t>
                  </a:r>
                  <a:endParaRPr lang="zh-CN" altLang="en-US" sz="1800"/>
                </a:p>
                <a:p>
                  <a:pPr algn="just"/>
                  <a:r>
                    <a:rPr lang="zh-CN" altLang="en-US" sz="1200" b="1"/>
                    <a:t>  方案和概图</a:t>
                  </a:r>
                  <a:endParaRPr lang="zh-CN" altLang="en-US" sz="1800"/>
                </a:p>
                <a:p>
                  <a:pPr algn="just"/>
                  <a:r>
                    <a:rPr lang="zh-CN" altLang="en-US" sz="1200" b="1"/>
                    <a:t>  ②反映新系统信息</a:t>
                  </a:r>
                  <a:endParaRPr lang="zh-CN" altLang="en-US" sz="1800"/>
                </a:p>
                <a:p>
                  <a:pPr algn="just"/>
                  <a:r>
                    <a:rPr lang="zh-CN" altLang="en-US" sz="1200" b="1"/>
                    <a:t>  流的数据流图</a:t>
                  </a:r>
                  <a:endParaRPr lang="zh-CN" altLang="en-US" sz="4000"/>
                </a:p>
              </p:txBody>
            </p:sp>
            <p:sp>
              <p:nvSpPr>
                <p:cNvPr id="17476" name="Rectangle 104"/>
                <p:cNvSpPr>
                  <a:spLocks noChangeArrowheads="1"/>
                </p:cNvSpPr>
                <p:nvPr/>
              </p:nvSpPr>
              <p:spPr bwMode="auto">
                <a:xfrm>
                  <a:off x="1611" y="1132"/>
                  <a:ext cx="1380" cy="65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37" name="Group 105"/>
              <p:cNvGrpSpPr/>
              <p:nvPr/>
            </p:nvGrpSpPr>
            <p:grpSpPr bwMode="auto">
              <a:xfrm>
                <a:off x="0" y="1784"/>
                <a:ext cx="334" cy="585"/>
                <a:chOff x="0" y="1784"/>
                <a:chExt cx="334" cy="585"/>
              </a:xfrm>
            </p:grpSpPr>
            <p:sp>
              <p:nvSpPr>
                <p:cNvPr id="17473" name="Rectangle 106"/>
                <p:cNvSpPr>
                  <a:spLocks noChangeArrowheads="1"/>
                </p:cNvSpPr>
                <p:nvPr/>
              </p:nvSpPr>
              <p:spPr bwMode="auto">
                <a:xfrm>
                  <a:off x="43" y="1784"/>
                  <a:ext cx="248"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74" name="Rectangle 107"/>
                <p:cNvSpPr>
                  <a:spLocks noChangeArrowheads="1"/>
                </p:cNvSpPr>
                <p:nvPr/>
              </p:nvSpPr>
              <p:spPr bwMode="auto">
                <a:xfrm>
                  <a:off x="0" y="1784"/>
                  <a:ext cx="334" cy="58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38" name="Group 108"/>
              <p:cNvGrpSpPr/>
              <p:nvPr/>
            </p:nvGrpSpPr>
            <p:grpSpPr bwMode="auto">
              <a:xfrm>
                <a:off x="334" y="1784"/>
                <a:ext cx="1277" cy="585"/>
                <a:chOff x="334" y="1784"/>
                <a:chExt cx="1277" cy="585"/>
              </a:xfrm>
            </p:grpSpPr>
            <p:sp>
              <p:nvSpPr>
                <p:cNvPr id="17471" name="Rectangle 109"/>
                <p:cNvSpPr>
                  <a:spLocks noChangeArrowheads="1"/>
                </p:cNvSpPr>
                <p:nvPr/>
              </p:nvSpPr>
              <p:spPr bwMode="auto">
                <a:xfrm>
                  <a:off x="377" y="1784"/>
                  <a:ext cx="1191"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400" b="1"/>
                    <a:t>某种数据模型</a:t>
                  </a:r>
                  <a:endParaRPr lang="zh-CN" altLang="en-US" sz="2000"/>
                </a:p>
                <a:p>
                  <a:pPr algn="just"/>
                  <a:r>
                    <a:rPr lang="zh-CN" altLang="en-US" sz="1400" b="1"/>
                    <a:t>  关系           非关系</a:t>
                  </a:r>
                  <a:endParaRPr lang="zh-CN" altLang="en-US"/>
                </a:p>
              </p:txBody>
            </p:sp>
            <p:sp>
              <p:nvSpPr>
                <p:cNvPr id="17472" name="Rectangle 110"/>
                <p:cNvSpPr>
                  <a:spLocks noChangeArrowheads="1"/>
                </p:cNvSpPr>
                <p:nvPr/>
              </p:nvSpPr>
              <p:spPr bwMode="auto">
                <a:xfrm>
                  <a:off x="334" y="1784"/>
                  <a:ext cx="1277" cy="58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39" name="Group 111"/>
              <p:cNvGrpSpPr/>
              <p:nvPr/>
            </p:nvGrpSpPr>
            <p:grpSpPr bwMode="auto">
              <a:xfrm>
                <a:off x="1611" y="1784"/>
                <a:ext cx="1380" cy="585"/>
                <a:chOff x="1611" y="1784"/>
                <a:chExt cx="1380" cy="585"/>
              </a:xfrm>
            </p:grpSpPr>
            <p:sp>
              <p:nvSpPr>
                <p:cNvPr id="17469" name="Rectangle 112"/>
                <p:cNvSpPr>
                  <a:spLocks noChangeArrowheads="1"/>
                </p:cNvSpPr>
                <p:nvPr/>
              </p:nvSpPr>
              <p:spPr bwMode="auto">
                <a:xfrm>
                  <a:off x="1654" y="1784"/>
                  <a:ext cx="129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400" b="1"/>
                    <a:t>系统结构图</a:t>
                  </a:r>
                  <a:endParaRPr lang="zh-CN" altLang="en-US" sz="2000"/>
                </a:p>
                <a:p>
                  <a:pPr algn="just"/>
                  <a:r>
                    <a:rPr lang="zh-CN" altLang="en-US" sz="1400" b="1"/>
                    <a:t> （模块结构）</a:t>
                  </a:r>
                  <a:endParaRPr lang="zh-CN" altLang="en-US" sz="4400"/>
                </a:p>
              </p:txBody>
            </p:sp>
            <p:sp>
              <p:nvSpPr>
                <p:cNvPr id="17470" name="Rectangle 113"/>
                <p:cNvSpPr>
                  <a:spLocks noChangeArrowheads="1"/>
                </p:cNvSpPr>
                <p:nvPr/>
              </p:nvSpPr>
              <p:spPr bwMode="auto">
                <a:xfrm>
                  <a:off x="1611" y="1784"/>
                  <a:ext cx="1380" cy="585"/>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40" name="Group 114"/>
              <p:cNvGrpSpPr/>
              <p:nvPr/>
            </p:nvGrpSpPr>
            <p:grpSpPr bwMode="auto">
              <a:xfrm>
                <a:off x="0" y="2369"/>
                <a:ext cx="334" cy="508"/>
                <a:chOff x="0" y="2369"/>
                <a:chExt cx="334" cy="508"/>
              </a:xfrm>
            </p:grpSpPr>
            <p:sp>
              <p:nvSpPr>
                <p:cNvPr id="17467" name="Rectangle 115"/>
                <p:cNvSpPr>
                  <a:spLocks noChangeArrowheads="1"/>
                </p:cNvSpPr>
                <p:nvPr/>
              </p:nvSpPr>
              <p:spPr bwMode="auto">
                <a:xfrm>
                  <a:off x="43" y="2369"/>
                  <a:ext cx="248"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68" name="Rectangle 116"/>
                <p:cNvSpPr>
                  <a:spLocks noChangeArrowheads="1"/>
                </p:cNvSpPr>
                <p:nvPr/>
              </p:nvSpPr>
              <p:spPr bwMode="auto">
                <a:xfrm>
                  <a:off x="0" y="2369"/>
                  <a:ext cx="334" cy="50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41" name="Group 117"/>
              <p:cNvGrpSpPr/>
              <p:nvPr/>
            </p:nvGrpSpPr>
            <p:grpSpPr bwMode="auto">
              <a:xfrm>
                <a:off x="334" y="2369"/>
                <a:ext cx="1277" cy="508"/>
                <a:chOff x="334" y="2369"/>
                <a:chExt cx="1277" cy="508"/>
              </a:xfrm>
            </p:grpSpPr>
            <p:sp>
              <p:nvSpPr>
                <p:cNvPr id="17465" name="Rectangle 118"/>
                <p:cNvSpPr>
                  <a:spLocks noChangeArrowheads="1"/>
                </p:cNvSpPr>
                <p:nvPr/>
              </p:nvSpPr>
              <p:spPr bwMode="auto">
                <a:xfrm>
                  <a:off x="377" y="2369"/>
                  <a:ext cx="1191"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200" b="1"/>
                    <a:t>存储安排</a:t>
                  </a:r>
                  <a:endParaRPr lang="zh-CN" altLang="en-US" sz="1800"/>
                </a:p>
                <a:p>
                  <a:pPr algn="just"/>
                  <a:r>
                    <a:rPr lang="zh-CN" altLang="en-US" sz="1200" b="1"/>
                    <a:t>  方法选择</a:t>
                  </a:r>
                  <a:endParaRPr lang="zh-CN" altLang="en-US" sz="1800"/>
                </a:p>
                <a:p>
                  <a:pPr algn="just"/>
                  <a:r>
                    <a:rPr lang="zh-CN" altLang="en-US" sz="1200" b="1"/>
                    <a:t>  存取路径建立</a:t>
                  </a:r>
                  <a:endParaRPr lang="zh-CN" altLang="en-US" sz="4000"/>
                </a:p>
              </p:txBody>
            </p:sp>
            <p:sp>
              <p:nvSpPr>
                <p:cNvPr id="17466" name="Rectangle 119"/>
                <p:cNvSpPr>
                  <a:spLocks noChangeArrowheads="1"/>
                </p:cNvSpPr>
                <p:nvPr/>
              </p:nvSpPr>
              <p:spPr bwMode="auto">
                <a:xfrm>
                  <a:off x="334" y="2369"/>
                  <a:ext cx="1277" cy="50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42" name="Group 120"/>
              <p:cNvGrpSpPr/>
              <p:nvPr/>
            </p:nvGrpSpPr>
            <p:grpSpPr bwMode="auto">
              <a:xfrm>
                <a:off x="1611" y="2369"/>
                <a:ext cx="1380" cy="508"/>
                <a:chOff x="1611" y="2369"/>
                <a:chExt cx="1380" cy="508"/>
              </a:xfrm>
            </p:grpSpPr>
            <p:sp>
              <p:nvSpPr>
                <p:cNvPr id="17463" name="Rectangle 121"/>
                <p:cNvSpPr>
                  <a:spLocks noChangeArrowheads="1"/>
                </p:cNvSpPr>
                <p:nvPr/>
              </p:nvSpPr>
              <p:spPr bwMode="auto">
                <a:xfrm>
                  <a:off x="1654" y="2369"/>
                  <a:ext cx="1294"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400" b="1"/>
                    <a:t>模块设计</a:t>
                  </a:r>
                  <a:endParaRPr lang="zh-CN" altLang="en-US" sz="2000"/>
                </a:p>
                <a:p>
                  <a:pPr algn="just"/>
                  <a:r>
                    <a:rPr lang="zh-CN" altLang="en-US" sz="1400" b="1"/>
                    <a:t>  </a:t>
                  </a:r>
                  <a:r>
                    <a:rPr lang="en-US" altLang="zh-CN" sz="1400" b="1"/>
                    <a:t>IPO</a:t>
                  </a:r>
                  <a:r>
                    <a:rPr lang="zh-CN" altLang="en-US" sz="1400" b="1"/>
                    <a:t>表</a:t>
                  </a:r>
                  <a:endParaRPr lang="zh-CN" altLang="en-US" sz="4400"/>
                </a:p>
              </p:txBody>
            </p:sp>
            <p:sp>
              <p:nvSpPr>
                <p:cNvPr id="17464" name="Rectangle 122"/>
                <p:cNvSpPr>
                  <a:spLocks noChangeArrowheads="1"/>
                </p:cNvSpPr>
                <p:nvPr/>
              </p:nvSpPr>
              <p:spPr bwMode="auto">
                <a:xfrm>
                  <a:off x="1611" y="2369"/>
                  <a:ext cx="1380" cy="50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43" name="Group 123"/>
              <p:cNvGrpSpPr/>
              <p:nvPr/>
            </p:nvGrpSpPr>
            <p:grpSpPr bwMode="auto">
              <a:xfrm>
                <a:off x="0" y="2877"/>
                <a:ext cx="334" cy="663"/>
                <a:chOff x="0" y="2877"/>
                <a:chExt cx="334" cy="663"/>
              </a:xfrm>
            </p:grpSpPr>
            <p:grpSp>
              <p:nvGrpSpPr>
                <p:cNvPr id="17459" name="Group 124"/>
                <p:cNvGrpSpPr/>
                <p:nvPr/>
              </p:nvGrpSpPr>
              <p:grpSpPr bwMode="auto">
                <a:xfrm>
                  <a:off x="43" y="2878"/>
                  <a:ext cx="248" cy="662"/>
                  <a:chOff x="0" y="576"/>
                  <a:chExt cx="248" cy="662"/>
                </a:xfrm>
              </p:grpSpPr>
              <p:sp>
                <p:nvSpPr>
                  <p:cNvPr id="17461" name="Rectangle 125"/>
                  <p:cNvSpPr>
                    <a:spLocks noChangeArrowheads="1"/>
                  </p:cNvSpPr>
                  <p:nvPr/>
                </p:nvSpPr>
                <p:spPr bwMode="auto">
                  <a:xfrm>
                    <a:off x="0" y="619"/>
                    <a:ext cx="248" cy="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62" name="Rectangle 126"/>
                  <p:cNvSpPr>
                    <a:spLocks noChangeArrowheads="1"/>
                  </p:cNvSpPr>
                  <p:nvPr/>
                </p:nvSpPr>
                <p:spPr bwMode="auto">
                  <a:xfrm>
                    <a:off x="0" y="576"/>
                    <a:ext cx="24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b="1"/>
                      <a:t>实施阶段</a:t>
                    </a:r>
                    <a:endParaRPr lang="zh-CN" altLang="en-US"/>
                  </a:p>
                </p:txBody>
              </p:sp>
            </p:grpSp>
            <p:sp>
              <p:nvSpPr>
                <p:cNvPr id="17460" name="Rectangle 127"/>
                <p:cNvSpPr>
                  <a:spLocks noChangeArrowheads="1"/>
                </p:cNvSpPr>
                <p:nvPr/>
              </p:nvSpPr>
              <p:spPr bwMode="auto">
                <a:xfrm>
                  <a:off x="0" y="2877"/>
                  <a:ext cx="334" cy="66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44" name="Group 128"/>
              <p:cNvGrpSpPr/>
              <p:nvPr/>
            </p:nvGrpSpPr>
            <p:grpSpPr bwMode="auto">
              <a:xfrm>
                <a:off x="334" y="2877"/>
                <a:ext cx="1277" cy="663"/>
                <a:chOff x="334" y="2877"/>
                <a:chExt cx="1277" cy="663"/>
              </a:xfrm>
            </p:grpSpPr>
            <p:sp>
              <p:nvSpPr>
                <p:cNvPr id="17457" name="Rectangle 129"/>
                <p:cNvSpPr>
                  <a:spLocks noChangeArrowheads="1"/>
                </p:cNvSpPr>
                <p:nvPr/>
              </p:nvSpPr>
              <p:spPr bwMode="auto">
                <a:xfrm>
                  <a:off x="377" y="2877"/>
                  <a:ext cx="1191"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400" b="1"/>
                    <a:t>编写模式</a:t>
                  </a:r>
                  <a:endParaRPr lang="zh-CN" altLang="en-US" sz="2000"/>
                </a:p>
                <a:p>
                  <a:pPr algn="just"/>
                  <a:r>
                    <a:rPr lang="zh-CN" altLang="en-US" sz="1400" b="1"/>
                    <a:t>  装入数据</a:t>
                  </a:r>
                  <a:endParaRPr lang="zh-CN" altLang="en-US" sz="2000"/>
                </a:p>
                <a:p>
                  <a:pPr algn="just"/>
                  <a:r>
                    <a:rPr lang="zh-CN" altLang="en-US" sz="1400" b="1"/>
                    <a:t>  数据库试运行</a:t>
                  </a:r>
                  <a:endParaRPr lang="zh-CN" altLang="en-US" sz="4400"/>
                </a:p>
              </p:txBody>
            </p:sp>
            <p:sp>
              <p:nvSpPr>
                <p:cNvPr id="17458" name="Rectangle 130"/>
                <p:cNvSpPr>
                  <a:spLocks noChangeArrowheads="1"/>
                </p:cNvSpPr>
                <p:nvPr/>
              </p:nvSpPr>
              <p:spPr bwMode="auto">
                <a:xfrm>
                  <a:off x="334" y="2877"/>
                  <a:ext cx="1277" cy="66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45" name="Group 131"/>
              <p:cNvGrpSpPr/>
              <p:nvPr/>
            </p:nvGrpSpPr>
            <p:grpSpPr bwMode="auto">
              <a:xfrm>
                <a:off x="1611" y="2877"/>
                <a:ext cx="1380" cy="663"/>
                <a:chOff x="1611" y="2877"/>
                <a:chExt cx="1380" cy="663"/>
              </a:xfrm>
            </p:grpSpPr>
            <p:sp>
              <p:nvSpPr>
                <p:cNvPr id="17455" name="Rectangle 132"/>
                <p:cNvSpPr>
                  <a:spLocks noChangeArrowheads="1"/>
                </p:cNvSpPr>
                <p:nvPr/>
              </p:nvSpPr>
              <p:spPr bwMode="auto">
                <a:xfrm>
                  <a:off x="1654" y="2877"/>
                  <a:ext cx="1294"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400" b="1"/>
                    <a:t>程序编码、</a:t>
                  </a:r>
                  <a:endParaRPr lang="zh-CN" altLang="en-US" sz="2000"/>
                </a:p>
                <a:p>
                  <a:pPr algn="just"/>
                  <a:r>
                    <a:rPr lang="zh-CN" altLang="en-US" sz="1400" b="1"/>
                    <a:t>  编译联结、</a:t>
                  </a:r>
                  <a:endParaRPr lang="zh-CN" altLang="en-US" sz="2000"/>
                </a:p>
                <a:p>
                  <a:pPr algn="just"/>
                  <a:r>
                    <a:rPr lang="zh-CN" altLang="en-US" sz="1400" b="1"/>
                    <a:t>  测试</a:t>
                  </a:r>
                  <a:endParaRPr lang="zh-CN" altLang="en-US" sz="4400"/>
                </a:p>
              </p:txBody>
            </p:sp>
            <p:sp>
              <p:nvSpPr>
                <p:cNvPr id="17456" name="Rectangle 133"/>
                <p:cNvSpPr>
                  <a:spLocks noChangeArrowheads="1"/>
                </p:cNvSpPr>
                <p:nvPr/>
              </p:nvSpPr>
              <p:spPr bwMode="auto">
                <a:xfrm>
                  <a:off x="1611" y="2877"/>
                  <a:ext cx="1380" cy="66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46" name="Group 134"/>
              <p:cNvGrpSpPr/>
              <p:nvPr/>
            </p:nvGrpSpPr>
            <p:grpSpPr bwMode="auto">
              <a:xfrm>
                <a:off x="0" y="3540"/>
                <a:ext cx="334" cy="422"/>
                <a:chOff x="0" y="3540"/>
                <a:chExt cx="334" cy="422"/>
              </a:xfrm>
            </p:grpSpPr>
            <p:sp>
              <p:nvSpPr>
                <p:cNvPr id="17453" name="Rectangle 135"/>
                <p:cNvSpPr>
                  <a:spLocks noChangeArrowheads="1"/>
                </p:cNvSpPr>
                <p:nvPr/>
              </p:nvSpPr>
              <p:spPr bwMode="auto">
                <a:xfrm>
                  <a:off x="43" y="3540"/>
                  <a:ext cx="24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1200" b="1"/>
                    <a:t>运行、维护</a:t>
                  </a:r>
                  <a:endParaRPr lang="zh-CN" altLang="en-US" sz="4000"/>
                </a:p>
              </p:txBody>
            </p:sp>
            <p:sp>
              <p:nvSpPr>
                <p:cNvPr id="17454" name="Rectangle 136"/>
                <p:cNvSpPr>
                  <a:spLocks noChangeArrowheads="1"/>
                </p:cNvSpPr>
                <p:nvPr/>
              </p:nvSpPr>
              <p:spPr bwMode="auto">
                <a:xfrm>
                  <a:off x="0" y="3540"/>
                  <a:ext cx="334" cy="42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47" name="Group 137"/>
              <p:cNvGrpSpPr/>
              <p:nvPr/>
            </p:nvGrpSpPr>
            <p:grpSpPr bwMode="auto">
              <a:xfrm>
                <a:off x="334" y="3540"/>
                <a:ext cx="1277" cy="422"/>
                <a:chOff x="334" y="3540"/>
                <a:chExt cx="1277" cy="422"/>
              </a:xfrm>
            </p:grpSpPr>
            <p:sp>
              <p:nvSpPr>
                <p:cNvPr id="17451" name="Rectangle 138"/>
                <p:cNvSpPr>
                  <a:spLocks noChangeArrowheads="1"/>
                </p:cNvSpPr>
                <p:nvPr/>
              </p:nvSpPr>
              <p:spPr bwMode="auto">
                <a:xfrm>
                  <a:off x="377" y="3540"/>
                  <a:ext cx="119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600" b="1"/>
                    <a:t>性能监测、转储</a:t>
                  </a:r>
                  <a:r>
                    <a:rPr lang="en-US" altLang="zh-CN" sz="1600" b="1"/>
                    <a:t>/</a:t>
                  </a:r>
                  <a:r>
                    <a:rPr lang="zh-CN" altLang="en-US" sz="1600" b="1"/>
                    <a:t>恢复</a:t>
                  </a:r>
                  <a:endParaRPr lang="zh-CN" altLang="en-US"/>
                </a:p>
                <a:p>
                  <a:pPr algn="just"/>
                  <a:r>
                    <a:rPr lang="zh-CN" altLang="en-US" sz="1600" b="1"/>
                    <a:t>  数据库重组和重构</a:t>
                  </a:r>
                  <a:endParaRPr lang="zh-CN" altLang="en-US" sz="4800"/>
                </a:p>
              </p:txBody>
            </p:sp>
            <p:sp>
              <p:nvSpPr>
                <p:cNvPr id="17452" name="Rectangle 139"/>
                <p:cNvSpPr>
                  <a:spLocks noChangeArrowheads="1"/>
                </p:cNvSpPr>
                <p:nvPr/>
              </p:nvSpPr>
              <p:spPr bwMode="auto">
                <a:xfrm>
                  <a:off x="334" y="3540"/>
                  <a:ext cx="1277" cy="42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48" name="Group 140"/>
              <p:cNvGrpSpPr/>
              <p:nvPr/>
            </p:nvGrpSpPr>
            <p:grpSpPr bwMode="auto">
              <a:xfrm>
                <a:off x="1611" y="3540"/>
                <a:ext cx="1380" cy="422"/>
                <a:chOff x="1611" y="3540"/>
                <a:chExt cx="1380" cy="422"/>
              </a:xfrm>
            </p:grpSpPr>
            <p:sp>
              <p:nvSpPr>
                <p:cNvPr id="17449" name="Rectangle 141"/>
                <p:cNvSpPr>
                  <a:spLocks noChangeArrowheads="1"/>
                </p:cNvSpPr>
                <p:nvPr/>
              </p:nvSpPr>
              <p:spPr bwMode="auto">
                <a:xfrm>
                  <a:off x="1654" y="3540"/>
                  <a:ext cx="129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700" b="1"/>
                    <a:t>  </a:t>
                  </a:r>
                  <a:r>
                    <a:rPr lang="zh-CN" altLang="en-US" sz="1200" b="1"/>
                    <a:t>新旧系统转换、运行、维护（修正性、适应性、改善性维护）</a:t>
                  </a:r>
                  <a:endParaRPr lang="zh-CN" altLang="en-US" sz="4000"/>
                </a:p>
              </p:txBody>
            </p:sp>
            <p:sp>
              <p:nvSpPr>
                <p:cNvPr id="17450" name="Rectangle 142"/>
                <p:cNvSpPr>
                  <a:spLocks noChangeArrowheads="1"/>
                </p:cNvSpPr>
                <p:nvPr/>
              </p:nvSpPr>
              <p:spPr bwMode="auto">
                <a:xfrm>
                  <a:off x="1611" y="3540"/>
                  <a:ext cx="1380" cy="42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17426" name="Rectangle 143"/>
            <p:cNvSpPr>
              <a:spLocks noChangeArrowheads="1"/>
            </p:cNvSpPr>
            <p:nvPr/>
          </p:nvSpPr>
          <p:spPr bwMode="auto">
            <a:xfrm>
              <a:off x="-3" y="-3"/>
              <a:ext cx="2997" cy="3968"/>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p:txBody>
          <a:bodyPr/>
          <a:lstStyle/>
          <a:p>
            <a:pPr eaLnBrk="1" hangingPunct="1"/>
            <a:r>
              <a:rPr lang="zh-CN" altLang="en-US"/>
              <a:t>第七章  数据库设计</a:t>
            </a:r>
            <a:endParaRPr lang="zh-CN" altLang="en-US"/>
          </a:p>
        </p:txBody>
      </p:sp>
      <p:sp>
        <p:nvSpPr>
          <p:cNvPr id="18435"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7.1  </a:t>
            </a:r>
            <a:r>
              <a:rPr lang="zh-CN" altLang="en-US" sz="2800"/>
              <a:t>数据库设计概述</a:t>
            </a:r>
            <a:endParaRPr lang="zh-CN" altLang="en-US" sz="2800"/>
          </a:p>
          <a:p>
            <a:pPr eaLnBrk="1" hangingPunct="1">
              <a:lnSpc>
                <a:spcPct val="90000"/>
              </a:lnSpc>
              <a:buFont typeface="Wingdings" panose="05000000000000000000" pitchFamily="2" charset="2"/>
              <a:buNone/>
            </a:pPr>
            <a:r>
              <a:rPr lang="en-US" altLang="zh-CN" sz="2800">
                <a:solidFill>
                  <a:schemeClr val="tx2"/>
                </a:solidFill>
              </a:rPr>
              <a:t>7.2  </a:t>
            </a:r>
            <a:r>
              <a:rPr lang="zh-CN" altLang="en-US" sz="2800">
                <a:solidFill>
                  <a:schemeClr val="tx2"/>
                </a:solidFill>
              </a:rPr>
              <a:t>需求分析</a:t>
            </a:r>
            <a:endParaRPr lang="zh-CN" altLang="en-US" sz="2800">
              <a:solidFill>
                <a:schemeClr val="tx2"/>
              </a:solidFill>
            </a:endParaRPr>
          </a:p>
          <a:p>
            <a:pPr eaLnBrk="1" hangingPunct="1">
              <a:lnSpc>
                <a:spcPct val="90000"/>
              </a:lnSpc>
              <a:buFont typeface="Wingdings" panose="05000000000000000000" pitchFamily="2" charset="2"/>
              <a:buNone/>
            </a:pPr>
            <a:r>
              <a:rPr lang="en-US" altLang="zh-CN" sz="2800"/>
              <a:t>7.3  </a:t>
            </a:r>
            <a:r>
              <a:rPr lang="zh-CN" altLang="en-US" sz="2800"/>
              <a:t>概念结构设计</a:t>
            </a:r>
            <a:endParaRPr lang="zh-CN" altLang="en-US" sz="2800"/>
          </a:p>
          <a:p>
            <a:pPr eaLnBrk="1" hangingPunct="1">
              <a:lnSpc>
                <a:spcPct val="90000"/>
              </a:lnSpc>
              <a:buFont typeface="Wingdings" panose="05000000000000000000" pitchFamily="2" charset="2"/>
              <a:buNone/>
            </a:pPr>
            <a:r>
              <a:rPr lang="en-US" altLang="zh-CN" sz="2800"/>
              <a:t>7.4  </a:t>
            </a:r>
            <a:r>
              <a:rPr lang="zh-CN" altLang="en-US" sz="2800"/>
              <a:t>逻辑结构设计</a:t>
            </a:r>
            <a:endParaRPr lang="zh-CN" altLang="en-US" sz="2800"/>
          </a:p>
          <a:p>
            <a:pPr eaLnBrk="1" hangingPunct="1">
              <a:lnSpc>
                <a:spcPct val="90000"/>
              </a:lnSpc>
              <a:buFont typeface="Wingdings" panose="05000000000000000000" pitchFamily="2" charset="2"/>
              <a:buNone/>
            </a:pPr>
            <a:r>
              <a:rPr lang="en-US" altLang="zh-CN" sz="2800"/>
              <a:t>7.5  </a:t>
            </a:r>
            <a:r>
              <a:rPr lang="zh-CN" altLang="en-US" sz="2800"/>
              <a:t>数据库的物理设计</a:t>
            </a:r>
            <a:endParaRPr lang="zh-CN" altLang="en-US" sz="2800"/>
          </a:p>
          <a:p>
            <a:pPr eaLnBrk="1" hangingPunct="1">
              <a:lnSpc>
                <a:spcPct val="90000"/>
              </a:lnSpc>
              <a:buFont typeface="Wingdings" panose="05000000000000000000" pitchFamily="2" charset="2"/>
              <a:buNone/>
            </a:pPr>
            <a:r>
              <a:rPr lang="en-US" altLang="zh-CN" sz="2800"/>
              <a:t>7.6  </a:t>
            </a:r>
            <a:r>
              <a:rPr lang="zh-CN" altLang="en-US" sz="2800"/>
              <a:t>数据库实施</a:t>
            </a:r>
            <a:endParaRPr lang="zh-CN" altLang="en-US" sz="2800"/>
          </a:p>
          <a:p>
            <a:pPr eaLnBrk="1" hangingPunct="1">
              <a:lnSpc>
                <a:spcPct val="90000"/>
              </a:lnSpc>
              <a:buFont typeface="Wingdings" panose="05000000000000000000" pitchFamily="2" charset="2"/>
              <a:buNone/>
            </a:pPr>
            <a:r>
              <a:rPr lang="en-US" altLang="zh-CN" sz="2800"/>
              <a:t>7.7  </a:t>
            </a:r>
            <a:r>
              <a:rPr lang="zh-CN" altLang="en-US" sz="2800"/>
              <a:t>数据库运行与维护</a:t>
            </a:r>
            <a:endParaRPr lang="zh-CN" altLang="en-US" sz="2800"/>
          </a:p>
          <a:p>
            <a:pPr eaLnBrk="1" hangingPunct="1">
              <a:lnSpc>
                <a:spcPct val="90000"/>
              </a:lnSpc>
              <a:buFont typeface="Wingdings" panose="05000000000000000000" pitchFamily="2" charset="2"/>
              <a:buNone/>
            </a:pPr>
            <a:r>
              <a:rPr lang="en-US" altLang="zh-CN" sz="2800"/>
              <a:t>7.8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567B7C17-0FE7-4F92-9DA9-59E64A3148A5}" type="datetime1">
              <a:rPr lang="zh-CN" altLang="en-US"/>
            </a:fld>
            <a:endParaRPr lang="en-US" altLang="zh-CN"/>
          </a:p>
        </p:txBody>
      </p:sp>
      <p:sp>
        <p:nvSpPr>
          <p:cNvPr id="184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p:cNvSpPr>
          <p:nvPr>
            <p:ph type="title"/>
          </p:nvPr>
        </p:nvSpPr>
        <p:spPr/>
        <p:txBody>
          <a:bodyPr/>
          <a:lstStyle/>
          <a:p>
            <a:pPr eaLnBrk="1" hangingPunct="1"/>
            <a:r>
              <a:rPr lang="zh-CN" altLang="en-US"/>
              <a:t>需求分析</a:t>
            </a:r>
            <a:endParaRPr lang="zh-CN" altLang="en-US"/>
          </a:p>
        </p:txBody>
      </p:sp>
      <p:sp>
        <p:nvSpPr>
          <p:cNvPr id="19459" name="Rectangle 3"/>
          <p:cNvSpPr>
            <a:spLocks noGrp="1" noRot="1"/>
          </p:cNvSpPr>
          <p:nvPr>
            <p:ph idx="1"/>
          </p:nvPr>
        </p:nvSpPr>
        <p:spPr>
          <a:xfrm>
            <a:off x="539750" y="1989138"/>
            <a:ext cx="7924800" cy="4114800"/>
          </a:xfrm>
        </p:spPr>
        <p:txBody>
          <a:bodyPr/>
          <a:lstStyle/>
          <a:p>
            <a:pPr eaLnBrk="1" hangingPunct="1">
              <a:lnSpc>
                <a:spcPct val="150000"/>
              </a:lnSpc>
            </a:pPr>
            <a:r>
              <a:rPr lang="zh-CN" altLang="en-US" sz="3600"/>
              <a:t>需求分析就是分析用户的需要与要求</a:t>
            </a:r>
            <a:endParaRPr lang="zh-CN" altLang="en-US" sz="3600"/>
          </a:p>
          <a:p>
            <a:pPr lvl="1" eaLnBrk="1" hangingPunct="1">
              <a:lnSpc>
                <a:spcPct val="150000"/>
              </a:lnSpc>
            </a:pPr>
            <a:r>
              <a:rPr lang="zh-CN" altLang="en-US"/>
              <a:t>需求分析是设计数据库的起点</a:t>
            </a:r>
            <a:endParaRPr lang="zh-CN" altLang="en-US"/>
          </a:p>
          <a:p>
            <a:pPr lvl="1" eaLnBrk="1" hangingPunct="1">
              <a:lnSpc>
                <a:spcPct val="150000"/>
              </a:lnSpc>
            </a:pPr>
            <a:r>
              <a:rPr lang="zh-CN" altLang="en-US"/>
              <a:t>需求分析的结果是否准确地反映了用户的实际要求，将直接影响到后面各个阶段的设计，并影响到设计结果是否合理和实用</a:t>
            </a:r>
            <a:endParaRPr lang="zh-CN" altLang="en-US"/>
          </a:p>
        </p:txBody>
      </p:sp>
      <p:sp>
        <p:nvSpPr>
          <p:cNvPr id="4" name="日期占位符 3"/>
          <p:cNvSpPr>
            <a:spLocks noGrp="1"/>
          </p:cNvSpPr>
          <p:nvPr>
            <p:ph type="dt" sz="quarter" idx="10"/>
          </p:nvPr>
        </p:nvSpPr>
        <p:spPr/>
        <p:txBody>
          <a:bodyPr/>
          <a:lstStyle/>
          <a:p>
            <a:pPr>
              <a:defRPr/>
            </a:pPr>
            <a:fld id="{2EB14A90-C060-4465-9217-DBFD3B294535}" type="datetime1">
              <a:rPr lang="zh-CN" altLang="en-US"/>
            </a:fld>
            <a:endParaRPr lang="en-US" altLang="zh-CN"/>
          </a:p>
        </p:txBody>
      </p:sp>
      <p:sp>
        <p:nvSpPr>
          <p:cNvPr id="194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p:cNvSpPr>
          <p:nvPr>
            <p:ph type="title"/>
          </p:nvPr>
        </p:nvSpPr>
        <p:spPr/>
        <p:txBody>
          <a:bodyPr/>
          <a:lstStyle/>
          <a:p>
            <a:pPr eaLnBrk="1" hangingPunct="1"/>
            <a:r>
              <a:rPr lang="en-US" altLang="zh-CN"/>
              <a:t>7.2  </a:t>
            </a:r>
            <a:r>
              <a:rPr lang="zh-CN" altLang="en-US"/>
              <a:t>需求分析</a:t>
            </a:r>
            <a:endParaRPr lang="zh-CN" altLang="en-US"/>
          </a:p>
        </p:txBody>
      </p:sp>
      <p:sp>
        <p:nvSpPr>
          <p:cNvPr id="20483"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solidFill>
                  <a:schemeClr val="tx2"/>
                </a:solidFill>
              </a:rPr>
              <a:t>7.2.1  </a:t>
            </a:r>
            <a:r>
              <a:rPr lang="zh-CN" altLang="en-US">
                <a:solidFill>
                  <a:schemeClr val="tx2"/>
                </a:solidFill>
              </a:rPr>
              <a:t>需求分析的任务</a:t>
            </a:r>
            <a:endParaRPr lang="zh-CN" altLang="en-US">
              <a:solidFill>
                <a:schemeClr val="tx2"/>
              </a:solidFill>
            </a:endParaRPr>
          </a:p>
          <a:p>
            <a:pPr eaLnBrk="1" hangingPunct="1">
              <a:lnSpc>
                <a:spcPct val="140000"/>
              </a:lnSpc>
              <a:buFont typeface="Wingdings" panose="05000000000000000000" pitchFamily="2" charset="2"/>
              <a:buNone/>
            </a:pPr>
            <a:r>
              <a:rPr lang="en-US" altLang="zh-CN"/>
              <a:t>7.2.2  </a:t>
            </a:r>
            <a:r>
              <a:rPr lang="zh-CN" altLang="en-US"/>
              <a:t>需求分析的方法</a:t>
            </a:r>
            <a:endParaRPr lang="zh-CN" altLang="en-US"/>
          </a:p>
          <a:p>
            <a:pPr eaLnBrk="1" hangingPunct="1">
              <a:lnSpc>
                <a:spcPct val="140000"/>
              </a:lnSpc>
              <a:buFont typeface="Wingdings" panose="05000000000000000000" pitchFamily="2" charset="2"/>
              <a:buNone/>
            </a:pPr>
            <a:r>
              <a:rPr lang="en-US" altLang="zh-CN"/>
              <a:t>7.2.3  </a:t>
            </a:r>
            <a:r>
              <a:rPr lang="zh-CN" altLang="en-US"/>
              <a:t>数据字典</a:t>
            </a:r>
            <a:endParaRPr lang="zh-CN" altLang="en-US"/>
          </a:p>
        </p:txBody>
      </p:sp>
      <p:sp>
        <p:nvSpPr>
          <p:cNvPr id="4" name="日期占位符 3"/>
          <p:cNvSpPr>
            <a:spLocks noGrp="1"/>
          </p:cNvSpPr>
          <p:nvPr>
            <p:ph type="dt" sz="quarter" idx="10"/>
          </p:nvPr>
        </p:nvSpPr>
        <p:spPr/>
        <p:txBody>
          <a:bodyPr/>
          <a:lstStyle/>
          <a:p>
            <a:pPr>
              <a:defRPr/>
            </a:pPr>
            <a:fld id="{93B75272-CD37-48AE-A844-F87960746F7C}" type="datetime1">
              <a:rPr lang="zh-CN" altLang="en-US"/>
            </a:fld>
            <a:endParaRPr lang="en-US" altLang="zh-CN"/>
          </a:p>
        </p:txBody>
      </p:sp>
      <p:sp>
        <p:nvSpPr>
          <p:cNvPr id="20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p:cNvSpPr>
          <p:nvPr>
            <p:ph type="title"/>
          </p:nvPr>
        </p:nvSpPr>
        <p:spPr/>
        <p:txBody>
          <a:bodyPr/>
          <a:lstStyle/>
          <a:p>
            <a:pPr eaLnBrk="1" hangingPunct="1"/>
            <a:r>
              <a:rPr lang="zh-CN" altLang="en-US"/>
              <a:t>一、需求分析的任务</a:t>
            </a:r>
            <a:endParaRPr lang="zh-CN" altLang="en-US"/>
          </a:p>
        </p:txBody>
      </p:sp>
      <p:sp>
        <p:nvSpPr>
          <p:cNvPr id="21507" name="Rectangle 3"/>
          <p:cNvSpPr>
            <a:spLocks noGrp="1" noRot="1"/>
          </p:cNvSpPr>
          <p:nvPr>
            <p:ph idx="1"/>
          </p:nvPr>
        </p:nvSpPr>
        <p:spPr/>
        <p:txBody>
          <a:bodyPr/>
          <a:lstStyle/>
          <a:p>
            <a:pPr eaLnBrk="1" hangingPunct="1">
              <a:lnSpc>
                <a:spcPct val="90000"/>
              </a:lnSpc>
            </a:pPr>
            <a:r>
              <a:rPr lang="en-US" altLang="zh-CN" sz="2800"/>
              <a:t> </a:t>
            </a:r>
            <a:r>
              <a:rPr lang="zh-CN" altLang="en-US"/>
              <a:t>通过详细调查现实世界要处理的对象（组织、部门、企业等），充分</a:t>
            </a:r>
            <a:r>
              <a:rPr lang="zh-CN" altLang="en-US">
                <a:solidFill>
                  <a:srgbClr val="2355F3"/>
                </a:solidFill>
              </a:rPr>
              <a:t>了解原系统</a:t>
            </a:r>
            <a:r>
              <a:rPr lang="zh-CN" altLang="en-US"/>
              <a:t>（手工系统或计算机系统）</a:t>
            </a:r>
            <a:r>
              <a:rPr lang="zh-CN" altLang="en-US">
                <a:solidFill>
                  <a:srgbClr val="2355F3"/>
                </a:solidFill>
              </a:rPr>
              <a:t>工作概况，明确用户的各种需求</a:t>
            </a:r>
            <a:endParaRPr lang="zh-CN" altLang="en-US">
              <a:solidFill>
                <a:srgbClr val="2355F3"/>
              </a:solidFill>
            </a:endParaRPr>
          </a:p>
          <a:p>
            <a:pPr eaLnBrk="1" hangingPunct="1">
              <a:lnSpc>
                <a:spcPct val="90000"/>
              </a:lnSpc>
            </a:pPr>
            <a:endParaRPr lang="zh-CN" altLang="en-US">
              <a:solidFill>
                <a:srgbClr val="2355F3"/>
              </a:solidFill>
            </a:endParaRPr>
          </a:p>
          <a:p>
            <a:pPr eaLnBrk="1" hangingPunct="1">
              <a:lnSpc>
                <a:spcPct val="90000"/>
              </a:lnSpc>
            </a:pPr>
            <a:r>
              <a:rPr lang="zh-CN" altLang="en-US" sz="2800"/>
              <a:t> </a:t>
            </a:r>
            <a:r>
              <a:rPr lang="zh-CN" altLang="en-US"/>
              <a:t>在此基础上</a:t>
            </a:r>
            <a:r>
              <a:rPr lang="zh-CN" altLang="en-US">
                <a:solidFill>
                  <a:srgbClr val="2355F3"/>
                </a:solidFill>
              </a:rPr>
              <a:t>确定新系统的功能</a:t>
            </a:r>
            <a:r>
              <a:rPr lang="zh-CN" altLang="en-US"/>
              <a:t>。新系统必须充分考虑今后可能的扩充和改变，不能仅仅按当前应用需求来设计数据库</a:t>
            </a:r>
            <a:endParaRPr lang="zh-CN" altLang="en-US"/>
          </a:p>
        </p:txBody>
      </p:sp>
      <p:sp>
        <p:nvSpPr>
          <p:cNvPr id="4" name="日期占位符 3"/>
          <p:cNvSpPr>
            <a:spLocks noGrp="1"/>
          </p:cNvSpPr>
          <p:nvPr>
            <p:ph type="dt" sz="quarter" idx="10"/>
          </p:nvPr>
        </p:nvSpPr>
        <p:spPr/>
        <p:txBody>
          <a:bodyPr/>
          <a:lstStyle/>
          <a:p>
            <a:pPr>
              <a:defRPr/>
            </a:pPr>
            <a:fld id="{391286E0-008A-4893-9A5F-5F3D1DB5FE1B}" type="datetime1">
              <a:rPr lang="zh-CN" altLang="en-US"/>
            </a:fld>
            <a:endParaRPr lang="en-US" altLang="zh-CN"/>
          </a:p>
        </p:txBody>
      </p:sp>
      <p:sp>
        <p:nvSpPr>
          <p:cNvPr id="21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p:cNvSpPr>
          <p:nvPr>
            <p:ph type="title"/>
          </p:nvPr>
        </p:nvSpPr>
        <p:spPr/>
        <p:txBody>
          <a:bodyPr/>
          <a:lstStyle/>
          <a:p>
            <a:pPr eaLnBrk="1" hangingPunct="1"/>
            <a:r>
              <a:rPr lang="zh-CN" altLang="en-US"/>
              <a:t>数据库系统模式的概念</a:t>
            </a:r>
            <a:endParaRPr lang="zh-CN" altLang="en-US"/>
          </a:p>
        </p:txBody>
      </p:sp>
      <p:sp>
        <p:nvSpPr>
          <p:cNvPr id="111619" name="Rectangle 3"/>
          <p:cNvSpPr>
            <a:spLocks noGrp="1" noRot="1"/>
          </p:cNvSpPr>
          <p:nvPr>
            <p:ph idx="1"/>
          </p:nvPr>
        </p:nvSpPr>
        <p:spPr>
          <a:xfrm>
            <a:off x="900113" y="2133600"/>
            <a:ext cx="7772400" cy="4114800"/>
          </a:xfrm>
        </p:spPr>
        <p:txBody>
          <a:bodyPr/>
          <a:lstStyle/>
          <a:p>
            <a:pPr eaLnBrk="1" hangingPunct="1">
              <a:lnSpc>
                <a:spcPct val="80000"/>
              </a:lnSpc>
            </a:pPr>
            <a:r>
              <a:rPr lang="en-US" altLang="zh-CN"/>
              <a:t>“</a:t>
            </a:r>
            <a:r>
              <a:rPr lang="zh-CN" altLang="en-US"/>
              <a:t>型” 和“值” 的概念</a:t>
            </a:r>
            <a:endParaRPr lang="zh-CN" altLang="en-US"/>
          </a:p>
          <a:p>
            <a:pPr lvl="1" algn="just" eaLnBrk="1" hangingPunct="1">
              <a:lnSpc>
                <a:spcPct val="80000"/>
              </a:lnSpc>
            </a:pPr>
            <a:r>
              <a:rPr lang="zh-CN" altLang="en-US">
                <a:solidFill>
                  <a:schemeClr val="hlink"/>
                </a:solidFill>
              </a:rPr>
              <a:t>型</a:t>
            </a:r>
            <a:r>
              <a:rPr lang="zh-CN" altLang="en-US"/>
              <a:t>（</a:t>
            </a:r>
            <a:r>
              <a:rPr lang="en-US" altLang="zh-CN"/>
              <a:t>Type</a:t>
            </a:r>
            <a:r>
              <a:rPr lang="zh-CN" altLang="en-US"/>
              <a:t>）</a:t>
            </a:r>
            <a:endParaRPr lang="zh-CN" altLang="en-US"/>
          </a:p>
          <a:p>
            <a:pPr lvl="2" algn="just" eaLnBrk="1" hangingPunct="1">
              <a:lnSpc>
                <a:spcPct val="80000"/>
              </a:lnSpc>
              <a:buFont typeface="Wingdings 2" panose="05020102010507070707" pitchFamily="18" charset="2"/>
              <a:buNone/>
            </a:pPr>
            <a:r>
              <a:rPr lang="zh-CN" altLang="en-US"/>
              <a:t>对某一类数据的结构和属性的说明</a:t>
            </a:r>
            <a:endParaRPr lang="zh-CN" altLang="en-US"/>
          </a:p>
          <a:p>
            <a:pPr lvl="1" algn="just" eaLnBrk="1" hangingPunct="1">
              <a:lnSpc>
                <a:spcPct val="80000"/>
              </a:lnSpc>
            </a:pPr>
            <a:r>
              <a:rPr lang="zh-CN" altLang="en-US">
                <a:solidFill>
                  <a:schemeClr val="hlink"/>
                </a:solidFill>
              </a:rPr>
              <a:t>值</a:t>
            </a:r>
            <a:r>
              <a:rPr lang="zh-CN" altLang="en-US"/>
              <a:t>（</a:t>
            </a:r>
            <a:r>
              <a:rPr lang="en-US" altLang="zh-CN"/>
              <a:t>Value</a:t>
            </a:r>
            <a:r>
              <a:rPr lang="zh-CN" altLang="en-US"/>
              <a:t>）</a:t>
            </a:r>
            <a:endParaRPr lang="zh-CN" altLang="en-US"/>
          </a:p>
          <a:p>
            <a:pPr lvl="2" algn="just" eaLnBrk="1" hangingPunct="1">
              <a:lnSpc>
                <a:spcPct val="80000"/>
              </a:lnSpc>
              <a:buFont typeface="Wingdings 2" panose="05020102010507070707" pitchFamily="18" charset="2"/>
              <a:buNone/>
            </a:pPr>
            <a:r>
              <a:rPr lang="zh-CN" altLang="en-US"/>
              <a:t>是型的一个具体赋值</a:t>
            </a:r>
            <a:endParaRPr lang="zh-CN" altLang="en-US"/>
          </a:p>
          <a:p>
            <a:pPr lvl="1" algn="just" eaLnBrk="1" hangingPunct="1">
              <a:lnSpc>
                <a:spcPct val="80000"/>
              </a:lnSpc>
              <a:buFont typeface="Wingdings" panose="05000000000000000000" pitchFamily="2" charset="2"/>
              <a:buNone/>
            </a:pPr>
            <a:r>
              <a:rPr lang="zh-CN" altLang="en-US" b="1"/>
              <a:t>例如：学生记录</a:t>
            </a:r>
            <a:endParaRPr lang="zh-CN" altLang="en-US" b="1"/>
          </a:p>
          <a:p>
            <a:pPr lvl="1" algn="just" eaLnBrk="1" hangingPunct="1">
              <a:lnSpc>
                <a:spcPct val="80000"/>
              </a:lnSpc>
              <a:buFont typeface="Wingdings" panose="05000000000000000000" pitchFamily="2" charset="2"/>
              <a:buNone/>
            </a:pPr>
            <a:r>
              <a:rPr lang="zh-CN" altLang="en-US" b="1"/>
              <a:t>记录型：</a:t>
            </a:r>
            <a:endParaRPr lang="zh-CN" altLang="en-US" b="1"/>
          </a:p>
          <a:p>
            <a:pPr lvl="1" algn="just" eaLnBrk="1" hangingPunct="1">
              <a:lnSpc>
                <a:spcPct val="80000"/>
              </a:lnSpc>
              <a:buFont typeface="Wingdings" panose="05000000000000000000" pitchFamily="2" charset="2"/>
              <a:buNone/>
            </a:pPr>
            <a:r>
              <a:rPr lang="zh-CN" altLang="en-US" b="1"/>
              <a:t>  （学号，姓名，性别，系别，年龄，籍贯）</a:t>
            </a:r>
            <a:endParaRPr lang="zh-CN" altLang="en-US" b="1"/>
          </a:p>
          <a:p>
            <a:pPr lvl="1" algn="just" eaLnBrk="1" hangingPunct="1">
              <a:lnSpc>
                <a:spcPct val="80000"/>
              </a:lnSpc>
              <a:buFont typeface="Wingdings" panose="05000000000000000000" pitchFamily="2" charset="2"/>
              <a:buNone/>
            </a:pPr>
            <a:r>
              <a:rPr lang="zh-CN" altLang="en-US" b="1"/>
              <a:t>该记录型的一个记录值：</a:t>
            </a:r>
            <a:endParaRPr lang="zh-CN" altLang="en-US" b="1"/>
          </a:p>
          <a:p>
            <a:pPr lvl="1" algn="just" eaLnBrk="1" hangingPunct="1">
              <a:lnSpc>
                <a:spcPct val="80000"/>
              </a:lnSpc>
              <a:buFont typeface="Wingdings" panose="05000000000000000000" pitchFamily="2" charset="2"/>
              <a:buNone/>
            </a:pPr>
            <a:r>
              <a:rPr lang="zh-CN" altLang="en-US" b="1"/>
              <a:t>  （</a:t>
            </a:r>
            <a:r>
              <a:rPr lang="en-US" altLang="zh-CN" b="1"/>
              <a:t>900201</a:t>
            </a:r>
            <a:r>
              <a:rPr lang="zh-CN" altLang="en-US" b="1"/>
              <a:t>，李明，男，计算机，</a:t>
            </a:r>
            <a:r>
              <a:rPr lang="en-US" altLang="zh-CN" b="1"/>
              <a:t>22</a:t>
            </a:r>
            <a:r>
              <a:rPr lang="zh-CN" altLang="en-US" b="1"/>
              <a:t>，江苏）</a:t>
            </a:r>
            <a:endParaRPr lang="zh-CN" altLang="en-US"/>
          </a:p>
        </p:txBody>
      </p:sp>
      <p:sp>
        <p:nvSpPr>
          <p:cNvPr id="11162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07C4A8CF-B505-4D95-A781-5B18E1DE384D}"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p:cNvSpPr>
          <p:nvPr>
            <p:ph type="title"/>
          </p:nvPr>
        </p:nvSpPr>
        <p:spPr/>
        <p:txBody>
          <a:bodyPr/>
          <a:lstStyle/>
          <a:p>
            <a:pPr eaLnBrk="1" hangingPunct="1"/>
            <a:r>
              <a:rPr lang="zh-CN" altLang="en-US"/>
              <a:t>二、需求分析的重点</a:t>
            </a:r>
            <a:endParaRPr lang="zh-CN" altLang="en-US"/>
          </a:p>
        </p:txBody>
      </p:sp>
      <p:sp>
        <p:nvSpPr>
          <p:cNvPr id="22531" name="Rectangle 3"/>
          <p:cNvSpPr>
            <a:spLocks noGrp="1" noRot="1"/>
          </p:cNvSpPr>
          <p:nvPr>
            <p:ph idx="1"/>
          </p:nvPr>
        </p:nvSpPr>
        <p:spPr/>
        <p:txBody>
          <a:bodyPr/>
          <a:lstStyle/>
          <a:p>
            <a:pPr eaLnBrk="1" hangingPunct="1">
              <a:lnSpc>
                <a:spcPct val="110000"/>
              </a:lnSpc>
            </a:pPr>
            <a:r>
              <a:rPr lang="zh-CN" altLang="en-US" sz="2800"/>
              <a:t>需求分析的重点是调查、收集与分析用户在数据管理中的</a:t>
            </a:r>
            <a:r>
              <a:rPr lang="zh-CN" altLang="en-US" sz="2800">
                <a:solidFill>
                  <a:srgbClr val="2355F3"/>
                </a:solidFill>
              </a:rPr>
              <a:t>信息要求、处理要求、安全性与完整性要求</a:t>
            </a:r>
            <a:r>
              <a:rPr lang="zh-CN" altLang="en-US" sz="2800"/>
              <a:t>。</a:t>
            </a:r>
            <a:endParaRPr lang="zh-CN" altLang="en-US" sz="2800"/>
          </a:p>
          <a:p>
            <a:pPr eaLnBrk="1" hangingPunct="1">
              <a:lnSpc>
                <a:spcPct val="110000"/>
              </a:lnSpc>
            </a:pPr>
            <a:r>
              <a:rPr lang="zh-CN" altLang="en-US" sz="2800"/>
              <a:t> 信息要求</a:t>
            </a:r>
            <a:endParaRPr lang="zh-CN" altLang="en-US" sz="2800"/>
          </a:p>
          <a:p>
            <a:pPr lvl="1" eaLnBrk="1" hangingPunct="1">
              <a:lnSpc>
                <a:spcPct val="110000"/>
              </a:lnSpc>
            </a:pPr>
            <a:r>
              <a:rPr lang="zh-CN" altLang="en-US"/>
              <a:t>用户需要从数据库中获得信息的内容与性质</a:t>
            </a:r>
            <a:endParaRPr lang="zh-CN" altLang="en-US"/>
          </a:p>
          <a:p>
            <a:pPr lvl="1" eaLnBrk="1" hangingPunct="1">
              <a:lnSpc>
                <a:spcPct val="110000"/>
              </a:lnSpc>
            </a:pPr>
            <a:r>
              <a:rPr lang="zh-CN" altLang="en-US"/>
              <a:t>由用户的信息要求可以导出数据要求，即在数据库中需要存储哪些数据</a:t>
            </a:r>
            <a:endParaRPr lang="zh-CN" altLang="en-US"/>
          </a:p>
        </p:txBody>
      </p:sp>
      <p:sp>
        <p:nvSpPr>
          <p:cNvPr id="4" name="日期占位符 3"/>
          <p:cNvSpPr>
            <a:spLocks noGrp="1"/>
          </p:cNvSpPr>
          <p:nvPr>
            <p:ph type="dt" sz="quarter" idx="10"/>
          </p:nvPr>
        </p:nvSpPr>
        <p:spPr/>
        <p:txBody>
          <a:bodyPr/>
          <a:lstStyle/>
          <a:p>
            <a:pPr>
              <a:defRPr/>
            </a:pPr>
            <a:fld id="{D2D9AF07-AB9B-43DB-9597-B161FE48F86A}" type="datetime1">
              <a:rPr lang="zh-CN" altLang="en-US"/>
            </a:fld>
            <a:endParaRPr lang="en-US" altLang="zh-CN"/>
          </a:p>
        </p:txBody>
      </p:sp>
      <p:sp>
        <p:nvSpPr>
          <p:cNvPr id="22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zh-CN" altLang="en-US"/>
              <a:t>三、需求分析的难点</a:t>
            </a:r>
            <a:endParaRPr lang="zh-CN" altLang="en-US"/>
          </a:p>
        </p:txBody>
      </p:sp>
      <p:sp>
        <p:nvSpPr>
          <p:cNvPr id="23555" name="Rectangle 3"/>
          <p:cNvSpPr>
            <a:spLocks noGrp="1" noRot="1"/>
          </p:cNvSpPr>
          <p:nvPr>
            <p:ph idx="1"/>
          </p:nvPr>
        </p:nvSpPr>
        <p:spPr>
          <a:xfrm>
            <a:off x="762000" y="1828800"/>
            <a:ext cx="7772400" cy="4114800"/>
          </a:xfrm>
        </p:spPr>
        <p:txBody>
          <a:bodyPr/>
          <a:lstStyle/>
          <a:p>
            <a:pPr eaLnBrk="1" hangingPunct="1">
              <a:lnSpc>
                <a:spcPct val="110000"/>
              </a:lnSpc>
            </a:pPr>
            <a:r>
              <a:rPr lang="zh-CN" altLang="en-US" sz="2800"/>
              <a:t>确定用户最终需求的难点</a:t>
            </a:r>
            <a:endParaRPr lang="zh-CN" altLang="en-US" sz="2400"/>
          </a:p>
          <a:p>
            <a:pPr lvl="1" eaLnBrk="1" hangingPunct="1">
              <a:lnSpc>
                <a:spcPct val="110000"/>
              </a:lnSpc>
            </a:pPr>
            <a:r>
              <a:rPr lang="zh-CN" altLang="en-US">
                <a:solidFill>
                  <a:srgbClr val="2355F3"/>
                </a:solidFill>
              </a:rPr>
              <a:t>用户</a:t>
            </a:r>
            <a:r>
              <a:rPr lang="zh-CN" altLang="en-US"/>
              <a:t>缺少计算机知识，开始时无法确定计算机究竟能为自己做什么，不能做什么，因此无法一下子准确地表达自己的需求，他们所提出的需求往往不断地变化。</a:t>
            </a:r>
            <a:endParaRPr lang="zh-CN" altLang="en-US"/>
          </a:p>
          <a:p>
            <a:pPr lvl="1" eaLnBrk="1" hangingPunct="1">
              <a:lnSpc>
                <a:spcPct val="110000"/>
              </a:lnSpc>
            </a:pPr>
            <a:r>
              <a:rPr lang="zh-CN" altLang="en-US">
                <a:solidFill>
                  <a:srgbClr val="2355F3"/>
                </a:solidFill>
              </a:rPr>
              <a:t>设计人员</a:t>
            </a:r>
            <a:r>
              <a:rPr lang="zh-CN" altLang="en-US"/>
              <a:t>缺少用户的专业知识，不易理解用户的真正需求，甚至误解用户的需求。</a:t>
            </a:r>
            <a:endParaRPr lang="zh-CN" altLang="en-US"/>
          </a:p>
          <a:p>
            <a:pPr lvl="1" eaLnBrk="1" hangingPunct="1">
              <a:lnSpc>
                <a:spcPct val="110000"/>
              </a:lnSpc>
            </a:pPr>
            <a:r>
              <a:rPr lang="zh-CN" altLang="en-US">
                <a:solidFill>
                  <a:srgbClr val="2355F3"/>
                </a:solidFill>
              </a:rPr>
              <a:t>新</a:t>
            </a:r>
            <a:r>
              <a:rPr lang="zh-CN" altLang="en-US"/>
              <a:t>的硬件、软件</a:t>
            </a:r>
            <a:r>
              <a:rPr lang="zh-CN" altLang="en-US">
                <a:solidFill>
                  <a:srgbClr val="2355F3"/>
                </a:solidFill>
              </a:rPr>
              <a:t>技术的出现</a:t>
            </a:r>
            <a:r>
              <a:rPr lang="zh-CN" altLang="en-US"/>
              <a:t>也会使用户需求发生变化。</a:t>
            </a:r>
            <a:endParaRPr lang="zh-CN" altLang="en-US"/>
          </a:p>
        </p:txBody>
      </p:sp>
      <p:sp>
        <p:nvSpPr>
          <p:cNvPr id="4" name="日期占位符 3"/>
          <p:cNvSpPr>
            <a:spLocks noGrp="1"/>
          </p:cNvSpPr>
          <p:nvPr>
            <p:ph type="dt" sz="quarter" idx="10"/>
          </p:nvPr>
        </p:nvSpPr>
        <p:spPr/>
        <p:txBody>
          <a:bodyPr/>
          <a:lstStyle/>
          <a:p>
            <a:pPr>
              <a:defRPr/>
            </a:pPr>
            <a:fld id="{DB335A4D-2626-4B9B-B28E-FCEC604E971D}" type="datetime1">
              <a:rPr lang="zh-CN" altLang="en-US"/>
            </a:fld>
            <a:endParaRPr lang="en-US" altLang="zh-CN"/>
          </a:p>
        </p:txBody>
      </p:sp>
      <p:sp>
        <p:nvSpPr>
          <p:cNvPr id="235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p:txBody>
          <a:bodyPr/>
          <a:lstStyle/>
          <a:p>
            <a:pPr eaLnBrk="1" hangingPunct="1"/>
            <a:r>
              <a:rPr lang="en-US" altLang="zh-CN"/>
              <a:t>7.2  </a:t>
            </a:r>
            <a:r>
              <a:rPr lang="zh-CN" altLang="en-US"/>
              <a:t>需求分析</a:t>
            </a:r>
            <a:endParaRPr lang="zh-CN" altLang="en-US"/>
          </a:p>
        </p:txBody>
      </p:sp>
      <p:sp>
        <p:nvSpPr>
          <p:cNvPr id="24579" name="Rectangle 3"/>
          <p:cNvSpPr>
            <a:spLocks noGrp="1" noRot="1"/>
          </p:cNvSpPr>
          <p:nvPr>
            <p:ph idx="1"/>
          </p:nvPr>
        </p:nvSpPr>
        <p:spPr/>
        <p:txBody>
          <a:bodyPr/>
          <a:lstStyle/>
          <a:p>
            <a:pPr eaLnBrk="1" hangingPunct="1">
              <a:lnSpc>
                <a:spcPct val="150000"/>
              </a:lnSpc>
              <a:buFont typeface="Wingdings" panose="05000000000000000000" pitchFamily="2" charset="2"/>
              <a:buNone/>
            </a:pPr>
            <a:r>
              <a:rPr lang="en-US" altLang="zh-CN"/>
              <a:t>7.2.1  </a:t>
            </a:r>
            <a:r>
              <a:rPr lang="zh-CN" altLang="en-US"/>
              <a:t>需求分析的任务</a:t>
            </a:r>
            <a:endParaRPr lang="zh-CN" altLang="en-US"/>
          </a:p>
          <a:p>
            <a:pPr eaLnBrk="1" hangingPunct="1">
              <a:lnSpc>
                <a:spcPct val="150000"/>
              </a:lnSpc>
              <a:buFont typeface="Wingdings" panose="05000000000000000000" pitchFamily="2" charset="2"/>
              <a:buNone/>
            </a:pPr>
            <a:r>
              <a:rPr lang="en-US" altLang="zh-CN">
                <a:solidFill>
                  <a:schemeClr val="tx2"/>
                </a:solidFill>
              </a:rPr>
              <a:t>7.2.2  </a:t>
            </a:r>
            <a:r>
              <a:rPr lang="zh-CN" altLang="en-US">
                <a:solidFill>
                  <a:schemeClr val="tx2"/>
                </a:solidFill>
              </a:rPr>
              <a:t>需求分析的方法</a:t>
            </a:r>
            <a:endParaRPr lang="zh-CN" altLang="en-US">
              <a:solidFill>
                <a:schemeClr val="tx2"/>
              </a:solidFill>
            </a:endParaRPr>
          </a:p>
          <a:p>
            <a:pPr eaLnBrk="1" hangingPunct="1">
              <a:lnSpc>
                <a:spcPct val="150000"/>
              </a:lnSpc>
              <a:buFont typeface="Wingdings" panose="05000000000000000000" pitchFamily="2" charset="2"/>
              <a:buNone/>
            </a:pPr>
            <a:r>
              <a:rPr lang="en-US" altLang="zh-CN"/>
              <a:t>7.2.3  </a:t>
            </a:r>
            <a:r>
              <a:rPr lang="zh-CN" altLang="en-US"/>
              <a:t>数据字典</a:t>
            </a:r>
            <a:endParaRPr lang="zh-CN" altLang="en-US"/>
          </a:p>
        </p:txBody>
      </p:sp>
      <p:sp>
        <p:nvSpPr>
          <p:cNvPr id="4" name="日期占位符 3"/>
          <p:cNvSpPr>
            <a:spLocks noGrp="1"/>
          </p:cNvSpPr>
          <p:nvPr>
            <p:ph type="dt" sz="quarter" idx="10"/>
          </p:nvPr>
        </p:nvSpPr>
        <p:spPr/>
        <p:txBody>
          <a:bodyPr/>
          <a:lstStyle/>
          <a:p>
            <a:pPr>
              <a:defRPr/>
            </a:pPr>
            <a:fld id="{5502568A-5645-400D-ADD8-50B9C3A39E4D}" type="datetime1">
              <a:rPr lang="zh-CN" altLang="en-US"/>
            </a:fld>
            <a:endParaRPr lang="en-US" altLang="zh-CN"/>
          </a:p>
        </p:txBody>
      </p:sp>
      <p:sp>
        <p:nvSpPr>
          <p:cNvPr id="24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p:cNvSpPr>
          <p:nvPr>
            <p:ph type="title"/>
          </p:nvPr>
        </p:nvSpPr>
        <p:spPr/>
        <p:txBody>
          <a:bodyPr/>
          <a:lstStyle/>
          <a:p>
            <a:pPr eaLnBrk="1" hangingPunct="1"/>
            <a:r>
              <a:rPr lang="en-US" altLang="zh-CN"/>
              <a:t>7.2.2  </a:t>
            </a:r>
            <a:r>
              <a:rPr lang="zh-CN" altLang="en-US"/>
              <a:t>需求分析的方法</a:t>
            </a:r>
            <a:endParaRPr lang="zh-CN" altLang="en-US"/>
          </a:p>
        </p:txBody>
      </p:sp>
      <p:sp>
        <p:nvSpPr>
          <p:cNvPr id="25603" name="Rectangle 3"/>
          <p:cNvSpPr>
            <a:spLocks noGrp="1" noRot="1"/>
          </p:cNvSpPr>
          <p:nvPr>
            <p:ph idx="1"/>
          </p:nvPr>
        </p:nvSpPr>
        <p:spPr>
          <a:xfrm>
            <a:off x="990600" y="1828800"/>
            <a:ext cx="8153400" cy="4114800"/>
          </a:xfrm>
        </p:spPr>
        <p:txBody>
          <a:bodyPr/>
          <a:lstStyle/>
          <a:p>
            <a:pPr eaLnBrk="1" hangingPunct="1">
              <a:lnSpc>
                <a:spcPct val="180000"/>
              </a:lnSpc>
            </a:pPr>
            <a:r>
              <a:rPr lang="zh-CN" altLang="en-US"/>
              <a:t>调查清楚用户的实际需求并进行初步分析</a:t>
            </a:r>
            <a:endParaRPr lang="zh-CN" altLang="en-US"/>
          </a:p>
          <a:p>
            <a:pPr eaLnBrk="1" hangingPunct="1">
              <a:lnSpc>
                <a:spcPct val="180000"/>
              </a:lnSpc>
            </a:pPr>
            <a:r>
              <a:rPr lang="zh-CN" altLang="en-US"/>
              <a:t> 与用户达成共识</a:t>
            </a:r>
            <a:endParaRPr lang="zh-CN" altLang="en-US"/>
          </a:p>
          <a:p>
            <a:pPr eaLnBrk="1" hangingPunct="1">
              <a:lnSpc>
                <a:spcPct val="180000"/>
              </a:lnSpc>
            </a:pPr>
            <a:r>
              <a:rPr lang="zh-CN" altLang="en-US"/>
              <a:t> 进一步分析与表达这些需求</a:t>
            </a:r>
            <a:endParaRPr lang="zh-CN" altLang="en-US"/>
          </a:p>
          <a:p>
            <a:pPr eaLnBrk="1" hangingPunct="1">
              <a:lnSpc>
                <a:spcPct val="180000"/>
              </a:lnSpc>
            </a:pPr>
            <a:endParaRPr lang="en-US" altLang="zh-CN" sz="3600"/>
          </a:p>
        </p:txBody>
      </p:sp>
      <p:sp>
        <p:nvSpPr>
          <p:cNvPr id="4" name="日期占位符 3"/>
          <p:cNvSpPr>
            <a:spLocks noGrp="1"/>
          </p:cNvSpPr>
          <p:nvPr>
            <p:ph type="dt" sz="quarter" idx="10"/>
          </p:nvPr>
        </p:nvSpPr>
        <p:spPr/>
        <p:txBody>
          <a:bodyPr/>
          <a:lstStyle/>
          <a:p>
            <a:pPr>
              <a:defRPr/>
            </a:pPr>
            <a:fld id="{EB22F7D4-CAB8-40F2-9C18-90DCF62AB947}" type="datetime1">
              <a:rPr lang="zh-CN" altLang="en-US"/>
            </a:fld>
            <a:endParaRPr lang="en-US" altLang="zh-CN"/>
          </a:p>
        </p:txBody>
      </p:sp>
      <p:sp>
        <p:nvSpPr>
          <p:cNvPr id="256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p:txBody>
          <a:bodyPr/>
          <a:lstStyle/>
          <a:p>
            <a:pPr eaLnBrk="1" hangingPunct="1"/>
            <a:r>
              <a:rPr lang="zh-CN" altLang="en-US"/>
              <a:t>需求分析</a:t>
            </a:r>
            <a:endParaRPr lang="zh-CN" altLang="en-US"/>
          </a:p>
        </p:txBody>
      </p:sp>
      <p:sp>
        <p:nvSpPr>
          <p:cNvPr id="26627" name="Rectangle 3"/>
          <p:cNvSpPr>
            <a:spLocks noGrp="1" noRot="1"/>
          </p:cNvSpPr>
          <p:nvPr>
            <p:ph idx="1"/>
          </p:nvPr>
        </p:nvSpPr>
        <p:spPr/>
        <p:txBody>
          <a:bodyPr/>
          <a:lstStyle/>
          <a:p>
            <a:pPr eaLnBrk="1" hangingPunct="1"/>
            <a:endParaRPr lang="zh-CN" altLang="zh-CN" sz="3600"/>
          </a:p>
        </p:txBody>
      </p:sp>
      <p:sp>
        <p:nvSpPr>
          <p:cNvPr id="5" name="日期占位符 3"/>
          <p:cNvSpPr>
            <a:spLocks noGrp="1"/>
          </p:cNvSpPr>
          <p:nvPr>
            <p:ph type="dt" sz="quarter" idx="10"/>
          </p:nvPr>
        </p:nvSpPr>
        <p:spPr/>
        <p:txBody>
          <a:bodyPr/>
          <a:lstStyle/>
          <a:p>
            <a:pPr>
              <a:defRPr/>
            </a:pPr>
            <a:fld id="{2CFE6FFA-811A-4302-90F0-A6F28522495C}" type="datetime1">
              <a:rPr lang="zh-CN" altLang="en-US"/>
            </a:fld>
            <a:endParaRPr lang="en-US" altLang="zh-CN"/>
          </a:p>
        </p:txBody>
      </p:sp>
      <p:sp>
        <p:nvSpPr>
          <p:cNvPr id="26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pic>
        <p:nvPicPr>
          <p:cNvPr id="26630" name="Picture 4" descr="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8750" y="2000250"/>
            <a:ext cx="6357938"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zh-CN" altLang="en-US"/>
              <a:t>需求分析</a:t>
            </a:r>
            <a:endParaRPr lang="zh-CN" altLang="en-US"/>
          </a:p>
        </p:txBody>
      </p:sp>
      <p:sp>
        <p:nvSpPr>
          <p:cNvPr id="27651" name="Rectangle 3"/>
          <p:cNvSpPr>
            <a:spLocks noGrp="1" noRot="1"/>
          </p:cNvSpPr>
          <p:nvPr>
            <p:ph idx="1"/>
          </p:nvPr>
        </p:nvSpPr>
        <p:spPr>
          <a:xfrm>
            <a:off x="539750" y="2349500"/>
            <a:ext cx="8305800" cy="4114800"/>
          </a:xfrm>
        </p:spPr>
        <p:txBody>
          <a:bodyPr/>
          <a:lstStyle/>
          <a:p>
            <a:pPr eaLnBrk="1" hangingPunct="1">
              <a:lnSpc>
                <a:spcPct val="110000"/>
              </a:lnSpc>
              <a:buFont typeface="Wingdings" panose="05000000000000000000" pitchFamily="2" charset="2"/>
              <a:buNone/>
            </a:pPr>
            <a:r>
              <a:rPr lang="zh-CN" altLang="en-US" sz="2000"/>
              <a:t>实例：假设我们要开发一个学校管理系统。</a:t>
            </a:r>
            <a:endParaRPr lang="zh-CN" altLang="en-US" sz="2000"/>
          </a:p>
          <a:p>
            <a:pPr eaLnBrk="1" hangingPunct="1">
              <a:lnSpc>
                <a:spcPct val="110000"/>
              </a:lnSpc>
              <a:buFont typeface="Wingdings" panose="05000000000000000000" pitchFamily="2" charset="2"/>
              <a:buNone/>
            </a:pPr>
            <a:r>
              <a:rPr lang="en-US" altLang="zh-CN" sz="2000"/>
              <a:t>1</a:t>
            </a:r>
            <a:r>
              <a:rPr lang="zh-CN" altLang="en-US" sz="2000"/>
              <a:t>．经过可行性分析和初步需求调查，抽象出该系统最高层数据流图，该系统由教师管理子系统、学生管理子系统、后勤管理子系统组成，每个子系统分别配备一个开发小组。</a:t>
            </a:r>
            <a:endParaRPr lang="zh-CN" altLang="en-US" sz="2000"/>
          </a:p>
          <a:p>
            <a:pPr eaLnBrk="1" hangingPunct="1">
              <a:lnSpc>
                <a:spcPct val="110000"/>
              </a:lnSpc>
              <a:buFont typeface="Wingdings" panose="05000000000000000000" pitchFamily="2" charset="2"/>
              <a:buNone/>
            </a:pPr>
            <a:r>
              <a:rPr lang="en-US" altLang="zh-CN" sz="2000"/>
              <a:t>2</a:t>
            </a:r>
            <a:r>
              <a:rPr lang="zh-CN" altLang="en-US" sz="2000"/>
              <a:t>．进一步细化各个子系统。</a:t>
            </a:r>
            <a:endParaRPr lang="zh-CN" altLang="en-US" sz="2000"/>
          </a:p>
          <a:p>
            <a:pPr eaLnBrk="1" hangingPunct="1">
              <a:lnSpc>
                <a:spcPct val="110000"/>
              </a:lnSpc>
              <a:buFont typeface="Wingdings" panose="05000000000000000000" pitchFamily="2" charset="2"/>
              <a:buNone/>
            </a:pPr>
            <a:r>
              <a:rPr lang="zh-CN" altLang="en-US" sz="2000"/>
              <a:t>	其中学生管理子系统开发小组通过进行进一步的需求调查，明确了该子系统的主要功能是进行学籍管理和课程管理，包括学生报到、入学、毕业的管理，学生上课情况的管理。通过详细的信息流程分析和数据收集后，他们生成了该子系统的数据流图。</a:t>
            </a:r>
            <a:endParaRPr lang="zh-CN" altLang="en-US" sz="2000"/>
          </a:p>
        </p:txBody>
      </p:sp>
      <p:sp>
        <p:nvSpPr>
          <p:cNvPr id="4" name="日期占位符 3"/>
          <p:cNvSpPr>
            <a:spLocks noGrp="1"/>
          </p:cNvSpPr>
          <p:nvPr>
            <p:ph type="dt" sz="quarter" idx="10"/>
          </p:nvPr>
        </p:nvSpPr>
        <p:spPr/>
        <p:txBody>
          <a:bodyPr/>
          <a:lstStyle/>
          <a:p>
            <a:pPr>
              <a:defRPr/>
            </a:pPr>
            <a:fld id="{021BC897-9F05-4F69-9749-DE497FC42DD7}" type="datetime1">
              <a:rPr lang="zh-CN" altLang="en-US"/>
            </a:fld>
            <a:endParaRPr lang="en-US" altLang="zh-CN"/>
          </a:p>
        </p:txBody>
      </p:sp>
      <p:sp>
        <p:nvSpPr>
          <p:cNvPr id="276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p:cNvSpPr>
          <p:nvPr>
            <p:ph type="title"/>
          </p:nvPr>
        </p:nvSpPr>
        <p:spPr/>
        <p:txBody>
          <a:bodyPr/>
          <a:lstStyle/>
          <a:p>
            <a:pPr eaLnBrk="1" hangingPunct="1"/>
            <a:r>
              <a:rPr lang="en-US" altLang="zh-CN"/>
              <a:t>7.2  </a:t>
            </a:r>
            <a:r>
              <a:rPr lang="zh-CN" altLang="en-US"/>
              <a:t>需求分析</a:t>
            </a:r>
            <a:endParaRPr lang="zh-CN" altLang="en-US"/>
          </a:p>
        </p:txBody>
      </p:sp>
      <p:sp>
        <p:nvSpPr>
          <p:cNvPr id="28675"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en-US" altLang="zh-CN"/>
              <a:t>7.2.1  </a:t>
            </a:r>
            <a:r>
              <a:rPr lang="zh-CN" altLang="en-US"/>
              <a:t>需求分析的任务</a:t>
            </a:r>
            <a:endParaRPr lang="zh-CN" altLang="en-US"/>
          </a:p>
          <a:p>
            <a:pPr eaLnBrk="1" hangingPunct="1">
              <a:lnSpc>
                <a:spcPct val="160000"/>
              </a:lnSpc>
              <a:buFont typeface="Wingdings" panose="05000000000000000000" pitchFamily="2" charset="2"/>
              <a:buNone/>
            </a:pPr>
            <a:r>
              <a:rPr lang="en-US" altLang="zh-CN"/>
              <a:t>7.2.2  </a:t>
            </a:r>
            <a:r>
              <a:rPr lang="zh-CN" altLang="en-US"/>
              <a:t>需求分析的方法</a:t>
            </a:r>
            <a:endParaRPr lang="zh-CN" altLang="en-US"/>
          </a:p>
          <a:p>
            <a:pPr eaLnBrk="1" hangingPunct="1">
              <a:lnSpc>
                <a:spcPct val="160000"/>
              </a:lnSpc>
              <a:buFont typeface="Wingdings" panose="05000000000000000000" pitchFamily="2" charset="2"/>
              <a:buNone/>
            </a:pPr>
            <a:r>
              <a:rPr lang="en-US" altLang="zh-CN">
                <a:solidFill>
                  <a:schemeClr val="tx2"/>
                </a:solidFill>
              </a:rPr>
              <a:t>7.2.3  </a:t>
            </a:r>
            <a:r>
              <a:rPr lang="zh-CN" altLang="en-US">
                <a:solidFill>
                  <a:schemeClr val="tx2"/>
                </a:solidFill>
              </a:rPr>
              <a:t>数据字典</a:t>
            </a:r>
            <a:endParaRPr lang="zh-CN" altLang="en-US">
              <a:solidFill>
                <a:schemeClr val="tx2"/>
              </a:solidFill>
            </a:endParaRPr>
          </a:p>
        </p:txBody>
      </p:sp>
      <p:sp>
        <p:nvSpPr>
          <p:cNvPr id="4" name="日期占位符 3"/>
          <p:cNvSpPr>
            <a:spLocks noGrp="1"/>
          </p:cNvSpPr>
          <p:nvPr>
            <p:ph type="dt" sz="quarter" idx="10"/>
          </p:nvPr>
        </p:nvSpPr>
        <p:spPr/>
        <p:txBody>
          <a:bodyPr/>
          <a:lstStyle/>
          <a:p>
            <a:pPr>
              <a:defRPr/>
            </a:pPr>
            <a:fld id="{45FB857C-5A06-423B-954B-A44E3DBFA261}" type="datetime1">
              <a:rPr lang="zh-CN" altLang="en-US"/>
            </a:fld>
            <a:endParaRPr lang="en-US" altLang="zh-CN"/>
          </a:p>
        </p:txBody>
      </p:sp>
      <p:sp>
        <p:nvSpPr>
          <p:cNvPr id="28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zh-CN" altLang="en-US"/>
              <a:t>一、数据字典的用途</a:t>
            </a:r>
            <a:endParaRPr lang="zh-CN" altLang="en-US"/>
          </a:p>
        </p:txBody>
      </p:sp>
      <p:sp>
        <p:nvSpPr>
          <p:cNvPr id="453635" name="Rectangle 3"/>
          <p:cNvSpPr>
            <a:spLocks noGrp="1" noRot="1"/>
          </p:cNvSpPr>
          <p:nvPr>
            <p:ph idx="1"/>
          </p:nvPr>
        </p:nvSpPr>
        <p:spPr/>
        <p:txBody>
          <a:bodyPr/>
          <a:lstStyle/>
          <a:p>
            <a:pPr eaLnBrk="1" hangingPunct="1">
              <a:lnSpc>
                <a:spcPct val="180000"/>
              </a:lnSpc>
            </a:pPr>
            <a:r>
              <a:rPr lang="zh-CN" altLang="en-US" sz="2800"/>
              <a:t>数据字典是各类数据描述的集合</a:t>
            </a:r>
            <a:endParaRPr lang="zh-CN" altLang="en-US" sz="2800"/>
          </a:p>
          <a:p>
            <a:pPr eaLnBrk="1" hangingPunct="1">
              <a:lnSpc>
                <a:spcPct val="140000"/>
              </a:lnSpc>
            </a:pPr>
            <a:r>
              <a:rPr lang="zh-CN" altLang="en-US" sz="2800"/>
              <a:t>数据字典是进行详细的数据收集和数据分析所获得的主要结果</a:t>
            </a:r>
            <a:endParaRPr lang="zh-CN" altLang="en-US" sz="2800"/>
          </a:p>
          <a:p>
            <a:pPr eaLnBrk="1" hangingPunct="1">
              <a:lnSpc>
                <a:spcPct val="180000"/>
              </a:lnSpc>
            </a:pPr>
            <a:r>
              <a:rPr lang="zh-CN" altLang="en-US" sz="2800"/>
              <a:t>数据字典在数据库设计中占有很重要的地位</a:t>
            </a:r>
            <a:endParaRPr lang="zh-CN" altLang="en-US" sz="2800"/>
          </a:p>
          <a:p>
            <a:pPr eaLnBrk="1" hangingPunct="1"/>
            <a:endParaRPr lang="en-US" altLang="zh-CN"/>
          </a:p>
        </p:txBody>
      </p:sp>
      <p:sp>
        <p:nvSpPr>
          <p:cNvPr id="4" name="日期占位符 3"/>
          <p:cNvSpPr>
            <a:spLocks noGrp="1"/>
          </p:cNvSpPr>
          <p:nvPr>
            <p:ph type="dt" sz="quarter" idx="10"/>
          </p:nvPr>
        </p:nvSpPr>
        <p:spPr/>
        <p:txBody>
          <a:bodyPr/>
          <a:lstStyle/>
          <a:p>
            <a:pPr>
              <a:defRPr/>
            </a:pPr>
            <a:fld id="{381D4E94-CA6F-4FB9-A89D-82CE6EA89990}" type="datetime1">
              <a:rPr lang="zh-CN" altLang="en-US"/>
            </a:fld>
            <a:endParaRPr lang="en-US" altLang="zh-CN"/>
          </a:p>
        </p:txBody>
      </p:sp>
      <p:sp>
        <p:nvSpPr>
          <p:cNvPr id="297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3635">
                                            <p:txEl>
                                              <p:pRg st="0" end="0"/>
                                            </p:txEl>
                                          </p:spTgt>
                                        </p:tgtEl>
                                        <p:attrNameLst>
                                          <p:attrName>style.visibility</p:attrName>
                                        </p:attrNameLst>
                                      </p:cBhvr>
                                      <p:to>
                                        <p:strVal val="visible"/>
                                      </p:to>
                                    </p:set>
                                    <p:animEffect transition="in" filter="blinds(horizontal)">
                                      <p:cBhvr>
                                        <p:cTn id="7" dur="500"/>
                                        <p:tgtEl>
                                          <p:spTgt spid="453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3635">
                                            <p:txEl>
                                              <p:pRg st="1" end="1"/>
                                            </p:txEl>
                                          </p:spTgt>
                                        </p:tgtEl>
                                        <p:attrNameLst>
                                          <p:attrName>style.visibility</p:attrName>
                                        </p:attrNameLst>
                                      </p:cBhvr>
                                      <p:to>
                                        <p:strVal val="visible"/>
                                      </p:to>
                                    </p:set>
                                    <p:animEffect transition="in" filter="blinds(horizontal)">
                                      <p:cBhvr>
                                        <p:cTn id="12" dur="500"/>
                                        <p:tgtEl>
                                          <p:spTgt spid="4536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3635">
                                            <p:txEl>
                                              <p:pRg st="2" end="2"/>
                                            </p:txEl>
                                          </p:spTgt>
                                        </p:tgtEl>
                                        <p:attrNameLst>
                                          <p:attrName>style.visibility</p:attrName>
                                        </p:attrNameLst>
                                      </p:cBhvr>
                                      <p:to>
                                        <p:strVal val="visible"/>
                                      </p:to>
                                    </p:set>
                                    <p:animEffect transition="in" filter="blinds(horizontal)">
                                      <p:cBhvr>
                                        <p:cTn id="17" dur="500"/>
                                        <p:tgtEl>
                                          <p:spTgt spid="4536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p:txBody>
          <a:bodyPr/>
          <a:lstStyle/>
          <a:p>
            <a:pPr eaLnBrk="1" hangingPunct="1"/>
            <a:r>
              <a:rPr lang="zh-CN" altLang="en-US"/>
              <a:t>二、数据字典的内容</a:t>
            </a:r>
            <a:endParaRPr lang="zh-CN" altLang="en-US"/>
          </a:p>
        </p:txBody>
      </p:sp>
      <p:sp>
        <p:nvSpPr>
          <p:cNvPr id="454659" name="Rectangle 3"/>
          <p:cNvSpPr>
            <a:spLocks noGrp="1" noRot="1"/>
          </p:cNvSpPr>
          <p:nvPr>
            <p:ph idx="1"/>
          </p:nvPr>
        </p:nvSpPr>
        <p:spPr>
          <a:xfrm>
            <a:off x="533400" y="1981200"/>
            <a:ext cx="8382000" cy="4114800"/>
          </a:xfrm>
        </p:spPr>
        <p:txBody>
          <a:bodyPr/>
          <a:lstStyle/>
          <a:p>
            <a:pPr eaLnBrk="1" hangingPunct="1">
              <a:lnSpc>
                <a:spcPct val="80000"/>
              </a:lnSpc>
            </a:pPr>
            <a:r>
              <a:rPr lang="zh-CN" altLang="en-US" sz="2800"/>
              <a:t>数据字典的内容</a:t>
            </a:r>
            <a:endParaRPr lang="zh-CN" altLang="en-US" sz="2800"/>
          </a:p>
          <a:p>
            <a:pPr lvl="1" eaLnBrk="1" hangingPunct="1">
              <a:lnSpc>
                <a:spcPct val="80000"/>
              </a:lnSpc>
            </a:pPr>
            <a:r>
              <a:rPr lang="zh-CN" altLang="en-US"/>
              <a:t>数据项</a:t>
            </a:r>
            <a:endParaRPr lang="zh-CN" altLang="en-US"/>
          </a:p>
          <a:p>
            <a:pPr lvl="1" eaLnBrk="1" hangingPunct="1">
              <a:lnSpc>
                <a:spcPct val="80000"/>
              </a:lnSpc>
            </a:pPr>
            <a:r>
              <a:rPr lang="zh-CN" altLang="en-US"/>
              <a:t>数据结构</a:t>
            </a:r>
            <a:endParaRPr lang="zh-CN" altLang="en-US"/>
          </a:p>
          <a:p>
            <a:pPr lvl="1" eaLnBrk="1" hangingPunct="1">
              <a:lnSpc>
                <a:spcPct val="80000"/>
              </a:lnSpc>
            </a:pPr>
            <a:r>
              <a:rPr lang="zh-CN" altLang="en-US"/>
              <a:t>数据流</a:t>
            </a:r>
            <a:endParaRPr lang="zh-CN" altLang="en-US"/>
          </a:p>
          <a:p>
            <a:pPr lvl="1" eaLnBrk="1" hangingPunct="1">
              <a:lnSpc>
                <a:spcPct val="80000"/>
              </a:lnSpc>
            </a:pPr>
            <a:r>
              <a:rPr lang="zh-CN" altLang="en-US"/>
              <a:t>数据存储</a:t>
            </a:r>
            <a:endParaRPr lang="zh-CN" altLang="en-US"/>
          </a:p>
          <a:p>
            <a:pPr lvl="1" eaLnBrk="1" hangingPunct="1">
              <a:lnSpc>
                <a:spcPct val="80000"/>
              </a:lnSpc>
            </a:pPr>
            <a:r>
              <a:rPr lang="zh-CN" altLang="en-US"/>
              <a:t>处理过程</a:t>
            </a:r>
            <a:endParaRPr lang="zh-CN" altLang="en-US"/>
          </a:p>
          <a:p>
            <a:pPr eaLnBrk="1" hangingPunct="1">
              <a:lnSpc>
                <a:spcPct val="80000"/>
              </a:lnSpc>
            </a:pPr>
            <a:r>
              <a:rPr lang="zh-CN" altLang="en-US" sz="2800"/>
              <a:t> 数据项是数据的最小组成单位</a:t>
            </a:r>
            <a:endParaRPr lang="zh-CN" altLang="en-US" sz="2800"/>
          </a:p>
          <a:p>
            <a:pPr eaLnBrk="1" hangingPunct="1">
              <a:lnSpc>
                <a:spcPct val="80000"/>
              </a:lnSpc>
            </a:pPr>
            <a:r>
              <a:rPr lang="zh-CN" altLang="en-US" sz="2800"/>
              <a:t> 若干个数据项可以组成一个数据结构</a:t>
            </a:r>
            <a:endParaRPr lang="zh-CN" altLang="en-US" sz="2800"/>
          </a:p>
          <a:p>
            <a:pPr eaLnBrk="1" hangingPunct="1">
              <a:lnSpc>
                <a:spcPct val="80000"/>
              </a:lnSpc>
            </a:pPr>
            <a:r>
              <a:rPr lang="zh-CN" altLang="en-US" sz="2800"/>
              <a:t> 数据字典通过对数据项和数据结构的定义来描述数据流、数据存储的逻辑内容。</a:t>
            </a:r>
            <a:endParaRPr lang="zh-CN" altLang="en-US" sz="2800"/>
          </a:p>
        </p:txBody>
      </p:sp>
      <p:sp>
        <p:nvSpPr>
          <p:cNvPr id="4" name="日期占位符 3"/>
          <p:cNvSpPr>
            <a:spLocks noGrp="1"/>
          </p:cNvSpPr>
          <p:nvPr>
            <p:ph type="dt" sz="quarter" idx="10"/>
          </p:nvPr>
        </p:nvSpPr>
        <p:spPr/>
        <p:txBody>
          <a:bodyPr/>
          <a:lstStyle/>
          <a:p>
            <a:pPr>
              <a:defRPr/>
            </a:pPr>
            <a:fld id="{1CD283C8-EE7C-484A-8864-0D2CA5CBC161}" type="datetime1">
              <a:rPr lang="zh-CN" altLang="en-US"/>
            </a:fld>
            <a:endParaRPr lang="en-US" altLang="zh-CN"/>
          </a:p>
        </p:txBody>
      </p:sp>
      <p:sp>
        <p:nvSpPr>
          <p:cNvPr id="30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4659">
                                            <p:txEl>
                                              <p:pRg st="1" end="1"/>
                                            </p:txEl>
                                          </p:spTgt>
                                        </p:tgtEl>
                                        <p:attrNameLst>
                                          <p:attrName>style.visibility</p:attrName>
                                        </p:attrNameLst>
                                      </p:cBhvr>
                                      <p:to>
                                        <p:strVal val="visible"/>
                                      </p:to>
                                    </p:set>
                                    <p:animEffect transition="in" filter="blinds(horizontal)">
                                      <p:cBhvr>
                                        <p:cTn id="7" dur="500"/>
                                        <p:tgtEl>
                                          <p:spTgt spid="45465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4659">
                                            <p:txEl>
                                              <p:pRg st="2" end="2"/>
                                            </p:txEl>
                                          </p:spTgt>
                                        </p:tgtEl>
                                        <p:attrNameLst>
                                          <p:attrName>style.visibility</p:attrName>
                                        </p:attrNameLst>
                                      </p:cBhvr>
                                      <p:to>
                                        <p:strVal val="visible"/>
                                      </p:to>
                                    </p:set>
                                    <p:animEffect transition="in" filter="blinds(horizontal)">
                                      <p:cBhvr>
                                        <p:cTn id="10" dur="500"/>
                                        <p:tgtEl>
                                          <p:spTgt spid="45465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54659">
                                            <p:txEl>
                                              <p:pRg st="3" end="3"/>
                                            </p:txEl>
                                          </p:spTgt>
                                        </p:tgtEl>
                                        <p:attrNameLst>
                                          <p:attrName>style.visibility</p:attrName>
                                        </p:attrNameLst>
                                      </p:cBhvr>
                                      <p:to>
                                        <p:strVal val="visible"/>
                                      </p:to>
                                    </p:set>
                                    <p:animEffect transition="in" filter="blinds(horizontal)">
                                      <p:cBhvr>
                                        <p:cTn id="13" dur="500"/>
                                        <p:tgtEl>
                                          <p:spTgt spid="454659">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54659">
                                            <p:txEl>
                                              <p:pRg st="4" end="4"/>
                                            </p:txEl>
                                          </p:spTgt>
                                        </p:tgtEl>
                                        <p:attrNameLst>
                                          <p:attrName>style.visibility</p:attrName>
                                        </p:attrNameLst>
                                      </p:cBhvr>
                                      <p:to>
                                        <p:strVal val="visible"/>
                                      </p:to>
                                    </p:set>
                                    <p:animEffect transition="in" filter="blinds(horizontal)">
                                      <p:cBhvr>
                                        <p:cTn id="16" dur="500"/>
                                        <p:tgtEl>
                                          <p:spTgt spid="454659">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54659">
                                            <p:txEl>
                                              <p:pRg st="5" end="5"/>
                                            </p:txEl>
                                          </p:spTgt>
                                        </p:tgtEl>
                                        <p:attrNameLst>
                                          <p:attrName>style.visibility</p:attrName>
                                        </p:attrNameLst>
                                      </p:cBhvr>
                                      <p:to>
                                        <p:strVal val="visible"/>
                                      </p:to>
                                    </p:set>
                                    <p:animEffect transition="in" filter="blinds(horizontal)">
                                      <p:cBhvr>
                                        <p:cTn id="19" dur="500"/>
                                        <p:tgtEl>
                                          <p:spTgt spid="454659">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54659">
                                            <p:txEl>
                                              <p:pRg st="6" end="6"/>
                                            </p:txEl>
                                          </p:spTgt>
                                        </p:tgtEl>
                                        <p:attrNameLst>
                                          <p:attrName>style.visibility</p:attrName>
                                        </p:attrNameLst>
                                      </p:cBhvr>
                                      <p:to>
                                        <p:strVal val="visible"/>
                                      </p:to>
                                    </p:set>
                                    <p:animEffect transition="in" filter="blinds(horizontal)">
                                      <p:cBhvr>
                                        <p:cTn id="24" dur="500"/>
                                        <p:tgtEl>
                                          <p:spTgt spid="454659">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54659">
                                            <p:txEl>
                                              <p:pRg st="7" end="7"/>
                                            </p:txEl>
                                          </p:spTgt>
                                        </p:tgtEl>
                                        <p:attrNameLst>
                                          <p:attrName>style.visibility</p:attrName>
                                        </p:attrNameLst>
                                      </p:cBhvr>
                                      <p:to>
                                        <p:strVal val="visible"/>
                                      </p:to>
                                    </p:set>
                                    <p:animEffect transition="in" filter="blinds(horizontal)">
                                      <p:cBhvr>
                                        <p:cTn id="29" dur="500"/>
                                        <p:tgtEl>
                                          <p:spTgt spid="454659">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54659">
                                            <p:txEl>
                                              <p:pRg st="8" end="8"/>
                                            </p:txEl>
                                          </p:spTgt>
                                        </p:tgtEl>
                                        <p:attrNameLst>
                                          <p:attrName>style.visibility</p:attrName>
                                        </p:attrNameLst>
                                      </p:cBhvr>
                                      <p:to>
                                        <p:strVal val="visible"/>
                                      </p:to>
                                    </p:set>
                                    <p:animEffect transition="in" filter="blinds(horizontal)">
                                      <p:cBhvr>
                                        <p:cTn id="34" dur="500"/>
                                        <p:tgtEl>
                                          <p:spTgt spid="4546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p:cNvSpPr>
          <p:nvPr>
            <p:ph type="title"/>
          </p:nvPr>
        </p:nvSpPr>
        <p:spPr/>
        <p:txBody>
          <a:bodyPr/>
          <a:lstStyle/>
          <a:p>
            <a:pPr eaLnBrk="1" hangingPunct="1"/>
            <a:r>
              <a:rPr lang="en-US" altLang="zh-CN"/>
              <a:t>⒈ </a:t>
            </a:r>
            <a:r>
              <a:rPr lang="zh-CN" altLang="en-US"/>
              <a:t>数据项</a:t>
            </a:r>
            <a:endParaRPr lang="zh-CN" altLang="en-US"/>
          </a:p>
        </p:txBody>
      </p:sp>
      <p:sp>
        <p:nvSpPr>
          <p:cNvPr id="31747" name="Rectangle 3"/>
          <p:cNvSpPr>
            <a:spLocks noGrp="1" noRot="1"/>
          </p:cNvSpPr>
          <p:nvPr>
            <p:ph idx="1"/>
          </p:nvPr>
        </p:nvSpPr>
        <p:spPr/>
        <p:txBody>
          <a:bodyPr/>
          <a:lstStyle/>
          <a:p>
            <a:pPr eaLnBrk="1" hangingPunct="1">
              <a:lnSpc>
                <a:spcPct val="90000"/>
              </a:lnSpc>
            </a:pPr>
            <a:r>
              <a:rPr lang="zh-CN" altLang="en-US" sz="2800"/>
              <a:t>数据项是不可再分的数据单位</a:t>
            </a:r>
            <a:endParaRPr lang="zh-CN" altLang="en-US" sz="2800"/>
          </a:p>
          <a:p>
            <a:pPr eaLnBrk="1" hangingPunct="1">
              <a:lnSpc>
                <a:spcPct val="90000"/>
              </a:lnSpc>
              <a:spcBef>
                <a:spcPct val="60000"/>
              </a:spcBef>
            </a:pPr>
            <a:r>
              <a:rPr lang="zh-CN" altLang="en-US" sz="2800"/>
              <a:t> 对数据项的描述</a:t>
            </a:r>
            <a:endParaRPr lang="zh-CN" altLang="en-US"/>
          </a:p>
          <a:p>
            <a:pPr eaLnBrk="1" hangingPunct="1">
              <a:lnSpc>
                <a:spcPct val="90000"/>
              </a:lnSpc>
              <a:buFont typeface="Wingdings" panose="05000000000000000000" pitchFamily="2" charset="2"/>
              <a:buNone/>
            </a:pPr>
            <a:r>
              <a:rPr lang="zh-CN" altLang="en-US" sz="2400"/>
              <a:t>	</a:t>
            </a:r>
            <a:r>
              <a:rPr lang="zh-CN" altLang="en-US" sz="2400">
                <a:solidFill>
                  <a:srgbClr val="2355F3"/>
                </a:solidFill>
              </a:rPr>
              <a:t>数据项描述＝｛数据项名，数据项含义说明，   </a:t>
            </a:r>
            <a:endParaRPr lang="zh-CN" altLang="en-US" sz="2400">
              <a:solidFill>
                <a:srgbClr val="2355F3"/>
              </a:solidFill>
            </a:endParaRPr>
          </a:p>
          <a:p>
            <a:pPr eaLnBrk="1" hangingPunct="1">
              <a:lnSpc>
                <a:spcPct val="90000"/>
              </a:lnSpc>
              <a:buFont typeface="Wingdings" panose="05000000000000000000" pitchFamily="2" charset="2"/>
              <a:buNone/>
            </a:pPr>
            <a:r>
              <a:rPr lang="zh-CN" altLang="en-US" sz="2400">
                <a:solidFill>
                  <a:srgbClr val="2355F3"/>
                </a:solidFill>
              </a:rPr>
              <a:t>                    别名，数据类型，长度，取值范围，</a:t>
            </a:r>
            <a:endParaRPr lang="zh-CN" altLang="en-US" sz="2400">
              <a:solidFill>
                <a:srgbClr val="2355F3"/>
              </a:solidFill>
            </a:endParaRPr>
          </a:p>
          <a:p>
            <a:pPr eaLnBrk="1" hangingPunct="1">
              <a:lnSpc>
                <a:spcPct val="90000"/>
              </a:lnSpc>
              <a:buFont typeface="Wingdings" panose="05000000000000000000" pitchFamily="2" charset="2"/>
              <a:buNone/>
            </a:pPr>
            <a:r>
              <a:rPr lang="zh-CN" altLang="en-US" sz="2400">
                <a:solidFill>
                  <a:srgbClr val="2355F3"/>
                </a:solidFill>
              </a:rPr>
              <a:t>                    取值含义，与其他数据项的逻辑关系｝</a:t>
            </a:r>
            <a:endParaRPr lang="zh-CN" altLang="en-US" sz="2400">
              <a:solidFill>
                <a:srgbClr val="2355F3"/>
              </a:solidFill>
            </a:endParaRPr>
          </a:p>
          <a:p>
            <a:pPr eaLnBrk="1" hangingPunct="1">
              <a:lnSpc>
                <a:spcPct val="90000"/>
              </a:lnSpc>
            </a:pPr>
            <a:endParaRPr lang="zh-CN" altLang="en-US" sz="2400"/>
          </a:p>
          <a:p>
            <a:pPr lvl="1" eaLnBrk="1" hangingPunct="1">
              <a:lnSpc>
                <a:spcPct val="90000"/>
              </a:lnSpc>
            </a:pPr>
            <a:r>
              <a:rPr lang="zh-CN" altLang="en-US"/>
              <a:t>取值范围、与其他数据项的逻辑关系定义了数据的完整性约束条件</a:t>
            </a:r>
            <a:endParaRPr lang="zh-CN" altLang="en-US"/>
          </a:p>
        </p:txBody>
      </p:sp>
      <p:sp>
        <p:nvSpPr>
          <p:cNvPr id="4" name="日期占位符 3"/>
          <p:cNvSpPr>
            <a:spLocks noGrp="1"/>
          </p:cNvSpPr>
          <p:nvPr>
            <p:ph type="dt" sz="quarter" idx="10"/>
          </p:nvPr>
        </p:nvSpPr>
        <p:spPr/>
        <p:txBody>
          <a:bodyPr/>
          <a:lstStyle/>
          <a:p>
            <a:pPr>
              <a:defRPr/>
            </a:pPr>
            <a:fld id="{DDB73F15-32B5-4B99-BF8A-D127C19D507C}" type="datetime1">
              <a:rPr lang="zh-CN" altLang="en-US"/>
            </a:fld>
            <a:endParaRPr lang="en-US" altLang="zh-CN"/>
          </a:p>
        </p:txBody>
      </p:sp>
      <p:sp>
        <p:nvSpPr>
          <p:cNvPr id="317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p:cNvSpPr>
          <p:nvPr>
            <p:ph type="title"/>
          </p:nvPr>
        </p:nvSpPr>
        <p:spPr/>
        <p:txBody>
          <a:bodyPr/>
          <a:lstStyle/>
          <a:p>
            <a:pPr eaLnBrk="1" hangingPunct="1"/>
            <a:r>
              <a:rPr lang="zh-CN" altLang="en-US"/>
              <a:t>数据库系统模式的概念（续）</a:t>
            </a:r>
            <a:endParaRPr lang="zh-CN" altLang="en-US"/>
          </a:p>
        </p:txBody>
      </p:sp>
      <p:sp>
        <p:nvSpPr>
          <p:cNvPr id="352259" name="Rectangle 3"/>
          <p:cNvSpPr>
            <a:spLocks noGrp="1" noRot="1"/>
          </p:cNvSpPr>
          <p:nvPr>
            <p:ph idx="1"/>
          </p:nvPr>
        </p:nvSpPr>
        <p:spPr>
          <a:xfrm>
            <a:off x="971550" y="2060575"/>
            <a:ext cx="7772400" cy="4419600"/>
          </a:xfrm>
        </p:spPr>
        <p:txBody>
          <a:bodyPr/>
          <a:lstStyle/>
          <a:p>
            <a:pPr eaLnBrk="1" hangingPunct="1">
              <a:lnSpc>
                <a:spcPct val="110000"/>
              </a:lnSpc>
            </a:pPr>
            <a:r>
              <a:rPr lang="zh-CN" altLang="en-US" sz="2000"/>
              <a:t>模式（</a:t>
            </a:r>
            <a:r>
              <a:rPr lang="en-US" altLang="zh-CN" sz="2000"/>
              <a:t>Schema</a:t>
            </a:r>
            <a:r>
              <a:rPr lang="zh-CN" altLang="en-US" sz="2000"/>
              <a:t>）</a:t>
            </a:r>
            <a:endParaRPr lang="zh-CN" altLang="en-US" sz="2000"/>
          </a:p>
          <a:p>
            <a:pPr lvl="1" algn="just" eaLnBrk="1" hangingPunct="1">
              <a:lnSpc>
                <a:spcPct val="110000"/>
              </a:lnSpc>
            </a:pPr>
            <a:r>
              <a:rPr lang="zh-CN" altLang="en-US" sz="2000" b="1"/>
              <a:t>数据库逻辑结构和特征的描述</a:t>
            </a:r>
            <a:endParaRPr lang="zh-CN" altLang="en-US" sz="2000" b="1"/>
          </a:p>
          <a:p>
            <a:pPr lvl="1" algn="just" eaLnBrk="1" hangingPunct="1">
              <a:lnSpc>
                <a:spcPct val="110000"/>
              </a:lnSpc>
            </a:pPr>
            <a:r>
              <a:rPr lang="zh-CN" altLang="en-US" sz="2000" b="1"/>
              <a:t>是型的描述</a:t>
            </a:r>
            <a:endParaRPr lang="zh-CN" altLang="en-US" sz="2000" b="1"/>
          </a:p>
          <a:p>
            <a:pPr lvl="1" algn="just" eaLnBrk="1" hangingPunct="1">
              <a:lnSpc>
                <a:spcPct val="110000"/>
              </a:lnSpc>
            </a:pPr>
            <a:r>
              <a:rPr lang="zh-CN" altLang="en-US" sz="2000" b="1"/>
              <a:t>反映的是数据的结构及其联系</a:t>
            </a:r>
            <a:endParaRPr lang="zh-CN" altLang="en-US" sz="2000" b="1"/>
          </a:p>
          <a:p>
            <a:pPr lvl="1" algn="just" eaLnBrk="1" hangingPunct="1">
              <a:lnSpc>
                <a:spcPct val="110000"/>
              </a:lnSpc>
            </a:pPr>
            <a:r>
              <a:rPr lang="zh-CN" altLang="en-US" sz="2000" b="1"/>
              <a:t>模式是相对稳定的</a:t>
            </a:r>
            <a:endParaRPr lang="zh-CN" altLang="en-US" sz="2000" b="1"/>
          </a:p>
          <a:p>
            <a:pPr eaLnBrk="1" hangingPunct="1">
              <a:lnSpc>
                <a:spcPct val="110000"/>
              </a:lnSpc>
            </a:pPr>
            <a:r>
              <a:rPr lang="zh-CN" altLang="en-US" sz="2000"/>
              <a:t>模式的一个实例（</a:t>
            </a:r>
            <a:r>
              <a:rPr lang="en-US" altLang="zh-CN" sz="2000"/>
              <a:t>Instance</a:t>
            </a:r>
            <a:r>
              <a:rPr lang="zh-CN" altLang="en-US" sz="2000"/>
              <a:t>）</a:t>
            </a:r>
            <a:endParaRPr lang="zh-CN" altLang="en-US" sz="2000"/>
          </a:p>
          <a:p>
            <a:pPr lvl="1" eaLnBrk="1" hangingPunct="1">
              <a:lnSpc>
                <a:spcPct val="110000"/>
              </a:lnSpc>
            </a:pPr>
            <a:r>
              <a:rPr lang="zh-CN" altLang="en-US" sz="2000" b="1"/>
              <a:t>模式的一个具体值</a:t>
            </a:r>
            <a:endParaRPr lang="zh-CN" altLang="en-US" sz="2000" b="1"/>
          </a:p>
          <a:p>
            <a:pPr lvl="1" eaLnBrk="1" hangingPunct="1">
              <a:lnSpc>
                <a:spcPct val="110000"/>
              </a:lnSpc>
            </a:pPr>
            <a:r>
              <a:rPr lang="zh-CN" altLang="en-US" sz="2000" b="1"/>
              <a:t>反映数据库某一时刻的状态</a:t>
            </a:r>
            <a:endParaRPr lang="zh-CN" altLang="en-US" sz="2000" b="1"/>
          </a:p>
          <a:p>
            <a:pPr lvl="1" eaLnBrk="1" hangingPunct="1">
              <a:lnSpc>
                <a:spcPct val="110000"/>
              </a:lnSpc>
            </a:pPr>
            <a:r>
              <a:rPr lang="zh-CN" altLang="en-US" sz="2000" b="1"/>
              <a:t>同一个模式可以有很多实例</a:t>
            </a:r>
            <a:endParaRPr lang="zh-CN" altLang="en-US" sz="2000" b="1"/>
          </a:p>
          <a:p>
            <a:pPr lvl="1" eaLnBrk="1" hangingPunct="1">
              <a:lnSpc>
                <a:spcPct val="110000"/>
              </a:lnSpc>
            </a:pPr>
            <a:r>
              <a:rPr lang="zh-CN" altLang="en-US" sz="2000" b="1"/>
              <a:t>实例随数据库中的数据的更新而变动</a:t>
            </a:r>
            <a:endParaRPr lang="zh-CN" altLang="en-US" sz="2000"/>
          </a:p>
        </p:txBody>
      </p:sp>
      <p:sp>
        <p:nvSpPr>
          <p:cNvPr id="11264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E311C679-38E7-4883-87E7-D7CB43B1B954}"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blinds(horizontal)">
                                      <p:cBhvr>
                                        <p:cTn id="7" dur="500"/>
                                        <p:tgtEl>
                                          <p:spTgt spid="352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2259">
                                            <p:txEl>
                                              <p:pRg st="1" end="1"/>
                                            </p:txEl>
                                          </p:spTgt>
                                        </p:tgtEl>
                                        <p:attrNameLst>
                                          <p:attrName>style.visibility</p:attrName>
                                        </p:attrNameLst>
                                      </p:cBhvr>
                                      <p:to>
                                        <p:strVal val="visible"/>
                                      </p:to>
                                    </p:set>
                                    <p:animEffect transition="in" filter="blinds(horizontal)">
                                      <p:cBhvr>
                                        <p:cTn id="12" dur="500"/>
                                        <p:tgtEl>
                                          <p:spTgt spid="352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2259">
                                            <p:txEl>
                                              <p:pRg st="2" end="2"/>
                                            </p:txEl>
                                          </p:spTgt>
                                        </p:tgtEl>
                                        <p:attrNameLst>
                                          <p:attrName>style.visibility</p:attrName>
                                        </p:attrNameLst>
                                      </p:cBhvr>
                                      <p:to>
                                        <p:strVal val="visible"/>
                                      </p:to>
                                    </p:set>
                                    <p:animEffect transition="in" filter="blinds(horizontal)">
                                      <p:cBhvr>
                                        <p:cTn id="17" dur="500"/>
                                        <p:tgtEl>
                                          <p:spTgt spid="352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2259">
                                            <p:txEl>
                                              <p:pRg st="3" end="3"/>
                                            </p:txEl>
                                          </p:spTgt>
                                        </p:tgtEl>
                                        <p:attrNameLst>
                                          <p:attrName>style.visibility</p:attrName>
                                        </p:attrNameLst>
                                      </p:cBhvr>
                                      <p:to>
                                        <p:strVal val="visible"/>
                                      </p:to>
                                    </p:set>
                                    <p:animEffect transition="in" filter="blinds(horizontal)">
                                      <p:cBhvr>
                                        <p:cTn id="22" dur="500"/>
                                        <p:tgtEl>
                                          <p:spTgt spid="3522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52259">
                                            <p:txEl>
                                              <p:pRg st="4" end="4"/>
                                            </p:txEl>
                                          </p:spTgt>
                                        </p:tgtEl>
                                        <p:attrNameLst>
                                          <p:attrName>style.visibility</p:attrName>
                                        </p:attrNameLst>
                                      </p:cBhvr>
                                      <p:to>
                                        <p:strVal val="visible"/>
                                      </p:to>
                                    </p:set>
                                    <p:animEffect transition="in" filter="blinds(horizontal)">
                                      <p:cBhvr>
                                        <p:cTn id="27" dur="500"/>
                                        <p:tgtEl>
                                          <p:spTgt spid="3522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52259">
                                            <p:txEl>
                                              <p:pRg st="5" end="5"/>
                                            </p:txEl>
                                          </p:spTgt>
                                        </p:tgtEl>
                                        <p:attrNameLst>
                                          <p:attrName>style.visibility</p:attrName>
                                        </p:attrNameLst>
                                      </p:cBhvr>
                                      <p:to>
                                        <p:strVal val="visible"/>
                                      </p:to>
                                    </p:set>
                                    <p:animEffect transition="in" filter="blinds(horizontal)">
                                      <p:cBhvr>
                                        <p:cTn id="32" dur="500"/>
                                        <p:tgtEl>
                                          <p:spTgt spid="3522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52259">
                                            <p:txEl>
                                              <p:pRg st="6" end="6"/>
                                            </p:txEl>
                                          </p:spTgt>
                                        </p:tgtEl>
                                        <p:attrNameLst>
                                          <p:attrName>style.visibility</p:attrName>
                                        </p:attrNameLst>
                                      </p:cBhvr>
                                      <p:to>
                                        <p:strVal val="visible"/>
                                      </p:to>
                                    </p:set>
                                    <p:animEffect transition="in" filter="blinds(horizontal)">
                                      <p:cBhvr>
                                        <p:cTn id="37" dur="500"/>
                                        <p:tgtEl>
                                          <p:spTgt spid="3522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52259">
                                            <p:txEl>
                                              <p:pRg st="7" end="7"/>
                                            </p:txEl>
                                          </p:spTgt>
                                        </p:tgtEl>
                                        <p:attrNameLst>
                                          <p:attrName>style.visibility</p:attrName>
                                        </p:attrNameLst>
                                      </p:cBhvr>
                                      <p:to>
                                        <p:strVal val="visible"/>
                                      </p:to>
                                    </p:set>
                                    <p:animEffect transition="in" filter="blinds(horizontal)">
                                      <p:cBhvr>
                                        <p:cTn id="42" dur="500"/>
                                        <p:tgtEl>
                                          <p:spTgt spid="35225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52259">
                                            <p:txEl>
                                              <p:pRg st="8" end="8"/>
                                            </p:txEl>
                                          </p:spTgt>
                                        </p:tgtEl>
                                        <p:attrNameLst>
                                          <p:attrName>style.visibility</p:attrName>
                                        </p:attrNameLst>
                                      </p:cBhvr>
                                      <p:to>
                                        <p:strVal val="visible"/>
                                      </p:to>
                                    </p:set>
                                    <p:animEffect transition="in" filter="blinds(horizontal)">
                                      <p:cBhvr>
                                        <p:cTn id="47" dur="500"/>
                                        <p:tgtEl>
                                          <p:spTgt spid="35225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52259">
                                            <p:txEl>
                                              <p:pRg st="9" end="9"/>
                                            </p:txEl>
                                          </p:spTgt>
                                        </p:tgtEl>
                                        <p:attrNameLst>
                                          <p:attrName>style.visibility</p:attrName>
                                        </p:attrNameLst>
                                      </p:cBhvr>
                                      <p:to>
                                        <p:strVal val="visible"/>
                                      </p:to>
                                    </p:set>
                                    <p:animEffect transition="in" filter="blinds(horizontal)">
                                      <p:cBhvr>
                                        <p:cTn id="52" dur="500"/>
                                        <p:tgtEl>
                                          <p:spTgt spid="3522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p:cNvSpPr>
          <p:nvPr>
            <p:ph type="title"/>
          </p:nvPr>
        </p:nvSpPr>
        <p:spPr/>
        <p:txBody>
          <a:bodyPr/>
          <a:lstStyle/>
          <a:p>
            <a:pPr eaLnBrk="1" hangingPunct="1"/>
            <a:r>
              <a:rPr lang="en-US" altLang="zh-CN"/>
              <a:t>⒉ </a:t>
            </a:r>
            <a:r>
              <a:rPr lang="zh-CN" altLang="en-US"/>
              <a:t>数据结构</a:t>
            </a:r>
            <a:endParaRPr lang="zh-CN" altLang="en-US"/>
          </a:p>
        </p:txBody>
      </p:sp>
      <p:sp>
        <p:nvSpPr>
          <p:cNvPr id="32771" name="Rectangle 3"/>
          <p:cNvSpPr>
            <a:spLocks noGrp="1" noRot="1"/>
          </p:cNvSpPr>
          <p:nvPr>
            <p:ph idx="1"/>
          </p:nvPr>
        </p:nvSpPr>
        <p:spPr/>
        <p:txBody>
          <a:bodyPr/>
          <a:lstStyle/>
          <a:p>
            <a:pPr eaLnBrk="1" hangingPunct="1">
              <a:spcBef>
                <a:spcPct val="60000"/>
              </a:spcBef>
            </a:pPr>
            <a:r>
              <a:rPr lang="zh-CN" altLang="en-US" sz="2800"/>
              <a:t>数据结构反映了数据之间的组合关系。</a:t>
            </a:r>
            <a:endParaRPr lang="zh-CN" altLang="en-US" sz="2800"/>
          </a:p>
          <a:p>
            <a:pPr eaLnBrk="1" hangingPunct="1">
              <a:spcBef>
                <a:spcPct val="60000"/>
              </a:spcBef>
            </a:pPr>
            <a:r>
              <a:rPr lang="zh-CN" altLang="en-US" sz="2800"/>
              <a:t> 一个数据结构可以由若干个数据项组成，也可以由若干个数据结构组成，或由若干个数据项和数据结构混合组成。</a:t>
            </a:r>
            <a:endParaRPr lang="zh-CN" altLang="en-US" sz="2800"/>
          </a:p>
          <a:p>
            <a:pPr eaLnBrk="1" hangingPunct="1">
              <a:spcBef>
                <a:spcPct val="60000"/>
              </a:spcBef>
            </a:pPr>
            <a:r>
              <a:rPr lang="zh-CN" altLang="en-US" sz="2800"/>
              <a:t> 对数据结构的描述</a:t>
            </a:r>
            <a:endParaRPr lang="zh-CN" altLang="en-US" sz="2800"/>
          </a:p>
          <a:p>
            <a:pPr eaLnBrk="1" hangingPunct="1">
              <a:lnSpc>
                <a:spcPct val="90000"/>
              </a:lnSpc>
              <a:buFont typeface="Wingdings" panose="05000000000000000000" pitchFamily="2" charset="2"/>
              <a:buNone/>
            </a:pPr>
            <a:r>
              <a:rPr lang="zh-CN" altLang="en-US" sz="2800"/>
              <a:t>	</a:t>
            </a:r>
            <a:r>
              <a:rPr lang="zh-CN" altLang="en-US" sz="2800">
                <a:solidFill>
                  <a:srgbClr val="2355F3"/>
                </a:solidFill>
              </a:rPr>
              <a:t>数据结构描述＝｛数据结构名，含义说明，</a:t>
            </a:r>
            <a:endParaRPr lang="zh-CN" altLang="en-US" sz="2800">
              <a:solidFill>
                <a:srgbClr val="2355F3"/>
              </a:solidFill>
            </a:endParaRPr>
          </a:p>
          <a:p>
            <a:pPr eaLnBrk="1" hangingPunct="1">
              <a:lnSpc>
                <a:spcPct val="90000"/>
              </a:lnSpc>
              <a:buFont typeface="Wingdings" panose="05000000000000000000" pitchFamily="2" charset="2"/>
              <a:buNone/>
            </a:pPr>
            <a:r>
              <a:rPr lang="zh-CN" altLang="en-US" sz="2800">
                <a:solidFill>
                  <a:srgbClr val="2355F3"/>
                </a:solidFill>
              </a:rPr>
              <a:t>                               组成</a:t>
            </a:r>
            <a:r>
              <a:rPr lang="en-US" altLang="zh-CN" sz="2800">
                <a:solidFill>
                  <a:srgbClr val="2355F3"/>
                </a:solidFill>
              </a:rPr>
              <a:t>:</a:t>
            </a:r>
            <a:r>
              <a:rPr lang="zh-CN" altLang="en-US" sz="2800">
                <a:solidFill>
                  <a:srgbClr val="2355F3"/>
                </a:solidFill>
              </a:rPr>
              <a:t>｛数据项或数据结构｝｝</a:t>
            </a:r>
            <a:endParaRPr lang="zh-CN" altLang="en-US" sz="2800">
              <a:solidFill>
                <a:srgbClr val="2355F3"/>
              </a:solidFill>
            </a:endParaRPr>
          </a:p>
        </p:txBody>
      </p:sp>
      <p:sp>
        <p:nvSpPr>
          <p:cNvPr id="4" name="日期占位符 3"/>
          <p:cNvSpPr>
            <a:spLocks noGrp="1"/>
          </p:cNvSpPr>
          <p:nvPr>
            <p:ph type="dt" sz="quarter" idx="10"/>
          </p:nvPr>
        </p:nvSpPr>
        <p:spPr/>
        <p:txBody>
          <a:bodyPr/>
          <a:lstStyle/>
          <a:p>
            <a:pPr>
              <a:defRPr/>
            </a:pPr>
            <a:fld id="{4A832149-799D-45EC-B955-6757F6EBA33D}" type="datetime1">
              <a:rPr lang="zh-CN" altLang="en-US"/>
            </a:fld>
            <a:endParaRPr lang="en-US" altLang="zh-CN"/>
          </a:p>
        </p:txBody>
      </p:sp>
      <p:sp>
        <p:nvSpPr>
          <p:cNvPr id="327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p:cNvSpPr>
          <p:nvPr>
            <p:ph type="title"/>
          </p:nvPr>
        </p:nvSpPr>
        <p:spPr/>
        <p:txBody>
          <a:bodyPr/>
          <a:lstStyle/>
          <a:p>
            <a:pPr eaLnBrk="1" hangingPunct="1"/>
            <a:r>
              <a:rPr lang="en-US" altLang="zh-CN"/>
              <a:t>⒊ </a:t>
            </a:r>
            <a:r>
              <a:rPr lang="zh-CN" altLang="en-US"/>
              <a:t>数据流</a:t>
            </a:r>
            <a:endParaRPr lang="zh-CN" altLang="en-US"/>
          </a:p>
        </p:txBody>
      </p:sp>
      <p:sp>
        <p:nvSpPr>
          <p:cNvPr id="33795" name="Rectangle 3"/>
          <p:cNvSpPr>
            <a:spLocks noGrp="1" noRot="1"/>
          </p:cNvSpPr>
          <p:nvPr>
            <p:ph idx="1"/>
          </p:nvPr>
        </p:nvSpPr>
        <p:spPr>
          <a:xfrm>
            <a:off x="228600" y="1981200"/>
            <a:ext cx="8686800" cy="4114800"/>
          </a:xfrm>
        </p:spPr>
        <p:txBody>
          <a:bodyPr/>
          <a:lstStyle/>
          <a:p>
            <a:pPr eaLnBrk="1" hangingPunct="1">
              <a:lnSpc>
                <a:spcPct val="90000"/>
              </a:lnSpc>
            </a:pPr>
            <a:r>
              <a:rPr lang="en-US" altLang="zh-CN" sz="2400"/>
              <a:t> </a:t>
            </a:r>
            <a:r>
              <a:rPr lang="zh-CN" altLang="en-US" sz="2400"/>
              <a:t>数据流是数据结构在系统内传输的路径。</a:t>
            </a:r>
            <a:endParaRPr lang="zh-CN" altLang="en-US" sz="2400"/>
          </a:p>
          <a:p>
            <a:pPr eaLnBrk="1" hangingPunct="1">
              <a:lnSpc>
                <a:spcPct val="90000"/>
              </a:lnSpc>
              <a:spcBef>
                <a:spcPct val="60000"/>
              </a:spcBef>
            </a:pPr>
            <a:r>
              <a:rPr lang="zh-CN" altLang="en-US" sz="2400"/>
              <a:t> 对数据流的描述</a:t>
            </a:r>
            <a:endParaRPr lang="zh-CN" altLang="en-US" sz="2400"/>
          </a:p>
          <a:p>
            <a:pPr eaLnBrk="1" hangingPunct="1">
              <a:lnSpc>
                <a:spcPct val="90000"/>
              </a:lnSpc>
              <a:buFont typeface="Wingdings" panose="05000000000000000000" pitchFamily="2" charset="2"/>
              <a:buNone/>
            </a:pPr>
            <a:r>
              <a:rPr lang="zh-CN" altLang="en-US" sz="2400"/>
              <a:t>　</a:t>
            </a:r>
            <a:r>
              <a:rPr lang="zh-CN" altLang="en-US" sz="2400">
                <a:solidFill>
                  <a:srgbClr val="2355F3"/>
                </a:solidFill>
              </a:rPr>
              <a:t>数据流描述＝｛数据流名，说明，数据流来源，</a:t>
            </a:r>
            <a:endParaRPr lang="zh-CN" altLang="en-US" sz="2400">
              <a:solidFill>
                <a:srgbClr val="2355F3"/>
              </a:solidFill>
            </a:endParaRPr>
          </a:p>
          <a:p>
            <a:pPr eaLnBrk="1" hangingPunct="1">
              <a:lnSpc>
                <a:spcPct val="90000"/>
              </a:lnSpc>
              <a:buFont typeface="Wingdings" panose="05000000000000000000" pitchFamily="2" charset="2"/>
              <a:buNone/>
            </a:pPr>
            <a:r>
              <a:rPr lang="zh-CN" altLang="en-US" sz="2400">
                <a:solidFill>
                  <a:srgbClr val="2355F3"/>
                </a:solidFill>
              </a:rPr>
              <a:t>                          数据流去向，组成</a:t>
            </a:r>
            <a:r>
              <a:rPr lang="en-US" altLang="zh-CN" sz="2400">
                <a:solidFill>
                  <a:srgbClr val="2355F3"/>
                </a:solidFill>
              </a:rPr>
              <a:t>:</a:t>
            </a:r>
            <a:r>
              <a:rPr lang="zh-CN" altLang="en-US" sz="2400">
                <a:solidFill>
                  <a:srgbClr val="2355F3"/>
                </a:solidFill>
              </a:rPr>
              <a:t>｛数据结构｝，</a:t>
            </a:r>
            <a:endParaRPr lang="zh-CN" altLang="en-US" sz="2400">
              <a:solidFill>
                <a:srgbClr val="2355F3"/>
              </a:solidFill>
            </a:endParaRPr>
          </a:p>
          <a:p>
            <a:pPr eaLnBrk="1" hangingPunct="1">
              <a:lnSpc>
                <a:spcPct val="90000"/>
              </a:lnSpc>
              <a:buFont typeface="Wingdings" panose="05000000000000000000" pitchFamily="2" charset="2"/>
              <a:buNone/>
            </a:pPr>
            <a:r>
              <a:rPr lang="zh-CN" altLang="en-US" sz="2400">
                <a:solidFill>
                  <a:srgbClr val="2355F3"/>
                </a:solidFill>
              </a:rPr>
              <a:t>                          平均流量，高峰期流量｝</a:t>
            </a:r>
            <a:endParaRPr lang="zh-CN" altLang="en-US" sz="2400">
              <a:solidFill>
                <a:srgbClr val="2355F3"/>
              </a:solidFill>
            </a:endParaRPr>
          </a:p>
          <a:p>
            <a:pPr lvl="1" eaLnBrk="1" hangingPunct="1">
              <a:lnSpc>
                <a:spcPct val="90000"/>
              </a:lnSpc>
            </a:pPr>
            <a:r>
              <a:rPr lang="zh-CN" altLang="en-US"/>
              <a:t>数据流来源是说明该数据流来自哪个过程</a:t>
            </a:r>
            <a:endParaRPr lang="zh-CN" altLang="en-US"/>
          </a:p>
          <a:p>
            <a:pPr lvl="1" eaLnBrk="1" hangingPunct="1">
              <a:lnSpc>
                <a:spcPct val="90000"/>
              </a:lnSpc>
            </a:pPr>
            <a:r>
              <a:rPr lang="zh-CN" altLang="en-US"/>
              <a:t>数据流去向是说明该数据流将到哪个过程去</a:t>
            </a:r>
            <a:endParaRPr lang="zh-CN" altLang="en-US"/>
          </a:p>
          <a:p>
            <a:pPr lvl="1" eaLnBrk="1" hangingPunct="1">
              <a:lnSpc>
                <a:spcPct val="90000"/>
              </a:lnSpc>
            </a:pPr>
            <a:r>
              <a:rPr lang="zh-CN" altLang="en-US"/>
              <a:t>平均流量是指在单位时间（每天、每周、每月等）里的传输次数</a:t>
            </a:r>
            <a:endParaRPr lang="zh-CN" altLang="en-US"/>
          </a:p>
          <a:p>
            <a:pPr lvl="1" eaLnBrk="1" hangingPunct="1">
              <a:lnSpc>
                <a:spcPct val="90000"/>
              </a:lnSpc>
            </a:pPr>
            <a:r>
              <a:rPr lang="zh-CN" altLang="en-US"/>
              <a:t>高峰期流量则是指在高峰时期的数据流量</a:t>
            </a:r>
            <a:endParaRPr lang="zh-CN" altLang="en-US" sz="2000"/>
          </a:p>
        </p:txBody>
      </p:sp>
      <p:sp>
        <p:nvSpPr>
          <p:cNvPr id="4" name="日期占位符 3"/>
          <p:cNvSpPr>
            <a:spLocks noGrp="1"/>
          </p:cNvSpPr>
          <p:nvPr>
            <p:ph type="dt" sz="quarter" idx="10"/>
          </p:nvPr>
        </p:nvSpPr>
        <p:spPr/>
        <p:txBody>
          <a:bodyPr/>
          <a:lstStyle/>
          <a:p>
            <a:pPr>
              <a:defRPr/>
            </a:pPr>
            <a:fld id="{23F72417-AA8A-4212-8B06-A404075EF9B8}" type="datetime1">
              <a:rPr lang="zh-CN" altLang="en-US"/>
            </a:fld>
            <a:endParaRPr lang="en-US" altLang="zh-CN"/>
          </a:p>
        </p:txBody>
      </p:sp>
      <p:sp>
        <p:nvSpPr>
          <p:cNvPr id="337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p:cNvSpPr>
          <p:nvPr>
            <p:ph type="title"/>
          </p:nvPr>
        </p:nvSpPr>
        <p:spPr/>
        <p:txBody>
          <a:bodyPr/>
          <a:lstStyle/>
          <a:p>
            <a:pPr eaLnBrk="1" hangingPunct="1"/>
            <a:r>
              <a:rPr lang="en-US" altLang="zh-CN"/>
              <a:t>⒋ </a:t>
            </a:r>
            <a:r>
              <a:rPr lang="zh-CN" altLang="en-US"/>
              <a:t>数据存储</a:t>
            </a:r>
            <a:endParaRPr lang="zh-CN" altLang="en-US"/>
          </a:p>
        </p:txBody>
      </p:sp>
      <p:sp>
        <p:nvSpPr>
          <p:cNvPr id="34819" name="Rectangle 3"/>
          <p:cNvSpPr>
            <a:spLocks noGrp="1" noRot="1"/>
          </p:cNvSpPr>
          <p:nvPr>
            <p:ph idx="1"/>
          </p:nvPr>
        </p:nvSpPr>
        <p:spPr>
          <a:xfrm>
            <a:off x="304800" y="2017713"/>
            <a:ext cx="8650288" cy="4114800"/>
          </a:xfrm>
        </p:spPr>
        <p:txBody>
          <a:bodyPr/>
          <a:lstStyle/>
          <a:p>
            <a:pPr eaLnBrk="1" hangingPunct="1">
              <a:lnSpc>
                <a:spcPct val="90000"/>
              </a:lnSpc>
            </a:pPr>
            <a:r>
              <a:rPr lang="zh-CN" altLang="en-US" sz="2400"/>
              <a:t>数据存储是数据结构停留或保存的地方，也是数据流的来源和去向之一。</a:t>
            </a:r>
            <a:endParaRPr lang="zh-CN" altLang="en-US" sz="2400"/>
          </a:p>
          <a:p>
            <a:pPr eaLnBrk="1" hangingPunct="1">
              <a:lnSpc>
                <a:spcPct val="90000"/>
              </a:lnSpc>
            </a:pPr>
            <a:r>
              <a:rPr lang="zh-CN" altLang="en-US" sz="2400"/>
              <a:t>对数据存储的描述</a:t>
            </a:r>
            <a:endParaRPr lang="zh-CN" altLang="en-US" sz="2400"/>
          </a:p>
          <a:p>
            <a:pPr eaLnBrk="1" hangingPunct="1">
              <a:lnSpc>
                <a:spcPct val="90000"/>
              </a:lnSpc>
              <a:buFont typeface="Wingdings" panose="05000000000000000000" pitchFamily="2" charset="2"/>
              <a:buNone/>
            </a:pPr>
            <a:r>
              <a:rPr lang="zh-CN" altLang="en-US" sz="2400"/>
              <a:t>　</a:t>
            </a:r>
            <a:r>
              <a:rPr lang="zh-CN" altLang="en-US" sz="2000">
                <a:solidFill>
                  <a:srgbClr val="2355F3"/>
                </a:solidFill>
              </a:rPr>
              <a:t>数据存储描述＝｛数据存储名，说明，编号，</a:t>
            </a:r>
            <a:endParaRPr lang="zh-CN" altLang="en-US" sz="2000">
              <a:solidFill>
                <a:srgbClr val="2355F3"/>
              </a:solidFill>
            </a:endParaRPr>
          </a:p>
          <a:p>
            <a:pPr eaLnBrk="1" hangingPunct="1">
              <a:lnSpc>
                <a:spcPct val="90000"/>
              </a:lnSpc>
              <a:buFont typeface="Wingdings" panose="05000000000000000000" pitchFamily="2" charset="2"/>
              <a:buNone/>
            </a:pPr>
            <a:r>
              <a:rPr lang="zh-CN" altLang="en-US" sz="2000">
                <a:solidFill>
                  <a:srgbClr val="2355F3"/>
                </a:solidFill>
              </a:rPr>
              <a:t>                            流入的数据流 ，流出的数据流 ，</a:t>
            </a:r>
            <a:endParaRPr lang="zh-CN" altLang="en-US" sz="2000">
              <a:solidFill>
                <a:srgbClr val="2355F3"/>
              </a:solidFill>
            </a:endParaRPr>
          </a:p>
          <a:p>
            <a:pPr eaLnBrk="1" hangingPunct="1">
              <a:lnSpc>
                <a:spcPct val="90000"/>
              </a:lnSpc>
              <a:buFont typeface="Wingdings" panose="05000000000000000000" pitchFamily="2" charset="2"/>
              <a:buNone/>
            </a:pPr>
            <a:r>
              <a:rPr lang="zh-CN" altLang="en-US" sz="2000">
                <a:solidFill>
                  <a:srgbClr val="2355F3"/>
                </a:solidFill>
              </a:rPr>
              <a:t>                            组成</a:t>
            </a:r>
            <a:r>
              <a:rPr lang="en-US" altLang="zh-CN" sz="2000">
                <a:solidFill>
                  <a:srgbClr val="2355F3"/>
                </a:solidFill>
              </a:rPr>
              <a:t>:</a:t>
            </a:r>
            <a:r>
              <a:rPr lang="zh-CN" altLang="en-US" sz="2000">
                <a:solidFill>
                  <a:srgbClr val="2355F3"/>
                </a:solidFill>
              </a:rPr>
              <a:t>｛数据结构｝，数据量，存取方式｝</a:t>
            </a:r>
            <a:endParaRPr lang="zh-CN" altLang="en-US" sz="2000"/>
          </a:p>
          <a:p>
            <a:pPr lvl="1" eaLnBrk="1" hangingPunct="1">
              <a:lnSpc>
                <a:spcPct val="90000"/>
              </a:lnSpc>
            </a:pPr>
            <a:r>
              <a:rPr lang="zh-CN" altLang="en-US" sz="2000"/>
              <a:t>流入的数据流：指出数据来源</a:t>
            </a:r>
            <a:endParaRPr lang="zh-CN" altLang="en-US" sz="2000"/>
          </a:p>
          <a:p>
            <a:pPr lvl="1" eaLnBrk="1" hangingPunct="1">
              <a:lnSpc>
                <a:spcPct val="90000"/>
              </a:lnSpc>
            </a:pPr>
            <a:r>
              <a:rPr lang="zh-CN" altLang="en-US" sz="2000"/>
              <a:t>流出的数据流：指出数据去向</a:t>
            </a:r>
            <a:endParaRPr lang="zh-CN" altLang="en-US" sz="2000"/>
          </a:p>
          <a:p>
            <a:pPr lvl="1" eaLnBrk="1" hangingPunct="1">
              <a:lnSpc>
                <a:spcPct val="90000"/>
              </a:lnSpc>
            </a:pPr>
            <a:r>
              <a:rPr lang="zh-CN" altLang="en-US" sz="2000"/>
              <a:t>数据量：每次存取多少数据，每天（或每小时、每周等）存取几次等信息</a:t>
            </a:r>
            <a:endParaRPr lang="zh-CN" altLang="en-US" sz="2000"/>
          </a:p>
          <a:p>
            <a:pPr lvl="1" eaLnBrk="1" hangingPunct="1">
              <a:lnSpc>
                <a:spcPct val="90000"/>
              </a:lnSpc>
            </a:pPr>
            <a:r>
              <a:rPr lang="zh-CN" altLang="en-US" sz="2000"/>
              <a:t>存取方法：批处理 </a:t>
            </a:r>
            <a:r>
              <a:rPr lang="en-US" altLang="zh-CN" sz="2000"/>
              <a:t>/ </a:t>
            </a:r>
            <a:r>
              <a:rPr lang="zh-CN" altLang="en-US" sz="2000"/>
              <a:t>联机处理；检索 </a:t>
            </a:r>
            <a:r>
              <a:rPr lang="en-US" altLang="zh-CN" sz="2000"/>
              <a:t>/ </a:t>
            </a:r>
            <a:r>
              <a:rPr lang="zh-CN" altLang="en-US" sz="2000"/>
              <a:t>更新；顺序检索 </a:t>
            </a:r>
            <a:r>
              <a:rPr lang="en-US" altLang="zh-CN" sz="2000"/>
              <a:t>/ </a:t>
            </a:r>
            <a:r>
              <a:rPr lang="zh-CN" altLang="en-US" sz="2000"/>
              <a:t>随机检索</a:t>
            </a:r>
            <a:endParaRPr lang="zh-CN" altLang="en-US" sz="2000"/>
          </a:p>
        </p:txBody>
      </p:sp>
      <p:sp>
        <p:nvSpPr>
          <p:cNvPr id="4" name="日期占位符 3"/>
          <p:cNvSpPr>
            <a:spLocks noGrp="1"/>
          </p:cNvSpPr>
          <p:nvPr>
            <p:ph type="dt" sz="quarter" idx="10"/>
          </p:nvPr>
        </p:nvSpPr>
        <p:spPr/>
        <p:txBody>
          <a:bodyPr/>
          <a:lstStyle/>
          <a:p>
            <a:pPr>
              <a:defRPr/>
            </a:pPr>
            <a:fld id="{C978E1B0-257F-4B9B-81EE-291B1FAC901F}" type="datetime1">
              <a:rPr lang="zh-CN" altLang="en-US"/>
            </a:fld>
            <a:endParaRPr lang="en-US" altLang="zh-CN"/>
          </a:p>
        </p:txBody>
      </p:sp>
      <p:sp>
        <p:nvSpPr>
          <p:cNvPr id="348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p:cNvSpPr>
          <p:nvPr>
            <p:ph type="title"/>
          </p:nvPr>
        </p:nvSpPr>
        <p:spPr/>
        <p:txBody>
          <a:bodyPr/>
          <a:lstStyle/>
          <a:p>
            <a:pPr eaLnBrk="1" hangingPunct="1"/>
            <a:r>
              <a:rPr lang="en-US" altLang="zh-CN"/>
              <a:t>⒌ </a:t>
            </a:r>
            <a:r>
              <a:rPr lang="zh-CN" altLang="en-US"/>
              <a:t>处理过程</a:t>
            </a:r>
            <a:endParaRPr lang="zh-CN" altLang="en-US"/>
          </a:p>
        </p:txBody>
      </p:sp>
      <p:sp>
        <p:nvSpPr>
          <p:cNvPr id="35843" name="Rectangle 3"/>
          <p:cNvSpPr>
            <a:spLocks noGrp="1" noRot="1"/>
          </p:cNvSpPr>
          <p:nvPr>
            <p:ph idx="1"/>
          </p:nvPr>
        </p:nvSpPr>
        <p:spPr>
          <a:xfrm>
            <a:off x="304800" y="1905000"/>
            <a:ext cx="8839200" cy="4403725"/>
          </a:xfrm>
        </p:spPr>
        <p:txBody>
          <a:bodyPr/>
          <a:lstStyle/>
          <a:p>
            <a:pPr eaLnBrk="1" hangingPunct="1">
              <a:spcBef>
                <a:spcPct val="0"/>
              </a:spcBef>
            </a:pPr>
            <a:r>
              <a:rPr lang="zh-CN" altLang="en-US" sz="2400"/>
              <a:t>处理过程的具体处理逻辑一般用判定表或判定树来描述。数据字典中只需要描述处理过程的说明性信息</a:t>
            </a:r>
            <a:endParaRPr lang="zh-CN" altLang="en-US" sz="2400"/>
          </a:p>
          <a:p>
            <a:pPr eaLnBrk="1" hangingPunct="1">
              <a:spcBef>
                <a:spcPct val="0"/>
              </a:spcBef>
            </a:pPr>
            <a:r>
              <a:rPr lang="zh-CN" altLang="en-US" sz="2400"/>
              <a:t>处理过程说明性信息的描述</a:t>
            </a:r>
            <a:endParaRPr lang="zh-CN" altLang="en-US" sz="2400"/>
          </a:p>
          <a:p>
            <a:pPr eaLnBrk="1" hangingPunct="1">
              <a:spcBef>
                <a:spcPct val="0"/>
              </a:spcBef>
              <a:buFont typeface="Wingdings" panose="05000000000000000000" pitchFamily="2" charset="2"/>
              <a:buNone/>
            </a:pPr>
            <a:r>
              <a:rPr lang="zh-CN" altLang="en-US" sz="2400"/>
              <a:t>　</a:t>
            </a:r>
            <a:r>
              <a:rPr lang="zh-CN" altLang="en-US" sz="2400">
                <a:solidFill>
                  <a:srgbClr val="2355F3"/>
                </a:solidFill>
              </a:rPr>
              <a:t>处理过程描述＝｛处理过程名，说明，</a:t>
            </a:r>
            <a:endParaRPr lang="zh-CN" altLang="en-US" sz="2400">
              <a:solidFill>
                <a:srgbClr val="2355F3"/>
              </a:solidFill>
            </a:endParaRPr>
          </a:p>
          <a:p>
            <a:pPr eaLnBrk="1" hangingPunct="1">
              <a:spcBef>
                <a:spcPct val="0"/>
              </a:spcBef>
              <a:buFont typeface="Wingdings" panose="05000000000000000000" pitchFamily="2" charset="2"/>
              <a:buNone/>
            </a:pPr>
            <a:r>
              <a:rPr lang="zh-CN" altLang="en-US" sz="2400">
                <a:solidFill>
                  <a:srgbClr val="2355F3"/>
                </a:solidFill>
              </a:rPr>
              <a:t>                      输入</a:t>
            </a:r>
            <a:r>
              <a:rPr lang="en-US" altLang="zh-CN" sz="2400">
                <a:solidFill>
                  <a:srgbClr val="2355F3"/>
                </a:solidFill>
              </a:rPr>
              <a:t>:</a:t>
            </a:r>
            <a:r>
              <a:rPr lang="zh-CN" altLang="en-US" sz="2400">
                <a:solidFill>
                  <a:srgbClr val="2355F3"/>
                </a:solidFill>
              </a:rPr>
              <a:t>｛数据流｝，输出</a:t>
            </a:r>
            <a:r>
              <a:rPr lang="en-US" altLang="zh-CN" sz="2400">
                <a:solidFill>
                  <a:srgbClr val="2355F3"/>
                </a:solidFill>
              </a:rPr>
              <a:t>:</a:t>
            </a:r>
            <a:r>
              <a:rPr lang="zh-CN" altLang="en-US" sz="2400">
                <a:solidFill>
                  <a:srgbClr val="2355F3"/>
                </a:solidFill>
              </a:rPr>
              <a:t>｛数据流｝，</a:t>
            </a:r>
            <a:endParaRPr lang="zh-CN" altLang="en-US" sz="2400">
              <a:solidFill>
                <a:srgbClr val="2355F3"/>
              </a:solidFill>
            </a:endParaRPr>
          </a:p>
          <a:p>
            <a:pPr eaLnBrk="1" hangingPunct="1">
              <a:spcBef>
                <a:spcPct val="0"/>
              </a:spcBef>
              <a:buFont typeface="Wingdings" panose="05000000000000000000" pitchFamily="2" charset="2"/>
              <a:buNone/>
            </a:pPr>
            <a:r>
              <a:rPr lang="zh-CN" altLang="en-US" sz="2400">
                <a:solidFill>
                  <a:srgbClr val="2355F3"/>
                </a:solidFill>
              </a:rPr>
              <a:t>                      处理</a:t>
            </a:r>
            <a:r>
              <a:rPr lang="en-US" altLang="zh-CN" sz="2400">
                <a:solidFill>
                  <a:srgbClr val="2355F3"/>
                </a:solidFill>
              </a:rPr>
              <a:t>:</a:t>
            </a:r>
            <a:r>
              <a:rPr lang="zh-CN" altLang="en-US" sz="2400">
                <a:solidFill>
                  <a:srgbClr val="2355F3"/>
                </a:solidFill>
              </a:rPr>
              <a:t>｛简要说明｝｝</a:t>
            </a:r>
            <a:endParaRPr lang="zh-CN" altLang="en-US" sz="2400">
              <a:solidFill>
                <a:srgbClr val="2355F3"/>
              </a:solidFill>
            </a:endParaRPr>
          </a:p>
          <a:p>
            <a:pPr lvl="1" eaLnBrk="1" hangingPunct="1">
              <a:spcBef>
                <a:spcPct val="0"/>
              </a:spcBef>
            </a:pPr>
            <a:r>
              <a:rPr lang="zh-CN" altLang="en-US"/>
              <a:t>简要说明：主要说明该处理过程的功能及处理要求</a:t>
            </a:r>
            <a:endParaRPr lang="zh-CN" altLang="en-US"/>
          </a:p>
          <a:p>
            <a:pPr lvl="2" eaLnBrk="1" hangingPunct="1">
              <a:spcBef>
                <a:spcPct val="0"/>
              </a:spcBef>
            </a:pPr>
            <a:r>
              <a:rPr lang="zh-CN" altLang="en-US"/>
              <a:t>功能：该处理过程用来做什么</a:t>
            </a:r>
            <a:endParaRPr lang="zh-CN" altLang="en-US"/>
          </a:p>
          <a:p>
            <a:pPr lvl="2" eaLnBrk="1" hangingPunct="1">
              <a:spcBef>
                <a:spcPct val="0"/>
              </a:spcBef>
            </a:pPr>
            <a:r>
              <a:rPr lang="zh-CN" altLang="en-US"/>
              <a:t>处理要求：处理频度要求（如单位时间里处理多少事务，多少数据量）；响应时间要求等</a:t>
            </a:r>
            <a:endParaRPr lang="zh-CN" altLang="en-US"/>
          </a:p>
          <a:p>
            <a:pPr lvl="2" eaLnBrk="1" hangingPunct="1">
              <a:spcBef>
                <a:spcPct val="0"/>
              </a:spcBef>
            </a:pPr>
            <a:r>
              <a:rPr lang="zh-CN" altLang="en-US"/>
              <a:t>处理要求是后面物理设计的输入及性能评价的标准</a:t>
            </a:r>
            <a:endParaRPr lang="zh-CN" altLang="en-US"/>
          </a:p>
        </p:txBody>
      </p:sp>
      <p:sp>
        <p:nvSpPr>
          <p:cNvPr id="4" name="日期占位符 3"/>
          <p:cNvSpPr>
            <a:spLocks noGrp="1"/>
          </p:cNvSpPr>
          <p:nvPr>
            <p:ph type="dt" sz="quarter" idx="10"/>
          </p:nvPr>
        </p:nvSpPr>
        <p:spPr/>
        <p:txBody>
          <a:bodyPr/>
          <a:lstStyle/>
          <a:p>
            <a:pPr>
              <a:defRPr/>
            </a:pPr>
            <a:fld id="{3A7A2343-B99F-4EFF-80CD-5C5D751B6F10}" type="datetime1">
              <a:rPr lang="zh-CN" altLang="en-US"/>
            </a:fld>
            <a:endParaRPr lang="en-US" altLang="zh-CN"/>
          </a:p>
        </p:txBody>
      </p:sp>
      <p:sp>
        <p:nvSpPr>
          <p:cNvPr id="358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p:cNvSpPr>
          <p:nvPr>
            <p:ph type="title"/>
          </p:nvPr>
        </p:nvSpPr>
        <p:spPr/>
        <p:txBody>
          <a:bodyPr/>
          <a:lstStyle/>
          <a:p>
            <a:pPr eaLnBrk="1" hangingPunct="1"/>
            <a:r>
              <a:rPr lang="zh-CN" altLang="en-US"/>
              <a:t>第七章  数据库设计</a:t>
            </a:r>
            <a:endParaRPr lang="zh-CN" altLang="en-US"/>
          </a:p>
        </p:txBody>
      </p:sp>
      <p:sp>
        <p:nvSpPr>
          <p:cNvPr id="36867"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7.1  </a:t>
            </a:r>
            <a:r>
              <a:rPr lang="zh-CN" altLang="en-US" sz="2800"/>
              <a:t>数据库设计概述</a:t>
            </a:r>
            <a:endParaRPr lang="zh-CN" altLang="en-US" sz="2800"/>
          </a:p>
          <a:p>
            <a:pPr eaLnBrk="1" hangingPunct="1">
              <a:lnSpc>
                <a:spcPct val="90000"/>
              </a:lnSpc>
              <a:buFont typeface="Wingdings" panose="05000000000000000000" pitchFamily="2" charset="2"/>
              <a:buNone/>
            </a:pPr>
            <a:r>
              <a:rPr lang="en-US" altLang="zh-CN" sz="2800"/>
              <a:t>7.2  </a:t>
            </a:r>
            <a:r>
              <a:rPr lang="zh-CN" altLang="en-US" sz="2800"/>
              <a:t>需求分析</a:t>
            </a:r>
            <a:endParaRPr lang="zh-CN" altLang="en-US" sz="2800"/>
          </a:p>
          <a:p>
            <a:pPr eaLnBrk="1" hangingPunct="1">
              <a:lnSpc>
                <a:spcPct val="90000"/>
              </a:lnSpc>
              <a:buFont typeface="Wingdings" panose="05000000000000000000" pitchFamily="2" charset="2"/>
              <a:buNone/>
            </a:pPr>
            <a:r>
              <a:rPr lang="en-US" altLang="zh-CN" sz="2800">
                <a:solidFill>
                  <a:schemeClr val="tx2"/>
                </a:solidFill>
              </a:rPr>
              <a:t>7.3  </a:t>
            </a:r>
            <a:r>
              <a:rPr lang="zh-CN" altLang="en-US" sz="2800">
                <a:solidFill>
                  <a:schemeClr val="tx2"/>
                </a:solidFill>
              </a:rPr>
              <a:t>概念结构设计</a:t>
            </a:r>
            <a:endParaRPr lang="zh-CN" altLang="en-US" sz="2800">
              <a:solidFill>
                <a:schemeClr val="tx2"/>
              </a:solidFill>
            </a:endParaRPr>
          </a:p>
          <a:p>
            <a:pPr eaLnBrk="1" hangingPunct="1">
              <a:lnSpc>
                <a:spcPct val="90000"/>
              </a:lnSpc>
              <a:buFont typeface="Wingdings" panose="05000000000000000000" pitchFamily="2" charset="2"/>
              <a:buNone/>
            </a:pPr>
            <a:r>
              <a:rPr lang="en-US" altLang="zh-CN" sz="2800"/>
              <a:t>7.4  </a:t>
            </a:r>
            <a:r>
              <a:rPr lang="zh-CN" altLang="en-US" sz="2800"/>
              <a:t>逻辑结构设计</a:t>
            </a:r>
            <a:endParaRPr lang="zh-CN" altLang="en-US" sz="2800"/>
          </a:p>
          <a:p>
            <a:pPr eaLnBrk="1" hangingPunct="1">
              <a:lnSpc>
                <a:spcPct val="90000"/>
              </a:lnSpc>
              <a:buFont typeface="Wingdings" panose="05000000000000000000" pitchFamily="2" charset="2"/>
              <a:buNone/>
            </a:pPr>
            <a:r>
              <a:rPr lang="en-US" altLang="zh-CN" sz="2800"/>
              <a:t>7.5  </a:t>
            </a:r>
            <a:r>
              <a:rPr lang="zh-CN" altLang="en-US" sz="2800"/>
              <a:t>数据库的物理设计</a:t>
            </a:r>
            <a:endParaRPr lang="zh-CN" altLang="en-US" sz="2800"/>
          </a:p>
          <a:p>
            <a:pPr eaLnBrk="1" hangingPunct="1">
              <a:lnSpc>
                <a:spcPct val="90000"/>
              </a:lnSpc>
              <a:buFont typeface="Wingdings" panose="05000000000000000000" pitchFamily="2" charset="2"/>
              <a:buNone/>
            </a:pPr>
            <a:r>
              <a:rPr lang="en-US" altLang="zh-CN" sz="2800"/>
              <a:t>7.6  </a:t>
            </a:r>
            <a:r>
              <a:rPr lang="zh-CN" altLang="en-US" sz="2800"/>
              <a:t>数据库实施</a:t>
            </a:r>
            <a:endParaRPr lang="zh-CN" altLang="en-US" sz="2800"/>
          </a:p>
          <a:p>
            <a:pPr eaLnBrk="1" hangingPunct="1">
              <a:lnSpc>
                <a:spcPct val="90000"/>
              </a:lnSpc>
              <a:buFont typeface="Wingdings" panose="05000000000000000000" pitchFamily="2" charset="2"/>
              <a:buNone/>
            </a:pPr>
            <a:r>
              <a:rPr lang="en-US" altLang="zh-CN" sz="2800"/>
              <a:t>7.7  </a:t>
            </a:r>
            <a:r>
              <a:rPr lang="zh-CN" altLang="en-US" sz="2800"/>
              <a:t>数据库运行与维护</a:t>
            </a:r>
            <a:endParaRPr lang="zh-CN" altLang="en-US" sz="2800"/>
          </a:p>
          <a:p>
            <a:pPr eaLnBrk="1" hangingPunct="1">
              <a:lnSpc>
                <a:spcPct val="90000"/>
              </a:lnSpc>
              <a:buFont typeface="Wingdings" panose="05000000000000000000" pitchFamily="2" charset="2"/>
              <a:buNone/>
            </a:pPr>
            <a:r>
              <a:rPr lang="en-US" altLang="zh-CN" sz="2800"/>
              <a:t>7.8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929351B0-14A5-4655-ADFB-4B6FC0D6A699}" type="datetime1">
              <a:rPr lang="zh-CN" altLang="en-US"/>
            </a:fld>
            <a:endParaRPr lang="en-US" altLang="zh-CN"/>
          </a:p>
        </p:txBody>
      </p:sp>
      <p:sp>
        <p:nvSpPr>
          <p:cNvPr id="368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p:cNvSpPr>
          <p:nvPr>
            <p:ph type="title"/>
          </p:nvPr>
        </p:nvSpPr>
        <p:spPr/>
        <p:txBody>
          <a:bodyPr/>
          <a:lstStyle/>
          <a:p>
            <a:pPr eaLnBrk="1" hangingPunct="1"/>
            <a:r>
              <a:rPr lang="en-US" altLang="zh-CN"/>
              <a:t>7.3  </a:t>
            </a:r>
            <a:r>
              <a:rPr lang="zh-CN" altLang="en-US"/>
              <a:t>概念结构设计</a:t>
            </a:r>
            <a:endParaRPr lang="zh-CN" altLang="en-US"/>
          </a:p>
        </p:txBody>
      </p:sp>
      <p:sp>
        <p:nvSpPr>
          <p:cNvPr id="37891"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solidFill>
                  <a:schemeClr val="tx2"/>
                </a:solidFill>
              </a:rPr>
              <a:t>7.3.1  </a:t>
            </a:r>
            <a:r>
              <a:rPr lang="zh-CN" altLang="en-US">
                <a:solidFill>
                  <a:schemeClr val="tx2"/>
                </a:solidFill>
              </a:rPr>
              <a:t>概念结构设计概述</a:t>
            </a:r>
            <a:endParaRPr lang="zh-CN" altLang="en-US">
              <a:solidFill>
                <a:schemeClr val="tx2"/>
              </a:solidFill>
            </a:endParaRPr>
          </a:p>
          <a:p>
            <a:pPr eaLnBrk="1" hangingPunct="1">
              <a:lnSpc>
                <a:spcPct val="140000"/>
              </a:lnSpc>
              <a:buFont typeface="Wingdings" panose="05000000000000000000" pitchFamily="2" charset="2"/>
              <a:buNone/>
            </a:pPr>
            <a:r>
              <a:rPr lang="en-US" altLang="zh-CN"/>
              <a:t>7.3.2  </a:t>
            </a:r>
            <a:r>
              <a:rPr lang="zh-CN" altLang="en-US"/>
              <a:t>概念结构设计的方法与步骤</a:t>
            </a:r>
            <a:endParaRPr lang="zh-CN" altLang="en-US"/>
          </a:p>
          <a:p>
            <a:pPr eaLnBrk="1" hangingPunct="1">
              <a:lnSpc>
                <a:spcPct val="140000"/>
              </a:lnSpc>
              <a:buFont typeface="Wingdings" panose="05000000000000000000" pitchFamily="2" charset="2"/>
              <a:buNone/>
            </a:pPr>
            <a:r>
              <a:rPr lang="en-US" altLang="zh-CN"/>
              <a:t>7.3.3  </a:t>
            </a:r>
            <a:r>
              <a:rPr lang="zh-CN" altLang="en-US"/>
              <a:t>数据抽象与局部视图设计</a:t>
            </a:r>
            <a:endParaRPr lang="zh-CN" altLang="en-US"/>
          </a:p>
          <a:p>
            <a:pPr eaLnBrk="1" hangingPunct="1">
              <a:lnSpc>
                <a:spcPct val="140000"/>
              </a:lnSpc>
              <a:buFont typeface="Wingdings" panose="05000000000000000000" pitchFamily="2" charset="2"/>
              <a:buNone/>
            </a:pPr>
            <a:r>
              <a:rPr lang="en-US" altLang="zh-CN"/>
              <a:t>7.3.4  </a:t>
            </a:r>
            <a:r>
              <a:rPr lang="zh-CN" altLang="en-US"/>
              <a:t>视图的集成</a:t>
            </a:r>
            <a:endParaRPr lang="zh-CN" altLang="en-US"/>
          </a:p>
          <a:p>
            <a:pPr eaLnBrk="1" hangingPunct="1">
              <a:lnSpc>
                <a:spcPct val="140000"/>
              </a:lnSpc>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9A0713A0-2C2E-4C64-A4D4-EF7987611BB6}" type="datetime1">
              <a:rPr lang="zh-CN" altLang="en-US"/>
            </a:fld>
            <a:endParaRPr lang="en-US" altLang="zh-CN"/>
          </a:p>
        </p:txBody>
      </p:sp>
      <p:sp>
        <p:nvSpPr>
          <p:cNvPr id="378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p:cNvSpPr>
          <p:nvPr>
            <p:ph type="title"/>
          </p:nvPr>
        </p:nvSpPr>
        <p:spPr/>
        <p:txBody>
          <a:bodyPr/>
          <a:lstStyle/>
          <a:p>
            <a:pPr eaLnBrk="1" hangingPunct="1"/>
            <a:r>
              <a:rPr lang="en-US" altLang="zh-CN"/>
              <a:t>7.3.1  </a:t>
            </a:r>
            <a:r>
              <a:rPr lang="zh-CN" altLang="en-US"/>
              <a:t>概念结构</a:t>
            </a:r>
            <a:endParaRPr lang="zh-CN" altLang="en-US"/>
          </a:p>
        </p:txBody>
      </p:sp>
      <p:sp>
        <p:nvSpPr>
          <p:cNvPr id="475139" name="Rectangle 3"/>
          <p:cNvSpPr>
            <a:spLocks noGrp="1" noRot="1"/>
          </p:cNvSpPr>
          <p:nvPr>
            <p:ph idx="1"/>
          </p:nvPr>
        </p:nvSpPr>
        <p:spPr>
          <a:xfrm>
            <a:off x="250825" y="2133600"/>
            <a:ext cx="8497888" cy="3894138"/>
          </a:xfrm>
        </p:spPr>
        <p:txBody>
          <a:bodyPr/>
          <a:lstStyle/>
          <a:p>
            <a:pPr eaLnBrk="1" hangingPunct="1">
              <a:lnSpc>
                <a:spcPct val="90000"/>
              </a:lnSpc>
            </a:pPr>
            <a:r>
              <a:rPr lang="zh-CN" altLang="en-US" sz="3600"/>
              <a:t>什么是概念结构设计</a:t>
            </a:r>
            <a:endParaRPr lang="zh-CN" altLang="en-US" sz="3600"/>
          </a:p>
          <a:p>
            <a:pPr lvl="1" eaLnBrk="1" hangingPunct="1">
              <a:lnSpc>
                <a:spcPct val="90000"/>
              </a:lnSpc>
            </a:pPr>
            <a:r>
              <a:rPr lang="zh-CN" altLang="en-US"/>
              <a:t>需求分析阶段描述的用户应用需求是现实世界的具体需求</a:t>
            </a:r>
            <a:endParaRPr lang="zh-CN" altLang="en-US"/>
          </a:p>
          <a:p>
            <a:pPr lvl="1" eaLnBrk="1" hangingPunct="1">
              <a:lnSpc>
                <a:spcPct val="90000"/>
              </a:lnSpc>
            </a:pPr>
            <a:r>
              <a:rPr lang="zh-CN" altLang="en-US"/>
              <a:t>将需求分析得到的用户需求抽象为信息结构即概念模型的过程就是概念结构设计</a:t>
            </a:r>
            <a:endParaRPr lang="zh-CN" altLang="en-US"/>
          </a:p>
          <a:p>
            <a:pPr lvl="1" eaLnBrk="1" hangingPunct="1">
              <a:lnSpc>
                <a:spcPct val="90000"/>
              </a:lnSpc>
            </a:pPr>
            <a:r>
              <a:rPr lang="zh-CN" altLang="en-US"/>
              <a:t>概念结构是各种数据模型的共同基础，它比数据模型更独立于机器、更抽象，从而更加稳定。</a:t>
            </a:r>
            <a:endParaRPr lang="zh-CN" altLang="en-US"/>
          </a:p>
          <a:p>
            <a:pPr lvl="1" eaLnBrk="1" hangingPunct="1">
              <a:lnSpc>
                <a:spcPct val="90000"/>
              </a:lnSpc>
            </a:pPr>
            <a:r>
              <a:rPr lang="zh-CN" altLang="en-US"/>
              <a:t>概念结构设计是整个数据库设计的关键</a:t>
            </a:r>
            <a:endParaRPr lang="zh-CN" altLang="en-US"/>
          </a:p>
        </p:txBody>
      </p:sp>
      <p:sp>
        <p:nvSpPr>
          <p:cNvPr id="4" name="日期占位符 3"/>
          <p:cNvSpPr>
            <a:spLocks noGrp="1"/>
          </p:cNvSpPr>
          <p:nvPr>
            <p:ph type="dt" sz="quarter" idx="10"/>
          </p:nvPr>
        </p:nvSpPr>
        <p:spPr/>
        <p:txBody>
          <a:bodyPr/>
          <a:lstStyle/>
          <a:p>
            <a:pPr>
              <a:defRPr/>
            </a:pPr>
            <a:fld id="{E9193468-49D5-4EA8-B02D-E2FFF4DDAAC9}" type="datetime1">
              <a:rPr lang="zh-CN" altLang="en-US"/>
            </a:fld>
            <a:endParaRPr lang="en-US" altLang="zh-CN"/>
          </a:p>
        </p:txBody>
      </p:sp>
      <p:sp>
        <p:nvSpPr>
          <p:cNvPr id="389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5139">
                                            <p:txEl>
                                              <p:pRg st="1" end="1"/>
                                            </p:txEl>
                                          </p:spTgt>
                                        </p:tgtEl>
                                        <p:attrNameLst>
                                          <p:attrName>style.visibility</p:attrName>
                                        </p:attrNameLst>
                                      </p:cBhvr>
                                      <p:to>
                                        <p:strVal val="visible"/>
                                      </p:to>
                                    </p:set>
                                    <p:animEffect transition="in" filter="blinds(horizontal)">
                                      <p:cBhvr>
                                        <p:cTn id="7" dur="500"/>
                                        <p:tgtEl>
                                          <p:spTgt spid="4751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5139">
                                            <p:txEl>
                                              <p:pRg st="2" end="2"/>
                                            </p:txEl>
                                          </p:spTgt>
                                        </p:tgtEl>
                                        <p:attrNameLst>
                                          <p:attrName>style.visibility</p:attrName>
                                        </p:attrNameLst>
                                      </p:cBhvr>
                                      <p:to>
                                        <p:strVal val="visible"/>
                                      </p:to>
                                    </p:set>
                                    <p:animEffect transition="in" filter="blinds(horizontal)">
                                      <p:cBhvr>
                                        <p:cTn id="12" dur="500"/>
                                        <p:tgtEl>
                                          <p:spTgt spid="4751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5139">
                                            <p:txEl>
                                              <p:pRg st="3" end="3"/>
                                            </p:txEl>
                                          </p:spTgt>
                                        </p:tgtEl>
                                        <p:attrNameLst>
                                          <p:attrName>style.visibility</p:attrName>
                                        </p:attrNameLst>
                                      </p:cBhvr>
                                      <p:to>
                                        <p:strVal val="visible"/>
                                      </p:to>
                                    </p:set>
                                    <p:animEffect transition="in" filter="blinds(horizontal)">
                                      <p:cBhvr>
                                        <p:cTn id="17" dur="500"/>
                                        <p:tgtEl>
                                          <p:spTgt spid="4751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5139">
                                            <p:txEl>
                                              <p:pRg st="4" end="4"/>
                                            </p:txEl>
                                          </p:spTgt>
                                        </p:tgtEl>
                                        <p:attrNameLst>
                                          <p:attrName>style.visibility</p:attrName>
                                        </p:attrNameLst>
                                      </p:cBhvr>
                                      <p:to>
                                        <p:strVal val="visible"/>
                                      </p:to>
                                    </p:set>
                                    <p:animEffect transition="in" filter="blinds(horizontal)">
                                      <p:cBhvr>
                                        <p:cTn id="22" dur="500"/>
                                        <p:tgtEl>
                                          <p:spTgt spid="475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p:cNvSpPr>
          <p:nvPr>
            <p:ph type="title"/>
          </p:nvPr>
        </p:nvSpPr>
        <p:spPr/>
        <p:txBody>
          <a:bodyPr/>
          <a:lstStyle/>
          <a:p>
            <a:pPr eaLnBrk="1" hangingPunct="1"/>
            <a:r>
              <a:rPr lang="zh-CN" altLang="en-US"/>
              <a:t>概念结构（续）</a:t>
            </a:r>
            <a:endParaRPr lang="zh-CN" altLang="en-US"/>
          </a:p>
        </p:txBody>
      </p:sp>
      <p:sp>
        <p:nvSpPr>
          <p:cNvPr id="11" name="日期占位符 3"/>
          <p:cNvSpPr>
            <a:spLocks noGrp="1"/>
          </p:cNvSpPr>
          <p:nvPr>
            <p:ph type="dt" sz="quarter" idx="10"/>
          </p:nvPr>
        </p:nvSpPr>
        <p:spPr/>
        <p:txBody>
          <a:bodyPr/>
          <a:lstStyle/>
          <a:p>
            <a:pPr>
              <a:defRPr/>
            </a:pPr>
            <a:fld id="{924DF0A5-D2E4-4AB3-AFC4-750A09FD2047}" type="datetime1">
              <a:rPr lang="zh-CN" altLang="en-US"/>
            </a:fld>
            <a:endParaRPr lang="en-US" altLang="zh-CN"/>
          </a:p>
        </p:txBody>
      </p:sp>
      <p:sp>
        <p:nvSpPr>
          <p:cNvPr id="39940"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grpSp>
        <p:nvGrpSpPr>
          <p:cNvPr id="39941" name="Group 3"/>
          <p:cNvGrpSpPr/>
          <p:nvPr/>
        </p:nvGrpSpPr>
        <p:grpSpPr bwMode="auto">
          <a:xfrm>
            <a:off x="2057400" y="2209800"/>
            <a:ext cx="5867400" cy="3124200"/>
            <a:chOff x="2400" y="6840"/>
            <a:chExt cx="4440" cy="2760"/>
          </a:xfrm>
        </p:grpSpPr>
        <p:sp>
          <p:nvSpPr>
            <p:cNvPr id="39942" name="Text Box 4"/>
            <p:cNvSpPr txBox="1">
              <a:spLocks noChangeArrowheads="1"/>
            </p:cNvSpPr>
            <p:nvPr/>
          </p:nvSpPr>
          <p:spPr bwMode="auto">
            <a:xfrm>
              <a:off x="2400" y="6840"/>
              <a:ext cx="1440" cy="6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800" b="1"/>
                <a:t>现实世界</a:t>
              </a:r>
              <a:endParaRPr kumimoji="0" lang="zh-CN" altLang="en-US" sz="2800" b="1"/>
            </a:p>
          </p:txBody>
        </p:sp>
        <p:sp>
          <p:nvSpPr>
            <p:cNvPr id="39943" name="Text Box 5"/>
            <p:cNvSpPr txBox="1">
              <a:spLocks noChangeArrowheads="1"/>
            </p:cNvSpPr>
            <p:nvPr/>
          </p:nvSpPr>
          <p:spPr bwMode="auto">
            <a:xfrm>
              <a:off x="2400" y="9000"/>
              <a:ext cx="1440" cy="6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800" b="1"/>
                <a:t>机器世界</a:t>
              </a:r>
              <a:endParaRPr kumimoji="0" lang="zh-CN" altLang="en-US"/>
            </a:p>
          </p:txBody>
        </p:sp>
        <p:sp>
          <p:nvSpPr>
            <p:cNvPr id="39944" name="Text Box 6"/>
            <p:cNvSpPr txBox="1">
              <a:spLocks noChangeArrowheads="1"/>
            </p:cNvSpPr>
            <p:nvPr/>
          </p:nvSpPr>
          <p:spPr bwMode="auto">
            <a:xfrm>
              <a:off x="2400" y="7920"/>
              <a:ext cx="1440" cy="6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800" b="1"/>
                <a:t>信息世界</a:t>
              </a:r>
              <a:endParaRPr kumimoji="0" lang="zh-CN" altLang="en-US"/>
            </a:p>
          </p:txBody>
        </p:sp>
        <p:sp>
          <p:nvSpPr>
            <p:cNvPr id="39945" name="Line 7"/>
            <p:cNvSpPr>
              <a:spLocks noChangeShapeType="1"/>
            </p:cNvSpPr>
            <p:nvPr/>
          </p:nvSpPr>
          <p:spPr bwMode="auto">
            <a:xfrm>
              <a:off x="3000" y="7440"/>
              <a:ext cx="0" cy="4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46" name="Line 8"/>
            <p:cNvSpPr>
              <a:spLocks noChangeShapeType="1"/>
            </p:cNvSpPr>
            <p:nvPr/>
          </p:nvSpPr>
          <p:spPr bwMode="auto">
            <a:xfrm>
              <a:off x="3000" y="8520"/>
              <a:ext cx="0" cy="4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47" name="Text Box 9"/>
            <p:cNvSpPr txBox="1">
              <a:spLocks noChangeArrowheads="1"/>
            </p:cNvSpPr>
            <p:nvPr/>
          </p:nvSpPr>
          <p:spPr bwMode="auto">
            <a:xfrm>
              <a:off x="4800" y="6840"/>
              <a:ext cx="13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sz="2800" b="1"/>
                <a:t>需求分析</a:t>
              </a:r>
              <a:endParaRPr kumimoji="0" lang="zh-CN" altLang="en-US" b="1"/>
            </a:p>
          </p:txBody>
        </p:sp>
        <p:sp>
          <p:nvSpPr>
            <p:cNvPr id="39948" name="Text Box 10"/>
            <p:cNvSpPr txBox="1">
              <a:spLocks noChangeArrowheads="1"/>
            </p:cNvSpPr>
            <p:nvPr/>
          </p:nvSpPr>
          <p:spPr bwMode="auto">
            <a:xfrm>
              <a:off x="4800" y="7920"/>
              <a:ext cx="204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sz="2800" b="1"/>
                <a:t>概念结构设计</a:t>
              </a:r>
              <a:endParaRPr kumimoji="0" lang="zh-CN" altLang="en-US" b="1"/>
            </a:p>
          </p:txBody>
        </p:sp>
      </p:gr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p:cNvSpPr>
          <p:nvPr>
            <p:ph type="title"/>
          </p:nvPr>
        </p:nvSpPr>
        <p:spPr/>
        <p:txBody>
          <a:bodyPr/>
          <a:lstStyle/>
          <a:p>
            <a:pPr eaLnBrk="1" hangingPunct="1"/>
            <a:r>
              <a:rPr lang="zh-CN" altLang="en-US"/>
              <a:t>概念结构（续）</a:t>
            </a:r>
            <a:endParaRPr lang="zh-CN" altLang="en-US"/>
          </a:p>
        </p:txBody>
      </p:sp>
      <p:sp>
        <p:nvSpPr>
          <p:cNvPr id="477187" name="Rectangle 3"/>
          <p:cNvSpPr>
            <a:spLocks noGrp="1" noRot="1"/>
          </p:cNvSpPr>
          <p:nvPr>
            <p:ph idx="1"/>
          </p:nvPr>
        </p:nvSpPr>
        <p:spPr/>
        <p:txBody>
          <a:bodyPr/>
          <a:lstStyle/>
          <a:p>
            <a:pPr eaLnBrk="1" hangingPunct="1">
              <a:lnSpc>
                <a:spcPct val="110000"/>
              </a:lnSpc>
              <a:spcBef>
                <a:spcPct val="0"/>
              </a:spcBef>
            </a:pPr>
            <a:r>
              <a:rPr lang="zh-CN" altLang="en-US" sz="2800"/>
              <a:t>概念结构设计的特点</a:t>
            </a:r>
            <a:endParaRPr lang="zh-CN" altLang="en-US" sz="2800"/>
          </a:p>
          <a:p>
            <a:pPr eaLnBrk="1" hangingPunct="1">
              <a:lnSpc>
                <a:spcPct val="110000"/>
              </a:lnSpc>
              <a:spcBef>
                <a:spcPct val="0"/>
              </a:spcBef>
              <a:buFont typeface="Wingdings" panose="05000000000000000000" pitchFamily="2" charset="2"/>
              <a:buNone/>
            </a:pPr>
            <a:r>
              <a:rPr lang="zh-CN" altLang="en-US" sz="2400"/>
              <a:t>（</a:t>
            </a:r>
            <a:r>
              <a:rPr lang="en-US" altLang="zh-CN" sz="2400"/>
              <a:t>1</a:t>
            </a:r>
            <a:r>
              <a:rPr lang="zh-CN" altLang="en-US" sz="2400"/>
              <a:t>）能真实、充分地反映现实世界，包括事物和事物之间的联系，能满足用户对数据的处理要求。是对现实世界的一个真实模型。</a:t>
            </a:r>
            <a:endParaRPr lang="zh-CN" altLang="en-US" sz="2400"/>
          </a:p>
          <a:p>
            <a:pPr eaLnBrk="1" hangingPunct="1">
              <a:lnSpc>
                <a:spcPct val="110000"/>
              </a:lnSpc>
              <a:spcBef>
                <a:spcPct val="0"/>
              </a:spcBef>
              <a:buFont typeface="Wingdings" panose="05000000000000000000" pitchFamily="2" charset="2"/>
              <a:buNone/>
            </a:pPr>
            <a:r>
              <a:rPr lang="zh-CN" altLang="en-US" sz="2400"/>
              <a:t>（</a:t>
            </a:r>
            <a:r>
              <a:rPr lang="en-US" altLang="zh-CN" sz="2400"/>
              <a:t>2</a:t>
            </a:r>
            <a:r>
              <a:rPr lang="zh-CN" altLang="en-US" sz="2400"/>
              <a:t>）易于理解，从而可以用它和不熟悉计算机的用户交换意见，用户的积极参与是数据库的设计成功的关键。</a:t>
            </a:r>
            <a:endParaRPr lang="zh-CN" altLang="en-US" sz="2400"/>
          </a:p>
          <a:p>
            <a:pPr eaLnBrk="1" hangingPunct="1">
              <a:lnSpc>
                <a:spcPct val="110000"/>
              </a:lnSpc>
              <a:spcBef>
                <a:spcPct val="0"/>
              </a:spcBef>
              <a:buFont typeface="Wingdings" panose="05000000000000000000" pitchFamily="2" charset="2"/>
              <a:buNone/>
            </a:pPr>
            <a:r>
              <a:rPr lang="zh-CN" altLang="en-US" sz="2400"/>
              <a:t>（</a:t>
            </a:r>
            <a:r>
              <a:rPr lang="en-US" altLang="zh-CN" sz="2400"/>
              <a:t>3</a:t>
            </a:r>
            <a:r>
              <a:rPr lang="zh-CN" altLang="en-US" sz="2400"/>
              <a:t>）易于更改，当应用环境和应用要求改变时，容易对概念模型修改和扩充。</a:t>
            </a:r>
            <a:endParaRPr lang="zh-CN" altLang="en-US" sz="2400"/>
          </a:p>
          <a:p>
            <a:pPr eaLnBrk="1" hangingPunct="1">
              <a:lnSpc>
                <a:spcPct val="110000"/>
              </a:lnSpc>
              <a:spcBef>
                <a:spcPct val="0"/>
              </a:spcBef>
              <a:buFont typeface="Wingdings" panose="05000000000000000000" pitchFamily="2" charset="2"/>
              <a:buNone/>
            </a:pPr>
            <a:r>
              <a:rPr lang="zh-CN" altLang="en-US" sz="2400"/>
              <a:t>（</a:t>
            </a:r>
            <a:r>
              <a:rPr lang="en-US" altLang="zh-CN" sz="2400"/>
              <a:t>4</a:t>
            </a:r>
            <a:r>
              <a:rPr lang="zh-CN" altLang="en-US" sz="2400"/>
              <a:t>）易于向关系、网状、层次等各种数据模型转换。</a:t>
            </a:r>
            <a:endParaRPr lang="zh-CN" altLang="en-US" sz="2400"/>
          </a:p>
        </p:txBody>
      </p:sp>
      <p:sp>
        <p:nvSpPr>
          <p:cNvPr id="4" name="日期占位符 3"/>
          <p:cNvSpPr>
            <a:spLocks noGrp="1"/>
          </p:cNvSpPr>
          <p:nvPr>
            <p:ph type="dt" sz="quarter" idx="10"/>
          </p:nvPr>
        </p:nvSpPr>
        <p:spPr/>
        <p:txBody>
          <a:bodyPr/>
          <a:lstStyle/>
          <a:p>
            <a:pPr>
              <a:defRPr/>
            </a:pPr>
            <a:fld id="{03B5B001-6F1F-469D-9E88-6D348D589B9A}" type="datetime1">
              <a:rPr lang="zh-CN" altLang="en-US"/>
            </a:fld>
            <a:endParaRPr lang="en-US" altLang="zh-CN"/>
          </a:p>
        </p:txBody>
      </p:sp>
      <p:sp>
        <p:nvSpPr>
          <p:cNvPr id="409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7187">
                                            <p:txEl>
                                              <p:pRg st="1" end="1"/>
                                            </p:txEl>
                                          </p:spTgt>
                                        </p:tgtEl>
                                        <p:attrNameLst>
                                          <p:attrName>style.visibility</p:attrName>
                                        </p:attrNameLst>
                                      </p:cBhvr>
                                      <p:to>
                                        <p:strVal val="visible"/>
                                      </p:to>
                                    </p:set>
                                    <p:animEffect transition="in" filter="blinds(horizontal)">
                                      <p:cBhvr>
                                        <p:cTn id="7" dur="500"/>
                                        <p:tgtEl>
                                          <p:spTgt spid="4771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7187">
                                            <p:txEl>
                                              <p:pRg st="2" end="2"/>
                                            </p:txEl>
                                          </p:spTgt>
                                        </p:tgtEl>
                                        <p:attrNameLst>
                                          <p:attrName>style.visibility</p:attrName>
                                        </p:attrNameLst>
                                      </p:cBhvr>
                                      <p:to>
                                        <p:strVal val="visible"/>
                                      </p:to>
                                    </p:set>
                                    <p:animEffect transition="in" filter="blinds(horizontal)">
                                      <p:cBhvr>
                                        <p:cTn id="12" dur="500"/>
                                        <p:tgtEl>
                                          <p:spTgt spid="4771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7187">
                                            <p:txEl>
                                              <p:pRg st="3" end="3"/>
                                            </p:txEl>
                                          </p:spTgt>
                                        </p:tgtEl>
                                        <p:attrNameLst>
                                          <p:attrName>style.visibility</p:attrName>
                                        </p:attrNameLst>
                                      </p:cBhvr>
                                      <p:to>
                                        <p:strVal val="visible"/>
                                      </p:to>
                                    </p:set>
                                    <p:animEffect transition="in" filter="blinds(horizontal)">
                                      <p:cBhvr>
                                        <p:cTn id="17" dur="500"/>
                                        <p:tgtEl>
                                          <p:spTgt spid="4771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7187">
                                            <p:txEl>
                                              <p:pRg st="4" end="4"/>
                                            </p:txEl>
                                          </p:spTgt>
                                        </p:tgtEl>
                                        <p:attrNameLst>
                                          <p:attrName>style.visibility</p:attrName>
                                        </p:attrNameLst>
                                      </p:cBhvr>
                                      <p:to>
                                        <p:strVal val="visible"/>
                                      </p:to>
                                    </p:set>
                                    <p:animEffect transition="in" filter="blinds(horizontal)">
                                      <p:cBhvr>
                                        <p:cTn id="22" dur="500"/>
                                        <p:tgtEl>
                                          <p:spTgt spid="477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p:txBody>
          <a:bodyPr/>
          <a:lstStyle/>
          <a:p>
            <a:pPr eaLnBrk="1" hangingPunct="1"/>
            <a:r>
              <a:rPr lang="zh-CN" altLang="en-US"/>
              <a:t>概念结构（续）</a:t>
            </a:r>
            <a:endParaRPr lang="zh-CN" altLang="en-US"/>
          </a:p>
        </p:txBody>
      </p:sp>
      <p:sp>
        <p:nvSpPr>
          <p:cNvPr id="479235" name="Rectangle 3"/>
          <p:cNvSpPr>
            <a:spLocks noGrp="1" noRot="1"/>
          </p:cNvSpPr>
          <p:nvPr>
            <p:ph idx="1"/>
          </p:nvPr>
        </p:nvSpPr>
        <p:spPr/>
        <p:txBody>
          <a:bodyPr/>
          <a:lstStyle/>
          <a:p>
            <a:pPr eaLnBrk="1" hangingPunct="1"/>
            <a:r>
              <a:rPr lang="zh-CN" altLang="en-US" sz="3600"/>
              <a:t>描述概念模型的工具</a:t>
            </a:r>
            <a:endParaRPr lang="zh-CN" altLang="en-US" sz="3600"/>
          </a:p>
          <a:p>
            <a:pPr lvl="1" eaLnBrk="1" hangingPunct="1">
              <a:lnSpc>
                <a:spcPct val="180000"/>
              </a:lnSpc>
            </a:pPr>
            <a:r>
              <a:rPr lang="en-US" altLang="zh-CN"/>
              <a:t>E-R</a:t>
            </a:r>
            <a:r>
              <a:rPr lang="zh-CN" altLang="en-US"/>
              <a:t>模型</a:t>
            </a:r>
            <a:endParaRPr lang="zh-CN" altLang="en-US"/>
          </a:p>
        </p:txBody>
      </p:sp>
      <p:sp>
        <p:nvSpPr>
          <p:cNvPr id="4" name="日期占位符 3"/>
          <p:cNvSpPr>
            <a:spLocks noGrp="1"/>
          </p:cNvSpPr>
          <p:nvPr>
            <p:ph type="dt" sz="quarter" idx="10"/>
          </p:nvPr>
        </p:nvSpPr>
        <p:spPr/>
        <p:txBody>
          <a:bodyPr/>
          <a:lstStyle/>
          <a:p>
            <a:pPr>
              <a:defRPr/>
            </a:pPr>
            <a:fld id="{E81A2020-4A97-46E9-9A35-676E6E82AA81}" type="datetime1">
              <a:rPr lang="zh-CN" altLang="en-US"/>
            </a:fld>
            <a:endParaRPr lang="en-US" altLang="zh-CN"/>
          </a:p>
        </p:txBody>
      </p:sp>
      <p:sp>
        <p:nvSpPr>
          <p:cNvPr id="419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9235">
                                            <p:txEl>
                                              <p:pRg st="1" end="1"/>
                                            </p:txEl>
                                          </p:spTgt>
                                        </p:tgtEl>
                                        <p:attrNameLst>
                                          <p:attrName>style.visibility</p:attrName>
                                        </p:attrNameLst>
                                      </p:cBhvr>
                                      <p:to>
                                        <p:strVal val="visible"/>
                                      </p:to>
                                    </p:set>
                                    <p:animEffect transition="in" filter="blinds(horizontal)">
                                      <p:cBhvr>
                                        <p:cTn id="7" dur="500"/>
                                        <p:tgtEl>
                                          <p:spTgt spid="4792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A7E97206-2A1E-4CAE-A187-8058250B892C}"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
        <p:nvSpPr>
          <p:cNvPr id="31747" name="Rectangle 3"/>
          <p:cNvSpPr>
            <a:spLocks noChangeArrowheads="1"/>
          </p:cNvSpPr>
          <p:nvPr/>
        </p:nvSpPr>
        <p:spPr bwMode="auto">
          <a:xfrm>
            <a:off x="755650" y="990600"/>
            <a:ext cx="7924800"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zh-CN" altLang="en-US" sz="4800" b="1">
                <a:latin typeface="Arial Black" panose="020B0A04020102020204" pitchFamily="34" charset="0"/>
                <a:ea typeface="隶书" panose="02010509060101010101" pitchFamily="49" charset="-122"/>
              </a:rPr>
              <a:t>数据库系统概论</a:t>
            </a:r>
            <a:endParaRPr kumimoji="1" lang="zh-CN" altLang="en-US" sz="4800" b="1">
              <a:latin typeface="宋体" panose="02010600030101010101" pitchFamily="2" charset="-122"/>
            </a:endParaRPr>
          </a:p>
          <a:p>
            <a:pPr algn="ctr" eaLnBrk="1" hangingPunct="1">
              <a:spcBef>
                <a:spcPct val="0"/>
              </a:spcBef>
              <a:buClrTx/>
              <a:buSzTx/>
              <a:buFontTx/>
              <a:buNone/>
            </a:pPr>
            <a:r>
              <a:rPr kumimoji="1" lang="en-US" altLang="zh-CN" sz="3600" b="1">
                <a:latin typeface="Times New Roman" panose="02020603050405020304" pitchFamily="18" charset="0"/>
              </a:rPr>
              <a:t>An Introduction to Database System</a:t>
            </a:r>
            <a:endParaRPr kumimoji="1" lang="en-US" altLang="zh-CN" sz="3600" b="1">
              <a:latin typeface="Times New Roman" panose="02020603050405020304" pitchFamily="18" charset="0"/>
            </a:endParaRPr>
          </a:p>
          <a:p>
            <a:pPr algn="ctr" eaLnBrk="1" hangingPunct="1">
              <a:spcBef>
                <a:spcPct val="0"/>
              </a:spcBef>
              <a:buClrTx/>
              <a:buSzTx/>
              <a:buFontTx/>
              <a:buNone/>
            </a:pPr>
            <a:endParaRPr kumimoji="1" lang="en-US" altLang="zh-CN" sz="4400" b="1">
              <a:latin typeface="Times New Roman" panose="02020603050405020304" pitchFamily="18" charset="0"/>
            </a:endParaRPr>
          </a:p>
          <a:p>
            <a:pPr algn="ctr" eaLnBrk="1" hangingPunct="1">
              <a:spcBef>
                <a:spcPct val="0"/>
              </a:spcBef>
              <a:buClrTx/>
              <a:buSzTx/>
              <a:buFontTx/>
              <a:buNone/>
            </a:pPr>
            <a:r>
              <a:rPr kumimoji="1" lang="zh-CN" altLang="en-US" sz="4400" b="1">
                <a:solidFill>
                  <a:schemeClr val="tx2"/>
                </a:solidFill>
                <a:latin typeface="楷体_GB2312" pitchFamily="49" charset="-122"/>
                <a:ea typeface="楷体_GB2312" pitchFamily="49" charset="-122"/>
              </a:rPr>
              <a:t>第一章 绪论</a:t>
            </a:r>
            <a:endParaRPr kumimoji="1" lang="zh-CN" altLang="en-US" sz="4400" b="1">
              <a:solidFill>
                <a:schemeClr val="tx2"/>
              </a:solidFill>
              <a:latin typeface="楷体_GB2312" pitchFamily="49" charset="-122"/>
              <a:ea typeface="楷体_GB2312" pitchFamily="49" charset="-122"/>
            </a:endParaRPr>
          </a:p>
        </p:txBody>
      </p:sp>
    </p:spTree>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p:cNvSpPr>
          <p:nvPr>
            <p:ph type="title"/>
          </p:nvPr>
        </p:nvSpPr>
        <p:spPr/>
        <p:txBody>
          <a:bodyPr/>
          <a:lstStyle/>
          <a:p>
            <a:pPr eaLnBrk="1" hangingPunct="1"/>
            <a:r>
              <a:rPr lang="en-US" altLang="zh-CN"/>
              <a:t>1.3.1 </a:t>
            </a:r>
            <a:r>
              <a:rPr lang="zh-CN" altLang="en-US"/>
              <a:t>数据库系统的模式结构</a:t>
            </a:r>
            <a:endParaRPr lang="zh-CN" altLang="en-US" b="1">
              <a:solidFill>
                <a:schemeClr val="tx1"/>
              </a:solidFill>
            </a:endParaRPr>
          </a:p>
        </p:txBody>
      </p:sp>
      <p:sp>
        <p:nvSpPr>
          <p:cNvPr id="113667" name="Rectangle 3"/>
          <p:cNvSpPr>
            <a:spLocks noGrp="1"/>
          </p:cNvSpPr>
          <p:nvPr>
            <p:ph idx="1"/>
          </p:nvPr>
        </p:nvSpPr>
        <p:spPr/>
        <p:txBody>
          <a:bodyPr/>
          <a:lstStyle/>
          <a:p>
            <a:pPr algn="just" eaLnBrk="1" hangingPunct="1">
              <a:lnSpc>
                <a:spcPct val="130000"/>
              </a:lnSpc>
            </a:pPr>
            <a:r>
              <a:rPr lang="zh-CN" altLang="en-US"/>
              <a:t>数据库系统模式的概念</a:t>
            </a:r>
            <a:endParaRPr lang="zh-CN" altLang="en-US"/>
          </a:p>
          <a:p>
            <a:pPr algn="just" eaLnBrk="1" hangingPunct="1">
              <a:lnSpc>
                <a:spcPct val="140000"/>
              </a:lnSpc>
            </a:pPr>
            <a:r>
              <a:rPr lang="zh-CN" altLang="en-US">
                <a:solidFill>
                  <a:srgbClr val="00B050"/>
                </a:solidFill>
              </a:rPr>
              <a:t>数据库系统的三级模式结构</a:t>
            </a:r>
            <a:endParaRPr lang="zh-CN" altLang="en-US">
              <a:solidFill>
                <a:srgbClr val="00B050"/>
              </a:solidFill>
            </a:endParaRPr>
          </a:p>
          <a:p>
            <a:pPr algn="just" eaLnBrk="1" hangingPunct="1">
              <a:lnSpc>
                <a:spcPct val="130000"/>
              </a:lnSpc>
            </a:pPr>
            <a:r>
              <a:rPr lang="zh-CN" altLang="en-US"/>
              <a:t>数据库的二级映象功能与数据独立性</a:t>
            </a:r>
            <a:endParaRPr lang="zh-CN" altLang="en-US"/>
          </a:p>
          <a:p>
            <a:pPr algn="just" eaLnBrk="1" hangingPunct="1">
              <a:lnSpc>
                <a:spcPct val="130000"/>
              </a:lnSpc>
            </a:pPr>
            <a:r>
              <a:rPr lang="zh-CN" altLang="en-US"/>
              <a:t>小结</a:t>
            </a:r>
            <a:endParaRPr lang="zh-CN" altLang="en-US"/>
          </a:p>
          <a:p>
            <a:pPr eaLnBrk="1" hangingPunct="1">
              <a:lnSpc>
                <a:spcPct val="130000"/>
              </a:lnSpc>
            </a:pPr>
            <a:endParaRPr lang="en-US" altLang="zh-CN"/>
          </a:p>
        </p:txBody>
      </p:sp>
      <p:sp>
        <p:nvSpPr>
          <p:cNvPr id="11366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04F547F0-AA1C-4673-B507-D7390FDD9BD3}"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p:cNvSpPr>
          <p:nvPr>
            <p:ph type="title"/>
          </p:nvPr>
        </p:nvSpPr>
        <p:spPr/>
        <p:txBody>
          <a:bodyPr/>
          <a:lstStyle/>
          <a:p>
            <a:pPr eaLnBrk="1" hangingPunct="1"/>
            <a:r>
              <a:rPr lang="en-US" altLang="zh-CN"/>
              <a:t>7.3  </a:t>
            </a:r>
            <a:r>
              <a:rPr lang="zh-CN" altLang="en-US"/>
              <a:t>概念结构设计</a:t>
            </a:r>
            <a:endParaRPr lang="zh-CN" altLang="en-US"/>
          </a:p>
        </p:txBody>
      </p:sp>
      <p:sp>
        <p:nvSpPr>
          <p:cNvPr id="43011"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7.3.1  </a:t>
            </a:r>
            <a:r>
              <a:rPr lang="zh-CN" altLang="en-US"/>
              <a:t>概念结构设计概述</a:t>
            </a:r>
            <a:endParaRPr lang="zh-CN" altLang="en-US"/>
          </a:p>
          <a:p>
            <a:pPr eaLnBrk="1" hangingPunct="1">
              <a:lnSpc>
                <a:spcPct val="140000"/>
              </a:lnSpc>
              <a:buFont typeface="Wingdings" panose="05000000000000000000" pitchFamily="2" charset="2"/>
              <a:buNone/>
            </a:pPr>
            <a:r>
              <a:rPr lang="en-US" altLang="zh-CN">
                <a:solidFill>
                  <a:schemeClr val="tx2"/>
                </a:solidFill>
              </a:rPr>
              <a:t>7.3.2  </a:t>
            </a:r>
            <a:r>
              <a:rPr lang="zh-CN" altLang="en-US">
                <a:solidFill>
                  <a:schemeClr val="tx2"/>
                </a:solidFill>
              </a:rPr>
              <a:t>概念结构设计的方法与步骤</a:t>
            </a:r>
            <a:endParaRPr lang="zh-CN" altLang="en-US">
              <a:solidFill>
                <a:schemeClr val="tx2"/>
              </a:solidFill>
            </a:endParaRPr>
          </a:p>
          <a:p>
            <a:pPr eaLnBrk="1" hangingPunct="1">
              <a:lnSpc>
                <a:spcPct val="140000"/>
              </a:lnSpc>
              <a:buFont typeface="Wingdings" panose="05000000000000000000" pitchFamily="2" charset="2"/>
              <a:buNone/>
            </a:pPr>
            <a:r>
              <a:rPr lang="en-US" altLang="zh-CN"/>
              <a:t>7.3.3  </a:t>
            </a:r>
            <a:r>
              <a:rPr lang="zh-CN" altLang="en-US"/>
              <a:t>数据抽象与局部视图设计</a:t>
            </a:r>
            <a:endParaRPr lang="zh-CN" altLang="en-US"/>
          </a:p>
          <a:p>
            <a:pPr eaLnBrk="1" hangingPunct="1">
              <a:lnSpc>
                <a:spcPct val="140000"/>
              </a:lnSpc>
              <a:buFont typeface="Wingdings" panose="05000000000000000000" pitchFamily="2" charset="2"/>
              <a:buNone/>
            </a:pPr>
            <a:r>
              <a:rPr lang="en-US" altLang="zh-CN"/>
              <a:t>7.3.4  </a:t>
            </a:r>
            <a:r>
              <a:rPr lang="zh-CN" altLang="en-US"/>
              <a:t>视图的集成</a:t>
            </a:r>
            <a:endParaRPr lang="zh-CN" altLang="en-US"/>
          </a:p>
          <a:p>
            <a:pPr eaLnBrk="1" hangingPunct="1">
              <a:lnSpc>
                <a:spcPct val="140000"/>
              </a:lnSpc>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FBC96FED-D95B-44AD-A7E6-B74269850F92}" type="datetime1">
              <a:rPr lang="zh-CN" altLang="en-US"/>
            </a:fld>
            <a:endParaRPr lang="en-US" altLang="zh-CN"/>
          </a:p>
        </p:txBody>
      </p:sp>
      <p:sp>
        <p:nvSpPr>
          <p:cNvPr id="430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p:cNvSpPr>
          <p:nvPr>
            <p:ph type="title"/>
          </p:nvPr>
        </p:nvSpPr>
        <p:spPr/>
        <p:txBody>
          <a:bodyPr/>
          <a:lstStyle/>
          <a:p>
            <a:pPr eaLnBrk="1" hangingPunct="1"/>
            <a:r>
              <a:rPr lang="en-US" altLang="zh-CN" sz="4000"/>
              <a:t>7.3.2  </a:t>
            </a:r>
            <a:r>
              <a:rPr lang="zh-CN" altLang="en-US" sz="4000"/>
              <a:t>概念结构设计的方法与步骤</a:t>
            </a:r>
            <a:endParaRPr lang="zh-CN" altLang="en-US" sz="4000"/>
          </a:p>
        </p:txBody>
      </p:sp>
      <p:sp>
        <p:nvSpPr>
          <p:cNvPr id="481283" name="Rectangle 3"/>
          <p:cNvSpPr>
            <a:spLocks noGrp="1" noRot="1"/>
          </p:cNvSpPr>
          <p:nvPr>
            <p:ph idx="1"/>
          </p:nvPr>
        </p:nvSpPr>
        <p:spPr>
          <a:xfrm>
            <a:off x="395288" y="2205038"/>
            <a:ext cx="8367712" cy="3894137"/>
          </a:xfrm>
        </p:spPr>
        <p:txBody>
          <a:bodyPr/>
          <a:lstStyle/>
          <a:p>
            <a:pPr eaLnBrk="1" hangingPunct="1"/>
            <a:r>
              <a:rPr lang="zh-CN" altLang="en-US" sz="3600"/>
              <a:t>设计概念结构的四类方法</a:t>
            </a:r>
            <a:endParaRPr lang="zh-CN" altLang="en-US" sz="3600"/>
          </a:p>
          <a:p>
            <a:pPr lvl="1" eaLnBrk="1" hangingPunct="1"/>
            <a:r>
              <a:rPr lang="zh-CN" altLang="en-US" sz="3200"/>
              <a:t>自顶向下</a:t>
            </a:r>
            <a:endParaRPr lang="zh-CN" altLang="en-US" sz="3200"/>
          </a:p>
          <a:p>
            <a:pPr lvl="2" eaLnBrk="1" hangingPunct="1">
              <a:buFont typeface="Wingdings 2" panose="05020102010507070707" pitchFamily="18" charset="2"/>
              <a:buNone/>
            </a:pPr>
            <a:r>
              <a:rPr lang="zh-CN" altLang="en-US" sz="2800"/>
              <a:t>首先定义全局概念结构的框架，然后逐步细化</a:t>
            </a:r>
            <a:endParaRPr lang="zh-CN" altLang="en-US" sz="2800"/>
          </a:p>
          <a:p>
            <a:pPr lvl="2" eaLnBrk="1" hangingPunct="1"/>
            <a:endParaRPr lang="zh-CN" altLang="en-US" sz="2800"/>
          </a:p>
          <a:p>
            <a:pPr lvl="1" eaLnBrk="1" hangingPunct="1"/>
            <a:r>
              <a:rPr lang="zh-CN" altLang="en-US" sz="3200"/>
              <a:t>自底向上</a:t>
            </a:r>
            <a:endParaRPr lang="zh-CN" altLang="en-US" sz="3200"/>
          </a:p>
          <a:p>
            <a:pPr lvl="2" eaLnBrk="1" hangingPunct="1">
              <a:buFont typeface="Wingdings 2" panose="05020102010507070707" pitchFamily="18" charset="2"/>
              <a:buNone/>
            </a:pPr>
            <a:r>
              <a:rPr lang="zh-CN" altLang="en-US" sz="2800"/>
              <a:t>首先定义各局部应用的概念结构，然后将它们集成起来，得到全局概念结构</a:t>
            </a:r>
            <a:endParaRPr lang="zh-CN" altLang="en-US"/>
          </a:p>
        </p:txBody>
      </p:sp>
      <p:sp>
        <p:nvSpPr>
          <p:cNvPr id="4" name="日期占位符 3"/>
          <p:cNvSpPr>
            <a:spLocks noGrp="1"/>
          </p:cNvSpPr>
          <p:nvPr>
            <p:ph type="dt" sz="quarter" idx="10"/>
          </p:nvPr>
        </p:nvSpPr>
        <p:spPr/>
        <p:txBody>
          <a:bodyPr/>
          <a:lstStyle/>
          <a:p>
            <a:pPr>
              <a:defRPr/>
            </a:pPr>
            <a:fld id="{F39DC9FE-D988-4D75-BBE0-AB7778BAF614}" type="datetime1">
              <a:rPr lang="zh-CN" altLang="en-US"/>
            </a:fld>
            <a:endParaRPr lang="en-US" altLang="zh-CN"/>
          </a:p>
        </p:txBody>
      </p:sp>
      <p:sp>
        <p:nvSpPr>
          <p:cNvPr id="440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1283">
                                            <p:txEl>
                                              <p:pRg st="4" end="4"/>
                                            </p:txEl>
                                          </p:spTgt>
                                        </p:tgtEl>
                                        <p:attrNameLst>
                                          <p:attrName>style.visibility</p:attrName>
                                        </p:attrNameLst>
                                      </p:cBhvr>
                                      <p:to>
                                        <p:strVal val="visible"/>
                                      </p:to>
                                    </p:set>
                                    <p:animEffect transition="in" filter="blinds(horizontal)">
                                      <p:cBhvr>
                                        <p:cTn id="7" dur="500"/>
                                        <p:tgtEl>
                                          <p:spTgt spid="48128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81283">
                                            <p:txEl>
                                              <p:pRg st="5" end="5"/>
                                            </p:txEl>
                                          </p:spTgt>
                                        </p:tgtEl>
                                        <p:attrNameLst>
                                          <p:attrName>style.visibility</p:attrName>
                                        </p:attrNameLst>
                                      </p:cBhvr>
                                      <p:to>
                                        <p:strVal val="visible"/>
                                      </p:to>
                                    </p:set>
                                    <p:animEffect transition="in" filter="blinds(horizontal)">
                                      <p:cBhvr>
                                        <p:cTn id="10" dur="500"/>
                                        <p:tgtEl>
                                          <p:spTgt spid="4812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p:cNvSpPr>
          <p:nvPr>
            <p:ph type="title"/>
          </p:nvPr>
        </p:nvSpPr>
        <p:spPr/>
        <p:txBody>
          <a:bodyPr/>
          <a:lstStyle/>
          <a:p>
            <a:pPr eaLnBrk="1" hangingPunct="1"/>
            <a:r>
              <a:rPr lang="zh-CN" altLang="en-US" sz="4000"/>
              <a:t>概念结构设计的方法与步骤（续）</a:t>
            </a:r>
            <a:endParaRPr lang="zh-CN" altLang="en-US" sz="4000"/>
          </a:p>
        </p:txBody>
      </p:sp>
      <p:sp>
        <p:nvSpPr>
          <p:cNvPr id="482307" name="Rectangle 3"/>
          <p:cNvSpPr>
            <a:spLocks noGrp="1" noRot="1" noChangeArrowheads="1"/>
          </p:cNvSpPr>
          <p:nvPr>
            <p:ph idx="1"/>
          </p:nvPr>
        </p:nvSpPr>
        <p:spPr>
          <a:xfrm>
            <a:off x="0" y="2133600"/>
            <a:ext cx="8820150" cy="3894138"/>
          </a:xfrm>
        </p:spPr>
        <p:txBody>
          <a:bodyPr>
            <a:normAutofit lnSpcReduction="10000"/>
          </a:bodyPr>
          <a:lstStyle/>
          <a:p>
            <a:pPr marL="640080" lvl="1" indent="-247015" eaLnBrk="1" fontAlgn="auto" hangingPunct="1">
              <a:spcAft>
                <a:spcPts val="0"/>
              </a:spcAft>
              <a:buFont typeface="Wingdings 2" panose="05020102010507070707"/>
              <a:buChar char=""/>
              <a:defRPr/>
            </a:pPr>
            <a:r>
              <a:rPr lang="zh-CN" altLang="en-US" sz="3200"/>
              <a:t>逐步扩张</a:t>
            </a:r>
            <a:endParaRPr lang="zh-CN" altLang="en-US" sz="3200"/>
          </a:p>
          <a:p>
            <a:pPr lvl="2" indent="-247015" eaLnBrk="1" fontAlgn="auto" hangingPunct="1">
              <a:spcAft>
                <a:spcPts val="0"/>
              </a:spcAft>
              <a:buFont typeface="Wingdings 2" panose="05020102010507070707" pitchFamily="18" charset="2"/>
              <a:buNone/>
              <a:defRPr/>
            </a:pPr>
            <a:r>
              <a:rPr lang="zh-CN" altLang="en-US" sz="2800"/>
              <a:t>  首先定义最重要的核心概念结构，然后向外扩充，以滚雪球的方式逐步生成其他概念结构，直至总体概念结构</a:t>
            </a:r>
            <a:endParaRPr lang="zh-CN" altLang="en-US" sz="2800"/>
          </a:p>
          <a:p>
            <a:pPr marL="640080" lvl="1" indent="-247015" eaLnBrk="1" fontAlgn="auto" hangingPunct="1">
              <a:spcAft>
                <a:spcPts val="0"/>
              </a:spcAft>
              <a:buFont typeface="Wingdings 2" panose="05020102010507070707"/>
              <a:buChar char=""/>
              <a:defRPr/>
            </a:pPr>
            <a:r>
              <a:rPr lang="zh-CN" altLang="en-US" sz="3200"/>
              <a:t>混合策略</a:t>
            </a:r>
            <a:endParaRPr lang="zh-CN" altLang="en-US" sz="3200"/>
          </a:p>
          <a:p>
            <a:pPr lvl="2" indent="-247015" eaLnBrk="1" fontAlgn="auto" hangingPunct="1">
              <a:spcAft>
                <a:spcPts val="0"/>
              </a:spcAft>
              <a:buFont typeface="Wingdings 2" panose="05020102010507070707" pitchFamily="18" charset="2"/>
              <a:buNone/>
              <a:defRPr/>
            </a:pPr>
            <a:r>
              <a:rPr lang="zh-CN" altLang="en-US" sz="2800"/>
              <a:t>  将自顶向下和自底向上相结合，用自顶向下策略设计一个全局概念结构的框架，以它为骨架集成由自底向上策略中设计的各局部概念结构。</a:t>
            </a:r>
            <a:endParaRPr lang="zh-CN" altLang="en-US" sz="2800"/>
          </a:p>
        </p:txBody>
      </p:sp>
      <p:sp>
        <p:nvSpPr>
          <p:cNvPr id="4" name="日期占位符 3"/>
          <p:cNvSpPr>
            <a:spLocks noGrp="1"/>
          </p:cNvSpPr>
          <p:nvPr>
            <p:ph type="dt" sz="quarter" idx="10"/>
          </p:nvPr>
        </p:nvSpPr>
        <p:spPr/>
        <p:txBody>
          <a:bodyPr/>
          <a:lstStyle/>
          <a:p>
            <a:pPr>
              <a:defRPr/>
            </a:pPr>
            <a:fld id="{8866CEB8-A97F-43F0-B43F-440A3DEC3F1D}" type="datetime1">
              <a:rPr lang="zh-CN" altLang="en-US"/>
            </a:fld>
            <a:endParaRPr lang="en-US" altLang="zh-CN"/>
          </a:p>
        </p:txBody>
      </p:sp>
      <p:sp>
        <p:nvSpPr>
          <p:cNvPr id="450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2307">
                                            <p:txEl>
                                              <p:pRg st="2" end="2"/>
                                            </p:txEl>
                                          </p:spTgt>
                                        </p:tgtEl>
                                        <p:attrNameLst>
                                          <p:attrName>style.visibility</p:attrName>
                                        </p:attrNameLst>
                                      </p:cBhvr>
                                      <p:to>
                                        <p:strVal val="visible"/>
                                      </p:to>
                                    </p:set>
                                    <p:animEffect transition="in" filter="blinds(horizontal)">
                                      <p:cBhvr>
                                        <p:cTn id="7" dur="500"/>
                                        <p:tgtEl>
                                          <p:spTgt spid="482307">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82307">
                                            <p:txEl>
                                              <p:pRg st="3" end="3"/>
                                            </p:txEl>
                                          </p:spTgt>
                                        </p:tgtEl>
                                        <p:attrNameLst>
                                          <p:attrName>style.visibility</p:attrName>
                                        </p:attrNameLst>
                                      </p:cBhvr>
                                      <p:to>
                                        <p:strVal val="visible"/>
                                      </p:to>
                                    </p:set>
                                    <p:animEffect transition="in" filter="blinds(horizontal)">
                                      <p:cBhvr>
                                        <p:cTn id="10" dur="500"/>
                                        <p:tgtEl>
                                          <p:spTgt spid="4823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p:cNvSpPr>
          <p:nvPr>
            <p:ph type="title"/>
          </p:nvPr>
        </p:nvSpPr>
        <p:spPr/>
        <p:txBody>
          <a:bodyPr/>
          <a:lstStyle/>
          <a:p>
            <a:pPr eaLnBrk="1" hangingPunct="1"/>
            <a:r>
              <a:rPr lang="zh-CN" altLang="en-US" sz="4000"/>
              <a:t>概念结构设计的方法与步骤（续）</a:t>
            </a:r>
            <a:endParaRPr lang="zh-CN" altLang="en-US" sz="4000"/>
          </a:p>
        </p:txBody>
      </p:sp>
      <p:sp>
        <p:nvSpPr>
          <p:cNvPr id="46083" name="Rectangle 3"/>
          <p:cNvSpPr>
            <a:spLocks noGrp="1" noRot="1"/>
          </p:cNvSpPr>
          <p:nvPr>
            <p:ph idx="1"/>
          </p:nvPr>
        </p:nvSpPr>
        <p:spPr/>
        <p:txBody>
          <a:bodyPr/>
          <a:lstStyle/>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r>
              <a:rPr lang="en-US" altLang="zh-CN"/>
              <a:t>			      </a:t>
            </a:r>
            <a:r>
              <a:rPr lang="zh-CN" altLang="en-US"/>
              <a:t>自顶向下策略</a:t>
            </a:r>
            <a:endParaRPr lang="zh-CN" altLang="en-US"/>
          </a:p>
        </p:txBody>
      </p:sp>
      <p:sp>
        <p:nvSpPr>
          <p:cNvPr id="5" name="日期占位符 3"/>
          <p:cNvSpPr>
            <a:spLocks noGrp="1"/>
          </p:cNvSpPr>
          <p:nvPr>
            <p:ph type="dt" sz="quarter" idx="10"/>
          </p:nvPr>
        </p:nvSpPr>
        <p:spPr/>
        <p:txBody>
          <a:bodyPr/>
          <a:lstStyle/>
          <a:p>
            <a:pPr>
              <a:defRPr/>
            </a:pPr>
            <a:fld id="{A0D228F7-4F6F-4690-9D58-F15A785F74DE}" type="datetime1">
              <a:rPr lang="zh-CN" altLang="en-US"/>
            </a:fld>
            <a:endParaRPr lang="en-US" altLang="zh-CN"/>
          </a:p>
        </p:txBody>
      </p:sp>
      <p:sp>
        <p:nvSpPr>
          <p:cNvPr id="460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pic>
        <p:nvPicPr>
          <p:cNvPr id="46086" name="Picture 4" descr="6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6375" y="2349500"/>
            <a:ext cx="64008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p:cNvSpPr>
          <p:nvPr>
            <p:ph type="title"/>
          </p:nvPr>
        </p:nvSpPr>
        <p:spPr/>
        <p:txBody>
          <a:bodyPr/>
          <a:lstStyle/>
          <a:p>
            <a:pPr eaLnBrk="1" hangingPunct="1"/>
            <a:r>
              <a:rPr lang="zh-CN" altLang="en-US" sz="4000"/>
              <a:t>概念结构设计的方法与步骤（续）</a:t>
            </a:r>
            <a:endParaRPr lang="zh-CN" altLang="en-US" sz="4000"/>
          </a:p>
        </p:txBody>
      </p:sp>
      <p:sp>
        <p:nvSpPr>
          <p:cNvPr id="47107" name="Rectangle 3"/>
          <p:cNvSpPr>
            <a:spLocks noGrp="1" noRot="1"/>
          </p:cNvSpPr>
          <p:nvPr>
            <p:ph idx="1"/>
          </p:nvPr>
        </p:nvSpPr>
        <p:spPr/>
        <p:txBody>
          <a:bodyPr/>
          <a:lstStyle/>
          <a:p>
            <a:pPr lvl="1" eaLnBrk="1" hangingPunct="1">
              <a:lnSpc>
                <a:spcPct val="90000"/>
              </a:lnSpc>
              <a:buFont typeface="Wingdings" panose="05000000000000000000" pitchFamily="2" charset="2"/>
              <a:buNone/>
            </a:pPr>
            <a:endParaRPr lang="en-US" altLang="zh-CN"/>
          </a:p>
          <a:p>
            <a:pPr lvl="1" eaLnBrk="1" hangingPunct="1">
              <a:lnSpc>
                <a:spcPct val="90000"/>
              </a:lnSpc>
              <a:buFont typeface="Wingdings" panose="05000000000000000000" pitchFamily="2" charset="2"/>
              <a:buNone/>
            </a:pPr>
            <a:endParaRPr lang="en-US" altLang="zh-CN"/>
          </a:p>
          <a:p>
            <a:pPr lvl="1" eaLnBrk="1" hangingPunct="1">
              <a:lnSpc>
                <a:spcPct val="90000"/>
              </a:lnSpc>
              <a:buFont typeface="Wingdings" panose="05000000000000000000" pitchFamily="2" charset="2"/>
              <a:buNone/>
            </a:pPr>
            <a:endParaRPr lang="en-US" altLang="zh-CN"/>
          </a:p>
          <a:p>
            <a:pPr lvl="1" eaLnBrk="1" hangingPunct="1">
              <a:lnSpc>
                <a:spcPct val="90000"/>
              </a:lnSpc>
              <a:buFont typeface="Wingdings" panose="05000000000000000000" pitchFamily="2" charset="2"/>
              <a:buNone/>
            </a:pPr>
            <a:endParaRPr lang="en-US" altLang="zh-CN"/>
          </a:p>
          <a:p>
            <a:pPr lvl="1" eaLnBrk="1" hangingPunct="1">
              <a:lnSpc>
                <a:spcPct val="90000"/>
              </a:lnSpc>
              <a:buFont typeface="Wingdings" panose="05000000000000000000" pitchFamily="2" charset="2"/>
              <a:buNone/>
            </a:pPr>
            <a:endParaRPr lang="en-US" altLang="zh-CN"/>
          </a:p>
          <a:p>
            <a:pPr lvl="1" eaLnBrk="1" hangingPunct="1">
              <a:lnSpc>
                <a:spcPct val="90000"/>
              </a:lnSpc>
              <a:buFont typeface="Wingdings" panose="05000000000000000000" pitchFamily="2" charset="2"/>
              <a:buNone/>
            </a:pPr>
            <a:endParaRPr lang="en-US" altLang="zh-CN"/>
          </a:p>
          <a:p>
            <a:pPr lvl="1" eaLnBrk="1" hangingPunct="1">
              <a:lnSpc>
                <a:spcPct val="90000"/>
              </a:lnSpc>
              <a:buFont typeface="Wingdings" panose="05000000000000000000" pitchFamily="2" charset="2"/>
              <a:buNone/>
            </a:pPr>
            <a:r>
              <a:rPr lang="en-US" altLang="zh-CN"/>
              <a:t>			</a:t>
            </a:r>
            <a:endParaRPr lang="en-US" altLang="zh-CN"/>
          </a:p>
          <a:p>
            <a:pPr lvl="1" eaLnBrk="1" hangingPunct="1">
              <a:lnSpc>
                <a:spcPct val="90000"/>
              </a:lnSpc>
              <a:buFont typeface="Wingdings" panose="05000000000000000000" pitchFamily="2" charset="2"/>
              <a:buNone/>
            </a:pPr>
            <a:r>
              <a:rPr lang="en-US" altLang="zh-CN" sz="2000"/>
              <a:t>			</a:t>
            </a:r>
            <a:endParaRPr lang="en-US" altLang="zh-CN" sz="2000"/>
          </a:p>
          <a:p>
            <a:pPr lvl="1" eaLnBrk="1" hangingPunct="1">
              <a:lnSpc>
                <a:spcPct val="90000"/>
              </a:lnSpc>
              <a:buFont typeface="Wingdings" panose="05000000000000000000" pitchFamily="2" charset="2"/>
              <a:buNone/>
            </a:pPr>
            <a:endParaRPr lang="en-US" altLang="zh-CN" sz="2000"/>
          </a:p>
          <a:p>
            <a:pPr lvl="1" eaLnBrk="1" hangingPunct="1">
              <a:lnSpc>
                <a:spcPct val="90000"/>
              </a:lnSpc>
              <a:buFont typeface="Wingdings" panose="05000000000000000000" pitchFamily="2" charset="2"/>
              <a:buNone/>
            </a:pPr>
            <a:r>
              <a:rPr lang="en-US" altLang="zh-CN" sz="2000"/>
              <a:t>		 </a:t>
            </a:r>
            <a:r>
              <a:rPr lang="en-US" altLang="zh-CN"/>
              <a:t>  	 </a:t>
            </a:r>
            <a:endParaRPr lang="en-US" altLang="zh-CN"/>
          </a:p>
          <a:p>
            <a:pPr lvl="1" eaLnBrk="1" hangingPunct="1">
              <a:lnSpc>
                <a:spcPct val="90000"/>
              </a:lnSpc>
              <a:buFont typeface="Wingdings" panose="05000000000000000000" pitchFamily="2" charset="2"/>
              <a:buNone/>
            </a:pPr>
            <a:r>
              <a:rPr lang="en-US" altLang="zh-CN"/>
              <a:t>                          </a:t>
            </a:r>
            <a:r>
              <a:rPr lang="zh-CN" altLang="en-US"/>
              <a:t>自底向上策略 </a:t>
            </a:r>
            <a:endParaRPr lang="zh-CN" altLang="en-US"/>
          </a:p>
        </p:txBody>
      </p:sp>
      <p:sp>
        <p:nvSpPr>
          <p:cNvPr id="5" name="日期占位符 3"/>
          <p:cNvSpPr>
            <a:spLocks noGrp="1"/>
          </p:cNvSpPr>
          <p:nvPr>
            <p:ph type="dt" sz="quarter" idx="10"/>
          </p:nvPr>
        </p:nvSpPr>
        <p:spPr/>
        <p:txBody>
          <a:bodyPr/>
          <a:lstStyle/>
          <a:p>
            <a:pPr>
              <a:defRPr/>
            </a:pPr>
            <a:fld id="{D25BDDC1-0D8A-4BE8-BBC4-CCA2E89622CB}" type="datetime1">
              <a:rPr lang="zh-CN" altLang="en-US"/>
            </a:fld>
            <a:endParaRPr lang="en-US" altLang="zh-CN"/>
          </a:p>
        </p:txBody>
      </p:sp>
      <p:sp>
        <p:nvSpPr>
          <p:cNvPr id="471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pic>
        <p:nvPicPr>
          <p:cNvPr id="47110" name="Picture 4" descr="631"/>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2275" y="2060575"/>
            <a:ext cx="57435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p:cNvSpPr>
          <p:nvPr>
            <p:ph type="title"/>
          </p:nvPr>
        </p:nvSpPr>
        <p:spPr/>
        <p:txBody>
          <a:bodyPr/>
          <a:lstStyle/>
          <a:p>
            <a:pPr eaLnBrk="1" hangingPunct="1"/>
            <a:r>
              <a:rPr lang="zh-CN" altLang="en-US" sz="4000"/>
              <a:t>概念结构设计的方法与步骤（续）</a:t>
            </a:r>
            <a:endParaRPr lang="zh-CN" altLang="en-US" sz="4000"/>
          </a:p>
        </p:txBody>
      </p:sp>
      <p:sp>
        <p:nvSpPr>
          <p:cNvPr id="48131" name="Rectangle 3"/>
          <p:cNvSpPr>
            <a:spLocks noGrp="1" noRot="1"/>
          </p:cNvSpPr>
          <p:nvPr>
            <p:ph idx="1"/>
          </p:nvPr>
        </p:nvSpPr>
        <p:spPr/>
        <p:txBody>
          <a:bodyPr/>
          <a:lstStyle/>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endParaRPr lang="en-US" altLang="zh-CN"/>
          </a:p>
          <a:p>
            <a:pPr lvl="1" eaLnBrk="1" hangingPunct="1">
              <a:buFont typeface="Wingdings" panose="05000000000000000000" pitchFamily="2" charset="2"/>
              <a:buNone/>
            </a:pPr>
            <a:r>
              <a:rPr lang="en-US" altLang="zh-CN"/>
              <a:t>        	</a:t>
            </a:r>
            <a:endParaRPr lang="en-US" altLang="zh-CN"/>
          </a:p>
        </p:txBody>
      </p:sp>
      <p:sp>
        <p:nvSpPr>
          <p:cNvPr id="6" name="日期占位符 3"/>
          <p:cNvSpPr>
            <a:spLocks noGrp="1"/>
          </p:cNvSpPr>
          <p:nvPr>
            <p:ph type="dt" sz="quarter" idx="10"/>
          </p:nvPr>
        </p:nvSpPr>
        <p:spPr/>
        <p:txBody>
          <a:bodyPr/>
          <a:lstStyle/>
          <a:p>
            <a:pPr>
              <a:defRPr/>
            </a:pPr>
            <a:fld id="{A4D60B40-F0D0-4DB3-9144-03587888F793}" type="datetime1">
              <a:rPr lang="zh-CN" altLang="en-US"/>
            </a:fld>
            <a:endParaRPr lang="en-US" altLang="zh-CN"/>
          </a:p>
        </p:txBody>
      </p:sp>
      <p:sp>
        <p:nvSpPr>
          <p:cNvPr id="481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pic>
        <p:nvPicPr>
          <p:cNvPr id="48134" name="Picture 4" descr="6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9800" y="2209800"/>
            <a:ext cx="5486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Text Box 5"/>
          <p:cNvSpPr txBox="1">
            <a:spLocks noChangeArrowheads="1"/>
          </p:cNvSpPr>
          <p:nvPr/>
        </p:nvSpPr>
        <p:spPr bwMode="auto">
          <a:xfrm>
            <a:off x="3352800" y="5205413"/>
            <a:ext cx="206375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ctr" eaLnBrk="1" hangingPunct="1">
              <a:lnSpc>
                <a:spcPct val="90000"/>
              </a:lnSpc>
            </a:pPr>
            <a:r>
              <a:rPr lang="zh-CN" altLang="en-US" sz="2800" b="1"/>
              <a:t>逐步扩张</a:t>
            </a:r>
            <a:endParaRPr lang="zh-CN" altLang="en-US" sz="2800" b="1"/>
          </a:p>
          <a:p>
            <a:pPr algn="ctr">
              <a:spcBef>
                <a:spcPct val="50000"/>
              </a:spcBef>
            </a:pPr>
            <a:endParaRPr kumimoji="0" lang="en-US" altLang="zh-CN" sz="1400" b="1"/>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p:cNvSpPr>
          <p:nvPr>
            <p:ph type="title"/>
          </p:nvPr>
        </p:nvSpPr>
        <p:spPr/>
        <p:txBody>
          <a:bodyPr/>
          <a:lstStyle/>
          <a:p>
            <a:pPr eaLnBrk="1" hangingPunct="1"/>
            <a:r>
              <a:rPr lang="zh-CN" altLang="en-US" sz="4000"/>
              <a:t>概念结构设计的方法与步骤（续）</a:t>
            </a:r>
            <a:endParaRPr lang="zh-CN" altLang="en-US" sz="4000"/>
          </a:p>
        </p:txBody>
      </p:sp>
      <p:sp>
        <p:nvSpPr>
          <p:cNvPr id="49155" name="Rectangle 3"/>
          <p:cNvSpPr>
            <a:spLocks noGrp="1" noRot="1"/>
          </p:cNvSpPr>
          <p:nvPr>
            <p:ph idx="1"/>
          </p:nvPr>
        </p:nvSpPr>
        <p:spPr/>
        <p:txBody>
          <a:bodyPr/>
          <a:lstStyle/>
          <a:p>
            <a:pPr eaLnBrk="1" hangingPunct="1"/>
            <a:r>
              <a:rPr lang="zh-CN" altLang="en-US"/>
              <a:t>常用策略</a:t>
            </a:r>
            <a:endParaRPr lang="zh-CN" altLang="en-US"/>
          </a:p>
          <a:p>
            <a:pPr lvl="1" eaLnBrk="1" hangingPunct="1"/>
            <a:r>
              <a:rPr lang="zh-CN" altLang="en-US"/>
              <a:t>自顶向下地进行需求分析</a:t>
            </a:r>
            <a:endParaRPr lang="zh-CN" altLang="en-US"/>
          </a:p>
          <a:p>
            <a:pPr lvl="1" eaLnBrk="1" hangingPunct="1"/>
            <a:r>
              <a:rPr lang="zh-CN" altLang="en-US"/>
              <a:t>自底向上地设计概念结构</a:t>
            </a:r>
            <a:endParaRPr lang="zh-CN" altLang="en-US"/>
          </a:p>
          <a:p>
            <a:pPr lvl="1" eaLnBrk="1" hangingPunct="1"/>
            <a:endParaRPr lang="zh-CN" altLang="en-US"/>
          </a:p>
          <a:p>
            <a:pPr eaLnBrk="1" hangingPunct="1"/>
            <a:r>
              <a:rPr lang="zh-CN" altLang="en-US"/>
              <a:t>自底向上设计概念结构的步骤</a:t>
            </a:r>
            <a:endParaRPr lang="zh-CN" altLang="en-US"/>
          </a:p>
          <a:p>
            <a:pPr lvl="1" eaLnBrk="1" hangingPunct="1"/>
            <a:r>
              <a:rPr lang="zh-CN" altLang="en-US"/>
              <a:t>第</a:t>
            </a:r>
            <a:r>
              <a:rPr lang="en-US" altLang="zh-CN"/>
              <a:t>1</a:t>
            </a:r>
            <a:r>
              <a:rPr lang="zh-CN" altLang="en-US"/>
              <a:t>步：抽象数据并设计局部视图</a:t>
            </a:r>
            <a:endParaRPr lang="zh-CN" altLang="en-US"/>
          </a:p>
          <a:p>
            <a:pPr lvl="1" eaLnBrk="1" hangingPunct="1"/>
            <a:r>
              <a:rPr lang="zh-CN" altLang="en-US"/>
              <a:t>第</a:t>
            </a:r>
            <a:r>
              <a:rPr lang="en-US" altLang="zh-CN"/>
              <a:t>2</a:t>
            </a:r>
            <a:r>
              <a:rPr lang="zh-CN" altLang="en-US"/>
              <a:t>步：集成局部视图，得到全局概念结构</a:t>
            </a:r>
            <a:endParaRPr lang="zh-CN" altLang="en-US" sz="3200"/>
          </a:p>
        </p:txBody>
      </p:sp>
      <p:sp>
        <p:nvSpPr>
          <p:cNvPr id="4" name="日期占位符 3"/>
          <p:cNvSpPr>
            <a:spLocks noGrp="1"/>
          </p:cNvSpPr>
          <p:nvPr>
            <p:ph type="dt" sz="quarter" idx="10"/>
          </p:nvPr>
        </p:nvSpPr>
        <p:spPr/>
        <p:txBody>
          <a:bodyPr/>
          <a:lstStyle/>
          <a:p>
            <a:pPr>
              <a:defRPr/>
            </a:pPr>
            <a:fld id="{3DF7927E-406C-46D5-B0E1-446BE823A4FF}" type="datetime1">
              <a:rPr lang="zh-CN" altLang="en-US"/>
            </a:fld>
            <a:endParaRPr lang="en-US" altLang="zh-CN"/>
          </a:p>
        </p:txBody>
      </p:sp>
      <p:sp>
        <p:nvSpPr>
          <p:cNvPr id="491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p:cNvSpPr>
          <p:nvPr>
            <p:ph type="title"/>
          </p:nvPr>
        </p:nvSpPr>
        <p:spPr/>
        <p:txBody>
          <a:bodyPr/>
          <a:lstStyle/>
          <a:p>
            <a:pPr eaLnBrk="1" hangingPunct="1"/>
            <a:r>
              <a:rPr lang="en-US" altLang="zh-CN"/>
              <a:t>7.3  </a:t>
            </a:r>
            <a:r>
              <a:rPr lang="zh-CN" altLang="en-US"/>
              <a:t>概念结构设计</a:t>
            </a:r>
            <a:endParaRPr lang="zh-CN" altLang="en-US"/>
          </a:p>
        </p:txBody>
      </p:sp>
      <p:sp>
        <p:nvSpPr>
          <p:cNvPr id="50179"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7.3.1  </a:t>
            </a:r>
            <a:r>
              <a:rPr lang="zh-CN" altLang="en-US"/>
              <a:t>概念结构设计概述</a:t>
            </a:r>
            <a:endParaRPr lang="zh-CN" altLang="en-US"/>
          </a:p>
          <a:p>
            <a:pPr eaLnBrk="1" hangingPunct="1">
              <a:lnSpc>
                <a:spcPct val="140000"/>
              </a:lnSpc>
              <a:buFont typeface="Wingdings" panose="05000000000000000000" pitchFamily="2" charset="2"/>
              <a:buNone/>
            </a:pPr>
            <a:r>
              <a:rPr lang="en-US" altLang="zh-CN"/>
              <a:t>7.3.2  </a:t>
            </a:r>
            <a:r>
              <a:rPr lang="zh-CN" altLang="en-US"/>
              <a:t>概念结构设计的方法与步骤</a:t>
            </a:r>
            <a:endParaRPr lang="zh-CN" altLang="en-US"/>
          </a:p>
          <a:p>
            <a:pPr eaLnBrk="1" hangingPunct="1">
              <a:lnSpc>
                <a:spcPct val="140000"/>
              </a:lnSpc>
              <a:buFont typeface="Wingdings" panose="05000000000000000000" pitchFamily="2" charset="2"/>
              <a:buNone/>
            </a:pPr>
            <a:r>
              <a:rPr lang="en-US" altLang="zh-CN">
                <a:solidFill>
                  <a:schemeClr val="tx2"/>
                </a:solidFill>
              </a:rPr>
              <a:t>7.3.3  </a:t>
            </a:r>
            <a:r>
              <a:rPr lang="zh-CN" altLang="en-US">
                <a:solidFill>
                  <a:schemeClr val="tx2"/>
                </a:solidFill>
              </a:rPr>
              <a:t>数据抽象与局部视图设计</a:t>
            </a:r>
            <a:endParaRPr lang="zh-CN" altLang="en-US">
              <a:solidFill>
                <a:schemeClr val="tx2"/>
              </a:solidFill>
            </a:endParaRPr>
          </a:p>
          <a:p>
            <a:pPr eaLnBrk="1" hangingPunct="1">
              <a:lnSpc>
                <a:spcPct val="140000"/>
              </a:lnSpc>
              <a:buFont typeface="Wingdings" panose="05000000000000000000" pitchFamily="2" charset="2"/>
              <a:buNone/>
            </a:pPr>
            <a:r>
              <a:rPr lang="en-US" altLang="zh-CN"/>
              <a:t>7.3.4  </a:t>
            </a:r>
            <a:r>
              <a:rPr lang="zh-CN" altLang="en-US"/>
              <a:t>视图的集成</a:t>
            </a:r>
            <a:endParaRPr lang="zh-CN" altLang="en-US"/>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70A0516D-D9A0-4EF5-8326-793DE900E61D}" type="datetime1">
              <a:rPr lang="zh-CN" altLang="en-US"/>
            </a:fld>
            <a:endParaRPr lang="en-US" altLang="zh-CN"/>
          </a:p>
        </p:txBody>
      </p:sp>
      <p:sp>
        <p:nvSpPr>
          <p:cNvPr id="501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Rot="1" noChangeArrowheads="1"/>
          </p:cNvSpPr>
          <p:nvPr>
            <p:ph type="title"/>
          </p:nvPr>
        </p:nvSpPr>
        <p:spPr/>
        <p:txBody>
          <a:bodyPr>
            <a:normAutofit fontScale="90000"/>
          </a:bodyPr>
          <a:lstStyle/>
          <a:p>
            <a:pPr eaLnBrk="1" fontAlgn="auto" hangingPunct="1">
              <a:spcAft>
                <a:spcPts val="0"/>
              </a:spcAft>
              <a:defRPr/>
            </a:pPr>
            <a:r>
              <a:rPr lang="en-US" altLang="zh-CN"/>
              <a:t>7.3.3  </a:t>
            </a:r>
            <a:r>
              <a:rPr lang="zh-CN" altLang="en-US"/>
              <a:t>数据抽象与局部视图设计</a:t>
            </a:r>
            <a:endParaRPr lang="zh-CN" altLang="en-US"/>
          </a:p>
        </p:txBody>
      </p:sp>
      <p:sp>
        <p:nvSpPr>
          <p:cNvPr id="51203" name="Rectangle 3"/>
          <p:cNvSpPr>
            <a:spLocks noGrp="1" noRot="1"/>
          </p:cNvSpPr>
          <p:nvPr>
            <p:ph idx="1"/>
          </p:nvPr>
        </p:nvSpPr>
        <p:spPr/>
        <p:txBody>
          <a:bodyPr/>
          <a:lstStyle/>
          <a:p>
            <a:pPr eaLnBrk="1" hangingPunct="1">
              <a:lnSpc>
                <a:spcPct val="140000"/>
              </a:lnSpc>
            </a:pPr>
            <a:r>
              <a:rPr lang="zh-CN" altLang="en-US" sz="3600"/>
              <a:t>数据抽象</a:t>
            </a:r>
            <a:endParaRPr lang="zh-CN" altLang="en-US" sz="3600"/>
          </a:p>
          <a:p>
            <a:pPr eaLnBrk="1" hangingPunct="1">
              <a:lnSpc>
                <a:spcPct val="140000"/>
              </a:lnSpc>
            </a:pPr>
            <a:r>
              <a:rPr lang="zh-CN" altLang="en-US" sz="3600"/>
              <a:t>局部视图设计</a:t>
            </a:r>
            <a:endParaRPr lang="zh-CN" altLang="en-US" sz="3600"/>
          </a:p>
        </p:txBody>
      </p:sp>
      <p:sp>
        <p:nvSpPr>
          <p:cNvPr id="4" name="日期占位符 3"/>
          <p:cNvSpPr>
            <a:spLocks noGrp="1"/>
          </p:cNvSpPr>
          <p:nvPr>
            <p:ph type="dt" sz="quarter" idx="10"/>
          </p:nvPr>
        </p:nvSpPr>
        <p:spPr/>
        <p:txBody>
          <a:bodyPr/>
          <a:lstStyle/>
          <a:p>
            <a:pPr>
              <a:defRPr/>
            </a:pPr>
            <a:fld id="{E26A994E-F52F-4413-8901-4411964079EF}" type="datetime1">
              <a:rPr lang="zh-CN" altLang="en-US"/>
            </a:fld>
            <a:endParaRPr lang="en-US" altLang="zh-CN"/>
          </a:p>
        </p:txBody>
      </p:sp>
      <p:sp>
        <p:nvSpPr>
          <p:cNvPr id="512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p:cNvSpPr>
          <p:nvPr>
            <p:ph type="title"/>
          </p:nvPr>
        </p:nvSpPr>
        <p:spPr/>
        <p:txBody>
          <a:bodyPr/>
          <a:lstStyle/>
          <a:p>
            <a:pPr eaLnBrk="1" hangingPunct="1"/>
            <a:r>
              <a:rPr lang="zh-CN" altLang="en-US"/>
              <a:t>一、数据抽象</a:t>
            </a:r>
            <a:endParaRPr lang="zh-CN" altLang="en-US"/>
          </a:p>
        </p:txBody>
      </p:sp>
      <p:sp>
        <p:nvSpPr>
          <p:cNvPr id="52227" name="Rectangle 3"/>
          <p:cNvSpPr>
            <a:spLocks noGrp="1" noRot="1"/>
          </p:cNvSpPr>
          <p:nvPr>
            <p:ph idx="1"/>
          </p:nvPr>
        </p:nvSpPr>
        <p:spPr/>
        <p:txBody>
          <a:bodyPr/>
          <a:lstStyle/>
          <a:p>
            <a:pPr eaLnBrk="1" hangingPunct="1"/>
            <a:r>
              <a:rPr lang="zh-CN" altLang="en-US" sz="3600"/>
              <a:t>概念结构是对现实世界的一种抽象</a:t>
            </a:r>
            <a:endParaRPr lang="zh-CN" altLang="en-US" sz="3600"/>
          </a:p>
          <a:p>
            <a:pPr lvl="1" eaLnBrk="1" hangingPunct="1">
              <a:lnSpc>
                <a:spcPct val="110000"/>
              </a:lnSpc>
              <a:spcBef>
                <a:spcPct val="60000"/>
              </a:spcBef>
            </a:pPr>
            <a:r>
              <a:rPr lang="zh-CN" altLang="en-US"/>
              <a:t>从实际的人、物、事和概念中抽取所关心的共同特性，忽略非本质的细节</a:t>
            </a:r>
            <a:endParaRPr lang="zh-CN" altLang="en-US"/>
          </a:p>
          <a:p>
            <a:pPr lvl="1" eaLnBrk="1" hangingPunct="1">
              <a:lnSpc>
                <a:spcPct val="110000"/>
              </a:lnSpc>
              <a:spcBef>
                <a:spcPct val="60000"/>
              </a:spcBef>
            </a:pPr>
            <a:r>
              <a:rPr lang="zh-CN" altLang="en-US"/>
              <a:t>把这些特性用各种概念精确地加以描述</a:t>
            </a:r>
            <a:endParaRPr lang="zh-CN" altLang="en-US"/>
          </a:p>
          <a:p>
            <a:pPr lvl="1" eaLnBrk="1" hangingPunct="1">
              <a:lnSpc>
                <a:spcPct val="110000"/>
              </a:lnSpc>
              <a:spcBef>
                <a:spcPct val="60000"/>
              </a:spcBef>
            </a:pPr>
            <a:r>
              <a:rPr lang="zh-CN" altLang="en-US"/>
              <a:t>这些概念组成了某种模型</a:t>
            </a:r>
            <a:endParaRPr lang="zh-CN" altLang="en-US"/>
          </a:p>
        </p:txBody>
      </p:sp>
      <p:sp>
        <p:nvSpPr>
          <p:cNvPr id="4" name="日期占位符 3"/>
          <p:cNvSpPr>
            <a:spLocks noGrp="1"/>
          </p:cNvSpPr>
          <p:nvPr>
            <p:ph type="dt" sz="quarter" idx="10"/>
          </p:nvPr>
        </p:nvSpPr>
        <p:spPr/>
        <p:txBody>
          <a:bodyPr/>
          <a:lstStyle/>
          <a:p>
            <a:pPr>
              <a:defRPr/>
            </a:pPr>
            <a:fld id="{E5B03613-A041-4AD9-A9CF-E6E90DAEBF25}" type="datetime1">
              <a:rPr lang="zh-CN" altLang="en-US"/>
            </a:fld>
            <a:endParaRPr lang="en-US" altLang="zh-CN"/>
          </a:p>
        </p:txBody>
      </p:sp>
      <p:sp>
        <p:nvSpPr>
          <p:cNvPr id="522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p:cNvSpPr>
          <p:nvPr>
            <p:ph type="title"/>
          </p:nvPr>
        </p:nvSpPr>
        <p:spPr/>
        <p:txBody>
          <a:bodyPr/>
          <a:lstStyle/>
          <a:p>
            <a:pPr eaLnBrk="1" hangingPunct="1"/>
            <a:r>
              <a:rPr lang="zh-CN" altLang="en-US"/>
              <a:t>数据库系统的三级模式结构</a:t>
            </a:r>
            <a:endParaRPr lang="zh-CN" altLang="en-US"/>
          </a:p>
        </p:txBody>
      </p:sp>
      <p:graphicFrame>
        <p:nvGraphicFramePr>
          <p:cNvPr id="114691" name="Object 3"/>
          <p:cNvGraphicFramePr>
            <a:graphicFrameLocks noGrp="1" noChangeAspect="1"/>
          </p:cNvGraphicFramePr>
          <p:nvPr>
            <p:ph idx="1"/>
          </p:nvPr>
        </p:nvGraphicFramePr>
        <p:xfrm>
          <a:off x="-1981200" y="1477963"/>
          <a:ext cx="12192000" cy="5027612"/>
        </p:xfrm>
        <a:graphic>
          <a:graphicData uri="http://schemas.openxmlformats.org/presentationml/2006/ole">
            <mc:AlternateContent xmlns:mc="http://schemas.openxmlformats.org/markup-compatibility/2006">
              <mc:Choice xmlns:v="urn:schemas-microsoft-com:vml" Requires="v">
                <p:oleObj spid="_x0000_s2" name="文档" r:id="rId1" imgW="5486400" imgH="2266950" progId="Word.Document.8">
                  <p:embed/>
                </p:oleObj>
              </mc:Choice>
              <mc:Fallback>
                <p:oleObj name="文档" r:id="rId1" imgW="5486400" imgH="2266950" progId="Word.Document.8">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77963"/>
                        <a:ext cx="12192000"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69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E142DF86-2785-420D-BEDF-64D3050850A4}"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p:cNvSpPr>
          <p:nvPr>
            <p:ph type="title"/>
          </p:nvPr>
        </p:nvSpPr>
        <p:spPr/>
        <p:txBody>
          <a:bodyPr/>
          <a:lstStyle/>
          <a:p>
            <a:pPr eaLnBrk="1" hangingPunct="1"/>
            <a:r>
              <a:rPr lang="zh-CN" altLang="en-US"/>
              <a:t>数据抽象（续）</a:t>
            </a:r>
            <a:endParaRPr lang="zh-CN" altLang="en-US"/>
          </a:p>
        </p:txBody>
      </p:sp>
      <p:sp>
        <p:nvSpPr>
          <p:cNvPr id="489475" name="Rectangle 3"/>
          <p:cNvSpPr>
            <a:spLocks noGrp="1" noRot="1"/>
          </p:cNvSpPr>
          <p:nvPr>
            <p:ph idx="1"/>
          </p:nvPr>
        </p:nvSpPr>
        <p:spPr/>
        <p:txBody>
          <a:bodyPr/>
          <a:lstStyle/>
          <a:p>
            <a:pPr eaLnBrk="1" hangingPunct="1">
              <a:lnSpc>
                <a:spcPct val="90000"/>
              </a:lnSpc>
            </a:pPr>
            <a:r>
              <a:rPr lang="zh-CN" altLang="en-US"/>
              <a:t>三种常用抽象</a:t>
            </a:r>
            <a:endParaRPr lang="zh-CN" altLang="en-US"/>
          </a:p>
          <a:p>
            <a:pPr eaLnBrk="1" hangingPunct="1">
              <a:lnSpc>
                <a:spcPct val="90000"/>
              </a:lnSpc>
              <a:buFont typeface="Wingdings" panose="05000000000000000000" pitchFamily="2" charset="2"/>
              <a:buNone/>
            </a:pPr>
            <a:r>
              <a:rPr lang="en-US" altLang="zh-CN"/>
              <a:t>1. </a:t>
            </a:r>
            <a:r>
              <a:rPr lang="zh-CN" altLang="en-US"/>
              <a:t>分类（</a:t>
            </a:r>
            <a:r>
              <a:rPr lang="en-US" altLang="zh-CN"/>
              <a:t>Classification</a:t>
            </a:r>
            <a:r>
              <a:rPr lang="zh-CN" altLang="en-US"/>
              <a:t>）</a:t>
            </a:r>
            <a:endParaRPr lang="zh-CN" altLang="en-US"/>
          </a:p>
          <a:p>
            <a:pPr lvl="1" eaLnBrk="1" hangingPunct="1">
              <a:lnSpc>
                <a:spcPct val="90000"/>
              </a:lnSpc>
            </a:pPr>
            <a:r>
              <a:rPr lang="zh-CN" altLang="en-US"/>
              <a:t>定义某一类概念作为现实世界中一组对象的类型</a:t>
            </a:r>
            <a:endParaRPr lang="zh-CN" altLang="en-US"/>
          </a:p>
          <a:p>
            <a:pPr lvl="1" eaLnBrk="1" hangingPunct="1">
              <a:lnSpc>
                <a:spcPct val="90000"/>
              </a:lnSpc>
            </a:pPr>
            <a:r>
              <a:rPr lang="zh-CN" altLang="en-US"/>
              <a:t>这些对象具有某些共同的特性和行为</a:t>
            </a:r>
            <a:endParaRPr lang="zh-CN" altLang="en-US"/>
          </a:p>
          <a:p>
            <a:pPr lvl="1" eaLnBrk="1" hangingPunct="1">
              <a:lnSpc>
                <a:spcPct val="90000"/>
              </a:lnSpc>
            </a:pPr>
            <a:r>
              <a:rPr lang="zh-CN" altLang="en-US"/>
              <a:t>它抽象了对象</a:t>
            </a:r>
            <a:r>
              <a:rPr lang="zh-CN" altLang="en-US">
                <a:solidFill>
                  <a:schemeClr val="tx2"/>
                </a:solidFill>
              </a:rPr>
              <a:t>值和型</a:t>
            </a:r>
            <a:r>
              <a:rPr lang="zh-CN" altLang="en-US"/>
              <a:t>之间的“</a:t>
            </a:r>
            <a:r>
              <a:rPr lang="en-US" altLang="zh-CN"/>
              <a:t>is member of”</a:t>
            </a:r>
            <a:r>
              <a:rPr lang="zh-CN" altLang="en-US"/>
              <a:t>的语义</a:t>
            </a:r>
            <a:endParaRPr lang="zh-CN" altLang="en-US"/>
          </a:p>
          <a:p>
            <a:pPr lvl="1" eaLnBrk="1" hangingPunct="1">
              <a:lnSpc>
                <a:spcPct val="90000"/>
              </a:lnSpc>
            </a:pPr>
            <a:r>
              <a:rPr lang="zh-CN" altLang="en-US"/>
              <a:t>在</a:t>
            </a:r>
            <a:r>
              <a:rPr lang="en-US" altLang="zh-CN"/>
              <a:t>E-R</a:t>
            </a:r>
            <a:r>
              <a:rPr lang="zh-CN" altLang="en-US"/>
              <a:t>模型中，实体型就是这种抽象</a:t>
            </a:r>
            <a:endParaRPr lang="zh-CN" altLang="en-US"/>
          </a:p>
        </p:txBody>
      </p:sp>
      <p:sp>
        <p:nvSpPr>
          <p:cNvPr id="4" name="日期占位符 3"/>
          <p:cNvSpPr>
            <a:spLocks noGrp="1"/>
          </p:cNvSpPr>
          <p:nvPr>
            <p:ph type="dt" sz="quarter" idx="10"/>
          </p:nvPr>
        </p:nvSpPr>
        <p:spPr/>
        <p:txBody>
          <a:bodyPr/>
          <a:lstStyle/>
          <a:p>
            <a:pPr>
              <a:defRPr/>
            </a:pPr>
            <a:fld id="{B664294A-6A1A-4DE8-B0FB-84831706EE7D}" type="datetime1">
              <a:rPr lang="zh-CN" altLang="en-US"/>
            </a:fld>
            <a:endParaRPr lang="en-US" altLang="zh-CN"/>
          </a:p>
        </p:txBody>
      </p:sp>
      <p:sp>
        <p:nvSpPr>
          <p:cNvPr id="532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9475">
                                            <p:txEl>
                                              <p:pRg st="2" end="2"/>
                                            </p:txEl>
                                          </p:spTgt>
                                        </p:tgtEl>
                                        <p:attrNameLst>
                                          <p:attrName>style.visibility</p:attrName>
                                        </p:attrNameLst>
                                      </p:cBhvr>
                                      <p:to>
                                        <p:strVal val="visible"/>
                                      </p:to>
                                    </p:set>
                                    <p:animEffect transition="in" filter="blinds(horizontal)">
                                      <p:cBhvr>
                                        <p:cTn id="7" dur="500"/>
                                        <p:tgtEl>
                                          <p:spTgt spid="48947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9475">
                                            <p:txEl>
                                              <p:pRg st="3" end="3"/>
                                            </p:txEl>
                                          </p:spTgt>
                                        </p:tgtEl>
                                        <p:attrNameLst>
                                          <p:attrName>style.visibility</p:attrName>
                                        </p:attrNameLst>
                                      </p:cBhvr>
                                      <p:to>
                                        <p:strVal val="visible"/>
                                      </p:to>
                                    </p:set>
                                    <p:animEffect transition="in" filter="blinds(horizontal)">
                                      <p:cBhvr>
                                        <p:cTn id="12" dur="500"/>
                                        <p:tgtEl>
                                          <p:spTgt spid="48947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89475">
                                            <p:txEl>
                                              <p:pRg st="4" end="4"/>
                                            </p:txEl>
                                          </p:spTgt>
                                        </p:tgtEl>
                                        <p:attrNameLst>
                                          <p:attrName>style.visibility</p:attrName>
                                        </p:attrNameLst>
                                      </p:cBhvr>
                                      <p:to>
                                        <p:strVal val="visible"/>
                                      </p:to>
                                    </p:set>
                                    <p:animEffect transition="in" filter="blinds(horizontal)">
                                      <p:cBhvr>
                                        <p:cTn id="17" dur="500"/>
                                        <p:tgtEl>
                                          <p:spTgt spid="48947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89475">
                                            <p:txEl>
                                              <p:pRg st="5" end="5"/>
                                            </p:txEl>
                                          </p:spTgt>
                                        </p:tgtEl>
                                        <p:attrNameLst>
                                          <p:attrName>style.visibility</p:attrName>
                                        </p:attrNameLst>
                                      </p:cBhvr>
                                      <p:to>
                                        <p:strVal val="visible"/>
                                      </p:to>
                                    </p:set>
                                    <p:animEffect transition="in" filter="blinds(horizontal)">
                                      <p:cBhvr>
                                        <p:cTn id="22" dur="500"/>
                                        <p:tgtEl>
                                          <p:spTgt spid="4894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p:cNvSpPr>
          <p:nvPr>
            <p:ph type="title"/>
          </p:nvPr>
        </p:nvSpPr>
        <p:spPr/>
        <p:txBody>
          <a:bodyPr/>
          <a:lstStyle/>
          <a:p>
            <a:pPr eaLnBrk="1" hangingPunct="1"/>
            <a:r>
              <a:rPr lang="zh-CN" altLang="en-US"/>
              <a:t>数据抽象（续）</a:t>
            </a:r>
            <a:endParaRPr lang="zh-CN" altLang="en-US"/>
          </a:p>
        </p:txBody>
      </p:sp>
      <p:sp>
        <p:nvSpPr>
          <p:cNvPr id="490499" name="Rectangle 3"/>
          <p:cNvSpPr>
            <a:spLocks noGrp="1" noRot="1"/>
          </p:cNvSpPr>
          <p:nvPr>
            <p:ph idx="1"/>
          </p:nvPr>
        </p:nvSpPr>
        <p:spPr/>
        <p:txBody>
          <a:bodyPr/>
          <a:lstStyle/>
          <a:p>
            <a:pPr eaLnBrk="1" hangingPunct="1">
              <a:lnSpc>
                <a:spcPct val="110000"/>
              </a:lnSpc>
              <a:buFont typeface="Wingdings" panose="05000000000000000000" pitchFamily="2" charset="2"/>
              <a:buNone/>
            </a:pPr>
            <a:r>
              <a:rPr lang="en-US" altLang="zh-CN"/>
              <a:t>2. </a:t>
            </a:r>
            <a:r>
              <a:rPr lang="zh-CN" altLang="en-US"/>
              <a:t>聚集（</a:t>
            </a:r>
            <a:r>
              <a:rPr lang="en-US" altLang="zh-CN"/>
              <a:t>Aggregation</a:t>
            </a:r>
            <a:r>
              <a:rPr lang="zh-CN" altLang="en-US"/>
              <a:t>）</a:t>
            </a:r>
            <a:endParaRPr lang="zh-CN" altLang="en-US"/>
          </a:p>
          <a:p>
            <a:pPr lvl="1" eaLnBrk="1" hangingPunct="1">
              <a:lnSpc>
                <a:spcPct val="110000"/>
              </a:lnSpc>
            </a:pPr>
            <a:r>
              <a:rPr lang="zh-CN" altLang="en-US"/>
              <a:t>定义某一类型的组成成分</a:t>
            </a:r>
            <a:endParaRPr lang="zh-CN" altLang="en-US"/>
          </a:p>
          <a:p>
            <a:pPr lvl="1" eaLnBrk="1" hangingPunct="1">
              <a:lnSpc>
                <a:spcPct val="110000"/>
              </a:lnSpc>
            </a:pPr>
            <a:r>
              <a:rPr lang="zh-CN" altLang="en-US"/>
              <a:t>它抽象了对象内部类型和成分之间“</a:t>
            </a:r>
            <a:r>
              <a:rPr lang="en-US" altLang="zh-CN"/>
              <a:t>is part of”</a:t>
            </a:r>
            <a:r>
              <a:rPr lang="zh-CN" altLang="en-US"/>
              <a:t>的语义</a:t>
            </a:r>
            <a:endParaRPr lang="zh-CN" altLang="en-US"/>
          </a:p>
          <a:p>
            <a:pPr lvl="1" eaLnBrk="1" hangingPunct="1">
              <a:lnSpc>
                <a:spcPct val="110000"/>
              </a:lnSpc>
            </a:pPr>
            <a:r>
              <a:rPr lang="zh-CN" altLang="en-US"/>
              <a:t>在</a:t>
            </a:r>
            <a:r>
              <a:rPr lang="en-US" altLang="zh-CN"/>
              <a:t>E-R</a:t>
            </a:r>
            <a:r>
              <a:rPr lang="zh-CN" altLang="en-US"/>
              <a:t>模型中若干属性的聚集组成了实体型，就是这种抽象</a:t>
            </a:r>
            <a:endParaRPr lang="zh-CN" altLang="en-US"/>
          </a:p>
        </p:txBody>
      </p:sp>
      <p:sp>
        <p:nvSpPr>
          <p:cNvPr id="4" name="日期占位符 3"/>
          <p:cNvSpPr>
            <a:spLocks noGrp="1"/>
          </p:cNvSpPr>
          <p:nvPr>
            <p:ph type="dt" sz="quarter" idx="10"/>
          </p:nvPr>
        </p:nvSpPr>
        <p:spPr/>
        <p:txBody>
          <a:bodyPr/>
          <a:lstStyle/>
          <a:p>
            <a:pPr>
              <a:defRPr/>
            </a:pPr>
            <a:fld id="{96943965-F86A-4805-B0E0-7DFF0823F6AE}" type="datetime1">
              <a:rPr lang="zh-CN" altLang="en-US"/>
            </a:fld>
            <a:endParaRPr lang="en-US" altLang="zh-CN"/>
          </a:p>
        </p:txBody>
      </p:sp>
      <p:sp>
        <p:nvSpPr>
          <p:cNvPr id="542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0499">
                                            <p:txEl>
                                              <p:pRg st="1" end="1"/>
                                            </p:txEl>
                                          </p:spTgt>
                                        </p:tgtEl>
                                        <p:attrNameLst>
                                          <p:attrName>style.visibility</p:attrName>
                                        </p:attrNameLst>
                                      </p:cBhvr>
                                      <p:to>
                                        <p:strVal val="visible"/>
                                      </p:to>
                                    </p:set>
                                    <p:animEffect transition="in" filter="blinds(horizontal)">
                                      <p:cBhvr>
                                        <p:cTn id="7" dur="500"/>
                                        <p:tgtEl>
                                          <p:spTgt spid="4904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0499">
                                            <p:txEl>
                                              <p:pRg st="2" end="2"/>
                                            </p:txEl>
                                          </p:spTgt>
                                        </p:tgtEl>
                                        <p:attrNameLst>
                                          <p:attrName>style.visibility</p:attrName>
                                        </p:attrNameLst>
                                      </p:cBhvr>
                                      <p:to>
                                        <p:strVal val="visible"/>
                                      </p:to>
                                    </p:set>
                                    <p:animEffect transition="in" filter="blinds(horizontal)">
                                      <p:cBhvr>
                                        <p:cTn id="12" dur="500"/>
                                        <p:tgtEl>
                                          <p:spTgt spid="4904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0499">
                                            <p:txEl>
                                              <p:pRg st="3" end="3"/>
                                            </p:txEl>
                                          </p:spTgt>
                                        </p:tgtEl>
                                        <p:attrNameLst>
                                          <p:attrName>style.visibility</p:attrName>
                                        </p:attrNameLst>
                                      </p:cBhvr>
                                      <p:to>
                                        <p:strVal val="visible"/>
                                      </p:to>
                                    </p:set>
                                    <p:animEffect transition="in" filter="blinds(horizontal)">
                                      <p:cBhvr>
                                        <p:cTn id="17" dur="500"/>
                                        <p:tgtEl>
                                          <p:spTgt spid="4904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p:cNvSpPr>
          <p:nvPr>
            <p:ph type="title"/>
          </p:nvPr>
        </p:nvSpPr>
        <p:spPr/>
        <p:txBody>
          <a:bodyPr/>
          <a:lstStyle/>
          <a:p>
            <a:pPr eaLnBrk="1" hangingPunct="1"/>
            <a:r>
              <a:rPr lang="zh-CN" altLang="en-US"/>
              <a:t>数据抽象（续）</a:t>
            </a:r>
            <a:endParaRPr lang="zh-CN" altLang="en-US"/>
          </a:p>
        </p:txBody>
      </p:sp>
      <p:sp>
        <p:nvSpPr>
          <p:cNvPr id="491523" name="Rectangle 3"/>
          <p:cNvSpPr>
            <a:spLocks noGrp="1" noRot="1"/>
          </p:cNvSpPr>
          <p:nvPr>
            <p:ph idx="1"/>
          </p:nvPr>
        </p:nvSpPr>
        <p:spPr/>
        <p:txBody>
          <a:bodyPr/>
          <a:lstStyle/>
          <a:p>
            <a:pPr eaLnBrk="1" hangingPunct="1">
              <a:lnSpc>
                <a:spcPct val="120000"/>
              </a:lnSpc>
              <a:buFont typeface="Wingdings" panose="05000000000000000000" pitchFamily="2" charset="2"/>
              <a:buNone/>
            </a:pPr>
            <a:r>
              <a:rPr lang="en-US" altLang="zh-CN"/>
              <a:t>3. </a:t>
            </a:r>
            <a:r>
              <a:rPr lang="zh-CN" altLang="en-US"/>
              <a:t>概括（</a:t>
            </a:r>
            <a:r>
              <a:rPr lang="en-US" altLang="zh-CN"/>
              <a:t>Generalization</a:t>
            </a:r>
            <a:r>
              <a:rPr lang="zh-CN" altLang="en-US"/>
              <a:t>）</a:t>
            </a:r>
            <a:endParaRPr lang="zh-CN" altLang="en-US"/>
          </a:p>
          <a:p>
            <a:pPr lvl="1" eaLnBrk="1" hangingPunct="1">
              <a:lnSpc>
                <a:spcPct val="120000"/>
              </a:lnSpc>
            </a:pPr>
            <a:r>
              <a:rPr lang="zh-CN" altLang="en-US"/>
              <a:t>定义类型之间的一种子集联系</a:t>
            </a:r>
            <a:endParaRPr lang="zh-CN" altLang="en-US"/>
          </a:p>
          <a:p>
            <a:pPr lvl="1" eaLnBrk="1" hangingPunct="1">
              <a:lnSpc>
                <a:spcPct val="120000"/>
              </a:lnSpc>
            </a:pPr>
            <a:r>
              <a:rPr lang="zh-CN" altLang="en-US"/>
              <a:t>它抽象了类型之间的“</a:t>
            </a:r>
            <a:r>
              <a:rPr lang="en-US" altLang="zh-CN"/>
              <a:t>is subset of”</a:t>
            </a:r>
            <a:r>
              <a:rPr lang="zh-CN" altLang="en-US"/>
              <a:t>的语义</a:t>
            </a:r>
            <a:endParaRPr lang="zh-CN" altLang="en-US"/>
          </a:p>
          <a:p>
            <a:pPr lvl="1" eaLnBrk="1" hangingPunct="1">
              <a:lnSpc>
                <a:spcPct val="120000"/>
              </a:lnSpc>
            </a:pPr>
            <a:r>
              <a:rPr lang="zh-CN" altLang="en-US"/>
              <a:t>概括有一个很重要的性质：继承性。子类继承超类上定义的所有抽象。</a:t>
            </a:r>
            <a:endParaRPr lang="zh-CN" altLang="en-US"/>
          </a:p>
        </p:txBody>
      </p:sp>
      <p:sp>
        <p:nvSpPr>
          <p:cNvPr id="4" name="日期占位符 3"/>
          <p:cNvSpPr>
            <a:spLocks noGrp="1"/>
          </p:cNvSpPr>
          <p:nvPr>
            <p:ph type="dt" sz="quarter" idx="10"/>
          </p:nvPr>
        </p:nvSpPr>
        <p:spPr/>
        <p:txBody>
          <a:bodyPr/>
          <a:lstStyle/>
          <a:p>
            <a:pPr>
              <a:defRPr/>
            </a:pPr>
            <a:fld id="{F63BB18A-AFAF-49EC-BAE9-4E58A0C2FD59}" type="datetime1">
              <a:rPr lang="zh-CN" altLang="en-US"/>
            </a:fld>
            <a:endParaRPr lang="en-US" altLang="zh-CN"/>
          </a:p>
        </p:txBody>
      </p:sp>
      <p:sp>
        <p:nvSpPr>
          <p:cNvPr id="553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1523">
                                            <p:txEl>
                                              <p:pRg st="1" end="1"/>
                                            </p:txEl>
                                          </p:spTgt>
                                        </p:tgtEl>
                                        <p:attrNameLst>
                                          <p:attrName>style.visibility</p:attrName>
                                        </p:attrNameLst>
                                      </p:cBhvr>
                                      <p:to>
                                        <p:strVal val="visible"/>
                                      </p:to>
                                    </p:set>
                                    <p:animEffect transition="in" filter="blinds(horizontal)">
                                      <p:cBhvr>
                                        <p:cTn id="7" dur="500"/>
                                        <p:tgtEl>
                                          <p:spTgt spid="4915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1523">
                                            <p:txEl>
                                              <p:pRg st="2" end="2"/>
                                            </p:txEl>
                                          </p:spTgt>
                                        </p:tgtEl>
                                        <p:attrNameLst>
                                          <p:attrName>style.visibility</p:attrName>
                                        </p:attrNameLst>
                                      </p:cBhvr>
                                      <p:to>
                                        <p:strVal val="visible"/>
                                      </p:to>
                                    </p:set>
                                    <p:animEffect transition="in" filter="blinds(horizontal)">
                                      <p:cBhvr>
                                        <p:cTn id="12" dur="500"/>
                                        <p:tgtEl>
                                          <p:spTgt spid="4915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1523">
                                            <p:txEl>
                                              <p:pRg st="3" end="3"/>
                                            </p:txEl>
                                          </p:spTgt>
                                        </p:tgtEl>
                                        <p:attrNameLst>
                                          <p:attrName>style.visibility</p:attrName>
                                        </p:attrNameLst>
                                      </p:cBhvr>
                                      <p:to>
                                        <p:strVal val="visible"/>
                                      </p:to>
                                    </p:set>
                                    <p:animEffect transition="in" filter="blinds(horizontal)">
                                      <p:cBhvr>
                                        <p:cTn id="17" dur="500"/>
                                        <p:tgtEl>
                                          <p:spTgt spid="4915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p:cNvSpPr>
          <p:nvPr>
            <p:ph type="title"/>
          </p:nvPr>
        </p:nvSpPr>
        <p:spPr/>
        <p:txBody>
          <a:bodyPr/>
          <a:lstStyle/>
          <a:p>
            <a:pPr eaLnBrk="1" hangingPunct="1"/>
            <a:r>
              <a:rPr lang="zh-CN" altLang="en-US"/>
              <a:t>数据抽象（续）</a:t>
            </a:r>
            <a:endParaRPr lang="zh-CN" altLang="en-US"/>
          </a:p>
        </p:txBody>
      </p:sp>
      <p:sp>
        <p:nvSpPr>
          <p:cNvPr id="492547" name="Rectangle 3"/>
          <p:cNvSpPr>
            <a:spLocks noGrp="1" noRot="1"/>
          </p:cNvSpPr>
          <p:nvPr>
            <p:ph idx="1"/>
          </p:nvPr>
        </p:nvSpPr>
        <p:spPr/>
        <p:txBody>
          <a:bodyPr/>
          <a:lstStyle/>
          <a:p>
            <a:pPr eaLnBrk="1" hangingPunct="1"/>
            <a:r>
              <a:rPr lang="zh-CN" altLang="en-US" sz="3600"/>
              <a:t>数据抽象的用途</a:t>
            </a:r>
            <a:endParaRPr lang="zh-CN" altLang="en-US" sz="3600"/>
          </a:p>
          <a:p>
            <a:pPr lvl="1" eaLnBrk="1" hangingPunct="1"/>
            <a:r>
              <a:rPr lang="zh-CN" altLang="en-US"/>
              <a:t>对需求分析阶段收集到的数据进行分类、组织（聚集），形成</a:t>
            </a:r>
            <a:endParaRPr lang="zh-CN" altLang="en-US"/>
          </a:p>
          <a:p>
            <a:pPr lvl="2" eaLnBrk="1" hangingPunct="1"/>
            <a:r>
              <a:rPr lang="zh-CN" altLang="en-US" sz="2800"/>
              <a:t>实体</a:t>
            </a:r>
            <a:endParaRPr lang="zh-CN" altLang="en-US" sz="2800"/>
          </a:p>
          <a:p>
            <a:pPr lvl="2" eaLnBrk="1" hangingPunct="1"/>
            <a:r>
              <a:rPr lang="zh-CN" altLang="en-US" sz="2800"/>
              <a:t>实体的属性，标识实体的码</a:t>
            </a:r>
            <a:endParaRPr lang="zh-CN" altLang="en-US" sz="2800"/>
          </a:p>
          <a:p>
            <a:pPr lvl="2" eaLnBrk="1" hangingPunct="1"/>
            <a:r>
              <a:rPr lang="zh-CN" altLang="en-US" sz="2800"/>
              <a:t>确定实体之间的联系类型</a:t>
            </a:r>
            <a:r>
              <a:rPr lang="en-US" altLang="zh-CN" sz="2800"/>
              <a:t>(1:1</a:t>
            </a:r>
            <a:r>
              <a:rPr lang="zh-CN" altLang="en-US" sz="2800"/>
              <a:t>，</a:t>
            </a:r>
            <a:r>
              <a:rPr lang="en-US" altLang="zh-CN" sz="2800"/>
              <a:t>1:n</a:t>
            </a:r>
            <a:r>
              <a:rPr lang="zh-CN" altLang="en-US" sz="2800"/>
              <a:t>，</a:t>
            </a:r>
            <a:r>
              <a:rPr lang="en-US" altLang="zh-CN" sz="2800"/>
              <a:t>m:n)</a:t>
            </a:r>
            <a:endParaRPr lang="en-US" altLang="zh-CN"/>
          </a:p>
        </p:txBody>
      </p:sp>
      <p:sp>
        <p:nvSpPr>
          <p:cNvPr id="4" name="日期占位符 3"/>
          <p:cNvSpPr>
            <a:spLocks noGrp="1"/>
          </p:cNvSpPr>
          <p:nvPr>
            <p:ph type="dt" sz="quarter" idx="10"/>
          </p:nvPr>
        </p:nvSpPr>
        <p:spPr/>
        <p:txBody>
          <a:bodyPr/>
          <a:lstStyle/>
          <a:p>
            <a:pPr>
              <a:defRPr/>
            </a:pPr>
            <a:fld id="{25E2E578-53AC-4D96-9164-F085A4185CF1}" type="datetime1">
              <a:rPr lang="zh-CN" altLang="en-US"/>
            </a:fld>
            <a:endParaRPr lang="en-US" altLang="zh-CN"/>
          </a:p>
        </p:txBody>
      </p:sp>
      <p:sp>
        <p:nvSpPr>
          <p:cNvPr id="563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2547">
                                            <p:txEl>
                                              <p:pRg st="1" end="1"/>
                                            </p:txEl>
                                          </p:spTgt>
                                        </p:tgtEl>
                                        <p:attrNameLst>
                                          <p:attrName>style.visibility</p:attrName>
                                        </p:attrNameLst>
                                      </p:cBhvr>
                                      <p:to>
                                        <p:strVal val="visible"/>
                                      </p:to>
                                    </p:set>
                                    <p:animEffect transition="in" filter="blinds(horizontal)">
                                      <p:cBhvr>
                                        <p:cTn id="7" dur="500"/>
                                        <p:tgtEl>
                                          <p:spTgt spid="4925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2547">
                                            <p:txEl>
                                              <p:pRg st="2" end="2"/>
                                            </p:txEl>
                                          </p:spTgt>
                                        </p:tgtEl>
                                        <p:attrNameLst>
                                          <p:attrName>style.visibility</p:attrName>
                                        </p:attrNameLst>
                                      </p:cBhvr>
                                      <p:to>
                                        <p:strVal val="visible"/>
                                      </p:to>
                                    </p:set>
                                    <p:animEffect transition="in" filter="blinds(horizontal)">
                                      <p:cBhvr>
                                        <p:cTn id="12" dur="500"/>
                                        <p:tgtEl>
                                          <p:spTgt spid="4925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2547">
                                            <p:txEl>
                                              <p:pRg st="3" end="3"/>
                                            </p:txEl>
                                          </p:spTgt>
                                        </p:tgtEl>
                                        <p:attrNameLst>
                                          <p:attrName>style.visibility</p:attrName>
                                        </p:attrNameLst>
                                      </p:cBhvr>
                                      <p:to>
                                        <p:strVal val="visible"/>
                                      </p:to>
                                    </p:set>
                                    <p:animEffect transition="in" filter="blinds(horizontal)">
                                      <p:cBhvr>
                                        <p:cTn id="17" dur="500"/>
                                        <p:tgtEl>
                                          <p:spTgt spid="4925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2547">
                                            <p:txEl>
                                              <p:pRg st="4" end="4"/>
                                            </p:txEl>
                                          </p:spTgt>
                                        </p:tgtEl>
                                        <p:attrNameLst>
                                          <p:attrName>style.visibility</p:attrName>
                                        </p:attrNameLst>
                                      </p:cBhvr>
                                      <p:to>
                                        <p:strVal val="visible"/>
                                      </p:to>
                                    </p:set>
                                    <p:animEffect transition="in" filter="blinds(horizontal)">
                                      <p:cBhvr>
                                        <p:cTn id="22" dur="500"/>
                                        <p:tgtEl>
                                          <p:spTgt spid="4925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p:cNvSpPr>
          <p:nvPr>
            <p:ph type="title"/>
          </p:nvPr>
        </p:nvSpPr>
        <p:spPr/>
        <p:txBody>
          <a:bodyPr/>
          <a:lstStyle/>
          <a:p>
            <a:pPr eaLnBrk="1" hangingPunct="1"/>
            <a:r>
              <a:rPr lang="zh-CN" altLang="en-US"/>
              <a:t>二、局部视图设计</a:t>
            </a:r>
            <a:endParaRPr lang="zh-CN" altLang="en-US"/>
          </a:p>
        </p:txBody>
      </p:sp>
      <p:sp>
        <p:nvSpPr>
          <p:cNvPr id="57347" name="Rectangle 3"/>
          <p:cNvSpPr>
            <a:spLocks noGrp="1" noRot="1"/>
          </p:cNvSpPr>
          <p:nvPr>
            <p:ph idx="1"/>
          </p:nvPr>
        </p:nvSpPr>
        <p:spPr/>
        <p:txBody>
          <a:bodyPr/>
          <a:lstStyle/>
          <a:p>
            <a:pPr eaLnBrk="1" hangingPunct="1">
              <a:lnSpc>
                <a:spcPct val="180000"/>
              </a:lnSpc>
              <a:buFont typeface="Wingdings" panose="05000000000000000000" pitchFamily="2" charset="2"/>
              <a:buNone/>
            </a:pPr>
            <a:r>
              <a:rPr lang="zh-CN" altLang="en-US"/>
              <a:t>设计分</a:t>
            </a:r>
            <a:r>
              <a:rPr lang="en-US" altLang="zh-CN"/>
              <a:t>E-R</a:t>
            </a:r>
            <a:r>
              <a:rPr lang="zh-CN" altLang="en-US"/>
              <a:t>图的步骤</a:t>
            </a:r>
            <a:r>
              <a:rPr lang="en-US" altLang="zh-CN"/>
              <a:t>:</a:t>
            </a:r>
            <a:endParaRPr lang="en-US" altLang="zh-CN"/>
          </a:p>
          <a:p>
            <a:pPr eaLnBrk="1" hangingPunct="1">
              <a:lnSpc>
                <a:spcPct val="180000"/>
              </a:lnSpc>
              <a:buFont typeface="Wingdings" panose="05000000000000000000" pitchFamily="2" charset="2"/>
              <a:buNone/>
            </a:pPr>
            <a:r>
              <a:rPr lang="en-US" altLang="zh-CN"/>
              <a:t>⒈</a:t>
            </a:r>
            <a:r>
              <a:rPr lang="zh-CN" altLang="en-US"/>
              <a:t>选择局部应用</a:t>
            </a:r>
            <a:endParaRPr lang="zh-CN" altLang="en-US"/>
          </a:p>
          <a:p>
            <a:pPr eaLnBrk="1" hangingPunct="1">
              <a:lnSpc>
                <a:spcPct val="180000"/>
              </a:lnSpc>
              <a:buFont typeface="Wingdings" panose="05000000000000000000" pitchFamily="2" charset="2"/>
              <a:buNone/>
            </a:pPr>
            <a:r>
              <a:rPr lang="zh-CN" altLang="en-US"/>
              <a:t>⒉逐一设计分</a:t>
            </a:r>
            <a:r>
              <a:rPr lang="en-US" altLang="zh-CN"/>
              <a:t>E-R</a:t>
            </a:r>
            <a:r>
              <a:rPr lang="zh-CN" altLang="en-US"/>
              <a:t>图</a:t>
            </a:r>
            <a:endParaRPr lang="zh-CN" altLang="en-US"/>
          </a:p>
        </p:txBody>
      </p:sp>
      <p:sp>
        <p:nvSpPr>
          <p:cNvPr id="4" name="日期占位符 3"/>
          <p:cNvSpPr>
            <a:spLocks noGrp="1"/>
          </p:cNvSpPr>
          <p:nvPr>
            <p:ph type="dt" sz="quarter" idx="10"/>
          </p:nvPr>
        </p:nvSpPr>
        <p:spPr/>
        <p:txBody>
          <a:bodyPr/>
          <a:lstStyle/>
          <a:p>
            <a:pPr>
              <a:defRPr/>
            </a:pPr>
            <a:fld id="{CD5EE5E8-DC38-4071-A098-1337169F6C24}" type="datetime1">
              <a:rPr lang="zh-CN" altLang="en-US"/>
            </a:fld>
            <a:endParaRPr lang="en-US" altLang="zh-CN"/>
          </a:p>
        </p:txBody>
      </p:sp>
      <p:sp>
        <p:nvSpPr>
          <p:cNvPr id="573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p:cNvSpPr>
          <p:nvPr>
            <p:ph type="title"/>
          </p:nvPr>
        </p:nvSpPr>
        <p:spPr/>
        <p:txBody>
          <a:bodyPr/>
          <a:lstStyle/>
          <a:p>
            <a:pPr eaLnBrk="1" hangingPunct="1"/>
            <a:r>
              <a:rPr lang="en-US" altLang="zh-CN"/>
              <a:t>⒈ </a:t>
            </a:r>
            <a:r>
              <a:rPr lang="zh-CN" altLang="en-US"/>
              <a:t>选择局部应用</a:t>
            </a:r>
            <a:endParaRPr lang="zh-CN" altLang="en-US"/>
          </a:p>
        </p:txBody>
      </p:sp>
      <p:sp>
        <p:nvSpPr>
          <p:cNvPr id="494595" name="Rectangle 3"/>
          <p:cNvSpPr>
            <a:spLocks noGrp="1" noRot="1"/>
          </p:cNvSpPr>
          <p:nvPr>
            <p:ph idx="1"/>
          </p:nvPr>
        </p:nvSpPr>
        <p:spPr/>
        <p:txBody>
          <a:bodyPr/>
          <a:lstStyle/>
          <a:p>
            <a:pPr eaLnBrk="1" hangingPunct="1">
              <a:lnSpc>
                <a:spcPct val="120000"/>
              </a:lnSpc>
              <a:spcBef>
                <a:spcPct val="60000"/>
              </a:spcBef>
            </a:pPr>
            <a:r>
              <a:rPr lang="zh-CN" altLang="en-US" sz="2800"/>
              <a:t>需求分析阶段，已用多层数据流图和数据字典描述了整个系统。</a:t>
            </a:r>
            <a:endParaRPr lang="zh-CN" altLang="en-US" sz="2800"/>
          </a:p>
          <a:p>
            <a:pPr eaLnBrk="1" hangingPunct="1">
              <a:lnSpc>
                <a:spcPct val="120000"/>
              </a:lnSpc>
              <a:spcBef>
                <a:spcPct val="60000"/>
              </a:spcBef>
            </a:pPr>
            <a:r>
              <a:rPr lang="zh-CN" altLang="en-US" sz="2800"/>
              <a:t>设计分</a:t>
            </a:r>
            <a:r>
              <a:rPr lang="en-US" altLang="zh-CN" sz="2800"/>
              <a:t>E-R</a:t>
            </a:r>
            <a:r>
              <a:rPr lang="zh-CN" altLang="en-US" sz="2800"/>
              <a:t>图首先需要根据系统的具体情况，在多层的数据流图中</a:t>
            </a:r>
            <a:r>
              <a:rPr lang="zh-CN" altLang="en-US" sz="2800">
                <a:solidFill>
                  <a:schemeClr val="tx2"/>
                </a:solidFill>
              </a:rPr>
              <a:t>选择</a:t>
            </a:r>
            <a:r>
              <a:rPr lang="zh-CN" altLang="en-US" sz="2800"/>
              <a:t>一个</a:t>
            </a:r>
            <a:r>
              <a:rPr lang="zh-CN" altLang="en-US" sz="2800">
                <a:solidFill>
                  <a:schemeClr val="tx2"/>
                </a:solidFill>
              </a:rPr>
              <a:t>适当层次的数据流图</a:t>
            </a:r>
            <a:r>
              <a:rPr lang="zh-CN" altLang="en-US" sz="2800"/>
              <a:t>，让这组图中每一部分对应一个局部应用，然后以这一层次的数据流图为出发点，设计分</a:t>
            </a:r>
            <a:r>
              <a:rPr lang="en-US" altLang="zh-CN" sz="2800"/>
              <a:t>E-R</a:t>
            </a:r>
            <a:r>
              <a:rPr lang="zh-CN" altLang="en-US" sz="2800"/>
              <a:t>图。 </a:t>
            </a:r>
            <a:endParaRPr lang="zh-CN" altLang="en-US" sz="2800"/>
          </a:p>
        </p:txBody>
      </p:sp>
      <p:sp>
        <p:nvSpPr>
          <p:cNvPr id="4" name="日期占位符 3"/>
          <p:cNvSpPr>
            <a:spLocks noGrp="1"/>
          </p:cNvSpPr>
          <p:nvPr>
            <p:ph type="dt" sz="quarter" idx="10"/>
          </p:nvPr>
        </p:nvSpPr>
        <p:spPr/>
        <p:txBody>
          <a:bodyPr/>
          <a:lstStyle/>
          <a:p>
            <a:pPr>
              <a:defRPr/>
            </a:pPr>
            <a:fld id="{41EAE190-1471-4D18-A36D-7E9253E09CDA}" type="datetime1">
              <a:rPr lang="zh-CN" altLang="en-US"/>
            </a:fld>
            <a:endParaRPr lang="en-US" altLang="zh-CN"/>
          </a:p>
        </p:txBody>
      </p:sp>
      <p:sp>
        <p:nvSpPr>
          <p:cNvPr id="583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4595">
                                            <p:txEl>
                                              <p:pRg st="1" end="1"/>
                                            </p:txEl>
                                          </p:spTgt>
                                        </p:tgtEl>
                                        <p:attrNameLst>
                                          <p:attrName>style.visibility</p:attrName>
                                        </p:attrNameLst>
                                      </p:cBhvr>
                                      <p:to>
                                        <p:strVal val="visible"/>
                                      </p:to>
                                    </p:set>
                                    <p:animEffect transition="in" filter="blinds(horizontal)">
                                      <p:cBhvr>
                                        <p:cTn id="7" dur="500"/>
                                        <p:tgtEl>
                                          <p:spTgt spid="4945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p:cNvSpPr>
          <p:nvPr>
            <p:ph type="title"/>
          </p:nvPr>
        </p:nvSpPr>
        <p:spPr/>
        <p:txBody>
          <a:bodyPr/>
          <a:lstStyle/>
          <a:p>
            <a:pPr eaLnBrk="1" hangingPunct="1"/>
            <a:r>
              <a:rPr lang="en-US" altLang="zh-CN"/>
              <a:t>⒉ </a:t>
            </a:r>
            <a:r>
              <a:rPr lang="zh-CN" altLang="en-US"/>
              <a:t>逐一设计分</a:t>
            </a:r>
            <a:r>
              <a:rPr lang="en-US" altLang="zh-CN"/>
              <a:t>E-R</a:t>
            </a:r>
            <a:r>
              <a:rPr lang="zh-CN" altLang="en-US"/>
              <a:t>图</a:t>
            </a:r>
            <a:endParaRPr lang="zh-CN" altLang="en-US"/>
          </a:p>
        </p:txBody>
      </p:sp>
      <p:sp>
        <p:nvSpPr>
          <p:cNvPr id="59395" name="Rectangle 3"/>
          <p:cNvSpPr>
            <a:spLocks noGrp="1" noRot="1"/>
          </p:cNvSpPr>
          <p:nvPr>
            <p:ph idx="1"/>
          </p:nvPr>
        </p:nvSpPr>
        <p:spPr>
          <a:xfrm>
            <a:off x="468313" y="2060575"/>
            <a:ext cx="7848600" cy="4419600"/>
          </a:xfrm>
        </p:spPr>
        <p:txBody>
          <a:bodyPr/>
          <a:lstStyle/>
          <a:p>
            <a:pPr eaLnBrk="1" hangingPunct="1">
              <a:lnSpc>
                <a:spcPct val="90000"/>
              </a:lnSpc>
            </a:pPr>
            <a:r>
              <a:rPr lang="zh-CN" altLang="en-US"/>
              <a:t>任务</a:t>
            </a:r>
            <a:endParaRPr lang="zh-CN" altLang="en-US"/>
          </a:p>
          <a:p>
            <a:pPr lvl="1" eaLnBrk="1" hangingPunct="1">
              <a:lnSpc>
                <a:spcPct val="90000"/>
              </a:lnSpc>
            </a:pPr>
            <a:r>
              <a:rPr lang="zh-CN" altLang="en-US">
                <a:solidFill>
                  <a:schemeClr val="tx2"/>
                </a:solidFill>
              </a:rPr>
              <a:t>标定局部应用中的实体、属性、码，实体间的联系</a:t>
            </a:r>
            <a:endParaRPr lang="zh-CN" altLang="en-US">
              <a:solidFill>
                <a:schemeClr val="tx2"/>
              </a:solidFill>
            </a:endParaRPr>
          </a:p>
          <a:p>
            <a:pPr lvl="2" eaLnBrk="1" hangingPunct="1">
              <a:lnSpc>
                <a:spcPct val="110000"/>
              </a:lnSpc>
              <a:buFont typeface="Wingdings 2" panose="05020102010507070707" pitchFamily="18" charset="2"/>
              <a:buNone/>
            </a:pPr>
            <a:r>
              <a:rPr lang="zh-CN" altLang="en-US" sz="2800"/>
              <a:t>  将各局部应用涉及的数据分别从数据字典中抽取出来，参照数据流图，标定各局部应用中的实体、实体的属性、标识实体的码，确定实体之间的联系及其类型（</a:t>
            </a:r>
            <a:r>
              <a:rPr lang="en-US" altLang="zh-CN" sz="2800"/>
              <a:t>1:1</a:t>
            </a:r>
            <a:r>
              <a:rPr lang="zh-CN" altLang="en-US" sz="2800"/>
              <a:t>，</a:t>
            </a:r>
            <a:r>
              <a:rPr lang="en-US" altLang="zh-CN" sz="2800"/>
              <a:t>1:n</a:t>
            </a:r>
            <a:r>
              <a:rPr lang="zh-CN" altLang="en-US" sz="2800"/>
              <a:t>，</a:t>
            </a:r>
            <a:r>
              <a:rPr lang="en-US" altLang="zh-CN" sz="2800"/>
              <a:t>m:n</a:t>
            </a:r>
            <a:r>
              <a:rPr lang="zh-CN" altLang="en-US" sz="2800"/>
              <a:t>）</a:t>
            </a:r>
            <a:endParaRPr lang="zh-CN" altLang="en-US" sz="2800"/>
          </a:p>
        </p:txBody>
      </p:sp>
      <p:sp>
        <p:nvSpPr>
          <p:cNvPr id="4" name="日期占位符 3"/>
          <p:cNvSpPr>
            <a:spLocks noGrp="1"/>
          </p:cNvSpPr>
          <p:nvPr>
            <p:ph type="dt" sz="quarter" idx="10"/>
          </p:nvPr>
        </p:nvSpPr>
        <p:spPr/>
        <p:txBody>
          <a:bodyPr/>
          <a:lstStyle/>
          <a:p>
            <a:pPr>
              <a:defRPr/>
            </a:pPr>
            <a:fld id="{6FE0DC00-939C-4EF7-8C80-0E5E3BD48D10}" type="datetime1">
              <a:rPr lang="zh-CN" altLang="en-US"/>
            </a:fld>
            <a:endParaRPr lang="en-US" altLang="zh-CN"/>
          </a:p>
        </p:txBody>
      </p:sp>
      <p:sp>
        <p:nvSpPr>
          <p:cNvPr id="593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p:cNvSpPr>
          <p:nvPr>
            <p:ph type="title"/>
          </p:nvPr>
        </p:nvSpPr>
        <p:spPr/>
        <p:txBody>
          <a:bodyPr/>
          <a:lstStyle/>
          <a:p>
            <a:pPr eaLnBrk="1" hangingPunct="1"/>
            <a:r>
              <a:rPr lang="zh-CN" altLang="en-US"/>
              <a:t>逐一设计分</a:t>
            </a:r>
            <a:r>
              <a:rPr lang="en-US" altLang="zh-CN"/>
              <a:t>E-R</a:t>
            </a:r>
            <a:r>
              <a:rPr lang="zh-CN" altLang="en-US"/>
              <a:t>图（续）</a:t>
            </a:r>
            <a:endParaRPr lang="zh-CN" altLang="en-US"/>
          </a:p>
        </p:txBody>
      </p:sp>
      <p:sp>
        <p:nvSpPr>
          <p:cNvPr id="496643" name="Rectangle 3"/>
          <p:cNvSpPr>
            <a:spLocks noGrp="1" noRot="1"/>
          </p:cNvSpPr>
          <p:nvPr>
            <p:ph idx="1"/>
          </p:nvPr>
        </p:nvSpPr>
        <p:spPr/>
        <p:txBody>
          <a:bodyPr/>
          <a:lstStyle/>
          <a:p>
            <a:pPr eaLnBrk="1" hangingPunct="1"/>
            <a:r>
              <a:rPr lang="zh-CN" altLang="en-US"/>
              <a:t>如何抽象实体和属性</a:t>
            </a:r>
            <a:endParaRPr lang="zh-CN" altLang="en-US" sz="2800"/>
          </a:p>
          <a:p>
            <a:pPr lvl="1" eaLnBrk="1" hangingPunct="1">
              <a:lnSpc>
                <a:spcPct val="110000"/>
              </a:lnSpc>
              <a:spcBef>
                <a:spcPct val="70000"/>
              </a:spcBef>
            </a:pPr>
            <a:r>
              <a:rPr lang="zh-CN" altLang="en-US">
                <a:solidFill>
                  <a:schemeClr val="tx2"/>
                </a:solidFill>
              </a:rPr>
              <a:t>实体</a:t>
            </a:r>
            <a:r>
              <a:rPr lang="zh-CN" altLang="en-US"/>
              <a:t>：现实世界中一组具有某些共同特性和行为的对象就可以抽象为一个实体。对象和实体之间是“</a:t>
            </a:r>
            <a:r>
              <a:rPr lang="en-US" altLang="zh-CN"/>
              <a:t>is member of"</a:t>
            </a:r>
            <a:r>
              <a:rPr lang="zh-CN" altLang="en-US"/>
              <a:t>的关系。</a:t>
            </a:r>
            <a:endParaRPr lang="zh-CN" altLang="en-US"/>
          </a:p>
          <a:p>
            <a:pPr eaLnBrk="1" hangingPunct="1">
              <a:lnSpc>
                <a:spcPct val="110000"/>
              </a:lnSpc>
              <a:spcBef>
                <a:spcPct val="70000"/>
              </a:spcBef>
              <a:buFont typeface="Wingdings" panose="05000000000000000000" pitchFamily="2" charset="2"/>
              <a:buNone/>
            </a:pPr>
            <a:r>
              <a:rPr lang="zh-CN" altLang="en-US" sz="2800"/>
              <a:t>    例：在学校环境中，可把张三、李四等对象抽象为学生实体。</a:t>
            </a:r>
            <a:endParaRPr lang="zh-CN" altLang="en-US" sz="2800"/>
          </a:p>
        </p:txBody>
      </p:sp>
      <p:sp>
        <p:nvSpPr>
          <p:cNvPr id="4" name="日期占位符 3"/>
          <p:cNvSpPr>
            <a:spLocks noGrp="1"/>
          </p:cNvSpPr>
          <p:nvPr>
            <p:ph type="dt" sz="quarter" idx="10"/>
          </p:nvPr>
        </p:nvSpPr>
        <p:spPr/>
        <p:txBody>
          <a:bodyPr/>
          <a:lstStyle/>
          <a:p>
            <a:pPr>
              <a:defRPr/>
            </a:pPr>
            <a:fld id="{C5BCEC1A-0848-426D-9506-A1537C52AC45}" type="datetime1">
              <a:rPr lang="zh-CN" altLang="en-US"/>
            </a:fld>
            <a:endParaRPr lang="en-US" altLang="zh-CN"/>
          </a:p>
        </p:txBody>
      </p:sp>
      <p:sp>
        <p:nvSpPr>
          <p:cNvPr id="604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6643">
                                            <p:txEl>
                                              <p:pRg st="2" end="2"/>
                                            </p:txEl>
                                          </p:spTgt>
                                        </p:tgtEl>
                                        <p:attrNameLst>
                                          <p:attrName>style.visibility</p:attrName>
                                        </p:attrNameLst>
                                      </p:cBhvr>
                                      <p:to>
                                        <p:strVal val="visible"/>
                                      </p:to>
                                    </p:set>
                                    <p:animEffect transition="in" filter="blinds(horizontal)">
                                      <p:cBhvr>
                                        <p:cTn id="7" dur="500"/>
                                        <p:tgtEl>
                                          <p:spTgt spid="4966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p:txBody>
          <a:bodyPr/>
          <a:lstStyle/>
          <a:p>
            <a:pPr eaLnBrk="1" hangingPunct="1"/>
            <a:r>
              <a:rPr lang="zh-CN" altLang="en-US"/>
              <a:t>逐一设计分</a:t>
            </a:r>
            <a:r>
              <a:rPr lang="en-US" altLang="zh-CN"/>
              <a:t>E-R</a:t>
            </a:r>
            <a:r>
              <a:rPr lang="zh-CN" altLang="en-US"/>
              <a:t>图（续）</a:t>
            </a:r>
            <a:endParaRPr lang="zh-CN" altLang="en-US"/>
          </a:p>
        </p:txBody>
      </p:sp>
      <p:sp>
        <p:nvSpPr>
          <p:cNvPr id="497667" name="Rectangle 3"/>
          <p:cNvSpPr>
            <a:spLocks noGrp="1" noRot="1"/>
          </p:cNvSpPr>
          <p:nvPr>
            <p:ph idx="1"/>
          </p:nvPr>
        </p:nvSpPr>
        <p:spPr/>
        <p:txBody>
          <a:bodyPr/>
          <a:lstStyle/>
          <a:p>
            <a:pPr lvl="1" eaLnBrk="1" hangingPunct="1">
              <a:lnSpc>
                <a:spcPct val="120000"/>
              </a:lnSpc>
              <a:spcBef>
                <a:spcPct val="70000"/>
              </a:spcBef>
            </a:pPr>
            <a:r>
              <a:rPr lang="zh-CN" altLang="en-US">
                <a:solidFill>
                  <a:schemeClr val="tx2"/>
                </a:solidFill>
              </a:rPr>
              <a:t>属性</a:t>
            </a:r>
            <a:r>
              <a:rPr lang="zh-CN" altLang="en-US"/>
              <a:t>：对象类型的组成成分可以抽象为实体的属性。组成成分与对象类型之间是“</a:t>
            </a:r>
            <a:r>
              <a:rPr lang="en-US" altLang="zh-CN"/>
              <a:t>is part of"</a:t>
            </a:r>
            <a:r>
              <a:rPr lang="zh-CN" altLang="en-US"/>
              <a:t>的关系。</a:t>
            </a:r>
            <a:endParaRPr lang="zh-CN" altLang="en-US"/>
          </a:p>
          <a:p>
            <a:pPr eaLnBrk="1" hangingPunct="1">
              <a:lnSpc>
                <a:spcPct val="120000"/>
              </a:lnSpc>
              <a:spcBef>
                <a:spcPct val="70000"/>
              </a:spcBef>
              <a:buFont typeface="Wingdings" panose="05000000000000000000" pitchFamily="2" charset="2"/>
              <a:buNone/>
            </a:pPr>
            <a:r>
              <a:rPr lang="zh-CN" altLang="en-US" sz="2800"/>
              <a:t>	例：学号、姓名、专业、年级等可以抽象为学生实体的属性。其中学号为标识学生实体的码。</a:t>
            </a:r>
            <a:endParaRPr lang="zh-CN" altLang="en-US" sz="2800"/>
          </a:p>
        </p:txBody>
      </p:sp>
      <p:sp>
        <p:nvSpPr>
          <p:cNvPr id="4" name="日期占位符 3"/>
          <p:cNvSpPr>
            <a:spLocks noGrp="1"/>
          </p:cNvSpPr>
          <p:nvPr>
            <p:ph type="dt" sz="quarter" idx="10"/>
          </p:nvPr>
        </p:nvSpPr>
        <p:spPr/>
        <p:txBody>
          <a:bodyPr/>
          <a:lstStyle/>
          <a:p>
            <a:pPr>
              <a:defRPr/>
            </a:pPr>
            <a:fld id="{06EA6962-07C3-47F8-9C4D-33FDE80916EE}" type="datetime1">
              <a:rPr lang="zh-CN" altLang="en-US"/>
            </a:fld>
            <a:endParaRPr lang="en-US" altLang="zh-CN"/>
          </a:p>
        </p:txBody>
      </p:sp>
      <p:sp>
        <p:nvSpPr>
          <p:cNvPr id="614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7667">
                                            <p:txEl>
                                              <p:pRg st="1" end="1"/>
                                            </p:txEl>
                                          </p:spTgt>
                                        </p:tgtEl>
                                        <p:attrNameLst>
                                          <p:attrName>style.visibility</p:attrName>
                                        </p:attrNameLst>
                                      </p:cBhvr>
                                      <p:to>
                                        <p:strVal val="visible"/>
                                      </p:to>
                                    </p:set>
                                    <p:animEffect transition="in" filter="blinds(horizontal)">
                                      <p:cBhvr>
                                        <p:cTn id="7" dur="500"/>
                                        <p:tgtEl>
                                          <p:spTgt spid="4976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p:cNvSpPr>
          <p:nvPr>
            <p:ph type="title"/>
          </p:nvPr>
        </p:nvSpPr>
        <p:spPr/>
        <p:txBody>
          <a:bodyPr/>
          <a:lstStyle/>
          <a:p>
            <a:pPr eaLnBrk="1" hangingPunct="1"/>
            <a:r>
              <a:rPr lang="zh-CN" altLang="en-US"/>
              <a:t>逐一设计分</a:t>
            </a:r>
            <a:r>
              <a:rPr lang="en-US" altLang="zh-CN"/>
              <a:t>E-R</a:t>
            </a:r>
            <a:r>
              <a:rPr lang="zh-CN" altLang="en-US"/>
              <a:t>图（续）</a:t>
            </a:r>
            <a:endParaRPr lang="zh-CN" altLang="en-US"/>
          </a:p>
        </p:txBody>
      </p:sp>
      <p:sp>
        <p:nvSpPr>
          <p:cNvPr id="498691" name="Rectangle 3"/>
          <p:cNvSpPr>
            <a:spLocks noGrp="1" noRot="1"/>
          </p:cNvSpPr>
          <p:nvPr>
            <p:ph idx="1"/>
          </p:nvPr>
        </p:nvSpPr>
        <p:spPr/>
        <p:txBody>
          <a:bodyPr/>
          <a:lstStyle/>
          <a:p>
            <a:pPr eaLnBrk="1" hangingPunct="1">
              <a:lnSpc>
                <a:spcPct val="90000"/>
              </a:lnSpc>
            </a:pPr>
            <a:r>
              <a:rPr lang="zh-CN" altLang="en-US"/>
              <a:t>如何区分实体和属性</a:t>
            </a:r>
            <a:endParaRPr lang="zh-CN" altLang="en-US"/>
          </a:p>
          <a:p>
            <a:pPr lvl="1" eaLnBrk="1" hangingPunct="1"/>
            <a:r>
              <a:rPr lang="zh-CN" altLang="en-US">
                <a:solidFill>
                  <a:schemeClr val="tx2"/>
                </a:solidFill>
              </a:rPr>
              <a:t>实体与属性是相对而言的</a:t>
            </a:r>
            <a:r>
              <a:rPr lang="zh-CN" altLang="en-US"/>
              <a:t>。同一事物，在一种应用环境中作为“属性”，在另一种应用环境中就必须作为“实体”。</a:t>
            </a:r>
            <a:endParaRPr lang="zh-CN" altLang="en-US"/>
          </a:p>
          <a:p>
            <a:pPr lvl="1" eaLnBrk="1" hangingPunct="1">
              <a:spcBef>
                <a:spcPct val="60000"/>
              </a:spcBef>
              <a:buFont typeface="Wingdings" panose="05000000000000000000" pitchFamily="2" charset="2"/>
              <a:buNone/>
            </a:pPr>
            <a:r>
              <a:rPr lang="zh-CN" altLang="en-US"/>
              <a:t>	例：学校中的系，在某种应用环境中，它只是作为“学生”实体的一个属性，表明一个学生属于哪个系；而在另一种环境中，由于需要考虑一个系的系主任、教师人数、学生人数、办公地点等，这时它就需要作为实体了。</a:t>
            </a:r>
            <a:endParaRPr lang="zh-CN" altLang="en-US"/>
          </a:p>
          <a:p>
            <a:pPr lvl="1" eaLnBrk="1" hangingPunct="1">
              <a:lnSpc>
                <a:spcPct val="90000"/>
              </a:lnSpc>
            </a:pPr>
            <a:endParaRPr lang="en-US" altLang="zh-CN" sz="2000"/>
          </a:p>
        </p:txBody>
      </p:sp>
      <p:sp>
        <p:nvSpPr>
          <p:cNvPr id="4" name="日期占位符 3"/>
          <p:cNvSpPr>
            <a:spLocks noGrp="1"/>
          </p:cNvSpPr>
          <p:nvPr>
            <p:ph type="dt" sz="quarter" idx="10"/>
          </p:nvPr>
        </p:nvSpPr>
        <p:spPr/>
        <p:txBody>
          <a:bodyPr/>
          <a:lstStyle/>
          <a:p>
            <a:pPr>
              <a:defRPr/>
            </a:pPr>
            <a:fld id="{40B7140F-0079-464B-8041-B88B0E36120D}" type="datetime1">
              <a:rPr lang="zh-CN" altLang="en-US"/>
            </a:fld>
            <a:endParaRPr lang="en-US" altLang="zh-CN"/>
          </a:p>
        </p:txBody>
      </p:sp>
      <p:sp>
        <p:nvSpPr>
          <p:cNvPr id="624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8691">
                                            <p:txEl>
                                              <p:pRg st="2" end="2"/>
                                            </p:txEl>
                                          </p:spTgt>
                                        </p:tgtEl>
                                        <p:attrNameLst>
                                          <p:attrName>style.visibility</p:attrName>
                                        </p:attrNameLst>
                                      </p:cBhvr>
                                      <p:to>
                                        <p:strVal val="visible"/>
                                      </p:to>
                                    </p:set>
                                    <p:animEffect transition="in" filter="blinds(horizontal)">
                                      <p:cBhvr>
                                        <p:cTn id="7" dur="500"/>
                                        <p:tgtEl>
                                          <p:spTgt spid="4986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p:cNvSpPr>
          <p:nvPr>
            <p:ph type="title"/>
          </p:nvPr>
        </p:nvSpPr>
        <p:spPr/>
        <p:txBody>
          <a:bodyPr/>
          <a:lstStyle/>
          <a:p>
            <a:pPr eaLnBrk="1" hangingPunct="1"/>
            <a:r>
              <a:rPr lang="en-US" altLang="zh-CN"/>
              <a:t>1</a:t>
            </a:r>
            <a:r>
              <a:rPr lang="zh-CN" altLang="en-US"/>
              <a:t>．模式（</a:t>
            </a:r>
            <a:r>
              <a:rPr lang="en-US" altLang="zh-CN" b="1"/>
              <a:t>Schema</a:t>
            </a:r>
            <a:r>
              <a:rPr lang="zh-CN" altLang="en-US" b="1"/>
              <a:t>）</a:t>
            </a:r>
            <a:endParaRPr lang="zh-CN" altLang="en-US" b="1"/>
          </a:p>
        </p:txBody>
      </p:sp>
      <p:sp>
        <p:nvSpPr>
          <p:cNvPr id="355331" name="Rectangle 3"/>
          <p:cNvSpPr>
            <a:spLocks noGrp="1" noRot="1"/>
          </p:cNvSpPr>
          <p:nvPr>
            <p:ph idx="1"/>
          </p:nvPr>
        </p:nvSpPr>
        <p:spPr>
          <a:xfrm>
            <a:off x="609600" y="2205038"/>
            <a:ext cx="8153400" cy="3671887"/>
          </a:xfrm>
        </p:spPr>
        <p:txBody>
          <a:bodyPr/>
          <a:lstStyle/>
          <a:p>
            <a:pPr algn="just" eaLnBrk="1" hangingPunct="1">
              <a:lnSpc>
                <a:spcPct val="90000"/>
              </a:lnSpc>
            </a:pPr>
            <a:r>
              <a:rPr lang="zh-CN" altLang="en-US" sz="2400"/>
              <a:t>模式（也称逻辑模式）</a:t>
            </a:r>
            <a:endParaRPr lang="zh-CN" altLang="en-US" sz="2400"/>
          </a:p>
          <a:p>
            <a:pPr lvl="1" algn="just" eaLnBrk="1" hangingPunct="1">
              <a:lnSpc>
                <a:spcPct val="90000"/>
              </a:lnSpc>
            </a:pPr>
            <a:r>
              <a:rPr lang="zh-CN" altLang="en-US" sz="2200" b="1"/>
              <a:t>数据库中</a:t>
            </a:r>
            <a:r>
              <a:rPr lang="zh-CN" altLang="en-US" sz="2200" b="1">
                <a:solidFill>
                  <a:schemeClr val="tx2"/>
                </a:solidFill>
              </a:rPr>
              <a:t>全体数据</a:t>
            </a:r>
            <a:r>
              <a:rPr lang="zh-CN" altLang="en-US" sz="2200" b="1"/>
              <a:t>的逻辑结构和特征的描述</a:t>
            </a:r>
            <a:endParaRPr lang="zh-CN" altLang="en-US" sz="2200" b="1"/>
          </a:p>
          <a:p>
            <a:pPr lvl="1" algn="just" eaLnBrk="1" hangingPunct="1">
              <a:lnSpc>
                <a:spcPct val="90000"/>
              </a:lnSpc>
            </a:pPr>
            <a:r>
              <a:rPr lang="zh-CN" altLang="en-US" sz="2200" b="1"/>
              <a:t>所有用户的公共数据视图，综合了所有用户的需求</a:t>
            </a:r>
            <a:endParaRPr lang="zh-CN" altLang="en-US" sz="2200"/>
          </a:p>
          <a:p>
            <a:pPr algn="just" eaLnBrk="1" hangingPunct="1">
              <a:lnSpc>
                <a:spcPct val="90000"/>
              </a:lnSpc>
            </a:pPr>
            <a:r>
              <a:rPr lang="zh-CN" altLang="en-US" sz="2400"/>
              <a:t>一个数据库只有一个模式</a:t>
            </a:r>
            <a:endParaRPr lang="zh-CN" altLang="en-US" sz="2400"/>
          </a:p>
          <a:p>
            <a:pPr algn="just" eaLnBrk="1" hangingPunct="1">
              <a:lnSpc>
                <a:spcPct val="90000"/>
              </a:lnSpc>
            </a:pPr>
            <a:r>
              <a:rPr lang="zh-CN" altLang="en-US" sz="2400"/>
              <a:t>模式的地位：是数据库系统模式结构的中间层</a:t>
            </a:r>
            <a:endParaRPr lang="zh-CN" altLang="en-US" sz="2400"/>
          </a:p>
          <a:p>
            <a:pPr lvl="1" algn="just" eaLnBrk="1" hangingPunct="1">
              <a:lnSpc>
                <a:spcPct val="90000"/>
              </a:lnSpc>
            </a:pPr>
            <a:r>
              <a:rPr lang="zh-CN" altLang="en-US" sz="2200" b="1"/>
              <a:t>与数据的物理存储细节和硬件环境无关</a:t>
            </a:r>
            <a:endParaRPr lang="zh-CN" altLang="en-US" sz="2200" b="1"/>
          </a:p>
          <a:p>
            <a:pPr lvl="1" algn="just" eaLnBrk="1" hangingPunct="1">
              <a:lnSpc>
                <a:spcPct val="90000"/>
              </a:lnSpc>
            </a:pPr>
            <a:r>
              <a:rPr lang="zh-CN" altLang="en-US" sz="2200" b="1"/>
              <a:t>与具体的应用程序、开发工具及高级程序设计语言无关</a:t>
            </a:r>
            <a:endParaRPr lang="zh-CN" altLang="en-US" sz="2200"/>
          </a:p>
        </p:txBody>
      </p:sp>
      <p:sp>
        <p:nvSpPr>
          <p:cNvPr id="11571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FF787D14-CD10-44A4-B164-A493B9426656}"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5331">
                                            <p:txEl>
                                              <p:pRg st="0" end="0"/>
                                            </p:txEl>
                                          </p:spTgt>
                                        </p:tgtEl>
                                        <p:attrNameLst>
                                          <p:attrName>style.visibility</p:attrName>
                                        </p:attrNameLst>
                                      </p:cBhvr>
                                      <p:to>
                                        <p:strVal val="visible"/>
                                      </p:to>
                                    </p:set>
                                    <p:animEffect transition="in" filter="blinds(horizontal)">
                                      <p:cBhvr>
                                        <p:cTn id="7" dur="500"/>
                                        <p:tgtEl>
                                          <p:spTgt spid="355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5331">
                                            <p:txEl>
                                              <p:pRg st="1" end="1"/>
                                            </p:txEl>
                                          </p:spTgt>
                                        </p:tgtEl>
                                        <p:attrNameLst>
                                          <p:attrName>style.visibility</p:attrName>
                                        </p:attrNameLst>
                                      </p:cBhvr>
                                      <p:to>
                                        <p:strVal val="visible"/>
                                      </p:to>
                                    </p:set>
                                    <p:animEffect transition="in" filter="blinds(horizontal)">
                                      <p:cBhvr>
                                        <p:cTn id="12" dur="500"/>
                                        <p:tgtEl>
                                          <p:spTgt spid="3553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5331">
                                            <p:txEl>
                                              <p:pRg st="2" end="2"/>
                                            </p:txEl>
                                          </p:spTgt>
                                        </p:tgtEl>
                                        <p:attrNameLst>
                                          <p:attrName>style.visibility</p:attrName>
                                        </p:attrNameLst>
                                      </p:cBhvr>
                                      <p:to>
                                        <p:strVal val="visible"/>
                                      </p:to>
                                    </p:set>
                                    <p:animEffect transition="in" filter="blinds(horizontal)">
                                      <p:cBhvr>
                                        <p:cTn id="17" dur="500"/>
                                        <p:tgtEl>
                                          <p:spTgt spid="3553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5331">
                                            <p:txEl>
                                              <p:pRg st="3" end="3"/>
                                            </p:txEl>
                                          </p:spTgt>
                                        </p:tgtEl>
                                        <p:attrNameLst>
                                          <p:attrName>style.visibility</p:attrName>
                                        </p:attrNameLst>
                                      </p:cBhvr>
                                      <p:to>
                                        <p:strVal val="visible"/>
                                      </p:to>
                                    </p:set>
                                    <p:animEffect transition="in" filter="blinds(horizontal)">
                                      <p:cBhvr>
                                        <p:cTn id="22" dur="500"/>
                                        <p:tgtEl>
                                          <p:spTgt spid="3553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55331">
                                            <p:txEl>
                                              <p:pRg st="4" end="4"/>
                                            </p:txEl>
                                          </p:spTgt>
                                        </p:tgtEl>
                                        <p:attrNameLst>
                                          <p:attrName>style.visibility</p:attrName>
                                        </p:attrNameLst>
                                      </p:cBhvr>
                                      <p:to>
                                        <p:strVal val="visible"/>
                                      </p:to>
                                    </p:set>
                                    <p:animEffect transition="in" filter="blinds(horizontal)">
                                      <p:cBhvr>
                                        <p:cTn id="27" dur="500"/>
                                        <p:tgtEl>
                                          <p:spTgt spid="3553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55331">
                                            <p:txEl>
                                              <p:pRg st="5" end="5"/>
                                            </p:txEl>
                                          </p:spTgt>
                                        </p:tgtEl>
                                        <p:attrNameLst>
                                          <p:attrName>style.visibility</p:attrName>
                                        </p:attrNameLst>
                                      </p:cBhvr>
                                      <p:to>
                                        <p:strVal val="visible"/>
                                      </p:to>
                                    </p:set>
                                    <p:animEffect transition="in" filter="blinds(horizontal)">
                                      <p:cBhvr>
                                        <p:cTn id="32" dur="500"/>
                                        <p:tgtEl>
                                          <p:spTgt spid="3553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55331">
                                            <p:txEl>
                                              <p:pRg st="6" end="6"/>
                                            </p:txEl>
                                          </p:spTgt>
                                        </p:tgtEl>
                                        <p:attrNameLst>
                                          <p:attrName>style.visibility</p:attrName>
                                        </p:attrNameLst>
                                      </p:cBhvr>
                                      <p:to>
                                        <p:strVal val="visible"/>
                                      </p:to>
                                    </p:set>
                                    <p:animEffect transition="in" filter="blinds(horizontal)">
                                      <p:cBhvr>
                                        <p:cTn id="37" dur="500"/>
                                        <p:tgtEl>
                                          <p:spTgt spid="3553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p:cNvSpPr>
          <p:nvPr>
            <p:ph type="title"/>
          </p:nvPr>
        </p:nvSpPr>
        <p:spPr/>
        <p:txBody>
          <a:bodyPr/>
          <a:lstStyle/>
          <a:p>
            <a:pPr eaLnBrk="1" hangingPunct="1"/>
            <a:r>
              <a:rPr lang="zh-CN" altLang="en-US"/>
              <a:t>逐一设计分</a:t>
            </a:r>
            <a:r>
              <a:rPr lang="en-US" altLang="zh-CN"/>
              <a:t>E-R</a:t>
            </a:r>
            <a:r>
              <a:rPr lang="zh-CN" altLang="en-US"/>
              <a:t>图（续）</a:t>
            </a:r>
            <a:endParaRPr lang="zh-CN" altLang="en-US"/>
          </a:p>
        </p:txBody>
      </p:sp>
      <p:sp>
        <p:nvSpPr>
          <p:cNvPr id="499715" name="Rectangle 3"/>
          <p:cNvSpPr>
            <a:spLocks noGrp="1" noRot="1"/>
          </p:cNvSpPr>
          <p:nvPr>
            <p:ph idx="1"/>
          </p:nvPr>
        </p:nvSpPr>
        <p:spPr/>
        <p:txBody>
          <a:bodyPr/>
          <a:lstStyle/>
          <a:p>
            <a:pPr lvl="1" eaLnBrk="1" hangingPunct="1">
              <a:lnSpc>
                <a:spcPct val="90000"/>
              </a:lnSpc>
            </a:pPr>
            <a:r>
              <a:rPr lang="zh-CN" altLang="en-US"/>
              <a:t>一般原则</a:t>
            </a:r>
            <a:endParaRPr lang="zh-CN" altLang="en-US"/>
          </a:p>
          <a:p>
            <a:pPr lvl="2" eaLnBrk="1" hangingPunct="1">
              <a:lnSpc>
                <a:spcPct val="90000"/>
              </a:lnSpc>
            </a:pPr>
            <a:r>
              <a:rPr lang="zh-CN" altLang="en-US" sz="2800"/>
              <a:t>属性不能再具有需要描述的性质。即属性必须是不可分的数据项，不能再由另一些属性组成。</a:t>
            </a:r>
            <a:endParaRPr lang="zh-CN" altLang="en-US" sz="2800"/>
          </a:p>
          <a:p>
            <a:pPr lvl="2" eaLnBrk="1" hangingPunct="1">
              <a:lnSpc>
                <a:spcPct val="90000"/>
              </a:lnSpc>
            </a:pPr>
            <a:r>
              <a:rPr lang="zh-CN" altLang="en-US" sz="2800"/>
              <a:t>属性不能与其他实体具有联系。联系只发生在实体之间。</a:t>
            </a:r>
            <a:endParaRPr lang="zh-CN" altLang="en-US" sz="2800"/>
          </a:p>
          <a:p>
            <a:pPr lvl="1" eaLnBrk="1" hangingPunct="1">
              <a:lnSpc>
                <a:spcPct val="90000"/>
              </a:lnSpc>
            </a:pPr>
            <a:r>
              <a:rPr lang="zh-CN" altLang="en-US"/>
              <a:t>符合上述两条特性的事物一般作为属性对待。</a:t>
            </a:r>
            <a:endParaRPr lang="zh-CN" altLang="en-US"/>
          </a:p>
          <a:p>
            <a:pPr lvl="1" eaLnBrk="1" hangingPunct="1">
              <a:lnSpc>
                <a:spcPct val="90000"/>
              </a:lnSpc>
            </a:pPr>
            <a:r>
              <a:rPr lang="zh-CN" altLang="en-US"/>
              <a:t>为了简化</a:t>
            </a:r>
            <a:r>
              <a:rPr lang="en-US" altLang="zh-CN"/>
              <a:t>E-R</a:t>
            </a:r>
            <a:r>
              <a:rPr lang="zh-CN" altLang="en-US"/>
              <a:t>图的处置，现实世界中的事物凡能够作为属性对待的，应尽量作为属性。</a:t>
            </a:r>
            <a:endParaRPr lang="zh-CN" altLang="en-US"/>
          </a:p>
        </p:txBody>
      </p:sp>
      <p:sp>
        <p:nvSpPr>
          <p:cNvPr id="4" name="日期占位符 3"/>
          <p:cNvSpPr>
            <a:spLocks noGrp="1"/>
          </p:cNvSpPr>
          <p:nvPr>
            <p:ph type="dt" sz="quarter" idx="10"/>
          </p:nvPr>
        </p:nvSpPr>
        <p:spPr/>
        <p:txBody>
          <a:bodyPr/>
          <a:lstStyle/>
          <a:p>
            <a:pPr>
              <a:defRPr/>
            </a:pPr>
            <a:fld id="{733C38ED-5555-4809-9137-CCD70FC3A590}" type="datetime1">
              <a:rPr lang="zh-CN" altLang="en-US"/>
            </a:fld>
            <a:endParaRPr lang="en-US" altLang="zh-CN"/>
          </a:p>
        </p:txBody>
      </p:sp>
      <p:sp>
        <p:nvSpPr>
          <p:cNvPr id="634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9715">
                                            <p:txEl>
                                              <p:pRg st="1" end="1"/>
                                            </p:txEl>
                                          </p:spTgt>
                                        </p:tgtEl>
                                        <p:attrNameLst>
                                          <p:attrName>style.visibility</p:attrName>
                                        </p:attrNameLst>
                                      </p:cBhvr>
                                      <p:to>
                                        <p:strVal val="visible"/>
                                      </p:to>
                                    </p:set>
                                    <p:animEffect transition="in" filter="blinds(horizontal)">
                                      <p:cBhvr>
                                        <p:cTn id="7" dur="500"/>
                                        <p:tgtEl>
                                          <p:spTgt spid="4997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9715">
                                            <p:txEl>
                                              <p:pRg st="2" end="2"/>
                                            </p:txEl>
                                          </p:spTgt>
                                        </p:tgtEl>
                                        <p:attrNameLst>
                                          <p:attrName>style.visibility</p:attrName>
                                        </p:attrNameLst>
                                      </p:cBhvr>
                                      <p:to>
                                        <p:strVal val="visible"/>
                                      </p:to>
                                    </p:set>
                                    <p:animEffect transition="in" filter="blinds(horizontal)">
                                      <p:cBhvr>
                                        <p:cTn id="12" dur="500"/>
                                        <p:tgtEl>
                                          <p:spTgt spid="4997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9715">
                                            <p:txEl>
                                              <p:pRg st="3" end="3"/>
                                            </p:txEl>
                                          </p:spTgt>
                                        </p:tgtEl>
                                        <p:attrNameLst>
                                          <p:attrName>style.visibility</p:attrName>
                                        </p:attrNameLst>
                                      </p:cBhvr>
                                      <p:to>
                                        <p:strVal val="visible"/>
                                      </p:to>
                                    </p:set>
                                    <p:animEffect transition="in" filter="blinds(horizontal)">
                                      <p:cBhvr>
                                        <p:cTn id="17" dur="500"/>
                                        <p:tgtEl>
                                          <p:spTgt spid="4997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9715">
                                            <p:txEl>
                                              <p:pRg st="4" end="4"/>
                                            </p:txEl>
                                          </p:spTgt>
                                        </p:tgtEl>
                                        <p:attrNameLst>
                                          <p:attrName>style.visibility</p:attrName>
                                        </p:attrNameLst>
                                      </p:cBhvr>
                                      <p:to>
                                        <p:strVal val="visible"/>
                                      </p:to>
                                    </p:set>
                                    <p:animEffect transition="in" filter="blinds(horizontal)">
                                      <p:cBhvr>
                                        <p:cTn id="22" dur="500"/>
                                        <p:tgtEl>
                                          <p:spTgt spid="4997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p:cNvSpPr>
          <p:nvPr>
            <p:ph type="title"/>
          </p:nvPr>
        </p:nvSpPr>
        <p:spPr/>
        <p:txBody>
          <a:bodyPr/>
          <a:lstStyle/>
          <a:p>
            <a:pPr eaLnBrk="1" hangingPunct="1"/>
            <a:r>
              <a:rPr lang="zh-CN" altLang="en-US"/>
              <a:t>逐一设计分</a:t>
            </a:r>
            <a:r>
              <a:rPr lang="en-US" altLang="zh-CN"/>
              <a:t>E-R</a:t>
            </a:r>
            <a:r>
              <a:rPr lang="zh-CN" altLang="en-US"/>
              <a:t>图（续）</a:t>
            </a:r>
            <a:endParaRPr lang="zh-CN" altLang="en-US"/>
          </a:p>
        </p:txBody>
      </p:sp>
      <p:sp>
        <p:nvSpPr>
          <p:cNvPr id="64515" name="Rectangle 3"/>
          <p:cNvSpPr>
            <a:spLocks noGrp="1" noRot="1"/>
          </p:cNvSpPr>
          <p:nvPr>
            <p:ph idx="1"/>
          </p:nvPr>
        </p:nvSpPr>
        <p:spPr/>
        <p:txBody>
          <a:bodyPr/>
          <a:lstStyle/>
          <a:p>
            <a:pPr eaLnBrk="1" hangingPunct="1">
              <a:lnSpc>
                <a:spcPct val="90000"/>
              </a:lnSpc>
            </a:pPr>
            <a:r>
              <a:rPr lang="zh-CN" altLang="en-US" sz="3600"/>
              <a:t>设计分</a:t>
            </a:r>
            <a:r>
              <a:rPr lang="en-US" altLang="zh-CN" sz="3600"/>
              <a:t>E-R</a:t>
            </a:r>
            <a:r>
              <a:rPr lang="zh-CN" altLang="en-US" sz="3600"/>
              <a:t>图的步骤</a:t>
            </a:r>
            <a:endParaRPr lang="zh-CN" altLang="en-US" sz="3600"/>
          </a:p>
          <a:p>
            <a:pPr lvl="1" eaLnBrk="1" hangingPunct="1">
              <a:spcBef>
                <a:spcPct val="70000"/>
              </a:spcBef>
            </a:pPr>
            <a:r>
              <a:rPr lang="zh-CN" altLang="en-US"/>
              <a:t>（</a:t>
            </a:r>
            <a:r>
              <a:rPr lang="en-US" altLang="zh-CN"/>
              <a:t>1</a:t>
            </a:r>
            <a:r>
              <a:rPr lang="zh-CN" altLang="en-US"/>
              <a:t>）以数据字典为出发点定义</a:t>
            </a:r>
            <a:r>
              <a:rPr lang="en-US" altLang="zh-CN"/>
              <a:t>E-R</a:t>
            </a:r>
            <a:r>
              <a:rPr lang="zh-CN" altLang="en-US"/>
              <a:t>图。</a:t>
            </a:r>
            <a:endParaRPr lang="zh-CN" altLang="en-US"/>
          </a:p>
          <a:p>
            <a:pPr lvl="2" eaLnBrk="1" hangingPunct="1">
              <a:spcBef>
                <a:spcPct val="70000"/>
              </a:spcBef>
            </a:pPr>
            <a:r>
              <a:rPr lang="zh-CN" altLang="en-US" sz="2800"/>
              <a:t> 数据字典中的“数据结构”、“数据流”和“数据存储”等已是若干属性的有意义的聚合</a:t>
            </a:r>
            <a:endParaRPr lang="zh-CN" altLang="en-US" sz="2800"/>
          </a:p>
          <a:p>
            <a:pPr lvl="1" eaLnBrk="1" hangingPunct="1">
              <a:spcBef>
                <a:spcPct val="70000"/>
              </a:spcBef>
            </a:pPr>
            <a:r>
              <a:rPr lang="zh-CN" altLang="en-US"/>
              <a:t>（</a:t>
            </a:r>
            <a:r>
              <a:rPr lang="en-US" altLang="zh-CN"/>
              <a:t>2</a:t>
            </a:r>
            <a:r>
              <a:rPr lang="zh-CN" altLang="en-US"/>
              <a:t>）按上面给出的准则进行必要的调整。</a:t>
            </a:r>
            <a:endParaRPr lang="zh-CN" altLang="en-US"/>
          </a:p>
          <a:p>
            <a:pPr lvl="1" eaLnBrk="1" hangingPunct="1">
              <a:lnSpc>
                <a:spcPct val="90000"/>
              </a:lnSpc>
            </a:pPr>
            <a:endParaRPr lang="zh-CN" altLang="en-US"/>
          </a:p>
          <a:p>
            <a:pPr lvl="1" eaLnBrk="1" hangingPunct="1">
              <a:lnSpc>
                <a:spcPct val="90000"/>
              </a:lnSpc>
            </a:pPr>
            <a:endParaRPr lang="zh-CN" altLang="en-US"/>
          </a:p>
          <a:p>
            <a:pPr lvl="1" eaLnBrk="1" hangingPunct="1">
              <a:lnSpc>
                <a:spcPct val="90000"/>
              </a:lnSpc>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4B556393-2F66-4FE1-BD93-099D80833ACB}" type="datetime1">
              <a:rPr lang="zh-CN" altLang="en-US"/>
            </a:fld>
            <a:endParaRPr lang="en-US" altLang="zh-CN"/>
          </a:p>
        </p:txBody>
      </p:sp>
      <p:sp>
        <p:nvSpPr>
          <p:cNvPr id="645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p:cNvSpPr>
          <p:nvPr>
            <p:ph type="title"/>
          </p:nvPr>
        </p:nvSpPr>
        <p:spPr/>
        <p:txBody>
          <a:bodyPr/>
          <a:lstStyle/>
          <a:p>
            <a:pPr eaLnBrk="1" hangingPunct="1"/>
            <a:r>
              <a:rPr lang="en-US" altLang="zh-CN"/>
              <a:t>7.3  </a:t>
            </a:r>
            <a:r>
              <a:rPr lang="zh-CN" altLang="en-US"/>
              <a:t>概念结构设计</a:t>
            </a:r>
            <a:endParaRPr lang="zh-CN" altLang="en-US"/>
          </a:p>
        </p:txBody>
      </p:sp>
      <p:sp>
        <p:nvSpPr>
          <p:cNvPr id="65539"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7.3.1  </a:t>
            </a:r>
            <a:r>
              <a:rPr lang="zh-CN" altLang="en-US"/>
              <a:t>概念结构</a:t>
            </a:r>
            <a:endParaRPr lang="zh-CN" altLang="en-US"/>
          </a:p>
          <a:p>
            <a:pPr eaLnBrk="1" hangingPunct="1">
              <a:lnSpc>
                <a:spcPct val="140000"/>
              </a:lnSpc>
              <a:buFont typeface="Wingdings" panose="05000000000000000000" pitchFamily="2" charset="2"/>
              <a:buNone/>
            </a:pPr>
            <a:r>
              <a:rPr lang="en-US" altLang="zh-CN"/>
              <a:t>7.3.2  </a:t>
            </a:r>
            <a:r>
              <a:rPr lang="zh-CN" altLang="en-US"/>
              <a:t>概念结构设计的方法与步骤</a:t>
            </a:r>
            <a:endParaRPr lang="zh-CN" altLang="en-US"/>
          </a:p>
          <a:p>
            <a:pPr eaLnBrk="1" hangingPunct="1">
              <a:lnSpc>
                <a:spcPct val="140000"/>
              </a:lnSpc>
              <a:buFont typeface="Wingdings" panose="05000000000000000000" pitchFamily="2" charset="2"/>
              <a:buNone/>
            </a:pPr>
            <a:r>
              <a:rPr lang="en-US" altLang="zh-CN"/>
              <a:t>7.3.3  </a:t>
            </a:r>
            <a:r>
              <a:rPr lang="zh-CN" altLang="en-US"/>
              <a:t>数据抽象与局部视图设计</a:t>
            </a:r>
            <a:endParaRPr lang="zh-CN" altLang="en-US"/>
          </a:p>
          <a:p>
            <a:pPr eaLnBrk="1" hangingPunct="1">
              <a:lnSpc>
                <a:spcPct val="140000"/>
              </a:lnSpc>
              <a:buFont typeface="Wingdings" panose="05000000000000000000" pitchFamily="2" charset="2"/>
              <a:buNone/>
            </a:pPr>
            <a:r>
              <a:rPr lang="en-US" altLang="zh-CN">
                <a:solidFill>
                  <a:schemeClr val="tx2"/>
                </a:solidFill>
              </a:rPr>
              <a:t>7.3.4  </a:t>
            </a:r>
            <a:r>
              <a:rPr lang="zh-CN" altLang="en-US">
                <a:solidFill>
                  <a:schemeClr val="tx2"/>
                </a:solidFill>
              </a:rPr>
              <a:t>视图的集成</a:t>
            </a:r>
            <a:endParaRPr lang="zh-CN" altLang="en-US">
              <a:solidFill>
                <a:schemeClr val="tx2"/>
              </a:solidFill>
            </a:endParaRPr>
          </a:p>
        </p:txBody>
      </p:sp>
      <p:sp>
        <p:nvSpPr>
          <p:cNvPr id="4" name="日期占位符 3"/>
          <p:cNvSpPr>
            <a:spLocks noGrp="1"/>
          </p:cNvSpPr>
          <p:nvPr>
            <p:ph type="dt" sz="quarter" idx="10"/>
          </p:nvPr>
        </p:nvSpPr>
        <p:spPr/>
        <p:txBody>
          <a:bodyPr/>
          <a:lstStyle/>
          <a:p>
            <a:pPr>
              <a:defRPr/>
            </a:pPr>
            <a:fld id="{3C7CB56B-8F72-4CCE-9F9E-44A5BF543CA3}" type="datetime1">
              <a:rPr lang="zh-CN" altLang="en-US"/>
            </a:fld>
            <a:endParaRPr lang="en-US" altLang="zh-CN"/>
          </a:p>
        </p:txBody>
      </p:sp>
      <p:sp>
        <p:nvSpPr>
          <p:cNvPr id="655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p:cNvSpPr>
          <p:nvPr>
            <p:ph type="title"/>
          </p:nvPr>
        </p:nvSpPr>
        <p:spPr/>
        <p:txBody>
          <a:bodyPr/>
          <a:lstStyle/>
          <a:p>
            <a:pPr eaLnBrk="1" hangingPunct="1"/>
            <a:r>
              <a:rPr lang="en-US" altLang="zh-CN"/>
              <a:t>7.3.4  </a:t>
            </a:r>
            <a:r>
              <a:rPr lang="zh-CN" altLang="en-US"/>
              <a:t>视图的集成</a:t>
            </a:r>
            <a:endParaRPr lang="zh-CN" altLang="en-US"/>
          </a:p>
        </p:txBody>
      </p:sp>
      <p:sp>
        <p:nvSpPr>
          <p:cNvPr id="66563" name="Rectangle 3"/>
          <p:cNvSpPr>
            <a:spLocks noGrp="1" noRot="1"/>
          </p:cNvSpPr>
          <p:nvPr>
            <p:ph idx="1"/>
          </p:nvPr>
        </p:nvSpPr>
        <p:spPr/>
        <p:txBody>
          <a:bodyPr/>
          <a:lstStyle/>
          <a:p>
            <a:pPr eaLnBrk="1" hangingPunct="1">
              <a:lnSpc>
                <a:spcPct val="170000"/>
              </a:lnSpc>
            </a:pPr>
            <a:r>
              <a:rPr lang="zh-CN" altLang="en-US"/>
              <a:t>各个局部视图即分</a:t>
            </a:r>
            <a:r>
              <a:rPr lang="en-US" altLang="zh-CN"/>
              <a:t>E-R</a:t>
            </a:r>
            <a:r>
              <a:rPr lang="zh-CN" altLang="en-US"/>
              <a:t>图建立好后，还需要对它们进行合并，集成为一个整体的数据概念结构即总</a:t>
            </a:r>
            <a:r>
              <a:rPr lang="en-US" altLang="zh-CN"/>
              <a:t>E-R</a:t>
            </a:r>
            <a:r>
              <a:rPr lang="zh-CN" altLang="en-US"/>
              <a:t>图。</a:t>
            </a:r>
            <a:endParaRPr lang="zh-CN" altLang="en-US"/>
          </a:p>
          <a:p>
            <a:pPr eaLnBrk="1" hangingPunct="1"/>
            <a:endParaRPr lang="en-US" altLang="zh-CN"/>
          </a:p>
        </p:txBody>
      </p:sp>
      <p:sp>
        <p:nvSpPr>
          <p:cNvPr id="4" name="日期占位符 3"/>
          <p:cNvSpPr>
            <a:spLocks noGrp="1"/>
          </p:cNvSpPr>
          <p:nvPr>
            <p:ph type="dt" sz="quarter" idx="10"/>
          </p:nvPr>
        </p:nvSpPr>
        <p:spPr/>
        <p:txBody>
          <a:bodyPr/>
          <a:lstStyle/>
          <a:p>
            <a:pPr>
              <a:defRPr/>
            </a:pPr>
            <a:fld id="{5341BCD8-1E02-4247-9F69-2C4044B8BA13}" type="datetime1">
              <a:rPr lang="zh-CN" altLang="en-US"/>
            </a:fld>
            <a:endParaRPr lang="en-US" altLang="zh-CN"/>
          </a:p>
        </p:txBody>
      </p:sp>
      <p:sp>
        <p:nvSpPr>
          <p:cNvPr id="665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p:cNvSpPr>
          <p:nvPr>
            <p:ph type="title"/>
          </p:nvPr>
        </p:nvSpPr>
        <p:spPr/>
        <p:txBody>
          <a:bodyPr/>
          <a:lstStyle/>
          <a:p>
            <a:pPr eaLnBrk="1" hangingPunct="1"/>
            <a:r>
              <a:rPr lang="zh-CN" altLang="en-US"/>
              <a:t>视图的集成（续）</a:t>
            </a:r>
            <a:endParaRPr lang="zh-CN" altLang="en-US"/>
          </a:p>
        </p:txBody>
      </p:sp>
      <p:sp>
        <p:nvSpPr>
          <p:cNvPr id="508931" name="Rectangle 3"/>
          <p:cNvSpPr>
            <a:spLocks noGrp="1" noRot="1"/>
          </p:cNvSpPr>
          <p:nvPr>
            <p:ph idx="1"/>
          </p:nvPr>
        </p:nvSpPr>
        <p:spPr/>
        <p:txBody>
          <a:bodyPr/>
          <a:lstStyle/>
          <a:p>
            <a:pPr eaLnBrk="1" hangingPunct="1"/>
            <a:r>
              <a:rPr lang="zh-CN" altLang="en-US"/>
              <a:t>视图集成的两种方式</a:t>
            </a:r>
            <a:endParaRPr lang="zh-CN" altLang="en-US"/>
          </a:p>
          <a:p>
            <a:pPr lvl="1" eaLnBrk="1" hangingPunct="1"/>
            <a:r>
              <a:rPr lang="zh-CN" altLang="en-US"/>
              <a:t>一次集成</a:t>
            </a:r>
            <a:endParaRPr lang="zh-CN" altLang="en-US"/>
          </a:p>
          <a:p>
            <a:pPr lvl="2" eaLnBrk="1" hangingPunct="1"/>
            <a:r>
              <a:rPr lang="zh-CN" altLang="en-US"/>
              <a:t>一次集成多个分</a:t>
            </a:r>
            <a:r>
              <a:rPr lang="en-US" altLang="zh-CN"/>
              <a:t>E-R</a:t>
            </a:r>
            <a:r>
              <a:rPr lang="zh-CN" altLang="en-US"/>
              <a:t>图</a:t>
            </a:r>
            <a:endParaRPr lang="zh-CN" altLang="en-US"/>
          </a:p>
          <a:p>
            <a:pPr lvl="2" eaLnBrk="1" hangingPunct="1"/>
            <a:r>
              <a:rPr lang="zh-CN" altLang="en-US"/>
              <a:t>通常用于局部视图比较简单时</a:t>
            </a:r>
            <a:endParaRPr lang="zh-CN" altLang="en-US"/>
          </a:p>
          <a:p>
            <a:pPr lvl="1" eaLnBrk="1" hangingPunct="1"/>
            <a:r>
              <a:rPr lang="zh-CN" altLang="en-US"/>
              <a:t>逐步累积式</a:t>
            </a:r>
            <a:endParaRPr lang="zh-CN" altLang="en-US"/>
          </a:p>
          <a:p>
            <a:pPr lvl="2" eaLnBrk="1" hangingPunct="1"/>
            <a:r>
              <a:rPr lang="zh-CN" altLang="en-US"/>
              <a:t>首先集成两个局部视图（通常是比较关键的两个局部视图）</a:t>
            </a:r>
            <a:endParaRPr lang="zh-CN" altLang="en-US"/>
          </a:p>
          <a:p>
            <a:pPr lvl="2" eaLnBrk="1" hangingPunct="1"/>
            <a:r>
              <a:rPr lang="zh-CN" altLang="en-US"/>
              <a:t>以后每次将一个新的局部视图集成进来</a:t>
            </a:r>
            <a:endParaRPr lang="zh-CN" altLang="en-US" sz="2000"/>
          </a:p>
        </p:txBody>
      </p:sp>
      <p:sp>
        <p:nvSpPr>
          <p:cNvPr id="4" name="日期占位符 3"/>
          <p:cNvSpPr>
            <a:spLocks noGrp="1"/>
          </p:cNvSpPr>
          <p:nvPr>
            <p:ph type="dt" sz="quarter" idx="10"/>
          </p:nvPr>
        </p:nvSpPr>
        <p:spPr/>
        <p:txBody>
          <a:bodyPr/>
          <a:lstStyle/>
          <a:p>
            <a:pPr>
              <a:defRPr/>
            </a:pPr>
            <a:fld id="{42ED7698-93C5-43CD-A6B7-9FF710B1337F}" type="datetime1">
              <a:rPr lang="zh-CN" altLang="en-US"/>
            </a:fld>
            <a:endParaRPr lang="en-US" altLang="zh-CN"/>
          </a:p>
        </p:txBody>
      </p:sp>
      <p:sp>
        <p:nvSpPr>
          <p:cNvPr id="675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8931">
                                            <p:txEl>
                                              <p:pRg st="1" end="1"/>
                                            </p:txEl>
                                          </p:spTgt>
                                        </p:tgtEl>
                                        <p:attrNameLst>
                                          <p:attrName>style.visibility</p:attrName>
                                        </p:attrNameLst>
                                      </p:cBhvr>
                                      <p:to>
                                        <p:strVal val="visible"/>
                                      </p:to>
                                    </p:set>
                                    <p:animEffect transition="in" filter="blinds(horizontal)">
                                      <p:cBhvr>
                                        <p:cTn id="7" dur="500"/>
                                        <p:tgtEl>
                                          <p:spTgt spid="50893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08931">
                                            <p:txEl>
                                              <p:pRg st="2" end="2"/>
                                            </p:txEl>
                                          </p:spTgt>
                                        </p:tgtEl>
                                        <p:attrNameLst>
                                          <p:attrName>style.visibility</p:attrName>
                                        </p:attrNameLst>
                                      </p:cBhvr>
                                      <p:to>
                                        <p:strVal val="visible"/>
                                      </p:to>
                                    </p:set>
                                    <p:animEffect transition="in" filter="blinds(horizontal)">
                                      <p:cBhvr>
                                        <p:cTn id="10" dur="500"/>
                                        <p:tgtEl>
                                          <p:spTgt spid="50893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08931">
                                            <p:txEl>
                                              <p:pRg st="3" end="3"/>
                                            </p:txEl>
                                          </p:spTgt>
                                        </p:tgtEl>
                                        <p:attrNameLst>
                                          <p:attrName>style.visibility</p:attrName>
                                        </p:attrNameLst>
                                      </p:cBhvr>
                                      <p:to>
                                        <p:strVal val="visible"/>
                                      </p:to>
                                    </p:set>
                                    <p:animEffect transition="in" filter="blinds(horizontal)">
                                      <p:cBhvr>
                                        <p:cTn id="13" dur="500"/>
                                        <p:tgtEl>
                                          <p:spTgt spid="50893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08931">
                                            <p:txEl>
                                              <p:pRg st="4" end="4"/>
                                            </p:txEl>
                                          </p:spTgt>
                                        </p:tgtEl>
                                        <p:attrNameLst>
                                          <p:attrName>style.visibility</p:attrName>
                                        </p:attrNameLst>
                                      </p:cBhvr>
                                      <p:to>
                                        <p:strVal val="visible"/>
                                      </p:to>
                                    </p:set>
                                    <p:animEffect transition="in" filter="blinds(horizontal)">
                                      <p:cBhvr>
                                        <p:cTn id="18" dur="500"/>
                                        <p:tgtEl>
                                          <p:spTgt spid="508931">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08931">
                                            <p:txEl>
                                              <p:pRg st="5" end="5"/>
                                            </p:txEl>
                                          </p:spTgt>
                                        </p:tgtEl>
                                        <p:attrNameLst>
                                          <p:attrName>style.visibility</p:attrName>
                                        </p:attrNameLst>
                                      </p:cBhvr>
                                      <p:to>
                                        <p:strVal val="visible"/>
                                      </p:to>
                                    </p:set>
                                    <p:animEffect transition="in" filter="blinds(horizontal)">
                                      <p:cBhvr>
                                        <p:cTn id="21" dur="500"/>
                                        <p:tgtEl>
                                          <p:spTgt spid="508931">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08931">
                                            <p:txEl>
                                              <p:pRg st="6" end="6"/>
                                            </p:txEl>
                                          </p:spTgt>
                                        </p:tgtEl>
                                        <p:attrNameLst>
                                          <p:attrName>style.visibility</p:attrName>
                                        </p:attrNameLst>
                                      </p:cBhvr>
                                      <p:to>
                                        <p:strVal val="visible"/>
                                      </p:to>
                                    </p:set>
                                    <p:animEffect transition="in" filter="blinds(horizontal)">
                                      <p:cBhvr>
                                        <p:cTn id="24" dur="500"/>
                                        <p:tgtEl>
                                          <p:spTgt spid="5089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p:cNvSpPr>
          <p:nvPr>
            <p:ph type="title"/>
          </p:nvPr>
        </p:nvSpPr>
        <p:spPr/>
        <p:txBody>
          <a:bodyPr/>
          <a:lstStyle/>
          <a:p>
            <a:pPr eaLnBrk="1" hangingPunct="1"/>
            <a:r>
              <a:rPr lang="zh-CN" altLang="en-US"/>
              <a:t>视图的集成（续）</a:t>
            </a:r>
            <a:endParaRPr lang="zh-CN" altLang="en-US"/>
          </a:p>
        </p:txBody>
      </p:sp>
      <p:sp>
        <p:nvSpPr>
          <p:cNvPr id="509955" name="Rectangle 3"/>
          <p:cNvSpPr>
            <a:spLocks noGrp="1" noRot="1"/>
          </p:cNvSpPr>
          <p:nvPr>
            <p:ph idx="1"/>
          </p:nvPr>
        </p:nvSpPr>
        <p:spPr/>
        <p:txBody>
          <a:bodyPr/>
          <a:lstStyle/>
          <a:p>
            <a:pPr eaLnBrk="1" hangingPunct="1">
              <a:lnSpc>
                <a:spcPct val="160000"/>
              </a:lnSpc>
            </a:pPr>
            <a:r>
              <a:rPr lang="zh-CN" altLang="en-US" sz="3600"/>
              <a:t>集成局部</a:t>
            </a:r>
            <a:r>
              <a:rPr lang="en-US" altLang="zh-CN" sz="3600"/>
              <a:t>E-R</a:t>
            </a:r>
            <a:r>
              <a:rPr lang="zh-CN" altLang="en-US" sz="3600"/>
              <a:t>图的步骤</a:t>
            </a:r>
            <a:endParaRPr lang="zh-CN" altLang="en-US" sz="3600"/>
          </a:p>
          <a:p>
            <a:pPr lvl="1" eaLnBrk="1" hangingPunct="1">
              <a:lnSpc>
                <a:spcPct val="160000"/>
              </a:lnSpc>
              <a:buFont typeface="Wingdings" panose="05000000000000000000" pitchFamily="2" charset="2"/>
              <a:buNone/>
            </a:pPr>
            <a:r>
              <a:rPr lang="en-US" altLang="zh-CN"/>
              <a:t>1. </a:t>
            </a:r>
            <a:r>
              <a:rPr lang="zh-CN" altLang="en-US"/>
              <a:t>合并</a:t>
            </a:r>
            <a:endParaRPr lang="zh-CN" altLang="en-US"/>
          </a:p>
          <a:p>
            <a:pPr lvl="1" eaLnBrk="1" hangingPunct="1">
              <a:lnSpc>
                <a:spcPct val="160000"/>
              </a:lnSpc>
              <a:buFont typeface="Wingdings" panose="05000000000000000000" pitchFamily="2" charset="2"/>
              <a:buNone/>
            </a:pPr>
            <a:r>
              <a:rPr lang="en-US" altLang="zh-CN"/>
              <a:t>2. </a:t>
            </a:r>
            <a:r>
              <a:rPr lang="zh-CN" altLang="en-US"/>
              <a:t>修改与重构</a:t>
            </a:r>
            <a:endParaRPr lang="zh-CN" altLang="en-US"/>
          </a:p>
          <a:p>
            <a:pPr eaLnBrk="1" hangingPunct="1">
              <a:lnSpc>
                <a:spcPct val="160000"/>
              </a:lnSpc>
            </a:pPr>
            <a:endParaRPr lang="en-US" altLang="zh-CN"/>
          </a:p>
        </p:txBody>
      </p:sp>
      <p:sp>
        <p:nvSpPr>
          <p:cNvPr id="4" name="日期占位符 3"/>
          <p:cNvSpPr>
            <a:spLocks noGrp="1"/>
          </p:cNvSpPr>
          <p:nvPr>
            <p:ph type="dt" sz="quarter" idx="10"/>
          </p:nvPr>
        </p:nvSpPr>
        <p:spPr/>
        <p:txBody>
          <a:bodyPr/>
          <a:lstStyle/>
          <a:p>
            <a:pPr>
              <a:defRPr/>
            </a:pPr>
            <a:fld id="{82EBE068-03B9-455E-A6B2-AB7793D78C2F}" type="datetime1">
              <a:rPr lang="zh-CN" altLang="en-US"/>
            </a:fld>
            <a:endParaRPr lang="en-US" altLang="zh-CN"/>
          </a:p>
        </p:txBody>
      </p:sp>
      <p:sp>
        <p:nvSpPr>
          <p:cNvPr id="686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9955">
                                            <p:txEl>
                                              <p:pRg st="1" end="1"/>
                                            </p:txEl>
                                          </p:spTgt>
                                        </p:tgtEl>
                                        <p:attrNameLst>
                                          <p:attrName>style.visibility</p:attrName>
                                        </p:attrNameLst>
                                      </p:cBhvr>
                                      <p:to>
                                        <p:strVal val="visible"/>
                                      </p:to>
                                    </p:set>
                                    <p:animEffect transition="in" filter="blinds(horizontal)">
                                      <p:cBhvr>
                                        <p:cTn id="7" dur="500"/>
                                        <p:tgtEl>
                                          <p:spTgt spid="5099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9955">
                                            <p:txEl>
                                              <p:pRg st="2" end="2"/>
                                            </p:txEl>
                                          </p:spTgt>
                                        </p:tgtEl>
                                        <p:attrNameLst>
                                          <p:attrName>style.visibility</p:attrName>
                                        </p:attrNameLst>
                                      </p:cBhvr>
                                      <p:to>
                                        <p:strVal val="visible"/>
                                      </p:to>
                                    </p:set>
                                    <p:animEffect transition="in" filter="blinds(horizontal)">
                                      <p:cBhvr>
                                        <p:cTn id="12" dur="500"/>
                                        <p:tgtEl>
                                          <p:spTgt spid="5099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p:cNvSpPr>
          <p:nvPr>
            <p:ph type="title"/>
          </p:nvPr>
        </p:nvSpPr>
        <p:spPr/>
        <p:txBody>
          <a:bodyPr/>
          <a:lstStyle/>
          <a:p>
            <a:pPr eaLnBrk="1" hangingPunct="1"/>
            <a:r>
              <a:rPr lang="zh-CN" altLang="en-US"/>
              <a:t>视图的集成（续）</a:t>
            </a:r>
            <a:endParaRPr lang="zh-CN" altLang="en-US"/>
          </a:p>
        </p:txBody>
      </p:sp>
      <p:sp>
        <p:nvSpPr>
          <p:cNvPr id="4" name="日期占位符 3"/>
          <p:cNvSpPr>
            <a:spLocks noGrp="1"/>
          </p:cNvSpPr>
          <p:nvPr>
            <p:ph type="dt" sz="quarter" idx="10"/>
          </p:nvPr>
        </p:nvSpPr>
        <p:spPr/>
        <p:txBody>
          <a:bodyPr/>
          <a:lstStyle/>
          <a:p>
            <a:pPr>
              <a:defRPr/>
            </a:pPr>
            <a:fld id="{E543F5E4-C58D-438C-8680-627EE6561D39}" type="datetime1">
              <a:rPr lang="zh-CN" altLang="en-US"/>
            </a:fld>
            <a:endParaRPr lang="en-US" altLang="zh-CN"/>
          </a:p>
        </p:txBody>
      </p:sp>
      <p:sp>
        <p:nvSpPr>
          <p:cNvPr id="69636"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pic>
        <p:nvPicPr>
          <p:cNvPr id="69637" name="Picture 3" descr="6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800" y="1905000"/>
            <a:ext cx="7315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p:cNvSpPr>
          <p:nvPr>
            <p:ph type="title"/>
          </p:nvPr>
        </p:nvSpPr>
        <p:spPr/>
        <p:txBody>
          <a:bodyPr/>
          <a:lstStyle/>
          <a:p>
            <a:pPr eaLnBrk="1" hangingPunct="1"/>
            <a:r>
              <a:rPr lang="zh-CN" altLang="en-US" sz="3600"/>
              <a:t>一、合并分</a:t>
            </a:r>
            <a:r>
              <a:rPr lang="en-US" altLang="zh-CN" sz="3600"/>
              <a:t>E-R</a:t>
            </a:r>
            <a:r>
              <a:rPr lang="zh-CN" altLang="en-US" sz="3600"/>
              <a:t>图，生成初步</a:t>
            </a:r>
            <a:r>
              <a:rPr lang="en-US" altLang="zh-CN" sz="3600"/>
              <a:t>E-R</a:t>
            </a:r>
            <a:r>
              <a:rPr lang="zh-CN" altLang="en-US" sz="3600"/>
              <a:t>图</a:t>
            </a:r>
            <a:endParaRPr lang="zh-CN" altLang="en-US" sz="3600"/>
          </a:p>
        </p:txBody>
      </p:sp>
      <p:sp>
        <p:nvSpPr>
          <p:cNvPr id="512003" name="Rectangle 3"/>
          <p:cNvSpPr>
            <a:spLocks noGrp="1" noRot="1"/>
          </p:cNvSpPr>
          <p:nvPr>
            <p:ph idx="1"/>
          </p:nvPr>
        </p:nvSpPr>
        <p:spPr/>
        <p:txBody>
          <a:bodyPr/>
          <a:lstStyle/>
          <a:p>
            <a:pPr eaLnBrk="1" hangingPunct="1"/>
            <a:r>
              <a:rPr lang="zh-CN" altLang="en-US" sz="2800"/>
              <a:t>各分Ｅ－Ｒ图存在冲突</a:t>
            </a:r>
            <a:endParaRPr lang="zh-CN" altLang="en-US" sz="2400"/>
          </a:p>
          <a:p>
            <a:pPr lvl="1" eaLnBrk="1" hangingPunct="1"/>
            <a:r>
              <a:rPr lang="zh-CN" altLang="en-US"/>
              <a:t>各个局部应用所面向的问题不同</a:t>
            </a:r>
            <a:endParaRPr lang="zh-CN" altLang="en-US"/>
          </a:p>
          <a:p>
            <a:pPr lvl="1" eaLnBrk="1" hangingPunct="1">
              <a:buFont typeface="Wingdings" panose="05000000000000000000" pitchFamily="2" charset="2"/>
              <a:buNone/>
            </a:pPr>
            <a:r>
              <a:rPr lang="zh-CN" altLang="en-US"/>
              <a:t>	由不同的设计人员进行设计</a:t>
            </a:r>
            <a:endParaRPr lang="zh-CN" altLang="en-US"/>
          </a:p>
          <a:p>
            <a:pPr lvl="1" eaLnBrk="1" hangingPunct="1"/>
            <a:endParaRPr lang="zh-CN" altLang="en-US"/>
          </a:p>
          <a:p>
            <a:pPr lvl="1" eaLnBrk="1" hangingPunct="1"/>
            <a:endParaRPr lang="zh-CN" altLang="en-US"/>
          </a:p>
          <a:p>
            <a:pPr lvl="1" eaLnBrk="1" hangingPunct="1">
              <a:buFont typeface="Wingdings" panose="05000000000000000000" pitchFamily="2" charset="2"/>
              <a:buNone/>
            </a:pPr>
            <a:r>
              <a:rPr lang="zh-CN" altLang="en-US"/>
              <a:t>	各个分</a:t>
            </a:r>
            <a:r>
              <a:rPr lang="en-US" altLang="zh-CN"/>
              <a:t>E-R</a:t>
            </a:r>
            <a:r>
              <a:rPr lang="zh-CN" altLang="en-US"/>
              <a:t>图之间必定会存在许多不一致的地方</a:t>
            </a:r>
            <a:endParaRPr lang="zh-CN" altLang="en-US"/>
          </a:p>
          <a:p>
            <a:pPr lvl="1" eaLnBrk="1" hangingPunct="1"/>
            <a:r>
              <a:rPr lang="zh-CN" altLang="en-US"/>
              <a:t>合并分</a:t>
            </a:r>
            <a:r>
              <a:rPr lang="en-US" altLang="zh-CN"/>
              <a:t>E-R</a:t>
            </a:r>
            <a:r>
              <a:rPr lang="zh-CN" altLang="en-US"/>
              <a:t>图的主要工作与关键所在：合理消除各分</a:t>
            </a:r>
            <a:r>
              <a:rPr lang="en-US" altLang="zh-CN"/>
              <a:t>E-R</a:t>
            </a:r>
            <a:r>
              <a:rPr lang="zh-CN" altLang="en-US"/>
              <a:t>图的冲突</a:t>
            </a:r>
            <a:endParaRPr lang="zh-CN" altLang="en-US"/>
          </a:p>
        </p:txBody>
      </p:sp>
      <p:sp>
        <p:nvSpPr>
          <p:cNvPr id="5" name="日期占位符 3"/>
          <p:cNvSpPr>
            <a:spLocks noGrp="1"/>
          </p:cNvSpPr>
          <p:nvPr>
            <p:ph type="dt" sz="quarter" idx="10"/>
          </p:nvPr>
        </p:nvSpPr>
        <p:spPr/>
        <p:txBody>
          <a:bodyPr/>
          <a:lstStyle/>
          <a:p>
            <a:pPr>
              <a:defRPr/>
            </a:pPr>
            <a:fld id="{E5B742E3-3A94-4EF6-9B23-64FF8A3C0814}" type="datetime1">
              <a:rPr lang="zh-CN" altLang="en-US"/>
            </a:fld>
            <a:endParaRPr lang="en-US" altLang="zh-CN"/>
          </a:p>
        </p:txBody>
      </p:sp>
      <p:sp>
        <p:nvSpPr>
          <p:cNvPr id="706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
        <p:nvSpPr>
          <p:cNvPr id="512004" name="AutoShape 4"/>
          <p:cNvSpPr>
            <a:spLocks noChangeArrowheads="1"/>
          </p:cNvSpPr>
          <p:nvPr/>
        </p:nvSpPr>
        <p:spPr bwMode="auto">
          <a:xfrm>
            <a:off x="3924300" y="3429000"/>
            <a:ext cx="609600" cy="622300"/>
          </a:xfrm>
          <a:prstGeom prst="downArrow">
            <a:avLst>
              <a:gd name="adj1" fmla="val 50000"/>
              <a:gd name="adj2" fmla="val 25521"/>
            </a:avLst>
          </a:prstGeom>
          <a:solidFill>
            <a:srgbClr val="969696"/>
          </a:solidFill>
          <a:ln w="9525">
            <a:solidFill>
              <a:srgbClr val="000000"/>
            </a:solidFill>
            <a:miter lim="800000"/>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003">
                                            <p:txEl>
                                              <p:pRg st="2" end="2"/>
                                            </p:txEl>
                                          </p:spTgt>
                                        </p:tgtEl>
                                        <p:attrNameLst>
                                          <p:attrName>style.visibility</p:attrName>
                                        </p:attrNameLst>
                                      </p:cBhvr>
                                      <p:to>
                                        <p:strVal val="visible"/>
                                      </p:to>
                                    </p:set>
                                    <p:animEffect transition="in" filter="blinds(horizontal)">
                                      <p:cBhvr>
                                        <p:cTn id="7" dur="500"/>
                                        <p:tgtEl>
                                          <p:spTgt spid="51200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004"/>
                                        </p:tgtEl>
                                        <p:attrNameLst>
                                          <p:attrName>style.visibility</p:attrName>
                                        </p:attrNameLst>
                                      </p:cBhvr>
                                      <p:to>
                                        <p:strVal val="visible"/>
                                      </p:to>
                                    </p:set>
                                    <p:animEffect transition="in" filter="blinds(horizontal)">
                                      <p:cBhvr>
                                        <p:cTn id="12" dur="500"/>
                                        <p:tgtEl>
                                          <p:spTgt spid="51200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2003">
                                            <p:txEl>
                                              <p:pRg st="5" end="5"/>
                                            </p:txEl>
                                          </p:spTgt>
                                        </p:tgtEl>
                                        <p:attrNameLst>
                                          <p:attrName>style.visibility</p:attrName>
                                        </p:attrNameLst>
                                      </p:cBhvr>
                                      <p:to>
                                        <p:strVal val="visible"/>
                                      </p:to>
                                    </p:set>
                                    <p:animEffect transition="in" filter="blinds(horizontal)">
                                      <p:cBhvr>
                                        <p:cTn id="17" dur="500"/>
                                        <p:tgtEl>
                                          <p:spTgt spid="51200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12003">
                                            <p:txEl>
                                              <p:pRg st="6" end="6"/>
                                            </p:txEl>
                                          </p:spTgt>
                                        </p:tgtEl>
                                        <p:attrNameLst>
                                          <p:attrName>style.visibility</p:attrName>
                                        </p:attrNameLst>
                                      </p:cBhvr>
                                      <p:to>
                                        <p:strVal val="visible"/>
                                      </p:to>
                                    </p:set>
                                    <p:animEffect transition="in" filter="blinds(horizontal)">
                                      <p:cBhvr>
                                        <p:cTn id="22" dur="500"/>
                                        <p:tgtEl>
                                          <p:spTgt spid="5120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4" grpId="0" animBg="1"/>
    </p:bld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p:cNvSpPr>
          <p:nvPr>
            <p:ph type="title"/>
          </p:nvPr>
        </p:nvSpPr>
        <p:spPr/>
        <p:txBody>
          <a:bodyPr/>
          <a:lstStyle/>
          <a:p>
            <a:pPr eaLnBrk="1" hangingPunct="1"/>
            <a:r>
              <a:rPr lang="zh-CN" altLang="en-US" sz="3600"/>
              <a:t>合并分</a:t>
            </a:r>
            <a:r>
              <a:rPr lang="en-US" altLang="zh-CN" sz="3600"/>
              <a:t>E-R</a:t>
            </a:r>
            <a:r>
              <a:rPr lang="zh-CN" altLang="en-US" sz="3600"/>
              <a:t>图，生成初步</a:t>
            </a:r>
            <a:r>
              <a:rPr lang="en-US" altLang="zh-CN" sz="3600"/>
              <a:t>E-R</a:t>
            </a:r>
            <a:r>
              <a:rPr lang="zh-CN" altLang="en-US" sz="3600"/>
              <a:t>图（续）</a:t>
            </a:r>
            <a:endParaRPr lang="zh-CN" altLang="en-US" sz="3600"/>
          </a:p>
        </p:txBody>
      </p:sp>
      <p:sp>
        <p:nvSpPr>
          <p:cNvPr id="513027" name="Rectangle 3"/>
          <p:cNvSpPr>
            <a:spLocks noGrp="1" noRot="1"/>
          </p:cNvSpPr>
          <p:nvPr>
            <p:ph idx="1"/>
          </p:nvPr>
        </p:nvSpPr>
        <p:spPr/>
        <p:txBody>
          <a:bodyPr/>
          <a:lstStyle/>
          <a:p>
            <a:pPr eaLnBrk="1" hangingPunct="1"/>
            <a:r>
              <a:rPr lang="zh-CN" altLang="en-US"/>
              <a:t>冲突的种类</a:t>
            </a:r>
            <a:endParaRPr lang="zh-CN" altLang="en-US"/>
          </a:p>
          <a:p>
            <a:pPr lvl="1" eaLnBrk="1" hangingPunct="1">
              <a:lnSpc>
                <a:spcPct val="140000"/>
              </a:lnSpc>
            </a:pPr>
            <a:r>
              <a:rPr lang="zh-CN" altLang="en-US"/>
              <a:t>属性冲突</a:t>
            </a:r>
            <a:endParaRPr lang="zh-CN" altLang="en-US"/>
          </a:p>
          <a:p>
            <a:pPr lvl="1" eaLnBrk="1" hangingPunct="1">
              <a:lnSpc>
                <a:spcPct val="140000"/>
              </a:lnSpc>
            </a:pPr>
            <a:r>
              <a:rPr lang="zh-CN" altLang="en-US"/>
              <a:t>命名冲突</a:t>
            </a:r>
            <a:endParaRPr lang="zh-CN" altLang="en-US"/>
          </a:p>
          <a:p>
            <a:pPr lvl="1" eaLnBrk="1" hangingPunct="1">
              <a:lnSpc>
                <a:spcPct val="140000"/>
              </a:lnSpc>
            </a:pPr>
            <a:r>
              <a:rPr lang="zh-CN" altLang="en-US"/>
              <a:t>结构冲突</a:t>
            </a:r>
            <a:endParaRPr lang="zh-CN" altLang="en-US"/>
          </a:p>
          <a:p>
            <a:pPr eaLnBrk="1" hangingPunct="1"/>
            <a:endParaRPr lang="en-US" altLang="zh-CN"/>
          </a:p>
        </p:txBody>
      </p:sp>
      <p:sp>
        <p:nvSpPr>
          <p:cNvPr id="4" name="日期占位符 3"/>
          <p:cNvSpPr>
            <a:spLocks noGrp="1"/>
          </p:cNvSpPr>
          <p:nvPr>
            <p:ph type="dt" sz="quarter" idx="10"/>
          </p:nvPr>
        </p:nvSpPr>
        <p:spPr/>
        <p:txBody>
          <a:bodyPr/>
          <a:lstStyle/>
          <a:p>
            <a:pPr>
              <a:defRPr/>
            </a:pPr>
            <a:fld id="{72880030-0E35-4AED-AD6A-E897FE7614EF}" type="datetime1">
              <a:rPr lang="zh-CN" altLang="en-US"/>
            </a:fld>
            <a:endParaRPr lang="en-US" altLang="zh-CN"/>
          </a:p>
        </p:txBody>
      </p:sp>
      <p:sp>
        <p:nvSpPr>
          <p:cNvPr id="716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27">
                                            <p:txEl>
                                              <p:pRg st="1" end="1"/>
                                            </p:txEl>
                                          </p:spTgt>
                                        </p:tgtEl>
                                        <p:attrNameLst>
                                          <p:attrName>style.visibility</p:attrName>
                                        </p:attrNameLst>
                                      </p:cBhvr>
                                      <p:to>
                                        <p:strVal val="visible"/>
                                      </p:to>
                                    </p:set>
                                    <p:animEffect transition="in" filter="blinds(horizontal)">
                                      <p:cBhvr>
                                        <p:cTn id="7" dur="500"/>
                                        <p:tgtEl>
                                          <p:spTgt spid="5130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3027">
                                            <p:txEl>
                                              <p:pRg st="2" end="2"/>
                                            </p:txEl>
                                          </p:spTgt>
                                        </p:tgtEl>
                                        <p:attrNameLst>
                                          <p:attrName>style.visibility</p:attrName>
                                        </p:attrNameLst>
                                      </p:cBhvr>
                                      <p:to>
                                        <p:strVal val="visible"/>
                                      </p:to>
                                    </p:set>
                                    <p:animEffect transition="in" filter="blinds(horizontal)">
                                      <p:cBhvr>
                                        <p:cTn id="12" dur="500"/>
                                        <p:tgtEl>
                                          <p:spTgt spid="5130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3027">
                                            <p:txEl>
                                              <p:pRg st="3" end="3"/>
                                            </p:txEl>
                                          </p:spTgt>
                                        </p:tgtEl>
                                        <p:attrNameLst>
                                          <p:attrName>style.visibility</p:attrName>
                                        </p:attrNameLst>
                                      </p:cBhvr>
                                      <p:to>
                                        <p:strVal val="visible"/>
                                      </p:to>
                                    </p:set>
                                    <p:animEffect transition="in" filter="blinds(horizontal)">
                                      <p:cBhvr>
                                        <p:cTn id="17" dur="500"/>
                                        <p:tgtEl>
                                          <p:spTgt spid="5130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p:cNvSpPr>
          <p:nvPr>
            <p:ph type="title"/>
          </p:nvPr>
        </p:nvSpPr>
        <p:spPr/>
        <p:txBody>
          <a:bodyPr/>
          <a:lstStyle/>
          <a:p>
            <a:pPr eaLnBrk="1" hangingPunct="1"/>
            <a:r>
              <a:rPr lang="zh-CN" altLang="en-US"/>
              <a:t>二、修改与重构</a:t>
            </a:r>
            <a:endParaRPr lang="zh-CN" altLang="en-US"/>
          </a:p>
        </p:txBody>
      </p:sp>
      <p:sp>
        <p:nvSpPr>
          <p:cNvPr id="72707" name="Rectangle 3"/>
          <p:cNvSpPr>
            <a:spLocks noGrp="1" noRot="1"/>
          </p:cNvSpPr>
          <p:nvPr>
            <p:ph idx="1"/>
          </p:nvPr>
        </p:nvSpPr>
        <p:spPr/>
        <p:txBody>
          <a:bodyPr/>
          <a:lstStyle/>
          <a:p>
            <a:pPr eaLnBrk="1" hangingPunct="1"/>
            <a:r>
              <a:rPr lang="zh-CN" altLang="en-US" sz="3600"/>
              <a:t>基本任务</a:t>
            </a:r>
            <a:endParaRPr lang="zh-CN" altLang="en-US" sz="3600"/>
          </a:p>
          <a:p>
            <a:pPr lvl="1" eaLnBrk="1" hangingPunct="1"/>
            <a:r>
              <a:rPr lang="zh-CN" altLang="en-US"/>
              <a:t>消除不必要的冗余，设计生成基本</a:t>
            </a:r>
            <a:r>
              <a:rPr lang="en-US" altLang="zh-CN"/>
              <a:t>E-R</a:t>
            </a:r>
            <a:r>
              <a:rPr lang="zh-CN" altLang="en-US"/>
              <a:t>图</a:t>
            </a:r>
            <a:endParaRPr lang="zh-CN" altLang="en-US"/>
          </a:p>
        </p:txBody>
      </p:sp>
      <p:sp>
        <p:nvSpPr>
          <p:cNvPr id="12" name="日期占位符 3"/>
          <p:cNvSpPr>
            <a:spLocks noGrp="1"/>
          </p:cNvSpPr>
          <p:nvPr>
            <p:ph type="dt" sz="quarter" idx="10"/>
          </p:nvPr>
        </p:nvSpPr>
        <p:spPr/>
        <p:txBody>
          <a:bodyPr/>
          <a:lstStyle/>
          <a:p>
            <a:pPr>
              <a:defRPr/>
            </a:pPr>
            <a:fld id="{27CCEB2D-E77E-4486-A701-D558B76287BC}" type="datetime1">
              <a:rPr lang="zh-CN" altLang="en-US"/>
            </a:fld>
            <a:endParaRPr lang="en-US" altLang="zh-CN"/>
          </a:p>
        </p:txBody>
      </p:sp>
      <p:sp>
        <p:nvSpPr>
          <p:cNvPr id="727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
        <p:nvSpPr>
          <p:cNvPr id="519173" name="Line 5"/>
          <p:cNvSpPr>
            <a:spLocks noChangeShapeType="1"/>
          </p:cNvSpPr>
          <p:nvPr/>
        </p:nvSpPr>
        <p:spPr bwMode="auto">
          <a:xfrm>
            <a:off x="2862263" y="3852863"/>
            <a:ext cx="0" cy="792162"/>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174" name="Text Box 6"/>
          <p:cNvSpPr txBox="1">
            <a:spLocks noChangeArrowheads="1"/>
          </p:cNvSpPr>
          <p:nvPr/>
        </p:nvSpPr>
        <p:spPr bwMode="auto">
          <a:xfrm>
            <a:off x="2989263" y="3951288"/>
            <a:ext cx="1135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t>合并</a:t>
            </a:r>
            <a:endParaRPr kumimoji="0" lang="zh-CN" altLang="en-US" sz="1600"/>
          </a:p>
        </p:txBody>
      </p:sp>
      <p:sp>
        <p:nvSpPr>
          <p:cNvPr id="519175" name="Text Box 7"/>
          <p:cNvSpPr txBox="1">
            <a:spLocks noChangeArrowheads="1"/>
          </p:cNvSpPr>
          <p:nvPr/>
        </p:nvSpPr>
        <p:spPr bwMode="auto">
          <a:xfrm>
            <a:off x="1979613" y="4645025"/>
            <a:ext cx="1766887" cy="495300"/>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b="1">
                <a:solidFill>
                  <a:srgbClr val="FF0000"/>
                </a:solidFill>
              </a:rPr>
              <a:t>初步</a:t>
            </a:r>
            <a:r>
              <a:rPr kumimoji="0" lang="en-US" altLang="zh-CN" b="1">
                <a:solidFill>
                  <a:srgbClr val="FF0000"/>
                </a:solidFill>
              </a:rPr>
              <a:t>E-R</a:t>
            </a:r>
            <a:r>
              <a:rPr kumimoji="0" lang="zh-CN" altLang="en-US" b="1">
                <a:solidFill>
                  <a:srgbClr val="FF0000"/>
                </a:solidFill>
              </a:rPr>
              <a:t>图</a:t>
            </a:r>
            <a:endParaRPr kumimoji="0" lang="zh-CN" altLang="en-US" b="1">
              <a:solidFill>
                <a:srgbClr val="FF0000"/>
              </a:solidFill>
            </a:endParaRPr>
          </a:p>
        </p:txBody>
      </p:sp>
      <p:sp>
        <p:nvSpPr>
          <p:cNvPr id="519176" name="Text Box 8"/>
          <p:cNvSpPr txBox="1">
            <a:spLocks noChangeArrowheads="1"/>
          </p:cNvSpPr>
          <p:nvPr/>
        </p:nvSpPr>
        <p:spPr bwMode="auto">
          <a:xfrm>
            <a:off x="2105025" y="3357563"/>
            <a:ext cx="1514475" cy="495300"/>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t>分</a:t>
            </a:r>
            <a:r>
              <a:rPr kumimoji="0" lang="en-US" altLang="zh-CN" b="1"/>
              <a:t>E-R</a:t>
            </a:r>
            <a:r>
              <a:rPr kumimoji="0" lang="zh-CN" altLang="en-US" b="1"/>
              <a:t>图</a:t>
            </a:r>
            <a:endParaRPr kumimoji="0" lang="zh-CN" altLang="en-US" b="1"/>
          </a:p>
        </p:txBody>
      </p:sp>
      <p:sp>
        <p:nvSpPr>
          <p:cNvPr id="519177" name="Text Box 9"/>
          <p:cNvSpPr txBox="1">
            <a:spLocks noChangeArrowheads="1"/>
          </p:cNvSpPr>
          <p:nvPr/>
        </p:nvSpPr>
        <p:spPr bwMode="auto">
          <a:xfrm>
            <a:off x="5332413" y="4500563"/>
            <a:ext cx="2971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t>可能存在冗余的数据</a:t>
            </a:r>
            <a:endParaRPr kumimoji="0" lang="zh-CN" altLang="en-US" b="1"/>
          </a:p>
          <a:p>
            <a:pPr algn="just"/>
            <a:r>
              <a:rPr kumimoji="0" lang="zh-CN" altLang="en-US" b="1"/>
              <a:t>和冗余的实体间联系</a:t>
            </a:r>
            <a:endParaRPr kumimoji="0" lang="zh-CN" altLang="en-US" sz="1600"/>
          </a:p>
        </p:txBody>
      </p:sp>
      <p:sp>
        <p:nvSpPr>
          <p:cNvPr id="519178" name="Text Box 10"/>
          <p:cNvSpPr txBox="1">
            <a:spLocks noChangeArrowheads="1"/>
          </p:cNvSpPr>
          <p:nvPr/>
        </p:nvSpPr>
        <p:spPr bwMode="auto">
          <a:xfrm>
            <a:off x="1979613" y="5834063"/>
            <a:ext cx="1766887" cy="495300"/>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b="1"/>
              <a:t>基本</a:t>
            </a:r>
            <a:r>
              <a:rPr kumimoji="0" lang="en-US" altLang="zh-CN" b="1"/>
              <a:t>E-R</a:t>
            </a:r>
            <a:r>
              <a:rPr kumimoji="0" lang="zh-CN" altLang="en-US" b="1"/>
              <a:t>图</a:t>
            </a:r>
            <a:endParaRPr kumimoji="0" lang="zh-CN" altLang="en-US" b="1"/>
          </a:p>
        </p:txBody>
      </p:sp>
      <p:sp>
        <p:nvSpPr>
          <p:cNvPr id="519179" name="Line 11"/>
          <p:cNvSpPr>
            <a:spLocks noChangeShapeType="1"/>
          </p:cNvSpPr>
          <p:nvPr/>
        </p:nvSpPr>
        <p:spPr bwMode="auto">
          <a:xfrm>
            <a:off x="2862263" y="5140325"/>
            <a:ext cx="0" cy="693738"/>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180" name="Text Box 12"/>
          <p:cNvSpPr txBox="1">
            <a:spLocks noChangeArrowheads="1"/>
          </p:cNvSpPr>
          <p:nvPr/>
        </p:nvSpPr>
        <p:spPr bwMode="auto">
          <a:xfrm>
            <a:off x="2989263" y="5240338"/>
            <a:ext cx="27749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b="1"/>
              <a:t>消除不必要的冗余</a:t>
            </a:r>
            <a:endParaRPr kumimoji="0"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9176"/>
                                        </p:tgtEl>
                                        <p:attrNameLst>
                                          <p:attrName>style.visibility</p:attrName>
                                        </p:attrNameLst>
                                      </p:cBhvr>
                                      <p:to>
                                        <p:strVal val="visible"/>
                                      </p:to>
                                    </p:set>
                                    <p:animEffect transition="in" filter="blinds(horizontal)">
                                      <p:cBhvr>
                                        <p:cTn id="7" dur="500"/>
                                        <p:tgtEl>
                                          <p:spTgt spid="5191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9173"/>
                                        </p:tgtEl>
                                        <p:attrNameLst>
                                          <p:attrName>style.visibility</p:attrName>
                                        </p:attrNameLst>
                                      </p:cBhvr>
                                      <p:to>
                                        <p:strVal val="visible"/>
                                      </p:to>
                                    </p:set>
                                    <p:animEffect transition="in" filter="blinds(horizontal)">
                                      <p:cBhvr>
                                        <p:cTn id="12" dur="500"/>
                                        <p:tgtEl>
                                          <p:spTgt spid="51917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9174"/>
                                        </p:tgtEl>
                                        <p:attrNameLst>
                                          <p:attrName>style.visibility</p:attrName>
                                        </p:attrNameLst>
                                      </p:cBhvr>
                                      <p:to>
                                        <p:strVal val="visible"/>
                                      </p:to>
                                    </p:set>
                                    <p:animEffect transition="in" filter="blinds(horizontal)">
                                      <p:cBhvr>
                                        <p:cTn id="17" dur="500"/>
                                        <p:tgtEl>
                                          <p:spTgt spid="51917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19175"/>
                                        </p:tgtEl>
                                        <p:attrNameLst>
                                          <p:attrName>style.visibility</p:attrName>
                                        </p:attrNameLst>
                                      </p:cBhvr>
                                      <p:to>
                                        <p:strVal val="visible"/>
                                      </p:to>
                                    </p:set>
                                    <p:animEffect transition="in" filter="blinds(horizontal)">
                                      <p:cBhvr>
                                        <p:cTn id="22" dur="500"/>
                                        <p:tgtEl>
                                          <p:spTgt spid="51917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19177"/>
                                        </p:tgtEl>
                                        <p:attrNameLst>
                                          <p:attrName>style.visibility</p:attrName>
                                        </p:attrNameLst>
                                      </p:cBhvr>
                                      <p:to>
                                        <p:strVal val="visible"/>
                                      </p:to>
                                    </p:set>
                                    <p:animEffect transition="in" filter="blinds(horizontal)">
                                      <p:cBhvr>
                                        <p:cTn id="27" dur="500"/>
                                        <p:tgtEl>
                                          <p:spTgt spid="51917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19179"/>
                                        </p:tgtEl>
                                        <p:attrNameLst>
                                          <p:attrName>style.visibility</p:attrName>
                                        </p:attrNameLst>
                                      </p:cBhvr>
                                      <p:to>
                                        <p:strVal val="visible"/>
                                      </p:to>
                                    </p:set>
                                    <p:animEffect transition="in" filter="blinds(horizontal)">
                                      <p:cBhvr>
                                        <p:cTn id="32" dur="500"/>
                                        <p:tgtEl>
                                          <p:spTgt spid="51917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19180"/>
                                        </p:tgtEl>
                                        <p:attrNameLst>
                                          <p:attrName>style.visibility</p:attrName>
                                        </p:attrNameLst>
                                      </p:cBhvr>
                                      <p:to>
                                        <p:strVal val="visible"/>
                                      </p:to>
                                    </p:set>
                                    <p:animEffect transition="in" filter="blinds(horizontal)">
                                      <p:cBhvr>
                                        <p:cTn id="37" dur="500"/>
                                        <p:tgtEl>
                                          <p:spTgt spid="51918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19178"/>
                                        </p:tgtEl>
                                        <p:attrNameLst>
                                          <p:attrName>style.visibility</p:attrName>
                                        </p:attrNameLst>
                                      </p:cBhvr>
                                      <p:to>
                                        <p:strVal val="visible"/>
                                      </p:to>
                                    </p:set>
                                    <p:animEffect transition="in" filter="blinds(horizontal)">
                                      <p:cBhvr>
                                        <p:cTn id="42" dur="500"/>
                                        <p:tgtEl>
                                          <p:spTgt spid="519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4" grpId="0"/>
      <p:bldP spid="519175" grpId="0" animBg="1"/>
      <p:bldP spid="519176" grpId="0" animBg="1"/>
      <p:bldP spid="519177" grpId="0"/>
      <p:bldP spid="519178" grpId="0" animBg="1"/>
      <p:bldP spid="51918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p:cNvSpPr>
          <p:nvPr>
            <p:ph type="title"/>
          </p:nvPr>
        </p:nvSpPr>
        <p:spPr/>
        <p:txBody>
          <a:bodyPr/>
          <a:lstStyle/>
          <a:p>
            <a:pPr eaLnBrk="1" hangingPunct="1"/>
            <a:r>
              <a:rPr lang="en-US" altLang="zh-CN"/>
              <a:t>2. </a:t>
            </a:r>
            <a:r>
              <a:rPr lang="zh-CN" altLang="en-US"/>
              <a:t>外模式（</a:t>
            </a:r>
            <a:r>
              <a:rPr lang="en-US" altLang="zh-CN"/>
              <a:t>External Schema</a:t>
            </a:r>
            <a:r>
              <a:rPr lang="zh-CN" altLang="en-US"/>
              <a:t>）</a:t>
            </a:r>
            <a:endParaRPr lang="zh-CN" altLang="en-US"/>
          </a:p>
        </p:txBody>
      </p:sp>
      <p:sp>
        <p:nvSpPr>
          <p:cNvPr id="356355" name="Rectangle 3"/>
          <p:cNvSpPr>
            <a:spLocks noGrp="1" noRot="1"/>
          </p:cNvSpPr>
          <p:nvPr>
            <p:ph idx="1"/>
          </p:nvPr>
        </p:nvSpPr>
        <p:spPr/>
        <p:txBody>
          <a:bodyPr/>
          <a:lstStyle/>
          <a:p>
            <a:pPr algn="just" eaLnBrk="1" hangingPunct="1">
              <a:lnSpc>
                <a:spcPct val="150000"/>
              </a:lnSpc>
            </a:pPr>
            <a:r>
              <a:rPr lang="zh-CN" altLang="en-US" sz="2800"/>
              <a:t>外模式（也称子模式或用户模式）</a:t>
            </a:r>
            <a:endParaRPr lang="zh-CN" altLang="en-US" sz="2800"/>
          </a:p>
          <a:p>
            <a:pPr lvl="1" algn="just" eaLnBrk="1" hangingPunct="1">
              <a:lnSpc>
                <a:spcPct val="150000"/>
              </a:lnSpc>
            </a:pPr>
            <a:r>
              <a:rPr lang="zh-CN" altLang="en-US" b="1"/>
              <a:t>数据库用户（包括应用程序员和最终用户）使用的</a:t>
            </a:r>
            <a:r>
              <a:rPr lang="zh-CN" altLang="en-US" b="1">
                <a:solidFill>
                  <a:schemeClr val="hlink"/>
                </a:solidFill>
              </a:rPr>
              <a:t>局部</a:t>
            </a:r>
            <a:r>
              <a:rPr lang="zh-CN" altLang="en-US" b="1"/>
              <a:t>数据的逻辑结构和特征的描述</a:t>
            </a:r>
            <a:endParaRPr lang="zh-CN" altLang="en-US" b="1"/>
          </a:p>
          <a:p>
            <a:pPr lvl="1" algn="just" eaLnBrk="1" hangingPunct="1">
              <a:lnSpc>
                <a:spcPct val="150000"/>
              </a:lnSpc>
            </a:pPr>
            <a:r>
              <a:rPr lang="zh-CN" altLang="en-US" b="1"/>
              <a:t>数据库用户的数据视图，是与某一应用有关的数据的逻辑表示</a:t>
            </a:r>
            <a:endParaRPr lang="zh-CN" altLang="en-US" sz="3200"/>
          </a:p>
        </p:txBody>
      </p:sp>
      <p:sp>
        <p:nvSpPr>
          <p:cNvPr id="11674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0F596C96-E1A1-4901-877D-5D13009173C1}"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horizontal)">
                                      <p:cBhvr>
                                        <p:cTn id="7" dur="500"/>
                                        <p:tgtEl>
                                          <p:spTgt spid="356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horizontal)">
                                      <p:cBhvr>
                                        <p:cTn id="12" dur="500"/>
                                        <p:tgtEl>
                                          <p:spTgt spid="3563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6355">
                                            <p:txEl>
                                              <p:pRg st="2" end="2"/>
                                            </p:txEl>
                                          </p:spTgt>
                                        </p:tgtEl>
                                        <p:attrNameLst>
                                          <p:attrName>style.visibility</p:attrName>
                                        </p:attrNameLst>
                                      </p:cBhvr>
                                      <p:to>
                                        <p:strVal val="visible"/>
                                      </p:to>
                                    </p:set>
                                    <p:animEffect transition="in" filter="blinds(horizontal)">
                                      <p:cBhvr>
                                        <p:cTn id="17" dur="500"/>
                                        <p:tgtEl>
                                          <p:spTgt spid="3563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p:cNvSpPr>
          <p:nvPr>
            <p:ph type="title"/>
          </p:nvPr>
        </p:nvSpPr>
        <p:spPr/>
        <p:txBody>
          <a:bodyPr/>
          <a:lstStyle/>
          <a:p>
            <a:pPr eaLnBrk="1" hangingPunct="1"/>
            <a:r>
              <a:rPr lang="zh-CN" altLang="en-US"/>
              <a:t>修改与重构（续）</a:t>
            </a:r>
            <a:endParaRPr lang="zh-CN" altLang="en-US"/>
          </a:p>
        </p:txBody>
      </p:sp>
      <p:sp>
        <p:nvSpPr>
          <p:cNvPr id="73731"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en-US" altLang="zh-CN"/>
              <a:t>1</a:t>
            </a:r>
            <a:r>
              <a:rPr lang="zh-CN" altLang="en-US"/>
              <a:t>．冗余</a:t>
            </a:r>
            <a:endParaRPr lang="zh-CN" altLang="en-US"/>
          </a:p>
          <a:p>
            <a:pPr eaLnBrk="1" hangingPunct="1">
              <a:lnSpc>
                <a:spcPct val="160000"/>
              </a:lnSpc>
              <a:buFont typeface="Wingdings" panose="05000000000000000000" pitchFamily="2" charset="2"/>
              <a:buNone/>
            </a:pPr>
            <a:r>
              <a:rPr lang="en-US" altLang="zh-CN"/>
              <a:t>2</a:t>
            </a:r>
            <a:r>
              <a:rPr lang="zh-CN" altLang="en-US"/>
              <a:t>．消除冗余的方法</a:t>
            </a:r>
            <a:endParaRPr lang="zh-CN" altLang="en-US"/>
          </a:p>
        </p:txBody>
      </p:sp>
      <p:sp>
        <p:nvSpPr>
          <p:cNvPr id="4" name="日期占位符 3"/>
          <p:cNvSpPr>
            <a:spLocks noGrp="1"/>
          </p:cNvSpPr>
          <p:nvPr>
            <p:ph type="dt" sz="quarter" idx="10"/>
          </p:nvPr>
        </p:nvSpPr>
        <p:spPr/>
        <p:txBody>
          <a:bodyPr/>
          <a:lstStyle/>
          <a:p>
            <a:pPr>
              <a:defRPr/>
            </a:pPr>
            <a:fld id="{3F8BA1DA-0B0F-49CA-9F87-3F4ECDFDFA56}" type="datetime1">
              <a:rPr lang="zh-CN" altLang="en-US"/>
            </a:fld>
            <a:endParaRPr lang="en-US" altLang="zh-CN"/>
          </a:p>
        </p:txBody>
      </p:sp>
      <p:sp>
        <p:nvSpPr>
          <p:cNvPr id="737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p:cNvSpPr>
          <p:nvPr>
            <p:ph type="title"/>
          </p:nvPr>
        </p:nvSpPr>
        <p:spPr/>
        <p:txBody>
          <a:bodyPr/>
          <a:lstStyle/>
          <a:p>
            <a:pPr eaLnBrk="1" hangingPunct="1"/>
            <a:r>
              <a:rPr lang="en-US" altLang="zh-CN"/>
              <a:t>1</a:t>
            </a:r>
            <a:r>
              <a:rPr lang="zh-CN" altLang="en-US"/>
              <a:t>．冗余</a:t>
            </a:r>
            <a:endParaRPr lang="zh-CN" altLang="en-US"/>
          </a:p>
        </p:txBody>
      </p:sp>
      <p:sp>
        <p:nvSpPr>
          <p:cNvPr id="521219" name="Rectangle 3"/>
          <p:cNvSpPr>
            <a:spLocks noGrp="1" noRot="1"/>
          </p:cNvSpPr>
          <p:nvPr>
            <p:ph idx="1"/>
          </p:nvPr>
        </p:nvSpPr>
        <p:spPr/>
        <p:txBody>
          <a:bodyPr/>
          <a:lstStyle/>
          <a:p>
            <a:pPr eaLnBrk="1" hangingPunct="1">
              <a:lnSpc>
                <a:spcPct val="90000"/>
              </a:lnSpc>
            </a:pPr>
            <a:r>
              <a:rPr lang="zh-CN" altLang="en-US" sz="2800"/>
              <a:t>冗余的数据是指可由基本数据导出的数据，</a:t>
            </a:r>
            <a:endParaRPr lang="zh-CN" altLang="en-US" sz="2800"/>
          </a:p>
          <a:p>
            <a:pPr eaLnBrk="1" hangingPunct="1">
              <a:lnSpc>
                <a:spcPct val="90000"/>
              </a:lnSpc>
              <a:buFont typeface="Wingdings" panose="05000000000000000000" pitchFamily="2" charset="2"/>
              <a:buNone/>
            </a:pPr>
            <a:r>
              <a:rPr lang="zh-CN" altLang="en-US" sz="2800"/>
              <a:t>	冗余的联系是指可由其他联系导出的联系。 </a:t>
            </a:r>
            <a:endParaRPr lang="zh-CN" altLang="en-US" sz="2800"/>
          </a:p>
          <a:p>
            <a:pPr eaLnBrk="1" hangingPunct="1">
              <a:lnSpc>
                <a:spcPct val="90000"/>
              </a:lnSpc>
            </a:pPr>
            <a:endParaRPr lang="zh-CN" altLang="en-US" sz="2800"/>
          </a:p>
          <a:p>
            <a:pPr eaLnBrk="1" hangingPunct="1">
              <a:lnSpc>
                <a:spcPct val="90000"/>
              </a:lnSpc>
            </a:pPr>
            <a:r>
              <a:rPr lang="zh-CN" altLang="en-US" sz="2800"/>
              <a:t>冗余数据和冗余联系容易破坏数据库的完整性，给数据库维护增加困难</a:t>
            </a:r>
            <a:endParaRPr lang="zh-CN" altLang="en-US" sz="2800"/>
          </a:p>
          <a:p>
            <a:pPr eaLnBrk="1" hangingPunct="1">
              <a:lnSpc>
                <a:spcPct val="90000"/>
              </a:lnSpc>
            </a:pPr>
            <a:endParaRPr lang="zh-CN" altLang="en-US" sz="2800"/>
          </a:p>
          <a:p>
            <a:pPr eaLnBrk="1" hangingPunct="1">
              <a:lnSpc>
                <a:spcPct val="90000"/>
              </a:lnSpc>
            </a:pPr>
            <a:r>
              <a:rPr lang="zh-CN" altLang="en-US" sz="2800"/>
              <a:t>并不是所有的冗余数据与冗余联系都必须加以消除，有时为了提高某些应用的效率，不得不以冗余信息作为代价。 </a:t>
            </a:r>
            <a:endParaRPr lang="zh-CN" altLang="en-US" sz="2800"/>
          </a:p>
        </p:txBody>
      </p:sp>
      <p:sp>
        <p:nvSpPr>
          <p:cNvPr id="4" name="日期占位符 3"/>
          <p:cNvSpPr>
            <a:spLocks noGrp="1"/>
          </p:cNvSpPr>
          <p:nvPr>
            <p:ph type="dt" sz="quarter" idx="10"/>
          </p:nvPr>
        </p:nvSpPr>
        <p:spPr/>
        <p:txBody>
          <a:bodyPr/>
          <a:lstStyle/>
          <a:p>
            <a:pPr>
              <a:defRPr/>
            </a:pPr>
            <a:fld id="{97889B4F-D3FD-48BD-8669-8B8DE35A4885}" type="datetime1">
              <a:rPr lang="zh-CN" altLang="en-US"/>
            </a:fld>
            <a:endParaRPr lang="en-US" altLang="zh-CN"/>
          </a:p>
        </p:txBody>
      </p:sp>
      <p:sp>
        <p:nvSpPr>
          <p:cNvPr id="747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1219">
                                            <p:txEl>
                                              <p:pRg st="3" end="3"/>
                                            </p:txEl>
                                          </p:spTgt>
                                        </p:tgtEl>
                                        <p:attrNameLst>
                                          <p:attrName>style.visibility</p:attrName>
                                        </p:attrNameLst>
                                      </p:cBhvr>
                                      <p:to>
                                        <p:strVal val="visible"/>
                                      </p:to>
                                    </p:set>
                                    <p:animEffect transition="in" filter="blinds(horizontal)">
                                      <p:cBhvr>
                                        <p:cTn id="7" dur="500"/>
                                        <p:tgtEl>
                                          <p:spTgt spid="52121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1219">
                                            <p:txEl>
                                              <p:pRg st="5" end="5"/>
                                            </p:txEl>
                                          </p:spTgt>
                                        </p:tgtEl>
                                        <p:attrNameLst>
                                          <p:attrName>style.visibility</p:attrName>
                                        </p:attrNameLst>
                                      </p:cBhvr>
                                      <p:to>
                                        <p:strVal val="visible"/>
                                      </p:to>
                                    </p:set>
                                    <p:animEffect transition="in" filter="blinds(horizontal)">
                                      <p:cBhvr>
                                        <p:cTn id="12" dur="500"/>
                                        <p:tgtEl>
                                          <p:spTgt spid="521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p:cNvSpPr>
          <p:nvPr>
            <p:ph type="title"/>
          </p:nvPr>
        </p:nvSpPr>
        <p:spPr/>
        <p:txBody>
          <a:bodyPr/>
          <a:lstStyle/>
          <a:p>
            <a:pPr eaLnBrk="1" hangingPunct="1"/>
            <a:r>
              <a:rPr lang="zh-CN" altLang="en-US"/>
              <a:t>冗余（续）</a:t>
            </a:r>
            <a:endParaRPr lang="zh-CN" altLang="en-US"/>
          </a:p>
        </p:txBody>
      </p:sp>
      <p:sp>
        <p:nvSpPr>
          <p:cNvPr id="75779" name="Rectangle 3"/>
          <p:cNvSpPr>
            <a:spLocks noGrp="1" noRot="1"/>
          </p:cNvSpPr>
          <p:nvPr>
            <p:ph idx="1"/>
          </p:nvPr>
        </p:nvSpPr>
        <p:spPr/>
        <p:txBody>
          <a:bodyPr/>
          <a:lstStyle/>
          <a:p>
            <a:pPr eaLnBrk="1" hangingPunct="1"/>
            <a:r>
              <a:rPr lang="zh-CN" altLang="en-US" sz="2800"/>
              <a:t>设计数据库概念结构时，哪些冗余信息必须消除，哪些冗余信息允许存在，需要根据用户的整体需求来确定。</a:t>
            </a:r>
            <a:endParaRPr lang="zh-CN" altLang="en-US" sz="2800"/>
          </a:p>
          <a:p>
            <a:pPr eaLnBrk="1" hangingPunct="1"/>
            <a:endParaRPr lang="zh-CN" altLang="en-US" sz="2800"/>
          </a:p>
          <a:p>
            <a:pPr eaLnBrk="1" hangingPunct="1"/>
            <a:r>
              <a:rPr lang="zh-CN" altLang="en-US" sz="2800"/>
              <a:t>消除不必要的冗余后的初步</a:t>
            </a:r>
            <a:r>
              <a:rPr lang="en-US" altLang="zh-CN" sz="2800"/>
              <a:t>E-R</a:t>
            </a:r>
            <a:r>
              <a:rPr lang="zh-CN" altLang="en-US" sz="2800"/>
              <a:t>图称为基本</a:t>
            </a:r>
            <a:r>
              <a:rPr lang="en-US" altLang="zh-CN" sz="2800"/>
              <a:t>E-R</a:t>
            </a:r>
            <a:r>
              <a:rPr lang="zh-CN" altLang="en-US" sz="2800"/>
              <a:t>图。</a:t>
            </a:r>
            <a:endParaRPr lang="zh-CN" altLang="en-US" sz="2800"/>
          </a:p>
        </p:txBody>
      </p:sp>
      <p:sp>
        <p:nvSpPr>
          <p:cNvPr id="4" name="日期占位符 3"/>
          <p:cNvSpPr>
            <a:spLocks noGrp="1"/>
          </p:cNvSpPr>
          <p:nvPr>
            <p:ph type="dt" sz="quarter" idx="10"/>
          </p:nvPr>
        </p:nvSpPr>
        <p:spPr/>
        <p:txBody>
          <a:bodyPr/>
          <a:lstStyle/>
          <a:p>
            <a:pPr>
              <a:defRPr/>
            </a:pPr>
            <a:fld id="{471D524A-4039-4B0F-8EA5-6D7F4296CE9D}" type="datetime1">
              <a:rPr lang="zh-CN" altLang="en-US"/>
            </a:fld>
            <a:endParaRPr lang="en-US" altLang="zh-CN"/>
          </a:p>
        </p:txBody>
      </p:sp>
      <p:sp>
        <p:nvSpPr>
          <p:cNvPr id="757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p:cNvSpPr>
          <p:nvPr>
            <p:ph type="title"/>
          </p:nvPr>
        </p:nvSpPr>
        <p:spPr/>
        <p:txBody>
          <a:bodyPr/>
          <a:lstStyle/>
          <a:p>
            <a:pPr eaLnBrk="1" hangingPunct="1"/>
            <a:r>
              <a:rPr lang="en-US" altLang="zh-CN"/>
              <a:t>2</a:t>
            </a:r>
            <a:r>
              <a:rPr lang="zh-CN" altLang="en-US"/>
              <a:t>．消除冗余的方法</a:t>
            </a:r>
            <a:endParaRPr lang="zh-CN" altLang="en-US"/>
          </a:p>
        </p:txBody>
      </p:sp>
      <p:sp>
        <p:nvSpPr>
          <p:cNvPr id="76803" name="Rectangle 3"/>
          <p:cNvSpPr>
            <a:spLocks noGrp="1" noRot="1"/>
          </p:cNvSpPr>
          <p:nvPr>
            <p:ph idx="1"/>
          </p:nvPr>
        </p:nvSpPr>
        <p:spPr/>
        <p:txBody>
          <a:bodyPr/>
          <a:lstStyle/>
          <a:p>
            <a:pPr eaLnBrk="1" hangingPunct="1">
              <a:lnSpc>
                <a:spcPct val="150000"/>
              </a:lnSpc>
            </a:pPr>
            <a:r>
              <a:rPr lang="zh-CN" altLang="en-US" sz="3600"/>
              <a:t>分析方法</a:t>
            </a:r>
            <a:endParaRPr lang="zh-CN" altLang="en-US"/>
          </a:p>
          <a:p>
            <a:pPr lvl="1" eaLnBrk="1" hangingPunct="1">
              <a:lnSpc>
                <a:spcPct val="150000"/>
              </a:lnSpc>
            </a:pPr>
            <a:r>
              <a:rPr lang="zh-CN" altLang="en-US"/>
              <a:t>以数据字典和数据流图为依据，根据数据字典中关于数据项之间逻辑关系的说明来消除冗余。</a:t>
            </a:r>
            <a:endParaRPr lang="zh-CN" altLang="en-US"/>
          </a:p>
          <a:p>
            <a:pPr eaLnBrk="1" hangingPunct="1">
              <a:lnSpc>
                <a:spcPct val="150000"/>
              </a:lnSpc>
            </a:pPr>
            <a:endParaRPr lang="zh-CN" altLang="en-US"/>
          </a:p>
          <a:p>
            <a:pPr eaLnBrk="1" hangingPunct="1">
              <a:buFont typeface="Wingdings" panose="05000000000000000000" pitchFamily="2" charset="2"/>
              <a:buNone/>
            </a:pPr>
            <a:r>
              <a:rPr lang="zh-CN" altLang="en-US" sz="2400"/>
              <a:t>	</a:t>
            </a:r>
            <a:endParaRPr lang="zh-CN" altLang="en-US" sz="2400"/>
          </a:p>
        </p:txBody>
      </p:sp>
      <p:sp>
        <p:nvSpPr>
          <p:cNvPr id="4" name="日期占位符 3"/>
          <p:cNvSpPr>
            <a:spLocks noGrp="1"/>
          </p:cNvSpPr>
          <p:nvPr>
            <p:ph type="dt" sz="quarter" idx="10"/>
          </p:nvPr>
        </p:nvSpPr>
        <p:spPr/>
        <p:txBody>
          <a:bodyPr/>
          <a:lstStyle/>
          <a:p>
            <a:pPr>
              <a:defRPr/>
            </a:pPr>
            <a:fld id="{23394D9F-CD10-4104-A219-1B3EF4822ED2}" type="datetime1">
              <a:rPr lang="zh-CN" altLang="en-US"/>
            </a:fld>
            <a:endParaRPr lang="en-US" altLang="zh-CN"/>
          </a:p>
        </p:txBody>
      </p:sp>
      <p:sp>
        <p:nvSpPr>
          <p:cNvPr id="768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p:cNvSpPr>
          <p:nvPr>
            <p:ph type="title"/>
          </p:nvPr>
        </p:nvSpPr>
        <p:spPr/>
        <p:txBody>
          <a:bodyPr/>
          <a:lstStyle/>
          <a:p>
            <a:pPr eaLnBrk="1" hangingPunct="1"/>
            <a:r>
              <a:rPr lang="zh-CN" altLang="en-US"/>
              <a:t>消除冗余的方法（续）</a:t>
            </a:r>
            <a:endParaRPr lang="zh-CN" altLang="en-US"/>
          </a:p>
        </p:txBody>
      </p:sp>
      <p:sp>
        <p:nvSpPr>
          <p:cNvPr id="77827" name="Rectangle 3"/>
          <p:cNvSpPr>
            <a:spLocks noGrp="1" noRot="1"/>
          </p:cNvSpPr>
          <p:nvPr>
            <p:ph idx="1"/>
          </p:nvPr>
        </p:nvSpPr>
        <p:spPr/>
        <p:txBody>
          <a:bodyPr/>
          <a:lstStyle/>
          <a:p>
            <a:pPr lvl="1" eaLnBrk="1" hangingPunct="1">
              <a:lnSpc>
                <a:spcPct val="130000"/>
              </a:lnSpc>
            </a:pPr>
            <a:r>
              <a:rPr lang="zh-CN" altLang="en-US"/>
              <a:t>如果是为了提高效率，人为地保留了一些冗余数据，则应把数据字典中数据关联的说明作为完整性约束条件。</a:t>
            </a:r>
            <a:endParaRPr lang="zh-CN" altLang="en-US"/>
          </a:p>
          <a:p>
            <a:pPr lvl="1" eaLnBrk="1" hangingPunct="1">
              <a:lnSpc>
                <a:spcPct val="130000"/>
              </a:lnSpc>
            </a:pPr>
            <a:endParaRPr lang="zh-CN" altLang="en-US"/>
          </a:p>
          <a:p>
            <a:pPr lvl="1" eaLnBrk="1" hangingPunct="1">
              <a:lnSpc>
                <a:spcPct val="130000"/>
              </a:lnSpc>
            </a:pPr>
            <a:r>
              <a:rPr lang="zh-CN" altLang="en-US"/>
              <a:t>一种更好的方法是把冗余数据定义在视图中</a:t>
            </a:r>
            <a:endParaRPr lang="zh-CN" altLang="en-US"/>
          </a:p>
          <a:p>
            <a:pPr lvl="1" eaLnBrk="1" hangingPunct="1">
              <a:lnSpc>
                <a:spcPct val="170000"/>
              </a:lnSpc>
            </a:pPr>
            <a:endParaRPr lang="en-US" altLang="zh-CN"/>
          </a:p>
        </p:txBody>
      </p:sp>
      <p:sp>
        <p:nvSpPr>
          <p:cNvPr id="4" name="日期占位符 3"/>
          <p:cNvSpPr>
            <a:spLocks noGrp="1"/>
          </p:cNvSpPr>
          <p:nvPr>
            <p:ph type="dt" sz="quarter" idx="10"/>
          </p:nvPr>
        </p:nvSpPr>
        <p:spPr/>
        <p:txBody>
          <a:bodyPr/>
          <a:lstStyle/>
          <a:p>
            <a:pPr>
              <a:defRPr/>
            </a:pPr>
            <a:fld id="{29BD90E4-809C-48F8-8757-D1ADBD5A9B74}" type="datetime1">
              <a:rPr lang="zh-CN" altLang="en-US"/>
            </a:fld>
            <a:endParaRPr lang="en-US" altLang="zh-CN"/>
          </a:p>
        </p:txBody>
      </p:sp>
      <p:sp>
        <p:nvSpPr>
          <p:cNvPr id="778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p:cNvSpPr>
          <p:nvPr>
            <p:ph type="title"/>
          </p:nvPr>
        </p:nvSpPr>
        <p:spPr/>
        <p:txBody>
          <a:bodyPr/>
          <a:lstStyle/>
          <a:p>
            <a:pPr eaLnBrk="1" hangingPunct="1"/>
            <a:r>
              <a:rPr lang="zh-CN" altLang="en-US"/>
              <a:t>消除冗余的方法（续）</a:t>
            </a:r>
            <a:endParaRPr lang="zh-CN" altLang="en-US"/>
          </a:p>
        </p:txBody>
      </p:sp>
      <p:sp>
        <p:nvSpPr>
          <p:cNvPr id="78851" name="Rectangle 3"/>
          <p:cNvSpPr>
            <a:spLocks noGrp="1" noRot="1"/>
          </p:cNvSpPr>
          <p:nvPr>
            <p:ph idx="1"/>
          </p:nvPr>
        </p:nvSpPr>
        <p:spPr/>
        <p:txBody>
          <a:bodyPr/>
          <a:lstStyle/>
          <a:p>
            <a:pPr eaLnBrk="1" hangingPunct="1"/>
            <a:r>
              <a:rPr lang="zh-CN" altLang="en-US" sz="3600"/>
              <a:t>规范化理论</a:t>
            </a:r>
            <a:endParaRPr lang="zh-CN" altLang="en-US" sz="3600"/>
          </a:p>
          <a:p>
            <a:pPr lvl="1" eaLnBrk="1" hangingPunct="1">
              <a:lnSpc>
                <a:spcPct val="180000"/>
              </a:lnSpc>
            </a:pPr>
            <a:r>
              <a:rPr lang="zh-CN" altLang="en-US"/>
              <a:t>函数依赖的概念提供了消除冗余联系的形式化工具</a:t>
            </a:r>
            <a:endParaRPr lang="zh-CN" altLang="en-US"/>
          </a:p>
        </p:txBody>
      </p:sp>
      <p:sp>
        <p:nvSpPr>
          <p:cNvPr id="4" name="日期占位符 3"/>
          <p:cNvSpPr>
            <a:spLocks noGrp="1"/>
          </p:cNvSpPr>
          <p:nvPr>
            <p:ph type="dt" sz="quarter" idx="10"/>
          </p:nvPr>
        </p:nvSpPr>
        <p:spPr/>
        <p:txBody>
          <a:bodyPr/>
          <a:lstStyle/>
          <a:p>
            <a:pPr>
              <a:defRPr/>
            </a:pPr>
            <a:fld id="{3D7D8118-CBC2-48E5-ACB6-9805FD1990AA}" type="datetime1">
              <a:rPr lang="zh-CN" altLang="en-US"/>
            </a:fld>
            <a:endParaRPr lang="en-US" altLang="zh-CN"/>
          </a:p>
        </p:txBody>
      </p:sp>
      <p:sp>
        <p:nvSpPr>
          <p:cNvPr id="788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p:cNvSpPr>
          <p:nvPr>
            <p:ph type="title"/>
          </p:nvPr>
        </p:nvSpPr>
        <p:spPr/>
        <p:txBody>
          <a:bodyPr/>
          <a:lstStyle/>
          <a:p>
            <a:pPr eaLnBrk="1" hangingPunct="1"/>
            <a:r>
              <a:rPr lang="zh-CN" altLang="en-US"/>
              <a:t>概念结构设计小结</a:t>
            </a:r>
            <a:endParaRPr lang="zh-CN" altLang="en-US"/>
          </a:p>
        </p:txBody>
      </p:sp>
      <p:sp>
        <p:nvSpPr>
          <p:cNvPr id="79875" name="Rectangle 3"/>
          <p:cNvSpPr>
            <a:spLocks noGrp="1" noRot="1"/>
          </p:cNvSpPr>
          <p:nvPr>
            <p:ph idx="1"/>
          </p:nvPr>
        </p:nvSpPr>
        <p:spPr/>
        <p:txBody>
          <a:bodyPr/>
          <a:lstStyle/>
          <a:p>
            <a:pPr eaLnBrk="1" hangingPunct="1"/>
            <a:r>
              <a:rPr lang="zh-CN" altLang="en-US"/>
              <a:t>什么是概念结构设计</a:t>
            </a:r>
            <a:endParaRPr lang="zh-CN" altLang="en-US"/>
          </a:p>
        </p:txBody>
      </p:sp>
      <p:sp>
        <p:nvSpPr>
          <p:cNvPr id="12" name="日期占位符 3"/>
          <p:cNvSpPr>
            <a:spLocks noGrp="1"/>
          </p:cNvSpPr>
          <p:nvPr>
            <p:ph type="dt" sz="quarter" idx="10"/>
          </p:nvPr>
        </p:nvSpPr>
        <p:spPr/>
        <p:txBody>
          <a:bodyPr/>
          <a:lstStyle/>
          <a:p>
            <a:pPr>
              <a:defRPr/>
            </a:pPr>
            <a:fld id="{77964607-42F9-4120-8690-A8CFE6A288F1}" type="datetime1">
              <a:rPr lang="zh-CN" altLang="en-US"/>
            </a:fld>
            <a:endParaRPr lang="en-US" altLang="zh-CN"/>
          </a:p>
        </p:txBody>
      </p:sp>
      <p:sp>
        <p:nvSpPr>
          <p:cNvPr id="798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grpSp>
        <p:nvGrpSpPr>
          <p:cNvPr id="79878" name="Group 4"/>
          <p:cNvGrpSpPr/>
          <p:nvPr/>
        </p:nvGrpSpPr>
        <p:grpSpPr bwMode="auto">
          <a:xfrm>
            <a:off x="2133600" y="2819400"/>
            <a:ext cx="5867400" cy="3124200"/>
            <a:chOff x="2400" y="6840"/>
            <a:chExt cx="4440" cy="2760"/>
          </a:xfrm>
        </p:grpSpPr>
        <p:sp>
          <p:nvSpPr>
            <p:cNvPr id="79879" name="Text Box 5"/>
            <p:cNvSpPr txBox="1">
              <a:spLocks noChangeArrowheads="1"/>
            </p:cNvSpPr>
            <p:nvPr/>
          </p:nvSpPr>
          <p:spPr bwMode="auto">
            <a:xfrm>
              <a:off x="2400" y="6840"/>
              <a:ext cx="1440" cy="6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800" b="1"/>
                <a:t>现实世界</a:t>
              </a:r>
              <a:endParaRPr kumimoji="0" lang="zh-CN" altLang="en-US" sz="2800" b="1"/>
            </a:p>
          </p:txBody>
        </p:sp>
        <p:sp>
          <p:nvSpPr>
            <p:cNvPr id="79880" name="Text Box 6"/>
            <p:cNvSpPr txBox="1">
              <a:spLocks noChangeArrowheads="1"/>
            </p:cNvSpPr>
            <p:nvPr/>
          </p:nvSpPr>
          <p:spPr bwMode="auto">
            <a:xfrm>
              <a:off x="2400" y="9000"/>
              <a:ext cx="1440" cy="6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800" b="1"/>
                <a:t>机器世界</a:t>
              </a:r>
              <a:endParaRPr kumimoji="0" lang="zh-CN" altLang="en-US"/>
            </a:p>
          </p:txBody>
        </p:sp>
        <p:sp>
          <p:nvSpPr>
            <p:cNvPr id="79881" name="Text Box 7"/>
            <p:cNvSpPr txBox="1">
              <a:spLocks noChangeArrowheads="1"/>
            </p:cNvSpPr>
            <p:nvPr/>
          </p:nvSpPr>
          <p:spPr bwMode="auto">
            <a:xfrm>
              <a:off x="2400" y="7920"/>
              <a:ext cx="1440" cy="6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sz="2800" b="1"/>
                <a:t>信息世界</a:t>
              </a:r>
              <a:endParaRPr kumimoji="0" lang="zh-CN" altLang="en-US"/>
            </a:p>
          </p:txBody>
        </p:sp>
        <p:sp>
          <p:nvSpPr>
            <p:cNvPr id="79882" name="Line 8"/>
            <p:cNvSpPr>
              <a:spLocks noChangeShapeType="1"/>
            </p:cNvSpPr>
            <p:nvPr/>
          </p:nvSpPr>
          <p:spPr bwMode="auto">
            <a:xfrm>
              <a:off x="3000" y="7440"/>
              <a:ext cx="0" cy="4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883" name="Line 9"/>
            <p:cNvSpPr>
              <a:spLocks noChangeShapeType="1"/>
            </p:cNvSpPr>
            <p:nvPr/>
          </p:nvSpPr>
          <p:spPr bwMode="auto">
            <a:xfrm>
              <a:off x="3000" y="8520"/>
              <a:ext cx="0" cy="4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884" name="Text Box 10"/>
            <p:cNvSpPr txBox="1">
              <a:spLocks noChangeArrowheads="1"/>
            </p:cNvSpPr>
            <p:nvPr/>
          </p:nvSpPr>
          <p:spPr bwMode="auto">
            <a:xfrm>
              <a:off x="4800" y="6840"/>
              <a:ext cx="13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sz="2800" b="1"/>
                <a:t>需求分析</a:t>
              </a:r>
              <a:endParaRPr kumimoji="0" lang="zh-CN" altLang="en-US" b="1"/>
            </a:p>
          </p:txBody>
        </p:sp>
        <p:sp>
          <p:nvSpPr>
            <p:cNvPr id="79885" name="Text Box 11"/>
            <p:cNvSpPr txBox="1">
              <a:spLocks noChangeArrowheads="1"/>
            </p:cNvSpPr>
            <p:nvPr/>
          </p:nvSpPr>
          <p:spPr bwMode="auto">
            <a:xfrm>
              <a:off x="4800" y="7920"/>
              <a:ext cx="204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sz="2800" b="1"/>
                <a:t>概念结构设计</a:t>
              </a:r>
              <a:endParaRPr kumimoji="0" lang="zh-CN" altLang="en-US" b="1"/>
            </a:p>
          </p:txBody>
        </p:sp>
      </p:gr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p:cNvSpPr>
          <p:nvPr>
            <p:ph type="title"/>
          </p:nvPr>
        </p:nvSpPr>
        <p:spPr/>
        <p:txBody>
          <a:bodyPr/>
          <a:lstStyle/>
          <a:p>
            <a:pPr eaLnBrk="1" hangingPunct="1"/>
            <a:r>
              <a:rPr lang="zh-CN" altLang="en-US"/>
              <a:t>概念结构设计小结</a:t>
            </a:r>
            <a:endParaRPr lang="zh-CN" altLang="en-US"/>
          </a:p>
        </p:txBody>
      </p:sp>
      <p:sp>
        <p:nvSpPr>
          <p:cNvPr id="529411" name="Rectangle 3"/>
          <p:cNvSpPr>
            <a:spLocks noGrp="1" noRot="1"/>
          </p:cNvSpPr>
          <p:nvPr>
            <p:ph idx="1"/>
          </p:nvPr>
        </p:nvSpPr>
        <p:spPr/>
        <p:txBody>
          <a:bodyPr/>
          <a:lstStyle/>
          <a:p>
            <a:pPr eaLnBrk="1" hangingPunct="1">
              <a:lnSpc>
                <a:spcPct val="130000"/>
              </a:lnSpc>
            </a:pPr>
            <a:r>
              <a:rPr lang="zh-CN" altLang="en-US"/>
              <a:t>概念结构设计的步骤</a:t>
            </a:r>
            <a:endParaRPr lang="zh-CN" altLang="en-US"/>
          </a:p>
          <a:p>
            <a:pPr lvl="1" eaLnBrk="1" hangingPunct="1">
              <a:lnSpc>
                <a:spcPct val="130000"/>
              </a:lnSpc>
            </a:pPr>
            <a:r>
              <a:rPr lang="zh-CN" altLang="en-US"/>
              <a:t>抽象数据并设计局部视图</a:t>
            </a:r>
            <a:endParaRPr lang="zh-CN" altLang="en-US"/>
          </a:p>
          <a:p>
            <a:pPr lvl="1" eaLnBrk="1" hangingPunct="1">
              <a:lnSpc>
                <a:spcPct val="130000"/>
              </a:lnSpc>
            </a:pPr>
            <a:r>
              <a:rPr lang="zh-CN" altLang="en-US"/>
              <a:t>集成局部视图，得到全局概念结构</a:t>
            </a:r>
            <a:endParaRPr lang="zh-CN" altLang="en-US"/>
          </a:p>
          <a:p>
            <a:pPr lvl="1" eaLnBrk="1" hangingPunct="1">
              <a:lnSpc>
                <a:spcPct val="130000"/>
              </a:lnSpc>
            </a:pPr>
            <a:r>
              <a:rPr lang="zh-CN" altLang="en-US"/>
              <a:t>验证整体概念结构</a:t>
            </a:r>
            <a:endParaRPr lang="zh-CN" altLang="en-US"/>
          </a:p>
          <a:p>
            <a:pPr lvl="1" eaLnBrk="1" hangingPunct="1">
              <a:lnSpc>
                <a:spcPct val="130000"/>
              </a:lnSpc>
            </a:pPr>
            <a:endParaRPr lang="en-US" altLang="zh-CN"/>
          </a:p>
        </p:txBody>
      </p:sp>
      <p:sp>
        <p:nvSpPr>
          <p:cNvPr id="4" name="日期占位符 3"/>
          <p:cNvSpPr>
            <a:spLocks noGrp="1"/>
          </p:cNvSpPr>
          <p:nvPr>
            <p:ph type="dt" sz="quarter" idx="10"/>
          </p:nvPr>
        </p:nvSpPr>
        <p:spPr/>
        <p:txBody>
          <a:bodyPr/>
          <a:lstStyle/>
          <a:p>
            <a:pPr>
              <a:defRPr/>
            </a:pPr>
            <a:fld id="{70B67864-0C38-4CD8-9938-2CAA6BAE4D97}" type="datetime1">
              <a:rPr lang="zh-CN" altLang="en-US"/>
            </a:fld>
            <a:endParaRPr lang="en-US" altLang="zh-CN"/>
          </a:p>
        </p:txBody>
      </p:sp>
      <p:sp>
        <p:nvSpPr>
          <p:cNvPr id="809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9411">
                                            <p:txEl>
                                              <p:pRg st="1" end="1"/>
                                            </p:txEl>
                                          </p:spTgt>
                                        </p:tgtEl>
                                        <p:attrNameLst>
                                          <p:attrName>style.visibility</p:attrName>
                                        </p:attrNameLst>
                                      </p:cBhvr>
                                      <p:to>
                                        <p:strVal val="visible"/>
                                      </p:to>
                                    </p:set>
                                    <p:animEffect transition="in" filter="blinds(horizontal)">
                                      <p:cBhvr>
                                        <p:cTn id="7" dur="500"/>
                                        <p:tgtEl>
                                          <p:spTgt spid="5294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9411">
                                            <p:txEl>
                                              <p:pRg st="2" end="2"/>
                                            </p:txEl>
                                          </p:spTgt>
                                        </p:tgtEl>
                                        <p:attrNameLst>
                                          <p:attrName>style.visibility</p:attrName>
                                        </p:attrNameLst>
                                      </p:cBhvr>
                                      <p:to>
                                        <p:strVal val="visible"/>
                                      </p:to>
                                    </p:set>
                                    <p:animEffect transition="in" filter="blinds(horizontal)">
                                      <p:cBhvr>
                                        <p:cTn id="12" dur="500"/>
                                        <p:tgtEl>
                                          <p:spTgt spid="5294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9411">
                                            <p:txEl>
                                              <p:pRg st="3" end="3"/>
                                            </p:txEl>
                                          </p:spTgt>
                                        </p:tgtEl>
                                        <p:attrNameLst>
                                          <p:attrName>style.visibility</p:attrName>
                                        </p:attrNameLst>
                                      </p:cBhvr>
                                      <p:to>
                                        <p:strVal val="visible"/>
                                      </p:to>
                                    </p:set>
                                    <p:animEffect transition="in" filter="blinds(horizontal)">
                                      <p:cBhvr>
                                        <p:cTn id="17" dur="500"/>
                                        <p:tgtEl>
                                          <p:spTgt spid="5294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p:cNvSpPr>
          <p:nvPr>
            <p:ph type="title"/>
          </p:nvPr>
        </p:nvSpPr>
        <p:spPr/>
        <p:txBody>
          <a:bodyPr/>
          <a:lstStyle/>
          <a:p>
            <a:pPr eaLnBrk="1" hangingPunct="1"/>
            <a:r>
              <a:rPr lang="zh-CN" altLang="en-US"/>
              <a:t>概念结构设计小结</a:t>
            </a:r>
            <a:endParaRPr lang="zh-CN" altLang="en-US"/>
          </a:p>
        </p:txBody>
      </p:sp>
      <p:sp>
        <p:nvSpPr>
          <p:cNvPr id="81923" name="Rectangle 3"/>
          <p:cNvSpPr>
            <a:spLocks noGrp="1" noRot="1"/>
          </p:cNvSpPr>
          <p:nvPr>
            <p:ph idx="1"/>
          </p:nvPr>
        </p:nvSpPr>
        <p:spPr/>
        <p:txBody>
          <a:bodyPr/>
          <a:lstStyle/>
          <a:p>
            <a:pPr eaLnBrk="1" hangingPunct="1">
              <a:lnSpc>
                <a:spcPct val="130000"/>
              </a:lnSpc>
            </a:pPr>
            <a:r>
              <a:rPr lang="zh-CN" altLang="en-US"/>
              <a:t>数据抽象</a:t>
            </a:r>
            <a:endParaRPr lang="zh-CN" altLang="en-US"/>
          </a:p>
          <a:p>
            <a:pPr lvl="1" eaLnBrk="1" hangingPunct="1">
              <a:lnSpc>
                <a:spcPct val="130000"/>
              </a:lnSpc>
            </a:pPr>
            <a:r>
              <a:rPr lang="zh-CN" altLang="en-US"/>
              <a:t>分类</a:t>
            </a:r>
            <a:endParaRPr lang="zh-CN" altLang="en-US"/>
          </a:p>
          <a:p>
            <a:pPr lvl="1" eaLnBrk="1" hangingPunct="1">
              <a:lnSpc>
                <a:spcPct val="130000"/>
              </a:lnSpc>
            </a:pPr>
            <a:r>
              <a:rPr lang="zh-CN" altLang="en-US"/>
              <a:t>聚集</a:t>
            </a:r>
            <a:endParaRPr lang="zh-CN" altLang="en-US"/>
          </a:p>
          <a:p>
            <a:pPr lvl="1" eaLnBrk="1" hangingPunct="1">
              <a:lnSpc>
                <a:spcPct val="130000"/>
              </a:lnSpc>
            </a:pPr>
            <a:r>
              <a:rPr lang="zh-CN" altLang="en-US"/>
              <a:t>概括</a:t>
            </a:r>
            <a:endParaRPr lang="zh-CN" altLang="en-US"/>
          </a:p>
          <a:p>
            <a:pPr lvl="1" eaLnBrk="1" hangingPunct="1">
              <a:lnSpc>
                <a:spcPct val="130000"/>
              </a:lnSpc>
            </a:pPr>
            <a:endParaRPr lang="en-US" altLang="zh-CN"/>
          </a:p>
        </p:txBody>
      </p:sp>
      <p:sp>
        <p:nvSpPr>
          <p:cNvPr id="4" name="日期占位符 3"/>
          <p:cNvSpPr>
            <a:spLocks noGrp="1"/>
          </p:cNvSpPr>
          <p:nvPr>
            <p:ph type="dt" sz="quarter" idx="10"/>
          </p:nvPr>
        </p:nvSpPr>
        <p:spPr/>
        <p:txBody>
          <a:bodyPr/>
          <a:lstStyle/>
          <a:p>
            <a:pPr>
              <a:defRPr/>
            </a:pPr>
            <a:fld id="{85C543E1-7F76-4BBB-BAD4-3854DB8698AB}" type="datetime1">
              <a:rPr lang="zh-CN" altLang="en-US"/>
            </a:fld>
            <a:endParaRPr lang="en-US" altLang="zh-CN"/>
          </a:p>
        </p:txBody>
      </p:sp>
      <p:sp>
        <p:nvSpPr>
          <p:cNvPr id="819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p:cNvSpPr>
          <p:nvPr>
            <p:ph type="title"/>
          </p:nvPr>
        </p:nvSpPr>
        <p:spPr/>
        <p:txBody>
          <a:bodyPr/>
          <a:lstStyle/>
          <a:p>
            <a:pPr eaLnBrk="1" hangingPunct="1"/>
            <a:r>
              <a:rPr lang="zh-CN" altLang="en-US"/>
              <a:t>概念结构设计小结</a:t>
            </a:r>
            <a:endParaRPr lang="zh-CN" altLang="en-US"/>
          </a:p>
        </p:txBody>
      </p:sp>
      <p:sp>
        <p:nvSpPr>
          <p:cNvPr id="82947" name="Rectangle 3"/>
          <p:cNvSpPr>
            <a:spLocks noGrp="1" noRot="1"/>
          </p:cNvSpPr>
          <p:nvPr>
            <p:ph idx="1"/>
          </p:nvPr>
        </p:nvSpPr>
        <p:spPr/>
        <p:txBody>
          <a:bodyPr/>
          <a:lstStyle/>
          <a:p>
            <a:pPr eaLnBrk="1" hangingPunct="1"/>
            <a:r>
              <a:rPr lang="zh-CN" altLang="en-US"/>
              <a:t>设计局部视图</a:t>
            </a:r>
            <a:endParaRPr lang="zh-CN" altLang="en-US"/>
          </a:p>
          <a:p>
            <a:pPr lvl="1" eaLnBrk="1" hangingPunct="1">
              <a:lnSpc>
                <a:spcPct val="140000"/>
              </a:lnSpc>
            </a:pPr>
            <a:r>
              <a:rPr lang="zh-CN" altLang="en-US"/>
              <a:t>⒈  选择局部应用</a:t>
            </a:r>
            <a:endParaRPr lang="zh-CN" altLang="en-US"/>
          </a:p>
          <a:p>
            <a:pPr lvl="1" eaLnBrk="1" hangingPunct="1">
              <a:lnSpc>
                <a:spcPct val="140000"/>
              </a:lnSpc>
            </a:pPr>
            <a:r>
              <a:rPr lang="zh-CN" altLang="en-US"/>
              <a:t>⒉  逐一设计分</a:t>
            </a:r>
            <a:r>
              <a:rPr lang="en-US" altLang="zh-CN"/>
              <a:t>E-R</a:t>
            </a:r>
            <a:r>
              <a:rPr lang="zh-CN" altLang="en-US"/>
              <a:t>图</a:t>
            </a:r>
            <a:endParaRPr lang="zh-CN" altLang="en-US"/>
          </a:p>
          <a:p>
            <a:pPr lvl="2" eaLnBrk="1" hangingPunct="1">
              <a:lnSpc>
                <a:spcPct val="110000"/>
              </a:lnSpc>
              <a:spcBef>
                <a:spcPct val="40000"/>
              </a:spcBef>
            </a:pPr>
            <a:r>
              <a:rPr lang="zh-CN" altLang="en-US" sz="2800"/>
              <a:t>标定局部应用中的实体、属性、码，实体间的联系</a:t>
            </a:r>
            <a:endParaRPr lang="zh-CN" altLang="en-US" sz="2800"/>
          </a:p>
          <a:p>
            <a:pPr lvl="2" eaLnBrk="1" hangingPunct="1">
              <a:lnSpc>
                <a:spcPct val="110000"/>
              </a:lnSpc>
              <a:spcBef>
                <a:spcPct val="40000"/>
              </a:spcBef>
            </a:pPr>
            <a:r>
              <a:rPr lang="zh-CN" altLang="en-US" sz="2800"/>
              <a:t>用</a:t>
            </a:r>
            <a:r>
              <a:rPr lang="en-US" altLang="zh-CN" sz="2800"/>
              <a:t>E-R</a:t>
            </a:r>
            <a:r>
              <a:rPr lang="zh-CN" altLang="en-US" sz="2800"/>
              <a:t>图描述出来</a:t>
            </a:r>
            <a:endParaRPr lang="zh-CN" altLang="en-US" sz="2800"/>
          </a:p>
          <a:p>
            <a:pPr lvl="2" eaLnBrk="1" hangingPunct="1"/>
            <a:endParaRPr lang="en-US" altLang="zh-CN" sz="2800"/>
          </a:p>
        </p:txBody>
      </p:sp>
      <p:sp>
        <p:nvSpPr>
          <p:cNvPr id="4" name="日期占位符 3"/>
          <p:cNvSpPr>
            <a:spLocks noGrp="1"/>
          </p:cNvSpPr>
          <p:nvPr>
            <p:ph type="dt" sz="quarter" idx="10"/>
          </p:nvPr>
        </p:nvSpPr>
        <p:spPr/>
        <p:txBody>
          <a:bodyPr/>
          <a:lstStyle/>
          <a:p>
            <a:pPr>
              <a:defRPr/>
            </a:pPr>
            <a:fld id="{11B047F1-9E95-4822-9A68-661AF2E7C987}" type="datetime1">
              <a:rPr lang="zh-CN" altLang="en-US"/>
            </a:fld>
            <a:endParaRPr lang="en-US" altLang="zh-CN"/>
          </a:p>
        </p:txBody>
      </p:sp>
      <p:sp>
        <p:nvSpPr>
          <p:cNvPr id="829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p:cNvSpPr>
          <p:nvPr>
            <p:ph type="title"/>
          </p:nvPr>
        </p:nvSpPr>
        <p:spPr/>
        <p:txBody>
          <a:bodyPr/>
          <a:lstStyle/>
          <a:p>
            <a:pPr eaLnBrk="1" hangingPunct="1"/>
            <a:r>
              <a:rPr lang="en-US" altLang="zh-CN" sz="4000"/>
              <a:t>3</a:t>
            </a:r>
            <a:r>
              <a:rPr lang="zh-CN" altLang="en-US" sz="4000"/>
              <a:t>．内模式（</a:t>
            </a:r>
            <a:r>
              <a:rPr lang="en-US" altLang="zh-CN" sz="4000"/>
              <a:t>Internal Schema</a:t>
            </a:r>
            <a:r>
              <a:rPr lang="zh-CN" altLang="en-US" sz="4000"/>
              <a:t>）</a:t>
            </a:r>
            <a:endParaRPr lang="zh-CN" altLang="en-US" sz="4000"/>
          </a:p>
        </p:txBody>
      </p:sp>
      <p:sp>
        <p:nvSpPr>
          <p:cNvPr id="117763" name="Rectangle 3"/>
          <p:cNvSpPr>
            <a:spLocks noGrp="1" noRot="1"/>
          </p:cNvSpPr>
          <p:nvPr>
            <p:ph idx="1"/>
          </p:nvPr>
        </p:nvSpPr>
        <p:spPr/>
        <p:txBody>
          <a:bodyPr/>
          <a:lstStyle/>
          <a:p>
            <a:pPr algn="just" eaLnBrk="1" hangingPunct="1">
              <a:lnSpc>
                <a:spcPct val="90000"/>
              </a:lnSpc>
            </a:pPr>
            <a:r>
              <a:rPr lang="zh-CN" altLang="en-US" sz="2800"/>
              <a:t>内模式（也称存储模式）</a:t>
            </a:r>
            <a:endParaRPr lang="zh-CN" altLang="en-US" sz="2800"/>
          </a:p>
          <a:p>
            <a:pPr lvl="1" algn="just" eaLnBrk="1" hangingPunct="1">
              <a:lnSpc>
                <a:spcPct val="90000"/>
              </a:lnSpc>
            </a:pPr>
            <a:r>
              <a:rPr lang="zh-CN" altLang="en-US" b="1"/>
              <a:t>是数据物理结构和存储方式的描述</a:t>
            </a:r>
            <a:endParaRPr lang="zh-CN" altLang="en-US" b="1"/>
          </a:p>
          <a:p>
            <a:pPr lvl="1" algn="just" eaLnBrk="1" hangingPunct="1">
              <a:lnSpc>
                <a:spcPct val="90000"/>
              </a:lnSpc>
            </a:pPr>
            <a:r>
              <a:rPr lang="zh-CN" altLang="en-US" b="1"/>
              <a:t>是数据在数据库内部的表示方式</a:t>
            </a:r>
            <a:endParaRPr lang="zh-CN" altLang="en-US" b="1"/>
          </a:p>
          <a:p>
            <a:pPr lvl="2" algn="just" eaLnBrk="1" hangingPunct="1">
              <a:lnSpc>
                <a:spcPct val="90000"/>
              </a:lnSpc>
            </a:pPr>
            <a:r>
              <a:rPr lang="zh-CN" altLang="en-US" b="1"/>
              <a:t>记录的存储方式（顺序存储，按照</a:t>
            </a:r>
            <a:r>
              <a:rPr lang="en-US" altLang="zh-CN" b="1"/>
              <a:t>B</a:t>
            </a:r>
            <a:r>
              <a:rPr lang="zh-CN" altLang="en-US" b="1"/>
              <a:t>树结构存储，按</a:t>
            </a:r>
            <a:r>
              <a:rPr lang="en-US" altLang="zh-CN" b="1"/>
              <a:t>hash</a:t>
            </a:r>
            <a:r>
              <a:rPr lang="zh-CN" altLang="en-US" b="1"/>
              <a:t>方法存储）</a:t>
            </a:r>
            <a:endParaRPr lang="zh-CN" altLang="en-US" b="1"/>
          </a:p>
          <a:p>
            <a:pPr lvl="2" algn="just" eaLnBrk="1" hangingPunct="1">
              <a:lnSpc>
                <a:spcPct val="90000"/>
              </a:lnSpc>
            </a:pPr>
            <a:r>
              <a:rPr lang="zh-CN" altLang="en-US" b="1"/>
              <a:t>索引的组织方式</a:t>
            </a:r>
            <a:endParaRPr lang="zh-CN" altLang="en-US" b="1"/>
          </a:p>
          <a:p>
            <a:pPr lvl="2" algn="just" eaLnBrk="1" hangingPunct="1">
              <a:lnSpc>
                <a:spcPct val="90000"/>
              </a:lnSpc>
            </a:pPr>
            <a:r>
              <a:rPr lang="zh-CN" altLang="en-US" b="1"/>
              <a:t>数据是否压缩存储</a:t>
            </a:r>
            <a:endParaRPr lang="zh-CN" altLang="en-US" b="1"/>
          </a:p>
          <a:p>
            <a:pPr lvl="2" algn="just" eaLnBrk="1" hangingPunct="1">
              <a:lnSpc>
                <a:spcPct val="90000"/>
              </a:lnSpc>
            </a:pPr>
            <a:r>
              <a:rPr lang="zh-CN" altLang="en-US" b="1"/>
              <a:t>数据是否加密</a:t>
            </a:r>
            <a:endParaRPr lang="zh-CN" altLang="en-US" b="1"/>
          </a:p>
          <a:p>
            <a:pPr lvl="2" algn="just" eaLnBrk="1" hangingPunct="1">
              <a:lnSpc>
                <a:spcPct val="90000"/>
              </a:lnSpc>
            </a:pPr>
            <a:r>
              <a:rPr lang="zh-CN" altLang="en-US" b="1"/>
              <a:t>数据存储记录结构的规定</a:t>
            </a:r>
            <a:endParaRPr lang="zh-CN" altLang="en-US"/>
          </a:p>
          <a:p>
            <a:pPr algn="just" eaLnBrk="1" hangingPunct="1">
              <a:lnSpc>
                <a:spcPct val="90000"/>
              </a:lnSpc>
            </a:pPr>
            <a:r>
              <a:rPr lang="zh-CN" altLang="en-US" sz="2800"/>
              <a:t>一个数据库只有一个内模式</a:t>
            </a:r>
            <a:endParaRPr lang="zh-CN" altLang="en-US" sz="2800"/>
          </a:p>
        </p:txBody>
      </p:sp>
      <p:sp>
        <p:nvSpPr>
          <p:cNvPr id="11776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BC0AC64D-3EB9-4089-891A-546602913430}"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p:cNvSpPr>
          <p:nvPr>
            <p:ph type="title"/>
          </p:nvPr>
        </p:nvSpPr>
        <p:spPr/>
        <p:txBody>
          <a:bodyPr/>
          <a:lstStyle/>
          <a:p>
            <a:pPr eaLnBrk="1" hangingPunct="1"/>
            <a:r>
              <a:rPr lang="zh-CN" altLang="en-US"/>
              <a:t>概念结构设计小结</a:t>
            </a:r>
            <a:endParaRPr lang="zh-CN" altLang="en-US"/>
          </a:p>
        </p:txBody>
      </p:sp>
      <p:sp>
        <p:nvSpPr>
          <p:cNvPr id="83971" name="Rectangle 3"/>
          <p:cNvSpPr>
            <a:spLocks noGrp="1" noRot="1"/>
          </p:cNvSpPr>
          <p:nvPr>
            <p:ph idx="1"/>
          </p:nvPr>
        </p:nvSpPr>
        <p:spPr>
          <a:xfrm>
            <a:off x="755650" y="1989138"/>
            <a:ext cx="7772400" cy="4572000"/>
          </a:xfrm>
        </p:spPr>
        <p:txBody>
          <a:bodyPr/>
          <a:lstStyle/>
          <a:p>
            <a:pPr eaLnBrk="1" hangingPunct="1">
              <a:lnSpc>
                <a:spcPct val="90000"/>
              </a:lnSpc>
            </a:pPr>
            <a:r>
              <a:rPr lang="zh-CN" altLang="en-US" sz="2800"/>
              <a:t>集成局部视图</a:t>
            </a:r>
            <a:endParaRPr lang="zh-CN" altLang="en-US" sz="2800"/>
          </a:p>
          <a:p>
            <a:pPr lvl="1" eaLnBrk="1" hangingPunct="1">
              <a:lnSpc>
                <a:spcPct val="90000"/>
              </a:lnSpc>
            </a:pPr>
            <a:r>
              <a:rPr lang="en-US" altLang="zh-CN"/>
              <a:t>1.</a:t>
            </a:r>
            <a:r>
              <a:rPr lang="zh-CN" altLang="en-US"/>
              <a:t>合并分</a:t>
            </a:r>
            <a:r>
              <a:rPr lang="en-US" altLang="zh-CN"/>
              <a:t>E-R</a:t>
            </a:r>
            <a:r>
              <a:rPr lang="zh-CN" altLang="en-US"/>
              <a:t>图，生成初步</a:t>
            </a:r>
            <a:r>
              <a:rPr lang="en-US" altLang="zh-CN"/>
              <a:t>E-R</a:t>
            </a:r>
            <a:r>
              <a:rPr lang="zh-CN" altLang="en-US"/>
              <a:t>图</a:t>
            </a:r>
            <a:endParaRPr lang="zh-CN" altLang="en-US"/>
          </a:p>
          <a:p>
            <a:pPr lvl="2" eaLnBrk="1" hangingPunct="1">
              <a:lnSpc>
                <a:spcPct val="90000"/>
              </a:lnSpc>
            </a:pPr>
            <a:r>
              <a:rPr lang="zh-CN" altLang="en-US"/>
              <a:t>消除冲突</a:t>
            </a:r>
            <a:endParaRPr lang="zh-CN" altLang="en-US"/>
          </a:p>
          <a:p>
            <a:pPr lvl="3" eaLnBrk="1" hangingPunct="1">
              <a:lnSpc>
                <a:spcPct val="90000"/>
              </a:lnSpc>
            </a:pPr>
            <a:r>
              <a:rPr lang="zh-CN" altLang="en-US" sz="2400"/>
              <a:t>属性冲突</a:t>
            </a:r>
            <a:endParaRPr lang="zh-CN" altLang="en-US" sz="2400"/>
          </a:p>
          <a:p>
            <a:pPr lvl="3" eaLnBrk="1" hangingPunct="1">
              <a:lnSpc>
                <a:spcPct val="90000"/>
              </a:lnSpc>
            </a:pPr>
            <a:r>
              <a:rPr lang="zh-CN" altLang="en-US" sz="2400"/>
              <a:t>命名冲突</a:t>
            </a:r>
            <a:endParaRPr lang="zh-CN" altLang="en-US" sz="2400"/>
          </a:p>
          <a:p>
            <a:pPr lvl="3" eaLnBrk="1" hangingPunct="1">
              <a:lnSpc>
                <a:spcPct val="90000"/>
              </a:lnSpc>
            </a:pPr>
            <a:r>
              <a:rPr lang="zh-CN" altLang="en-US" sz="2400"/>
              <a:t>结构冲突</a:t>
            </a:r>
            <a:endParaRPr lang="zh-CN" altLang="en-US" sz="2400"/>
          </a:p>
          <a:p>
            <a:pPr lvl="1" eaLnBrk="1" hangingPunct="1"/>
            <a:r>
              <a:rPr lang="en-US" altLang="zh-CN"/>
              <a:t>2. </a:t>
            </a:r>
            <a:r>
              <a:rPr lang="zh-CN" altLang="en-US"/>
              <a:t>修改与重构</a:t>
            </a:r>
            <a:endParaRPr lang="zh-CN" altLang="en-US"/>
          </a:p>
          <a:p>
            <a:pPr lvl="2" eaLnBrk="1" hangingPunct="1"/>
            <a:r>
              <a:rPr lang="zh-CN" altLang="en-US"/>
              <a:t>消除不必要的冗余，设计生成基本</a:t>
            </a:r>
            <a:r>
              <a:rPr lang="en-US" altLang="zh-CN"/>
              <a:t>E-R</a:t>
            </a:r>
            <a:r>
              <a:rPr lang="zh-CN" altLang="en-US"/>
              <a:t>图</a:t>
            </a:r>
            <a:endParaRPr lang="zh-CN" altLang="en-US"/>
          </a:p>
          <a:p>
            <a:pPr lvl="3" eaLnBrk="1" hangingPunct="1"/>
            <a:r>
              <a:rPr lang="zh-CN" altLang="en-US" sz="2400"/>
              <a:t>分析方法</a:t>
            </a:r>
            <a:endParaRPr lang="zh-CN" altLang="en-US" sz="2400"/>
          </a:p>
          <a:p>
            <a:pPr lvl="3" eaLnBrk="1" hangingPunct="1"/>
            <a:r>
              <a:rPr lang="zh-CN" altLang="en-US" sz="2400"/>
              <a:t>规范化理论</a:t>
            </a:r>
            <a:endParaRPr lang="zh-CN" altLang="en-US"/>
          </a:p>
        </p:txBody>
      </p:sp>
      <p:sp>
        <p:nvSpPr>
          <p:cNvPr id="4" name="日期占位符 3"/>
          <p:cNvSpPr>
            <a:spLocks noGrp="1"/>
          </p:cNvSpPr>
          <p:nvPr>
            <p:ph type="dt" sz="quarter" idx="10"/>
          </p:nvPr>
        </p:nvSpPr>
        <p:spPr/>
        <p:txBody>
          <a:bodyPr/>
          <a:lstStyle/>
          <a:p>
            <a:pPr>
              <a:defRPr/>
            </a:pPr>
            <a:fld id="{B042C448-3156-44DC-BE94-E38A74978412}" type="datetime1">
              <a:rPr lang="zh-CN" altLang="en-US"/>
            </a:fld>
            <a:endParaRPr lang="en-US" altLang="zh-CN"/>
          </a:p>
        </p:txBody>
      </p:sp>
      <p:sp>
        <p:nvSpPr>
          <p:cNvPr id="839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p:cNvSpPr>
          <p:nvPr>
            <p:ph type="title"/>
          </p:nvPr>
        </p:nvSpPr>
        <p:spPr/>
        <p:txBody>
          <a:bodyPr/>
          <a:lstStyle/>
          <a:p>
            <a:pPr eaLnBrk="1" hangingPunct="1"/>
            <a:r>
              <a:rPr lang="zh-CN" altLang="en-US"/>
              <a:t>第七章  数据库设计</a:t>
            </a:r>
            <a:endParaRPr lang="zh-CN" altLang="en-US"/>
          </a:p>
        </p:txBody>
      </p:sp>
      <p:sp>
        <p:nvSpPr>
          <p:cNvPr id="84995"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7.1  </a:t>
            </a:r>
            <a:r>
              <a:rPr lang="zh-CN" altLang="en-US" sz="2800"/>
              <a:t>数据库设计概述</a:t>
            </a:r>
            <a:endParaRPr lang="zh-CN" altLang="en-US" sz="2800"/>
          </a:p>
          <a:p>
            <a:pPr eaLnBrk="1" hangingPunct="1">
              <a:lnSpc>
                <a:spcPct val="90000"/>
              </a:lnSpc>
              <a:buFont typeface="Wingdings" panose="05000000000000000000" pitchFamily="2" charset="2"/>
              <a:buNone/>
            </a:pPr>
            <a:r>
              <a:rPr lang="en-US" altLang="zh-CN" sz="2800"/>
              <a:t>7.2  </a:t>
            </a:r>
            <a:r>
              <a:rPr lang="zh-CN" altLang="en-US" sz="2800"/>
              <a:t>需求分析</a:t>
            </a:r>
            <a:endParaRPr lang="zh-CN" altLang="en-US" sz="2800"/>
          </a:p>
          <a:p>
            <a:pPr eaLnBrk="1" hangingPunct="1">
              <a:lnSpc>
                <a:spcPct val="90000"/>
              </a:lnSpc>
              <a:buFont typeface="Wingdings" panose="05000000000000000000" pitchFamily="2" charset="2"/>
              <a:buNone/>
            </a:pPr>
            <a:r>
              <a:rPr lang="en-US" altLang="zh-CN" sz="2800"/>
              <a:t>7.3  </a:t>
            </a:r>
            <a:r>
              <a:rPr lang="zh-CN" altLang="en-US" sz="2800"/>
              <a:t>概念结构设计</a:t>
            </a:r>
            <a:endParaRPr lang="zh-CN" altLang="en-US" sz="2800"/>
          </a:p>
          <a:p>
            <a:pPr eaLnBrk="1" hangingPunct="1">
              <a:lnSpc>
                <a:spcPct val="90000"/>
              </a:lnSpc>
              <a:buFont typeface="Wingdings" panose="05000000000000000000" pitchFamily="2" charset="2"/>
              <a:buNone/>
            </a:pPr>
            <a:r>
              <a:rPr lang="en-US" altLang="zh-CN" sz="2800">
                <a:solidFill>
                  <a:srgbClr val="3333FF"/>
                </a:solidFill>
              </a:rPr>
              <a:t>7.4  </a:t>
            </a:r>
            <a:r>
              <a:rPr lang="zh-CN" altLang="en-US" sz="2800">
                <a:solidFill>
                  <a:srgbClr val="3333FF"/>
                </a:solidFill>
              </a:rPr>
              <a:t>逻辑结构设计</a:t>
            </a:r>
            <a:endParaRPr lang="zh-CN" altLang="en-US" sz="2800">
              <a:solidFill>
                <a:srgbClr val="3333FF"/>
              </a:solidFill>
            </a:endParaRPr>
          </a:p>
          <a:p>
            <a:pPr eaLnBrk="1" hangingPunct="1">
              <a:lnSpc>
                <a:spcPct val="90000"/>
              </a:lnSpc>
              <a:buFont typeface="Wingdings" panose="05000000000000000000" pitchFamily="2" charset="2"/>
              <a:buNone/>
            </a:pPr>
            <a:r>
              <a:rPr lang="en-US" altLang="zh-CN" sz="2800"/>
              <a:t>7.5  </a:t>
            </a:r>
            <a:r>
              <a:rPr lang="zh-CN" altLang="en-US" sz="2800"/>
              <a:t>数据库的物理设计</a:t>
            </a:r>
            <a:endParaRPr lang="zh-CN" altLang="en-US" sz="2800"/>
          </a:p>
          <a:p>
            <a:pPr eaLnBrk="1" hangingPunct="1">
              <a:lnSpc>
                <a:spcPct val="90000"/>
              </a:lnSpc>
              <a:buFont typeface="Wingdings" panose="05000000000000000000" pitchFamily="2" charset="2"/>
              <a:buNone/>
            </a:pPr>
            <a:r>
              <a:rPr lang="en-US" altLang="zh-CN" sz="2800"/>
              <a:t>7.6  </a:t>
            </a:r>
            <a:r>
              <a:rPr lang="zh-CN" altLang="en-US" sz="2800"/>
              <a:t>数据库实施</a:t>
            </a:r>
            <a:endParaRPr lang="zh-CN" altLang="en-US" sz="2800"/>
          </a:p>
          <a:p>
            <a:pPr eaLnBrk="1" hangingPunct="1">
              <a:lnSpc>
                <a:spcPct val="90000"/>
              </a:lnSpc>
              <a:buFont typeface="Wingdings" panose="05000000000000000000" pitchFamily="2" charset="2"/>
              <a:buNone/>
            </a:pPr>
            <a:r>
              <a:rPr lang="en-US" altLang="zh-CN" sz="2800"/>
              <a:t>7.7  </a:t>
            </a:r>
            <a:r>
              <a:rPr lang="zh-CN" altLang="en-US" sz="2800"/>
              <a:t>数据库运行与维护</a:t>
            </a:r>
            <a:endParaRPr lang="zh-CN" altLang="en-US" sz="2800"/>
          </a:p>
          <a:p>
            <a:pPr eaLnBrk="1" hangingPunct="1">
              <a:lnSpc>
                <a:spcPct val="90000"/>
              </a:lnSpc>
              <a:buFont typeface="Wingdings" panose="05000000000000000000" pitchFamily="2" charset="2"/>
              <a:buNone/>
            </a:pPr>
            <a:r>
              <a:rPr lang="en-US" altLang="zh-CN" sz="2800"/>
              <a:t>7.8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6DA56C57-9698-4F17-BE5C-B720CDF1461E}" type="datetime1">
              <a:rPr lang="zh-CN" altLang="en-US"/>
            </a:fld>
            <a:endParaRPr lang="en-US" altLang="zh-CN"/>
          </a:p>
        </p:txBody>
      </p:sp>
      <p:sp>
        <p:nvSpPr>
          <p:cNvPr id="849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p:cNvSpPr>
          <p:nvPr>
            <p:ph type="title"/>
          </p:nvPr>
        </p:nvSpPr>
        <p:spPr/>
        <p:txBody>
          <a:bodyPr/>
          <a:lstStyle/>
          <a:p>
            <a:pPr eaLnBrk="1" hangingPunct="1"/>
            <a:r>
              <a:rPr lang="en-US" altLang="zh-CN"/>
              <a:t>7.4  </a:t>
            </a:r>
            <a:r>
              <a:rPr lang="zh-CN" altLang="en-US"/>
              <a:t>逻辑结构设计</a:t>
            </a:r>
            <a:endParaRPr lang="zh-CN" altLang="en-US"/>
          </a:p>
        </p:txBody>
      </p:sp>
      <p:sp>
        <p:nvSpPr>
          <p:cNvPr id="536579" name="Rectangle 3"/>
          <p:cNvSpPr>
            <a:spLocks noGrp="1" noRot="1"/>
          </p:cNvSpPr>
          <p:nvPr>
            <p:ph idx="1"/>
          </p:nvPr>
        </p:nvSpPr>
        <p:spPr/>
        <p:txBody>
          <a:bodyPr/>
          <a:lstStyle/>
          <a:p>
            <a:pPr eaLnBrk="1" hangingPunct="1"/>
            <a:r>
              <a:rPr lang="zh-CN" altLang="en-US" sz="3600"/>
              <a:t>逻辑结构设计的任务</a:t>
            </a:r>
            <a:endParaRPr lang="zh-CN" altLang="en-US" sz="3600"/>
          </a:p>
          <a:p>
            <a:pPr lvl="1" eaLnBrk="1" hangingPunct="1">
              <a:lnSpc>
                <a:spcPct val="130000"/>
              </a:lnSpc>
              <a:spcBef>
                <a:spcPct val="60000"/>
              </a:spcBef>
            </a:pPr>
            <a:r>
              <a:rPr lang="zh-CN" altLang="en-US"/>
              <a:t>概念结构是各种数据模型的共同基础</a:t>
            </a:r>
            <a:endParaRPr lang="zh-CN" altLang="en-US"/>
          </a:p>
          <a:p>
            <a:pPr lvl="1" eaLnBrk="1" hangingPunct="1">
              <a:lnSpc>
                <a:spcPct val="130000"/>
              </a:lnSpc>
              <a:spcBef>
                <a:spcPct val="60000"/>
              </a:spcBef>
            </a:pPr>
            <a:r>
              <a:rPr lang="zh-CN" altLang="en-US"/>
              <a:t>为了能够用某一</a:t>
            </a:r>
            <a:r>
              <a:rPr lang="en-US" altLang="zh-CN"/>
              <a:t>DBMS</a:t>
            </a:r>
            <a:r>
              <a:rPr lang="zh-CN" altLang="en-US"/>
              <a:t>实现用户需求，还必须将概念结构进一步转化为相应的数据模型，这正是数据库逻辑结构设计所要完成的任务。</a:t>
            </a:r>
            <a:endParaRPr lang="zh-CN" altLang="en-US"/>
          </a:p>
        </p:txBody>
      </p:sp>
      <p:sp>
        <p:nvSpPr>
          <p:cNvPr id="4" name="日期占位符 3"/>
          <p:cNvSpPr>
            <a:spLocks noGrp="1"/>
          </p:cNvSpPr>
          <p:nvPr>
            <p:ph type="dt" sz="quarter" idx="10"/>
          </p:nvPr>
        </p:nvSpPr>
        <p:spPr/>
        <p:txBody>
          <a:bodyPr/>
          <a:lstStyle/>
          <a:p>
            <a:pPr>
              <a:defRPr/>
            </a:pPr>
            <a:fld id="{9036CA2D-458E-4D33-BDA3-0A0C92D89C44}" type="datetime1">
              <a:rPr lang="zh-CN" altLang="en-US"/>
            </a:fld>
            <a:endParaRPr lang="en-US" altLang="zh-CN"/>
          </a:p>
        </p:txBody>
      </p:sp>
      <p:sp>
        <p:nvSpPr>
          <p:cNvPr id="860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6579">
                                            <p:txEl>
                                              <p:pRg st="1" end="1"/>
                                            </p:txEl>
                                          </p:spTgt>
                                        </p:tgtEl>
                                        <p:attrNameLst>
                                          <p:attrName>style.visibility</p:attrName>
                                        </p:attrNameLst>
                                      </p:cBhvr>
                                      <p:to>
                                        <p:strVal val="visible"/>
                                      </p:to>
                                    </p:set>
                                    <p:animEffect transition="in" filter="blinds(horizontal)">
                                      <p:cBhvr>
                                        <p:cTn id="7" dur="500"/>
                                        <p:tgtEl>
                                          <p:spTgt spid="5365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6579">
                                            <p:txEl>
                                              <p:pRg st="2" end="2"/>
                                            </p:txEl>
                                          </p:spTgt>
                                        </p:tgtEl>
                                        <p:attrNameLst>
                                          <p:attrName>style.visibility</p:attrName>
                                        </p:attrNameLst>
                                      </p:cBhvr>
                                      <p:to>
                                        <p:strVal val="visible"/>
                                      </p:to>
                                    </p:set>
                                    <p:animEffect transition="in" filter="blinds(horizontal)">
                                      <p:cBhvr>
                                        <p:cTn id="12" dur="500"/>
                                        <p:tgtEl>
                                          <p:spTgt spid="536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p:cNvSpPr>
          <p:nvPr>
            <p:ph type="title"/>
          </p:nvPr>
        </p:nvSpPr>
        <p:spPr/>
        <p:txBody>
          <a:bodyPr/>
          <a:lstStyle/>
          <a:p>
            <a:pPr eaLnBrk="1" hangingPunct="1"/>
            <a:r>
              <a:rPr lang="en-US" altLang="zh-CN"/>
              <a:t>7.4  </a:t>
            </a:r>
            <a:r>
              <a:rPr lang="zh-CN" altLang="en-US"/>
              <a:t>逻辑结构设计</a:t>
            </a:r>
            <a:endParaRPr lang="zh-CN" altLang="en-US"/>
          </a:p>
        </p:txBody>
      </p:sp>
      <p:sp>
        <p:nvSpPr>
          <p:cNvPr id="537603" name="Rectangle 3"/>
          <p:cNvSpPr>
            <a:spLocks noGrp="1" noRot="1"/>
          </p:cNvSpPr>
          <p:nvPr>
            <p:ph idx="1"/>
          </p:nvPr>
        </p:nvSpPr>
        <p:spPr/>
        <p:txBody>
          <a:bodyPr/>
          <a:lstStyle/>
          <a:p>
            <a:pPr eaLnBrk="1" hangingPunct="1"/>
            <a:r>
              <a:rPr lang="zh-CN" altLang="en-US" sz="3600"/>
              <a:t>逻辑结构设计的步骤</a:t>
            </a:r>
            <a:endParaRPr lang="zh-CN" altLang="en-US"/>
          </a:p>
          <a:p>
            <a:pPr lvl="1" algn="just" eaLnBrk="1" hangingPunct="1">
              <a:lnSpc>
                <a:spcPct val="130000"/>
              </a:lnSpc>
            </a:pPr>
            <a:r>
              <a:rPr lang="zh-CN" altLang="en-US"/>
              <a:t>将概念结构转化为一般的关系、网状、层次模型</a:t>
            </a:r>
            <a:endParaRPr lang="zh-CN" altLang="en-US"/>
          </a:p>
          <a:p>
            <a:pPr lvl="1" algn="just" eaLnBrk="1" hangingPunct="1">
              <a:lnSpc>
                <a:spcPct val="130000"/>
              </a:lnSpc>
            </a:pPr>
            <a:r>
              <a:rPr lang="zh-CN" altLang="en-US"/>
              <a:t>将转化来的关系、网状、层次模型向特定</a:t>
            </a:r>
            <a:r>
              <a:rPr lang="en-US" altLang="zh-CN"/>
              <a:t>DBMS</a:t>
            </a:r>
            <a:r>
              <a:rPr lang="zh-CN" altLang="en-US"/>
              <a:t>支持下的数据模型转换</a:t>
            </a:r>
            <a:endParaRPr lang="zh-CN" altLang="en-US"/>
          </a:p>
          <a:p>
            <a:pPr lvl="1" algn="just" eaLnBrk="1" hangingPunct="1">
              <a:lnSpc>
                <a:spcPct val="130000"/>
              </a:lnSpc>
            </a:pPr>
            <a:r>
              <a:rPr lang="zh-CN" altLang="en-US"/>
              <a:t>对数据模型进行优化</a:t>
            </a:r>
            <a:endParaRPr lang="zh-CN" altLang="en-US"/>
          </a:p>
        </p:txBody>
      </p:sp>
      <p:sp>
        <p:nvSpPr>
          <p:cNvPr id="4" name="日期占位符 3"/>
          <p:cNvSpPr>
            <a:spLocks noGrp="1"/>
          </p:cNvSpPr>
          <p:nvPr>
            <p:ph type="dt" sz="quarter" idx="10"/>
          </p:nvPr>
        </p:nvSpPr>
        <p:spPr/>
        <p:txBody>
          <a:bodyPr/>
          <a:lstStyle/>
          <a:p>
            <a:pPr>
              <a:defRPr/>
            </a:pPr>
            <a:fld id="{55D64794-7F24-4AC1-A3DD-95CC1F462364}" type="datetime1">
              <a:rPr lang="zh-CN" altLang="en-US"/>
            </a:fld>
            <a:endParaRPr lang="en-US" altLang="zh-CN"/>
          </a:p>
        </p:txBody>
      </p:sp>
      <p:sp>
        <p:nvSpPr>
          <p:cNvPr id="870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7603">
                                            <p:txEl>
                                              <p:pRg st="1" end="1"/>
                                            </p:txEl>
                                          </p:spTgt>
                                        </p:tgtEl>
                                        <p:attrNameLst>
                                          <p:attrName>style.visibility</p:attrName>
                                        </p:attrNameLst>
                                      </p:cBhvr>
                                      <p:to>
                                        <p:strVal val="visible"/>
                                      </p:to>
                                    </p:set>
                                    <p:animEffect transition="in" filter="blinds(horizontal)">
                                      <p:cBhvr>
                                        <p:cTn id="7" dur="500"/>
                                        <p:tgtEl>
                                          <p:spTgt spid="537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7603">
                                            <p:txEl>
                                              <p:pRg st="2" end="2"/>
                                            </p:txEl>
                                          </p:spTgt>
                                        </p:tgtEl>
                                        <p:attrNameLst>
                                          <p:attrName>style.visibility</p:attrName>
                                        </p:attrNameLst>
                                      </p:cBhvr>
                                      <p:to>
                                        <p:strVal val="visible"/>
                                      </p:to>
                                    </p:set>
                                    <p:animEffect transition="in" filter="blinds(horizontal)">
                                      <p:cBhvr>
                                        <p:cTn id="12" dur="500"/>
                                        <p:tgtEl>
                                          <p:spTgt spid="5376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7603">
                                            <p:txEl>
                                              <p:pRg st="3" end="3"/>
                                            </p:txEl>
                                          </p:spTgt>
                                        </p:tgtEl>
                                        <p:attrNameLst>
                                          <p:attrName>style.visibility</p:attrName>
                                        </p:attrNameLst>
                                      </p:cBhvr>
                                      <p:to>
                                        <p:strVal val="visible"/>
                                      </p:to>
                                    </p:set>
                                    <p:animEffect transition="in" filter="blinds(horizontal)">
                                      <p:cBhvr>
                                        <p:cTn id="17" dur="500"/>
                                        <p:tgtEl>
                                          <p:spTgt spid="537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p:cNvSpPr>
          <p:nvPr>
            <p:ph type="title"/>
          </p:nvPr>
        </p:nvSpPr>
        <p:spPr/>
        <p:txBody>
          <a:bodyPr/>
          <a:lstStyle/>
          <a:p>
            <a:pPr eaLnBrk="1" hangingPunct="1"/>
            <a:r>
              <a:rPr lang="en-US" altLang="zh-CN"/>
              <a:t>7.4  </a:t>
            </a:r>
            <a:r>
              <a:rPr lang="zh-CN" altLang="en-US"/>
              <a:t>逻辑结构设计</a:t>
            </a:r>
            <a:endParaRPr lang="zh-CN" altLang="en-US"/>
          </a:p>
        </p:txBody>
      </p:sp>
      <p:sp>
        <p:nvSpPr>
          <p:cNvPr id="88067" name="Rectangle 3"/>
          <p:cNvSpPr>
            <a:spLocks noGrp="1" noRot="1"/>
          </p:cNvSpPr>
          <p:nvPr>
            <p:ph idx="1"/>
          </p:nvPr>
        </p:nvSpPr>
        <p:spPr/>
        <p:txBody>
          <a:bodyPr/>
          <a:lstStyle/>
          <a:p>
            <a:pPr eaLnBrk="1" hangingPunct="1">
              <a:lnSpc>
                <a:spcPct val="130000"/>
              </a:lnSpc>
              <a:buFont typeface="Wingdings" panose="05000000000000000000" pitchFamily="2" charset="2"/>
              <a:buNone/>
            </a:pPr>
            <a:r>
              <a:rPr lang="en-US" altLang="zh-CN">
                <a:solidFill>
                  <a:schemeClr val="tx2"/>
                </a:solidFill>
              </a:rPr>
              <a:t>7.4.1  E-R</a:t>
            </a:r>
            <a:r>
              <a:rPr lang="zh-CN" altLang="en-US">
                <a:solidFill>
                  <a:schemeClr val="tx2"/>
                </a:solidFill>
              </a:rPr>
              <a:t>图向关系模型的转换</a:t>
            </a:r>
            <a:endParaRPr lang="zh-CN" altLang="en-US">
              <a:solidFill>
                <a:schemeClr val="tx2"/>
              </a:solidFill>
            </a:endParaRPr>
          </a:p>
          <a:p>
            <a:pPr eaLnBrk="1" hangingPunct="1">
              <a:lnSpc>
                <a:spcPct val="130000"/>
              </a:lnSpc>
              <a:buFont typeface="Wingdings" panose="05000000000000000000" pitchFamily="2" charset="2"/>
              <a:buNone/>
            </a:pPr>
            <a:r>
              <a:rPr lang="en-US" altLang="zh-CN"/>
              <a:t>7.4.2  </a:t>
            </a:r>
            <a:r>
              <a:rPr lang="zh-CN" altLang="en-US"/>
              <a:t>向特定</a:t>
            </a:r>
            <a:r>
              <a:rPr lang="en-US" altLang="zh-CN"/>
              <a:t>DBMS</a:t>
            </a:r>
            <a:r>
              <a:rPr lang="zh-CN" altLang="en-US"/>
              <a:t>规定的模型进行转换</a:t>
            </a:r>
            <a:endParaRPr lang="zh-CN" altLang="en-US"/>
          </a:p>
          <a:p>
            <a:pPr eaLnBrk="1" hangingPunct="1">
              <a:lnSpc>
                <a:spcPct val="130000"/>
              </a:lnSpc>
              <a:buFont typeface="Wingdings" panose="05000000000000000000" pitchFamily="2" charset="2"/>
              <a:buNone/>
            </a:pPr>
            <a:r>
              <a:rPr lang="en-US" altLang="zh-CN"/>
              <a:t>7.4.3  </a:t>
            </a:r>
            <a:r>
              <a:rPr lang="zh-CN" altLang="en-US"/>
              <a:t>数据模型的优化</a:t>
            </a:r>
            <a:endParaRPr lang="zh-CN" altLang="en-US"/>
          </a:p>
          <a:p>
            <a:pPr eaLnBrk="1" hangingPunct="1">
              <a:lnSpc>
                <a:spcPct val="130000"/>
              </a:lnSpc>
              <a:buFont typeface="Wingdings" panose="05000000000000000000" pitchFamily="2" charset="2"/>
              <a:buNone/>
            </a:pPr>
            <a:r>
              <a:rPr lang="en-US" altLang="zh-CN"/>
              <a:t>7.4.4  </a:t>
            </a:r>
            <a:r>
              <a:rPr lang="zh-CN" altLang="en-US"/>
              <a:t>设计用户子模式</a:t>
            </a:r>
            <a:endParaRPr lang="zh-CN" altLang="en-US"/>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9DB769C1-80B1-41F9-82AD-21DD65C37B64}" type="datetime1">
              <a:rPr lang="zh-CN" altLang="en-US"/>
            </a:fld>
            <a:endParaRPr lang="en-US" altLang="zh-CN"/>
          </a:p>
        </p:txBody>
      </p:sp>
      <p:sp>
        <p:nvSpPr>
          <p:cNvPr id="880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p:cNvSpPr>
          <p:nvPr>
            <p:ph type="title"/>
          </p:nvPr>
        </p:nvSpPr>
        <p:spPr/>
        <p:txBody>
          <a:bodyPr/>
          <a:lstStyle/>
          <a:p>
            <a:pPr eaLnBrk="1" hangingPunct="1"/>
            <a:r>
              <a:rPr lang="en-US" altLang="zh-CN"/>
              <a:t>7.4.1  </a:t>
            </a:r>
            <a:r>
              <a:rPr lang="en-US" altLang="zh-CN" sz="4600"/>
              <a:t>E-R</a:t>
            </a:r>
            <a:r>
              <a:rPr lang="zh-CN" altLang="en-US" sz="4600"/>
              <a:t>图向关系模型的转换</a:t>
            </a:r>
            <a:endParaRPr lang="zh-CN" altLang="en-US" sz="4600"/>
          </a:p>
        </p:txBody>
      </p:sp>
      <p:sp>
        <p:nvSpPr>
          <p:cNvPr id="89091" name="Rectangle 3"/>
          <p:cNvSpPr>
            <a:spLocks noGrp="1" noRot="1"/>
          </p:cNvSpPr>
          <p:nvPr>
            <p:ph idx="1"/>
          </p:nvPr>
        </p:nvSpPr>
        <p:spPr/>
        <p:txBody>
          <a:bodyPr/>
          <a:lstStyle/>
          <a:p>
            <a:pPr eaLnBrk="1" hangingPunct="1">
              <a:lnSpc>
                <a:spcPct val="180000"/>
              </a:lnSpc>
            </a:pPr>
            <a:r>
              <a:rPr lang="zh-CN" altLang="en-US" sz="3600"/>
              <a:t>转换内容</a:t>
            </a:r>
            <a:endParaRPr lang="zh-CN" altLang="en-US" sz="3600"/>
          </a:p>
          <a:p>
            <a:pPr eaLnBrk="1" hangingPunct="1">
              <a:lnSpc>
                <a:spcPct val="180000"/>
              </a:lnSpc>
            </a:pPr>
            <a:r>
              <a:rPr lang="zh-CN" altLang="en-US" sz="3600"/>
              <a:t>转换原则</a:t>
            </a:r>
            <a:endParaRPr lang="zh-CN" altLang="en-US" sz="3600"/>
          </a:p>
        </p:txBody>
      </p:sp>
      <p:sp>
        <p:nvSpPr>
          <p:cNvPr id="4" name="日期占位符 3"/>
          <p:cNvSpPr>
            <a:spLocks noGrp="1"/>
          </p:cNvSpPr>
          <p:nvPr>
            <p:ph type="dt" sz="quarter" idx="10"/>
          </p:nvPr>
        </p:nvSpPr>
        <p:spPr/>
        <p:txBody>
          <a:bodyPr/>
          <a:lstStyle/>
          <a:p>
            <a:pPr>
              <a:defRPr/>
            </a:pPr>
            <a:fld id="{77852198-F625-42CF-9B56-EF3C5A8B84E2}" type="datetime1">
              <a:rPr lang="zh-CN" altLang="en-US"/>
            </a:fld>
            <a:endParaRPr lang="en-US" altLang="zh-CN"/>
          </a:p>
        </p:txBody>
      </p:sp>
      <p:sp>
        <p:nvSpPr>
          <p:cNvPr id="890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540675" name="Rectangle 3"/>
          <p:cNvSpPr>
            <a:spLocks noGrp="1" noRot="1"/>
          </p:cNvSpPr>
          <p:nvPr>
            <p:ph idx="1"/>
          </p:nvPr>
        </p:nvSpPr>
        <p:spPr/>
        <p:txBody>
          <a:bodyPr/>
          <a:lstStyle/>
          <a:p>
            <a:pPr eaLnBrk="1" hangingPunct="1"/>
            <a:r>
              <a:rPr lang="zh-CN" altLang="en-US" sz="3600"/>
              <a:t>转换内容</a:t>
            </a:r>
            <a:endParaRPr lang="zh-CN" altLang="en-US" sz="3600"/>
          </a:p>
          <a:p>
            <a:pPr lvl="1" eaLnBrk="1" hangingPunct="1">
              <a:lnSpc>
                <a:spcPct val="120000"/>
              </a:lnSpc>
              <a:spcBef>
                <a:spcPct val="40000"/>
              </a:spcBef>
            </a:pPr>
            <a:r>
              <a:rPr lang="en-US" altLang="zh-CN"/>
              <a:t>E-R</a:t>
            </a:r>
            <a:r>
              <a:rPr lang="zh-CN" altLang="en-US"/>
              <a:t>图由实体、实体的属性和实体之间的联系三个要素组成</a:t>
            </a:r>
            <a:endParaRPr lang="zh-CN" altLang="en-US"/>
          </a:p>
          <a:p>
            <a:pPr lvl="1" eaLnBrk="1" hangingPunct="1">
              <a:lnSpc>
                <a:spcPct val="120000"/>
              </a:lnSpc>
              <a:spcBef>
                <a:spcPct val="40000"/>
              </a:spcBef>
            </a:pPr>
            <a:r>
              <a:rPr lang="zh-CN" altLang="en-US"/>
              <a:t>关系模型的逻辑结构是一组关系模式的集合</a:t>
            </a:r>
            <a:endParaRPr lang="zh-CN" altLang="en-US"/>
          </a:p>
          <a:p>
            <a:pPr lvl="1" eaLnBrk="1" hangingPunct="1">
              <a:lnSpc>
                <a:spcPct val="120000"/>
              </a:lnSpc>
              <a:spcBef>
                <a:spcPct val="40000"/>
              </a:spcBef>
            </a:pPr>
            <a:r>
              <a:rPr lang="zh-CN" altLang="en-US"/>
              <a:t>将</a:t>
            </a:r>
            <a:r>
              <a:rPr lang="en-US" altLang="zh-CN"/>
              <a:t>E-R</a:t>
            </a:r>
            <a:r>
              <a:rPr lang="zh-CN" altLang="en-US"/>
              <a:t>图转换为关系模型：将实体、实体的属性和实体之间的联系转化为关系模式。</a:t>
            </a:r>
            <a:endParaRPr lang="zh-CN" altLang="en-US"/>
          </a:p>
        </p:txBody>
      </p:sp>
      <p:sp>
        <p:nvSpPr>
          <p:cNvPr id="4" name="日期占位符 3"/>
          <p:cNvSpPr>
            <a:spLocks noGrp="1"/>
          </p:cNvSpPr>
          <p:nvPr>
            <p:ph type="dt" sz="quarter" idx="10"/>
          </p:nvPr>
        </p:nvSpPr>
        <p:spPr/>
        <p:txBody>
          <a:bodyPr/>
          <a:lstStyle/>
          <a:p>
            <a:pPr>
              <a:defRPr/>
            </a:pPr>
            <a:fld id="{F9BAE4C2-6312-4026-AD48-044A35F30C26}" type="datetime1">
              <a:rPr lang="zh-CN" altLang="en-US"/>
            </a:fld>
            <a:endParaRPr lang="en-US" altLang="zh-CN"/>
          </a:p>
        </p:txBody>
      </p:sp>
      <p:sp>
        <p:nvSpPr>
          <p:cNvPr id="5" name="页脚占位符 4"/>
          <p:cNvSpPr>
            <a:spLocks noGrp="1"/>
          </p:cNvSpPr>
          <p:nvPr>
            <p:ph type="ftr" sz="quarter" idx="11"/>
          </p:nvPr>
        </p:nvSpPr>
        <p:spPr>
          <a:xfrm>
            <a:off x="2667000" y="6356350"/>
            <a:ext cx="3352800" cy="365125"/>
          </a:xfrm>
          <a:prstGeom prst="rect">
            <a:avLst/>
          </a:prstGeom>
        </p:spPr>
        <p:txBody>
          <a:bodyPr vert="horz" lIns="0" tIns="0" rIns="0" bIns="0" anchor="b"/>
          <a:lstStyle>
            <a:defPPr>
              <a:defRPr lang="zh-CN"/>
            </a:defPPr>
            <a:lvl1pPr algn="l" rtl="0" eaLnBrk="1" fontAlgn="base" latinLnBrk="0" hangingPunct="1">
              <a:spcBef>
                <a:spcPct val="0"/>
              </a:spcBef>
              <a:spcAft>
                <a:spcPct val="0"/>
              </a:spcAft>
              <a:defRPr kumimoji="0" sz="1200" kern="1200">
                <a:solidFill>
                  <a:schemeClr val="tx2">
                    <a:shade val="90000"/>
                  </a:schemeClr>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xuyuezhu@hrbeu.edu.cn</a:t>
            </a:r>
            <a:endParaRPr lang="en-US" altLang="zh-CN"/>
          </a:p>
        </p:txBody>
      </p:sp>
      <p:sp>
        <p:nvSpPr>
          <p:cNvPr id="9011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0675">
                                            <p:txEl>
                                              <p:pRg st="1" end="1"/>
                                            </p:txEl>
                                          </p:spTgt>
                                        </p:tgtEl>
                                        <p:attrNameLst>
                                          <p:attrName>style.visibility</p:attrName>
                                        </p:attrNameLst>
                                      </p:cBhvr>
                                      <p:to>
                                        <p:strVal val="visible"/>
                                      </p:to>
                                    </p:set>
                                    <p:animEffect transition="in" filter="blinds(horizontal)">
                                      <p:cBhvr>
                                        <p:cTn id="7" dur="500"/>
                                        <p:tgtEl>
                                          <p:spTgt spid="5406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0675">
                                            <p:txEl>
                                              <p:pRg st="2" end="2"/>
                                            </p:txEl>
                                          </p:spTgt>
                                        </p:tgtEl>
                                        <p:attrNameLst>
                                          <p:attrName>style.visibility</p:attrName>
                                        </p:attrNameLst>
                                      </p:cBhvr>
                                      <p:to>
                                        <p:strVal val="visible"/>
                                      </p:to>
                                    </p:set>
                                    <p:animEffect transition="in" filter="blinds(horizontal)">
                                      <p:cBhvr>
                                        <p:cTn id="12" dur="500"/>
                                        <p:tgtEl>
                                          <p:spTgt spid="5406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0675">
                                            <p:txEl>
                                              <p:pRg st="3" end="3"/>
                                            </p:txEl>
                                          </p:spTgt>
                                        </p:tgtEl>
                                        <p:attrNameLst>
                                          <p:attrName>style.visibility</p:attrName>
                                        </p:attrNameLst>
                                      </p:cBhvr>
                                      <p:to>
                                        <p:strVal val="visible"/>
                                      </p:to>
                                    </p:set>
                                    <p:animEffect transition="in" filter="blinds(horizontal)">
                                      <p:cBhvr>
                                        <p:cTn id="17" dur="500"/>
                                        <p:tgtEl>
                                          <p:spTgt spid="540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541699" name="Rectangle 3"/>
          <p:cNvSpPr>
            <a:spLocks noGrp="1" noRot="1" noChangeArrowheads="1"/>
          </p:cNvSpPr>
          <p:nvPr>
            <p:ph idx="1"/>
          </p:nvPr>
        </p:nvSpPr>
        <p:spPr>
          <a:xfrm>
            <a:off x="684213" y="1844675"/>
            <a:ext cx="7772400" cy="4114800"/>
          </a:xfrm>
        </p:spPr>
        <p:txBody>
          <a:bodyPr>
            <a:normAutofit/>
          </a:bodyPr>
          <a:lstStyle/>
          <a:p>
            <a:pPr marL="274320" indent="-274320" eaLnBrk="1" fontAlgn="auto" hangingPunct="1">
              <a:lnSpc>
                <a:spcPct val="90000"/>
              </a:lnSpc>
              <a:spcAft>
                <a:spcPts val="0"/>
              </a:spcAft>
              <a:buClr>
                <a:schemeClr val="accent3"/>
              </a:buClr>
              <a:buFont typeface="Wingdings 2" panose="05020102010507070707"/>
              <a:buChar char=""/>
              <a:defRPr/>
            </a:pPr>
            <a:r>
              <a:rPr lang="zh-CN" altLang="en-US" sz="3600"/>
              <a:t>转换原则</a:t>
            </a:r>
            <a:endParaRPr lang="zh-CN" altLang="en-US"/>
          </a:p>
          <a:p>
            <a:pPr marL="1463040" lvl="4" indent="-210185" eaLnBrk="1" fontAlgn="auto" hangingPunct="1">
              <a:lnSpc>
                <a:spcPct val="90000"/>
              </a:lnSpc>
              <a:spcAft>
                <a:spcPts val="0"/>
              </a:spcAft>
              <a:buClr>
                <a:schemeClr val="accent4"/>
              </a:buClr>
              <a:buFont typeface="Wingdings 2" panose="05020102010507070707" pitchFamily="18" charset="2"/>
              <a:buNone/>
              <a:defRPr/>
            </a:pPr>
            <a:endParaRPr lang="zh-CN" altLang="en-US" sz="1800">
              <a:solidFill>
                <a:schemeClr val="tx2"/>
              </a:solidFill>
            </a:endParaRPr>
          </a:p>
          <a:p>
            <a:pPr marL="274320" indent="-274320" eaLnBrk="1" fontAlgn="auto" hangingPunct="1">
              <a:lnSpc>
                <a:spcPct val="90000"/>
              </a:lnSpc>
              <a:spcAft>
                <a:spcPts val="0"/>
              </a:spcAft>
              <a:buClr>
                <a:schemeClr val="accent3"/>
              </a:buClr>
              <a:buFont typeface="Wingdings" panose="05000000000000000000" pitchFamily="2" charset="2"/>
              <a:buNone/>
              <a:defRPr/>
            </a:pPr>
            <a:r>
              <a:rPr lang="zh-CN" altLang="en-US" sz="2800">
                <a:solidFill>
                  <a:schemeClr val="tx2"/>
                </a:solidFill>
              </a:rPr>
              <a:t>⒈ 一个实体型转换为一个关系模式。</a:t>
            </a:r>
            <a:endParaRPr lang="zh-CN" altLang="en-US" sz="2800">
              <a:solidFill>
                <a:schemeClr val="tx2"/>
              </a:solidFill>
            </a:endParaRPr>
          </a:p>
          <a:p>
            <a:pPr marL="640080" lvl="1" indent="-247015" eaLnBrk="1" fontAlgn="auto" hangingPunct="1">
              <a:lnSpc>
                <a:spcPct val="90000"/>
              </a:lnSpc>
              <a:spcAft>
                <a:spcPts val="0"/>
              </a:spcAft>
              <a:buFont typeface="Wingdings 2" panose="05020102010507070707"/>
              <a:buChar char=""/>
              <a:defRPr/>
            </a:pPr>
            <a:r>
              <a:rPr lang="zh-CN" altLang="en-US" i="1">
                <a:solidFill>
                  <a:schemeClr val="tx2"/>
                </a:solidFill>
                <a:effectLst>
                  <a:outerShdw blurRad="38100" dist="38100" dir="2700000" algn="tl">
                    <a:srgbClr val="C0C0C0"/>
                  </a:outerShdw>
                </a:effectLst>
              </a:rPr>
              <a:t>关系的属性</a:t>
            </a:r>
            <a:r>
              <a:rPr lang="zh-CN" altLang="en-US">
                <a:solidFill>
                  <a:schemeClr val="tx2"/>
                </a:solidFill>
              </a:rPr>
              <a:t>：实体型的属性</a:t>
            </a:r>
            <a:endParaRPr lang="zh-CN" altLang="en-US">
              <a:solidFill>
                <a:schemeClr val="tx2"/>
              </a:solidFill>
            </a:endParaRPr>
          </a:p>
          <a:p>
            <a:pPr marL="640080" lvl="1" indent="-247015" eaLnBrk="1" fontAlgn="auto" hangingPunct="1">
              <a:lnSpc>
                <a:spcPct val="90000"/>
              </a:lnSpc>
              <a:spcAft>
                <a:spcPts val="0"/>
              </a:spcAft>
              <a:buFont typeface="Wingdings 2" panose="05020102010507070707"/>
              <a:buChar char=""/>
              <a:defRPr/>
            </a:pPr>
            <a:r>
              <a:rPr lang="zh-CN" altLang="en-US" i="1">
                <a:solidFill>
                  <a:schemeClr val="tx2"/>
                </a:solidFill>
                <a:effectLst>
                  <a:outerShdw blurRad="38100" dist="38100" dir="2700000" algn="tl">
                    <a:srgbClr val="C0C0C0"/>
                  </a:outerShdw>
                </a:effectLst>
              </a:rPr>
              <a:t>关系的码</a:t>
            </a:r>
            <a:r>
              <a:rPr lang="zh-CN" altLang="en-US">
                <a:solidFill>
                  <a:schemeClr val="tx2"/>
                </a:solidFill>
              </a:rPr>
              <a:t>：实体型的码</a:t>
            </a:r>
            <a:endParaRPr lang="zh-CN" altLang="en-US">
              <a:solidFill>
                <a:schemeClr val="tx2"/>
              </a:solidFill>
            </a:endParaRPr>
          </a:p>
          <a:p>
            <a:pPr marL="640080" lvl="1" indent="-247015" eaLnBrk="1" fontAlgn="auto" hangingPunct="1">
              <a:lnSpc>
                <a:spcPct val="90000"/>
              </a:lnSpc>
              <a:spcAft>
                <a:spcPts val="0"/>
              </a:spcAft>
              <a:buFont typeface="Wingdings" panose="05000000000000000000" pitchFamily="2" charset="2"/>
              <a:buNone/>
              <a:defRPr/>
            </a:pPr>
            <a:r>
              <a:rPr lang="zh-CN" altLang="en-US"/>
              <a:t>例，学生实体可以转换为如下关系模式：</a:t>
            </a:r>
            <a:endParaRPr lang="zh-CN" altLang="en-US"/>
          </a:p>
          <a:p>
            <a:pPr marL="640080" lvl="1" indent="-247015" eaLnBrk="1" fontAlgn="auto" hangingPunct="1">
              <a:lnSpc>
                <a:spcPct val="90000"/>
              </a:lnSpc>
              <a:spcAft>
                <a:spcPts val="0"/>
              </a:spcAft>
              <a:buFont typeface="Wingdings" panose="05000000000000000000" pitchFamily="2" charset="2"/>
              <a:buNone/>
              <a:defRPr/>
            </a:pPr>
            <a:r>
              <a:rPr lang="zh-CN" altLang="en-US"/>
              <a:t>　　学生（</a:t>
            </a:r>
            <a:r>
              <a:rPr lang="zh-CN" altLang="en-US" u="sng"/>
              <a:t>学号</a:t>
            </a:r>
            <a:r>
              <a:rPr lang="zh-CN" altLang="en-US"/>
              <a:t>，姓名，出生日期，所在系，</a:t>
            </a:r>
            <a:endParaRPr lang="zh-CN" altLang="en-US"/>
          </a:p>
          <a:p>
            <a:pPr marL="640080" lvl="1" indent="-247015" eaLnBrk="1" fontAlgn="auto" hangingPunct="1">
              <a:lnSpc>
                <a:spcPct val="90000"/>
              </a:lnSpc>
              <a:spcAft>
                <a:spcPts val="0"/>
              </a:spcAft>
              <a:buFont typeface="Wingdings" panose="05000000000000000000" pitchFamily="2" charset="2"/>
              <a:buNone/>
              <a:defRPr/>
            </a:pPr>
            <a:r>
              <a:rPr lang="zh-CN" altLang="en-US"/>
              <a:t>                   年级，平均成绩）</a:t>
            </a:r>
            <a:endParaRPr lang="zh-CN" altLang="en-US"/>
          </a:p>
          <a:p>
            <a:pPr marL="640080" lvl="1" indent="-247015" eaLnBrk="1" fontAlgn="auto" hangingPunct="1">
              <a:lnSpc>
                <a:spcPct val="90000"/>
              </a:lnSpc>
              <a:spcAft>
                <a:spcPts val="0"/>
              </a:spcAft>
              <a:buFont typeface="Wingdings" panose="05000000000000000000" pitchFamily="2" charset="2"/>
              <a:buNone/>
              <a:defRPr/>
            </a:pPr>
            <a:r>
              <a:rPr lang="zh-CN" altLang="en-US"/>
              <a:t>    </a:t>
            </a:r>
            <a:endParaRPr lang="zh-CN" altLang="en-US"/>
          </a:p>
        </p:txBody>
      </p:sp>
      <p:sp>
        <p:nvSpPr>
          <p:cNvPr id="4" name="日期占位符 3"/>
          <p:cNvSpPr>
            <a:spLocks noGrp="1"/>
          </p:cNvSpPr>
          <p:nvPr>
            <p:ph type="dt" sz="quarter" idx="10"/>
          </p:nvPr>
        </p:nvSpPr>
        <p:spPr/>
        <p:txBody>
          <a:bodyPr/>
          <a:lstStyle/>
          <a:p>
            <a:pPr>
              <a:defRPr/>
            </a:pPr>
            <a:fld id="{29BE1AC1-637B-4358-9212-B44C53B5B442}" type="datetime1">
              <a:rPr lang="zh-CN" altLang="en-US"/>
            </a:fld>
            <a:endParaRPr lang="en-US" altLang="zh-CN"/>
          </a:p>
        </p:txBody>
      </p:sp>
      <p:sp>
        <p:nvSpPr>
          <p:cNvPr id="911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542723" name="Rectangle 3"/>
          <p:cNvSpPr>
            <a:spLocks noGrp="1" noRot="1" noChangeArrowheads="1"/>
          </p:cNvSpPr>
          <p:nvPr>
            <p:ph idx="1"/>
          </p:nvPr>
        </p:nvSpPr>
        <p:spPr/>
        <p:txBody>
          <a:bodyPr>
            <a:normAutofit/>
          </a:bodyPr>
          <a:lstStyle/>
          <a:p>
            <a:pPr marL="274320" indent="-274320" eaLnBrk="1" fontAlgn="auto" hangingPunct="1">
              <a:spcAft>
                <a:spcPts val="0"/>
              </a:spcAft>
              <a:buClr>
                <a:schemeClr val="accent3"/>
              </a:buClr>
              <a:buFont typeface="Wingdings" panose="05000000000000000000" pitchFamily="2" charset="2"/>
              <a:buNone/>
              <a:defRPr/>
            </a:pPr>
            <a:r>
              <a:rPr lang="en-US" altLang="zh-CN" sz="2800">
                <a:solidFill>
                  <a:schemeClr val="tx2"/>
                </a:solidFill>
              </a:rPr>
              <a:t>⒉ </a:t>
            </a:r>
            <a:r>
              <a:rPr lang="zh-CN" altLang="en-US" sz="2800">
                <a:solidFill>
                  <a:schemeClr val="tx2"/>
                </a:solidFill>
              </a:rPr>
              <a:t>一个</a:t>
            </a:r>
            <a:r>
              <a:rPr lang="en-US" altLang="zh-CN" sz="2800">
                <a:solidFill>
                  <a:schemeClr val="tx2"/>
                </a:solidFill>
              </a:rPr>
              <a:t>m:n</a:t>
            </a:r>
            <a:r>
              <a:rPr lang="zh-CN" altLang="en-US" sz="2800">
                <a:solidFill>
                  <a:schemeClr val="tx2"/>
                </a:solidFill>
              </a:rPr>
              <a:t>联系转换为一个关系模式。</a:t>
            </a:r>
            <a:endParaRPr lang="zh-CN" altLang="en-US" sz="2800">
              <a:solidFill>
                <a:schemeClr val="tx2"/>
              </a:solidFill>
            </a:endParaRPr>
          </a:p>
          <a:p>
            <a:pPr marL="640080" lvl="1" indent="-247015" eaLnBrk="1" fontAlgn="auto" hangingPunct="1">
              <a:spcAft>
                <a:spcPts val="0"/>
              </a:spcAft>
              <a:buFont typeface="Wingdings 2" panose="05020102010507070707"/>
              <a:buChar char=""/>
              <a:defRPr/>
            </a:pPr>
            <a:r>
              <a:rPr lang="zh-CN" altLang="en-US" i="1">
                <a:solidFill>
                  <a:schemeClr val="tx2"/>
                </a:solidFill>
                <a:effectLst>
                  <a:outerShdw blurRad="38100" dist="38100" dir="2700000" algn="tl">
                    <a:srgbClr val="C0C0C0"/>
                  </a:outerShdw>
                </a:effectLst>
              </a:rPr>
              <a:t>关系的属性</a:t>
            </a:r>
            <a:r>
              <a:rPr lang="zh-CN" altLang="en-US">
                <a:solidFill>
                  <a:schemeClr val="tx2"/>
                </a:solidFill>
              </a:rPr>
              <a:t>：与该联系相连的各实体的码以及联系本身的属性</a:t>
            </a:r>
            <a:endParaRPr lang="zh-CN" altLang="en-US">
              <a:solidFill>
                <a:schemeClr val="tx2"/>
              </a:solidFill>
            </a:endParaRPr>
          </a:p>
          <a:p>
            <a:pPr marL="640080" lvl="1" indent="-247015" eaLnBrk="1" fontAlgn="auto" hangingPunct="1">
              <a:spcAft>
                <a:spcPts val="0"/>
              </a:spcAft>
              <a:buFont typeface="Wingdings 2" panose="05020102010507070707"/>
              <a:buChar char=""/>
              <a:defRPr/>
            </a:pPr>
            <a:r>
              <a:rPr lang="zh-CN" altLang="en-US" i="1">
                <a:solidFill>
                  <a:schemeClr val="tx2"/>
                </a:solidFill>
                <a:effectLst>
                  <a:outerShdw blurRad="38100" dist="38100" dir="2700000" algn="tl">
                    <a:srgbClr val="C0C0C0"/>
                  </a:outerShdw>
                </a:effectLst>
              </a:rPr>
              <a:t>关系的码</a:t>
            </a:r>
            <a:r>
              <a:rPr lang="zh-CN" altLang="en-US">
                <a:solidFill>
                  <a:schemeClr val="tx2"/>
                </a:solidFill>
              </a:rPr>
              <a:t>：各实体码的组合</a:t>
            </a:r>
            <a:endParaRPr lang="zh-CN" altLang="en-US">
              <a:solidFill>
                <a:schemeClr val="tx2"/>
              </a:solidFill>
            </a:endParaRPr>
          </a:p>
          <a:p>
            <a:pPr marL="274320" indent="-274320" eaLnBrk="1" fontAlgn="auto" hangingPunct="1">
              <a:spcAft>
                <a:spcPts val="0"/>
              </a:spcAft>
              <a:buClr>
                <a:schemeClr val="accent3"/>
              </a:buClr>
              <a:buFont typeface="Wingdings" panose="05000000000000000000" pitchFamily="2" charset="2"/>
              <a:buNone/>
              <a:defRPr/>
            </a:pPr>
            <a:r>
              <a:rPr lang="zh-CN" altLang="en-US" sz="2800"/>
              <a:t>	例，“选修”联系是一个</a:t>
            </a:r>
            <a:r>
              <a:rPr lang="en-US" altLang="zh-CN" sz="2800"/>
              <a:t>m:n</a:t>
            </a:r>
            <a:r>
              <a:rPr lang="zh-CN" altLang="en-US" sz="2800"/>
              <a:t>联系，可以将它转换为如下关系模式，其中学号与课程号为关系的组合码：</a:t>
            </a:r>
            <a:endParaRPr lang="zh-CN" altLang="en-US" sz="2800"/>
          </a:p>
          <a:p>
            <a:pPr marL="274320" indent="-274320" eaLnBrk="1" fontAlgn="auto" hangingPunct="1">
              <a:spcAft>
                <a:spcPts val="0"/>
              </a:spcAft>
              <a:buClr>
                <a:schemeClr val="accent3"/>
              </a:buClr>
              <a:buFont typeface="Wingdings" panose="05000000000000000000" pitchFamily="2" charset="2"/>
              <a:buNone/>
              <a:defRPr/>
            </a:pPr>
            <a:r>
              <a:rPr lang="zh-CN" altLang="en-US" sz="2800"/>
              <a:t>　　选修（</a:t>
            </a:r>
            <a:r>
              <a:rPr lang="zh-CN" altLang="en-US" sz="2800" u="sng"/>
              <a:t>学号</a:t>
            </a:r>
            <a:r>
              <a:rPr lang="zh-CN" altLang="en-US" sz="2800"/>
              <a:t>，</a:t>
            </a:r>
            <a:r>
              <a:rPr lang="zh-CN" altLang="en-US" sz="2800" u="sng"/>
              <a:t>课程号</a:t>
            </a:r>
            <a:r>
              <a:rPr lang="zh-CN" altLang="en-US" sz="2800"/>
              <a:t>，成绩）</a:t>
            </a:r>
            <a:endParaRPr lang="zh-CN" altLang="en-US" sz="2800"/>
          </a:p>
        </p:txBody>
      </p:sp>
      <p:sp>
        <p:nvSpPr>
          <p:cNvPr id="4" name="日期占位符 3"/>
          <p:cNvSpPr>
            <a:spLocks noGrp="1"/>
          </p:cNvSpPr>
          <p:nvPr>
            <p:ph type="dt" sz="quarter" idx="10"/>
          </p:nvPr>
        </p:nvSpPr>
        <p:spPr/>
        <p:txBody>
          <a:bodyPr/>
          <a:lstStyle/>
          <a:p>
            <a:pPr>
              <a:defRPr/>
            </a:pPr>
            <a:fld id="{E0C8DE29-0123-4ADC-8995-918E6264DF07}" type="datetime1">
              <a:rPr lang="zh-CN" altLang="en-US"/>
            </a:fld>
            <a:endParaRPr lang="en-US" altLang="zh-CN"/>
          </a:p>
        </p:txBody>
      </p:sp>
      <p:sp>
        <p:nvSpPr>
          <p:cNvPr id="921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543747" name="Rectangle 3"/>
          <p:cNvSpPr>
            <a:spLocks noGrp="1" noRot="1" noChangeArrowheads="1"/>
          </p:cNvSpPr>
          <p:nvPr>
            <p:ph idx="1"/>
          </p:nvPr>
        </p:nvSpPr>
        <p:spPr/>
        <p:txBody>
          <a:bodyPr>
            <a:normAutofit/>
          </a:bodyPr>
          <a:lstStyle/>
          <a:p>
            <a:pPr marL="274320" indent="-274320" eaLnBrk="1" fontAlgn="auto" hangingPunct="1">
              <a:spcAft>
                <a:spcPts val="0"/>
              </a:spcAft>
              <a:buClr>
                <a:schemeClr val="accent3"/>
              </a:buClr>
              <a:buFont typeface="Wingdings" panose="05000000000000000000" pitchFamily="2" charset="2"/>
              <a:buNone/>
              <a:defRPr/>
            </a:pPr>
            <a:r>
              <a:rPr lang="en-US" altLang="zh-CN" sz="2800">
                <a:solidFill>
                  <a:schemeClr val="tx2"/>
                </a:solidFill>
              </a:rPr>
              <a:t>⒊ </a:t>
            </a:r>
            <a:r>
              <a:rPr lang="zh-CN" altLang="en-US" sz="2800">
                <a:solidFill>
                  <a:schemeClr val="tx2"/>
                </a:solidFill>
              </a:rPr>
              <a:t>一个</a:t>
            </a:r>
            <a:r>
              <a:rPr lang="en-US" altLang="zh-CN" sz="2800">
                <a:solidFill>
                  <a:schemeClr val="tx2"/>
                </a:solidFill>
              </a:rPr>
              <a:t>1:n</a:t>
            </a:r>
            <a:r>
              <a:rPr lang="zh-CN" altLang="en-US" sz="2800">
                <a:solidFill>
                  <a:schemeClr val="tx2"/>
                </a:solidFill>
              </a:rPr>
              <a:t>联系可以转换为一个独立的关系模式，也可以与</a:t>
            </a:r>
            <a:r>
              <a:rPr lang="en-US" altLang="zh-CN" sz="2800">
                <a:solidFill>
                  <a:schemeClr val="tx2"/>
                </a:solidFill>
              </a:rPr>
              <a:t>n</a:t>
            </a:r>
            <a:r>
              <a:rPr lang="zh-CN" altLang="en-US" sz="2800">
                <a:solidFill>
                  <a:schemeClr val="tx2"/>
                </a:solidFill>
              </a:rPr>
              <a:t>端对应的关系模式合并。</a:t>
            </a:r>
            <a:endParaRPr lang="zh-CN" altLang="en-US" sz="2800">
              <a:solidFill>
                <a:schemeClr val="tx2"/>
              </a:solidFill>
            </a:endParaRPr>
          </a:p>
          <a:p>
            <a:pPr marL="640080" lvl="1" indent="-247015" eaLnBrk="1" fontAlgn="auto" hangingPunct="1">
              <a:spcBef>
                <a:spcPct val="50000"/>
              </a:spcBef>
              <a:spcAft>
                <a:spcPts val="0"/>
              </a:spcAft>
              <a:buFont typeface="Wingdings 2" panose="05020102010507070707"/>
              <a:buChar char=""/>
              <a:defRPr/>
            </a:pPr>
            <a:r>
              <a:rPr lang="en-US" altLang="zh-CN">
                <a:solidFill>
                  <a:schemeClr val="tx2"/>
                </a:solidFill>
              </a:rPr>
              <a:t>1) </a:t>
            </a:r>
            <a:r>
              <a:rPr lang="zh-CN" altLang="en-US">
                <a:solidFill>
                  <a:schemeClr val="tx2"/>
                </a:solidFill>
              </a:rPr>
              <a:t>转换为一个独立的关系模式</a:t>
            </a:r>
            <a:endParaRPr lang="zh-CN" altLang="en-US">
              <a:solidFill>
                <a:schemeClr val="tx2"/>
              </a:solidFill>
            </a:endParaRPr>
          </a:p>
          <a:p>
            <a:pPr lvl="2" indent="-247015" eaLnBrk="1" fontAlgn="auto" hangingPunct="1">
              <a:spcBef>
                <a:spcPct val="60000"/>
              </a:spcBef>
              <a:spcAft>
                <a:spcPts val="0"/>
              </a:spcAft>
              <a:buFont typeface="Wingdings 2" panose="05020102010507070707"/>
              <a:buChar char=""/>
              <a:defRPr/>
            </a:pPr>
            <a:r>
              <a:rPr lang="zh-CN" altLang="en-US" sz="2800" i="1">
                <a:solidFill>
                  <a:schemeClr val="tx2"/>
                </a:solidFill>
                <a:effectLst>
                  <a:outerShdw blurRad="38100" dist="38100" dir="2700000" algn="tl">
                    <a:srgbClr val="C0C0C0"/>
                  </a:outerShdw>
                </a:effectLst>
              </a:rPr>
              <a:t>关系的属性</a:t>
            </a:r>
            <a:r>
              <a:rPr lang="zh-CN" altLang="en-US" sz="2800">
                <a:solidFill>
                  <a:schemeClr val="tx2"/>
                </a:solidFill>
              </a:rPr>
              <a:t>：与该联系相连的各实体的码以及联系本身的属性</a:t>
            </a:r>
            <a:endParaRPr lang="zh-CN" altLang="en-US" sz="2800">
              <a:solidFill>
                <a:schemeClr val="tx2"/>
              </a:solidFill>
            </a:endParaRPr>
          </a:p>
          <a:p>
            <a:pPr lvl="2" indent="-247015" eaLnBrk="1" fontAlgn="auto" hangingPunct="1">
              <a:spcBef>
                <a:spcPct val="60000"/>
              </a:spcBef>
              <a:spcAft>
                <a:spcPts val="0"/>
              </a:spcAft>
              <a:buFont typeface="Wingdings 2" panose="05020102010507070707"/>
              <a:buChar char=""/>
              <a:defRPr/>
            </a:pPr>
            <a:r>
              <a:rPr lang="zh-CN" altLang="en-US" sz="2800" i="1">
                <a:solidFill>
                  <a:schemeClr val="tx2"/>
                </a:solidFill>
                <a:effectLst>
                  <a:outerShdw blurRad="38100" dist="38100" dir="2700000" algn="tl">
                    <a:srgbClr val="C0C0C0"/>
                  </a:outerShdw>
                </a:effectLst>
              </a:rPr>
              <a:t>关系的码</a:t>
            </a:r>
            <a:r>
              <a:rPr lang="zh-CN" altLang="en-US" sz="2800">
                <a:solidFill>
                  <a:schemeClr val="tx2"/>
                </a:solidFill>
              </a:rPr>
              <a:t>：</a:t>
            </a:r>
            <a:r>
              <a:rPr lang="en-US" altLang="zh-CN" sz="2800">
                <a:solidFill>
                  <a:schemeClr val="tx2"/>
                </a:solidFill>
              </a:rPr>
              <a:t>n</a:t>
            </a:r>
            <a:r>
              <a:rPr lang="zh-CN" altLang="en-US" sz="2800">
                <a:solidFill>
                  <a:schemeClr val="tx2"/>
                </a:solidFill>
              </a:rPr>
              <a:t>端实体的码</a:t>
            </a:r>
            <a:endParaRPr lang="zh-CN" altLang="en-US" sz="2800">
              <a:solidFill>
                <a:schemeClr val="tx2"/>
              </a:solidFill>
            </a:endParaRPr>
          </a:p>
          <a:p>
            <a:pPr marL="640080" lvl="1" indent="-247015" eaLnBrk="1" fontAlgn="auto" hangingPunct="1">
              <a:spcAft>
                <a:spcPts val="0"/>
              </a:spcAft>
              <a:buFont typeface="Wingdings 2" panose="05020102010507070707"/>
              <a:buChar char=""/>
              <a:defRPr/>
            </a:pPr>
            <a:endParaRPr lang="en-US" altLang="zh-CN">
              <a:solidFill>
                <a:schemeClr val="tx2"/>
              </a:solidFill>
            </a:endParaRPr>
          </a:p>
        </p:txBody>
      </p:sp>
      <p:sp>
        <p:nvSpPr>
          <p:cNvPr id="4" name="日期占位符 3"/>
          <p:cNvSpPr>
            <a:spLocks noGrp="1"/>
          </p:cNvSpPr>
          <p:nvPr>
            <p:ph type="dt" sz="quarter" idx="10"/>
          </p:nvPr>
        </p:nvSpPr>
        <p:spPr/>
        <p:txBody>
          <a:bodyPr/>
          <a:lstStyle/>
          <a:p>
            <a:pPr>
              <a:defRPr/>
            </a:pPr>
            <a:fld id="{BB9B6CD2-EF66-4FAA-8C32-3F83EF36D5BE}" type="datetime1">
              <a:rPr lang="zh-CN" altLang="en-US"/>
            </a:fld>
            <a:endParaRPr lang="en-US" altLang="zh-CN"/>
          </a:p>
        </p:txBody>
      </p:sp>
      <p:sp>
        <p:nvSpPr>
          <p:cNvPr id="931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p:cNvSpPr>
          <p:nvPr>
            <p:ph type="title"/>
          </p:nvPr>
        </p:nvSpPr>
        <p:spPr/>
        <p:txBody>
          <a:bodyPr/>
          <a:lstStyle/>
          <a:p>
            <a:pPr eaLnBrk="1" hangingPunct="1"/>
            <a:r>
              <a:rPr lang="zh-CN" altLang="en-US"/>
              <a:t>数据库系统的三级模式结构</a:t>
            </a:r>
            <a:endParaRPr lang="zh-CN" altLang="en-US"/>
          </a:p>
        </p:txBody>
      </p:sp>
      <p:graphicFrame>
        <p:nvGraphicFramePr>
          <p:cNvPr id="118787" name="Object 3"/>
          <p:cNvGraphicFramePr>
            <a:graphicFrameLocks noGrp="1" noChangeAspect="1"/>
          </p:cNvGraphicFramePr>
          <p:nvPr>
            <p:ph idx="1"/>
          </p:nvPr>
        </p:nvGraphicFramePr>
        <p:xfrm>
          <a:off x="-1981200" y="1477963"/>
          <a:ext cx="12192000" cy="5027612"/>
        </p:xfrm>
        <a:graphic>
          <a:graphicData uri="http://schemas.openxmlformats.org/presentationml/2006/ole">
            <mc:AlternateContent xmlns:mc="http://schemas.openxmlformats.org/markup-compatibility/2006">
              <mc:Choice xmlns:v="urn:schemas-microsoft-com:vml" Requires="v">
                <p:oleObj spid="_x0000_s2" name="文档" r:id="rId1" imgW="5486400" imgH="2266950" progId="Word.Document.8">
                  <p:embed/>
                </p:oleObj>
              </mc:Choice>
              <mc:Fallback>
                <p:oleObj name="文档" r:id="rId1" imgW="5486400" imgH="2266950" progId="Word.Document.8">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77963"/>
                        <a:ext cx="12192000"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8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4FC8870E-4824-4F97-ADC5-609F9F9C50F4}"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544771" name="Rectangle 3"/>
          <p:cNvSpPr>
            <a:spLocks noGrp="1" noRot="1" noChangeArrowheads="1"/>
          </p:cNvSpPr>
          <p:nvPr>
            <p:ph idx="1"/>
          </p:nvPr>
        </p:nvSpPr>
        <p:spPr/>
        <p:txBody>
          <a:bodyPr>
            <a:normAutofit/>
          </a:bodyPr>
          <a:lstStyle/>
          <a:p>
            <a:pPr marL="274320" indent="-274320" eaLnBrk="1" fontAlgn="auto" hangingPunct="1">
              <a:spcBef>
                <a:spcPct val="5000"/>
              </a:spcBef>
              <a:spcAft>
                <a:spcPts val="0"/>
              </a:spcAft>
              <a:buClr>
                <a:schemeClr val="accent3"/>
              </a:buClr>
              <a:buFont typeface="Wingdings" panose="05000000000000000000" pitchFamily="2" charset="2"/>
              <a:buNone/>
              <a:defRPr/>
            </a:pPr>
            <a:r>
              <a:rPr lang="en-US" altLang="zh-CN" sz="2800">
                <a:solidFill>
                  <a:schemeClr val="tx2"/>
                </a:solidFill>
              </a:rPr>
              <a:t>⒊ </a:t>
            </a:r>
            <a:r>
              <a:rPr lang="zh-CN" altLang="en-US" sz="2800">
                <a:solidFill>
                  <a:schemeClr val="tx2"/>
                </a:solidFill>
              </a:rPr>
              <a:t>一个</a:t>
            </a:r>
            <a:r>
              <a:rPr lang="en-US" altLang="zh-CN" sz="2800">
                <a:solidFill>
                  <a:schemeClr val="tx2"/>
                </a:solidFill>
              </a:rPr>
              <a:t>1:n</a:t>
            </a:r>
            <a:r>
              <a:rPr lang="zh-CN" altLang="en-US" sz="2800">
                <a:solidFill>
                  <a:schemeClr val="tx2"/>
                </a:solidFill>
              </a:rPr>
              <a:t>联系可以转换为一个独立的关系模式，也可以与</a:t>
            </a:r>
            <a:r>
              <a:rPr lang="en-US" altLang="zh-CN" sz="2800">
                <a:solidFill>
                  <a:schemeClr val="tx2"/>
                </a:solidFill>
              </a:rPr>
              <a:t>n</a:t>
            </a:r>
            <a:r>
              <a:rPr lang="zh-CN" altLang="en-US" sz="2800">
                <a:solidFill>
                  <a:schemeClr val="tx2"/>
                </a:solidFill>
              </a:rPr>
              <a:t>端对应的关系模式合并。</a:t>
            </a:r>
            <a:endParaRPr lang="zh-CN" altLang="en-US" sz="2800">
              <a:solidFill>
                <a:schemeClr val="tx2"/>
              </a:solidFill>
            </a:endParaRPr>
          </a:p>
          <a:p>
            <a:pPr marL="640080" lvl="1" indent="-247015" eaLnBrk="1" fontAlgn="auto" hangingPunct="1">
              <a:spcBef>
                <a:spcPct val="5000"/>
              </a:spcBef>
              <a:spcAft>
                <a:spcPts val="0"/>
              </a:spcAft>
              <a:buFont typeface="Wingdings 2" panose="05020102010507070707"/>
              <a:buChar char=""/>
              <a:defRPr/>
            </a:pPr>
            <a:r>
              <a:rPr lang="en-US" altLang="zh-CN">
                <a:solidFill>
                  <a:schemeClr val="tx2"/>
                </a:solidFill>
              </a:rPr>
              <a:t>2) </a:t>
            </a:r>
            <a:r>
              <a:rPr lang="zh-CN" altLang="en-US">
                <a:solidFill>
                  <a:schemeClr val="tx2"/>
                </a:solidFill>
              </a:rPr>
              <a:t>与</a:t>
            </a:r>
            <a:r>
              <a:rPr lang="en-US" altLang="zh-CN">
                <a:solidFill>
                  <a:schemeClr val="tx2"/>
                </a:solidFill>
              </a:rPr>
              <a:t>n</a:t>
            </a:r>
            <a:r>
              <a:rPr lang="zh-CN" altLang="en-US">
                <a:solidFill>
                  <a:schemeClr val="tx2"/>
                </a:solidFill>
              </a:rPr>
              <a:t>端对应的关系模式合并</a:t>
            </a:r>
            <a:endParaRPr lang="zh-CN" altLang="en-US">
              <a:solidFill>
                <a:schemeClr val="tx2"/>
              </a:solidFill>
            </a:endParaRPr>
          </a:p>
          <a:p>
            <a:pPr lvl="2" indent="-247015" eaLnBrk="1" fontAlgn="auto" hangingPunct="1">
              <a:spcBef>
                <a:spcPct val="5000"/>
              </a:spcBef>
              <a:spcAft>
                <a:spcPts val="0"/>
              </a:spcAft>
              <a:buFont typeface="Wingdings 2" panose="05020102010507070707"/>
              <a:buChar char=""/>
              <a:defRPr/>
            </a:pPr>
            <a:r>
              <a:rPr lang="zh-CN" altLang="en-US" sz="2800" i="1">
                <a:solidFill>
                  <a:schemeClr val="tx2"/>
                </a:solidFill>
                <a:effectLst>
                  <a:outerShdw blurRad="38100" dist="38100" dir="2700000" algn="tl">
                    <a:srgbClr val="C0C0C0"/>
                  </a:outerShdw>
                </a:effectLst>
              </a:rPr>
              <a:t>合并后关系的属性</a:t>
            </a:r>
            <a:r>
              <a:rPr lang="zh-CN" altLang="en-US" sz="2800">
                <a:solidFill>
                  <a:schemeClr val="tx2"/>
                </a:solidFill>
              </a:rPr>
              <a:t>：在</a:t>
            </a:r>
            <a:r>
              <a:rPr lang="en-US" altLang="zh-CN" sz="2800">
                <a:solidFill>
                  <a:schemeClr val="tx2"/>
                </a:solidFill>
              </a:rPr>
              <a:t>n</a:t>
            </a:r>
            <a:r>
              <a:rPr lang="zh-CN" altLang="en-US" sz="2800">
                <a:solidFill>
                  <a:schemeClr val="tx2"/>
                </a:solidFill>
              </a:rPr>
              <a:t>端关系中加入</a:t>
            </a:r>
            <a:r>
              <a:rPr lang="en-US" altLang="zh-CN" sz="2800">
                <a:solidFill>
                  <a:schemeClr val="tx2"/>
                </a:solidFill>
              </a:rPr>
              <a:t>1</a:t>
            </a:r>
            <a:r>
              <a:rPr lang="zh-CN" altLang="en-US" sz="2800">
                <a:solidFill>
                  <a:schemeClr val="tx2"/>
                </a:solidFill>
              </a:rPr>
              <a:t>端关系的码和联系本身的属性</a:t>
            </a:r>
            <a:endParaRPr lang="zh-CN" altLang="en-US" sz="2800">
              <a:solidFill>
                <a:schemeClr val="tx2"/>
              </a:solidFill>
            </a:endParaRPr>
          </a:p>
          <a:p>
            <a:pPr lvl="2" indent="-247015" eaLnBrk="1" fontAlgn="auto" hangingPunct="1">
              <a:spcBef>
                <a:spcPct val="5000"/>
              </a:spcBef>
              <a:spcAft>
                <a:spcPts val="0"/>
              </a:spcAft>
              <a:buFont typeface="Wingdings 2" panose="05020102010507070707"/>
              <a:buChar char=""/>
              <a:defRPr/>
            </a:pPr>
            <a:r>
              <a:rPr lang="zh-CN" altLang="en-US" sz="2800" i="1">
                <a:solidFill>
                  <a:schemeClr val="tx2"/>
                </a:solidFill>
                <a:effectLst>
                  <a:outerShdw blurRad="38100" dist="38100" dir="2700000" algn="tl">
                    <a:srgbClr val="C0C0C0"/>
                  </a:outerShdw>
                </a:effectLst>
              </a:rPr>
              <a:t>合并后关系的码</a:t>
            </a:r>
            <a:r>
              <a:rPr lang="zh-CN" altLang="en-US" sz="2800">
                <a:solidFill>
                  <a:schemeClr val="tx2"/>
                </a:solidFill>
              </a:rPr>
              <a:t>：不变</a:t>
            </a:r>
            <a:endParaRPr lang="zh-CN" altLang="en-US" sz="2800">
              <a:solidFill>
                <a:schemeClr val="tx2"/>
              </a:solidFill>
            </a:endParaRPr>
          </a:p>
          <a:p>
            <a:pPr marL="640080" lvl="1" indent="-247015" eaLnBrk="1" fontAlgn="auto" hangingPunct="1">
              <a:spcBef>
                <a:spcPct val="5000"/>
              </a:spcBef>
              <a:spcAft>
                <a:spcPts val="0"/>
              </a:spcAft>
              <a:buFont typeface="Wingdings 2" panose="05020102010507070707"/>
              <a:buChar char=""/>
              <a:defRPr/>
            </a:pPr>
            <a:r>
              <a:rPr lang="zh-CN" altLang="en-US">
                <a:solidFill>
                  <a:schemeClr val="tx2"/>
                </a:solidFill>
              </a:rPr>
              <a:t>可以减少系统中的关系个数，一般情况下更倾向于采用这种方法</a:t>
            </a:r>
            <a:endParaRPr lang="zh-CN" altLang="en-US">
              <a:solidFill>
                <a:schemeClr val="tx2"/>
              </a:solidFill>
            </a:endParaRPr>
          </a:p>
          <a:p>
            <a:pPr marL="640080" lvl="1" indent="-247015" eaLnBrk="1" fontAlgn="auto" hangingPunct="1">
              <a:spcAft>
                <a:spcPts val="0"/>
              </a:spcAft>
              <a:buFont typeface="Wingdings 2" panose="05020102010507070707"/>
              <a:buChar char=""/>
              <a:defRPr/>
            </a:pPr>
            <a:endParaRPr lang="en-US" altLang="zh-CN">
              <a:solidFill>
                <a:schemeClr val="tx2"/>
              </a:solidFill>
            </a:endParaRPr>
          </a:p>
        </p:txBody>
      </p:sp>
      <p:sp>
        <p:nvSpPr>
          <p:cNvPr id="4" name="日期占位符 3"/>
          <p:cNvSpPr>
            <a:spLocks noGrp="1"/>
          </p:cNvSpPr>
          <p:nvPr>
            <p:ph type="dt" sz="quarter" idx="10"/>
          </p:nvPr>
        </p:nvSpPr>
        <p:spPr/>
        <p:txBody>
          <a:bodyPr/>
          <a:lstStyle/>
          <a:p>
            <a:pPr>
              <a:defRPr/>
            </a:pPr>
            <a:fld id="{83760CD1-A159-410E-A173-B1346AAF1D6D}" type="datetime1">
              <a:rPr lang="zh-CN" altLang="en-US"/>
            </a:fld>
            <a:endParaRPr lang="en-US" altLang="zh-CN"/>
          </a:p>
        </p:txBody>
      </p:sp>
      <p:sp>
        <p:nvSpPr>
          <p:cNvPr id="942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95235" name="Rectangle 3"/>
          <p:cNvSpPr>
            <a:spLocks noGrp="1" noRot="1"/>
          </p:cNvSpPr>
          <p:nvPr>
            <p:ph idx="1"/>
          </p:nvPr>
        </p:nvSpPr>
        <p:spPr/>
        <p:txBody>
          <a:bodyPr/>
          <a:lstStyle/>
          <a:p>
            <a:pPr eaLnBrk="1" hangingPunct="1">
              <a:buFont typeface="Wingdings" panose="05000000000000000000" pitchFamily="2" charset="2"/>
              <a:buNone/>
            </a:pPr>
            <a:r>
              <a:rPr lang="zh-CN" altLang="en-US" sz="2800"/>
              <a:t>例，“组成”联系为</a:t>
            </a:r>
            <a:r>
              <a:rPr lang="en-US" altLang="zh-CN" sz="2800"/>
              <a:t>1:n</a:t>
            </a:r>
            <a:r>
              <a:rPr lang="zh-CN" altLang="en-US" sz="2800"/>
              <a:t>联系。</a:t>
            </a:r>
            <a:endParaRPr lang="zh-CN" altLang="en-US" sz="2800"/>
          </a:p>
          <a:p>
            <a:pPr eaLnBrk="1" hangingPunct="1">
              <a:buFont typeface="Wingdings" panose="05000000000000000000" pitchFamily="2" charset="2"/>
              <a:buNone/>
            </a:pPr>
            <a:r>
              <a:rPr lang="zh-CN" altLang="en-US" sz="2800"/>
              <a:t>	将其转换为关系模式的两种方法：</a:t>
            </a:r>
            <a:endParaRPr lang="zh-CN" altLang="en-US" sz="2800"/>
          </a:p>
          <a:p>
            <a:pPr eaLnBrk="1" hangingPunct="1">
              <a:buFont typeface="Wingdings" panose="05000000000000000000" pitchFamily="2" charset="2"/>
              <a:buNone/>
            </a:pPr>
            <a:r>
              <a:rPr lang="zh-CN" altLang="en-US" sz="2800"/>
              <a:t> </a:t>
            </a:r>
            <a:r>
              <a:rPr lang="en-US" altLang="zh-CN" sz="2800"/>
              <a:t>1)</a:t>
            </a:r>
            <a:r>
              <a:rPr lang="zh-CN" altLang="en-US" sz="2800"/>
              <a:t>使其成为一个独立的关系模式：</a:t>
            </a:r>
            <a:endParaRPr lang="zh-CN" altLang="en-US" sz="2800"/>
          </a:p>
          <a:p>
            <a:pPr eaLnBrk="1" hangingPunct="1">
              <a:buFont typeface="Wingdings" panose="05000000000000000000" pitchFamily="2" charset="2"/>
              <a:buNone/>
            </a:pPr>
            <a:r>
              <a:rPr lang="zh-CN" altLang="en-US" sz="2800"/>
              <a:t>　　组成（</a:t>
            </a:r>
            <a:r>
              <a:rPr lang="zh-CN" altLang="en-US" sz="2800" u="sng"/>
              <a:t>学号</a:t>
            </a:r>
            <a:r>
              <a:rPr lang="zh-CN" altLang="en-US" sz="2800"/>
              <a:t>，班级号）</a:t>
            </a:r>
            <a:endParaRPr lang="zh-CN" altLang="en-US" sz="2800"/>
          </a:p>
          <a:p>
            <a:pPr eaLnBrk="1" hangingPunct="1">
              <a:buFont typeface="Wingdings" panose="05000000000000000000" pitchFamily="2" charset="2"/>
              <a:buNone/>
            </a:pPr>
            <a:r>
              <a:rPr lang="zh-CN" altLang="en-US" sz="2800"/>
              <a:t> </a:t>
            </a:r>
            <a:r>
              <a:rPr lang="en-US" altLang="zh-CN" sz="2800"/>
              <a:t>2)</a:t>
            </a:r>
            <a:r>
              <a:rPr lang="zh-CN" altLang="en-US" sz="2800"/>
              <a:t>将其学生关系模式合并：</a:t>
            </a:r>
            <a:endParaRPr lang="zh-CN" altLang="en-US" sz="2800"/>
          </a:p>
          <a:p>
            <a:pPr eaLnBrk="1" hangingPunct="1">
              <a:buFont typeface="Wingdings" panose="05000000000000000000" pitchFamily="2" charset="2"/>
              <a:buNone/>
            </a:pPr>
            <a:r>
              <a:rPr lang="zh-CN" altLang="en-US" sz="2800"/>
              <a:t>		学生（</a:t>
            </a:r>
            <a:r>
              <a:rPr lang="zh-CN" altLang="en-US" sz="2800" u="sng"/>
              <a:t>学号</a:t>
            </a:r>
            <a:r>
              <a:rPr lang="zh-CN" altLang="en-US" sz="2800"/>
              <a:t>，姓名，出生日期，所在系，</a:t>
            </a:r>
            <a:endParaRPr lang="zh-CN" altLang="en-US" sz="2800"/>
          </a:p>
          <a:p>
            <a:pPr eaLnBrk="1" hangingPunct="1">
              <a:buFont typeface="Wingdings" panose="05000000000000000000" pitchFamily="2" charset="2"/>
              <a:buNone/>
            </a:pPr>
            <a:r>
              <a:rPr lang="zh-CN" altLang="en-US" sz="2800"/>
              <a:t>                      年级，</a:t>
            </a:r>
            <a:r>
              <a:rPr lang="zh-CN" altLang="en-US" sz="2800">
                <a:solidFill>
                  <a:schemeClr val="tx2"/>
                </a:solidFill>
              </a:rPr>
              <a:t>班级号</a:t>
            </a:r>
            <a:r>
              <a:rPr lang="zh-CN" altLang="en-US" sz="2800"/>
              <a:t>，平均成绩）</a:t>
            </a:r>
            <a:endParaRPr lang="zh-CN" altLang="en-US" sz="2800"/>
          </a:p>
        </p:txBody>
      </p:sp>
      <p:sp>
        <p:nvSpPr>
          <p:cNvPr id="4" name="日期占位符 3"/>
          <p:cNvSpPr>
            <a:spLocks noGrp="1"/>
          </p:cNvSpPr>
          <p:nvPr>
            <p:ph type="dt" sz="quarter" idx="10"/>
          </p:nvPr>
        </p:nvSpPr>
        <p:spPr/>
        <p:txBody>
          <a:bodyPr/>
          <a:lstStyle/>
          <a:p>
            <a:pPr>
              <a:defRPr/>
            </a:pPr>
            <a:fld id="{E19E10DD-3F4C-4A7E-A33E-AC0803A90B5D}" type="datetime1">
              <a:rPr lang="zh-CN" altLang="en-US"/>
            </a:fld>
            <a:endParaRPr lang="en-US" altLang="zh-CN"/>
          </a:p>
        </p:txBody>
      </p:sp>
      <p:sp>
        <p:nvSpPr>
          <p:cNvPr id="5" name="页脚占位符 4"/>
          <p:cNvSpPr>
            <a:spLocks noGrp="1"/>
          </p:cNvSpPr>
          <p:nvPr>
            <p:ph type="ftr" sz="quarter" idx="11"/>
          </p:nvPr>
        </p:nvSpPr>
        <p:spPr>
          <a:xfrm>
            <a:off x="2667000" y="6356350"/>
            <a:ext cx="3352800" cy="365125"/>
          </a:xfrm>
          <a:prstGeom prst="rect">
            <a:avLst/>
          </a:prstGeom>
        </p:spPr>
        <p:txBody>
          <a:bodyPr vert="horz" lIns="0" tIns="0" rIns="0" bIns="0" anchor="b"/>
          <a:lstStyle>
            <a:defPPr>
              <a:defRPr lang="zh-CN"/>
            </a:defPPr>
            <a:lvl1pPr algn="l" rtl="0" eaLnBrk="1" fontAlgn="base" latinLnBrk="0" hangingPunct="1">
              <a:spcBef>
                <a:spcPct val="0"/>
              </a:spcBef>
              <a:spcAft>
                <a:spcPct val="0"/>
              </a:spcAft>
              <a:defRPr kumimoji="0" sz="1200" kern="1200">
                <a:solidFill>
                  <a:schemeClr val="tx2">
                    <a:shade val="90000"/>
                  </a:schemeClr>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xuyuezhu@hrbeu.edu.cn</a:t>
            </a:r>
            <a:endParaRPr lang="en-US" altLang="zh-CN"/>
          </a:p>
        </p:txBody>
      </p:sp>
      <p:sp>
        <p:nvSpPr>
          <p:cNvPr id="9523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546819" name="Rectangle 3"/>
          <p:cNvSpPr>
            <a:spLocks noGrp="1" noRot="1" noChangeArrowheads="1"/>
          </p:cNvSpPr>
          <p:nvPr>
            <p:ph idx="1"/>
          </p:nvPr>
        </p:nvSpPr>
        <p:spPr>
          <a:xfrm>
            <a:off x="684213" y="2133600"/>
            <a:ext cx="7772400" cy="4114800"/>
          </a:xfrm>
        </p:spPr>
        <p:txBody>
          <a:bodyPr>
            <a:normAutofit/>
          </a:bodyPr>
          <a:lstStyle/>
          <a:p>
            <a:pPr marL="274320" indent="-274320" eaLnBrk="1" fontAlgn="auto" hangingPunct="1">
              <a:spcAft>
                <a:spcPts val="0"/>
              </a:spcAft>
              <a:buClr>
                <a:schemeClr val="accent3"/>
              </a:buClr>
              <a:buFont typeface="Wingdings" panose="05000000000000000000" pitchFamily="2" charset="2"/>
              <a:buNone/>
              <a:defRPr/>
            </a:pPr>
            <a:r>
              <a:rPr lang="en-US" altLang="zh-CN" sz="2800">
                <a:solidFill>
                  <a:schemeClr val="tx2"/>
                </a:solidFill>
              </a:rPr>
              <a:t>⒋ </a:t>
            </a:r>
            <a:r>
              <a:rPr lang="zh-CN" altLang="en-US" sz="2800">
                <a:solidFill>
                  <a:schemeClr val="tx2"/>
                </a:solidFill>
              </a:rPr>
              <a:t>一个</a:t>
            </a:r>
            <a:r>
              <a:rPr lang="en-US" altLang="zh-CN" sz="2800">
                <a:solidFill>
                  <a:schemeClr val="tx2"/>
                </a:solidFill>
              </a:rPr>
              <a:t>1:1</a:t>
            </a:r>
            <a:r>
              <a:rPr lang="zh-CN" altLang="en-US" sz="2800">
                <a:solidFill>
                  <a:schemeClr val="tx2"/>
                </a:solidFill>
              </a:rPr>
              <a:t>联系可以转换为一个独立的关系模式，也可以与任意一端对应的关系模式合并。</a:t>
            </a:r>
            <a:endParaRPr lang="zh-CN" altLang="en-US" sz="2800">
              <a:solidFill>
                <a:schemeClr val="tx2"/>
              </a:solidFill>
            </a:endParaRPr>
          </a:p>
          <a:p>
            <a:pPr marL="640080" lvl="1" indent="-247015" eaLnBrk="1" fontAlgn="auto" hangingPunct="1">
              <a:spcBef>
                <a:spcPct val="60000"/>
              </a:spcBef>
              <a:spcAft>
                <a:spcPts val="0"/>
              </a:spcAft>
              <a:buFont typeface="Wingdings 2" panose="05020102010507070707"/>
              <a:buChar char=""/>
              <a:defRPr/>
            </a:pPr>
            <a:r>
              <a:rPr lang="en-US" altLang="zh-CN">
                <a:solidFill>
                  <a:schemeClr val="tx2"/>
                </a:solidFill>
              </a:rPr>
              <a:t>1) </a:t>
            </a:r>
            <a:r>
              <a:rPr lang="zh-CN" altLang="en-US">
                <a:solidFill>
                  <a:schemeClr val="tx2"/>
                </a:solidFill>
              </a:rPr>
              <a:t>转换为一个独立的关系模式</a:t>
            </a:r>
            <a:endParaRPr lang="zh-CN" altLang="en-US">
              <a:solidFill>
                <a:schemeClr val="tx2"/>
              </a:solidFill>
            </a:endParaRPr>
          </a:p>
          <a:p>
            <a:pPr lvl="2" indent="-247015" eaLnBrk="1" fontAlgn="auto" hangingPunct="1">
              <a:spcBef>
                <a:spcPct val="60000"/>
              </a:spcBef>
              <a:spcAft>
                <a:spcPts val="0"/>
              </a:spcAft>
              <a:buFont typeface="Wingdings 2" panose="05020102010507070707"/>
              <a:buChar char=""/>
              <a:defRPr/>
            </a:pPr>
            <a:r>
              <a:rPr lang="zh-CN" altLang="en-US" sz="2800" i="1">
                <a:solidFill>
                  <a:schemeClr val="tx2"/>
                </a:solidFill>
                <a:effectLst>
                  <a:outerShdw blurRad="38100" dist="38100" dir="2700000" algn="tl">
                    <a:srgbClr val="C0C0C0"/>
                  </a:outerShdw>
                </a:effectLst>
              </a:rPr>
              <a:t>关系的属性</a:t>
            </a:r>
            <a:r>
              <a:rPr lang="zh-CN" altLang="en-US" sz="2800">
                <a:solidFill>
                  <a:schemeClr val="tx2"/>
                </a:solidFill>
              </a:rPr>
              <a:t>：与该联系相连的各实体的码以及联系本身的属性</a:t>
            </a:r>
            <a:endParaRPr lang="zh-CN" altLang="en-US" sz="2800">
              <a:solidFill>
                <a:schemeClr val="tx2"/>
              </a:solidFill>
            </a:endParaRPr>
          </a:p>
          <a:p>
            <a:pPr lvl="2" indent="-247015" eaLnBrk="1" fontAlgn="auto" hangingPunct="1">
              <a:spcBef>
                <a:spcPct val="60000"/>
              </a:spcBef>
              <a:spcAft>
                <a:spcPts val="0"/>
              </a:spcAft>
              <a:buFont typeface="Wingdings 2" panose="05020102010507070707"/>
              <a:buChar char=""/>
              <a:defRPr/>
            </a:pPr>
            <a:r>
              <a:rPr lang="zh-CN" altLang="en-US" sz="2800" i="1">
                <a:solidFill>
                  <a:schemeClr val="tx2"/>
                </a:solidFill>
                <a:effectLst>
                  <a:outerShdw blurRad="38100" dist="38100" dir="2700000" algn="tl">
                    <a:srgbClr val="C0C0C0"/>
                  </a:outerShdw>
                </a:effectLst>
              </a:rPr>
              <a:t>关系的候选码</a:t>
            </a:r>
            <a:r>
              <a:rPr lang="zh-CN" altLang="en-US" sz="2800">
                <a:solidFill>
                  <a:schemeClr val="tx2"/>
                </a:solidFill>
              </a:rPr>
              <a:t>：每个实体的码均是该关系的候选码</a:t>
            </a:r>
            <a:endParaRPr lang="zh-CN" altLang="en-US" sz="2800">
              <a:solidFill>
                <a:schemeClr val="tx2"/>
              </a:solidFill>
            </a:endParaRPr>
          </a:p>
        </p:txBody>
      </p:sp>
      <p:sp>
        <p:nvSpPr>
          <p:cNvPr id="4" name="日期占位符 3"/>
          <p:cNvSpPr>
            <a:spLocks noGrp="1"/>
          </p:cNvSpPr>
          <p:nvPr>
            <p:ph type="dt" sz="quarter" idx="10"/>
          </p:nvPr>
        </p:nvSpPr>
        <p:spPr/>
        <p:txBody>
          <a:bodyPr/>
          <a:lstStyle/>
          <a:p>
            <a:pPr>
              <a:defRPr/>
            </a:pPr>
            <a:fld id="{28D5798A-4AB0-4865-95BF-9E8765D00087}" type="datetime1">
              <a:rPr lang="zh-CN" altLang="en-US"/>
            </a:fld>
            <a:endParaRPr lang="en-US" altLang="zh-CN"/>
          </a:p>
        </p:txBody>
      </p:sp>
      <p:sp>
        <p:nvSpPr>
          <p:cNvPr id="962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547843" name="Rectangle 3"/>
          <p:cNvSpPr>
            <a:spLocks noGrp="1" noRot="1" noChangeArrowheads="1"/>
          </p:cNvSpPr>
          <p:nvPr>
            <p:ph idx="1"/>
          </p:nvPr>
        </p:nvSpPr>
        <p:spPr/>
        <p:txBody>
          <a:bodyPr>
            <a:normAutofit/>
          </a:bodyPr>
          <a:lstStyle/>
          <a:p>
            <a:pPr marL="274320" indent="-274320" eaLnBrk="1" fontAlgn="auto" hangingPunct="1">
              <a:spcAft>
                <a:spcPts val="0"/>
              </a:spcAft>
              <a:buClr>
                <a:schemeClr val="accent3"/>
              </a:buClr>
              <a:buFont typeface="Wingdings" panose="05000000000000000000" pitchFamily="2" charset="2"/>
              <a:buNone/>
              <a:defRPr/>
            </a:pPr>
            <a:r>
              <a:rPr lang="en-US" altLang="zh-CN" sz="2800">
                <a:solidFill>
                  <a:schemeClr val="tx2"/>
                </a:solidFill>
              </a:rPr>
              <a:t>⒋ </a:t>
            </a:r>
            <a:r>
              <a:rPr lang="zh-CN" altLang="en-US" sz="2800">
                <a:solidFill>
                  <a:schemeClr val="tx2"/>
                </a:solidFill>
              </a:rPr>
              <a:t>一个</a:t>
            </a:r>
            <a:r>
              <a:rPr lang="en-US" altLang="zh-CN" sz="2800">
                <a:solidFill>
                  <a:schemeClr val="tx2"/>
                </a:solidFill>
              </a:rPr>
              <a:t>1:1</a:t>
            </a:r>
            <a:r>
              <a:rPr lang="zh-CN" altLang="en-US" sz="2800">
                <a:solidFill>
                  <a:schemeClr val="tx2"/>
                </a:solidFill>
              </a:rPr>
              <a:t>联系可以转换为一个独立的关系模式，也可以与任意一端对应的关系模式合并。</a:t>
            </a:r>
            <a:endParaRPr lang="zh-CN" altLang="en-US" sz="2800">
              <a:solidFill>
                <a:schemeClr val="tx2"/>
              </a:solidFill>
            </a:endParaRPr>
          </a:p>
          <a:p>
            <a:pPr marL="640080" lvl="1" indent="-247015" eaLnBrk="1" fontAlgn="auto" hangingPunct="1">
              <a:spcBef>
                <a:spcPct val="60000"/>
              </a:spcBef>
              <a:spcAft>
                <a:spcPts val="0"/>
              </a:spcAft>
              <a:buFont typeface="Wingdings 2" panose="05020102010507070707"/>
              <a:buChar char=""/>
              <a:defRPr/>
            </a:pPr>
            <a:r>
              <a:rPr lang="en-US" altLang="zh-CN">
                <a:solidFill>
                  <a:schemeClr val="tx2"/>
                </a:solidFill>
              </a:rPr>
              <a:t>2) </a:t>
            </a:r>
            <a:r>
              <a:rPr lang="zh-CN" altLang="en-US">
                <a:solidFill>
                  <a:schemeClr val="tx2"/>
                </a:solidFill>
              </a:rPr>
              <a:t>与某一端对应的关系模式合并</a:t>
            </a:r>
            <a:endParaRPr lang="zh-CN" altLang="en-US">
              <a:solidFill>
                <a:schemeClr val="tx2"/>
              </a:solidFill>
            </a:endParaRPr>
          </a:p>
          <a:p>
            <a:pPr lvl="2" indent="-247015" eaLnBrk="1" fontAlgn="auto" hangingPunct="1">
              <a:spcBef>
                <a:spcPct val="60000"/>
              </a:spcBef>
              <a:spcAft>
                <a:spcPts val="0"/>
              </a:spcAft>
              <a:buFont typeface="Wingdings 2" panose="05020102010507070707"/>
              <a:buChar char=""/>
              <a:defRPr/>
            </a:pPr>
            <a:r>
              <a:rPr lang="zh-CN" altLang="en-US" sz="2800" i="1">
                <a:solidFill>
                  <a:schemeClr val="tx2"/>
                </a:solidFill>
                <a:effectLst>
                  <a:outerShdw blurRad="38100" dist="38100" dir="2700000" algn="tl">
                    <a:srgbClr val="C0C0C0"/>
                  </a:outerShdw>
                </a:effectLst>
              </a:rPr>
              <a:t>合并后关系的属性</a:t>
            </a:r>
            <a:r>
              <a:rPr lang="zh-CN" altLang="en-US" sz="2800">
                <a:solidFill>
                  <a:schemeClr val="tx2"/>
                </a:solidFill>
              </a:rPr>
              <a:t>：加入对应关系的码和联系本身的属性</a:t>
            </a:r>
            <a:endParaRPr lang="zh-CN" altLang="en-US" sz="2800">
              <a:solidFill>
                <a:schemeClr val="tx2"/>
              </a:solidFill>
            </a:endParaRPr>
          </a:p>
          <a:p>
            <a:pPr lvl="2" indent="-247015" eaLnBrk="1" fontAlgn="auto" hangingPunct="1">
              <a:spcBef>
                <a:spcPct val="50000"/>
              </a:spcBef>
              <a:spcAft>
                <a:spcPts val="0"/>
              </a:spcAft>
              <a:buFont typeface="Wingdings 2" panose="05020102010507070707"/>
              <a:buChar char=""/>
              <a:defRPr/>
            </a:pPr>
            <a:r>
              <a:rPr lang="zh-CN" altLang="en-US" sz="2800" i="1">
                <a:solidFill>
                  <a:schemeClr val="tx2"/>
                </a:solidFill>
                <a:effectLst>
                  <a:outerShdw blurRad="38100" dist="38100" dir="2700000" algn="tl">
                    <a:srgbClr val="C0C0C0"/>
                  </a:outerShdw>
                </a:effectLst>
              </a:rPr>
              <a:t>合并后关系的码</a:t>
            </a:r>
            <a:r>
              <a:rPr lang="zh-CN" altLang="en-US" sz="2800">
                <a:solidFill>
                  <a:schemeClr val="tx2"/>
                </a:solidFill>
              </a:rPr>
              <a:t>：不变</a:t>
            </a:r>
            <a:endParaRPr lang="zh-CN" altLang="en-US" sz="2800">
              <a:solidFill>
                <a:schemeClr val="tx2"/>
              </a:solidFill>
            </a:endParaRPr>
          </a:p>
          <a:p>
            <a:pPr marL="640080" lvl="1" indent="-247015" eaLnBrk="1" fontAlgn="auto" hangingPunct="1">
              <a:spcBef>
                <a:spcPct val="60000"/>
              </a:spcBef>
              <a:spcAft>
                <a:spcPts val="0"/>
              </a:spcAft>
              <a:buFont typeface="Wingdings 2" panose="05020102010507070707"/>
              <a:buChar char=""/>
              <a:defRPr/>
            </a:pPr>
            <a:endParaRPr lang="en-US" altLang="zh-CN">
              <a:solidFill>
                <a:schemeClr val="tx2"/>
              </a:solidFill>
            </a:endParaRPr>
          </a:p>
        </p:txBody>
      </p:sp>
      <p:sp>
        <p:nvSpPr>
          <p:cNvPr id="4" name="日期占位符 3"/>
          <p:cNvSpPr>
            <a:spLocks noGrp="1"/>
          </p:cNvSpPr>
          <p:nvPr>
            <p:ph type="dt" sz="quarter" idx="10"/>
          </p:nvPr>
        </p:nvSpPr>
        <p:spPr/>
        <p:txBody>
          <a:bodyPr/>
          <a:lstStyle/>
          <a:p>
            <a:pPr>
              <a:defRPr/>
            </a:pPr>
            <a:fld id="{F797656F-CA63-4159-9BEF-2ED610F0823E}" type="datetime1">
              <a:rPr lang="zh-CN" altLang="en-US"/>
            </a:fld>
            <a:endParaRPr lang="en-US" altLang="zh-CN"/>
          </a:p>
        </p:txBody>
      </p:sp>
      <p:sp>
        <p:nvSpPr>
          <p:cNvPr id="972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98307" name="Rectangle 3"/>
          <p:cNvSpPr>
            <a:spLocks noGrp="1" noRot="1"/>
          </p:cNvSpPr>
          <p:nvPr>
            <p:ph idx="1"/>
          </p:nvPr>
        </p:nvSpPr>
        <p:spPr>
          <a:xfrm>
            <a:off x="395288" y="2205038"/>
            <a:ext cx="8748712" cy="4114800"/>
          </a:xfrm>
        </p:spPr>
        <p:txBody>
          <a:bodyPr/>
          <a:lstStyle/>
          <a:p>
            <a:pPr eaLnBrk="1" hangingPunct="1">
              <a:lnSpc>
                <a:spcPct val="80000"/>
              </a:lnSpc>
              <a:buFont typeface="Wingdings" panose="05000000000000000000" pitchFamily="2" charset="2"/>
              <a:buNone/>
            </a:pPr>
            <a:r>
              <a:rPr lang="zh-CN" altLang="en-US" sz="2400"/>
              <a:t>例，“管理”联系为</a:t>
            </a:r>
            <a:r>
              <a:rPr lang="en-US" altLang="zh-CN" sz="2400"/>
              <a:t>1:1</a:t>
            </a:r>
            <a:r>
              <a:rPr lang="zh-CN" altLang="en-US" sz="2400"/>
              <a:t>联系，可以有三种转换方法：</a:t>
            </a:r>
            <a:endParaRPr lang="zh-CN" altLang="en-US" sz="2400"/>
          </a:p>
          <a:p>
            <a:pPr eaLnBrk="1" hangingPunct="1">
              <a:lnSpc>
                <a:spcPct val="80000"/>
              </a:lnSpc>
              <a:buFont typeface="Wingdings" panose="05000000000000000000" pitchFamily="2" charset="2"/>
              <a:buNone/>
            </a:pPr>
            <a:r>
              <a:rPr lang="zh-CN" altLang="en-US" sz="2400"/>
              <a:t>（</a:t>
            </a:r>
            <a:r>
              <a:rPr lang="en-US" altLang="zh-CN" sz="2400"/>
              <a:t>1</a:t>
            </a:r>
            <a:r>
              <a:rPr lang="zh-CN" altLang="en-US" sz="2400"/>
              <a:t>）转换为一个独立的关系模式：</a:t>
            </a:r>
            <a:endParaRPr lang="zh-CN" altLang="en-US" sz="2400"/>
          </a:p>
          <a:p>
            <a:pPr eaLnBrk="1" hangingPunct="1">
              <a:lnSpc>
                <a:spcPct val="80000"/>
              </a:lnSpc>
              <a:buFont typeface="Wingdings" panose="05000000000000000000" pitchFamily="2" charset="2"/>
              <a:buNone/>
            </a:pPr>
            <a:r>
              <a:rPr lang="zh-CN" altLang="en-US" sz="2400"/>
              <a:t>     		</a:t>
            </a:r>
            <a:r>
              <a:rPr lang="zh-CN" altLang="en-US" sz="2000"/>
              <a:t>管理（</a:t>
            </a:r>
            <a:r>
              <a:rPr lang="zh-CN" altLang="en-US" sz="2000" u="sng"/>
              <a:t>职工号</a:t>
            </a:r>
            <a:r>
              <a:rPr lang="zh-CN" altLang="en-US" sz="2000"/>
              <a:t>，班级号）</a:t>
            </a:r>
            <a:endParaRPr lang="zh-CN" altLang="en-US" sz="2000"/>
          </a:p>
          <a:p>
            <a:pPr eaLnBrk="1" hangingPunct="1">
              <a:lnSpc>
                <a:spcPct val="80000"/>
              </a:lnSpc>
              <a:buFont typeface="Wingdings" panose="05000000000000000000" pitchFamily="2" charset="2"/>
              <a:buNone/>
            </a:pPr>
            <a:r>
              <a:rPr lang="zh-CN" altLang="en-US" sz="2000"/>
              <a:t>     或		管理（职工号，</a:t>
            </a:r>
            <a:r>
              <a:rPr lang="zh-CN" altLang="en-US" sz="2000" u="sng"/>
              <a:t>班级号</a:t>
            </a:r>
            <a:r>
              <a:rPr lang="zh-CN" altLang="en-US" sz="2000"/>
              <a:t>）</a:t>
            </a:r>
            <a:endParaRPr lang="zh-CN" altLang="en-US" sz="2000"/>
          </a:p>
          <a:p>
            <a:pPr eaLnBrk="1" hangingPunct="1">
              <a:lnSpc>
                <a:spcPct val="80000"/>
              </a:lnSpc>
              <a:buFont typeface="Wingdings" panose="05000000000000000000" pitchFamily="2" charset="2"/>
              <a:buNone/>
            </a:pPr>
            <a:r>
              <a:rPr lang="zh-CN" altLang="en-US" sz="2400"/>
              <a:t>（</a:t>
            </a:r>
            <a:r>
              <a:rPr lang="en-US" altLang="zh-CN" sz="2400"/>
              <a:t>2</a:t>
            </a:r>
            <a:r>
              <a:rPr lang="zh-CN" altLang="en-US" sz="2400"/>
              <a:t>）“管理”联系与班级关系模式合并，则只需在班级关系中加入教师关系的码，即职工号：</a:t>
            </a:r>
            <a:endParaRPr lang="zh-CN" altLang="en-US" sz="2400"/>
          </a:p>
          <a:p>
            <a:pPr eaLnBrk="1" hangingPunct="1">
              <a:lnSpc>
                <a:spcPct val="80000"/>
              </a:lnSpc>
              <a:buFont typeface="Wingdings" panose="05000000000000000000" pitchFamily="2" charset="2"/>
              <a:buNone/>
            </a:pPr>
            <a:r>
              <a:rPr lang="zh-CN" altLang="en-US" sz="2400"/>
              <a:t>　　	班级：（</a:t>
            </a:r>
            <a:r>
              <a:rPr lang="zh-CN" altLang="en-US" sz="2400" u="sng"/>
              <a:t>班级号</a:t>
            </a:r>
            <a:r>
              <a:rPr lang="zh-CN" altLang="en-US" sz="2400"/>
              <a:t>，学生人数，</a:t>
            </a:r>
            <a:r>
              <a:rPr lang="zh-CN" altLang="en-US" sz="2400">
                <a:solidFill>
                  <a:schemeClr val="accent2"/>
                </a:solidFill>
              </a:rPr>
              <a:t>职工号</a:t>
            </a:r>
            <a:r>
              <a:rPr lang="zh-CN" altLang="en-US" sz="2400"/>
              <a:t>）</a:t>
            </a:r>
            <a:endParaRPr lang="zh-CN" altLang="en-US" sz="2400"/>
          </a:p>
          <a:p>
            <a:pPr eaLnBrk="1" hangingPunct="1">
              <a:lnSpc>
                <a:spcPct val="80000"/>
              </a:lnSpc>
              <a:buFont typeface="Wingdings" panose="05000000000000000000" pitchFamily="2" charset="2"/>
              <a:buNone/>
            </a:pPr>
            <a:r>
              <a:rPr lang="zh-CN" altLang="en-US" sz="2400"/>
              <a:t>（</a:t>
            </a:r>
            <a:r>
              <a:rPr lang="en-US" altLang="zh-CN" sz="2400"/>
              <a:t>3</a:t>
            </a:r>
            <a:r>
              <a:rPr lang="zh-CN" altLang="en-US" sz="2400"/>
              <a:t>）“管理”联系与教师关系模式合并，则只需在教师关系中加入班级关系的码，即班级号：</a:t>
            </a:r>
            <a:endParaRPr lang="zh-CN" altLang="en-US" sz="2400"/>
          </a:p>
          <a:p>
            <a:pPr eaLnBrk="1" hangingPunct="1">
              <a:lnSpc>
                <a:spcPct val="80000"/>
              </a:lnSpc>
              <a:buFont typeface="Wingdings" panose="05000000000000000000" pitchFamily="2" charset="2"/>
              <a:buNone/>
            </a:pPr>
            <a:r>
              <a:rPr lang="zh-CN" altLang="en-US" sz="2400"/>
              <a:t>	教师：（</a:t>
            </a:r>
            <a:r>
              <a:rPr lang="zh-CN" altLang="en-US" sz="2400" u="sng"/>
              <a:t>职工号</a:t>
            </a:r>
            <a:r>
              <a:rPr lang="zh-CN" altLang="en-US" sz="2400"/>
              <a:t>，姓名，性别，职称，</a:t>
            </a:r>
            <a:r>
              <a:rPr lang="zh-CN" altLang="en-US" sz="2400">
                <a:solidFill>
                  <a:schemeClr val="accent2"/>
                </a:solidFill>
              </a:rPr>
              <a:t>班级号</a:t>
            </a:r>
            <a:r>
              <a:rPr lang="zh-CN" altLang="en-US" sz="2400"/>
              <a:t>，</a:t>
            </a:r>
            <a:endParaRPr lang="zh-CN" altLang="en-US" sz="2400"/>
          </a:p>
          <a:p>
            <a:pPr eaLnBrk="1" hangingPunct="1">
              <a:lnSpc>
                <a:spcPct val="80000"/>
              </a:lnSpc>
              <a:buFont typeface="Wingdings" panose="05000000000000000000" pitchFamily="2" charset="2"/>
              <a:buNone/>
            </a:pPr>
            <a:r>
              <a:rPr lang="zh-CN" altLang="en-US" sz="2400"/>
              <a:t>       是否为优秀班主任）</a:t>
            </a:r>
            <a:endParaRPr lang="zh-CN" altLang="en-US" sz="2400"/>
          </a:p>
        </p:txBody>
      </p:sp>
      <p:sp>
        <p:nvSpPr>
          <p:cNvPr id="4" name="日期占位符 3"/>
          <p:cNvSpPr>
            <a:spLocks noGrp="1"/>
          </p:cNvSpPr>
          <p:nvPr>
            <p:ph type="dt" sz="quarter" idx="10"/>
          </p:nvPr>
        </p:nvSpPr>
        <p:spPr/>
        <p:txBody>
          <a:bodyPr/>
          <a:lstStyle/>
          <a:p>
            <a:pPr>
              <a:defRPr/>
            </a:pPr>
            <a:fld id="{85B66B83-5201-416B-B916-C535307F08F2}" type="datetime1">
              <a:rPr lang="zh-CN" altLang="en-US"/>
            </a:fld>
            <a:endParaRPr lang="en-US" altLang="zh-CN"/>
          </a:p>
        </p:txBody>
      </p:sp>
      <p:sp>
        <p:nvSpPr>
          <p:cNvPr id="983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99331" name="Rectangle 3"/>
          <p:cNvSpPr>
            <a:spLocks noGrp="1" noRot="1"/>
          </p:cNvSpPr>
          <p:nvPr>
            <p:ph idx="1"/>
          </p:nvPr>
        </p:nvSpPr>
        <p:spPr>
          <a:xfrm>
            <a:off x="250825" y="2205038"/>
            <a:ext cx="8642350" cy="4114800"/>
          </a:xfrm>
        </p:spPr>
        <p:txBody>
          <a:bodyPr/>
          <a:lstStyle/>
          <a:p>
            <a:pPr eaLnBrk="1" hangingPunct="1">
              <a:lnSpc>
                <a:spcPct val="80000"/>
              </a:lnSpc>
              <a:buFont typeface="Wingdings" panose="05000000000000000000" pitchFamily="2" charset="2"/>
              <a:buNone/>
            </a:pPr>
            <a:r>
              <a:rPr lang="zh-CN" altLang="en-US" sz="2800"/>
              <a:t>注意：</a:t>
            </a:r>
            <a:endParaRPr lang="zh-CN" altLang="en-US" sz="2800"/>
          </a:p>
          <a:p>
            <a:pPr eaLnBrk="1" hangingPunct="1">
              <a:lnSpc>
                <a:spcPct val="80000"/>
              </a:lnSpc>
              <a:buFont typeface="Monotype Sorts" pitchFamily="2" charset="2"/>
              <a:buChar char="u"/>
            </a:pPr>
            <a:r>
              <a:rPr lang="zh-CN" altLang="en-US" sz="2800"/>
              <a:t>从理论上讲，</a:t>
            </a:r>
            <a:r>
              <a:rPr lang="en-US" altLang="zh-CN" sz="2800"/>
              <a:t>1:1</a:t>
            </a:r>
            <a:r>
              <a:rPr lang="zh-CN" altLang="en-US" sz="2800"/>
              <a:t>联系可以与任意一端对应的关系模式合并。</a:t>
            </a:r>
            <a:endParaRPr lang="zh-CN" altLang="en-US" sz="2800"/>
          </a:p>
          <a:p>
            <a:pPr eaLnBrk="1" hangingPunct="1">
              <a:lnSpc>
                <a:spcPct val="80000"/>
              </a:lnSpc>
              <a:buFont typeface="Monotype Sorts" pitchFamily="2" charset="2"/>
              <a:buChar char="u"/>
            </a:pPr>
            <a:r>
              <a:rPr lang="zh-CN" altLang="en-US" sz="2800"/>
              <a:t>但在一些情况下，与不同的关系模式合并效率会大不一样。因此究竟应该与哪端的关系模式合并需要依应用的具体情况而定。</a:t>
            </a:r>
            <a:endParaRPr lang="zh-CN" altLang="en-US" sz="2800"/>
          </a:p>
          <a:p>
            <a:pPr eaLnBrk="1" hangingPunct="1">
              <a:lnSpc>
                <a:spcPct val="80000"/>
              </a:lnSpc>
              <a:buFont typeface="Monotype Sorts" pitchFamily="2" charset="2"/>
              <a:buChar char="u"/>
            </a:pPr>
            <a:r>
              <a:rPr lang="zh-CN" altLang="en-US" sz="2800"/>
              <a:t>由于连接操作是最费时的操作，所以一般应以尽量减少连接操作为目标。</a:t>
            </a:r>
            <a:endParaRPr lang="zh-CN" altLang="en-US" sz="2800"/>
          </a:p>
          <a:p>
            <a:pPr eaLnBrk="1" hangingPunct="1">
              <a:lnSpc>
                <a:spcPct val="80000"/>
              </a:lnSpc>
              <a:buFont typeface="Wingdings" panose="05000000000000000000" pitchFamily="2" charset="2"/>
              <a:buNone/>
            </a:pPr>
            <a:r>
              <a:rPr lang="zh-CN" altLang="en-US" sz="2800"/>
              <a:t>    例如，如果经常要查询某个班级的班主任姓名，则将管理联系与教师关系合并更好些。</a:t>
            </a:r>
            <a:endParaRPr lang="zh-CN" altLang="en-US" sz="2800"/>
          </a:p>
        </p:txBody>
      </p:sp>
      <p:sp>
        <p:nvSpPr>
          <p:cNvPr id="4" name="日期占位符 3"/>
          <p:cNvSpPr>
            <a:spLocks noGrp="1"/>
          </p:cNvSpPr>
          <p:nvPr>
            <p:ph type="dt" sz="quarter" idx="10"/>
          </p:nvPr>
        </p:nvSpPr>
        <p:spPr/>
        <p:txBody>
          <a:bodyPr/>
          <a:lstStyle/>
          <a:p>
            <a:pPr>
              <a:defRPr/>
            </a:pPr>
            <a:fld id="{F9AC2D90-6BAB-464A-B56C-B0B018104576}" type="datetime1">
              <a:rPr lang="zh-CN" altLang="en-US"/>
            </a:fld>
            <a:endParaRPr lang="en-US" altLang="zh-CN"/>
          </a:p>
        </p:txBody>
      </p:sp>
      <p:sp>
        <p:nvSpPr>
          <p:cNvPr id="993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550915" name="Rectangle 3"/>
          <p:cNvSpPr>
            <a:spLocks noGrp="1" noRot="1" noChangeArrowheads="1"/>
          </p:cNvSpPr>
          <p:nvPr>
            <p:ph idx="1"/>
          </p:nvPr>
        </p:nvSpPr>
        <p:spPr>
          <a:xfrm>
            <a:off x="684213" y="2060575"/>
            <a:ext cx="7772400" cy="3898900"/>
          </a:xfrm>
        </p:spPr>
        <p:txBody>
          <a:bodyPr>
            <a:normAutofit/>
          </a:bodyPr>
          <a:lstStyle/>
          <a:p>
            <a:pPr marL="274320" indent="-274320" eaLnBrk="1" fontAlgn="auto" hangingPunct="1">
              <a:spcBef>
                <a:spcPct val="0"/>
              </a:spcBef>
              <a:spcAft>
                <a:spcPts val="0"/>
              </a:spcAft>
              <a:buClr>
                <a:schemeClr val="accent3"/>
              </a:buClr>
              <a:buFont typeface="Wingdings" panose="05000000000000000000" pitchFamily="2" charset="2"/>
              <a:buNone/>
              <a:defRPr/>
            </a:pPr>
            <a:r>
              <a:rPr lang="en-US" altLang="zh-CN" sz="2800">
                <a:solidFill>
                  <a:schemeClr val="tx2"/>
                </a:solidFill>
              </a:rPr>
              <a:t>⒌ </a:t>
            </a:r>
            <a:r>
              <a:rPr lang="zh-CN" altLang="en-US" sz="2800">
                <a:solidFill>
                  <a:schemeClr val="tx2"/>
                </a:solidFill>
              </a:rPr>
              <a:t>三个或三个以上实体间的一个多元联系转换为一个关系模式。</a:t>
            </a:r>
            <a:endParaRPr lang="zh-CN" altLang="en-US" sz="2800">
              <a:solidFill>
                <a:schemeClr val="tx2"/>
              </a:solidFill>
            </a:endParaRPr>
          </a:p>
          <a:p>
            <a:pPr marL="640080" lvl="1" indent="-247015" eaLnBrk="1" fontAlgn="auto" hangingPunct="1">
              <a:spcBef>
                <a:spcPct val="0"/>
              </a:spcBef>
              <a:spcAft>
                <a:spcPts val="0"/>
              </a:spcAft>
              <a:buFont typeface="Wingdings 2" panose="05020102010507070707"/>
              <a:buChar char=""/>
              <a:defRPr/>
            </a:pPr>
            <a:r>
              <a:rPr lang="zh-CN" altLang="en-US" i="1">
                <a:solidFill>
                  <a:schemeClr val="tx2"/>
                </a:solidFill>
                <a:effectLst>
                  <a:outerShdw blurRad="38100" dist="38100" dir="2700000" algn="tl">
                    <a:srgbClr val="C0C0C0"/>
                  </a:outerShdw>
                </a:effectLst>
              </a:rPr>
              <a:t>关系的属性</a:t>
            </a:r>
            <a:r>
              <a:rPr lang="zh-CN" altLang="en-US">
                <a:solidFill>
                  <a:schemeClr val="tx2"/>
                </a:solidFill>
              </a:rPr>
              <a:t>：与该多元联系相连的各实体的码以及联系本身的属性</a:t>
            </a:r>
            <a:endParaRPr lang="zh-CN" altLang="en-US">
              <a:solidFill>
                <a:schemeClr val="tx2"/>
              </a:solidFill>
            </a:endParaRPr>
          </a:p>
          <a:p>
            <a:pPr marL="640080" lvl="1" indent="-247015" eaLnBrk="1" fontAlgn="auto" hangingPunct="1">
              <a:spcBef>
                <a:spcPct val="0"/>
              </a:spcBef>
              <a:spcAft>
                <a:spcPts val="0"/>
              </a:spcAft>
              <a:buFont typeface="Wingdings 2" panose="05020102010507070707"/>
              <a:buChar char=""/>
              <a:defRPr/>
            </a:pPr>
            <a:r>
              <a:rPr lang="zh-CN" altLang="en-US" i="1">
                <a:solidFill>
                  <a:schemeClr val="tx2"/>
                </a:solidFill>
                <a:effectLst>
                  <a:outerShdw blurRad="38100" dist="38100" dir="2700000" algn="tl">
                    <a:srgbClr val="C0C0C0"/>
                  </a:outerShdw>
                </a:effectLst>
              </a:rPr>
              <a:t>关系的码</a:t>
            </a:r>
            <a:r>
              <a:rPr lang="zh-CN" altLang="en-US">
                <a:solidFill>
                  <a:schemeClr val="tx2"/>
                </a:solidFill>
              </a:rPr>
              <a:t>：各实体码的组合</a:t>
            </a:r>
            <a:endParaRPr lang="zh-CN" altLang="en-US">
              <a:solidFill>
                <a:schemeClr val="tx2"/>
              </a:solidFill>
            </a:endParaRPr>
          </a:p>
          <a:p>
            <a:pPr marL="274320" indent="-274320" eaLnBrk="1" fontAlgn="auto" hangingPunct="1">
              <a:spcBef>
                <a:spcPct val="0"/>
              </a:spcBef>
              <a:spcAft>
                <a:spcPts val="0"/>
              </a:spcAft>
              <a:buClr>
                <a:schemeClr val="accent3"/>
              </a:buClr>
              <a:buFont typeface="Wingdings" panose="05000000000000000000" pitchFamily="2" charset="2"/>
              <a:buNone/>
              <a:defRPr/>
            </a:pPr>
            <a:r>
              <a:rPr lang="zh-CN" altLang="en-US" sz="2800"/>
              <a:t>	例，“讲授”联系是一个三元联系，可以将它转换为如下关系模式，其中课程号、职工号和书号为关系的组合码：</a:t>
            </a:r>
            <a:endParaRPr lang="zh-CN" altLang="en-US" sz="2800"/>
          </a:p>
          <a:p>
            <a:pPr marL="274320" indent="-274320" eaLnBrk="1" fontAlgn="auto" hangingPunct="1">
              <a:spcBef>
                <a:spcPct val="0"/>
              </a:spcBef>
              <a:spcAft>
                <a:spcPts val="0"/>
              </a:spcAft>
              <a:buClr>
                <a:schemeClr val="accent3"/>
              </a:buClr>
              <a:buFont typeface="Wingdings" panose="05000000000000000000" pitchFamily="2" charset="2"/>
              <a:buNone/>
              <a:defRPr/>
            </a:pPr>
            <a:r>
              <a:rPr lang="zh-CN" altLang="en-US" sz="2800"/>
              <a:t>　　讲授（</a:t>
            </a:r>
            <a:r>
              <a:rPr lang="zh-CN" altLang="en-US" sz="2800" u="sng"/>
              <a:t>课程号，职工号，书号</a:t>
            </a:r>
            <a:r>
              <a:rPr lang="zh-CN" altLang="en-US" sz="2800"/>
              <a:t>）</a:t>
            </a:r>
            <a:endParaRPr lang="zh-CN" altLang="en-US" sz="2800"/>
          </a:p>
        </p:txBody>
      </p:sp>
      <p:sp>
        <p:nvSpPr>
          <p:cNvPr id="4" name="日期占位符 3"/>
          <p:cNvSpPr>
            <a:spLocks noGrp="1"/>
          </p:cNvSpPr>
          <p:nvPr>
            <p:ph type="dt" sz="quarter" idx="10"/>
          </p:nvPr>
        </p:nvSpPr>
        <p:spPr/>
        <p:txBody>
          <a:bodyPr/>
          <a:lstStyle/>
          <a:p>
            <a:pPr>
              <a:defRPr/>
            </a:pPr>
            <a:fld id="{8F02EE27-FB52-4CFE-A900-AA36DD63A09B}" type="datetime1">
              <a:rPr lang="zh-CN" altLang="en-US"/>
            </a:fld>
            <a:endParaRPr lang="en-US" altLang="zh-CN"/>
          </a:p>
        </p:txBody>
      </p:sp>
      <p:sp>
        <p:nvSpPr>
          <p:cNvPr id="1003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101379" name="Rectangle 3"/>
          <p:cNvSpPr>
            <a:spLocks noGrp="1" noRot="1"/>
          </p:cNvSpPr>
          <p:nvPr>
            <p:ph idx="1"/>
          </p:nvPr>
        </p:nvSpPr>
        <p:spPr/>
        <p:txBody>
          <a:bodyPr/>
          <a:lstStyle/>
          <a:p>
            <a:pPr eaLnBrk="1" hangingPunct="1">
              <a:buFont typeface="Wingdings" panose="05000000000000000000" pitchFamily="2" charset="2"/>
              <a:buNone/>
            </a:pPr>
            <a:r>
              <a:rPr lang="en-US" altLang="zh-CN" sz="2800">
                <a:solidFill>
                  <a:schemeClr val="tx2"/>
                </a:solidFill>
              </a:rPr>
              <a:t>⒍ </a:t>
            </a:r>
            <a:r>
              <a:rPr lang="zh-CN" altLang="en-US" sz="2800">
                <a:solidFill>
                  <a:schemeClr val="tx2"/>
                </a:solidFill>
              </a:rPr>
              <a:t>同一实体集的实体间的联系，即自联系，也可按上述</a:t>
            </a:r>
            <a:r>
              <a:rPr lang="en-US" altLang="zh-CN" sz="2800">
                <a:solidFill>
                  <a:schemeClr val="tx2"/>
                </a:solidFill>
              </a:rPr>
              <a:t>1:1</a:t>
            </a:r>
            <a:r>
              <a:rPr lang="zh-CN" altLang="en-US" sz="2800">
                <a:solidFill>
                  <a:schemeClr val="tx2"/>
                </a:solidFill>
              </a:rPr>
              <a:t>、</a:t>
            </a:r>
            <a:r>
              <a:rPr lang="en-US" altLang="zh-CN" sz="2800">
                <a:solidFill>
                  <a:schemeClr val="tx2"/>
                </a:solidFill>
              </a:rPr>
              <a:t>1:n</a:t>
            </a:r>
            <a:r>
              <a:rPr lang="zh-CN" altLang="en-US" sz="2800">
                <a:solidFill>
                  <a:schemeClr val="tx2"/>
                </a:solidFill>
              </a:rPr>
              <a:t>和</a:t>
            </a:r>
            <a:r>
              <a:rPr lang="en-US" altLang="zh-CN" sz="2800">
                <a:solidFill>
                  <a:schemeClr val="tx2"/>
                </a:solidFill>
              </a:rPr>
              <a:t>m:n</a:t>
            </a:r>
            <a:r>
              <a:rPr lang="zh-CN" altLang="en-US" sz="2800">
                <a:solidFill>
                  <a:schemeClr val="tx2"/>
                </a:solidFill>
              </a:rPr>
              <a:t>三种情况分别处理。</a:t>
            </a:r>
            <a:endParaRPr lang="zh-CN" altLang="en-US" sz="2800">
              <a:solidFill>
                <a:schemeClr val="tx2"/>
              </a:solidFill>
            </a:endParaRPr>
          </a:p>
          <a:p>
            <a:pPr eaLnBrk="1" hangingPunct="1">
              <a:buFont typeface="Wingdings" panose="05000000000000000000" pitchFamily="2" charset="2"/>
              <a:buNone/>
            </a:pPr>
            <a:r>
              <a:rPr lang="zh-CN" altLang="en-US" sz="2800"/>
              <a:t>	例，如果教师实体集内部存在领导与被领导的</a:t>
            </a:r>
            <a:r>
              <a:rPr lang="en-US" altLang="zh-CN" sz="2800"/>
              <a:t>1:n</a:t>
            </a:r>
            <a:r>
              <a:rPr lang="zh-CN" altLang="en-US" sz="2800"/>
              <a:t>自联系，我们可以将该联系与教师实体合并，这时主码职工号将多次出现，但作用不同，可用不同的属性名加以区分：</a:t>
            </a:r>
            <a:endParaRPr lang="zh-CN" altLang="en-US" sz="2800"/>
          </a:p>
          <a:p>
            <a:pPr eaLnBrk="1" hangingPunct="1">
              <a:buFont typeface="Wingdings" panose="05000000000000000000" pitchFamily="2" charset="2"/>
              <a:buNone/>
            </a:pPr>
            <a:r>
              <a:rPr lang="zh-CN" altLang="en-US" sz="2800"/>
              <a:t>教师：｛</a:t>
            </a:r>
            <a:r>
              <a:rPr lang="zh-CN" altLang="en-US" sz="2800" u="sng"/>
              <a:t>职工号</a:t>
            </a:r>
            <a:r>
              <a:rPr lang="zh-CN" altLang="en-US" sz="2800"/>
              <a:t>，姓名，性别，职称，</a:t>
            </a:r>
            <a:r>
              <a:rPr lang="zh-CN" altLang="en-US" sz="2800">
                <a:solidFill>
                  <a:schemeClr val="tx2"/>
                </a:solidFill>
              </a:rPr>
              <a:t>系主任</a:t>
            </a:r>
            <a:r>
              <a:rPr lang="zh-CN" altLang="en-US" sz="2800"/>
              <a:t>｝</a:t>
            </a:r>
            <a:endParaRPr lang="zh-CN" altLang="en-US" sz="2800"/>
          </a:p>
        </p:txBody>
      </p:sp>
      <p:sp>
        <p:nvSpPr>
          <p:cNvPr id="4" name="日期占位符 3"/>
          <p:cNvSpPr>
            <a:spLocks noGrp="1"/>
          </p:cNvSpPr>
          <p:nvPr>
            <p:ph type="dt" sz="quarter" idx="10"/>
          </p:nvPr>
        </p:nvSpPr>
        <p:spPr/>
        <p:txBody>
          <a:bodyPr/>
          <a:lstStyle/>
          <a:p>
            <a:pPr>
              <a:defRPr/>
            </a:pPr>
            <a:fld id="{4FED5B06-E8A9-489E-A7CD-67D26E5E2587}" type="datetime1">
              <a:rPr lang="zh-CN" altLang="en-US"/>
            </a:fld>
            <a:endParaRPr lang="en-US" altLang="zh-CN"/>
          </a:p>
        </p:txBody>
      </p:sp>
      <p:sp>
        <p:nvSpPr>
          <p:cNvPr id="1013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552963" name="Rectangle 3"/>
          <p:cNvSpPr>
            <a:spLocks noGrp="1" noRot="1"/>
          </p:cNvSpPr>
          <p:nvPr>
            <p:ph idx="1"/>
          </p:nvPr>
        </p:nvSpPr>
        <p:spPr/>
        <p:txBody>
          <a:bodyPr/>
          <a:lstStyle/>
          <a:p>
            <a:pPr eaLnBrk="1" hangingPunct="1">
              <a:lnSpc>
                <a:spcPct val="110000"/>
              </a:lnSpc>
              <a:spcBef>
                <a:spcPct val="50000"/>
              </a:spcBef>
              <a:buFont typeface="Wingdings" panose="05000000000000000000" pitchFamily="2" charset="2"/>
              <a:buNone/>
            </a:pPr>
            <a:r>
              <a:rPr lang="en-US" altLang="zh-CN" sz="2800">
                <a:solidFill>
                  <a:schemeClr val="tx2"/>
                </a:solidFill>
              </a:rPr>
              <a:t>⒎ </a:t>
            </a:r>
            <a:r>
              <a:rPr lang="zh-CN" altLang="en-US" sz="2800">
                <a:solidFill>
                  <a:schemeClr val="tx2"/>
                </a:solidFill>
              </a:rPr>
              <a:t>具有相同码的关系模式可合并。</a:t>
            </a:r>
            <a:endParaRPr lang="zh-CN" altLang="en-US" sz="2800">
              <a:solidFill>
                <a:schemeClr val="tx2"/>
              </a:solidFill>
            </a:endParaRPr>
          </a:p>
          <a:p>
            <a:pPr lvl="1" eaLnBrk="1" hangingPunct="1">
              <a:lnSpc>
                <a:spcPct val="110000"/>
              </a:lnSpc>
              <a:spcBef>
                <a:spcPct val="50000"/>
              </a:spcBef>
            </a:pPr>
            <a:r>
              <a:rPr lang="zh-CN" altLang="en-US">
                <a:solidFill>
                  <a:schemeClr val="tx2"/>
                </a:solidFill>
              </a:rPr>
              <a:t>目的：减少系统中的关系个数。</a:t>
            </a:r>
            <a:endParaRPr lang="zh-CN" altLang="en-US">
              <a:solidFill>
                <a:schemeClr val="tx2"/>
              </a:solidFill>
            </a:endParaRPr>
          </a:p>
          <a:p>
            <a:pPr lvl="1" eaLnBrk="1" hangingPunct="1">
              <a:lnSpc>
                <a:spcPct val="110000"/>
              </a:lnSpc>
              <a:spcBef>
                <a:spcPct val="50000"/>
              </a:spcBef>
            </a:pPr>
            <a:r>
              <a:rPr lang="zh-CN" altLang="en-US">
                <a:solidFill>
                  <a:schemeClr val="tx2"/>
                </a:solidFill>
              </a:rPr>
              <a:t>合并方法：将其中一个关系模式的全部属性加入到另一个关系模式中，然后去掉其中的同义属性（可能同名也可能不同名），并适当调整属性的次序。</a:t>
            </a:r>
            <a:endParaRPr lang="zh-CN" altLang="en-US">
              <a:solidFill>
                <a:schemeClr val="tx2"/>
              </a:solidFill>
            </a:endParaRPr>
          </a:p>
        </p:txBody>
      </p:sp>
      <p:sp>
        <p:nvSpPr>
          <p:cNvPr id="4" name="日期占位符 3"/>
          <p:cNvSpPr>
            <a:spLocks noGrp="1"/>
          </p:cNvSpPr>
          <p:nvPr>
            <p:ph type="dt" sz="quarter" idx="10"/>
          </p:nvPr>
        </p:nvSpPr>
        <p:spPr/>
        <p:txBody>
          <a:bodyPr/>
          <a:lstStyle/>
          <a:p>
            <a:pPr>
              <a:defRPr/>
            </a:pPr>
            <a:fld id="{D3251428-A6D6-45B3-A9EF-C0C83A0804A4}" type="datetime1">
              <a:rPr lang="zh-CN" altLang="en-US"/>
            </a:fld>
            <a:endParaRPr lang="en-US" altLang="zh-CN"/>
          </a:p>
        </p:txBody>
      </p:sp>
      <p:sp>
        <p:nvSpPr>
          <p:cNvPr id="1024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63">
                                            <p:txEl>
                                              <p:pRg st="2" end="2"/>
                                            </p:txEl>
                                          </p:spTgt>
                                        </p:tgtEl>
                                        <p:attrNameLst>
                                          <p:attrName>style.visibility</p:attrName>
                                        </p:attrNameLst>
                                      </p:cBhvr>
                                      <p:to>
                                        <p:strVal val="visible"/>
                                      </p:to>
                                    </p:set>
                                    <p:animEffect transition="in" filter="blinds(horizontal)">
                                      <p:cBhvr>
                                        <p:cTn id="7" dur="500"/>
                                        <p:tgtEl>
                                          <p:spTgt spid="5529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p:cNvSpPr>
          <p:nvPr>
            <p:ph type="title"/>
          </p:nvPr>
        </p:nvSpPr>
        <p:spPr/>
        <p:txBody>
          <a:bodyPr/>
          <a:lstStyle/>
          <a:p>
            <a:pPr eaLnBrk="1" hangingPunct="1"/>
            <a:r>
              <a:rPr lang="en-US" altLang="zh-CN"/>
              <a:t>E-R</a:t>
            </a:r>
            <a:r>
              <a:rPr lang="zh-CN" altLang="en-US"/>
              <a:t>图向关系模型的转换（续）</a:t>
            </a:r>
            <a:endParaRPr lang="zh-CN" altLang="en-US"/>
          </a:p>
        </p:txBody>
      </p:sp>
      <p:sp>
        <p:nvSpPr>
          <p:cNvPr id="103427" name="Rectangle 3"/>
          <p:cNvSpPr>
            <a:spLocks noGrp="1" noRot="1"/>
          </p:cNvSpPr>
          <p:nvPr>
            <p:ph idx="1"/>
          </p:nvPr>
        </p:nvSpPr>
        <p:spPr>
          <a:xfrm>
            <a:off x="827088" y="1916113"/>
            <a:ext cx="7772400" cy="4114800"/>
          </a:xfrm>
        </p:spPr>
        <p:txBody>
          <a:bodyPr/>
          <a:lstStyle/>
          <a:p>
            <a:pPr eaLnBrk="1" hangingPunct="1">
              <a:buFont typeface="Wingdings" panose="05000000000000000000" pitchFamily="2" charset="2"/>
              <a:buNone/>
            </a:pPr>
            <a:r>
              <a:rPr lang="zh-CN" altLang="en-US" sz="2800"/>
              <a:t>例，“拥有”关系模式：</a:t>
            </a:r>
            <a:endParaRPr lang="zh-CN" altLang="en-US" sz="2800"/>
          </a:p>
          <a:p>
            <a:pPr lvl="1" eaLnBrk="1" hangingPunct="1">
              <a:buFont typeface="Wingdings" panose="05000000000000000000" pitchFamily="2" charset="2"/>
              <a:buNone/>
            </a:pPr>
            <a:r>
              <a:rPr lang="zh-CN" altLang="en-US"/>
              <a:t>　拥有（</a:t>
            </a:r>
            <a:r>
              <a:rPr lang="zh-CN" altLang="en-US" u="sng"/>
              <a:t>学号</a:t>
            </a:r>
            <a:r>
              <a:rPr lang="zh-CN" altLang="en-US"/>
              <a:t>，性别）</a:t>
            </a:r>
            <a:endParaRPr lang="zh-CN" altLang="en-US"/>
          </a:p>
          <a:p>
            <a:pPr eaLnBrk="1" hangingPunct="1">
              <a:buFont typeface="Wingdings" panose="05000000000000000000" pitchFamily="2" charset="2"/>
              <a:buNone/>
            </a:pPr>
            <a:r>
              <a:rPr lang="zh-CN" altLang="en-US" sz="2800"/>
              <a:t>与学生关系模式：</a:t>
            </a:r>
            <a:endParaRPr lang="zh-CN" altLang="en-US" sz="2800"/>
          </a:p>
          <a:p>
            <a:pPr lvl="1" eaLnBrk="1" hangingPunct="1">
              <a:buFont typeface="Wingdings" panose="05000000000000000000" pitchFamily="2" charset="2"/>
              <a:buNone/>
            </a:pPr>
            <a:r>
              <a:rPr lang="zh-CN" altLang="en-US"/>
              <a:t>    学生（</a:t>
            </a:r>
            <a:r>
              <a:rPr lang="zh-CN" altLang="en-US" u="sng"/>
              <a:t>学号</a:t>
            </a:r>
            <a:r>
              <a:rPr lang="zh-CN" altLang="en-US"/>
              <a:t>，姓名，出生日期，所在系，年级，</a:t>
            </a:r>
            <a:endParaRPr lang="zh-CN" altLang="en-US"/>
          </a:p>
          <a:p>
            <a:pPr lvl="1" eaLnBrk="1" hangingPunct="1">
              <a:buFont typeface="Wingdings" panose="05000000000000000000" pitchFamily="2" charset="2"/>
              <a:buNone/>
            </a:pPr>
            <a:r>
              <a:rPr lang="zh-CN" altLang="en-US"/>
              <a:t>                班级号，平均成绩）</a:t>
            </a:r>
            <a:endParaRPr lang="zh-CN" altLang="en-US"/>
          </a:p>
          <a:p>
            <a:pPr eaLnBrk="1" hangingPunct="1">
              <a:buFont typeface="Wingdings" panose="05000000000000000000" pitchFamily="2" charset="2"/>
              <a:buNone/>
            </a:pPr>
            <a:r>
              <a:rPr lang="zh-CN" altLang="en-US" sz="2800"/>
              <a:t>都以学号为码，可以将它们合并为一个关系模式：</a:t>
            </a:r>
            <a:endParaRPr lang="zh-CN" altLang="en-US" sz="2800"/>
          </a:p>
          <a:p>
            <a:pPr lvl="1" eaLnBrk="1" hangingPunct="1">
              <a:buFont typeface="Wingdings" panose="05000000000000000000" pitchFamily="2" charset="2"/>
              <a:buNone/>
            </a:pPr>
            <a:r>
              <a:rPr lang="zh-CN" altLang="en-US"/>
              <a:t>　学生（</a:t>
            </a:r>
            <a:r>
              <a:rPr lang="zh-CN" altLang="en-US" u="sng"/>
              <a:t>学号</a:t>
            </a:r>
            <a:r>
              <a:rPr lang="zh-CN" altLang="en-US"/>
              <a:t>，姓名，性别，出生日期，所在系，</a:t>
            </a:r>
            <a:endParaRPr lang="zh-CN" altLang="en-US"/>
          </a:p>
          <a:p>
            <a:pPr lvl="1" eaLnBrk="1" hangingPunct="1">
              <a:buFont typeface="Wingdings" panose="05000000000000000000" pitchFamily="2" charset="2"/>
              <a:buNone/>
            </a:pPr>
            <a:r>
              <a:rPr lang="zh-CN" altLang="en-US"/>
              <a:t>                年级，班级号，平均成绩）</a:t>
            </a:r>
            <a:endParaRPr lang="zh-CN" altLang="en-US"/>
          </a:p>
        </p:txBody>
      </p:sp>
      <p:sp>
        <p:nvSpPr>
          <p:cNvPr id="4" name="日期占位符 3"/>
          <p:cNvSpPr>
            <a:spLocks noGrp="1"/>
          </p:cNvSpPr>
          <p:nvPr>
            <p:ph type="dt" sz="quarter" idx="10"/>
          </p:nvPr>
        </p:nvSpPr>
        <p:spPr/>
        <p:txBody>
          <a:bodyPr/>
          <a:lstStyle/>
          <a:p>
            <a:pPr>
              <a:defRPr/>
            </a:pPr>
            <a:fld id="{05D9B9D5-CC0F-4919-90D6-0D7CBB3DBEF3}" type="datetime1">
              <a:rPr lang="zh-CN" altLang="en-US"/>
            </a:fld>
            <a:endParaRPr lang="en-US" altLang="zh-CN"/>
          </a:p>
        </p:txBody>
      </p:sp>
      <p:sp>
        <p:nvSpPr>
          <p:cNvPr id="1034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p:cNvSpPr>
          <p:nvPr>
            <p:ph type="title"/>
          </p:nvPr>
        </p:nvSpPr>
        <p:spPr/>
        <p:txBody>
          <a:bodyPr/>
          <a:lstStyle/>
          <a:p>
            <a:pPr eaLnBrk="1" hangingPunct="1"/>
            <a:r>
              <a:rPr lang="en-US" altLang="zh-CN"/>
              <a:t>1.3.1 </a:t>
            </a:r>
            <a:r>
              <a:rPr lang="zh-CN" altLang="en-US"/>
              <a:t>数据库系统的模式结构</a:t>
            </a:r>
            <a:endParaRPr lang="zh-CN" altLang="en-US" b="1">
              <a:solidFill>
                <a:schemeClr val="tx1"/>
              </a:solidFill>
            </a:endParaRPr>
          </a:p>
        </p:txBody>
      </p:sp>
      <p:sp>
        <p:nvSpPr>
          <p:cNvPr id="119811" name="Rectangle 3"/>
          <p:cNvSpPr>
            <a:spLocks noGrp="1"/>
          </p:cNvSpPr>
          <p:nvPr>
            <p:ph idx="1"/>
          </p:nvPr>
        </p:nvSpPr>
        <p:spPr/>
        <p:txBody>
          <a:bodyPr/>
          <a:lstStyle/>
          <a:p>
            <a:pPr algn="just" eaLnBrk="1" hangingPunct="1">
              <a:lnSpc>
                <a:spcPct val="140000"/>
              </a:lnSpc>
            </a:pPr>
            <a:r>
              <a:rPr lang="zh-CN" altLang="en-US"/>
              <a:t>数据库系统模式的概念</a:t>
            </a:r>
            <a:endParaRPr lang="zh-CN" altLang="en-US"/>
          </a:p>
          <a:p>
            <a:pPr algn="just" eaLnBrk="1" hangingPunct="1">
              <a:lnSpc>
                <a:spcPct val="140000"/>
              </a:lnSpc>
            </a:pPr>
            <a:r>
              <a:rPr lang="zh-CN" altLang="en-US"/>
              <a:t>数据库系统的三级模式结构</a:t>
            </a:r>
            <a:endParaRPr lang="zh-CN" altLang="en-US"/>
          </a:p>
          <a:p>
            <a:pPr algn="just" eaLnBrk="1" hangingPunct="1">
              <a:lnSpc>
                <a:spcPct val="140000"/>
              </a:lnSpc>
            </a:pPr>
            <a:r>
              <a:rPr lang="zh-CN" altLang="en-US">
                <a:solidFill>
                  <a:srgbClr val="00B050"/>
                </a:solidFill>
              </a:rPr>
              <a:t>数据库的二级映象功能与数据独立性</a:t>
            </a:r>
            <a:endParaRPr lang="zh-CN" altLang="en-US">
              <a:solidFill>
                <a:srgbClr val="00B050"/>
              </a:solidFill>
            </a:endParaRPr>
          </a:p>
          <a:p>
            <a:pPr algn="just" eaLnBrk="1" hangingPunct="1">
              <a:lnSpc>
                <a:spcPct val="140000"/>
              </a:lnSpc>
            </a:pPr>
            <a:r>
              <a:rPr lang="zh-CN" altLang="en-US"/>
              <a:t>小结</a:t>
            </a:r>
            <a:endParaRPr lang="zh-CN" altLang="en-US"/>
          </a:p>
          <a:p>
            <a:pPr eaLnBrk="1" hangingPunct="1">
              <a:lnSpc>
                <a:spcPct val="130000"/>
              </a:lnSpc>
            </a:pPr>
            <a:endParaRPr lang="en-US" altLang="zh-CN"/>
          </a:p>
        </p:txBody>
      </p:sp>
      <p:sp>
        <p:nvSpPr>
          <p:cNvPr id="11981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ED4C86F4-96EC-4118-958C-C5698597152D}"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p:cNvSpPr>
          <p:nvPr>
            <p:ph type="title"/>
          </p:nvPr>
        </p:nvSpPr>
        <p:spPr/>
        <p:txBody>
          <a:bodyPr/>
          <a:lstStyle/>
          <a:p>
            <a:pPr eaLnBrk="1" hangingPunct="1"/>
            <a:r>
              <a:rPr lang="en-US" altLang="zh-CN"/>
              <a:t>7.4  </a:t>
            </a:r>
            <a:r>
              <a:rPr lang="zh-CN" altLang="en-US"/>
              <a:t>逻辑结构设计</a:t>
            </a:r>
            <a:endParaRPr lang="zh-CN" altLang="en-US"/>
          </a:p>
        </p:txBody>
      </p:sp>
      <p:sp>
        <p:nvSpPr>
          <p:cNvPr id="104451" name="Rectangle 3"/>
          <p:cNvSpPr>
            <a:spLocks noGrp="1" noRot="1"/>
          </p:cNvSpPr>
          <p:nvPr>
            <p:ph idx="1"/>
          </p:nvPr>
        </p:nvSpPr>
        <p:spPr/>
        <p:txBody>
          <a:bodyPr/>
          <a:lstStyle/>
          <a:p>
            <a:pPr eaLnBrk="1" hangingPunct="1">
              <a:lnSpc>
                <a:spcPct val="130000"/>
              </a:lnSpc>
              <a:buFont typeface="Wingdings" panose="05000000000000000000" pitchFamily="2" charset="2"/>
              <a:buNone/>
            </a:pPr>
            <a:r>
              <a:rPr lang="en-US" altLang="zh-CN"/>
              <a:t>7.4.1  E-R</a:t>
            </a:r>
            <a:r>
              <a:rPr lang="zh-CN" altLang="en-US"/>
              <a:t>图向关系模型的转换</a:t>
            </a:r>
            <a:endParaRPr lang="zh-CN" altLang="en-US"/>
          </a:p>
          <a:p>
            <a:pPr eaLnBrk="1" hangingPunct="1">
              <a:lnSpc>
                <a:spcPct val="130000"/>
              </a:lnSpc>
              <a:buFont typeface="Wingdings" panose="05000000000000000000" pitchFamily="2" charset="2"/>
              <a:buNone/>
            </a:pPr>
            <a:r>
              <a:rPr lang="en-US" altLang="zh-CN">
                <a:solidFill>
                  <a:schemeClr val="tx2"/>
                </a:solidFill>
              </a:rPr>
              <a:t>7.4.2  </a:t>
            </a:r>
            <a:r>
              <a:rPr lang="zh-CN" altLang="en-US">
                <a:solidFill>
                  <a:schemeClr val="tx2"/>
                </a:solidFill>
              </a:rPr>
              <a:t>向特定</a:t>
            </a:r>
            <a:r>
              <a:rPr lang="en-US" altLang="zh-CN">
                <a:solidFill>
                  <a:schemeClr val="tx2"/>
                </a:solidFill>
              </a:rPr>
              <a:t>DBMS</a:t>
            </a:r>
            <a:r>
              <a:rPr lang="zh-CN" altLang="en-US">
                <a:solidFill>
                  <a:schemeClr val="tx2"/>
                </a:solidFill>
              </a:rPr>
              <a:t>规定的模型进行转换</a:t>
            </a:r>
            <a:endParaRPr lang="zh-CN" altLang="en-US">
              <a:solidFill>
                <a:schemeClr val="tx2"/>
              </a:solidFill>
            </a:endParaRPr>
          </a:p>
          <a:p>
            <a:pPr eaLnBrk="1" hangingPunct="1">
              <a:lnSpc>
                <a:spcPct val="130000"/>
              </a:lnSpc>
              <a:buFont typeface="Wingdings" panose="05000000000000000000" pitchFamily="2" charset="2"/>
              <a:buNone/>
            </a:pPr>
            <a:r>
              <a:rPr lang="en-US" altLang="zh-CN"/>
              <a:t>7.4.3  </a:t>
            </a:r>
            <a:r>
              <a:rPr lang="zh-CN" altLang="en-US"/>
              <a:t>数据模型的优化</a:t>
            </a:r>
            <a:endParaRPr lang="zh-CN" altLang="en-US"/>
          </a:p>
          <a:p>
            <a:pPr eaLnBrk="1" hangingPunct="1">
              <a:lnSpc>
                <a:spcPct val="130000"/>
              </a:lnSpc>
              <a:buFont typeface="Wingdings" panose="05000000000000000000" pitchFamily="2" charset="2"/>
              <a:buNone/>
            </a:pPr>
            <a:r>
              <a:rPr lang="en-US" altLang="zh-CN"/>
              <a:t>7.4.4  </a:t>
            </a:r>
            <a:r>
              <a:rPr lang="zh-CN" altLang="en-US"/>
              <a:t>设计用户子模式</a:t>
            </a:r>
            <a:endParaRPr lang="zh-CN" altLang="en-US"/>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8CCF93CD-A46A-4C4D-99DB-0C2B096F78FB}" type="datetime1">
              <a:rPr lang="zh-CN" altLang="en-US"/>
            </a:fld>
            <a:endParaRPr lang="en-US" altLang="zh-CN"/>
          </a:p>
        </p:txBody>
      </p:sp>
      <p:sp>
        <p:nvSpPr>
          <p:cNvPr id="1044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p:cNvSpPr>
          <p:nvPr>
            <p:ph type="title"/>
          </p:nvPr>
        </p:nvSpPr>
        <p:spPr>
          <a:xfrm>
            <a:off x="395288" y="692150"/>
            <a:ext cx="8440737" cy="1143000"/>
          </a:xfrm>
        </p:spPr>
        <p:txBody>
          <a:bodyPr/>
          <a:lstStyle/>
          <a:p>
            <a:pPr eaLnBrk="1" hangingPunct="1"/>
            <a:r>
              <a:rPr lang="en-US" altLang="zh-CN" sz="3600"/>
              <a:t>7.4.2  </a:t>
            </a:r>
            <a:r>
              <a:rPr lang="zh-CN" altLang="en-US" sz="3600"/>
              <a:t>向特定</a:t>
            </a:r>
            <a:r>
              <a:rPr lang="en-US" altLang="zh-CN" sz="3600"/>
              <a:t>DBMS</a:t>
            </a:r>
            <a:r>
              <a:rPr lang="zh-CN" altLang="en-US" sz="3600"/>
              <a:t>规定的模型进行转换</a:t>
            </a:r>
            <a:endParaRPr lang="zh-CN" altLang="en-US" sz="3600"/>
          </a:p>
        </p:txBody>
      </p:sp>
      <p:sp>
        <p:nvSpPr>
          <p:cNvPr id="105475" name="Rectangle 3"/>
          <p:cNvSpPr>
            <a:spLocks noGrp="1" noRot="1"/>
          </p:cNvSpPr>
          <p:nvPr>
            <p:ph idx="1"/>
          </p:nvPr>
        </p:nvSpPr>
        <p:spPr/>
        <p:txBody>
          <a:bodyPr/>
          <a:lstStyle/>
          <a:p>
            <a:pPr eaLnBrk="1" hangingPunct="1"/>
            <a:r>
              <a:rPr lang="zh-CN" altLang="en-US"/>
              <a:t>一般的数据模型还需要向特定</a:t>
            </a:r>
            <a:r>
              <a:rPr lang="en-US" altLang="zh-CN"/>
              <a:t>DBMS</a:t>
            </a:r>
            <a:r>
              <a:rPr lang="zh-CN" altLang="en-US"/>
              <a:t>规定的模型进行转换。</a:t>
            </a:r>
            <a:endParaRPr lang="zh-CN" altLang="en-US"/>
          </a:p>
          <a:p>
            <a:pPr lvl="3" eaLnBrk="1" hangingPunct="1"/>
            <a:endParaRPr lang="zh-CN" altLang="en-US"/>
          </a:p>
          <a:p>
            <a:pPr eaLnBrk="1" hangingPunct="1"/>
            <a:r>
              <a:rPr lang="zh-CN" altLang="en-US"/>
              <a:t>转换的主要依据是所选用的</a:t>
            </a:r>
            <a:r>
              <a:rPr lang="en-US" altLang="zh-CN"/>
              <a:t>DBMS</a:t>
            </a:r>
            <a:r>
              <a:rPr lang="zh-CN" altLang="en-US"/>
              <a:t>的功能及限制。没有通用规则。</a:t>
            </a:r>
            <a:endParaRPr lang="zh-CN" altLang="en-US"/>
          </a:p>
          <a:p>
            <a:pPr lvl="4" eaLnBrk="1" hangingPunct="1"/>
            <a:endParaRPr lang="zh-CN" altLang="en-US"/>
          </a:p>
          <a:p>
            <a:pPr eaLnBrk="1" hangingPunct="1"/>
            <a:r>
              <a:rPr lang="zh-CN" altLang="en-US"/>
              <a:t>对于关系模型来说，这种转换通常都比较简单。</a:t>
            </a:r>
            <a:endParaRPr lang="zh-CN" altLang="en-US" sz="2800"/>
          </a:p>
        </p:txBody>
      </p:sp>
      <p:sp>
        <p:nvSpPr>
          <p:cNvPr id="4" name="日期占位符 3"/>
          <p:cNvSpPr>
            <a:spLocks noGrp="1"/>
          </p:cNvSpPr>
          <p:nvPr>
            <p:ph type="dt" sz="quarter" idx="10"/>
          </p:nvPr>
        </p:nvSpPr>
        <p:spPr/>
        <p:txBody>
          <a:bodyPr/>
          <a:lstStyle/>
          <a:p>
            <a:pPr>
              <a:defRPr/>
            </a:pPr>
            <a:fld id="{D3734F36-E1AE-4AF7-808D-FD6E6D0DF822}" type="datetime1">
              <a:rPr lang="zh-CN" altLang="en-US"/>
            </a:fld>
            <a:endParaRPr lang="en-US" altLang="zh-CN"/>
          </a:p>
        </p:txBody>
      </p:sp>
      <p:sp>
        <p:nvSpPr>
          <p:cNvPr id="1054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p:cNvSpPr>
          <p:nvPr>
            <p:ph type="title"/>
          </p:nvPr>
        </p:nvSpPr>
        <p:spPr/>
        <p:txBody>
          <a:bodyPr/>
          <a:lstStyle/>
          <a:p>
            <a:pPr eaLnBrk="1" hangingPunct="1"/>
            <a:r>
              <a:rPr lang="en-US" altLang="zh-CN"/>
              <a:t>7.4  </a:t>
            </a:r>
            <a:r>
              <a:rPr lang="zh-CN" altLang="en-US"/>
              <a:t>逻辑结构设计</a:t>
            </a:r>
            <a:endParaRPr lang="zh-CN" altLang="en-US"/>
          </a:p>
        </p:txBody>
      </p:sp>
      <p:sp>
        <p:nvSpPr>
          <p:cNvPr id="106499"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7.4.1  E-R</a:t>
            </a:r>
            <a:r>
              <a:rPr lang="zh-CN" altLang="en-US"/>
              <a:t>图向关系模型的转换</a:t>
            </a:r>
            <a:endParaRPr lang="zh-CN" altLang="en-US"/>
          </a:p>
          <a:p>
            <a:pPr eaLnBrk="1" hangingPunct="1">
              <a:lnSpc>
                <a:spcPct val="140000"/>
              </a:lnSpc>
              <a:buFont typeface="Wingdings" panose="05000000000000000000" pitchFamily="2" charset="2"/>
              <a:buNone/>
            </a:pPr>
            <a:r>
              <a:rPr lang="en-US" altLang="zh-CN"/>
              <a:t>7.4.2  </a:t>
            </a:r>
            <a:r>
              <a:rPr lang="zh-CN" altLang="en-US"/>
              <a:t>向特定</a:t>
            </a:r>
            <a:r>
              <a:rPr lang="en-US" altLang="zh-CN"/>
              <a:t>DBMS</a:t>
            </a:r>
            <a:r>
              <a:rPr lang="zh-CN" altLang="en-US"/>
              <a:t>规定的模型进行转换</a:t>
            </a:r>
            <a:endParaRPr lang="zh-CN" altLang="en-US"/>
          </a:p>
          <a:p>
            <a:pPr eaLnBrk="1" hangingPunct="1">
              <a:lnSpc>
                <a:spcPct val="140000"/>
              </a:lnSpc>
              <a:buFont typeface="Wingdings" panose="05000000000000000000" pitchFamily="2" charset="2"/>
              <a:buNone/>
            </a:pPr>
            <a:r>
              <a:rPr lang="en-US" altLang="zh-CN">
                <a:solidFill>
                  <a:schemeClr val="tx2"/>
                </a:solidFill>
              </a:rPr>
              <a:t>7.4.3  </a:t>
            </a:r>
            <a:r>
              <a:rPr lang="zh-CN" altLang="en-US">
                <a:solidFill>
                  <a:schemeClr val="tx2"/>
                </a:solidFill>
              </a:rPr>
              <a:t>数据模型的优化</a:t>
            </a:r>
            <a:endParaRPr lang="zh-CN" altLang="en-US">
              <a:solidFill>
                <a:schemeClr val="tx2"/>
              </a:solidFill>
            </a:endParaRPr>
          </a:p>
          <a:p>
            <a:pPr eaLnBrk="1" hangingPunct="1">
              <a:lnSpc>
                <a:spcPct val="140000"/>
              </a:lnSpc>
              <a:buFont typeface="Wingdings" panose="05000000000000000000" pitchFamily="2" charset="2"/>
              <a:buNone/>
            </a:pPr>
            <a:r>
              <a:rPr lang="en-US" altLang="zh-CN"/>
              <a:t>7.4.4  </a:t>
            </a:r>
            <a:r>
              <a:rPr lang="zh-CN" altLang="en-US"/>
              <a:t>设计用户子模式</a:t>
            </a:r>
            <a:endParaRPr lang="zh-CN" altLang="en-US"/>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5A758EB6-EF13-4161-9CAF-B3A75980851E}" type="datetime1">
              <a:rPr lang="zh-CN" altLang="en-US"/>
            </a:fld>
            <a:endParaRPr lang="en-US" altLang="zh-CN"/>
          </a:p>
        </p:txBody>
      </p:sp>
      <p:sp>
        <p:nvSpPr>
          <p:cNvPr id="1065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p:cNvSpPr>
          <p:nvPr>
            <p:ph type="title"/>
          </p:nvPr>
        </p:nvSpPr>
        <p:spPr/>
        <p:txBody>
          <a:bodyPr/>
          <a:lstStyle/>
          <a:p>
            <a:pPr eaLnBrk="1" hangingPunct="1"/>
            <a:r>
              <a:rPr lang="en-US" altLang="zh-CN"/>
              <a:t>7.4.3  </a:t>
            </a:r>
            <a:r>
              <a:rPr lang="zh-CN" altLang="en-US"/>
              <a:t>数据模型的优化</a:t>
            </a:r>
            <a:endParaRPr lang="zh-CN" altLang="en-US"/>
          </a:p>
        </p:txBody>
      </p:sp>
      <p:sp>
        <p:nvSpPr>
          <p:cNvPr id="561155" name="Rectangle 3"/>
          <p:cNvSpPr>
            <a:spLocks noGrp="1" noRot="1"/>
          </p:cNvSpPr>
          <p:nvPr>
            <p:ph idx="1"/>
          </p:nvPr>
        </p:nvSpPr>
        <p:spPr/>
        <p:txBody>
          <a:bodyPr/>
          <a:lstStyle/>
          <a:p>
            <a:pPr eaLnBrk="1" hangingPunct="1">
              <a:lnSpc>
                <a:spcPct val="90000"/>
              </a:lnSpc>
              <a:spcBef>
                <a:spcPct val="70000"/>
              </a:spcBef>
            </a:pPr>
            <a:r>
              <a:rPr lang="zh-CN" altLang="en-US"/>
              <a:t>数据库逻辑设计的结果不是唯一的。</a:t>
            </a:r>
            <a:endParaRPr lang="zh-CN" altLang="en-US"/>
          </a:p>
          <a:p>
            <a:pPr eaLnBrk="1" hangingPunct="1">
              <a:lnSpc>
                <a:spcPct val="90000"/>
              </a:lnSpc>
              <a:spcBef>
                <a:spcPct val="70000"/>
              </a:spcBef>
            </a:pPr>
            <a:r>
              <a:rPr lang="zh-CN" altLang="en-US"/>
              <a:t>得到初步数据模型后，还应该适当地修改、调整数据模型的结构，以进一步提高数据库应用系统的性能，这就是数据模型的优化。</a:t>
            </a:r>
            <a:endParaRPr lang="zh-CN" altLang="en-US"/>
          </a:p>
          <a:p>
            <a:pPr eaLnBrk="1" hangingPunct="1">
              <a:lnSpc>
                <a:spcPct val="90000"/>
              </a:lnSpc>
              <a:spcBef>
                <a:spcPct val="70000"/>
              </a:spcBef>
            </a:pPr>
            <a:r>
              <a:rPr lang="zh-CN" altLang="en-US"/>
              <a:t>关系数据模型的优化通常以规范化理论为指导。</a:t>
            </a:r>
            <a:endParaRPr lang="zh-CN" altLang="en-US"/>
          </a:p>
        </p:txBody>
      </p:sp>
      <p:sp>
        <p:nvSpPr>
          <p:cNvPr id="4" name="日期占位符 3"/>
          <p:cNvSpPr>
            <a:spLocks noGrp="1"/>
          </p:cNvSpPr>
          <p:nvPr>
            <p:ph type="dt" sz="quarter" idx="10"/>
          </p:nvPr>
        </p:nvSpPr>
        <p:spPr/>
        <p:txBody>
          <a:bodyPr/>
          <a:lstStyle/>
          <a:p>
            <a:pPr>
              <a:defRPr/>
            </a:pPr>
            <a:fld id="{CDA8A79D-CE04-40AB-9FF1-4A8E3942EC87}" type="datetime1">
              <a:rPr lang="zh-CN" altLang="en-US"/>
            </a:fld>
            <a:endParaRPr lang="en-US" altLang="zh-CN"/>
          </a:p>
        </p:txBody>
      </p:sp>
      <p:sp>
        <p:nvSpPr>
          <p:cNvPr id="1075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1155">
                                            <p:txEl>
                                              <p:pRg st="1" end="1"/>
                                            </p:txEl>
                                          </p:spTgt>
                                        </p:tgtEl>
                                        <p:attrNameLst>
                                          <p:attrName>style.visibility</p:attrName>
                                        </p:attrNameLst>
                                      </p:cBhvr>
                                      <p:to>
                                        <p:strVal val="visible"/>
                                      </p:to>
                                    </p:set>
                                    <p:animEffect transition="in" filter="blinds(horizontal)">
                                      <p:cBhvr>
                                        <p:cTn id="7" dur="500"/>
                                        <p:tgtEl>
                                          <p:spTgt spid="5611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1155">
                                            <p:txEl>
                                              <p:pRg st="2" end="2"/>
                                            </p:txEl>
                                          </p:spTgt>
                                        </p:tgtEl>
                                        <p:attrNameLst>
                                          <p:attrName>style.visibility</p:attrName>
                                        </p:attrNameLst>
                                      </p:cBhvr>
                                      <p:to>
                                        <p:strVal val="visible"/>
                                      </p:to>
                                    </p:set>
                                    <p:animEffect transition="in" filter="blinds(horizontal)">
                                      <p:cBhvr>
                                        <p:cTn id="12" dur="500"/>
                                        <p:tgtEl>
                                          <p:spTgt spid="5611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p:cNvSpPr>
          <p:nvPr>
            <p:ph type="title"/>
          </p:nvPr>
        </p:nvSpPr>
        <p:spPr/>
        <p:txBody>
          <a:bodyPr/>
          <a:lstStyle/>
          <a:p>
            <a:pPr eaLnBrk="1" hangingPunct="1"/>
            <a:r>
              <a:rPr lang="zh-CN" altLang="en-US"/>
              <a:t>数据模型的优化（续）</a:t>
            </a:r>
            <a:endParaRPr lang="zh-CN" altLang="en-US"/>
          </a:p>
        </p:txBody>
      </p:sp>
      <p:sp>
        <p:nvSpPr>
          <p:cNvPr id="108547" name="Rectangle 3"/>
          <p:cNvSpPr>
            <a:spLocks noGrp="1" noRot="1"/>
          </p:cNvSpPr>
          <p:nvPr>
            <p:ph idx="1"/>
          </p:nvPr>
        </p:nvSpPr>
        <p:spPr/>
        <p:txBody>
          <a:bodyPr/>
          <a:lstStyle/>
          <a:p>
            <a:pPr marL="609600" indent="-609600" eaLnBrk="1" hangingPunct="1">
              <a:lnSpc>
                <a:spcPct val="90000"/>
              </a:lnSpc>
            </a:pPr>
            <a:r>
              <a:rPr lang="zh-CN" altLang="en-US" sz="3600"/>
              <a:t>优化数据模型的方法</a:t>
            </a:r>
            <a:endParaRPr lang="zh-CN" altLang="en-US" sz="2800"/>
          </a:p>
          <a:p>
            <a:pPr marL="609600" indent="-609600" eaLnBrk="1" hangingPunct="1">
              <a:lnSpc>
                <a:spcPct val="90000"/>
              </a:lnSpc>
              <a:buFont typeface="Wingdings" panose="05000000000000000000" pitchFamily="2" charset="2"/>
              <a:buNone/>
            </a:pPr>
            <a:endParaRPr lang="zh-CN" altLang="en-US" sz="2800">
              <a:solidFill>
                <a:schemeClr val="accent2"/>
              </a:solidFill>
            </a:endParaRPr>
          </a:p>
          <a:p>
            <a:pPr marL="609600" indent="-609600" eaLnBrk="1" hangingPunct="1">
              <a:lnSpc>
                <a:spcPct val="90000"/>
              </a:lnSpc>
              <a:buFont typeface="Wingdings" panose="05000000000000000000" pitchFamily="2" charset="2"/>
              <a:buNone/>
            </a:pPr>
            <a:r>
              <a:rPr lang="zh-CN" altLang="en-US" sz="2800">
                <a:solidFill>
                  <a:schemeClr val="tx2"/>
                </a:solidFill>
              </a:rPr>
              <a:t>⒈ 确定数据依赖</a:t>
            </a:r>
            <a:endParaRPr lang="zh-CN" altLang="en-US" sz="2800">
              <a:solidFill>
                <a:schemeClr val="tx2"/>
              </a:solidFill>
            </a:endParaRPr>
          </a:p>
          <a:p>
            <a:pPr marL="990600" lvl="1" indent="-533400" eaLnBrk="1" hangingPunct="1">
              <a:lnSpc>
                <a:spcPct val="130000"/>
              </a:lnSpc>
            </a:pPr>
            <a:r>
              <a:rPr lang="zh-CN" altLang="en-US"/>
              <a:t>按需求分析阶段所得到的语义，分别写出每个关系模式内部各属性之间的数据依赖以及不同关系模式属性之间数据依赖。</a:t>
            </a:r>
            <a:endParaRPr lang="zh-CN" altLang="en-US"/>
          </a:p>
          <a:p>
            <a:pPr marL="609600" indent="-609600" eaLnBrk="1" hangingPunct="1">
              <a:spcBef>
                <a:spcPct val="60000"/>
              </a:spcBef>
              <a:buFont typeface="Wingdings" panose="05000000000000000000" pitchFamily="2" charset="2"/>
              <a:buNone/>
            </a:pPr>
            <a:r>
              <a:rPr lang="zh-CN" altLang="en-US" sz="2800"/>
              <a:t>	</a:t>
            </a:r>
            <a:endParaRPr lang="zh-CN" altLang="en-US" sz="2800"/>
          </a:p>
        </p:txBody>
      </p:sp>
      <p:sp>
        <p:nvSpPr>
          <p:cNvPr id="4" name="日期占位符 3"/>
          <p:cNvSpPr>
            <a:spLocks noGrp="1"/>
          </p:cNvSpPr>
          <p:nvPr>
            <p:ph type="dt" sz="quarter" idx="10"/>
          </p:nvPr>
        </p:nvSpPr>
        <p:spPr/>
        <p:txBody>
          <a:bodyPr/>
          <a:lstStyle/>
          <a:p>
            <a:pPr>
              <a:defRPr/>
            </a:pPr>
            <a:fld id="{355B08A2-A368-4FAF-B296-348D78CBB5DD}" type="datetime1">
              <a:rPr lang="zh-CN" altLang="en-US"/>
            </a:fld>
            <a:endParaRPr lang="en-US" altLang="zh-CN"/>
          </a:p>
        </p:txBody>
      </p:sp>
      <p:sp>
        <p:nvSpPr>
          <p:cNvPr id="1085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p:cNvSpPr>
          <p:nvPr>
            <p:ph type="title"/>
          </p:nvPr>
        </p:nvSpPr>
        <p:spPr/>
        <p:txBody>
          <a:bodyPr/>
          <a:lstStyle/>
          <a:p>
            <a:pPr eaLnBrk="1" hangingPunct="1"/>
            <a:r>
              <a:rPr lang="zh-CN" altLang="en-US"/>
              <a:t>数据模型的优化（续）</a:t>
            </a:r>
            <a:endParaRPr lang="zh-CN" altLang="en-US"/>
          </a:p>
        </p:txBody>
      </p:sp>
      <p:sp>
        <p:nvSpPr>
          <p:cNvPr id="109571" name="Rectangle 3"/>
          <p:cNvSpPr>
            <a:spLocks noGrp="1" noRot="1"/>
          </p:cNvSpPr>
          <p:nvPr>
            <p:ph idx="1"/>
          </p:nvPr>
        </p:nvSpPr>
        <p:spPr/>
        <p:txBody>
          <a:bodyPr/>
          <a:lstStyle/>
          <a:p>
            <a:pPr marL="609600" indent="-609600" eaLnBrk="1" hangingPunct="1">
              <a:lnSpc>
                <a:spcPct val="180000"/>
              </a:lnSpc>
              <a:buFont typeface="Wingdings" panose="05000000000000000000" pitchFamily="2" charset="2"/>
              <a:buNone/>
            </a:pPr>
            <a:r>
              <a:rPr lang="en-US" altLang="zh-CN" sz="2800">
                <a:solidFill>
                  <a:schemeClr val="tx2"/>
                </a:solidFill>
              </a:rPr>
              <a:t>⒉  </a:t>
            </a:r>
            <a:r>
              <a:rPr lang="zh-CN" altLang="en-US" sz="2800">
                <a:solidFill>
                  <a:schemeClr val="tx2"/>
                </a:solidFill>
              </a:rPr>
              <a:t>对于各个关系模式之间的数据依赖进行极小化处理，消除冗余的联系。</a:t>
            </a:r>
            <a:endParaRPr lang="zh-CN" altLang="en-US" sz="2800">
              <a:solidFill>
                <a:schemeClr val="tx2"/>
              </a:solidFill>
            </a:endParaRPr>
          </a:p>
          <a:p>
            <a:pPr marL="609600" indent="-609600" eaLnBrk="1" hangingPunct="1">
              <a:lnSpc>
                <a:spcPct val="180000"/>
              </a:lnSpc>
              <a:buFont typeface="Wingdings" panose="05000000000000000000" pitchFamily="2" charset="2"/>
              <a:buNone/>
            </a:pPr>
            <a:endParaRPr lang="en-US" altLang="zh-CN" sz="2800">
              <a:solidFill>
                <a:schemeClr val="tx2"/>
              </a:solidFill>
            </a:endParaRPr>
          </a:p>
        </p:txBody>
      </p:sp>
      <p:sp>
        <p:nvSpPr>
          <p:cNvPr id="4" name="日期占位符 3"/>
          <p:cNvSpPr>
            <a:spLocks noGrp="1"/>
          </p:cNvSpPr>
          <p:nvPr>
            <p:ph type="dt" sz="quarter" idx="10"/>
          </p:nvPr>
        </p:nvSpPr>
        <p:spPr/>
        <p:txBody>
          <a:bodyPr/>
          <a:lstStyle/>
          <a:p>
            <a:pPr>
              <a:defRPr/>
            </a:pPr>
            <a:fld id="{2460A600-3433-4714-A8D1-23770A501F81}" type="datetime1">
              <a:rPr lang="zh-CN" altLang="en-US"/>
            </a:fld>
            <a:endParaRPr lang="en-US" altLang="zh-CN"/>
          </a:p>
        </p:txBody>
      </p:sp>
      <p:sp>
        <p:nvSpPr>
          <p:cNvPr id="1095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p:cNvSpPr>
          <p:nvPr>
            <p:ph type="title"/>
          </p:nvPr>
        </p:nvSpPr>
        <p:spPr/>
        <p:txBody>
          <a:bodyPr/>
          <a:lstStyle/>
          <a:p>
            <a:pPr eaLnBrk="1" hangingPunct="1"/>
            <a:r>
              <a:rPr lang="zh-CN" altLang="en-US"/>
              <a:t>数据模型的优化（续）</a:t>
            </a:r>
            <a:endParaRPr lang="zh-CN" altLang="en-US"/>
          </a:p>
        </p:txBody>
      </p:sp>
      <p:sp>
        <p:nvSpPr>
          <p:cNvPr id="110595" name="Rectangle 3"/>
          <p:cNvSpPr>
            <a:spLocks noGrp="1" noRot="1"/>
          </p:cNvSpPr>
          <p:nvPr>
            <p:ph idx="1"/>
          </p:nvPr>
        </p:nvSpPr>
        <p:spPr/>
        <p:txBody>
          <a:bodyPr/>
          <a:lstStyle/>
          <a:p>
            <a:pPr marL="609600" indent="-609600" eaLnBrk="1" hangingPunct="1">
              <a:lnSpc>
                <a:spcPct val="130000"/>
              </a:lnSpc>
              <a:buFont typeface="Wingdings" panose="05000000000000000000" pitchFamily="2" charset="2"/>
              <a:buNone/>
            </a:pPr>
            <a:r>
              <a:rPr lang="en-US" altLang="zh-CN" sz="2800">
                <a:solidFill>
                  <a:schemeClr val="tx2"/>
                </a:solidFill>
              </a:rPr>
              <a:t>⒊  </a:t>
            </a:r>
            <a:r>
              <a:rPr lang="zh-CN" altLang="en-US" sz="2800">
                <a:solidFill>
                  <a:schemeClr val="tx2"/>
                </a:solidFill>
              </a:rPr>
              <a:t>按照数据依赖的理论对关系模式逐一进行分析，考查是否存在部分函数依赖、传递函数依赖、多值依赖等，确定各关系模式分别属于第几范式。</a:t>
            </a:r>
            <a:endParaRPr lang="zh-CN" altLang="en-US" sz="2800">
              <a:solidFill>
                <a:schemeClr val="tx2"/>
              </a:solidFill>
            </a:endParaRPr>
          </a:p>
          <a:p>
            <a:pPr marL="609600" indent="-609600" eaLnBrk="1" hangingPunct="1">
              <a:lnSpc>
                <a:spcPct val="130000"/>
              </a:lnSpc>
              <a:buFont typeface="Wingdings" panose="05000000000000000000" pitchFamily="2" charset="2"/>
              <a:buNone/>
            </a:pPr>
            <a:r>
              <a:rPr lang="zh-CN" altLang="en-US" sz="2800"/>
              <a:t>例如经过分析可知，课程关系模式属于</a:t>
            </a:r>
            <a:r>
              <a:rPr lang="en-US" altLang="zh-CN" sz="2800"/>
              <a:t>BC</a:t>
            </a:r>
            <a:r>
              <a:rPr lang="zh-CN" altLang="en-US" sz="2800"/>
              <a:t>范式。</a:t>
            </a:r>
            <a:endParaRPr lang="zh-CN" altLang="en-US" sz="2800"/>
          </a:p>
        </p:txBody>
      </p:sp>
      <p:sp>
        <p:nvSpPr>
          <p:cNvPr id="4" name="日期占位符 3"/>
          <p:cNvSpPr>
            <a:spLocks noGrp="1"/>
          </p:cNvSpPr>
          <p:nvPr>
            <p:ph type="dt" sz="quarter" idx="10"/>
          </p:nvPr>
        </p:nvSpPr>
        <p:spPr/>
        <p:txBody>
          <a:bodyPr/>
          <a:lstStyle/>
          <a:p>
            <a:pPr>
              <a:defRPr/>
            </a:pPr>
            <a:fld id="{2285FC7F-ED8D-48E4-A330-4447D2A8D701}" type="datetime1">
              <a:rPr lang="zh-CN" altLang="en-US"/>
            </a:fld>
            <a:endParaRPr lang="en-US" altLang="zh-CN"/>
          </a:p>
        </p:txBody>
      </p:sp>
      <p:sp>
        <p:nvSpPr>
          <p:cNvPr id="1105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p:cNvSpPr>
          <p:nvPr>
            <p:ph type="title"/>
          </p:nvPr>
        </p:nvSpPr>
        <p:spPr/>
        <p:txBody>
          <a:bodyPr/>
          <a:lstStyle/>
          <a:p>
            <a:pPr eaLnBrk="1" hangingPunct="1"/>
            <a:r>
              <a:rPr lang="zh-CN" altLang="en-US"/>
              <a:t>数据模型的优化（续）</a:t>
            </a:r>
            <a:endParaRPr lang="zh-CN" altLang="en-US"/>
          </a:p>
        </p:txBody>
      </p:sp>
      <p:sp>
        <p:nvSpPr>
          <p:cNvPr id="111619" name="Rectangle 3"/>
          <p:cNvSpPr>
            <a:spLocks noGrp="1" noRot="1"/>
          </p:cNvSpPr>
          <p:nvPr>
            <p:ph idx="1"/>
          </p:nvPr>
        </p:nvSpPr>
        <p:spPr/>
        <p:txBody>
          <a:bodyPr/>
          <a:lstStyle/>
          <a:p>
            <a:pPr marL="609600" indent="-609600" eaLnBrk="1" hangingPunct="1">
              <a:lnSpc>
                <a:spcPct val="160000"/>
              </a:lnSpc>
              <a:buFont typeface="Wingdings" panose="05000000000000000000" pitchFamily="2" charset="2"/>
              <a:buNone/>
            </a:pPr>
            <a:r>
              <a:rPr lang="en-US" altLang="zh-CN" sz="2800">
                <a:solidFill>
                  <a:schemeClr val="tx2"/>
                </a:solidFill>
              </a:rPr>
              <a:t>⒋   </a:t>
            </a:r>
            <a:r>
              <a:rPr lang="zh-CN" altLang="en-US" sz="2800">
                <a:solidFill>
                  <a:schemeClr val="tx2"/>
                </a:solidFill>
              </a:rPr>
              <a:t>按照需求分析阶段得到的各种应用对数据处理的要求，分析对于这样的应用环境这些模式是否合适，确定是否要对它们进行合并或分解。</a:t>
            </a:r>
            <a:endParaRPr lang="zh-CN" altLang="en-US" sz="2800">
              <a:solidFill>
                <a:schemeClr val="tx2"/>
              </a:solidFill>
            </a:endParaRPr>
          </a:p>
        </p:txBody>
      </p:sp>
      <p:sp>
        <p:nvSpPr>
          <p:cNvPr id="4" name="日期占位符 3"/>
          <p:cNvSpPr>
            <a:spLocks noGrp="1"/>
          </p:cNvSpPr>
          <p:nvPr>
            <p:ph type="dt" sz="quarter" idx="10"/>
          </p:nvPr>
        </p:nvSpPr>
        <p:spPr/>
        <p:txBody>
          <a:bodyPr/>
          <a:lstStyle/>
          <a:p>
            <a:pPr>
              <a:defRPr/>
            </a:pPr>
            <a:fld id="{55FDE9F7-FF90-4633-82C2-3C489979D21C}" type="datetime1">
              <a:rPr lang="zh-CN" altLang="en-US"/>
            </a:fld>
            <a:endParaRPr lang="en-US" altLang="zh-CN"/>
          </a:p>
        </p:txBody>
      </p:sp>
      <p:sp>
        <p:nvSpPr>
          <p:cNvPr id="1116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p:cNvSpPr>
          <p:nvPr>
            <p:ph type="title"/>
          </p:nvPr>
        </p:nvSpPr>
        <p:spPr/>
        <p:txBody>
          <a:bodyPr/>
          <a:lstStyle/>
          <a:p>
            <a:pPr eaLnBrk="1" hangingPunct="1"/>
            <a:r>
              <a:rPr lang="zh-CN" altLang="en-US"/>
              <a:t>数据模型的优化（续）</a:t>
            </a:r>
            <a:endParaRPr lang="zh-CN" altLang="en-US"/>
          </a:p>
        </p:txBody>
      </p:sp>
      <p:sp>
        <p:nvSpPr>
          <p:cNvPr id="4" name="日期占位符 3"/>
          <p:cNvSpPr>
            <a:spLocks noGrp="1"/>
          </p:cNvSpPr>
          <p:nvPr>
            <p:ph type="dt" sz="quarter" idx="10"/>
          </p:nvPr>
        </p:nvSpPr>
        <p:spPr/>
        <p:txBody>
          <a:bodyPr/>
          <a:lstStyle/>
          <a:p>
            <a:pPr>
              <a:defRPr/>
            </a:pPr>
            <a:fld id="{5DB11F37-6744-442C-85D6-6410B82472B5}" type="datetime1">
              <a:rPr lang="zh-CN" altLang="en-US"/>
            </a:fld>
            <a:endParaRPr lang="en-US" altLang="zh-CN"/>
          </a:p>
        </p:txBody>
      </p:sp>
      <p:sp>
        <p:nvSpPr>
          <p:cNvPr id="112644"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
        <p:nvSpPr>
          <p:cNvPr id="566276" name="Rectangle 4"/>
          <p:cNvSpPr>
            <a:spLocks noChangeArrowheads="1"/>
          </p:cNvSpPr>
          <p:nvPr/>
        </p:nvSpPr>
        <p:spPr bwMode="auto">
          <a:xfrm>
            <a:off x="468313" y="2133600"/>
            <a:ext cx="8137525"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eaLnBrk="1" hangingPunct="1">
              <a:lnSpc>
                <a:spcPct val="130000"/>
              </a:lnSpc>
            </a:pPr>
            <a:r>
              <a:rPr kumimoji="0" lang="zh-CN" altLang="en-US">
                <a:latin typeface="宋体" panose="02010600030101010101" pitchFamily="2" charset="-122"/>
              </a:rPr>
              <a:t>非</a:t>
            </a:r>
            <a:r>
              <a:rPr kumimoji="0" lang="en-US" altLang="zh-CN">
                <a:latin typeface="宋体" panose="02010600030101010101" pitchFamily="2" charset="-122"/>
              </a:rPr>
              <a:t>BCNF</a:t>
            </a:r>
            <a:r>
              <a:rPr kumimoji="0" lang="zh-CN" altLang="en-US">
                <a:latin typeface="宋体" panose="02010600030101010101" pitchFamily="2" charset="-122"/>
              </a:rPr>
              <a:t>的关系模式虽然从理论上分析会存在不同程度的更新异常，但如果在实际应用中对此关系模式只是查询，并不执行更新操作，则就不会产生实际影响。</a:t>
            </a:r>
            <a:endParaRPr kumimoji="0" lang="zh-CN" altLang="en-US">
              <a:latin typeface="宋体" panose="02010600030101010101" pitchFamily="2" charset="-122"/>
            </a:endParaRPr>
          </a:p>
          <a:p>
            <a:pPr lvl="2" eaLnBrk="1" hangingPunct="1">
              <a:lnSpc>
                <a:spcPct val="130000"/>
              </a:lnSpc>
            </a:pPr>
            <a:r>
              <a:rPr kumimoji="0" lang="zh-CN" altLang="en-US">
                <a:latin typeface="宋体" panose="02010600030101010101" pitchFamily="2" charset="-122"/>
              </a:rPr>
              <a:t>对于一个具体应用来说，到底规范化进行到什么程度，需要权衡响应时间和潜在问题两者的利弊才能决定。一般说来，第三范式就足够了。</a:t>
            </a:r>
            <a:endParaRPr kumimoji="0" lang="zh-CN" altLang="en-US">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6276">
                                            <p:txEl>
                                              <p:pRg st="0" end="0"/>
                                            </p:txEl>
                                          </p:spTgt>
                                        </p:tgtEl>
                                        <p:attrNameLst>
                                          <p:attrName>style.visibility</p:attrName>
                                        </p:attrNameLst>
                                      </p:cBhvr>
                                      <p:to>
                                        <p:strVal val="visible"/>
                                      </p:to>
                                    </p:set>
                                    <p:animEffect transition="in" filter="blinds(horizontal)">
                                      <p:cBhvr>
                                        <p:cTn id="7" dur="500"/>
                                        <p:tgtEl>
                                          <p:spTgt spid="5662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6276">
                                            <p:txEl>
                                              <p:pRg st="1" end="1"/>
                                            </p:txEl>
                                          </p:spTgt>
                                        </p:tgtEl>
                                        <p:attrNameLst>
                                          <p:attrName>style.visibility</p:attrName>
                                        </p:attrNameLst>
                                      </p:cBhvr>
                                      <p:to>
                                        <p:strVal val="visible"/>
                                      </p:to>
                                    </p:set>
                                    <p:animEffect transition="in" filter="blinds(horizontal)">
                                      <p:cBhvr>
                                        <p:cTn id="12" dur="500"/>
                                        <p:tgtEl>
                                          <p:spTgt spid="5662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p:cNvSpPr>
          <p:nvPr>
            <p:ph type="title"/>
          </p:nvPr>
        </p:nvSpPr>
        <p:spPr/>
        <p:txBody>
          <a:bodyPr/>
          <a:lstStyle/>
          <a:p>
            <a:pPr eaLnBrk="1" hangingPunct="1"/>
            <a:r>
              <a:rPr lang="zh-CN" altLang="en-US"/>
              <a:t>数据模型的优化（续）</a:t>
            </a:r>
            <a:endParaRPr lang="zh-CN" altLang="en-US"/>
          </a:p>
        </p:txBody>
      </p:sp>
      <p:sp>
        <p:nvSpPr>
          <p:cNvPr id="567299" name="Rectangle 3"/>
          <p:cNvSpPr>
            <a:spLocks noGrp="1" noRot="1" noChangeArrowheads="1"/>
          </p:cNvSpPr>
          <p:nvPr>
            <p:ph idx="1"/>
          </p:nvPr>
        </p:nvSpPr>
        <p:spPr>
          <a:xfrm>
            <a:off x="611188" y="1916113"/>
            <a:ext cx="8532812" cy="4114800"/>
          </a:xfrm>
        </p:spPr>
        <p:txBody>
          <a:bodyPr>
            <a:normAutofit lnSpcReduction="10000"/>
          </a:bodyPr>
          <a:lstStyle/>
          <a:p>
            <a:pPr marL="609600" indent="-609600" eaLnBrk="1" fontAlgn="auto" hangingPunct="1">
              <a:lnSpc>
                <a:spcPct val="110000"/>
              </a:lnSpc>
              <a:spcAft>
                <a:spcPts val="0"/>
              </a:spcAft>
              <a:buClr>
                <a:schemeClr val="accent3"/>
              </a:buClr>
              <a:buFont typeface="Wingdings" panose="05000000000000000000" pitchFamily="2" charset="2"/>
              <a:buNone/>
              <a:defRPr/>
            </a:pPr>
            <a:r>
              <a:rPr lang="zh-CN" altLang="en-US" sz="2800"/>
              <a:t>例：在关系模式</a:t>
            </a:r>
            <a:endParaRPr lang="zh-CN" altLang="en-US" sz="2800"/>
          </a:p>
          <a:p>
            <a:pPr marL="609600" indent="-609600" eaLnBrk="1" fontAlgn="auto" hangingPunct="1">
              <a:lnSpc>
                <a:spcPct val="110000"/>
              </a:lnSpc>
              <a:spcAft>
                <a:spcPts val="0"/>
              </a:spcAft>
              <a:buClr>
                <a:schemeClr val="accent3"/>
              </a:buClr>
              <a:buFont typeface="Wingdings" panose="05000000000000000000" pitchFamily="2" charset="2"/>
              <a:buNone/>
              <a:defRPr/>
            </a:pPr>
            <a:r>
              <a:rPr lang="zh-CN" altLang="en-US" sz="2800"/>
              <a:t>           学生成绩单</a:t>
            </a:r>
            <a:r>
              <a:rPr lang="en-US" altLang="zh-CN" sz="2800"/>
              <a:t>(</a:t>
            </a:r>
            <a:r>
              <a:rPr lang="zh-CN" altLang="en-US" sz="2800"/>
              <a:t>学号</a:t>
            </a:r>
            <a:r>
              <a:rPr lang="en-US" altLang="zh-CN" sz="2800"/>
              <a:t>,</a:t>
            </a:r>
            <a:r>
              <a:rPr lang="zh-CN" altLang="en-US" sz="2800"/>
              <a:t>英语</a:t>
            </a:r>
            <a:r>
              <a:rPr lang="en-US" altLang="zh-CN" sz="2800"/>
              <a:t>,</a:t>
            </a:r>
            <a:r>
              <a:rPr lang="zh-CN" altLang="en-US" sz="2800"/>
              <a:t>数学</a:t>
            </a:r>
            <a:r>
              <a:rPr lang="en-US" altLang="zh-CN" sz="2800"/>
              <a:t>,</a:t>
            </a:r>
            <a:r>
              <a:rPr lang="zh-CN" altLang="en-US" sz="2800"/>
              <a:t>语文</a:t>
            </a:r>
            <a:r>
              <a:rPr lang="en-US" altLang="zh-CN" sz="2800"/>
              <a:t>,</a:t>
            </a:r>
            <a:r>
              <a:rPr lang="zh-CN" altLang="en-US" sz="2800"/>
              <a:t>平均成绩</a:t>
            </a:r>
            <a:r>
              <a:rPr lang="en-US" altLang="zh-CN" sz="2800"/>
              <a:t>) </a:t>
            </a:r>
            <a:endParaRPr lang="en-US" altLang="zh-CN" sz="2800"/>
          </a:p>
          <a:p>
            <a:pPr marL="609600" indent="-609600" eaLnBrk="1" fontAlgn="auto" hangingPunct="1">
              <a:lnSpc>
                <a:spcPct val="110000"/>
              </a:lnSpc>
              <a:spcAft>
                <a:spcPts val="0"/>
              </a:spcAft>
              <a:buClr>
                <a:schemeClr val="accent3"/>
              </a:buClr>
              <a:buFont typeface="Wingdings" panose="05000000000000000000" pitchFamily="2" charset="2"/>
              <a:buNone/>
              <a:defRPr/>
            </a:pPr>
            <a:r>
              <a:rPr lang="en-US" altLang="zh-CN" sz="2800"/>
              <a:t> </a:t>
            </a:r>
            <a:r>
              <a:rPr lang="zh-CN" altLang="en-US" sz="2800"/>
              <a:t>中存在下列函数依赖：</a:t>
            </a:r>
            <a:endParaRPr lang="zh-CN" altLang="en-US" sz="2800"/>
          </a:p>
          <a:p>
            <a:pPr marL="609600" indent="-609600" eaLnBrk="1" fontAlgn="auto" hangingPunct="1">
              <a:lnSpc>
                <a:spcPct val="110000"/>
              </a:lnSpc>
              <a:spcAft>
                <a:spcPts val="0"/>
              </a:spcAft>
              <a:buClr>
                <a:schemeClr val="accent3"/>
              </a:buClr>
              <a:buFont typeface="Wingdings" panose="05000000000000000000" pitchFamily="2" charset="2"/>
              <a:buNone/>
              <a:defRPr/>
            </a:pPr>
            <a:r>
              <a:rPr lang="zh-CN" altLang="en-US" sz="2800"/>
              <a:t>　        学号→英语</a:t>
            </a:r>
            <a:endParaRPr lang="zh-CN" altLang="en-US" sz="2800"/>
          </a:p>
          <a:p>
            <a:pPr marL="609600" indent="-609600" eaLnBrk="1" fontAlgn="auto" hangingPunct="1">
              <a:lnSpc>
                <a:spcPct val="110000"/>
              </a:lnSpc>
              <a:spcAft>
                <a:spcPts val="0"/>
              </a:spcAft>
              <a:buClr>
                <a:schemeClr val="accent3"/>
              </a:buClr>
              <a:buFont typeface="Wingdings" panose="05000000000000000000" pitchFamily="2" charset="2"/>
              <a:buNone/>
              <a:defRPr/>
            </a:pPr>
            <a:r>
              <a:rPr lang="zh-CN" altLang="en-US" sz="2800"/>
              <a:t>　        学号→数学</a:t>
            </a:r>
            <a:endParaRPr lang="zh-CN" altLang="en-US" sz="2800"/>
          </a:p>
          <a:p>
            <a:pPr marL="609600" indent="-609600" eaLnBrk="1" fontAlgn="auto" hangingPunct="1">
              <a:lnSpc>
                <a:spcPct val="110000"/>
              </a:lnSpc>
              <a:spcAft>
                <a:spcPts val="0"/>
              </a:spcAft>
              <a:buClr>
                <a:schemeClr val="accent3"/>
              </a:buClr>
              <a:buFont typeface="Wingdings" panose="05000000000000000000" pitchFamily="2" charset="2"/>
              <a:buNone/>
              <a:defRPr/>
            </a:pPr>
            <a:r>
              <a:rPr lang="zh-CN" altLang="en-US" sz="2800"/>
              <a:t>　        学号→语文</a:t>
            </a:r>
            <a:endParaRPr lang="zh-CN" altLang="en-US" sz="2800"/>
          </a:p>
          <a:p>
            <a:pPr marL="609600" indent="-609600" eaLnBrk="1" fontAlgn="auto" hangingPunct="1">
              <a:lnSpc>
                <a:spcPct val="110000"/>
              </a:lnSpc>
              <a:spcAft>
                <a:spcPts val="0"/>
              </a:spcAft>
              <a:buClr>
                <a:schemeClr val="accent3"/>
              </a:buClr>
              <a:buFont typeface="Wingdings" panose="05000000000000000000" pitchFamily="2" charset="2"/>
              <a:buNone/>
              <a:defRPr/>
            </a:pPr>
            <a:r>
              <a:rPr lang="zh-CN" altLang="en-US" sz="2800"/>
              <a:t>　        学号→平均成绩</a:t>
            </a:r>
            <a:endParaRPr lang="zh-CN" altLang="en-US" sz="2800"/>
          </a:p>
          <a:p>
            <a:pPr marL="609600" indent="-609600" eaLnBrk="1" fontAlgn="auto" hangingPunct="1">
              <a:lnSpc>
                <a:spcPct val="110000"/>
              </a:lnSpc>
              <a:spcAft>
                <a:spcPts val="0"/>
              </a:spcAft>
              <a:buClr>
                <a:schemeClr val="accent3"/>
              </a:buClr>
              <a:buFont typeface="Wingdings" panose="05000000000000000000" pitchFamily="2" charset="2"/>
              <a:buNone/>
              <a:defRPr/>
            </a:pPr>
            <a:r>
              <a:rPr lang="zh-CN" altLang="en-US" sz="2800"/>
              <a:t>	     </a:t>
            </a:r>
            <a:r>
              <a:rPr lang="en-US" altLang="zh-CN" sz="2800"/>
              <a:t>(</a:t>
            </a:r>
            <a:r>
              <a:rPr lang="zh-CN" altLang="en-US" sz="2800"/>
              <a:t>英语</a:t>
            </a:r>
            <a:r>
              <a:rPr lang="en-US" altLang="zh-CN" sz="2800"/>
              <a:t>, </a:t>
            </a:r>
            <a:r>
              <a:rPr lang="zh-CN" altLang="en-US" sz="2800"/>
              <a:t>数学</a:t>
            </a:r>
            <a:r>
              <a:rPr lang="en-US" altLang="zh-CN" sz="2800"/>
              <a:t>, </a:t>
            </a:r>
            <a:r>
              <a:rPr lang="zh-CN" altLang="en-US" sz="2800"/>
              <a:t>语文</a:t>
            </a:r>
            <a:r>
              <a:rPr lang="en-US" altLang="zh-CN" sz="2800"/>
              <a:t>)→</a:t>
            </a:r>
            <a:r>
              <a:rPr lang="zh-CN" altLang="en-US" sz="2800"/>
              <a:t>平均成绩</a:t>
            </a:r>
            <a:endParaRPr lang="zh-CN" altLang="en-US" sz="2800"/>
          </a:p>
        </p:txBody>
      </p:sp>
      <p:sp>
        <p:nvSpPr>
          <p:cNvPr id="4" name="日期占位符 3"/>
          <p:cNvSpPr>
            <a:spLocks noGrp="1"/>
          </p:cNvSpPr>
          <p:nvPr>
            <p:ph type="dt" sz="quarter" idx="10"/>
          </p:nvPr>
        </p:nvSpPr>
        <p:spPr/>
        <p:txBody>
          <a:bodyPr/>
          <a:lstStyle/>
          <a:p>
            <a:pPr>
              <a:defRPr/>
            </a:pPr>
            <a:fld id="{C0A98B24-81C6-4164-8030-0D65F408ABC8}" type="datetime1">
              <a:rPr lang="zh-CN" altLang="en-US"/>
            </a:fld>
            <a:endParaRPr lang="en-US" altLang="zh-CN"/>
          </a:p>
        </p:txBody>
      </p:sp>
      <p:sp>
        <p:nvSpPr>
          <p:cNvPr id="1136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p:cNvSpPr>
          <p:nvPr>
            <p:ph type="title"/>
          </p:nvPr>
        </p:nvSpPr>
        <p:spPr/>
        <p:txBody>
          <a:bodyPr/>
          <a:lstStyle/>
          <a:p>
            <a:pPr eaLnBrk="1" hangingPunct="1"/>
            <a:r>
              <a:rPr lang="zh-CN" altLang="en-US"/>
              <a:t>三级模式与二级映象</a:t>
            </a:r>
            <a:endParaRPr lang="zh-CN" altLang="en-US"/>
          </a:p>
        </p:txBody>
      </p:sp>
      <p:sp>
        <p:nvSpPr>
          <p:cNvPr id="120835" name="Rectangle 3"/>
          <p:cNvSpPr>
            <a:spLocks noGrp="1"/>
          </p:cNvSpPr>
          <p:nvPr>
            <p:ph idx="1"/>
          </p:nvPr>
        </p:nvSpPr>
        <p:spPr>
          <a:xfrm>
            <a:off x="428625" y="2571750"/>
            <a:ext cx="8229600" cy="3708400"/>
          </a:xfrm>
        </p:spPr>
        <p:txBody>
          <a:bodyPr/>
          <a:lstStyle/>
          <a:p>
            <a:pPr algn="just" eaLnBrk="1" hangingPunct="1"/>
            <a:r>
              <a:rPr lang="zh-CN" altLang="en-US"/>
              <a:t>三级模式是对数据的三个抽象级别</a:t>
            </a:r>
            <a:endParaRPr lang="zh-CN" altLang="en-US"/>
          </a:p>
          <a:p>
            <a:pPr algn="just" eaLnBrk="1" hangingPunct="1"/>
            <a:endParaRPr lang="zh-CN" altLang="en-US"/>
          </a:p>
          <a:p>
            <a:pPr algn="just" eaLnBrk="1" hangingPunct="1">
              <a:lnSpc>
                <a:spcPct val="130000"/>
              </a:lnSpc>
            </a:pPr>
            <a:r>
              <a:rPr lang="zh-CN" altLang="en-US"/>
              <a:t>二级映象在</a:t>
            </a:r>
            <a:r>
              <a:rPr lang="en-US" altLang="zh-CN"/>
              <a:t>DBMS</a:t>
            </a:r>
            <a:r>
              <a:rPr lang="zh-CN" altLang="en-US"/>
              <a:t>内部实现这三个抽象层次的联系和转换</a:t>
            </a:r>
            <a:endParaRPr lang="zh-CN" altLang="en-US" b="1"/>
          </a:p>
          <a:p>
            <a:pPr eaLnBrk="1" hangingPunct="1"/>
            <a:endParaRPr lang="en-US" altLang="zh-CN"/>
          </a:p>
        </p:txBody>
      </p:sp>
      <p:sp>
        <p:nvSpPr>
          <p:cNvPr id="12083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B04B04B7-ED8D-41F3-A5A5-5751BCBCBFDD}"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p:cNvSpPr>
          <p:nvPr>
            <p:ph type="title"/>
          </p:nvPr>
        </p:nvSpPr>
        <p:spPr/>
        <p:txBody>
          <a:bodyPr/>
          <a:lstStyle/>
          <a:p>
            <a:pPr eaLnBrk="1" hangingPunct="1"/>
            <a:r>
              <a:rPr lang="zh-CN" altLang="en-US"/>
              <a:t>数据模型的优化（续）</a:t>
            </a:r>
            <a:endParaRPr lang="zh-CN" altLang="en-US"/>
          </a:p>
        </p:txBody>
      </p:sp>
      <p:sp>
        <p:nvSpPr>
          <p:cNvPr id="568323" name="Rectangle 3"/>
          <p:cNvSpPr>
            <a:spLocks noGrp="1" noRot="1" noChangeArrowheads="1"/>
          </p:cNvSpPr>
          <p:nvPr>
            <p:ph idx="1"/>
          </p:nvPr>
        </p:nvSpPr>
        <p:spPr>
          <a:xfrm>
            <a:off x="684213" y="2133600"/>
            <a:ext cx="7772400" cy="3825875"/>
          </a:xfrm>
        </p:spPr>
        <p:txBody>
          <a:bodyPr>
            <a:normAutofit lnSpcReduction="10000"/>
          </a:bodyPr>
          <a:lstStyle/>
          <a:p>
            <a:pPr marL="609600" indent="-609600" eaLnBrk="1" fontAlgn="auto" hangingPunct="1">
              <a:lnSpc>
                <a:spcPct val="110000"/>
              </a:lnSpc>
              <a:spcAft>
                <a:spcPts val="0"/>
              </a:spcAft>
              <a:buClr>
                <a:schemeClr val="accent3"/>
              </a:buClr>
              <a:buFont typeface="Wingdings" panose="05000000000000000000" pitchFamily="2" charset="2"/>
              <a:buNone/>
              <a:defRPr/>
            </a:pPr>
            <a:r>
              <a:rPr lang="en-US" altLang="zh-CN" sz="2800"/>
              <a:t>      </a:t>
            </a:r>
            <a:r>
              <a:rPr lang="zh-CN" altLang="en-US" sz="2800"/>
              <a:t>显然有：</a:t>
            </a:r>
            <a:endParaRPr lang="zh-CN" altLang="en-US" sz="2800"/>
          </a:p>
          <a:p>
            <a:pPr marL="609600" indent="-609600" eaLnBrk="1" fontAlgn="auto" hangingPunct="1">
              <a:lnSpc>
                <a:spcPct val="110000"/>
              </a:lnSpc>
              <a:spcAft>
                <a:spcPts val="0"/>
              </a:spcAft>
              <a:buClr>
                <a:schemeClr val="accent3"/>
              </a:buClr>
              <a:buFont typeface="Wingdings" panose="05000000000000000000" pitchFamily="2" charset="2"/>
              <a:buNone/>
              <a:defRPr/>
            </a:pPr>
            <a:r>
              <a:rPr lang="zh-CN" altLang="en-US" sz="2800"/>
              <a:t>              学号→</a:t>
            </a:r>
            <a:r>
              <a:rPr lang="en-US" altLang="zh-CN" sz="2800"/>
              <a:t>(</a:t>
            </a:r>
            <a:r>
              <a:rPr lang="zh-CN" altLang="en-US" sz="2800"/>
              <a:t>英语</a:t>
            </a:r>
            <a:r>
              <a:rPr lang="en-US" altLang="zh-CN" sz="2800"/>
              <a:t>,</a:t>
            </a:r>
            <a:r>
              <a:rPr lang="zh-CN" altLang="en-US" sz="2800"/>
              <a:t>数学</a:t>
            </a:r>
            <a:r>
              <a:rPr lang="en-US" altLang="zh-CN" sz="2800"/>
              <a:t>,</a:t>
            </a:r>
            <a:r>
              <a:rPr lang="zh-CN" altLang="en-US" sz="2800"/>
              <a:t>语文</a:t>
            </a:r>
            <a:r>
              <a:rPr lang="en-US" altLang="zh-CN" sz="2800"/>
              <a:t>)</a:t>
            </a:r>
            <a:endParaRPr lang="en-US" altLang="zh-CN" sz="2800"/>
          </a:p>
          <a:p>
            <a:pPr marL="609600" indent="-609600" eaLnBrk="1" fontAlgn="auto" hangingPunct="1">
              <a:lnSpc>
                <a:spcPct val="110000"/>
              </a:lnSpc>
              <a:spcAft>
                <a:spcPts val="0"/>
              </a:spcAft>
              <a:buClr>
                <a:schemeClr val="accent3"/>
              </a:buClr>
              <a:buFont typeface="Wingdings" panose="05000000000000000000" pitchFamily="2" charset="2"/>
              <a:buNone/>
              <a:defRPr/>
            </a:pPr>
            <a:r>
              <a:rPr lang="en-US" altLang="zh-CN" sz="2800"/>
              <a:t>	</a:t>
            </a:r>
            <a:r>
              <a:rPr lang="zh-CN" altLang="en-US" sz="2800"/>
              <a:t>因此该关系模式中存在传递函数信赖，是</a:t>
            </a:r>
            <a:r>
              <a:rPr lang="en-US" altLang="zh-CN" sz="2800"/>
              <a:t>2NF</a:t>
            </a:r>
            <a:r>
              <a:rPr lang="zh-CN" altLang="en-US" sz="2800"/>
              <a:t>关系。</a:t>
            </a:r>
            <a:endParaRPr lang="zh-CN" altLang="en-US" sz="2800"/>
          </a:p>
          <a:p>
            <a:pPr marL="609600" indent="-609600" eaLnBrk="1" fontAlgn="auto" hangingPunct="1">
              <a:lnSpc>
                <a:spcPct val="110000"/>
              </a:lnSpc>
              <a:spcAft>
                <a:spcPts val="0"/>
              </a:spcAft>
              <a:buClr>
                <a:schemeClr val="accent3"/>
              </a:buClr>
              <a:buFont typeface="Wingdings" panose="05000000000000000000" pitchFamily="2" charset="2"/>
              <a:buNone/>
              <a:defRPr/>
            </a:pPr>
            <a:r>
              <a:rPr lang="zh-CN" altLang="en-US" sz="2800"/>
              <a:t>       虽然平均成绩可以由其他属性推算出来，但如果应用中需要经常查询学生的平均成绩，为提高效率，我们仍然可保留该冗余数据，对关系模式不再做进一步分解。</a:t>
            </a:r>
            <a:endParaRPr lang="zh-CN" altLang="en-US" sz="2800"/>
          </a:p>
        </p:txBody>
      </p:sp>
      <p:sp>
        <p:nvSpPr>
          <p:cNvPr id="4" name="日期占位符 3"/>
          <p:cNvSpPr>
            <a:spLocks noGrp="1"/>
          </p:cNvSpPr>
          <p:nvPr>
            <p:ph type="dt" sz="quarter" idx="10"/>
          </p:nvPr>
        </p:nvSpPr>
        <p:spPr/>
        <p:txBody>
          <a:bodyPr/>
          <a:lstStyle/>
          <a:p>
            <a:pPr>
              <a:defRPr/>
            </a:pPr>
            <a:fld id="{A92FCA9C-CFAA-43A1-8E0C-4727A8D0D397}" type="datetime1">
              <a:rPr lang="zh-CN" altLang="en-US"/>
            </a:fld>
            <a:endParaRPr lang="en-US" altLang="zh-CN"/>
          </a:p>
        </p:txBody>
      </p:sp>
      <p:sp>
        <p:nvSpPr>
          <p:cNvPr id="1146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p:cNvSpPr>
          <p:nvPr>
            <p:ph type="title"/>
          </p:nvPr>
        </p:nvSpPr>
        <p:spPr/>
        <p:txBody>
          <a:bodyPr/>
          <a:lstStyle/>
          <a:p>
            <a:pPr eaLnBrk="1" hangingPunct="1"/>
            <a:r>
              <a:rPr lang="zh-CN" altLang="en-US"/>
              <a:t>数据模型的优化（续）</a:t>
            </a:r>
            <a:endParaRPr lang="zh-CN" altLang="en-US"/>
          </a:p>
        </p:txBody>
      </p:sp>
      <p:sp>
        <p:nvSpPr>
          <p:cNvPr id="115715" name="Rectangle 3"/>
          <p:cNvSpPr>
            <a:spLocks noGrp="1" noRot="1"/>
          </p:cNvSpPr>
          <p:nvPr>
            <p:ph idx="1"/>
          </p:nvPr>
        </p:nvSpPr>
        <p:spPr/>
        <p:txBody>
          <a:bodyPr/>
          <a:lstStyle/>
          <a:p>
            <a:pPr marL="609600" indent="-609600" eaLnBrk="1" hangingPunct="1">
              <a:lnSpc>
                <a:spcPct val="120000"/>
              </a:lnSpc>
              <a:buFont typeface="Wingdings" panose="05000000000000000000" pitchFamily="2" charset="2"/>
              <a:buNone/>
            </a:pPr>
            <a:r>
              <a:rPr lang="en-US" altLang="zh-CN" sz="2800">
                <a:solidFill>
                  <a:schemeClr val="tx2"/>
                </a:solidFill>
              </a:rPr>
              <a:t>⒌  </a:t>
            </a:r>
            <a:r>
              <a:rPr lang="zh-CN" altLang="en-US" sz="2800">
                <a:solidFill>
                  <a:schemeClr val="tx2"/>
                </a:solidFill>
              </a:rPr>
              <a:t>按照需求分析阶段得到的各种应用对数据处理的要求，对关系模式进行必要的分解或合并，以提高数据操作的效率和存储空间的利用率</a:t>
            </a:r>
            <a:endParaRPr lang="zh-CN" altLang="en-US">
              <a:solidFill>
                <a:schemeClr val="tx2"/>
              </a:solidFill>
            </a:endParaRPr>
          </a:p>
          <a:p>
            <a:pPr marL="990600" lvl="1" indent="-533400" eaLnBrk="1" hangingPunct="1">
              <a:lnSpc>
                <a:spcPct val="120000"/>
              </a:lnSpc>
              <a:spcBef>
                <a:spcPct val="70000"/>
              </a:spcBef>
            </a:pPr>
            <a:r>
              <a:rPr lang="zh-CN" altLang="en-US"/>
              <a:t>常用分解方法</a:t>
            </a:r>
            <a:endParaRPr lang="zh-CN" altLang="en-US"/>
          </a:p>
          <a:p>
            <a:pPr marL="1371600" lvl="2" indent="-457200" eaLnBrk="1" hangingPunct="1">
              <a:lnSpc>
                <a:spcPct val="120000"/>
              </a:lnSpc>
            </a:pPr>
            <a:r>
              <a:rPr lang="zh-CN" altLang="en-US" sz="2800"/>
              <a:t>水平分解</a:t>
            </a:r>
            <a:endParaRPr lang="zh-CN" altLang="en-US" sz="2800"/>
          </a:p>
          <a:p>
            <a:pPr marL="1371600" lvl="2" indent="-457200" eaLnBrk="1" hangingPunct="1">
              <a:lnSpc>
                <a:spcPct val="120000"/>
              </a:lnSpc>
            </a:pPr>
            <a:r>
              <a:rPr lang="zh-CN" altLang="en-US" sz="2800"/>
              <a:t>垂直分解</a:t>
            </a:r>
            <a:endParaRPr lang="zh-CN" altLang="en-US" sz="2800"/>
          </a:p>
        </p:txBody>
      </p:sp>
      <p:sp>
        <p:nvSpPr>
          <p:cNvPr id="4" name="日期占位符 3"/>
          <p:cNvSpPr>
            <a:spLocks noGrp="1"/>
          </p:cNvSpPr>
          <p:nvPr>
            <p:ph type="dt" sz="quarter" idx="10"/>
          </p:nvPr>
        </p:nvSpPr>
        <p:spPr/>
        <p:txBody>
          <a:bodyPr/>
          <a:lstStyle/>
          <a:p>
            <a:pPr>
              <a:defRPr/>
            </a:pPr>
            <a:fld id="{C5FEC7DE-DFC7-419D-914B-565FB5CA1519}" type="datetime1">
              <a:rPr lang="zh-CN" altLang="en-US"/>
            </a:fld>
            <a:endParaRPr lang="en-US" altLang="zh-CN"/>
          </a:p>
        </p:txBody>
      </p:sp>
      <p:sp>
        <p:nvSpPr>
          <p:cNvPr id="1157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p:cNvSpPr>
          <p:nvPr>
            <p:ph type="title"/>
          </p:nvPr>
        </p:nvSpPr>
        <p:spPr/>
        <p:txBody>
          <a:bodyPr/>
          <a:lstStyle/>
          <a:p>
            <a:pPr eaLnBrk="1" hangingPunct="1"/>
            <a:r>
              <a:rPr lang="en-US" altLang="zh-CN"/>
              <a:t>7.4  </a:t>
            </a:r>
            <a:r>
              <a:rPr lang="zh-CN" altLang="en-US"/>
              <a:t>逻辑结构设计</a:t>
            </a:r>
            <a:endParaRPr lang="zh-CN" altLang="en-US"/>
          </a:p>
        </p:txBody>
      </p:sp>
      <p:sp>
        <p:nvSpPr>
          <p:cNvPr id="116739"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7.4.1  E-R</a:t>
            </a:r>
            <a:r>
              <a:rPr lang="zh-CN" altLang="en-US"/>
              <a:t>图向关系模型的转换</a:t>
            </a:r>
            <a:endParaRPr lang="zh-CN" altLang="en-US"/>
          </a:p>
          <a:p>
            <a:pPr eaLnBrk="1" hangingPunct="1">
              <a:lnSpc>
                <a:spcPct val="140000"/>
              </a:lnSpc>
              <a:buFont typeface="Wingdings" panose="05000000000000000000" pitchFamily="2" charset="2"/>
              <a:buNone/>
            </a:pPr>
            <a:r>
              <a:rPr lang="en-US" altLang="zh-CN"/>
              <a:t>7.4.2  </a:t>
            </a:r>
            <a:r>
              <a:rPr lang="zh-CN" altLang="en-US"/>
              <a:t>向特定</a:t>
            </a:r>
            <a:r>
              <a:rPr lang="en-US" altLang="zh-CN"/>
              <a:t>DBMS</a:t>
            </a:r>
            <a:r>
              <a:rPr lang="zh-CN" altLang="en-US"/>
              <a:t>规定的模型进行转换</a:t>
            </a:r>
            <a:endParaRPr lang="zh-CN" altLang="en-US"/>
          </a:p>
          <a:p>
            <a:pPr eaLnBrk="1" hangingPunct="1">
              <a:lnSpc>
                <a:spcPct val="140000"/>
              </a:lnSpc>
              <a:buFont typeface="Wingdings" panose="05000000000000000000" pitchFamily="2" charset="2"/>
              <a:buNone/>
            </a:pPr>
            <a:r>
              <a:rPr lang="en-US" altLang="zh-CN"/>
              <a:t>7.4.3  </a:t>
            </a:r>
            <a:r>
              <a:rPr lang="zh-CN" altLang="en-US"/>
              <a:t>数据模型的优化</a:t>
            </a:r>
            <a:endParaRPr lang="zh-CN" altLang="en-US"/>
          </a:p>
          <a:p>
            <a:pPr eaLnBrk="1" hangingPunct="1">
              <a:lnSpc>
                <a:spcPct val="140000"/>
              </a:lnSpc>
              <a:buFont typeface="Wingdings" panose="05000000000000000000" pitchFamily="2" charset="2"/>
              <a:buNone/>
            </a:pPr>
            <a:r>
              <a:rPr lang="en-US" altLang="zh-CN">
                <a:solidFill>
                  <a:schemeClr val="tx2"/>
                </a:solidFill>
              </a:rPr>
              <a:t>7.4.4  </a:t>
            </a:r>
            <a:r>
              <a:rPr lang="zh-CN" altLang="en-US">
                <a:solidFill>
                  <a:schemeClr val="tx2"/>
                </a:solidFill>
              </a:rPr>
              <a:t>设计用户子模式</a:t>
            </a:r>
            <a:endParaRPr lang="zh-CN" altLang="en-US">
              <a:solidFill>
                <a:schemeClr val="tx2"/>
              </a:solidFill>
            </a:endParaRPr>
          </a:p>
          <a:p>
            <a:pPr eaLnBrk="1" hangingPunct="1">
              <a:buFont typeface="Wingdings" panose="05000000000000000000" pitchFamily="2" charset="2"/>
              <a:buNone/>
            </a:pPr>
            <a:endParaRPr lang="en-US" altLang="zh-CN">
              <a:solidFill>
                <a:schemeClr val="tx2"/>
              </a:solidFill>
            </a:endParaRPr>
          </a:p>
        </p:txBody>
      </p:sp>
      <p:sp>
        <p:nvSpPr>
          <p:cNvPr id="4" name="日期占位符 3"/>
          <p:cNvSpPr>
            <a:spLocks noGrp="1"/>
          </p:cNvSpPr>
          <p:nvPr>
            <p:ph type="dt" sz="quarter" idx="10"/>
          </p:nvPr>
        </p:nvSpPr>
        <p:spPr/>
        <p:txBody>
          <a:bodyPr/>
          <a:lstStyle/>
          <a:p>
            <a:pPr>
              <a:defRPr/>
            </a:pPr>
            <a:fld id="{99EE82D5-E313-4930-BF5C-3A455EC1158A}" type="datetime1">
              <a:rPr lang="zh-CN" altLang="en-US"/>
            </a:fld>
            <a:endParaRPr lang="en-US" altLang="zh-CN"/>
          </a:p>
        </p:txBody>
      </p:sp>
      <p:sp>
        <p:nvSpPr>
          <p:cNvPr id="1167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p:cNvSpPr>
          <p:nvPr>
            <p:ph type="title"/>
          </p:nvPr>
        </p:nvSpPr>
        <p:spPr/>
        <p:txBody>
          <a:bodyPr/>
          <a:lstStyle/>
          <a:p>
            <a:pPr eaLnBrk="1" hangingPunct="1"/>
            <a:r>
              <a:rPr lang="en-US" altLang="zh-CN"/>
              <a:t>7.4.4  </a:t>
            </a:r>
            <a:r>
              <a:rPr lang="zh-CN" altLang="en-US"/>
              <a:t>设计用户子模式</a:t>
            </a:r>
            <a:endParaRPr lang="zh-CN" altLang="en-US"/>
          </a:p>
        </p:txBody>
      </p:sp>
      <p:sp>
        <p:nvSpPr>
          <p:cNvPr id="117763" name="Rectangle 3"/>
          <p:cNvSpPr>
            <a:spLocks noGrp="1" noRot="1"/>
          </p:cNvSpPr>
          <p:nvPr>
            <p:ph idx="1"/>
          </p:nvPr>
        </p:nvSpPr>
        <p:spPr/>
        <p:txBody>
          <a:bodyPr/>
          <a:lstStyle/>
          <a:p>
            <a:pPr eaLnBrk="1" hangingPunct="1"/>
            <a:r>
              <a:rPr lang="zh-CN" altLang="en-US" sz="2800"/>
              <a:t>定义数据库模式主要是从系统的时间效率、空间效率、易维护等角度出发。</a:t>
            </a:r>
            <a:endParaRPr lang="zh-CN" altLang="en-US" sz="2800"/>
          </a:p>
          <a:p>
            <a:pPr eaLnBrk="1" hangingPunct="1"/>
            <a:endParaRPr lang="zh-CN" altLang="en-US" sz="2800"/>
          </a:p>
          <a:p>
            <a:pPr eaLnBrk="1" hangingPunct="1"/>
            <a:r>
              <a:rPr lang="zh-CN" altLang="en-US" sz="2800"/>
              <a:t>定义用户外模式时应该更注重考虑用户的习惯与方便。包括三个方面：</a:t>
            </a:r>
            <a:endParaRPr lang="zh-CN" altLang="en-US" sz="2800"/>
          </a:p>
          <a:p>
            <a:pPr eaLnBrk="1" hangingPunct="1">
              <a:buFont typeface="Wingdings" panose="05000000000000000000" pitchFamily="2" charset="2"/>
              <a:buNone/>
            </a:pPr>
            <a:r>
              <a:rPr lang="zh-CN" altLang="en-US" sz="2800"/>
              <a:t>  </a:t>
            </a:r>
            <a:endParaRPr lang="zh-CN" altLang="en-US"/>
          </a:p>
        </p:txBody>
      </p:sp>
      <p:sp>
        <p:nvSpPr>
          <p:cNvPr id="4" name="日期占位符 3"/>
          <p:cNvSpPr>
            <a:spLocks noGrp="1"/>
          </p:cNvSpPr>
          <p:nvPr>
            <p:ph type="dt" sz="quarter" idx="10"/>
          </p:nvPr>
        </p:nvSpPr>
        <p:spPr/>
        <p:txBody>
          <a:bodyPr/>
          <a:lstStyle/>
          <a:p>
            <a:pPr>
              <a:defRPr/>
            </a:pPr>
            <a:fld id="{59259CA9-71DC-4CC2-96D2-A3DD252FE696}" type="datetime1">
              <a:rPr lang="zh-CN" altLang="en-US"/>
            </a:fld>
            <a:endParaRPr lang="en-US" altLang="zh-CN"/>
          </a:p>
        </p:txBody>
      </p:sp>
      <p:sp>
        <p:nvSpPr>
          <p:cNvPr id="1177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p:cNvSpPr>
          <p:nvPr>
            <p:ph type="title"/>
          </p:nvPr>
        </p:nvSpPr>
        <p:spPr/>
        <p:txBody>
          <a:bodyPr/>
          <a:lstStyle/>
          <a:p>
            <a:pPr eaLnBrk="1" hangingPunct="1"/>
            <a:r>
              <a:rPr lang="zh-CN" altLang="en-US"/>
              <a:t>设计用户子模式（续）</a:t>
            </a:r>
            <a:endParaRPr lang="zh-CN" altLang="en-US"/>
          </a:p>
        </p:txBody>
      </p:sp>
      <p:sp>
        <p:nvSpPr>
          <p:cNvPr id="118787" name="Rectangle 3"/>
          <p:cNvSpPr>
            <a:spLocks noGrp="1" noRot="1"/>
          </p:cNvSpPr>
          <p:nvPr>
            <p:ph idx="1"/>
          </p:nvPr>
        </p:nvSpPr>
        <p:spPr/>
        <p:txBody>
          <a:bodyPr/>
          <a:lstStyle/>
          <a:p>
            <a:pPr eaLnBrk="1" hangingPunct="1">
              <a:buFont typeface="Wingdings" panose="05000000000000000000" pitchFamily="2" charset="2"/>
              <a:buNone/>
            </a:pPr>
            <a:r>
              <a:rPr lang="en-US" altLang="zh-CN" sz="2800"/>
              <a:t>(1) </a:t>
            </a:r>
            <a:r>
              <a:rPr lang="zh-CN" altLang="en-US" sz="2800"/>
              <a:t>使用更符合用户习惯的别名</a:t>
            </a:r>
            <a:endParaRPr lang="zh-CN" altLang="en-US" sz="2800"/>
          </a:p>
          <a:p>
            <a:pPr lvl="1" eaLnBrk="1" hangingPunct="1"/>
            <a:r>
              <a:rPr lang="zh-CN" altLang="en-US"/>
              <a:t>合并各分</a:t>
            </a:r>
            <a:r>
              <a:rPr lang="en-US" altLang="zh-CN"/>
              <a:t>E-R</a:t>
            </a:r>
            <a:r>
              <a:rPr lang="zh-CN" altLang="en-US"/>
              <a:t>图曾做了消除命名冲突的工作，以使数据库系统中同一关系和属性具有唯一的名字。这在设计数据库整体结构时是非常必要的。</a:t>
            </a:r>
            <a:endParaRPr lang="zh-CN" altLang="en-US"/>
          </a:p>
          <a:p>
            <a:pPr lvl="1" eaLnBrk="1" hangingPunct="1"/>
            <a:r>
              <a:rPr lang="zh-CN" altLang="en-US"/>
              <a:t>但对于某些局部应用，由于改用了不符合用户习惯的属性名，可能会使他们感到不方便，</a:t>
            </a:r>
            <a:endParaRPr lang="zh-CN" altLang="en-US"/>
          </a:p>
        </p:txBody>
      </p:sp>
      <p:sp>
        <p:nvSpPr>
          <p:cNvPr id="4" name="日期占位符 3"/>
          <p:cNvSpPr>
            <a:spLocks noGrp="1"/>
          </p:cNvSpPr>
          <p:nvPr>
            <p:ph type="dt" sz="quarter" idx="10"/>
          </p:nvPr>
        </p:nvSpPr>
        <p:spPr/>
        <p:txBody>
          <a:bodyPr/>
          <a:lstStyle/>
          <a:p>
            <a:pPr>
              <a:defRPr/>
            </a:pPr>
            <a:fld id="{5763745B-F586-4969-B810-2A5B1B80DEDF}" type="datetime1">
              <a:rPr lang="zh-CN" altLang="en-US"/>
            </a:fld>
            <a:endParaRPr lang="en-US" altLang="zh-CN"/>
          </a:p>
        </p:txBody>
      </p:sp>
      <p:sp>
        <p:nvSpPr>
          <p:cNvPr id="1187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p:cNvSpPr>
          <p:nvPr>
            <p:ph type="title"/>
          </p:nvPr>
        </p:nvSpPr>
        <p:spPr/>
        <p:txBody>
          <a:bodyPr/>
          <a:lstStyle/>
          <a:p>
            <a:pPr eaLnBrk="1" hangingPunct="1"/>
            <a:r>
              <a:rPr lang="zh-CN" altLang="en-US"/>
              <a:t>设计用户子模式（续）</a:t>
            </a:r>
            <a:endParaRPr lang="zh-CN" altLang="en-US"/>
          </a:p>
        </p:txBody>
      </p:sp>
      <p:sp>
        <p:nvSpPr>
          <p:cNvPr id="119811" name="Rectangle 3"/>
          <p:cNvSpPr>
            <a:spLocks noGrp="1" noRot="1"/>
          </p:cNvSpPr>
          <p:nvPr>
            <p:ph idx="1"/>
          </p:nvPr>
        </p:nvSpPr>
        <p:spPr/>
        <p:txBody>
          <a:bodyPr/>
          <a:lstStyle/>
          <a:p>
            <a:pPr eaLnBrk="1" hangingPunct="1">
              <a:buFont typeface="Wingdings" panose="05000000000000000000" pitchFamily="2" charset="2"/>
              <a:buNone/>
            </a:pPr>
            <a:r>
              <a:rPr lang="en-US" altLang="zh-CN" sz="2800"/>
              <a:t>(1) </a:t>
            </a:r>
            <a:r>
              <a:rPr lang="zh-CN" altLang="en-US" sz="2800"/>
              <a:t>使用更符合用户习惯的别名</a:t>
            </a:r>
            <a:r>
              <a:rPr lang="en-US" altLang="zh-CN" sz="2800"/>
              <a:t>(</a:t>
            </a:r>
            <a:r>
              <a:rPr lang="zh-CN" altLang="en-US" sz="2800"/>
              <a:t>续</a:t>
            </a:r>
            <a:r>
              <a:rPr lang="en-US" altLang="zh-CN" sz="2800"/>
              <a:t>)</a:t>
            </a:r>
            <a:endParaRPr lang="en-US" altLang="zh-CN" sz="2800"/>
          </a:p>
          <a:p>
            <a:pPr lvl="1" eaLnBrk="1" hangingPunct="1">
              <a:lnSpc>
                <a:spcPct val="110000"/>
              </a:lnSpc>
            </a:pPr>
            <a:r>
              <a:rPr lang="zh-CN" altLang="en-US"/>
              <a:t>因此在设计用户的子模式时可以重新定义某些属性名，使其与用户习惯一致。</a:t>
            </a:r>
            <a:endParaRPr lang="zh-CN" altLang="en-US"/>
          </a:p>
          <a:p>
            <a:pPr lvl="1" eaLnBrk="1" hangingPunct="1">
              <a:lnSpc>
                <a:spcPct val="110000"/>
              </a:lnSpc>
            </a:pPr>
            <a:r>
              <a:rPr lang="zh-CN" altLang="en-US"/>
              <a:t>当然，为了应用的规范化，我们也不应该一味地迁就用户。</a:t>
            </a:r>
            <a:endParaRPr lang="zh-CN" altLang="en-US"/>
          </a:p>
          <a:p>
            <a:pPr lvl="1" eaLnBrk="1" hangingPunct="1">
              <a:buFont typeface="Wingdings" panose="05000000000000000000" pitchFamily="2" charset="2"/>
              <a:buNone/>
            </a:pPr>
            <a:r>
              <a:rPr lang="zh-CN" altLang="en-US"/>
              <a:t>例：负责学籍管理的用户习惯于称教师模式的职工号为教师编号。因此可以定义视图，在视图中职工号重定义为教师编号</a:t>
            </a:r>
            <a:endParaRPr lang="zh-CN" altLang="en-US"/>
          </a:p>
          <a:p>
            <a:pPr lvl="1" eaLnBrk="1" hangingPunct="1">
              <a:lnSpc>
                <a:spcPct val="110000"/>
              </a:lnSpc>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D241372A-4738-458C-BBAC-45C5EBFD91EF}" type="datetime1">
              <a:rPr lang="zh-CN" altLang="en-US"/>
            </a:fld>
            <a:endParaRPr lang="en-US" altLang="zh-CN"/>
          </a:p>
        </p:txBody>
      </p:sp>
      <p:sp>
        <p:nvSpPr>
          <p:cNvPr id="1198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p:cNvSpPr>
          <p:nvPr>
            <p:ph type="title"/>
          </p:nvPr>
        </p:nvSpPr>
        <p:spPr/>
        <p:txBody>
          <a:bodyPr/>
          <a:lstStyle/>
          <a:p>
            <a:pPr eaLnBrk="1" hangingPunct="1"/>
            <a:r>
              <a:rPr lang="zh-CN" altLang="en-US"/>
              <a:t>设计用户子模式（续）</a:t>
            </a:r>
            <a:endParaRPr lang="zh-CN" altLang="en-US"/>
          </a:p>
        </p:txBody>
      </p:sp>
      <p:sp>
        <p:nvSpPr>
          <p:cNvPr id="120835" name="Rectangle 3"/>
          <p:cNvSpPr>
            <a:spLocks noGrp="1" noRot="1"/>
          </p:cNvSpPr>
          <p:nvPr>
            <p:ph idx="1"/>
          </p:nvPr>
        </p:nvSpPr>
        <p:spPr/>
        <p:txBody>
          <a:bodyPr/>
          <a:lstStyle/>
          <a:p>
            <a:pPr eaLnBrk="1" hangingPunct="1">
              <a:lnSpc>
                <a:spcPct val="120000"/>
              </a:lnSpc>
              <a:buFont typeface="Wingdings" panose="05000000000000000000" pitchFamily="2" charset="2"/>
              <a:buNone/>
            </a:pPr>
            <a:r>
              <a:rPr lang="en-US" altLang="zh-CN"/>
              <a:t> </a:t>
            </a:r>
            <a:r>
              <a:rPr lang="en-US" altLang="zh-CN" sz="2800"/>
              <a:t>(2) </a:t>
            </a:r>
            <a:r>
              <a:rPr lang="zh-CN" altLang="en-US" sz="2800"/>
              <a:t>针对不同级别的用户定义不同的外模式，以满足系统对安全性的要求。</a:t>
            </a:r>
            <a:endParaRPr lang="zh-CN" altLang="en-US" sz="2800"/>
          </a:p>
          <a:p>
            <a:pPr eaLnBrk="1" hangingPunct="1">
              <a:lnSpc>
                <a:spcPct val="90000"/>
              </a:lnSpc>
            </a:pPr>
            <a:endParaRPr lang="en-US" altLang="zh-CN"/>
          </a:p>
        </p:txBody>
      </p:sp>
      <p:sp>
        <p:nvSpPr>
          <p:cNvPr id="4" name="日期占位符 3"/>
          <p:cNvSpPr>
            <a:spLocks noGrp="1"/>
          </p:cNvSpPr>
          <p:nvPr>
            <p:ph type="dt" sz="quarter" idx="10"/>
          </p:nvPr>
        </p:nvSpPr>
        <p:spPr/>
        <p:txBody>
          <a:bodyPr/>
          <a:lstStyle/>
          <a:p>
            <a:pPr>
              <a:defRPr/>
            </a:pPr>
            <a:fld id="{F075AED0-57C7-4E1F-BFFF-6BA232484FBF}" type="datetime1">
              <a:rPr lang="zh-CN" altLang="en-US"/>
            </a:fld>
            <a:endParaRPr lang="en-US" altLang="zh-CN"/>
          </a:p>
        </p:txBody>
      </p:sp>
      <p:sp>
        <p:nvSpPr>
          <p:cNvPr id="1208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p:cNvSpPr>
          <p:nvPr>
            <p:ph type="title"/>
          </p:nvPr>
        </p:nvSpPr>
        <p:spPr/>
        <p:txBody>
          <a:bodyPr/>
          <a:lstStyle/>
          <a:p>
            <a:pPr eaLnBrk="1" hangingPunct="1"/>
            <a:r>
              <a:rPr lang="zh-CN" altLang="en-US"/>
              <a:t>设计用户子模式（续）</a:t>
            </a:r>
            <a:endParaRPr lang="zh-CN" altLang="en-US"/>
          </a:p>
        </p:txBody>
      </p:sp>
      <p:sp>
        <p:nvSpPr>
          <p:cNvPr id="121859" name="Rectangle 3"/>
          <p:cNvSpPr>
            <a:spLocks noGrp="1" noRot="1"/>
          </p:cNvSpPr>
          <p:nvPr>
            <p:ph idx="1"/>
          </p:nvPr>
        </p:nvSpPr>
        <p:spPr>
          <a:xfrm>
            <a:off x="611188" y="1916113"/>
            <a:ext cx="7772400" cy="4114800"/>
          </a:xfrm>
        </p:spPr>
        <p:txBody>
          <a:bodyPr/>
          <a:lstStyle/>
          <a:p>
            <a:pPr lvl="1" eaLnBrk="1" hangingPunct="1">
              <a:lnSpc>
                <a:spcPct val="130000"/>
              </a:lnSpc>
              <a:buFont typeface="Wingdings" panose="05000000000000000000" pitchFamily="2" charset="2"/>
              <a:buNone/>
            </a:pPr>
            <a:r>
              <a:rPr lang="en-US" altLang="zh-CN"/>
              <a:t>(3) </a:t>
            </a:r>
            <a:r>
              <a:rPr lang="zh-CN" altLang="en-US"/>
              <a:t>简化用户对系统的使用</a:t>
            </a:r>
            <a:endParaRPr lang="zh-CN" altLang="en-US"/>
          </a:p>
          <a:p>
            <a:pPr lvl="1" eaLnBrk="1" hangingPunct="1">
              <a:lnSpc>
                <a:spcPct val="130000"/>
              </a:lnSpc>
            </a:pPr>
            <a:r>
              <a:rPr lang="zh-CN" altLang="en-US"/>
              <a:t>如果某些局部应用中经常要使用某些很复杂的查询，为了方便用户，可以将这些复杂查询定义为视图。</a:t>
            </a:r>
            <a:endParaRPr lang="zh-CN" altLang="en-US"/>
          </a:p>
        </p:txBody>
      </p:sp>
      <p:sp>
        <p:nvSpPr>
          <p:cNvPr id="4" name="日期占位符 3"/>
          <p:cNvSpPr>
            <a:spLocks noGrp="1"/>
          </p:cNvSpPr>
          <p:nvPr>
            <p:ph type="dt" sz="quarter" idx="10"/>
          </p:nvPr>
        </p:nvSpPr>
        <p:spPr/>
        <p:txBody>
          <a:bodyPr/>
          <a:lstStyle/>
          <a:p>
            <a:pPr>
              <a:defRPr/>
            </a:pPr>
            <a:fld id="{F214D095-C587-4889-B9F9-B6D2B1ED8696}" type="datetime1">
              <a:rPr lang="zh-CN" altLang="en-US"/>
            </a:fld>
            <a:endParaRPr lang="en-US" altLang="zh-CN"/>
          </a:p>
        </p:txBody>
      </p:sp>
      <p:sp>
        <p:nvSpPr>
          <p:cNvPr id="1218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p:cNvSpPr>
          <p:nvPr>
            <p:ph type="title"/>
          </p:nvPr>
        </p:nvSpPr>
        <p:spPr/>
        <p:txBody>
          <a:bodyPr/>
          <a:lstStyle/>
          <a:p>
            <a:pPr eaLnBrk="1" hangingPunct="1"/>
            <a:r>
              <a:rPr lang="zh-CN" altLang="en-US" sz="4800"/>
              <a:t>逻辑结构设计小结</a:t>
            </a:r>
            <a:endParaRPr lang="zh-CN" altLang="en-US" sz="4800"/>
          </a:p>
        </p:txBody>
      </p:sp>
      <p:sp>
        <p:nvSpPr>
          <p:cNvPr id="122883" name="Rectangle 3"/>
          <p:cNvSpPr>
            <a:spLocks noGrp="1" noRot="1"/>
          </p:cNvSpPr>
          <p:nvPr>
            <p:ph idx="1"/>
          </p:nvPr>
        </p:nvSpPr>
        <p:spPr>
          <a:xfrm>
            <a:off x="611188" y="1916113"/>
            <a:ext cx="8064500" cy="4114800"/>
          </a:xfrm>
        </p:spPr>
        <p:txBody>
          <a:bodyPr/>
          <a:lstStyle/>
          <a:p>
            <a:pPr eaLnBrk="1" hangingPunct="1">
              <a:lnSpc>
                <a:spcPct val="90000"/>
              </a:lnSpc>
            </a:pPr>
            <a:r>
              <a:rPr lang="zh-CN" altLang="en-US"/>
              <a:t>任务</a:t>
            </a:r>
            <a:endParaRPr lang="zh-CN" altLang="en-US"/>
          </a:p>
          <a:p>
            <a:pPr lvl="1" eaLnBrk="1" hangingPunct="1">
              <a:lnSpc>
                <a:spcPct val="40000"/>
              </a:lnSpc>
              <a:spcBef>
                <a:spcPct val="60000"/>
              </a:spcBef>
            </a:pPr>
            <a:r>
              <a:rPr lang="zh-CN" altLang="en-US"/>
              <a:t>将概念结构转化为具体的数据模型</a:t>
            </a:r>
            <a:endParaRPr lang="zh-CN" altLang="en-US"/>
          </a:p>
          <a:p>
            <a:pPr lvl="1" eaLnBrk="1" hangingPunct="1">
              <a:lnSpc>
                <a:spcPct val="40000"/>
              </a:lnSpc>
              <a:spcBef>
                <a:spcPct val="60000"/>
              </a:spcBef>
            </a:pPr>
            <a:endParaRPr lang="zh-CN" altLang="en-US"/>
          </a:p>
          <a:p>
            <a:pPr eaLnBrk="1" hangingPunct="1">
              <a:lnSpc>
                <a:spcPct val="90000"/>
              </a:lnSpc>
            </a:pPr>
            <a:r>
              <a:rPr lang="zh-CN" altLang="en-US"/>
              <a:t>逻辑结构设计的步骤</a:t>
            </a:r>
            <a:endParaRPr lang="zh-CN" altLang="en-US" sz="2800"/>
          </a:p>
          <a:p>
            <a:pPr lvl="1" eaLnBrk="1" hangingPunct="1">
              <a:lnSpc>
                <a:spcPct val="90000"/>
              </a:lnSpc>
            </a:pPr>
            <a:r>
              <a:rPr lang="zh-CN" altLang="en-US"/>
              <a:t>将概念结构转化为一般的关系、网状、层次模型</a:t>
            </a:r>
            <a:endParaRPr lang="zh-CN" altLang="en-US"/>
          </a:p>
          <a:p>
            <a:pPr lvl="1" eaLnBrk="1" hangingPunct="1">
              <a:lnSpc>
                <a:spcPct val="90000"/>
              </a:lnSpc>
            </a:pPr>
            <a:r>
              <a:rPr lang="zh-CN" altLang="en-US"/>
              <a:t>将转化来的关系、网状、层次模型向特定</a:t>
            </a:r>
            <a:r>
              <a:rPr lang="en-US" altLang="zh-CN"/>
              <a:t>DBMS</a:t>
            </a:r>
            <a:r>
              <a:rPr lang="zh-CN" altLang="en-US"/>
              <a:t>支持下的数据模型转换</a:t>
            </a:r>
            <a:endParaRPr lang="zh-CN" altLang="en-US"/>
          </a:p>
          <a:p>
            <a:pPr lvl="1" eaLnBrk="1" hangingPunct="1">
              <a:lnSpc>
                <a:spcPct val="90000"/>
              </a:lnSpc>
            </a:pPr>
            <a:r>
              <a:rPr lang="zh-CN" altLang="en-US"/>
              <a:t>对数据模型进行优化</a:t>
            </a:r>
            <a:endParaRPr lang="zh-CN" altLang="en-US"/>
          </a:p>
          <a:p>
            <a:pPr lvl="1" eaLnBrk="1" hangingPunct="1">
              <a:lnSpc>
                <a:spcPct val="90000"/>
              </a:lnSpc>
            </a:pPr>
            <a:r>
              <a:rPr lang="zh-CN" altLang="en-US"/>
              <a:t>设计用户子模式</a:t>
            </a:r>
            <a:endParaRPr lang="zh-CN" altLang="en-US"/>
          </a:p>
        </p:txBody>
      </p:sp>
      <p:sp>
        <p:nvSpPr>
          <p:cNvPr id="4" name="日期占位符 3"/>
          <p:cNvSpPr>
            <a:spLocks noGrp="1"/>
          </p:cNvSpPr>
          <p:nvPr>
            <p:ph type="dt" sz="quarter" idx="10"/>
          </p:nvPr>
        </p:nvSpPr>
        <p:spPr/>
        <p:txBody>
          <a:bodyPr/>
          <a:lstStyle/>
          <a:p>
            <a:pPr>
              <a:defRPr/>
            </a:pPr>
            <a:fld id="{0832390A-3D77-424C-B93A-687C3F4042C8}" type="datetime1">
              <a:rPr lang="zh-CN" altLang="en-US"/>
            </a:fld>
            <a:endParaRPr lang="en-US" altLang="zh-CN"/>
          </a:p>
        </p:txBody>
      </p:sp>
      <p:sp>
        <p:nvSpPr>
          <p:cNvPr id="1228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p:cNvSpPr>
          <p:nvPr>
            <p:ph type="title"/>
          </p:nvPr>
        </p:nvSpPr>
        <p:spPr/>
        <p:txBody>
          <a:bodyPr/>
          <a:lstStyle/>
          <a:p>
            <a:pPr eaLnBrk="1" hangingPunct="1"/>
            <a:r>
              <a:rPr lang="zh-CN" altLang="en-US" sz="4800"/>
              <a:t>逻辑结构设计小结</a:t>
            </a:r>
            <a:endParaRPr lang="zh-CN" altLang="en-US" sz="4800"/>
          </a:p>
        </p:txBody>
      </p:sp>
      <p:sp>
        <p:nvSpPr>
          <p:cNvPr id="123907" name="Rectangle 3"/>
          <p:cNvSpPr>
            <a:spLocks noGrp="1" noRot="1"/>
          </p:cNvSpPr>
          <p:nvPr>
            <p:ph idx="1"/>
          </p:nvPr>
        </p:nvSpPr>
        <p:spPr/>
        <p:txBody>
          <a:bodyPr/>
          <a:lstStyle/>
          <a:p>
            <a:pPr eaLnBrk="1" hangingPunct="1"/>
            <a:r>
              <a:rPr lang="en-US" altLang="zh-CN"/>
              <a:t>E-R</a:t>
            </a:r>
            <a:r>
              <a:rPr lang="zh-CN" altLang="en-US"/>
              <a:t>图向关系模型的转换内容</a:t>
            </a:r>
            <a:endParaRPr lang="zh-CN" altLang="en-US" sz="3600"/>
          </a:p>
          <a:p>
            <a:pPr lvl="1" eaLnBrk="1" hangingPunct="1">
              <a:lnSpc>
                <a:spcPct val="120000"/>
              </a:lnSpc>
              <a:spcBef>
                <a:spcPct val="60000"/>
              </a:spcBef>
            </a:pPr>
            <a:r>
              <a:rPr lang="zh-CN" altLang="en-US"/>
              <a:t>将</a:t>
            </a:r>
            <a:r>
              <a:rPr lang="en-US" altLang="zh-CN"/>
              <a:t>E-R</a:t>
            </a:r>
            <a:r>
              <a:rPr lang="zh-CN" altLang="en-US"/>
              <a:t>图转换为关系模型：将实体、实体的属性和实体之间的联系转化为关系模式。</a:t>
            </a:r>
            <a:endParaRPr lang="zh-CN" altLang="en-US"/>
          </a:p>
        </p:txBody>
      </p:sp>
      <p:sp>
        <p:nvSpPr>
          <p:cNvPr id="4" name="日期占位符 3"/>
          <p:cNvSpPr>
            <a:spLocks noGrp="1"/>
          </p:cNvSpPr>
          <p:nvPr>
            <p:ph type="dt" sz="quarter" idx="10"/>
          </p:nvPr>
        </p:nvSpPr>
        <p:spPr/>
        <p:txBody>
          <a:bodyPr/>
          <a:lstStyle/>
          <a:p>
            <a:pPr>
              <a:defRPr/>
            </a:pPr>
            <a:fld id="{E7A5AE4F-32A9-4A13-B532-04A2FD7CDBFF}" type="datetime1">
              <a:rPr lang="zh-CN" altLang="en-US"/>
            </a:fld>
            <a:endParaRPr lang="en-US" altLang="zh-CN"/>
          </a:p>
        </p:txBody>
      </p:sp>
      <p:sp>
        <p:nvSpPr>
          <p:cNvPr id="1239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p:cNvSpPr>
          <p:nvPr>
            <p:ph type="title"/>
          </p:nvPr>
        </p:nvSpPr>
        <p:spPr/>
        <p:txBody>
          <a:bodyPr/>
          <a:lstStyle/>
          <a:p>
            <a:pPr eaLnBrk="1" hangingPunct="1"/>
            <a:r>
              <a:rPr lang="zh-CN" altLang="en-US"/>
              <a:t>数据库系统的三级模式结构</a:t>
            </a:r>
            <a:endParaRPr lang="zh-CN" altLang="en-US"/>
          </a:p>
        </p:txBody>
      </p:sp>
      <p:graphicFrame>
        <p:nvGraphicFramePr>
          <p:cNvPr id="121859" name="Object 3"/>
          <p:cNvGraphicFramePr>
            <a:graphicFrameLocks noGrp="1" noChangeAspect="1"/>
          </p:cNvGraphicFramePr>
          <p:nvPr>
            <p:ph idx="1"/>
          </p:nvPr>
        </p:nvGraphicFramePr>
        <p:xfrm>
          <a:off x="-2000250" y="1687513"/>
          <a:ext cx="12192000" cy="5027612"/>
        </p:xfrm>
        <a:graphic>
          <a:graphicData uri="http://schemas.openxmlformats.org/presentationml/2006/ole">
            <mc:AlternateContent xmlns:mc="http://schemas.openxmlformats.org/markup-compatibility/2006">
              <mc:Choice xmlns:v="urn:schemas-microsoft-com:vml" Requires="v">
                <p:oleObj spid="_x0000_s2" name="文档" r:id="rId1" imgW="5486400" imgH="2266950" progId="Word.Document.8">
                  <p:embed/>
                </p:oleObj>
              </mc:Choice>
              <mc:Fallback>
                <p:oleObj name="文档" r:id="rId1" imgW="5486400" imgH="2266950" progId="Word.Document.8">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687513"/>
                        <a:ext cx="12192000"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6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BF402FE7-31CB-43F7-9565-90CB6BAA13BF}"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p:cNvSpPr>
          <p:nvPr>
            <p:ph type="title"/>
          </p:nvPr>
        </p:nvSpPr>
        <p:spPr/>
        <p:txBody>
          <a:bodyPr/>
          <a:lstStyle/>
          <a:p>
            <a:pPr eaLnBrk="1" hangingPunct="1"/>
            <a:r>
              <a:rPr lang="zh-CN" altLang="en-US" sz="4800"/>
              <a:t>逻辑结构设计小结</a:t>
            </a:r>
            <a:endParaRPr lang="zh-CN" altLang="en-US" sz="4800"/>
          </a:p>
        </p:txBody>
      </p:sp>
      <p:sp>
        <p:nvSpPr>
          <p:cNvPr id="578563" name="Rectangle 3"/>
          <p:cNvSpPr>
            <a:spLocks noGrp="1" noRot="1"/>
          </p:cNvSpPr>
          <p:nvPr>
            <p:ph idx="1"/>
          </p:nvPr>
        </p:nvSpPr>
        <p:spPr/>
        <p:txBody>
          <a:bodyPr/>
          <a:lstStyle/>
          <a:p>
            <a:pPr eaLnBrk="1" hangingPunct="1">
              <a:lnSpc>
                <a:spcPct val="110000"/>
              </a:lnSpc>
            </a:pPr>
            <a:r>
              <a:rPr lang="en-US" altLang="zh-CN" sz="3600"/>
              <a:t>E-R</a:t>
            </a:r>
            <a:r>
              <a:rPr lang="zh-CN" altLang="en-US" sz="3600"/>
              <a:t>图向关系模型的转换原则</a:t>
            </a:r>
            <a:endParaRPr lang="zh-CN" altLang="en-US" sz="3600"/>
          </a:p>
          <a:p>
            <a:pPr eaLnBrk="1" hangingPunct="1">
              <a:lnSpc>
                <a:spcPct val="90000"/>
              </a:lnSpc>
              <a:buFont typeface="Wingdings" panose="05000000000000000000" pitchFamily="2" charset="2"/>
              <a:buNone/>
            </a:pPr>
            <a:r>
              <a:rPr lang="zh-CN" altLang="en-US" sz="2800"/>
              <a:t>⒈ 一个</a:t>
            </a:r>
            <a:r>
              <a:rPr lang="zh-CN" altLang="en-US" sz="2800">
                <a:solidFill>
                  <a:schemeClr val="tx2"/>
                </a:solidFill>
              </a:rPr>
              <a:t>实体型</a:t>
            </a:r>
            <a:r>
              <a:rPr lang="zh-CN" altLang="en-US" sz="2800"/>
              <a:t>转换为一个关系模式。</a:t>
            </a:r>
            <a:endParaRPr lang="zh-CN" altLang="en-US" sz="2800"/>
          </a:p>
          <a:p>
            <a:pPr eaLnBrk="1" hangingPunct="1">
              <a:lnSpc>
                <a:spcPct val="120000"/>
              </a:lnSpc>
              <a:buFont typeface="Wingdings" panose="05000000000000000000" pitchFamily="2" charset="2"/>
              <a:buNone/>
            </a:pPr>
            <a:r>
              <a:rPr lang="zh-CN" altLang="en-US" sz="2800"/>
              <a:t>⒉ 一个</a:t>
            </a:r>
            <a:r>
              <a:rPr lang="en-US" altLang="zh-CN" sz="2800">
                <a:solidFill>
                  <a:schemeClr val="tx2"/>
                </a:solidFill>
              </a:rPr>
              <a:t>m:n</a:t>
            </a:r>
            <a:r>
              <a:rPr lang="zh-CN" altLang="en-US" sz="2800">
                <a:solidFill>
                  <a:schemeClr val="tx2"/>
                </a:solidFill>
              </a:rPr>
              <a:t>联系</a:t>
            </a:r>
            <a:r>
              <a:rPr lang="zh-CN" altLang="en-US" sz="2800"/>
              <a:t>转换为一个关系模式。</a:t>
            </a:r>
            <a:endParaRPr lang="zh-CN" altLang="en-US" sz="2800"/>
          </a:p>
          <a:p>
            <a:pPr eaLnBrk="1" hangingPunct="1">
              <a:lnSpc>
                <a:spcPct val="120000"/>
              </a:lnSpc>
              <a:buFont typeface="Wingdings" panose="05000000000000000000" pitchFamily="2" charset="2"/>
              <a:buNone/>
            </a:pPr>
            <a:r>
              <a:rPr lang="zh-CN" altLang="en-US" sz="2800"/>
              <a:t>⒊ 一个</a:t>
            </a:r>
            <a:r>
              <a:rPr lang="en-US" altLang="zh-CN" sz="2800">
                <a:solidFill>
                  <a:schemeClr val="tx2"/>
                </a:solidFill>
              </a:rPr>
              <a:t>1:n</a:t>
            </a:r>
            <a:r>
              <a:rPr lang="zh-CN" altLang="en-US" sz="2800">
                <a:solidFill>
                  <a:schemeClr val="tx2"/>
                </a:solidFill>
              </a:rPr>
              <a:t>联系</a:t>
            </a:r>
            <a:r>
              <a:rPr lang="zh-CN" altLang="en-US" sz="2800"/>
              <a:t>可以转换为一个独立的关系模式，也可以与</a:t>
            </a:r>
            <a:r>
              <a:rPr lang="en-US" altLang="zh-CN" sz="2800"/>
              <a:t>n</a:t>
            </a:r>
            <a:r>
              <a:rPr lang="zh-CN" altLang="en-US" sz="2800"/>
              <a:t>端对应的关系模式合并。</a:t>
            </a:r>
            <a:endParaRPr lang="zh-CN" altLang="en-US" sz="2800"/>
          </a:p>
          <a:p>
            <a:pPr eaLnBrk="1" hangingPunct="1">
              <a:lnSpc>
                <a:spcPct val="120000"/>
              </a:lnSpc>
              <a:buFont typeface="Wingdings" panose="05000000000000000000" pitchFamily="2" charset="2"/>
              <a:buNone/>
            </a:pPr>
            <a:r>
              <a:rPr lang="zh-CN" altLang="en-US" sz="2800"/>
              <a:t>⒋ 一个</a:t>
            </a:r>
            <a:r>
              <a:rPr lang="en-US" altLang="zh-CN" sz="2800">
                <a:solidFill>
                  <a:schemeClr val="tx2"/>
                </a:solidFill>
              </a:rPr>
              <a:t>1:1</a:t>
            </a:r>
            <a:r>
              <a:rPr lang="zh-CN" altLang="en-US" sz="2800">
                <a:solidFill>
                  <a:schemeClr val="tx2"/>
                </a:solidFill>
              </a:rPr>
              <a:t>联系</a:t>
            </a:r>
            <a:r>
              <a:rPr lang="zh-CN" altLang="en-US" sz="2800"/>
              <a:t>可以转换为一个独立的关系模式，也可以与任意一端对应的关系模式合并。</a:t>
            </a:r>
            <a:endParaRPr lang="zh-CN" altLang="en-US" sz="2800"/>
          </a:p>
        </p:txBody>
      </p:sp>
      <p:sp>
        <p:nvSpPr>
          <p:cNvPr id="4" name="日期占位符 3"/>
          <p:cNvSpPr>
            <a:spLocks noGrp="1"/>
          </p:cNvSpPr>
          <p:nvPr>
            <p:ph type="dt" sz="quarter" idx="10"/>
          </p:nvPr>
        </p:nvSpPr>
        <p:spPr/>
        <p:txBody>
          <a:bodyPr/>
          <a:lstStyle/>
          <a:p>
            <a:pPr>
              <a:defRPr/>
            </a:pPr>
            <a:fld id="{C38A3CF6-B56B-4BB3-98B9-D290AA63F587}" type="datetime1">
              <a:rPr lang="zh-CN" altLang="en-US"/>
            </a:fld>
            <a:endParaRPr lang="en-US" altLang="zh-CN"/>
          </a:p>
        </p:txBody>
      </p:sp>
      <p:sp>
        <p:nvSpPr>
          <p:cNvPr id="1249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8563">
                                            <p:txEl>
                                              <p:pRg st="1" end="1"/>
                                            </p:txEl>
                                          </p:spTgt>
                                        </p:tgtEl>
                                        <p:attrNameLst>
                                          <p:attrName>style.visibility</p:attrName>
                                        </p:attrNameLst>
                                      </p:cBhvr>
                                      <p:to>
                                        <p:strVal val="visible"/>
                                      </p:to>
                                    </p:set>
                                    <p:animEffect transition="in" filter="blinds(horizontal)">
                                      <p:cBhvr>
                                        <p:cTn id="7" dur="500"/>
                                        <p:tgtEl>
                                          <p:spTgt spid="5785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8563">
                                            <p:txEl>
                                              <p:pRg st="2" end="2"/>
                                            </p:txEl>
                                          </p:spTgt>
                                        </p:tgtEl>
                                        <p:attrNameLst>
                                          <p:attrName>style.visibility</p:attrName>
                                        </p:attrNameLst>
                                      </p:cBhvr>
                                      <p:to>
                                        <p:strVal val="visible"/>
                                      </p:to>
                                    </p:set>
                                    <p:animEffect transition="in" filter="blinds(horizontal)">
                                      <p:cBhvr>
                                        <p:cTn id="12" dur="500"/>
                                        <p:tgtEl>
                                          <p:spTgt spid="5785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8563">
                                            <p:txEl>
                                              <p:pRg st="3" end="3"/>
                                            </p:txEl>
                                          </p:spTgt>
                                        </p:tgtEl>
                                        <p:attrNameLst>
                                          <p:attrName>style.visibility</p:attrName>
                                        </p:attrNameLst>
                                      </p:cBhvr>
                                      <p:to>
                                        <p:strVal val="visible"/>
                                      </p:to>
                                    </p:set>
                                    <p:animEffect transition="in" filter="blinds(horizontal)">
                                      <p:cBhvr>
                                        <p:cTn id="17" dur="500"/>
                                        <p:tgtEl>
                                          <p:spTgt spid="57856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8563">
                                            <p:txEl>
                                              <p:pRg st="4" end="4"/>
                                            </p:txEl>
                                          </p:spTgt>
                                        </p:tgtEl>
                                        <p:attrNameLst>
                                          <p:attrName>style.visibility</p:attrName>
                                        </p:attrNameLst>
                                      </p:cBhvr>
                                      <p:to>
                                        <p:strVal val="visible"/>
                                      </p:to>
                                    </p:set>
                                    <p:animEffect transition="in" filter="blinds(horizontal)">
                                      <p:cBhvr>
                                        <p:cTn id="22" dur="500"/>
                                        <p:tgtEl>
                                          <p:spTgt spid="5785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p:cNvSpPr>
          <p:nvPr>
            <p:ph type="title"/>
          </p:nvPr>
        </p:nvSpPr>
        <p:spPr/>
        <p:txBody>
          <a:bodyPr/>
          <a:lstStyle/>
          <a:p>
            <a:pPr eaLnBrk="1" hangingPunct="1"/>
            <a:r>
              <a:rPr lang="zh-CN" altLang="en-US" sz="4800"/>
              <a:t>逻辑结构设计小结</a:t>
            </a:r>
            <a:endParaRPr lang="zh-CN" altLang="en-US" sz="4800"/>
          </a:p>
        </p:txBody>
      </p:sp>
      <p:sp>
        <p:nvSpPr>
          <p:cNvPr id="579587" name="Rectangle 3"/>
          <p:cNvSpPr>
            <a:spLocks noGrp="1" noRot="1"/>
          </p:cNvSpPr>
          <p:nvPr>
            <p:ph idx="1"/>
          </p:nvPr>
        </p:nvSpPr>
        <p:spPr/>
        <p:txBody>
          <a:bodyPr/>
          <a:lstStyle/>
          <a:p>
            <a:pPr eaLnBrk="1" hangingPunct="1">
              <a:lnSpc>
                <a:spcPct val="90000"/>
              </a:lnSpc>
            </a:pPr>
            <a:r>
              <a:rPr lang="en-US" altLang="zh-CN" sz="3600"/>
              <a:t>E-R</a:t>
            </a:r>
            <a:r>
              <a:rPr lang="zh-CN" altLang="en-US" sz="3600"/>
              <a:t>图向关系模型的转换原则</a:t>
            </a:r>
            <a:endParaRPr lang="zh-CN" altLang="en-US" sz="3600"/>
          </a:p>
          <a:p>
            <a:pPr eaLnBrk="1" hangingPunct="1">
              <a:lnSpc>
                <a:spcPct val="130000"/>
              </a:lnSpc>
              <a:buFont typeface="Wingdings" panose="05000000000000000000" pitchFamily="2" charset="2"/>
              <a:buNone/>
            </a:pPr>
            <a:r>
              <a:rPr lang="zh-CN" altLang="en-US" sz="2800"/>
              <a:t>⒌ 三个或三个以上实体间的一个</a:t>
            </a:r>
            <a:r>
              <a:rPr lang="zh-CN" altLang="en-US" sz="2800">
                <a:solidFill>
                  <a:schemeClr val="tx2"/>
                </a:solidFill>
              </a:rPr>
              <a:t>多元联系</a:t>
            </a:r>
            <a:r>
              <a:rPr lang="zh-CN" altLang="en-US" sz="2800"/>
              <a:t>转换为一个关系模式。</a:t>
            </a:r>
            <a:endParaRPr lang="zh-CN" altLang="en-US" sz="2800"/>
          </a:p>
          <a:p>
            <a:pPr eaLnBrk="1" hangingPunct="1">
              <a:lnSpc>
                <a:spcPct val="130000"/>
              </a:lnSpc>
              <a:buFont typeface="Wingdings" panose="05000000000000000000" pitchFamily="2" charset="2"/>
              <a:buNone/>
            </a:pPr>
            <a:r>
              <a:rPr lang="zh-CN" altLang="en-US" sz="2800"/>
              <a:t>⒍ 同一实体集的实体间的联系，即</a:t>
            </a:r>
            <a:r>
              <a:rPr lang="zh-CN" altLang="en-US" sz="2800">
                <a:solidFill>
                  <a:schemeClr val="tx2"/>
                </a:solidFill>
              </a:rPr>
              <a:t>自联系</a:t>
            </a:r>
            <a:r>
              <a:rPr lang="zh-CN" altLang="en-US" sz="2800"/>
              <a:t>，也可按上述</a:t>
            </a:r>
            <a:r>
              <a:rPr lang="en-US" altLang="zh-CN" sz="2800"/>
              <a:t>1:1</a:t>
            </a:r>
            <a:r>
              <a:rPr lang="zh-CN" altLang="en-US" sz="2800"/>
              <a:t>、</a:t>
            </a:r>
            <a:r>
              <a:rPr lang="en-US" altLang="zh-CN" sz="2800"/>
              <a:t>1:n</a:t>
            </a:r>
            <a:r>
              <a:rPr lang="zh-CN" altLang="en-US" sz="2800"/>
              <a:t>和</a:t>
            </a:r>
            <a:r>
              <a:rPr lang="en-US" altLang="zh-CN" sz="2800"/>
              <a:t>m:n</a:t>
            </a:r>
            <a:r>
              <a:rPr lang="zh-CN" altLang="en-US" sz="2800"/>
              <a:t>三种情况分别处理。</a:t>
            </a:r>
            <a:endParaRPr lang="zh-CN" altLang="en-US" sz="2800"/>
          </a:p>
          <a:p>
            <a:pPr eaLnBrk="1" hangingPunct="1">
              <a:lnSpc>
                <a:spcPct val="130000"/>
              </a:lnSpc>
              <a:buFont typeface="Wingdings" panose="05000000000000000000" pitchFamily="2" charset="2"/>
              <a:buNone/>
            </a:pPr>
            <a:r>
              <a:rPr lang="zh-CN" altLang="en-US" sz="2800"/>
              <a:t>⒎ 具有</a:t>
            </a:r>
            <a:r>
              <a:rPr lang="zh-CN" altLang="en-US" sz="2800">
                <a:solidFill>
                  <a:schemeClr val="tx2"/>
                </a:solidFill>
              </a:rPr>
              <a:t>相同码</a:t>
            </a:r>
            <a:r>
              <a:rPr lang="zh-CN" altLang="en-US" sz="2800"/>
              <a:t>的关系模式可合并。</a:t>
            </a:r>
            <a:endParaRPr lang="zh-CN" altLang="en-US" sz="2800"/>
          </a:p>
        </p:txBody>
      </p:sp>
      <p:sp>
        <p:nvSpPr>
          <p:cNvPr id="4" name="日期占位符 3"/>
          <p:cNvSpPr>
            <a:spLocks noGrp="1"/>
          </p:cNvSpPr>
          <p:nvPr>
            <p:ph type="dt" sz="quarter" idx="10"/>
          </p:nvPr>
        </p:nvSpPr>
        <p:spPr/>
        <p:txBody>
          <a:bodyPr/>
          <a:lstStyle/>
          <a:p>
            <a:pPr>
              <a:defRPr/>
            </a:pPr>
            <a:fld id="{0A014F78-4157-48C3-BFFF-F47AE800705D}" type="datetime1">
              <a:rPr lang="zh-CN" altLang="en-US"/>
            </a:fld>
            <a:endParaRPr lang="en-US" altLang="zh-CN"/>
          </a:p>
        </p:txBody>
      </p:sp>
      <p:sp>
        <p:nvSpPr>
          <p:cNvPr id="1259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9587">
                                            <p:txEl>
                                              <p:pRg st="1" end="1"/>
                                            </p:txEl>
                                          </p:spTgt>
                                        </p:tgtEl>
                                        <p:attrNameLst>
                                          <p:attrName>style.visibility</p:attrName>
                                        </p:attrNameLst>
                                      </p:cBhvr>
                                      <p:to>
                                        <p:strVal val="visible"/>
                                      </p:to>
                                    </p:set>
                                    <p:animEffect transition="in" filter="blinds(horizontal)">
                                      <p:cBhvr>
                                        <p:cTn id="7" dur="500"/>
                                        <p:tgtEl>
                                          <p:spTgt spid="5795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9587">
                                            <p:txEl>
                                              <p:pRg st="2" end="2"/>
                                            </p:txEl>
                                          </p:spTgt>
                                        </p:tgtEl>
                                        <p:attrNameLst>
                                          <p:attrName>style.visibility</p:attrName>
                                        </p:attrNameLst>
                                      </p:cBhvr>
                                      <p:to>
                                        <p:strVal val="visible"/>
                                      </p:to>
                                    </p:set>
                                    <p:animEffect transition="in" filter="blinds(horizontal)">
                                      <p:cBhvr>
                                        <p:cTn id="12" dur="500"/>
                                        <p:tgtEl>
                                          <p:spTgt spid="5795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9587">
                                            <p:txEl>
                                              <p:pRg st="3" end="3"/>
                                            </p:txEl>
                                          </p:spTgt>
                                        </p:tgtEl>
                                        <p:attrNameLst>
                                          <p:attrName>style.visibility</p:attrName>
                                        </p:attrNameLst>
                                      </p:cBhvr>
                                      <p:to>
                                        <p:strVal val="visible"/>
                                      </p:to>
                                    </p:set>
                                    <p:animEffect transition="in" filter="blinds(horizontal)">
                                      <p:cBhvr>
                                        <p:cTn id="17" dur="500"/>
                                        <p:tgtEl>
                                          <p:spTgt spid="5795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p:cNvSpPr>
          <p:nvPr>
            <p:ph type="title"/>
          </p:nvPr>
        </p:nvSpPr>
        <p:spPr/>
        <p:txBody>
          <a:bodyPr/>
          <a:lstStyle/>
          <a:p>
            <a:pPr eaLnBrk="1" hangingPunct="1"/>
            <a:r>
              <a:rPr lang="zh-CN" altLang="en-US" sz="4800"/>
              <a:t>逻辑结构设计小结</a:t>
            </a:r>
            <a:endParaRPr lang="zh-CN" altLang="en-US" sz="4800"/>
          </a:p>
        </p:txBody>
      </p:sp>
      <p:sp>
        <p:nvSpPr>
          <p:cNvPr id="580611" name="Rectangle 3"/>
          <p:cNvSpPr>
            <a:spLocks noGrp="1" noRot="1"/>
          </p:cNvSpPr>
          <p:nvPr>
            <p:ph idx="1"/>
          </p:nvPr>
        </p:nvSpPr>
        <p:spPr>
          <a:xfrm>
            <a:off x="611188" y="2060575"/>
            <a:ext cx="7772400" cy="4114800"/>
          </a:xfrm>
        </p:spPr>
        <p:txBody>
          <a:bodyPr/>
          <a:lstStyle/>
          <a:p>
            <a:pPr marL="609600" indent="-609600" eaLnBrk="1" hangingPunct="1">
              <a:lnSpc>
                <a:spcPct val="90000"/>
              </a:lnSpc>
            </a:pPr>
            <a:r>
              <a:rPr lang="zh-CN" altLang="en-US" sz="3600"/>
              <a:t>优化数据模型的方法</a:t>
            </a:r>
            <a:endParaRPr lang="zh-CN" altLang="en-US" sz="2800"/>
          </a:p>
          <a:p>
            <a:pPr marL="609600" indent="-609600" eaLnBrk="1" hangingPunct="1">
              <a:spcBef>
                <a:spcPct val="40000"/>
              </a:spcBef>
              <a:buFont typeface="Wingdings" panose="05000000000000000000" pitchFamily="2" charset="2"/>
              <a:buNone/>
            </a:pPr>
            <a:r>
              <a:rPr lang="zh-CN" altLang="en-US" sz="2400"/>
              <a:t>⒈ 确定数据依赖</a:t>
            </a:r>
            <a:endParaRPr lang="zh-CN" altLang="en-US" sz="2400"/>
          </a:p>
          <a:p>
            <a:pPr marL="609600" indent="-609600" eaLnBrk="1" hangingPunct="1">
              <a:spcBef>
                <a:spcPct val="40000"/>
              </a:spcBef>
              <a:buFont typeface="Wingdings" panose="05000000000000000000" pitchFamily="2" charset="2"/>
              <a:buNone/>
            </a:pPr>
            <a:r>
              <a:rPr lang="zh-CN" altLang="en-US" sz="2400"/>
              <a:t>⒉  对于各个关系模式之间的数据依赖进行极小化处理，消除冗余的联系。</a:t>
            </a:r>
            <a:endParaRPr lang="zh-CN" altLang="en-US" sz="2400"/>
          </a:p>
          <a:p>
            <a:pPr marL="609600" indent="-609600" eaLnBrk="1" hangingPunct="1">
              <a:spcBef>
                <a:spcPct val="40000"/>
              </a:spcBef>
              <a:buFont typeface="Wingdings" panose="05000000000000000000" pitchFamily="2" charset="2"/>
              <a:buNone/>
            </a:pPr>
            <a:r>
              <a:rPr lang="zh-CN" altLang="en-US" sz="2400"/>
              <a:t>⒊  确定各关系模式分别属于第几范式。</a:t>
            </a:r>
            <a:endParaRPr lang="zh-CN" altLang="en-US" sz="2400"/>
          </a:p>
          <a:p>
            <a:pPr marL="609600" indent="-609600" eaLnBrk="1" hangingPunct="1">
              <a:spcBef>
                <a:spcPct val="40000"/>
              </a:spcBef>
              <a:buFont typeface="Wingdings" panose="05000000000000000000" pitchFamily="2" charset="2"/>
              <a:buNone/>
            </a:pPr>
            <a:r>
              <a:rPr lang="zh-CN" altLang="en-US" sz="2400"/>
              <a:t>⒋   分析对于应用环境这些模式是否合适，确定是否要对它们进行合并或分解。</a:t>
            </a:r>
            <a:endParaRPr lang="zh-CN" altLang="en-US" sz="2400"/>
          </a:p>
          <a:p>
            <a:pPr marL="609600" indent="-609600" eaLnBrk="1" hangingPunct="1">
              <a:spcBef>
                <a:spcPct val="40000"/>
              </a:spcBef>
              <a:buFont typeface="Wingdings" panose="05000000000000000000" pitchFamily="2" charset="2"/>
              <a:buNone/>
            </a:pPr>
            <a:r>
              <a:rPr lang="zh-CN" altLang="en-US" sz="2400"/>
              <a:t>⒌  对关系模式进行必要的分解或合并</a:t>
            </a:r>
            <a:endParaRPr lang="zh-CN" altLang="en-US" sz="2400">
              <a:solidFill>
                <a:schemeClr val="accent2"/>
              </a:solidFill>
            </a:endParaRPr>
          </a:p>
        </p:txBody>
      </p:sp>
      <p:sp>
        <p:nvSpPr>
          <p:cNvPr id="4" name="日期占位符 3"/>
          <p:cNvSpPr>
            <a:spLocks noGrp="1"/>
          </p:cNvSpPr>
          <p:nvPr>
            <p:ph type="dt" sz="quarter" idx="10"/>
          </p:nvPr>
        </p:nvSpPr>
        <p:spPr/>
        <p:txBody>
          <a:bodyPr/>
          <a:lstStyle/>
          <a:p>
            <a:pPr>
              <a:defRPr/>
            </a:pPr>
            <a:fld id="{2962F24A-E223-4F22-B7B2-65EE58F98E27}" type="datetime1">
              <a:rPr lang="zh-CN" altLang="en-US"/>
            </a:fld>
            <a:endParaRPr lang="en-US" altLang="zh-CN"/>
          </a:p>
        </p:txBody>
      </p:sp>
      <p:sp>
        <p:nvSpPr>
          <p:cNvPr id="1269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0611">
                                            <p:txEl>
                                              <p:pRg st="1" end="1"/>
                                            </p:txEl>
                                          </p:spTgt>
                                        </p:tgtEl>
                                        <p:attrNameLst>
                                          <p:attrName>style.visibility</p:attrName>
                                        </p:attrNameLst>
                                      </p:cBhvr>
                                      <p:to>
                                        <p:strVal val="visible"/>
                                      </p:to>
                                    </p:set>
                                    <p:animEffect transition="in" filter="blinds(horizontal)">
                                      <p:cBhvr>
                                        <p:cTn id="7" dur="500"/>
                                        <p:tgtEl>
                                          <p:spTgt spid="5806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0611">
                                            <p:txEl>
                                              <p:pRg st="2" end="2"/>
                                            </p:txEl>
                                          </p:spTgt>
                                        </p:tgtEl>
                                        <p:attrNameLst>
                                          <p:attrName>style.visibility</p:attrName>
                                        </p:attrNameLst>
                                      </p:cBhvr>
                                      <p:to>
                                        <p:strVal val="visible"/>
                                      </p:to>
                                    </p:set>
                                    <p:animEffect transition="in" filter="blinds(horizontal)">
                                      <p:cBhvr>
                                        <p:cTn id="12" dur="500"/>
                                        <p:tgtEl>
                                          <p:spTgt spid="5806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0611">
                                            <p:txEl>
                                              <p:pRg st="3" end="3"/>
                                            </p:txEl>
                                          </p:spTgt>
                                        </p:tgtEl>
                                        <p:attrNameLst>
                                          <p:attrName>style.visibility</p:attrName>
                                        </p:attrNameLst>
                                      </p:cBhvr>
                                      <p:to>
                                        <p:strVal val="visible"/>
                                      </p:to>
                                    </p:set>
                                    <p:animEffect transition="in" filter="blinds(horizontal)">
                                      <p:cBhvr>
                                        <p:cTn id="17" dur="500"/>
                                        <p:tgtEl>
                                          <p:spTgt spid="5806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80611">
                                            <p:txEl>
                                              <p:pRg st="4" end="4"/>
                                            </p:txEl>
                                          </p:spTgt>
                                        </p:tgtEl>
                                        <p:attrNameLst>
                                          <p:attrName>style.visibility</p:attrName>
                                        </p:attrNameLst>
                                      </p:cBhvr>
                                      <p:to>
                                        <p:strVal val="visible"/>
                                      </p:to>
                                    </p:set>
                                    <p:animEffect transition="in" filter="blinds(horizontal)">
                                      <p:cBhvr>
                                        <p:cTn id="22" dur="500"/>
                                        <p:tgtEl>
                                          <p:spTgt spid="5806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80611">
                                            <p:txEl>
                                              <p:pRg st="5" end="5"/>
                                            </p:txEl>
                                          </p:spTgt>
                                        </p:tgtEl>
                                        <p:attrNameLst>
                                          <p:attrName>style.visibility</p:attrName>
                                        </p:attrNameLst>
                                      </p:cBhvr>
                                      <p:to>
                                        <p:strVal val="visible"/>
                                      </p:to>
                                    </p:set>
                                    <p:animEffect transition="in" filter="blinds(horizontal)">
                                      <p:cBhvr>
                                        <p:cTn id="27" dur="500"/>
                                        <p:tgtEl>
                                          <p:spTgt spid="5806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p:cNvSpPr>
          <p:nvPr>
            <p:ph type="title"/>
          </p:nvPr>
        </p:nvSpPr>
        <p:spPr/>
        <p:txBody>
          <a:bodyPr/>
          <a:lstStyle/>
          <a:p>
            <a:pPr eaLnBrk="1" hangingPunct="1"/>
            <a:r>
              <a:rPr lang="zh-CN" altLang="en-US" sz="4800"/>
              <a:t>逻辑结构设计小结</a:t>
            </a:r>
            <a:endParaRPr lang="zh-CN" altLang="en-US" sz="4800"/>
          </a:p>
        </p:txBody>
      </p:sp>
      <p:sp>
        <p:nvSpPr>
          <p:cNvPr id="581635" name="Rectangle 3"/>
          <p:cNvSpPr>
            <a:spLocks noGrp="1" noRot="1"/>
          </p:cNvSpPr>
          <p:nvPr>
            <p:ph idx="1"/>
          </p:nvPr>
        </p:nvSpPr>
        <p:spPr>
          <a:xfrm>
            <a:off x="688975" y="2205038"/>
            <a:ext cx="8074025" cy="3894137"/>
          </a:xfrm>
        </p:spPr>
        <p:txBody>
          <a:bodyPr/>
          <a:lstStyle/>
          <a:p>
            <a:pPr eaLnBrk="1" hangingPunct="1">
              <a:lnSpc>
                <a:spcPct val="120000"/>
              </a:lnSpc>
              <a:spcBef>
                <a:spcPct val="60000"/>
              </a:spcBef>
            </a:pPr>
            <a:r>
              <a:rPr lang="zh-CN" altLang="en-US" sz="4000"/>
              <a:t>设计用户子模式</a:t>
            </a:r>
            <a:endParaRPr lang="zh-CN" altLang="en-US" sz="3600"/>
          </a:p>
          <a:p>
            <a:pPr eaLnBrk="1" hangingPunct="1">
              <a:lnSpc>
                <a:spcPct val="120000"/>
              </a:lnSpc>
              <a:spcBef>
                <a:spcPct val="60000"/>
              </a:spcBef>
              <a:buFont typeface="Wingdings" panose="05000000000000000000" pitchFamily="2" charset="2"/>
              <a:buNone/>
            </a:pPr>
            <a:r>
              <a:rPr lang="en-US" altLang="zh-CN" sz="2800"/>
              <a:t>1. </a:t>
            </a:r>
            <a:r>
              <a:rPr lang="zh-CN" altLang="en-US" sz="2800"/>
              <a:t>使用更符合用户习惯的别名</a:t>
            </a:r>
            <a:endParaRPr lang="zh-CN" altLang="en-US" sz="2800"/>
          </a:p>
          <a:p>
            <a:pPr eaLnBrk="1" hangingPunct="1">
              <a:lnSpc>
                <a:spcPct val="120000"/>
              </a:lnSpc>
              <a:spcBef>
                <a:spcPct val="60000"/>
              </a:spcBef>
              <a:buFont typeface="Wingdings" panose="05000000000000000000" pitchFamily="2" charset="2"/>
              <a:buNone/>
            </a:pPr>
            <a:r>
              <a:rPr lang="en-US" altLang="zh-CN" sz="2800"/>
              <a:t>2. </a:t>
            </a:r>
            <a:r>
              <a:rPr lang="zh-CN" altLang="en-US" sz="2800"/>
              <a:t>针对不同级别的用户定义不同的外模式，以满足系统对安全性的要求。</a:t>
            </a:r>
            <a:endParaRPr lang="zh-CN" altLang="en-US" sz="2800"/>
          </a:p>
          <a:p>
            <a:pPr eaLnBrk="1" hangingPunct="1">
              <a:lnSpc>
                <a:spcPct val="120000"/>
              </a:lnSpc>
              <a:spcBef>
                <a:spcPct val="60000"/>
              </a:spcBef>
              <a:buFont typeface="Wingdings" panose="05000000000000000000" pitchFamily="2" charset="2"/>
              <a:buNone/>
            </a:pPr>
            <a:r>
              <a:rPr lang="en-US" altLang="zh-CN" sz="2800"/>
              <a:t>3. </a:t>
            </a:r>
            <a:r>
              <a:rPr lang="zh-CN" altLang="en-US" sz="2800"/>
              <a:t>简化用户对系统的使用</a:t>
            </a:r>
            <a:endParaRPr lang="zh-CN" altLang="en-US" sz="2800"/>
          </a:p>
        </p:txBody>
      </p:sp>
      <p:sp>
        <p:nvSpPr>
          <p:cNvPr id="4" name="日期占位符 3"/>
          <p:cNvSpPr>
            <a:spLocks noGrp="1"/>
          </p:cNvSpPr>
          <p:nvPr>
            <p:ph type="dt" sz="quarter" idx="10"/>
          </p:nvPr>
        </p:nvSpPr>
        <p:spPr/>
        <p:txBody>
          <a:bodyPr/>
          <a:lstStyle/>
          <a:p>
            <a:pPr>
              <a:defRPr/>
            </a:pPr>
            <a:fld id="{6CA0F0FB-686C-49C2-92C4-342C3DAE1D1A}" type="datetime1">
              <a:rPr lang="zh-CN" altLang="en-US"/>
            </a:fld>
            <a:endParaRPr lang="en-US" altLang="zh-CN"/>
          </a:p>
        </p:txBody>
      </p:sp>
      <p:sp>
        <p:nvSpPr>
          <p:cNvPr id="1280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1635">
                                            <p:txEl>
                                              <p:pRg st="1" end="1"/>
                                            </p:txEl>
                                          </p:spTgt>
                                        </p:tgtEl>
                                        <p:attrNameLst>
                                          <p:attrName>style.visibility</p:attrName>
                                        </p:attrNameLst>
                                      </p:cBhvr>
                                      <p:to>
                                        <p:strVal val="visible"/>
                                      </p:to>
                                    </p:set>
                                    <p:animEffect transition="in" filter="blinds(horizontal)">
                                      <p:cBhvr>
                                        <p:cTn id="7" dur="500"/>
                                        <p:tgtEl>
                                          <p:spTgt spid="5816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1635">
                                            <p:txEl>
                                              <p:pRg st="2" end="2"/>
                                            </p:txEl>
                                          </p:spTgt>
                                        </p:tgtEl>
                                        <p:attrNameLst>
                                          <p:attrName>style.visibility</p:attrName>
                                        </p:attrNameLst>
                                      </p:cBhvr>
                                      <p:to>
                                        <p:strVal val="visible"/>
                                      </p:to>
                                    </p:set>
                                    <p:animEffect transition="in" filter="blinds(horizontal)">
                                      <p:cBhvr>
                                        <p:cTn id="12" dur="500"/>
                                        <p:tgtEl>
                                          <p:spTgt spid="5816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1635">
                                            <p:txEl>
                                              <p:pRg st="3" end="3"/>
                                            </p:txEl>
                                          </p:spTgt>
                                        </p:tgtEl>
                                        <p:attrNameLst>
                                          <p:attrName>style.visibility</p:attrName>
                                        </p:attrNameLst>
                                      </p:cBhvr>
                                      <p:to>
                                        <p:strVal val="visible"/>
                                      </p:to>
                                    </p:set>
                                    <p:animEffect transition="in" filter="blinds(horizontal)">
                                      <p:cBhvr>
                                        <p:cTn id="17" dur="500"/>
                                        <p:tgtEl>
                                          <p:spTgt spid="5816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p:cNvSpPr>
          <p:nvPr>
            <p:ph type="title"/>
          </p:nvPr>
        </p:nvSpPr>
        <p:spPr/>
        <p:txBody>
          <a:bodyPr/>
          <a:lstStyle/>
          <a:p>
            <a:pPr eaLnBrk="1" hangingPunct="1"/>
            <a:r>
              <a:rPr lang="zh-CN" altLang="en-US"/>
              <a:t>第七章  数据库设计</a:t>
            </a:r>
            <a:endParaRPr lang="zh-CN" altLang="en-US"/>
          </a:p>
        </p:txBody>
      </p:sp>
      <p:sp>
        <p:nvSpPr>
          <p:cNvPr id="129027" name="Rectangle 3"/>
          <p:cNvSpPr>
            <a:spLocks noGrp="1" noRot="1"/>
          </p:cNvSpPr>
          <p:nvPr>
            <p:ph idx="1"/>
          </p:nvPr>
        </p:nvSpPr>
        <p:spPr/>
        <p:txBody>
          <a:bodyPr/>
          <a:lstStyle/>
          <a:p>
            <a:pPr eaLnBrk="1" hangingPunct="1">
              <a:buFont typeface="Wingdings" panose="05000000000000000000" pitchFamily="2" charset="2"/>
              <a:buNone/>
            </a:pPr>
            <a:r>
              <a:rPr lang="en-US" altLang="zh-CN" sz="2800"/>
              <a:t>7.1  </a:t>
            </a:r>
            <a:r>
              <a:rPr lang="zh-CN" altLang="en-US" sz="2800"/>
              <a:t>数据库设计概述</a:t>
            </a:r>
            <a:endParaRPr lang="zh-CN" altLang="en-US" sz="2800"/>
          </a:p>
          <a:p>
            <a:pPr eaLnBrk="1" hangingPunct="1">
              <a:buFont typeface="Wingdings" panose="05000000000000000000" pitchFamily="2" charset="2"/>
              <a:buNone/>
            </a:pPr>
            <a:r>
              <a:rPr lang="en-US" altLang="zh-CN" sz="2800"/>
              <a:t>7.2  </a:t>
            </a:r>
            <a:r>
              <a:rPr lang="zh-CN" altLang="en-US" sz="2800"/>
              <a:t>需求分析</a:t>
            </a:r>
            <a:endParaRPr lang="zh-CN" altLang="en-US" sz="2800"/>
          </a:p>
          <a:p>
            <a:pPr eaLnBrk="1" hangingPunct="1">
              <a:buFont typeface="Wingdings" panose="05000000000000000000" pitchFamily="2" charset="2"/>
              <a:buNone/>
            </a:pPr>
            <a:r>
              <a:rPr lang="en-US" altLang="zh-CN" sz="2800"/>
              <a:t>7.3  </a:t>
            </a:r>
            <a:r>
              <a:rPr lang="zh-CN" altLang="en-US" sz="2800"/>
              <a:t>概念结构设计</a:t>
            </a:r>
            <a:endParaRPr lang="zh-CN" altLang="en-US" sz="2800"/>
          </a:p>
          <a:p>
            <a:pPr eaLnBrk="1" hangingPunct="1">
              <a:buFont typeface="Wingdings" panose="05000000000000000000" pitchFamily="2" charset="2"/>
              <a:buNone/>
            </a:pPr>
            <a:r>
              <a:rPr lang="en-US" altLang="zh-CN" sz="2800"/>
              <a:t>7.4  </a:t>
            </a:r>
            <a:r>
              <a:rPr lang="zh-CN" altLang="en-US" sz="2800"/>
              <a:t>逻辑结构设计</a:t>
            </a:r>
            <a:endParaRPr lang="zh-CN" altLang="en-US" sz="2800"/>
          </a:p>
          <a:p>
            <a:pPr eaLnBrk="1" hangingPunct="1">
              <a:buFont typeface="Wingdings" panose="05000000000000000000" pitchFamily="2" charset="2"/>
              <a:buNone/>
            </a:pPr>
            <a:r>
              <a:rPr lang="en-US" altLang="zh-CN" sz="2800">
                <a:solidFill>
                  <a:schemeClr val="tx2"/>
                </a:solidFill>
              </a:rPr>
              <a:t>7.5  </a:t>
            </a:r>
            <a:r>
              <a:rPr lang="zh-CN" altLang="en-US" sz="2800">
                <a:solidFill>
                  <a:schemeClr val="tx2"/>
                </a:solidFill>
              </a:rPr>
              <a:t>数据库的物理设计</a:t>
            </a:r>
            <a:endParaRPr lang="zh-CN" altLang="en-US" sz="2800">
              <a:solidFill>
                <a:schemeClr val="tx2"/>
              </a:solidFill>
            </a:endParaRPr>
          </a:p>
          <a:p>
            <a:pPr eaLnBrk="1" hangingPunct="1">
              <a:buFont typeface="Wingdings" panose="05000000000000000000" pitchFamily="2" charset="2"/>
              <a:buNone/>
            </a:pPr>
            <a:r>
              <a:rPr lang="en-US" altLang="zh-CN" sz="2800"/>
              <a:t>7.6  </a:t>
            </a:r>
            <a:r>
              <a:rPr lang="zh-CN" altLang="en-US" sz="2800"/>
              <a:t>数据库实施</a:t>
            </a:r>
            <a:endParaRPr lang="zh-CN" altLang="en-US" sz="2800"/>
          </a:p>
          <a:p>
            <a:pPr eaLnBrk="1" hangingPunct="1">
              <a:buFont typeface="Wingdings" panose="05000000000000000000" pitchFamily="2" charset="2"/>
              <a:buNone/>
            </a:pPr>
            <a:r>
              <a:rPr lang="en-US" altLang="zh-CN" sz="2800"/>
              <a:t>7.7  </a:t>
            </a:r>
            <a:r>
              <a:rPr lang="zh-CN" altLang="en-US" sz="2800"/>
              <a:t>数据库运行与维护</a:t>
            </a:r>
            <a:endParaRPr lang="zh-CN" altLang="en-US" sz="2800"/>
          </a:p>
          <a:p>
            <a:pPr eaLnBrk="1" hangingPunct="1">
              <a:buFont typeface="Wingdings" panose="05000000000000000000" pitchFamily="2" charset="2"/>
              <a:buNone/>
            </a:pPr>
            <a:r>
              <a:rPr lang="en-US" altLang="zh-CN" sz="2800"/>
              <a:t>7.8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00E2D317-8025-4175-8645-2CC3562E418E}" type="datetime1">
              <a:rPr lang="zh-CN" altLang="en-US"/>
            </a:fld>
            <a:endParaRPr lang="en-US" altLang="zh-CN"/>
          </a:p>
        </p:txBody>
      </p:sp>
      <p:sp>
        <p:nvSpPr>
          <p:cNvPr id="1290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p:cNvSpPr>
          <p:nvPr>
            <p:ph type="title"/>
          </p:nvPr>
        </p:nvSpPr>
        <p:spPr/>
        <p:txBody>
          <a:bodyPr/>
          <a:lstStyle/>
          <a:p>
            <a:pPr eaLnBrk="1" hangingPunct="1"/>
            <a:r>
              <a:rPr lang="en-US" altLang="zh-CN"/>
              <a:t>7.5  </a:t>
            </a:r>
            <a:r>
              <a:rPr lang="zh-CN" altLang="en-US"/>
              <a:t>数据库的物理设计</a:t>
            </a:r>
            <a:endParaRPr lang="zh-CN" altLang="en-US"/>
          </a:p>
        </p:txBody>
      </p:sp>
      <p:sp>
        <p:nvSpPr>
          <p:cNvPr id="585731" name="Rectangle 3"/>
          <p:cNvSpPr>
            <a:spLocks noGrp="1" noRot="1"/>
          </p:cNvSpPr>
          <p:nvPr>
            <p:ph idx="1"/>
          </p:nvPr>
        </p:nvSpPr>
        <p:spPr/>
        <p:txBody>
          <a:bodyPr/>
          <a:lstStyle/>
          <a:p>
            <a:pPr eaLnBrk="1" hangingPunct="1"/>
            <a:r>
              <a:rPr lang="zh-CN" altLang="en-US" sz="3600"/>
              <a:t>什么是数据库的物理设计</a:t>
            </a:r>
            <a:endParaRPr lang="zh-CN" altLang="en-US" sz="3600"/>
          </a:p>
          <a:p>
            <a:pPr lvl="1" eaLnBrk="1" hangingPunct="1">
              <a:lnSpc>
                <a:spcPct val="120000"/>
              </a:lnSpc>
            </a:pPr>
            <a:r>
              <a:rPr lang="zh-CN" altLang="en-US"/>
              <a:t>数据库在物理设备上的存储结构与存取方法称为数据库的物理结构，它依赖于给定的计算机系统。</a:t>
            </a:r>
            <a:endParaRPr lang="zh-CN" altLang="en-US"/>
          </a:p>
          <a:p>
            <a:pPr lvl="1" eaLnBrk="1" hangingPunct="1">
              <a:lnSpc>
                <a:spcPct val="120000"/>
              </a:lnSpc>
            </a:pPr>
            <a:r>
              <a:rPr lang="zh-CN" altLang="en-US"/>
              <a:t>为一个给定的逻辑数据模型选取一个最适合应用环境的物理结构的过程，就是数据库的物理设计。</a:t>
            </a:r>
            <a:endParaRPr lang="zh-CN" altLang="en-US"/>
          </a:p>
        </p:txBody>
      </p:sp>
      <p:sp>
        <p:nvSpPr>
          <p:cNvPr id="4" name="日期占位符 3"/>
          <p:cNvSpPr>
            <a:spLocks noGrp="1"/>
          </p:cNvSpPr>
          <p:nvPr>
            <p:ph type="dt" sz="quarter" idx="10"/>
          </p:nvPr>
        </p:nvSpPr>
        <p:spPr/>
        <p:txBody>
          <a:bodyPr/>
          <a:lstStyle/>
          <a:p>
            <a:pPr>
              <a:defRPr/>
            </a:pPr>
            <a:fld id="{87393170-E2F0-4184-B38E-4DCDE56FE134}" type="datetime1">
              <a:rPr lang="zh-CN" altLang="en-US"/>
            </a:fld>
            <a:endParaRPr lang="en-US" altLang="zh-CN"/>
          </a:p>
        </p:txBody>
      </p:sp>
      <p:sp>
        <p:nvSpPr>
          <p:cNvPr id="1300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5731">
                                            <p:txEl>
                                              <p:pRg st="2" end="2"/>
                                            </p:txEl>
                                          </p:spTgt>
                                        </p:tgtEl>
                                        <p:attrNameLst>
                                          <p:attrName>style.visibility</p:attrName>
                                        </p:attrNameLst>
                                      </p:cBhvr>
                                      <p:to>
                                        <p:strVal val="visible"/>
                                      </p:to>
                                    </p:set>
                                    <p:animEffect transition="in" filter="blinds(horizontal)">
                                      <p:cBhvr>
                                        <p:cTn id="7" dur="500"/>
                                        <p:tgtEl>
                                          <p:spTgt spid="5857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p:cNvSpPr>
          <p:nvPr>
            <p:ph type="title"/>
          </p:nvPr>
        </p:nvSpPr>
        <p:spPr/>
        <p:txBody>
          <a:bodyPr/>
          <a:lstStyle/>
          <a:p>
            <a:pPr eaLnBrk="1" hangingPunct="1"/>
            <a:r>
              <a:rPr lang="en-US" altLang="zh-CN"/>
              <a:t>7.5  </a:t>
            </a:r>
            <a:r>
              <a:rPr lang="zh-CN" altLang="en-US"/>
              <a:t>数据库的物理设计</a:t>
            </a:r>
            <a:endParaRPr lang="zh-CN" altLang="en-US"/>
          </a:p>
        </p:txBody>
      </p:sp>
      <p:sp>
        <p:nvSpPr>
          <p:cNvPr id="586755" name="Rectangle 3"/>
          <p:cNvSpPr>
            <a:spLocks noGrp="1" noRot="1"/>
          </p:cNvSpPr>
          <p:nvPr>
            <p:ph idx="1"/>
          </p:nvPr>
        </p:nvSpPr>
        <p:spPr/>
        <p:txBody>
          <a:bodyPr/>
          <a:lstStyle/>
          <a:p>
            <a:pPr eaLnBrk="1" hangingPunct="1">
              <a:lnSpc>
                <a:spcPct val="90000"/>
              </a:lnSpc>
            </a:pPr>
            <a:r>
              <a:rPr lang="zh-CN" altLang="en-US" sz="3600"/>
              <a:t>数据库物理设计的步骤</a:t>
            </a:r>
            <a:endParaRPr lang="zh-CN" altLang="en-US" sz="3600"/>
          </a:p>
          <a:p>
            <a:pPr lvl="1" eaLnBrk="1" hangingPunct="1">
              <a:lnSpc>
                <a:spcPct val="90000"/>
              </a:lnSpc>
              <a:spcBef>
                <a:spcPct val="50000"/>
              </a:spcBef>
            </a:pPr>
            <a:r>
              <a:rPr lang="zh-CN" altLang="en-US"/>
              <a:t>确定数据库的物理结构</a:t>
            </a:r>
            <a:endParaRPr lang="zh-CN" altLang="en-US"/>
          </a:p>
          <a:p>
            <a:pPr lvl="1" eaLnBrk="1" hangingPunct="1">
              <a:lnSpc>
                <a:spcPct val="90000"/>
              </a:lnSpc>
              <a:spcBef>
                <a:spcPct val="50000"/>
              </a:spcBef>
            </a:pPr>
            <a:r>
              <a:rPr lang="zh-CN" altLang="en-US"/>
              <a:t>对物理结构进行评价，评价的重点是时间和空间效率</a:t>
            </a:r>
            <a:endParaRPr lang="zh-CN" altLang="en-US"/>
          </a:p>
          <a:p>
            <a:pPr lvl="1" eaLnBrk="1" hangingPunct="1">
              <a:spcBef>
                <a:spcPct val="50000"/>
              </a:spcBef>
            </a:pPr>
            <a:r>
              <a:rPr lang="zh-CN" altLang="en-US"/>
              <a:t>如果评价结果满足原设计要求则可进入到物理实施阶段，否则，就需要重新设计或修改物理结构，有时甚至要返回逻辑设计阶段修改数据模型。</a:t>
            </a:r>
            <a:endParaRPr lang="zh-CN" altLang="en-US"/>
          </a:p>
        </p:txBody>
      </p:sp>
      <p:sp>
        <p:nvSpPr>
          <p:cNvPr id="4" name="日期占位符 3"/>
          <p:cNvSpPr>
            <a:spLocks noGrp="1"/>
          </p:cNvSpPr>
          <p:nvPr>
            <p:ph type="dt" sz="quarter" idx="10"/>
          </p:nvPr>
        </p:nvSpPr>
        <p:spPr/>
        <p:txBody>
          <a:bodyPr/>
          <a:lstStyle/>
          <a:p>
            <a:pPr>
              <a:defRPr/>
            </a:pPr>
            <a:fld id="{D581C835-DB09-4550-BAE6-759DE0ED2875}" type="datetime1">
              <a:rPr lang="zh-CN" altLang="en-US"/>
            </a:fld>
            <a:endParaRPr lang="en-US" altLang="zh-CN"/>
          </a:p>
        </p:txBody>
      </p:sp>
      <p:sp>
        <p:nvSpPr>
          <p:cNvPr id="1310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6755">
                                            <p:txEl>
                                              <p:pRg st="2" end="2"/>
                                            </p:txEl>
                                          </p:spTgt>
                                        </p:tgtEl>
                                        <p:attrNameLst>
                                          <p:attrName>style.visibility</p:attrName>
                                        </p:attrNameLst>
                                      </p:cBhvr>
                                      <p:to>
                                        <p:strVal val="visible"/>
                                      </p:to>
                                    </p:set>
                                    <p:animEffect transition="in" filter="blinds(horizontal)">
                                      <p:cBhvr>
                                        <p:cTn id="7" dur="500"/>
                                        <p:tgtEl>
                                          <p:spTgt spid="58675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6755">
                                            <p:txEl>
                                              <p:pRg st="3" end="3"/>
                                            </p:txEl>
                                          </p:spTgt>
                                        </p:tgtEl>
                                        <p:attrNameLst>
                                          <p:attrName>style.visibility</p:attrName>
                                        </p:attrNameLst>
                                      </p:cBhvr>
                                      <p:to>
                                        <p:strVal val="visible"/>
                                      </p:to>
                                    </p:set>
                                    <p:animEffect transition="in" filter="blinds(horizontal)">
                                      <p:cBhvr>
                                        <p:cTn id="12" dur="500"/>
                                        <p:tgtEl>
                                          <p:spTgt spid="5867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p:cNvSpPr>
          <p:nvPr>
            <p:ph type="title"/>
          </p:nvPr>
        </p:nvSpPr>
        <p:spPr/>
        <p:txBody>
          <a:bodyPr/>
          <a:lstStyle/>
          <a:p>
            <a:pPr eaLnBrk="1" hangingPunct="1"/>
            <a:r>
              <a:rPr lang="en-US" altLang="zh-CN"/>
              <a:t>7.5  </a:t>
            </a:r>
            <a:r>
              <a:rPr lang="zh-CN" altLang="en-US"/>
              <a:t>数据库的物理设计</a:t>
            </a:r>
            <a:endParaRPr lang="zh-CN" altLang="en-US"/>
          </a:p>
        </p:txBody>
      </p:sp>
      <p:sp>
        <p:nvSpPr>
          <p:cNvPr id="132099"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solidFill>
                  <a:srgbClr val="3333FF"/>
                </a:solidFill>
              </a:rPr>
              <a:t>7.5.1  </a:t>
            </a:r>
            <a:r>
              <a:rPr lang="zh-CN" altLang="en-US">
                <a:solidFill>
                  <a:srgbClr val="3333FF"/>
                </a:solidFill>
              </a:rPr>
              <a:t>数据库的物理设计的内容和方法</a:t>
            </a:r>
            <a:endParaRPr lang="zh-CN" altLang="en-US">
              <a:solidFill>
                <a:srgbClr val="3333FF"/>
              </a:solidFill>
            </a:endParaRPr>
          </a:p>
          <a:p>
            <a:pPr eaLnBrk="1" hangingPunct="1">
              <a:lnSpc>
                <a:spcPct val="140000"/>
              </a:lnSpc>
              <a:buFont typeface="Wingdings" panose="05000000000000000000" pitchFamily="2" charset="2"/>
              <a:buNone/>
            </a:pPr>
            <a:r>
              <a:rPr lang="en-US" altLang="zh-CN"/>
              <a:t>7.5.2  </a:t>
            </a:r>
            <a:r>
              <a:rPr lang="zh-CN" altLang="en-US"/>
              <a:t>关系模式存取方法选择</a:t>
            </a:r>
            <a:endParaRPr lang="zh-CN" altLang="en-US"/>
          </a:p>
          <a:p>
            <a:pPr eaLnBrk="1" hangingPunct="1">
              <a:lnSpc>
                <a:spcPct val="140000"/>
              </a:lnSpc>
              <a:buFont typeface="Wingdings" panose="05000000000000000000" pitchFamily="2" charset="2"/>
              <a:buNone/>
            </a:pPr>
            <a:r>
              <a:rPr lang="en-US" altLang="zh-CN"/>
              <a:t>7.5.3  </a:t>
            </a:r>
            <a:r>
              <a:rPr lang="zh-CN" altLang="en-US"/>
              <a:t>确定数据库的存储结构</a:t>
            </a:r>
            <a:endParaRPr lang="zh-CN" altLang="en-US"/>
          </a:p>
          <a:p>
            <a:pPr eaLnBrk="1" hangingPunct="1">
              <a:lnSpc>
                <a:spcPct val="140000"/>
              </a:lnSpc>
              <a:buFont typeface="Wingdings" panose="05000000000000000000" pitchFamily="2" charset="2"/>
              <a:buNone/>
            </a:pPr>
            <a:r>
              <a:rPr lang="en-US" altLang="zh-CN"/>
              <a:t>7.5.4  </a:t>
            </a:r>
            <a:r>
              <a:rPr lang="zh-CN" altLang="en-US"/>
              <a:t>评价物理结构</a:t>
            </a:r>
            <a:endParaRPr lang="zh-CN" altLang="en-US"/>
          </a:p>
        </p:txBody>
      </p:sp>
      <p:sp>
        <p:nvSpPr>
          <p:cNvPr id="4" name="日期占位符 3"/>
          <p:cNvSpPr>
            <a:spLocks noGrp="1"/>
          </p:cNvSpPr>
          <p:nvPr>
            <p:ph type="dt" sz="quarter" idx="10"/>
          </p:nvPr>
        </p:nvSpPr>
        <p:spPr/>
        <p:txBody>
          <a:bodyPr/>
          <a:lstStyle/>
          <a:p>
            <a:pPr>
              <a:defRPr/>
            </a:pPr>
            <a:fld id="{8242EA15-476F-41EB-AD29-896A8133A4B7}" type="datetime1">
              <a:rPr lang="zh-CN" altLang="en-US"/>
            </a:fld>
            <a:endParaRPr lang="en-US" altLang="zh-CN"/>
          </a:p>
        </p:txBody>
      </p:sp>
      <p:sp>
        <p:nvSpPr>
          <p:cNvPr id="1321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p:cNvSpPr>
          <p:nvPr>
            <p:ph type="title"/>
          </p:nvPr>
        </p:nvSpPr>
        <p:spPr/>
        <p:txBody>
          <a:bodyPr/>
          <a:lstStyle/>
          <a:p>
            <a:pPr eaLnBrk="1" hangingPunct="1"/>
            <a:r>
              <a:rPr lang="en-US" altLang="zh-CN" sz="3600"/>
              <a:t>7.5.1  </a:t>
            </a:r>
            <a:r>
              <a:rPr lang="zh-CN" altLang="en-US" sz="3600"/>
              <a:t>数据库的物理设计的内容和方法</a:t>
            </a:r>
            <a:endParaRPr lang="zh-CN" altLang="en-US" sz="3600"/>
          </a:p>
        </p:txBody>
      </p:sp>
      <p:sp>
        <p:nvSpPr>
          <p:cNvPr id="588803" name="Rectangle 3"/>
          <p:cNvSpPr>
            <a:spLocks noGrp="1" noRot="1"/>
          </p:cNvSpPr>
          <p:nvPr>
            <p:ph idx="1"/>
          </p:nvPr>
        </p:nvSpPr>
        <p:spPr/>
        <p:txBody>
          <a:bodyPr/>
          <a:lstStyle/>
          <a:p>
            <a:pPr eaLnBrk="1" hangingPunct="1"/>
            <a:r>
              <a:rPr lang="zh-CN" altLang="en-US" sz="3600"/>
              <a:t>设计物理数据库结构的准备工作</a:t>
            </a:r>
            <a:endParaRPr lang="zh-CN" altLang="en-US" sz="3600"/>
          </a:p>
          <a:p>
            <a:pPr lvl="1" eaLnBrk="1" hangingPunct="1">
              <a:lnSpc>
                <a:spcPct val="120000"/>
              </a:lnSpc>
              <a:spcBef>
                <a:spcPct val="60000"/>
              </a:spcBef>
            </a:pPr>
            <a:r>
              <a:rPr lang="zh-CN" altLang="en-US"/>
              <a:t> </a:t>
            </a:r>
            <a:r>
              <a:rPr lang="en-US" altLang="zh-CN"/>
              <a:t>1. </a:t>
            </a:r>
            <a:r>
              <a:rPr lang="zh-CN" altLang="en-US"/>
              <a:t>充分了解应用环境，详细分析要运行的事务，以获得选择物理数据库设计所需参数</a:t>
            </a:r>
            <a:endParaRPr lang="zh-CN" altLang="en-US"/>
          </a:p>
          <a:p>
            <a:pPr lvl="1" eaLnBrk="1" hangingPunct="1">
              <a:lnSpc>
                <a:spcPct val="120000"/>
              </a:lnSpc>
              <a:spcBef>
                <a:spcPct val="60000"/>
              </a:spcBef>
            </a:pPr>
            <a:r>
              <a:rPr lang="zh-CN" altLang="en-US"/>
              <a:t> </a:t>
            </a:r>
            <a:r>
              <a:rPr lang="en-US" altLang="zh-CN"/>
              <a:t>2. </a:t>
            </a:r>
            <a:r>
              <a:rPr lang="zh-CN" altLang="en-US"/>
              <a:t>充分了解所用</a:t>
            </a:r>
            <a:r>
              <a:rPr lang="en-US" altLang="zh-CN"/>
              <a:t>RDBMS</a:t>
            </a:r>
            <a:r>
              <a:rPr lang="zh-CN" altLang="en-US"/>
              <a:t>的内部特征，特别是系统提供的存取方法和存储结构</a:t>
            </a:r>
            <a:endParaRPr lang="zh-CN" altLang="en-US"/>
          </a:p>
          <a:p>
            <a:pPr lvl="1" eaLnBrk="1" hangingPunct="1">
              <a:lnSpc>
                <a:spcPct val="120000"/>
              </a:lnSpc>
              <a:spcBef>
                <a:spcPct val="60000"/>
              </a:spcBef>
            </a:pPr>
            <a:endParaRPr lang="en-US" altLang="zh-CN"/>
          </a:p>
        </p:txBody>
      </p:sp>
      <p:sp>
        <p:nvSpPr>
          <p:cNvPr id="4" name="日期占位符 3"/>
          <p:cNvSpPr>
            <a:spLocks noGrp="1"/>
          </p:cNvSpPr>
          <p:nvPr>
            <p:ph type="dt" sz="quarter" idx="10"/>
          </p:nvPr>
        </p:nvSpPr>
        <p:spPr/>
        <p:txBody>
          <a:bodyPr/>
          <a:lstStyle/>
          <a:p>
            <a:pPr>
              <a:defRPr/>
            </a:pPr>
            <a:fld id="{267724AA-EC95-4EF3-AB58-F48235DD1D20}" type="datetime1">
              <a:rPr lang="zh-CN" altLang="en-US"/>
            </a:fld>
            <a:endParaRPr lang="en-US" altLang="zh-CN"/>
          </a:p>
        </p:txBody>
      </p:sp>
      <p:sp>
        <p:nvSpPr>
          <p:cNvPr id="1331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8803">
                                            <p:txEl>
                                              <p:pRg st="2" end="2"/>
                                            </p:txEl>
                                          </p:spTgt>
                                        </p:tgtEl>
                                        <p:attrNameLst>
                                          <p:attrName>style.visibility</p:attrName>
                                        </p:attrNameLst>
                                      </p:cBhvr>
                                      <p:to>
                                        <p:strVal val="visible"/>
                                      </p:to>
                                    </p:set>
                                    <p:animEffect transition="in" filter="blinds(horizontal)">
                                      <p:cBhvr>
                                        <p:cTn id="7" dur="500"/>
                                        <p:tgtEl>
                                          <p:spTgt spid="5888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p:cNvSpPr>
          <p:nvPr>
            <p:ph type="title"/>
          </p:nvPr>
        </p:nvSpPr>
        <p:spPr/>
        <p:txBody>
          <a:bodyPr/>
          <a:lstStyle/>
          <a:p>
            <a:pPr eaLnBrk="1" hangingPunct="1"/>
            <a:r>
              <a:rPr lang="zh-CN" altLang="en-US" sz="3600"/>
              <a:t>数据库的物理设计的内容和方法（续）</a:t>
            </a:r>
            <a:endParaRPr lang="zh-CN" altLang="en-US" sz="3600"/>
          </a:p>
        </p:txBody>
      </p:sp>
      <p:sp>
        <p:nvSpPr>
          <p:cNvPr id="134147" name="Rectangle 3"/>
          <p:cNvSpPr>
            <a:spLocks noGrp="1" noRot="1"/>
          </p:cNvSpPr>
          <p:nvPr>
            <p:ph idx="1"/>
          </p:nvPr>
        </p:nvSpPr>
        <p:spPr/>
        <p:txBody>
          <a:bodyPr/>
          <a:lstStyle/>
          <a:p>
            <a:pPr eaLnBrk="1" hangingPunct="1">
              <a:lnSpc>
                <a:spcPct val="90000"/>
              </a:lnSpc>
            </a:pPr>
            <a:r>
              <a:rPr lang="zh-CN" altLang="en-US" sz="3600"/>
              <a:t>选择物理数据库设计所需参数</a:t>
            </a:r>
            <a:endParaRPr lang="zh-CN" altLang="en-US" sz="3600"/>
          </a:p>
          <a:p>
            <a:pPr lvl="1" eaLnBrk="1" hangingPunct="1">
              <a:lnSpc>
                <a:spcPct val="120000"/>
              </a:lnSpc>
            </a:pPr>
            <a:r>
              <a:rPr lang="zh-CN" altLang="en-US"/>
              <a:t> 数据库查询事务</a:t>
            </a:r>
            <a:endParaRPr lang="zh-CN" altLang="en-US"/>
          </a:p>
          <a:p>
            <a:pPr lvl="2" eaLnBrk="1" hangingPunct="1">
              <a:lnSpc>
                <a:spcPct val="120000"/>
              </a:lnSpc>
            </a:pPr>
            <a:r>
              <a:rPr lang="zh-CN" altLang="en-US" sz="2800"/>
              <a:t> 查询的关系</a:t>
            </a:r>
            <a:endParaRPr lang="zh-CN" altLang="en-US" sz="2800"/>
          </a:p>
          <a:p>
            <a:pPr lvl="2" eaLnBrk="1" hangingPunct="1">
              <a:lnSpc>
                <a:spcPct val="120000"/>
              </a:lnSpc>
            </a:pPr>
            <a:r>
              <a:rPr lang="zh-CN" altLang="en-US" sz="2800"/>
              <a:t> 查询条件所涉及的属性</a:t>
            </a:r>
            <a:endParaRPr lang="zh-CN" altLang="en-US" sz="2800"/>
          </a:p>
          <a:p>
            <a:pPr lvl="2" eaLnBrk="1" hangingPunct="1">
              <a:lnSpc>
                <a:spcPct val="120000"/>
              </a:lnSpc>
            </a:pPr>
            <a:r>
              <a:rPr lang="zh-CN" altLang="en-US" sz="2800"/>
              <a:t> 连接条件所涉及的属性</a:t>
            </a:r>
            <a:endParaRPr lang="zh-CN" altLang="en-US" sz="2800"/>
          </a:p>
          <a:p>
            <a:pPr lvl="2" eaLnBrk="1" hangingPunct="1">
              <a:lnSpc>
                <a:spcPct val="120000"/>
              </a:lnSpc>
            </a:pPr>
            <a:r>
              <a:rPr lang="zh-CN" altLang="en-US" sz="2800"/>
              <a:t> 查询的投影属性</a:t>
            </a:r>
            <a:r>
              <a:rPr lang="zh-CN" altLang="en-US"/>
              <a:t> </a:t>
            </a:r>
            <a:endParaRPr lang="zh-CN" altLang="en-US" sz="2000"/>
          </a:p>
        </p:txBody>
      </p:sp>
      <p:sp>
        <p:nvSpPr>
          <p:cNvPr id="4" name="日期占位符 3"/>
          <p:cNvSpPr>
            <a:spLocks noGrp="1"/>
          </p:cNvSpPr>
          <p:nvPr>
            <p:ph type="dt" sz="quarter" idx="10"/>
          </p:nvPr>
        </p:nvSpPr>
        <p:spPr/>
        <p:txBody>
          <a:bodyPr/>
          <a:lstStyle/>
          <a:p>
            <a:pPr>
              <a:defRPr/>
            </a:pPr>
            <a:fld id="{7218E6B4-7002-49A8-84CE-372990F8035B}" type="datetime1">
              <a:rPr lang="zh-CN" altLang="en-US"/>
            </a:fld>
            <a:endParaRPr lang="en-US" altLang="zh-CN"/>
          </a:p>
        </p:txBody>
      </p:sp>
      <p:sp>
        <p:nvSpPr>
          <p:cNvPr id="1341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p:cNvSpPr>
          <p:nvPr>
            <p:ph type="title"/>
          </p:nvPr>
        </p:nvSpPr>
        <p:spPr/>
        <p:txBody>
          <a:bodyPr/>
          <a:lstStyle/>
          <a:p>
            <a:pPr eaLnBrk="1" hangingPunct="1"/>
            <a:r>
              <a:rPr lang="en-US" altLang="zh-CN"/>
              <a:t>1</a:t>
            </a:r>
            <a:r>
              <a:rPr lang="zh-CN" altLang="en-US"/>
              <a:t>．外模式／模式映象</a:t>
            </a:r>
            <a:endParaRPr lang="zh-CN" altLang="en-US"/>
          </a:p>
        </p:txBody>
      </p:sp>
      <p:sp>
        <p:nvSpPr>
          <p:cNvPr id="122883" name="Rectangle 3"/>
          <p:cNvSpPr>
            <a:spLocks noGrp="1" noRot="1"/>
          </p:cNvSpPr>
          <p:nvPr>
            <p:ph idx="1"/>
          </p:nvPr>
        </p:nvSpPr>
        <p:spPr>
          <a:xfrm>
            <a:off x="827088" y="1844675"/>
            <a:ext cx="7772400" cy="4114800"/>
          </a:xfrm>
        </p:spPr>
        <p:txBody>
          <a:bodyPr/>
          <a:lstStyle/>
          <a:p>
            <a:pPr algn="just" eaLnBrk="1" hangingPunct="1"/>
            <a:endParaRPr lang="en-US" altLang="zh-CN"/>
          </a:p>
          <a:p>
            <a:pPr algn="just" eaLnBrk="1" hangingPunct="1">
              <a:lnSpc>
                <a:spcPct val="160000"/>
              </a:lnSpc>
            </a:pPr>
            <a:r>
              <a:rPr lang="zh-CN" altLang="en-US" sz="2800"/>
              <a:t>定义外模式与模式之间的对应关系</a:t>
            </a:r>
            <a:endParaRPr lang="zh-CN" altLang="en-US" sz="2800"/>
          </a:p>
          <a:p>
            <a:pPr algn="just" eaLnBrk="1" hangingPunct="1">
              <a:lnSpc>
                <a:spcPct val="160000"/>
              </a:lnSpc>
            </a:pPr>
            <a:r>
              <a:rPr lang="zh-CN" altLang="en-US" sz="2800"/>
              <a:t>每一个外模式都对应一个外模式／模式映象</a:t>
            </a:r>
            <a:endParaRPr lang="zh-CN" altLang="en-US" sz="2800"/>
          </a:p>
          <a:p>
            <a:pPr algn="just" eaLnBrk="1" hangingPunct="1">
              <a:lnSpc>
                <a:spcPct val="160000"/>
              </a:lnSpc>
            </a:pPr>
            <a:r>
              <a:rPr lang="zh-CN" altLang="en-US" sz="2800"/>
              <a:t>映象定义通常包含在各自外模式的描述中</a:t>
            </a:r>
            <a:endParaRPr lang="zh-CN" altLang="en-US"/>
          </a:p>
        </p:txBody>
      </p:sp>
      <p:sp>
        <p:nvSpPr>
          <p:cNvPr id="12288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C94E507C-2DF4-4368-9F98-37B10DB68561}"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p:cNvSpPr>
          <p:nvPr>
            <p:ph type="title"/>
          </p:nvPr>
        </p:nvSpPr>
        <p:spPr/>
        <p:txBody>
          <a:bodyPr/>
          <a:lstStyle/>
          <a:p>
            <a:pPr eaLnBrk="1" hangingPunct="1"/>
            <a:r>
              <a:rPr lang="zh-CN" altLang="en-US" sz="3600"/>
              <a:t>数据库的物理设计的内容和方法（续）</a:t>
            </a:r>
            <a:endParaRPr lang="zh-CN" altLang="en-US" sz="3600"/>
          </a:p>
        </p:txBody>
      </p:sp>
      <p:sp>
        <p:nvSpPr>
          <p:cNvPr id="135171" name="Rectangle 3"/>
          <p:cNvSpPr>
            <a:spLocks noGrp="1" noRot="1"/>
          </p:cNvSpPr>
          <p:nvPr>
            <p:ph idx="1"/>
          </p:nvPr>
        </p:nvSpPr>
        <p:spPr/>
        <p:txBody>
          <a:bodyPr/>
          <a:lstStyle/>
          <a:p>
            <a:pPr eaLnBrk="1" hangingPunct="1">
              <a:lnSpc>
                <a:spcPct val="90000"/>
              </a:lnSpc>
            </a:pPr>
            <a:r>
              <a:rPr lang="zh-CN" altLang="en-US" sz="3600"/>
              <a:t>选择物理数据库设计所需参数</a:t>
            </a:r>
            <a:r>
              <a:rPr lang="en-US" altLang="zh-CN" sz="3600"/>
              <a:t>(</a:t>
            </a:r>
            <a:r>
              <a:rPr lang="zh-CN" altLang="en-US" sz="3600"/>
              <a:t>续</a:t>
            </a:r>
            <a:r>
              <a:rPr lang="en-US" altLang="zh-CN" sz="3600"/>
              <a:t>)</a:t>
            </a:r>
            <a:endParaRPr lang="en-US" altLang="zh-CN" sz="2800"/>
          </a:p>
          <a:p>
            <a:pPr lvl="1" eaLnBrk="1" hangingPunct="1">
              <a:lnSpc>
                <a:spcPct val="120000"/>
              </a:lnSpc>
            </a:pPr>
            <a:r>
              <a:rPr lang="zh-CN" altLang="en-US"/>
              <a:t>数据更新事务</a:t>
            </a:r>
            <a:endParaRPr lang="zh-CN" altLang="en-US"/>
          </a:p>
          <a:p>
            <a:pPr lvl="2" eaLnBrk="1" hangingPunct="1">
              <a:lnSpc>
                <a:spcPct val="120000"/>
              </a:lnSpc>
            </a:pPr>
            <a:r>
              <a:rPr lang="zh-CN" altLang="en-US" sz="2800"/>
              <a:t>被更新的关系</a:t>
            </a:r>
            <a:endParaRPr lang="zh-CN" altLang="en-US" sz="2800"/>
          </a:p>
          <a:p>
            <a:pPr lvl="2" eaLnBrk="1" hangingPunct="1">
              <a:lnSpc>
                <a:spcPct val="120000"/>
              </a:lnSpc>
            </a:pPr>
            <a:r>
              <a:rPr lang="zh-CN" altLang="en-US" sz="2800"/>
              <a:t>每个关系上的更新操作条件所涉及的属性</a:t>
            </a:r>
            <a:endParaRPr lang="zh-CN" altLang="en-US" sz="2800"/>
          </a:p>
          <a:p>
            <a:pPr lvl="2" eaLnBrk="1" hangingPunct="1">
              <a:lnSpc>
                <a:spcPct val="120000"/>
              </a:lnSpc>
            </a:pPr>
            <a:r>
              <a:rPr lang="zh-CN" altLang="en-US" sz="2800"/>
              <a:t> 修改操作要改变的属性值</a:t>
            </a:r>
            <a:endParaRPr lang="zh-CN" altLang="en-US" sz="2800"/>
          </a:p>
          <a:p>
            <a:pPr lvl="1" eaLnBrk="1" hangingPunct="1">
              <a:lnSpc>
                <a:spcPct val="120000"/>
              </a:lnSpc>
            </a:pPr>
            <a:r>
              <a:rPr lang="zh-CN" altLang="en-US"/>
              <a:t> 每个事务在各关系上运行的频率和性能要求</a:t>
            </a:r>
            <a:endParaRPr lang="zh-CN" altLang="en-US"/>
          </a:p>
        </p:txBody>
      </p:sp>
      <p:sp>
        <p:nvSpPr>
          <p:cNvPr id="4" name="日期占位符 3"/>
          <p:cNvSpPr>
            <a:spLocks noGrp="1"/>
          </p:cNvSpPr>
          <p:nvPr>
            <p:ph type="dt" sz="quarter" idx="10"/>
          </p:nvPr>
        </p:nvSpPr>
        <p:spPr/>
        <p:txBody>
          <a:bodyPr/>
          <a:lstStyle/>
          <a:p>
            <a:pPr>
              <a:defRPr/>
            </a:pPr>
            <a:fld id="{D2D00004-3F05-4C08-9928-814BEB3C6650}" type="datetime1">
              <a:rPr lang="zh-CN" altLang="en-US"/>
            </a:fld>
            <a:endParaRPr lang="en-US" altLang="zh-CN"/>
          </a:p>
        </p:txBody>
      </p:sp>
      <p:sp>
        <p:nvSpPr>
          <p:cNvPr id="1351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p:cNvSpPr>
          <p:nvPr>
            <p:ph type="title"/>
          </p:nvPr>
        </p:nvSpPr>
        <p:spPr/>
        <p:txBody>
          <a:bodyPr/>
          <a:lstStyle/>
          <a:p>
            <a:pPr eaLnBrk="1" hangingPunct="1"/>
            <a:r>
              <a:rPr lang="en-US" altLang="zh-CN"/>
              <a:t>7.5  </a:t>
            </a:r>
            <a:r>
              <a:rPr lang="zh-CN" altLang="en-US"/>
              <a:t>数据库的物理设计</a:t>
            </a:r>
            <a:endParaRPr lang="zh-CN" altLang="en-US"/>
          </a:p>
        </p:txBody>
      </p:sp>
      <p:sp>
        <p:nvSpPr>
          <p:cNvPr id="136195"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7.5.1  </a:t>
            </a:r>
            <a:r>
              <a:rPr lang="zh-CN" altLang="en-US"/>
              <a:t>数据库的物理设计的内容和方法</a:t>
            </a:r>
            <a:endParaRPr lang="zh-CN" altLang="en-US"/>
          </a:p>
          <a:p>
            <a:pPr eaLnBrk="1" hangingPunct="1">
              <a:lnSpc>
                <a:spcPct val="140000"/>
              </a:lnSpc>
              <a:buFont typeface="Wingdings" panose="05000000000000000000" pitchFamily="2" charset="2"/>
              <a:buNone/>
            </a:pPr>
            <a:r>
              <a:rPr lang="en-US" altLang="zh-CN">
                <a:solidFill>
                  <a:srgbClr val="3333FF"/>
                </a:solidFill>
              </a:rPr>
              <a:t>7.5.2  </a:t>
            </a:r>
            <a:r>
              <a:rPr lang="zh-CN" altLang="en-US">
                <a:solidFill>
                  <a:srgbClr val="3333FF"/>
                </a:solidFill>
              </a:rPr>
              <a:t>关系模式存取方法选择</a:t>
            </a:r>
            <a:endParaRPr lang="zh-CN" altLang="en-US">
              <a:solidFill>
                <a:srgbClr val="3333FF"/>
              </a:solidFill>
            </a:endParaRPr>
          </a:p>
          <a:p>
            <a:pPr eaLnBrk="1" hangingPunct="1">
              <a:lnSpc>
                <a:spcPct val="140000"/>
              </a:lnSpc>
              <a:buFont typeface="Wingdings" panose="05000000000000000000" pitchFamily="2" charset="2"/>
              <a:buNone/>
            </a:pPr>
            <a:r>
              <a:rPr lang="en-US" altLang="zh-CN"/>
              <a:t>7.5.3  </a:t>
            </a:r>
            <a:r>
              <a:rPr lang="zh-CN" altLang="en-US"/>
              <a:t>确定数据库的存储结构</a:t>
            </a:r>
            <a:endParaRPr lang="zh-CN" altLang="en-US"/>
          </a:p>
          <a:p>
            <a:pPr eaLnBrk="1" hangingPunct="1">
              <a:lnSpc>
                <a:spcPct val="140000"/>
              </a:lnSpc>
              <a:buFont typeface="Wingdings" panose="05000000000000000000" pitchFamily="2" charset="2"/>
              <a:buNone/>
            </a:pPr>
            <a:r>
              <a:rPr lang="en-US" altLang="zh-CN"/>
              <a:t>7.5.4  </a:t>
            </a:r>
            <a:r>
              <a:rPr lang="zh-CN" altLang="en-US"/>
              <a:t>评价物理结构</a:t>
            </a:r>
            <a:endParaRPr lang="zh-CN" altLang="en-US"/>
          </a:p>
        </p:txBody>
      </p:sp>
      <p:sp>
        <p:nvSpPr>
          <p:cNvPr id="4" name="日期占位符 3"/>
          <p:cNvSpPr>
            <a:spLocks noGrp="1"/>
          </p:cNvSpPr>
          <p:nvPr>
            <p:ph type="dt" sz="quarter" idx="10"/>
          </p:nvPr>
        </p:nvSpPr>
        <p:spPr/>
        <p:txBody>
          <a:bodyPr/>
          <a:lstStyle/>
          <a:p>
            <a:pPr>
              <a:defRPr/>
            </a:pPr>
            <a:fld id="{7BFFE238-1310-457A-A83C-ADA190FF8050}" type="datetime1">
              <a:rPr lang="zh-CN" altLang="en-US"/>
            </a:fld>
            <a:endParaRPr lang="en-US" altLang="zh-CN"/>
          </a:p>
        </p:txBody>
      </p:sp>
      <p:sp>
        <p:nvSpPr>
          <p:cNvPr id="1361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p:cNvSpPr>
          <p:nvPr>
            <p:ph type="title"/>
          </p:nvPr>
        </p:nvSpPr>
        <p:spPr/>
        <p:txBody>
          <a:bodyPr/>
          <a:lstStyle/>
          <a:p>
            <a:pPr eaLnBrk="1" hangingPunct="1"/>
            <a:r>
              <a:rPr lang="en-US" altLang="zh-CN"/>
              <a:t>7.5.2  </a:t>
            </a:r>
            <a:r>
              <a:rPr lang="zh-CN" altLang="en-US"/>
              <a:t>关系模式存取方法选择</a:t>
            </a:r>
            <a:endParaRPr lang="zh-CN" altLang="en-US"/>
          </a:p>
        </p:txBody>
      </p:sp>
      <p:sp>
        <p:nvSpPr>
          <p:cNvPr id="137219" name="Rectangle 3"/>
          <p:cNvSpPr>
            <a:spLocks noGrp="1" noRot="1"/>
          </p:cNvSpPr>
          <p:nvPr>
            <p:ph idx="1"/>
          </p:nvPr>
        </p:nvSpPr>
        <p:spPr/>
        <p:txBody>
          <a:bodyPr/>
          <a:lstStyle/>
          <a:p>
            <a:pPr eaLnBrk="1" hangingPunct="1">
              <a:lnSpc>
                <a:spcPct val="130000"/>
              </a:lnSpc>
            </a:pPr>
            <a:r>
              <a:rPr lang="zh-CN" altLang="en-US"/>
              <a:t>数据库系统是多用户共享的系统，对同一个关系要建立多条存取路径才能满足多用户的多种应用要求。</a:t>
            </a:r>
            <a:endParaRPr lang="zh-CN" altLang="en-US"/>
          </a:p>
          <a:p>
            <a:pPr eaLnBrk="1" hangingPunct="1">
              <a:lnSpc>
                <a:spcPct val="130000"/>
              </a:lnSpc>
              <a:spcBef>
                <a:spcPct val="45000"/>
              </a:spcBef>
            </a:pPr>
            <a:r>
              <a:rPr lang="zh-CN" altLang="en-US"/>
              <a:t>物理设计的第一个任务就是要确定选择哪些存取方法，即建立哪些存取路径。</a:t>
            </a:r>
            <a:endParaRPr lang="zh-CN" altLang="en-US"/>
          </a:p>
        </p:txBody>
      </p:sp>
      <p:sp>
        <p:nvSpPr>
          <p:cNvPr id="4" name="日期占位符 3"/>
          <p:cNvSpPr>
            <a:spLocks noGrp="1"/>
          </p:cNvSpPr>
          <p:nvPr>
            <p:ph type="dt" sz="quarter" idx="10"/>
          </p:nvPr>
        </p:nvSpPr>
        <p:spPr/>
        <p:txBody>
          <a:bodyPr/>
          <a:lstStyle/>
          <a:p>
            <a:pPr>
              <a:defRPr/>
            </a:pPr>
            <a:fld id="{F1544E30-A895-45AA-BB64-A9871782198A}" type="datetime1">
              <a:rPr lang="zh-CN" altLang="en-US"/>
            </a:fld>
            <a:endParaRPr lang="en-US" altLang="zh-CN"/>
          </a:p>
        </p:txBody>
      </p:sp>
      <p:sp>
        <p:nvSpPr>
          <p:cNvPr id="1372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p:cNvSpPr>
          <p:nvPr>
            <p:ph type="title"/>
          </p:nvPr>
        </p:nvSpPr>
        <p:spPr/>
        <p:txBody>
          <a:bodyPr/>
          <a:lstStyle/>
          <a:p>
            <a:pPr eaLnBrk="1" hangingPunct="1"/>
            <a:r>
              <a:rPr lang="zh-CN" altLang="en-US"/>
              <a:t>关系模式存取方法选择（续）</a:t>
            </a:r>
            <a:endParaRPr lang="zh-CN" altLang="en-US"/>
          </a:p>
        </p:txBody>
      </p:sp>
      <p:sp>
        <p:nvSpPr>
          <p:cNvPr id="593923" name="Rectangle 3"/>
          <p:cNvSpPr>
            <a:spLocks noGrp="1" noRot="1"/>
          </p:cNvSpPr>
          <p:nvPr>
            <p:ph idx="1"/>
          </p:nvPr>
        </p:nvSpPr>
        <p:spPr/>
        <p:txBody>
          <a:bodyPr/>
          <a:lstStyle/>
          <a:p>
            <a:pPr eaLnBrk="1" hangingPunct="1"/>
            <a:r>
              <a:rPr lang="en-US" altLang="zh-CN" sz="3600"/>
              <a:t>DBMS</a:t>
            </a:r>
            <a:r>
              <a:rPr lang="zh-CN" altLang="en-US" sz="3600"/>
              <a:t>常用存取方法</a:t>
            </a:r>
            <a:endParaRPr lang="zh-CN" altLang="en-US" sz="3600"/>
          </a:p>
          <a:p>
            <a:pPr lvl="1" eaLnBrk="1" hangingPunct="1">
              <a:lnSpc>
                <a:spcPct val="140000"/>
              </a:lnSpc>
            </a:pPr>
            <a:r>
              <a:rPr lang="zh-CN" altLang="en-US"/>
              <a:t>索引方法，目前主要是</a:t>
            </a:r>
            <a:r>
              <a:rPr lang="en-US" altLang="zh-CN"/>
              <a:t>B+</a:t>
            </a:r>
            <a:r>
              <a:rPr lang="zh-CN" altLang="en-US"/>
              <a:t>树索引方法</a:t>
            </a:r>
            <a:endParaRPr lang="zh-CN" altLang="en-US"/>
          </a:p>
          <a:p>
            <a:pPr lvl="1" eaLnBrk="1" hangingPunct="1">
              <a:lnSpc>
                <a:spcPct val="140000"/>
              </a:lnSpc>
            </a:pPr>
            <a:r>
              <a:rPr lang="zh-CN" altLang="en-US"/>
              <a:t>聚簇（</a:t>
            </a:r>
            <a:r>
              <a:rPr lang="en-US" altLang="zh-CN"/>
              <a:t>Cluster</a:t>
            </a:r>
            <a:r>
              <a:rPr lang="zh-CN" altLang="en-US"/>
              <a:t>）方法</a:t>
            </a:r>
            <a:endParaRPr lang="zh-CN" altLang="en-US"/>
          </a:p>
          <a:p>
            <a:pPr lvl="1" eaLnBrk="1" hangingPunct="1">
              <a:lnSpc>
                <a:spcPct val="140000"/>
              </a:lnSpc>
            </a:pPr>
            <a:r>
              <a:rPr lang="en-US" altLang="zh-CN"/>
              <a:t>HASH</a:t>
            </a:r>
            <a:r>
              <a:rPr lang="zh-CN" altLang="en-US"/>
              <a:t>方法</a:t>
            </a:r>
            <a:endParaRPr lang="zh-CN" altLang="en-US"/>
          </a:p>
        </p:txBody>
      </p:sp>
      <p:sp>
        <p:nvSpPr>
          <p:cNvPr id="4" name="日期占位符 3"/>
          <p:cNvSpPr>
            <a:spLocks noGrp="1"/>
          </p:cNvSpPr>
          <p:nvPr>
            <p:ph type="dt" sz="quarter" idx="10"/>
          </p:nvPr>
        </p:nvSpPr>
        <p:spPr/>
        <p:txBody>
          <a:bodyPr/>
          <a:lstStyle/>
          <a:p>
            <a:pPr>
              <a:defRPr/>
            </a:pPr>
            <a:fld id="{2ED277D6-44E1-4DAE-8D0A-4C1CF059E971}" type="datetime1">
              <a:rPr lang="zh-CN" altLang="en-US"/>
            </a:fld>
            <a:endParaRPr lang="en-US" altLang="zh-CN"/>
          </a:p>
        </p:txBody>
      </p:sp>
      <p:sp>
        <p:nvSpPr>
          <p:cNvPr id="1382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3923">
                                            <p:txEl>
                                              <p:pRg st="1" end="1"/>
                                            </p:txEl>
                                          </p:spTgt>
                                        </p:tgtEl>
                                        <p:attrNameLst>
                                          <p:attrName>style.visibility</p:attrName>
                                        </p:attrNameLst>
                                      </p:cBhvr>
                                      <p:to>
                                        <p:strVal val="visible"/>
                                      </p:to>
                                    </p:set>
                                    <p:animEffect transition="in" filter="blinds(horizontal)">
                                      <p:cBhvr>
                                        <p:cTn id="7" dur="500"/>
                                        <p:tgtEl>
                                          <p:spTgt spid="59392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93923">
                                            <p:txEl>
                                              <p:pRg st="2" end="2"/>
                                            </p:txEl>
                                          </p:spTgt>
                                        </p:tgtEl>
                                        <p:attrNameLst>
                                          <p:attrName>style.visibility</p:attrName>
                                        </p:attrNameLst>
                                      </p:cBhvr>
                                      <p:to>
                                        <p:strVal val="visible"/>
                                      </p:to>
                                    </p:set>
                                    <p:animEffect transition="in" filter="blinds(horizontal)">
                                      <p:cBhvr>
                                        <p:cTn id="10" dur="500"/>
                                        <p:tgtEl>
                                          <p:spTgt spid="59392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93923">
                                            <p:txEl>
                                              <p:pRg st="3" end="3"/>
                                            </p:txEl>
                                          </p:spTgt>
                                        </p:tgtEl>
                                        <p:attrNameLst>
                                          <p:attrName>style.visibility</p:attrName>
                                        </p:attrNameLst>
                                      </p:cBhvr>
                                      <p:to>
                                        <p:strVal val="visible"/>
                                      </p:to>
                                    </p:set>
                                    <p:animEffect transition="in" filter="blinds(horizontal)">
                                      <p:cBhvr>
                                        <p:cTn id="13" dur="500"/>
                                        <p:tgtEl>
                                          <p:spTgt spid="5939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p:cNvSpPr>
          <p:nvPr>
            <p:ph type="title"/>
          </p:nvPr>
        </p:nvSpPr>
        <p:spPr/>
        <p:txBody>
          <a:bodyPr/>
          <a:lstStyle/>
          <a:p>
            <a:pPr eaLnBrk="1" hangingPunct="1"/>
            <a:r>
              <a:rPr lang="en-US" altLang="zh-CN"/>
              <a:t>7.5  </a:t>
            </a:r>
            <a:r>
              <a:rPr lang="zh-CN" altLang="en-US"/>
              <a:t>数据库的物理设计</a:t>
            </a:r>
            <a:endParaRPr lang="zh-CN" altLang="en-US"/>
          </a:p>
        </p:txBody>
      </p:sp>
      <p:sp>
        <p:nvSpPr>
          <p:cNvPr id="139267"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7.5.1  </a:t>
            </a:r>
            <a:r>
              <a:rPr lang="zh-CN" altLang="en-US"/>
              <a:t>数据库的物理设计的内容和方法</a:t>
            </a:r>
            <a:endParaRPr lang="zh-CN" altLang="en-US"/>
          </a:p>
          <a:p>
            <a:pPr eaLnBrk="1" hangingPunct="1">
              <a:lnSpc>
                <a:spcPct val="140000"/>
              </a:lnSpc>
              <a:buFont typeface="Wingdings" panose="05000000000000000000" pitchFamily="2" charset="2"/>
              <a:buNone/>
            </a:pPr>
            <a:r>
              <a:rPr lang="en-US" altLang="zh-CN"/>
              <a:t>7.5.2  </a:t>
            </a:r>
            <a:r>
              <a:rPr lang="zh-CN" altLang="en-US"/>
              <a:t>关系模式存取方法选择</a:t>
            </a:r>
            <a:endParaRPr lang="zh-CN" altLang="en-US"/>
          </a:p>
          <a:p>
            <a:pPr eaLnBrk="1" hangingPunct="1">
              <a:lnSpc>
                <a:spcPct val="140000"/>
              </a:lnSpc>
              <a:buFont typeface="Wingdings" panose="05000000000000000000" pitchFamily="2" charset="2"/>
              <a:buNone/>
            </a:pPr>
            <a:r>
              <a:rPr lang="en-US" altLang="zh-CN">
                <a:solidFill>
                  <a:srgbClr val="3333FF"/>
                </a:solidFill>
              </a:rPr>
              <a:t>7.5.3  </a:t>
            </a:r>
            <a:r>
              <a:rPr lang="zh-CN" altLang="en-US">
                <a:solidFill>
                  <a:srgbClr val="3333FF"/>
                </a:solidFill>
              </a:rPr>
              <a:t>确定数据库的存储结构</a:t>
            </a:r>
            <a:endParaRPr lang="zh-CN" altLang="en-US">
              <a:solidFill>
                <a:srgbClr val="3333FF"/>
              </a:solidFill>
            </a:endParaRPr>
          </a:p>
          <a:p>
            <a:pPr eaLnBrk="1" hangingPunct="1">
              <a:lnSpc>
                <a:spcPct val="140000"/>
              </a:lnSpc>
              <a:buFont typeface="Wingdings" panose="05000000000000000000" pitchFamily="2" charset="2"/>
              <a:buNone/>
            </a:pPr>
            <a:r>
              <a:rPr lang="en-US" altLang="zh-CN"/>
              <a:t>7.5.4  </a:t>
            </a:r>
            <a:r>
              <a:rPr lang="zh-CN" altLang="en-US"/>
              <a:t>评价物理结构</a:t>
            </a:r>
            <a:endParaRPr lang="zh-CN" altLang="en-US"/>
          </a:p>
        </p:txBody>
      </p:sp>
      <p:sp>
        <p:nvSpPr>
          <p:cNvPr id="4" name="日期占位符 3"/>
          <p:cNvSpPr>
            <a:spLocks noGrp="1"/>
          </p:cNvSpPr>
          <p:nvPr>
            <p:ph type="dt" sz="quarter" idx="10"/>
          </p:nvPr>
        </p:nvSpPr>
        <p:spPr/>
        <p:txBody>
          <a:bodyPr/>
          <a:lstStyle/>
          <a:p>
            <a:pPr>
              <a:defRPr/>
            </a:pPr>
            <a:fld id="{C4D9428C-3CA5-4B49-9C32-A2963FD39D42}" type="datetime1">
              <a:rPr lang="zh-CN" altLang="en-US"/>
            </a:fld>
            <a:endParaRPr lang="en-US" altLang="zh-CN"/>
          </a:p>
        </p:txBody>
      </p:sp>
      <p:sp>
        <p:nvSpPr>
          <p:cNvPr id="139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p:cNvSpPr>
          <p:nvPr>
            <p:ph type="title"/>
          </p:nvPr>
        </p:nvSpPr>
        <p:spPr/>
        <p:txBody>
          <a:bodyPr/>
          <a:lstStyle/>
          <a:p>
            <a:pPr eaLnBrk="1" hangingPunct="1"/>
            <a:r>
              <a:rPr lang="en-US" altLang="zh-CN"/>
              <a:t>7.5.3  </a:t>
            </a:r>
            <a:r>
              <a:rPr lang="zh-CN" altLang="en-US"/>
              <a:t>确定数据库的存储结构</a:t>
            </a:r>
            <a:endParaRPr lang="zh-CN" altLang="en-US"/>
          </a:p>
        </p:txBody>
      </p:sp>
      <p:sp>
        <p:nvSpPr>
          <p:cNvPr id="140291" name="Rectangle 3"/>
          <p:cNvSpPr>
            <a:spLocks noGrp="1" noRot="1"/>
          </p:cNvSpPr>
          <p:nvPr>
            <p:ph idx="1"/>
          </p:nvPr>
        </p:nvSpPr>
        <p:spPr/>
        <p:txBody>
          <a:bodyPr/>
          <a:lstStyle/>
          <a:p>
            <a:pPr eaLnBrk="1" hangingPunct="1">
              <a:lnSpc>
                <a:spcPct val="90000"/>
              </a:lnSpc>
            </a:pPr>
            <a:r>
              <a:rPr lang="zh-CN" altLang="en-US" sz="3600"/>
              <a:t>确定数据库物理结构的内容</a:t>
            </a:r>
            <a:endParaRPr lang="zh-CN" altLang="en-US" sz="3600"/>
          </a:p>
          <a:p>
            <a:pPr lvl="1" eaLnBrk="1" hangingPunct="1">
              <a:lnSpc>
                <a:spcPct val="90000"/>
              </a:lnSpc>
            </a:pPr>
            <a:r>
              <a:rPr lang="en-US" altLang="zh-CN"/>
              <a:t>1. </a:t>
            </a:r>
            <a:r>
              <a:rPr lang="zh-CN" altLang="en-US"/>
              <a:t>确定数据的存放位置和存储结构</a:t>
            </a:r>
            <a:endParaRPr lang="zh-CN" altLang="en-US"/>
          </a:p>
          <a:p>
            <a:pPr lvl="2" eaLnBrk="1" hangingPunct="1">
              <a:lnSpc>
                <a:spcPct val="90000"/>
              </a:lnSpc>
            </a:pPr>
            <a:r>
              <a:rPr lang="zh-CN" altLang="en-US"/>
              <a:t> </a:t>
            </a:r>
            <a:r>
              <a:rPr lang="zh-CN" altLang="en-US" sz="2800"/>
              <a:t>关系</a:t>
            </a:r>
            <a:endParaRPr lang="zh-CN" altLang="en-US" sz="2800"/>
          </a:p>
          <a:p>
            <a:pPr lvl="2" eaLnBrk="1" hangingPunct="1">
              <a:lnSpc>
                <a:spcPct val="90000"/>
              </a:lnSpc>
            </a:pPr>
            <a:r>
              <a:rPr lang="zh-CN" altLang="en-US" sz="2800"/>
              <a:t> 索引</a:t>
            </a:r>
            <a:endParaRPr lang="zh-CN" altLang="en-US" sz="2800"/>
          </a:p>
          <a:p>
            <a:pPr lvl="2" eaLnBrk="1" hangingPunct="1">
              <a:lnSpc>
                <a:spcPct val="90000"/>
              </a:lnSpc>
            </a:pPr>
            <a:r>
              <a:rPr lang="zh-CN" altLang="en-US" sz="2800"/>
              <a:t> 聚簇</a:t>
            </a:r>
            <a:endParaRPr lang="zh-CN" altLang="en-US" sz="2800"/>
          </a:p>
          <a:p>
            <a:pPr lvl="2" eaLnBrk="1" hangingPunct="1">
              <a:lnSpc>
                <a:spcPct val="90000"/>
              </a:lnSpc>
            </a:pPr>
            <a:r>
              <a:rPr lang="zh-CN" altLang="en-US" sz="2800"/>
              <a:t> 日志</a:t>
            </a:r>
            <a:endParaRPr lang="zh-CN" altLang="en-US" sz="2800"/>
          </a:p>
          <a:p>
            <a:pPr lvl="2" eaLnBrk="1" hangingPunct="1">
              <a:lnSpc>
                <a:spcPct val="90000"/>
              </a:lnSpc>
            </a:pPr>
            <a:r>
              <a:rPr lang="zh-CN" altLang="en-US" sz="2800"/>
              <a:t> 备份</a:t>
            </a:r>
            <a:endParaRPr lang="zh-CN" altLang="en-US" sz="2800"/>
          </a:p>
          <a:p>
            <a:pPr lvl="1" eaLnBrk="1" hangingPunct="1">
              <a:lnSpc>
                <a:spcPct val="90000"/>
              </a:lnSpc>
            </a:pPr>
            <a:r>
              <a:rPr lang="en-US" altLang="zh-CN"/>
              <a:t>2. </a:t>
            </a:r>
            <a:r>
              <a:rPr lang="zh-CN" altLang="en-US"/>
              <a:t>确定系统配置</a:t>
            </a:r>
            <a:endParaRPr lang="zh-CN" altLang="en-US"/>
          </a:p>
        </p:txBody>
      </p:sp>
      <p:sp>
        <p:nvSpPr>
          <p:cNvPr id="4" name="日期占位符 3"/>
          <p:cNvSpPr>
            <a:spLocks noGrp="1"/>
          </p:cNvSpPr>
          <p:nvPr>
            <p:ph type="dt" sz="quarter" idx="10"/>
          </p:nvPr>
        </p:nvSpPr>
        <p:spPr/>
        <p:txBody>
          <a:bodyPr/>
          <a:lstStyle/>
          <a:p>
            <a:pPr>
              <a:defRPr/>
            </a:pPr>
            <a:fld id="{F14A36F5-B385-4F27-B769-603BE07521A1}" type="datetime1">
              <a:rPr lang="zh-CN" altLang="en-US"/>
            </a:fld>
            <a:endParaRPr lang="en-US" altLang="zh-CN"/>
          </a:p>
        </p:txBody>
      </p:sp>
      <p:sp>
        <p:nvSpPr>
          <p:cNvPr id="140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p:cNvSpPr>
          <p:nvPr>
            <p:ph type="title"/>
          </p:nvPr>
        </p:nvSpPr>
        <p:spPr/>
        <p:txBody>
          <a:bodyPr/>
          <a:lstStyle/>
          <a:p>
            <a:pPr eaLnBrk="1" hangingPunct="1"/>
            <a:r>
              <a:rPr lang="zh-CN" altLang="en-US"/>
              <a:t>确定数据的存放位置（续）</a:t>
            </a:r>
            <a:endParaRPr lang="zh-CN" altLang="en-US"/>
          </a:p>
        </p:txBody>
      </p:sp>
      <p:sp>
        <p:nvSpPr>
          <p:cNvPr id="141315" name="Rectangle 3"/>
          <p:cNvSpPr>
            <a:spLocks noGrp="1" noRot="1"/>
          </p:cNvSpPr>
          <p:nvPr>
            <p:ph idx="1"/>
          </p:nvPr>
        </p:nvSpPr>
        <p:spPr/>
        <p:txBody>
          <a:bodyPr/>
          <a:lstStyle/>
          <a:p>
            <a:pPr eaLnBrk="1" hangingPunct="1"/>
            <a:r>
              <a:rPr lang="zh-CN" altLang="en-US" sz="3600"/>
              <a:t>基本原则</a:t>
            </a:r>
            <a:endParaRPr lang="zh-CN" altLang="en-US" sz="3600"/>
          </a:p>
          <a:p>
            <a:pPr lvl="1" eaLnBrk="1" hangingPunct="1"/>
            <a:r>
              <a:rPr lang="zh-CN" altLang="en-US"/>
              <a:t>根据应用情况将</a:t>
            </a:r>
            <a:endParaRPr lang="zh-CN" altLang="en-US"/>
          </a:p>
          <a:p>
            <a:pPr lvl="2" eaLnBrk="1" hangingPunct="1"/>
            <a:r>
              <a:rPr lang="zh-CN" altLang="en-US" sz="2800">
                <a:solidFill>
                  <a:schemeClr val="tx2"/>
                </a:solidFill>
              </a:rPr>
              <a:t>易变</a:t>
            </a:r>
            <a:r>
              <a:rPr lang="zh-CN" altLang="en-US" sz="2800"/>
              <a:t>部分与</a:t>
            </a:r>
            <a:r>
              <a:rPr lang="zh-CN" altLang="en-US" sz="2800">
                <a:solidFill>
                  <a:schemeClr val="tx2"/>
                </a:solidFill>
              </a:rPr>
              <a:t>稳定</a:t>
            </a:r>
            <a:r>
              <a:rPr lang="zh-CN" altLang="en-US" sz="2800"/>
              <a:t>部分</a:t>
            </a:r>
            <a:endParaRPr lang="zh-CN" altLang="en-US" sz="2800"/>
          </a:p>
          <a:p>
            <a:pPr lvl="2" eaLnBrk="1" hangingPunct="1"/>
            <a:r>
              <a:rPr lang="zh-CN" altLang="en-US" sz="2800">
                <a:solidFill>
                  <a:schemeClr val="tx2"/>
                </a:solidFill>
              </a:rPr>
              <a:t>存取频率较高</a:t>
            </a:r>
            <a:r>
              <a:rPr lang="zh-CN" altLang="en-US" sz="2800"/>
              <a:t>部分与</a:t>
            </a:r>
            <a:r>
              <a:rPr lang="zh-CN" altLang="en-US" sz="2800">
                <a:solidFill>
                  <a:schemeClr val="tx2"/>
                </a:solidFill>
              </a:rPr>
              <a:t>存取频率较低</a:t>
            </a:r>
            <a:r>
              <a:rPr lang="zh-CN" altLang="en-US" sz="2800"/>
              <a:t>部分</a:t>
            </a:r>
            <a:endParaRPr lang="zh-CN" altLang="en-US" sz="2800">
              <a:solidFill>
                <a:schemeClr val="accent2"/>
              </a:solidFill>
            </a:endParaRPr>
          </a:p>
          <a:p>
            <a:pPr lvl="1" eaLnBrk="1" hangingPunct="1">
              <a:buFont typeface="Wingdings" panose="05000000000000000000" pitchFamily="2" charset="2"/>
              <a:buNone/>
            </a:pPr>
            <a:r>
              <a:rPr lang="zh-CN" altLang="en-US"/>
              <a:t>    分开存放，以提高系统性能</a:t>
            </a:r>
            <a:endParaRPr lang="zh-CN" altLang="en-US"/>
          </a:p>
        </p:txBody>
      </p:sp>
      <p:sp>
        <p:nvSpPr>
          <p:cNvPr id="4" name="日期占位符 3"/>
          <p:cNvSpPr>
            <a:spLocks noGrp="1"/>
          </p:cNvSpPr>
          <p:nvPr>
            <p:ph type="dt" sz="quarter" idx="10"/>
          </p:nvPr>
        </p:nvSpPr>
        <p:spPr/>
        <p:txBody>
          <a:bodyPr/>
          <a:lstStyle/>
          <a:p>
            <a:pPr>
              <a:defRPr/>
            </a:pPr>
            <a:fld id="{A2DCC419-7AC8-4364-98DF-24296C9B2A90}" type="datetime1">
              <a:rPr lang="zh-CN" altLang="en-US"/>
            </a:fld>
            <a:endParaRPr lang="en-US" altLang="zh-CN"/>
          </a:p>
        </p:txBody>
      </p:sp>
      <p:sp>
        <p:nvSpPr>
          <p:cNvPr id="1413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p:cNvSpPr>
          <p:nvPr>
            <p:ph type="title"/>
          </p:nvPr>
        </p:nvSpPr>
        <p:spPr/>
        <p:txBody>
          <a:bodyPr/>
          <a:lstStyle/>
          <a:p>
            <a:pPr eaLnBrk="1" hangingPunct="1"/>
            <a:r>
              <a:rPr lang="en-US" altLang="zh-CN"/>
              <a:t>7.5  </a:t>
            </a:r>
            <a:r>
              <a:rPr lang="zh-CN" altLang="en-US"/>
              <a:t>数据库的物理设计</a:t>
            </a:r>
            <a:endParaRPr lang="zh-CN" altLang="en-US"/>
          </a:p>
        </p:txBody>
      </p:sp>
      <p:sp>
        <p:nvSpPr>
          <p:cNvPr id="142339"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7.5.1  </a:t>
            </a:r>
            <a:r>
              <a:rPr lang="zh-CN" altLang="en-US"/>
              <a:t>数据库的物理设计的内容和方法</a:t>
            </a:r>
            <a:endParaRPr lang="zh-CN" altLang="en-US"/>
          </a:p>
          <a:p>
            <a:pPr eaLnBrk="1" hangingPunct="1">
              <a:lnSpc>
                <a:spcPct val="140000"/>
              </a:lnSpc>
              <a:buFont typeface="Wingdings" panose="05000000000000000000" pitchFamily="2" charset="2"/>
              <a:buNone/>
            </a:pPr>
            <a:r>
              <a:rPr lang="en-US" altLang="zh-CN"/>
              <a:t>7.5.2  </a:t>
            </a:r>
            <a:r>
              <a:rPr lang="zh-CN" altLang="en-US"/>
              <a:t>关系模式存取方法选择</a:t>
            </a:r>
            <a:endParaRPr lang="zh-CN" altLang="en-US"/>
          </a:p>
          <a:p>
            <a:pPr eaLnBrk="1" hangingPunct="1">
              <a:lnSpc>
                <a:spcPct val="140000"/>
              </a:lnSpc>
              <a:buFont typeface="Wingdings" panose="05000000000000000000" pitchFamily="2" charset="2"/>
              <a:buNone/>
            </a:pPr>
            <a:r>
              <a:rPr lang="en-US" altLang="zh-CN"/>
              <a:t>7.5.3  </a:t>
            </a:r>
            <a:r>
              <a:rPr lang="zh-CN" altLang="en-US"/>
              <a:t>确定数据库的存储结构</a:t>
            </a:r>
            <a:endParaRPr lang="zh-CN" altLang="en-US"/>
          </a:p>
          <a:p>
            <a:pPr eaLnBrk="1" hangingPunct="1">
              <a:lnSpc>
                <a:spcPct val="140000"/>
              </a:lnSpc>
              <a:buFont typeface="Wingdings" panose="05000000000000000000" pitchFamily="2" charset="2"/>
              <a:buNone/>
            </a:pPr>
            <a:r>
              <a:rPr lang="en-US" altLang="zh-CN">
                <a:solidFill>
                  <a:srgbClr val="3333FF"/>
                </a:solidFill>
              </a:rPr>
              <a:t>7.5.4  </a:t>
            </a:r>
            <a:r>
              <a:rPr lang="zh-CN" altLang="en-US">
                <a:solidFill>
                  <a:srgbClr val="3333FF"/>
                </a:solidFill>
              </a:rPr>
              <a:t>评价物理结构</a:t>
            </a:r>
            <a:endParaRPr lang="zh-CN" altLang="en-US">
              <a:solidFill>
                <a:srgbClr val="3333FF"/>
              </a:solidFill>
            </a:endParaRPr>
          </a:p>
        </p:txBody>
      </p:sp>
      <p:sp>
        <p:nvSpPr>
          <p:cNvPr id="4" name="日期占位符 3"/>
          <p:cNvSpPr>
            <a:spLocks noGrp="1"/>
          </p:cNvSpPr>
          <p:nvPr>
            <p:ph type="dt" sz="quarter" idx="10"/>
          </p:nvPr>
        </p:nvSpPr>
        <p:spPr/>
        <p:txBody>
          <a:bodyPr/>
          <a:lstStyle/>
          <a:p>
            <a:pPr>
              <a:defRPr/>
            </a:pPr>
            <a:fld id="{5692F562-9AF1-429B-99EA-7C19014373D5}" type="datetime1">
              <a:rPr lang="zh-CN" altLang="en-US"/>
            </a:fld>
            <a:endParaRPr lang="en-US" altLang="zh-CN"/>
          </a:p>
        </p:txBody>
      </p:sp>
      <p:sp>
        <p:nvSpPr>
          <p:cNvPr id="1423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p:cNvSpPr>
          <p:nvPr>
            <p:ph type="title"/>
          </p:nvPr>
        </p:nvSpPr>
        <p:spPr/>
        <p:txBody>
          <a:bodyPr/>
          <a:lstStyle/>
          <a:p>
            <a:pPr eaLnBrk="1" hangingPunct="1"/>
            <a:r>
              <a:rPr lang="en-US" altLang="zh-CN"/>
              <a:t>7.5.4  </a:t>
            </a:r>
            <a:r>
              <a:rPr lang="zh-CN" altLang="en-US"/>
              <a:t>评价物理结构</a:t>
            </a:r>
            <a:endParaRPr lang="zh-CN" altLang="en-US"/>
          </a:p>
        </p:txBody>
      </p:sp>
      <p:sp>
        <p:nvSpPr>
          <p:cNvPr id="143363" name="Rectangle 3"/>
          <p:cNvSpPr>
            <a:spLocks noGrp="1" noRot="1"/>
          </p:cNvSpPr>
          <p:nvPr>
            <p:ph idx="1"/>
          </p:nvPr>
        </p:nvSpPr>
        <p:spPr/>
        <p:txBody>
          <a:bodyPr/>
          <a:lstStyle/>
          <a:p>
            <a:pPr eaLnBrk="1" hangingPunct="1">
              <a:lnSpc>
                <a:spcPct val="160000"/>
              </a:lnSpc>
            </a:pPr>
            <a:r>
              <a:rPr lang="zh-CN" altLang="en-US" sz="3600"/>
              <a:t>评价内容</a:t>
            </a:r>
            <a:endParaRPr lang="zh-CN" altLang="en-US"/>
          </a:p>
          <a:p>
            <a:pPr lvl="1" eaLnBrk="1" hangingPunct="1">
              <a:lnSpc>
                <a:spcPct val="160000"/>
              </a:lnSpc>
            </a:pPr>
            <a:r>
              <a:rPr lang="zh-CN" altLang="en-US"/>
              <a:t>对数据库物理设计过程中产生的多种方案进行细致的评价，从中选择一个较优的方案作为数据库的物理结构</a:t>
            </a:r>
            <a:endParaRPr lang="zh-CN" altLang="en-US"/>
          </a:p>
        </p:txBody>
      </p:sp>
      <p:sp>
        <p:nvSpPr>
          <p:cNvPr id="4" name="日期占位符 3"/>
          <p:cNvSpPr>
            <a:spLocks noGrp="1"/>
          </p:cNvSpPr>
          <p:nvPr>
            <p:ph type="dt" sz="quarter" idx="10"/>
          </p:nvPr>
        </p:nvSpPr>
        <p:spPr/>
        <p:txBody>
          <a:bodyPr/>
          <a:lstStyle/>
          <a:p>
            <a:pPr>
              <a:defRPr/>
            </a:pPr>
            <a:fld id="{3EDFC24D-2DCB-405C-A5A4-8F446283F9ED}" type="datetime1">
              <a:rPr lang="zh-CN" altLang="en-US"/>
            </a:fld>
            <a:endParaRPr lang="en-US" altLang="zh-CN"/>
          </a:p>
        </p:txBody>
      </p:sp>
      <p:sp>
        <p:nvSpPr>
          <p:cNvPr id="143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p:cNvSpPr>
          <p:nvPr>
            <p:ph type="title"/>
          </p:nvPr>
        </p:nvSpPr>
        <p:spPr/>
        <p:txBody>
          <a:bodyPr/>
          <a:lstStyle/>
          <a:p>
            <a:pPr eaLnBrk="1" hangingPunct="1"/>
            <a:r>
              <a:rPr lang="en-US" altLang="zh-CN"/>
              <a:t>7.5.4  </a:t>
            </a:r>
            <a:r>
              <a:rPr lang="zh-CN" altLang="en-US"/>
              <a:t>评价物理结构</a:t>
            </a:r>
            <a:endParaRPr lang="zh-CN" altLang="en-US"/>
          </a:p>
        </p:txBody>
      </p:sp>
      <p:sp>
        <p:nvSpPr>
          <p:cNvPr id="144387" name="Rectangle 3"/>
          <p:cNvSpPr>
            <a:spLocks noGrp="1" noRot="1"/>
          </p:cNvSpPr>
          <p:nvPr>
            <p:ph idx="1"/>
          </p:nvPr>
        </p:nvSpPr>
        <p:spPr>
          <a:xfrm>
            <a:off x="611188" y="1916113"/>
            <a:ext cx="8281987" cy="4114800"/>
          </a:xfrm>
        </p:spPr>
        <p:txBody>
          <a:bodyPr/>
          <a:lstStyle/>
          <a:p>
            <a:pPr eaLnBrk="1" hangingPunct="1"/>
            <a:r>
              <a:rPr lang="zh-CN" altLang="en-US" sz="3600"/>
              <a:t>评价方法</a:t>
            </a:r>
            <a:endParaRPr lang="zh-CN" altLang="en-US"/>
          </a:p>
          <a:p>
            <a:pPr lvl="1" eaLnBrk="1" hangingPunct="1"/>
            <a:r>
              <a:rPr lang="zh-CN" altLang="en-US"/>
              <a:t>定量估算各种方案</a:t>
            </a:r>
            <a:endParaRPr lang="zh-CN" altLang="en-US"/>
          </a:p>
          <a:p>
            <a:pPr lvl="2" eaLnBrk="1" hangingPunct="1"/>
            <a:r>
              <a:rPr lang="zh-CN" altLang="en-US"/>
              <a:t> </a:t>
            </a:r>
            <a:r>
              <a:rPr lang="zh-CN" altLang="en-US" sz="2800"/>
              <a:t>存储空间</a:t>
            </a:r>
            <a:endParaRPr lang="zh-CN" altLang="en-US" sz="2800"/>
          </a:p>
          <a:p>
            <a:pPr lvl="2" eaLnBrk="1" hangingPunct="1"/>
            <a:r>
              <a:rPr lang="zh-CN" altLang="en-US" sz="2800"/>
              <a:t> 存取时间</a:t>
            </a:r>
            <a:endParaRPr lang="zh-CN" altLang="en-US" sz="2800"/>
          </a:p>
          <a:p>
            <a:pPr lvl="2" eaLnBrk="1" hangingPunct="1"/>
            <a:r>
              <a:rPr lang="zh-CN" altLang="en-US" sz="2800"/>
              <a:t> 维护代价</a:t>
            </a:r>
            <a:endParaRPr lang="zh-CN" altLang="en-US" sz="2800"/>
          </a:p>
          <a:p>
            <a:pPr lvl="1" eaLnBrk="1" hangingPunct="1"/>
            <a:r>
              <a:rPr lang="zh-CN" altLang="en-US"/>
              <a:t>对估算结果进行权衡、比较，选择出一个较优的合理的物理结构</a:t>
            </a:r>
            <a:endParaRPr lang="zh-CN" altLang="en-US"/>
          </a:p>
          <a:p>
            <a:pPr lvl="1" eaLnBrk="1" hangingPunct="1"/>
            <a:r>
              <a:rPr lang="zh-CN" altLang="en-US"/>
              <a:t>如果该结构不符合用户需求，则需要修改设计</a:t>
            </a:r>
            <a:endParaRPr lang="zh-CN" altLang="en-US"/>
          </a:p>
        </p:txBody>
      </p:sp>
      <p:sp>
        <p:nvSpPr>
          <p:cNvPr id="4" name="日期占位符 3"/>
          <p:cNvSpPr>
            <a:spLocks noGrp="1"/>
          </p:cNvSpPr>
          <p:nvPr>
            <p:ph type="dt" sz="quarter" idx="10"/>
          </p:nvPr>
        </p:nvSpPr>
        <p:spPr/>
        <p:txBody>
          <a:bodyPr/>
          <a:lstStyle/>
          <a:p>
            <a:pPr>
              <a:defRPr/>
            </a:pPr>
            <a:fld id="{2E95342D-FF49-41EF-BD26-0A1394194DEE}" type="datetime1">
              <a:rPr lang="zh-CN" altLang="en-US"/>
            </a:fld>
            <a:endParaRPr lang="en-US" altLang="zh-CN"/>
          </a:p>
        </p:txBody>
      </p:sp>
      <p:sp>
        <p:nvSpPr>
          <p:cNvPr id="1443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Rot="1"/>
          </p:cNvSpPr>
          <p:nvPr>
            <p:ph type="title"/>
          </p:nvPr>
        </p:nvSpPr>
        <p:spPr/>
        <p:txBody>
          <a:bodyPr/>
          <a:lstStyle/>
          <a:p>
            <a:pPr eaLnBrk="1" hangingPunct="1"/>
            <a:r>
              <a:rPr lang="zh-CN" altLang="en-US"/>
              <a:t>第一章 绪论</a:t>
            </a:r>
            <a:endParaRPr lang="zh-CN" altLang="en-US"/>
          </a:p>
        </p:txBody>
      </p:sp>
      <p:sp>
        <p:nvSpPr>
          <p:cNvPr id="11267" name="Rectangle 3"/>
          <p:cNvSpPr>
            <a:spLocks noGrp="1" noRot="1"/>
          </p:cNvSpPr>
          <p:nvPr>
            <p:ph idx="1"/>
          </p:nvPr>
        </p:nvSpPr>
        <p:spPr/>
        <p:txBody>
          <a:bodyPr/>
          <a:lstStyle/>
          <a:p>
            <a:pPr lvl="1" eaLnBrk="1" hangingPunct="1">
              <a:buFont typeface="Wingdings" panose="05000000000000000000" pitchFamily="2" charset="2"/>
              <a:buNone/>
            </a:pPr>
            <a:r>
              <a:rPr lang="en-US" altLang="zh-CN" sz="3600">
                <a:solidFill>
                  <a:srgbClr val="FC6AB6"/>
                </a:solidFill>
              </a:rPr>
              <a:t>1.1  </a:t>
            </a:r>
            <a:r>
              <a:rPr lang="zh-CN" altLang="en-US" sz="3200">
                <a:solidFill>
                  <a:srgbClr val="FC6AB6"/>
                </a:solidFill>
              </a:rPr>
              <a:t>数据库系统概述</a:t>
            </a:r>
            <a:endParaRPr lang="zh-CN" altLang="en-US" sz="3200">
              <a:solidFill>
                <a:srgbClr val="FC6AB6"/>
              </a:solidFill>
            </a:endParaRPr>
          </a:p>
          <a:p>
            <a:pPr lvl="1" eaLnBrk="1" hangingPunct="1">
              <a:buFont typeface="Wingdings" panose="05000000000000000000" pitchFamily="2" charset="2"/>
              <a:buNone/>
            </a:pPr>
            <a:r>
              <a:rPr lang="en-US" altLang="zh-CN" sz="3200"/>
              <a:t>1.2  </a:t>
            </a:r>
            <a:r>
              <a:rPr lang="zh-CN" altLang="en-US" sz="3200"/>
              <a:t>数据模型</a:t>
            </a:r>
            <a:endParaRPr lang="zh-CN" altLang="en-US" sz="3200"/>
          </a:p>
          <a:p>
            <a:pPr lvl="1" eaLnBrk="1" hangingPunct="1">
              <a:buFont typeface="Wingdings" panose="05000000000000000000" pitchFamily="2" charset="2"/>
              <a:buNone/>
            </a:pPr>
            <a:r>
              <a:rPr lang="en-US" altLang="zh-CN" sz="3200"/>
              <a:t>1.3  </a:t>
            </a:r>
            <a:r>
              <a:rPr lang="zh-CN" altLang="en-US" sz="3200"/>
              <a:t>数据库系统结构</a:t>
            </a:r>
            <a:endParaRPr lang="zh-CN" altLang="en-US" sz="3200"/>
          </a:p>
          <a:p>
            <a:pPr lvl="1" eaLnBrk="1" hangingPunct="1">
              <a:buFont typeface="Wingdings" panose="05000000000000000000" pitchFamily="2" charset="2"/>
              <a:buNone/>
            </a:pPr>
            <a:r>
              <a:rPr lang="en-US" altLang="zh-CN" sz="3200"/>
              <a:t>1.4  </a:t>
            </a:r>
            <a:r>
              <a:rPr lang="zh-CN" altLang="en-US" sz="3200"/>
              <a:t>数据库系统的组成</a:t>
            </a:r>
            <a:endParaRPr lang="zh-CN" altLang="en-US" sz="3200"/>
          </a:p>
          <a:p>
            <a:pPr lvl="1" eaLnBrk="1" hangingPunct="1">
              <a:buFont typeface="Wingdings" panose="05000000000000000000" pitchFamily="2" charset="2"/>
              <a:buNone/>
            </a:pPr>
            <a:r>
              <a:rPr lang="en-US" altLang="zh-CN" sz="3200"/>
              <a:t>1.5  </a:t>
            </a:r>
            <a:r>
              <a:rPr lang="zh-CN" altLang="en-US" sz="3200"/>
              <a:t>数据库技术的研究领域</a:t>
            </a:r>
            <a:endParaRPr lang="zh-CN" altLang="en-US" sz="3200"/>
          </a:p>
          <a:p>
            <a:pPr lvl="1" eaLnBrk="1" hangingPunct="1">
              <a:buFont typeface="Wingdings" panose="05000000000000000000" pitchFamily="2" charset="2"/>
              <a:buNone/>
            </a:pPr>
            <a:r>
              <a:rPr lang="en-US" altLang="zh-CN" sz="3200"/>
              <a:t>1.6  </a:t>
            </a:r>
            <a:r>
              <a:rPr lang="zh-CN" altLang="en-US" sz="3200"/>
              <a:t>小结</a:t>
            </a:r>
            <a:endParaRPr lang="zh-CN" altLang="en-US" sz="3200"/>
          </a:p>
        </p:txBody>
      </p:sp>
      <p:sp>
        <p:nvSpPr>
          <p:cNvPr id="3379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AF9BC8D9-2C3C-456A-B4C2-3C61997B75A0}"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left)">
                                      <p:cBhvr>
                                        <p:cTn id="7" dur="500"/>
                                        <p:tgtEl>
                                          <p:spTgt spid="1126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1267">
                                            <p:txEl>
                                              <p:pRg st="1" end="1"/>
                                            </p:txEl>
                                          </p:spTgt>
                                        </p:tgtEl>
                                        <p:attrNameLst>
                                          <p:attrName>style.visibility</p:attrName>
                                        </p:attrNameLst>
                                      </p:cBhvr>
                                      <p:to>
                                        <p:strVal val="visible"/>
                                      </p:to>
                                    </p:set>
                                    <p:animEffect transition="in" filter="wipe(left)">
                                      <p:cBhvr>
                                        <p:cTn id="10" dur="500"/>
                                        <p:tgtEl>
                                          <p:spTgt spid="11267">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1267">
                                            <p:txEl>
                                              <p:pRg st="2" end="2"/>
                                            </p:txEl>
                                          </p:spTgt>
                                        </p:tgtEl>
                                        <p:attrNameLst>
                                          <p:attrName>style.visibility</p:attrName>
                                        </p:attrNameLst>
                                      </p:cBhvr>
                                      <p:to>
                                        <p:strVal val="visible"/>
                                      </p:to>
                                    </p:set>
                                    <p:animEffect transition="in" filter="wipe(left)">
                                      <p:cBhvr>
                                        <p:cTn id="13" dur="500"/>
                                        <p:tgtEl>
                                          <p:spTgt spid="11267">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1267">
                                            <p:txEl>
                                              <p:pRg st="3" end="3"/>
                                            </p:txEl>
                                          </p:spTgt>
                                        </p:tgtEl>
                                        <p:attrNameLst>
                                          <p:attrName>style.visibility</p:attrName>
                                        </p:attrNameLst>
                                      </p:cBhvr>
                                      <p:to>
                                        <p:strVal val="visible"/>
                                      </p:to>
                                    </p:set>
                                    <p:animEffect transition="in" filter="wipe(left)">
                                      <p:cBhvr>
                                        <p:cTn id="16" dur="500"/>
                                        <p:tgtEl>
                                          <p:spTgt spid="11267">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animEffect transition="in" filter="wipe(left)">
                                      <p:cBhvr>
                                        <p:cTn id="19" dur="500"/>
                                        <p:tgtEl>
                                          <p:spTgt spid="11267">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11267">
                                            <p:txEl>
                                              <p:pRg st="5" end="5"/>
                                            </p:txEl>
                                          </p:spTgt>
                                        </p:tgtEl>
                                        <p:attrNameLst>
                                          <p:attrName>style.visibility</p:attrName>
                                        </p:attrNameLst>
                                      </p:cBhvr>
                                      <p:to>
                                        <p:strVal val="visible"/>
                                      </p:to>
                                    </p:set>
                                    <p:animEffect transition="in" filter="wipe(left)">
                                      <p:cBhvr>
                                        <p:cTn id="22" dur="500"/>
                                        <p:tgtEl>
                                          <p:spTgt spid="112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utoUpdateAnimBg="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p:cNvSpPr>
          <p:nvPr>
            <p:ph type="title"/>
          </p:nvPr>
        </p:nvSpPr>
        <p:spPr/>
        <p:txBody>
          <a:bodyPr/>
          <a:lstStyle/>
          <a:p>
            <a:pPr eaLnBrk="1" hangingPunct="1"/>
            <a:r>
              <a:rPr lang="zh-CN" altLang="en-US"/>
              <a:t>外模式／模式映象的用途</a:t>
            </a:r>
            <a:endParaRPr lang="zh-CN" altLang="en-US"/>
          </a:p>
        </p:txBody>
      </p:sp>
      <p:sp>
        <p:nvSpPr>
          <p:cNvPr id="123907" name="Rectangle 3"/>
          <p:cNvSpPr>
            <a:spLocks noGrp="1" noRot="1"/>
          </p:cNvSpPr>
          <p:nvPr>
            <p:ph idx="1"/>
          </p:nvPr>
        </p:nvSpPr>
        <p:spPr/>
        <p:txBody>
          <a:bodyPr/>
          <a:lstStyle/>
          <a:p>
            <a:pPr algn="just" eaLnBrk="1" hangingPunct="1">
              <a:buFont typeface="Wingdings" panose="05000000000000000000" pitchFamily="2" charset="2"/>
              <a:buNone/>
            </a:pPr>
            <a:r>
              <a:rPr lang="zh-CN" altLang="en-US"/>
              <a:t>保证数据的逻辑独立性</a:t>
            </a:r>
            <a:endParaRPr lang="zh-CN" altLang="en-US"/>
          </a:p>
          <a:p>
            <a:pPr lvl="1" algn="just" eaLnBrk="1" hangingPunct="1">
              <a:lnSpc>
                <a:spcPct val="150000"/>
              </a:lnSpc>
            </a:pPr>
            <a:r>
              <a:rPr lang="zh-CN" altLang="en-US" b="1"/>
              <a:t>当模式改变时，数据库管理员修改有关的外模式／模式映象，使外模式保持不变</a:t>
            </a:r>
            <a:endParaRPr lang="zh-CN" altLang="en-US" b="1"/>
          </a:p>
          <a:p>
            <a:pPr lvl="1" algn="just" eaLnBrk="1" hangingPunct="1">
              <a:lnSpc>
                <a:spcPct val="150000"/>
              </a:lnSpc>
            </a:pPr>
            <a:r>
              <a:rPr lang="zh-CN" altLang="en-US" b="1"/>
              <a:t>应用程序是依据数据的外模式编写的，从而应用程序不必修改，保证了数据与程序的逻辑独立性，简称数据的逻辑独立性</a:t>
            </a:r>
            <a:r>
              <a:rPr lang="zh-CN" altLang="en-US"/>
              <a:t>。</a:t>
            </a:r>
            <a:endParaRPr lang="zh-CN" altLang="en-US"/>
          </a:p>
        </p:txBody>
      </p:sp>
      <p:sp>
        <p:nvSpPr>
          <p:cNvPr id="12390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C8EED51A-DD23-4C9E-8B07-F43E931595DB}"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p:cNvSpPr>
          <p:nvPr>
            <p:ph type="title"/>
          </p:nvPr>
        </p:nvSpPr>
        <p:spPr/>
        <p:txBody>
          <a:bodyPr/>
          <a:lstStyle/>
          <a:p>
            <a:pPr eaLnBrk="1" hangingPunct="1"/>
            <a:r>
              <a:rPr lang="zh-CN" altLang="en-US"/>
              <a:t>第七章  数据库设计</a:t>
            </a:r>
            <a:endParaRPr lang="zh-CN" altLang="en-US"/>
          </a:p>
        </p:txBody>
      </p:sp>
      <p:sp>
        <p:nvSpPr>
          <p:cNvPr id="145411" name="Rectangle 3"/>
          <p:cNvSpPr>
            <a:spLocks noGrp="1" noRot="1"/>
          </p:cNvSpPr>
          <p:nvPr>
            <p:ph idx="1"/>
          </p:nvPr>
        </p:nvSpPr>
        <p:spPr/>
        <p:txBody>
          <a:bodyPr/>
          <a:lstStyle/>
          <a:p>
            <a:pPr eaLnBrk="1" hangingPunct="1">
              <a:buFont typeface="Wingdings" panose="05000000000000000000" pitchFamily="2" charset="2"/>
              <a:buNone/>
            </a:pPr>
            <a:r>
              <a:rPr lang="en-US" altLang="zh-CN" sz="2800"/>
              <a:t>7.1  </a:t>
            </a:r>
            <a:r>
              <a:rPr lang="zh-CN" altLang="en-US" sz="2800"/>
              <a:t>数据库设计概述</a:t>
            </a:r>
            <a:endParaRPr lang="zh-CN" altLang="en-US" sz="2800"/>
          </a:p>
          <a:p>
            <a:pPr eaLnBrk="1" hangingPunct="1">
              <a:buFont typeface="Wingdings" panose="05000000000000000000" pitchFamily="2" charset="2"/>
              <a:buNone/>
            </a:pPr>
            <a:r>
              <a:rPr lang="en-US" altLang="zh-CN" sz="2800"/>
              <a:t>7.2  </a:t>
            </a:r>
            <a:r>
              <a:rPr lang="zh-CN" altLang="en-US" sz="2800"/>
              <a:t>需求分析</a:t>
            </a:r>
            <a:endParaRPr lang="zh-CN" altLang="en-US" sz="2800"/>
          </a:p>
          <a:p>
            <a:pPr eaLnBrk="1" hangingPunct="1">
              <a:buFont typeface="Wingdings" panose="05000000000000000000" pitchFamily="2" charset="2"/>
              <a:buNone/>
            </a:pPr>
            <a:r>
              <a:rPr lang="en-US" altLang="zh-CN" sz="2800"/>
              <a:t>7.3  </a:t>
            </a:r>
            <a:r>
              <a:rPr lang="zh-CN" altLang="en-US" sz="2800"/>
              <a:t>概念结构设计</a:t>
            </a:r>
            <a:endParaRPr lang="zh-CN" altLang="en-US" sz="2800"/>
          </a:p>
          <a:p>
            <a:pPr eaLnBrk="1" hangingPunct="1">
              <a:buFont typeface="Wingdings" panose="05000000000000000000" pitchFamily="2" charset="2"/>
              <a:buNone/>
            </a:pPr>
            <a:r>
              <a:rPr lang="en-US" altLang="zh-CN" sz="2800"/>
              <a:t>7.4  </a:t>
            </a:r>
            <a:r>
              <a:rPr lang="zh-CN" altLang="en-US" sz="2800"/>
              <a:t>逻辑结构设计</a:t>
            </a:r>
            <a:endParaRPr lang="zh-CN" altLang="en-US" sz="2800"/>
          </a:p>
          <a:p>
            <a:pPr eaLnBrk="1" hangingPunct="1">
              <a:buFont typeface="Wingdings" panose="05000000000000000000" pitchFamily="2" charset="2"/>
              <a:buNone/>
            </a:pPr>
            <a:r>
              <a:rPr lang="en-US" altLang="zh-CN" sz="2800"/>
              <a:t>7.5  </a:t>
            </a:r>
            <a:r>
              <a:rPr lang="zh-CN" altLang="en-US" sz="2800"/>
              <a:t>数据库的物理设计</a:t>
            </a:r>
            <a:endParaRPr lang="zh-CN" altLang="en-US" sz="2800"/>
          </a:p>
          <a:p>
            <a:pPr eaLnBrk="1" hangingPunct="1">
              <a:buFont typeface="Wingdings" panose="05000000000000000000" pitchFamily="2" charset="2"/>
              <a:buNone/>
            </a:pPr>
            <a:r>
              <a:rPr lang="en-US" altLang="zh-CN" sz="2800">
                <a:solidFill>
                  <a:srgbClr val="3333FF"/>
                </a:solidFill>
              </a:rPr>
              <a:t>7.6  </a:t>
            </a:r>
            <a:r>
              <a:rPr lang="zh-CN" altLang="en-US" sz="2800">
                <a:solidFill>
                  <a:srgbClr val="3333FF"/>
                </a:solidFill>
              </a:rPr>
              <a:t>数据库实施</a:t>
            </a:r>
            <a:endParaRPr lang="zh-CN" altLang="en-US" sz="2800">
              <a:solidFill>
                <a:srgbClr val="3333FF"/>
              </a:solidFill>
            </a:endParaRPr>
          </a:p>
          <a:p>
            <a:pPr eaLnBrk="1" hangingPunct="1">
              <a:buFont typeface="Wingdings" panose="05000000000000000000" pitchFamily="2" charset="2"/>
              <a:buNone/>
            </a:pPr>
            <a:r>
              <a:rPr lang="en-US" altLang="zh-CN" sz="2800"/>
              <a:t>7.7  </a:t>
            </a:r>
            <a:r>
              <a:rPr lang="zh-CN" altLang="en-US" sz="2800"/>
              <a:t>数据库运行与维护</a:t>
            </a:r>
            <a:endParaRPr lang="zh-CN" altLang="en-US" sz="2800"/>
          </a:p>
          <a:p>
            <a:pPr eaLnBrk="1" hangingPunct="1">
              <a:buFont typeface="Wingdings" panose="05000000000000000000" pitchFamily="2" charset="2"/>
              <a:buNone/>
            </a:pPr>
            <a:r>
              <a:rPr lang="en-US" altLang="zh-CN" sz="2800"/>
              <a:t>7.8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BFF732FF-1EBA-48E7-99AB-37853A43A974}" type="datetime1">
              <a:rPr lang="zh-CN" altLang="en-US"/>
            </a:fld>
            <a:endParaRPr lang="en-US" altLang="zh-CN"/>
          </a:p>
        </p:txBody>
      </p:sp>
      <p:sp>
        <p:nvSpPr>
          <p:cNvPr id="1454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p:cNvSpPr>
          <p:nvPr>
            <p:ph type="title"/>
          </p:nvPr>
        </p:nvSpPr>
        <p:spPr/>
        <p:txBody>
          <a:bodyPr/>
          <a:lstStyle/>
          <a:p>
            <a:pPr eaLnBrk="1" hangingPunct="1"/>
            <a:r>
              <a:rPr lang="en-US" altLang="zh-CN">
                <a:ea typeface="黑体" panose="02010609060101010101" pitchFamily="49" charset="-122"/>
              </a:rPr>
              <a:t>7.6  </a:t>
            </a:r>
            <a:r>
              <a:rPr lang="zh-CN" altLang="en-US">
                <a:ea typeface="黑体" panose="02010609060101010101" pitchFamily="49" charset="-122"/>
              </a:rPr>
              <a:t>数据库的实施</a:t>
            </a:r>
            <a:endParaRPr lang="zh-CN" altLang="en-US">
              <a:ea typeface="黑体" panose="02010609060101010101" pitchFamily="49" charset="-122"/>
            </a:endParaRPr>
          </a:p>
        </p:txBody>
      </p:sp>
      <p:sp>
        <p:nvSpPr>
          <p:cNvPr id="606211" name="Rectangle 3"/>
          <p:cNvSpPr>
            <a:spLocks noGrp="1" noRot="1"/>
          </p:cNvSpPr>
          <p:nvPr>
            <p:ph idx="1"/>
          </p:nvPr>
        </p:nvSpPr>
        <p:spPr/>
        <p:txBody>
          <a:bodyPr/>
          <a:lstStyle/>
          <a:p>
            <a:pPr algn="just" eaLnBrk="1" hangingPunct="1">
              <a:lnSpc>
                <a:spcPct val="140000"/>
              </a:lnSpc>
            </a:pPr>
            <a:r>
              <a:rPr lang="zh-CN" altLang="en-US" sz="3600"/>
              <a:t>数据库实施的工作内容</a:t>
            </a:r>
            <a:endParaRPr lang="zh-CN" altLang="en-US" sz="3600"/>
          </a:p>
          <a:p>
            <a:pPr lvl="1" algn="just" eaLnBrk="1" hangingPunct="1">
              <a:lnSpc>
                <a:spcPct val="140000"/>
              </a:lnSpc>
            </a:pPr>
            <a:r>
              <a:rPr lang="zh-CN" altLang="en-US"/>
              <a:t>用</a:t>
            </a:r>
            <a:r>
              <a:rPr lang="en-US" altLang="zh-CN"/>
              <a:t>DDL</a:t>
            </a:r>
            <a:r>
              <a:rPr lang="zh-CN" altLang="en-US"/>
              <a:t>定义数据库结构</a:t>
            </a:r>
            <a:endParaRPr lang="zh-CN" altLang="en-US"/>
          </a:p>
          <a:p>
            <a:pPr lvl="1" algn="just" eaLnBrk="1" hangingPunct="1">
              <a:lnSpc>
                <a:spcPct val="140000"/>
              </a:lnSpc>
            </a:pPr>
            <a:r>
              <a:rPr lang="zh-CN" altLang="en-US"/>
              <a:t>组织数据入库</a:t>
            </a:r>
            <a:endParaRPr lang="zh-CN" altLang="en-US"/>
          </a:p>
          <a:p>
            <a:pPr lvl="1" algn="just" eaLnBrk="1" hangingPunct="1">
              <a:lnSpc>
                <a:spcPct val="140000"/>
              </a:lnSpc>
            </a:pPr>
            <a:r>
              <a:rPr lang="zh-CN" altLang="en-US"/>
              <a:t>编制与调试应用程序</a:t>
            </a:r>
            <a:endParaRPr lang="zh-CN" altLang="en-US"/>
          </a:p>
          <a:p>
            <a:pPr lvl="1" algn="just" eaLnBrk="1" hangingPunct="1">
              <a:lnSpc>
                <a:spcPct val="140000"/>
              </a:lnSpc>
            </a:pPr>
            <a:r>
              <a:rPr lang="zh-CN" altLang="en-US"/>
              <a:t>数据库试运行</a:t>
            </a:r>
            <a:endParaRPr lang="zh-CN" altLang="en-US"/>
          </a:p>
        </p:txBody>
      </p:sp>
      <p:sp>
        <p:nvSpPr>
          <p:cNvPr id="4" name="日期占位符 3"/>
          <p:cNvSpPr>
            <a:spLocks noGrp="1"/>
          </p:cNvSpPr>
          <p:nvPr>
            <p:ph type="dt" sz="quarter" idx="10"/>
          </p:nvPr>
        </p:nvSpPr>
        <p:spPr/>
        <p:txBody>
          <a:bodyPr/>
          <a:lstStyle/>
          <a:p>
            <a:pPr>
              <a:defRPr/>
            </a:pPr>
            <a:fld id="{C4B3A70F-3E5C-4E58-8104-D203BC115CCA}" type="datetime1">
              <a:rPr lang="zh-CN" altLang="en-US"/>
            </a:fld>
            <a:endParaRPr lang="en-US" altLang="zh-CN"/>
          </a:p>
        </p:txBody>
      </p:sp>
      <p:sp>
        <p:nvSpPr>
          <p:cNvPr id="1464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6211">
                                            <p:txEl>
                                              <p:pRg st="1" end="1"/>
                                            </p:txEl>
                                          </p:spTgt>
                                        </p:tgtEl>
                                        <p:attrNameLst>
                                          <p:attrName>style.visibility</p:attrName>
                                        </p:attrNameLst>
                                      </p:cBhvr>
                                      <p:to>
                                        <p:strVal val="visible"/>
                                      </p:to>
                                    </p:set>
                                    <p:animEffect transition="in" filter="blinds(horizontal)">
                                      <p:cBhvr>
                                        <p:cTn id="7" dur="500"/>
                                        <p:tgtEl>
                                          <p:spTgt spid="6062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6211">
                                            <p:txEl>
                                              <p:pRg st="2" end="2"/>
                                            </p:txEl>
                                          </p:spTgt>
                                        </p:tgtEl>
                                        <p:attrNameLst>
                                          <p:attrName>style.visibility</p:attrName>
                                        </p:attrNameLst>
                                      </p:cBhvr>
                                      <p:to>
                                        <p:strVal val="visible"/>
                                      </p:to>
                                    </p:set>
                                    <p:animEffect transition="in" filter="blinds(horizontal)">
                                      <p:cBhvr>
                                        <p:cTn id="12" dur="500"/>
                                        <p:tgtEl>
                                          <p:spTgt spid="6062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6211">
                                            <p:txEl>
                                              <p:pRg st="3" end="3"/>
                                            </p:txEl>
                                          </p:spTgt>
                                        </p:tgtEl>
                                        <p:attrNameLst>
                                          <p:attrName>style.visibility</p:attrName>
                                        </p:attrNameLst>
                                      </p:cBhvr>
                                      <p:to>
                                        <p:strVal val="visible"/>
                                      </p:to>
                                    </p:set>
                                    <p:animEffect transition="in" filter="blinds(horizontal)">
                                      <p:cBhvr>
                                        <p:cTn id="17" dur="500"/>
                                        <p:tgtEl>
                                          <p:spTgt spid="6062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6211">
                                            <p:txEl>
                                              <p:pRg st="4" end="4"/>
                                            </p:txEl>
                                          </p:spTgt>
                                        </p:tgtEl>
                                        <p:attrNameLst>
                                          <p:attrName>style.visibility</p:attrName>
                                        </p:attrNameLst>
                                      </p:cBhvr>
                                      <p:to>
                                        <p:strVal val="visible"/>
                                      </p:to>
                                    </p:set>
                                    <p:animEffect transition="in" filter="blinds(horizontal)">
                                      <p:cBhvr>
                                        <p:cTn id="22" dur="500"/>
                                        <p:tgtEl>
                                          <p:spTgt spid="6062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p:cNvSpPr>
          <p:nvPr>
            <p:ph type="title"/>
          </p:nvPr>
        </p:nvSpPr>
        <p:spPr/>
        <p:txBody>
          <a:bodyPr/>
          <a:lstStyle/>
          <a:p>
            <a:pPr eaLnBrk="1" hangingPunct="1"/>
            <a:r>
              <a:rPr lang="zh-CN" altLang="en-US"/>
              <a:t>一、定义数据库结构</a:t>
            </a:r>
            <a:endParaRPr lang="zh-CN" altLang="en-US"/>
          </a:p>
        </p:txBody>
      </p:sp>
      <p:sp>
        <p:nvSpPr>
          <p:cNvPr id="147459" name="Rectangle 3"/>
          <p:cNvSpPr>
            <a:spLocks noGrp="1" noRot="1"/>
          </p:cNvSpPr>
          <p:nvPr>
            <p:ph idx="1"/>
          </p:nvPr>
        </p:nvSpPr>
        <p:spPr/>
        <p:txBody>
          <a:bodyPr/>
          <a:lstStyle/>
          <a:p>
            <a:pPr eaLnBrk="1" hangingPunct="1">
              <a:lnSpc>
                <a:spcPct val="160000"/>
              </a:lnSpc>
            </a:pPr>
            <a:r>
              <a:rPr lang="zh-CN" altLang="en-US"/>
              <a:t>确定了数据库的逻辑结构与物理结构后，就可以用所选用的</a:t>
            </a:r>
            <a:r>
              <a:rPr lang="en-US" altLang="zh-CN"/>
              <a:t>DBMS</a:t>
            </a:r>
            <a:r>
              <a:rPr lang="zh-CN" altLang="en-US"/>
              <a:t>提供的数据定义语言（</a:t>
            </a:r>
            <a:r>
              <a:rPr lang="en-US" altLang="zh-CN"/>
              <a:t>DDL</a:t>
            </a:r>
            <a:r>
              <a:rPr lang="zh-CN" altLang="en-US"/>
              <a:t>）来严格描述数据库结构。</a:t>
            </a:r>
            <a:endParaRPr lang="zh-CN" altLang="en-US"/>
          </a:p>
          <a:p>
            <a:pPr eaLnBrk="1" hangingPunct="1">
              <a:lnSpc>
                <a:spcPct val="120000"/>
              </a:lnSpc>
            </a:pPr>
            <a:endParaRPr lang="zh-CN" altLang="en-US" sz="3600"/>
          </a:p>
          <a:p>
            <a:pPr eaLnBrk="1" hangingPunct="1">
              <a:lnSpc>
                <a:spcPct val="120000"/>
              </a:lnSpc>
              <a:buFont typeface="Wingdings" panose="05000000000000000000" pitchFamily="2" charset="2"/>
              <a:buNone/>
            </a:pPr>
            <a:r>
              <a:rPr lang="zh-CN" altLang="en-US" sz="2800"/>
              <a:t>　</a:t>
            </a:r>
            <a:endParaRPr lang="zh-CN" altLang="en-US" sz="2800"/>
          </a:p>
        </p:txBody>
      </p:sp>
      <p:sp>
        <p:nvSpPr>
          <p:cNvPr id="4" name="日期占位符 3"/>
          <p:cNvSpPr>
            <a:spLocks noGrp="1"/>
          </p:cNvSpPr>
          <p:nvPr>
            <p:ph type="dt" sz="quarter" idx="10"/>
          </p:nvPr>
        </p:nvSpPr>
        <p:spPr/>
        <p:txBody>
          <a:bodyPr/>
          <a:lstStyle/>
          <a:p>
            <a:pPr>
              <a:defRPr/>
            </a:pPr>
            <a:fld id="{DC0D1FB6-EE2C-40D7-BDEC-8D5A95A52F84}" type="datetime1">
              <a:rPr lang="zh-CN" altLang="en-US"/>
            </a:fld>
            <a:endParaRPr lang="en-US" altLang="zh-CN"/>
          </a:p>
        </p:txBody>
      </p:sp>
      <p:sp>
        <p:nvSpPr>
          <p:cNvPr id="1474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p:cNvSpPr>
          <p:nvPr>
            <p:ph type="title"/>
          </p:nvPr>
        </p:nvSpPr>
        <p:spPr/>
        <p:txBody>
          <a:bodyPr/>
          <a:lstStyle/>
          <a:p>
            <a:pPr eaLnBrk="1" hangingPunct="1"/>
            <a:r>
              <a:rPr lang="zh-CN" altLang="en-US"/>
              <a:t>定义数据库结构（续）</a:t>
            </a:r>
            <a:endParaRPr lang="zh-CN" altLang="en-US"/>
          </a:p>
        </p:txBody>
      </p:sp>
      <p:sp>
        <p:nvSpPr>
          <p:cNvPr id="148483" name="Rectangle 3"/>
          <p:cNvSpPr>
            <a:spLocks noGrp="1" noRot="1"/>
          </p:cNvSpPr>
          <p:nvPr>
            <p:ph idx="1"/>
          </p:nvPr>
        </p:nvSpPr>
        <p:spPr/>
        <p:txBody>
          <a:bodyPr/>
          <a:lstStyle/>
          <a:p>
            <a:pPr eaLnBrk="1" hangingPunct="1">
              <a:buFont typeface="Wingdings" panose="05000000000000000000" pitchFamily="2" charset="2"/>
              <a:buNone/>
            </a:pPr>
            <a:r>
              <a:rPr lang="zh-CN" altLang="en-US" sz="2800"/>
              <a:t>例，对于前面的例子，可以用</a:t>
            </a:r>
            <a:r>
              <a:rPr lang="en-US" altLang="zh-CN" sz="2800"/>
              <a:t>SQL</a:t>
            </a:r>
            <a:r>
              <a:rPr lang="zh-CN" altLang="en-US" sz="2800"/>
              <a:t>语句如下定义表结构：</a:t>
            </a:r>
            <a:endParaRPr lang="zh-CN" altLang="en-US" sz="2800"/>
          </a:p>
          <a:p>
            <a:pPr lvl="2" eaLnBrk="1" hangingPunct="1">
              <a:lnSpc>
                <a:spcPct val="70000"/>
              </a:lnSpc>
              <a:buFont typeface="Wingdings 2" panose="05020102010507070707" pitchFamily="18" charset="2"/>
              <a:buNone/>
            </a:pPr>
            <a:r>
              <a:rPr lang="en-US" altLang="zh-CN"/>
              <a:t>CREATE  TABLE  </a:t>
            </a:r>
            <a:r>
              <a:rPr lang="zh-CN" altLang="en-US"/>
              <a:t>学生</a:t>
            </a:r>
            <a:endParaRPr lang="zh-CN" altLang="en-US"/>
          </a:p>
          <a:p>
            <a:pPr lvl="2" eaLnBrk="1" hangingPunct="1">
              <a:lnSpc>
                <a:spcPct val="70000"/>
              </a:lnSpc>
              <a:buFont typeface="Wingdings 2" panose="05020102010507070707" pitchFamily="18" charset="2"/>
              <a:buNone/>
            </a:pPr>
            <a:r>
              <a:rPr lang="zh-CN" altLang="en-US"/>
              <a:t>       </a:t>
            </a:r>
            <a:r>
              <a:rPr lang="en-US" altLang="zh-CN"/>
              <a:t>(</a:t>
            </a:r>
            <a:r>
              <a:rPr lang="zh-CN" altLang="en-US"/>
              <a:t>学号  </a:t>
            </a:r>
            <a:r>
              <a:rPr lang="en-US" altLang="zh-CN"/>
              <a:t>CHAR(8),</a:t>
            </a:r>
            <a:endParaRPr lang="en-US" altLang="zh-CN"/>
          </a:p>
          <a:p>
            <a:pPr lvl="2" eaLnBrk="1" hangingPunct="1">
              <a:lnSpc>
                <a:spcPct val="70000"/>
              </a:lnSpc>
              <a:buFont typeface="Wingdings 2" panose="05020102010507070707" pitchFamily="18" charset="2"/>
              <a:buNone/>
            </a:pPr>
            <a:r>
              <a:rPr lang="en-US" altLang="zh-CN"/>
              <a:t>     </a:t>
            </a:r>
            <a:r>
              <a:rPr lang="zh-CN" altLang="en-US"/>
              <a:t>　</a:t>
            </a:r>
            <a:r>
              <a:rPr lang="en-US" altLang="zh-CN"/>
              <a:t>……………</a:t>
            </a:r>
            <a:endParaRPr lang="en-US" altLang="zh-CN"/>
          </a:p>
          <a:p>
            <a:pPr lvl="2" eaLnBrk="1" hangingPunct="1">
              <a:lnSpc>
                <a:spcPct val="70000"/>
              </a:lnSpc>
              <a:buFont typeface="Wingdings 2" panose="05020102010507070707" pitchFamily="18" charset="2"/>
              <a:buNone/>
            </a:pPr>
            <a:r>
              <a:rPr lang="en-US" altLang="zh-CN"/>
              <a:t>       );</a:t>
            </a:r>
            <a:endParaRPr lang="en-US" altLang="zh-CN"/>
          </a:p>
          <a:p>
            <a:pPr lvl="2" eaLnBrk="1" hangingPunct="1">
              <a:lnSpc>
                <a:spcPct val="70000"/>
              </a:lnSpc>
              <a:buFont typeface="Wingdings 2" panose="05020102010507070707" pitchFamily="18" charset="2"/>
              <a:buNone/>
            </a:pPr>
            <a:r>
              <a:rPr lang="en-US" altLang="zh-CN"/>
              <a:t>CREATE  TABLE  </a:t>
            </a:r>
            <a:r>
              <a:rPr lang="zh-CN" altLang="en-US"/>
              <a:t>课程</a:t>
            </a:r>
            <a:endParaRPr lang="zh-CN" altLang="en-US"/>
          </a:p>
          <a:p>
            <a:pPr lvl="2" eaLnBrk="1" hangingPunct="1">
              <a:lnSpc>
                <a:spcPct val="70000"/>
              </a:lnSpc>
              <a:buFont typeface="Wingdings 2" panose="05020102010507070707" pitchFamily="18" charset="2"/>
              <a:buNone/>
            </a:pPr>
            <a:r>
              <a:rPr lang="zh-CN" altLang="en-US"/>
              <a:t>       </a:t>
            </a:r>
            <a:r>
              <a:rPr lang="en-US" altLang="zh-CN"/>
              <a:t>(</a:t>
            </a:r>
            <a:endParaRPr lang="en-US" altLang="zh-CN"/>
          </a:p>
          <a:p>
            <a:pPr lvl="2" eaLnBrk="1" hangingPunct="1">
              <a:lnSpc>
                <a:spcPct val="70000"/>
              </a:lnSpc>
              <a:buFont typeface="Wingdings 2" panose="05020102010507070707" pitchFamily="18" charset="2"/>
              <a:buNone/>
            </a:pPr>
            <a:r>
              <a:rPr lang="en-US" altLang="zh-CN"/>
              <a:t>     </a:t>
            </a:r>
            <a:r>
              <a:rPr lang="zh-CN" altLang="en-US"/>
              <a:t>　</a:t>
            </a:r>
            <a:r>
              <a:rPr lang="en-US" altLang="zh-CN"/>
              <a:t>……………</a:t>
            </a:r>
            <a:endParaRPr lang="en-US" altLang="zh-CN"/>
          </a:p>
          <a:p>
            <a:pPr lvl="2" eaLnBrk="1" hangingPunct="1">
              <a:lnSpc>
                <a:spcPct val="70000"/>
              </a:lnSpc>
              <a:buFont typeface="Wingdings 2" panose="05020102010507070707" pitchFamily="18" charset="2"/>
              <a:buNone/>
            </a:pPr>
            <a:r>
              <a:rPr lang="en-US" altLang="zh-CN"/>
              <a:t>       );</a:t>
            </a:r>
            <a:endParaRPr lang="en-US" altLang="zh-CN"/>
          </a:p>
          <a:p>
            <a:pPr lvl="2" eaLnBrk="1" hangingPunct="1">
              <a:lnSpc>
                <a:spcPct val="70000"/>
              </a:lnSpc>
              <a:buFont typeface="Wingdings 2" panose="05020102010507070707" pitchFamily="18" charset="2"/>
              <a:buNone/>
            </a:pPr>
            <a:r>
              <a:rPr lang="en-US" altLang="zh-CN"/>
              <a:t>……………    </a:t>
            </a:r>
            <a:endParaRPr lang="en-US" altLang="zh-CN"/>
          </a:p>
        </p:txBody>
      </p:sp>
      <p:sp>
        <p:nvSpPr>
          <p:cNvPr id="4" name="日期占位符 3"/>
          <p:cNvSpPr>
            <a:spLocks noGrp="1"/>
          </p:cNvSpPr>
          <p:nvPr>
            <p:ph type="dt" sz="quarter" idx="10"/>
          </p:nvPr>
        </p:nvSpPr>
        <p:spPr/>
        <p:txBody>
          <a:bodyPr/>
          <a:lstStyle/>
          <a:p>
            <a:pPr>
              <a:defRPr/>
            </a:pPr>
            <a:fld id="{60301A84-CCEE-483A-80E7-96FE84FA2D69}" type="datetime1">
              <a:rPr lang="zh-CN" altLang="en-US"/>
            </a:fld>
            <a:endParaRPr lang="en-US" altLang="zh-CN"/>
          </a:p>
        </p:txBody>
      </p:sp>
      <p:sp>
        <p:nvSpPr>
          <p:cNvPr id="148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p:cNvSpPr>
          <p:nvPr>
            <p:ph type="title"/>
          </p:nvPr>
        </p:nvSpPr>
        <p:spPr/>
        <p:txBody>
          <a:bodyPr/>
          <a:lstStyle/>
          <a:p>
            <a:pPr eaLnBrk="1" hangingPunct="1"/>
            <a:r>
              <a:rPr lang="zh-CN" altLang="en-US"/>
              <a:t>二、数据装载</a:t>
            </a:r>
            <a:endParaRPr lang="zh-CN" altLang="en-US"/>
          </a:p>
        </p:txBody>
      </p:sp>
      <p:sp>
        <p:nvSpPr>
          <p:cNvPr id="149507" name="Rectangle 3"/>
          <p:cNvSpPr>
            <a:spLocks noGrp="1" noRot="1"/>
          </p:cNvSpPr>
          <p:nvPr>
            <p:ph idx="1"/>
          </p:nvPr>
        </p:nvSpPr>
        <p:spPr/>
        <p:txBody>
          <a:bodyPr/>
          <a:lstStyle/>
          <a:p>
            <a:pPr eaLnBrk="1" hangingPunct="1"/>
            <a:r>
              <a:rPr lang="zh-CN" altLang="en-US" sz="2800"/>
              <a:t>数据库结构建立好后，就可以向数据库中装载数据了。组织数据入库是数据库实施阶段最主要的工作。</a:t>
            </a:r>
            <a:endParaRPr lang="zh-CN" altLang="en-US" sz="2800"/>
          </a:p>
          <a:p>
            <a:pPr eaLnBrk="1" hangingPunct="1"/>
            <a:endParaRPr lang="zh-CN" altLang="en-US" sz="2800"/>
          </a:p>
          <a:p>
            <a:pPr eaLnBrk="1" hangingPunct="1"/>
            <a:r>
              <a:rPr lang="zh-CN" altLang="en-US" sz="2800"/>
              <a:t>数据装载方法</a:t>
            </a:r>
            <a:endParaRPr lang="zh-CN" altLang="en-US" sz="2800"/>
          </a:p>
          <a:p>
            <a:pPr lvl="1" eaLnBrk="1" hangingPunct="1"/>
            <a:r>
              <a:rPr lang="zh-CN" altLang="en-US"/>
              <a:t>人工方法</a:t>
            </a:r>
            <a:endParaRPr lang="zh-CN" altLang="en-US"/>
          </a:p>
          <a:p>
            <a:pPr lvl="1" eaLnBrk="1" hangingPunct="1"/>
            <a:r>
              <a:rPr lang="zh-CN" altLang="en-US"/>
              <a:t>计算机辅助数据入库</a:t>
            </a:r>
            <a:endParaRPr lang="zh-CN" altLang="en-US"/>
          </a:p>
        </p:txBody>
      </p:sp>
      <p:sp>
        <p:nvSpPr>
          <p:cNvPr id="4" name="日期占位符 3"/>
          <p:cNvSpPr>
            <a:spLocks noGrp="1"/>
          </p:cNvSpPr>
          <p:nvPr>
            <p:ph type="dt" sz="quarter" idx="10"/>
          </p:nvPr>
        </p:nvSpPr>
        <p:spPr/>
        <p:txBody>
          <a:bodyPr/>
          <a:lstStyle/>
          <a:p>
            <a:pPr>
              <a:defRPr/>
            </a:pPr>
            <a:fld id="{DC9CA5FB-3B6C-49BE-BA2F-3FBBF22AD9B1}" type="datetime1">
              <a:rPr lang="zh-CN" altLang="en-US"/>
            </a:fld>
            <a:endParaRPr lang="en-US" altLang="zh-CN"/>
          </a:p>
        </p:txBody>
      </p:sp>
      <p:sp>
        <p:nvSpPr>
          <p:cNvPr id="149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p:cNvSpPr>
          <p:nvPr>
            <p:ph type="title"/>
          </p:nvPr>
        </p:nvSpPr>
        <p:spPr/>
        <p:txBody>
          <a:bodyPr/>
          <a:lstStyle/>
          <a:p>
            <a:pPr eaLnBrk="1" hangingPunct="1"/>
            <a:r>
              <a:rPr lang="zh-CN" altLang="en-US"/>
              <a:t>数据装载（续）</a:t>
            </a:r>
            <a:endParaRPr lang="zh-CN" altLang="en-US"/>
          </a:p>
        </p:txBody>
      </p:sp>
      <p:sp>
        <p:nvSpPr>
          <p:cNvPr id="150531" name="Rectangle 3"/>
          <p:cNvSpPr>
            <a:spLocks noGrp="1" noRot="1"/>
          </p:cNvSpPr>
          <p:nvPr>
            <p:ph idx="1"/>
          </p:nvPr>
        </p:nvSpPr>
        <p:spPr>
          <a:xfrm>
            <a:off x="323850" y="2060575"/>
            <a:ext cx="8820150" cy="4114800"/>
          </a:xfrm>
        </p:spPr>
        <p:txBody>
          <a:bodyPr/>
          <a:lstStyle/>
          <a:p>
            <a:pPr eaLnBrk="1" hangingPunct="1"/>
            <a:r>
              <a:rPr lang="zh-CN" altLang="en-US" sz="2400"/>
              <a:t>人工方法：适用于小型系统</a:t>
            </a:r>
            <a:endParaRPr lang="zh-CN" altLang="en-US" sz="2400"/>
          </a:p>
          <a:p>
            <a:pPr lvl="1" eaLnBrk="1" hangingPunct="1"/>
            <a:r>
              <a:rPr lang="zh-CN" altLang="en-US" sz="2000"/>
              <a:t>步骤</a:t>
            </a:r>
            <a:endParaRPr lang="zh-CN" altLang="en-US" sz="2000"/>
          </a:p>
          <a:p>
            <a:pPr lvl="1" eaLnBrk="1" hangingPunct="1">
              <a:buFont typeface="Wingdings" panose="05000000000000000000" pitchFamily="2" charset="2"/>
              <a:buNone/>
            </a:pPr>
            <a:r>
              <a:rPr lang="en-US" altLang="zh-CN"/>
              <a:t>1) </a:t>
            </a:r>
            <a:r>
              <a:rPr lang="zh-CN" altLang="en-US">
                <a:solidFill>
                  <a:schemeClr val="tx2"/>
                </a:solidFill>
              </a:rPr>
              <a:t>筛选数据</a:t>
            </a:r>
            <a:r>
              <a:rPr lang="zh-CN" altLang="en-US"/>
              <a:t>。需要装入数据库中的数据通常都分散在各个部门的数据文件或原始凭证中，所以首先必须把需要入库的数据筛选出来。</a:t>
            </a:r>
            <a:endParaRPr lang="zh-CN" altLang="en-US"/>
          </a:p>
          <a:p>
            <a:pPr lvl="1" eaLnBrk="1" hangingPunct="1">
              <a:buFont typeface="Wingdings" panose="05000000000000000000" pitchFamily="2" charset="2"/>
              <a:buNone/>
            </a:pPr>
            <a:r>
              <a:rPr lang="en-US" altLang="zh-CN"/>
              <a:t>2) </a:t>
            </a:r>
            <a:r>
              <a:rPr lang="zh-CN" altLang="en-US">
                <a:solidFill>
                  <a:schemeClr val="tx2"/>
                </a:solidFill>
              </a:rPr>
              <a:t>转换数据格式</a:t>
            </a:r>
            <a:r>
              <a:rPr lang="zh-CN" altLang="en-US"/>
              <a:t>。筛选出来的需要入库的数据，其格式往往不符合数据库要求，还需要进行转换。这种转换有时可能很复杂。</a:t>
            </a:r>
            <a:endParaRPr lang="zh-CN" altLang="en-US"/>
          </a:p>
          <a:p>
            <a:pPr lvl="1" eaLnBrk="1" hangingPunct="1">
              <a:buFont typeface="Wingdings" panose="05000000000000000000" pitchFamily="2" charset="2"/>
              <a:buNone/>
            </a:pPr>
            <a:r>
              <a:rPr lang="zh-CN" altLang="en-US"/>
              <a:t> </a:t>
            </a:r>
            <a:r>
              <a:rPr lang="en-US" altLang="zh-CN"/>
              <a:t>3) </a:t>
            </a:r>
            <a:r>
              <a:rPr lang="zh-CN" altLang="en-US">
                <a:solidFill>
                  <a:schemeClr val="tx2"/>
                </a:solidFill>
              </a:rPr>
              <a:t>输入数据</a:t>
            </a:r>
            <a:r>
              <a:rPr lang="zh-CN" altLang="en-US"/>
              <a:t>。将转换好的数据输入计算机中。</a:t>
            </a:r>
            <a:endParaRPr lang="zh-CN" altLang="en-US"/>
          </a:p>
          <a:p>
            <a:pPr lvl="1" eaLnBrk="1" hangingPunct="1">
              <a:buFont typeface="Wingdings" panose="05000000000000000000" pitchFamily="2" charset="2"/>
              <a:buNone/>
            </a:pPr>
            <a:r>
              <a:rPr lang="zh-CN" altLang="en-US"/>
              <a:t> </a:t>
            </a:r>
            <a:r>
              <a:rPr lang="en-US" altLang="zh-CN"/>
              <a:t>4) </a:t>
            </a:r>
            <a:r>
              <a:rPr lang="zh-CN" altLang="en-US">
                <a:solidFill>
                  <a:schemeClr val="tx2"/>
                </a:solidFill>
              </a:rPr>
              <a:t>校验数据</a:t>
            </a:r>
            <a:r>
              <a:rPr lang="zh-CN" altLang="en-US"/>
              <a:t>。检查输入的数据是否有误。</a:t>
            </a:r>
            <a:endParaRPr lang="zh-CN" altLang="en-US"/>
          </a:p>
        </p:txBody>
      </p:sp>
      <p:sp>
        <p:nvSpPr>
          <p:cNvPr id="4" name="日期占位符 3"/>
          <p:cNvSpPr>
            <a:spLocks noGrp="1"/>
          </p:cNvSpPr>
          <p:nvPr>
            <p:ph type="dt" sz="quarter" idx="10"/>
          </p:nvPr>
        </p:nvSpPr>
        <p:spPr/>
        <p:txBody>
          <a:bodyPr/>
          <a:lstStyle/>
          <a:p>
            <a:pPr>
              <a:defRPr/>
            </a:pPr>
            <a:fld id="{E5CB1F55-A5E9-41D2-9EE5-033A31D998E0}" type="datetime1">
              <a:rPr lang="zh-CN" altLang="en-US"/>
            </a:fld>
            <a:endParaRPr lang="en-US" altLang="zh-CN"/>
          </a:p>
        </p:txBody>
      </p:sp>
      <p:sp>
        <p:nvSpPr>
          <p:cNvPr id="150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p:cNvSpPr>
          <p:nvPr>
            <p:ph type="title"/>
          </p:nvPr>
        </p:nvSpPr>
        <p:spPr/>
        <p:txBody>
          <a:bodyPr/>
          <a:lstStyle/>
          <a:p>
            <a:pPr eaLnBrk="1" hangingPunct="1"/>
            <a:r>
              <a:rPr lang="zh-CN" altLang="en-US"/>
              <a:t>数据装载（续）</a:t>
            </a:r>
            <a:endParaRPr lang="zh-CN" altLang="en-US"/>
          </a:p>
        </p:txBody>
      </p:sp>
      <p:sp>
        <p:nvSpPr>
          <p:cNvPr id="151555" name="Rectangle 3"/>
          <p:cNvSpPr>
            <a:spLocks noGrp="1" noRot="1"/>
          </p:cNvSpPr>
          <p:nvPr>
            <p:ph idx="1"/>
          </p:nvPr>
        </p:nvSpPr>
        <p:spPr>
          <a:xfrm>
            <a:off x="395288" y="1916113"/>
            <a:ext cx="8353425" cy="4114800"/>
          </a:xfrm>
        </p:spPr>
        <p:txBody>
          <a:bodyPr/>
          <a:lstStyle/>
          <a:p>
            <a:pPr eaLnBrk="1" hangingPunct="1"/>
            <a:r>
              <a:rPr lang="zh-CN" altLang="en-US" sz="2800"/>
              <a:t>计算机辅助数据入库：适用于中大型系统</a:t>
            </a:r>
            <a:endParaRPr lang="zh-CN" altLang="en-US" sz="2800"/>
          </a:p>
          <a:p>
            <a:pPr lvl="1" eaLnBrk="1" hangingPunct="1"/>
            <a:r>
              <a:rPr lang="zh-CN" altLang="en-US"/>
              <a:t>步骤</a:t>
            </a:r>
            <a:endParaRPr lang="zh-CN" altLang="en-US"/>
          </a:p>
          <a:p>
            <a:pPr lvl="2" eaLnBrk="1" hangingPunct="1">
              <a:buFont typeface="Wingdings 2" panose="05020102010507070707" pitchFamily="18" charset="2"/>
              <a:buNone/>
            </a:pPr>
            <a:r>
              <a:rPr lang="en-US" altLang="zh-CN"/>
              <a:t>1)</a:t>
            </a:r>
            <a:r>
              <a:rPr lang="en-US" altLang="zh-CN" sz="2800"/>
              <a:t> </a:t>
            </a:r>
            <a:r>
              <a:rPr lang="zh-CN" altLang="en-US" sz="2800">
                <a:solidFill>
                  <a:schemeClr val="tx2"/>
                </a:solidFill>
              </a:rPr>
              <a:t>筛选数据</a:t>
            </a:r>
            <a:endParaRPr lang="zh-CN" altLang="en-US" sz="2800">
              <a:solidFill>
                <a:schemeClr val="tx2"/>
              </a:solidFill>
            </a:endParaRPr>
          </a:p>
          <a:p>
            <a:pPr lvl="2" eaLnBrk="1" hangingPunct="1">
              <a:buFont typeface="Wingdings 2" panose="05020102010507070707" pitchFamily="18" charset="2"/>
              <a:buNone/>
            </a:pPr>
            <a:r>
              <a:rPr lang="en-US" altLang="zh-CN" sz="2800"/>
              <a:t>2) </a:t>
            </a:r>
            <a:r>
              <a:rPr lang="zh-CN" altLang="en-US" sz="2800">
                <a:solidFill>
                  <a:schemeClr val="tx2"/>
                </a:solidFill>
              </a:rPr>
              <a:t>输入数据</a:t>
            </a:r>
            <a:r>
              <a:rPr lang="zh-CN" altLang="en-US" sz="2800"/>
              <a:t>。由录入员将原始数据直接输入计算机中。数据输入子系统应提供输入界面。</a:t>
            </a:r>
            <a:endParaRPr lang="zh-CN" altLang="en-US" sz="2800"/>
          </a:p>
          <a:p>
            <a:pPr lvl="2" eaLnBrk="1" hangingPunct="1">
              <a:buFont typeface="Wingdings 2" panose="05020102010507070707" pitchFamily="18" charset="2"/>
              <a:buNone/>
            </a:pPr>
            <a:r>
              <a:rPr lang="en-US" altLang="zh-CN" sz="2800"/>
              <a:t>3) </a:t>
            </a:r>
            <a:r>
              <a:rPr lang="zh-CN" altLang="en-US" sz="2800">
                <a:solidFill>
                  <a:schemeClr val="tx2"/>
                </a:solidFill>
              </a:rPr>
              <a:t>校验数据</a:t>
            </a:r>
            <a:r>
              <a:rPr lang="zh-CN" altLang="en-US" sz="2800"/>
              <a:t>。数据输入子系统采用多种检验技术检查输入数据的正确性。</a:t>
            </a:r>
            <a:endParaRPr lang="zh-CN" altLang="en-US" sz="2800"/>
          </a:p>
        </p:txBody>
      </p:sp>
      <p:sp>
        <p:nvSpPr>
          <p:cNvPr id="4" name="日期占位符 3"/>
          <p:cNvSpPr>
            <a:spLocks noGrp="1"/>
          </p:cNvSpPr>
          <p:nvPr>
            <p:ph type="dt" sz="quarter" idx="10"/>
          </p:nvPr>
        </p:nvSpPr>
        <p:spPr/>
        <p:txBody>
          <a:bodyPr/>
          <a:lstStyle/>
          <a:p>
            <a:pPr>
              <a:defRPr/>
            </a:pPr>
            <a:fld id="{34B33E56-ED4D-4C8A-B6F8-23ABD3DB7C0A}" type="datetime1">
              <a:rPr lang="zh-CN" altLang="en-US"/>
            </a:fld>
            <a:endParaRPr lang="en-US" altLang="zh-CN"/>
          </a:p>
        </p:txBody>
      </p:sp>
      <p:sp>
        <p:nvSpPr>
          <p:cNvPr id="1515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p:cNvSpPr>
          <p:nvPr>
            <p:ph type="title"/>
          </p:nvPr>
        </p:nvSpPr>
        <p:spPr/>
        <p:txBody>
          <a:bodyPr/>
          <a:lstStyle/>
          <a:p>
            <a:pPr eaLnBrk="1" hangingPunct="1"/>
            <a:r>
              <a:rPr lang="zh-CN" altLang="en-US"/>
              <a:t>数据装载（续）</a:t>
            </a:r>
            <a:endParaRPr lang="zh-CN" altLang="en-US"/>
          </a:p>
        </p:txBody>
      </p:sp>
      <p:sp>
        <p:nvSpPr>
          <p:cNvPr id="152579" name="Rectangle 3"/>
          <p:cNvSpPr>
            <a:spLocks noGrp="1" noRot="1"/>
          </p:cNvSpPr>
          <p:nvPr>
            <p:ph idx="1"/>
          </p:nvPr>
        </p:nvSpPr>
        <p:spPr>
          <a:xfrm>
            <a:off x="323850" y="1989138"/>
            <a:ext cx="7772400" cy="4114800"/>
          </a:xfrm>
        </p:spPr>
        <p:txBody>
          <a:bodyPr/>
          <a:lstStyle/>
          <a:p>
            <a:pPr lvl="2" eaLnBrk="1" hangingPunct="1">
              <a:buFont typeface="Wingdings 2" panose="05020102010507070707" pitchFamily="18" charset="2"/>
              <a:buNone/>
            </a:pPr>
            <a:r>
              <a:rPr lang="en-US" altLang="zh-CN"/>
              <a:t>4)</a:t>
            </a:r>
            <a:r>
              <a:rPr lang="en-US" altLang="zh-CN">
                <a:solidFill>
                  <a:schemeClr val="accent2"/>
                </a:solidFill>
              </a:rPr>
              <a:t> </a:t>
            </a:r>
            <a:r>
              <a:rPr lang="zh-CN" altLang="en-US" sz="2800">
                <a:solidFill>
                  <a:schemeClr val="tx2"/>
                </a:solidFill>
              </a:rPr>
              <a:t>转换数据</a:t>
            </a:r>
            <a:r>
              <a:rPr lang="zh-CN" altLang="en-US" sz="2800"/>
              <a:t>。数据输入子系统根据数据库系统的要求，从录入的数据中</a:t>
            </a:r>
            <a:r>
              <a:rPr lang="zh-CN" altLang="en-US" sz="2800">
                <a:solidFill>
                  <a:srgbClr val="0000FF"/>
                </a:solidFill>
              </a:rPr>
              <a:t>抽取</a:t>
            </a:r>
            <a:r>
              <a:rPr lang="zh-CN" altLang="en-US" sz="2800"/>
              <a:t>有用成分，对其进行</a:t>
            </a:r>
            <a:r>
              <a:rPr lang="zh-CN" altLang="en-US" sz="2800">
                <a:solidFill>
                  <a:srgbClr val="0000FF"/>
                </a:solidFill>
              </a:rPr>
              <a:t>分类</a:t>
            </a:r>
            <a:r>
              <a:rPr lang="zh-CN" altLang="en-US" sz="2800"/>
              <a:t>，然后</a:t>
            </a:r>
            <a:r>
              <a:rPr lang="zh-CN" altLang="en-US" sz="2800">
                <a:solidFill>
                  <a:srgbClr val="0000FF"/>
                </a:solidFill>
              </a:rPr>
              <a:t>转换</a:t>
            </a:r>
            <a:r>
              <a:rPr lang="zh-CN" altLang="en-US" sz="2800"/>
              <a:t>数据格式。抽取、分类和转换数据是数据输入子系统的主要工作，也是数据输入子系统的复杂性所在。</a:t>
            </a:r>
            <a:endParaRPr lang="zh-CN" altLang="en-US" sz="2800"/>
          </a:p>
          <a:p>
            <a:pPr lvl="2" eaLnBrk="1" hangingPunct="1">
              <a:buFont typeface="Wingdings 2" panose="05020102010507070707" pitchFamily="18" charset="2"/>
              <a:buNone/>
            </a:pPr>
            <a:r>
              <a:rPr lang="en-US" altLang="zh-CN" sz="2800"/>
              <a:t>5) </a:t>
            </a:r>
            <a:r>
              <a:rPr lang="zh-CN" altLang="en-US" sz="2800">
                <a:solidFill>
                  <a:schemeClr val="tx2"/>
                </a:solidFill>
              </a:rPr>
              <a:t>综合数据</a:t>
            </a:r>
            <a:r>
              <a:rPr lang="zh-CN" altLang="en-US" sz="2800"/>
              <a:t>。数据输入子系统对转换好的数据根据系统的要求进一步综合成最终数据</a:t>
            </a:r>
            <a:r>
              <a:rPr lang="zh-CN" altLang="en-US"/>
              <a:t>。</a:t>
            </a:r>
            <a:endParaRPr lang="zh-CN" altLang="en-US"/>
          </a:p>
        </p:txBody>
      </p:sp>
      <p:sp>
        <p:nvSpPr>
          <p:cNvPr id="4" name="日期占位符 3"/>
          <p:cNvSpPr>
            <a:spLocks noGrp="1"/>
          </p:cNvSpPr>
          <p:nvPr>
            <p:ph type="dt" sz="quarter" idx="10"/>
          </p:nvPr>
        </p:nvSpPr>
        <p:spPr/>
        <p:txBody>
          <a:bodyPr/>
          <a:lstStyle/>
          <a:p>
            <a:pPr>
              <a:defRPr/>
            </a:pPr>
            <a:fld id="{A890E776-F0A0-4CC3-B0D1-98EC792F8B2B}" type="datetime1">
              <a:rPr lang="zh-CN" altLang="en-US"/>
            </a:fld>
            <a:endParaRPr lang="en-US" altLang="zh-CN"/>
          </a:p>
        </p:txBody>
      </p:sp>
      <p:sp>
        <p:nvSpPr>
          <p:cNvPr id="152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p:cNvSpPr>
          <p:nvPr>
            <p:ph type="title"/>
          </p:nvPr>
        </p:nvSpPr>
        <p:spPr/>
        <p:txBody>
          <a:bodyPr/>
          <a:lstStyle/>
          <a:p>
            <a:pPr eaLnBrk="1" hangingPunct="1"/>
            <a:r>
              <a:rPr lang="zh-CN" altLang="en-US"/>
              <a:t>三、编制与调试应用程序</a:t>
            </a:r>
            <a:endParaRPr lang="zh-CN" altLang="en-US"/>
          </a:p>
        </p:txBody>
      </p:sp>
      <p:sp>
        <p:nvSpPr>
          <p:cNvPr id="153603" name="Rectangle 3"/>
          <p:cNvSpPr>
            <a:spLocks noGrp="1" noRot="1"/>
          </p:cNvSpPr>
          <p:nvPr>
            <p:ph idx="1"/>
          </p:nvPr>
        </p:nvSpPr>
        <p:spPr>
          <a:xfrm>
            <a:off x="755650" y="1916113"/>
            <a:ext cx="7772400" cy="4114800"/>
          </a:xfrm>
        </p:spPr>
        <p:txBody>
          <a:bodyPr/>
          <a:lstStyle/>
          <a:p>
            <a:pPr eaLnBrk="1" hangingPunct="1">
              <a:lnSpc>
                <a:spcPct val="120000"/>
              </a:lnSpc>
            </a:pPr>
            <a:r>
              <a:rPr lang="zh-CN" altLang="en-US" sz="2800"/>
              <a:t>数据库应用程序的设计应该与数据设计并行进行。</a:t>
            </a:r>
            <a:endParaRPr lang="zh-CN" altLang="en-US" sz="2800"/>
          </a:p>
          <a:p>
            <a:pPr eaLnBrk="1" hangingPunct="1">
              <a:lnSpc>
                <a:spcPct val="120000"/>
              </a:lnSpc>
            </a:pPr>
            <a:endParaRPr lang="zh-CN" altLang="en-US" sz="2800"/>
          </a:p>
          <a:p>
            <a:pPr eaLnBrk="1" hangingPunct="1">
              <a:lnSpc>
                <a:spcPct val="120000"/>
              </a:lnSpc>
            </a:pPr>
            <a:r>
              <a:rPr lang="zh-CN" altLang="en-US" sz="2800"/>
              <a:t>在数据库实施阶段，当数据库结构建立好后，就可以开始编制与调试数据库的应用程序。调试应用程序时由于数据入库尚未完成，可先使用模拟数据。</a:t>
            </a:r>
            <a:endParaRPr lang="zh-CN" altLang="en-US" sz="2800"/>
          </a:p>
        </p:txBody>
      </p:sp>
      <p:sp>
        <p:nvSpPr>
          <p:cNvPr id="4" name="日期占位符 3"/>
          <p:cNvSpPr>
            <a:spLocks noGrp="1"/>
          </p:cNvSpPr>
          <p:nvPr>
            <p:ph type="dt" sz="quarter" idx="10"/>
          </p:nvPr>
        </p:nvSpPr>
        <p:spPr/>
        <p:txBody>
          <a:bodyPr/>
          <a:lstStyle/>
          <a:p>
            <a:pPr>
              <a:defRPr/>
            </a:pPr>
            <a:fld id="{9F2BE1B2-9963-4B72-8C6F-CA9B64BAAC22}" type="datetime1">
              <a:rPr lang="zh-CN" altLang="en-US"/>
            </a:fld>
            <a:endParaRPr lang="en-US" altLang="zh-CN"/>
          </a:p>
        </p:txBody>
      </p:sp>
      <p:sp>
        <p:nvSpPr>
          <p:cNvPr id="1536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p:cNvSpPr>
          <p:nvPr>
            <p:ph type="title"/>
          </p:nvPr>
        </p:nvSpPr>
        <p:spPr/>
        <p:txBody>
          <a:bodyPr/>
          <a:lstStyle/>
          <a:p>
            <a:pPr eaLnBrk="1" hangingPunct="1"/>
            <a:r>
              <a:rPr lang="zh-CN" altLang="en-US"/>
              <a:t>四、数据库试运行</a:t>
            </a:r>
            <a:endParaRPr lang="zh-CN" altLang="en-US"/>
          </a:p>
        </p:txBody>
      </p:sp>
      <p:sp>
        <p:nvSpPr>
          <p:cNvPr id="154627" name="Rectangle 3"/>
          <p:cNvSpPr>
            <a:spLocks noGrp="1" noRot="1"/>
          </p:cNvSpPr>
          <p:nvPr>
            <p:ph idx="1"/>
          </p:nvPr>
        </p:nvSpPr>
        <p:spPr>
          <a:xfrm>
            <a:off x="539750" y="1916113"/>
            <a:ext cx="8208963" cy="4114800"/>
          </a:xfrm>
        </p:spPr>
        <p:txBody>
          <a:bodyPr/>
          <a:lstStyle/>
          <a:p>
            <a:pPr eaLnBrk="1" hangingPunct="1">
              <a:lnSpc>
                <a:spcPct val="90000"/>
              </a:lnSpc>
            </a:pPr>
            <a:r>
              <a:rPr lang="zh-CN" altLang="en-US" sz="2800"/>
              <a:t>应用程序调试完成，并且已有一小部分数据入库后，就可以开始数据库的试运行。</a:t>
            </a:r>
            <a:endParaRPr lang="zh-CN" altLang="en-US" sz="2800"/>
          </a:p>
          <a:p>
            <a:pPr eaLnBrk="1" hangingPunct="1">
              <a:lnSpc>
                <a:spcPct val="90000"/>
              </a:lnSpc>
            </a:pPr>
            <a:endParaRPr lang="zh-CN" altLang="en-US" sz="2800"/>
          </a:p>
          <a:p>
            <a:pPr eaLnBrk="1" hangingPunct="1">
              <a:lnSpc>
                <a:spcPct val="90000"/>
              </a:lnSpc>
            </a:pPr>
            <a:r>
              <a:rPr lang="zh-CN" altLang="en-US" sz="2800"/>
              <a:t>数据库试运行也称为联合调试，其主要工作包括：</a:t>
            </a:r>
            <a:endParaRPr lang="zh-CN" altLang="en-US" sz="2800"/>
          </a:p>
          <a:p>
            <a:pPr lvl="1" eaLnBrk="1" hangingPunct="1">
              <a:lnSpc>
                <a:spcPct val="90000"/>
              </a:lnSpc>
              <a:buFont typeface="Wingdings" panose="05000000000000000000" pitchFamily="2" charset="2"/>
              <a:buNone/>
            </a:pPr>
            <a:r>
              <a:rPr lang="en-US" altLang="zh-CN"/>
              <a:t>1</a:t>
            </a:r>
            <a:r>
              <a:rPr lang="zh-CN" altLang="en-US"/>
              <a:t>）</a:t>
            </a:r>
            <a:r>
              <a:rPr lang="zh-CN" altLang="en-US">
                <a:solidFill>
                  <a:schemeClr val="tx2"/>
                </a:solidFill>
              </a:rPr>
              <a:t>功能测试</a:t>
            </a:r>
            <a:r>
              <a:rPr lang="zh-CN" altLang="en-US"/>
              <a:t>：实际运行应用程序，执行对数据库的各种操作，测试应用程序的各种功能。</a:t>
            </a:r>
            <a:endParaRPr lang="zh-CN" altLang="en-US"/>
          </a:p>
          <a:p>
            <a:pPr lvl="1" eaLnBrk="1" hangingPunct="1">
              <a:lnSpc>
                <a:spcPct val="90000"/>
              </a:lnSpc>
              <a:buFont typeface="Wingdings" panose="05000000000000000000" pitchFamily="2" charset="2"/>
              <a:buNone/>
            </a:pPr>
            <a:endParaRPr lang="zh-CN" altLang="en-US"/>
          </a:p>
          <a:p>
            <a:pPr lvl="1" eaLnBrk="1" hangingPunct="1">
              <a:lnSpc>
                <a:spcPct val="90000"/>
              </a:lnSpc>
              <a:buFont typeface="Wingdings" panose="05000000000000000000" pitchFamily="2" charset="2"/>
              <a:buNone/>
            </a:pPr>
            <a:r>
              <a:rPr lang="en-US" altLang="zh-CN"/>
              <a:t>2</a:t>
            </a:r>
            <a:r>
              <a:rPr lang="zh-CN" altLang="en-US"/>
              <a:t>）</a:t>
            </a:r>
            <a:r>
              <a:rPr lang="zh-CN" altLang="en-US">
                <a:solidFill>
                  <a:schemeClr val="tx2"/>
                </a:solidFill>
              </a:rPr>
              <a:t>性能测试</a:t>
            </a:r>
            <a:r>
              <a:rPr lang="zh-CN" altLang="en-US"/>
              <a:t>：测量系统的性能指标，分析是否符合设计目标。</a:t>
            </a:r>
            <a:endParaRPr lang="zh-CN" altLang="en-US"/>
          </a:p>
        </p:txBody>
      </p:sp>
      <p:sp>
        <p:nvSpPr>
          <p:cNvPr id="4" name="日期占位符 3"/>
          <p:cNvSpPr>
            <a:spLocks noGrp="1"/>
          </p:cNvSpPr>
          <p:nvPr>
            <p:ph type="dt" sz="quarter" idx="10"/>
          </p:nvPr>
        </p:nvSpPr>
        <p:spPr/>
        <p:txBody>
          <a:bodyPr/>
          <a:lstStyle/>
          <a:p>
            <a:pPr>
              <a:defRPr/>
            </a:pPr>
            <a:fld id="{0B2C6E07-01FF-4936-A2F9-533D07CC8F1F}" type="datetime1">
              <a:rPr lang="zh-CN" altLang="en-US"/>
            </a:fld>
            <a:endParaRPr lang="en-US" altLang="zh-CN"/>
          </a:p>
        </p:txBody>
      </p:sp>
      <p:sp>
        <p:nvSpPr>
          <p:cNvPr id="154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p:cNvSpPr>
          <p:nvPr>
            <p:ph type="title"/>
          </p:nvPr>
        </p:nvSpPr>
        <p:spPr/>
        <p:txBody>
          <a:bodyPr/>
          <a:lstStyle/>
          <a:p>
            <a:pPr eaLnBrk="1" hangingPunct="1"/>
            <a:r>
              <a:rPr lang="en-US" altLang="zh-CN"/>
              <a:t>2</a:t>
            </a:r>
            <a:r>
              <a:rPr lang="zh-CN" altLang="en-US"/>
              <a:t>．模式／内模式映象</a:t>
            </a:r>
            <a:endParaRPr lang="zh-CN" altLang="en-US"/>
          </a:p>
        </p:txBody>
      </p:sp>
      <p:sp>
        <p:nvSpPr>
          <p:cNvPr id="124931" name="Rectangle 3"/>
          <p:cNvSpPr>
            <a:spLocks noGrp="1" noRot="1"/>
          </p:cNvSpPr>
          <p:nvPr>
            <p:ph idx="1"/>
          </p:nvPr>
        </p:nvSpPr>
        <p:spPr>
          <a:xfrm>
            <a:off x="500063" y="1857375"/>
            <a:ext cx="7772400" cy="4114800"/>
          </a:xfrm>
        </p:spPr>
        <p:txBody>
          <a:bodyPr/>
          <a:lstStyle/>
          <a:p>
            <a:pPr algn="just" eaLnBrk="1" hangingPunct="1"/>
            <a:endParaRPr lang="en-US" altLang="zh-CN"/>
          </a:p>
          <a:p>
            <a:pPr algn="just" eaLnBrk="1" hangingPunct="1">
              <a:lnSpc>
                <a:spcPct val="150000"/>
              </a:lnSpc>
            </a:pPr>
            <a:r>
              <a:rPr lang="zh-CN" altLang="en-US" sz="2800"/>
              <a:t>模式／内模式映象定义了数据全局逻辑结构与存储结构之间的对应关系。例如，说明逻辑记录和字段在内部是如何表示的</a:t>
            </a:r>
            <a:endParaRPr lang="zh-CN" altLang="en-US" sz="2800"/>
          </a:p>
          <a:p>
            <a:pPr algn="just" eaLnBrk="1" hangingPunct="1">
              <a:lnSpc>
                <a:spcPct val="150000"/>
              </a:lnSpc>
            </a:pPr>
            <a:r>
              <a:rPr lang="zh-CN" altLang="en-US" sz="2800"/>
              <a:t>数据库中模式／内模式映象是唯一的</a:t>
            </a:r>
            <a:endParaRPr lang="zh-CN" altLang="en-US" sz="2800"/>
          </a:p>
          <a:p>
            <a:pPr algn="just" eaLnBrk="1" hangingPunct="1">
              <a:lnSpc>
                <a:spcPct val="150000"/>
              </a:lnSpc>
            </a:pPr>
            <a:r>
              <a:rPr lang="zh-CN" altLang="en-US" sz="2800"/>
              <a:t>该映象定义通常包含在模式描述中</a:t>
            </a:r>
            <a:endParaRPr lang="zh-CN" altLang="en-US"/>
          </a:p>
          <a:p>
            <a:pPr lvl="1" algn="just" eaLnBrk="1" hangingPunct="1"/>
            <a:endParaRPr lang="en-US" altLang="zh-CN"/>
          </a:p>
        </p:txBody>
      </p:sp>
      <p:sp>
        <p:nvSpPr>
          <p:cNvPr id="12493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B14D0BE8-DD56-48E4-B57B-D8C0A0E5C78B}"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p:cNvSpPr>
          <p:nvPr>
            <p:ph type="title"/>
          </p:nvPr>
        </p:nvSpPr>
        <p:spPr/>
        <p:txBody>
          <a:bodyPr/>
          <a:lstStyle/>
          <a:p>
            <a:pPr eaLnBrk="1" hangingPunct="1"/>
            <a:r>
              <a:rPr lang="zh-CN" altLang="en-US"/>
              <a:t>数据库试运行（续）</a:t>
            </a:r>
            <a:endParaRPr lang="zh-CN" altLang="en-US"/>
          </a:p>
        </p:txBody>
      </p:sp>
      <p:sp>
        <p:nvSpPr>
          <p:cNvPr id="155651" name="Rectangle 3"/>
          <p:cNvSpPr>
            <a:spLocks noGrp="1" noRot="1"/>
          </p:cNvSpPr>
          <p:nvPr>
            <p:ph idx="1"/>
          </p:nvPr>
        </p:nvSpPr>
        <p:spPr>
          <a:xfrm>
            <a:off x="468313" y="1916113"/>
            <a:ext cx="8424862" cy="4114800"/>
          </a:xfrm>
        </p:spPr>
        <p:txBody>
          <a:bodyPr/>
          <a:lstStyle/>
          <a:p>
            <a:pPr eaLnBrk="1" hangingPunct="1">
              <a:lnSpc>
                <a:spcPct val="115000"/>
              </a:lnSpc>
            </a:pPr>
            <a:r>
              <a:rPr lang="zh-CN" altLang="zh-CN" sz="2400"/>
              <a:t>数据库性能指标的测量</a:t>
            </a:r>
            <a:endParaRPr lang="zh-CN" altLang="en-US" sz="2400"/>
          </a:p>
          <a:p>
            <a:pPr lvl="1" eaLnBrk="1" hangingPunct="1">
              <a:lnSpc>
                <a:spcPct val="115000"/>
              </a:lnSpc>
            </a:pPr>
            <a:r>
              <a:rPr lang="zh-CN" altLang="en-US"/>
              <a:t>数据库物理设计阶段在评价数据库结构估算时间、空间指标时，作了许多简化和假设，忽略了许多次要因素，因此结果必然很粗糙。</a:t>
            </a:r>
            <a:endParaRPr lang="zh-CN" altLang="en-US"/>
          </a:p>
          <a:p>
            <a:pPr lvl="1" eaLnBrk="1" hangingPunct="1">
              <a:lnSpc>
                <a:spcPct val="115000"/>
              </a:lnSpc>
            </a:pPr>
            <a:r>
              <a:rPr lang="zh-CN" altLang="en-US"/>
              <a:t>数据库试运行则是要实际测量系统的各种性能指标（不仅是时间、空间指标），如果结果不符合设计目标，则需要返回物理设计阶段，调整物理结构，修改参数；有时甚至需要返回逻辑设计阶段，调整逻辑结构。</a:t>
            </a:r>
            <a:endParaRPr lang="zh-CN" altLang="en-US"/>
          </a:p>
        </p:txBody>
      </p:sp>
      <p:sp>
        <p:nvSpPr>
          <p:cNvPr id="4" name="日期占位符 3"/>
          <p:cNvSpPr>
            <a:spLocks noGrp="1"/>
          </p:cNvSpPr>
          <p:nvPr>
            <p:ph type="dt" sz="quarter" idx="10"/>
          </p:nvPr>
        </p:nvSpPr>
        <p:spPr/>
        <p:txBody>
          <a:bodyPr/>
          <a:lstStyle/>
          <a:p>
            <a:pPr>
              <a:defRPr/>
            </a:pPr>
            <a:fld id="{FE2EA6C4-C170-4DC9-AD72-6DDDBAA6CC56}" type="datetime1">
              <a:rPr lang="zh-CN" altLang="en-US"/>
            </a:fld>
            <a:endParaRPr lang="en-US" altLang="zh-CN"/>
          </a:p>
        </p:txBody>
      </p:sp>
      <p:sp>
        <p:nvSpPr>
          <p:cNvPr id="1556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p:cNvSpPr>
          <p:nvPr>
            <p:ph type="title"/>
          </p:nvPr>
        </p:nvSpPr>
        <p:spPr/>
        <p:txBody>
          <a:bodyPr/>
          <a:lstStyle/>
          <a:p>
            <a:pPr eaLnBrk="1" hangingPunct="1"/>
            <a:r>
              <a:rPr lang="zh-CN" altLang="en-US"/>
              <a:t>数据库试运行（续）</a:t>
            </a:r>
            <a:endParaRPr lang="zh-CN" altLang="en-US"/>
          </a:p>
        </p:txBody>
      </p:sp>
      <p:sp>
        <p:nvSpPr>
          <p:cNvPr id="156675" name="Rectangle 3"/>
          <p:cNvSpPr>
            <a:spLocks noGrp="1" noRot="1"/>
          </p:cNvSpPr>
          <p:nvPr>
            <p:ph idx="1"/>
          </p:nvPr>
        </p:nvSpPr>
        <p:spPr/>
        <p:txBody>
          <a:bodyPr/>
          <a:lstStyle/>
          <a:p>
            <a:pPr eaLnBrk="1" hangingPunct="1">
              <a:lnSpc>
                <a:spcPct val="130000"/>
              </a:lnSpc>
            </a:pPr>
            <a:r>
              <a:rPr lang="zh-CN" altLang="en-US" sz="2800"/>
              <a:t>数据库的转储和恢复</a:t>
            </a:r>
            <a:endParaRPr lang="zh-CN" altLang="en-US" sz="2800"/>
          </a:p>
          <a:p>
            <a:pPr lvl="1" eaLnBrk="1" hangingPunct="1">
              <a:lnSpc>
                <a:spcPct val="120000"/>
              </a:lnSpc>
            </a:pPr>
            <a:r>
              <a:rPr lang="zh-CN" altLang="en-US"/>
              <a:t>在数据库试运行阶段，系统还不稳定，硬、软件故障随时都可能发生</a:t>
            </a:r>
            <a:endParaRPr lang="zh-CN" altLang="en-US"/>
          </a:p>
          <a:p>
            <a:pPr lvl="1" eaLnBrk="1" hangingPunct="1">
              <a:lnSpc>
                <a:spcPct val="120000"/>
              </a:lnSpc>
            </a:pPr>
            <a:r>
              <a:rPr lang="zh-CN" altLang="en-US"/>
              <a:t>系统的操作人员对新系统还不熟悉，误操作也不可避免</a:t>
            </a:r>
            <a:endParaRPr lang="zh-CN" altLang="en-US"/>
          </a:p>
          <a:p>
            <a:pPr lvl="1" eaLnBrk="1" hangingPunct="1">
              <a:lnSpc>
                <a:spcPct val="120000"/>
              </a:lnSpc>
            </a:pPr>
            <a:r>
              <a:rPr lang="zh-CN" altLang="en-US"/>
              <a:t>因此必须做好数据库的转储和恢复工作，尽量减少对数据库的破坏。</a:t>
            </a:r>
            <a:endParaRPr lang="zh-CN" altLang="en-US"/>
          </a:p>
        </p:txBody>
      </p:sp>
      <p:sp>
        <p:nvSpPr>
          <p:cNvPr id="4" name="日期占位符 3"/>
          <p:cNvSpPr>
            <a:spLocks noGrp="1"/>
          </p:cNvSpPr>
          <p:nvPr>
            <p:ph type="dt" sz="quarter" idx="10"/>
          </p:nvPr>
        </p:nvSpPr>
        <p:spPr/>
        <p:txBody>
          <a:bodyPr/>
          <a:lstStyle/>
          <a:p>
            <a:pPr>
              <a:defRPr/>
            </a:pPr>
            <a:fld id="{63C823AF-1131-4396-818D-ED07F6F312D8}" type="datetime1">
              <a:rPr lang="zh-CN" altLang="en-US"/>
            </a:fld>
            <a:endParaRPr lang="en-US" altLang="zh-CN"/>
          </a:p>
        </p:txBody>
      </p:sp>
      <p:sp>
        <p:nvSpPr>
          <p:cNvPr id="156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p:cNvSpPr>
          <p:nvPr>
            <p:ph type="title"/>
          </p:nvPr>
        </p:nvSpPr>
        <p:spPr/>
        <p:txBody>
          <a:bodyPr/>
          <a:lstStyle/>
          <a:p>
            <a:pPr eaLnBrk="1" hangingPunct="1"/>
            <a:r>
              <a:rPr lang="zh-CN" altLang="en-US"/>
              <a:t>第七章  数据库设计</a:t>
            </a:r>
            <a:endParaRPr lang="zh-CN" altLang="en-US"/>
          </a:p>
        </p:txBody>
      </p:sp>
      <p:sp>
        <p:nvSpPr>
          <p:cNvPr id="157699" name="Rectangle 3"/>
          <p:cNvSpPr>
            <a:spLocks noGrp="1" noRot="1"/>
          </p:cNvSpPr>
          <p:nvPr>
            <p:ph idx="1"/>
          </p:nvPr>
        </p:nvSpPr>
        <p:spPr/>
        <p:txBody>
          <a:bodyPr/>
          <a:lstStyle/>
          <a:p>
            <a:pPr eaLnBrk="1" hangingPunct="1">
              <a:buFont typeface="Wingdings" panose="05000000000000000000" pitchFamily="2" charset="2"/>
              <a:buNone/>
            </a:pPr>
            <a:r>
              <a:rPr lang="en-US" altLang="zh-CN" sz="2800"/>
              <a:t>7.1  </a:t>
            </a:r>
            <a:r>
              <a:rPr lang="zh-CN" altLang="en-US" sz="2800"/>
              <a:t>数据库设计概述</a:t>
            </a:r>
            <a:endParaRPr lang="zh-CN" altLang="en-US" sz="2800"/>
          </a:p>
          <a:p>
            <a:pPr eaLnBrk="1" hangingPunct="1">
              <a:buFont typeface="Wingdings" panose="05000000000000000000" pitchFamily="2" charset="2"/>
              <a:buNone/>
            </a:pPr>
            <a:r>
              <a:rPr lang="en-US" altLang="zh-CN" sz="2800"/>
              <a:t>7.2  </a:t>
            </a:r>
            <a:r>
              <a:rPr lang="zh-CN" altLang="en-US" sz="2800"/>
              <a:t>需求分析</a:t>
            </a:r>
            <a:endParaRPr lang="zh-CN" altLang="en-US" sz="2800"/>
          </a:p>
          <a:p>
            <a:pPr eaLnBrk="1" hangingPunct="1">
              <a:buFont typeface="Wingdings" panose="05000000000000000000" pitchFamily="2" charset="2"/>
              <a:buNone/>
            </a:pPr>
            <a:r>
              <a:rPr lang="en-US" altLang="zh-CN" sz="2800"/>
              <a:t>7.3  </a:t>
            </a:r>
            <a:r>
              <a:rPr lang="zh-CN" altLang="en-US" sz="2800"/>
              <a:t>概念结构设计</a:t>
            </a:r>
            <a:endParaRPr lang="zh-CN" altLang="en-US" sz="2800"/>
          </a:p>
          <a:p>
            <a:pPr eaLnBrk="1" hangingPunct="1">
              <a:buFont typeface="Wingdings" panose="05000000000000000000" pitchFamily="2" charset="2"/>
              <a:buNone/>
            </a:pPr>
            <a:r>
              <a:rPr lang="en-US" altLang="zh-CN" sz="2800"/>
              <a:t>7.4  </a:t>
            </a:r>
            <a:r>
              <a:rPr lang="zh-CN" altLang="en-US" sz="2800"/>
              <a:t>逻辑结构设计</a:t>
            </a:r>
            <a:endParaRPr lang="zh-CN" altLang="en-US" sz="2800"/>
          </a:p>
          <a:p>
            <a:pPr eaLnBrk="1" hangingPunct="1">
              <a:buFont typeface="Wingdings" panose="05000000000000000000" pitchFamily="2" charset="2"/>
              <a:buNone/>
            </a:pPr>
            <a:r>
              <a:rPr lang="en-US" altLang="zh-CN" sz="2800"/>
              <a:t>7.5  </a:t>
            </a:r>
            <a:r>
              <a:rPr lang="zh-CN" altLang="en-US" sz="2800"/>
              <a:t>数据库的物理设计</a:t>
            </a:r>
            <a:endParaRPr lang="zh-CN" altLang="en-US" sz="2800"/>
          </a:p>
          <a:p>
            <a:pPr eaLnBrk="1" hangingPunct="1">
              <a:buFont typeface="Wingdings" panose="05000000000000000000" pitchFamily="2" charset="2"/>
              <a:buNone/>
            </a:pPr>
            <a:r>
              <a:rPr lang="en-US" altLang="zh-CN" sz="2800"/>
              <a:t>7.6  </a:t>
            </a:r>
            <a:r>
              <a:rPr lang="zh-CN" altLang="en-US" sz="2800"/>
              <a:t>数据库实施</a:t>
            </a:r>
            <a:endParaRPr lang="zh-CN" altLang="en-US" sz="2800"/>
          </a:p>
          <a:p>
            <a:pPr eaLnBrk="1" hangingPunct="1">
              <a:buFont typeface="Wingdings" panose="05000000000000000000" pitchFamily="2" charset="2"/>
              <a:buNone/>
            </a:pPr>
            <a:r>
              <a:rPr lang="en-US" altLang="zh-CN" sz="2800">
                <a:solidFill>
                  <a:schemeClr val="hlink"/>
                </a:solidFill>
              </a:rPr>
              <a:t>7.7  </a:t>
            </a:r>
            <a:r>
              <a:rPr lang="zh-CN" altLang="en-US" sz="2800">
                <a:solidFill>
                  <a:schemeClr val="hlink"/>
                </a:solidFill>
              </a:rPr>
              <a:t>数据库运行与维护</a:t>
            </a:r>
            <a:endParaRPr lang="zh-CN" altLang="en-US" sz="2800">
              <a:solidFill>
                <a:schemeClr val="hlink"/>
              </a:solidFill>
            </a:endParaRPr>
          </a:p>
          <a:p>
            <a:pPr eaLnBrk="1" hangingPunct="1">
              <a:buFont typeface="Wingdings" panose="05000000000000000000" pitchFamily="2" charset="2"/>
              <a:buNone/>
            </a:pPr>
            <a:r>
              <a:rPr lang="en-US" altLang="zh-CN" sz="2800"/>
              <a:t>7.8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EAD44537-9C23-47EF-BD2D-C531EEF712DC}" type="datetime1">
              <a:rPr lang="zh-CN" altLang="en-US"/>
            </a:fld>
            <a:endParaRPr lang="en-US" altLang="zh-CN"/>
          </a:p>
        </p:txBody>
      </p:sp>
      <p:sp>
        <p:nvSpPr>
          <p:cNvPr id="1577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p:cNvSpPr>
          <p:nvPr>
            <p:ph type="title"/>
          </p:nvPr>
        </p:nvSpPr>
        <p:spPr/>
        <p:txBody>
          <a:bodyPr/>
          <a:lstStyle/>
          <a:p>
            <a:pPr eaLnBrk="1" hangingPunct="1"/>
            <a:r>
              <a:rPr lang="en-US" altLang="zh-CN"/>
              <a:t>7.7  </a:t>
            </a:r>
            <a:r>
              <a:rPr lang="zh-CN" altLang="en-US"/>
              <a:t>数据库运行与维护</a:t>
            </a:r>
            <a:endParaRPr lang="zh-CN" altLang="en-US"/>
          </a:p>
        </p:txBody>
      </p:sp>
      <p:sp>
        <p:nvSpPr>
          <p:cNvPr id="618499" name="Rectangle 3"/>
          <p:cNvSpPr>
            <a:spLocks noGrp="1" noRot="1"/>
          </p:cNvSpPr>
          <p:nvPr>
            <p:ph idx="1"/>
          </p:nvPr>
        </p:nvSpPr>
        <p:spPr>
          <a:xfrm>
            <a:off x="539750" y="2060575"/>
            <a:ext cx="7772400" cy="4114800"/>
          </a:xfrm>
        </p:spPr>
        <p:txBody>
          <a:bodyPr/>
          <a:lstStyle/>
          <a:p>
            <a:pPr eaLnBrk="1" hangingPunct="1">
              <a:lnSpc>
                <a:spcPct val="90000"/>
              </a:lnSpc>
            </a:pPr>
            <a:r>
              <a:rPr lang="zh-CN" altLang="en-US" sz="2800"/>
              <a:t>数据库试运行结果符合设计目标后，数据库就可以真正投入运行了。</a:t>
            </a:r>
            <a:endParaRPr lang="zh-CN" altLang="en-US" sz="2800"/>
          </a:p>
          <a:p>
            <a:pPr eaLnBrk="1" hangingPunct="1">
              <a:lnSpc>
                <a:spcPct val="90000"/>
              </a:lnSpc>
              <a:spcBef>
                <a:spcPct val="40000"/>
              </a:spcBef>
            </a:pPr>
            <a:r>
              <a:rPr lang="zh-CN" altLang="en-US" sz="2800"/>
              <a:t>数据库投入运行标着开发任务的基本完成和维护工作的开始</a:t>
            </a:r>
            <a:endParaRPr lang="zh-CN" altLang="en-US" sz="2800"/>
          </a:p>
          <a:p>
            <a:pPr eaLnBrk="1" hangingPunct="1">
              <a:lnSpc>
                <a:spcPct val="90000"/>
              </a:lnSpc>
              <a:spcBef>
                <a:spcPct val="40000"/>
              </a:spcBef>
            </a:pPr>
            <a:r>
              <a:rPr lang="zh-CN" altLang="en-US" sz="2800"/>
              <a:t>对数据库设计进行评价、调整、修改等维护工作是一个长期的任务，也是设计工作的继续和提高。</a:t>
            </a:r>
            <a:endParaRPr lang="zh-CN" altLang="en-US" sz="2800"/>
          </a:p>
          <a:p>
            <a:pPr marL="819150" lvl="1" eaLnBrk="1" hangingPunct="1">
              <a:lnSpc>
                <a:spcPct val="90000"/>
              </a:lnSpc>
            </a:pPr>
            <a:r>
              <a:rPr lang="zh-CN" altLang="en-US"/>
              <a:t>应用环境在不断变化</a:t>
            </a:r>
            <a:endParaRPr lang="zh-CN" altLang="en-US"/>
          </a:p>
          <a:p>
            <a:pPr marL="819150" lvl="1" eaLnBrk="1" hangingPunct="1">
              <a:lnSpc>
                <a:spcPct val="90000"/>
              </a:lnSpc>
            </a:pPr>
            <a:r>
              <a:rPr lang="zh-CN" altLang="en-US"/>
              <a:t>数据库运行过程中物理存储会不断变化</a:t>
            </a:r>
            <a:endParaRPr lang="zh-CN" altLang="en-US" sz="3200"/>
          </a:p>
        </p:txBody>
      </p:sp>
      <p:sp>
        <p:nvSpPr>
          <p:cNvPr id="4" name="日期占位符 3"/>
          <p:cNvSpPr>
            <a:spLocks noGrp="1"/>
          </p:cNvSpPr>
          <p:nvPr>
            <p:ph type="dt" sz="quarter" idx="10"/>
          </p:nvPr>
        </p:nvSpPr>
        <p:spPr/>
        <p:txBody>
          <a:bodyPr/>
          <a:lstStyle/>
          <a:p>
            <a:pPr>
              <a:defRPr/>
            </a:pPr>
            <a:fld id="{E52CBFB8-46D2-4C83-9D7E-F186B4015CC7}" type="datetime1">
              <a:rPr lang="zh-CN" altLang="en-US"/>
            </a:fld>
            <a:endParaRPr lang="en-US" altLang="zh-CN"/>
          </a:p>
        </p:txBody>
      </p:sp>
      <p:sp>
        <p:nvSpPr>
          <p:cNvPr id="158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8499">
                                            <p:txEl>
                                              <p:pRg st="1" end="1"/>
                                            </p:txEl>
                                          </p:spTgt>
                                        </p:tgtEl>
                                        <p:attrNameLst>
                                          <p:attrName>style.visibility</p:attrName>
                                        </p:attrNameLst>
                                      </p:cBhvr>
                                      <p:to>
                                        <p:strVal val="visible"/>
                                      </p:to>
                                    </p:set>
                                    <p:animEffect transition="in" filter="blinds(horizontal)">
                                      <p:cBhvr>
                                        <p:cTn id="7" dur="500"/>
                                        <p:tgtEl>
                                          <p:spTgt spid="6184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8499">
                                            <p:txEl>
                                              <p:pRg st="2" end="2"/>
                                            </p:txEl>
                                          </p:spTgt>
                                        </p:tgtEl>
                                        <p:attrNameLst>
                                          <p:attrName>style.visibility</p:attrName>
                                        </p:attrNameLst>
                                      </p:cBhvr>
                                      <p:to>
                                        <p:strVal val="visible"/>
                                      </p:to>
                                    </p:set>
                                    <p:animEffect transition="in" filter="blinds(horizontal)">
                                      <p:cBhvr>
                                        <p:cTn id="12" dur="500"/>
                                        <p:tgtEl>
                                          <p:spTgt spid="6184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8499">
                                            <p:txEl>
                                              <p:pRg st="3" end="3"/>
                                            </p:txEl>
                                          </p:spTgt>
                                        </p:tgtEl>
                                        <p:attrNameLst>
                                          <p:attrName>style.visibility</p:attrName>
                                        </p:attrNameLst>
                                      </p:cBhvr>
                                      <p:to>
                                        <p:strVal val="visible"/>
                                      </p:to>
                                    </p:set>
                                    <p:animEffect transition="in" filter="blinds(horizontal)">
                                      <p:cBhvr>
                                        <p:cTn id="17" dur="500"/>
                                        <p:tgtEl>
                                          <p:spTgt spid="61849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18499">
                                            <p:txEl>
                                              <p:pRg st="4" end="4"/>
                                            </p:txEl>
                                          </p:spTgt>
                                        </p:tgtEl>
                                        <p:attrNameLst>
                                          <p:attrName>style.visibility</p:attrName>
                                        </p:attrNameLst>
                                      </p:cBhvr>
                                      <p:to>
                                        <p:strVal val="visible"/>
                                      </p:to>
                                    </p:set>
                                    <p:animEffect transition="in" filter="blinds(horizontal)">
                                      <p:cBhvr>
                                        <p:cTn id="22" dur="500"/>
                                        <p:tgtEl>
                                          <p:spTgt spid="6184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p:cNvSpPr>
          <p:nvPr>
            <p:ph type="title"/>
          </p:nvPr>
        </p:nvSpPr>
        <p:spPr/>
        <p:txBody>
          <a:bodyPr/>
          <a:lstStyle/>
          <a:p>
            <a:pPr eaLnBrk="1" hangingPunct="1"/>
            <a:r>
              <a:rPr lang="zh-CN" altLang="en-US"/>
              <a:t>数据库运行与维护（续）</a:t>
            </a:r>
            <a:endParaRPr lang="zh-CN" altLang="en-US"/>
          </a:p>
        </p:txBody>
      </p:sp>
      <p:sp>
        <p:nvSpPr>
          <p:cNvPr id="159747" name="Rectangle 3"/>
          <p:cNvSpPr>
            <a:spLocks noGrp="1" noRot="1"/>
          </p:cNvSpPr>
          <p:nvPr>
            <p:ph idx="1"/>
          </p:nvPr>
        </p:nvSpPr>
        <p:spPr>
          <a:xfrm>
            <a:off x="468313" y="2205038"/>
            <a:ext cx="8353425" cy="4114800"/>
          </a:xfrm>
        </p:spPr>
        <p:txBody>
          <a:bodyPr/>
          <a:lstStyle/>
          <a:p>
            <a:pPr eaLnBrk="1" hangingPunct="1"/>
            <a:r>
              <a:rPr lang="zh-CN" altLang="en-US" sz="2400"/>
              <a:t>在数据库运行阶段，对数据库经常性的维护工作主要是由</a:t>
            </a:r>
            <a:r>
              <a:rPr lang="en-US" altLang="zh-CN" sz="2400"/>
              <a:t>DBA</a:t>
            </a:r>
            <a:r>
              <a:rPr lang="zh-CN" altLang="en-US" sz="2400"/>
              <a:t>完成的，包括：</a:t>
            </a:r>
            <a:endParaRPr lang="zh-CN" altLang="en-US" sz="2400"/>
          </a:p>
          <a:p>
            <a:pPr lvl="2" eaLnBrk="1" hangingPunct="1">
              <a:buFont typeface="Wingdings 2" panose="05020102010507070707" pitchFamily="18" charset="2"/>
              <a:buNone/>
            </a:pPr>
            <a:r>
              <a:rPr lang="zh-CN" altLang="en-US" sz="1800"/>
              <a:t>    </a:t>
            </a:r>
            <a:endParaRPr lang="zh-CN" altLang="en-US" sz="1800"/>
          </a:p>
          <a:p>
            <a:pPr eaLnBrk="1" hangingPunct="1">
              <a:buFont typeface="Wingdings" panose="05000000000000000000" pitchFamily="2" charset="2"/>
              <a:buNone/>
            </a:pPr>
            <a:r>
              <a:rPr lang="zh-CN" altLang="en-US" sz="2400">
                <a:solidFill>
                  <a:schemeClr val="tx2"/>
                </a:solidFill>
              </a:rPr>
              <a:t>  ⒈数据库的转储和恢复</a:t>
            </a:r>
            <a:endParaRPr lang="zh-CN" altLang="en-US" sz="2400">
              <a:solidFill>
                <a:schemeClr val="tx2"/>
              </a:solidFill>
            </a:endParaRPr>
          </a:p>
          <a:p>
            <a:pPr lvl="1" eaLnBrk="1" hangingPunct="1">
              <a:spcBef>
                <a:spcPct val="30000"/>
              </a:spcBef>
            </a:pPr>
            <a:r>
              <a:rPr lang="zh-CN" altLang="en-US"/>
              <a:t>转储和恢复是系统正式运行后最重要的维护工作之一。</a:t>
            </a:r>
            <a:endParaRPr lang="zh-CN" altLang="en-US"/>
          </a:p>
          <a:p>
            <a:pPr lvl="1" eaLnBrk="1" hangingPunct="1">
              <a:spcBef>
                <a:spcPct val="30000"/>
              </a:spcBef>
            </a:pPr>
            <a:r>
              <a:rPr lang="en-US" altLang="zh-CN"/>
              <a:t>DBA</a:t>
            </a:r>
            <a:r>
              <a:rPr lang="zh-CN" altLang="en-US"/>
              <a:t>要针对不同的应用要求制定不同的转储计划，定期对数据库和日志文件进行备份。</a:t>
            </a:r>
            <a:endParaRPr lang="zh-CN" altLang="en-US"/>
          </a:p>
          <a:p>
            <a:pPr lvl="1" eaLnBrk="1" hangingPunct="1">
              <a:spcBef>
                <a:spcPct val="30000"/>
              </a:spcBef>
            </a:pPr>
            <a:r>
              <a:rPr lang="zh-CN" altLang="en-US"/>
              <a:t>一旦发生介质故障，即利用数据库备份及日志文件备份，尽快将数据库恢复到某种一致性状态。</a:t>
            </a:r>
            <a:endParaRPr lang="zh-CN" altLang="en-US"/>
          </a:p>
        </p:txBody>
      </p:sp>
      <p:sp>
        <p:nvSpPr>
          <p:cNvPr id="4" name="日期占位符 3"/>
          <p:cNvSpPr>
            <a:spLocks noGrp="1"/>
          </p:cNvSpPr>
          <p:nvPr>
            <p:ph type="dt" sz="quarter" idx="10"/>
          </p:nvPr>
        </p:nvSpPr>
        <p:spPr/>
        <p:txBody>
          <a:bodyPr/>
          <a:lstStyle/>
          <a:p>
            <a:pPr>
              <a:defRPr/>
            </a:pPr>
            <a:fld id="{1DB6B8D8-AF98-45D7-AB41-4F513B6F7170}" type="datetime1">
              <a:rPr lang="zh-CN" altLang="en-US"/>
            </a:fld>
            <a:endParaRPr lang="en-US" altLang="zh-CN"/>
          </a:p>
        </p:txBody>
      </p:sp>
      <p:sp>
        <p:nvSpPr>
          <p:cNvPr id="1597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p:cNvSpPr>
          <p:nvPr>
            <p:ph type="title"/>
          </p:nvPr>
        </p:nvSpPr>
        <p:spPr/>
        <p:txBody>
          <a:bodyPr/>
          <a:lstStyle/>
          <a:p>
            <a:pPr eaLnBrk="1" hangingPunct="1"/>
            <a:r>
              <a:rPr lang="zh-CN" altLang="en-US"/>
              <a:t>数据库运行与维护（续）</a:t>
            </a:r>
            <a:endParaRPr lang="zh-CN" altLang="en-US"/>
          </a:p>
        </p:txBody>
      </p:sp>
      <p:sp>
        <p:nvSpPr>
          <p:cNvPr id="160771" name="Rectangle 3"/>
          <p:cNvSpPr>
            <a:spLocks noGrp="1" noRot="1"/>
          </p:cNvSpPr>
          <p:nvPr>
            <p:ph idx="1"/>
          </p:nvPr>
        </p:nvSpPr>
        <p:spPr>
          <a:xfrm>
            <a:off x="539750" y="2205038"/>
            <a:ext cx="8064500" cy="3898900"/>
          </a:xfrm>
        </p:spPr>
        <p:txBody>
          <a:bodyPr/>
          <a:lstStyle/>
          <a:p>
            <a:pPr eaLnBrk="1" hangingPunct="1">
              <a:buFont typeface="Wingdings" panose="05000000000000000000" pitchFamily="2" charset="2"/>
              <a:buNone/>
            </a:pPr>
            <a:r>
              <a:rPr lang="en-US" altLang="zh-CN" sz="2400">
                <a:solidFill>
                  <a:schemeClr val="tx2"/>
                </a:solidFill>
              </a:rPr>
              <a:t>⒉</a:t>
            </a:r>
            <a:r>
              <a:rPr lang="zh-CN" altLang="en-US" sz="2400">
                <a:solidFill>
                  <a:schemeClr val="tx2"/>
                </a:solidFill>
              </a:rPr>
              <a:t>数据库的安全性、完整性控制</a:t>
            </a:r>
            <a:endParaRPr lang="zh-CN" altLang="en-US" sz="2400">
              <a:solidFill>
                <a:schemeClr val="tx2"/>
              </a:solidFill>
            </a:endParaRPr>
          </a:p>
          <a:p>
            <a:pPr lvl="1" eaLnBrk="1" hangingPunct="1">
              <a:spcBef>
                <a:spcPct val="60000"/>
              </a:spcBef>
            </a:pPr>
            <a:r>
              <a:rPr lang="en-US" altLang="zh-CN"/>
              <a:t>DBA</a:t>
            </a:r>
            <a:r>
              <a:rPr lang="zh-CN" altLang="en-US"/>
              <a:t>必须根据用户的实际需要授予不同的操作权限</a:t>
            </a:r>
            <a:endParaRPr lang="zh-CN" altLang="en-US"/>
          </a:p>
          <a:p>
            <a:pPr lvl="1" eaLnBrk="1" hangingPunct="1">
              <a:spcBef>
                <a:spcPct val="60000"/>
              </a:spcBef>
            </a:pPr>
            <a:r>
              <a:rPr lang="zh-CN" altLang="en-US"/>
              <a:t>在数据库运行过程中，由于应用环境的变化，对安全性的要求也会发生变化，</a:t>
            </a:r>
            <a:r>
              <a:rPr lang="en-US" altLang="zh-CN"/>
              <a:t>DBA</a:t>
            </a:r>
            <a:r>
              <a:rPr lang="zh-CN" altLang="en-US"/>
              <a:t>需要根据实际情况修改原有的安全性控制。</a:t>
            </a:r>
            <a:endParaRPr lang="zh-CN" altLang="en-US"/>
          </a:p>
          <a:p>
            <a:pPr lvl="1" eaLnBrk="1" hangingPunct="1">
              <a:spcBef>
                <a:spcPct val="60000"/>
              </a:spcBef>
            </a:pPr>
            <a:r>
              <a:rPr lang="zh-CN" altLang="en-US"/>
              <a:t>由于应用环境的变化，数据库的完整性约束条件也会变化，也需要</a:t>
            </a:r>
            <a:r>
              <a:rPr lang="en-US" altLang="zh-CN"/>
              <a:t>DBA</a:t>
            </a:r>
            <a:r>
              <a:rPr lang="zh-CN" altLang="en-US"/>
              <a:t>不断修正，以满足用户要求。</a:t>
            </a:r>
            <a:endParaRPr lang="zh-CN" altLang="en-US"/>
          </a:p>
        </p:txBody>
      </p:sp>
      <p:sp>
        <p:nvSpPr>
          <p:cNvPr id="4" name="日期占位符 3"/>
          <p:cNvSpPr>
            <a:spLocks noGrp="1"/>
          </p:cNvSpPr>
          <p:nvPr>
            <p:ph type="dt" sz="quarter" idx="10"/>
          </p:nvPr>
        </p:nvSpPr>
        <p:spPr/>
        <p:txBody>
          <a:bodyPr/>
          <a:lstStyle/>
          <a:p>
            <a:pPr>
              <a:defRPr/>
            </a:pPr>
            <a:fld id="{614DB028-82A3-473A-A783-4AA283AD982B}" type="datetime1">
              <a:rPr lang="zh-CN" altLang="en-US"/>
            </a:fld>
            <a:endParaRPr lang="en-US" altLang="zh-CN"/>
          </a:p>
        </p:txBody>
      </p:sp>
      <p:sp>
        <p:nvSpPr>
          <p:cNvPr id="1607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p:cNvSpPr>
          <p:nvPr>
            <p:ph type="title"/>
          </p:nvPr>
        </p:nvSpPr>
        <p:spPr/>
        <p:txBody>
          <a:bodyPr/>
          <a:lstStyle/>
          <a:p>
            <a:pPr eaLnBrk="1" hangingPunct="1"/>
            <a:r>
              <a:rPr lang="zh-CN" altLang="en-US"/>
              <a:t>数据库运行与维护（续）</a:t>
            </a:r>
            <a:endParaRPr lang="zh-CN" altLang="en-US"/>
          </a:p>
        </p:txBody>
      </p:sp>
      <p:sp>
        <p:nvSpPr>
          <p:cNvPr id="161795" name="Rectangle 3"/>
          <p:cNvSpPr>
            <a:spLocks noGrp="1" noRot="1"/>
          </p:cNvSpPr>
          <p:nvPr>
            <p:ph idx="1"/>
          </p:nvPr>
        </p:nvSpPr>
        <p:spPr>
          <a:xfrm>
            <a:off x="539750" y="2133600"/>
            <a:ext cx="8064500" cy="4114800"/>
          </a:xfrm>
        </p:spPr>
        <p:txBody>
          <a:bodyPr/>
          <a:lstStyle/>
          <a:p>
            <a:pPr eaLnBrk="1" hangingPunct="1">
              <a:buFont typeface="Wingdings" panose="05000000000000000000" pitchFamily="2" charset="2"/>
              <a:buNone/>
            </a:pPr>
            <a:r>
              <a:rPr lang="en-US" altLang="zh-CN" sz="2400">
                <a:solidFill>
                  <a:schemeClr val="tx2"/>
                </a:solidFill>
              </a:rPr>
              <a:t>⒊</a:t>
            </a:r>
            <a:r>
              <a:rPr lang="zh-CN" altLang="en-US" sz="2400">
                <a:solidFill>
                  <a:schemeClr val="tx2"/>
                </a:solidFill>
              </a:rPr>
              <a:t>数据库性能的监督、分析和改进</a:t>
            </a:r>
            <a:endParaRPr lang="zh-CN" altLang="en-US" sz="2400">
              <a:solidFill>
                <a:schemeClr val="tx2"/>
              </a:solidFill>
            </a:endParaRPr>
          </a:p>
          <a:p>
            <a:pPr lvl="1" eaLnBrk="1" hangingPunct="1"/>
            <a:r>
              <a:rPr lang="zh-CN" altLang="en-US"/>
              <a:t>在数据库运行过程中， </a:t>
            </a:r>
            <a:r>
              <a:rPr lang="en-US" altLang="zh-CN"/>
              <a:t>DBA</a:t>
            </a:r>
            <a:r>
              <a:rPr lang="zh-CN" altLang="en-US"/>
              <a:t>必须监督系统运行，对监测数据进行分析，找出改进系统性能的方法。</a:t>
            </a:r>
            <a:endParaRPr lang="zh-CN" altLang="en-US"/>
          </a:p>
          <a:p>
            <a:pPr lvl="2" eaLnBrk="1" hangingPunct="1"/>
            <a:r>
              <a:rPr lang="zh-CN" altLang="en-US"/>
              <a:t>利用监测工具获取系统运行过程中一系列性能参数的值</a:t>
            </a:r>
            <a:endParaRPr lang="zh-CN" altLang="en-US"/>
          </a:p>
          <a:p>
            <a:pPr lvl="2" eaLnBrk="1" hangingPunct="1"/>
            <a:r>
              <a:rPr lang="zh-CN" altLang="en-US"/>
              <a:t>通过仔细分析这些数据，判断当前系统是否处于最佳运行状态</a:t>
            </a:r>
            <a:endParaRPr lang="zh-CN" altLang="en-US"/>
          </a:p>
          <a:p>
            <a:pPr lvl="2" eaLnBrk="1" hangingPunct="1"/>
            <a:r>
              <a:rPr lang="zh-CN" altLang="en-US"/>
              <a:t>如果不是，则需要通过调整某些参数来进一步改进数据库性能</a:t>
            </a:r>
            <a:endParaRPr lang="zh-CN" altLang="en-US" sz="2000"/>
          </a:p>
        </p:txBody>
      </p:sp>
      <p:sp>
        <p:nvSpPr>
          <p:cNvPr id="4" name="日期占位符 3"/>
          <p:cNvSpPr>
            <a:spLocks noGrp="1"/>
          </p:cNvSpPr>
          <p:nvPr>
            <p:ph type="dt" sz="quarter" idx="10"/>
          </p:nvPr>
        </p:nvSpPr>
        <p:spPr/>
        <p:txBody>
          <a:bodyPr/>
          <a:lstStyle/>
          <a:p>
            <a:pPr>
              <a:defRPr/>
            </a:pPr>
            <a:fld id="{AD91977A-904F-4D28-9388-364AD8C4DE85}" type="datetime1">
              <a:rPr lang="zh-CN" altLang="en-US"/>
            </a:fld>
            <a:endParaRPr lang="en-US" altLang="zh-CN"/>
          </a:p>
        </p:txBody>
      </p:sp>
      <p:sp>
        <p:nvSpPr>
          <p:cNvPr id="1617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p:cNvSpPr>
          <p:nvPr>
            <p:ph type="title"/>
          </p:nvPr>
        </p:nvSpPr>
        <p:spPr/>
        <p:txBody>
          <a:bodyPr/>
          <a:lstStyle/>
          <a:p>
            <a:pPr eaLnBrk="1" hangingPunct="1"/>
            <a:r>
              <a:rPr lang="zh-CN" altLang="en-US"/>
              <a:t>数据库运行与维护（续）</a:t>
            </a:r>
            <a:endParaRPr lang="zh-CN" altLang="en-US"/>
          </a:p>
        </p:txBody>
      </p:sp>
      <p:sp>
        <p:nvSpPr>
          <p:cNvPr id="162819" name="Rectangle 3"/>
          <p:cNvSpPr>
            <a:spLocks noGrp="1" noRot="1"/>
          </p:cNvSpPr>
          <p:nvPr>
            <p:ph idx="1"/>
          </p:nvPr>
        </p:nvSpPr>
        <p:spPr/>
        <p:txBody>
          <a:bodyPr/>
          <a:lstStyle/>
          <a:p>
            <a:pPr eaLnBrk="1" hangingPunct="1">
              <a:buFont typeface="Wingdings" panose="05000000000000000000" pitchFamily="2" charset="2"/>
              <a:buNone/>
            </a:pPr>
            <a:r>
              <a:rPr lang="en-US" altLang="zh-CN" sz="2800">
                <a:solidFill>
                  <a:schemeClr val="tx2"/>
                </a:solidFill>
              </a:rPr>
              <a:t>⒋</a:t>
            </a:r>
            <a:r>
              <a:rPr lang="zh-CN" altLang="en-US" sz="2800">
                <a:solidFill>
                  <a:schemeClr val="tx2"/>
                </a:solidFill>
              </a:rPr>
              <a:t>数据库的重组织和重构造</a:t>
            </a:r>
            <a:endParaRPr lang="zh-CN" altLang="en-US" sz="2800">
              <a:solidFill>
                <a:schemeClr val="tx2"/>
              </a:solidFill>
            </a:endParaRPr>
          </a:p>
          <a:p>
            <a:pPr eaLnBrk="1" hangingPunct="1">
              <a:buFont typeface="Wingdings" panose="05000000000000000000" pitchFamily="2" charset="2"/>
              <a:buNone/>
            </a:pPr>
            <a:r>
              <a:rPr lang="en-US" altLang="zh-CN" sz="2400"/>
              <a:t>1</a:t>
            </a:r>
            <a:r>
              <a:rPr lang="zh-CN" altLang="en-US" sz="2400"/>
              <a:t>）数据库的重组织</a:t>
            </a:r>
            <a:endParaRPr lang="zh-CN" altLang="en-US" sz="2400"/>
          </a:p>
          <a:p>
            <a:pPr lvl="1" eaLnBrk="1" hangingPunct="1">
              <a:lnSpc>
                <a:spcPct val="110000"/>
              </a:lnSpc>
            </a:pPr>
            <a:r>
              <a:rPr lang="zh-CN" altLang="en-US"/>
              <a:t>为什么要重组织数据库</a:t>
            </a:r>
            <a:endParaRPr lang="zh-CN" altLang="en-US"/>
          </a:p>
          <a:p>
            <a:pPr lvl="2" eaLnBrk="1" hangingPunct="1">
              <a:lnSpc>
                <a:spcPct val="110000"/>
              </a:lnSpc>
            </a:pPr>
            <a:r>
              <a:rPr lang="zh-CN" altLang="en-US"/>
              <a:t>数据库运行一段时间后，由于记录的不断增、删、改，会使数据库的物理存储变坏，从而降低数据库存储空间的利用率和数据的存取效率，使数据库的性能下降。</a:t>
            </a:r>
            <a:endParaRPr lang="zh-CN" altLang="en-US"/>
          </a:p>
          <a:p>
            <a:pPr lvl="2" eaLnBrk="1" hangingPunct="1">
              <a:lnSpc>
                <a:spcPct val="110000"/>
              </a:lnSpc>
            </a:pPr>
            <a:endParaRPr lang="en-US" altLang="zh-CN"/>
          </a:p>
        </p:txBody>
      </p:sp>
      <p:sp>
        <p:nvSpPr>
          <p:cNvPr id="4" name="日期占位符 3"/>
          <p:cNvSpPr>
            <a:spLocks noGrp="1"/>
          </p:cNvSpPr>
          <p:nvPr>
            <p:ph type="dt" sz="quarter" idx="10"/>
          </p:nvPr>
        </p:nvSpPr>
        <p:spPr/>
        <p:txBody>
          <a:bodyPr/>
          <a:lstStyle/>
          <a:p>
            <a:pPr>
              <a:defRPr/>
            </a:pPr>
            <a:fld id="{F7724157-C1BB-4AC1-890B-CD809BA9CE8F}" type="datetime1">
              <a:rPr lang="zh-CN" altLang="en-US"/>
            </a:fld>
            <a:endParaRPr lang="en-US" altLang="zh-CN"/>
          </a:p>
        </p:txBody>
      </p:sp>
      <p:sp>
        <p:nvSpPr>
          <p:cNvPr id="1628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p:cNvSpPr>
          <p:nvPr>
            <p:ph type="title"/>
          </p:nvPr>
        </p:nvSpPr>
        <p:spPr/>
        <p:txBody>
          <a:bodyPr/>
          <a:lstStyle/>
          <a:p>
            <a:pPr eaLnBrk="1" hangingPunct="1"/>
            <a:r>
              <a:rPr lang="zh-CN" altLang="en-US"/>
              <a:t>数据库运行与维护（续）</a:t>
            </a:r>
            <a:endParaRPr lang="zh-CN" altLang="en-US"/>
          </a:p>
        </p:txBody>
      </p:sp>
      <p:sp>
        <p:nvSpPr>
          <p:cNvPr id="163843" name="Rectangle 3"/>
          <p:cNvSpPr>
            <a:spLocks noGrp="1" noRot="1"/>
          </p:cNvSpPr>
          <p:nvPr>
            <p:ph idx="1"/>
          </p:nvPr>
        </p:nvSpPr>
        <p:spPr/>
        <p:txBody>
          <a:bodyPr/>
          <a:lstStyle/>
          <a:p>
            <a:pPr eaLnBrk="1" hangingPunct="1">
              <a:buFont typeface="Wingdings" panose="05000000000000000000" pitchFamily="2" charset="2"/>
              <a:buNone/>
            </a:pPr>
            <a:r>
              <a:rPr lang="en-US" altLang="zh-CN" sz="2800"/>
              <a:t>2</a:t>
            </a:r>
            <a:r>
              <a:rPr lang="zh-CN" altLang="en-US" sz="2800"/>
              <a:t>）数据库的重构造</a:t>
            </a:r>
            <a:endParaRPr lang="zh-CN" altLang="en-US" sz="2800"/>
          </a:p>
          <a:p>
            <a:pPr lvl="1" eaLnBrk="1" hangingPunct="1"/>
            <a:r>
              <a:rPr lang="zh-CN" altLang="en-US"/>
              <a:t>为什么要进行数据库的重构造</a:t>
            </a:r>
            <a:endParaRPr lang="zh-CN" altLang="en-US"/>
          </a:p>
          <a:p>
            <a:pPr lvl="2" eaLnBrk="1" hangingPunct="1">
              <a:lnSpc>
                <a:spcPct val="120000"/>
              </a:lnSpc>
            </a:pPr>
            <a:r>
              <a:rPr lang="zh-CN" altLang="en-US"/>
              <a:t>数据库应用环境发生变化，会导致实体及实体间的联系也发生相应的变化，使原有的数据库设计不能很好地满足新的需求</a:t>
            </a:r>
            <a:endParaRPr lang="zh-CN" altLang="en-US"/>
          </a:p>
          <a:p>
            <a:pPr lvl="3" eaLnBrk="1" hangingPunct="1"/>
            <a:r>
              <a:rPr lang="zh-CN" altLang="en-US" sz="2400"/>
              <a:t>增加新的应用或新的实体</a:t>
            </a:r>
            <a:endParaRPr lang="zh-CN" altLang="en-US" sz="2400"/>
          </a:p>
          <a:p>
            <a:pPr lvl="3" eaLnBrk="1" hangingPunct="1"/>
            <a:r>
              <a:rPr lang="zh-CN" altLang="en-US" sz="2400"/>
              <a:t>取消某些已有应用</a:t>
            </a:r>
            <a:endParaRPr lang="zh-CN" altLang="en-US" sz="2400"/>
          </a:p>
          <a:p>
            <a:pPr lvl="3" eaLnBrk="1" hangingPunct="1"/>
            <a:r>
              <a:rPr lang="zh-CN" altLang="en-US" sz="2400"/>
              <a:t>改变某些已有应用</a:t>
            </a:r>
            <a:endParaRPr lang="zh-CN" altLang="en-US" sz="2400"/>
          </a:p>
        </p:txBody>
      </p:sp>
      <p:sp>
        <p:nvSpPr>
          <p:cNvPr id="4" name="日期占位符 3"/>
          <p:cNvSpPr>
            <a:spLocks noGrp="1"/>
          </p:cNvSpPr>
          <p:nvPr>
            <p:ph type="dt" sz="quarter" idx="10"/>
          </p:nvPr>
        </p:nvSpPr>
        <p:spPr/>
        <p:txBody>
          <a:bodyPr/>
          <a:lstStyle/>
          <a:p>
            <a:pPr>
              <a:defRPr/>
            </a:pPr>
            <a:fld id="{264C9F74-3960-4AB9-BAC5-31DA8F4BB2B9}" type="datetime1">
              <a:rPr lang="zh-CN" altLang="en-US"/>
            </a:fld>
            <a:endParaRPr lang="en-US" altLang="zh-CN"/>
          </a:p>
        </p:txBody>
      </p:sp>
      <p:sp>
        <p:nvSpPr>
          <p:cNvPr id="1638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p:cNvSpPr>
          <p:nvPr>
            <p:ph type="title"/>
          </p:nvPr>
        </p:nvSpPr>
        <p:spPr/>
        <p:txBody>
          <a:bodyPr/>
          <a:lstStyle/>
          <a:p>
            <a:pPr eaLnBrk="1" hangingPunct="1"/>
            <a:r>
              <a:rPr lang="zh-CN" altLang="en-US"/>
              <a:t>第七章  数据库设计</a:t>
            </a:r>
            <a:endParaRPr lang="zh-CN" altLang="en-US"/>
          </a:p>
        </p:txBody>
      </p:sp>
      <p:sp>
        <p:nvSpPr>
          <p:cNvPr id="164867" name="Rectangle 3"/>
          <p:cNvSpPr>
            <a:spLocks noGrp="1" noRot="1"/>
          </p:cNvSpPr>
          <p:nvPr>
            <p:ph idx="1"/>
          </p:nvPr>
        </p:nvSpPr>
        <p:spPr/>
        <p:txBody>
          <a:bodyPr/>
          <a:lstStyle/>
          <a:p>
            <a:pPr eaLnBrk="1" hangingPunct="1">
              <a:buFont typeface="Wingdings" panose="05000000000000000000" pitchFamily="2" charset="2"/>
              <a:buNone/>
            </a:pPr>
            <a:r>
              <a:rPr lang="en-US" altLang="zh-CN" sz="2800"/>
              <a:t>7.1  </a:t>
            </a:r>
            <a:r>
              <a:rPr lang="zh-CN" altLang="en-US" sz="2800"/>
              <a:t>数据库设计概述</a:t>
            </a:r>
            <a:endParaRPr lang="zh-CN" altLang="en-US" sz="2800"/>
          </a:p>
          <a:p>
            <a:pPr eaLnBrk="1" hangingPunct="1">
              <a:buFont typeface="Wingdings" panose="05000000000000000000" pitchFamily="2" charset="2"/>
              <a:buNone/>
            </a:pPr>
            <a:r>
              <a:rPr lang="en-US" altLang="zh-CN" sz="2800"/>
              <a:t>7.2  </a:t>
            </a:r>
            <a:r>
              <a:rPr lang="zh-CN" altLang="en-US" sz="2800"/>
              <a:t>需求分析</a:t>
            </a:r>
            <a:endParaRPr lang="zh-CN" altLang="en-US" sz="2800"/>
          </a:p>
          <a:p>
            <a:pPr eaLnBrk="1" hangingPunct="1">
              <a:buFont typeface="Wingdings" panose="05000000000000000000" pitchFamily="2" charset="2"/>
              <a:buNone/>
            </a:pPr>
            <a:r>
              <a:rPr lang="en-US" altLang="zh-CN" sz="2800"/>
              <a:t>7.3  </a:t>
            </a:r>
            <a:r>
              <a:rPr lang="zh-CN" altLang="en-US" sz="2800"/>
              <a:t>概念结构设计</a:t>
            </a:r>
            <a:endParaRPr lang="zh-CN" altLang="en-US" sz="2800"/>
          </a:p>
          <a:p>
            <a:pPr eaLnBrk="1" hangingPunct="1">
              <a:buFont typeface="Wingdings" panose="05000000000000000000" pitchFamily="2" charset="2"/>
              <a:buNone/>
            </a:pPr>
            <a:r>
              <a:rPr lang="en-US" altLang="zh-CN" sz="2800"/>
              <a:t>7.4  </a:t>
            </a:r>
            <a:r>
              <a:rPr lang="zh-CN" altLang="en-US" sz="2800"/>
              <a:t>逻辑结构设计</a:t>
            </a:r>
            <a:endParaRPr lang="zh-CN" altLang="en-US" sz="2800"/>
          </a:p>
          <a:p>
            <a:pPr eaLnBrk="1" hangingPunct="1">
              <a:buFont typeface="Wingdings" panose="05000000000000000000" pitchFamily="2" charset="2"/>
              <a:buNone/>
            </a:pPr>
            <a:r>
              <a:rPr lang="en-US" altLang="zh-CN" sz="2800"/>
              <a:t>7.5  </a:t>
            </a:r>
            <a:r>
              <a:rPr lang="zh-CN" altLang="en-US" sz="2800"/>
              <a:t>数据库的物理设计</a:t>
            </a:r>
            <a:endParaRPr lang="zh-CN" altLang="en-US" sz="2800"/>
          </a:p>
          <a:p>
            <a:pPr eaLnBrk="1" hangingPunct="1">
              <a:buFont typeface="Wingdings" panose="05000000000000000000" pitchFamily="2" charset="2"/>
              <a:buNone/>
            </a:pPr>
            <a:r>
              <a:rPr lang="en-US" altLang="zh-CN" sz="2800"/>
              <a:t>7.6  </a:t>
            </a:r>
            <a:r>
              <a:rPr lang="zh-CN" altLang="en-US" sz="2800"/>
              <a:t>数据库实施</a:t>
            </a:r>
            <a:endParaRPr lang="zh-CN" altLang="en-US" sz="2800"/>
          </a:p>
          <a:p>
            <a:pPr eaLnBrk="1" hangingPunct="1">
              <a:buFont typeface="Wingdings" panose="05000000000000000000" pitchFamily="2" charset="2"/>
              <a:buNone/>
            </a:pPr>
            <a:r>
              <a:rPr lang="en-US" altLang="zh-CN" sz="2800"/>
              <a:t>7.7  </a:t>
            </a:r>
            <a:r>
              <a:rPr lang="zh-CN" altLang="en-US" sz="2800"/>
              <a:t>数据库运行与维护</a:t>
            </a:r>
            <a:endParaRPr lang="zh-CN" altLang="en-US" sz="2800"/>
          </a:p>
          <a:p>
            <a:pPr eaLnBrk="1" hangingPunct="1">
              <a:buFont typeface="Wingdings" panose="05000000000000000000" pitchFamily="2" charset="2"/>
              <a:buNone/>
            </a:pPr>
            <a:r>
              <a:rPr lang="en-US" altLang="zh-CN" sz="2800">
                <a:solidFill>
                  <a:schemeClr val="hlink"/>
                </a:solidFill>
              </a:rPr>
              <a:t>7.8  </a:t>
            </a:r>
            <a:r>
              <a:rPr lang="zh-CN" altLang="en-US" sz="2800">
                <a:solidFill>
                  <a:schemeClr val="hlink"/>
                </a:solidFill>
              </a:rPr>
              <a:t>小结</a:t>
            </a:r>
            <a:endParaRPr lang="zh-CN" altLang="en-US" sz="2800">
              <a:solidFill>
                <a:schemeClr val="hlink"/>
              </a:solidFill>
            </a:endParaRPr>
          </a:p>
        </p:txBody>
      </p:sp>
      <p:sp>
        <p:nvSpPr>
          <p:cNvPr id="4" name="日期占位符 3"/>
          <p:cNvSpPr>
            <a:spLocks noGrp="1"/>
          </p:cNvSpPr>
          <p:nvPr>
            <p:ph type="dt" sz="quarter" idx="10"/>
          </p:nvPr>
        </p:nvSpPr>
        <p:spPr/>
        <p:txBody>
          <a:bodyPr/>
          <a:lstStyle/>
          <a:p>
            <a:pPr>
              <a:defRPr/>
            </a:pPr>
            <a:fld id="{DB73B3EC-7C22-4105-8A59-3153885435D0}" type="datetime1">
              <a:rPr lang="zh-CN" altLang="en-US"/>
            </a:fld>
            <a:endParaRPr lang="en-US" altLang="zh-CN"/>
          </a:p>
        </p:txBody>
      </p:sp>
      <p:sp>
        <p:nvSpPr>
          <p:cNvPr id="1648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p:cNvSpPr>
          <p:nvPr>
            <p:ph type="title"/>
          </p:nvPr>
        </p:nvSpPr>
        <p:spPr/>
        <p:txBody>
          <a:bodyPr/>
          <a:lstStyle/>
          <a:p>
            <a:pPr eaLnBrk="1" hangingPunct="1"/>
            <a:r>
              <a:rPr lang="zh-CN" altLang="en-US"/>
              <a:t>模式／内模式映象的用途</a:t>
            </a:r>
            <a:endParaRPr lang="zh-CN" altLang="en-US"/>
          </a:p>
        </p:txBody>
      </p:sp>
      <p:sp>
        <p:nvSpPr>
          <p:cNvPr id="125955" name="Rectangle 3"/>
          <p:cNvSpPr>
            <a:spLocks noGrp="1" noRot="1"/>
          </p:cNvSpPr>
          <p:nvPr>
            <p:ph idx="1"/>
          </p:nvPr>
        </p:nvSpPr>
        <p:spPr/>
        <p:txBody>
          <a:bodyPr/>
          <a:lstStyle/>
          <a:p>
            <a:pPr algn="just" eaLnBrk="1" hangingPunct="1">
              <a:buFont typeface="Wingdings" panose="05000000000000000000" pitchFamily="2" charset="2"/>
              <a:buNone/>
            </a:pPr>
            <a:r>
              <a:rPr lang="zh-CN" altLang="en-US"/>
              <a:t>保证数据的物理独立性</a:t>
            </a:r>
            <a:endParaRPr lang="zh-CN" altLang="en-US"/>
          </a:p>
          <a:p>
            <a:pPr lvl="1" algn="just" eaLnBrk="1" hangingPunct="1">
              <a:lnSpc>
                <a:spcPct val="140000"/>
              </a:lnSpc>
            </a:pPr>
            <a:r>
              <a:rPr lang="zh-CN" altLang="en-US" b="1"/>
              <a:t>当数据库的存储结构改变了（例如选用了另一种存储结构），数据库管理员修改模式／内模式映象，使模式保持不变</a:t>
            </a:r>
            <a:endParaRPr lang="zh-CN" altLang="en-US" b="1"/>
          </a:p>
          <a:p>
            <a:pPr lvl="1" algn="just" eaLnBrk="1" hangingPunct="1">
              <a:lnSpc>
                <a:spcPct val="140000"/>
              </a:lnSpc>
            </a:pPr>
            <a:r>
              <a:rPr lang="zh-CN" altLang="en-US" b="1"/>
              <a:t>应用程序不受影响。保证了数据与程序的物理独立性，简称数据的物理独立性。</a:t>
            </a:r>
            <a:endParaRPr lang="zh-CN" altLang="en-US"/>
          </a:p>
          <a:p>
            <a:pPr eaLnBrk="1" hangingPunct="1"/>
            <a:endParaRPr lang="en-US" altLang="zh-CN"/>
          </a:p>
        </p:txBody>
      </p:sp>
      <p:sp>
        <p:nvSpPr>
          <p:cNvPr id="12595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47B44ABF-EF34-42F3-8533-5EB60CA91882}"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p:cNvSpPr>
          <p:nvPr>
            <p:ph type="title"/>
          </p:nvPr>
        </p:nvSpPr>
        <p:spPr/>
        <p:txBody>
          <a:bodyPr/>
          <a:lstStyle/>
          <a:p>
            <a:pPr eaLnBrk="1" hangingPunct="1"/>
            <a:r>
              <a:rPr lang="en-US" altLang="zh-CN"/>
              <a:t>7.8  </a:t>
            </a:r>
            <a:r>
              <a:rPr lang="zh-CN" altLang="en-US"/>
              <a:t>小结</a:t>
            </a:r>
            <a:endParaRPr lang="zh-CN" altLang="en-US"/>
          </a:p>
        </p:txBody>
      </p:sp>
      <p:sp>
        <p:nvSpPr>
          <p:cNvPr id="165891" name="Rectangle 3"/>
          <p:cNvSpPr>
            <a:spLocks noGrp="1" noRot="1"/>
          </p:cNvSpPr>
          <p:nvPr>
            <p:ph idx="1"/>
          </p:nvPr>
        </p:nvSpPr>
        <p:spPr/>
        <p:txBody>
          <a:bodyPr/>
          <a:lstStyle/>
          <a:p>
            <a:pPr eaLnBrk="1" hangingPunct="1">
              <a:lnSpc>
                <a:spcPct val="90000"/>
              </a:lnSpc>
            </a:pPr>
            <a:r>
              <a:rPr lang="zh-CN" altLang="en-US" sz="3600"/>
              <a:t>数据库的设计过程</a:t>
            </a:r>
            <a:endParaRPr lang="zh-CN" altLang="en-US" sz="3600"/>
          </a:p>
          <a:p>
            <a:pPr lvl="1" eaLnBrk="1" hangingPunct="1">
              <a:lnSpc>
                <a:spcPct val="90000"/>
              </a:lnSpc>
            </a:pPr>
            <a:r>
              <a:rPr lang="zh-CN" altLang="en-US"/>
              <a:t>需求分析</a:t>
            </a:r>
            <a:endParaRPr lang="zh-CN" altLang="en-US"/>
          </a:p>
          <a:p>
            <a:pPr lvl="1" eaLnBrk="1" hangingPunct="1">
              <a:lnSpc>
                <a:spcPct val="90000"/>
              </a:lnSpc>
            </a:pPr>
            <a:r>
              <a:rPr lang="zh-CN" altLang="en-US"/>
              <a:t>概念结构设计</a:t>
            </a:r>
            <a:endParaRPr lang="zh-CN" altLang="en-US"/>
          </a:p>
          <a:p>
            <a:pPr lvl="1" eaLnBrk="1" hangingPunct="1">
              <a:lnSpc>
                <a:spcPct val="90000"/>
              </a:lnSpc>
            </a:pPr>
            <a:r>
              <a:rPr lang="zh-CN" altLang="en-US"/>
              <a:t>逻辑结构设计</a:t>
            </a:r>
            <a:endParaRPr lang="zh-CN" altLang="en-US"/>
          </a:p>
          <a:p>
            <a:pPr lvl="1" eaLnBrk="1" hangingPunct="1">
              <a:lnSpc>
                <a:spcPct val="90000"/>
              </a:lnSpc>
            </a:pPr>
            <a:r>
              <a:rPr lang="zh-CN" altLang="en-US"/>
              <a:t>物理设计</a:t>
            </a:r>
            <a:endParaRPr lang="zh-CN" altLang="en-US"/>
          </a:p>
          <a:p>
            <a:pPr lvl="1" eaLnBrk="1" hangingPunct="1">
              <a:lnSpc>
                <a:spcPct val="90000"/>
              </a:lnSpc>
            </a:pPr>
            <a:r>
              <a:rPr lang="zh-CN" altLang="en-US"/>
              <a:t>实施</a:t>
            </a:r>
            <a:endParaRPr lang="zh-CN" altLang="en-US"/>
          </a:p>
          <a:p>
            <a:pPr lvl="1" eaLnBrk="1" hangingPunct="1">
              <a:lnSpc>
                <a:spcPct val="90000"/>
              </a:lnSpc>
            </a:pPr>
            <a:r>
              <a:rPr lang="zh-CN" altLang="en-US"/>
              <a:t>运行维护</a:t>
            </a:r>
            <a:endParaRPr lang="zh-CN" altLang="en-US"/>
          </a:p>
          <a:p>
            <a:pPr lvl="1" eaLnBrk="1" hangingPunct="1">
              <a:lnSpc>
                <a:spcPct val="90000"/>
              </a:lnSpc>
              <a:buFont typeface="Wingdings" panose="05000000000000000000" pitchFamily="2" charset="2"/>
              <a:buNone/>
            </a:pPr>
            <a:r>
              <a:rPr lang="zh-CN" altLang="en-US"/>
              <a:t>设计过程中往往还会有许多反复。</a:t>
            </a:r>
            <a:endParaRPr lang="zh-CN" altLang="en-US"/>
          </a:p>
        </p:txBody>
      </p:sp>
      <p:sp>
        <p:nvSpPr>
          <p:cNvPr id="4" name="日期占位符 3"/>
          <p:cNvSpPr>
            <a:spLocks noGrp="1"/>
          </p:cNvSpPr>
          <p:nvPr>
            <p:ph type="dt" sz="quarter" idx="10"/>
          </p:nvPr>
        </p:nvSpPr>
        <p:spPr/>
        <p:txBody>
          <a:bodyPr/>
          <a:lstStyle/>
          <a:p>
            <a:pPr>
              <a:defRPr/>
            </a:pPr>
            <a:fld id="{CC5C1929-9E9C-44F4-BAA8-CC7E37F817F9}" type="datetime1">
              <a:rPr lang="zh-CN" altLang="en-US"/>
            </a:fld>
            <a:endParaRPr lang="en-US" altLang="zh-CN"/>
          </a:p>
        </p:txBody>
      </p:sp>
      <p:sp>
        <p:nvSpPr>
          <p:cNvPr id="1658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p:cNvSpPr>
          <p:nvPr>
            <p:ph type="title"/>
          </p:nvPr>
        </p:nvSpPr>
        <p:spPr/>
        <p:txBody>
          <a:bodyPr/>
          <a:lstStyle/>
          <a:p>
            <a:pPr eaLnBrk="1" hangingPunct="1"/>
            <a:r>
              <a:rPr lang="zh-CN" altLang="en-US"/>
              <a:t>小结（续）</a:t>
            </a:r>
            <a:endParaRPr lang="zh-CN" altLang="en-US"/>
          </a:p>
        </p:txBody>
      </p:sp>
      <p:sp>
        <p:nvSpPr>
          <p:cNvPr id="626691" name="Rectangle 3"/>
          <p:cNvSpPr>
            <a:spLocks noGrp="1" noRot="1"/>
          </p:cNvSpPr>
          <p:nvPr>
            <p:ph idx="1"/>
          </p:nvPr>
        </p:nvSpPr>
        <p:spPr/>
        <p:txBody>
          <a:bodyPr/>
          <a:lstStyle/>
          <a:p>
            <a:pPr eaLnBrk="1" hangingPunct="1"/>
            <a:r>
              <a:rPr lang="zh-CN" altLang="en-US" sz="3600"/>
              <a:t>数据库各级模式的形成</a:t>
            </a:r>
            <a:endParaRPr lang="zh-CN" altLang="en-US" sz="3600"/>
          </a:p>
          <a:p>
            <a:pPr lvl="1" eaLnBrk="1" hangingPunct="1">
              <a:spcBef>
                <a:spcPct val="50000"/>
              </a:spcBef>
            </a:pPr>
            <a:r>
              <a:rPr lang="zh-CN" altLang="en-US"/>
              <a:t>数据库的各级模式是在设计过程中逐步形成的</a:t>
            </a:r>
            <a:endParaRPr lang="zh-CN" altLang="en-US"/>
          </a:p>
          <a:p>
            <a:pPr lvl="1" eaLnBrk="1" hangingPunct="1">
              <a:spcBef>
                <a:spcPct val="50000"/>
              </a:spcBef>
            </a:pPr>
            <a:r>
              <a:rPr lang="zh-CN" altLang="en-US"/>
              <a:t>需求分析阶段综合各个用户的应用需求（现实世界的需求）。</a:t>
            </a:r>
            <a:endParaRPr lang="zh-CN" altLang="en-US"/>
          </a:p>
          <a:p>
            <a:pPr lvl="1" eaLnBrk="1" hangingPunct="1">
              <a:spcBef>
                <a:spcPct val="50000"/>
              </a:spcBef>
            </a:pPr>
            <a:r>
              <a:rPr lang="zh-CN" altLang="en-US"/>
              <a:t>概念设计阶段形成独立于机器特点、独立于各个</a:t>
            </a:r>
            <a:r>
              <a:rPr lang="en-US" altLang="zh-CN"/>
              <a:t>DBMS</a:t>
            </a:r>
            <a:r>
              <a:rPr lang="zh-CN" altLang="en-US"/>
              <a:t>产品的</a:t>
            </a:r>
            <a:r>
              <a:rPr lang="zh-CN" altLang="en-US">
                <a:solidFill>
                  <a:schemeClr val="tx2"/>
                </a:solidFill>
              </a:rPr>
              <a:t>概念模式</a:t>
            </a:r>
            <a:r>
              <a:rPr lang="zh-CN" altLang="en-US"/>
              <a:t>（信息世界模型），用</a:t>
            </a:r>
            <a:r>
              <a:rPr lang="en-US" altLang="zh-CN"/>
              <a:t>E-R</a:t>
            </a:r>
            <a:r>
              <a:rPr lang="zh-CN" altLang="en-US"/>
              <a:t>图来描述。</a:t>
            </a:r>
            <a:endParaRPr lang="zh-CN" altLang="en-US"/>
          </a:p>
        </p:txBody>
      </p:sp>
      <p:sp>
        <p:nvSpPr>
          <p:cNvPr id="4" name="日期占位符 3"/>
          <p:cNvSpPr>
            <a:spLocks noGrp="1"/>
          </p:cNvSpPr>
          <p:nvPr>
            <p:ph type="dt" sz="quarter" idx="10"/>
          </p:nvPr>
        </p:nvSpPr>
        <p:spPr/>
        <p:txBody>
          <a:bodyPr/>
          <a:lstStyle/>
          <a:p>
            <a:pPr>
              <a:defRPr/>
            </a:pPr>
            <a:fld id="{F2365325-1537-4AA1-8C0C-A2B1CBA1C9AB}" type="datetime1">
              <a:rPr lang="zh-CN" altLang="en-US"/>
            </a:fld>
            <a:endParaRPr lang="en-US" altLang="zh-CN"/>
          </a:p>
        </p:txBody>
      </p:sp>
      <p:sp>
        <p:nvSpPr>
          <p:cNvPr id="1669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6691">
                                            <p:txEl>
                                              <p:pRg st="1" end="1"/>
                                            </p:txEl>
                                          </p:spTgt>
                                        </p:tgtEl>
                                        <p:attrNameLst>
                                          <p:attrName>style.visibility</p:attrName>
                                        </p:attrNameLst>
                                      </p:cBhvr>
                                      <p:to>
                                        <p:strVal val="visible"/>
                                      </p:to>
                                    </p:set>
                                    <p:animEffect transition="in" filter="blinds(horizontal)">
                                      <p:cBhvr>
                                        <p:cTn id="7" dur="500"/>
                                        <p:tgtEl>
                                          <p:spTgt spid="6266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6691">
                                            <p:txEl>
                                              <p:pRg st="2" end="2"/>
                                            </p:txEl>
                                          </p:spTgt>
                                        </p:tgtEl>
                                        <p:attrNameLst>
                                          <p:attrName>style.visibility</p:attrName>
                                        </p:attrNameLst>
                                      </p:cBhvr>
                                      <p:to>
                                        <p:strVal val="visible"/>
                                      </p:to>
                                    </p:set>
                                    <p:animEffect transition="in" filter="blinds(horizontal)">
                                      <p:cBhvr>
                                        <p:cTn id="12" dur="500"/>
                                        <p:tgtEl>
                                          <p:spTgt spid="6266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26691">
                                            <p:txEl>
                                              <p:pRg st="3" end="3"/>
                                            </p:txEl>
                                          </p:spTgt>
                                        </p:tgtEl>
                                        <p:attrNameLst>
                                          <p:attrName>style.visibility</p:attrName>
                                        </p:attrNameLst>
                                      </p:cBhvr>
                                      <p:to>
                                        <p:strVal val="visible"/>
                                      </p:to>
                                    </p:set>
                                    <p:animEffect transition="in" filter="blinds(horizontal)">
                                      <p:cBhvr>
                                        <p:cTn id="17" dur="500"/>
                                        <p:tgtEl>
                                          <p:spTgt spid="6266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p:cNvSpPr>
          <p:nvPr>
            <p:ph type="title"/>
          </p:nvPr>
        </p:nvSpPr>
        <p:spPr/>
        <p:txBody>
          <a:bodyPr/>
          <a:lstStyle/>
          <a:p>
            <a:pPr eaLnBrk="1" hangingPunct="1"/>
            <a:r>
              <a:rPr lang="zh-CN" altLang="en-US"/>
              <a:t>小结（续）</a:t>
            </a:r>
            <a:endParaRPr lang="zh-CN" altLang="en-US"/>
          </a:p>
        </p:txBody>
      </p:sp>
      <p:sp>
        <p:nvSpPr>
          <p:cNvPr id="627715" name="Rectangle 3"/>
          <p:cNvSpPr>
            <a:spLocks noGrp="1" noRot="1"/>
          </p:cNvSpPr>
          <p:nvPr>
            <p:ph idx="1"/>
          </p:nvPr>
        </p:nvSpPr>
        <p:spPr/>
        <p:txBody>
          <a:bodyPr/>
          <a:lstStyle/>
          <a:p>
            <a:pPr lvl="1" eaLnBrk="1" hangingPunct="1">
              <a:spcBef>
                <a:spcPct val="50000"/>
              </a:spcBef>
            </a:pPr>
            <a:r>
              <a:rPr lang="zh-CN" altLang="en-US"/>
              <a:t>在逻辑设计阶段将</a:t>
            </a:r>
            <a:r>
              <a:rPr lang="en-US" altLang="zh-CN"/>
              <a:t>E-R</a:t>
            </a:r>
            <a:r>
              <a:rPr lang="zh-CN" altLang="en-US"/>
              <a:t>图转换成具体的数据库产品支持的数据模型如关系模型，形成数据库</a:t>
            </a:r>
            <a:r>
              <a:rPr lang="zh-CN" altLang="en-US">
                <a:solidFill>
                  <a:schemeClr val="tx2"/>
                </a:solidFill>
              </a:rPr>
              <a:t>逻辑模式</a:t>
            </a:r>
            <a:r>
              <a:rPr lang="zh-CN" altLang="en-US"/>
              <a:t>。然后根据用户处理的要求，安全性的考虑，在基本表的基础上再建立必要的视图（</a:t>
            </a:r>
            <a:r>
              <a:rPr lang="en-US" altLang="zh-CN"/>
              <a:t>VIEW</a:t>
            </a:r>
            <a:r>
              <a:rPr lang="zh-CN" altLang="en-US"/>
              <a:t>）形成数据的</a:t>
            </a:r>
            <a:r>
              <a:rPr lang="zh-CN" altLang="en-US">
                <a:solidFill>
                  <a:schemeClr val="tx2"/>
                </a:solidFill>
              </a:rPr>
              <a:t>外模式</a:t>
            </a:r>
            <a:r>
              <a:rPr lang="zh-CN" altLang="en-US"/>
              <a:t>。</a:t>
            </a:r>
            <a:endParaRPr lang="zh-CN" altLang="en-US"/>
          </a:p>
          <a:p>
            <a:pPr lvl="1" eaLnBrk="1" hangingPunct="1">
              <a:spcBef>
                <a:spcPct val="50000"/>
              </a:spcBef>
            </a:pPr>
            <a:r>
              <a:rPr lang="zh-CN" altLang="en-US"/>
              <a:t>在物理设计阶段根据</a:t>
            </a:r>
            <a:r>
              <a:rPr lang="en-US" altLang="zh-CN"/>
              <a:t>DBMS</a:t>
            </a:r>
            <a:r>
              <a:rPr lang="zh-CN" altLang="en-US"/>
              <a:t>特点和处理的需要，进行物理存储安排，设计索引，形成数据库</a:t>
            </a:r>
            <a:r>
              <a:rPr lang="zh-CN" altLang="en-US">
                <a:solidFill>
                  <a:schemeClr val="tx2"/>
                </a:solidFill>
              </a:rPr>
              <a:t>内模式</a:t>
            </a:r>
            <a:r>
              <a:rPr lang="zh-CN" altLang="en-US"/>
              <a:t>。</a:t>
            </a:r>
            <a:endParaRPr lang="zh-CN" altLang="en-US"/>
          </a:p>
        </p:txBody>
      </p:sp>
      <p:sp>
        <p:nvSpPr>
          <p:cNvPr id="4" name="日期占位符 3"/>
          <p:cNvSpPr>
            <a:spLocks noGrp="1"/>
          </p:cNvSpPr>
          <p:nvPr>
            <p:ph type="dt" sz="quarter" idx="10"/>
          </p:nvPr>
        </p:nvSpPr>
        <p:spPr/>
        <p:txBody>
          <a:bodyPr/>
          <a:lstStyle/>
          <a:p>
            <a:pPr>
              <a:defRPr/>
            </a:pPr>
            <a:fld id="{37BFF5EB-322C-4BDE-8D64-021ED2C6424E}" type="datetime1">
              <a:rPr lang="zh-CN" altLang="en-US"/>
            </a:fld>
            <a:endParaRPr lang="en-US" altLang="zh-CN"/>
          </a:p>
        </p:txBody>
      </p:sp>
      <p:sp>
        <p:nvSpPr>
          <p:cNvPr id="1679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7715">
                                            <p:txEl>
                                              <p:pRg st="0" end="0"/>
                                            </p:txEl>
                                          </p:spTgt>
                                        </p:tgtEl>
                                        <p:attrNameLst>
                                          <p:attrName>style.visibility</p:attrName>
                                        </p:attrNameLst>
                                      </p:cBhvr>
                                      <p:to>
                                        <p:strVal val="visible"/>
                                      </p:to>
                                    </p:set>
                                    <p:animEffect transition="in" filter="blinds(horizontal)">
                                      <p:cBhvr>
                                        <p:cTn id="7" dur="500"/>
                                        <p:tgtEl>
                                          <p:spTgt spid="6277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7715">
                                            <p:txEl>
                                              <p:pRg st="1" end="1"/>
                                            </p:txEl>
                                          </p:spTgt>
                                        </p:tgtEl>
                                        <p:attrNameLst>
                                          <p:attrName>style.visibility</p:attrName>
                                        </p:attrNameLst>
                                      </p:cBhvr>
                                      <p:to>
                                        <p:strVal val="visible"/>
                                      </p:to>
                                    </p:set>
                                    <p:animEffect transition="in" filter="blinds(horizontal)">
                                      <p:cBhvr>
                                        <p:cTn id="12" dur="500"/>
                                        <p:tgtEl>
                                          <p:spTgt spid="6277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p:cNvSpPr>
          <p:nvPr>
            <p:ph type="title"/>
          </p:nvPr>
        </p:nvSpPr>
        <p:spPr/>
        <p:txBody>
          <a:bodyPr/>
          <a:lstStyle/>
          <a:p>
            <a:pPr eaLnBrk="1" hangingPunct="1"/>
            <a:r>
              <a:rPr lang="zh-CN" altLang="en-US"/>
              <a:t>本章总结</a:t>
            </a:r>
            <a:endParaRPr lang="zh-CN" altLang="en-US"/>
          </a:p>
        </p:txBody>
      </p:sp>
      <p:sp>
        <p:nvSpPr>
          <p:cNvPr id="633859" name="Rectangle 3"/>
          <p:cNvSpPr>
            <a:spLocks noGrp="1" noRot="1"/>
          </p:cNvSpPr>
          <p:nvPr>
            <p:ph idx="1"/>
          </p:nvPr>
        </p:nvSpPr>
        <p:spPr/>
        <p:txBody>
          <a:bodyPr/>
          <a:lstStyle/>
          <a:p>
            <a:pPr eaLnBrk="1" hangingPunct="1"/>
            <a:r>
              <a:rPr lang="zh-CN" altLang="en-US"/>
              <a:t>主要内容：</a:t>
            </a:r>
            <a:endParaRPr lang="zh-CN" altLang="en-US"/>
          </a:p>
          <a:p>
            <a:pPr eaLnBrk="1" hangingPunct="1"/>
            <a:r>
              <a:rPr lang="zh-CN" altLang="en-US"/>
              <a:t>数据库设计各阶段内容</a:t>
            </a:r>
            <a:endParaRPr lang="zh-CN" altLang="en-US"/>
          </a:p>
          <a:p>
            <a:pPr eaLnBrk="1" hangingPunct="1"/>
            <a:r>
              <a:rPr lang="zh-CN" altLang="en-US"/>
              <a:t>重要知识点：</a:t>
            </a:r>
            <a:endParaRPr lang="zh-CN" altLang="en-US"/>
          </a:p>
          <a:p>
            <a:pPr eaLnBrk="1" hangingPunct="1"/>
            <a:r>
              <a:rPr lang="zh-CN" altLang="en-US"/>
              <a:t>概念结构设计；逻辑结构设计</a:t>
            </a:r>
            <a:endParaRPr lang="zh-CN" altLang="en-US"/>
          </a:p>
          <a:p>
            <a:pPr eaLnBrk="1" hangingPunct="1"/>
            <a:r>
              <a:rPr lang="zh-CN" altLang="en-US"/>
              <a:t>题型：</a:t>
            </a:r>
            <a:endParaRPr lang="zh-CN" altLang="en-US"/>
          </a:p>
          <a:p>
            <a:pPr eaLnBrk="1" hangingPunct="1"/>
            <a:r>
              <a:rPr lang="zh-CN" altLang="en-US"/>
              <a:t>选择、填空、应用题</a:t>
            </a:r>
            <a:endParaRPr lang="zh-CN" altLang="en-US"/>
          </a:p>
        </p:txBody>
      </p:sp>
      <p:sp>
        <p:nvSpPr>
          <p:cNvPr id="4" name="日期占位符 3"/>
          <p:cNvSpPr>
            <a:spLocks noGrp="1"/>
          </p:cNvSpPr>
          <p:nvPr>
            <p:ph type="dt" sz="quarter" idx="10"/>
          </p:nvPr>
        </p:nvSpPr>
        <p:spPr/>
        <p:txBody>
          <a:bodyPr/>
          <a:lstStyle/>
          <a:p>
            <a:pPr>
              <a:defRPr/>
            </a:pPr>
            <a:fld id="{358A75BE-4918-4AA3-880F-630A76BCD992}" type="datetime1">
              <a:rPr lang="zh-CN" altLang="en-US"/>
            </a:fld>
            <a:endParaRPr lang="en-US" altLang="zh-CN"/>
          </a:p>
        </p:txBody>
      </p:sp>
      <p:sp>
        <p:nvSpPr>
          <p:cNvPr id="1689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3859">
                                            <p:txEl>
                                              <p:pRg st="0" end="0"/>
                                            </p:txEl>
                                          </p:spTgt>
                                        </p:tgtEl>
                                        <p:attrNameLst>
                                          <p:attrName>style.visibility</p:attrName>
                                        </p:attrNameLst>
                                      </p:cBhvr>
                                      <p:to>
                                        <p:strVal val="visible"/>
                                      </p:to>
                                    </p:set>
                                    <p:animEffect transition="in" filter="blinds(horizontal)">
                                      <p:cBhvr>
                                        <p:cTn id="7" dur="500"/>
                                        <p:tgtEl>
                                          <p:spTgt spid="6338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33859">
                                            <p:txEl>
                                              <p:pRg st="1" end="1"/>
                                            </p:txEl>
                                          </p:spTgt>
                                        </p:tgtEl>
                                        <p:attrNameLst>
                                          <p:attrName>style.visibility</p:attrName>
                                        </p:attrNameLst>
                                      </p:cBhvr>
                                      <p:to>
                                        <p:strVal val="visible"/>
                                      </p:to>
                                    </p:set>
                                    <p:animEffect transition="in" filter="blinds(horizontal)">
                                      <p:cBhvr>
                                        <p:cTn id="12" dur="500"/>
                                        <p:tgtEl>
                                          <p:spTgt spid="6338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33859">
                                            <p:txEl>
                                              <p:pRg st="2" end="2"/>
                                            </p:txEl>
                                          </p:spTgt>
                                        </p:tgtEl>
                                        <p:attrNameLst>
                                          <p:attrName>style.visibility</p:attrName>
                                        </p:attrNameLst>
                                      </p:cBhvr>
                                      <p:to>
                                        <p:strVal val="visible"/>
                                      </p:to>
                                    </p:set>
                                    <p:animEffect transition="in" filter="blinds(horizontal)">
                                      <p:cBhvr>
                                        <p:cTn id="17" dur="500"/>
                                        <p:tgtEl>
                                          <p:spTgt spid="6338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33859">
                                            <p:txEl>
                                              <p:pRg st="3" end="3"/>
                                            </p:txEl>
                                          </p:spTgt>
                                        </p:tgtEl>
                                        <p:attrNameLst>
                                          <p:attrName>style.visibility</p:attrName>
                                        </p:attrNameLst>
                                      </p:cBhvr>
                                      <p:to>
                                        <p:strVal val="visible"/>
                                      </p:to>
                                    </p:set>
                                    <p:animEffect transition="in" filter="blinds(horizontal)">
                                      <p:cBhvr>
                                        <p:cTn id="22" dur="500"/>
                                        <p:tgtEl>
                                          <p:spTgt spid="6338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33859">
                                            <p:txEl>
                                              <p:pRg st="4" end="4"/>
                                            </p:txEl>
                                          </p:spTgt>
                                        </p:tgtEl>
                                        <p:attrNameLst>
                                          <p:attrName>style.visibility</p:attrName>
                                        </p:attrNameLst>
                                      </p:cBhvr>
                                      <p:to>
                                        <p:strVal val="visible"/>
                                      </p:to>
                                    </p:set>
                                    <p:animEffect transition="in" filter="blinds(horizontal)">
                                      <p:cBhvr>
                                        <p:cTn id="27" dur="500"/>
                                        <p:tgtEl>
                                          <p:spTgt spid="6338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33859">
                                            <p:txEl>
                                              <p:pRg st="5" end="5"/>
                                            </p:txEl>
                                          </p:spTgt>
                                        </p:tgtEl>
                                        <p:attrNameLst>
                                          <p:attrName>style.visibility</p:attrName>
                                        </p:attrNameLst>
                                      </p:cBhvr>
                                      <p:to>
                                        <p:strVal val="visible"/>
                                      </p:to>
                                    </p:set>
                                    <p:animEffect transition="in" filter="blinds(horizontal)">
                                      <p:cBhvr>
                                        <p:cTn id="32" dur="500"/>
                                        <p:tgtEl>
                                          <p:spTgt spid="6338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日期占位符 3"/>
          <p:cNvSpPr>
            <a:spLocks noGrp="1"/>
          </p:cNvSpPr>
          <p:nvPr>
            <p:ph type="dt" sz="quarter" idx="10"/>
          </p:nvPr>
        </p:nvSpPr>
        <p:spPr/>
        <p:txBody>
          <a:bodyPr/>
          <a:lstStyle/>
          <a:p>
            <a:pPr>
              <a:defRPr/>
            </a:pPr>
            <a:fld id="{95570085-980A-4578-A423-CAC4ED2C5CCC}" type="datetime1">
              <a:rPr lang="zh-CN" altLang="en-US"/>
            </a:fld>
            <a:endParaRPr lang="en-US" altLang="zh-CN"/>
          </a:p>
        </p:txBody>
      </p:sp>
      <p:sp>
        <p:nvSpPr>
          <p:cNvPr id="16998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
        <p:nvSpPr>
          <p:cNvPr id="169988" name="Rectangle 4"/>
          <p:cNvSpPr>
            <a:spLocks noChangeArrowheads="1"/>
          </p:cNvSpPr>
          <p:nvPr/>
        </p:nvSpPr>
        <p:spPr bwMode="auto">
          <a:xfrm>
            <a:off x="3132138" y="1989138"/>
            <a:ext cx="2087562" cy="576262"/>
          </a:xfrm>
          <a:prstGeom prst="rect">
            <a:avLst/>
          </a:prstGeom>
          <a:solidFill>
            <a:schemeClr val="accent1"/>
          </a:solidFill>
          <a:ln w="9525">
            <a:solidFill>
              <a:schemeClr val="tx1"/>
            </a:solidFill>
            <a:miter lim="800000"/>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读者</a:t>
            </a:r>
            <a:endParaRPr lang="zh-CN" altLang="en-US"/>
          </a:p>
        </p:txBody>
      </p:sp>
      <p:sp>
        <p:nvSpPr>
          <p:cNvPr id="169989" name="Rectangle 5"/>
          <p:cNvSpPr>
            <a:spLocks noChangeArrowheads="1"/>
          </p:cNvSpPr>
          <p:nvPr/>
        </p:nvSpPr>
        <p:spPr bwMode="auto">
          <a:xfrm>
            <a:off x="3203575" y="4513263"/>
            <a:ext cx="2087563" cy="576262"/>
          </a:xfrm>
          <a:prstGeom prst="rect">
            <a:avLst/>
          </a:prstGeom>
          <a:solidFill>
            <a:schemeClr val="accent1"/>
          </a:solidFill>
          <a:ln w="9525">
            <a:solidFill>
              <a:schemeClr val="tx1"/>
            </a:solidFill>
            <a:miter lim="800000"/>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图书</a:t>
            </a:r>
            <a:endParaRPr lang="zh-CN" altLang="en-US"/>
          </a:p>
        </p:txBody>
      </p:sp>
      <p:sp>
        <p:nvSpPr>
          <p:cNvPr id="169990" name="AutoShape 6"/>
          <p:cNvSpPr>
            <a:spLocks noChangeArrowheads="1"/>
          </p:cNvSpPr>
          <p:nvPr/>
        </p:nvSpPr>
        <p:spPr bwMode="auto">
          <a:xfrm>
            <a:off x="3132138" y="3284538"/>
            <a:ext cx="2087562" cy="503237"/>
          </a:xfrm>
          <a:prstGeom prst="diamond">
            <a:avLst/>
          </a:prstGeom>
          <a:solidFill>
            <a:schemeClr val="accent1"/>
          </a:solidFill>
          <a:ln w="9525">
            <a:solidFill>
              <a:schemeClr val="tx1"/>
            </a:solidFill>
            <a:miter lim="800000"/>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借阅</a:t>
            </a:r>
            <a:endParaRPr lang="zh-CN" altLang="en-US"/>
          </a:p>
        </p:txBody>
      </p:sp>
      <p:sp>
        <p:nvSpPr>
          <p:cNvPr id="169991" name="Line 7"/>
          <p:cNvSpPr>
            <a:spLocks noChangeShapeType="1"/>
          </p:cNvSpPr>
          <p:nvPr/>
        </p:nvSpPr>
        <p:spPr bwMode="auto">
          <a:xfrm flipV="1">
            <a:off x="4140200" y="2549525"/>
            <a:ext cx="0" cy="720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9992" name="Line 8"/>
          <p:cNvSpPr>
            <a:spLocks noChangeShapeType="1"/>
          </p:cNvSpPr>
          <p:nvPr/>
        </p:nvSpPr>
        <p:spPr bwMode="auto">
          <a:xfrm flipV="1">
            <a:off x="4184650" y="3775075"/>
            <a:ext cx="0" cy="720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9993" name="Oval 9"/>
          <p:cNvSpPr>
            <a:spLocks noChangeArrowheads="1"/>
          </p:cNvSpPr>
          <p:nvPr/>
        </p:nvSpPr>
        <p:spPr bwMode="auto">
          <a:xfrm>
            <a:off x="468313" y="981075"/>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读者号</a:t>
            </a:r>
            <a:endParaRPr lang="zh-CN" altLang="en-US"/>
          </a:p>
        </p:txBody>
      </p:sp>
      <p:sp>
        <p:nvSpPr>
          <p:cNvPr id="169994" name="Oval 10"/>
          <p:cNvSpPr>
            <a:spLocks noChangeArrowheads="1"/>
          </p:cNvSpPr>
          <p:nvPr/>
        </p:nvSpPr>
        <p:spPr bwMode="auto">
          <a:xfrm>
            <a:off x="4356100" y="981075"/>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地址</a:t>
            </a:r>
            <a:endParaRPr lang="zh-CN" altLang="en-US"/>
          </a:p>
        </p:txBody>
      </p:sp>
      <p:sp>
        <p:nvSpPr>
          <p:cNvPr id="169995" name="Oval 11"/>
          <p:cNvSpPr>
            <a:spLocks noChangeArrowheads="1"/>
          </p:cNvSpPr>
          <p:nvPr/>
        </p:nvSpPr>
        <p:spPr bwMode="auto">
          <a:xfrm>
            <a:off x="2411413" y="981075"/>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姓名</a:t>
            </a:r>
            <a:endParaRPr lang="zh-CN" altLang="en-US"/>
          </a:p>
        </p:txBody>
      </p:sp>
      <p:sp>
        <p:nvSpPr>
          <p:cNvPr id="169996" name="Oval 12"/>
          <p:cNvSpPr>
            <a:spLocks noChangeArrowheads="1"/>
          </p:cNvSpPr>
          <p:nvPr/>
        </p:nvSpPr>
        <p:spPr bwMode="auto">
          <a:xfrm>
            <a:off x="684213" y="3644900"/>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应还日期</a:t>
            </a:r>
            <a:endParaRPr lang="zh-CN" altLang="en-US"/>
          </a:p>
        </p:txBody>
      </p:sp>
      <p:sp>
        <p:nvSpPr>
          <p:cNvPr id="169997" name="Oval 13"/>
          <p:cNvSpPr>
            <a:spLocks noChangeArrowheads="1"/>
          </p:cNvSpPr>
          <p:nvPr/>
        </p:nvSpPr>
        <p:spPr bwMode="auto">
          <a:xfrm>
            <a:off x="684213" y="2708275"/>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借出日期</a:t>
            </a:r>
            <a:endParaRPr lang="zh-CN" altLang="en-US"/>
          </a:p>
        </p:txBody>
      </p:sp>
      <p:sp>
        <p:nvSpPr>
          <p:cNvPr id="169998" name="Oval 14"/>
          <p:cNvSpPr>
            <a:spLocks noChangeArrowheads="1"/>
          </p:cNvSpPr>
          <p:nvPr/>
        </p:nvSpPr>
        <p:spPr bwMode="auto">
          <a:xfrm>
            <a:off x="6804025" y="5516563"/>
            <a:ext cx="1657350" cy="576262"/>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出版社</a:t>
            </a:r>
            <a:endParaRPr lang="zh-CN" altLang="en-US"/>
          </a:p>
        </p:txBody>
      </p:sp>
      <p:sp>
        <p:nvSpPr>
          <p:cNvPr id="169999" name="Oval 15"/>
          <p:cNvSpPr>
            <a:spLocks noChangeArrowheads="1"/>
          </p:cNvSpPr>
          <p:nvPr/>
        </p:nvSpPr>
        <p:spPr bwMode="auto">
          <a:xfrm>
            <a:off x="4859338" y="5516563"/>
            <a:ext cx="1657350" cy="576262"/>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作者</a:t>
            </a:r>
            <a:endParaRPr lang="zh-CN" altLang="en-US"/>
          </a:p>
        </p:txBody>
      </p:sp>
      <p:sp>
        <p:nvSpPr>
          <p:cNvPr id="170000" name="Oval 16"/>
          <p:cNvSpPr>
            <a:spLocks noChangeArrowheads="1"/>
          </p:cNvSpPr>
          <p:nvPr/>
        </p:nvSpPr>
        <p:spPr bwMode="auto">
          <a:xfrm>
            <a:off x="2916238" y="5516563"/>
            <a:ext cx="1657350" cy="576262"/>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书名</a:t>
            </a:r>
            <a:endParaRPr lang="zh-CN" altLang="en-US"/>
          </a:p>
        </p:txBody>
      </p:sp>
      <p:sp>
        <p:nvSpPr>
          <p:cNvPr id="170001" name="Oval 17"/>
          <p:cNvSpPr>
            <a:spLocks noChangeArrowheads="1"/>
          </p:cNvSpPr>
          <p:nvPr/>
        </p:nvSpPr>
        <p:spPr bwMode="auto">
          <a:xfrm>
            <a:off x="900113" y="5516563"/>
            <a:ext cx="1657350" cy="576262"/>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书号</a:t>
            </a:r>
            <a:endParaRPr lang="zh-CN" altLang="en-US"/>
          </a:p>
        </p:txBody>
      </p:sp>
      <p:sp>
        <p:nvSpPr>
          <p:cNvPr id="170002" name="Oval 18"/>
          <p:cNvSpPr>
            <a:spLocks noChangeArrowheads="1"/>
          </p:cNvSpPr>
          <p:nvPr/>
        </p:nvSpPr>
        <p:spPr bwMode="auto">
          <a:xfrm>
            <a:off x="7235825" y="2420938"/>
            <a:ext cx="1657350" cy="576262"/>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单位</a:t>
            </a:r>
            <a:endParaRPr lang="zh-CN" altLang="en-US"/>
          </a:p>
        </p:txBody>
      </p:sp>
      <p:sp>
        <p:nvSpPr>
          <p:cNvPr id="170003" name="Oval 19"/>
          <p:cNvSpPr>
            <a:spLocks noChangeArrowheads="1"/>
          </p:cNvSpPr>
          <p:nvPr/>
        </p:nvSpPr>
        <p:spPr bwMode="auto">
          <a:xfrm>
            <a:off x="7235825" y="1700213"/>
            <a:ext cx="1657350" cy="576262"/>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年龄</a:t>
            </a:r>
            <a:endParaRPr lang="zh-CN" altLang="en-US"/>
          </a:p>
        </p:txBody>
      </p:sp>
      <p:sp>
        <p:nvSpPr>
          <p:cNvPr id="170004" name="Oval 20"/>
          <p:cNvSpPr>
            <a:spLocks noChangeArrowheads="1"/>
          </p:cNvSpPr>
          <p:nvPr/>
        </p:nvSpPr>
        <p:spPr bwMode="auto">
          <a:xfrm>
            <a:off x="6156325" y="981075"/>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性别</a:t>
            </a:r>
            <a:endParaRPr lang="zh-CN" altLang="en-US"/>
          </a:p>
        </p:txBody>
      </p:sp>
      <p:sp>
        <p:nvSpPr>
          <p:cNvPr id="170005" name="Line 21"/>
          <p:cNvSpPr>
            <a:spLocks noChangeShapeType="1"/>
          </p:cNvSpPr>
          <p:nvPr/>
        </p:nvSpPr>
        <p:spPr bwMode="auto">
          <a:xfrm>
            <a:off x="1619250" y="1557338"/>
            <a:ext cx="1584325"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06" name="Line 22"/>
          <p:cNvSpPr>
            <a:spLocks noChangeShapeType="1"/>
          </p:cNvSpPr>
          <p:nvPr/>
        </p:nvSpPr>
        <p:spPr bwMode="auto">
          <a:xfrm>
            <a:off x="3492500" y="1557338"/>
            <a:ext cx="215900"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07" name="Line 23"/>
          <p:cNvSpPr>
            <a:spLocks noChangeShapeType="1"/>
          </p:cNvSpPr>
          <p:nvPr/>
        </p:nvSpPr>
        <p:spPr bwMode="auto">
          <a:xfrm flipH="1">
            <a:off x="4284663" y="1484313"/>
            <a:ext cx="431800"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08" name="Line 24"/>
          <p:cNvSpPr>
            <a:spLocks noChangeShapeType="1"/>
          </p:cNvSpPr>
          <p:nvPr/>
        </p:nvSpPr>
        <p:spPr bwMode="auto">
          <a:xfrm flipV="1">
            <a:off x="5219700" y="1412875"/>
            <a:ext cx="1152525" cy="5762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09" name="Line 25"/>
          <p:cNvSpPr>
            <a:spLocks noChangeShapeType="1"/>
          </p:cNvSpPr>
          <p:nvPr/>
        </p:nvSpPr>
        <p:spPr bwMode="auto">
          <a:xfrm flipV="1">
            <a:off x="5219700" y="2060575"/>
            <a:ext cx="2089150" cy="144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10" name="Line 26"/>
          <p:cNvSpPr>
            <a:spLocks noChangeShapeType="1"/>
          </p:cNvSpPr>
          <p:nvPr/>
        </p:nvSpPr>
        <p:spPr bwMode="auto">
          <a:xfrm>
            <a:off x="5219700" y="2205038"/>
            <a:ext cx="2016125"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11" name="Line 27"/>
          <p:cNvSpPr>
            <a:spLocks noChangeShapeType="1"/>
          </p:cNvSpPr>
          <p:nvPr/>
        </p:nvSpPr>
        <p:spPr bwMode="auto">
          <a:xfrm>
            <a:off x="2268538" y="2852738"/>
            <a:ext cx="935037" cy="6477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12" name="Line 28"/>
          <p:cNvSpPr>
            <a:spLocks noChangeShapeType="1"/>
          </p:cNvSpPr>
          <p:nvPr/>
        </p:nvSpPr>
        <p:spPr bwMode="auto">
          <a:xfrm flipV="1">
            <a:off x="2339975" y="3500438"/>
            <a:ext cx="863600" cy="4333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13" name="Line 29"/>
          <p:cNvSpPr>
            <a:spLocks noChangeShapeType="1"/>
          </p:cNvSpPr>
          <p:nvPr/>
        </p:nvSpPr>
        <p:spPr bwMode="auto">
          <a:xfrm flipV="1">
            <a:off x="1763713" y="4941888"/>
            <a:ext cx="1439862" cy="5746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14" name="Line 30"/>
          <p:cNvSpPr>
            <a:spLocks noChangeShapeType="1"/>
          </p:cNvSpPr>
          <p:nvPr/>
        </p:nvSpPr>
        <p:spPr bwMode="auto">
          <a:xfrm flipV="1">
            <a:off x="3635375" y="5084763"/>
            <a:ext cx="73025"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15" name="Line 31"/>
          <p:cNvSpPr>
            <a:spLocks noChangeShapeType="1"/>
          </p:cNvSpPr>
          <p:nvPr/>
        </p:nvSpPr>
        <p:spPr bwMode="auto">
          <a:xfrm flipH="1" flipV="1">
            <a:off x="4572000" y="5084763"/>
            <a:ext cx="504825"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16" name="Line 32"/>
          <p:cNvSpPr>
            <a:spLocks noChangeShapeType="1"/>
          </p:cNvSpPr>
          <p:nvPr/>
        </p:nvSpPr>
        <p:spPr bwMode="auto">
          <a:xfrm flipH="1" flipV="1">
            <a:off x="5219700" y="5013325"/>
            <a:ext cx="1873250" cy="5762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17" name="Rectangle 33"/>
          <p:cNvSpPr>
            <a:spLocks noChangeArrowheads="1"/>
          </p:cNvSpPr>
          <p:nvPr/>
        </p:nvSpPr>
        <p:spPr bwMode="auto">
          <a:xfrm>
            <a:off x="4427538" y="2708275"/>
            <a:ext cx="5048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m</a:t>
            </a:r>
            <a:endParaRPr lang="en-US" altLang="zh-CN"/>
          </a:p>
        </p:txBody>
      </p:sp>
      <p:sp>
        <p:nvSpPr>
          <p:cNvPr id="170018" name="Rectangle 34"/>
          <p:cNvSpPr>
            <a:spLocks noChangeArrowheads="1"/>
          </p:cNvSpPr>
          <p:nvPr/>
        </p:nvSpPr>
        <p:spPr bwMode="auto">
          <a:xfrm>
            <a:off x="4427538" y="3933825"/>
            <a:ext cx="5048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n</a:t>
            </a:r>
            <a:endParaRPr lang="en-US" altLang="zh-CN"/>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p:cNvSpPr>
          <p:nvPr>
            <p:ph type="title"/>
          </p:nvPr>
        </p:nvSpPr>
        <p:spPr/>
        <p:txBody>
          <a:bodyPr/>
          <a:lstStyle/>
          <a:p>
            <a:pPr eaLnBrk="1" hangingPunct="1"/>
            <a:endParaRPr lang="zh-CN" altLang="zh-CN"/>
          </a:p>
        </p:txBody>
      </p:sp>
      <p:sp>
        <p:nvSpPr>
          <p:cNvPr id="171011" name="Rectangle 3"/>
          <p:cNvSpPr>
            <a:spLocks noGrp="1" noRot="1"/>
          </p:cNvSpPr>
          <p:nvPr>
            <p:ph idx="1"/>
          </p:nvPr>
        </p:nvSpPr>
        <p:spPr/>
        <p:txBody>
          <a:bodyPr/>
          <a:lstStyle/>
          <a:p>
            <a:pPr eaLnBrk="1" hangingPunct="1"/>
            <a:r>
              <a:rPr lang="zh-CN" altLang="en-US"/>
              <a:t>读者（</a:t>
            </a:r>
            <a:r>
              <a:rPr lang="zh-CN" altLang="en-US" u="sng"/>
              <a:t>读者号</a:t>
            </a:r>
            <a:r>
              <a:rPr lang="zh-CN" altLang="en-US"/>
              <a:t>，姓名，地址，性别，年龄，单位）</a:t>
            </a:r>
            <a:endParaRPr lang="zh-CN" altLang="en-US"/>
          </a:p>
          <a:p>
            <a:pPr eaLnBrk="1" hangingPunct="1"/>
            <a:r>
              <a:rPr lang="zh-CN" altLang="en-US"/>
              <a:t>书（</a:t>
            </a:r>
            <a:r>
              <a:rPr lang="zh-CN" altLang="en-US" u="sng"/>
              <a:t>书号</a:t>
            </a:r>
            <a:r>
              <a:rPr lang="zh-CN" altLang="en-US"/>
              <a:t>，书名，作者，出版社）</a:t>
            </a:r>
            <a:endParaRPr lang="zh-CN" altLang="en-US"/>
          </a:p>
          <a:p>
            <a:pPr eaLnBrk="1" hangingPunct="1"/>
            <a:r>
              <a:rPr lang="zh-CN" altLang="en-US"/>
              <a:t>借阅（</a:t>
            </a:r>
            <a:r>
              <a:rPr lang="zh-CN" altLang="en-US" u="sng"/>
              <a:t>读者号，书号</a:t>
            </a:r>
            <a:r>
              <a:rPr lang="zh-CN" altLang="en-US"/>
              <a:t>，借出日期，应还日期）</a:t>
            </a:r>
            <a:endParaRPr lang="zh-CN" altLang="en-US"/>
          </a:p>
        </p:txBody>
      </p:sp>
      <p:sp>
        <p:nvSpPr>
          <p:cNvPr id="4" name="日期占位符 3"/>
          <p:cNvSpPr>
            <a:spLocks noGrp="1"/>
          </p:cNvSpPr>
          <p:nvPr>
            <p:ph type="dt" sz="quarter" idx="10"/>
          </p:nvPr>
        </p:nvSpPr>
        <p:spPr/>
        <p:txBody>
          <a:bodyPr/>
          <a:lstStyle/>
          <a:p>
            <a:pPr>
              <a:defRPr/>
            </a:pPr>
            <a:fld id="{FA8CE28A-016B-44DD-81F1-5637F30B941A}" type="datetime1">
              <a:rPr lang="zh-CN" altLang="en-US"/>
            </a:fld>
            <a:endParaRPr lang="en-US" altLang="zh-CN"/>
          </a:p>
        </p:txBody>
      </p:sp>
      <p:sp>
        <p:nvSpPr>
          <p:cNvPr id="1710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noRot="1"/>
          </p:cNvSpPr>
          <p:nvPr>
            <p:ph idx="1"/>
          </p:nvPr>
        </p:nvSpPr>
        <p:spPr>
          <a:xfrm>
            <a:off x="285750" y="2214563"/>
            <a:ext cx="8153400" cy="3806825"/>
          </a:xfrm>
        </p:spPr>
        <p:txBody>
          <a:bodyPr/>
          <a:lstStyle/>
          <a:p>
            <a:pPr eaLnBrk="1" hangingPunct="1"/>
            <a:r>
              <a:rPr lang="zh-CN" altLang="en-US"/>
              <a:t>某商业集团数据库中有两实体集。一是“商店”实体集，属性有商品编号、商店名、地址、电话等；另一个“顾客”，属性有顾客编号、姓名、地址、年龄、性别等。</a:t>
            </a:r>
            <a:endParaRPr lang="zh-CN" altLang="en-US"/>
          </a:p>
          <a:p>
            <a:pPr eaLnBrk="1" hangingPunct="1"/>
            <a:r>
              <a:rPr lang="zh-CN" altLang="en-US"/>
              <a:t>顾客与商店间存在着消费关系。如果一个商店可以有许多顾客前来购买物品，而每位顾客可选多个商店前去消费。顾客每次去商店购买有一个消费金额和日期。规定，每个顾客在每个商店每天最多消费一次。</a:t>
            </a:r>
            <a:endParaRPr lang="zh-CN" altLang="en-US"/>
          </a:p>
        </p:txBody>
      </p:sp>
      <p:sp>
        <p:nvSpPr>
          <p:cNvPr id="3" name="日期占位符 3"/>
          <p:cNvSpPr>
            <a:spLocks noGrp="1"/>
          </p:cNvSpPr>
          <p:nvPr>
            <p:ph type="dt" sz="quarter" idx="10"/>
          </p:nvPr>
        </p:nvSpPr>
        <p:spPr/>
        <p:txBody>
          <a:bodyPr/>
          <a:lstStyle/>
          <a:p>
            <a:pPr>
              <a:defRPr/>
            </a:pPr>
            <a:fld id="{DE08A422-C39C-4895-B32B-BA7085285384}" type="datetime1">
              <a:rPr lang="zh-CN" altLang="en-US"/>
            </a:fld>
            <a:endParaRPr lang="en-US" altLang="zh-CN"/>
          </a:p>
        </p:txBody>
      </p:sp>
      <p:sp>
        <p:nvSpPr>
          <p:cNvPr id="4" name="页脚占位符 4"/>
          <p:cNvSpPr>
            <a:spLocks noGrp="1"/>
          </p:cNvSpPr>
          <p:nvPr>
            <p:ph type="ftr" sz="quarter" idx="11"/>
          </p:nvPr>
        </p:nvSpPr>
        <p:spPr>
          <a:xfrm>
            <a:off x="2667000" y="6356350"/>
            <a:ext cx="3352800" cy="365125"/>
          </a:xfrm>
          <a:prstGeom prst="rect">
            <a:avLst/>
          </a:prstGeom>
        </p:spPr>
        <p:txBody>
          <a:bodyPr vert="horz" lIns="0" tIns="0" rIns="0" bIns="0" anchor="b"/>
          <a:lstStyle>
            <a:defPPr>
              <a:defRPr lang="zh-CN"/>
            </a:defPPr>
            <a:lvl1pPr algn="l" rtl="0" eaLnBrk="1" fontAlgn="base" latinLnBrk="0" hangingPunct="1">
              <a:spcBef>
                <a:spcPct val="0"/>
              </a:spcBef>
              <a:spcAft>
                <a:spcPct val="0"/>
              </a:spcAft>
              <a:defRPr kumimoji="0" sz="1200" kern="1200">
                <a:solidFill>
                  <a:schemeClr val="tx2">
                    <a:shade val="90000"/>
                  </a:schemeClr>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xuyuezhu@hrbeu.edu.cn</a:t>
            </a:r>
            <a:endParaRPr lang="en-US" altLang="zh-CN"/>
          </a:p>
        </p:txBody>
      </p:sp>
      <p:sp>
        <p:nvSpPr>
          <p:cNvPr id="1720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3"/>
          <p:cNvSpPr>
            <a:spLocks noGrp="1"/>
          </p:cNvSpPr>
          <p:nvPr>
            <p:ph type="dt" sz="quarter" idx="10"/>
          </p:nvPr>
        </p:nvSpPr>
        <p:spPr/>
        <p:txBody>
          <a:bodyPr/>
          <a:lstStyle/>
          <a:p>
            <a:pPr>
              <a:defRPr/>
            </a:pPr>
            <a:fld id="{38001743-29AE-42CC-B8C1-93D631C1A7CD}" type="datetime1">
              <a:rPr lang="zh-CN" altLang="en-US"/>
            </a:fld>
            <a:endParaRPr lang="en-US" altLang="zh-CN"/>
          </a:p>
        </p:txBody>
      </p:sp>
      <p:sp>
        <p:nvSpPr>
          <p:cNvPr id="17305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
        <p:nvSpPr>
          <p:cNvPr id="173060" name="Rectangle 4"/>
          <p:cNvSpPr>
            <a:spLocks noChangeArrowheads="1"/>
          </p:cNvSpPr>
          <p:nvPr/>
        </p:nvSpPr>
        <p:spPr bwMode="auto">
          <a:xfrm>
            <a:off x="3132138" y="1989138"/>
            <a:ext cx="2087562" cy="576262"/>
          </a:xfrm>
          <a:prstGeom prst="rect">
            <a:avLst/>
          </a:prstGeom>
          <a:solidFill>
            <a:schemeClr val="accent1"/>
          </a:solidFill>
          <a:ln w="9525">
            <a:solidFill>
              <a:schemeClr val="tx1"/>
            </a:solidFill>
            <a:miter lim="800000"/>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商店</a:t>
            </a:r>
            <a:endParaRPr lang="zh-CN" altLang="en-US"/>
          </a:p>
        </p:txBody>
      </p:sp>
      <p:sp>
        <p:nvSpPr>
          <p:cNvPr id="173061" name="Rectangle 5"/>
          <p:cNvSpPr>
            <a:spLocks noChangeArrowheads="1"/>
          </p:cNvSpPr>
          <p:nvPr/>
        </p:nvSpPr>
        <p:spPr bwMode="auto">
          <a:xfrm>
            <a:off x="3203575" y="4513263"/>
            <a:ext cx="2087563" cy="576262"/>
          </a:xfrm>
          <a:prstGeom prst="rect">
            <a:avLst/>
          </a:prstGeom>
          <a:solidFill>
            <a:schemeClr val="accent1"/>
          </a:solidFill>
          <a:ln w="9525">
            <a:solidFill>
              <a:schemeClr val="tx1"/>
            </a:solidFill>
            <a:miter lim="800000"/>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顾客</a:t>
            </a:r>
            <a:endParaRPr lang="zh-CN" altLang="en-US"/>
          </a:p>
        </p:txBody>
      </p:sp>
      <p:sp>
        <p:nvSpPr>
          <p:cNvPr id="173062" name="AutoShape 6"/>
          <p:cNvSpPr>
            <a:spLocks noChangeArrowheads="1"/>
          </p:cNvSpPr>
          <p:nvPr/>
        </p:nvSpPr>
        <p:spPr bwMode="auto">
          <a:xfrm>
            <a:off x="3132138" y="3284538"/>
            <a:ext cx="2087562" cy="503237"/>
          </a:xfrm>
          <a:prstGeom prst="diamond">
            <a:avLst/>
          </a:prstGeom>
          <a:solidFill>
            <a:schemeClr val="accent1"/>
          </a:solidFill>
          <a:ln w="9525">
            <a:solidFill>
              <a:schemeClr val="tx1"/>
            </a:solidFill>
            <a:miter lim="800000"/>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消费</a:t>
            </a:r>
            <a:endParaRPr lang="zh-CN" altLang="en-US"/>
          </a:p>
        </p:txBody>
      </p:sp>
      <p:sp>
        <p:nvSpPr>
          <p:cNvPr id="173063" name="Line 7"/>
          <p:cNvSpPr>
            <a:spLocks noChangeShapeType="1"/>
          </p:cNvSpPr>
          <p:nvPr/>
        </p:nvSpPr>
        <p:spPr bwMode="auto">
          <a:xfrm flipV="1">
            <a:off x="4140200" y="2549525"/>
            <a:ext cx="0" cy="720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64" name="Line 8"/>
          <p:cNvSpPr>
            <a:spLocks noChangeShapeType="1"/>
          </p:cNvSpPr>
          <p:nvPr/>
        </p:nvSpPr>
        <p:spPr bwMode="auto">
          <a:xfrm flipV="1">
            <a:off x="4184650" y="3775075"/>
            <a:ext cx="0" cy="720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65" name="Oval 9"/>
          <p:cNvSpPr>
            <a:spLocks noChangeArrowheads="1"/>
          </p:cNvSpPr>
          <p:nvPr/>
        </p:nvSpPr>
        <p:spPr bwMode="auto">
          <a:xfrm>
            <a:off x="468313" y="981075"/>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编号</a:t>
            </a:r>
            <a:endParaRPr lang="zh-CN" altLang="en-US"/>
          </a:p>
        </p:txBody>
      </p:sp>
      <p:sp>
        <p:nvSpPr>
          <p:cNvPr id="173066" name="Oval 10"/>
          <p:cNvSpPr>
            <a:spLocks noChangeArrowheads="1"/>
          </p:cNvSpPr>
          <p:nvPr/>
        </p:nvSpPr>
        <p:spPr bwMode="auto">
          <a:xfrm>
            <a:off x="4356100" y="981075"/>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地址</a:t>
            </a:r>
            <a:endParaRPr lang="zh-CN" altLang="en-US"/>
          </a:p>
        </p:txBody>
      </p:sp>
      <p:sp>
        <p:nvSpPr>
          <p:cNvPr id="173067" name="Oval 11"/>
          <p:cNvSpPr>
            <a:spLocks noChangeArrowheads="1"/>
          </p:cNvSpPr>
          <p:nvPr/>
        </p:nvSpPr>
        <p:spPr bwMode="auto">
          <a:xfrm>
            <a:off x="2411413" y="981075"/>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商店名</a:t>
            </a:r>
            <a:endParaRPr lang="zh-CN" altLang="en-US"/>
          </a:p>
        </p:txBody>
      </p:sp>
      <p:sp>
        <p:nvSpPr>
          <p:cNvPr id="173068" name="Oval 12"/>
          <p:cNvSpPr>
            <a:spLocks noChangeArrowheads="1"/>
          </p:cNvSpPr>
          <p:nvPr/>
        </p:nvSpPr>
        <p:spPr bwMode="auto">
          <a:xfrm>
            <a:off x="684213" y="3644900"/>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日期时间</a:t>
            </a:r>
            <a:endParaRPr lang="zh-CN" altLang="en-US"/>
          </a:p>
        </p:txBody>
      </p:sp>
      <p:sp>
        <p:nvSpPr>
          <p:cNvPr id="173069" name="Oval 13"/>
          <p:cNvSpPr>
            <a:spLocks noChangeArrowheads="1"/>
          </p:cNvSpPr>
          <p:nvPr/>
        </p:nvSpPr>
        <p:spPr bwMode="auto">
          <a:xfrm>
            <a:off x="684213" y="2708275"/>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消费金额</a:t>
            </a:r>
            <a:endParaRPr lang="zh-CN" altLang="en-US"/>
          </a:p>
        </p:txBody>
      </p:sp>
      <p:sp>
        <p:nvSpPr>
          <p:cNvPr id="173070" name="Oval 14"/>
          <p:cNvSpPr>
            <a:spLocks noChangeArrowheads="1"/>
          </p:cNvSpPr>
          <p:nvPr/>
        </p:nvSpPr>
        <p:spPr bwMode="auto">
          <a:xfrm>
            <a:off x="6804025" y="5516563"/>
            <a:ext cx="1657350" cy="576262"/>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年龄</a:t>
            </a:r>
            <a:endParaRPr lang="zh-CN" altLang="en-US"/>
          </a:p>
        </p:txBody>
      </p:sp>
      <p:sp>
        <p:nvSpPr>
          <p:cNvPr id="173071" name="Oval 15"/>
          <p:cNvSpPr>
            <a:spLocks noChangeArrowheads="1"/>
          </p:cNvSpPr>
          <p:nvPr/>
        </p:nvSpPr>
        <p:spPr bwMode="auto">
          <a:xfrm>
            <a:off x="4859338" y="5516563"/>
            <a:ext cx="1657350" cy="576262"/>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地址</a:t>
            </a:r>
            <a:endParaRPr lang="zh-CN" altLang="en-US"/>
          </a:p>
        </p:txBody>
      </p:sp>
      <p:sp>
        <p:nvSpPr>
          <p:cNvPr id="173072" name="Oval 16"/>
          <p:cNvSpPr>
            <a:spLocks noChangeArrowheads="1"/>
          </p:cNvSpPr>
          <p:nvPr/>
        </p:nvSpPr>
        <p:spPr bwMode="auto">
          <a:xfrm>
            <a:off x="2916238" y="5516563"/>
            <a:ext cx="1657350" cy="576262"/>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姓名</a:t>
            </a:r>
            <a:endParaRPr lang="zh-CN" altLang="en-US"/>
          </a:p>
        </p:txBody>
      </p:sp>
      <p:sp>
        <p:nvSpPr>
          <p:cNvPr id="173073" name="Oval 17"/>
          <p:cNvSpPr>
            <a:spLocks noChangeArrowheads="1"/>
          </p:cNvSpPr>
          <p:nvPr/>
        </p:nvSpPr>
        <p:spPr bwMode="auto">
          <a:xfrm>
            <a:off x="900113" y="5516563"/>
            <a:ext cx="1657350" cy="576262"/>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顾客编号</a:t>
            </a:r>
            <a:endParaRPr lang="zh-CN" altLang="en-US"/>
          </a:p>
        </p:txBody>
      </p:sp>
      <p:sp>
        <p:nvSpPr>
          <p:cNvPr id="173074" name="Oval 18"/>
          <p:cNvSpPr>
            <a:spLocks noChangeArrowheads="1"/>
          </p:cNvSpPr>
          <p:nvPr/>
        </p:nvSpPr>
        <p:spPr bwMode="auto">
          <a:xfrm>
            <a:off x="6156325" y="981075"/>
            <a:ext cx="1657350" cy="576263"/>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电话</a:t>
            </a:r>
            <a:endParaRPr lang="zh-CN" altLang="en-US"/>
          </a:p>
        </p:txBody>
      </p:sp>
      <p:sp>
        <p:nvSpPr>
          <p:cNvPr id="173075" name="Line 19"/>
          <p:cNvSpPr>
            <a:spLocks noChangeShapeType="1"/>
          </p:cNvSpPr>
          <p:nvPr/>
        </p:nvSpPr>
        <p:spPr bwMode="auto">
          <a:xfrm>
            <a:off x="1619250" y="1557338"/>
            <a:ext cx="1584325"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76" name="Line 20"/>
          <p:cNvSpPr>
            <a:spLocks noChangeShapeType="1"/>
          </p:cNvSpPr>
          <p:nvPr/>
        </p:nvSpPr>
        <p:spPr bwMode="auto">
          <a:xfrm>
            <a:off x="3492500" y="1557338"/>
            <a:ext cx="215900"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77" name="Line 21"/>
          <p:cNvSpPr>
            <a:spLocks noChangeShapeType="1"/>
          </p:cNvSpPr>
          <p:nvPr/>
        </p:nvSpPr>
        <p:spPr bwMode="auto">
          <a:xfrm flipH="1">
            <a:off x="4284663" y="1484313"/>
            <a:ext cx="431800"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78" name="Line 22"/>
          <p:cNvSpPr>
            <a:spLocks noChangeShapeType="1"/>
          </p:cNvSpPr>
          <p:nvPr/>
        </p:nvSpPr>
        <p:spPr bwMode="auto">
          <a:xfrm flipV="1">
            <a:off x="5219700" y="1412875"/>
            <a:ext cx="1152525" cy="5762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79" name="Line 25"/>
          <p:cNvSpPr>
            <a:spLocks noChangeShapeType="1"/>
          </p:cNvSpPr>
          <p:nvPr/>
        </p:nvSpPr>
        <p:spPr bwMode="auto">
          <a:xfrm>
            <a:off x="2268538" y="2852738"/>
            <a:ext cx="935037" cy="6477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80" name="Line 26"/>
          <p:cNvSpPr>
            <a:spLocks noChangeShapeType="1"/>
          </p:cNvSpPr>
          <p:nvPr/>
        </p:nvSpPr>
        <p:spPr bwMode="auto">
          <a:xfrm flipV="1">
            <a:off x="2339975" y="3500438"/>
            <a:ext cx="863600" cy="4333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81" name="Line 27"/>
          <p:cNvSpPr>
            <a:spLocks noChangeShapeType="1"/>
          </p:cNvSpPr>
          <p:nvPr/>
        </p:nvSpPr>
        <p:spPr bwMode="auto">
          <a:xfrm flipV="1">
            <a:off x="1763713" y="4941888"/>
            <a:ext cx="1439862" cy="5746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82" name="Line 28"/>
          <p:cNvSpPr>
            <a:spLocks noChangeShapeType="1"/>
          </p:cNvSpPr>
          <p:nvPr/>
        </p:nvSpPr>
        <p:spPr bwMode="auto">
          <a:xfrm flipV="1">
            <a:off x="3635375" y="5084763"/>
            <a:ext cx="73025"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83" name="Line 29"/>
          <p:cNvSpPr>
            <a:spLocks noChangeShapeType="1"/>
          </p:cNvSpPr>
          <p:nvPr/>
        </p:nvSpPr>
        <p:spPr bwMode="auto">
          <a:xfrm flipH="1" flipV="1">
            <a:off x="4572000" y="5084763"/>
            <a:ext cx="504825"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84" name="Line 30"/>
          <p:cNvSpPr>
            <a:spLocks noChangeShapeType="1"/>
          </p:cNvSpPr>
          <p:nvPr/>
        </p:nvSpPr>
        <p:spPr bwMode="auto">
          <a:xfrm flipH="1" flipV="1">
            <a:off x="5219700" y="5013325"/>
            <a:ext cx="1873250" cy="5762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085" name="Rectangle 31"/>
          <p:cNvSpPr>
            <a:spLocks noChangeArrowheads="1"/>
          </p:cNvSpPr>
          <p:nvPr/>
        </p:nvSpPr>
        <p:spPr bwMode="auto">
          <a:xfrm>
            <a:off x="4427538" y="2708275"/>
            <a:ext cx="5048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m</a:t>
            </a:r>
            <a:endParaRPr lang="en-US" altLang="zh-CN"/>
          </a:p>
        </p:txBody>
      </p:sp>
      <p:sp>
        <p:nvSpPr>
          <p:cNvPr id="173086" name="Rectangle 32"/>
          <p:cNvSpPr>
            <a:spLocks noChangeArrowheads="1"/>
          </p:cNvSpPr>
          <p:nvPr/>
        </p:nvSpPr>
        <p:spPr bwMode="auto">
          <a:xfrm>
            <a:off x="4427538" y="3933825"/>
            <a:ext cx="5048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n</a:t>
            </a:r>
            <a:endParaRPr lang="en-US" altLang="zh-CN"/>
          </a:p>
        </p:txBody>
      </p:sp>
      <p:sp>
        <p:nvSpPr>
          <p:cNvPr id="173087" name="Oval 33"/>
          <p:cNvSpPr>
            <a:spLocks noChangeArrowheads="1"/>
          </p:cNvSpPr>
          <p:nvPr/>
        </p:nvSpPr>
        <p:spPr bwMode="auto">
          <a:xfrm>
            <a:off x="6948488" y="4652963"/>
            <a:ext cx="1657350" cy="576262"/>
          </a:xfrm>
          <a:prstGeom prst="ellipse">
            <a:avLst/>
          </a:prstGeom>
          <a:solidFill>
            <a:schemeClr val="accent1"/>
          </a:solidFill>
          <a:ln w="9525">
            <a:solidFill>
              <a:schemeClr val="tx1"/>
            </a:solidFill>
            <a:rou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性别</a:t>
            </a:r>
            <a:endParaRPr lang="zh-CN" altLang="en-US"/>
          </a:p>
        </p:txBody>
      </p:sp>
      <p:sp>
        <p:nvSpPr>
          <p:cNvPr id="173088" name="Line 34"/>
          <p:cNvSpPr>
            <a:spLocks noChangeShapeType="1"/>
          </p:cNvSpPr>
          <p:nvPr/>
        </p:nvSpPr>
        <p:spPr bwMode="auto">
          <a:xfrm>
            <a:off x="5292725" y="4724400"/>
            <a:ext cx="1727200" cy="144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p:cNvSpPr>
          <p:nvPr>
            <p:ph type="title"/>
          </p:nvPr>
        </p:nvSpPr>
        <p:spPr/>
        <p:txBody>
          <a:bodyPr/>
          <a:lstStyle/>
          <a:p>
            <a:pPr eaLnBrk="1" hangingPunct="1"/>
            <a:endParaRPr lang="zh-CN" altLang="zh-CN"/>
          </a:p>
        </p:txBody>
      </p:sp>
      <p:sp>
        <p:nvSpPr>
          <p:cNvPr id="174083" name="Rectangle 3"/>
          <p:cNvSpPr>
            <a:spLocks noGrp="1" noRot="1"/>
          </p:cNvSpPr>
          <p:nvPr>
            <p:ph idx="1"/>
          </p:nvPr>
        </p:nvSpPr>
        <p:spPr/>
        <p:txBody>
          <a:bodyPr/>
          <a:lstStyle/>
          <a:p>
            <a:pPr eaLnBrk="1" hangingPunct="1"/>
            <a:r>
              <a:rPr lang="zh-CN" altLang="en-US"/>
              <a:t>商店（</a:t>
            </a:r>
            <a:r>
              <a:rPr lang="zh-CN" altLang="en-US" u="sng"/>
              <a:t>编号</a:t>
            </a:r>
            <a:r>
              <a:rPr lang="zh-CN" altLang="en-US"/>
              <a:t>，商店名，地址，电话）</a:t>
            </a:r>
            <a:endParaRPr lang="zh-CN" altLang="en-US"/>
          </a:p>
          <a:p>
            <a:pPr eaLnBrk="1" hangingPunct="1"/>
            <a:r>
              <a:rPr lang="zh-CN" altLang="en-US"/>
              <a:t>顾客（</a:t>
            </a:r>
            <a:r>
              <a:rPr lang="zh-CN" altLang="en-US" u="sng"/>
              <a:t>顾客编号</a:t>
            </a:r>
            <a:r>
              <a:rPr lang="zh-CN" altLang="en-US"/>
              <a:t>，姓名，地址，年龄，性别）</a:t>
            </a:r>
            <a:endParaRPr lang="zh-CN" altLang="en-US"/>
          </a:p>
          <a:p>
            <a:pPr eaLnBrk="1" hangingPunct="1"/>
            <a:r>
              <a:rPr lang="zh-CN" altLang="en-US"/>
              <a:t>消费（</a:t>
            </a:r>
            <a:r>
              <a:rPr lang="zh-CN" altLang="en-US" u="sng"/>
              <a:t>商店编号，顾客编号</a:t>
            </a:r>
            <a:r>
              <a:rPr lang="zh-CN" altLang="en-US"/>
              <a:t>，日期时间，消费金额）</a:t>
            </a:r>
            <a:endParaRPr lang="zh-CN" altLang="en-US"/>
          </a:p>
          <a:p>
            <a:pPr eaLnBrk="1" hangingPunct="1"/>
            <a:endParaRPr lang="en-US" altLang="zh-CN"/>
          </a:p>
        </p:txBody>
      </p:sp>
      <p:sp>
        <p:nvSpPr>
          <p:cNvPr id="4" name="日期占位符 3"/>
          <p:cNvSpPr>
            <a:spLocks noGrp="1"/>
          </p:cNvSpPr>
          <p:nvPr>
            <p:ph type="dt" sz="quarter" idx="10"/>
          </p:nvPr>
        </p:nvSpPr>
        <p:spPr/>
        <p:txBody>
          <a:bodyPr/>
          <a:lstStyle/>
          <a:p>
            <a:pPr>
              <a:defRPr/>
            </a:pPr>
            <a:fld id="{7451D638-5594-45AE-A5B8-3C18DEF6D0F9}" type="datetime1">
              <a:rPr lang="zh-CN" altLang="en-US"/>
            </a:fld>
            <a:endParaRPr lang="en-US" altLang="zh-CN"/>
          </a:p>
        </p:txBody>
      </p:sp>
      <p:sp>
        <p:nvSpPr>
          <p:cNvPr id="1740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3060E82B-4AD6-429B-9E48-3DADB933611D}" type="slidenum">
              <a:rPr lang="en-US" altLang="zh-CN" smtClean="0"/>
            </a:fld>
            <a:endParaRPr kumimoji="0" lang="en-US" altLang="zh-CN" sz="1200">
              <a:solidFill>
                <a:srgbClr val="045C75"/>
              </a:solidFill>
            </a:endParaRPr>
          </a:p>
        </p:txBody>
      </p:sp>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303AF6AA-C924-4C2C-8D14-EE16EDA317A4}" type="datetime1">
              <a:rPr lang="zh-CN" altLang="en-US"/>
            </a:fld>
            <a:endParaRPr lang="en-US" altLang="zh-CN"/>
          </a:p>
        </p:txBody>
      </p:sp>
      <p:sp>
        <p:nvSpPr>
          <p:cNvPr id="819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8196" name="Rectangle 3"/>
          <p:cNvSpPr>
            <a:spLocks noChangeArrowheads="1"/>
          </p:cNvSpPr>
          <p:nvPr/>
        </p:nvSpPr>
        <p:spPr bwMode="auto">
          <a:xfrm>
            <a:off x="755650" y="990600"/>
            <a:ext cx="79248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4800" b="1">
                <a:latin typeface="Arial Black" panose="020B0A04020102020204" pitchFamily="34" charset="0"/>
                <a:ea typeface="隶书" panose="02010509060101010101" pitchFamily="49" charset="-122"/>
              </a:rPr>
              <a:t>数据库系统概论</a:t>
            </a:r>
            <a:endParaRPr lang="zh-CN" altLang="en-US" sz="4800" b="1">
              <a:latin typeface="宋体" panose="02010600030101010101" pitchFamily="2" charset="-122"/>
            </a:endParaRPr>
          </a:p>
          <a:p>
            <a:pPr algn="ctr" eaLnBrk="1" hangingPunct="1">
              <a:spcBef>
                <a:spcPct val="0"/>
              </a:spcBef>
              <a:buClrTx/>
              <a:buSzTx/>
              <a:buFontTx/>
              <a:buNone/>
            </a:pPr>
            <a:r>
              <a:rPr lang="en-US" altLang="zh-CN" sz="3600" b="1">
                <a:latin typeface="Times New Roman" panose="02020603050405020304" pitchFamily="18" charset="0"/>
              </a:rPr>
              <a:t>An Introduction to Database System</a:t>
            </a:r>
            <a:endParaRPr lang="en-US" altLang="zh-CN" sz="3600" b="1">
              <a:latin typeface="Times New Roman" panose="02020603050405020304" pitchFamily="18" charset="0"/>
            </a:endParaRPr>
          </a:p>
          <a:p>
            <a:pPr algn="ctr" eaLnBrk="1" hangingPunct="1">
              <a:spcBef>
                <a:spcPct val="0"/>
              </a:spcBef>
              <a:buClrTx/>
              <a:buSzTx/>
              <a:buFontTx/>
              <a:buNone/>
            </a:pPr>
            <a:endParaRPr lang="en-US" altLang="zh-CN" sz="4400" b="1">
              <a:latin typeface="Times New Roman" panose="02020603050405020304" pitchFamily="18" charset="0"/>
            </a:endParaRPr>
          </a:p>
          <a:p>
            <a:pPr algn="ctr" eaLnBrk="1" hangingPunct="1">
              <a:spcBef>
                <a:spcPct val="0"/>
              </a:spcBef>
              <a:buClrTx/>
              <a:buSzTx/>
              <a:buFontTx/>
              <a:buNone/>
            </a:pPr>
            <a:r>
              <a:rPr lang="zh-CN" altLang="en-US" sz="4400" b="1">
                <a:solidFill>
                  <a:schemeClr val="tx2"/>
                </a:solidFill>
                <a:latin typeface="楷体_GB2312" pitchFamily="49" charset="-122"/>
                <a:ea typeface="楷体_GB2312" pitchFamily="49" charset="-122"/>
              </a:rPr>
              <a:t>第九章 关系系统及其查询优化</a:t>
            </a:r>
            <a:endParaRPr lang="zh-CN" altLang="en-US" sz="4400" b="1">
              <a:solidFill>
                <a:schemeClr val="tx2"/>
              </a:solidFill>
              <a:latin typeface="楷体_GB2312" pitchFamily="49" charset="-122"/>
              <a:ea typeface="楷体_GB2312" pitchFamily="49" charset="-122"/>
            </a:endParaRPr>
          </a:p>
        </p:txBody>
      </p:sp>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p:cNvSpPr>
          <p:nvPr>
            <p:ph type="title"/>
          </p:nvPr>
        </p:nvSpPr>
        <p:spPr/>
        <p:txBody>
          <a:bodyPr/>
          <a:lstStyle/>
          <a:p>
            <a:pPr eaLnBrk="1" hangingPunct="1"/>
            <a:r>
              <a:rPr lang="en-US" altLang="zh-CN"/>
              <a:t>1.3.1 </a:t>
            </a:r>
            <a:r>
              <a:rPr lang="zh-CN" altLang="en-US"/>
              <a:t>数据库系统的模式结构</a:t>
            </a:r>
            <a:endParaRPr lang="zh-CN" altLang="en-US" b="1">
              <a:solidFill>
                <a:schemeClr val="tx1"/>
              </a:solidFill>
            </a:endParaRPr>
          </a:p>
        </p:txBody>
      </p:sp>
      <p:sp>
        <p:nvSpPr>
          <p:cNvPr id="126979" name="Rectangle 3"/>
          <p:cNvSpPr>
            <a:spLocks noGrp="1"/>
          </p:cNvSpPr>
          <p:nvPr>
            <p:ph idx="1"/>
          </p:nvPr>
        </p:nvSpPr>
        <p:spPr/>
        <p:txBody>
          <a:bodyPr/>
          <a:lstStyle/>
          <a:p>
            <a:pPr algn="just" eaLnBrk="1" hangingPunct="1">
              <a:lnSpc>
                <a:spcPct val="140000"/>
              </a:lnSpc>
            </a:pPr>
            <a:r>
              <a:rPr lang="zh-CN" altLang="en-US"/>
              <a:t>数据库系统模式的概念</a:t>
            </a:r>
            <a:endParaRPr lang="zh-CN" altLang="en-US"/>
          </a:p>
          <a:p>
            <a:pPr algn="just" eaLnBrk="1" hangingPunct="1">
              <a:lnSpc>
                <a:spcPct val="140000"/>
              </a:lnSpc>
            </a:pPr>
            <a:r>
              <a:rPr lang="zh-CN" altLang="en-US"/>
              <a:t>数据库系统的三级模式结构</a:t>
            </a:r>
            <a:endParaRPr lang="zh-CN" altLang="en-US"/>
          </a:p>
          <a:p>
            <a:pPr algn="just" eaLnBrk="1" hangingPunct="1">
              <a:lnSpc>
                <a:spcPct val="140000"/>
              </a:lnSpc>
            </a:pPr>
            <a:r>
              <a:rPr lang="zh-CN" altLang="en-US"/>
              <a:t>数据库的二级映象功能与数据独立性</a:t>
            </a:r>
            <a:endParaRPr lang="zh-CN" altLang="en-US"/>
          </a:p>
          <a:p>
            <a:pPr algn="just" eaLnBrk="1" hangingPunct="1">
              <a:lnSpc>
                <a:spcPct val="140000"/>
              </a:lnSpc>
            </a:pPr>
            <a:r>
              <a:rPr lang="zh-CN" altLang="en-US">
                <a:solidFill>
                  <a:schemeClr val="hlink"/>
                </a:solidFill>
              </a:rPr>
              <a:t>小结</a:t>
            </a:r>
            <a:endParaRPr lang="zh-CN" altLang="en-US">
              <a:solidFill>
                <a:schemeClr val="hlink"/>
              </a:solidFill>
            </a:endParaRPr>
          </a:p>
          <a:p>
            <a:pPr eaLnBrk="1" hangingPunct="1">
              <a:lnSpc>
                <a:spcPct val="140000"/>
              </a:lnSpc>
            </a:pPr>
            <a:endParaRPr lang="en-US" altLang="zh-CN"/>
          </a:p>
        </p:txBody>
      </p:sp>
      <p:sp>
        <p:nvSpPr>
          <p:cNvPr id="12698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CD8AAB0E-80E3-4CC3-AB5E-CF1BB97A524E}"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p:txBody>
          <a:bodyPr/>
          <a:lstStyle/>
          <a:p>
            <a:pPr eaLnBrk="1" hangingPunct="1"/>
            <a:r>
              <a:rPr lang="zh-CN" altLang="en-US" sz="4000">
                <a:latin typeface="宋体" panose="02010600030101010101" pitchFamily="2" charset="-122"/>
              </a:rPr>
              <a:t>第九章</a:t>
            </a:r>
            <a:r>
              <a:rPr lang="zh-CN" altLang="en-US" sz="4000">
                <a:ea typeface="黑体" panose="02010609060101010101" pitchFamily="49" charset="-122"/>
              </a:rPr>
              <a:t>  </a:t>
            </a:r>
            <a:r>
              <a:rPr lang="zh-CN" altLang="en-US" sz="4000">
                <a:latin typeface="宋体" panose="02010600030101010101" pitchFamily="2" charset="-122"/>
              </a:rPr>
              <a:t>关系系统及其查询优化</a:t>
            </a:r>
            <a:endParaRPr lang="zh-CN" altLang="en-US">
              <a:ea typeface="黑体" panose="02010609060101010101" pitchFamily="49" charset="-122"/>
            </a:endParaRPr>
          </a:p>
        </p:txBody>
      </p:sp>
      <p:sp>
        <p:nvSpPr>
          <p:cNvPr id="10243" name="Rectangle 3"/>
          <p:cNvSpPr>
            <a:spLocks noGrp="1" noRot="1"/>
          </p:cNvSpPr>
          <p:nvPr>
            <p:ph idx="1"/>
          </p:nvPr>
        </p:nvSpPr>
        <p:spPr/>
        <p:txBody>
          <a:bodyPr/>
          <a:lstStyle/>
          <a:p>
            <a:pPr algn="just" eaLnBrk="1" hangingPunct="1">
              <a:lnSpc>
                <a:spcPct val="190000"/>
              </a:lnSpc>
              <a:buFont typeface="Wingdings" panose="05000000000000000000" pitchFamily="2" charset="2"/>
              <a:buNone/>
            </a:pPr>
            <a:r>
              <a:rPr lang="en-US" altLang="zh-CN">
                <a:solidFill>
                  <a:srgbClr val="3333FF"/>
                </a:solidFill>
              </a:rPr>
              <a:t>9.1 </a:t>
            </a:r>
            <a:r>
              <a:rPr lang="zh-CN" altLang="en-US">
                <a:solidFill>
                  <a:srgbClr val="3333FF"/>
                </a:solidFill>
              </a:rPr>
              <a:t>关系系统</a:t>
            </a:r>
            <a:endParaRPr lang="zh-CN" altLang="en-US">
              <a:solidFill>
                <a:srgbClr val="3333FF"/>
              </a:solidFill>
            </a:endParaRPr>
          </a:p>
          <a:p>
            <a:pPr algn="just" eaLnBrk="1" hangingPunct="1">
              <a:lnSpc>
                <a:spcPct val="190000"/>
              </a:lnSpc>
              <a:buFont typeface="Wingdings" panose="05000000000000000000" pitchFamily="2" charset="2"/>
              <a:buNone/>
            </a:pPr>
            <a:r>
              <a:rPr lang="en-US" altLang="zh-CN"/>
              <a:t>9.2 </a:t>
            </a:r>
            <a:r>
              <a:rPr lang="zh-CN" altLang="en-US"/>
              <a:t>关系系统的查询优化</a:t>
            </a:r>
            <a:endParaRPr lang="zh-CN" altLang="en-US"/>
          </a:p>
          <a:p>
            <a:pPr algn="just" eaLnBrk="1" hangingPunct="1">
              <a:lnSpc>
                <a:spcPct val="190000"/>
              </a:lnSpc>
              <a:buFont typeface="Wingdings" panose="05000000000000000000" pitchFamily="2" charset="2"/>
              <a:buNone/>
            </a:pPr>
            <a:r>
              <a:rPr lang="en-US" altLang="zh-CN"/>
              <a:t>9.3 </a:t>
            </a:r>
            <a:r>
              <a:rPr lang="zh-CN" altLang="en-US"/>
              <a:t>小结</a:t>
            </a:r>
            <a:endParaRPr lang="zh-CN" altLang="en-US"/>
          </a:p>
        </p:txBody>
      </p:sp>
      <p:sp>
        <p:nvSpPr>
          <p:cNvPr id="4" name="日期占位符 3"/>
          <p:cNvSpPr>
            <a:spLocks noGrp="1"/>
          </p:cNvSpPr>
          <p:nvPr>
            <p:ph type="dt" sz="quarter" idx="10"/>
          </p:nvPr>
        </p:nvSpPr>
        <p:spPr/>
        <p:txBody>
          <a:bodyPr/>
          <a:lstStyle/>
          <a:p>
            <a:pPr>
              <a:defRPr/>
            </a:pPr>
            <a:fld id="{24038DA0-99D9-4474-B604-92A85FCFAEA0}" type="datetime1">
              <a:rPr lang="zh-CN" altLang="en-US"/>
            </a:fld>
            <a:endParaRPr lang="en-US" altLang="zh-CN"/>
          </a:p>
        </p:txBody>
      </p:sp>
      <p:sp>
        <p:nvSpPr>
          <p:cNvPr id="102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a:lstStyle/>
          <a:p>
            <a:pPr eaLnBrk="1" hangingPunct="1"/>
            <a:r>
              <a:rPr lang="zh-CN" altLang="en-US"/>
              <a:t>关系系统</a:t>
            </a:r>
            <a:endParaRPr lang="zh-CN" altLang="en-US"/>
          </a:p>
        </p:txBody>
      </p:sp>
      <p:sp>
        <p:nvSpPr>
          <p:cNvPr id="11267" name="Rectangle 3"/>
          <p:cNvSpPr>
            <a:spLocks noGrp="1" noRot="1"/>
          </p:cNvSpPr>
          <p:nvPr>
            <p:ph idx="1"/>
          </p:nvPr>
        </p:nvSpPr>
        <p:spPr/>
        <p:txBody>
          <a:bodyPr/>
          <a:lstStyle/>
          <a:p>
            <a:pPr algn="just" eaLnBrk="1" hangingPunct="1">
              <a:lnSpc>
                <a:spcPct val="140000"/>
              </a:lnSpc>
            </a:pPr>
            <a:r>
              <a:rPr lang="zh-CN" altLang="en-US" sz="2400"/>
              <a:t>能够</a:t>
            </a:r>
            <a:r>
              <a:rPr lang="zh-CN" altLang="en-US" sz="2400">
                <a:solidFill>
                  <a:srgbClr val="4A11BB"/>
                </a:solidFill>
              </a:rPr>
              <a:t>在一定程度上</a:t>
            </a:r>
            <a:r>
              <a:rPr lang="zh-CN" altLang="en-US" sz="2400"/>
              <a:t>支持关系模型的数据库管理系统是关系系统。</a:t>
            </a:r>
            <a:endParaRPr lang="zh-CN" altLang="en-US" sz="2400"/>
          </a:p>
          <a:p>
            <a:pPr eaLnBrk="1" hangingPunct="1">
              <a:lnSpc>
                <a:spcPct val="140000"/>
              </a:lnSpc>
            </a:pPr>
            <a:r>
              <a:rPr lang="zh-CN" altLang="en-US" sz="2400"/>
              <a:t>由于关系模型中并非每一部分都是</a:t>
            </a:r>
            <a:r>
              <a:rPr lang="zh-CN" altLang="en-US" sz="2400">
                <a:solidFill>
                  <a:srgbClr val="4A11BB"/>
                </a:solidFill>
              </a:rPr>
              <a:t>同等</a:t>
            </a:r>
            <a:r>
              <a:rPr lang="zh-CN" altLang="en-US" sz="2400"/>
              <a:t>重要的</a:t>
            </a:r>
            <a:endParaRPr lang="zh-CN" altLang="en-US" sz="2400"/>
          </a:p>
          <a:p>
            <a:pPr eaLnBrk="1" hangingPunct="1">
              <a:lnSpc>
                <a:spcPct val="140000"/>
              </a:lnSpc>
            </a:pPr>
            <a:r>
              <a:rPr lang="zh-CN" altLang="en-US" sz="2400"/>
              <a:t>并不苛求一个实际的关系系统必须</a:t>
            </a:r>
            <a:r>
              <a:rPr lang="zh-CN" altLang="en-US" sz="2400">
                <a:solidFill>
                  <a:srgbClr val="4A11BB"/>
                </a:solidFill>
              </a:rPr>
              <a:t>完全</a:t>
            </a:r>
            <a:r>
              <a:rPr lang="zh-CN" altLang="en-US" sz="2400"/>
              <a:t>支持关系模型</a:t>
            </a:r>
            <a:r>
              <a:rPr lang="zh-CN" altLang="en-US" sz="3200"/>
              <a:t>。 </a:t>
            </a:r>
            <a:endParaRPr lang="zh-CN" altLang="en-US" sz="3200"/>
          </a:p>
        </p:txBody>
      </p:sp>
      <p:sp>
        <p:nvSpPr>
          <p:cNvPr id="4" name="日期占位符 3"/>
          <p:cNvSpPr>
            <a:spLocks noGrp="1"/>
          </p:cNvSpPr>
          <p:nvPr>
            <p:ph type="dt" sz="quarter" idx="10"/>
          </p:nvPr>
        </p:nvSpPr>
        <p:spPr/>
        <p:txBody>
          <a:bodyPr/>
          <a:lstStyle/>
          <a:p>
            <a:pPr>
              <a:defRPr/>
            </a:pPr>
            <a:fld id="{A1FC60E8-487B-4AC5-AEA1-56F9C1C0B53F}" type="datetime1">
              <a:rPr lang="zh-CN" altLang="en-US"/>
            </a:fld>
            <a:endParaRPr lang="en-US" altLang="zh-CN"/>
          </a:p>
        </p:txBody>
      </p:sp>
      <p:sp>
        <p:nvSpPr>
          <p:cNvPr id="11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p:cNvSpPr>
          <p:nvPr>
            <p:ph type="title"/>
          </p:nvPr>
        </p:nvSpPr>
        <p:spPr/>
        <p:txBody>
          <a:bodyPr/>
          <a:lstStyle/>
          <a:p>
            <a:pPr eaLnBrk="1" hangingPunct="1"/>
            <a:r>
              <a:rPr lang="zh-CN" altLang="en-US"/>
              <a:t>关系系统与关系模型</a:t>
            </a:r>
            <a:endParaRPr lang="zh-CN" altLang="en-US"/>
          </a:p>
        </p:txBody>
      </p:sp>
      <p:sp>
        <p:nvSpPr>
          <p:cNvPr id="12291" name="Rectangle 3"/>
          <p:cNvSpPr>
            <a:spLocks noGrp="1" noRot="1"/>
          </p:cNvSpPr>
          <p:nvPr>
            <p:ph idx="1"/>
          </p:nvPr>
        </p:nvSpPr>
        <p:spPr>
          <a:xfrm>
            <a:off x="611188" y="2060575"/>
            <a:ext cx="7772400" cy="4114800"/>
          </a:xfrm>
        </p:spPr>
        <p:txBody>
          <a:bodyPr/>
          <a:lstStyle/>
          <a:p>
            <a:pPr eaLnBrk="1" hangingPunct="1">
              <a:lnSpc>
                <a:spcPct val="120000"/>
              </a:lnSpc>
            </a:pPr>
            <a:r>
              <a:rPr lang="zh-CN" altLang="en-US" sz="2800"/>
              <a:t>关系数据结构</a:t>
            </a:r>
            <a:endParaRPr lang="zh-CN" altLang="en-US" sz="2800"/>
          </a:p>
          <a:p>
            <a:pPr lvl="1" eaLnBrk="1" hangingPunct="1">
              <a:lnSpc>
                <a:spcPct val="120000"/>
              </a:lnSpc>
            </a:pPr>
            <a:r>
              <a:rPr lang="zh-CN" altLang="en-US"/>
              <a:t>域及域上定义的关系</a:t>
            </a:r>
            <a:endParaRPr lang="zh-CN" altLang="en-US"/>
          </a:p>
          <a:p>
            <a:pPr eaLnBrk="1" hangingPunct="1">
              <a:lnSpc>
                <a:spcPct val="120000"/>
              </a:lnSpc>
            </a:pPr>
            <a:r>
              <a:rPr lang="zh-CN" altLang="en-US" sz="2800"/>
              <a:t>关系操作</a:t>
            </a:r>
            <a:endParaRPr lang="zh-CN" altLang="en-US" sz="2800"/>
          </a:p>
          <a:p>
            <a:pPr lvl="1" eaLnBrk="1" hangingPunct="1">
              <a:lnSpc>
                <a:spcPct val="120000"/>
              </a:lnSpc>
            </a:pPr>
            <a:r>
              <a:rPr lang="zh-CN" altLang="en-US"/>
              <a:t>并、交、差、广义笛卡尔积、选择、投影、连接、除等 </a:t>
            </a:r>
            <a:endParaRPr lang="zh-CN" altLang="en-US"/>
          </a:p>
          <a:p>
            <a:pPr eaLnBrk="1" hangingPunct="1">
              <a:lnSpc>
                <a:spcPct val="120000"/>
              </a:lnSpc>
            </a:pPr>
            <a:r>
              <a:rPr lang="zh-CN" altLang="en-US" sz="2800"/>
              <a:t>关系完整性</a:t>
            </a:r>
            <a:endParaRPr lang="zh-CN" altLang="en-US" sz="2800"/>
          </a:p>
          <a:p>
            <a:pPr lvl="1" eaLnBrk="1" hangingPunct="1">
              <a:lnSpc>
                <a:spcPct val="120000"/>
              </a:lnSpc>
            </a:pPr>
            <a:r>
              <a:rPr lang="zh-CN" altLang="en-US"/>
              <a:t>实体完整性、参照完整性、用户自己定义的完整性</a:t>
            </a:r>
            <a:endParaRPr lang="zh-CN" altLang="en-US"/>
          </a:p>
          <a:p>
            <a:pPr eaLnBrk="1" hangingPunct="1">
              <a:lnSpc>
                <a:spcPct val="110000"/>
              </a:lnSpc>
            </a:pPr>
            <a:endParaRPr lang="en-US" altLang="zh-CN"/>
          </a:p>
        </p:txBody>
      </p:sp>
      <p:sp>
        <p:nvSpPr>
          <p:cNvPr id="4" name="日期占位符 3"/>
          <p:cNvSpPr>
            <a:spLocks noGrp="1"/>
          </p:cNvSpPr>
          <p:nvPr>
            <p:ph type="dt" sz="quarter" idx="10"/>
          </p:nvPr>
        </p:nvSpPr>
        <p:spPr/>
        <p:txBody>
          <a:bodyPr/>
          <a:lstStyle/>
          <a:p>
            <a:pPr>
              <a:defRPr/>
            </a:pPr>
            <a:fld id="{6417543C-9E53-41A1-9E2C-9E1C65C13068}" type="datetime1">
              <a:rPr lang="zh-CN" altLang="en-US"/>
            </a:fld>
            <a:endParaRPr lang="en-US" altLang="zh-CN"/>
          </a:p>
        </p:txBody>
      </p:sp>
      <p:sp>
        <p:nvSpPr>
          <p:cNvPr id="12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p:txBody>
          <a:bodyPr/>
          <a:lstStyle/>
          <a:p>
            <a:pPr eaLnBrk="1" hangingPunct="1"/>
            <a:r>
              <a:rPr lang="zh-CN" altLang="en-US"/>
              <a:t>关系系统的定义 </a:t>
            </a:r>
            <a:endParaRPr lang="zh-CN" altLang="en-US"/>
          </a:p>
        </p:txBody>
      </p:sp>
      <p:sp>
        <p:nvSpPr>
          <p:cNvPr id="13315" name="Rectangle 3"/>
          <p:cNvSpPr>
            <a:spLocks noGrp="1" noRot="1"/>
          </p:cNvSpPr>
          <p:nvPr>
            <p:ph idx="1"/>
          </p:nvPr>
        </p:nvSpPr>
        <p:spPr>
          <a:xfrm>
            <a:off x="609600" y="2205038"/>
            <a:ext cx="8153400" cy="4103687"/>
          </a:xfrm>
        </p:spPr>
        <p:txBody>
          <a:bodyPr/>
          <a:lstStyle/>
          <a:p>
            <a:pPr algn="just" eaLnBrk="1" hangingPunct="1">
              <a:lnSpc>
                <a:spcPct val="80000"/>
              </a:lnSpc>
              <a:buFont typeface="Wingdings" panose="05000000000000000000" pitchFamily="2" charset="2"/>
              <a:buNone/>
            </a:pPr>
            <a:r>
              <a:rPr lang="en-US" altLang="zh-CN" sz="2800" dirty="0"/>
              <a:t>	</a:t>
            </a:r>
            <a:r>
              <a:rPr lang="zh-CN" altLang="en-US" sz="2800" dirty="0"/>
              <a:t>一个数据库管理系统可定义为关系系统，当且仅当它至少支持：</a:t>
            </a:r>
            <a:endParaRPr lang="zh-CN" altLang="en-US" sz="3600" dirty="0"/>
          </a:p>
          <a:p>
            <a:pPr lvl="1" algn="just" eaLnBrk="1" hangingPunct="1">
              <a:lnSpc>
                <a:spcPct val="140000"/>
              </a:lnSpc>
              <a:spcBef>
                <a:spcPct val="50000"/>
              </a:spcBef>
              <a:spcAft>
                <a:spcPct val="40000"/>
              </a:spcAft>
              <a:buFont typeface="Wingdings" panose="05000000000000000000" pitchFamily="2" charset="2"/>
              <a:buNone/>
            </a:pPr>
            <a:r>
              <a:rPr lang="en-US" altLang="zh-CN" dirty="0"/>
              <a:t>1. </a:t>
            </a:r>
            <a:r>
              <a:rPr lang="zh-CN" altLang="en-US" dirty="0"/>
              <a:t>关系数据库（即关系数据结构）</a:t>
            </a:r>
            <a:endParaRPr lang="zh-CN" altLang="en-US" dirty="0"/>
          </a:p>
          <a:p>
            <a:pPr lvl="1" algn="just" eaLnBrk="1" hangingPunct="1">
              <a:lnSpc>
                <a:spcPct val="80000"/>
              </a:lnSpc>
              <a:spcBef>
                <a:spcPct val="50000"/>
              </a:spcBef>
              <a:spcAft>
                <a:spcPct val="40000"/>
              </a:spcAft>
              <a:buFont typeface="Wingdings" panose="05000000000000000000" pitchFamily="2" charset="2"/>
              <a:buNone/>
            </a:pPr>
            <a:r>
              <a:rPr lang="zh-CN" altLang="en-US" dirty="0"/>
              <a:t>   系统中只有表这种结构</a:t>
            </a:r>
            <a:endParaRPr lang="zh-CN" altLang="en-US" dirty="0"/>
          </a:p>
          <a:p>
            <a:pPr lvl="1" eaLnBrk="1" hangingPunct="1">
              <a:lnSpc>
                <a:spcPct val="140000"/>
              </a:lnSpc>
              <a:buFont typeface="Wingdings" panose="05000000000000000000" pitchFamily="2" charset="2"/>
              <a:buNone/>
            </a:pPr>
            <a:r>
              <a:rPr lang="en-US" altLang="zh-CN" dirty="0"/>
              <a:t>2. </a:t>
            </a:r>
            <a:r>
              <a:rPr lang="zh-CN" altLang="en-US" dirty="0"/>
              <a:t>支持选择、投影和（自然）连接运算</a:t>
            </a:r>
            <a:endParaRPr lang="zh-CN" altLang="en-US" dirty="0"/>
          </a:p>
          <a:p>
            <a:pPr lvl="1" eaLnBrk="1" hangingPunct="1">
              <a:lnSpc>
                <a:spcPct val="140000"/>
              </a:lnSpc>
              <a:buFont typeface="Wingdings" panose="05000000000000000000" pitchFamily="2" charset="2"/>
              <a:buNone/>
            </a:pPr>
            <a:r>
              <a:rPr lang="zh-CN" altLang="en-US" dirty="0"/>
              <a:t>   对这些运算不要求用户定义任何物理存取路径</a:t>
            </a:r>
            <a:endParaRPr lang="zh-CN" altLang="en-US" dirty="0"/>
          </a:p>
          <a:p>
            <a:pPr lvl="1" eaLnBrk="1" hangingPunct="1">
              <a:lnSpc>
                <a:spcPct val="140000"/>
              </a:lnSpc>
              <a:buFont typeface="Wingdings" panose="05000000000000000000" pitchFamily="2" charset="2"/>
              <a:buNone/>
            </a:pPr>
            <a:r>
              <a:rPr lang="zh-CN" altLang="en-US" dirty="0"/>
              <a:t>对关系系统的</a:t>
            </a:r>
            <a:r>
              <a:rPr lang="zh-CN" altLang="en-US" dirty="0">
                <a:solidFill>
                  <a:srgbClr val="4A11BB"/>
                </a:solidFill>
              </a:rPr>
              <a:t>最低</a:t>
            </a:r>
            <a:r>
              <a:rPr lang="zh-CN" altLang="en-US" dirty="0"/>
              <a:t>要求</a:t>
            </a:r>
            <a:endParaRPr lang="zh-CN" altLang="en-US" dirty="0"/>
          </a:p>
        </p:txBody>
      </p:sp>
      <p:sp>
        <p:nvSpPr>
          <p:cNvPr id="4" name="日期占位符 3"/>
          <p:cNvSpPr>
            <a:spLocks noGrp="1"/>
          </p:cNvSpPr>
          <p:nvPr>
            <p:ph type="dt" sz="quarter" idx="10"/>
          </p:nvPr>
        </p:nvSpPr>
        <p:spPr/>
        <p:txBody>
          <a:bodyPr/>
          <a:lstStyle/>
          <a:p>
            <a:pPr>
              <a:defRPr/>
            </a:pPr>
            <a:fld id="{737C3D65-2E95-423E-90ED-15266FD01B19}" type="datetime1">
              <a:rPr lang="zh-CN" altLang="en-US"/>
            </a:fld>
            <a:endParaRPr lang="en-US" altLang="zh-CN"/>
          </a:p>
        </p:txBody>
      </p:sp>
      <p:sp>
        <p:nvSpPr>
          <p:cNvPr id="133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p:txBody>
          <a:bodyPr/>
          <a:lstStyle/>
          <a:p>
            <a:pPr eaLnBrk="1" hangingPunct="1"/>
            <a:r>
              <a:rPr lang="zh-CN" altLang="en-US"/>
              <a:t>关系系统的定义 </a:t>
            </a:r>
            <a:endParaRPr lang="zh-CN" altLang="en-US"/>
          </a:p>
        </p:txBody>
      </p:sp>
      <p:sp>
        <p:nvSpPr>
          <p:cNvPr id="14339" name="Rectangle 3"/>
          <p:cNvSpPr>
            <a:spLocks noGrp="1" noRot="1"/>
          </p:cNvSpPr>
          <p:nvPr>
            <p:ph idx="1"/>
          </p:nvPr>
        </p:nvSpPr>
        <p:spPr>
          <a:xfrm>
            <a:off x="914400" y="1989138"/>
            <a:ext cx="7772400" cy="4248150"/>
          </a:xfrm>
        </p:spPr>
        <p:txBody>
          <a:bodyPr/>
          <a:lstStyle/>
          <a:p>
            <a:pPr algn="just" eaLnBrk="1" hangingPunct="1">
              <a:lnSpc>
                <a:spcPct val="150000"/>
              </a:lnSpc>
              <a:buFont typeface="宋体" panose="02010600030101010101" pitchFamily="2" charset="-122"/>
              <a:buChar char="●"/>
            </a:pPr>
            <a:r>
              <a:rPr lang="zh-CN" altLang="en-US" sz="2000"/>
              <a:t>不支持关系数据结构的系统显然不能称为关系系统</a:t>
            </a:r>
            <a:endParaRPr lang="zh-CN" altLang="en-US" sz="2000"/>
          </a:p>
          <a:p>
            <a:pPr algn="just" eaLnBrk="1" hangingPunct="1">
              <a:lnSpc>
                <a:spcPct val="150000"/>
              </a:lnSpc>
              <a:buFont typeface="宋体" panose="02010600030101010101" pitchFamily="2" charset="-122"/>
              <a:buChar char="●"/>
            </a:pPr>
            <a:r>
              <a:rPr lang="zh-CN" altLang="en-US" sz="2000"/>
              <a:t>仅支持关系数据结构，但没有选择、投影和连接运算功能的系统仍不能算作关系系统。</a:t>
            </a:r>
            <a:endParaRPr lang="zh-CN" altLang="en-US" sz="2000"/>
          </a:p>
          <a:p>
            <a:pPr lvl="1" eaLnBrk="1" hangingPunct="1">
              <a:lnSpc>
                <a:spcPct val="150000"/>
              </a:lnSpc>
            </a:pPr>
            <a:r>
              <a:rPr lang="zh-CN" altLang="en-US" sz="1800"/>
              <a:t>原因：不能提高用户的生产率</a:t>
            </a:r>
            <a:endParaRPr lang="zh-CN" altLang="en-US" sz="1800"/>
          </a:p>
          <a:p>
            <a:pPr eaLnBrk="1" hangingPunct="1">
              <a:lnSpc>
                <a:spcPct val="150000"/>
              </a:lnSpc>
            </a:pPr>
            <a:r>
              <a:rPr lang="zh-CN" altLang="en-US" sz="2000"/>
              <a:t>支持选择、投影和连接运算，但要求定义物理存取路径，这种系统也不能算作真正的关系系统</a:t>
            </a:r>
            <a:endParaRPr lang="zh-CN" altLang="en-US" sz="2000"/>
          </a:p>
          <a:p>
            <a:pPr lvl="1" eaLnBrk="1" hangingPunct="1">
              <a:lnSpc>
                <a:spcPct val="150000"/>
              </a:lnSpc>
              <a:spcAft>
                <a:spcPct val="10000"/>
              </a:spcAft>
            </a:pPr>
            <a:r>
              <a:rPr lang="zh-CN" altLang="en-US" sz="1800"/>
              <a:t>原因：就降低或丧失了数据的物理独立性</a:t>
            </a:r>
            <a:endParaRPr lang="zh-CN" altLang="en-US" sz="1800"/>
          </a:p>
          <a:p>
            <a:pPr eaLnBrk="1" hangingPunct="1">
              <a:lnSpc>
                <a:spcPct val="150000"/>
              </a:lnSpc>
              <a:spcAft>
                <a:spcPct val="10000"/>
              </a:spcAft>
            </a:pPr>
            <a:r>
              <a:rPr lang="zh-CN" altLang="en-US" sz="2000"/>
              <a:t>选择、投影、连接运算是最有用的运算</a:t>
            </a:r>
            <a:endParaRPr lang="zh-CN" altLang="en-US" sz="2000"/>
          </a:p>
        </p:txBody>
      </p:sp>
      <p:sp>
        <p:nvSpPr>
          <p:cNvPr id="4" name="日期占位符 3"/>
          <p:cNvSpPr>
            <a:spLocks noGrp="1"/>
          </p:cNvSpPr>
          <p:nvPr>
            <p:ph type="dt" sz="quarter" idx="10"/>
          </p:nvPr>
        </p:nvSpPr>
        <p:spPr/>
        <p:txBody>
          <a:bodyPr/>
          <a:lstStyle/>
          <a:p>
            <a:pPr>
              <a:defRPr/>
            </a:pPr>
            <a:fld id="{8DC8559B-D6B4-40CE-A3C6-CA23C3F0990D}" type="datetime1">
              <a:rPr lang="zh-CN" altLang="en-US"/>
            </a:fld>
            <a:endParaRPr lang="en-US" altLang="zh-CN"/>
          </a:p>
        </p:txBody>
      </p:sp>
      <p:sp>
        <p:nvSpPr>
          <p:cNvPr id="143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p:txBody>
          <a:bodyPr/>
          <a:lstStyle/>
          <a:p>
            <a:pPr eaLnBrk="1" hangingPunct="1"/>
            <a:r>
              <a:rPr lang="en-US" altLang="zh-CN"/>
              <a:t>9.1.2 </a:t>
            </a:r>
            <a:r>
              <a:rPr lang="zh-CN" altLang="en-US"/>
              <a:t>关系系统的分类 </a:t>
            </a:r>
            <a:endParaRPr lang="zh-CN" altLang="en-US"/>
          </a:p>
        </p:txBody>
      </p:sp>
      <p:sp>
        <p:nvSpPr>
          <p:cNvPr id="15363" name="Rectangle 3"/>
          <p:cNvSpPr>
            <a:spLocks noGrp="1" noRot="1"/>
          </p:cNvSpPr>
          <p:nvPr>
            <p:ph idx="1"/>
          </p:nvPr>
        </p:nvSpPr>
        <p:spPr>
          <a:xfrm>
            <a:off x="611188" y="2133600"/>
            <a:ext cx="7772400" cy="4103688"/>
          </a:xfrm>
        </p:spPr>
        <p:txBody>
          <a:bodyPr/>
          <a:lstStyle/>
          <a:p>
            <a:pPr eaLnBrk="1" hangingPunct="1">
              <a:lnSpc>
                <a:spcPct val="110000"/>
              </a:lnSpc>
            </a:pPr>
            <a:r>
              <a:rPr lang="zh-CN" altLang="en-US" sz="2000">
                <a:latin typeface="宋体" panose="02010600030101010101" pitchFamily="2" charset="-122"/>
              </a:rPr>
              <a:t>分类依据：支持关系模型的程度</a:t>
            </a:r>
            <a:endParaRPr lang="zh-CN" altLang="en-US" sz="2000">
              <a:latin typeface="宋体" panose="02010600030101010101" pitchFamily="2" charset="-122"/>
            </a:endParaRPr>
          </a:p>
          <a:p>
            <a:pPr eaLnBrk="1" hangingPunct="1">
              <a:lnSpc>
                <a:spcPct val="110000"/>
              </a:lnSpc>
            </a:pPr>
            <a:r>
              <a:rPr lang="zh-CN" altLang="en-US" sz="2000">
                <a:latin typeface="宋体" panose="02010600030101010101" pitchFamily="2" charset="-122"/>
              </a:rPr>
              <a:t>分类</a:t>
            </a:r>
            <a:endParaRPr lang="zh-CN" altLang="en-US" sz="2000">
              <a:latin typeface="宋体" panose="02010600030101010101" pitchFamily="2" charset="-122"/>
            </a:endParaRPr>
          </a:p>
          <a:p>
            <a:pPr eaLnBrk="1" hangingPunct="1">
              <a:lnSpc>
                <a:spcPct val="110000"/>
              </a:lnSpc>
              <a:buFont typeface="Wingdings" panose="05000000000000000000" pitchFamily="2" charset="2"/>
              <a:buNone/>
            </a:pPr>
            <a:r>
              <a:rPr lang="zh-CN" altLang="en-US" sz="2000">
                <a:latin typeface="宋体" panose="02010600030101010101" pitchFamily="2" charset="-122"/>
              </a:rPr>
              <a:t>⒈ 表式系统：支持关系数据结构</a:t>
            </a:r>
            <a:r>
              <a:rPr lang="en-US" altLang="zh-CN" sz="2000">
                <a:latin typeface="宋体" panose="02010600030101010101" pitchFamily="2" charset="-122"/>
              </a:rPr>
              <a:t>(</a:t>
            </a:r>
            <a:r>
              <a:rPr lang="zh-CN" altLang="en-US" sz="2000">
                <a:latin typeface="宋体" panose="02010600030101010101" pitchFamily="2" charset="-122"/>
              </a:rPr>
              <a:t>即表</a:t>
            </a:r>
            <a:r>
              <a:rPr lang="en-US" altLang="zh-CN" sz="2000">
                <a:latin typeface="宋体" panose="02010600030101010101" pitchFamily="2" charset="-122"/>
              </a:rPr>
              <a:t>)</a:t>
            </a:r>
            <a:endParaRPr lang="en-US" altLang="zh-CN" sz="2000">
              <a:latin typeface="宋体" panose="02010600030101010101" pitchFamily="2" charset="-122"/>
            </a:endParaRPr>
          </a:p>
          <a:p>
            <a:pPr eaLnBrk="1" hangingPunct="1">
              <a:lnSpc>
                <a:spcPct val="110000"/>
              </a:lnSpc>
              <a:buFont typeface="Wingdings" panose="05000000000000000000" pitchFamily="2" charset="2"/>
              <a:buNone/>
            </a:pPr>
            <a:r>
              <a:rPr lang="en-US" altLang="zh-CN" sz="2000">
                <a:latin typeface="宋体" panose="02010600030101010101" pitchFamily="2" charset="-122"/>
              </a:rPr>
              <a:t>⒉ (</a:t>
            </a:r>
            <a:r>
              <a:rPr lang="zh-CN" altLang="en-US" sz="2000">
                <a:latin typeface="宋体" panose="02010600030101010101" pitchFamily="2" charset="-122"/>
              </a:rPr>
              <a:t>最小</a:t>
            </a:r>
            <a:r>
              <a:rPr lang="en-US" altLang="zh-CN" sz="2000">
                <a:latin typeface="宋体" panose="02010600030101010101" pitchFamily="2" charset="-122"/>
              </a:rPr>
              <a:t>)</a:t>
            </a:r>
            <a:r>
              <a:rPr lang="zh-CN" altLang="en-US" sz="2000">
                <a:latin typeface="宋体" panose="02010600030101010101" pitchFamily="2" charset="-122"/>
              </a:rPr>
              <a:t>关系系统</a:t>
            </a:r>
            <a:endParaRPr lang="zh-CN" altLang="en-US" sz="2000">
              <a:latin typeface="宋体" panose="02010600030101010101" pitchFamily="2" charset="-122"/>
            </a:endParaRPr>
          </a:p>
          <a:p>
            <a:pPr eaLnBrk="1" hangingPunct="1">
              <a:lnSpc>
                <a:spcPct val="110000"/>
              </a:lnSpc>
              <a:buFont typeface="Wingdings" panose="05000000000000000000" pitchFamily="2" charset="2"/>
              <a:buNone/>
            </a:pPr>
            <a:r>
              <a:rPr lang="zh-CN" altLang="en-US" sz="2000">
                <a:latin typeface="宋体" panose="02010600030101010101" pitchFamily="2" charset="-122"/>
              </a:rPr>
              <a:t>       支持：关系数据结构         选择、投影、连接关系操作 </a:t>
            </a:r>
            <a:endParaRPr lang="zh-CN" altLang="en-US" sz="2000">
              <a:latin typeface="宋体" panose="02010600030101010101" pitchFamily="2" charset="-122"/>
            </a:endParaRPr>
          </a:p>
          <a:p>
            <a:pPr eaLnBrk="1" hangingPunct="1">
              <a:lnSpc>
                <a:spcPct val="110000"/>
              </a:lnSpc>
              <a:buFont typeface="Wingdings" panose="05000000000000000000" pitchFamily="2" charset="2"/>
              <a:buNone/>
            </a:pPr>
            <a:r>
              <a:rPr lang="zh-CN" altLang="en-US" sz="2000">
                <a:latin typeface="宋体" panose="02010600030101010101" pitchFamily="2" charset="-122"/>
              </a:rPr>
              <a:t>⒊ 关系完备的系统</a:t>
            </a:r>
            <a:endParaRPr lang="zh-CN" altLang="en-US" sz="2000">
              <a:latin typeface="宋体" panose="02010600030101010101" pitchFamily="2" charset="-122"/>
            </a:endParaRPr>
          </a:p>
          <a:p>
            <a:pPr eaLnBrk="1" hangingPunct="1">
              <a:lnSpc>
                <a:spcPct val="110000"/>
              </a:lnSpc>
              <a:buFont typeface="Wingdings" panose="05000000000000000000" pitchFamily="2" charset="2"/>
              <a:buNone/>
            </a:pPr>
            <a:r>
              <a:rPr lang="zh-CN" altLang="en-US" sz="2000">
                <a:latin typeface="宋体" panose="02010600030101010101" pitchFamily="2" charset="-122"/>
              </a:rPr>
              <a:t>       支持：关系数据结构         所有的关系代数操作</a:t>
            </a:r>
            <a:endParaRPr lang="zh-CN" altLang="en-US" sz="2000">
              <a:latin typeface="宋体" panose="02010600030101010101" pitchFamily="2" charset="-122"/>
            </a:endParaRPr>
          </a:p>
          <a:p>
            <a:pPr eaLnBrk="1" hangingPunct="1">
              <a:lnSpc>
                <a:spcPct val="110000"/>
              </a:lnSpc>
              <a:buFont typeface="Wingdings" panose="05000000000000000000" pitchFamily="2" charset="2"/>
              <a:buNone/>
            </a:pPr>
            <a:r>
              <a:rPr lang="zh-CN" altLang="en-US" sz="2000">
                <a:latin typeface="宋体" panose="02010600030101010101" pitchFamily="2" charset="-122"/>
              </a:rPr>
              <a:t>⒋ 全关系系统</a:t>
            </a:r>
            <a:endParaRPr lang="zh-CN" altLang="en-US" sz="2000">
              <a:latin typeface="宋体" panose="02010600030101010101" pitchFamily="2" charset="-122"/>
            </a:endParaRPr>
          </a:p>
          <a:p>
            <a:pPr eaLnBrk="1" hangingPunct="1">
              <a:lnSpc>
                <a:spcPct val="110000"/>
              </a:lnSpc>
              <a:buFont typeface="Wingdings" panose="05000000000000000000" pitchFamily="2" charset="2"/>
              <a:buNone/>
            </a:pPr>
            <a:r>
              <a:rPr lang="zh-CN" altLang="en-US" sz="2000">
                <a:latin typeface="宋体" panose="02010600030101010101" pitchFamily="2" charset="-122"/>
              </a:rPr>
              <a:t>       支持：关系模型的所有特征   数据结构中域的概念</a:t>
            </a:r>
            <a:endParaRPr lang="zh-CN" altLang="en-US" sz="2000">
              <a:latin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388E5483-83BB-4B32-BBE7-8D958806B35C}" type="datetime1">
              <a:rPr lang="zh-CN" altLang="en-US"/>
            </a:fld>
            <a:endParaRPr lang="en-US" altLang="zh-CN"/>
          </a:p>
        </p:txBody>
      </p:sp>
      <p:sp>
        <p:nvSpPr>
          <p:cNvPr id="15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p:cNvSpPr>
          <p:nvPr>
            <p:ph type="title"/>
          </p:nvPr>
        </p:nvSpPr>
        <p:spPr/>
        <p:txBody>
          <a:bodyPr/>
          <a:lstStyle/>
          <a:p>
            <a:pPr eaLnBrk="1" hangingPunct="1"/>
            <a:r>
              <a:rPr lang="zh-CN" altLang="en-US"/>
              <a:t>关系系统的分类 （续）</a:t>
            </a:r>
            <a:endParaRPr lang="zh-CN" altLang="en-US"/>
          </a:p>
        </p:txBody>
      </p:sp>
      <p:sp>
        <p:nvSpPr>
          <p:cNvPr id="66" name="日期占位符 3"/>
          <p:cNvSpPr>
            <a:spLocks noGrp="1"/>
          </p:cNvSpPr>
          <p:nvPr>
            <p:ph type="dt" sz="quarter" idx="10"/>
          </p:nvPr>
        </p:nvSpPr>
        <p:spPr/>
        <p:txBody>
          <a:bodyPr/>
          <a:lstStyle/>
          <a:p>
            <a:pPr>
              <a:defRPr/>
            </a:pPr>
            <a:fld id="{7DFF1869-57D0-4296-8D44-D68897E8479E}" type="datetime1">
              <a:rPr lang="zh-CN" altLang="en-US"/>
            </a:fld>
            <a:endParaRPr lang="en-US" altLang="zh-CN"/>
          </a:p>
        </p:txBody>
      </p:sp>
      <p:sp>
        <p:nvSpPr>
          <p:cNvPr id="1638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grpSp>
        <p:nvGrpSpPr>
          <p:cNvPr id="16389" name="Group 3"/>
          <p:cNvGrpSpPr/>
          <p:nvPr/>
        </p:nvGrpSpPr>
        <p:grpSpPr bwMode="auto">
          <a:xfrm>
            <a:off x="611188" y="2205038"/>
            <a:ext cx="7696200" cy="3276600"/>
            <a:chOff x="-3" y="-3"/>
            <a:chExt cx="4548" cy="2712"/>
          </a:xfrm>
        </p:grpSpPr>
        <p:grpSp>
          <p:nvGrpSpPr>
            <p:cNvPr id="16390" name="Group 4"/>
            <p:cNvGrpSpPr/>
            <p:nvPr/>
          </p:nvGrpSpPr>
          <p:grpSpPr bwMode="auto">
            <a:xfrm>
              <a:off x="0" y="0"/>
              <a:ext cx="4542" cy="2706"/>
              <a:chOff x="0" y="0"/>
              <a:chExt cx="4542" cy="2706"/>
            </a:xfrm>
          </p:grpSpPr>
          <p:grpSp>
            <p:nvGrpSpPr>
              <p:cNvPr id="16392" name="Group 5"/>
              <p:cNvGrpSpPr/>
              <p:nvPr/>
            </p:nvGrpSpPr>
            <p:grpSpPr bwMode="auto">
              <a:xfrm>
                <a:off x="0" y="0"/>
                <a:ext cx="1621" cy="499"/>
                <a:chOff x="0" y="0"/>
                <a:chExt cx="1621" cy="499"/>
              </a:xfrm>
            </p:grpSpPr>
            <p:sp>
              <p:nvSpPr>
                <p:cNvPr id="16450" name="Rectangle 6"/>
                <p:cNvSpPr>
                  <a:spLocks noChangeArrowheads="1"/>
                </p:cNvSpPr>
                <p:nvPr/>
              </p:nvSpPr>
              <p:spPr bwMode="auto">
                <a:xfrm>
                  <a:off x="43" y="0"/>
                  <a:ext cx="153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1000">
                      <a:latin typeface="Times New Roman" panose="02020603050405020304" pitchFamily="18" charset="0"/>
                    </a:rPr>
                    <a:t> </a:t>
                  </a:r>
                  <a:endParaRPr lang="en-US" altLang="zh-CN"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51" name="Rectangle 7"/>
                <p:cNvSpPr>
                  <a:spLocks noChangeArrowheads="1"/>
                </p:cNvSpPr>
                <p:nvPr/>
              </p:nvSpPr>
              <p:spPr bwMode="auto">
                <a:xfrm>
                  <a:off x="0" y="0"/>
                  <a:ext cx="162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393" name="Group 8"/>
              <p:cNvGrpSpPr/>
              <p:nvPr/>
            </p:nvGrpSpPr>
            <p:grpSpPr bwMode="auto">
              <a:xfrm>
                <a:off x="1621" y="0"/>
                <a:ext cx="1006" cy="499"/>
                <a:chOff x="1621" y="0"/>
                <a:chExt cx="1006" cy="499"/>
              </a:xfrm>
            </p:grpSpPr>
            <p:sp>
              <p:nvSpPr>
                <p:cNvPr id="16448" name="Rectangle 9"/>
                <p:cNvSpPr>
                  <a:spLocks noChangeArrowheads="1"/>
                </p:cNvSpPr>
                <p:nvPr/>
              </p:nvSpPr>
              <p:spPr bwMode="auto">
                <a:xfrm>
                  <a:off x="1664" y="0"/>
                  <a:ext cx="92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数据结构</a:t>
                  </a:r>
                  <a:endParaRPr lang="zh-CN" altLang="en-US"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49" name="Rectangle 10"/>
                <p:cNvSpPr>
                  <a:spLocks noChangeArrowheads="1"/>
                </p:cNvSpPr>
                <p:nvPr/>
              </p:nvSpPr>
              <p:spPr bwMode="auto">
                <a:xfrm>
                  <a:off x="1621" y="0"/>
                  <a:ext cx="100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394" name="Group 11"/>
              <p:cNvGrpSpPr/>
              <p:nvPr/>
            </p:nvGrpSpPr>
            <p:grpSpPr bwMode="auto">
              <a:xfrm>
                <a:off x="2627" y="0"/>
                <a:ext cx="1175" cy="499"/>
                <a:chOff x="2627" y="0"/>
                <a:chExt cx="1175" cy="499"/>
              </a:xfrm>
            </p:grpSpPr>
            <p:sp>
              <p:nvSpPr>
                <p:cNvPr id="16446" name="Rectangle 12"/>
                <p:cNvSpPr>
                  <a:spLocks noChangeArrowheads="1"/>
                </p:cNvSpPr>
                <p:nvPr/>
              </p:nvSpPr>
              <p:spPr bwMode="auto">
                <a:xfrm>
                  <a:off x="2670" y="0"/>
                  <a:ext cx="108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数据操作</a:t>
                  </a:r>
                  <a:endParaRPr lang="zh-CN" altLang="en-US"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47" name="Rectangle 13"/>
                <p:cNvSpPr>
                  <a:spLocks noChangeArrowheads="1"/>
                </p:cNvSpPr>
                <p:nvPr/>
              </p:nvSpPr>
              <p:spPr bwMode="auto">
                <a:xfrm>
                  <a:off x="2627" y="0"/>
                  <a:ext cx="117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395" name="Group 14"/>
              <p:cNvGrpSpPr/>
              <p:nvPr/>
            </p:nvGrpSpPr>
            <p:grpSpPr bwMode="auto">
              <a:xfrm>
                <a:off x="3802" y="0"/>
                <a:ext cx="740" cy="499"/>
                <a:chOff x="3802" y="0"/>
                <a:chExt cx="740" cy="499"/>
              </a:xfrm>
            </p:grpSpPr>
            <p:sp>
              <p:nvSpPr>
                <p:cNvPr id="16444" name="Rectangle 15"/>
                <p:cNvSpPr>
                  <a:spLocks noChangeArrowheads="1"/>
                </p:cNvSpPr>
                <p:nvPr/>
              </p:nvSpPr>
              <p:spPr bwMode="auto">
                <a:xfrm>
                  <a:off x="3845" y="0"/>
                  <a:ext cx="6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完整性</a:t>
                  </a:r>
                  <a:endParaRPr lang="zh-CN" altLang="en-US" sz="24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45" name="Rectangle 16"/>
                <p:cNvSpPr>
                  <a:spLocks noChangeArrowheads="1"/>
                </p:cNvSpPr>
                <p:nvPr/>
              </p:nvSpPr>
              <p:spPr bwMode="auto">
                <a:xfrm>
                  <a:off x="3802" y="0"/>
                  <a:ext cx="7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396" name="Group 17"/>
              <p:cNvGrpSpPr/>
              <p:nvPr/>
            </p:nvGrpSpPr>
            <p:grpSpPr bwMode="auto">
              <a:xfrm>
                <a:off x="0" y="499"/>
                <a:ext cx="1621" cy="499"/>
                <a:chOff x="0" y="499"/>
                <a:chExt cx="1621" cy="499"/>
              </a:xfrm>
            </p:grpSpPr>
            <p:sp>
              <p:nvSpPr>
                <p:cNvPr id="16442" name="Rectangle 18"/>
                <p:cNvSpPr>
                  <a:spLocks noChangeArrowheads="1"/>
                </p:cNvSpPr>
                <p:nvPr/>
              </p:nvSpPr>
              <p:spPr bwMode="auto">
                <a:xfrm>
                  <a:off x="43" y="499"/>
                  <a:ext cx="153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zh-CN" altLang="en-US" sz="2400" b="1">
                      <a:latin typeface="Times New Roman" panose="02020603050405020304" pitchFamily="18" charset="0"/>
                    </a:rPr>
                    <a:t>表式系统</a:t>
                  </a:r>
                  <a:endParaRPr lang="zh-CN" altLang="en-US"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43" name="Rectangle 19"/>
                <p:cNvSpPr>
                  <a:spLocks noChangeArrowheads="1"/>
                </p:cNvSpPr>
                <p:nvPr/>
              </p:nvSpPr>
              <p:spPr bwMode="auto">
                <a:xfrm>
                  <a:off x="0" y="499"/>
                  <a:ext cx="162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397" name="Group 20"/>
              <p:cNvGrpSpPr/>
              <p:nvPr/>
            </p:nvGrpSpPr>
            <p:grpSpPr bwMode="auto">
              <a:xfrm>
                <a:off x="1621" y="499"/>
                <a:ext cx="1006" cy="499"/>
                <a:chOff x="1621" y="499"/>
                <a:chExt cx="1006" cy="499"/>
              </a:xfrm>
            </p:grpSpPr>
            <p:sp>
              <p:nvSpPr>
                <p:cNvPr id="16440" name="Rectangle 21"/>
                <p:cNvSpPr>
                  <a:spLocks noChangeArrowheads="1"/>
                </p:cNvSpPr>
                <p:nvPr/>
              </p:nvSpPr>
              <p:spPr bwMode="auto">
                <a:xfrm>
                  <a:off x="1664" y="499"/>
                  <a:ext cx="92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3000" b="1">
                      <a:latin typeface="Times New Roman" panose="02020603050405020304" pitchFamily="18" charset="0"/>
                    </a:rPr>
                    <a:t>表</a:t>
                  </a:r>
                  <a:endParaRPr lang="zh-CN" altLang="en-US" sz="14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41" name="Rectangle 22"/>
                <p:cNvSpPr>
                  <a:spLocks noChangeArrowheads="1"/>
                </p:cNvSpPr>
                <p:nvPr/>
              </p:nvSpPr>
              <p:spPr bwMode="auto">
                <a:xfrm>
                  <a:off x="1621" y="499"/>
                  <a:ext cx="100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398" name="Group 23"/>
              <p:cNvGrpSpPr/>
              <p:nvPr/>
            </p:nvGrpSpPr>
            <p:grpSpPr bwMode="auto">
              <a:xfrm>
                <a:off x="2627" y="499"/>
                <a:ext cx="1175" cy="499"/>
                <a:chOff x="2627" y="499"/>
                <a:chExt cx="1175" cy="499"/>
              </a:xfrm>
            </p:grpSpPr>
            <p:sp>
              <p:nvSpPr>
                <p:cNvPr id="16438" name="Rectangle 24"/>
                <p:cNvSpPr>
                  <a:spLocks noChangeArrowheads="1"/>
                </p:cNvSpPr>
                <p:nvPr/>
              </p:nvSpPr>
              <p:spPr bwMode="auto">
                <a:xfrm>
                  <a:off x="2670" y="499"/>
                  <a:ext cx="108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000" b="1">
                      <a:latin typeface="Times New Roman" panose="02020603050405020304" pitchFamily="18" charset="0"/>
                      <a:sym typeface="Symbol" panose="05050102010706020507" pitchFamily="18" charset="2"/>
                    </a:rPr>
                    <a:t></a:t>
                  </a:r>
                  <a:endParaRPr lang="en-US" altLang="zh-CN" sz="3000" b="1">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39" name="Rectangle 25"/>
                <p:cNvSpPr>
                  <a:spLocks noChangeArrowheads="1"/>
                </p:cNvSpPr>
                <p:nvPr/>
              </p:nvSpPr>
              <p:spPr bwMode="auto">
                <a:xfrm>
                  <a:off x="2627" y="499"/>
                  <a:ext cx="117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399" name="Group 26"/>
              <p:cNvGrpSpPr/>
              <p:nvPr/>
            </p:nvGrpSpPr>
            <p:grpSpPr bwMode="auto">
              <a:xfrm>
                <a:off x="3802" y="499"/>
                <a:ext cx="740" cy="499"/>
                <a:chOff x="3802" y="499"/>
                <a:chExt cx="740" cy="499"/>
              </a:xfrm>
            </p:grpSpPr>
            <p:sp>
              <p:nvSpPr>
                <p:cNvPr id="16436" name="Rectangle 27"/>
                <p:cNvSpPr>
                  <a:spLocks noChangeArrowheads="1"/>
                </p:cNvSpPr>
                <p:nvPr/>
              </p:nvSpPr>
              <p:spPr bwMode="auto">
                <a:xfrm>
                  <a:off x="3845" y="499"/>
                  <a:ext cx="6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000" b="1">
                      <a:latin typeface="Times New Roman" panose="02020603050405020304" pitchFamily="18" charset="0"/>
                      <a:sym typeface="Symbol" panose="05050102010706020507" pitchFamily="18" charset="2"/>
                    </a:rPr>
                    <a:t></a:t>
                  </a:r>
                  <a:endParaRPr lang="en-US" altLang="zh-CN" sz="3000" b="1">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37" name="Rectangle 28"/>
                <p:cNvSpPr>
                  <a:spLocks noChangeArrowheads="1"/>
                </p:cNvSpPr>
                <p:nvPr/>
              </p:nvSpPr>
              <p:spPr bwMode="auto">
                <a:xfrm>
                  <a:off x="3802" y="499"/>
                  <a:ext cx="7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00" name="Group 29"/>
              <p:cNvGrpSpPr/>
              <p:nvPr/>
            </p:nvGrpSpPr>
            <p:grpSpPr bwMode="auto">
              <a:xfrm>
                <a:off x="0" y="998"/>
                <a:ext cx="1621" cy="710"/>
                <a:chOff x="0" y="998"/>
                <a:chExt cx="1621" cy="710"/>
              </a:xfrm>
            </p:grpSpPr>
            <p:sp>
              <p:nvSpPr>
                <p:cNvPr id="16434" name="Rectangle 30"/>
                <p:cNvSpPr>
                  <a:spLocks noChangeArrowheads="1"/>
                </p:cNvSpPr>
                <p:nvPr/>
              </p:nvSpPr>
              <p:spPr bwMode="auto">
                <a:xfrm>
                  <a:off x="43" y="998"/>
                  <a:ext cx="1535"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en-US" altLang="zh-CN" sz="2400" b="1">
                      <a:latin typeface="Times New Roman" panose="02020603050405020304" pitchFamily="18" charset="0"/>
                    </a:rPr>
                    <a:t>(</a:t>
                  </a:r>
                  <a:r>
                    <a:rPr lang="zh-CN" altLang="en-US" sz="2400" b="1">
                      <a:latin typeface="Times New Roman" panose="02020603050405020304" pitchFamily="18" charset="0"/>
                    </a:rPr>
                    <a:t>最小</a:t>
                  </a:r>
                  <a:r>
                    <a:rPr lang="en-US" altLang="zh-CN" sz="2400" b="1">
                      <a:latin typeface="Times New Roman" panose="02020603050405020304" pitchFamily="18" charset="0"/>
                    </a:rPr>
                    <a:t>)</a:t>
                  </a:r>
                  <a:r>
                    <a:rPr lang="zh-CN" altLang="en-US" sz="2400" b="1">
                      <a:latin typeface="Times New Roman" panose="02020603050405020304" pitchFamily="18" charset="0"/>
                    </a:rPr>
                    <a:t>关系系统</a:t>
                  </a:r>
                  <a:endParaRPr lang="zh-CN" altLang="en-US" sz="24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35" name="Rectangle 31"/>
                <p:cNvSpPr>
                  <a:spLocks noChangeArrowheads="1"/>
                </p:cNvSpPr>
                <p:nvPr/>
              </p:nvSpPr>
              <p:spPr bwMode="auto">
                <a:xfrm>
                  <a:off x="0" y="998"/>
                  <a:ext cx="1621"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01" name="Group 32"/>
              <p:cNvGrpSpPr/>
              <p:nvPr/>
            </p:nvGrpSpPr>
            <p:grpSpPr bwMode="auto">
              <a:xfrm>
                <a:off x="1621" y="998"/>
                <a:ext cx="1006" cy="710"/>
                <a:chOff x="1621" y="998"/>
                <a:chExt cx="1006" cy="710"/>
              </a:xfrm>
            </p:grpSpPr>
            <p:sp>
              <p:nvSpPr>
                <p:cNvPr id="16432" name="Rectangle 33"/>
                <p:cNvSpPr>
                  <a:spLocks noChangeArrowheads="1"/>
                </p:cNvSpPr>
                <p:nvPr/>
              </p:nvSpPr>
              <p:spPr bwMode="auto">
                <a:xfrm>
                  <a:off x="1664" y="998"/>
                  <a:ext cx="92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3000" b="1">
                      <a:latin typeface="Times New Roman" panose="02020603050405020304" pitchFamily="18" charset="0"/>
                    </a:rPr>
                    <a:t>表</a:t>
                  </a:r>
                  <a:endParaRPr lang="zh-CN" altLang="en-US" sz="14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33" name="Rectangle 34"/>
                <p:cNvSpPr>
                  <a:spLocks noChangeArrowheads="1"/>
                </p:cNvSpPr>
                <p:nvPr/>
              </p:nvSpPr>
              <p:spPr bwMode="auto">
                <a:xfrm>
                  <a:off x="1621" y="998"/>
                  <a:ext cx="1006"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02" name="Group 35"/>
              <p:cNvGrpSpPr/>
              <p:nvPr/>
            </p:nvGrpSpPr>
            <p:grpSpPr bwMode="auto">
              <a:xfrm>
                <a:off x="2627" y="998"/>
                <a:ext cx="1175" cy="710"/>
                <a:chOff x="2627" y="998"/>
                <a:chExt cx="1175" cy="710"/>
              </a:xfrm>
            </p:grpSpPr>
            <p:sp>
              <p:nvSpPr>
                <p:cNvPr id="16430" name="Rectangle 36"/>
                <p:cNvSpPr>
                  <a:spLocks noChangeArrowheads="1"/>
                </p:cNvSpPr>
                <p:nvPr/>
              </p:nvSpPr>
              <p:spPr bwMode="auto">
                <a:xfrm>
                  <a:off x="2670" y="998"/>
                  <a:ext cx="108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zh-CN" altLang="en-US" sz="2400" b="1">
                      <a:latin typeface="Times New Roman" panose="02020603050405020304" pitchFamily="18" charset="0"/>
                    </a:rPr>
                    <a:t>选择、投影、连接</a:t>
                  </a:r>
                  <a:endParaRPr lang="zh-CN" altLang="en-US" sz="2400" b="1">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31" name="Rectangle 37"/>
                <p:cNvSpPr>
                  <a:spLocks noChangeArrowheads="1"/>
                </p:cNvSpPr>
                <p:nvPr/>
              </p:nvSpPr>
              <p:spPr bwMode="auto">
                <a:xfrm>
                  <a:off x="2627" y="998"/>
                  <a:ext cx="1175"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03" name="Group 38"/>
              <p:cNvGrpSpPr/>
              <p:nvPr/>
            </p:nvGrpSpPr>
            <p:grpSpPr bwMode="auto">
              <a:xfrm>
                <a:off x="3802" y="998"/>
                <a:ext cx="740" cy="710"/>
                <a:chOff x="3802" y="998"/>
                <a:chExt cx="740" cy="710"/>
              </a:xfrm>
            </p:grpSpPr>
            <p:sp>
              <p:nvSpPr>
                <p:cNvPr id="16428" name="Rectangle 39"/>
                <p:cNvSpPr>
                  <a:spLocks noChangeArrowheads="1"/>
                </p:cNvSpPr>
                <p:nvPr/>
              </p:nvSpPr>
              <p:spPr bwMode="auto">
                <a:xfrm>
                  <a:off x="3845" y="998"/>
                  <a:ext cx="65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000" b="1">
                      <a:latin typeface="Times New Roman" panose="02020603050405020304" pitchFamily="18" charset="0"/>
                      <a:sym typeface="Symbol" panose="05050102010706020507" pitchFamily="18" charset="2"/>
                    </a:rPr>
                    <a:t></a:t>
                  </a:r>
                  <a:endParaRPr lang="en-US" altLang="zh-CN" sz="3000" b="1">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29" name="Rectangle 40"/>
                <p:cNvSpPr>
                  <a:spLocks noChangeArrowheads="1"/>
                </p:cNvSpPr>
                <p:nvPr/>
              </p:nvSpPr>
              <p:spPr bwMode="auto">
                <a:xfrm>
                  <a:off x="3802" y="998"/>
                  <a:ext cx="740" cy="71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04" name="Group 41"/>
              <p:cNvGrpSpPr/>
              <p:nvPr/>
            </p:nvGrpSpPr>
            <p:grpSpPr bwMode="auto">
              <a:xfrm>
                <a:off x="0" y="1708"/>
                <a:ext cx="1621" cy="499"/>
                <a:chOff x="0" y="1708"/>
                <a:chExt cx="1621" cy="499"/>
              </a:xfrm>
            </p:grpSpPr>
            <p:sp>
              <p:nvSpPr>
                <p:cNvPr id="16426" name="Rectangle 42"/>
                <p:cNvSpPr>
                  <a:spLocks noChangeArrowheads="1"/>
                </p:cNvSpPr>
                <p:nvPr/>
              </p:nvSpPr>
              <p:spPr bwMode="auto">
                <a:xfrm>
                  <a:off x="43" y="1708"/>
                  <a:ext cx="153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zh-CN" altLang="en-US" sz="2400" b="1">
                      <a:latin typeface="Times New Roman" panose="02020603050405020304" pitchFamily="18" charset="0"/>
                    </a:rPr>
                    <a:t>关系完备的系统</a:t>
                  </a:r>
                  <a:endParaRPr lang="zh-CN" altLang="en-US" sz="1000" b="1">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27" name="Rectangle 43"/>
                <p:cNvSpPr>
                  <a:spLocks noChangeArrowheads="1"/>
                </p:cNvSpPr>
                <p:nvPr/>
              </p:nvSpPr>
              <p:spPr bwMode="auto">
                <a:xfrm>
                  <a:off x="0" y="1708"/>
                  <a:ext cx="162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05" name="Group 44"/>
              <p:cNvGrpSpPr/>
              <p:nvPr/>
            </p:nvGrpSpPr>
            <p:grpSpPr bwMode="auto">
              <a:xfrm>
                <a:off x="1621" y="1708"/>
                <a:ext cx="1006" cy="499"/>
                <a:chOff x="1621" y="1708"/>
                <a:chExt cx="1006" cy="499"/>
              </a:xfrm>
            </p:grpSpPr>
            <p:sp>
              <p:nvSpPr>
                <p:cNvPr id="16424" name="Rectangle 45"/>
                <p:cNvSpPr>
                  <a:spLocks noChangeArrowheads="1"/>
                </p:cNvSpPr>
                <p:nvPr/>
              </p:nvSpPr>
              <p:spPr bwMode="auto">
                <a:xfrm>
                  <a:off x="1664" y="1708"/>
                  <a:ext cx="92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3000" b="1">
                      <a:latin typeface="Times New Roman" panose="02020603050405020304" pitchFamily="18" charset="0"/>
                    </a:rPr>
                    <a:t>表</a:t>
                  </a:r>
                  <a:endParaRPr lang="zh-CN" altLang="en-US" sz="1600" b="1">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25" name="Rectangle 46"/>
                <p:cNvSpPr>
                  <a:spLocks noChangeArrowheads="1"/>
                </p:cNvSpPr>
                <p:nvPr/>
              </p:nvSpPr>
              <p:spPr bwMode="auto">
                <a:xfrm>
                  <a:off x="1621" y="1708"/>
                  <a:ext cx="100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06" name="Group 47"/>
              <p:cNvGrpSpPr/>
              <p:nvPr/>
            </p:nvGrpSpPr>
            <p:grpSpPr bwMode="auto">
              <a:xfrm>
                <a:off x="2627" y="1708"/>
                <a:ext cx="1175" cy="499"/>
                <a:chOff x="2627" y="1708"/>
                <a:chExt cx="1175" cy="499"/>
              </a:xfrm>
            </p:grpSpPr>
            <p:sp>
              <p:nvSpPr>
                <p:cNvPr id="16422" name="Rectangle 48"/>
                <p:cNvSpPr>
                  <a:spLocks noChangeArrowheads="1"/>
                </p:cNvSpPr>
                <p:nvPr/>
              </p:nvSpPr>
              <p:spPr bwMode="auto">
                <a:xfrm>
                  <a:off x="2670" y="1708"/>
                  <a:ext cx="108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000" b="1">
                      <a:latin typeface="Times New Roman" panose="02020603050405020304" pitchFamily="18" charset="0"/>
                      <a:sym typeface="Symbol" panose="05050102010706020507" pitchFamily="18" charset="2"/>
                    </a:rPr>
                    <a:t></a:t>
                  </a:r>
                  <a:endParaRPr lang="en-US" altLang="zh-CN"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23" name="Rectangle 49"/>
                <p:cNvSpPr>
                  <a:spLocks noChangeArrowheads="1"/>
                </p:cNvSpPr>
                <p:nvPr/>
              </p:nvSpPr>
              <p:spPr bwMode="auto">
                <a:xfrm>
                  <a:off x="2627" y="1708"/>
                  <a:ext cx="117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07" name="Group 50"/>
              <p:cNvGrpSpPr/>
              <p:nvPr/>
            </p:nvGrpSpPr>
            <p:grpSpPr bwMode="auto">
              <a:xfrm>
                <a:off x="3802" y="1708"/>
                <a:ext cx="740" cy="499"/>
                <a:chOff x="3802" y="1708"/>
                <a:chExt cx="740" cy="499"/>
              </a:xfrm>
            </p:grpSpPr>
            <p:sp>
              <p:nvSpPr>
                <p:cNvPr id="16420" name="Rectangle 51"/>
                <p:cNvSpPr>
                  <a:spLocks noChangeArrowheads="1"/>
                </p:cNvSpPr>
                <p:nvPr/>
              </p:nvSpPr>
              <p:spPr bwMode="auto">
                <a:xfrm>
                  <a:off x="3845" y="1708"/>
                  <a:ext cx="6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000" b="1">
                      <a:latin typeface="Times New Roman" panose="02020603050405020304" pitchFamily="18" charset="0"/>
                      <a:sym typeface="Symbol" panose="05050102010706020507" pitchFamily="18" charset="2"/>
                    </a:rPr>
                    <a:t></a:t>
                  </a:r>
                  <a:endParaRPr lang="en-US" altLang="zh-CN" sz="3000" b="1">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21" name="Rectangle 52"/>
                <p:cNvSpPr>
                  <a:spLocks noChangeArrowheads="1"/>
                </p:cNvSpPr>
                <p:nvPr/>
              </p:nvSpPr>
              <p:spPr bwMode="auto">
                <a:xfrm>
                  <a:off x="3802" y="1708"/>
                  <a:ext cx="7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08" name="Group 53"/>
              <p:cNvGrpSpPr/>
              <p:nvPr/>
            </p:nvGrpSpPr>
            <p:grpSpPr bwMode="auto">
              <a:xfrm>
                <a:off x="0" y="2207"/>
                <a:ext cx="1621" cy="499"/>
                <a:chOff x="0" y="2207"/>
                <a:chExt cx="1621" cy="499"/>
              </a:xfrm>
            </p:grpSpPr>
            <p:sp>
              <p:nvSpPr>
                <p:cNvPr id="16418" name="Rectangle 54"/>
                <p:cNvSpPr>
                  <a:spLocks noChangeArrowheads="1"/>
                </p:cNvSpPr>
                <p:nvPr/>
              </p:nvSpPr>
              <p:spPr bwMode="auto">
                <a:xfrm>
                  <a:off x="43" y="2207"/>
                  <a:ext cx="153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just" eaLnBrk="1" hangingPunct="1">
                    <a:spcBef>
                      <a:spcPct val="0"/>
                    </a:spcBef>
                    <a:buClrTx/>
                    <a:buSzTx/>
                    <a:buFontTx/>
                    <a:buNone/>
                  </a:pPr>
                  <a:r>
                    <a:rPr lang="zh-CN" altLang="en-US" sz="2400" b="1">
                      <a:latin typeface="Times New Roman" panose="02020603050405020304" pitchFamily="18" charset="0"/>
                    </a:rPr>
                    <a:t>全关系系统</a:t>
                  </a:r>
                  <a:endParaRPr lang="zh-CN" altLang="en-US"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19" name="Rectangle 55"/>
                <p:cNvSpPr>
                  <a:spLocks noChangeArrowheads="1"/>
                </p:cNvSpPr>
                <p:nvPr/>
              </p:nvSpPr>
              <p:spPr bwMode="auto">
                <a:xfrm>
                  <a:off x="0" y="2207"/>
                  <a:ext cx="1621"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09" name="Group 56"/>
              <p:cNvGrpSpPr/>
              <p:nvPr/>
            </p:nvGrpSpPr>
            <p:grpSpPr bwMode="auto">
              <a:xfrm>
                <a:off x="1621" y="2207"/>
                <a:ext cx="1006" cy="499"/>
                <a:chOff x="1621" y="2207"/>
                <a:chExt cx="1006" cy="499"/>
              </a:xfrm>
            </p:grpSpPr>
            <p:sp>
              <p:nvSpPr>
                <p:cNvPr id="16416" name="Rectangle 57"/>
                <p:cNvSpPr>
                  <a:spLocks noChangeArrowheads="1"/>
                </p:cNvSpPr>
                <p:nvPr/>
              </p:nvSpPr>
              <p:spPr bwMode="auto">
                <a:xfrm>
                  <a:off x="1664" y="2207"/>
                  <a:ext cx="92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000" b="1">
                      <a:latin typeface="Times New Roman" panose="02020603050405020304" pitchFamily="18" charset="0"/>
                      <a:sym typeface="Symbol" panose="05050102010706020507" pitchFamily="18" charset="2"/>
                    </a:rPr>
                    <a:t></a:t>
                  </a:r>
                  <a:endParaRPr lang="en-US" altLang="zh-CN"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17" name="Rectangle 58"/>
                <p:cNvSpPr>
                  <a:spLocks noChangeArrowheads="1"/>
                </p:cNvSpPr>
                <p:nvPr/>
              </p:nvSpPr>
              <p:spPr bwMode="auto">
                <a:xfrm>
                  <a:off x="1621" y="2207"/>
                  <a:ext cx="1006"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10" name="Group 59"/>
              <p:cNvGrpSpPr/>
              <p:nvPr/>
            </p:nvGrpSpPr>
            <p:grpSpPr bwMode="auto">
              <a:xfrm>
                <a:off x="2627" y="2207"/>
                <a:ext cx="1175" cy="499"/>
                <a:chOff x="2627" y="2207"/>
                <a:chExt cx="1175" cy="499"/>
              </a:xfrm>
            </p:grpSpPr>
            <p:sp>
              <p:nvSpPr>
                <p:cNvPr id="16414" name="Rectangle 60"/>
                <p:cNvSpPr>
                  <a:spLocks noChangeArrowheads="1"/>
                </p:cNvSpPr>
                <p:nvPr/>
              </p:nvSpPr>
              <p:spPr bwMode="auto">
                <a:xfrm>
                  <a:off x="2670" y="2207"/>
                  <a:ext cx="108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000" b="1">
                      <a:latin typeface="Times New Roman" panose="02020603050405020304" pitchFamily="18" charset="0"/>
                      <a:sym typeface="Symbol" panose="05050102010706020507" pitchFamily="18" charset="2"/>
                    </a:rPr>
                    <a:t></a:t>
                  </a:r>
                  <a:endParaRPr lang="en-US" altLang="zh-CN" sz="1000">
                    <a:latin typeface="Times New Roman" panose="02020603050405020304" pitchFamily="18" charset="0"/>
                  </a:endParaRPr>
                </a:p>
                <a:p>
                  <a:pPr algn="ctr" eaLnBrk="1" hangingPunct="1">
                    <a:spcBef>
                      <a:spcPct val="0"/>
                    </a:spcBef>
                    <a:buClrTx/>
                    <a:buSzTx/>
                    <a:buFontTx/>
                    <a:buNone/>
                  </a:pPr>
                  <a:endParaRPr lang="en-US" altLang="zh-CN"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15" name="Rectangle 61"/>
                <p:cNvSpPr>
                  <a:spLocks noChangeArrowheads="1"/>
                </p:cNvSpPr>
                <p:nvPr/>
              </p:nvSpPr>
              <p:spPr bwMode="auto">
                <a:xfrm>
                  <a:off x="2627" y="2207"/>
                  <a:ext cx="1175"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nvGrpSpPr>
              <p:cNvPr id="16411" name="Group 62"/>
              <p:cNvGrpSpPr/>
              <p:nvPr/>
            </p:nvGrpSpPr>
            <p:grpSpPr bwMode="auto">
              <a:xfrm>
                <a:off x="3802" y="2207"/>
                <a:ext cx="740" cy="499"/>
                <a:chOff x="3802" y="2207"/>
                <a:chExt cx="740" cy="499"/>
              </a:xfrm>
            </p:grpSpPr>
            <p:sp>
              <p:nvSpPr>
                <p:cNvPr id="16412" name="Rectangle 63"/>
                <p:cNvSpPr>
                  <a:spLocks noChangeArrowheads="1"/>
                </p:cNvSpPr>
                <p:nvPr/>
              </p:nvSpPr>
              <p:spPr bwMode="auto">
                <a:xfrm>
                  <a:off x="3845" y="2207"/>
                  <a:ext cx="65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000" b="1">
                      <a:latin typeface="Times New Roman" panose="02020603050405020304" pitchFamily="18" charset="0"/>
                      <a:sym typeface="Symbol" panose="05050102010706020507" pitchFamily="18" charset="2"/>
                    </a:rPr>
                    <a:t></a:t>
                  </a:r>
                  <a:endParaRPr lang="en-US" altLang="zh-CN" sz="1000">
                    <a:latin typeface="Times New Roman" panose="02020603050405020304" pitchFamily="18" charset="0"/>
                  </a:endParaRPr>
                </a:p>
                <a:p>
                  <a:pPr algn="just">
                    <a:spcBef>
                      <a:spcPct val="0"/>
                    </a:spcBef>
                    <a:buClrTx/>
                    <a:buSzTx/>
                    <a:buFontTx/>
                    <a:buNone/>
                  </a:pPr>
                  <a:endParaRPr lang="en-US" altLang="zh-CN" sz="2400">
                    <a:latin typeface="Times New Roman" panose="02020603050405020304" pitchFamily="18" charset="0"/>
                  </a:endParaRPr>
                </a:p>
              </p:txBody>
            </p:sp>
            <p:sp>
              <p:nvSpPr>
                <p:cNvPr id="16413" name="Rectangle 64"/>
                <p:cNvSpPr>
                  <a:spLocks noChangeArrowheads="1"/>
                </p:cNvSpPr>
                <p:nvPr/>
              </p:nvSpPr>
              <p:spPr bwMode="auto">
                <a:xfrm>
                  <a:off x="3802" y="2207"/>
                  <a:ext cx="740" cy="499"/>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grpSp>
        <p:sp>
          <p:nvSpPr>
            <p:cNvPr id="16391" name="Rectangle 65"/>
            <p:cNvSpPr>
              <a:spLocks noChangeArrowheads="1"/>
            </p:cNvSpPr>
            <p:nvPr/>
          </p:nvSpPr>
          <p:spPr bwMode="auto">
            <a:xfrm>
              <a:off x="-3" y="-3"/>
              <a:ext cx="4548" cy="2712"/>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p:cNvSpPr>
          <p:nvPr>
            <p:ph type="title"/>
          </p:nvPr>
        </p:nvSpPr>
        <p:spPr/>
        <p:txBody>
          <a:bodyPr/>
          <a:lstStyle/>
          <a:p>
            <a:pPr eaLnBrk="1" hangingPunct="1"/>
            <a:r>
              <a:rPr lang="zh-CN" altLang="en-US" sz="4000">
                <a:latin typeface="宋体" panose="02010600030101010101" pitchFamily="2" charset="-122"/>
              </a:rPr>
              <a:t>第九章 关系系统及其查询优化</a:t>
            </a:r>
            <a:endParaRPr lang="zh-CN" altLang="en-US">
              <a:ea typeface="黑体" panose="02010609060101010101" pitchFamily="49" charset="-122"/>
            </a:endParaRPr>
          </a:p>
        </p:txBody>
      </p:sp>
      <p:sp>
        <p:nvSpPr>
          <p:cNvPr id="17411" name="Rectangle 3"/>
          <p:cNvSpPr>
            <a:spLocks noGrp="1" noRot="1"/>
          </p:cNvSpPr>
          <p:nvPr>
            <p:ph idx="1"/>
          </p:nvPr>
        </p:nvSpPr>
        <p:spPr/>
        <p:txBody>
          <a:bodyPr/>
          <a:lstStyle/>
          <a:p>
            <a:pPr algn="just" eaLnBrk="1" hangingPunct="1">
              <a:lnSpc>
                <a:spcPct val="210000"/>
              </a:lnSpc>
              <a:buFont typeface="Wingdings" panose="05000000000000000000" pitchFamily="2" charset="2"/>
              <a:buNone/>
            </a:pPr>
            <a:r>
              <a:rPr lang="en-US" altLang="zh-CN"/>
              <a:t>9.1 </a:t>
            </a:r>
            <a:r>
              <a:rPr lang="zh-CN" altLang="en-US"/>
              <a:t>关系系统</a:t>
            </a:r>
            <a:endParaRPr lang="zh-CN" altLang="en-US"/>
          </a:p>
          <a:p>
            <a:pPr algn="just" eaLnBrk="1" hangingPunct="1">
              <a:lnSpc>
                <a:spcPct val="210000"/>
              </a:lnSpc>
              <a:buFont typeface="Wingdings" panose="05000000000000000000" pitchFamily="2" charset="2"/>
              <a:buNone/>
            </a:pPr>
            <a:r>
              <a:rPr lang="en-US" altLang="zh-CN">
                <a:solidFill>
                  <a:schemeClr val="tx2"/>
                </a:solidFill>
              </a:rPr>
              <a:t>9.2 </a:t>
            </a:r>
            <a:r>
              <a:rPr lang="zh-CN" altLang="en-US">
                <a:solidFill>
                  <a:schemeClr val="tx2"/>
                </a:solidFill>
              </a:rPr>
              <a:t>关系系统的查询优化</a:t>
            </a:r>
            <a:endParaRPr lang="zh-CN" altLang="en-US">
              <a:solidFill>
                <a:schemeClr val="tx2"/>
              </a:solidFill>
            </a:endParaRPr>
          </a:p>
          <a:p>
            <a:pPr eaLnBrk="1" hangingPunct="1">
              <a:lnSpc>
                <a:spcPct val="190000"/>
              </a:lnSpc>
              <a:buFont typeface="Wingdings" panose="05000000000000000000" pitchFamily="2" charset="2"/>
              <a:buNone/>
            </a:pPr>
            <a:r>
              <a:rPr lang="en-US" altLang="zh-CN"/>
              <a:t>9.3 </a:t>
            </a:r>
            <a:r>
              <a:rPr lang="zh-CN" altLang="en-US"/>
              <a:t>小结</a:t>
            </a:r>
            <a:endParaRPr lang="zh-CN" altLang="en-US"/>
          </a:p>
        </p:txBody>
      </p:sp>
      <p:sp>
        <p:nvSpPr>
          <p:cNvPr id="4" name="日期占位符 3"/>
          <p:cNvSpPr>
            <a:spLocks noGrp="1"/>
          </p:cNvSpPr>
          <p:nvPr>
            <p:ph type="dt" sz="quarter" idx="10"/>
          </p:nvPr>
        </p:nvSpPr>
        <p:spPr/>
        <p:txBody>
          <a:bodyPr/>
          <a:lstStyle/>
          <a:p>
            <a:pPr>
              <a:defRPr/>
            </a:pPr>
            <a:fld id="{889AEA4A-6798-47CB-A3F3-DFBE3838F269}" type="datetime1">
              <a:rPr lang="zh-CN" altLang="en-US"/>
            </a:fld>
            <a:endParaRPr lang="en-US" altLang="zh-CN"/>
          </a:p>
        </p:txBody>
      </p:sp>
      <p:sp>
        <p:nvSpPr>
          <p:cNvPr id="174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p:txBody>
          <a:bodyPr/>
          <a:lstStyle/>
          <a:p>
            <a:pPr eaLnBrk="1" hangingPunct="1"/>
            <a:r>
              <a:rPr lang="en-US" altLang="zh-CN"/>
              <a:t>9.2 </a:t>
            </a:r>
            <a:r>
              <a:rPr lang="zh-CN" altLang="en-US"/>
              <a:t>关系系统的查询优化 </a:t>
            </a:r>
            <a:endParaRPr lang="zh-CN" altLang="en-US"/>
          </a:p>
        </p:txBody>
      </p:sp>
      <p:sp>
        <p:nvSpPr>
          <p:cNvPr id="18435" name="Rectangle 3"/>
          <p:cNvSpPr>
            <a:spLocks noGrp="1" noRot="1"/>
          </p:cNvSpPr>
          <p:nvPr>
            <p:ph idx="1"/>
          </p:nvPr>
        </p:nvSpPr>
        <p:spPr/>
        <p:txBody>
          <a:bodyPr/>
          <a:lstStyle/>
          <a:p>
            <a:pPr algn="just" eaLnBrk="1" hangingPunct="1">
              <a:lnSpc>
                <a:spcPct val="120000"/>
              </a:lnSpc>
              <a:buFont typeface="Wingdings" panose="05000000000000000000" pitchFamily="2" charset="2"/>
              <a:buNone/>
            </a:pPr>
            <a:r>
              <a:rPr lang="en-US" altLang="zh-CN" sz="2800">
                <a:solidFill>
                  <a:srgbClr val="3333FF"/>
                </a:solidFill>
              </a:rPr>
              <a:t>9.2.1 </a:t>
            </a:r>
            <a:r>
              <a:rPr lang="zh-CN" altLang="en-US" sz="2800">
                <a:solidFill>
                  <a:srgbClr val="3333FF"/>
                </a:solidFill>
              </a:rPr>
              <a:t>查询优化概述</a:t>
            </a:r>
            <a:endParaRPr lang="zh-CN" altLang="en-US" sz="2800">
              <a:solidFill>
                <a:srgbClr val="3333FF"/>
              </a:solidFill>
            </a:endParaRPr>
          </a:p>
          <a:p>
            <a:pPr algn="just" eaLnBrk="1" hangingPunct="1">
              <a:lnSpc>
                <a:spcPct val="120000"/>
              </a:lnSpc>
              <a:buFont typeface="Wingdings" panose="05000000000000000000" pitchFamily="2" charset="2"/>
              <a:buNone/>
            </a:pPr>
            <a:r>
              <a:rPr lang="en-US" altLang="zh-CN" sz="2800"/>
              <a:t>9.2.2 </a:t>
            </a:r>
            <a:r>
              <a:rPr lang="zh-CN" altLang="en-US" sz="2800"/>
              <a:t>查询优化的必要性</a:t>
            </a:r>
            <a:endParaRPr lang="zh-CN" altLang="en-US" sz="2800"/>
          </a:p>
          <a:p>
            <a:pPr algn="just" eaLnBrk="1" hangingPunct="1">
              <a:lnSpc>
                <a:spcPct val="120000"/>
              </a:lnSpc>
              <a:buFont typeface="Wingdings" panose="05000000000000000000" pitchFamily="2" charset="2"/>
              <a:buNone/>
            </a:pPr>
            <a:r>
              <a:rPr lang="en-US" altLang="zh-CN" sz="2800"/>
              <a:t>9.2.3 </a:t>
            </a:r>
            <a:r>
              <a:rPr lang="zh-CN" altLang="en-US" sz="2800"/>
              <a:t>查询优化的一般准则</a:t>
            </a:r>
            <a:endParaRPr lang="zh-CN" altLang="en-US" sz="2800"/>
          </a:p>
          <a:p>
            <a:pPr algn="just" eaLnBrk="1" hangingPunct="1">
              <a:lnSpc>
                <a:spcPct val="120000"/>
              </a:lnSpc>
              <a:buFont typeface="Wingdings" panose="05000000000000000000" pitchFamily="2" charset="2"/>
              <a:buNone/>
            </a:pPr>
            <a:r>
              <a:rPr lang="en-US" altLang="zh-CN" sz="2800"/>
              <a:t>9.2.4 </a:t>
            </a:r>
            <a:r>
              <a:rPr lang="zh-CN" altLang="en-US" sz="2800"/>
              <a:t>关系代数等价变换规则</a:t>
            </a:r>
            <a:endParaRPr lang="zh-CN" altLang="en-US" sz="2800"/>
          </a:p>
          <a:p>
            <a:pPr algn="just" eaLnBrk="1" hangingPunct="1">
              <a:lnSpc>
                <a:spcPct val="120000"/>
              </a:lnSpc>
              <a:buFont typeface="Wingdings" panose="05000000000000000000" pitchFamily="2" charset="2"/>
              <a:buNone/>
            </a:pPr>
            <a:r>
              <a:rPr lang="en-US" altLang="zh-CN" sz="2800"/>
              <a:t>9.2.5 </a:t>
            </a:r>
            <a:r>
              <a:rPr lang="zh-CN" altLang="en-US" sz="2800"/>
              <a:t>关系代数表达式的优化算法</a:t>
            </a:r>
            <a:endParaRPr lang="zh-CN" altLang="en-US" sz="2800"/>
          </a:p>
          <a:p>
            <a:pPr eaLnBrk="1" hangingPunct="1">
              <a:lnSpc>
                <a:spcPct val="120000"/>
              </a:lnSpc>
              <a:buFont typeface="Wingdings" panose="05000000000000000000" pitchFamily="2" charset="2"/>
              <a:buNone/>
            </a:pPr>
            <a:r>
              <a:rPr lang="en-US" altLang="zh-CN" sz="2800"/>
              <a:t>9.2.6 </a:t>
            </a:r>
            <a:r>
              <a:rPr lang="zh-CN" altLang="en-US" sz="2800"/>
              <a:t>优化的一般步骤 </a:t>
            </a:r>
            <a:endParaRPr lang="zh-CN" altLang="en-US" sz="2800"/>
          </a:p>
        </p:txBody>
      </p:sp>
      <p:sp>
        <p:nvSpPr>
          <p:cNvPr id="4" name="日期占位符 3"/>
          <p:cNvSpPr>
            <a:spLocks noGrp="1"/>
          </p:cNvSpPr>
          <p:nvPr>
            <p:ph type="dt" sz="quarter" idx="10"/>
          </p:nvPr>
        </p:nvSpPr>
        <p:spPr/>
        <p:txBody>
          <a:bodyPr/>
          <a:lstStyle/>
          <a:p>
            <a:pPr>
              <a:defRPr/>
            </a:pPr>
            <a:fld id="{A62229E9-75B6-4593-B726-A5819141E265}" type="datetime1">
              <a:rPr lang="zh-CN" altLang="en-US"/>
            </a:fld>
            <a:endParaRPr lang="en-US" altLang="zh-CN"/>
          </a:p>
        </p:txBody>
      </p:sp>
      <p:sp>
        <p:nvSpPr>
          <p:cNvPr id="184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p:cNvSpPr>
          <p:nvPr>
            <p:ph type="title"/>
          </p:nvPr>
        </p:nvSpPr>
        <p:spPr/>
        <p:txBody>
          <a:bodyPr/>
          <a:lstStyle/>
          <a:p>
            <a:pPr eaLnBrk="1" hangingPunct="1"/>
            <a:r>
              <a:rPr lang="en-US" altLang="zh-CN"/>
              <a:t>9.2.1 </a:t>
            </a:r>
            <a:r>
              <a:rPr lang="zh-CN" altLang="en-US"/>
              <a:t>查询优化概述</a:t>
            </a:r>
            <a:endParaRPr lang="zh-CN" altLang="en-US"/>
          </a:p>
        </p:txBody>
      </p:sp>
      <p:sp>
        <p:nvSpPr>
          <p:cNvPr id="346115" name="Rectangle 3"/>
          <p:cNvSpPr>
            <a:spLocks noGrp="1" noRot="1"/>
          </p:cNvSpPr>
          <p:nvPr>
            <p:ph idx="1"/>
          </p:nvPr>
        </p:nvSpPr>
        <p:spPr/>
        <p:txBody>
          <a:bodyPr/>
          <a:lstStyle/>
          <a:p>
            <a:pPr algn="just" eaLnBrk="1" hangingPunct="1"/>
            <a:r>
              <a:rPr lang="zh-CN" altLang="en-US" sz="2800"/>
              <a:t>查询优化的必要性</a:t>
            </a:r>
            <a:endParaRPr lang="zh-CN" altLang="en-US" sz="2800"/>
          </a:p>
          <a:p>
            <a:pPr lvl="1" algn="just" eaLnBrk="1" hangingPunct="1"/>
            <a:r>
              <a:rPr lang="zh-CN" altLang="en-US"/>
              <a:t>查询优化极大地影响</a:t>
            </a:r>
            <a:r>
              <a:rPr lang="en-US" altLang="zh-CN"/>
              <a:t>RDBMS</a:t>
            </a:r>
            <a:r>
              <a:rPr lang="zh-CN" altLang="en-US"/>
              <a:t>的性能。</a:t>
            </a:r>
            <a:endParaRPr lang="zh-CN" altLang="en-US"/>
          </a:p>
          <a:p>
            <a:pPr algn="just" eaLnBrk="1" hangingPunct="1">
              <a:buFont typeface="Wingdings" panose="05000000000000000000" pitchFamily="2" charset="2"/>
              <a:buNone/>
            </a:pPr>
            <a:r>
              <a:rPr lang="zh-CN" altLang="en-US" sz="2800">
                <a:latin typeface="Courier New" panose="02070309020205020404" pitchFamily="49" charset="0"/>
              </a:rPr>
              <a:t> </a:t>
            </a:r>
            <a:endParaRPr lang="zh-CN" altLang="en-US" sz="2800"/>
          </a:p>
          <a:p>
            <a:pPr algn="just" eaLnBrk="1" hangingPunct="1"/>
            <a:r>
              <a:rPr lang="zh-CN" altLang="en-US" sz="2800"/>
              <a:t>查询优化的可能性</a:t>
            </a:r>
            <a:endParaRPr lang="zh-CN" altLang="en-US" sz="2800"/>
          </a:p>
          <a:p>
            <a:pPr lvl="1" eaLnBrk="1" hangingPunct="1"/>
            <a:r>
              <a:rPr lang="zh-CN" altLang="en-US"/>
              <a:t>关系数据语言的</a:t>
            </a:r>
            <a:r>
              <a:rPr lang="zh-CN" altLang="en-US">
                <a:solidFill>
                  <a:schemeClr val="tx2"/>
                </a:solidFill>
              </a:rPr>
              <a:t>级别很高</a:t>
            </a:r>
            <a:r>
              <a:rPr lang="zh-CN" altLang="en-US"/>
              <a:t>，使</a:t>
            </a:r>
            <a:r>
              <a:rPr lang="en-US" altLang="zh-CN"/>
              <a:t>DBMS</a:t>
            </a:r>
            <a:r>
              <a:rPr lang="zh-CN" altLang="en-US"/>
              <a:t>可以从关系表达式中分析查询</a:t>
            </a:r>
            <a:r>
              <a:rPr lang="zh-CN" altLang="en-US">
                <a:solidFill>
                  <a:schemeClr val="tx2"/>
                </a:solidFill>
              </a:rPr>
              <a:t>语义</a:t>
            </a:r>
            <a:r>
              <a:rPr lang="zh-CN" altLang="en-US"/>
              <a:t>。 </a:t>
            </a:r>
            <a:endParaRPr lang="zh-CN" altLang="en-US"/>
          </a:p>
        </p:txBody>
      </p:sp>
      <p:sp>
        <p:nvSpPr>
          <p:cNvPr id="4" name="日期占位符 3"/>
          <p:cNvSpPr>
            <a:spLocks noGrp="1"/>
          </p:cNvSpPr>
          <p:nvPr>
            <p:ph type="dt" sz="quarter" idx="10"/>
          </p:nvPr>
        </p:nvSpPr>
        <p:spPr/>
        <p:txBody>
          <a:bodyPr/>
          <a:lstStyle/>
          <a:p>
            <a:pPr>
              <a:defRPr/>
            </a:pPr>
            <a:fld id="{B195B1CB-B08D-4FA4-934A-B4D7947973E5}" type="datetime1">
              <a:rPr lang="zh-CN" altLang="en-US"/>
            </a:fld>
            <a:endParaRPr lang="en-US" altLang="zh-CN"/>
          </a:p>
        </p:txBody>
      </p:sp>
      <p:sp>
        <p:nvSpPr>
          <p:cNvPr id="194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6115">
                                            <p:txEl>
                                              <p:pRg st="3" end="3"/>
                                            </p:txEl>
                                          </p:spTgt>
                                        </p:tgtEl>
                                        <p:attrNameLst>
                                          <p:attrName>style.visibility</p:attrName>
                                        </p:attrNameLst>
                                      </p:cBhvr>
                                      <p:to>
                                        <p:strVal val="visible"/>
                                      </p:to>
                                    </p:set>
                                    <p:animEffect transition="in" filter="blinds(horizontal)">
                                      <p:cBhvr>
                                        <p:cTn id="7" dur="500"/>
                                        <p:tgtEl>
                                          <p:spTgt spid="34611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6115">
                                            <p:txEl>
                                              <p:pRg st="4" end="4"/>
                                            </p:txEl>
                                          </p:spTgt>
                                        </p:tgtEl>
                                        <p:attrNameLst>
                                          <p:attrName>style.visibility</p:attrName>
                                        </p:attrNameLst>
                                      </p:cBhvr>
                                      <p:to>
                                        <p:strVal val="visible"/>
                                      </p:to>
                                    </p:set>
                                    <p:animEffect transition="in" filter="blinds(horizontal)">
                                      <p:cBhvr>
                                        <p:cTn id="10" dur="500"/>
                                        <p:tgtEl>
                                          <p:spTgt spid="3461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p:cNvSpPr>
          <p:nvPr>
            <p:ph type="title"/>
          </p:nvPr>
        </p:nvSpPr>
        <p:spPr/>
        <p:txBody>
          <a:bodyPr/>
          <a:lstStyle/>
          <a:p>
            <a:pPr eaLnBrk="1" hangingPunct="1"/>
            <a:r>
              <a:rPr lang="zh-CN" altLang="en-US"/>
              <a:t>小结</a:t>
            </a:r>
            <a:endParaRPr lang="zh-CN" altLang="en-US"/>
          </a:p>
        </p:txBody>
      </p:sp>
      <p:sp>
        <p:nvSpPr>
          <p:cNvPr id="128003" name="Rectangle 3"/>
          <p:cNvSpPr>
            <a:spLocks noGrp="1" noRot="1"/>
          </p:cNvSpPr>
          <p:nvPr>
            <p:ph idx="1"/>
          </p:nvPr>
        </p:nvSpPr>
        <p:spPr>
          <a:xfrm>
            <a:off x="762000" y="2057400"/>
            <a:ext cx="7772400" cy="4114800"/>
          </a:xfrm>
        </p:spPr>
        <p:txBody>
          <a:bodyPr/>
          <a:lstStyle/>
          <a:p>
            <a:pPr algn="just" eaLnBrk="1" hangingPunct="1"/>
            <a:r>
              <a:rPr lang="zh-CN" altLang="en-US"/>
              <a:t>模式</a:t>
            </a:r>
            <a:endParaRPr lang="zh-CN" altLang="en-US"/>
          </a:p>
          <a:p>
            <a:pPr lvl="1" algn="just" eaLnBrk="1" hangingPunct="1">
              <a:lnSpc>
                <a:spcPct val="150000"/>
              </a:lnSpc>
            </a:pPr>
            <a:r>
              <a:rPr lang="zh-CN" altLang="en-US"/>
              <a:t>是数据库的中心与关键</a:t>
            </a:r>
            <a:endParaRPr lang="zh-CN" altLang="en-US"/>
          </a:p>
          <a:p>
            <a:pPr lvl="1" algn="just" eaLnBrk="1" hangingPunct="1">
              <a:lnSpc>
                <a:spcPct val="150000"/>
              </a:lnSpc>
            </a:pPr>
            <a:r>
              <a:rPr lang="zh-CN" altLang="en-US"/>
              <a:t>独立于数据库的其它层次</a:t>
            </a:r>
            <a:endParaRPr lang="zh-CN" altLang="en-US"/>
          </a:p>
          <a:p>
            <a:pPr lvl="1" algn="just" eaLnBrk="1" hangingPunct="1">
              <a:lnSpc>
                <a:spcPct val="150000"/>
              </a:lnSpc>
            </a:pPr>
            <a:r>
              <a:rPr lang="zh-CN" altLang="en-US"/>
              <a:t>设计数据库模式结构时应首先确定数据库的逻辑模式</a:t>
            </a:r>
            <a:endParaRPr lang="zh-CN" altLang="en-US"/>
          </a:p>
        </p:txBody>
      </p:sp>
      <p:sp>
        <p:nvSpPr>
          <p:cNvPr id="12800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5B68CB04-0918-4051-9438-C0CAA2C0E133}"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p:cNvSpPr>
          <p:nvPr>
            <p:ph type="title"/>
          </p:nvPr>
        </p:nvSpPr>
        <p:spPr/>
        <p:txBody>
          <a:bodyPr/>
          <a:lstStyle/>
          <a:p>
            <a:pPr eaLnBrk="1" hangingPunct="1"/>
            <a:r>
              <a:rPr lang="zh-CN" altLang="en-US" sz="4000"/>
              <a:t>由</a:t>
            </a:r>
            <a:r>
              <a:rPr lang="en-US" altLang="zh-CN" sz="4000"/>
              <a:t>DBMS</a:t>
            </a:r>
            <a:r>
              <a:rPr lang="zh-CN" altLang="en-US" sz="4000"/>
              <a:t>进行查询优化的好处</a:t>
            </a:r>
            <a:endParaRPr lang="zh-CN" altLang="en-US"/>
          </a:p>
        </p:txBody>
      </p:sp>
      <p:sp>
        <p:nvSpPr>
          <p:cNvPr id="347139" name="Rectangle 3"/>
          <p:cNvSpPr>
            <a:spLocks noGrp="1" noRot="1"/>
          </p:cNvSpPr>
          <p:nvPr>
            <p:ph idx="1"/>
          </p:nvPr>
        </p:nvSpPr>
        <p:spPr/>
        <p:txBody>
          <a:bodyPr/>
          <a:lstStyle/>
          <a:p>
            <a:pPr algn="just" eaLnBrk="1" hangingPunct="1">
              <a:lnSpc>
                <a:spcPct val="150000"/>
              </a:lnSpc>
            </a:pPr>
            <a:r>
              <a:rPr lang="zh-CN" altLang="en-US" sz="2400" b="1"/>
              <a:t>用户不必考虑如何最好地表达查询以获得较好的效率</a:t>
            </a:r>
            <a:endParaRPr lang="zh-CN" altLang="en-US" sz="2400" b="1"/>
          </a:p>
          <a:p>
            <a:pPr algn="just" eaLnBrk="1" hangingPunct="1">
              <a:lnSpc>
                <a:spcPct val="150000"/>
              </a:lnSpc>
            </a:pPr>
            <a:r>
              <a:rPr lang="zh-CN" altLang="en-US" sz="2400" b="1"/>
              <a:t>系统可以比用户程序的</a:t>
            </a:r>
            <a:r>
              <a:rPr lang="zh-CN" altLang="en-US" sz="2400" b="1">
                <a:solidFill>
                  <a:schemeClr val="tx2"/>
                </a:solidFill>
              </a:rPr>
              <a:t>优化</a:t>
            </a:r>
            <a:r>
              <a:rPr lang="zh-CN" altLang="en-US" sz="2400" b="1"/>
              <a:t>做得更好</a:t>
            </a:r>
            <a:endParaRPr lang="zh-CN" altLang="en-US" sz="2400" b="1"/>
          </a:p>
          <a:p>
            <a:pPr algn="just" eaLnBrk="1" hangingPunct="1">
              <a:lnSpc>
                <a:spcPct val="150000"/>
              </a:lnSpc>
              <a:buFont typeface="Wingdings" panose="05000000000000000000" pitchFamily="2" charset="2"/>
              <a:buNone/>
            </a:pPr>
            <a:r>
              <a:rPr lang="en-US" altLang="zh-CN" sz="2400" b="1"/>
              <a:t>(1)  </a:t>
            </a:r>
            <a:r>
              <a:rPr lang="zh-CN" altLang="en-US" sz="2400" b="1"/>
              <a:t>优化器可以从数据字典中获取许多统计信息，而用户程序则难以获得这些信息</a:t>
            </a:r>
            <a:r>
              <a:rPr lang="zh-CN" altLang="en-US"/>
              <a:t> </a:t>
            </a:r>
            <a:endParaRPr lang="zh-CN" altLang="en-US"/>
          </a:p>
        </p:txBody>
      </p:sp>
      <p:sp>
        <p:nvSpPr>
          <p:cNvPr id="4" name="日期占位符 3"/>
          <p:cNvSpPr>
            <a:spLocks noGrp="1"/>
          </p:cNvSpPr>
          <p:nvPr>
            <p:ph type="dt" sz="quarter" idx="10"/>
          </p:nvPr>
        </p:nvSpPr>
        <p:spPr/>
        <p:txBody>
          <a:bodyPr/>
          <a:lstStyle/>
          <a:p>
            <a:pPr>
              <a:defRPr/>
            </a:pPr>
            <a:fld id="{4D0C2B9E-398E-48DA-81AA-E006039D339A}" type="datetime1">
              <a:rPr lang="zh-CN" altLang="en-US"/>
            </a:fld>
            <a:endParaRPr lang="en-US" altLang="zh-CN"/>
          </a:p>
        </p:txBody>
      </p:sp>
      <p:sp>
        <p:nvSpPr>
          <p:cNvPr id="20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animEffect transition="in" filter="blinds(horizontal)">
                                      <p:cBhvr>
                                        <p:cTn id="7" dur="500"/>
                                        <p:tgtEl>
                                          <p:spTgt spid="3471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7139">
                                            <p:txEl>
                                              <p:pRg st="1" end="1"/>
                                            </p:txEl>
                                          </p:spTgt>
                                        </p:tgtEl>
                                        <p:attrNameLst>
                                          <p:attrName>style.visibility</p:attrName>
                                        </p:attrNameLst>
                                      </p:cBhvr>
                                      <p:to>
                                        <p:strVal val="visible"/>
                                      </p:to>
                                    </p:set>
                                    <p:animEffect transition="in" filter="blinds(horizontal)">
                                      <p:cBhvr>
                                        <p:cTn id="12" dur="500"/>
                                        <p:tgtEl>
                                          <p:spTgt spid="3471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7139">
                                            <p:txEl>
                                              <p:pRg st="2" end="2"/>
                                            </p:txEl>
                                          </p:spTgt>
                                        </p:tgtEl>
                                        <p:attrNameLst>
                                          <p:attrName>style.visibility</p:attrName>
                                        </p:attrNameLst>
                                      </p:cBhvr>
                                      <p:to>
                                        <p:strVal val="visible"/>
                                      </p:to>
                                    </p:set>
                                    <p:animEffect transition="in" filter="blinds(horizontal)">
                                      <p:cBhvr>
                                        <p:cTn id="17" dur="500"/>
                                        <p:tgtEl>
                                          <p:spTgt spid="3471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p:cNvSpPr>
          <p:nvPr>
            <p:ph type="title"/>
          </p:nvPr>
        </p:nvSpPr>
        <p:spPr/>
        <p:txBody>
          <a:bodyPr/>
          <a:lstStyle/>
          <a:p>
            <a:pPr eaLnBrk="1" hangingPunct="1"/>
            <a:r>
              <a:rPr lang="zh-CN" altLang="en-US" sz="4000"/>
              <a:t>由</a:t>
            </a:r>
            <a:r>
              <a:rPr lang="en-US" altLang="zh-CN" sz="4000"/>
              <a:t>DBMS</a:t>
            </a:r>
            <a:r>
              <a:rPr lang="zh-CN" altLang="en-US" sz="4000"/>
              <a:t>进行查询优化的好处</a:t>
            </a:r>
            <a:endParaRPr lang="zh-CN" altLang="en-US" sz="4000"/>
          </a:p>
        </p:txBody>
      </p:sp>
      <p:sp>
        <p:nvSpPr>
          <p:cNvPr id="348163" name="Rectangle 3"/>
          <p:cNvSpPr>
            <a:spLocks noGrp="1" noRot="1"/>
          </p:cNvSpPr>
          <p:nvPr>
            <p:ph idx="1"/>
          </p:nvPr>
        </p:nvSpPr>
        <p:spPr>
          <a:xfrm>
            <a:off x="0" y="2276475"/>
            <a:ext cx="8782050" cy="4114800"/>
          </a:xfrm>
        </p:spPr>
        <p:txBody>
          <a:bodyPr/>
          <a:lstStyle/>
          <a:p>
            <a:pPr lvl="1" algn="just" eaLnBrk="1" fontAlgn="t" hangingPunct="1">
              <a:lnSpc>
                <a:spcPct val="120000"/>
              </a:lnSpc>
              <a:buFont typeface="Wingdings" panose="05000000000000000000" pitchFamily="2" charset="2"/>
              <a:buNone/>
            </a:pPr>
            <a:r>
              <a:rPr lang="en-US" altLang="zh-CN"/>
              <a:t>(2)</a:t>
            </a:r>
            <a:r>
              <a:rPr lang="zh-CN" altLang="en-US" b="1"/>
              <a:t>如果数据库的物理统计信息改变了，系统可以自动对查询</a:t>
            </a:r>
            <a:r>
              <a:rPr lang="zh-CN" altLang="en-US" b="1">
                <a:solidFill>
                  <a:schemeClr val="tx2"/>
                </a:solidFill>
              </a:rPr>
              <a:t>重新优化</a:t>
            </a:r>
            <a:r>
              <a:rPr lang="zh-CN" altLang="en-US" b="1"/>
              <a:t>以选择相适应的执行计划。在非关系系统中必须重写程序，而重写程序在实际应用中往往是不太可能的。</a:t>
            </a:r>
            <a:endParaRPr lang="zh-CN" altLang="en-US" b="1"/>
          </a:p>
          <a:p>
            <a:pPr lvl="1" algn="just" eaLnBrk="1" fontAlgn="t" hangingPunct="1">
              <a:lnSpc>
                <a:spcPct val="120000"/>
              </a:lnSpc>
              <a:spcBef>
                <a:spcPct val="60000"/>
              </a:spcBef>
              <a:buFont typeface="Wingdings" panose="05000000000000000000" pitchFamily="2" charset="2"/>
              <a:buNone/>
            </a:pPr>
            <a:r>
              <a:rPr lang="en-US" altLang="zh-CN" b="1"/>
              <a:t>(3)</a:t>
            </a:r>
            <a:r>
              <a:rPr lang="zh-CN" altLang="en-US" b="1"/>
              <a:t>优化器可以考虑数百种不同的执行计划，而程序员一般只能考虑有限的几种可能性。</a:t>
            </a:r>
            <a:endParaRPr lang="zh-CN" altLang="en-US" b="1"/>
          </a:p>
          <a:p>
            <a:pPr lvl="1" algn="just" eaLnBrk="1" fontAlgn="t" hangingPunct="1">
              <a:lnSpc>
                <a:spcPct val="120000"/>
              </a:lnSpc>
              <a:spcBef>
                <a:spcPct val="60000"/>
              </a:spcBef>
              <a:buFont typeface="Wingdings" panose="05000000000000000000" pitchFamily="2" charset="2"/>
              <a:buNone/>
            </a:pPr>
            <a:r>
              <a:rPr lang="en-US" altLang="zh-CN" b="1"/>
              <a:t>(4)</a:t>
            </a:r>
            <a:r>
              <a:rPr lang="zh-CN" altLang="en-US" b="1"/>
              <a:t>优化器中包括了很多复杂的优化技术</a:t>
            </a:r>
            <a:endParaRPr lang="zh-CN" altLang="en-US" b="1"/>
          </a:p>
        </p:txBody>
      </p:sp>
      <p:sp>
        <p:nvSpPr>
          <p:cNvPr id="4" name="日期占位符 3"/>
          <p:cNvSpPr>
            <a:spLocks noGrp="1"/>
          </p:cNvSpPr>
          <p:nvPr>
            <p:ph type="dt" sz="quarter" idx="10"/>
          </p:nvPr>
        </p:nvSpPr>
        <p:spPr/>
        <p:txBody>
          <a:bodyPr/>
          <a:lstStyle/>
          <a:p>
            <a:pPr>
              <a:defRPr/>
            </a:pPr>
            <a:fld id="{D916EB5C-78D8-4F40-98BB-19F79DF2C464}" type="datetime1">
              <a:rPr lang="zh-CN" altLang="en-US"/>
            </a:fld>
            <a:endParaRPr lang="en-US" altLang="zh-CN"/>
          </a:p>
        </p:txBody>
      </p:sp>
      <p:sp>
        <p:nvSpPr>
          <p:cNvPr id="21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163">
                                            <p:txEl>
                                              <p:pRg st="0" end="0"/>
                                            </p:txEl>
                                          </p:spTgt>
                                        </p:tgtEl>
                                        <p:attrNameLst>
                                          <p:attrName>style.visibility</p:attrName>
                                        </p:attrNameLst>
                                      </p:cBhvr>
                                      <p:to>
                                        <p:strVal val="visible"/>
                                      </p:to>
                                    </p:set>
                                    <p:animEffect transition="in" filter="blinds(horizontal)">
                                      <p:cBhvr>
                                        <p:cTn id="7" dur="500"/>
                                        <p:tgtEl>
                                          <p:spTgt spid="348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8163">
                                            <p:txEl>
                                              <p:pRg st="1" end="1"/>
                                            </p:txEl>
                                          </p:spTgt>
                                        </p:tgtEl>
                                        <p:attrNameLst>
                                          <p:attrName>style.visibility</p:attrName>
                                        </p:attrNameLst>
                                      </p:cBhvr>
                                      <p:to>
                                        <p:strVal val="visible"/>
                                      </p:to>
                                    </p:set>
                                    <p:animEffect transition="in" filter="blinds(horizontal)">
                                      <p:cBhvr>
                                        <p:cTn id="12" dur="500"/>
                                        <p:tgtEl>
                                          <p:spTgt spid="348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8163">
                                            <p:txEl>
                                              <p:pRg st="2" end="2"/>
                                            </p:txEl>
                                          </p:spTgt>
                                        </p:tgtEl>
                                        <p:attrNameLst>
                                          <p:attrName>style.visibility</p:attrName>
                                        </p:attrNameLst>
                                      </p:cBhvr>
                                      <p:to>
                                        <p:strVal val="visible"/>
                                      </p:to>
                                    </p:set>
                                    <p:animEffect transition="in" filter="blinds(horizontal)">
                                      <p:cBhvr>
                                        <p:cTn id="17" dur="500"/>
                                        <p:tgtEl>
                                          <p:spTgt spid="3481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p:cNvSpPr>
          <p:nvPr>
            <p:ph type="title"/>
          </p:nvPr>
        </p:nvSpPr>
        <p:spPr/>
        <p:txBody>
          <a:bodyPr/>
          <a:lstStyle/>
          <a:p>
            <a:pPr eaLnBrk="1" hangingPunct="1"/>
            <a:r>
              <a:rPr lang="zh-CN" altLang="en-US" sz="4000"/>
              <a:t>查询优化目标</a:t>
            </a:r>
            <a:endParaRPr lang="zh-CN" altLang="en-US" sz="4000"/>
          </a:p>
        </p:txBody>
      </p:sp>
      <p:sp>
        <p:nvSpPr>
          <p:cNvPr id="349187" name="Rectangle 3"/>
          <p:cNvSpPr>
            <a:spLocks noGrp="1" noRot="1"/>
          </p:cNvSpPr>
          <p:nvPr>
            <p:ph idx="1"/>
          </p:nvPr>
        </p:nvSpPr>
        <p:spPr/>
        <p:txBody>
          <a:bodyPr/>
          <a:lstStyle/>
          <a:p>
            <a:pPr algn="just" eaLnBrk="1" hangingPunct="1">
              <a:lnSpc>
                <a:spcPct val="140000"/>
              </a:lnSpc>
            </a:pPr>
            <a:r>
              <a:rPr lang="zh-CN" altLang="en-US" sz="2800"/>
              <a:t>查询优化的总目标</a:t>
            </a:r>
            <a:endParaRPr lang="zh-CN" altLang="en-US"/>
          </a:p>
          <a:p>
            <a:pPr algn="just" eaLnBrk="1" hangingPunct="1">
              <a:lnSpc>
                <a:spcPct val="140000"/>
              </a:lnSpc>
              <a:buFont typeface="Wingdings" panose="05000000000000000000" pitchFamily="2" charset="2"/>
              <a:buNone/>
            </a:pPr>
            <a:r>
              <a:rPr lang="zh-CN" altLang="en-US" sz="2800"/>
              <a:t>    选择有效策略，求得给定关系表达式的值</a:t>
            </a:r>
            <a:endParaRPr lang="zh-CN" altLang="en-US" sz="2800"/>
          </a:p>
          <a:p>
            <a:pPr algn="just" eaLnBrk="1" hangingPunct="1">
              <a:lnSpc>
                <a:spcPct val="140000"/>
              </a:lnSpc>
            </a:pPr>
            <a:r>
              <a:rPr lang="zh-CN" altLang="en-US" sz="2800"/>
              <a:t>实际系统的查询优化步骤</a:t>
            </a:r>
            <a:endParaRPr lang="zh-CN" altLang="en-US" sz="2800"/>
          </a:p>
          <a:p>
            <a:pPr marL="935355" lvl="1" indent="-478155" algn="just" eaLnBrk="1" hangingPunct="1">
              <a:lnSpc>
                <a:spcPct val="140000"/>
              </a:lnSpc>
              <a:buFont typeface="Wingdings" panose="05000000000000000000" pitchFamily="2" charset="2"/>
              <a:buNone/>
            </a:pPr>
            <a:r>
              <a:rPr lang="en-US" altLang="zh-CN"/>
              <a:t>1. </a:t>
            </a:r>
            <a:r>
              <a:rPr lang="zh-CN" altLang="en-US"/>
              <a:t>将查询转换成某种内部表示，通常是语法树</a:t>
            </a:r>
            <a:endParaRPr lang="zh-CN" altLang="en-US"/>
          </a:p>
          <a:p>
            <a:pPr marL="935355" lvl="1" indent="-478155" algn="just" eaLnBrk="1" hangingPunct="1">
              <a:lnSpc>
                <a:spcPct val="140000"/>
              </a:lnSpc>
              <a:buFont typeface="Wingdings" panose="05000000000000000000" pitchFamily="2" charset="2"/>
              <a:buNone/>
            </a:pPr>
            <a:r>
              <a:rPr lang="en-US" altLang="zh-CN"/>
              <a:t>2. </a:t>
            </a:r>
            <a:r>
              <a:rPr lang="zh-CN" altLang="en-US"/>
              <a:t>根据一定的等价变换规则把语法树转换成标准</a:t>
            </a:r>
            <a:endParaRPr lang="zh-CN" altLang="en-US"/>
          </a:p>
          <a:p>
            <a:pPr marL="935355" lvl="1" indent="-478155" algn="just" eaLnBrk="1" hangingPunct="1">
              <a:lnSpc>
                <a:spcPct val="140000"/>
              </a:lnSpc>
              <a:buFont typeface="Wingdings" panose="05000000000000000000" pitchFamily="2" charset="2"/>
              <a:buNone/>
            </a:pPr>
            <a:r>
              <a:rPr lang="zh-CN" altLang="en-US"/>
              <a:t> （优化）形式</a:t>
            </a:r>
            <a:endParaRPr lang="zh-CN" altLang="en-US"/>
          </a:p>
        </p:txBody>
      </p:sp>
      <p:sp>
        <p:nvSpPr>
          <p:cNvPr id="4" name="日期占位符 3"/>
          <p:cNvSpPr>
            <a:spLocks noGrp="1"/>
          </p:cNvSpPr>
          <p:nvPr>
            <p:ph type="dt" sz="quarter" idx="10"/>
          </p:nvPr>
        </p:nvSpPr>
        <p:spPr/>
        <p:txBody>
          <a:bodyPr/>
          <a:lstStyle/>
          <a:p>
            <a:pPr>
              <a:defRPr/>
            </a:pPr>
            <a:fld id="{A52979B2-EE56-42CA-B70F-71BDCAF038B7}" type="datetime1">
              <a:rPr lang="zh-CN" altLang="en-US"/>
            </a:fld>
            <a:endParaRPr lang="en-US" altLang="zh-CN"/>
          </a:p>
        </p:txBody>
      </p:sp>
      <p:sp>
        <p:nvSpPr>
          <p:cNvPr id="22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animEffect transition="in" filter="blinds(horizontal)">
                                      <p:cBhvr>
                                        <p:cTn id="7" dur="500"/>
                                        <p:tgtEl>
                                          <p:spTgt spid="349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9187">
                                            <p:txEl>
                                              <p:pRg st="1" end="1"/>
                                            </p:txEl>
                                          </p:spTgt>
                                        </p:tgtEl>
                                        <p:attrNameLst>
                                          <p:attrName>style.visibility</p:attrName>
                                        </p:attrNameLst>
                                      </p:cBhvr>
                                      <p:to>
                                        <p:strVal val="visible"/>
                                      </p:to>
                                    </p:set>
                                    <p:animEffect transition="in" filter="blinds(horizontal)">
                                      <p:cBhvr>
                                        <p:cTn id="12" dur="500"/>
                                        <p:tgtEl>
                                          <p:spTgt spid="349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9187">
                                            <p:txEl>
                                              <p:pRg st="2" end="2"/>
                                            </p:txEl>
                                          </p:spTgt>
                                        </p:tgtEl>
                                        <p:attrNameLst>
                                          <p:attrName>style.visibility</p:attrName>
                                        </p:attrNameLst>
                                      </p:cBhvr>
                                      <p:to>
                                        <p:strVal val="visible"/>
                                      </p:to>
                                    </p:set>
                                    <p:animEffect transition="in" filter="blinds(horizontal)">
                                      <p:cBhvr>
                                        <p:cTn id="17" dur="500"/>
                                        <p:tgtEl>
                                          <p:spTgt spid="349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9187">
                                            <p:txEl>
                                              <p:pRg st="3" end="3"/>
                                            </p:txEl>
                                          </p:spTgt>
                                        </p:tgtEl>
                                        <p:attrNameLst>
                                          <p:attrName>style.visibility</p:attrName>
                                        </p:attrNameLst>
                                      </p:cBhvr>
                                      <p:to>
                                        <p:strVal val="visible"/>
                                      </p:to>
                                    </p:set>
                                    <p:animEffect transition="in" filter="blinds(horizontal)">
                                      <p:cBhvr>
                                        <p:cTn id="22" dur="500"/>
                                        <p:tgtEl>
                                          <p:spTgt spid="3491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49187">
                                            <p:txEl>
                                              <p:pRg st="4" end="4"/>
                                            </p:txEl>
                                          </p:spTgt>
                                        </p:tgtEl>
                                        <p:attrNameLst>
                                          <p:attrName>style.visibility</p:attrName>
                                        </p:attrNameLst>
                                      </p:cBhvr>
                                      <p:to>
                                        <p:strVal val="visible"/>
                                      </p:to>
                                    </p:set>
                                    <p:animEffect transition="in" filter="blinds(horizontal)">
                                      <p:cBhvr>
                                        <p:cTn id="27" dur="500"/>
                                        <p:tgtEl>
                                          <p:spTgt spid="3491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49187">
                                            <p:txEl>
                                              <p:pRg st="5" end="5"/>
                                            </p:txEl>
                                          </p:spTgt>
                                        </p:tgtEl>
                                        <p:attrNameLst>
                                          <p:attrName>style.visibility</p:attrName>
                                        </p:attrNameLst>
                                      </p:cBhvr>
                                      <p:to>
                                        <p:strVal val="visible"/>
                                      </p:to>
                                    </p:set>
                                    <p:animEffect transition="in" filter="blinds(horizontal)">
                                      <p:cBhvr>
                                        <p:cTn id="32" dur="500"/>
                                        <p:tgtEl>
                                          <p:spTgt spid="3491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zh-CN" altLang="en-US"/>
              <a:t>实际系统的查询优化步骤</a:t>
            </a:r>
            <a:endParaRPr lang="zh-CN" altLang="en-US"/>
          </a:p>
        </p:txBody>
      </p:sp>
      <p:sp>
        <p:nvSpPr>
          <p:cNvPr id="350211" name="Rectangle 3"/>
          <p:cNvSpPr>
            <a:spLocks noGrp="1" noRot="1"/>
          </p:cNvSpPr>
          <p:nvPr>
            <p:ph idx="1"/>
          </p:nvPr>
        </p:nvSpPr>
        <p:spPr>
          <a:xfrm>
            <a:off x="755650" y="2205038"/>
            <a:ext cx="7772400" cy="4114800"/>
          </a:xfrm>
        </p:spPr>
        <p:txBody>
          <a:bodyPr/>
          <a:lstStyle/>
          <a:p>
            <a:pPr algn="just" eaLnBrk="1" hangingPunct="1">
              <a:lnSpc>
                <a:spcPct val="160000"/>
              </a:lnSpc>
              <a:buFont typeface="Wingdings" panose="05000000000000000000" pitchFamily="2" charset="2"/>
              <a:buNone/>
            </a:pPr>
            <a:r>
              <a:rPr lang="en-US" altLang="zh-CN" sz="2400"/>
              <a:t>3. </a:t>
            </a:r>
            <a:r>
              <a:rPr lang="zh-CN" altLang="en-US" sz="2400"/>
              <a:t>选择低层的操作算法</a:t>
            </a:r>
            <a:endParaRPr lang="zh-CN" altLang="en-US" sz="2400"/>
          </a:p>
          <a:p>
            <a:pPr lvl="2" algn="just" eaLnBrk="1" hangingPunct="1">
              <a:lnSpc>
                <a:spcPct val="160000"/>
              </a:lnSpc>
              <a:buFont typeface="Wingdings 2" panose="05020102010507070707" pitchFamily="18" charset="2"/>
              <a:buNone/>
            </a:pPr>
            <a:r>
              <a:rPr lang="zh-CN" altLang="en-US"/>
              <a:t>对于语法树中的每一个操作</a:t>
            </a:r>
            <a:endParaRPr lang="zh-CN" altLang="en-US"/>
          </a:p>
          <a:p>
            <a:pPr lvl="2" algn="just" eaLnBrk="1" hangingPunct="1">
              <a:lnSpc>
                <a:spcPct val="160000"/>
              </a:lnSpc>
            </a:pPr>
            <a:r>
              <a:rPr lang="zh-CN" altLang="en-US"/>
              <a:t>计算各种执行算法的执行代价</a:t>
            </a:r>
            <a:endParaRPr lang="zh-CN" altLang="en-US"/>
          </a:p>
          <a:p>
            <a:pPr lvl="2" algn="just" eaLnBrk="1" hangingPunct="1">
              <a:lnSpc>
                <a:spcPct val="160000"/>
              </a:lnSpc>
            </a:pPr>
            <a:r>
              <a:rPr lang="zh-CN" altLang="en-US"/>
              <a:t>选择代价小的执行算法</a:t>
            </a:r>
            <a:endParaRPr lang="zh-CN" altLang="en-US"/>
          </a:p>
          <a:p>
            <a:pPr algn="just" eaLnBrk="1" hangingPunct="1">
              <a:lnSpc>
                <a:spcPct val="160000"/>
              </a:lnSpc>
              <a:buFont typeface="Wingdings" panose="05000000000000000000" pitchFamily="2" charset="2"/>
              <a:buNone/>
            </a:pPr>
            <a:r>
              <a:rPr lang="en-US" altLang="zh-CN" sz="2400"/>
              <a:t>4. </a:t>
            </a:r>
            <a:r>
              <a:rPr lang="zh-CN" altLang="en-US" sz="2400"/>
              <a:t>生成查询计划</a:t>
            </a:r>
            <a:r>
              <a:rPr lang="en-US" altLang="zh-CN" sz="2400"/>
              <a:t>(</a:t>
            </a:r>
            <a:r>
              <a:rPr lang="zh-CN" altLang="en-US" sz="2400"/>
              <a:t>查询执行方案</a:t>
            </a:r>
            <a:r>
              <a:rPr lang="en-US" altLang="zh-CN" sz="2400"/>
              <a:t>)</a:t>
            </a:r>
            <a:endParaRPr lang="en-US" altLang="zh-CN" sz="2400"/>
          </a:p>
          <a:p>
            <a:pPr lvl="2" algn="just" eaLnBrk="1" hangingPunct="1">
              <a:lnSpc>
                <a:spcPct val="160000"/>
              </a:lnSpc>
            </a:pPr>
            <a:r>
              <a:rPr lang="zh-CN" altLang="en-US"/>
              <a:t>查询计划是由一系列内部操作组成的。</a:t>
            </a:r>
            <a:endParaRPr lang="zh-CN" altLang="en-US"/>
          </a:p>
        </p:txBody>
      </p:sp>
      <p:sp>
        <p:nvSpPr>
          <p:cNvPr id="4" name="日期占位符 3"/>
          <p:cNvSpPr>
            <a:spLocks noGrp="1"/>
          </p:cNvSpPr>
          <p:nvPr>
            <p:ph type="dt" sz="quarter" idx="10"/>
          </p:nvPr>
        </p:nvSpPr>
        <p:spPr/>
        <p:txBody>
          <a:bodyPr/>
          <a:lstStyle/>
          <a:p>
            <a:pPr>
              <a:defRPr/>
            </a:pPr>
            <a:fld id="{19F93869-4DA8-41ED-A048-CF2B7761971D}" type="datetime1">
              <a:rPr lang="zh-CN" altLang="en-US"/>
            </a:fld>
            <a:endParaRPr lang="en-US" altLang="zh-CN"/>
          </a:p>
        </p:txBody>
      </p:sp>
      <p:sp>
        <p:nvSpPr>
          <p:cNvPr id="235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0211">
                                            <p:txEl>
                                              <p:pRg st="0" end="0"/>
                                            </p:txEl>
                                          </p:spTgt>
                                        </p:tgtEl>
                                        <p:attrNameLst>
                                          <p:attrName>style.visibility</p:attrName>
                                        </p:attrNameLst>
                                      </p:cBhvr>
                                      <p:to>
                                        <p:strVal val="visible"/>
                                      </p:to>
                                    </p:set>
                                    <p:animEffect transition="in" filter="blinds(horizontal)">
                                      <p:cBhvr>
                                        <p:cTn id="7" dur="500"/>
                                        <p:tgtEl>
                                          <p:spTgt spid="350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0211">
                                            <p:txEl>
                                              <p:pRg st="1" end="1"/>
                                            </p:txEl>
                                          </p:spTgt>
                                        </p:tgtEl>
                                        <p:attrNameLst>
                                          <p:attrName>style.visibility</p:attrName>
                                        </p:attrNameLst>
                                      </p:cBhvr>
                                      <p:to>
                                        <p:strVal val="visible"/>
                                      </p:to>
                                    </p:set>
                                    <p:animEffect transition="in" filter="blinds(horizontal)">
                                      <p:cBhvr>
                                        <p:cTn id="12" dur="500"/>
                                        <p:tgtEl>
                                          <p:spTgt spid="350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0211">
                                            <p:txEl>
                                              <p:pRg st="2" end="2"/>
                                            </p:txEl>
                                          </p:spTgt>
                                        </p:tgtEl>
                                        <p:attrNameLst>
                                          <p:attrName>style.visibility</p:attrName>
                                        </p:attrNameLst>
                                      </p:cBhvr>
                                      <p:to>
                                        <p:strVal val="visible"/>
                                      </p:to>
                                    </p:set>
                                    <p:animEffect transition="in" filter="blinds(horizontal)">
                                      <p:cBhvr>
                                        <p:cTn id="17" dur="500"/>
                                        <p:tgtEl>
                                          <p:spTgt spid="3502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0211">
                                            <p:txEl>
                                              <p:pRg st="3" end="3"/>
                                            </p:txEl>
                                          </p:spTgt>
                                        </p:tgtEl>
                                        <p:attrNameLst>
                                          <p:attrName>style.visibility</p:attrName>
                                        </p:attrNameLst>
                                      </p:cBhvr>
                                      <p:to>
                                        <p:strVal val="visible"/>
                                      </p:to>
                                    </p:set>
                                    <p:animEffect transition="in" filter="blinds(horizontal)">
                                      <p:cBhvr>
                                        <p:cTn id="22" dur="500"/>
                                        <p:tgtEl>
                                          <p:spTgt spid="3502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50211">
                                            <p:txEl>
                                              <p:pRg st="4" end="4"/>
                                            </p:txEl>
                                          </p:spTgt>
                                        </p:tgtEl>
                                        <p:attrNameLst>
                                          <p:attrName>style.visibility</p:attrName>
                                        </p:attrNameLst>
                                      </p:cBhvr>
                                      <p:to>
                                        <p:strVal val="visible"/>
                                      </p:to>
                                    </p:set>
                                    <p:animEffect transition="in" filter="blinds(horizontal)">
                                      <p:cBhvr>
                                        <p:cTn id="27" dur="500"/>
                                        <p:tgtEl>
                                          <p:spTgt spid="3502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50211">
                                            <p:txEl>
                                              <p:pRg st="5" end="5"/>
                                            </p:txEl>
                                          </p:spTgt>
                                        </p:tgtEl>
                                        <p:attrNameLst>
                                          <p:attrName>style.visibility</p:attrName>
                                        </p:attrNameLst>
                                      </p:cBhvr>
                                      <p:to>
                                        <p:strVal val="visible"/>
                                      </p:to>
                                    </p:set>
                                    <p:animEffect transition="in" filter="blinds(horizontal)">
                                      <p:cBhvr>
                                        <p:cTn id="32" dur="500"/>
                                        <p:tgtEl>
                                          <p:spTgt spid="3502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Rot="1" noChangeArrowheads="1"/>
          </p:cNvSpPr>
          <p:nvPr>
            <p:ph type="title"/>
          </p:nvPr>
        </p:nvSpPr>
        <p:spPr/>
        <p:txBody>
          <a:bodyPr>
            <a:normAutofit fontScale="90000"/>
          </a:bodyPr>
          <a:lstStyle/>
          <a:p>
            <a:pPr eaLnBrk="1" fontAlgn="auto" hangingPunct="1">
              <a:spcAft>
                <a:spcPts val="0"/>
              </a:spcAft>
              <a:defRPr/>
            </a:pPr>
            <a:br>
              <a:rPr lang="en-US" altLang="zh-CN"/>
            </a:br>
            <a:r>
              <a:rPr lang="zh-CN" altLang="en-US"/>
              <a:t>代价模型</a:t>
            </a:r>
            <a:br>
              <a:rPr lang="zh-CN" altLang="en-US"/>
            </a:br>
            <a:endParaRPr lang="zh-CN" altLang="en-US"/>
          </a:p>
        </p:txBody>
      </p:sp>
      <p:sp>
        <p:nvSpPr>
          <p:cNvPr id="24579" name="Rectangle 3"/>
          <p:cNvSpPr>
            <a:spLocks noGrp="1" noRot="1"/>
          </p:cNvSpPr>
          <p:nvPr>
            <p:ph idx="1"/>
          </p:nvPr>
        </p:nvSpPr>
        <p:spPr/>
        <p:txBody>
          <a:bodyPr/>
          <a:lstStyle/>
          <a:p>
            <a:pPr algn="just" eaLnBrk="1" hangingPunct="1">
              <a:lnSpc>
                <a:spcPct val="90000"/>
              </a:lnSpc>
            </a:pPr>
            <a:r>
              <a:rPr lang="zh-CN" altLang="en-US"/>
              <a:t>集中式数据库</a:t>
            </a:r>
            <a:endParaRPr lang="zh-CN" altLang="en-US"/>
          </a:p>
          <a:p>
            <a:pPr lvl="2" algn="just" eaLnBrk="1" hangingPunct="1">
              <a:lnSpc>
                <a:spcPct val="90000"/>
              </a:lnSpc>
            </a:pPr>
            <a:r>
              <a:rPr lang="zh-CN" altLang="en-US" sz="2800"/>
              <a:t>单用户系统</a:t>
            </a:r>
            <a:endParaRPr lang="zh-CN" altLang="en-US"/>
          </a:p>
          <a:p>
            <a:pPr lvl="1" algn="just" eaLnBrk="1" hangingPunct="1">
              <a:lnSpc>
                <a:spcPct val="90000"/>
              </a:lnSpc>
              <a:buFont typeface="Wingdings" panose="05000000000000000000" pitchFamily="2" charset="2"/>
              <a:buNone/>
            </a:pPr>
            <a:r>
              <a:rPr lang="zh-CN" altLang="en-US"/>
              <a:t>			总代价 </a:t>
            </a:r>
            <a:r>
              <a:rPr lang="en-US" altLang="zh-CN"/>
              <a:t>= I/O</a:t>
            </a:r>
            <a:r>
              <a:rPr lang="zh-CN" altLang="en-US"/>
              <a:t>代价 </a:t>
            </a:r>
            <a:r>
              <a:rPr lang="en-US" altLang="zh-CN"/>
              <a:t>+ CPU</a:t>
            </a:r>
            <a:r>
              <a:rPr lang="zh-CN" altLang="en-US"/>
              <a:t>代价</a:t>
            </a:r>
            <a:endParaRPr lang="zh-CN" altLang="en-US"/>
          </a:p>
          <a:p>
            <a:pPr lvl="2" algn="just" eaLnBrk="1" hangingPunct="1">
              <a:lnSpc>
                <a:spcPct val="90000"/>
              </a:lnSpc>
            </a:pPr>
            <a:r>
              <a:rPr lang="zh-CN" altLang="en-US" sz="2800"/>
              <a:t>多用户系统</a:t>
            </a:r>
            <a:endParaRPr lang="zh-CN" altLang="en-US"/>
          </a:p>
          <a:p>
            <a:pPr lvl="1" algn="just" eaLnBrk="1" hangingPunct="1">
              <a:lnSpc>
                <a:spcPct val="90000"/>
              </a:lnSpc>
              <a:buFont typeface="Wingdings" panose="05000000000000000000" pitchFamily="2" charset="2"/>
              <a:buNone/>
            </a:pPr>
            <a:r>
              <a:rPr lang="zh-CN" altLang="en-US"/>
              <a:t>			总代价 </a:t>
            </a:r>
            <a:r>
              <a:rPr lang="en-US" altLang="zh-CN"/>
              <a:t>= I/O</a:t>
            </a:r>
            <a:r>
              <a:rPr lang="zh-CN" altLang="en-US"/>
              <a:t>代价 </a:t>
            </a:r>
            <a:r>
              <a:rPr lang="en-US" altLang="zh-CN"/>
              <a:t>+ CPU</a:t>
            </a:r>
            <a:r>
              <a:rPr lang="zh-CN" altLang="en-US"/>
              <a:t>代价 </a:t>
            </a:r>
            <a:r>
              <a:rPr lang="en-US" altLang="zh-CN"/>
              <a:t>+ </a:t>
            </a:r>
            <a:r>
              <a:rPr lang="zh-CN" altLang="en-US"/>
              <a:t>内存代价</a:t>
            </a:r>
            <a:endParaRPr lang="zh-CN" altLang="en-US"/>
          </a:p>
          <a:p>
            <a:pPr algn="just" eaLnBrk="1" hangingPunct="1">
              <a:lnSpc>
                <a:spcPct val="110000"/>
              </a:lnSpc>
            </a:pPr>
            <a:r>
              <a:rPr lang="zh-CN" altLang="en-US"/>
              <a:t>分布式数据库</a:t>
            </a:r>
            <a:endParaRPr lang="zh-CN" altLang="en-US"/>
          </a:p>
          <a:p>
            <a:pPr algn="just" eaLnBrk="1" hangingPunct="1">
              <a:lnSpc>
                <a:spcPct val="160000"/>
              </a:lnSpc>
              <a:buFont typeface="Wingdings" panose="05000000000000000000" pitchFamily="2" charset="2"/>
              <a:buNone/>
            </a:pPr>
            <a:r>
              <a:rPr lang="zh-CN" altLang="en-US" sz="2400"/>
              <a:t>	 总代价</a:t>
            </a:r>
            <a:r>
              <a:rPr lang="zh-CN" altLang="en-US" sz="2000"/>
              <a:t> </a:t>
            </a:r>
            <a:r>
              <a:rPr lang="en-US" altLang="zh-CN" sz="2000"/>
              <a:t>= I/O</a:t>
            </a:r>
            <a:r>
              <a:rPr lang="zh-CN" altLang="en-US" sz="2000"/>
              <a:t>代价 </a:t>
            </a:r>
            <a:r>
              <a:rPr lang="en-US" altLang="zh-CN" sz="2000"/>
              <a:t>+ CPU</a:t>
            </a:r>
            <a:r>
              <a:rPr lang="zh-CN" altLang="en-US" sz="2000"/>
              <a:t>代价</a:t>
            </a:r>
            <a:r>
              <a:rPr lang="en-US" altLang="zh-CN" sz="2000"/>
              <a:t>[+ </a:t>
            </a:r>
            <a:r>
              <a:rPr lang="zh-CN" altLang="en-US" sz="2000"/>
              <a:t>内存代价</a:t>
            </a:r>
            <a:r>
              <a:rPr lang="en-US" altLang="zh-CN" sz="2000"/>
              <a:t>] + </a:t>
            </a:r>
            <a:r>
              <a:rPr lang="zh-CN" altLang="en-US" sz="2000"/>
              <a:t>通信代价 </a:t>
            </a:r>
            <a:endParaRPr lang="zh-CN" altLang="en-US" sz="2000"/>
          </a:p>
        </p:txBody>
      </p:sp>
      <p:sp>
        <p:nvSpPr>
          <p:cNvPr id="4" name="日期占位符 3"/>
          <p:cNvSpPr>
            <a:spLocks noGrp="1"/>
          </p:cNvSpPr>
          <p:nvPr>
            <p:ph type="dt" sz="quarter" idx="10"/>
          </p:nvPr>
        </p:nvSpPr>
        <p:spPr/>
        <p:txBody>
          <a:bodyPr/>
          <a:lstStyle/>
          <a:p>
            <a:pPr>
              <a:defRPr/>
            </a:pPr>
            <a:fld id="{8C0F1F78-B685-4B7D-8330-6955CE2EDD33}" type="datetime1">
              <a:rPr lang="zh-CN" altLang="en-US"/>
            </a:fld>
            <a:endParaRPr lang="en-US" altLang="zh-CN"/>
          </a:p>
        </p:txBody>
      </p:sp>
      <p:sp>
        <p:nvSpPr>
          <p:cNvPr id="24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p:cNvSpPr>
          <p:nvPr>
            <p:ph type="title"/>
          </p:nvPr>
        </p:nvSpPr>
        <p:spPr/>
        <p:txBody>
          <a:bodyPr/>
          <a:lstStyle/>
          <a:p>
            <a:pPr eaLnBrk="1" hangingPunct="1"/>
            <a:r>
              <a:rPr lang="en-US" altLang="zh-CN"/>
              <a:t>9.2 </a:t>
            </a:r>
            <a:r>
              <a:rPr lang="zh-CN" altLang="en-US"/>
              <a:t>关系系统的查询优化 </a:t>
            </a:r>
            <a:endParaRPr lang="zh-CN" altLang="en-US"/>
          </a:p>
        </p:txBody>
      </p:sp>
      <p:sp>
        <p:nvSpPr>
          <p:cNvPr id="25603" name="Rectangle 3"/>
          <p:cNvSpPr>
            <a:spLocks noGrp="1" noRot="1"/>
          </p:cNvSpPr>
          <p:nvPr>
            <p:ph idx="1"/>
          </p:nvPr>
        </p:nvSpPr>
        <p:spPr/>
        <p:txBody>
          <a:bodyPr/>
          <a:lstStyle/>
          <a:p>
            <a:pPr algn="just" eaLnBrk="1" hangingPunct="1">
              <a:lnSpc>
                <a:spcPct val="120000"/>
              </a:lnSpc>
              <a:buFont typeface="Wingdings" panose="05000000000000000000" pitchFamily="2" charset="2"/>
              <a:buNone/>
            </a:pPr>
            <a:r>
              <a:rPr lang="en-US" altLang="zh-CN" sz="2800"/>
              <a:t>9.2.1 </a:t>
            </a:r>
            <a:r>
              <a:rPr lang="zh-CN" altLang="en-US" sz="2800"/>
              <a:t>查询优化概述</a:t>
            </a:r>
            <a:endParaRPr lang="zh-CN" altLang="en-US" sz="2800"/>
          </a:p>
          <a:p>
            <a:pPr algn="just" eaLnBrk="1" hangingPunct="1">
              <a:lnSpc>
                <a:spcPct val="120000"/>
              </a:lnSpc>
              <a:buFont typeface="Wingdings" panose="05000000000000000000" pitchFamily="2" charset="2"/>
              <a:buNone/>
            </a:pPr>
            <a:r>
              <a:rPr lang="en-US" altLang="zh-CN" sz="2800">
                <a:solidFill>
                  <a:srgbClr val="3333FF"/>
                </a:solidFill>
              </a:rPr>
              <a:t>9.2.2 </a:t>
            </a:r>
            <a:r>
              <a:rPr lang="zh-CN" altLang="en-US" sz="2800">
                <a:solidFill>
                  <a:srgbClr val="3333FF"/>
                </a:solidFill>
              </a:rPr>
              <a:t>查询优化的必要性</a:t>
            </a:r>
            <a:endParaRPr lang="zh-CN" altLang="en-US" sz="2800">
              <a:solidFill>
                <a:srgbClr val="3333FF"/>
              </a:solidFill>
            </a:endParaRPr>
          </a:p>
          <a:p>
            <a:pPr algn="just" eaLnBrk="1" hangingPunct="1">
              <a:lnSpc>
                <a:spcPct val="120000"/>
              </a:lnSpc>
              <a:buFont typeface="Wingdings" panose="05000000000000000000" pitchFamily="2" charset="2"/>
              <a:buNone/>
            </a:pPr>
            <a:r>
              <a:rPr lang="en-US" altLang="zh-CN" sz="2800"/>
              <a:t>9.2.3 </a:t>
            </a:r>
            <a:r>
              <a:rPr lang="zh-CN" altLang="en-US" sz="2800"/>
              <a:t>查询优化的一般准则</a:t>
            </a:r>
            <a:endParaRPr lang="zh-CN" altLang="en-US" sz="2800"/>
          </a:p>
          <a:p>
            <a:pPr algn="just" eaLnBrk="1" hangingPunct="1">
              <a:lnSpc>
                <a:spcPct val="120000"/>
              </a:lnSpc>
              <a:buFont typeface="Wingdings" panose="05000000000000000000" pitchFamily="2" charset="2"/>
              <a:buNone/>
            </a:pPr>
            <a:r>
              <a:rPr lang="en-US" altLang="zh-CN" sz="2800"/>
              <a:t>9.2.4 </a:t>
            </a:r>
            <a:r>
              <a:rPr lang="zh-CN" altLang="en-US" sz="2800"/>
              <a:t>关系代数等价变换规则</a:t>
            </a:r>
            <a:endParaRPr lang="zh-CN" altLang="en-US" sz="2800"/>
          </a:p>
          <a:p>
            <a:pPr algn="just" eaLnBrk="1" hangingPunct="1">
              <a:lnSpc>
                <a:spcPct val="120000"/>
              </a:lnSpc>
              <a:buFont typeface="Wingdings" panose="05000000000000000000" pitchFamily="2" charset="2"/>
              <a:buNone/>
            </a:pPr>
            <a:r>
              <a:rPr lang="en-US" altLang="zh-CN" sz="2800"/>
              <a:t>9.2.5 </a:t>
            </a:r>
            <a:r>
              <a:rPr lang="zh-CN" altLang="en-US" sz="2800"/>
              <a:t>关系代数表达式的优化算法</a:t>
            </a:r>
            <a:endParaRPr lang="zh-CN" altLang="en-US" sz="2800"/>
          </a:p>
          <a:p>
            <a:pPr eaLnBrk="1" hangingPunct="1">
              <a:lnSpc>
                <a:spcPct val="120000"/>
              </a:lnSpc>
              <a:buFont typeface="Wingdings" panose="05000000000000000000" pitchFamily="2" charset="2"/>
              <a:buNone/>
            </a:pPr>
            <a:r>
              <a:rPr lang="en-US" altLang="zh-CN" sz="2800"/>
              <a:t>9.2.6 </a:t>
            </a:r>
            <a:r>
              <a:rPr lang="zh-CN" altLang="en-US" sz="2800"/>
              <a:t>优化的一般步骤 </a:t>
            </a:r>
            <a:endParaRPr lang="zh-CN" altLang="en-US" sz="2800"/>
          </a:p>
        </p:txBody>
      </p:sp>
      <p:sp>
        <p:nvSpPr>
          <p:cNvPr id="4" name="日期占位符 3"/>
          <p:cNvSpPr>
            <a:spLocks noGrp="1"/>
          </p:cNvSpPr>
          <p:nvPr>
            <p:ph type="dt" sz="quarter" idx="10"/>
          </p:nvPr>
        </p:nvSpPr>
        <p:spPr/>
        <p:txBody>
          <a:bodyPr/>
          <a:lstStyle/>
          <a:p>
            <a:pPr>
              <a:defRPr/>
            </a:pPr>
            <a:fld id="{FE2207B1-6F40-4AAB-B49E-FE02A5ED1214}" type="datetime1">
              <a:rPr lang="zh-CN" altLang="en-US"/>
            </a:fld>
            <a:endParaRPr lang="en-US" altLang="zh-CN"/>
          </a:p>
        </p:txBody>
      </p:sp>
      <p:sp>
        <p:nvSpPr>
          <p:cNvPr id="256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p:txBody>
          <a:bodyPr/>
          <a:lstStyle/>
          <a:p>
            <a:pPr eaLnBrk="1" hangingPunct="1"/>
            <a:r>
              <a:rPr lang="en-US" altLang="zh-CN"/>
              <a:t>9.2.2  </a:t>
            </a:r>
            <a:r>
              <a:rPr lang="zh-CN" altLang="en-US"/>
              <a:t>查询优化的必要性 </a:t>
            </a:r>
            <a:endParaRPr lang="zh-CN" altLang="en-US"/>
          </a:p>
        </p:txBody>
      </p:sp>
      <p:sp>
        <p:nvSpPr>
          <p:cNvPr id="352259" name="Rectangle 3"/>
          <p:cNvSpPr>
            <a:spLocks noGrp="1" noRot="1"/>
          </p:cNvSpPr>
          <p:nvPr>
            <p:ph idx="1"/>
          </p:nvPr>
        </p:nvSpPr>
        <p:spPr/>
        <p:txBody>
          <a:bodyPr/>
          <a:lstStyle/>
          <a:p>
            <a:pPr algn="just" eaLnBrk="1" hangingPunct="1">
              <a:buFont typeface="Wingdings" panose="05000000000000000000" pitchFamily="2" charset="2"/>
              <a:buNone/>
            </a:pPr>
            <a:r>
              <a:rPr lang="en-US" altLang="zh-CN" sz="2400"/>
              <a:t>[</a:t>
            </a:r>
            <a:r>
              <a:rPr lang="zh-CN" altLang="en-US" sz="2400"/>
              <a:t>例</a:t>
            </a:r>
            <a:r>
              <a:rPr lang="en-US" altLang="zh-CN" sz="2400"/>
              <a:t>]  </a:t>
            </a:r>
            <a:r>
              <a:rPr lang="zh-CN" altLang="en-US" sz="2400"/>
              <a:t>求选修了课程Ｃ</a:t>
            </a:r>
            <a:r>
              <a:rPr lang="en-US" altLang="zh-CN" sz="2400"/>
              <a:t>2</a:t>
            </a:r>
            <a:r>
              <a:rPr lang="zh-CN" altLang="en-US" sz="2400"/>
              <a:t>的学生姓名</a:t>
            </a:r>
            <a:endParaRPr lang="zh-CN" altLang="en-US" sz="2400"/>
          </a:p>
          <a:p>
            <a:pPr algn="just" eaLnBrk="1" hangingPunct="1">
              <a:buFont typeface="Wingdings" panose="05000000000000000000" pitchFamily="2" charset="2"/>
              <a:buNone/>
            </a:pPr>
            <a:r>
              <a:rPr lang="zh-CN" altLang="en-US" sz="2400">
                <a:latin typeface="Courier New" panose="02070309020205020404" pitchFamily="49" charset="0"/>
              </a:rPr>
              <a:t> </a:t>
            </a:r>
            <a:endParaRPr lang="zh-CN" altLang="en-US" sz="2400"/>
          </a:p>
          <a:p>
            <a:pPr algn="just" eaLnBrk="1" hangingPunct="1">
              <a:buFont typeface="Wingdings" panose="05000000000000000000" pitchFamily="2" charset="2"/>
              <a:buNone/>
            </a:pPr>
            <a:r>
              <a:rPr lang="zh-CN" altLang="en-US" sz="2400"/>
              <a:t>	</a:t>
            </a:r>
            <a:r>
              <a:rPr lang="en-US" altLang="zh-CN" sz="2400"/>
              <a:t>SELECT  Student.Sname</a:t>
            </a:r>
            <a:endParaRPr lang="en-US" altLang="zh-CN" sz="2400"/>
          </a:p>
          <a:p>
            <a:pPr algn="just" eaLnBrk="1" hangingPunct="1">
              <a:buFont typeface="Wingdings" panose="05000000000000000000" pitchFamily="2" charset="2"/>
              <a:buNone/>
            </a:pPr>
            <a:r>
              <a:rPr lang="en-US" altLang="zh-CN" sz="2400"/>
              <a:t>	FROM      Student, SC</a:t>
            </a:r>
            <a:endParaRPr lang="en-US" altLang="zh-CN" sz="2400"/>
          </a:p>
          <a:p>
            <a:pPr algn="just" eaLnBrk="1" hangingPunct="1">
              <a:buFont typeface="Wingdings" panose="05000000000000000000" pitchFamily="2" charset="2"/>
              <a:buNone/>
            </a:pPr>
            <a:r>
              <a:rPr lang="en-US" altLang="zh-CN" sz="2400"/>
              <a:t>	WHERE   Student.Sno=SC.Sno</a:t>
            </a:r>
            <a:endParaRPr lang="en-US" altLang="zh-CN" sz="2400"/>
          </a:p>
          <a:p>
            <a:pPr eaLnBrk="1" hangingPunct="1">
              <a:buFont typeface="Wingdings" panose="05000000000000000000" pitchFamily="2" charset="2"/>
              <a:buNone/>
            </a:pPr>
            <a:r>
              <a:rPr lang="en-US" altLang="zh-CN" sz="2400"/>
              <a:t>		AND     SC.Cno='2'; </a:t>
            </a:r>
            <a:endParaRPr lang="en-US" altLang="zh-CN" sz="2400"/>
          </a:p>
        </p:txBody>
      </p:sp>
      <p:sp>
        <p:nvSpPr>
          <p:cNvPr id="4" name="日期占位符 3"/>
          <p:cNvSpPr>
            <a:spLocks noGrp="1"/>
          </p:cNvSpPr>
          <p:nvPr>
            <p:ph type="dt" sz="quarter" idx="10"/>
          </p:nvPr>
        </p:nvSpPr>
        <p:spPr/>
        <p:txBody>
          <a:bodyPr/>
          <a:lstStyle/>
          <a:p>
            <a:pPr>
              <a:defRPr/>
            </a:pPr>
            <a:fld id="{A97F9191-AA34-4917-A409-C184B37665F6}" type="datetime1">
              <a:rPr lang="zh-CN" altLang="en-US"/>
            </a:fld>
            <a:endParaRPr lang="en-US" altLang="zh-CN"/>
          </a:p>
        </p:txBody>
      </p:sp>
      <p:sp>
        <p:nvSpPr>
          <p:cNvPr id="26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2259">
                                            <p:txEl>
                                              <p:pRg st="2" end="2"/>
                                            </p:txEl>
                                          </p:spTgt>
                                        </p:tgtEl>
                                        <p:attrNameLst>
                                          <p:attrName>style.visibility</p:attrName>
                                        </p:attrNameLst>
                                      </p:cBhvr>
                                      <p:to>
                                        <p:strVal val="visible"/>
                                      </p:to>
                                    </p:set>
                                    <p:animEffect transition="in" filter="blinds(horizontal)">
                                      <p:cBhvr>
                                        <p:cTn id="7" dur="500"/>
                                        <p:tgtEl>
                                          <p:spTgt spid="35225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2259">
                                            <p:txEl>
                                              <p:pRg st="3" end="3"/>
                                            </p:txEl>
                                          </p:spTgt>
                                        </p:tgtEl>
                                        <p:attrNameLst>
                                          <p:attrName>style.visibility</p:attrName>
                                        </p:attrNameLst>
                                      </p:cBhvr>
                                      <p:to>
                                        <p:strVal val="visible"/>
                                      </p:to>
                                    </p:set>
                                    <p:animEffect transition="in" filter="blinds(horizontal)">
                                      <p:cBhvr>
                                        <p:cTn id="12" dur="500"/>
                                        <p:tgtEl>
                                          <p:spTgt spid="35225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2259">
                                            <p:txEl>
                                              <p:pRg st="4" end="4"/>
                                            </p:txEl>
                                          </p:spTgt>
                                        </p:tgtEl>
                                        <p:attrNameLst>
                                          <p:attrName>style.visibility</p:attrName>
                                        </p:attrNameLst>
                                      </p:cBhvr>
                                      <p:to>
                                        <p:strVal val="visible"/>
                                      </p:to>
                                    </p:set>
                                    <p:animEffect transition="in" filter="blinds(horizontal)">
                                      <p:cBhvr>
                                        <p:cTn id="17" dur="500"/>
                                        <p:tgtEl>
                                          <p:spTgt spid="35225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2259">
                                            <p:txEl>
                                              <p:pRg st="5" end="5"/>
                                            </p:txEl>
                                          </p:spTgt>
                                        </p:tgtEl>
                                        <p:attrNameLst>
                                          <p:attrName>style.visibility</p:attrName>
                                        </p:attrNameLst>
                                      </p:cBhvr>
                                      <p:to>
                                        <p:strVal val="visible"/>
                                      </p:to>
                                    </p:set>
                                    <p:animEffect transition="in" filter="blinds(horizontal)">
                                      <p:cBhvr>
                                        <p:cTn id="22" dur="500"/>
                                        <p:tgtEl>
                                          <p:spTgt spid="3522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zh-CN" altLang="en-US"/>
              <a:t>查询优化的必要性（续） </a:t>
            </a:r>
            <a:endParaRPr lang="zh-CN" altLang="en-US"/>
          </a:p>
        </p:txBody>
      </p:sp>
      <p:sp>
        <p:nvSpPr>
          <p:cNvPr id="353283" name="Rectangle 3"/>
          <p:cNvSpPr>
            <a:spLocks noGrp="1" noRot="1"/>
          </p:cNvSpPr>
          <p:nvPr>
            <p:ph idx="1"/>
          </p:nvPr>
        </p:nvSpPr>
        <p:spPr>
          <a:xfrm>
            <a:off x="468313" y="2060575"/>
            <a:ext cx="8458200" cy="4105275"/>
          </a:xfrm>
        </p:spPr>
        <p:txBody>
          <a:bodyPr/>
          <a:lstStyle/>
          <a:p>
            <a:pPr algn="just" eaLnBrk="1" hangingPunct="1">
              <a:lnSpc>
                <a:spcPct val="120000"/>
              </a:lnSpc>
              <a:buFont typeface="Wingdings" panose="05000000000000000000" pitchFamily="2" charset="2"/>
              <a:buNone/>
            </a:pPr>
            <a:r>
              <a:rPr lang="zh-CN" altLang="en-US" sz="2400"/>
              <a:t>假设</a:t>
            </a:r>
            <a:r>
              <a:rPr lang="en-US" altLang="zh-CN" sz="2400"/>
              <a:t>1</a:t>
            </a:r>
            <a:r>
              <a:rPr lang="zh-CN" altLang="en-US" sz="2400"/>
              <a:t>：外存：</a:t>
            </a:r>
            <a:endParaRPr lang="zh-CN" altLang="en-US" sz="2400"/>
          </a:p>
          <a:p>
            <a:pPr lvl="1" algn="just" eaLnBrk="1" hangingPunct="1">
              <a:lnSpc>
                <a:spcPct val="120000"/>
              </a:lnSpc>
              <a:buFont typeface="Wingdings" panose="05000000000000000000" pitchFamily="2" charset="2"/>
              <a:buNone/>
            </a:pPr>
            <a:r>
              <a:rPr lang="zh-CN" altLang="en-US"/>
              <a:t>		</a:t>
            </a:r>
            <a:r>
              <a:rPr lang="en-US" altLang="zh-CN"/>
              <a:t>Student:1000</a:t>
            </a:r>
            <a:r>
              <a:rPr lang="zh-CN" altLang="en-US"/>
              <a:t>条</a:t>
            </a:r>
            <a:r>
              <a:rPr lang="en-US" altLang="zh-CN"/>
              <a:t>,SC:10000</a:t>
            </a:r>
            <a:r>
              <a:rPr lang="zh-CN" altLang="en-US"/>
              <a:t>条</a:t>
            </a:r>
            <a:r>
              <a:rPr lang="en-US" altLang="zh-CN"/>
              <a:t>, </a:t>
            </a:r>
            <a:r>
              <a:rPr lang="zh-CN" altLang="en-US"/>
              <a:t>选修</a:t>
            </a:r>
            <a:r>
              <a:rPr lang="en-US" altLang="zh-CN"/>
              <a:t>2</a:t>
            </a:r>
            <a:r>
              <a:rPr lang="zh-CN" altLang="en-US"/>
              <a:t>号课程</a:t>
            </a:r>
            <a:r>
              <a:rPr lang="en-US" altLang="zh-CN"/>
              <a:t>:50</a:t>
            </a:r>
            <a:r>
              <a:rPr lang="zh-CN" altLang="en-US"/>
              <a:t>条</a:t>
            </a:r>
            <a:endParaRPr lang="zh-CN" altLang="en-US"/>
          </a:p>
          <a:p>
            <a:pPr eaLnBrk="1" hangingPunct="1">
              <a:lnSpc>
                <a:spcPct val="120000"/>
              </a:lnSpc>
              <a:buFont typeface="Wingdings" panose="05000000000000000000" pitchFamily="2" charset="2"/>
              <a:buNone/>
            </a:pPr>
            <a:r>
              <a:rPr lang="zh-CN" altLang="en-US" sz="2400"/>
              <a:t>假设</a:t>
            </a:r>
            <a:r>
              <a:rPr lang="en-US" altLang="zh-CN" sz="2400"/>
              <a:t>2</a:t>
            </a:r>
            <a:r>
              <a:rPr lang="zh-CN" altLang="en-US" sz="2400"/>
              <a:t>：一个内存块装元组</a:t>
            </a:r>
            <a:r>
              <a:rPr lang="en-US" altLang="zh-CN" sz="2400"/>
              <a:t>:10</a:t>
            </a:r>
            <a:r>
              <a:rPr lang="zh-CN" altLang="en-US" sz="2400"/>
              <a:t>个</a:t>
            </a:r>
            <a:r>
              <a:rPr lang="en-US" altLang="zh-CN" sz="2400"/>
              <a:t>Student,   </a:t>
            </a:r>
            <a:r>
              <a:rPr lang="zh-CN" altLang="en-US" sz="2400"/>
              <a:t>或</a:t>
            </a:r>
            <a:r>
              <a:rPr lang="en-US" altLang="zh-CN" sz="2400"/>
              <a:t>100</a:t>
            </a:r>
            <a:r>
              <a:rPr lang="zh-CN" altLang="en-US" sz="2400"/>
              <a:t>个</a:t>
            </a:r>
            <a:r>
              <a:rPr lang="en-US" altLang="zh-CN" sz="2400"/>
              <a:t>SC,</a:t>
            </a:r>
            <a:endParaRPr lang="en-US" altLang="zh-CN" sz="2400"/>
          </a:p>
          <a:p>
            <a:pPr eaLnBrk="1" hangingPunct="1">
              <a:lnSpc>
                <a:spcPct val="120000"/>
              </a:lnSpc>
              <a:buFont typeface="Wingdings" panose="05000000000000000000" pitchFamily="2" charset="2"/>
              <a:buNone/>
            </a:pPr>
            <a:r>
              <a:rPr lang="en-US" altLang="zh-CN" sz="2400"/>
              <a:t>    </a:t>
            </a:r>
            <a:r>
              <a:rPr lang="zh-CN" altLang="en-US" sz="2400"/>
              <a:t>内存中一次可以存放</a:t>
            </a:r>
            <a:r>
              <a:rPr lang="en-US" altLang="zh-CN" sz="2400"/>
              <a:t>:  5</a:t>
            </a:r>
            <a:r>
              <a:rPr lang="zh-CN" altLang="en-US" sz="2400"/>
              <a:t>块</a:t>
            </a:r>
            <a:r>
              <a:rPr lang="en-US" altLang="zh-CN" sz="2400"/>
              <a:t>Student</a:t>
            </a:r>
            <a:r>
              <a:rPr lang="zh-CN" altLang="en-US" sz="2400"/>
              <a:t>元组</a:t>
            </a:r>
            <a:r>
              <a:rPr lang="en-US" altLang="zh-CN" sz="2400"/>
              <a:t>,1</a:t>
            </a:r>
            <a:r>
              <a:rPr lang="zh-CN" altLang="en-US" sz="2400"/>
              <a:t>块</a:t>
            </a:r>
            <a:r>
              <a:rPr lang="en-US" altLang="zh-CN" sz="2400"/>
              <a:t>SC</a:t>
            </a:r>
            <a:r>
              <a:rPr lang="zh-CN" altLang="en-US" sz="2400"/>
              <a:t>元组和若干块连接结果元组</a:t>
            </a:r>
            <a:endParaRPr lang="zh-CN" altLang="en-US" sz="2400"/>
          </a:p>
          <a:p>
            <a:pPr eaLnBrk="1" hangingPunct="1">
              <a:lnSpc>
                <a:spcPct val="120000"/>
              </a:lnSpc>
              <a:buFont typeface="Wingdings" panose="05000000000000000000" pitchFamily="2" charset="2"/>
              <a:buNone/>
            </a:pPr>
            <a:r>
              <a:rPr lang="zh-CN" altLang="en-US" sz="2400"/>
              <a:t>假设</a:t>
            </a:r>
            <a:r>
              <a:rPr lang="en-US" altLang="zh-CN" sz="2400"/>
              <a:t>3</a:t>
            </a:r>
            <a:r>
              <a:rPr lang="zh-CN" altLang="en-US" sz="2400"/>
              <a:t>：读写速度：</a:t>
            </a:r>
            <a:r>
              <a:rPr lang="en-US" altLang="zh-CN" sz="2400"/>
              <a:t>20</a:t>
            </a:r>
            <a:r>
              <a:rPr lang="zh-CN" altLang="en-US" sz="2400"/>
              <a:t>块</a:t>
            </a:r>
            <a:r>
              <a:rPr lang="en-US" altLang="zh-CN" sz="2400"/>
              <a:t>/</a:t>
            </a:r>
            <a:r>
              <a:rPr lang="zh-CN" altLang="en-US" sz="2400"/>
              <a:t>秒</a:t>
            </a:r>
            <a:endParaRPr lang="zh-CN" altLang="en-US" sz="2400"/>
          </a:p>
          <a:p>
            <a:pPr eaLnBrk="1" hangingPunct="1">
              <a:lnSpc>
                <a:spcPct val="120000"/>
              </a:lnSpc>
              <a:buFont typeface="Wingdings" panose="05000000000000000000" pitchFamily="2" charset="2"/>
              <a:buNone/>
            </a:pPr>
            <a:r>
              <a:rPr lang="zh-CN" altLang="en-US" sz="2400"/>
              <a:t>假设</a:t>
            </a:r>
            <a:r>
              <a:rPr lang="en-US" altLang="zh-CN" sz="2400"/>
              <a:t>4</a:t>
            </a:r>
            <a:r>
              <a:rPr lang="zh-CN" altLang="en-US" sz="2400"/>
              <a:t>：连接方法：</a:t>
            </a:r>
            <a:r>
              <a:rPr lang="zh-CN" altLang="en-US" sz="2400">
                <a:solidFill>
                  <a:schemeClr val="tx2"/>
                </a:solidFill>
              </a:rPr>
              <a:t>基于数据块</a:t>
            </a:r>
            <a:r>
              <a:rPr lang="zh-CN" altLang="en-US" sz="2400"/>
              <a:t>的嵌套循环法</a:t>
            </a:r>
            <a:r>
              <a:rPr lang="zh-CN" altLang="en-US" sz="1600"/>
              <a:t>  </a:t>
            </a:r>
            <a:endParaRPr lang="zh-CN" altLang="en-US" sz="2800"/>
          </a:p>
        </p:txBody>
      </p:sp>
      <p:sp>
        <p:nvSpPr>
          <p:cNvPr id="4" name="日期占位符 3"/>
          <p:cNvSpPr>
            <a:spLocks noGrp="1"/>
          </p:cNvSpPr>
          <p:nvPr>
            <p:ph type="dt" sz="quarter" idx="10"/>
          </p:nvPr>
        </p:nvSpPr>
        <p:spPr/>
        <p:txBody>
          <a:bodyPr/>
          <a:lstStyle/>
          <a:p>
            <a:pPr>
              <a:defRPr/>
            </a:pPr>
            <a:fld id="{91D1A09A-DC08-426C-B63A-49DA7C20A677}" type="datetime1">
              <a:rPr lang="zh-CN" altLang="en-US"/>
            </a:fld>
            <a:endParaRPr lang="en-US" altLang="zh-CN"/>
          </a:p>
        </p:txBody>
      </p:sp>
      <p:sp>
        <p:nvSpPr>
          <p:cNvPr id="276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3283">
                                            <p:txEl>
                                              <p:pRg st="2" end="2"/>
                                            </p:txEl>
                                          </p:spTgt>
                                        </p:tgtEl>
                                        <p:attrNameLst>
                                          <p:attrName>style.visibility</p:attrName>
                                        </p:attrNameLst>
                                      </p:cBhvr>
                                      <p:to>
                                        <p:strVal val="visible"/>
                                      </p:to>
                                    </p:set>
                                    <p:animEffect transition="in" filter="blinds(horizontal)">
                                      <p:cBhvr>
                                        <p:cTn id="7" dur="500"/>
                                        <p:tgtEl>
                                          <p:spTgt spid="35328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3283">
                                            <p:txEl>
                                              <p:pRg st="3" end="3"/>
                                            </p:txEl>
                                          </p:spTgt>
                                        </p:tgtEl>
                                        <p:attrNameLst>
                                          <p:attrName>style.visibility</p:attrName>
                                        </p:attrNameLst>
                                      </p:cBhvr>
                                      <p:to>
                                        <p:strVal val="visible"/>
                                      </p:to>
                                    </p:set>
                                    <p:animEffect transition="in" filter="blinds(horizontal)">
                                      <p:cBhvr>
                                        <p:cTn id="12" dur="500"/>
                                        <p:tgtEl>
                                          <p:spTgt spid="35328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3283">
                                            <p:txEl>
                                              <p:pRg st="4" end="4"/>
                                            </p:txEl>
                                          </p:spTgt>
                                        </p:tgtEl>
                                        <p:attrNameLst>
                                          <p:attrName>style.visibility</p:attrName>
                                        </p:attrNameLst>
                                      </p:cBhvr>
                                      <p:to>
                                        <p:strVal val="visible"/>
                                      </p:to>
                                    </p:set>
                                    <p:animEffect transition="in" filter="blinds(horizontal)">
                                      <p:cBhvr>
                                        <p:cTn id="17" dur="500"/>
                                        <p:tgtEl>
                                          <p:spTgt spid="35328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3283">
                                            <p:txEl>
                                              <p:pRg st="5" end="5"/>
                                            </p:txEl>
                                          </p:spTgt>
                                        </p:tgtEl>
                                        <p:attrNameLst>
                                          <p:attrName>style.visibility</p:attrName>
                                        </p:attrNameLst>
                                      </p:cBhvr>
                                      <p:to>
                                        <p:strVal val="visible"/>
                                      </p:to>
                                    </p:set>
                                    <p:animEffect transition="in" filter="blinds(horizontal)">
                                      <p:cBhvr>
                                        <p:cTn id="22" dur="500"/>
                                        <p:tgtEl>
                                          <p:spTgt spid="3532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p:cNvSpPr>
          <p:nvPr>
            <p:ph type="title"/>
          </p:nvPr>
        </p:nvSpPr>
        <p:spPr/>
        <p:txBody>
          <a:bodyPr/>
          <a:lstStyle/>
          <a:p>
            <a:pPr eaLnBrk="1" hangingPunct="1"/>
            <a:r>
              <a:rPr lang="zh-CN" altLang="en-US" sz="3600"/>
              <a:t>执行策略</a:t>
            </a:r>
            <a:r>
              <a:rPr lang="en-US" altLang="zh-CN" sz="3600"/>
              <a:t>1</a:t>
            </a:r>
            <a:endParaRPr lang="en-US" altLang="zh-CN" sz="2400"/>
          </a:p>
        </p:txBody>
      </p:sp>
      <p:sp>
        <p:nvSpPr>
          <p:cNvPr id="28675" name="Rectangle 3"/>
          <p:cNvSpPr>
            <a:spLocks noGrp="1" noRot="1"/>
          </p:cNvSpPr>
          <p:nvPr>
            <p:ph idx="1"/>
          </p:nvPr>
        </p:nvSpPr>
        <p:spPr>
          <a:xfrm>
            <a:off x="609600" y="2017713"/>
            <a:ext cx="8345488" cy="4114800"/>
          </a:xfrm>
        </p:spPr>
        <p:txBody>
          <a:bodyPr/>
          <a:lstStyle/>
          <a:p>
            <a:pPr algn="just" eaLnBrk="1" hangingPunct="1">
              <a:lnSpc>
                <a:spcPct val="130000"/>
              </a:lnSpc>
              <a:buFont typeface="Wingdings" panose="05000000000000000000" pitchFamily="2" charset="2"/>
              <a:buNone/>
            </a:pPr>
            <a:r>
              <a:rPr lang="zh-CN" altLang="en-US" sz="2400"/>
              <a:t>Ｑ</a:t>
            </a:r>
            <a:r>
              <a:rPr lang="en-US" altLang="zh-CN" sz="2400"/>
              <a:t>1</a:t>
            </a:r>
            <a:r>
              <a:rPr lang="zh-CN" altLang="en-US" sz="2400"/>
              <a:t>＝ </a:t>
            </a:r>
            <a:r>
              <a:rPr lang="en-US" altLang="zh-CN" sz="2400"/>
              <a:t>П</a:t>
            </a:r>
            <a:r>
              <a:rPr lang="zh-CN" altLang="en-US" sz="2400" baseline="-25000"/>
              <a:t>Ｓ</a:t>
            </a:r>
            <a:r>
              <a:rPr lang="en-US" altLang="zh-CN" sz="2400" baseline="-25000"/>
              <a:t>name</a:t>
            </a:r>
            <a:r>
              <a:rPr lang="en-US" altLang="zh-CN" sz="2400"/>
              <a:t>(б</a:t>
            </a:r>
            <a:r>
              <a:rPr lang="en-US" altLang="zh-CN" sz="2400" baseline="-25000"/>
              <a:t>Student.Sno=SC.Sno∧SC.Cno='2' </a:t>
            </a:r>
            <a:r>
              <a:rPr lang="en-US" altLang="zh-CN" sz="2400"/>
              <a:t>(Student×SC))</a:t>
            </a:r>
            <a:r>
              <a:rPr lang="en-US" altLang="zh-CN" sz="2400">
                <a:latin typeface="Courier New" panose="02070309020205020404" pitchFamily="49" charset="0"/>
              </a:rPr>
              <a:t> </a:t>
            </a:r>
            <a:endParaRPr lang="en-US" altLang="zh-CN" sz="2400"/>
          </a:p>
          <a:p>
            <a:pPr algn="just" eaLnBrk="1" hangingPunct="1">
              <a:lnSpc>
                <a:spcPct val="130000"/>
              </a:lnSpc>
              <a:buFont typeface="Wingdings" panose="05000000000000000000" pitchFamily="2" charset="2"/>
              <a:buNone/>
            </a:pPr>
            <a:r>
              <a:rPr lang="en-US" altLang="zh-CN" sz="2400"/>
              <a:t>① Student×SC</a:t>
            </a:r>
            <a:endParaRPr lang="en-US" altLang="zh-CN" sz="2400"/>
          </a:p>
          <a:p>
            <a:pPr algn="just" eaLnBrk="1" hangingPunct="1">
              <a:lnSpc>
                <a:spcPct val="130000"/>
              </a:lnSpc>
              <a:buFont typeface="Wingdings" panose="05000000000000000000" pitchFamily="2" charset="2"/>
              <a:buNone/>
            </a:pPr>
            <a:r>
              <a:rPr lang="en-US" altLang="zh-CN" sz="2400"/>
              <a:t>   </a:t>
            </a:r>
            <a:r>
              <a:rPr lang="zh-CN" altLang="en-US" sz="2400"/>
              <a:t>读取总块数</a:t>
            </a:r>
            <a:r>
              <a:rPr lang="en-US" altLang="zh-CN" sz="2400"/>
              <a:t>= </a:t>
            </a:r>
            <a:r>
              <a:rPr lang="zh-CN" altLang="en-US" sz="2400"/>
              <a:t>读</a:t>
            </a:r>
            <a:r>
              <a:rPr lang="en-US" altLang="zh-CN" sz="2400"/>
              <a:t>Student</a:t>
            </a:r>
            <a:r>
              <a:rPr lang="zh-CN" altLang="en-US" sz="2400"/>
              <a:t>表块数 </a:t>
            </a:r>
            <a:r>
              <a:rPr lang="en-US" altLang="zh-CN" sz="2400"/>
              <a:t>+ </a:t>
            </a:r>
            <a:r>
              <a:rPr lang="zh-CN" altLang="en-US" sz="2400"/>
              <a:t>读</a:t>
            </a:r>
            <a:r>
              <a:rPr lang="en-US" altLang="zh-CN" sz="2400"/>
              <a:t>SC</a:t>
            </a:r>
            <a:r>
              <a:rPr lang="zh-CN" altLang="en-US" sz="2400"/>
              <a:t>表遍数</a:t>
            </a:r>
            <a:endParaRPr lang="zh-CN" altLang="en-US" sz="2400"/>
          </a:p>
          <a:p>
            <a:pPr algn="just" eaLnBrk="1" hangingPunct="1">
              <a:lnSpc>
                <a:spcPct val="130000"/>
              </a:lnSpc>
              <a:buFont typeface="Wingdings" panose="05000000000000000000" pitchFamily="2" charset="2"/>
              <a:buNone/>
            </a:pPr>
            <a:r>
              <a:rPr lang="zh-CN" altLang="en-US" sz="2400"/>
              <a:t>                          *每遍块数</a:t>
            </a:r>
            <a:endParaRPr lang="zh-CN" altLang="en-US" sz="2400"/>
          </a:p>
          <a:p>
            <a:pPr eaLnBrk="1" hangingPunct="1">
              <a:lnSpc>
                <a:spcPct val="130000"/>
              </a:lnSpc>
              <a:buFont typeface="Wingdings" panose="05000000000000000000" pitchFamily="2" charset="2"/>
              <a:buNone/>
            </a:pPr>
            <a:r>
              <a:rPr lang="zh-CN" altLang="en-US" sz="2400"/>
              <a:t>		</a:t>
            </a:r>
            <a:r>
              <a:rPr lang="zh-CN" altLang="en-US" sz="2400">
                <a:latin typeface="Courier New" panose="02070309020205020404" pitchFamily="49" charset="0"/>
              </a:rPr>
              <a:t> </a:t>
            </a:r>
            <a:r>
              <a:rPr lang="en-US" altLang="zh-CN" sz="2400"/>
              <a:t>=1000/10+(1000/(10×5)) ×(10000/100)</a:t>
            </a:r>
            <a:endParaRPr lang="en-US" altLang="zh-CN" sz="2400"/>
          </a:p>
          <a:p>
            <a:pPr algn="just" eaLnBrk="1" hangingPunct="1">
              <a:lnSpc>
                <a:spcPct val="130000"/>
              </a:lnSpc>
              <a:buFont typeface="Wingdings" panose="05000000000000000000" pitchFamily="2" charset="2"/>
              <a:buNone/>
            </a:pPr>
            <a:r>
              <a:rPr lang="en-US" altLang="zh-CN" sz="2400"/>
              <a:t>             =100+20×100=2100</a:t>
            </a:r>
            <a:endParaRPr lang="en-US" altLang="zh-CN" sz="2400"/>
          </a:p>
          <a:p>
            <a:pPr eaLnBrk="1" hangingPunct="1">
              <a:lnSpc>
                <a:spcPct val="130000"/>
              </a:lnSpc>
              <a:buFont typeface="Wingdings" panose="05000000000000000000" pitchFamily="2" charset="2"/>
              <a:buNone/>
            </a:pPr>
            <a:r>
              <a:rPr lang="en-US" altLang="zh-CN" sz="2400"/>
              <a:t>   </a:t>
            </a:r>
            <a:r>
              <a:rPr lang="zh-CN" altLang="en-US" sz="2400">
                <a:solidFill>
                  <a:schemeClr val="tx2"/>
                </a:solidFill>
              </a:rPr>
              <a:t>读数据时间</a:t>
            </a:r>
            <a:r>
              <a:rPr lang="en-US" altLang="zh-CN" sz="2400"/>
              <a:t>=2100/20=105</a:t>
            </a:r>
            <a:r>
              <a:rPr lang="zh-CN" altLang="en-US" sz="2400"/>
              <a:t>秒</a:t>
            </a:r>
            <a:endParaRPr lang="zh-CN" altLang="en-US" sz="2400"/>
          </a:p>
        </p:txBody>
      </p:sp>
      <p:sp>
        <p:nvSpPr>
          <p:cNvPr id="4" name="日期占位符 3"/>
          <p:cNvSpPr>
            <a:spLocks noGrp="1"/>
          </p:cNvSpPr>
          <p:nvPr>
            <p:ph type="dt" sz="quarter" idx="10"/>
          </p:nvPr>
        </p:nvSpPr>
        <p:spPr/>
        <p:txBody>
          <a:bodyPr/>
          <a:lstStyle/>
          <a:p>
            <a:pPr>
              <a:defRPr/>
            </a:pPr>
            <a:fld id="{F274B525-A19D-4B64-9018-7EBAD77B3BE6}" type="datetime1">
              <a:rPr lang="zh-CN" altLang="en-US"/>
            </a:fld>
            <a:endParaRPr lang="en-US" altLang="zh-CN"/>
          </a:p>
        </p:txBody>
      </p:sp>
      <p:sp>
        <p:nvSpPr>
          <p:cNvPr id="28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zh-CN" altLang="en-US" sz="3600"/>
              <a:t>不同的执行策略</a:t>
            </a:r>
            <a:r>
              <a:rPr lang="en-US" altLang="zh-CN" sz="3600"/>
              <a:t>,</a:t>
            </a:r>
            <a:r>
              <a:rPr lang="zh-CN" altLang="en-US" sz="3600"/>
              <a:t>考虑</a:t>
            </a:r>
            <a:r>
              <a:rPr lang="en-US" altLang="zh-CN" sz="3600"/>
              <a:t>I/O</a:t>
            </a:r>
            <a:r>
              <a:rPr lang="zh-CN" altLang="en-US" sz="3600"/>
              <a:t>时间</a:t>
            </a:r>
            <a:br>
              <a:rPr lang="zh-CN" altLang="en-US" sz="2400"/>
            </a:br>
            <a:endParaRPr lang="zh-CN" altLang="en-US" sz="2400"/>
          </a:p>
        </p:txBody>
      </p:sp>
      <p:sp>
        <p:nvSpPr>
          <p:cNvPr id="29699" name="Rectangle 3"/>
          <p:cNvSpPr>
            <a:spLocks noGrp="1" noRot="1"/>
          </p:cNvSpPr>
          <p:nvPr>
            <p:ph idx="1"/>
          </p:nvPr>
        </p:nvSpPr>
        <p:spPr>
          <a:xfrm>
            <a:off x="539750" y="2133600"/>
            <a:ext cx="8382000" cy="4114800"/>
          </a:xfrm>
        </p:spPr>
        <p:txBody>
          <a:bodyPr/>
          <a:lstStyle/>
          <a:p>
            <a:pPr algn="just" eaLnBrk="1" hangingPunct="1">
              <a:lnSpc>
                <a:spcPct val="130000"/>
              </a:lnSpc>
              <a:buFont typeface="Wingdings" panose="05000000000000000000" pitchFamily="2" charset="2"/>
              <a:buNone/>
            </a:pPr>
            <a:r>
              <a:rPr lang="en-US" altLang="zh-CN" sz="2400"/>
              <a:t>	</a:t>
            </a:r>
            <a:r>
              <a:rPr lang="zh-CN" altLang="en-US" sz="2400"/>
              <a:t>中间结果大小 </a:t>
            </a:r>
            <a:r>
              <a:rPr lang="en-US" altLang="zh-CN" sz="2400"/>
              <a:t>= 1000*10000 = 10</a:t>
            </a:r>
            <a:r>
              <a:rPr lang="en-US" altLang="zh-CN" sz="2400" baseline="50000"/>
              <a:t>7</a:t>
            </a:r>
            <a:r>
              <a:rPr lang="en-US" altLang="zh-CN" sz="2400"/>
              <a:t> (1</a:t>
            </a:r>
            <a:r>
              <a:rPr lang="zh-CN" altLang="en-US" sz="2400"/>
              <a:t>千万条元组</a:t>
            </a:r>
            <a:r>
              <a:rPr lang="en-US" altLang="zh-CN" sz="2400"/>
              <a:t>)</a:t>
            </a:r>
            <a:endParaRPr lang="en-US" altLang="zh-CN" sz="2400"/>
          </a:p>
          <a:p>
            <a:pPr algn="just" eaLnBrk="1" hangingPunct="1">
              <a:lnSpc>
                <a:spcPct val="130000"/>
              </a:lnSpc>
              <a:buFont typeface="Wingdings" panose="05000000000000000000" pitchFamily="2" charset="2"/>
              <a:buNone/>
            </a:pPr>
            <a:r>
              <a:rPr lang="en-US" altLang="zh-CN" sz="2400"/>
              <a:t>	</a:t>
            </a:r>
            <a:r>
              <a:rPr lang="zh-CN" altLang="en-US" sz="2400">
                <a:solidFill>
                  <a:schemeClr val="tx2"/>
                </a:solidFill>
              </a:rPr>
              <a:t>写中间结果时间</a:t>
            </a:r>
            <a:r>
              <a:rPr lang="zh-CN" altLang="en-US" sz="2400"/>
              <a:t> </a:t>
            </a:r>
            <a:r>
              <a:rPr lang="en-US" altLang="zh-CN" sz="2400"/>
              <a:t>= 10000000/10/20 = 50000</a:t>
            </a:r>
            <a:r>
              <a:rPr lang="zh-CN" altLang="en-US" sz="2400"/>
              <a:t>秒</a:t>
            </a:r>
            <a:r>
              <a:rPr lang="zh-CN" altLang="en-US" sz="2400">
                <a:latin typeface="Courier New" panose="02070309020205020404" pitchFamily="49" charset="0"/>
              </a:rPr>
              <a:t> </a:t>
            </a:r>
            <a:endParaRPr lang="zh-CN" altLang="en-US" sz="2400"/>
          </a:p>
          <a:p>
            <a:pPr algn="just" eaLnBrk="1" hangingPunct="1">
              <a:lnSpc>
                <a:spcPct val="130000"/>
              </a:lnSpc>
              <a:buFont typeface="Wingdings" panose="05000000000000000000" pitchFamily="2" charset="2"/>
              <a:buNone/>
            </a:pPr>
            <a:r>
              <a:rPr lang="zh-CN" altLang="en-US" sz="2400"/>
              <a:t>②</a:t>
            </a:r>
            <a:r>
              <a:rPr lang="en-US" altLang="zh-CN" sz="2400"/>
              <a:t>б</a:t>
            </a:r>
            <a:endParaRPr lang="en-US" altLang="zh-CN" sz="2400"/>
          </a:p>
          <a:p>
            <a:pPr algn="just" eaLnBrk="1" hangingPunct="1">
              <a:lnSpc>
                <a:spcPct val="130000"/>
              </a:lnSpc>
              <a:buFont typeface="Wingdings" panose="05000000000000000000" pitchFamily="2" charset="2"/>
              <a:buNone/>
            </a:pPr>
            <a:r>
              <a:rPr lang="en-US" altLang="zh-CN" sz="2400"/>
              <a:t>	</a:t>
            </a:r>
            <a:r>
              <a:rPr lang="zh-CN" altLang="en-US" sz="2400">
                <a:solidFill>
                  <a:schemeClr val="tx2"/>
                </a:solidFill>
              </a:rPr>
              <a:t>读数据时间</a:t>
            </a:r>
            <a:r>
              <a:rPr lang="zh-CN" altLang="en-US" sz="2400"/>
              <a:t> </a:t>
            </a:r>
            <a:r>
              <a:rPr lang="en-US" altLang="zh-CN" sz="2400"/>
              <a:t>= 50000</a:t>
            </a:r>
            <a:r>
              <a:rPr lang="zh-CN" altLang="en-US" sz="2400"/>
              <a:t>秒</a:t>
            </a:r>
            <a:r>
              <a:rPr lang="zh-CN" altLang="en-US" sz="2400">
                <a:latin typeface="Courier New" panose="02070309020205020404" pitchFamily="49" charset="0"/>
              </a:rPr>
              <a:t> </a:t>
            </a:r>
            <a:endParaRPr lang="zh-CN" altLang="en-US" sz="2400"/>
          </a:p>
          <a:p>
            <a:pPr algn="just" eaLnBrk="1" hangingPunct="1">
              <a:lnSpc>
                <a:spcPct val="130000"/>
              </a:lnSpc>
              <a:buFont typeface="Wingdings" panose="05000000000000000000" pitchFamily="2" charset="2"/>
              <a:buNone/>
            </a:pPr>
            <a:r>
              <a:rPr lang="zh-CN" altLang="en-US" sz="2400"/>
              <a:t>③</a:t>
            </a:r>
            <a:r>
              <a:rPr lang="en-US" altLang="zh-CN" sz="2400"/>
              <a:t>П</a:t>
            </a:r>
            <a:endParaRPr lang="en-US" altLang="zh-CN" sz="2400"/>
          </a:p>
          <a:p>
            <a:pPr algn="just" eaLnBrk="1" hangingPunct="1">
              <a:lnSpc>
                <a:spcPct val="130000"/>
              </a:lnSpc>
              <a:buFont typeface="Wingdings" panose="05000000000000000000" pitchFamily="2" charset="2"/>
              <a:buNone/>
            </a:pPr>
            <a:r>
              <a:rPr lang="zh-CN" altLang="en-US" sz="2400">
                <a:solidFill>
                  <a:schemeClr val="tx2"/>
                </a:solidFill>
              </a:rPr>
              <a:t>总时间</a:t>
            </a:r>
            <a:r>
              <a:rPr lang="zh-CN" altLang="en-US" sz="2400">
                <a:solidFill>
                  <a:schemeClr val="accent2"/>
                </a:solidFill>
              </a:rPr>
              <a:t> </a:t>
            </a:r>
            <a:r>
              <a:rPr lang="en-US" altLang="zh-CN" sz="2400"/>
              <a:t>=105</a:t>
            </a:r>
            <a:r>
              <a:rPr lang="zh-CN" altLang="en-US" sz="2400"/>
              <a:t>＋</a:t>
            </a:r>
            <a:r>
              <a:rPr lang="en-US" altLang="zh-CN" sz="2400"/>
              <a:t>50000</a:t>
            </a:r>
            <a:r>
              <a:rPr lang="zh-CN" altLang="en-US" sz="2400"/>
              <a:t>＋</a:t>
            </a:r>
            <a:r>
              <a:rPr lang="en-US" altLang="zh-CN" sz="2400"/>
              <a:t>50000</a:t>
            </a:r>
            <a:r>
              <a:rPr lang="zh-CN" altLang="en-US" sz="2400"/>
              <a:t>秒 </a:t>
            </a:r>
            <a:r>
              <a:rPr lang="en-US" altLang="zh-CN" sz="2400"/>
              <a:t>= 100105</a:t>
            </a:r>
            <a:r>
              <a:rPr lang="zh-CN" altLang="en-US" sz="2400"/>
              <a:t>秒</a:t>
            </a:r>
            <a:endParaRPr lang="zh-CN" altLang="en-US" sz="2400"/>
          </a:p>
          <a:p>
            <a:pPr algn="just" eaLnBrk="1" hangingPunct="1">
              <a:lnSpc>
                <a:spcPct val="130000"/>
              </a:lnSpc>
              <a:buFont typeface="Wingdings" panose="05000000000000000000" pitchFamily="2" charset="2"/>
              <a:buNone/>
            </a:pPr>
            <a:r>
              <a:rPr lang="zh-CN" altLang="en-US" sz="2400"/>
              <a:t>             </a:t>
            </a:r>
            <a:r>
              <a:rPr lang="en-US" altLang="zh-CN" sz="2400"/>
              <a:t>= 27.8</a:t>
            </a:r>
            <a:r>
              <a:rPr lang="zh-CN" altLang="en-US" sz="2400"/>
              <a:t>小时</a:t>
            </a:r>
            <a:endParaRPr lang="zh-CN" altLang="en-US" sz="2400"/>
          </a:p>
        </p:txBody>
      </p:sp>
      <p:sp>
        <p:nvSpPr>
          <p:cNvPr id="4" name="日期占位符 3"/>
          <p:cNvSpPr>
            <a:spLocks noGrp="1"/>
          </p:cNvSpPr>
          <p:nvPr>
            <p:ph type="dt" sz="quarter" idx="10"/>
          </p:nvPr>
        </p:nvSpPr>
        <p:spPr/>
        <p:txBody>
          <a:bodyPr/>
          <a:lstStyle/>
          <a:p>
            <a:pPr>
              <a:defRPr/>
            </a:pPr>
            <a:fld id="{7F8B5A40-5BB9-45CF-8BB9-4B98E13360B3}" type="datetime1">
              <a:rPr lang="zh-CN" altLang="en-US"/>
            </a:fld>
            <a:endParaRPr lang="en-US" altLang="zh-CN"/>
          </a:p>
        </p:txBody>
      </p:sp>
      <p:sp>
        <p:nvSpPr>
          <p:cNvPr id="297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p:cNvSpPr>
          <p:nvPr>
            <p:ph type="title"/>
          </p:nvPr>
        </p:nvSpPr>
        <p:spPr/>
        <p:txBody>
          <a:bodyPr/>
          <a:lstStyle/>
          <a:p>
            <a:pPr eaLnBrk="1" hangingPunct="1"/>
            <a:r>
              <a:rPr lang="zh-CN" altLang="en-US"/>
              <a:t>小结（续）</a:t>
            </a:r>
            <a:endParaRPr lang="zh-CN" altLang="en-US"/>
          </a:p>
        </p:txBody>
      </p:sp>
      <p:sp>
        <p:nvSpPr>
          <p:cNvPr id="129027" name="Rectangle 3"/>
          <p:cNvSpPr>
            <a:spLocks noGrp="1" noRot="1"/>
          </p:cNvSpPr>
          <p:nvPr>
            <p:ph idx="1"/>
          </p:nvPr>
        </p:nvSpPr>
        <p:spPr>
          <a:xfrm>
            <a:off x="685800" y="1981200"/>
            <a:ext cx="7772400" cy="4114800"/>
          </a:xfrm>
        </p:spPr>
        <p:txBody>
          <a:bodyPr/>
          <a:lstStyle/>
          <a:p>
            <a:pPr algn="just" eaLnBrk="1" hangingPunct="1"/>
            <a:r>
              <a:rPr lang="zh-CN" altLang="en-US"/>
              <a:t>内模式</a:t>
            </a:r>
            <a:endParaRPr lang="zh-CN" altLang="en-US"/>
          </a:p>
          <a:p>
            <a:pPr lvl="1" algn="just" eaLnBrk="1" hangingPunct="1">
              <a:lnSpc>
                <a:spcPct val="150000"/>
              </a:lnSpc>
            </a:pPr>
            <a:r>
              <a:rPr lang="zh-CN" altLang="en-US"/>
              <a:t>依赖于全局逻辑结构，但独立于数据库的用户视图即外模式，也独立于具体的存储设备。</a:t>
            </a:r>
            <a:endParaRPr lang="zh-CN" altLang="en-US"/>
          </a:p>
          <a:p>
            <a:pPr lvl="1" algn="just" eaLnBrk="1" hangingPunct="1">
              <a:lnSpc>
                <a:spcPct val="150000"/>
              </a:lnSpc>
            </a:pPr>
            <a:r>
              <a:rPr lang="zh-CN" altLang="en-US"/>
              <a:t>它将全局逻辑结构中所定义的数据结构及其联系按照一定的物理存储策略进行组织，以达到较好的时间与空间效率。</a:t>
            </a:r>
            <a:endParaRPr lang="zh-CN" altLang="en-US"/>
          </a:p>
        </p:txBody>
      </p:sp>
      <p:sp>
        <p:nvSpPr>
          <p:cNvPr id="12902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16495374-4B8C-4030-876F-C8D9834CCC0B}"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p:txBody>
          <a:bodyPr/>
          <a:lstStyle/>
          <a:p>
            <a:pPr eaLnBrk="1" hangingPunct="1"/>
            <a:r>
              <a:rPr lang="zh-CN" altLang="en-US"/>
              <a:t>查询优化的必要性（续） </a:t>
            </a:r>
            <a:endParaRPr lang="zh-CN" altLang="en-US"/>
          </a:p>
        </p:txBody>
      </p:sp>
      <p:sp>
        <p:nvSpPr>
          <p:cNvPr id="30723" name="Rectangle 3"/>
          <p:cNvSpPr>
            <a:spLocks noGrp="1" noRot="1"/>
          </p:cNvSpPr>
          <p:nvPr>
            <p:ph idx="1"/>
          </p:nvPr>
        </p:nvSpPr>
        <p:spPr>
          <a:xfrm>
            <a:off x="539750" y="2133600"/>
            <a:ext cx="8269288" cy="4114800"/>
          </a:xfrm>
        </p:spPr>
        <p:txBody>
          <a:bodyPr/>
          <a:lstStyle/>
          <a:p>
            <a:pPr algn="just" eaLnBrk="1" hangingPunct="1">
              <a:lnSpc>
                <a:spcPct val="90000"/>
              </a:lnSpc>
              <a:buFont typeface="Wingdings" panose="05000000000000000000" pitchFamily="2" charset="2"/>
              <a:buNone/>
            </a:pPr>
            <a:r>
              <a:rPr lang="en-US" altLang="zh-CN" sz="2400"/>
              <a:t>2. </a:t>
            </a:r>
            <a:r>
              <a:rPr lang="zh-CN" altLang="en-US" sz="2400"/>
              <a:t>Ｑ</a:t>
            </a:r>
            <a:r>
              <a:rPr lang="en-US" altLang="zh-CN" sz="2400"/>
              <a:t>2</a:t>
            </a:r>
            <a:r>
              <a:rPr lang="zh-CN" altLang="en-US" sz="2400"/>
              <a:t>＝ </a:t>
            </a:r>
            <a:r>
              <a:rPr lang="en-US" altLang="zh-CN" sz="2400"/>
              <a:t>П</a:t>
            </a:r>
            <a:r>
              <a:rPr lang="zh-CN" altLang="en-US" sz="2400" baseline="-25000"/>
              <a:t>Ｓ</a:t>
            </a:r>
            <a:r>
              <a:rPr lang="en-US" altLang="zh-CN" sz="2400" baseline="-25000"/>
              <a:t>name</a:t>
            </a:r>
            <a:r>
              <a:rPr lang="en-US" altLang="zh-CN" sz="2400"/>
              <a:t>(б</a:t>
            </a:r>
            <a:r>
              <a:rPr lang="en-US" altLang="zh-CN" sz="2400" baseline="-25000"/>
              <a:t>SC.Cno=' 2'</a:t>
            </a:r>
            <a:r>
              <a:rPr lang="en-US" altLang="zh-CN" sz="2400"/>
              <a:t> (Student       SC))</a:t>
            </a:r>
            <a:endParaRPr lang="en-US" altLang="zh-CN" sz="2400"/>
          </a:p>
          <a:p>
            <a:pPr algn="just" eaLnBrk="1" hangingPunct="1">
              <a:lnSpc>
                <a:spcPct val="90000"/>
              </a:lnSpc>
              <a:buFont typeface="Wingdings" panose="05000000000000000000" pitchFamily="2" charset="2"/>
              <a:buNone/>
            </a:pPr>
            <a:r>
              <a:rPr lang="en-US" altLang="zh-CN" sz="2400">
                <a:latin typeface="Courier New" panose="02070309020205020404" pitchFamily="49" charset="0"/>
              </a:rPr>
              <a:t> </a:t>
            </a:r>
            <a:r>
              <a:rPr lang="en-US" altLang="zh-CN" sz="2400"/>
              <a:t>①</a:t>
            </a:r>
            <a:endParaRPr lang="en-US" altLang="zh-CN" sz="2400"/>
          </a:p>
          <a:p>
            <a:pPr algn="just" eaLnBrk="1" hangingPunct="1">
              <a:lnSpc>
                <a:spcPct val="90000"/>
              </a:lnSpc>
              <a:buFont typeface="Wingdings" panose="05000000000000000000" pitchFamily="2" charset="2"/>
              <a:buNone/>
            </a:pPr>
            <a:r>
              <a:rPr lang="en-US" altLang="zh-CN" sz="2400"/>
              <a:t>	</a:t>
            </a:r>
            <a:r>
              <a:rPr lang="zh-CN" altLang="en-US" sz="2400"/>
              <a:t>读取总块数</a:t>
            </a:r>
            <a:r>
              <a:rPr lang="en-US" altLang="zh-CN" sz="2400"/>
              <a:t>= 2100</a:t>
            </a:r>
            <a:r>
              <a:rPr lang="zh-CN" altLang="en-US" sz="2400"/>
              <a:t>块</a:t>
            </a:r>
            <a:endParaRPr lang="zh-CN" altLang="en-US" sz="2400"/>
          </a:p>
          <a:p>
            <a:pPr algn="just" eaLnBrk="1" hangingPunct="1">
              <a:lnSpc>
                <a:spcPct val="90000"/>
              </a:lnSpc>
              <a:buFont typeface="Wingdings" panose="05000000000000000000" pitchFamily="2" charset="2"/>
              <a:buNone/>
            </a:pPr>
            <a:r>
              <a:rPr lang="zh-CN" altLang="en-US" sz="2400">
                <a:solidFill>
                  <a:schemeClr val="accent2"/>
                </a:solidFill>
              </a:rPr>
              <a:t>	</a:t>
            </a:r>
            <a:r>
              <a:rPr lang="zh-CN" altLang="en-US" sz="2400">
                <a:solidFill>
                  <a:schemeClr val="tx2"/>
                </a:solidFill>
              </a:rPr>
              <a:t>读数据时间</a:t>
            </a:r>
            <a:r>
              <a:rPr lang="en-US" altLang="zh-CN" sz="2400"/>
              <a:t>=2100/20=105</a:t>
            </a:r>
            <a:r>
              <a:rPr lang="zh-CN" altLang="en-US" sz="2400"/>
              <a:t>秒</a:t>
            </a:r>
            <a:endParaRPr lang="zh-CN" altLang="en-US" sz="2400"/>
          </a:p>
          <a:p>
            <a:pPr algn="just" eaLnBrk="1" hangingPunct="1">
              <a:lnSpc>
                <a:spcPct val="90000"/>
              </a:lnSpc>
              <a:buFont typeface="Wingdings" panose="05000000000000000000" pitchFamily="2" charset="2"/>
              <a:buNone/>
            </a:pPr>
            <a:r>
              <a:rPr lang="zh-CN" altLang="en-US" sz="2400"/>
              <a:t>	中间结果大小</a:t>
            </a:r>
            <a:r>
              <a:rPr lang="en-US" altLang="zh-CN" sz="2400"/>
              <a:t>=10000  </a:t>
            </a:r>
            <a:r>
              <a:rPr lang="zh-CN" altLang="en-US" sz="2400"/>
              <a:t>（减少</a:t>
            </a:r>
            <a:r>
              <a:rPr lang="en-US" altLang="zh-CN" sz="2400"/>
              <a:t>1000</a:t>
            </a:r>
            <a:r>
              <a:rPr lang="zh-CN" altLang="en-US" sz="2400"/>
              <a:t>倍）</a:t>
            </a:r>
            <a:endParaRPr lang="zh-CN" altLang="en-US" sz="2400"/>
          </a:p>
          <a:p>
            <a:pPr algn="just" eaLnBrk="1" hangingPunct="1">
              <a:lnSpc>
                <a:spcPct val="90000"/>
              </a:lnSpc>
              <a:buFont typeface="Wingdings" panose="05000000000000000000" pitchFamily="2" charset="2"/>
              <a:buNone/>
            </a:pPr>
            <a:r>
              <a:rPr lang="zh-CN" altLang="en-US" sz="2400">
                <a:solidFill>
                  <a:schemeClr val="accent2"/>
                </a:solidFill>
              </a:rPr>
              <a:t>	</a:t>
            </a:r>
            <a:r>
              <a:rPr lang="zh-CN" altLang="en-US" sz="2400">
                <a:solidFill>
                  <a:schemeClr val="tx2"/>
                </a:solidFill>
              </a:rPr>
              <a:t>写中间结果时间</a:t>
            </a:r>
            <a:r>
              <a:rPr lang="en-US" altLang="zh-CN" sz="2400"/>
              <a:t>=10000/10/20=50</a:t>
            </a:r>
            <a:r>
              <a:rPr lang="zh-CN" altLang="en-US" sz="2400"/>
              <a:t>秒</a:t>
            </a:r>
            <a:r>
              <a:rPr lang="zh-CN" altLang="en-US" sz="2400">
                <a:latin typeface="Courier New" panose="02070309020205020404" pitchFamily="49" charset="0"/>
              </a:rPr>
              <a:t> </a:t>
            </a:r>
            <a:endParaRPr lang="zh-CN" altLang="en-US" sz="2400"/>
          </a:p>
          <a:p>
            <a:pPr algn="just" eaLnBrk="1" hangingPunct="1">
              <a:lnSpc>
                <a:spcPct val="90000"/>
              </a:lnSpc>
              <a:buFont typeface="Wingdings" panose="05000000000000000000" pitchFamily="2" charset="2"/>
              <a:buNone/>
            </a:pPr>
            <a:r>
              <a:rPr lang="zh-CN" altLang="en-US" sz="2400"/>
              <a:t>②</a:t>
            </a:r>
            <a:r>
              <a:rPr lang="en-US" altLang="zh-CN" sz="2400"/>
              <a:t>б</a:t>
            </a:r>
            <a:endParaRPr lang="en-US" altLang="zh-CN" sz="2400"/>
          </a:p>
          <a:p>
            <a:pPr algn="just" eaLnBrk="1" hangingPunct="1">
              <a:lnSpc>
                <a:spcPct val="90000"/>
              </a:lnSpc>
              <a:buFont typeface="Wingdings" panose="05000000000000000000" pitchFamily="2" charset="2"/>
              <a:buNone/>
            </a:pPr>
            <a:r>
              <a:rPr lang="en-US" altLang="zh-CN" sz="2400"/>
              <a:t>	</a:t>
            </a:r>
            <a:r>
              <a:rPr lang="zh-CN" altLang="en-US" sz="2400">
                <a:solidFill>
                  <a:schemeClr val="tx2"/>
                </a:solidFill>
              </a:rPr>
              <a:t>读数据时间</a:t>
            </a:r>
            <a:r>
              <a:rPr lang="en-US" altLang="zh-CN" sz="2400"/>
              <a:t>=50</a:t>
            </a:r>
            <a:r>
              <a:rPr lang="zh-CN" altLang="en-US" sz="2400"/>
              <a:t>秒</a:t>
            </a:r>
            <a:r>
              <a:rPr lang="zh-CN" altLang="en-US" sz="2400">
                <a:latin typeface="Courier New" panose="02070309020205020404" pitchFamily="49" charset="0"/>
              </a:rPr>
              <a:t> </a:t>
            </a:r>
            <a:endParaRPr lang="zh-CN" altLang="en-US" sz="2400"/>
          </a:p>
          <a:p>
            <a:pPr algn="just" eaLnBrk="1" hangingPunct="1">
              <a:lnSpc>
                <a:spcPct val="90000"/>
              </a:lnSpc>
              <a:buFont typeface="Wingdings" panose="05000000000000000000" pitchFamily="2" charset="2"/>
              <a:buNone/>
            </a:pPr>
            <a:r>
              <a:rPr lang="zh-CN" altLang="en-US" sz="2400"/>
              <a:t>③</a:t>
            </a:r>
            <a:r>
              <a:rPr lang="en-US" altLang="zh-CN" sz="2400"/>
              <a:t>П</a:t>
            </a:r>
            <a:r>
              <a:rPr lang="en-US" altLang="zh-CN" sz="2400">
                <a:latin typeface="Courier New" panose="02070309020205020404" pitchFamily="49" charset="0"/>
              </a:rPr>
              <a:t> </a:t>
            </a:r>
            <a:endParaRPr lang="en-US" altLang="zh-CN" sz="2400"/>
          </a:p>
          <a:p>
            <a:pPr algn="just" eaLnBrk="1" hangingPunct="1">
              <a:lnSpc>
                <a:spcPct val="90000"/>
              </a:lnSpc>
              <a:buFont typeface="Wingdings" panose="05000000000000000000" pitchFamily="2" charset="2"/>
              <a:buNone/>
            </a:pPr>
            <a:r>
              <a:rPr lang="zh-CN" altLang="en-US" sz="2400">
                <a:solidFill>
                  <a:schemeClr val="tx2"/>
                </a:solidFill>
              </a:rPr>
              <a:t>总时间</a:t>
            </a:r>
            <a:r>
              <a:rPr lang="zh-CN" altLang="en-US" sz="2400"/>
              <a:t>＝</a:t>
            </a:r>
            <a:r>
              <a:rPr lang="en-US" altLang="zh-CN" sz="2400"/>
              <a:t>105</a:t>
            </a:r>
            <a:r>
              <a:rPr lang="zh-CN" altLang="en-US" sz="2400"/>
              <a:t>＋</a:t>
            </a:r>
            <a:r>
              <a:rPr lang="en-US" altLang="zh-CN" sz="2400"/>
              <a:t>50</a:t>
            </a:r>
            <a:r>
              <a:rPr lang="zh-CN" altLang="en-US" sz="2400"/>
              <a:t>＋</a:t>
            </a:r>
            <a:r>
              <a:rPr lang="en-US" altLang="zh-CN" sz="2400"/>
              <a:t>50</a:t>
            </a:r>
            <a:r>
              <a:rPr lang="zh-CN" altLang="en-US" sz="2400"/>
              <a:t>秒＝</a:t>
            </a:r>
            <a:r>
              <a:rPr lang="en-US" altLang="zh-CN" sz="2400"/>
              <a:t>205</a:t>
            </a:r>
            <a:r>
              <a:rPr lang="zh-CN" altLang="en-US" sz="2400"/>
              <a:t>秒</a:t>
            </a:r>
            <a:r>
              <a:rPr lang="en-US" altLang="zh-CN" sz="2400"/>
              <a:t>=3.4</a:t>
            </a:r>
            <a:r>
              <a:rPr lang="zh-CN" altLang="en-US" sz="2400"/>
              <a:t>分</a:t>
            </a:r>
            <a:r>
              <a:rPr lang="zh-CN" altLang="en-US" sz="2400">
                <a:latin typeface="Courier New" panose="02070309020205020404" pitchFamily="49" charset="0"/>
              </a:rPr>
              <a:t> </a:t>
            </a:r>
            <a:endParaRPr lang="zh-CN" altLang="en-US" sz="2400"/>
          </a:p>
        </p:txBody>
      </p:sp>
      <p:sp>
        <p:nvSpPr>
          <p:cNvPr id="6" name="日期占位符 3"/>
          <p:cNvSpPr>
            <a:spLocks noGrp="1"/>
          </p:cNvSpPr>
          <p:nvPr>
            <p:ph type="dt" sz="quarter" idx="10"/>
          </p:nvPr>
        </p:nvSpPr>
        <p:spPr/>
        <p:txBody>
          <a:bodyPr/>
          <a:lstStyle/>
          <a:p>
            <a:pPr>
              <a:defRPr/>
            </a:pPr>
            <a:fld id="{198469F2-0FE0-44B2-8C30-8F430B76E958}" type="datetime1">
              <a:rPr lang="zh-CN" altLang="en-US"/>
            </a:fld>
            <a:endParaRPr lang="en-US" altLang="zh-CN"/>
          </a:p>
        </p:txBody>
      </p:sp>
      <p:sp>
        <p:nvSpPr>
          <p:cNvPr id="30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30726" name="AutoShape 4"/>
          <p:cNvSpPr>
            <a:spLocks noChangeArrowheads="1"/>
          </p:cNvSpPr>
          <p:nvPr/>
        </p:nvSpPr>
        <p:spPr bwMode="auto">
          <a:xfrm rot="5400000">
            <a:off x="5368925" y="2200275"/>
            <a:ext cx="152400" cy="3048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30727" name="AutoShape 5"/>
          <p:cNvSpPr>
            <a:spLocks noChangeArrowheads="1"/>
          </p:cNvSpPr>
          <p:nvPr/>
        </p:nvSpPr>
        <p:spPr bwMode="auto">
          <a:xfrm rot="5400000">
            <a:off x="1335088" y="2560638"/>
            <a:ext cx="228600" cy="3810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p:cNvSpPr>
          <p:nvPr>
            <p:ph type="title"/>
          </p:nvPr>
        </p:nvSpPr>
        <p:spPr/>
        <p:txBody>
          <a:bodyPr/>
          <a:lstStyle/>
          <a:p>
            <a:pPr eaLnBrk="1" hangingPunct="1"/>
            <a:r>
              <a:rPr lang="zh-CN" altLang="en-US"/>
              <a:t>查询优化的必要性（续） </a:t>
            </a:r>
            <a:endParaRPr lang="zh-CN" altLang="en-US"/>
          </a:p>
        </p:txBody>
      </p:sp>
      <p:sp>
        <p:nvSpPr>
          <p:cNvPr id="31747" name="Rectangle 3"/>
          <p:cNvSpPr>
            <a:spLocks noGrp="1" noRot="1"/>
          </p:cNvSpPr>
          <p:nvPr>
            <p:ph idx="1"/>
          </p:nvPr>
        </p:nvSpPr>
        <p:spPr>
          <a:xfrm>
            <a:off x="395288" y="2060575"/>
            <a:ext cx="7772400" cy="4114800"/>
          </a:xfrm>
        </p:spPr>
        <p:txBody>
          <a:bodyPr/>
          <a:lstStyle/>
          <a:p>
            <a:pPr algn="just" eaLnBrk="1" hangingPunct="1">
              <a:lnSpc>
                <a:spcPct val="80000"/>
              </a:lnSpc>
              <a:buFont typeface="Wingdings" panose="05000000000000000000" pitchFamily="2" charset="2"/>
              <a:buNone/>
            </a:pPr>
            <a:r>
              <a:rPr lang="en-US" altLang="zh-CN" sz="2400"/>
              <a:t>3. </a:t>
            </a:r>
            <a:r>
              <a:rPr lang="zh-CN" altLang="en-US" sz="2400"/>
              <a:t>Ｑ</a:t>
            </a:r>
            <a:r>
              <a:rPr lang="en-US" altLang="zh-CN" sz="2400"/>
              <a:t>2</a:t>
            </a:r>
            <a:r>
              <a:rPr lang="zh-CN" altLang="en-US" sz="2400"/>
              <a:t>＝ </a:t>
            </a:r>
            <a:r>
              <a:rPr lang="en-US" altLang="zh-CN" sz="2400"/>
              <a:t>П</a:t>
            </a:r>
            <a:r>
              <a:rPr lang="en-US" altLang="zh-CN" sz="2800" baseline="-25000"/>
              <a:t>Sname</a:t>
            </a:r>
            <a:r>
              <a:rPr lang="en-US" altLang="zh-CN" sz="2400"/>
              <a:t>(Student       </a:t>
            </a:r>
            <a:r>
              <a:rPr lang="en-US" altLang="zh-CN" sz="2800"/>
              <a:t>б</a:t>
            </a:r>
            <a:r>
              <a:rPr lang="en-US" altLang="zh-CN" sz="2800" baseline="-25000"/>
              <a:t>SC.Cno=' 2'</a:t>
            </a:r>
            <a:r>
              <a:rPr lang="en-US" altLang="zh-CN" sz="2400"/>
              <a:t> (SC))</a:t>
            </a:r>
            <a:r>
              <a:rPr lang="en-US" altLang="zh-CN" sz="2400">
                <a:latin typeface="Courier New" panose="02070309020205020404" pitchFamily="49" charset="0"/>
              </a:rPr>
              <a:t> </a:t>
            </a:r>
            <a:endParaRPr lang="en-US" altLang="zh-CN" sz="2400"/>
          </a:p>
          <a:p>
            <a:pPr algn="just" eaLnBrk="1" hangingPunct="1">
              <a:lnSpc>
                <a:spcPct val="80000"/>
              </a:lnSpc>
              <a:buFont typeface="Wingdings" panose="05000000000000000000" pitchFamily="2" charset="2"/>
              <a:buNone/>
            </a:pPr>
            <a:r>
              <a:rPr lang="en-US" altLang="zh-CN" sz="2400"/>
              <a:t>①б</a:t>
            </a:r>
            <a:endParaRPr lang="en-US" altLang="zh-CN" sz="2400"/>
          </a:p>
          <a:p>
            <a:pPr algn="just" eaLnBrk="1" hangingPunct="1">
              <a:lnSpc>
                <a:spcPct val="80000"/>
              </a:lnSpc>
              <a:buFont typeface="Wingdings" panose="05000000000000000000" pitchFamily="2" charset="2"/>
              <a:buNone/>
            </a:pPr>
            <a:r>
              <a:rPr lang="en-US" altLang="zh-CN" sz="2400"/>
              <a:t>	</a:t>
            </a:r>
            <a:r>
              <a:rPr lang="zh-CN" altLang="en-US" sz="2400"/>
              <a:t>读</a:t>
            </a:r>
            <a:r>
              <a:rPr lang="en-US" altLang="zh-CN" sz="2400"/>
              <a:t>SC</a:t>
            </a:r>
            <a:r>
              <a:rPr lang="zh-CN" altLang="en-US" sz="2400"/>
              <a:t>表总块数</a:t>
            </a:r>
            <a:r>
              <a:rPr lang="en-US" altLang="zh-CN" sz="2400"/>
              <a:t>= 10000/100=100</a:t>
            </a:r>
            <a:r>
              <a:rPr lang="zh-CN" altLang="en-US" sz="2400"/>
              <a:t>块</a:t>
            </a:r>
            <a:endParaRPr lang="zh-CN" altLang="en-US" sz="2400"/>
          </a:p>
          <a:p>
            <a:pPr algn="just" eaLnBrk="1" hangingPunct="1">
              <a:lnSpc>
                <a:spcPct val="80000"/>
              </a:lnSpc>
              <a:buFont typeface="Wingdings" panose="05000000000000000000" pitchFamily="2" charset="2"/>
              <a:buNone/>
            </a:pPr>
            <a:r>
              <a:rPr lang="zh-CN" altLang="en-US" sz="2400"/>
              <a:t>	</a:t>
            </a:r>
            <a:r>
              <a:rPr lang="zh-CN" altLang="en-US" sz="2400">
                <a:solidFill>
                  <a:schemeClr val="tx2"/>
                </a:solidFill>
              </a:rPr>
              <a:t>读数据时间</a:t>
            </a:r>
            <a:r>
              <a:rPr lang="en-US" altLang="zh-CN" sz="2400"/>
              <a:t>=100/20=5</a:t>
            </a:r>
            <a:r>
              <a:rPr lang="zh-CN" altLang="en-US" sz="2400"/>
              <a:t>秒</a:t>
            </a:r>
            <a:r>
              <a:rPr lang="zh-CN" altLang="en-US" sz="2400">
                <a:latin typeface="Courier New" panose="02070309020205020404" pitchFamily="49" charset="0"/>
              </a:rPr>
              <a:t> </a:t>
            </a:r>
            <a:endParaRPr lang="zh-CN" altLang="en-US" sz="2400"/>
          </a:p>
          <a:p>
            <a:pPr algn="just" eaLnBrk="1" hangingPunct="1">
              <a:lnSpc>
                <a:spcPct val="80000"/>
              </a:lnSpc>
              <a:buFont typeface="Wingdings" panose="05000000000000000000" pitchFamily="2" charset="2"/>
              <a:buNone/>
            </a:pPr>
            <a:r>
              <a:rPr lang="zh-CN" altLang="en-US" sz="2400"/>
              <a:t>	中间结果大小</a:t>
            </a:r>
            <a:r>
              <a:rPr lang="en-US" altLang="zh-CN" sz="2400"/>
              <a:t>=50</a:t>
            </a:r>
            <a:r>
              <a:rPr lang="zh-CN" altLang="en-US" sz="2400"/>
              <a:t>条  不必写入外存</a:t>
            </a:r>
            <a:r>
              <a:rPr lang="zh-CN" altLang="en-US" sz="2400">
                <a:latin typeface="Courier New" panose="02070309020205020404" pitchFamily="49" charset="0"/>
              </a:rPr>
              <a:t> </a:t>
            </a:r>
            <a:endParaRPr lang="zh-CN" altLang="en-US" sz="2400"/>
          </a:p>
          <a:p>
            <a:pPr algn="just" eaLnBrk="1" hangingPunct="1">
              <a:lnSpc>
                <a:spcPct val="80000"/>
              </a:lnSpc>
              <a:buFont typeface="Wingdings" panose="05000000000000000000" pitchFamily="2" charset="2"/>
              <a:buNone/>
            </a:pPr>
            <a:r>
              <a:rPr lang="zh-CN" altLang="en-US" sz="2400"/>
              <a:t>②</a:t>
            </a:r>
            <a:endParaRPr lang="zh-CN" altLang="en-US" sz="2400"/>
          </a:p>
          <a:p>
            <a:pPr algn="just" eaLnBrk="1" hangingPunct="1">
              <a:lnSpc>
                <a:spcPct val="80000"/>
              </a:lnSpc>
              <a:buFont typeface="Wingdings" panose="05000000000000000000" pitchFamily="2" charset="2"/>
              <a:buNone/>
            </a:pPr>
            <a:r>
              <a:rPr lang="zh-CN" altLang="en-US" sz="2400"/>
              <a:t>	读</a:t>
            </a:r>
            <a:r>
              <a:rPr lang="en-US" altLang="zh-CN" sz="2400"/>
              <a:t>Student</a:t>
            </a:r>
            <a:r>
              <a:rPr lang="zh-CN" altLang="en-US" sz="2400"/>
              <a:t>表总块数</a:t>
            </a:r>
            <a:r>
              <a:rPr lang="en-US" altLang="zh-CN" sz="2400"/>
              <a:t>= 1000/10=100</a:t>
            </a:r>
            <a:r>
              <a:rPr lang="zh-CN" altLang="en-US" sz="2400"/>
              <a:t>块</a:t>
            </a:r>
            <a:endParaRPr lang="zh-CN" altLang="en-US" sz="2400"/>
          </a:p>
          <a:p>
            <a:pPr algn="just" eaLnBrk="1" hangingPunct="1">
              <a:lnSpc>
                <a:spcPct val="80000"/>
              </a:lnSpc>
              <a:buFont typeface="Wingdings" panose="05000000000000000000" pitchFamily="2" charset="2"/>
              <a:buNone/>
            </a:pPr>
            <a:r>
              <a:rPr lang="zh-CN" altLang="en-US" sz="2400"/>
              <a:t>	</a:t>
            </a:r>
            <a:r>
              <a:rPr lang="zh-CN" altLang="en-US" sz="2400">
                <a:solidFill>
                  <a:schemeClr val="tx2"/>
                </a:solidFill>
              </a:rPr>
              <a:t>读数据时间</a:t>
            </a:r>
            <a:r>
              <a:rPr lang="en-US" altLang="zh-CN" sz="2400"/>
              <a:t>=100/20=5</a:t>
            </a:r>
            <a:r>
              <a:rPr lang="zh-CN" altLang="en-US" sz="2400"/>
              <a:t>秒</a:t>
            </a:r>
            <a:r>
              <a:rPr lang="zh-CN" altLang="en-US" sz="2400">
                <a:latin typeface="Courier New" panose="02070309020205020404" pitchFamily="49" charset="0"/>
              </a:rPr>
              <a:t> </a:t>
            </a:r>
            <a:endParaRPr lang="zh-CN" altLang="en-US" sz="2400"/>
          </a:p>
          <a:p>
            <a:pPr algn="just" eaLnBrk="1" hangingPunct="1">
              <a:lnSpc>
                <a:spcPct val="80000"/>
              </a:lnSpc>
              <a:buFont typeface="Wingdings" panose="05000000000000000000" pitchFamily="2" charset="2"/>
              <a:buNone/>
            </a:pPr>
            <a:r>
              <a:rPr lang="zh-CN" altLang="en-US" sz="2400"/>
              <a:t>③ </a:t>
            </a:r>
            <a:r>
              <a:rPr lang="en-US" altLang="zh-CN" sz="2400"/>
              <a:t>П</a:t>
            </a:r>
            <a:r>
              <a:rPr lang="en-US" altLang="zh-CN" sz="2400">
                <a:latin typeface="Courier New" panose="02070309020205020404" pitchFamily="49" charset="0"/>
              </a:rPr>
              <a:t> </a:t>
            </a:r>
            <a:endParaRPr lang="en-US" altLang="zh-CN" sz="2400"/>
          </a:p>
          <a:p>
            <a:pPr algn="just" eaLnBrk="1" hangingPunct="1">
              <a:lnSpc>
                <a:spcPct val="80000"/>
              </a:lnSpc>
              <a:buFont typeface="Wingdings" panose="05000000000000000000" pitchFamily="2" charset="2"/>
              <a:buNone/>
            </a:pPr>
            <a:endParaRPr lang="en-US" altLang="zh-CN" sz="2400"/>
          </a:p>
          <a:p>
            <a:pPr algn="just" eaLnBrk="1" hangingPunct="1">
              <a:lnSpc>
                <a:spcPct val="80000"/>
              </a:lnSpc>
              <a:buFont typeface="Wingdings" panose="05000000000000000000" pitchFamily="2" charset="2"/>
              <a:buNone/>
            </a:pPr>
            <a:r>
              <a:rPr lang="zh-CN" altLang="en-US" sz="2400">
                <a:solidFill>
                  <a:schemeClr val="tx2"/>
                </a:solidFill>
              </a:rPr>
              <a:t>总时间</a:t>
            </a:r>
            <a:r>
              <a:rPr lang="zh-CN" altLang="en-US" sz="2400"/>
              <a:t>＝</a:t>
            </a:r>
            <a:r>
              <a:rPr lang="en-US" altLang="zh-CN" sz="2400"/>
              <a:t>5</a:t>
            </a:r>
            <a:r>
              <a:rPr lang="zh-CN" altLang="en-US" sz="2400"/>
              <a:t>＋</a:t>
            </a:r>
            <a:r>
              <a:rPr lang="en-US" altLang="zh-CN" sz="2400"/>
              <a:t>5</a:t>
            </a:r>
            <a:r>
              <a:rPr lang="zh-CN" altLang="en-US" sz="2400"/>
              <a:t>秒＝</a:t>
            </a:r>
            <a:r>
              <a:rPr lang="en-US" altLang="zh-CN" sz="2400"/>
              <a:t>10</a:t>
            </a:r>
            <a:r>
              <a:rPr lang="zh-CN" altLang="en-US" sz="2400"/>
              <a:t>秒 </a:t>
            </a:r>
            <a:endParaRPr lang="zh-CN" altLang="en-US" sz="2400"/>
          </a:p>
          <a:p>
            <a:pPr algn="just" eaLnBrk="1" hangingPunct="1">
              <a:lnSpc>
                <a:spcPct val="80000"/>
              </a:lnSpc>
              <a:buFont typeface="Wingdings" panose="05000000000000000000" pitchFamily="2" charset="2"/>
              <a:buNone/>
            </a:pPr>
            <a:endParaRPr lang="en-US" altLang="zh-CN" sz="2400"/>
          </a:p>
        </p:txBody>
      </p:sp>
      <p:sp>
        <p:nvSpPr>
          <p:cNvPr id="6" name="日期占位符 3"/>
          <p:cNvSpPr>
            <a:spLocks noGrp="1"/>
          </p:cNvSpPr>
          <p:nvPr>
            <p:ph type="dt" sz="quarter" idx="10"/>
          </p:nvPr>
        </p:nvSpPr>
        <p:spPr/>
        <p:txBody>
          <a:bodyPr/>
          <a:lstStyle/>
          <a:p>
            <a:pPr>
              <a:defRPr/>
            </a:pPr>
            <a:fld id="{3147338F-77F3-49FA-843F-372D1FA8D327}" type="datetime1">
              <a:rPr lang="zh-CN" altLang="en-US"/>
            </a:fld>
            <a:endParaRPr lang="en-US" altLang="zh-CN"/>
          </a:p>
        </p:txBody>
      </p:sp>
      <p:sp>
        <p:nvSpPr>
          <p:cNvPr id="317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31750" name="AutoShape 4"/>
          <p:cNvSpPr>
            <a:spLocks noChangeArrowheads="1"/>
          </p:cNvSpPr>
          <p:nvPr/>
        </p:nvSpPr>
        <p:spPr bwMode="auto">
          <a:xfrm rot="5400000">
            <a:off x="3817938" y="2095500"/>
            <a:ext cx="228600" cy="3048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31751" name="AutoShape 5"/>
          <p:cNvSpPr>
            <a:spLocks noChangeArrowheads="1"/>
          </p:cNvSpPr>
          <p:nvPr/>
        </p:nvSpPr>
        <p:spPr bwMode="auto">
          <a:xfrm rot="5400000">
            <a:off x="1047750" y="3929063"/>
            <a:ext cx="228600" cy="3810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p:cNvSpPr>
          <p:nvPr>
            <p:ph type="title"/>
          </p:nvPr>
        </p:nvSpPr>
        <p:spPr/>
        <p:txBody>
          <a:bodyPr/>
          <a:lstStyle/>
          <a:p>
            <a:pPr eaLnBrk="1" hangingPunct="1"/>
            <a:r>
              <a:rPr lang="zh-CN" altLang="en-US"/>
              <a:t>查询优化的必要性（续） </a:t>
            </a:r>
            <a:endParaRPr lang="zh-CN" altLang="en-US"/>
          </a:p>
        </p:txBody>
      </p:sp>
      <p:sp>
        <p:nvSpPr>
          <p:cNvPr id="32771" name="Rectangle 3"/>
          <p:cNvSpPr>
            <a:spLocks noGrp="1" noRot="1"/>
          </p:cNvSpPr>
          <p:nvPr>
            <p:ph idx="1"/>
          </p:nvPr>
        </p:nvSpPr>
        <p:spPr>
          <a:xfrm>
            <a:off x="539750" y="2060575"/>
            <a:ext cx="7772400" cy="4114800"/>
          </a:xfrm>
        </p:spPr>
        <p:txBody>
          <a:bodyPr/>
          <a:lstStyle/>
          <a:p>
            <a:pPr algn="just" eaLnBrk="1" hangingPunct="1">
              <a:lnSpc>
                <a:spcPct val="130000"/>
              </a:lnSpc>
              <a:buFont typeface="Wingdings" panose="05000000000000000000" pitchFamily="2" charset="2"/>
              <a:buNone/>
            </a:pPr>
            <a:r>
              <a:rPr lang="en-US" altLang="zh-CN" sz="2400"/>
              <a:t>4. </a:t>
            </a:r>
            <a:r>
              <a:rPr lang="zh-CN" altLang="en-US" sz="2400"/>
              <a:t>Ｑ</a:t>
            </a:r>
            <a:r>
              <a:rPr lang="en-US" altLang="zh-CN" sz="2400"/>
              <a:t>2</a:t>
            </a:r>
            <a:r>
              <a:rPr lang="zh-CN" altLang="en-US" sz="2400"/>
              <a:t>＝ </a:t>
            </a:r>
            <a:r>
              <a:rPr lang="en-US" altLang="zh-CN" sz="2400"/>
              <a:t>П</a:t>
            </a:r>
            <a:r>
              <a:rPr lang="zh-CN" altLang="en-US" sz="2400" baseline="-25000"/>
              <a:t>Ｓ</a:t>
            </a:r>
            <a:r>
              <a:rPr lang="en-US" altLang="zh-CN" sz="2400" baseline="-25000"/>
              <a:t>name</a:t>
            </a:r>
            <a:r>
              <a:rPr lang="en-US" altLang="zh-CN" sz="2400"/>
              <a:t>(Student     б</a:t>
            </a:r>
            <a:r>
              <a:rPr lang="en-US" altLang="zh-CN" sz="2400" baseline="-25000"/>
              <a:t>SC.Cno='2'</a:t>
            </a:r>
            <a:r>
              <a:rPr lang="en-US" altLang="zh-CN" sz="2400"/>
              <a:t> (SC))</a:t>
            </a:r>
            <a:endParaRPr lang="en-US" altLang="zh-CN" sz="2400"/>
          </a:p>
          <a:p>
            <a:pPr algn="just" eaLnBrk="1" hangingPunct="1">
              <a:lnSpc>
                <a:spcPct val="130000"/>
              </a:lnSpc>
              <a:buFont typeface="Wingdings" panose="05000000000000000000" pitchFamily="2" charset="2"/>
              <a:buNone/>
            </a:pPr>
            <a:r>
              <a:rPr lang="zh-CN" altLang="en-US" sz="2400"/>
              <a:t>假设</a:t>
            </a:r>
            <a:r>
              <a:rPr lang="en-US" altLang="zh-CN" sz="2400"/>
              <a:t>SC</a:t>
            </a:r>
            <a:r>
              <a:rPr lang="zh-CN" altLang="en-US" sz="2400"/>
              <a:t>表在</a:t>
            </a:r>
            <a:r>
              <a:rPr lang="en-US" altLang="zh-CN" sz="2400"/>
              <a:t>Cno</a:t>
            </a:r>
            <a:r>
              <a:rPr lang="zh-CN" altLang="en-US" sz="2400"/>
              <a:t>上有索引，</a:t>
            </a:r>
            <a:r>
              <a:rPr lang="en-US" altLang="zh-CN" sz="2400"/>
              <a:t>Student</a:t>
            </a:r>
            <a:r>
              <a:rPr lang="zh-CN" altLang="en-US" sz="2400"/>
              <a:t>表在</a:t>
            </a:r>
            <a:r>
              <a:rPr lang="en-US" altLang="zh-CN" sz="2400"/>
              <a:t>Sno</a:t>
            </a:r>
            <a:r>
              <a:rPr lang="zh-CN" altLang="en-US" sz="2400"/>
              <a:t>上有索引</a:t>
            </a:r>
            <a:endParaRPr lang="zh-CN" altLang="en-US" sz="2400"/>
          </a:p>
          <a:p>
            <a:pPr algn="just" eaLnBrk="1" hangingPunct="1">
              <a:lnSpc>
                <a:spcPct val="130000"/>
              </a:lnSpc>
              <a:buFont typeface="Wingdings" panose="05000000000000000000" pitchFamily="2" charset="2"/>
              <a:buNone/>
            </a:pPr>
            <a:r>
              <a:rPr lang="zh-CN" altLang="en-US" sz="2400">
                <a:latin typeface="Courier New" panose="02070309020205020404" pitchFamily="49" charset="0"/>
              </a:rPr>
              <a:t> </a:t>
            </a:r>
            <a:r>
              <a:rPr lang="zh-CN" altLang="en-US" sz="2400"/>
              <a:t>①</a:t>
            </a:r>
            <a:r>
              <a:rPr lang="en-US" altLang="zh-CN" sz="2400"/>
              <a:t>б</a:t>
            </a:r>
            <a:endParaRPr lang="en-US" altLang="zh-CN" sz="2400"/>
          </a:p>
          <a:p>
            <a:pPr algn="just" eaLnBrk="1" hangingPunct="1">
              <a:lnSpc>
                <a:spcPct val="130000"/>
              </a:lnSpc>
              <a:buFont typeface="Wingdings" panose="05000000000000000000" pitchFamily="2" charset="2"/>
              <a:buNone/>
            </a:pPr>
            <a:r>
              <a:rPr lang="en-US" altLang="zh-CN" sz="2400"/>
              <a:t> 	</a:t>
            </a:r>
            <a:r>
              <a:rPr lang="zh-CN" altLang="en-US" sz="2400"/>
              <a:t>读</a:t>
            </a:r>
            <a:r>
              <a:rPr lang="en-US" altLang="zh-CN" sz="2400"/>
              <a:t>SC</a:t>
            </a:r>
            <a:r>
              <a:rPr lang="zh-CN" altLang="en-US" sz="2400"/>
              <a:t>表索引</a:t>
            </a:r>
            <a:r>
              <a:rPr lang="en-US" altLang="zh-CN" sz="2400"/>
              <a:t>=</a:t>
            </a:r>
            <a:endParaRPr lang="en-US" altLang="zh-CN" sz="2400"/>
          </a:p>
          <a:p>
            <a:pPr algn="just" eaLnBrk="1" hangingPunct="1">
              <a:lnSpc>
                <a:spcPct val="130000"/>
              </a:lnSpc>
              <a:buFont typeface="Wingdings" panose="05000000000000000000" pitchFamily="2" charset="2"/>
              <a:buNone/>
            </a:pPr>
            <a:r>
              <a:rPr lang="en-US" altLang="zh-CN" sz="2400"/>
              <a:t>	</a:t>
            </a:r>
            <a:r>
              <a:rPr lang="zh-CN" altLang="en-US" sz="2400"/>
              <a:t>读</a:t>
            </a:r>
            <a:r>
              <a:rPr lang="en-US" altLang="zh-CN" sz="2400"/>
              <a:t>SC</a:t>
            </a:r>
            <a:r>
              <a:rPr lang="zh-CN" altLang="en-US" sz="2400"/>
              <a:t>表总块数</a:t>
            </a:r>
            <a:r>
              <a:rPr lang="en-US" altLang="zh-CN" sz="2400"/>
              <a:t>= 50/100&lt;1</a:t>
            </a:r>
            <a:r>
              <a:rPr lang="zh-CN" altLang="en-US" sz="2400"/>
              <a:t>块</a:t>
            </a:r>
            <a:endParaRPr lang="zh-CN" altLang="en-US" sz="2400"/>
          </a:p>
          <a:p>
            <a:pPr algn="just" eaLnBrk="1" hangingPunct="1">
              <a:lnSpc>
                <a:spcPct val="130000"/>
              </a:lnSpc>
              <a:buFont typeface="Wingdings" panose="05000000000000000000" pitchFamily="2" charset="2"/>
              <a:buNone/>
            </a:pPr>
            <a:r>
              <a:rPr lang="zh-CN" altLang="en-US" sz="2400"/>
              <a:t>	读数据时间</a:t>
            </a:r>
            <a:r>
              <a:rPr lang="zh-CN" altLang="en-US" sz="2400">
                <a:latin typeface="Courier New" panose="02070309020205020404" pitchFamily="49" charset="0"/>
              </a:rPr>
              <a:t> </a:t>
            </a:r>
            <a:endParaRPr lang="zh-CN" altLang="en-US" sz="2400"/>
          </a:p>
          <a:p>
            <a:pPr algn="just" eaLnBrk="1" hangingPunct="1">
              <a:lnSpc>
                <a:spcPct val="130000"/>
              </a:lnSpc>
              <a:buFont typeface="Wingdings" panose="05000000000000000000" pitchFamily="2" charset="2"/>
              <a:buNone/>
            </a:pPr>
            <a:r>
              <a:rPr lang="zh-CN" altLang="en-US" sz="2400"/>
              <a:t>	中间结果大小</a:t>
            </a:r>
            <a:r>
              <a:rPr lang="en-US" altLang="zh-CN" sz="2400"/>
              <a:t>=50</a:t>
            </a:r>
            <a:r>
              <a:rPr lang="zh-CN" altLang="en-US" sz="2400"/>
              <a:t>条  不必写入外存</a:t>
            </a:r>
            <a:endParaRPr lang="zh-CN" altLang="en-US"/>
          </a:p>
        </p:txBody>
      </p:sp>
      <p:sp>
        <p:nvSpPr>
          <p:cNvPr id="5" name="日期占位符 3"/>
          <p:cNvSpPr>
            <a:spLocks noGrp="1"/>
          </p:cNvSpPr>
          <p:nvPr>
            <p:ph type="dt" sz="quarter" idx="10"/>
          </p:nvPr>
        </p:nvSpPr>
        <p:spPr/>
        <p:txBody>
          <a:bodyPr/>
          <a:lstStyle/>
          <a:p>
            <a:pPr>
              <a:defRPr/>
            </a:pPr>
            <a:fld id="{9C952083-3149-48F7-B59E-54DEE4A04CBA}" type="datetime1">
              <a:rPr lang="zh-CN" altLang="en-US"/>
            </a:fld>
            <a:endParaRPr lang="en-US" altLang="zh-CN"/>
          </a:p>
        </p:txBody>
      </p:sp>
      <p:sp>
        <p:nvSpPr>
          <p:cNvPr id="327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32774" name="AutoShape 4"/>
          <p:cNvSpPr>
            <a:spLocks noChangeArrowheads="1"/>
          </p:cNvSpPr>
          <p:nvPr/>
        </p:nvSpPr>
        <p:spPr bwMode="auto">
          <a:xfrm rot="5400000">
            <a:off x="3835400" y="2200275"/>
            <a:ext cx="228600" cy="3810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p:cNvSpPr>
          <p:nvPr>
            <p:ph type="title"/>
          </p:nvPr>
        </p:nvSpPr>
        <p:spPr/>
        <p:txBody>
          <a:bodyPr/>
          <a:lstStyle/>
          <a:p>
            <a:pPr eaLnBrk="1" hangingPunct="1"/>
            <a:r>
              <a:rPr lang="zh-CN" altLang="en-US"/>
              <a:t>查询优化的必要性（续） </a:t>
            </a:r>
            <a:endParaRPr lang="zh-CN" altLang="en-US"/>
          </a:p>
        </p:txBody>
      </p:sp>
      <p:sp>
        <p:nvSpPr>
          <p:cNvPr id="33795" name="Rectangle 3"/>
          <p:cNvSpPr>
            <a:spLocks noGrp="1" noRot="1"/>
          </p:cNvSpPr>
          <p:nvPr>
            <p:ph idx="1"/>
          </p:nvPr>
        </p:nvSpPr>
        <p:spPr>
          <a:xfrm>
            <a:off x="539750" y="2133600"/>
            <a:ext cx="7772400" cy="4114800"/>
          </a:xfrm>
        </p:spPr>
        <p:txBody>
          <a:bodyPr/>
          <a:lstStyle/>
          <a:p>
            <a:pPr algn="just" eaLnBrk="1" hangingPunct="1">
              <a:lnSpc>
                <a:spcPct val="130000"/>
              </a:lnSpc>
              <a:buFont typeface="Wingdings" panose="05000000000000000000" pitchFamily="2" charset="2"/>
              <a:buNone/>
            </a:pPr>
            <a:r>
              <a:rPr lang="en-US" altLang="zh-CN" sz="2400"/>
              <a:t>②</a:t>
            </a:r>
            <a:endParaRPr lang="en-US" altLang="zh-CN" sz="2400"/>
          </a:p>
          <a:p>
            <a:pPr algn="just" eaLnBrk="1" hangingPunct="1">
              <a:lnSpc>
                <a:spcPct val="130000"/>
              </a:lnSpc>
              <a:buFont typeface="Wingdings" panose="05000000000000000000" pitchFamily="2" charset="2"/>
              <a:buNone/>
            </a:pPr>
            <a:r>
              <a:rPr lang="en-US" altLang="zh-CN" sz="2400"/>
              <a:t> 	</a:t>
            </a:r>
            <a:r>
              <a:rPr lang="zh-CN" altLang="en-US" sz="2400"/>
              <a:t>读</a:t>
            </a:r>
            <a:r>
              <a:rPr lang="en-US" altLang="zh-CN" sz="2400"/>
              <a:t>Student</a:t>
            </a:r>
            <a:r>
              <a:rPr lang="zh-CN" altLang="en-US" sz="2400"/>
              <a:t>表索引</a:t>
            </a:r>
            <a:r>
              <a:rPr lang="en-US" altLang="zh-CN" sz="2400"/>
              <a:t>=</a:t>
            </a:r>
            <a:endParaRPr lang="en-US" altLang="zh-CN" sz="2400"/>
          </a:p>
          <a:p>
            <a:pPr algn="just" eaLnBrk="1" hangingPunct="1">
              <a:lnSpc>
                <a:spcPct val="130000"/>
              </a:lnSpc>
              <a:buFont typeface="Wingdings" panose="05000000000000000000" pitchFamily="2" charset="2"/>
              <a:buNone/>
            </a:pPr>
            <a:r>
              <a:rPr lang="en-US" altLang="zh-CN" sz="2400"/>
              <a:t>	</a:t>
            </a:r>
            <a:r>
              <a:rPr lang="zh-CN" altLang="en-US" sz="2400"/>
              <a:t>读</a:t>
            </a:r>
            <a:r>
              <a:rPr lang="en-US" altLang="zh-CN" sz="2400"/>
              <a:t>Student</a:t>
            </a:r>
            <a:r>
              <a:rPr lang="zh-CN" altLang="en-US" sz="2400"/>
              <a:t>表总块数</a:t>
            </a:r>
            <a:r>
              <a:rPr lang="en-US" altLang="zh-CN" sz="2400"/>
              <a:t>= 50/10=5</a:t>
            </a:r>
            <a:r>
              <a:rPr lang="zh-CN" altLang="en-US" sz="2400"/>
              <a:t>块</a:t>
            </a:r>
            <a:endParaRPr lang="zh-CN" altLang="en-US" sz="2400"/>
          </a:p>
          <a:p>
            <a:pPr algn="just" eaLnBrk="1" hangingPunct="1">
              <a:lnSpc>
                <a:spcPct val="130000"/>
              </a:lnSpc>
              <a:buFont typeface="Wingdings" panose="05000000000000000000" pitchFamily="2" charset="2"/>
              <a:buNone/>
            </a:pPr>
            <a:r>
              <a:rPr lang="zh-CN" altLang="en-US" sz="2400"/>
              <a:t>	读数据时间 </a:t>
            </a:r>
            <a:endParaRPr lang="zh-CN" altLang="en-US" sz="2400"/>
          </a:p>
          <a:p>
            <a:pPr algn="just" eaLnBrk="1" hangingPunct="1">
              <a:lnSpc>
                <a:spcPct val="130000"/>
              </a:lnSpc>
              <a:buFont typeface="Wingdings" panose="05000000000000000000" pitchFamily="2" charset="2"/>
              <a:buNone/>
            </a:pPr>
            <a:r>
              <a:rPr lang="zh-CN" altLang="en-US" sz="2400"/>
              <a:t>③ </a:t>
            </a:r>
            <a:r>
              <a:rPr lang="en-US" altLang="zh-CN" sz="2400"/>
              <a:t>П</a:t>
            </a:r>
            <a:endParaRPr lang="en-US" altLang="zh-CN" sz="2400"/>
          </a:p>
          <a:p>
            <a:pPr algn="just" eaLnBrk="1" hangingPunct="1">
              <a:lnSpc>
                <a:spcPct val="130000"/>
              </a:lnSpc>
              <a:buFont typeface="Wingdings" panose="05000000000000000000" pitchFamily="2" charset="2"/>
              <a:buNone/>
            </a:pPr>
            <a:endParaRPr lang="en-US" altLang="zh-CN" sz="2400"/>
          </a:p>
          <a:p>
            <a:pPr algn="just" eaLnBrk="1" hangingPunct="1">
              <a:lnSpc>
                <a:spcPct val="130000"/>
              </a:lnSpc>
              <a:buFont typeface="Wingdings" panose="05000000000000000000" pitchFamily="2" charset="2"/>
              <a:buNone/>
            </a:pPr>
            <a:r>
              <a:rPr lang="zh-CN" altLang="en-US" sz="2400"/>
              <a:t>总时间</a:t>
            </a:r>
            <a:r>
              <a:rPr lang="en-US" altLang="zh-CN" sz="2400"/>
              <a:t>&lt;10</a:t>
            </a:r>
            <a:r>
              <a:rPr lang="zh-CN" altLang="en-US" sz="2400"/>
              <a:t>秒</a:t>
            </a:r>
            <a:endParaRPr lang="zh-CN" altLang="en-US" sz="2400"/>
          </a:p>
        </p:txBody>
      </p:sp>
      <p:sp>
        <p:nvSpPr>
          <p:cNvPr id="5" name="日期占位符 3"/>
          <p:cNvSpPr>
            <a:spLocks noGrp="1"/>
          </p:cNvSpPr>
          <p:nvPr>
            <p:ph type="dt" sz="quarter" idx="10"/>
          </p:nvPr>
        </p:nvSpPr>
        <p:spPr/>
        <p:txBody>
          <a:bodyPr/>
          <a:lstStyle/>
          <a:p>
            <a:pPr>
              <a:defRPr/>
            </a:pPr>
            <a:fld id="{244C09BC-A570-4C7B-A7A6-58A8A7A429C6}" type="datetime1">
              <a:rPr lang="zh-CN" altLang="en-US"/>
            </a:fld>
            <a:endParaRPr lang="en-US" altLang="zh-CN"/>
          </a:p>
        </p:txBody>
      </p:sp>
      <p:sp>
        <p:nvSpPr>
          <p:cNvPr id="337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33798" name="AutoShape 4"/>
          <p:cNvSpPr>
            <a:spLocks noChangeArrowheads="1"/>
          </p:cNvSpPr>
          <p:nvPr/>
        </p:nvSpPr>
        <p:spPr bwMode="auto">
          <a:xfrm rot="5400000">
            <a:off x="1192213" y="2273300"/>
            <a:ext cx="228600" cy="3810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p:cNvSpPr>
          <p:nvPr>
            <p:ph type="title"/>
          </p:nvPr>
        </p:nvSpPr>
        <p:spPr/>
        <p:txBody>
          <a:bodyPr/>
          <a:lstStyle/>
          <a:p>
            <a:pPr eaLnBrk="1" hangingPunct="1"/>
            <a:r>
              <a:rPr lang="en-US" altLang="zh-CN"/>
              <a:t>9.2 </a:t>
            </a:r>
            <a:r>
              <a:rPr lang="zh-CN" altLang="en-US"/>
              <a:t>关系系统的查询优化 </a:t>
            </a:r>
            <a:endParaRPr lang="zh-CN" altLang="en-US"/>
          </a:p>
        </p:txBody>
      </p:sp>
      <p:sp>
        <p:nvSpPr>
          <p:cNvPr id="34819" name="Rectangle 3"/>
          <p:cNvSpPr>
            <a:spLocks noGrp="1" noRot="1"/>
          </p:cNvSpPr>
          <p:nvPr>
            <p:ph idx="1"/>
          </p:nvPr>
        </p:nvSpPr>
        <p:spPr>
          <a:xfrm>
            <a:off x="609600" y="2271713"/>
            <a:ext cx="8153400" cy="3894137"/>
          </a:xfrm>
        </p:spPr>
        <p:txBody>
          <a:bodyPr/>
          <a:lstStyle/>
          <a:p>
            <a:pPr algn="just" eaLnBrk="1" hangingPunct="1">
              <a:lnSpc>
                <a:spcPct val="120000"/>
              </a:lnSpc>
              <a:buFont typeface="Wingdings" panose="05000000000000000000" pitchFamily="2" charset="2"/>
              <a:buNone/>
            </a:pPr>
            <a:r>
              <a:rPr lang="en-US" altLang="zh-CN" sz="2800"/>
              <a:t>9.2.1 </a:t>
            </a:r>
            <a:r>
              <a:rPr lang="zh-CN" altLang="en-US" sz="2800"/>
              <a:t>查询优化概述</a:t>
            </a:r>
            <a:endParaRPr lang="zh-CN" altLang="en-US" sz="2800"/>
          </a:p>
          <a:p>
            <a:pPr algn="just" eaLnBrk="1" hangingPunct="1">
              <a:lnSpc>
                <a:spcPct val="120000"/>
              </a:lnSpc>
              <a:buFont typeface="Wingdings" panose="05000000000000000000" pitchFamily="2" charset="2"/>
              <a:buNone/>
            </a:pPr>
            <a:r>
              <a:rPr lang="en-US" altLang="zh-CN" sz="2800"/>
              <a:t>9.2.2 </a:t>
            </a:r>
            <a:r>
              <a:rPr lang="zh-CN" altLang="en-US" sz="2800"/>
              <a:t>查询优化的必要性</a:t>
            </a:r>
            <a:endParaRPr lang="zh-CN" altLang="en-US" sz="2800"/>
          </a:p>
          <a:p>
            <a:pPr algn="just" eaLnBrk="1" hangingPunct="1">
              <a:lnSpc>
                <a:spcPct val="120000"/>
              </a:lnSpc>
              <a:buFont typeface="Wingdings" panose="05000000000000000000" pitchFamily="2" charset="2"/>
              <a:buNone/>
            </a:pPr>
            <a:r>
              <a:rPr lang="en-US" altLang="zh-CN" sz="2800">
                <a:solidFill>
                  <a:srgbClr val="3333FF"/>
                </a:solidFill>
              </a:rPr>
              <a:t>9.2.3 </a:t>
            </a:r>
            <a:r>
              <a:rPr lang="zh-CN" altLang="en-US" sz="2800">
                <a:solidFill>
                  <a:srgbClr val="3333FF"/>
                </a:solidFill>
              </a:rPr>
              <a:t>查询优化的一般准则</a:t>
            </a:r>
            <a:endParaRPr lang="zh-CN" altLang="en-US" sz="2800">
              <a:solidFill>
                <a:srgbClr val="3333FF"/>
              </a:solidFill>
            </a:endParaRPr>
          </a:p>
          <a:p>
            <a:pPr algn="just" eaLnBrk="1" hangingPunct="1">
              <a:lnSpc>
                <a:spcPct val="120000"/>
              </a:lnSpc>
              <a:buFont typeface="Wingdings" panose="05000000000000000000" pitchFamily="2" charset="2"/>
              <a:buNone/>
            </a:pPr>
            <a:r>
              <a:rPr lang="en-US" altLang="zh-CN" sz="2800"/>
              <a:t>9.2.4 </a:t>
            </a:r>
            <a:r>
              <a:rPr lang="zh-CN" altLang="en-US" sz="2800"/>
              <a:t>关系代数等价变换规则</a:t>
            </a:r>
            <a:endParaRPr lang="zh-CN" altLang="en-US" sz="2800"/>
          </a:p>
          <a:p>
            <a:pPr algn="just" eaLnBrk="1" hangingPunct="1">
              <a:lnSpc>
                <a:spcPct val="120000"/>
              </a:lnSpc>
              <a:buFont typeface="Wingdings" panose="05000000000000000000" pitchFamily="2" charset="2"/>
              <a:buNone/>
            </a:pPr>
            <a:r>
              <a:rPr lang="en-US" altLang="zh-CN" sz="2800"/>
              <a:t>9.2.5 </a:t>
            </a:r>
            <a:r>
              <a:rPr lang="zh-CN" altLang="en-US" sz="2800"/>
              <a:t>关系代数表达式的优化算法</a:t>
            </a:r>
            <a:endParaRPr lang="zh-CN" altLang="en-US" sz="2800"/>
          </a:p>
          <a:p>
            <a:pPr eaLnBrk="1" hangingPunct="1">
              <a:lnSpc>
                <a:spcPct val="120000"/>
              </a:lnSpc>
              <a:buFont typeface="Wingdings" panose="05000000000000000000" pitchFamily="2" charset="2"/>
              <a:buNone/>
            </a:pPr>
            <a:r>
              <a:rPr lang="en-US" altLang="zh-CN" sz="2800"/>
              <a:t>9.2.6 </a:t>
            </a:r>
            <a:r>
              <a:rPr lang="zh-CN" altLang="en-US" sz="2800"/>
              <a:t>优化的一般步骤 </a:t>
            </a:r>
            <a:endParaRPr lang="zh-CN" altLang="en-US" sz="2800"/>
          </a:p>
        </p:txBody>
      </p:sp>
      <p:sp>
        <p:nvSpPr>
          <p:cNvPr id="4" name="日期占位符 3"/>
          <p:cNvSpPr>
            <a:spLocks noGrp="1"/>
          </p:cNvSpPr>
          <p:nvPr>
            <p:ph type="dt" sz="quarter" idx="10"/>
          </p:nvPr>
        </p:nvSpPr>
        <p:spPr/>
        <p:txBody>
          <a:bodyPr/>
          <a:lstStyle/>
          <a:p>
            <a:pPr>
              <a:defRPr/>
            </a:pPr>
            <a:fld id="{E93E0500-9F8C-47D5-BE36-033D1A8386D9}" type="datetime1">
              <a:rPr lang="zh-CN" altLang="en-US"/>
            </a:fld>
            <a:endParaRPr lang="en-US" altLang="zh-CN"/>
          </a:p>
        </p:txBody>
      </p:sp>
      <p:sp>
        <p:nvSpPr>
          <p:cNvPr id="348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p:cNvSpPr>
          <p:nvPr>
            <p:ph type="title"/>
          </p:nvPr>
        </p:nvSpPr>
        <p:spPr/>
        <p:txBody>
          <a:bodyPr/>
          <a:lstStyle/>
          <a:p>
            <a:pPr eaLnBrk="1" hangingPunct="1"/>
            <a:r>
              <a:rPr lang="en-US" altLang="zh-CN"/>
              <a:t>9.2.3  </a:t>
            </a:r>
            <a:r>
              <a:rPr lang="zh-CN" altLang="en-US"/>
              <a:t>查询优化的一般准则 </a:t>
            </a:r>
            <a:endParaRPr lang="zh-CN" altLang="en-US"/>
          </a:p>
        </p:txBody>
      </p:sp>
      <p:sp>
        <p:nvSpPr>
          <p:cNvPr id="360451" name="Rectangle 3"/>
          <p:cNvSpPr>
            <a:spLocks noGrp="1" noRot="1"/>
          </p:cNvSpPr>
          <p:nvPr>
            <p:ph idx="1"/>
          </p:nvPr>
        </p:nvSpPr>
        <p:spPr>
          <a:xfrm>
            <a:off x="539750" y="2060575"/>
            <a:ext cx="7772400" cy="4464050"/>
          </a:xfrm>
        </p:spPr>
        <p:txBody>
          <a:bodyPr/>
          <a:lstStyle/>
          <a:p>
            <a:pPr algn="just" eaLnBrk="1" hangingPunct="1">
              <a:lnSpc>
                <a:spcPct val="90000"/>
              </a:lnSpc>
            </a:pPr>
            <a:r>
              <a:rPr lang="zh-CN" altLang="en-US" sz="2800"/>
              <a:t>选择运算应尽可能先做       </a:t>
            </a:r>
            <a:r>
              <a:rPr lang="zh-CN" altLang="en-US" sz="2800">
                <a:latin typeface="Courier New" panose="02070309020205020404" pitchFamily="49" charset="0"/>
              </a:rPr>
              <a:t> </a:t>
            </a:r>
            <a:endParaRPr lang="zh-CN" altLang="en-US" sz="2800"/>
          </a:p>
          <a:p>
            <a:pPr lvl="1" algn="just" eaLnBrk="1" hangingPunct="1">
              <a:lnSpc>
                <a:spcPct val="90000"/>
              </a:lnSpc>
            </a:pPr>
            <a:r>
              <a:rPr lang="zh-CN" altLang="en-US"/>
              <a:t>目的：减小中间关系</a:t>
            </a:r>
            <a:endParaRPr lang="zh-CN" altLang="en-US"/>
          </a:p>
          <a:p>
            <a:pPr algn="just" eaLnBrk="1" hangingPunct="1">
              <a:lnSpc>
                <a:spcPct val="90000"/>
              </a:lnSpc>
            </a:pPr>
            <a:r>
              <a:rPr lang="zh-CN" altLang="en-US" sz="2800"/>
              <a:t>在执行连接操作前对关系适当进行预处理</a:t>
            </a:r>
            <a:endParaRPr lang="zh-CN" altLang="en-US" sz="2800"/>
          </a:p>
          <a:p>
            <a:pPr lvl="1" algn="just" eaLnBrk="1" hangingPunct="1">
              <a:lnSpc>
                <a:spcPct val="90000"/>
              </a:lnSpc>
            </a:pPr>
            <a:r>
              <a:rPr lang="zh-CN" altLang="en-US"/>
              <a:t>按连接属性排序</a:t>
            </a:r>
            <a:endParaRPr lang="zh-CN" altLang="en-US"/>
          </a:p>
          <a:p>
            <a:pPr lvl="1" algn="just" eaLnBrk="1" hangingPunct="1">
              <a:lnSpc>
                <a:spcPct val="90000"/>
              </a:lnSpc>
            </a:pPr>
            <a:r>
              <a:rPr lang="zh-CN" altLang="en-US"/>
              <a:t>在连接属性上建立索引</a:t>
            </a:r>
            <a:r>
              <a:rPr lang="zh-CN" altLang="en-US">
                <a:latin typeface="Courier New" panose="02070309020205020404" pitchFamily="49" charset="0"/>
              </a:rPr>
              <a:t> </a:t>
            </a:r>
            <a:endParaRPr lang="zh-CN" altLang="en-US"/>
          </a:p>
          <a:p>
            <a:pPr algn="just" eaLnBrk="1" hangingPunct="1">
              <a:lnSpc>
                <a:spcPct val="90000"/>
              </a:lnSpc>
            </a:pPr>
            <a:r>
              <a:rPr lang="zh-CN" altLang="en-US" sz="2800"/>
              <a:t>投影运算和选择运算同时做</a:t>
            </a:r>
            <a:endParaRPr lang="zh-CN" altLang="en-US" sz="2800"/>
          </a:p>
          <a:p>
            <a:pPr lvl="1" algn="just" eaLnBrk="1" hangingPunct="1">
              <a:lnSpc>
                <a:spcPct val="90000"/>
              </a:lnSpc>
            </a:pPr>
            <a:r>
              <a:rPr lang="zh-CN" altLang="en-US"/>
              <a:t>目的：避免重复扫描关系</a:t>
            </a:r>
            <a:endParaRPr lang="zh-CN" altLang="en-US"/>
          </a:p>
          <a:p>
            <a:pPr algn="just" eaLnBrk="1" hangingPunct="1">
              <a:lnSpc>
                <a:spcPct val="90000"/>
              </a:lnSpc>
            </a:pPr>
            <a:r>
              <a:rPr lang="zh-CN" altLang="en-US" sz="2800"/>
              <a:t>将投影运算与其前面或后面的双目运算结合</a:t>
            </a:r>
            <a:endParaRPr lang="zh-CN" altLang="en-US" sz="2800"/>
          </a:p>
          <a:p>
            <a:pPr lvl="1" algn="just" eaLnBrk="1" hangingPunct="1">
              <a:lnSpc>
                <a:spcPct val="90000"/>
              </a:lnSpc>
            </a:pPr>
            <a:r>
              <a:rPr lang="zh-CN" altLang="en-US"/>
              <a:t>目的：减少扫描关系的遍数</a:t>
            </a:r>
            <a:endParaRPr lang="zh-CN" altLang="en-US"/>
          </a:p>
        </p:txBody>
      </p:sp>
      <p:sp>
        <p:nvSpPr>
          <p:cNvPr id="4" name="日期占位符 3"/>
          <p:cNvSpPr>
            <a:spLocks noGrp="1"/>
          </p:cNvSpPr>
          <p:nvPr>
            <p:ph type="dt" sz="quarter" idx="10"/>
          </p:nvPr>
        </p:nvSpPr>
        <p:spPr/>
        <p:txBody>
          <a:bodyPr/>
          <a:lstStyle/>
          <a:p>
            <a:pPr>
              <a:defRPr/>
            </a:pPr>
            <a:fld id="{7A82FCE0-F08F-42BA-B263-000FC5EEC703}" type="datetime1">
              <a:rPr lang="zh-CN" altLang="en-US"/>
            </a:fld>
            <a:endParaRPr lang="en-US" altLang="zh-CN"/>
          </a:p>
        </p:txBody>
      </p:sp>
      <p:sp>
        <p:nvSpPr>
          <p:cNvPr id="358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0451">
                                            <p:txEl>
                                              <p:pRg st="0" end="0"/>
                                            </p:txEl>
                                          </p:spTgt>
                                        </p:tgtEl>
                                        <p:attrNameLst>
                                          <p:attrName>style.visibility</p:attrName>
                                        </p:attrNameLst>
                                      </p:cBhvr>
                                      <p:to>
                                        <p:strVal val="visible"/>
                                      </p:to>
                                    </p:set>
                                    <p:animEffect transition="in" filter="blinds(horizontal)">
                                      <p:cBhvr>
                                        <p:cTn id="7" dur="500"/>
                                        <p:tgtEl>
                                          <p:spTgt spid="36045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60451">
                                            <p:txEl>
                                              <p:pRg st="1" end="1"/>
                                            </p:txEl>
                                          </p:spTgt>
                                        </p:tgtEl>
                                        <p:attrNameLst>
                                          <p:attrName>style.visibility</p:attrName>
                                        </p:attrNameLst>
                                      </p:cBhvr>
                                      <p:to>
                                        <p:strVal val="visible"/>
                                      </p:to>
                                    </p:set>
                                    <p:animEffect transition="in" filter="blinds(horizontal)">
                                      <p:cBhvr>
                                        <p:cTn id="10" dur="500"/>
                                        <p:tgtEl>
                                          <p:spTgt spid="36045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60451">
                                            <p:txEl>
                                              <p:pRg st="2" end="2"/>
                                            </p:txEl>
                                          </p:spTgt>
                                        </p:tgtEl>
                                        <p:attrNameLst>
                                          <p:attrName>style.visibility</p:attrName>
                                        </p:attrNameLst>
                                      </p:cBhvr>
                                      <p:to>
                                        <p:strVal val="visible"/>
                                      </p:to>
                                    </p:set>
                                    <p:animEffect transition="in" filter="blinds(horizontal)">
                                      <p:cBhvr>
                                        <p:cTn id="15" dur="500"/>
                                        <p:tgtEl>
                                          <p:spTgt spid="360451">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60451">
                                            <p:txEl>
                                              <p:pRg st="3" end="3"/>
                                            </p:txEl>
                                          </p:spTgt>
                                        </p:tgtEl>
                                        <p:attrNameLst>
                                          <p:attrName>style.visibility</p:attrName>
                                        </p:attrNameLst>
                                      </p:cBhvr>
                                      <p:to>
                                        <p:strVal val="visible"/>
                                      </p:to>
                                    </p:set>
                                    <p:animEffect transition="in" filter="blinds(horizontal)">
                                      <p:cBhvr>
                                        <p:cTn id="18" dur="500"/>
                                        <p:tgtEl>
                                          <p:spTgt spid="360451">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60451">
                                            <p:txEl>
                                              <p:pRg st="4" end="4"/>
                                            </p:txEl>
                                          </p:spTgt>
                                        </p:tgtEl>
                                        <p:attrNameLst>
                                          <p:attrName>style.visibility</p:attrName>
                                        </p:attrNameLst>
                                      </p:cBhvr>
                                      <p:to>
                                        <p:strVal val="visible"/>
                                      </p:to>
                                    </p:set>
                                    <p:animEffect transition="in" filter="blinds(horizontal)">
                                      <p:cBhvr>
                                        <p:cTn id="21" dur="500"/>
                                        <p:tgtEl>
                                          <p:spTgt spid="36045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60451">
                                            <p:txEl>
                                              <p:pRg st="5" end="5"/>
                                            </p:txEl>
                                          </p:spTgt>
                                        </p:tgtEl>
                                        <p:attrNameLst>
                                          <p:attrName>style.visibility</p:attrName>
                                        </p:attrNameLst>
                                      </p:cBhvr>
                                      <p:to>
                                        <p:strVal val="visible"/>
                                      </p:to>
                                    </p:set>
                                    <p:animEffect transition="in" filter="blinds(horizontal)">
                                      <p:cBhvr>
                                        <p:cTn id="26" dur="500"/>
                                        <p:tgtEl>
                                          <p:spTgt spid="360451">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60451">
                                            <p:txEl>
                                              <p:pRg st="6" end="6"/>
                                            </p:txEl>
                                          </p:spTgt>
                                        </p:tgtEl>
                                        <p:attrNameLst>
                                          <p:attrName>style.visibility</p:attrName>
                                        </p:attrNameLst>
                                      </p:cBhvr>
                                      <p:to>
                                        <p:strVal val="visible"/>
                                      </p:to>
                                    </p:set>
                                    <p:animEffect transition="in" filter="blinds(horizontal)">
                                      <p:cBhvr>
                                        <p:cTn id="29" dur="500"/>
                                        <p:tgtEl>
                                          <p:spTgt spid="36045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60451">
                                            <p:txEl>
                                              <p:pRg st="7" end="7"/>
                                            </p:txEl>
                                          </p:spTgt>
                                        </p:tgtEl>
                                        <p:attrNameLst>
                                          <p:attrName>style.visibility</p:attrName>
                                        </p:attrNameLst>
                                      </p:cBhvr>
                                      <p:to>
                                        <p:strVal val="visible"/>
                                      </p:to>
                                    </p:set>
                                    <p:animEffect transition="in" filter="blinds(horizontal)">
                                      <p:cBhvr>
                                        <p:cTn id="34" dur="500"/>
                                        <p:tgtEl>
                                          <p:spTgt spid="360451">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60451">
                                            <p:txEl>
                                              <p:pRg st="8" end="8"/>
                                            </p:txEl>
                                          </p:spTgt>
                                        </p:tgtEl>
                                        <p:attrNameLst>
                                          <p:attrName>style.visibility</p:attrName>
                                        </p:attrNameLst>
                                      </p:cBhvr>
                                      <p:to>
                                        <p:strVal val="visible"/>
                                      </p:to>
                                    </p:set>
                                    <p:animEffect transition="in" filter="blinds(horizontal)">
                                      <p:cBhvr>
                                        <p:cTn id="37" dur="500"/>
                                        <p:tgtEl>
                                          <p:spTgt spid="3604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p:cNvSpPr>
          <p:nvPr>
            <p:ph type="title"/>
          </p:nvPr>
        </p:nvSpPr>
        <p:spPr/>
        <p:txBody>
          <a:bodyPr/>
          <a:lstStyle/>
          <a:p>
            <a:pPr eaLnBrk="1" hangingPunct="1"/>
            <a:r>
              <a:rPr lang="zh-CN" altLang="en-US"/>
              <a:t>查询优化的一般准则 （续）</a:t>
            </a:r>
            <a:endParaRPr lang="zh-CN" altLang="en-US"/>
          </a:p>
        </p:txBody>
      </p:sp>
      <p:sp>
        <p:nvSpPr>
          <p:cNvPr id="36867" name="Rectangle 3"/>
          <p:cNvSpPr>
            <a:spLocks noGrp="1" noRot="1"/>
          </p:cNvSpPr>
          <p:nvPr>
            <p:ph idx="1"/>
          </p:nvPr>
        </p:nvSpPr>
        <p:spPr>
          <a:xfrm>
            <a:off x="685800" y="1905000"/>
            <a:ext cx="7772400" cy="4114800"/>
          </a:xfrm>
        </p:spPr>
        <p:txBody>
          <a:bodyPr/>
          <a:lstStyle/>
          <a:p>
            <a:pPr algn="just" eaLnBrk="1" hangingPunct="1"/>
            <a:r>
              <a:rPr lang="zh-CN" altLang="en-US" sz="2800"/>
              <a:t>某些选择运算＋在其前面执行的笛卡尔积 </a:t>
            </a:r>
            <a:endParaRPr lang="zh-CN" altLang="en-US" sz="2800"/>
          </a:p>
          <a:p>
            <a:pPr algn="just" eaLnBrk="1" hangingPunct="1">
              <a:buFont typeface="Wingdings" panose="05000000000000000000" pitchFamily="2" charset="2"/>
              <a:buNone/>
            </a:pPr>
            <a:r>
              <a:rPr lang="zh-CN" altLang="en-US" sz="2800"/>
              <a:t>            </a:t>
            </a:r>
            <a:r>
              <a:rPr lang="en-US" altLang="zh-CN" sz="2800"/>
              <a:t>===&gt;   </a:t>
            </a:r>
            <a:r>
              <a:rPr lang="zh-CN" altLang="en-US" sz="2800"/>
              <a:t>连接运算 </a:t>
            </a:r>
            <a:endParaRPr lang="zh-CN" altLang="en-US" sz="2800"/>
          </a:p>
          <a:p>
            <a:pPr algn="just" eaLnBrk="1" hangingPunct="1">
              <a:buFont typeface="Wingdings" panose="05000000000000000000" pitchFamily="2" charset="2"/>
              <a:buNone/>
            </a:pPr>
            <a:r>
              <a:rPr lang="zh-CN" altLang="en-US"/>
              <a:t>    例：</a:t>
            </a:r>
            <a:r>
              <a:rPr lang="en-US" altLang="zh-CN" sz="3600"/>
              <a:t>б</a:t>
            </a:r>
            <a:r>
              <a:rPr lang="en-US" altLang="zh-CN" sz="2400"/>
              <a:t>Student.Sno=SC.Sno</a:t>
            </a:r>
            <a:r>
              <a:rPr lang="en-US" altLang="zh-CN"/>
              <a:t>  (S</a:t>
            </a:r>
            <a:r>
              <a:rPr lang="en-US" altLang="zh-CN" sz="2400"/>
              <a:t>tudent</a:t>
            </a:r>
            <a:r>
              <a:rPr lang="en-US" altLang="zh-CN"/>
              <a:t>×SC)</a:t>
            </a:r>
            <a:endParaRPr lang="en-US" altLang="zh-CN"/>
          </a:p>
          <a:p>
            <a:pPr algn="just" eaLnBrk="1" hangingPunct="1">
              <a:buFont typeface="Wingdings" panose="05000000000000000000" pitchFamily="2" charset="2"/>
              <a:buNone/>
            </a:pPr>
            <a:r>
              <a:rPr lang="en-US" altLang="zh-CN">
                <a:latin typeface="Courier New" panose="02070309020205020404" pitchFamily="49" charset="0"/>
              </a:rPr>
              <a:t> </a:t>
            </a:r>
            <a:endParaRPr lang="en-US" altLang="zh-CN"/>
          </a:p>
          <a:p>
            <a:pPr algn="just" eaLnBrk="1" hangingPunct="1">
              <a:buFont typeface="Wingdings" panose="05000000000000000000" pitchFamily="2" charset="2"/>
              <a:buNone/>
            </a:pPr>
            <a:r>
              <a:rPr lang="en-US" altLang="zh-CN">
                <a:latin typeface="Courier New" panose="02070309020205020404" pitchFamily="49" charset="0"/>
              </a:rPr>
              <a:t> </a:t>
            </a:r>
            <a:r>
              <a:rPr lang="en-US" altLang="zh-CN"/>
              <a:t>			      S</a:t>
            </a:r>
            <a:r>
              <a:rPr lang="en-US" altLang="zh-CN" sz="2400"/>
              <a:t>tudent</a:t>
            </a:r>
            <a:r>
              <a:rPr lang="en-US" altLang="zh-CN"/>
              <a:t>     SC</a:t>
            </a:r>
            <a:endParaRPr lang="en-US" altLang="zh-CN"/>
          </a:p>
          <a:p>
            <a:pPr lvl="4" algn="just" eaLnBrk="1" hangingPunct="1"/>
            <a:endParaRPr lang="en-US" altLang="zh-CN" sz="1800"/>
          </a:p>
          <a:p>
            <a:pPr algn="just" eaLnBrk="1" hangingPunct="1"/>
            <a:r>
              <a:rPr lang="zh-CN" altLang="en-US" sz="2800"/>
              <a:t>提取公共子表达式</a:t>
            </a:r>
            <a:endParaRPr lang="zh-CN" altLang="en-US" sz="2800"/>
          </a:p>
        </p:txBody>
      </p:sp>
      <p:sp>
        <p:nvSpPr>
          <p:cNvPr id="6" name="日期占位符 3"/>
          <p:cNvSpPr>
            <a:spLocks noGrp="1"/>
          </p:cNvSpPr>
          <p:nvPr>
            <p:ph type="dt" sz="quarter" idx="10"/>
          </p:nvPr>
        </p:nvSpPr>
        <p:spPr/>
        <p:txBody>
          <a:bodyPr/>
          <a:lstStyle/>
          <a:p>
            <a:pPr>
              <a:defRPr/>
            </a:pPr>
            <a:fld id="{44425B0B-384C-4E44-A9D2-FE683563F2A6}" type="datetime1">
              <a:rPr lang="zh-CN" altLang="en-US"/>
            </a:fld>
            <a:endParaRPr lang="en-US" altLang="zh-CN"/>
          </a:p>
        </p:txBody>
      </p:sp>
      <p:sp>
        <p:nvSpPr>
          <p:cNvPr id="368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36870" name="AutoShape 4"/>
          <p:cNvSpPr>
            <a:spLocks noChangeArrowheads="1"/>
          </p:cNvSpPr>
          <p:nvPr/>
        </p:nvSpPr>
        <p:spPr bwMode="auto">
          <a:xfrm rot="5400000">
            <a:off x="4143375" y="4132263"/>
            <a:ext cx="228600" cy="3810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36871" name="AutoShape 5"/>
          <p:cNvSpPr>
            <a:spLocks noChangeArrowheads="1"/>
          </p:cNvSpPr>
          <p:nvPr/>
        </p:nvSpPr>
        <p:spPr bwMode="auto">
          <a:xfrm>
            <a:off x="4495800" y="3581400"/>
            <a:ext cx="381000" cy="533400"/>
          </a:xfrm>
          <a:prstGeom prst="downArrow">
            <a:avLst>
              <a:gd name="adj1" fmla="val 50000"/>
              <a:gd name="adj2" fmla="val 35000"/>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p:cNvSpPr>
          <p:nvPr>
            <p:ph type="title"/>
          </p:nvPr>
        </p:nvSpPr>
        <p:spPr/>
        <p:txBody>
          <a:bodyPr/>
          <a:lstStyle/>
          <a:p>
            <a:pPr eaLnBrk="1" hangingPunct="1"/>
            <a:r>
              <a:rPr lang="en-US" altLang="zh-CN"/>
              <a:t>9.2 </a:t>
            </a:r>
            <a:r>
              <a:rPr lang="zh-CN" altLang="en-US"/>
              <a:t>关系系统的查询优化 </a:t>
            </a:r>
            <a:endParaRPr lang="zh-CN" altLang="en-US"/>
          </a:p>
        </p:txBody>
      </p:sp>
      <p:sp>
        <p:nvSpPr>
          <p:cNvPr id="37891" name="Rectangle 3"/>
          <p:cNvSpPr>
            <a:spLocks noGrp="1" noRot="1"/>
          </p:cNvSpPr>
          <p:nvPr>
            <p:ph idx="1"/>
          </p:nvPr>
        </p:nvSpPr>
        <p:spPr/>
        <p:txBody>
          <a:bodyPr/>
          <a:lstStyle/>
          <a:p>
            <a:pPr algn="just" eaLnBrk="1" hangingPunct="1">
              <a:lnSpc>
                <a:spcPct val="120000"/>
              </a:lnSpc>
              <a:buFont typeface="Wingdings" panose="05000000000000000000" pitchFamily="2" charset="2"/>
              <a:buNone/>
            </a:pPr>
            <a:r>
              <a:rPr lang="en-US" altLang="zh-CN" sz="2800"/>
              <a:t>9.2.1 </a:t>
            </a:r>
            <a:r>
              <a:rPr lang="zh-CN" altLang="en-US" sz="2800"/>
              <a:t>查询优化概述</a:t>
            </a:r>
            <a:endParaRPr lang="zh-CN" altLang="en-US" sz="2800"/>
          </a:p>
          <a:p>
            <a:pPr algn="just" eaLnBrk="1" hangingPunct="1">
              <a:lnSpc>
                <a:spcPct val="120000"/>
              </a:lnSpc>
              <a:buFont typeface="Wingdings" panose="05000000000000000000" pitchFamily="2" charset="2"/>
              <a:buNone/>
            </a:pPr>
            <a:r>
              <a:rPr lang="en-US" altLang="zh-CN" sz="2800"/>
              <a:t>9.2.2 </a:t>
            </a:r>
            <a:r>
              <a:rPr lang="zh-CN" altLang="en-US" sz="2800"/>
              <a:t>查询优化的必要性</a:t>
            </a:r>
            <a:endParaRPr lang="zh-CN" altLang="en-US" sz="2800"/>
          </a:p>
          <a:p>
            <a:pPr algn="just" eaLnBrk="1" hangingPunct="1">
              <a:lnSpc>
                <a:spcPct val="120000"/>
              </a:lnSpc>
              <a:buFont typeface="Wingdings" panose="05000000000000000000" pitchFamily="2" charset="2"/>
              <a:buNone/>
            </a:pPr>
            <a:r>
              <a:rPr lang="en-US" altLang="zh-CN" sz="2800"/>
              <a:t>9.2.3 </a:t>
            </a:r>
            <a:r>
              <a:rPr lang="zh-CN" altLang="en-US" sz="2800"/>
              <a:t>查询优化的一般准则</a:t>
            </a:r>
            <a:endParaRPr lang="zh-CN" altLang="en-US" sz="2800"/>
          </a:p>
          <a:p>
            <a:pPr algn="just" eaLnBrk="1" hangingPunct="1">
              <a:lnSpc>
                <a:spcPct val="120000"/>
              </a:lnSpc>
              <a:buFont typeface="Wingdings" panose="05000000000000000000" pitchFamily="2" charset="2"/>
              <a:buNone/>
            </a:pPr>
            <a:r>
              <a:rPr lang="en-US" altLang="zh-CN" sz="2800">
                <a:solidFill>
                  <a:srgbClr val="3333FF"/>
                </a:solidFill>
              </a:rPr>
              <a:t>9.2.4 </a:t>
            </a:r>
            <a:r>
              <a:rPr lang="zh-CN" altLang="en-US" sz="2800">
                <a:solidFill>
                  <a:srgbClr val="3333FF"/>
                </a:solidFill>
              </a:rPr>
              <a:t>关系代数等价变换规则</a:t>
            </a:r>
            <a:endParaRPr lang="zh-CN" altLang="en-US" sz="2800">
              <a:solidFill>
                <a:srgbClr val="3333FF"/>
              </a:solidFill>
            </a:endParaRPr>
          </a:p>
          <a:p>
            <a:pPr algn="just" eaLnBrk="1" hangingPunct="1">
              <a:lnSpc>
                <a:spcPct val="120000"/>
              </a:lnSpc>
              <a:buFont typeface="Wingdings" panose="05000000000000000000" pitchFamily="2" charset="2"/>
              <a:buNone/>
            </a:pPr>
            <a:r>
              <a:rPr lang="en-US" altLang="zh-CN" sz="2800"/>
              <a:t>9.2.5 </a:t>
            </a:r>
            <a:r>
              <a:rPr lang="zh-CN" altLang="en-US" sz="2800"/>
              <a:t>关系代数表达式的优化算法</a:t>
            </a:r>
            <a:endParaRPr lang="zh-CN" altLang="en-US" sz="2800"/>
          </a:p>
          <a:p>
            <a:pPr eaLnBrk="1" hangingPunct="1">
              <a:lnSpc>
                <a:spcPct val="120000"/>
              </a:lnSpc>
              <a:buFont typeface="Wingdings" panose="05000000000000000000" pitchFamily="2" charset="2"/>
              <a:buNone/>
            </a:pPr>
            <a:r>
              <a:rPr lang="en-US" altLang="zh-CN" sz="2800"/>
              <a:t>9.2.6 </a:t>
            </a:r>
            <a:r>
              <a:rPr lang="zh-CN" altLang="en-US" sz="2800"/>
              <a:t>优化的一般步骤 </a:t>
            </a:r>
            <a:endParaRPr lang="zh-CN" altLang="en-US" sz="2800"/>
          </a:p>
        </p:txBody>
      </p:sp>
      <p:sp>
        <p:nvSpPr>
          <p:cNvPr id="4" name="日期占位符 3"/>
          <p:cNvSpPr>
            <a:spLocks noGrp="1"/>
          </p:cNvSpPr>
          <p:nvPr>
            <p:ph type="dt" sz="quarter" idx="10"/>
          </p:nvPr>
        </p:nvSpPr>
        <p:spPr/>
        <p:txBody>
          <a:bodyPr/>
          <a:lstStyle/>
          <a:p>
            <a:pPr>
              <a:defRPr/>
            </a:pPr>
            <a:fld id="{F1250279-AD65-4385-9036-C081C1FCFEE1}" type="datetime1">
              <a:rPr lang="zh-CN" altLang="en-US"/>
            </a:fld>
            <a:endParaRPr lang="en-US" altLang="zh-CN"/>
          </a:p>
        </p:txBody>
      </p:sp>
      <p:sp>
        <p:nvSpPr>
          <p:cNvPr id="378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p:cNvSpPr>
          <p:nvPr>
            <p:ph type="title"/>
          </p:nvPr>
        </p:nvSpPr>
        <p:spPr/>
        <p:txBody>
          <a:bodyPr/>
          <a:lstStyle/>
          <a:p>
            <a:pPr eaLnBrk="1" hangingPunct="1"/>
            <a:r>
              <a:rPr lang="en-US" altLang="zh-CN"/>
              <a:t>9.2.4 </a:t>
            </a:r>
            <a:r>
              <a:rPr lang="zh-CN" altLang="en-US"/>
              <a:t>关系代数等价变换规则 </a:t>
            </a:r>
            <a:endParaRPr lang="zh-CN" altLang="en-US"/>
          </a:p>
        </p:txBody>
      </p:sp>
      <p:sp>
        <p:nvSpPr>
          <p:cNvPr id="362499" name="Rectangle 3"/>
          <p:cNvSpPr>
            <a:spLocks noGrp="1" noRot="1"/>
          </p:cNvSpPr>
          <p:nvPr>
            <p:ph idx="1"/>
          </p:nvPr>
        </p:nvSpPr>
        <p:spPr/>
        <p:txBody>
          <a:bodyPr/>
          <a:lstStyle/>
          <a:p>
            <a:pPr algn="just" eaLnBrk="1" hangingPunct="1">
              <a:lnSpc>
                <a:spcPct val="150000"/>
              </a:lnSpc>
            </a:pPr>
            <a:r>
              <a:rPr lang="zh-CN" altLang="en-US"/>
              <a:t>关系代数表达式等价</a:t>
            </a:r>
            <a:endParaRPr lang="zh-CN" altLang="en-US"/>
          </a:p>
          <a:p>
            <a:pPr lvl="1" algn="just" eaLnBrk="1" hangingPunct="1">
              <a:lnSpc>
                <a:spcPct val="150000"/>
              </a:lnSpc>
            </a:pPr>
            <a:r>
              <a:rPr lang="zh-CN" altLang="en-US"/>
              <a:t>指用相同的关系代替两个表达式中相应的关系所得到的结果是相同的</a:t>
            </a:r>
            <a:endParaRPr lang="zh-CN" altLang="en-US"/>
          </a:p>
          <a:p>
            <a:pPr lvl="1" algn="just" eaLnBrk="1" hangingPunct="1">
              <a:lnSpc>
                <a:spcPct val="150000"/>
              </a:lnSpc>
            </a:pPr>
            <a:r>
              <a:rPr lang="zh-CN" altLang="en-US"/>
              <a:t>上面的优化策略大部分都涉及到代数表达式的变换</a:t>
            </a:r>
            <a:endParaRPr lang="zh-CN" altLang="en-US"/>
          </a:p>
        </p:txBody>
      </p:sp>
      <p:sp>
        <p:nvSpPr>
          <p:cNvPr id="4" name="日期占位符 3"/>
          <p:cNvSpPr>
            <a:spLocks noGrp="1"/>
          </p:cNvSpPr>
          <p:nvPr>
            <p:ph type="dt" sz="quarter" idx="10"/>
          </p:nvPr>
        </p:nvSpPr>
        <p:spPr/>
        <p:txBody>
          <a:bodyPr/>
          <a:lstStyle/>
          <a:p>
            <a:pPr>
              <a:defRPr/>
            </a:pPr>
            <a:fld id="{28ECCE83-9615-4763-A15B-4EAEA768E1E9}" type="datetime1">
              <a:rPr lang="zh-CN" altLang="en-US"/>
            </a:fld>
            <a:endParaRPr lang="en-US" altLang="zh-CN"/>
          </a:p>
        </p:txBody>
      </p:sp>
      <p:sp>
        <p:nvSpPr>
          <p:cNvPr id="389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2499">
                                            <p:txEl>
                                              <p:pRg st="1" end="1"/>
                                            </p:txEl>
                                          </p:spTgt>
                                        </p:tgtEl>
                                        <p:attrNameLst>
                                          <p:attrName>style.visibility</p:attrName>
                                        </p:attrNameLst>
                                      </p:cBhvr>
                                      <p:to>
                                        <p:strVal val="visible"/>
                                      </p:to>
                                    </p:set>
                                    <p:animEffect transition="in" filter="blinds(horizontal)">
                                      <p:cBhvr>
                                        <p:cTn id="7" dur="500"/>
                                        <p:tgtEl>
                                          <p:spTgt spid="3624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2499">
                                            <p:txEl>
                                              <p:pRg st="2" end="2"/>
                                            </p:txEl>
                                          </p:spTgt>
                                        </p:tgtEl>
                                        <p:attrNameLst>
                                          <p:attrName>style.visibility</p:attrName>
                                        </p:attrNameLst>
                                      </p:cBhvr>
                                      <p:to>
                                        <p:strVal val="visible"/>
                                      </p:to>
                                    </p:set>
                                    <p:animEffect transition="in" filter="blinds(horizontal)">
                                      <p:cBhvr>
                                        <p:cTn id="12" dur="500"/>
                                        <p:tgtEl>
                                          <p:spTgt spid="3624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rrowheads="1"/>
          </p:cNvSpPr>
          <p:nvPr>
            <p:ph type="title"/>
          </p:nvPr>
        </p:nvSpPr>
        <p:spPr/>
        <p:txBody>
          <a:bodyPr>
            <a:normAutofit fontScale="90000"/>
          </a:bodyPr>
          <a:lstStyle/>
          <a:p>
            <a:pPr eaLnBrk="1" fontAlgn="auto" hangingPunct="1">
              <a:spcAft>
                <a:spcPts val="0"/>
              </a:spcAft>
              <a:defRPr/>
            </a:pPr>
            <a:br>
              <a:rPr lang="en-US" altLang="zh-CN" sz="4800"/>
            </a:br>
            <a:r>
              <a:rPr lang="zh-CN" altLang="en-US" sz="4800"/>
              <a:t>常用的等价变换规则</a:t>
            </a:r>
            <a:br>
              <a:rPr lang="zh-CN" altLang="en-US" sz="4800"/>
            </a:br>
            <a:endParaRPr lang="zh-CN" altLang="en-US" sz="4800"/>
          </a:p>
        </p:txBody>
      </p:sp>
      <p:sp>
        <p:nvSpPr>
          <p:cNvPr id="39939" name="Rectangle 3"/>
          <p:cNvSpPr>
            <a:spLocks noGrp="1" noRot="1"/>
          </p:cNvSpPr>
          <p:nvPr>
            <p:ph idx="1"/>
          </p:nvPr>
        </p:nvSpPr>
        <p:spPr>
          <a:xfrm>
            <a:off x="838200" y="1905000"/>
            <a:ext cx="7848600" cy="4114800"/>
          </a:xfrm>
        </p:spPr>
        <p:txBody>
          <a:bodyPr/>
          <a:lstStyle/>
          <a:p>
            <a:pPr algn="just" eaLnBrk="1" hangingPunct="1">
              <a:lnSpc>
                <a:spcPct val="90000"/>
              </a:lnSpc>
              <a:buFont typeface="Wingdings" panose="05000000000000000000" pitchFamily="2" charset="2"/>
              <a:buNone/>
            </a:pPr>
            <a:endParaRPr lang="en-US" altLang="zh-CN"/>
          </a:p>
          <a:p>
            <a:pPr eaLnBrk="1" hangingPunct="1">
              <a:lnSpc>
                <a:spcPct val="90000"/>
              </a:lnSpc>
              <a:buClrTx/>
              <a:buFontTx/>
              <a:buNone/>
            </a:pPr>
            <a:r>
              <a:rPr lang="zh-CN" altLang="en-US" sz="2800"/>
              <a:t>设</a:t>
            </a:r>
            <a:r>
              <a:rPr lang="en-US" altLang="zh-CN" sz="2800"/>
              <a:t>E1</a:t>
            </a:r>
            <a:r>
              <a:rPr lang="zh-CN" altLang="en-US" sz="2800"/>
              <a:t>、</a:t>
            </a:r>
            <a:r>
              <a:rPr lang="en-US" altLang="zh-CN" sz="2800"/>
              <a:t>E2</a:t>
            </a:r>
            <a:r>
              <a:rPr lang="zh-CN" altLang="en-US" sz="2800"/>
              <a:t>等是关系代数表达式，</a:t>
            </a:r>
            <a:r>
              <a:rPr lang="en-US" altLang="zh-CN" sz="2800"/>
              <a:t>F</a:t>
            </a:r>
            <a:r>
              <a:rPr lang="zh-CN" altLang="en-US" sz="2800"/>
              <a:t>是条件表达式</a:t>
            </a:r>
            <a:endParaRPr lang="zh-CN" altLang="en-US" sz="2800"/>
          </a:p>
          <a:p>
            <a:pPr lvl="1" eaLnBrk="1" hangingPunct="1">
              <a:lnSpc>
                <a:spcPct val="90000"/>
              </a:lnSpc>
              <a:buClrTx/>
              <a:buFontTx/>
              <a:buNone/>
            </a:pPr>
            <a:r>
              <a:rPr lang="zh-CN" altLang="en-US"/>
              <a:t> </a:t>
            </a:r>
            <a:endParaRPr lang="zh-CN" altLang="en-US"/>
          </a:p>
          <a:p>
            <a:pPr eaLnBrk="1" hangingPunct="1">
              <a:lnSpc>
                <a:spcPct val="90000"/>
              </a:lnSpc>
              <a:buClrTx/>
              <a:buFontTx/>
              <a:buNone/>
            </a:pPr>
            <a:r>
              <a:rPr lang="zh-CN" altLang="en-US" sz="2800"/>
              <a:t>	</a:t>
            </a:r>
            <a:r>
              <a:rPr lang="en-US" altLang="zh-CN" sz="2800"/>
              <a:t>l. </a:t>
            </a:r>
            <a:r>
              <a:rPr lang="zh-CN" altLang="en-US" sz="2800"/>
              <a:t>连接、笛卡尔积交换律</a:t>
            </a:r>
            <a:endParaRPr lang="zh-CN" altLang="en-US" sz="2800"/>
          </a:p>
          <a:p>
            <a:pPr algn="just" eaLnBrk="1" hangingPunct="1">
              <a:lnSpc>
                <a:spcPct val="90000"/>
              </a:lnSpc>
              <a:buClrTx/>
              <a:buFontTx/>
              <a:buNone/>
            </a:pPr>
            <a:r>
              <a:rPr lang="zh-CN" altLang="en-US" sz="2800"/>
              <a:t>		</a:t>
            </a:r>
            <a:r>
              <a:rPr lang="en-US" altLang="zh-CN" sz="2800"/>
              <a:t>E1 × E2≡E2 × E1</a:t>
            </a:r>
            <a:endParaRPr lang="en-US" altLang="zh-CN" sz="2800"/>
          </a:p>
          <a:p>
            <a:pPr algn="just" eaLnBrk="1" hangingPunct="1">
              <a:lnSpc>
                <a:spcPct val="90000"/>
              </a:lnSpc>
              <a:buClrTx/>
              <a:buFontTx/>
              <a:buNone/>
            </a:pPr>
            <a:r>
              <a:rPr lang="en-US" altLang="zh-CN" sz="2800"/>
              <a:t>		E1      E2≡E2      E1         </a:t>
            </a:r>
            <a:endParaRPr lang="en-US" altLang="zh-CN" sz="2800"/>
          </a:p>
          <a:p>
            <a:pPr algn="just" eaLnBrk="1" hangingPunct="1">
              <a:lnSpc>
                <a:spcPct val="90000"/>
              </a:lnSpc>
              <a:buClrTx/>
              <a:buFontTx/>
              <a:buNone/>
            </a:pPr>
            <a:r>
              <a:rPr lang="en-US" altLang="zh-CN" sz="2800"/>
              <a:t>		E1  </a:t>
            </a:r>
            <a:r>
              <a:rPr lang="en-US" altLang="zh-CN" sz="2800" baseline="-24000"/>
              <a:t>F</a:t>
            </a:r>
            <a:r>
              <a:rPr lang="en-US" altLang="zh-CN" sz="2800"/>
              <a:t>   E2≡E2  </a:t>
            </a:r>
            <a:r>
              <a:rPr lang="en-US" altLang="zh-CN" sz="2800" baseline="-24000"/>
              <a:t>F</a:t>
            </a:r>
            <a:r>
              <a:rPr lang="en-US" altLang="zh-CN" sz="2800"/>
              <a:t>  E1</a:t>
            </a:r>
            <a:endParaRPr lang="en-US" altLang="zh-CN" sz="2800"/>
          </a:p>
          <a:p>
            <a:pPr algn="just" eaLnBrk="1" hangingPunct="1">
              <a:lnSpc>
                <a:spcPct val="90000"/>
              </a:lnSpc>
              <a:buClrTx/>
              <a:buFontTx/>
              <a:buNone/>
            </a:pPr>
            <a:r>
              <a:rPr lang="en-US" altLang="zh-CN" sz="2800"/>
              <a:t>      </a:t>
            </a:r>
            <a:endParaRPr lang="en-US" altLang="zh-CN" sz="2400"/>
          </a:p>
        </p:txBody>
      </p:sp>
      <p:sp>
        <p:nvSpPr>
          <p:cNvPr id="9" name="日期占位符 3"/>
          <p:cNvSpPr>
            <a:spLocks noGrp="1"/>
          </p:cNvSpPr>
          <p:nvPr>
            <p:ph type="dt" sz="quarter" idx="10"/>
          </p:nvPr>
        </p:nvSpPr>
        <p:spPr/>
        <p:txBody>
          <a:bodyPr/>
          <a:lstStyle/>
          <a:p>
            <a:pPr>
              <a:defRPr/>
            </a:pPr>
            <a:fld id="{7FA97B76-8D55-49D2-A870-9760D434F525}" type="datetime1">
              <a:rPr lang="zh-CN" altLang="en-US"/>
            </a:fld>
            <a:endParaRPr lang="en-US" altLang="zh-CN"/>
          </a:p>
        </p:txBody>
      </p:sp>
      <p:sp>
        <p:nvSpPr>
          <p:cNvPr id="399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39942" name="AutoShape 4"/>
          <p:cNvSpPr>
            <a:spLocks noChangeArrowheads="1"/>
          </p:cNvSpPr>
          <p:nvPr/>
        </p:nvSpPr>
        <p:spPr bwMode="auto">
          <a:xfrm rot="5400000">
            <a:off x="2387600" y="4578350"/>
            <a:ext cx="228600" cy="3810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39943" name="AutoShape 5"/>
          <p:cNvSpPr>
            <a:spLocks noChangeArrowheads="1"/>
          </p:cNvSpPr>
          <p:nvPr/>
        </p:nvSpPr>
        <p:spPr bwMode="auto">
          <a:xfrm rot="5400000">
            <a:off x="4087813" y="4635500"/>
            <a:ext cx="228600" cy="3810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39944" name="AutoShape 6"/>
          <p:cNvSpPr>
            <a:spLocks noChangeArrowheads="1"/>
          </p:cNvSpPr>
          <p:nvPr/>
        </p:nvSpPr>
        <p:spPr bwMode="auto">
          <a:xfrm rot="5400000">
            <a:off x="2387600" y="4217988"/>
            <a:ext cx="228600" cy="3810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39945" name="AutoShape 7"/>
          <p:cNvSpPr>
            <a:spLocks noChangeArrowheads="1"/>
          </p:cNvSpPr>
          <p:nvPr/>
        </p:nvSpPr>
        <p:spPr bwMode="auto">
          <a:xfrm rot="5400000">
            <a:off x="4016375" y="4203700"/>
            <a:ext cx="228600" cy="3810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39946" name="Rectangle 8"/>
          <p:cNvSpPr>
            <a:spLocks noChangeArrowheads="1"/>
          </p:cNvSpPr>
          <p:nvPr/>
        </p:nvSpPr>
        <p:spPr bwMode="auto">
          <a:xfrm>
            <a:off x="5181600" y="541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p:cNvSpPr>
          <p:nvPr>
            <p:ph type="title"/>
          </p:nvPr>
        </p:nvSpPr>
        <p:spPr/>
        <p:txBody>
          <a:bodyPr/>
          <a:lstStyle/>
          <a:p>
            <a:pPr eaLnBrk="1" hangingPunct="1"/>
            <a:r>
              <a:rPr lang="zh-CN" altLang="en-US"/>
              <a:t>小结（续）</a:t>
            </a:r>
            <a:endParaRPr lang="zh-CN" altLang="en-US"/>
          </a:p>
        </p:txBody>
      </p:sp>
      <p:sp>
        <p:nvSpPr>
          <p:cNvPr id="130051" name="Rectangle 3"/>
          <p:cNvSpPr>
            <a:spLocks noGrp="1" noRot="1"/>
          </p:cNvSpPr>
          <p:nvPr>
            <p:ph idx="1"/>
          </p:nvPr>
        </p:nvSpPr>
        <p:spPr>
          <a:xfrm>
            <a:off x="762000" y="1981200"/>
            <a:ext cx="7772400" cy="4114800"/>
          </a:xfrm>
        </p:spPr>
        <p:txBody>
          <a:bodyPr/>
          <a:lstStyle/>
          <a:p>
            <a:pPr algn="just" eaLnBrk="1" hangingPunct="1"/>
            <a:r>
              <a:rPr lang="zh-CN" altLang="en-US"/>
              <a:t>外模式</a:t>
            </a:r>
            <a:endParaRPr lang="zh-CN" altLang="en-US"/>
          </a:p>
          <a:p>
            <a:pPr lvl="1" algn="just" eaLnBrk="1" hangingPunct="1">
              <a:lnSpc>
                <a:spcPct val="130000"/>
              </a:lnSpc>
            </a:pPr>
            <a:r>
              <a:rPr lang="zh-CN" altLang="en-US"/>
              <a:t>面向具体的应用程序，定义在逻辑模式之上，但独立于存储模式和存储设备</a:t>
            </a:r>
            <a:endParaRPr lang="zh-CN" altLang="en-US"/>
          </a:p>
          <a:p>
            <a:pPr lvl="1" algn="just" eaLnBrk="1" hangingPunct="1">
              <a:lnSpc>
                <a:spcPct val="130000"/>
              </a:lnSpc>
            </a:pPr>
            <a:r>
              <a:rPr lang="zh-CN" altLang="en-US"/>
              <a:t>设计外模式时应充分考虑到应用的扩充性。当应用需求发生较大变化，相应外模式不能满足其视图要求时，该外模式就得做相应改动</a:t>
            </a:r>
            <a:endParaRPr lang="zh-CN" altLang="en-US"/>
          </a:p>
        </p:txBody>
      </p:sp>
      <p:sp>
        <p:nvSpPr>
          <p:cNvPr id="130052"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46F17F07-1934-4D29-B21F-E82BE000989C}"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p:cNvSpPr>
          <p:nvPr>
            <p:ph type="title"/>
          </p:nvPr>
        </p:nvSpPr>
        <p:spPr/>
        <p:txBody>
          <a:bodyPr/>
          <a:lstStyle/>
          <a:p>
            <a:pPr eaLnBrk="1" hangingPunct="1"/>
            <a:r>
              <a:rPr lang="zh-CN" altLang="en-US"/>
              <a:t>关系代数等价变换规则（续） </a:t>
            </a:r>
            <a:endParaRPr lang="zh-CN" altLang="en-US"/>
          </a:p>
        </p:txBody>
      </p:sp>
      <p:sp>
        <p:nvSpPr>
          <p:cNvPr id="40963" name="Rectangle 3"/>
          <p:cNvSpPr>
            <a:spLocks noGrp="1" noRot="1"/>
          </p:cNvSpPr>
          <p:nvPr>
            <p:ph idx="1"/>
          </p:nvPr>
        </p:nvSpPr>
        <p:spPr>
          <a:xfrm>
            <a:off x="685800" y="1905000"/>
            <a:ext cx="7772400" cy="4114800"/>
          </a:xfrm>
        </p:spPr>
        <p:txBody>
          <a:bodyPr/>
          <a:lstStyle/>
          <a:p>
            <a:pPr algn="just" eaLnBrk="1" hangingPunct="1">
              <a:lnSpc>
                <a:spcPct val="90000"/>
              </a:lnSpc>
              <a:buFont typeface="Wingdings" panose="05000000000000000000" pitchFamily="2" charset="2"/>
              <a:buNone/>
            </a:pPr>
            <a:r>
              <a:rPr lang="en-US" altLang="zh-CN">
                <a:latin typeface="Courier New" panose="02070309020205020404" pitchFamily="49" charset="0"/>
              </a:rPr>
              <a:t> </a:t>
            </a:r>
            <a:endParaRPr lang="en-US" altLang="zh-CN"/>
          </a:p>
          <a:p>
            <a:pPr algn="just" eaLnBrk="1" hangingPunct="1">
              <a:lnSpc>
                <a:spcPct val="90000"/>
              </a:lnSpc>
              <a:buFont typeface="Wingdings" panose="05000000000000000000" pitchFamily="2" charset="2"/>
              <a:buNone/>
            </a:pPr>
            <a:r>
              <a:rPr lang="en-US" altLang="zh-CN"/>
              <a:t>2</a:t>
            </a:r>
            <a:r>
              <a:rPr lang="en-US" altLang="zh-CN" sz="2800"/>
              <a:t>. </a:t>
            </a:r>
            <a:r>
              <a:rPr lang="zh-CN" altLang="en-US" sz="2800"/>
              <a:t>连接、笛卡尔积的结合律</a:t>
            </a:r>
            <a:endParaRPr lang="zh-CN" altLang="en-US" sz="2800"/>
          </a:p>
          <a:p>
            <a:pPr algn="just" eaLnBrk="1" hangingPunct="1">
              <a:lnSpc>
                <a:spcPct val="130000"/>
              </a:lnSpc>
              <a:buClrTx/>
              <a:buFontTx/>
              <a:buNone/>
            </a:pPr>
            <a:r>
              <a:rPr lang="zh-CN" altLang="en-US" sz="2800"/>
              <a:t>    </a:t>
            </a:r>
            <a:r>
              <a:rPr lang="en-US" altLang="zh-CN" sz="2800"/>
              <a:t>(E1×E2) × E3 ≡ E1 × (E2×E3)</a:t>
            </a:r>
            <a:endParaRPr lang="en-US" altLang="zh-CN" sz="2800"/>
          </a:p>
          <a:p>
            <a:pPr algn="just" eaLnBrk="1" hangingPunct="1">
              <a:lnSpc>
                <a:spcPct val="130000"/>
              </a:lnSpc>
              <a:buClrTx/>
              <a:buFontTx/>
              <a:buNone/>
            </a:pPr>
            <a:r>
              <a:rPr lang="en-US" altLang="zh-CN" sz="2800"/>
              <a:t>    (E1    E2)    E3 ≡ E1    (E2    E3)</a:t>
            </a:r>
            <a:endParaRPr lang="en-US" altLang="zh-CN" sz="2800"/>
          </a:p>
          <a:p>
            <a:pPr eaLnBrk="1" hangingPunct="1">
              <a:lnSpc>
                <a:spcPct val="130000"/>
              </a:lnSpc>
              <a:buClrTx/>
              <a:buFontTx/>
              <a:buNone/>
            </a:pPr>
            <a:r>
              <a:rPr lang="en-US" altLang="zh-CN" sz="2800"/>
              <a:t>    (E1    E2)    E3 ≡ E1     (E2    E3)</a:t>
            </a:r>
            <a:r>
              <a:rPr lang="en-US" altLang="zh-CN"/>
              <a:t> </a:t>
            </a:r>
            <a:endParaRPr lang="en-US" altLang="zh-CN"/>
          </a:p>
          <a:p>
            <a:pPr eaLnBrk="1" hangingPunct="1">
              <a:lnSpc>
                <a:spcPct val="90000"/>
              </a:lnSpc>
              <a:buClrTx/>
              <a:buFontTx/>
              <a:buNone/>
            </a:pPr>
            <a:r>
              <a:rPr lang="en-US" altLang="zh-CN" sz="2400"/>
              <a:t>		  </a:t>
            </a:r>
            <a:r>
              <a:rPr lang="en-US" altLang="zh-CN" sz="2400" baseline="50000"/>
              <a:t>F</a:t>
            </a:r>
            <a:r>
              <a:rPr lang="en-US" altLang="zh-CN" sz="2400"/>
              <a:t>         </a:t>
            </a:r>
            <a:r>
              <a:rPr lang="en-US" altLang="zh-CN" sz="2400" baseline="50000"/>
              <a:t>F</a:t>
            </a:r>
            <a:r>
              <a:rPr lang="en-US" altLang="zh-CN" sz="2400"/>
              <a:t>                     </a:t>
            </a:r>
            <a:r>
              <a:rPr lang="en-US" altLang="zh-CN" sz="2400" baseline="50000"/>
              <a:t>F</a:t>
            </a:r>
            <a:r>
              <a:rPr lang="en-US" altLang="zh-CN" sz="2400"/>
              <a:t>           </a:t>
            </a:r>
            <a:r>
              <a:rPr lang="en-US" altLang="zh-CN" sz="2400" baseline="50000"/>
              <a:t>F</a:t>
            </a:r>
            <a:endParaRPr lang="en-US" altLang="zh-CN" sz="2400" baseline="50000"/>
          </a:p>
        </p:txBody>
      </p:sp>
      <p:sp>
        <p:nvSpPr>
          <p:cNvPr id="13" name="日期占位符 3"/>
          <p:cNvSpPr>
            <a:spLocks noGrp="1"/>
          </p:cNvSpPr>
          <p:nvPr>
            <p:ph type="dt" sz="quarter" idx="10"/>
          </p:nvPr>
        </p:nvSpPr>
        <p:spPr/>
        <p:txBody>
          <a:bodyPr/>
          <a:lstStyle/>
          <a:p>
            <a:pPr>
              <a:defRPr/>
            </a:pPr>
            <a:fld id="{6CC9F42C-0CDF-423A-8AFC-B44FDEDF68EA}" type="datetime1">
              <a:rPr lang="zh-CN" altLang="en-US"/>
            </a:fld>
            <a:endParaRPr lang="en-US" altLang="zh-CN"/>
          </a:p>
        </p:txBody>
      </p:sp>
      <p:sp>
        <p:nvSpPr>
          <p:cNvPr id="409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40966" name="AutoShape 4"/>
          <p:cNvSpPr>
            <a:spLocks noChangeArrowheads="1"/>
          </p:cNvSpPr>
          <p:nvPr/>
        </p:nvSpPr>
        <p:spPr bwMode="auto">
          <a:xfrm rot="5400000">
            <a:off x="1739900" y="4376738"/>
            <a:ext cx="152400" cy="3048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40967" name="AutoShape 5"/>
          <p:cNvSpPr>
            <a:spLocks noChangeArrowheads="1"/>
          </p:cNvSpPr>
          <p:nvPr/>
        </p:nvSpPr>
        <p:spPr bwMode="auto">
          <a:xfrm rot="5400000">
            <a:off x="5146675" y="3651250"/>
            <a:ext cx="228600" cy="3048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40968" name="AutoShape 6"/>
          <p:cNvSpPr>
            <a:spLocks noChangeArrowheads="1"/>
          </p:cNvSpPr>
          <p:nvPr/>
        </p:nvSpPr>
        <p:spPr bwMode="auto">
          <a:xfrm rot="5400000">
            <a:off x="1739900" y="3656013"/>
            <a:ext cx="152400" cy="3048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40969" name="AutoShape 7"/>
          <p:cNvSpPr>
            <a:spLocks noChangeArrowheads="1"/>
          </p:cNvSpPr>
          <p:nvPr/>
        </p:nvSpPr>
        <p:spPr bwMode="auto">
          <a:xfrm rot="5400000">
            <a:off x="5218113" y="4371975"/>
            <a:ext cx="228600" cy="3048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40970" name="Rectangle 8"/>
          <p:cNvSpPr>
            <a:spLocks noChangeArrowheads="1"/>
          </p:cNvSpPr>
          <p:nvPr/>
        </p:nvSpPr>
        <p:spPr bwMode="auto">
          <a:xfrm>
            <a:off x="5181600" y="541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40971" name="AutoShape 9"/>
          <p:cNvSpPr>
            <a:spLocks noChangeArrowheads="1"/>
          </p:cNvSpPr>
          <p:nvPr/>
        </p:nvSpPr>
        <p:spPr bwMode="auto">
          <a:xfrm rot="5400000">
            <a:off x="2619375" y="4333875"/>
            <a:ext cx="152400" cy="3048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40972" name="AutoShape 10"/>
          <p:cNvSpPr>
            <a:spLocks noChangeArrowheads="1"/>
          </p:cNvSpPr>
          <p:nvPr/>
        </p:nvSpPr>
        <p:spPr bwMode="auto">
          <a:xfrm rot="5400000">
            <a:off x="4224338" y="3651250"/>
            <a:ext cx="228600" cy="3048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40973" name="AutoShape 11"/>
          <p:cNvSpPr>
            <a:spLocks noChangeArrowheads="1"/>
          </p:cNvSpPr>
          <p:nvPr/>
        </p:nvSpPr>
        <p:spPr bwMode="auto">
          <a:xfrm rot="5400000">
            <a:off x="2657475" y="3576638"/>
            <a:ext cx="152400" cy="3810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40974" name="AutoShape 12"/>
          <p:cNvSpPr>
            <a:spLocks noChangeArrowheads="1"/>
          </p:cNvSpPr>
          <p:nvPr/>
        </p:nvSpPr>
        <p:spPr bwMode="auto">
          <a:xfrm rot="5400000">
            <a:off x="4294188" y="4302125"/>
            <a:ext cx="215900" cy="4318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p:txBody>
          <a:bodyPr/>
          <a:lstStyle/>
          <a:p>
            <a:pPr eaLnBrk="1" hangingPunct="1"/>
            <a:r>
              <a:rPr lang="zh-CN" altLang="en-US"/>
              <a:t>关系代数等价变换规则（续） </a:t>
            </a:r>
            <a:endParaRPr lang="zh-CN" altLang="en-US"/>
          </a:p>
        </p:txBody>
      </p:sp>
      <p:sp>
        <p:nvSpPr>
          <p:cNvPr id="41987" name="Rectangle 3"/>
          <p:cNvSpPr>
            <a:spLocks noGrp="1" noRot="1"/>
          </p:cNvSpPr>
          <p:nvPr>
            <p:ph idx="1"/>
          </p:nvPr>
        </p:nvSpPr>
        <p:spPr>
          <a:xfrm>
            <a:off x="468313" y="1989138"/>
            <a:ext cx="8229600" cy="4030662"/>
          </a:xfrm>
        </p:spPr>
        <p:txBody>
          <a:bodyPr/>
          <a:lstStyle/>
          <a:p>
            <a:pPr algn="just" eaLnBrk="1" hangingPunct="1">
              <a:buFont typeface="Wingdings" panose="05000000000000000000" pitchFamily="2" charset="2"/>
              <a:buNone/>
            </a:pPr>
            <a:r>
              <a:rPr lang="en-US" altLang="zh-CN" sz="2800"/>
              <a:t>3. </a:t>
            </a:r>
            <a:r>
              <a:rPr lang="zh-CN" altLang="en-US" sz="2800"/>
              <a:t>投影的串接定律</a:t>
            </a:r>
            <a:endParaRPr lang="zh-CN" altLang="en-US" sz="2800"/>
          </a:p>
          <a:p>
            <a:pPr algn="just" eaLnBrk="1" hangingPunct="1">
              <a:buFont typeface="Wingdings" panose="05000000000000000000" pitchFamily="2" charset="2"/>
              <a:buNone/>
            </a:pPr>
            <a:r>
              <a:rPr lang="zh-CN" altLang="en-US" sz="2800"/>
              <a:t> </a:t>
            </a:r>
            <a:r>
              <a:rPr lang="en-US" altLang="zh-CN" sz="2800"/>
              <a:t>π </a:t>
            </a:r>
            <a:r>
              <a:rPr lang="en-US" altLang="zh-CN" sz="2800" baseline="-25000"/>
              <a:t>A1,A2,</a:t>
            </a:r>
            <a:r>
              <a:rPr lang="en-US" altLang="zh-CN" sz="2800" baseline="-25000">
                <a:sym typeface="Symbol" panose="05050102010706020507" pitchFamily="18" charset="2"/>
              </a:rPr>
              <a:t> </a:t>
            </a:r>
            <a:r>
              <a:rPr lang="en-US" altLang="zh-CN" sz="2800" baseline="-25000">
                <a:latin typeface="Courier New" panose="02070309020205020404" pitchFamily="49" charset="0"/>
                <a:sym typeface="MT Extra" panose="05050102010205020202" pitchFamily="18" charset="2"/>
              </a:rPr>
              <a:t>…</a:t>
            </a:r>
            <a:r>
              <a:rPr lang="en-US" altLang="zh-CN" sz="2800" baseline="-25000"/>
              <a:t>,An</a:t>
            </a:r>
            <a:r>
              <a:rPr lang="en-US" altLang="zh-CN" sz="2800"/>
              <a:t>(π </a:t>
            </a:r>
            <a:r>
              <a:rPr lang="en-US" altLang="zh-CN" sz="2800" baseline="-25000"/>
              <a:t>B1,B2, </a:t>
            </a:r>
            <a:r>
              <a:rPr lang="en-US" altLang="zh-CN" sz="2800" baseline="-25000">
                <a:latin typeface="Courier New" panose="02070309020205020404" pitchFamily="49" charset="0"/>
                <a:sym typeface="MT Extra" panose="05050102010205020202" pitchFamily="18" charset="2"/>
              </a:rPr>
              <a:t>…</a:t>
            </a:r>
            <a:r>
              <a:rPr lang="en-US" altLang="zh-CN" sz="2800" baseline="-25000"/>
              <a:t>,Bm</a:t>
            </a:r>
            <a:r>
              <a:rPr lang="en-US" altLang="zh-CN" sz="2800"/>
              <a:t>(E))≡ π </a:t>
            </a:r>
            <a:r>
              <a:rPr lang="en-US" altLang="zh-CN" sz="2800" baseline="-25000"/>
              <a:t>A1,A2,</a:t>
            </a:r>
            <a:r>
              <a:rPr lang="en-US" altLang="zh-CN" sz="2800" baseline="-25000">
                <a:latin typeface="Courier New" panose="02070309020205020404" pitchFamily="49" charset="0"/>
              </a:rPr>
              <a:t>…</a:t>
            </a:r>
            <a:r>
              <a:rPr lang="en-US" altLang="zh-CN" sz="2800" baseline="-25000"/>
              <a:t>,An</a:t>
            </a:r>
            <a:r>
              <a:rPr lang="en-US" altLang="zh-CN" sz="2800"/>
              <a:t> (E)</a:t>
            </a:r>
            <a:endParaRPr lang="en-US" altLang="zh-CN" sz="2800"/>
          </a:p>
          <a:p>
            <a:pPr algn="just" eaLnBrk="1" hangingPunct="1">
              <a:buFont typeface="Wingdings" panose="05000000000000000000" pitchFamily="2" charset="2"/>
              <a:buNone/>
            </a:pPr>
            <a:endParaRPr lang="en-US" altLang="zh-CN" sz="2800"/>
          </a:p>
          <a:p>
            <a:pPr algn="just" eaLnBrk="1" hangingPunct="1">
              <a:buFont typeface="Wingdings" panose="05000000000000000000" pitchFamily="2" charset="2"/>
              <a:buNone/>
            </a:pPr>
            <a:r>
              <a:rPr lang="zh-CN" altLang="en-US" sz="2800"/>
              <a:t>假设：</a:t>
            </a:r>
            <a:endParaRPr lang="zh-CN" altLang="en-US" sz="2800"/>
          </a:p>
          <a:p>
            <a:pPr algn="just" eaLnBrk="1" hangingPunct="1">
              <a:buFont typeface="Wingdings" panose="05000000000000000000" pitchFamily="2" charset="2"/>
              <a:buNone/>
            </a:pPr>
            <a:r>
              <a:rPr lang="en-US" altLang="zh-CN" sz="2800"/>
              <a:t>1)	E</a:t>
            </a:r>
            <a:r>
              <a:rPr lang="zh-CN" altLang="en-US" sz="2800"/>
              <a:t>是关系代数表达式</a:t>
            </a:r>
            <a:endParaRPr lang="zh-CN" altLang="en-US" sz="2800"/>
          </a:p>
          <a:p>
            <a:pPr algn="just" eaLnBrk="1" hangingPunct="1">
              <a:buFont typeface="Wingdings" panose="05000000000000000000" pitchFamily="2" charset="2"/>
              <a:buNone/>
            </a:pPr>
            <a:r>
              <a:rPr lang="en-US" altLang="zh-CN" sz="2800"/>
              <a:t>2)	A</a:t>
            </a:r>
            <a:r>
              <a:rPr lang="en-US" altLang="zh-CN" sz="2800" baseline="-25000"/>
              <a:t>i</a:t>
            </a:r>
            <a:r>
              <a:rPr lang="en-US" altLang="zh-CN" sz="2800"/>
              <a:t>(i=1</a:t>
            </a:r>
            <a:r>
              <a:rPr lang="zh-CN" altLang="en-US" sz="2800"/>
              <a:t>，</a:t>
            </a:r>
            <a:r>
              <a:rPr lang="en-US" altLang="zh-CN" sz="2800"/>
              <a:t>2</a:t>
            </a:r>
            <a:r>
              <a:rPr lang="zh-CN" altLang="en-US" sz="2800"/>
              <a:t>，</a:t>
            </a:r>
            <a:r>
              <a:rPr lang="en-US" altLang="zh-CN" sz="2800">
                <a:latin typeface="Courier New" panose="02070309020205020404" pitchFamily="49" charset="0"/>
              </a:rPr>
              <a:t>…</a:t>
            </a:r>
            <a:r>
              <a:rPr lang="zh-CN" altLang="en-US" sz="2800"/>
              <a:t>，</a:t>
            </a:r>
            <a:r>
              <a:rPr lang="en-US" altLang="zh-CN" sz="2800"/>
              <a:t>n), B</a:t>
            </a:r>
            <a:r>
              <a:rPr lang="en-US" altLang="zh-CN" sz="2800" baseline="-25000"/>
              <a:t>j</a:t>
            </a:r>
            <a:r>
              <a:rPr lang="en-US" altLang="zh-CN" sz="2800"/>
              <a:t>(j=l</a:t>
            </a:r>
            <a:r>
              <a:rPr lang="zh-CN" altLang="en-US" sz="2800"/>
              <a:t>，</a:t>
            </a:r>
            <a:r>
              <a:rPr lang="en-US" altLang="zh-CN" sz="2800"/>
              <a:t>2</a:t>
            </a:r>
            <a:r>
              <a:rPr lang="zh-CN" altLang="en-US" sz="2800"/>
              <a:t>，</a:t>
            </a:r>
            <a:r>
              <a:rPr lang="en-US" altLang="zh-CN" sz="2800"/>
              <a:t>…</a:t>
            </a:r>
            <a:r>
              <a:rPr lang="zh-CN" altLang="en-US" sz="2800"/>
              <a:t>，</a:t>
            </a:r>
            <a:r>
              <a:rPr lang="en-US" altLang="zh-CN" sz="2800"/>
              <a:t>m)</a:t>
            </a:r>
            <a:r>
              <a:rPr lang="zh-CN" altLang="en-US" sz="2800"/>
              <a:t>是属性名</a:t>
            </a:r>
            <a:endParaRPr lang="zh-CN" altLang="en-US" sz="2800"/>
          </a:p>
          <a:p>
            <a:pPr algn="just" eaLnBrk="1" hangingPunct="1">
              <a:buFont typeface="Wingdings" panose="05000000000000000000" pitchFamily="2" charset="2"/>
              <a:buNone/>
            </a:pPr>
            <a:r>
              <a:rPr lang="en-US" altLang="zh-CN" sz="2800"/>
              <a:t>3){A</a:t>
            </a:r>
            <a:r>
              <a:rPr lang="en-US" altLang="zh-CN" sz="2800" baseline="-25000"/>
              <a:t>1</a:t>
            </a:r>
            <a:r>
              <a:rPr lang="en-US" altLang="zh-CN" sz="2800"/>
              <a:t>, A</a:t>
            </a:r>
            <a:r>
              <a:rPr lang="en-US" altLang="zh-CN" sz="2800" baseline="-25000"/>
              <a:t>2</a:t>
            </a:r>
            <a:r>
              <a:rPr lang="en-US" altLang="zh-CN" sz="2800"/>
              <a:t>, …, A</a:t>
            </a:r>
            <a:r>
              <a:rPr lang="en-US" altLang="zh-CN" sz="2800" baseline="-25000"/>
              <a:t>n</a:t>
            </a:r>
            <a:r>
              <a:rPr lang="en-US" altLang="zh-CN" sz="2800"/>
              <a:t>}</a:t>
            </a:r>
            <a:r>
              <a:rPr lang="zh-CN" altLang="en-US" sz="2800"/>
              <a:t>构成</a:t>
            </a:r>
            <a:r>
              <a:rPr lang="en-US" altLang="zh-CN" sz="2800"/>
              <a:t>{B</a:t>
            </a:r>
            <a:r>
              <a:rPr lang="en-US" altLang="zh-CN" sz="2800" baseline="-25000"/>
              <a:t>l</a:t>
            </a:r>
            <a:r>
              <a:rPr lang="zh-CN" altLang="en-US" sz="2800"/>
              <a:t>，</a:t>
            </a:r>
            <a:r>
              <a:rPr lang="en-US" altLang="zh-CN" sz="2800"/>
              <a:t>B</a:t>
            </a:r>
            <a:r>
              <a:rPr lang="en-US" altLang="zh-CN" sz="2800" baseline="-25000"/>
              <a:t>2</a:t>
            </a:r>
            <a:r>
              <a:rPr lang="zh-CN" altLang="en-US" sz="2800"/>
              <a:t>，</a:t>
            </a:r>
            <a:r>
              <a:rPr lang="en-US" altLang="zh-CN" sz="2800"/>
              <a:t>…</a:t>
            </a:r>
            <a:r>
              <a:rPr lang="zh-CN" altLang="en-US" sz="2800"/>
              <a:t>，</a:t>
            </a:r>
            <a:r>
              <a:rPr lang="en-US" altLang="zh-CN" sz="2800"/>
              <a:t>B</a:t>
            </a:r>
            <a:r>
              <a:rPr lang="en-US" altLang="zh-CN" sz="2800" baseline="-25000"/>
              <a:t>m</a:t>
            </a:r>
            <a:r>
              <a:rPr lang="en-US" altLang="zh-CN" sz="2800"/>
              <a:t>}</a:t>
            </a:r>
            <a:r>
              <a:rPr lang="zh-CN" altLang="en-US" sz="2800"/>
              <a:t>的子集 </a:t>
            </a:r>
            <a:endParaRPr lang="zh-CN" altLang="en-US" sz="2800"/>
          </a:p>
        </p:txBody>
      </p:sp>
      <p:sp>
        <p:nvSpPr>
          <p:cNvPr id="5" name="日期占位符 3"/>
          <p:cNvSpPr>
            <a:spLocks noGrp="1"/>
          </p:cNvSpPr>
          <p:nvPr>
            <p:ph type="dt" sz="quarter" idx="10"/>
          </p:nvPr>
        </p:nvSpPr>
        <p:spPr/>
        <p:txBody>
          <a:bodyPr/>
          <a:lstStyle/>
          <a:p>
            <a:pPr>
              <a:defRPr/>
            </a:pPr>
            <a:fld id="{CE020354-DF6C-444B-9003-E77C93F08D96}" type="datetime1">
              <a:rPr lang="zh-CN" altLang="en-US"/>
            </a:fld>
            <a:endParaRPr lang="en-US" altLang="zh-CN"/>
          </a:p>
        </p:txBody>
      </p:sp>
      <p:sp>
        <p:nvSpPr>
          <p:cNvPr id="419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41990" name="Rectangle 4"/>
          <p:cNvSpPr>
            <a:spLocks noChangeArrowheads="1"/>
          </p:cNvSpPr>
          <p:nvPr/>
        </p:nvSpPr>
        <p:spPr bwMode="auto">
          <a:xfrm>
            <a:off x="5181600" y="541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p:cNvSpPr>
          <p:nvPr>
            <p:ph type="title"/>
          </p:nvPr>
        </p:nvSpPr>
        <p:spPr/>
        <p:txBody>
          <a:bodyPr/>
          <a:lstStyle/>
          <a:p>
            <a:pPr eaLnBrk="1" hangingPunct="1"/>
            <a:r>
              <a:rPr lang="zh-CN" altLang="en-US"/>
              <a:t>关系代数等价变换规则（续） </a:t>
            </a:r>
            <a:endParaRPr lang="zh-CN" altLang="en-US"/>
          </a:p>
        </p:txBody>
      </p:sp>
      <p:sp>
        <p:nvSpPr>
          <p:cNvPr id="43011"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t>4. </a:t>
            </a:r>
            <a:r>
              <a:rPr lang="zh-CN" altLang="en-US" sz="2800"/>
              <a:t>选择的串接定律</a:t>
            </a:r>
            <a:endParaRPr lang="zh-CN" altLang="en-US" sz="2800"/>
          </a:p>
          <a:p>
            <a:pPr algn="just" eaLnBrk="1" hangingPunct="1">
              <a:lnSpc>
                <a:spcPct val="90000"/>
              </a:lnSpc>
              <a:buFont typeface="Wingdings" panose="05000000000000000000" pitchFamily="2" charset="2"/>
              <a:buNone/>
            </a:pPr>
            <a:r>
              <a:rPr lang="zh-CN" altLang="en-US" sz="2800"/>
              <a:t> </a:t>
            </a:r>
            <a:r>
              <a:rPr lang="en-US" altLang="zh-CN" sz="2800"/>
              <a:t>б</a:t>
            </a:r>
            <a:r>
              <a:rPr lang="en-US" altLang="zh-CN" sz="2800" baseline="-25000"/>
              <a:t>F1</a:t>
            </a:r>
            <a:r>
              <a:rPr lang="en-US" altLang="zh-CN" sz="2800"/>
              <a:t> </a:t>
            </a:r>
            <a:r>
              <a:rPr lang="zh-CN" altLang="en-US" sz="2800"/>
              <a:t>（ </a:t>
            </a:r>
            <a:r>
              <a:rPr lang="en-US" altLang="zh-CN" sz="2800"/>
              <a:t>б</a:t>
            </a:r>
            <a:r>
              <a:rPr lang="en-US" altLang="zh-CN" sz="2800" b="1"/>
              <a:t> </a:t>
            </a:r>
            <a:r>
              <a:rPr lang="en-US" altLang="zh-CN" sz="2800" baseline="-25000"/>
              <a:t>F2</a:t>
            </a:r>
            <a:r>
              <a:rPr lang="zh-CN" altLang="en-US" sz="2800"/>
              <a:t>（</a:t>
            </a:r>
            <a:r>
              <a:rPr lang="en-US" altLang="zh-CN" sz="2800"/>
              <a:t>E</a:t>
            </a:r>
            <a:r>
              <a:rPr lang="zh-CN" altLang="en-US" sz="2800"/>
              <a:t>））≡ </a:t>
            </a:r>
            <a:r>
              <a:rPr lang="en-US" altLang="zh-CN" sz="2800"/>
              <a:t>б</a:t>
            </a:r>
            <a:r>
              <a:rPr lang="en-US" altLang="zh-CN" sz="2800" baseline="-25000"/>
              <a:t>F1∧ F2</a:t>
            </a:r>
            <a:r>
              <a:rPr lang="en-US" altLang="zh-CN" sz="2800"/>
              <a:t>(E)</a:t>
            </a:r>
            <a:endParaRPr lang="en-US" altLang="zh-CN" sz="2800"/>
          </a:p>
          <a:p>
            <a:pPr lvl="1" algn="just" eaLnBrk="1" hangingPunct="1">
              <a:lnSpc>
                <a:spcPct val="160000"/>
              </a:lnSpc>
            </a:pPr>
            <a:r>
              <a:rPr lang="zh-CN" altLang="en-US"/>
              <a:t>选择的串接律说明   选择条件可以合并</a:t>
            </a:r>
            <a:endParaRPr lang="zh-CN" altLang="en-US"/>
          </a:p>
          <a:p>
            <a:pPr lvl="1" algn="just" eaLnBrk="1" hangingPunct="1">
              <a:lnSpc>
                <a:spcPct val="160000"/>
              </a:lnSpc>
            </a:pPr>
            <a:r>
              <a:rPr lang="zh-CN" altLang="en-US"/>
              <a:t>这样一次就可检查全部条件。 </a:t>
            </a:r>
            <a:endParaRPr lang="zh-CN" altLang="en-US"/>
          </a:p>
        </p:txBody>
      </p:sp>
      <p:sp>
        <p:nvSpPr>
          <p:cNvPr id="5" name="日期占位符 3"/>
          <p:cNvSpPr>
            <a:spLocks noGrp="1"/>
          </p:cNvSpPr>
          <p:nvPr>
            <p:ph type="dt" sz="quarter" idx="10"/>
          </p:nvPr>
        </p:nvSpPr>
        <p:spPr/>
        <p:txBody>
          <a:bodyPr/>
          <a:lstStyle/>
          <a:p>
            <a:pPr>
              <a:defRPr/>
            </a:pPr>
            <a:fld id="{AFB4B7C0-20CB-4984-9C27-82A24D18182D}" type="datetime1">
              <a:rPr lang="zh-CN" altLang="en-US"/>
            </a:fld>
            <a:endParaRPr lang="en-US" altLang="zh-CN"/>
          </a:p>
        </p:txBody>
      </p:sp>
      <p:sp>
        <p:nvSpPr>
          <p:cNvPr id="430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43014" name="Rectangle 4"/>
          <p:cNvSpPr>
            <a:spLocks noChangeArrowheads="1"/>
          </p:cNvSpPr>
          <p:nvPr/>
        </p:nvSpPr>
        <p:spPr bwMode="auto">
          <a:xfrm>
            <a:off x="5181600" y="541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p:cNvSpPr>
          <p:nvPr>
            <p:ph type="title"/>
          </p:nvPr>
        </p:nvSpPr>
        <p:spPr/>
        <p:txBody>
          <a:bodyPr/>
          <a:lstStyle/>
          <a:p>
            <a:pPr eaLnBrk="1" hangingPunct="1"/>
            <a:r>
              <a:rPr lang="zh-CN" altLang="en-US"/>
              <a:t>关系代数等价变换规则（续） </a:t>
            </a:r>
            <a:endParaRPr lang="zh-CN" altLang="en-US"/>
          </a:p>
        </p:txBody>
      </p:sp>
      <p:sp>
        <p:nvSpPr>
          <p:cNvPr id="44035" name="Rectangle 3"/>
          <p:cNvSpPr>
            <a:spLocks noGrp="1" noRot="1"/>
          </p:cNvSpPr>
          <p:nvPr>
            <p:ph idx="1"/>
          </p:nvPr>
        </p:nvSpPr>
        <p:spPr>
          <a:xfrm>
            <a:off x="468313" y="2060575"/>
            <a:ext cx="8153400" cy="4114800"/>
          </a:xfrm>
        </p:spPr>
        <p:txBody>
          <a:bodyPr/>
          <a:lstStyle/>
          <a:p>
            <a:pPr algn="just" eaLnBrk="1" hangingPunct="1">
              <a:lnSpc>
                <a:spcPct val="90000"/>
              </a:lnSpc>
              <a:buFont typeface="Wingdings" panose="05000000000000000000" pitchFamily="2" charset="2"/>
              <a:buNone/>
            </a:pPr>
            <a:r>
              <a:rPr lang="en-US" altLang="zh-CN" sz="2800"/>
              <a:t>5. </a:t>
            </a:r>
            <a:r>
              <a:rPr lang="zh-CN" altLang="en-US" sz="2800"/>
              <a:t>选择与投影的交换律</a:t>
            </a:r>
            <a:endParaRPr lang="zh-CN" altLang="en-US" sz="2800"/>
          </a:p>
          <a:p>
            <a:pPr algn="just" eaLnBrk="1" hangingPunct="1">
              <a:lnSpc>
                <a:spcPct val="170000"/>
              </a:lnSpc>
              <a:buFont typeface="Wingdings" panose="05000000000000000000" pitchFamily="2" charset="2"/>
              <a:buNone/>
            </a:pPr>
            <a:r>
              <a:rPr lang="en-US" altLang="zh-CN" sz="2800"/>
              <a:t>(1)</a:t>
            </a:r>
            <a:r>
              <a:rPr lang="zh-CN" altLang="en-US" sz="2800"/>
              <a:t>假设</a:t>
            </a:r>
            <a:r>
              <a:rPr lang="en-US" altLang="zh-CN" sz="2800"/>
              <a:t>: </a:t>
            </a:r>
            <a:r>
              <a:rPr lang="zh-CN" altLang="en-US" sz="2800"/>
              <a:t>选择条件</a:t>
            </a:r>
            <a:r>
              <a:rPr lang="en-US" altLang="zh-CN" sz="2800">
                <a:solidFill>
                  <a:schemeClr val="tx2"/>
                </a:solidFill>
              </a:rPr>
              <a:t>F</a:t>
            </a:r>
            <a:r>
              <a:rPr lang="zh-CN" altLang="en-US" sz="2800">
                <a:solidFill>
                  <a:schemeClr val="tx2"/>
                </a:solidFill>
              </a:rPr>
              <a:t>只涉及属性</a:t>
            </a:r>
            <a:r>
              <a:rPr lang="en-US" altLang="zh-CN" sz="2800">
                <a:solidFill>
                  <a:schemeClr val="tx2"/>
                </a:solidFill>
              </a:rPr>
              <a:t>A1</a:t>
            </a:r>
            <a:r>
              <a:rPr lang="zh-CN" altLang="en-US" sz="2800">
                <a:solidFill>
                  <a:schemeClr val="tx2"/>
                </a:solidFill>
              </a:rPr>
              <a:t>，</a:t>
            </a:r>
            <a:r>
              <a:rPr lang="en-US" altLang="zh-CN" sz="2800">
                <a:solidFill>
                  <a:schemeClr val="tx2"/>
                </a:solidFill>
                <a:latin typeface="Courier New" panose="02070309020205020404" pitchFamily="49" charset="0"/>
              </a:rPr>
              <a:t>…</a:t>
            </a:r>
            <a:r>
              <a:rPr lang="zh-CN" altLang="en-US" sz="2800">
                <a:solidFill>
                  <a:schemeClr val="tx2"/>
                </a:solidFill>
              </a:rPr>
              <a:t>，</a:t>
            </a:r>
            <a:r>
              <a:rPr lang="en-US" altLang="zh-CN" sz="2800">
                <a:solidFill>
                  <a:schemeClr val="tx2"/>
                </a:solidFill>
              </a:rPr>
              <a:t>An</a:t>
            </a:r>
            <a:endParaRPr lang="en-US" altLang="zh-CN" sz="2800">
              <a:solidFill>
                <a:schemeClr val="tx2"/>
              </a:solidFill>
            </a:endParaRPr>
          </a:p>
          <a:p>
            <a:pPr algn="just" eaLnBrk="1" hangingPunct="1">
              <a:lnSpc>
                <a:spcPct val="110000"/>
              </a:lnSpc>
              <a:buFont typeface="Wingdings" panose="05000000000000000000" pitchFamily="2" charset="2"/>
              <a:buNone/>
            </a:pPr>
            <a:r>
              <a:rPr lang="en-US" altLang="zh-CN" sz="2800"/>
              <a:t>    б</a:t>
            </a:r>
            <a:r>
              <a:rPr lang="en-US" altLang="zh-CN" sz="2800" baseline="-25000"/>
              <a:t>F</a:t>
            </a:r>
            <a:r>
              <a:rPr lang="en-US" altLang="zh-CN" sz="2800"/>
              <a:t> (π</a:t>
            </a:r>
            <a:r>
              <a:rPr lang="en-US" altLang="zh-CN" sz="2800" baseline="-25000"/>
              <a:t>A1,A2,..,An</a:t>
            </a:r>
            <a:r>
              <a:rPr lang="en-US" altLang="zh-CN" sz="2800" i="1"/>
              <a:t>(</a:t>
            </a:r>
            <a:r>
              <a:rPr lang="en-US" altLang="zh-CN" sz="2800"/>
              <a:t>E))≡ π</a:t>
            </a:r>
            <a:r>
              <a:rPr lang="en-US" altLang="zh-CN" sz="2800" baseline="-25000"/>
              <a:t>A1,A2, </a:t>
            </a:r>
            <a:r>
              <a:rPr lang="en-US" altLang="zh-CN" sz="2800" baseline="-25000">
                <a:sym typeface="MT Extra" panose="05050102010205020202" pitchFamily="18" charset="2"/>
              </a:rPr>
              <a:t>...</a:t>
            </a:r>
            <a:r>
              <a:rPr lang="en-US" altLang="zh-CN" sz="2800" baseline="-25000"/>
              <a:t>,An</a:t>
            </a:r>
            <a:r>
              <a:rPr lang="en-US" altLang="zh-CN" sz="2800"/>
              <a:t>(б</a:t>
            </a:r>
            <a:r>
              <a:rPr lang="en-US" altLang="zh-CN" sz="2800" baseline="-25000"/>
              <a:t>F</a:t>
            </a:r>
            <a:r>
              <a:rPr lang="en-US" altLang="zh-CN" sz="2800"/>
              <a:t>(E))</a:t>
            </a:r>
            <a:endParaRPr lang="en-US" altLang="zh-CN" sz="2800"/>
          </a:p>
          <a:p>
            <a:pPr algn="just" eaLnBrk="1" hangingPunct="1">
              <a:lnSpc>
                <a:spcPct val="110000"/>
              </a:lnSpc>
              <a:buFont typeface="Wingdings" panose="05000000000000000000" pitchFamily="2" charset="2"/>
              <a:buNone/>
            </a:pPr>
            <a:r>
              <a:rPr lang="en-US" altLang="zh-CN" sz="2800">
                <a:latin typeface="Courier New" panose="02070309020205020404" pitchFamily="49" charset="0"/>
              </a:rPr>
              <a:t> </a:t>
            </a:r>
            <a:endParaRPr lang="en-US" altLang="zh-CN" sz="2800"/>
          </a:p>
          <a:p>
            <a:pPr algn="just" eaLnBrk="1" hangingPunct="1">
              <a:lnSpc>
                <a:spcPct val="110000"/>
              </a:lnSpc>
              <a:buFont typeface="Wingdings" panose="05000000000000000000" pitchFamily="2" charset="2"/>
              <a:buNone/>
            </a:pPr>
            <a:r>
              <a:rPr lang="en-US" altLang="zh-CN" sz="2800"/>
              <a:t>(2)</a:t>
            </a:r>
            <a:r>
              <a:rPr lang="zh-CN" altLang="en-US" sz="2800"/>
              <a:t>假设</a:t>
            </a:r>
            <a:r>
              <a:rPr lang="en-US" altLang="zh-CN" sz="2800"/>
              <a:t>: </a:t>
            </a:r>
            <a:r>
              <a:rPr lang="en-US" altLang="zh-CN" sz="2800">
                <a:solidFill>
                  <a:schemeClr val="tx2"/>
                </a:solidFill>
              </a:rPr>
              <a:t>F</a:t>
            </a:r>
            <a:r>
              <a:rPr lang="zh-CN" altLang="en-US" sz="2800">
                <a:solidFill>
                  <a:schemeClr val="tx2"/>
                </a:solidFill>
              </a:rPr>
              <a:t>中有不属于</a:t>
            </a:r>
            <a:r>
              <a:rPr lang="en-US" altLang="zh-CN" sz="2800">
                <a:solidFill>
                  <a:schemeClr val="tx2"/>
                </a:solidFill>
              </a:rPr>
              <a:t>A1, </a:t>
            </a:r>
            <a:r>
              <a:rPr lang="en-US" altLang="zh-CN" sz="2800">
                <a:solidFill>
                  <a:schemeClr val="tx2"/>
                </a:solidFill>
                <a:latin typeface="Courier New" panose="02070309020205020404" pitchFamily="49" charset="0"/>
              </a:rPr>
              <a:t>…</a:t>
            </a:r>
            <a:r>
              <a:rPr lang="en-US" altLang="zh-CN" sz="2800">
                <a:solidFill>
                  <a:schemeClr val="tx2"/>
                </a:solidFill>
              </a:rPr>
              <a:t>,An</a:t>
            </a:r>
            <a:r>
              <a:rPr lang="zh-CN" altLang="en-US" sz="2800">
                <a:solidFill>
                  <a:schemeClr val="tx2"/>
                </a:solidFill>
              </a:rPr>
              <a:t>的属性</a:t>
            </a:r>
            <a:r>
              <a:rPr lang="en-US" altLang="zh-CN" sz="2800"/>
              <a:t>B1,</a:t>
            </a:r>
            <a:r>
              <a:rPr lang="en-US" altLang="zh-CN" sz="2800">
                <a:latin typeface="Courier New" panose="02070309020205020404" pitchFamily="49" charset="0"/>
              </a:rPr>
              <a:t>…</a:t>
            </a:r>
            <a:r>
              <a:rPr lang="en-US" altLang="zh-CN" sz="2800"/>
              <a:t>,Bm</a:t>
            </a:r>
            <a:endParaRPr lang="en-US" altLang="zh-CN" sz="2800"/>
          </a:p>
          <a:p>
            <a:pPr algn="just" eaLnBrk="1" hangingPunct="1">
              <a:lnSpc>
                <a:spcPct val="110000"/>
              </a:lnSpc>
              <a:buFont typeface="Wingdings" panose="05000000000000000000" pitchFamily="2" charset="2"/>
              <a:buNone/>
            </a:pPr>
            <a:r>
              <a:rPr lang="en-US" altLang="zh-CN" sz="2800"/>
              <a:t>    π </a:t>
            </a:r>
            <a:r>
              <a:rPr lang="en-US" altLang="zh-CN" sz="2800" baseline="-25000"/>
              <a:t>A1,A2,</a:t>
            </a:r>
            <a:r>
              <a:rPr lang="en-US" altLang="zh-CN" sz="2800" baseline="-25000">
                <a:latin typeface="Courier New" panose="02070309020205020404" pitchFamily="49" charset="0"/>
              </a:rPr>
              <a:t>…</a:t>
            </a:r>
            <a:r>
              <a:rPr lang="en-US" altLang="zh-CN" sz="2800" baseline="-25000"/>
              <a:t>,An</a:t>
            </a:r>
            <a:r>
              <a:rPr lang="en-US" altLang="zh-CN" sz="2800" i="1"/>
              <a:t> </a:t>
            </a:r>
            <a:r>
              <a:rPr lang="en-US" altLang="zh-CN" sz="2800"/>
              <a:t>(</a:t>
            </a:r>
            <a:r>
              <a:rPr lang="en-US" altLang="zh-CN" sz="2800" i="1"/>
              <a:t> </a:t>
            </a:r>
            <a:r>
              <a:rPr lang="en-US" altLang="zh-CN" sz="2800"/>
              <a:t>б</a:t>
            </a:r>
            <a:r>
              <a:rPr lang="en-US" altLang="zh-CN" sz="2800" baseline="-25000"/>
              <a:t>F</a:t>
            </a:r>
            <a:r>
              <a:rPr lang="en-US" altLang="zh-CN" sz="2800"/>
              <a:t> </a:t>
            </a:r>
            <a:r>
              <a:rPr lang="en-US" altLang="zh-CN" sz="2800" i="1"/>
              <a:t>(</a:t>
            </a:r>
            <a:r>
              <a:rPr lang="en-US" altLang="zh-CN" sz="2800"/>
              <a:t>E))≡ </a:t>
            </a:r>
            <a:endParaRPr lang="en-US" altLang="zh-CN" sz="2800"/>
          </a:p>
          <a:p>
            <a:pPr algn="just" eaLnBrk="1" hangingPunct="1">
              <a:lnSpc>
                <a:spcPct val="110000"/>
              </a:lnSpc>
              <a:buFont typeface="Wingdings" panose="05000000000000000000" pitchFamily="2" charset="2"/>
              <a:buNone/>
            </a:pPr>
            <a:r>
              <a:rPr lang="en-US" altLang="zh-CN" sz="2800"/>
              <a:t>	       π</a:t>
            </a:r>
            <a:r>
              <a:rPr lang="en-US" altLang="zh-CN" sz="2800" baseline="-25000"/>
              <a:t>A1,A2,</a:t>
            </a:r>
            <a:r>
              <a:rPr lang="en-US" altLang="zh-CN" sz="2800" baseline="-25000">
                <a:latin typeface="Courier New" panose="02070309020205020404" pitchFamily="49" charset="0"/>
              </a:rPr>
              <a:t>…</a:t>
            </a:r>
            <a:r>
              <a:rPr lang="en-US" altLang="zh-CN" sz="2800" baseline="-25000"/>
              <a:t>,An</a:t>
            </a:r>
            <a:r>
              <a:rPr lang="en-US" altLang="zh-CN" sz="2800"/>
              <a:t>(б</a:t>
            </a:r>
            <a:r>
              <a:rPr lang="en-US" altLang="zh-CN" sz="2800" baseline="-25000"/>
              <a:t>F</a:t>
            </a:r>
            <a:r>
              <a:rPr lang="en-US" altLang="zh-CN" sz="2800" i="1"/>
              <a:t> </a:t>
            </a:r>
            <a:r>
              <a:rPr lang="en-US" altLang="zh-CN" sz="2800"/>
              <a:t>(π</a:t>
            </a:r>
            <a:r>
              <a:rPr lang="en-US" altLang="zh-CN" sz="2800" baseline="-25000"/>
              <a:t>A1,A2, </a:t>
            </a:r>
            <a:r>
              <a:rPr lang="en-US" altLang="zh-CN" sz="2800" baseline="-25000">
                <a:latin typeface="Courier New" panose="02070309020205020404" pitchFamily="49" charset="0"/>
                <a:sym typeface="MT Extra" panose="05050102010205020202" pitchFamily="18" charset="2"/>
              </a:rPr>
              <a:t>…</a:t>
            </a:r>
            <a:r>
              <a:rPr lang="en-US" altLang="zh-CN" sz="2800" baseline="-25000"/>
              <a:t>,An,B1,B2, </a:t>
            </a:r>
            <a:r>
              <a:rPr lang="en-US" altLang="zh-CN" sz="2800" baseline="-25000">
                <a:latin typeface="Courier New" panose="02070309020205020404" pitchFamily="49" charset="0"/>
                <a:sym typeface="MT Extra" panose="05050102010205020202" pitchFamily="18" charset="2"/>
              </a:rPr>
              <a:t>…</a:t>
            </a:r>
            <a:r>
              <a:rPr lang="en-US" altLang="zh-CN" sz="2800" baseline="-25000"/>
              <a:t>,Bm</a:t>
            </a:r>
            <a:r>
              <a:rPr lang="en-US" altLang="zh-CN" sz="2800"/>
              <a:t>(E)))</a:t>
            </a:r>
            <a:endParaRPr lang="en-US" altLang="zh-CN" sz="2800"/>
          </a:p>
        </p:txBody>
      </p:sp>
      <p:sp>
        <p:nvSpPr>
          <p:cNvPr id="5" name="日期占位符 3"/>
          <p:cNvSpPr>
            <a:spLocks noGrp="1"/>
          </p:cNvSpPr>
          <p:nvPr>
            <p:ph type="dt" sz="quarter" idx="10"/>
          </p:nvPr>
        </p:nvSpPr>
        <p:spPr/>
        <p:txBody>
          <a:bodyPr/>
          <a:lstStyle/>
          <a:p>
            <a:pPr>
              <a:defRPr/>
            </a:pPr>
            <a:fld id="{D5B02346-F873-442C-AB1F-74027FCC1EFD}" type="datetime1">
              <a:rPr lang="zh-CN" altLang="en-US"/>
            </a:fld>
            <a:endParaRPr lang="en-US" altLang="zh-CN"/>
          </a:p>
        </p:txBody>
      </p:sp>
      <p:sp>
        <p:nvSpPr>
          <p:cNvPr id="440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44038" name="Rectangle 4"/>
          <p:cNvSpPr>
            <a:spLocks noChangeArrowheads="1"/>
          </p:cNvSpPr>
          <p:nvPr/>
        </p:nvSpPr>
        <p:spPr bwMode="auto">
          <a:xfrm>
            <a:off x="5181600" y="541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p:cNvSpPr>
          <p:nvPr>
            <p:ph type="title"/>
          </p:nvPr>
        </p:nvSpPr>
        <p:spPr/>
        <p:txBody>
          <a:bodyPr/>
          <a:lstStyle/>
          <a:p>
            <a:pPr eaLnBrk="1" hangingPunct="1"/>
            <a:r>
              <a:rPr lang="zh-CN" altLang="en-US"/>
              <a:t>关系代数等价变换规则（续） </a:t>
            </a:r>
            <a:endParaRPr lang="zh-CN" altLang="en-US"/>
          </a:p>
        </p:txBody>
      </p:sp>
      <p:sp>
        <p:nvSpPr>
          <p:cNvPr id="45059"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a:t>6. </a:t>
            </a:r>
            <a:r>
              <a:rPr lang="zh-CN" altLang="en-US"/>
              <a:t>选择与笛卡尔积的交换律</a:t>
            </a:r>
            <a:endParaRPr lang="zh-CN" altLang="en-US" sz="2800"/>
          </a:p>
          <a:p>
            <a:pPr lvl="3" algn="just" eaLnBrk="1" hangingPunct="1">
              <a:lnSpc>
                <a:spcPct val="90000"/>
              </a:lnSpc>
              <a:buFont typeface="Wingdings" panose="05000000000000000000" pitchFamily="2" charset="2"/>
              <a:buNone/>
            </a:pPr>
            <a:endParaRPr lang="zh-CN" altLang="en-US" sz="1800"/>
          </a:p>
          <a:p>
            <a:pPr algn="just" eaLnBrk="1" hangingPunct="1">
              <a:lnSpc>
                <a:spcPct val="120000"/>
              </a:lnSpc>
              <a:buFont typeface="Wingdings" panose="05000000000000000000" pitchFamily="2" charset="2"/>
              <a:buNone/>
            </a:pPr>
            <a:r>
              <a:rPr lang="en-US" altLang="zh-CN" sz="2800"/>
              <a:t>(1) </a:t>
            </a:r>
            <a:r>
              <a:rPr lang="zh-CN" altLang="en-US" sz="2400"/>
              <a:t>假设：</a:t>
            </a:r>
            <a:r>
              <a:rPr lang="en-US" altLang="zh-CN" sz="2400">
                <a:solidFill>
                  <a:schemeClr val="tx2"/>
                </a:solidFill>
              </a:rPr>
              <a:t>F</a:t>
            </a:r>
            <a:r>
              <a:rPr lang="zh-CN" altLang="en-US" sz="2400">
                <a:solidFill>
                  <a:schemeClr val="tx2"/>
                </a:solidFill>
              </a:rPr>
              <a:t>中涉及的属性都是</a:t>
            </a:r>
            <a:r>
              <a:rPr lang="en-US" altLang="zh-CN" sz="2400">
                <a:solidFill>
                  <a:schemeClr val="tx2"/>
                </a:solidFill>
              </a:rPr>
              <a:t>E1</a:t>
            </a:r>
            <a:r>
              <a:rPr lang="zh-CN" altLang="en-US" sz="2400"/>
              <a:t>中的属性</a:t>
            </a:r>
            <a:endParaRPr lang="zh-CN" altLang="en-US" sz="2800"/>
          </a:p>
          <a:p>
            <a:pPr algn="just" eaLnBrk="1" hangingPunct="1">
              <a:lnSpc>
                <a:spcPct val="120000"/>
              </a:lnSpc>
              <a:buFont typeface="Wingdings" panose="05000000000000000000" pitchFamily="2" charset="2"/>
              <a:buNone/>
            </a:pPr>
            <a:r>
              <a:rPr lang="zh-CN" altLang="en-US" sz="2400"/>
              <a:t> 	      </a:t>
            </a:r>
            <a:r>
              <a:rPr lang="en-US" altLang="zh-CN" sz="2400"/>
              <a:t>б</a:t>
            </a:r>
            <a:r>
              <a:rPr lang="en-US" altLang="zh-CN" sz="2400" baseline="-25000"/>
              <a:t>F</a:t>
            </a:r>
            <a:r>
              <a:rPr lang="en-US" altLang="zh-CN" sz="2400"/>
              <a:t> (E1×E2)≡б</a:t>
            </a:r>
            <a:r>
              <a:rPr lang="en-US" altLang="zh-CN" sz="2400" baseline="-25000"/>
              <a:t>F</a:t>
            </a:r>
            <a:r>
              <a:rPr lang="en-US" altLang="zh-CN" sz="2400"/>
              <a:t> (E1)×E2</a:t>
            </a:r>
            <a:r>
              <a:rPr lang="en-US" altLang="zh-CN" sz="2400">
                <a:latin typeface="Courier New" panose="02070309020205020404" pitchFamily="49" charset="0"/>
              </a:rPr>
              <a:t> </a:t>
            </a:r>
            <a:endParaRPr lang="en-US" altLang="zh-CN" sz="2400"/>
          </a:p>
          <a:p>
            <a:pPr algn="just" eaLnBrk="1" hangingPunct="1">
              <a:lnSpc>
                <a:spcPct val="120000"/>
              </a:lnSpc>
              <a:buFont typeface="Wingdings" panose="05000000000000000000" pitchFamily="2" charset="2"/>
              <a:buNone/>
            </a:pPr>
            <a:r>
              <a:rPr lang="en-US" altLang="zh-CN" sz="2400"/>
              <a:t>(2) </a:t>
            </a:r>
            <a:r>
              <a:rPr lang="zh-CN" altLang="en-US" sz="2400"/>
              <a:t>假设：</a:t>
            </a:r>
            <a:r>
              <a:rPr lang="en-US" altLang="zh-CN" sz="2400"/>
              <a:t>F=F1∧F2</a:t>
            </a:r>
            <a:r>
              <a:rPr lang="zh-CN" altLang="en-US" sz="2400"/>
              <a:t>，并且</a:t>
            </a:r>
            <a:r>
              <a:rPr lang="en-US" altLang="zh-CN" sz="2400">
                <a:solidFill>
                  <a:schemeClr val="tx2"/>
                </a:solidFill>
              </a:rPr>
              <a:t>F1</a:t>
            </a:r>
            <a:r>
              <a:rPr lang="zh-CN" altLang="en-US" sz="2400">
                <a:solidFill>
                  <a:schemeClr val="tx2"/>
                </a:solidFill>
              </a:rPr>
              <a:t>只涉及</a:t>
            </a:r>
            <a:r>
              <a:rPr lang="en-US" altLang="zh-CN" sz="2400">
                <a:solidFill>
                  <a:schemeClr val="tx2"/>
                </a:solidFill>
              </a:rPr>
              <a:t>E1</a:t>
            </a:r>
            <a:r>
              <a:rPr lang="zh-CN" altLang="en-US" sz="2400"/>
              <a:t>中的属性，</a:t>
            </a:r>
            <a:endParaRPr lang="zh-CN" altLang="en-US" sz="2400"/>
          </a:p>
          <a:p>
            <a:pPr algn="just" eaLnBrk="1" hangingPunct="1">
              <a:lnSpc>
                <a:spcPct val="120000"/>
              </a:lnSpc>
              <a:buFont typeface="Wingdings" panose="05000000000000000000" pitchFamily="2" charset="2"/>
              <a:buNone/>
            </a:pPr>
            <a:r>
              <a:rPr lang="zh-CN" altLang="en-US" sz="2400"/>
              <a:t>                 </a:t>
            </a:r>
            <a:r>
              <a:rPr lang="en-US" altLang="zh-CN" sz="2400">
                <a:solidFill>
                  <a:schemeClr val="tx2"/>
                </a:solidFill>
              </a:rPr>
              <a:t>F2</a:t>
            </a:r>
            <a:r>
              <a:rPr lang="zh-CN" altLang="en-US" sz="2400">
                <a:solidFill>
                  <a:schemeClr val="tx2"/>
                </a:solidFill>
              </a:rPr>
              <a:t>只涉及</a:t>
            </a:r>
            <a:r>
              <a:rPr lang="en-US" altLang="zh-CN" sz="2400">
                <a:solidFill>
                  <a:schemeClr val="tx2"/>
                </a:solidFill>
              </a:rPr>
              <a:t>E2</a:t>
            </a:r>
            <a:r>
              <a:rPr lang="zh-CN" altLang="en-US" sz="2400"/>
              <a:t>中的属性</a:t>
            </a:r>
            <a:endParaRPr lang="zh-CN" altLang="en-US" sz="2400"/>
          </a:p>
          <a:p>
            <a:pPr algn="just" eaLnBrk="1" hangingPunct="1">
              <a:lnSpc>
                <a:spcPct val="120000"/>
              </a:lnSpc>
              <a:buFont typeface="Wingdings" panose="05000000000000000000" pitchFamily="2" charset="2"/>
              <a:buNone/>
            </a:pPr>
            <a:r>
              <a:rPr lang="zh-CN" altLang="en-US" sz="2400"/>
              <a:t>	  则由上面的等价变换规则</a:t>
            </a:r>
            <a:r>
              <a:rPr lang="en-US" altLang="zh-CN" sz="2400"/>
              <a:t>1</a:t>
            </a:r>
            <a:r>
              <a:rPr lang="zh-CN" altLang="en-US" sz="2400"/>
              <a:t>，</a:t>
            </a:r>
            <a:r>
              <a:rPr lang="en-US" altLang="zh-CN" sz="2400"/>
              <a:t>4</a:t>
            </a:r>
            <a:r>
              <a:rPr lang="zh-CN" altLang="en-US" sz="2400"/>
              <a:t>，</a:t>
            </a:r>
            <a:r>
              <a:rPr lang="en-US" altLang="zh-CN" sz="2400"/>
              <a:t>6</a:t>
            </a:r>
            <a:r>
              <a:rPr lang="zh-CN" altLang="en-US" sz="2400"/>
              <a:t>可推出：</a:t>
            </a:r>
            <a:endParaRPr lang="zh-CN" altLang="en-US" sz="2400"/>
          </a:p>
          <a:p>
            <a:pPr algn="just" eaLnBrk="1" hangingPunct="1">
              <a:lnSpc>
                <a:spcPct val="120000"/>
              </a:lnSpc>
              <a:buFont typeface="Wingdings" panose="05000000000000000000" pitchFamily="2" charset="2"/>
              <a:buNone/>
            </a:pPr>
            <a:r>
              <a:rPr lang="zh-CN" altLang="en-US" sz="2400"/>
              <a:t>       	</a:t>
            </a:r>
            <a:r>
              <a:rPr lang="en-US" altLang="zh-CN" sz="2400"/>
              <a:t>б</a:t>
            </a:r>
            <a:r>
              <a:rPr lang="en-US" altLang="zh-CN" sz="2400" baseline="-25000"/>
              <a:t>F</a:t>
            </a:r>
            <a:r>
              <a:rPr lang="en-US" altLang="zh-CN" sz="2400"/>
              <a:t>(E1×E2) ≡б</a:t>
            </a:r>
            <a:r>
              <a:rPr lang="en-US" altLang="zh-CN" sz="2400" baseline="-25000"/>
              <a:t> F1</a:t>
            </a:r>
            <a:r>
              <a:rPr lang="en-US" altLang="zh-CN" sz="2400"/>
              <a:t>(E1)×б</a:t>
            </a:r>
            <a:r>
              <a:rPr lang="en-US" altLang="zh-CN" sz="2400" baseline="-25000"/>
              <a:t>F2</a:t>
            </a:r>
            <a:r>
              <a:rPr lang="en-US" altLang="zh-CN" sz="2400"/>
              <a:t> (E2)</a:t>
            </a:r>
            <a:r>
              <a:rPr lang="en-US" altLang="zh-CN" sz="2400">
                <a:latin typeface="Courier New" panose="02070309020205020404" pitchFamily="49" charset="0"/>
              </a:rPr>
              <a:t> </a:t>
            </a:r>
            <a:endParaRPr lang="en-US" altLang="zh-CN" sz="2400"/>
          </a:p>
        </p:txBody>
      </p:sp>
      <p:sp>
        <p:nvSpPr>
          <p:cNvPr id="5" name="日期占位符 3"/>
          <p:cNvSpPr>
            <a:spLocks noGrp="1"/>
          </p:cNvSpPr>
          <p:nvPr>
            <p:ph type="dt" sz="quarter" idx="10"/>
          </p:nvPr>
        </p:nvSpPr>
        <p:spPr/>
        <p:txBody>
          <a:bodyPr/>
          <a:lstStyle/>
          <a:p>
            <a:pPr>
              <a:defRPr/>
            </a:pPr>
            <a:fld id="{04AD89A5-1755-49CA-A1E3-BD9968CEB3B6}" type="datetime1">
              <a:rPr lang="zh-CN" altLang="en-US"/>
            </a:fld>
            <a:endParaRPr lang="en-US" altLang="zh-CN"/>
          </a:p>
        </p:txBody>
      </p:sp>
      <p:sp>
        <p:nvSpPr>
          <p:cNvPr id="450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45062" name="Rectangle 4"/>
          <p:cNvSpPr>
            <a:spLocks noChangeArrowheads="1"/>
          </p:cNvSpPr>
          <p:nvPr/>
        </p:nvSpPr>
        <p:spPr bwMode="auto">
          <a:xfrm>
            <a:off x="5181600" y="541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p:cNvSpPr>
          <p:nvPr>
            <p:ph type="title"/>
          </p:nvPr>
        </p:nvSpPr>
        <p:spPr/>
        <p:txBody>
          <a:bodyPr/>
          <a:lstStyle/>
          <a:p>
            <a:pPr eaLnBrk="1" hangingPunct="1"/>
            <a:r>
              <a:rPr lang="zh-CN" altLang="en-US"/>
              <a:t>关系代数等价变换规则（续） </a:t>
            </a:r>
            <a:endParaRPr lang="zh-CN" altLang="en-US"/>
          </a:p>
        </p:txBody>
      </p:sp>
      <p:sp>
        <p:nvSpPr>
          <p:cNvPr id="46083" name="Rectangle 3"/>
          <p:cNvSpPr>
            <a:spLocks noGrp="1" noRot="1"/>
          </p:cNvSpPr>
          <p:nvPr>
            <p:ph idx="1"/>
          </p:nvPr>
        </p:nvSpPr>
        <p:spPr/>
        <p:txBody>
          <a:bodyPr/>
          <a:lstStyle/>
          <a:p>
            <a:pPr algn="just" eaLnBrk="1" hangingPunct="1">
              <a:lnSpc>
                <a:spcPct val="120000"/>
              </a:lnSpc>
              <a:buFont typeface="Wingdings" panose="05000000000000000000" pitchFamily="2" charset="2"/>
              <a:buNone/>
            </a:pPr>
            <a:r>
              <a:rPr lang="en-US" altLang="zh-CN" sz="2800"/>
              <a:t>(3) </a:t>
            </a:r>
            <a:r>
              <a:rPr lang="zh-CN" altLang="en-US" sz="2800"/>
              <a:t>假设： </a:t>
            </a:r>
            <a:r>
              <a:rPr lang="en-US" altLang="zh-CN" sz="2800"/>
              <a:t>F=F1∧F2</a:t>
            </a:r>
            <a:r>
              <a:rPr lang="zh-CN" altLang="en-US" sz="2800"/>
              <a:t>，</a:t>
            </a:r>
            <a:endParaRPr lang="zh-CN" altLang="en-US" sz="2800"/>
          </a:p>
          <a:p>
            <a:pPr algn="just" eaLnBrk="1" hangingPunct="1">
              <a:lnSpc>
                <a:spcPct val="120000"/>
              </a:lnSpc>
              <a:buFont typeface="Wingdings" panose="05000000000000000000" pitchFamily="2" charset="2"/>
              <a:buNone/>
            </a:pPr>
            <a:r>
              <a:rPr lang="zh-CN" altLang="en-US" sz="2800"/>
              <a:t>                   </a:t>
            </a:r>
            <a:r>
              <a:rPr lang="en-US" altLang="zh-CN" sz="2800">
                <a:solidFill>
                  <a:schemeClr val="tx2"/>
                </a:solidFill>
              </a:rPr>
              <a:t>F1</a:t>
            </a:r>
            <a:r>
              <a:rPr lang="zh-CN" altLang="en-US" sz="2800">
                <a:solidFill>
                  <a:schemeClr val="tx2"/>
                </a:solidFill>
              </a:rPr>
              <a:t>只涉及</a:t>
            </a:r>
            <a:r>
              <a:rPr lang="en-US" altLang="zh-CN" sz="2800">
                <a:solidFill>
                  <a:schemeClr val="tx2"/>
                </a:solidFill>
              </a:rPr>
              <a:t>E1</a:t>
            </a:r>
            <a:r>
              <a:rPr lang="zh-CN" altLang="en-US" sz="2800"/>
              <a:t>中的属性，</a:t>
            </a:r>
            <a:endParaRPr lang="zh-CN" altLang="en-US" sz="2800"/>
          </a:p>
          <a:p>
            <a:pPr algn="just" eaLnBrk="1" hangingPunct="1">
              <a:lnSpc>
                <a:spcPct val="120000"/>
              </a:lnSpc>
              <a:buFont typeface="Wingdings" panose="05000000000000000000" pitchFamily="2" charset="2"/>
              <a:buNone/>
            </a:pPr>
            <a:r>
              <a:rPr lang="zh-CN" altLang="en-US" sz="2800"/>
              <a:t>                   </a:t>
            </a:r>
            <a:r>
              <a:rPr lang="en-US" altLang="zh-CN" sz="2800"/>
              <a:t>F2</a:t>
            </a:r>
            <a:r>
              <a:rPr lang="zh-CN" altLang="en-US" sz="2800"/>
              <a:t>涉及</a:t>
            </a:r>
            <a:r>
              <a:rPr lang="en-US" altLang="zh-CN" sz="2800"/>
              <a:t>E1</a:t>
            </a:r>
            <a:r>
              <a:rPr lang="zh-CN" altLang="en-US" sz="2800"/>
              <a:t>和</a:t>
            </a:r>
            <a:r>
              <a:rPr lang="en-US" altLang="zh-CN" sz="2800"/>
              <a:t>E2</a:t>
            </a:r>
            <a:r>
              <a:rPr lang="zh-CN" altLang="en-US" sz="2800"/>
              <a:t>两者的属性</a:t>
            </a:r>
            <a:endParaRPr lang="zh-CN" altLang="en-US" sz="2800"/>
          </a:p>
          <a:p>
            <a:pPr algn="just" eaLnBrk="1" hangingPunct="1">
              <a:lnSpc>
                <a:spcPct val="120000"/>
              </a:lnSpc>
              <a:buClrTx/>
              <a:buFontTx/>
              <a:buNone/>
            </a:pPr>
            <a:r>
              <a:rPr lang="zh-CN" altLang="en-US" sz="2800"/>
              <a:t>	  </a:t>
            </a:r>
            <a:r>
              <a:rPr lang="en-US" altLang="zh-CN" sz="2800"/>
              <a:t>б</a:t>
            </a:r>
            <a:r>
              <a:rPr lang="en-US" altLang="zh-CN" sz="2800" baseline="-25000"/>
              <a:t>F</a:t>
            </a:r>
            <a:r>
              <a:rPr lang="en-US" altLang="zh-CN" sz="2800"/>
              <a:t>(E1×E2)≡б </a:t>
            </a:r>
            <a:r>
              <a:rPr lang="en-US" altLang="zh-CN" sz="2800" baseline="-25000"/>
              <a:t>F2</a:t>
            </a:r>
            <a:r>
              <a:rPr lang="en-US" altLang="zh-CN" sz="2800"/>
              <a:t>(б</a:t>
            </a:r>
            <a:r>
              <a:rPr lang="en-US" altLang="zh-CN" sz="2800" baseline="-25000">
                <a:solidFill>
                  <a:schemeClr val="tx2"/>
                </a:solidFill>
              </a:rPr>
              <a:t>F1</a:t>
            </a:r>
            <a:r>
              <a:rPr lang="en-US" altLang="zh-CN" sz="2800"/>
              <a:t>(E1)×E2)</a:t>
            </a:r>
            <a:endParaRPr lang="en-US" altLang="zh-CN" sz="2800"/>
          </a:p>
          <a:p>
            <a:pPr lvl="4" algn="just" eaLnBrk="1" hangingPunct="1">
              <a:lnSpc>
                <a:spcPct val="120000"/>
              </a:lnSpc>
              <a:buClrTx/>
              <a:buFontTx/>
              <a:buNone/>
            </a:pPr>
            <a:r>
              <a:rPr lang="en-US" altLang="zh-CN" sz="1800"/>
              <a:t>      </a:t>
            </a:r>
            <a:endParaRPr lang="en-US" altLang="zh-CN" sz="1800"/>
          </a:p>
          <a:p>
            <a:pPr algn="just" eaLnBrk="1" hangingPunct="1">
              <a:lnSpc>
                <a:spcPct val="120000"/>
              </a:lnSpc>
              <a:buClrTx/>
              <a:buFontTx/>
              <a:buNone/>
            </a:pPr>
            <a:r>
              <a:rPr lang="en-US" altLang="zh-CN" sz="2800"/>
              <a:t>      </a:t>
            </a:r>
            <a:r>
              <a:rPr lang="zh-CN" altLang="en-US" sz="2800"/>
              <a:t>它使部分选择在笛卡尔积前先做</a:t>
            </a:r>
            <a:r>
              <a:rPr lang="zh-CN" altLang="en-US"/>
              <a:t> </a:t>
            </a:r>
            <a:endParaRPr lang="zh-CN" altLang="en-US"/>
          </a:p>
        </p:txBody>
      </p:sp>
      <p:sp>
        <p:nvSpPr>
          <p:cNvPr id="5" name="日期占位符 3"/>
          <p:cNvSpPr>
            <a:spLocks noGrp="1"/>
          </p:cNvSpPr>
          <p:nvPr>
            <p:ph type="dt" sz="quarter" idx="10"/>
          </p:nvPr>
        </p:nvSpPr>
        <p:spPr/>
        <p:txBody>
          <a:bodyPr/>
          <a:lstStyle/>
          <a:p>
            <a:pPr>
              <a:defRPr/>
            </a:pPr>
            <a:fld id="{E772A782-E5B2-41B8-8AE2-D66AE0AF03C8}" type="datetime1">
              <a:rPr lang="zh-CN" altLang="en-US"/>
            </a:fld>
            <a:endParaRPr lang="en-US" altLang="zh-CN"/>
          </a:p>
        </p:txBody>
      </p:sp>
      <p:sp>
        <p:nvSpPr>
          <p:cNvPr id="460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46086" name="Rectangle 4"/>
          <p:cNvSpPr>
            <a:spLocks noChangeArrowheads="1"/>
          </p:cNvSpPr>
          <p:nvPr/>
        </p:nvSpPr>
        <p:spPr bwMode="auto">
          <a:xfrm>
            <a:off x="5181600" y="541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p:cNvSpPr>
          <p:nvPr>
            <p:ph type="title"/>
          </p:nvPr>
        </p:nvSpPr>
        <p:spPr/>
        <p:txBody>
          <a:bodyPr/>
          <a:lstStyle/>
          <a:p>
            <a:pPr eaLnBrk="1" hangingPunct="1"/>
            <a:r>
              <a:rPr lang="zh-CN" altLang="en-US"/>
              <a:t>关系代数等价变换规则（续） </a:t>
            </a:r>
            <a:endParaRPr lang="zh-CN" altLang="en-US"/>
          </a:p>
        </p:txBody>
      </p:sp>
      <p:sp>
        <p:nvSpPr>
          <p:cNvPr id="47107" name="Rectangle 3"/>
          <p:cNvSpPr>
            <a:spLocks noGrp="1" noRot="1"/>
          </p:cNvSpPr>
          <p:nvPr>
            <p:ph idx="1"/>
          </p:nvPr>
        </p:nvSpPr>
        <p:spPr/>
        <p:txBody>
          <a:bodyPr/>
          <a:lstStyle/>
          <a:p>
            <a:pPr algn="just" eaLnBrk="1" hangingPunct="1">
              <a:buFont typeface="Wingdings" panose="05000000000000000000" pitchFamily="2" charset="2"/>
              <a:buNone/>
            </a:pPr>
            <a:r>
              <a:rPr lang="en-US" altLang="zh-CN"/>
              <a:t>7. </a:t>
            </a:r>
            <a:r>
              <a:rPr lang="zh-CN" altLang="en-US"/>
              <a:t>选择与并的交换</a:t>
            </a:r>
            <a:endParaRPr lang="zh-CN" altLang="en-US"/>
          </a:p>
          <a:p>
            <a:pPr algn="just" eaLnBrk="1" hangingPunct="1">
              <a:buFont typeface="Wingdings" panose="05000000000000000000" pitchFamily="2" charset="2"/>
              <a:buNone/>
            </a:pPr>
            <a:r>
              <a:rPr lang="zh-CN" altLang="en-US" sz="2800"/>
              <a:t>	假设：</a:t>
            </a:r>
            <a:r>
              <a:rPr lang="en-US" altLang="zh-CN" sz="2800"/>
              <a:t>E=E1∪E2</a:t>
            </a:r>
            <a:r>
              <a:rPr lang="zh-CN" altLang="en-US" sz="2800"/>
              <a:t>，</a:t>
            </a:r>
            <a:r>
              <a:rPr lang="en-US" altLang="zh-CN" sz="2800"/>
              <a:t>E1</a:t>
            </a:r>
            <a:r>
              <a:rPr lang="zh-CN" altLang="en-US" sz="2800"/>
              <a:t>，</a:t>
            </a:r>
            <a:r>
              <a:rPr lang="en-US" altLang="zh-CN" sz="2800"/>
              <a:t>E2</a:t>
            </a:r>
            <a:r>
              <a:rPr lang="zh-CN" altLang="en-US" sz="2800"/>
              <a:t>有相同的属性名</a:t>
            </a:r>
            <a:endParaRPr lang="zh-CN" altLang="en-US" sz="2800"/>
          </a:p>
          <a:p>
            <a:pPr algn="just" eaLnBrk="1" hangingPunct="1">
              <a:buFont typeface="Wingdings" panose="05000000000000000000" pitchFamily="2" charset="2"/>
              <a:buNone/>
            </a:pPr>
            <a:r>
              <a:rPr lang="zh-CN" altLang="en-US" sz="2800"/>
              <a:t>	</a:t>
            </a:r>
            <a:r>
              <a:rPr lang="en-US" altLang="zh-CN" sz="2800"/>
              <a:t>б</a:t>
            </a:r>
            <a:r>
              <a:rPr lang="en-US" altLang="zh-CN" sz="2800" baseline="-25000"/>
              <a:t>F</a:t>
            </a:r>
            <a:r>
              <a:rPr lang="en-US" altLang="zh-CN" sz="2800"/>
              <a:t>(E1∪E2)≡ б</a:t>
            </a:r>
            <a:r>
              <a:rPr lang="en-US" altLang="zh-CN" sz="2800" baseline="-25000"/>
              <a:t>F</a:t>
            </a:r>
            <a:r>
              <a:rPr lang="en-US" altLang="zh-CN" sz="2800"/>
              <a:t>(E1)∪ б</a:t>
            </a:r>
            <a:r>
              <a:rPr lang="en-US" altLang="zh-CN" sz="2800" baseline="-25000"/>
              <a:t>F</a:t>
            </a:r>
            <a:r>
              <a:rPr lang="en-US" altLang="zh-CN" sz="2800"/>
              <a:t>(E2)</a:t>
            </a:r>
            <a:endParaRPr lang="en-US" altLang="zh-CN" sz="2800"/>
          </a:p>
          <a:p>
            <a:pPr algn="just" eaLnBrk="1" hangingPunct="1">
              <a:buFont typeface="Wingdings" panose="05000000000000000000" pitchFamily="2" charset="2"/>
              <a:buNone/>
            </a:pPr>
            <a:r>
              <a:rPr lang="en-US" altLang="zh-CN" sz="2800">
                <a:latin typeface="Courier New" panose="02070309020205020404" pitchFamily="49" charset="0"/>
              </a:rPr>
              <a:t> </a:t>
            </a:r>
            <a:endParaRPr lang="en-US" altLang="zh-CN" sz="2800"/>
          </a:p>
          <a:p>
            <a:pPr algn="just" eaLnBrk="1" hangingPunct="1">
              <a:buFont typeface="Wingdings" panose="05000000000000000000" pitchFamily="2" charset="2"/>
              <a:buNone/>
            </a:pPr>
            <a:r>
              <a:rPr lang="en-US" altLang="zh-CN"/>
              <a:t>8. </a:t>
            </a:r>
            <a:r>
              <a:rPr lang="zh-CN" altLang="en-US"/>
              <a:t>选择与差运算的交换</a:t>
            </a:r>
            <a:endParaRPr lang="zh-CN" altLang="en-US"/>
          </a:p>
          <a:p>
            <a:pPr algn="just" eaLnBrk="1" hangingPunct="1">
              <a:buFont typeface="Wingdings" panose="05000000000000000000" pitchFamily="2" charset="2"/>
              <a:buNone/>
            </a:pPr>
            <a:r>
              <a:rPr lang="zh-CN" altLang="en-US" sz="2800"/>
              <a:t>	假设：</a:t>
            </a:r>
            <a:r>
              <a:rPr lang="en-US" altLang="zh-CN" sz="2800"/>
              <a:t>E1</a:t>
            </a:r>
            <a:r>
              <a:rPr lang="zh-CN" altLang="en-US" sz="2800"/>
              <a:t>与</a:t>
            </a:r>
            <a:r>
              <a:rPr lang="en-US" altLang="zh-CN" sz="2800"/>
              <a:t>E2</a:t>
            </a:r>
            <a:r>
              <a:rPr lang="zh-CN" altLang="en-US" sz="2800"/>
              <a:t>有相同的属性名</a:t>
            </a:r>
            <a:endParaRPr lang="zh-CN" altLang="en-US" sz="2800"/>
          </a:p>
          <a:p>
            <a:pPr algn="just" eaLnBrk="1" hangingPunct="1">
              <a:buFont typeface="Wingdings" panose="05000000000000000000" pitchFamily="2" charset="2"/>
              <a:buNone/>
            </a:pPr>
            <a:r>
              <a:rPr lang="zh-CN" altLang="en-US" sz="2800"/>
              <a:t>	</a:t>
            </a:r>
            <a:r>
              <a:rPr lang="en-US" altLang="zh-CN" sz="2800"/>
              <a:t>б</a:t>
            </a:r>
            <a:r>
              <a:rPr lang="en-US" altLang="zh-CN" sz="2800" baseline="-25000"/>
              <a:t>F</a:t>
            </a:r>
            <a:r>
              <a:rPr lang="en-US" altLang="zh-CN" sz="2800"/>
              <a:t>(E1-E2)≡ б</a:t>
            </a:r>
            <a:r>
              <a:rPr lang="en-US" altLang="zh-CN" sz="2800" baseline="-25000"/>
              <a:t>F</a:t>
            </a:r>
            <a:r>
              <a:rPr lang="en-US" altLang="zh-CN" sz="2800"/>
              <a:t>(E1) - б</a:t>
            </a:r>
            <a:r>
              <a:rPr lang="en-US" altLang="zh-CN" sz="2800" baseline="-25000"/>
              <a:t>F</a:t>
            </a:r>
            <a:r>
              <a:rPr lang="en-US" altLang="zh-CN" sz="2800"/>
              <a:t>(E2) </a:t>
            </a:r>
            <a:endParaRPr lang="en-US" altLang="zh-CN" sz="2800"/>
          </a:p>
        </p:txBody>
      </p:sp>
      <p:sp>
        <p:nvSpPr>
          <p:cNvPr id="5" name="日期占位符 3"/>
          <p:cNvSpPr>
            <a:spLocks noGrp="1"/>
          </p:cNvSpPr>
          <p:nvPr>
            <p:ph type="dt" sz="quarter" idx="10"/>
          </p:nvPr>
        </p:nvSpPr>
        <p:spPr/>
        <p:txBody>
          <a:bodyPr/>
          <a:lstStyle/>
          <a:p>
            <a:pPr>
              <a:defRPr/>
            </a:pPr>
            <a:fld id="{234C9D41-B770-4D22-82DD-4C11947ABFE8}" type="datetime1">
              <a:rPr lang="zh-CN" altLang="en-US"/>
            </a:fld>
            <a:endParaRPr lang="en-US" altLang="zh-CN"/>
          </a:p>
        </p:txBody>
      </p:sp>
      <p:sp>
        <p:nvSpPr>
          <p:cNvPr id="471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47110" name="Rectangle 4"/>
          <p:cNvSpPr>
            <a:spLocks noChangeArrowheads="1"/>
          </p:cNvSpPr>
          <p:nvPr/>
        </p:nvSpPr>
        <p:spPr bwMode="auto">
          <a:xfrm>
            <a:off x="5181600" y="541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p:cNvSpPr>
          <p:nvPr>
            <p:ph type="title"/>
          </p:nvPr>
        </p:nvSpPr>
        <p:spPr/>
        <p:txBody>
          <a:bodyPr/>
          <a:lstStyle/>
          <a:p>
            <a:pPr eaLnBrk="1" hangingPunct="1"/>
            <a:r>
              <a:rPr lang="zh-CN" altLang="en-US"/>
              <a:t>关系代数等价变换规则（续） </a:t>
            </a:r>
            <a:endParaRPr lang="zh-CN" altLang="en-US"/>
          </a:p>
        </p:txBody>
      </p:sp>
      <p:sp>
        <p:nvSpPr>
          <p:cNvPr id="48131" name="Rectangle 3"/>
          <p:cNvSpPr>
            <a:spLocks noGrp="1" noRot="1"/>
          </p:cNvSpPr>
          <p:nvPr>
            <p:ph idx="1"/>
          </p:nvPr>
        </p:nvSpPr>
        <p:spPr/>
        <p:txBody>
          <a:bodyPr/>
          <a:lstStyle/>
          <a:p>
            <a:pPr algn="just" eaLnBrk="1" hangingPunct="1">
              <a:lnSpc>
                <a:spcPct val="150000"/>
              </a:lnSpc>
              <a:buFont typeface="Wingdings" panose="05000000000000000000" pitchFamily="2" charset="2"/>
              <a:buNone/>
            </a:pPr>
            <a:r>
              <a:rPr lang="en-US" altLang="zh-CN" sz="2400"/>
              <a:t>9. </a:t>
            </a:r>
            <a:r>
              <a:rPr lang="zh-CN" altLang="en-US" sz="2400"/>
              <a:t>投影与笛卡尔积的交换</a:t>
            </a:r>
            <a:endParaRPr lang="zh-CN" altLang="en-US" sz="2400"/>
          </a:p>
          <a:p>
            <a:pPr algn="just" eaLnBrk="1" hangingPunct="1">
              <a:lnSpc>
                <a:spcPct val="150000"/>
              </a:lnSpc>
              <a:buFont typeface="Wingdings" panose="05000000000000000000" pitchFamily="2" charset="2"/>
              <a:buNone/>
            </a:pPr>
            <a:r>
              <a:rPr lang="zh-CN" altLang="en-US" sz="2400"/>
              <a:t>	假设：</a:t>
            </a:r>
            <a:r>
              <a:rPr lang="en-US" altLang="zh-CN" sz="2400"/>
              <a:t>E1</a:t>
            </a:r>
            <a:r>
              <a:rPr lang="zh-CN" altLang="en-US" sz="2400"/>
              <a:t>和</a:t>
            </a:r>
            <a:r>
              <a:rPr lang="en-US" altLang="zh-CN" sz="2400"/>
              <a:t>E2</a:t>
            </a:r>
            <a:r>
              <a:rPr lang="zh-CN" altLang="en-US" sz="2400"/>
              <a:t>是两个关系表达式，</a:t>
            </a:r>
            <a:endParaRPr lang="zh-CN" altLang="en-US" sz="2400"/>
          </a:p>
          <a:p>
            <a:pPr algn="just" eaLnBrk="1" hangingPunct="1">
              <a:lnSpc>
                <a:spcPct val="150000"/>
              </a:lnSpc>
              <a:buFont typeface="Wingdings" panose="05000000000000000000" pitchFamily="2" charset="2"/>
              <a:buNone/>
            </a:pPr>
            <a:r>
              <a:rPr lang="zh-CN" altLang="en-US" sz="2400"/>
              <a:t>               </a:t>
            </a:r>
            <a:r>
              <a:rPr lang="en-US" altLang="zh-CN" sz="2400">
                <a:solidFill>
                  <a:schemeClr val="tx2"/>
                </a:solidFill>
              </a:rPr>
              <a:t>A1</a:t>
            </a:r>
            <a:r>
              <a:rPr lang="zh-CN" altLang="en-US" sz="2400">
                <a:solidFill>
                  <a:schemeClr val="tx2"/>
                </a:solidFill>
              </a:rPr>
              <a:t>，</a:t>
            </a:r>
            <a:r>
              <a:rPr lang="en-US" altLang="zh-CN" sz="2400">
                <a:solidFill>
                  <a:schemeClr val="tx2"/>
                </a:solidFill>
                <a:latin typeface="Courier New" panose="02070309020205020404" pitchFamily="49" charset="0"/>
              </a:rPr>
              <a:t>…</a:t>
            </a:r>
            <a:r>
              <a:rPr lang="zh-CN" altLang="en-US" sz="2400">
                <a:solidFill>
                  <a:schemeClr val="tx2"/>
                </a:solidFill>
              </a:rPr>
              <a:t>，</a:t>
            </a:r>
            <a:r>
              <a:rPr lang="en-US" altLang="zh-CN" sz="2400">
                <a:solidFill>
                  <a:schemeClr val="tx2"/>
                </a:solidFill>
              </a:rPr>
              <a:t>An</a:t>
            </a:r>
            <a:r>
              <a:rPr lang="zh-CN" altLang="en-US" sz="2400">
                <a:solidFill>
                  <a:schemeClr val="tx2"/>
                </a:solidFill>
              </a:rPr>
              <a:t>是</a:t>
            </a:r>
            <a:r>
              <a:rPr lang="en-US" altLang="zh-CN" sz="2400">
                <a:solidFill>
                  <a:schemeClr val="tx2"/>
                </a:solidFill>
              </a:rPr>
              <a:t>E1</a:t>
            </a:r>
            <a:r>
              <a:rPr lang="zh-CN" altLang="en-US" sz="2400"/>
              <a:t>的属性，</a:t>
            </a:r>
            <a:endParaRPr lang="zh-CN" altLang="en-US" sz="2400"/>
          </a:p>
          <a:p>
            <a:pPr algn="just" eaLnBrk="1" hangingPunct="1">
              <a:lnSpc>
                <a:spcPct val="150000"/>
              </a:lnSpc>
              <a:buFont typeface="Wingdings" panose="05000000000000000000" pitchFamily="2" charset="2"/>
              <a:buNone/>
            </a:pPr>
            <a:r>
              <a:rPr lang="zh-CN" altLang="en-US" sz="2400"/>
              <a:t>               </a:t>
            </a:r>
            <a:r>
              <a:rPr lang="en-US" altLang="zh-CN" sz="2400">
                <a:solidFill>
                  <a:schemeClr val="tx2"/>
                </a:solidFill>
              </a:rPr>
              <a:t>B1</a:t>
            </a:r>
            <a:r>
              <a:rPr lang="zh-CN" altLang="en-US" sz="2400">
                <a:solidFill>
                  <a:schemeClr val="tx2"/>
                </a:solidFill>
              </a:rPr>
              <a:t>，</a:t>
            </a:r>
            <a:r>
              <a:rPr lang="en-US" altLang="zh-CN" sz="2400">
                <a:solidFill>
                  <a:schemeClr val="tx2"/>
                </a:solidFill>
                <a:latin typeface="Courier New" panose="02070309020205020404" pitchFamily="49" charset="0"/>
              </a:rPr>
              <a:t>…</a:t>
            </a:r>
            <a:r>
              <a:rPr lang="zh-CN" altLang="en-US" sz="2400">
                <a:solidFill>
                  <a:schemeClr val="tx2"/>
                </a:solidFill>
              </a:rPr>
              <a:t>，</a:t>
            </a:r>
            <a:r>
              <a:rPr lang="en-US" altLang="zh-CN" sz="2400">
                <a:solidFill>
                  <a:schemeClr val="tx2"/>
                </a:solidFill>
              </a:rPr>
              <a:t>Bm</a:t>
            </a:r>
            <a:r>
              <a:rPr lang="zh-CN" altLang="en-US" sz="2400">
                <a:solidFill>
                  <a:schemeClr val="tx2"/>
                </a:solidFill>
              </a:rPr>
              <a:t>是</a:t>
            </a:r>
            <a:r>
              <a:rPr lang="en-US" altLang="zh-CN" sz="2400">
                <a:solidFill>
                  <a:schemeClr val="tx2"/>
                </a:solidFill>
              </a:rPr>
              <a:t>E2</a:t>
            </a:r>
            <a:r>
              <a:rPr lang="zh-CN" altLang="en-US" sz="2400"/>
              <a:t>的属性</a:t>
            </a:r>
            <a:endParaRPr lang="zh-CN" altLang="en-US" sz="2400"/>
          </a:p>
          <a:p>
            <a:pPr lvl="2" algn="just" eaLnBrk="1" hangingPunct="1">
              <a:lnSpc>
                <a:spcPct val="90000"/>
              </a:lnSpc>
              <a:buFont typeface="Wingdings 2" panose="05020102010507070707" pitchFamily="18" charset="2"/>
              <a:buNone/>
            </a:pPr>
            <a:endParaRPr lang="zh-CN" altLang="en-US"/>
          </a:p>
          <a:p>
            <a:pPr algn="just" eaLnBrk="1" hangingPunct="1">
              <a:lnSpc>
                <a:spcPct val="90000"/>
              </a:lnSpc>
              <a:buFont typeface="Wingdings" panose="05000000000000000000" pitchFamily="2" charset="2"/>
              <a:buNone/>
            </a:pPr>
            <a:r>
              <a:rPr lang="zh-CN" altLang="en-US" sz="2400"/>
              <a:t>    </a:t>
            </a:r>
            <a:r>
              <a:rPr lang="en-US" altLang="zh-CN" sz="2400"/>
              <a:t>π </a:t>
            </a:r>
            <a:r>
              <a:rPr lang="en-US" altLang="zh-CN" sz="2400" baseline="-25000"/>
              <a:t>A1,A2, </a:t>
            </a:r>
            <a:r>
              <a:rPr lang="en-US" altLang="zh-CN" sz="2400">
                <a:latin typeface="Courier New" panose="02070309020205020404" pitchFamily="49" charset="0"/>
              </a:rPr>
              <a:t>…</a:t>
            </a:r>
            <a:r>
              <a:rPr lang="en-US" altLang="zh-CN" sz="2400" baseline="-25000"/>
              <a:t>,An,B1,B2, </a:t>
            </a:r>
            <a:r>
              <a:rPr lang="en-US" altLang="zh-CN" sz="2400">
                <a:latin typeface="Courier New" panose="02070309020205020404" pitchFamily="49" charset="0"/>
              </a:rPr>
              <a:t>…</a:t>
            </a:r>
            <a:r>
              <a:rPr lang="en-US" altLang="zh-CN" sz="2400" baseline="-25000"/>
              <a:t>,Bm</a:t>
            </a:r>
            <a:r>
              <a:rPr lang="en-US" altLang="zh-CN" sz="2400"/>
              <a:t> </a:t>
            </a:r>
            <a:r>
              <a:rPr lang="zh-CN" altLang="en-US" sz="2400"/>
              <a:t>（</a:t>
            </a:r>
            <a:r>
              <a:rPr lang="en-US" altLang="zh-CN" sz="2400"/>
              <a:t>E1×E2)≡</a:t>
            </a:r>
            <a:endParaRPr lang="en-US" altLang="zh-CN" sz="2400"/>
          </a:p>
          <a:p>
            <a:pPr algn="just" eaLnBrk="1" hangingPunct="1">
              <a:lnSpc>
                <a:spcPct val="90000"/>
              </a:lnSpc>
              <a:buFont typeface="Wingdings" panose="05000000000000000000" pitchFamily="2" charset="2"/>
              <a:buNone/>
            </a:pPr>
            <a:r>
              <a:rPr lang="en-US" altLang="zh-CN" sz="2400"/>
              <a:t>	π </a:t>
            </a:r>
            <a:r>
              <a:rPr lang="en-US" altLang="zh-CN" sz="2400" baseline="-25000"/>
              <a:t>A1,A2, </a:t>
            </a:r>
            <a:r>
              <a:rPr lang="en-US" altLang="zh-CN" sz="2400">
                <a:latin typeface="Courier New" panose="02070309020205020404" pitchFamily="49" charset="0"/>
              </a:rPr>
              <a:t>…</a:t>
            </a:r>
            <a:r>
              <a:rPr lang="en-US" altLang="zh-CN" sz="2400" baseline="-25000"/>
              <a:t>,An</a:t>
            </a:r>
            <a:r>
              <a:rPr lang="zh-CN" altLang="en-US" sz="2400"/>
              <a:t>（</a:t>
            </a:r>
            <a:r>
              <a:rPr lang="en-US" altLang="zh-CN" sz="2400"/>
              <a:t>E1)× π </a:t>
            </a:r>
            <a:r>
              <a:rPr lang="en-US" altLang="zh-CN" sz="2400" baseline="-25000"/>
              <a:t>B1,B2, </a:t>
            </a:r>
            <a:r>
              <a:rPr lang="en-US" altLang="zh-CN" sz="2400">
                <a:latin typeface="Courier New" panose="02070309020205020404" pitchFamily="49" charset="0"/>
              </a:rPr>
              <a:t>…</a:t>
            </a:r>
            <a:r>
              <a:rPr lang="en-US" altLang="zh-CN" sz="2400" baseline="-25000"/>
              <a:t>,Bm</a:t>
            </a:r>
            <a:r>
              <a:rPr lang="en-US" altLang="zh-CN" sz="2400"/>
              <a:t>(E2)</a:t>
            </a:r>
            <a:endParaRPr lang="en-US" altLang="zh-CN"/>
          </a:p>
        </p:txBody>
      </p:sp>
      <p:sp>
        <p:nvSpPr>
          <p:cNvPr id="5" name="日期占位符 3"/>
          <p:cNvSpPr>
            <a:spLocks noGrp="1"/>
          </p:cNvSpPr>
          <p:nvPr>
            <p:ph type="dt" sz="quarter" idx="10"/>
          </p:nvPr>
        </p:nvSpPr>
        <p:spPr/>
        <p:txBody>
          <a:bodyPr/>
          <a:lstStyle/>
          <a:p>
            <a:pPr>
              <a:defRPr/>
            </a:pPr>
            <a:fld id="{079FF163-8E55-48BD-A07B-FE8AC2080049}" type="datetime1">
              <a:rPr lang="zh-CN" altLang="en-US"/>
            </a:fld>
            <a:endParaRPr lang="en-US" altLang="zh-CN"/>
          </a:p>
        </p:txBody>
      </p:sp>
      <p:sp>
        <p:nvSpPr>
          <p:cNvPr id="481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48134" name="Rectangle 4"/>
          <p:cNvSpPr>
            <a:spLocks noChangeArrowheads="1"/>
          </p:cNvSpPr>
          <p:nvPr/>
        </p:nvSpPr>
        <p:spPr bwMode="auto">
          <a:xfrm>
            <a:off x="5181600" y="541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p:cNvSpPr>
          <p:nvPr>
            <p:ph type="title"/>
          </p:nvPr>
        </p:nvSpPr>
        <p:spPr/>
        <p:txBody>
          <a:bodyPr/>
          <a:lstStyle/>
          <a:p>
            <a:pPr eaLnBrk="1" hangingPunct="1"/>
            <a:r>
              <a:rPr lang="zh-CN" altLang="en-US"/>
              <a:t>关系代数等价变换规则（续） </a:t>
            </a:r>
            <a:endParaRPr lang="zh-CN" altLang="en-US"/>
          </a:p>
        </p:txBody>
      </p:sp>
      <p:sp>
        <p:nvSpPr>
          <p:cNvPr id="49155" name="Rectangle 3"/>
          <p:cNvSpPr>
            <a:spLocks noGrp="1" noRot="1"/>
          </p:cNvSpPr>
          <p:nvPr>
            <p:ph idx="1"/>
          </p:nvPr>
        </p:nvSpPr>
        <p:spPr/>
        <p:txBody>
          <a:bodyPr/>
          <a:lstStyle/>
          <a:p>
            <a:pPr algn="just" eaLnBrk="1" hangingPunct="1">
              <a:lnSpc>
                <a:spcPct val="170000"/>
              </a:lnSpc>
              <a:buFont typeface="Wingdings" panose="05000000000000000000" pitchFamily="2" charset="2"/>
              <a:buNone/>
            </a:pPr>
            <a:r>
              <a:rPr lang="en-US" altLang="zh-CN"/>
              <a:t>l0. </a:t>
            </a:r>
            <a:r>
              <a:rPr lang="zh-CN" altLang="en-US"/>
              <a:t>投影与并的交换</a:t>
            </a:r>
            <a:endParaRPr lang="zh-CN" altLang="en-US"/>
          </a:p>
          <a:p>
            <a:pPr algn="just" eaLnBrk="1" hangingPunct="1">
              <a:lnSpc>
                <a:spcPct val="140000"/>
              </a:lnSpc>
              <a:buFont typeface="Wingdings" panose="05000000000000000000" pitchFamily="2" charset="2"/>
              <a:buNone/>
            </a:pPr>
            <a:r>
              <a:rPr lang="zh-CN" altLang="en-US" sz="2800"/>
              <a:t>	</a:t>
            </a:r>
            <a:r>
              <a:rPr lang="zh-CN" altLang="en-US" sz="2400"/>
              <a:t>假设：</a:t>
            </a:r>
            <a:r>
              <a:rPr lang="en-US" altLang="zh-CN" sz="2400"/>
              <a:t>E1</a:t>
            </a:r>
            <a:r>
              <a:rPr lang="zh-CN" altLang="en-US" sz="2400"/>
              <a:t>和</a:t>
            </a:r>
            <a:r>
              <a:rPr lang="en-US" altLang="zh-CN" sz="2400"/>
              <a:t>E2 </a:t>
            </a:r>
            <a:r>
              <a:rPr lang="zh-CN" altLang="en-US" sz="2400"/>
              <a:t>有相同的属性名</a:t>
            </a:r>
            <a:endParaRPr lang="zh-CN" altLang="en-US" sz="2800"/>
          </a:p>
          <a:p>
            <a:pPr algn="just" eaLnBrk="1" hangingPunct="1">
              <a:lnSpc>
                <a:spcPct val="140000"/>
              </a:lnSpc>
              <a:buFont typeface="Wingdings" panose="05000000000000000000" pitchFamily="2" charset="2"/>
              <a:buNone/>
            </a:pPr>
            <a:r>
              <a:rPr lang="zh-CN" altLang="en-US" sz="2800"/>
              <a:t> 	     </a:t>
            </a:r>
            <a:r>
              <a:rPr lang="en-US" altLang="zh-CN" sz="2800"/>
              <a:t>π </a:t>
            </a:r>
            <a:r>
              <a:rPr lang="en-US" altLang="zh-CN" sz="2800" baseline="-25000"/>
              <a:t>A1,A2, </a:t>
            </a:r>
            <a:r>
              <a:rPr lang="en-US" altLang="zh-CN" sz="2800">
                <a:latin typeface="Courier New" panose="02070309020205020404" pitchFamily="49" charset="0"/>
              </a:rPr>
              <a:t>…</a:t>
            </a:r>
            <a:r>
              <a:rPr lang="en-US" altLang="zh-CN" sz="2800" baseline="-25000"/>
              <a:t>,An</a:t>
            </a:r>
            <a:r>
              <a:rPr lang="en-US" altLang="zh-CN" sz="2800"/>
              <a:t>(E1∪E2)≡</a:t>
            </a:r>
            <a:endParaRPr lang="en-US" altLang="zh-CN" sz="2800"/>
          </a:p>
          <a:p>
            <a:pPr algn="just" eaLnBrk="1" hangingPunct="1">
              <a:lnSpc>
                <a:spcPct val="140000"/>
              </a:lnSpc>
              <a:buFont typeface="Wingdings" panose="05000000000000000000" pitchFamily="2" charset="2"/>
              <a:buNone/>
            </a:pPr>
            <a:r>
              <a:rPr lang="en-US" altLang="zh-CN" sz="2800"/>
              <a:t>	    π </a:t>
            </a:r>
            <a:r>
              <a:rPr lang="en-US" altLang="zh-CN" sz="2800" baseline="-25000"/>
              <a:t>A1,A2, </a:t>
            </a:r>
            <a:r>
              <a:rPr lang="en-US" altLang="zh-CN" sz="2800">
                <a:latin typeface="Courier New" panose="02070309020205020404" pitchFamily="49" charset="0"/>
              </a:rPr>
              <a:t>…</a:t>
            </a:r>
            <a:r>
              <a:rPr lang="en-US" altLang="zh-CN" sz="2800" baseline="-25000"/>
              <a:t>,An</a:t>
            </a:r>
            <a:r>
              <a:rPr lang="en-US" altLang="zh-CN" sz="2800"/>
              <a:t>(E1)∪ π </a:t>
            </a:r>
            <a:r>
              <a:rPr lang="en-US" altLang="zh-CN" sz="2800" baseline="-25000"/>
              <a:t>A1,A2, </a:t>
            </a:r>
            <a:r>
              <a:rPr lang="en-US" altLang="zh-CN" sz="2800">
                <a:latin typeface="Courier New" panose="02070309020205020404" pitchFamily="49" charset="0"/>
              </a:rPr>
              <a:t>…</a:t>
            </a:r>
            <a:r>
              <a:rPr lang="en-US" altLang="zh-CN" sz="2800" baseline="-25000"/>
              <a:t>,An</a:t>
            </a:r>
            <a:r>
              <a:rPr lang="en-US" altLang="zh-CN" sz="2800"/>
              <a:t>(E2) </a:t>
            </a:r>
            <a:endParaRPr lang="en-US" altLang="zh-CN" sz="2800"/>
          </a:p>
        </p:txBody>
      </p:sp>
      <p:sp>
        <p:nvSpPr>
          <p:cNvPr id="5" name="日期占位符 3"/>
          <p:cNvSpPr>
            <a:spLocks noGrp="1"/>
          </p:cNvSpPr>
          <p:nvPr>
            <p:ph type="dt" sz="quarter" idx="10"/>
          </p:nvPr>
        </p:nvSpPr>
        <p:spPr/>
        <p:txBody>
          <a:bodyPr/>
          <a:lstStyle/>
          <a:p>
            <a:pPr>
              <a:defRPr/>
            </a:pPr>
            <a:fld id="{64978BBD-B1C9-4487-9B0D-DF8818353383}" type="datetime1">
              <a:rPr lang="zh-CN" altLang="en-US"/>
            </a:fld>
            <a:endParaRPr lang="en-US" altLang="zh-CN"/>
          </a:p>
        </p:txBody>
      </p:sp>
      <p:sp>
        <p:nvSpPr>
          <p:cNvPr id="491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49158" name="Rectangle 4"/>
          <p:cNvSpPr>
            <a:spLocks noChangeArrowheads="1"/>
          </p:cNvSpPr>
          <p:nvPr/>
        </p:nvSpPr>
        <p:spPr bwMode="auto">
          <a:xfrm>
            <a:off x="5181600" y="541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p:cNvSpPr>
          <p:nvPr>
            <p:ph type="title"/>
          </p:nvPr>
        </p:nvSpPr>
        <p:spPr/>
        <p:txBody>
          <a:bodyPr/>
          <a:lstStyle/>
          <a:p>
            <a:pPr eaLnBrk="1" hangingPunct="1"/>
            <a:r>
              <a:rPr lang="zh-CN" altLang="en-US"/>
              <a:t>小结</a:t>
            </a:r>
            <a:endParaRPr lang="zh-CN" altLang="en-US"/>
          </a:p>
        </p:txBody>
      </p:sp>
      <p:sp>
        <p:nvSpPr>
          <p:cNvPr id="50179" name="Rectangle 3"/>
          <p:cNvSpPr>
            <a:spLocks noGrp="1" noRot="1"/>
          </p:cNvSpPr>
          <p:nvPr>
            <p:ph idx="1"/>
          </p:nvPr>
        </p:nvSpPr>
        <p:spPr/>
        <p:txBody>
          <a:bodyPr/>
          <a:lstStyle/>
          <a:p>
            <a:pPr algn="just" eaLnBrk="1" hangingPunct="1">
              <a:lnSpc>
                <a:spcPct val="130000"/>
              </a:lnSpc>
              <a:buFont typeface="Wingdings" panose="05000000000000000000" pitchFamily="2" charset="2"/>
              <a:buNone/>
            </a:pPr>
            <a:r>
              <a:rPr lang="en-US" altLang="zh-CN"/>
              <a:t>1-2:   </a:t>
            </a:r>
            <a:r>
              <a:rPr lang="zh-CN" altLang="en-US">
                <a:solidFill>
                  <a:schemeClr val="tx2"/>
                </a:solidFill>
              </a:rPr>
              <a:t>连接、笛卡尔积</a:t>
            </a:r>
            <a:r>
              <a:rPr lang="zh-CN" altLang="en-US"/>
              <a:t>的交换律、结合律</a:t>
            </a:r>
            <a:endParaRPr lang="zh-CN" altLang="en-US"/>
          </a:p>
          <a:p>
            <a:pPr algn="just" eaLnBrk="1" hangingPunct="1">
              <a:lnSpc>
                <a:spcPct val="130000"/>
              </a:lnSpc>
              <a:buFont typeface="Wingdings" panose="05000000000000000000" pitchFamily="2" charset="2"/>
              <a:buNone/>
            </a:pPr>
            <a:r>
              <a:rPr lang="en-US" altLang="zh-CN"/>
              <a:t>3</a:t>
            </a:r>
            <a:r>
              <a:rPr lang="zh-CN" altLang="en-US"/>
              <a:t>：    合并或分解</a:t>
            </a:r>
            <a:r>
              <a:rPr lang="zh-CN" altLang="en-US">
                <a:solidFill>
                  <a:schemeClr val="tx2"/>
                </a:solidFill>
              </a:rPr>
              <a:t>投影</a:t>
            </a:r>
            <a:r>
              <a:rPr lang="zh-CN" altLang="en-US"/>
              <a:t>运算</a:t>
            </a:r>
            <a:endParaRPr lang="zh-CN" altLang="en-US"/>
          </a:p>
          <a:p>
            <a:pPr algn="just" eaLnBrk="1" hangingPunct="1">
              <a:lnSpc>
                <a:spcPct val="130000"/>
              </a:lnSpc>
              <a:buFont typeface="Wingdings" panose="05000000000000000000" pitchFamily="2" charset="2"/>
              <a:buNone/>
            </a:pPr>
            <a:r>
              <a:rPr lang="en-US" altLang="zh-CN"/>
              <a:t>4</a:t>
            </a:r>
            <a:r>
              <a:rPr lang="zh-CN" altLang="en-US"/>
              <a:t>：    合并或分解</a:t>
            </a:r>
            <a:r>
              <a:rPr lang="zh-CN" altLang="en-US">
                <a:solidFill>
                  <a:schemeClr val="tx2"/>
                </a:solidFill>
              </a:rPr>
              <a:t>选择</a:t>
            </a:r>
            <a:r>
              <a:rPr lang="zh-CN" altLang="en-US"/>
              <a:t>运算</a:t>
            </a:r>
            <a:endParaRPr lang="zh-CN" altLang="en-US"/>
          </a:p>
          <a:p>
            <a:pPr algn="just" eaLnBrk="1" hangingPunct="1">
              <a:lnSpc>
                <a:spcPct val="130000"/>
              </a:lnSpc>
              <a:buFont typeface="Wingdings" panose="05000000000000000000" pitchFamily="2" charset="2"/>
              <a:buNone/>
            </a:pPr>
            <a:r>
              <a:rPr lang="en-US" altLang="zh-CN"/>
              <a:t>5-8</a:t>
            </a:r>
            <a:r>
              <a:rPr lang="zh-CN" altLang="en-US"/>
              <a:t>： 选择运算与其他运算交换</a:t>
            </a:r>
            <a:endParaRPr lang="zh-CN" altLang="en-US"/>
          </a:p>
          <a:p>
            <a:pPr eaLnBrk="1" hangingPunct="1">
              <a:lnSpc>
                <a:spcPct val="130000"/>
              </a:lnSpc>
              <a:buFont typeface="Wingdings" panose="05000000000000000000" pitchFamily="2" charset="2"/>
              <a:buNone/>
            </a:pPr>
            <a:r>
              <a:rPr lang="en-US" altLang="zh-CN"/>
              <a:t>5</a:t>
            </a:r>
            <a:r>
              <a:rPr lang="zh-CN" altLang="en-US"/>
              <a:t>，</a:t>
            </a:r>
            <a:r>
              <a:rPr lang="en-US" altLang="zh-CN"/>
              <a:t>9</a:t>
            </a:r>
            <a:r>
              <a:rPr lang="zh-CN" altLang="en-US"/>
              <a:t>，</a:t>
            </a:r>
            <a:r>
              <a:rPr lang="en-US" altLang="zh-CN"/>
              <a:t>10</a:t>
            </a:r>
            <a:r>
              <a:rPr lang="zh-CN" altLang="en-US"/>
              <a:t>： 投影运算与其他运算交换 </a:t>
            </a:r>
            <a:endParaRPr lang="zh-CN" altLang="en-US"/>
          </a:p>
        </p:txBody>
      </p:sp>
      <p:sp>
        <p:nvSpPr>
          <p:cNvPr id="4" name="日期占位符 3"/>
          <p:cNvSpPr>
            <a:spLocks noGrp="1"/>
          </p:cNvSpPr>
          <p:nvPr>
            <p:ph type="dt" sz="quarter" idx="10"/>
          </p:nvPr>
        </p:nvSpPr>
        <p:spPr/>
        <p:txBody>
          <a:bodyPr/>
          <a:lstStyle/>
          <a:p>
            <a:pPr>
              <a:defRPr/>
            </a:pPr>
            <a:fld id="{0226A5F3-DF10-425D-BEE2-4E1FD809D2C6}" type="datetime1">
              <a:rPr lang="zh-CN" altLang="en-US"/>
            </a:fld>
            <a:endParaRPr lang="en-US" altLang="zh-CN"/>
          </a:p>
        </p:txBody>
      </p:sp>
      <p:sp>
        <p:nvSpPr>
          <p:cNvPr id="501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p:cNvSpPr>
          <p:nvPr>
            <p:ph type="title"/>
          </p:nvPr>
        </p:nvSpPr>
        <p:spPr/>
        <p:txBody>
          <a:bodyPr/>
          <a:lstStyle/>
          <a:p>
            <a:pPr eaLnBrk="1" hangingPunct="1"/>
            <a:r>
              <a:rPr lang="zh-CN" altLang="en-US"/>
              <a:t>小结（续）</a:t>
            </a:r>
            <a:endParaRPr lang="zh-CN" altLang="en-US"/>
          </a:p>
        </p:txBody>
      </p:sp>
      <p:sp>
        <p:nvSpPr>
          <p:cNvPr id="131075" name="Rectangle 3"/>
          <p:cNvSpPr>
            <a:spLocks noGrp="1" noRot="1"/>
          </p:cNvSpPr>
          <p:nvPr>
            <p:ph idx="1"/>
          </p:nvPr>
        </p:nvSpPr>
        <p:spPr>
          <a:xfrm>
            <a:off x="762000" y="1981200"/>
            <a:ext cx="7772400" cy="4114800"/>
          </a:xfrm>
        </p:spPr>
        <p:txBody>
          <a:bodyPr/>
          <a:lstStyle/>
          <a:p>
            <a:pPr algn="just" eaLnBrk="1" hangingPunct="1"/>
            <a:r>
              <a:rPr lang="zh-CN" altLang="en-US"/>
              <a:t>应用程序</a:t>
            </a:r>
            <a:endParaRPr lang="zh-CN" altLang="en-US"/>
          </a:p>
          <a:p>
            <a:pPr lvl="1" algn="just" eaLnBrk="1" hangingPunct="1">
              <a:lnSpc>
                <a:spcPct val="150000"/>
              </a:lnSpc>
            </a:pPr>
            <a:r>
              <a:rPr lang="zh-CN" altLang="en-US"/>
              <a:t>在外模式描述的数据结构上编制的，它依赖于特定的外模式，与数据库的模式和存储结构独立。</a:t>
            </a:r>
            <a:endParaRPr lang="zh-CN" altLang="en-US"/>
          </a:p>
          <a:p>
            <a:pPr lvl="1" algn="just" eaLnBrk="1" hangingPunct="1">
              <a:lnSpc>
                <a:spcPct val="150000"/>
              </a:lnSpc>
            </a:pPr>
            <a:r>
              <a:rPr lang="zh-CN" altLang="en-US"/>
              <a:t>不同的应用程序有时可以共用同一个外模式。</a:t>
            </a:r>
            <a:endParaRPr lang="zh-CN" altLang="en-US"/>
          </a:p>
        </p:txBody>
      </p:sp>
      <p:sp>
        <p:nvSpPr>
          <p:cNvPr id="13107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F3B36919-785B-400A-99DB-A0D26D24CF80}"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p:cNvSpPr>
          <p:nvPr>
            <p:ph type="title"/>
          </p:nvPr>
        </p:nvSpPr>
        <p:spPr/>
        <p:txBody>
          <a:bodyPr/>
          <a:lstStyle/>
          <a:p>
            <a:pPr eaLnBrk="1" hangingPunct="1"/>
            <a:r>
              <a:rPr lang="en-US" altLang="zh-CN"/>
              <a:t>9.2 </a:t>
            </a:r>
            <a:r>
              <a:rPr lang="zh-CN" altLang="en-US"/>
              <a:t>关系系统的查询优化 </a:t>
            </a:r>
            <a:endParaRPr lang="zh-CN" altLang="en-US"/>
          </a:p>
        </p:txBody>
      </p:sp>
      <p:sp>
        <p:nvSpPr>
          <p:cNvPr id="51203" name="Rectangle 3"/>
          <p:cNvSpPr>
            <a:spLocks noGrp="1" noRot="1"/>
          </p:cNvSpPr>
          <p:nvPr>
            <p:ph idx="1"/>
          </p:nvPr>
        </p:nvSpPr>
        <p:spPr/>
        <p:txBody>
          <a:bodyPr/>
          <a:lstStyle/>
          <a:p>
            <a:pPr algn="just" eaLnBrk="1" hangingPunct="1">
              <a:lnSpc>
                <a:spcPct val="120000"/>
              </a:lnSpc>
              <a:buFont typeface="Wingdings" panose="05000000000000000000" pitchFamily="2" charset="2"/>
              <a:buNone/>
            </a:pPr>
            <a:r>
              <a:rPr lang="en-US" altLang="zh-CN"/>
              <a:t>9.2.1 </a:t>
            </a:r>
            <a:r>
              <a:rPr lang="zh-CN" altLang="en-US"/>
              <a:t>查询优化概述</a:t>
            </a:r>
            <a:endParaRPr lang="zh-CN" altLang="en-US"/>
          </a:p>
          <a:p>
            <a:pPr algn="just" eaLnBrk="1" hangingPunct="1">
              <a:lnSpc>
                <a:spcPct val="120000"/>
              </a:lnSpc>
              <a:buFont typeface="Wingdings" panose="05000000000000000000" pitchFamily="2" charset="2"/>
              <a:buNone/>
            </a:pPr>
            <a:r>
              <a:rPr lang="en-US" altLang="zh-CN"/>
              <a:t>9.2.2 </a:t>
            </a:r>
            <a:r>
              <a:rPr lang="zh-CN" altLang="en-US"/>
              <a:t>查询优化的必要性</a:t>
            </a:r>
            <a:endParaRPr lang="zh-CN" altLang="en-US"/>
          </a:p>
          <a:p>
            <a:pPr algn="just" eaLnBrk="1" hangingPunct="1">
              <a:lnSpc>
                <a:spcPct val="120000"/>
              </a:lnSpc>
              <a:buFont typeface="Wingdings" panose="05000000000000000000" pitchFamily="2" charset="2"/>
              <a:buNone/>
            </a:pPr>
            <a:r>
              <a:rPr lang="en-US" altLang="zh-CN"/>
              <a:t>9.2.3 </a:t>
            </a:r>
            <a:r>
              <a:rPr lang="zh-CN" altLang="en-US"/>
              <a:t>查询优化的一般准则</a:t>
            </a:r>
            <a:endParaRPr lang="zh-CN" altLang="en-US"/>
          </a:p>
          <a:p>
            <a:pPr algn="just" eaLnBrk="1" hangingPunct="1">
              <a:lnSpc>
                <a:spcPct val="120000"/>
              </a:lnSpc>
              <a:buFont typeface="Wingdings" panose="05000000000000000000" pitchFamily="2" charset="2"/>
              <a:buNone/>
            </a:pPr>
            <a:r>
              <a:rPr lang="en-US" altLang="zh-CN"/>
              <a:t>9.2.4 </a:t>
            </a:r>
            <a:r>
              <a:rPr lang="zh-CN" altLang="en-US"/>
              <a:t>关系代数等价变换规则</a:t>
            </a:r>
            <a:endParaRPr lang="zh-CN" altLang="en-US"/>
          </a:p>
          <a:p>
            <a:pPr algn="just" eaLnBrk="1" hangingPunct="1">
              <a:lnSpc>
                <a:spcPct val="120000"/>
              </a:lnSpc>
              <a:buFont typeface="Wingdings" panose="05000000000000000000" pitchFamily="2" charset="2"/>
              <a:buNone/>
            </a:pPr>
            <a:r>
              <a:rPr lang="en-US" altLang="zh-CN">
                <a:solidFill>
                  <a:srgbClr val="3333FF"/>
                </a:solidFill>
              </a:rPr>
              <a:t>9.2.5 </a:t>
            </a:r>
            <a:r>
              <a:rPr lang="zh-CN" altLang="en-US">
                <a:solidFill>
                  <a:srgbClr val="3333FF"/>
                </a:solidFill>
              </a:rPr>
              <a:t>关系代数表达式的优化算法</a:t>
            </a:r>
            <a:endParaRPr lang="zh-CN" altLang="en-US">
              <a:solidFill>
                <a:srgbClr val="3333FF"/>
              </a:solidFill>
            </a:endParaRPr>
          </a:p>
          <a:p>
            <a:pPr eaLnBrk="1" hangingPunct="1">
              <a:lnSpc>
                <a:spcPct val="120000"/>
              </a:lnSpc>
              <a:buFont typeface="Wingdings" panose="05000000000000000000" pitchFamily="2" charset="2"/>
              <a:buNone/>
            </a:pPr>
            <a:r>
              <a:rPr lang="en-US" altLang="zh-CN"/>
              <a:t>9.2.6 </a:t>
            </a:r>
            <a:r>
              <a:rPr lang="zh-CN" altLang="en-US"/>
              <a:t>优化的一般步骤 </a:t>
            </a:r>
            <a:endParaRPr lang="zh-CN" altLang="en-US"/>
          </a:p>
        </p:txBody>
      </p:sp>
      <p:sp>
        <p:nvSpPr>
          <p:cNvPr id="4" name="日期占位符 3"/>
          <p:cNvSpPr>
            <a:spLocks noGrp="1"/>
          </p:cNvSpPr>
          <p:nvPr>
            <p:ph type="dt" sz="quarter" idx="10"/>
          </p:nvPr>
        </p:nvSpPr>
        <p:spPr/>
        <p:txBody>
          <a:bodyPr/>
          <a:lstStyle/>
          <a:p>
            <a:pPr>
              <a:defRPr/>
            </a:pPr>
            <a:fld id="{2888BE27-FCF2-406E-BFCD-79A108F456A8}" type="datetime1">
              <a:rPr lang="zh-CN" altLang="en-US"/>
            </a:fld>
            <a:endParaRPr lang="en-US" altLang="zh-CN"/>
          </a:p>
        </p:txBody>
      </p:sp>
      <p:sp>
        <p:nvSpPr>
          <p:cNvPr id="512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p:cNvSpPr>
          <p:nvPr>
            <p:ph type="title"/>
          </p:nvPr>
        </p:nvSpPr>
        <p:spPr/>
        <p:txBody>
          <a:bodyPr/>
          <a:lstStyle/>
          <a:p>
            <a:pPr eaLnBrk="1" hangingPunct="1"/>
            <a:r>
              <a:rPr lang="en-US" altLang="zh-CN" sz="4000"/>
              <a:t>9.2.5 </a:t>
            </a:r>
            <a:r>
              <a:rPr lang="zh-CN" altLang="en-US" sz="4000"/>
              <a:t>关系代数表达式的优化算法</a:t>
            </a:r>
            <a:r>
              <a:rPr lang="zh-CN" altLang="en-US"/>
              <a:t> </a:t>
            </a:r>
            <a:endParaRPr lang="zh-CN" altLang="en-US"/>
          </a:p>
        </p:txBody>
      </p:sp>
      <p:sp>
        <p:nvSpPr>
          <p:cNvPr id="375811" name="Rectangle 3"/>
          <p:cNvSpPr>
            <a:spLocks noGrp="1" noRot="1"/>
          </p:cNvSpPr>
          <p:nvPr>
            <p:ph idx="1"/>
          </p:nvPr>
        </p:nvSpPr>
        <p:spPr/>
        <p:txBody>
          <a:bodyPr/>
          <a:lstStyle/>
          <a:p>
            <a:pPr algn="just" eaLnBrk="1" hangingPunct="1">
              <a:buFont typeface="Wingdings" panose="05000000000000000000" pitchFamily="2" charset="2"/>
              <a:buNone/>
            </a:pPr>
            <a:r>
              <a:rPr lang="zh-CN" altLang="en-US"/>
              <a:t>算法：关系表达式的优化</a:t>
            </a:r>
            <a:endParaRPr lang="zh-CN" altLang="en-US"/>
          </a:p>
          <a:p>
            <a:pPr algn="just" eaLnBrk="1" hangingPunct="1">
              <a:buFont typeface="Wingdings" panose="05000000000000000000" pitchFamily="2" charset="2"/>
              <a:buNone/>
            </a:pPr>
            <a:r>
              <a:rPr lang="zh-CN" altLang="en-US"/>
              <a:t>输入：一个关系表达式的语法树。</a:t>
            </a:r>
            <a:endParaRPr lang="zh-CN" altLang="en-US"/>
          </a:p>
          <a:p>
            <a:pPr algn="just" eaLnBrk="1" hangingPunct="1">
              <a:buFont typeface="Wingdings" panose="05000000000000000000" pitchFamily="2" charset="2"/>
              <a:buNone/>
            </a:pPr>
            <a:r>
              <a:rPr lang="zh-CN" altLang="en-US"/>
              <a:t>输出：计算该表达式的程序。</a:t>
            </a:r>
            <a:endParaRPr lang="zh-CN" altLang="en-US"/>
          </a:p>
          <a:p>
            <a:pPr algn="just" eaLnBrk="1" hangingPunct="1">
              <a:buFont typeface="Wingdings" panose="05000000000000000000" pitchFamily="2" charset="2"/>
              <a:buNone/>
            </a:pPr>
            <a:r>
              <a:rPr lang="zh-CN" altLang="en-US"/>
              <a:t>方法：</a:t>
            </a:r>
            <a:endParaRPr lang="zh-CN" altLang="en-US"/>
          </a:p>
          <a:p>
            <a:pPr algn="just" eaLnBrk="1" hangingPunct="1">
              <a:buFont typeface="Wingdings" panose="05000000000000000000" pitchFamily="2" charset="2"/>
              <a:buNone/>
            </a:pPr>
            <a:r>
              <a:rPr lang="zh-CN" altLang="en-US" sz="2800">
                <a:solidFill>
                  <a:schemeClr val="tx2"/>
                </a:solidFill>
              </a:rPr>
              <a:t>（</a:t>
            </a:r>
            <a:r>
              <a:rPr lang="en-US" altLang="zh-CN" sz="2800">
                <a:solidFill>
                  <a:schemeClr val="tx2"/>
                </a:solidFill>
              </a:rPr>
              <a:t>1</a:t>
            </a:r>
            <a:r>
              <a:rPr lang="zh-CN" altLang="en-US" sz="2800">
                <a:solidFill>
                  <a:schemeClr val="tx2"/>
                </a:solidFill>
              </a:rPr>
              <a:t>）分解选择运算</a:t>
            </a:r>
            <a:endParaRPr lang="zh-CN" altLang="en-US" sz="2800">
              <a:solidFill>
                <a:schemeClr val="tx2"/>
              </a:solidFill>
            </a:endParaRPr>
          </a:p>
          <a:p>
            <a:pPr algn="just" eaLnBrk="1" hangingPunct="1">
              <a:buFont typeface="Wingdings" panose="05000000000000000000" pitchFamily="2" charset="2"/>
              <a:buNone/>
            </a:pPr>
            <a:r>
              <a:rPr lang="zh-CN" altLang="en-US" sz="2800"/>
              <a:t>    利用规则</a:t>
            </a:r>
            <a:r>
              <a:rPr lang="en-US" altLang="zh-CN" sz="2800"/>
              <a:t>4</a:t>
            </a:r>
            <a:r>
              <a:rPr lang="zh-CN" altLang="en-US" sz="2800"/>
              <a:t>把形如</a:t>
            </a:r>
            <a:r>
              <a:rPr lang="en-US" altLang="zh-CN" sz="2800"/>
              <a:t>б</a:t>
            </a:r>
            <a:r>
              <a:rPr lang="en-US" altLang="zh-CN" sz="2800" baseline="-25000"/>
              <a:t>F1 ∧F2 ∧ </a:t>
            </a:r>
            <a:r>
              <a:rPr lang="en-US" altLang="zh-CN" sz="2800"/>
              <a:t>…</a:t>
            </a:r>
            <a:r>
              <a:rPr lang="en-US" altLang="zh-CN" sz="2800" baseline="-25000"/>
              <a:t> ∧ Fn</a:t>
            </a:r>
            <a:r>
              <a:rPr lang="en-US" altLang="zh-CN" sz="2800"/>
              <a:t> (E)</a:t>
            </a:r>
            <a:r>
              <a:rPr lang="zh-CN" altLang="en-US" sz="2800"/>
              <a:t>变换为</a:t>
            </a:r>
            <a:endParaRPr lang="zh-CN" altLang="en-US" sz="2800"/>
          </a:p>
          <a:p>
            <a:pPr algn="just" eaLnBrk="1" hangingPunct="1">
              <a:buFont typeface="Wingdings" panose="05000000000000000000" pitchFamily="2" charset="2"/>
              <a:buNone/>
            </a:pPr>
            <a:r>
              <a:rPr lang="zh-CN" altLang="en-US" sz="2800"/>
              <a:t>       </a:t>
            </a:r>
            <a:r>
              <a:rPr lang="en-US" altLang="zh-CN" sz="2800"/>
              <a:t>б</a:t>
            </a:r>
            <a:r>
              <a:rPr lang="en-US" altLang="zh-CN" sz="2800" baseline="-25000"/>
              <a:t>F1</a:t>
            </a:r>
            <a:r>
              <a:rPr lang="en-US" altLang="zh-CN" sz="2800"/>
              <a:t> (б</a:t>
            </a:r>
            <a:r>
              <a:rPr lang="en-US" altLang="zh-CN" sz="2800" baseline="-25000"/>
              <a:t>F2</a:t>
            </a:r>
            <a:r>
              <a:rPr lang="en-US" altLang="zh-CN" sz="2800"/>
              <a:t>(…  (б</a:t>
            </a:r>
            <a:r>
              <a:rPr lang="en-US" altLang="zh-CN" sz="2800" baseline="-25000"/>
              <a:t>Fn</a:t>
            </a:r>
            <a:r>
              <a:rPr lang="en-US" altLang="zh-CN" sz="2800"/>
              <a:t>(E))…  )) </a:t>
            </a:r>
            <a:endParaRPr lang="en-US" altLang="zh-CN" sz="2800"/>
          </a:p>
        </p:txBody>
      </p:sp>
      <p:sp>
        <p:nvSpPr>
          <p:cNvPr id="4" name="日期占位符 3"/>
          <p:cNvSpPr>
            <a:spLocks noGrp="1"/>
          </p:cNvSpPr>
          <p:nvPr>
            <p:ph type="dt" sz="quarter" idx="10"/>
          </p:nvPr>
        </p:nvSpPr>
        <p:spPr/>
        <p:txBody>
          <a:bodyPr/>
          <a:lstStyle/>
          <a:p>
            <a:pPr>
              <a:defRPr/>
            </a:pPr>
            <a:fld id="{B2F9816F-5A12-4F5F-A2FE-22F43AE92C7F}" type="datetime1">
              <a:rPr lang="zh-CN" altLang="en-US"/>
            </a:fld>
            <a:endParaRPr lang="en-US" altLang="zh-CN"/>
          </a:p>
        </p:txBody>
      </p:sp>
      <p:sp>
        <p:nvSpPr>
          <p:cNvPr id="522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5811">
                                            <p:txEl>
                                              <p:pRg st="1" end="1"/>
                                            </p:txEl>
                                          </p:spTgt>
                                        </p:tgtEl>
                                        <p:attrNameLst>
                                          <p:attrName>style.visibility</p:attrName>
                                        </p:attrNameLst>
                                      </p:cBhvr>
                                      <p:to>
                                        <p:strVal val="visible"/>
                                      </p:to>
                                    </p:set>
                                    <p:animEffect transition="in" filter="blinds(horizontal)">
                                      <p:cBhvr>
                                        <p:cTn id="7" dur="500"/>
                                        <p:tgtEl>
                                          <p:spTgt spid="3758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5811">
                                            <p:txEl>
                                              <p:pRg st="2" end="2"/>
                                            </p:txEl>
                                          </p:spTgt>
                                        </p:tgtEl>
                                        <p:attrNameLst>
                                          <p:attrName>style.visibility</p:attrName>
                                        </p:attrNameLst>
                                      </p:cBhvr>
                                      <p:to>
                                        <p:strVal val="visible"/>
                                      </p:to>
                                    </p:set>
                                    <p:animEffect transition="in" filter="blinds(horizontal)">
                                      <p:cBhvr>
                                        <p:cTn id="12" dur="500"/>
                                        <p:tgtEl>
                                          <p:spTgt spid="3758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5811">
                                            <p:txEl>
                                              <p:pRg st="3" end="3"/>
                                            </p:txEl>
                                          </p:spTgt>
                                        </p:tgtEl>
                                        <p:attrNameLst>
                                          <p:attrName>style.visibility</p:attrName>
                                        </p:attrNameLst>
                                      </p:cBhvr>
                                      <p:to>
                                        <p:strVal val="visible"/>
                                      </p:to>
                                    </p:set>
                                    <p:animEffect transition="in" filter="blinds(horizontal)">
                                      <p:cBhvr>
                                        <p:cTn id="17" dur="500"/>
                                        <p:tgtEl>
                                          <p:spTgt spid="3758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5811">
                                            <p:txEl>
                                              <p:pRg st="4" end="4"/>
                                            </p:txEl>
                                          </p:spTgt>
                                        </p:tgtEl>
                                        <p:attrNameLst>
                                          <p:attrName>style.visibility</p:attrName>
                                        </p:attrNameLst>
                                      </p:cBhvr>
                                      <p:to>
                                        <p:strVal val="visible"/>
                                      </p:to>
                                    </p:set>
                                    <p:animEffect transition="in" filter="blinds(horizontal)">
                                      <p:cBhvr>
                                        <p:cTn id="22" dur="500"/>
                                        <p:tgtEl>
                                          <p:spTgt spid="375811">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75811">
                                            <p:txEl>
                                              <p:pRg st="5" end="5"/>
                                            </p:txEl>
                                          </p:spTgt>
                                        </p:tgtEl>
                                        <p:attrNameLst>
                                          <p:attrName>style.visibility</p:attrName>
                                        </p:attrNameLst>
                                      </p:cBhvr>
                                      <p:to>
                                        <p:strVal val="visible"/>
                                      </p:to>
                                    </p:set>
                                    <p:animEffect transition="in" filter="blinds(horizontal)">
                                      <p:cBhvr>
                                        <p:cTn id="25" dur="500"/>
                                        <p:tgtEl>
                                          <p:spTgt spid="375811">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75811">
                                            <p:txEl>
                                              <p:pRg st="6" end="6"/>
                                            </p:txEl>
                                          </p:spTgt>
                                        </p:tgtEl>
                                        <p:attrNameLst>
                                          <p:attrName>style.visibility</p:attrName>
                                        </p:attrNameLst>
                                      </p:cBhvr>
                                      <p:to>
                                        <p:strVal val="visible"/>
                                      </p:to>
                                    </p:set>
                                    <p:animEffect transition="in" filter="blinds(horizontal)">
                                      <p:cBhvr>
                                        <p:cTn id="28" dur="500"/>
                                        <p:tgtEl>
                                          <p:spTgt spid="3758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p:cNvSpPr>
          <p:nvPr>
            <p:ph type="title"/>
          </p:nvPr>
        </p:nvSpPr>
        <p:spPr/>
        <p:txBody>
          <a:bodyPr/>
          <a:lstStyle/>
          <a:p>
            <a:pPr eaLnBrk="1" hangingPunct="1"/>
            <a:r>
              <a:rPr lang="zh-CN" altLang="en-US" sz="4000"/>
              <a:t>关系代数表达式的优化算法</a:t>
            </a:r>
            <a:r>
              <a:rPr lang="zh-CN" altLang="en-US"/>
              <a:t> </a:t>
            </a:r>
            <a:r>
              <a:rPr lang="en-US" altLang="zh-CN"/>
              <a:t>(</a:t>
            </a:r>
            <a:r>
              <a:rPr lang="zh-CN" altLang="en-US"/>
              <a:t>续</a:t>
            </a:r>
            <a:r>
              <a:rPr lang="en-US" altLang="zh-CN"/>
              <a:t>)</a:t>
            </a:r>
            <a:endParaRPr lang="en-US" altLang="zh-CN"/>
          </a:p>
        </p:txBody>
      </p:sp>
      <p:sp>
        <p:nvSpPr>
          <p:cNvPr id="376835" name="Rectangle 3"/>
          <p:cNvSpPr>
            <a:spLocks noGrp="1" noRot="1"/>
          </p:cNvSpPr>
          <p:nvPr>
            <p:ph idx="1"/>
          </p:nvPr>
        </p:nvSpPr>
        <p:spPr/>
        <p:txBody>
          <a:bodyPr/>
          <a:lstStyle/>
          <a:p>
            <a:pPr algn="just" eaLnBrk="1" hangingPunct="1">
              <a:buFont typeface="Wingdings" panose="05000000000000000000" pitchFamily="2" charset="2"/>
              <a:buNone/>
            </a:pPr>
            <a:r>
              <a:rPr lang="zh-CN" altLang="en-US" sz="2800">
                <a:solidFill>
                  <a:schemeClr val="tx2"/>
                </a:solidFill>
              </a:rPr>
              <a:t>（</a:t>
            </a:r>
            <a:r>
              <a:rPr lang="en-US" altLang="zh-CN" sz="2800">
                <a:solidFill>
                  <a:schemeClr val="tx2"/>
                </a:solidFill>
              </a:rPr>
              <a:t>2</a:t>
            </a:r>
            <a:r>
              <a:rPr lang="zh-CN" altLang="en-US" sz="2800">
                <a:solidFill>
                  <a:schemeClr val="tx2"/>
                </a:solidFill>
              </a:rPr>
              <a:t>）通过交换选择运算，将其尽可能移到叶端</a:t>
            </a:r>
            <a:endParaRPr lang="zh-CN" altLang="en-US" sz="2800">
              <a:solidFill>
                <a:schemeClr val="tx2"/>
              </a:solidFill>
            </a:endParaRPr>
          </a:p>
          <a:p>
            <a:pPr algn="just" eaLnBrk="1" hangingPunct="1">
              <a:buFont typeface="Wingdings" panose="05000000000000000000" pitchFamily="2" charset="2"/>
              <a:buNone/>
            </a:pPr>
            <a:r>
              <a:rPr lang="zh-CN" altLang="en-US" sz="2800"/>
              <a:t>     对每一个选择，利用规则</a:t>
            </a:r>
            <a:r>
              <a:rPr lang="en-US" altLang="zh-CN" sz="2800"/>
              <a:t>4</a:t>
            </a:r>
            <a:r>
              <a:rPr lang="zh-CN" altLang="en-US" sz="2800"/>
              <a:t>～</a:t>
            </a:r>
            <a:r>
              <a:rPr lang="en-US" altLang="zh-CN" sz="2800"/>
              <a:t>8</a:t>
            </a:r>
            <a:r>
              <a:rPr lang="zh-CN" altLang="en-US" sz="2800"/>
              <a:t>尽可能把它移到树的叶端。</a:t>
            </a:r>
            <a:endParaRPr lang="zh-CN" altLang="en-US" sz="2800"/>
          </a:p>
          <a:p>
            <a:pPr algn="just" eaLnBrk="1" hangingPunct="1">
              <a:buFont typeface="Wingdings" panose="05000000000000000000" pitchFamily="2" charset="2"/>
              <a:buNone/>
            </a:pPr>
            <a:r>
              <a:rPr lang="zh-CN" altLang="en-US" sz="2800">
                <a:latin typeface="Courier New" panose="02070309020205020404" pitchFamily="49" charset="0"/>
              </a:rPr>
              <a:t> </a:t>
            </a:r>
            <a:endParaRPr lang="zh-CN" altLang="en-US" sz="2800"/>
          </a:p>
          <a:p>
            <a:pPr algn="just" eaLnBrk="1" hangingPunct="1">
              <a:buFont typeface="Wingdings" panose="05000000000000000000" pitchFamily="2" charset="2"/>
              <a:buNone/>
            </a:pPr>
            <a:r>
              <a:rPr lang="zh-CN" altLang="en-US" sz="2800">
                <a:solidFill>
                  <a:schemeClr val="tx2"/>
                </a:solidFill>
              </a:rPr>
              <a:t>（</a:t>
            </a:r>
            <a:r>
              <a:rPr lang="en-US" altLang="zh-CN" sz="2800">
                <a:solidFill>
                  <a:schemeClr val="tx2"/>
                </a:solidFill>
              </a:rPr>
              <a:t>3</a:t>
            </a:r>
            <a:r>
              <a:rPr lang="zh-CN" altLang="en-US" sz="2800">
                <a:solidFill>
                  <a:schemeClr val="tx2"/>
                </a:solidFill>
              </a:rPr>
              <a:t>）通过交换投影运算，将其尽可能移到叶端</a:t>
            </a:r>
            <a:endParaRPr lang="zh-CN" altLang="en-US" sz="2800">
              <a:solidFill>
                <a:schemeClr val="tx2"/>
              </a:solidFill>
            </a:endParaRPr>
          </a:p>
          <a:p>
            <a:pPr algn="just" eaLnBrk="1" hangingPunct="1">
              <a:buFont typeface="Wingdings" panose="05000000000000000000" pitchFamily="2" charset="2"/>
              <a:buNone/>
            </a:pPr>
            <a:r>
              <a:rPr lang="zh-CN" altLang="en-US"/>
              <a:t>	</a:t>
            </a:r>
            <a:r>
              <a:rPr lang="zh-CN" altLang="en-US" sz="2800"/>
              <a:t>对每一个投影利用规则</a:t>
            </a:r>
            <a:r>
              <a:rPr lang="en-US" altLang="zh-CN" sz="2800"/>
              <a:t>3</a:t>
            </a:r>
            <a:r>
              <a:rPr lang="zh-CN" altLang="en-US" sz="2800"/>
              <a:t>，</a:t>
            </a:r>
            <a:r>
              <a:rPr lang="en-US" altLang="zh-CN" sz="2800"/>
              <a:t>9</a:t>
            </a:r>
            <a:r>
              <a:rPr lang="zh-CN" altLang="en-US" sz="2800"/>
              <a:t>，</a:t>
            </a:r>
            <a:r>
              <a:rPr lang="en-US" altLang="zh-CN" sz="2800"/>
              <a:t>l0</a:t>
            </a:r>
            <a:r>
              <a:rPr lang="zh-CN" altLang="en-US" sz="2800"/>
              <a:t>，</a:t>
            </a:r>
            <a:r>
              <a:rPr lang="en-US" altLang="zh-CN" sz="2800"/>
              <a:t>5</a:t>
            </a:r>
            <a:r>
              <a:rPr lang="zh-CN" altLang="en-US" sz="2800"/>
              <a:t>中的一般形式尽可能把它移向树的叶端。</a:t>
            </a:r>
            <a:r>
              <a:rPr lang="zh-CN" altLang="en-US" sz="2400"/>
              <a:t> </a:t>
            </a:r>
            <a:endParaRPr lang="zh-CN" altLang="en-US" sz="2400"/>
          </a:p>
        </p:txBody>
      </p:sp>
      <p:sp>
        <p:nvSpPr>
          <p:cNvPr id="4" name="日期占位符 3"/>
          <p:cNvSpPr>
            <a:spLocks noGrp="1"/>
          </p:cNvSpPr>
          <p:nvPr>
            <p:ph type="dt" sz="quarter" idx="10"/>
          </p:nvPr>
        </p:nvSpPr>
        <p:spPr/>
        <p:txBody>
          <a:bodyPr/>
          <a:lstStyle/>
          <a:p>
            <a:pPr>
              <a:defRPr/>
            </a:pPr>
            <a:fld id="{17FF42B7-0015-4733-AEBA-452B1023BE5E}" type="datetime1">
              <a:rPr lang="zh-CN" altLang="en-US"/>
            </a:fld>
            <a:endParaRPr lang="en-US" altLang="zh-CN"/>
          </a:p>
        </p:txBody>
      </p:sp>
      <p:sp>
        <p:nvSpPr>
          <p:cNvPr id="532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6835">
                                            <p:txEl>
                                              <p:pRg st="0" end="0"/>
                                            </p:txEl>
                                          </p:spTgt>
                                        </p:tgtEl>
                                        <p:attrNameLst>
                                          <p:attrName>style.visibility</p:attrName>
                                        </p:attrNameLst>
                                      </p:cBhvr>
                                      <p:to>
                                        <p:strVal val="visible"/>
                                      </p:to>
                                    </p:set>
                                    <p:animEffect transition="in" filter="blinds(horizontal)">
                                      <p:cBhvr>
                                        <p:cTn id="7" dur="500"/>
                                        <p:tgtEl>
                                          <p:spTgt spid="37683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6835">
                                            <p:txEl>
                                              <p:pRg st="1" end="1"/>
                                            </p:txEl>
                                          </p:spTgt>
                                        </p:tgtEl>
                                        <p:attrNameLst>
                                          <p:attrName>style.visibility</p:attrName>
                                        </p:attrNameLst>
                                      </p:cBhvr>
                                      <p:to>
                                        <p:strVal val="visible"/>
                                      </p:to>
                                    </p:set>
                                    <p:animEffect transition="in" filter="blinds(horizontal)">
                                      <p:cBhvr>
                                        <p:cTn id="10" dur="500"/>
                                        <p:tgtEl>
                                          <p:spTgt spid="3768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76835">
                                            <p:txEl>
                                              <p:pRg st="3" end="3"/>
                                            </p:txEl>
                                          </p:spTgt>
                                        </p:tgtEl>
                                        <p:attrNameLst>
                                          <p:attrName>style.visibility</p:attrName>
                                        </p:attrNameLst>
                                      </p:cBhvr>
                                      <p:to>
                                        <p:strVal val="visible"/>
                                      </p:to>
                                    </p:set>
                                    <p:animEffect transition="in" filter="blinds(horizontal)">
                                      <p:cBhvr>
                                        <p:cTn id="15" dur="500"/>
                                        <p:tgtEl>
                                          <p:spTgt spid="376835">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76835">
                                            <p:txEl>
                                              <p:pRg st="4" end="4"/>
                                            </p:txEl>
                                          </p:spTgt>
                                        </p:tgtEl>
                                        <p:attrNameLst>
                                          <p:attrName>style.visibility</p:attrName>
                                        </p:attrNameLst>
                                      </p:cBhvr>
                                      <p:to>
                                        <p:strVal val="visible"/>
                                      </p:to>
                                    </p:set>
                                    <p:animEffect transition="in" filter="blinds(horizontal)">
                                      <p:cBhvr>
                                        <p:cTn id="18" dur="500"/>
                                        <p:tgtEl>
                                          <p:spTgt spid="3768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p:cNvSpPr>
          <p:nvPr>
            <p:ph type="title"/>
          </p:nvPr>
        </p:nvSpPr>
        <p:spPr/>
        <p:txBody>
          <a:bodyPr/>
          <a:lstStyle/>
          <a:p>
            <a:pPr eaLnBrk="1" hangingPunct="1"/>
            <a:r>
              <a:rPr lang="zh-CN" altLang="en-US" sz="4000"/>
              <a:t>关系代数表达式的优化算法</a:t>
            </a:r>
            <a:r>
              <a:rPr lang="zh-CN" altLang="en-US"/>
              <a:t> </a:t>
            </a:r>
            <a:r>
              <a:rPr lang="en-US" altLang="zh-CN"/>
              <a:t>(</a:t>
            </a:r>
            <a:r>
              <a:rPr lang="zh-CN" altLang="en-US"/>
              <a:t>续</a:t>
            </a:r>
            <a:r>
              <a:rPr lang="en-US" altLang="zh-CN"/>
              <a:t>)</a:t>
            </a:r>
            <a:endParaRPr lang="en-US" altLang="zh-CN"/>
          </a:p>
        </p:txBody>
      </p:sp>
      <p:sp>
        <p:nvSpPr>
          <p:cNvPr id="377859" name="Rectangle 3"/>
          <p:cNvSpPr>
            <a:spLocks noGrp="1" noRot="1"/>
          </p:cNvSpPr>
          <p:nvPr>
            <p:ph idx="1"/>
          </p:nvPr>
        </p:nvSpPr>
        <p:spPr>
          <a:xfrm>
            <a:off x="611188" y="2060575"/>
            <a:ext cx="8153400" cy="4248150"/>
          </a:xfrm>
        </p:spPr>
        <p:txBody>
          <a:bodyPr/>
          <a:lstStyle/>
          <a:p>
            <a:pPr algn="just" eaLnBrk="1" hangingPunct="1">
              <a:lnSpc>
                <a:spcPct val="110000"/>
              </a:lnSpc>
              <a:buFont typeface="Wingdings" panose="05000000000000000000" pitchFamily="2" charset="2"/>
              <a:buNone/>
            </a:pPr>
            <a:r>
              <a:rPr lang="zh-CN" altLang="en-US" sz="2800">
                <a:solidFill>
                  <a:schemeClr val="tx2"/>
                </a:solidFill>
              </a:rPr>
              <a:t>（</a:t>
            </a:r>
            <a:r>
              <a:rPr lang="en-US" altLang="zh-CN" sz="2800">
                <a:solidFill>
                  <a:schemeClr val="tx2"/>
                </a:solidFill>
              </a:rPr>
              <a:t>4</a:t>
            </a:r>
            <a:r>
              <a:rPr lang="zh-CN" altLang="en-US" sz="2800">
                <a:solidFill>
                  <a:schemeClr val="tx2"/>
                </a:solidFill>
              </a:rPr>
              <a:t>）合并串接的选择和投影，以便能同时执行或在一次扫描中完成</a:t>
            </a:r>
            <a:endParaRPr lang="zh-CN" altLang="en-US" sz="2800">
              <a:solidFill>
                <a:schemeClr val="tx2"/>
              </a:solidFill>
            </a:endParaRPr>
          </a:p>
          <a:p>
            <a:pPr lvl="1" algn="just" eaLnBrk="1" hangingPunct="1">
              <a:lnSpc>
                <a:spcPct val="110000"/>
              </a:lnSpc>
            </a:pPr>
            <a:r>
              <a:rPr lang="zh-CN" altLang="en-US"/>
              <a:t>利用规则</a:t>
            </a:r>
            <a:r>
              <a:rPr lang="en-US" altLang="zh-CN"/>
              <a:t>3</a:t>
            </a:r>
            <a:r>
              <a:rPr lang="zh-CN" altLang="en-US"/>
              <a:t>～</a:t>
            </a:r>
            <a:r>
              <a:rPr lang="en-US" altLang="zh-CN"/>
              <a:t>5</a:t>
            </a:r>
            <a:r>
              <a:rPr lang="zh-CN" altLang="en-US"/>
              <a:t>把选择和投影的串接合并成单个选择、单个投影或一个选择后跟一个投影。</a:t>
            </a:r>
            <a:endParaRPr lang="zh-CN" altLang="en-US"/>
          </a:p>
          <a:p>
            <a:pPr lvl="1" algn="just" eaLnBrk="1" hangingPunct="1">
              <a:lnSpc>
                <a:spcPct val="110000"/>
              </a:lnSpc>
            </a:pPr>
            <a:r>
              <a:rPr lang="zh-CN" altLang="en-US"/>
              <a:t>使多个选择或投影能同时执行，或在一次扫描中全部完成</a:t>
            </a:r>
            <a:endParaRPr lang="zh-CN" altLang="en-US"/>
          </a:p>
          <a:p>
            <a:pPr lvl="1" algn="just" eaLnBrk="1" hangingPunct="1">
              <a:lnSpc>
                <a:spcPct val="110000"/>
              </a:lnSpc>
            </a:pPr>
            <a:r>
              <a:rPr lang="zh-CN" altLang="en-US"/>
              <a:t>尽管这种变换似乎违背“投影尽可能早做”的原则，但这样做效率更高。</a:t>
            </a:r>
            <a:r>
              <a:rPr lang="zh-CN" altLang="en-US">
                <a:solidFill>
                  <a:schemeClr val="accent2"/>
                </a:solidFill>
              </a:rPr>
              <a:t> </a:t>
            </a:r>
            <a:endParaRPr lang="zh-CN" altLang="en-US">
              <a:solidFill>
                <a:schemeClr val="accent2"/>
              </a:solidFill>
            </a:endParaRPr>
          </a:p>
        </p:txBody>
      </p:sp>
      <p:sp>
        <p:nvSpPr>
          <p:cNvPr id="4" name="日期占位符 3"/>
          <p:cNvSpPr>
            <a:spLocks noGrp="1"/>
          </p:cNvSpPr>
          <p:nvPr>
            <p:ph type="dt" sz="quarter" idx="10"/>
          </p:nvPr>
        </p:nvSpPr>
        <p:spPr/>
        <p:txBody>
          <a:bodyPr/>
          <a:lstStyle/>
          <a:p>
            <a:pPr>
              <a:defRPr/>
            </a:pPr>
            <a:fld id="{6EFE3A2D-A05B-4CAC-872E-E4A75C589B10}" type="datetime1">
              <a:rPr lang="zh-CN" altLang="en-US"/>
            </a:fld>
            <a:endParaRPr lang="en-US" altLang="zh-CN"/>
          </a:p>
        </p:txBody>
      </p:sp>
      <p:sp>
        <p:nvSpPr>
          <p:cNvPr id="542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7859">
                                            <p:txEl>
                                              <p:pRg st="0" end="0"/>
                                            </p:txEl>
                                          </p:spTgt>
                                        </p:tgtEl>
                                        <p:attrNameLst>
                                          <p:attrName>style.visibility</p:attrName>
                                        </p:attrNameLst>
                                      </p:cBhvr>
                                      <p:to>
                                        <p:strVal val="visible"/>
                                      </p:to>
                                    </p:set>
                                    <p:animEffect transition="in" filter="blinds(horizontal)">
                                      <p:cBhvr>
                                        <p:cTn id="7" dur="500"/>
                                        <p:tgtEl>
                                          <p:spTgt spid="3778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7859">
                                            <p:txEl>
                                              <p:pRg st="1" end="1"/>
                                            </p:txEl>
                                          </p:spTgt>
                                        </p:tgtEl>
                                        <p:attrNameLst>
                                          <p:attrName>style.visibility</p:attrName>
                                        </p:attrNameLst>
                                      </p:cBhvr>
                                      <p:to>
                                        <p:strVal val="visible"/>
                                      </p:to>
                                    </p:set>
                                    <p:animEffect transition="in" filter="blinds(horizontal)">
                                      <p:cBhvr>
                                        <p:cTn id="12" dur="500"/>
                                        <p:tgtEl>
                                          <p:spTgt spid="3778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7859">
                                            <p:txEl>
                                              <p:pRg st="2" end="2"/>
                                            </p:txEl>
                                          </p:spTgt>
                                        </p:tgtEl>
                                        <p:attrNameLst>
                                          <p:attrName>style.visibility</p:attrName>
                                        </p:attrNameLst>
                                      </p:cBhvr>
                                      <p:to>
                                        <p:strVal val="visible"/>
                                      </p:to>
                                    </p:set>
                                    <p:animEffect transition="in" filter="blinds(horizontal)">
                                      <p:cBhvr>
                                        <p:cTn id="17" dur="500"/>
                                        <p:tgtEl>
                                          <p:spTgt spid="3778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7859">
                                            <p:txEl>
                                              <p:pRg st="3" end="3"/>
                                            </p:txEl>
                                          </p:spTgt>
                                        </p:tgtEl>
                                        <p:attrNameLst>
                                          <p:attrName>style.visibility</p:attrName>
                                        </p:attrNameLst>
                                      </p:cBhvr>
                                      <p:to>
                                        <p:strVal val="visible"/>
                                      </p:to>
                                    </p:set>
                                    <p:animEffect transition="in" filter="blinds(horizontal)">
                                      <p:cBhvr>
                                        <p:cTn id="22" dur="500"/>
                                        <p:tgtEl>
                                          <p:spTgt spid="3778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p:cNvSpPr>
          <p:nvPr>
            <p:ph type="title"/>
          </p:nvPr>
        </p:nvSpPr>
        <p:spPr/>
        <p:txBody>
          <a:bodyPr/>
          <a:lstStyle/>
          <a:p>
            <a:pPr eaLnBrk="1" hangingPunct="1"/>
            <a:r>
              <a:rPr lang="zh-CN" altLang="en-US" sz="4000"/>
              <a:t>关系代数表达式的优化算法</a:t>
            </a:r>
            <a:r>
              <a:rPr lang="zh-CN" altLang="en-US"/>
              <a:t> </a:t>
            </a:r>
            <a:r>
              <a:rPr lang="en-US" altLang="zh-CN"/>
              <a:t>(</a:t>
            </a:r>
            <a:r>
              <a:rPr lang="zh-CN" altLang="en-US"/>
              <a:t>续</a:t>
            </a:r>
            <a:r>
              <a:rPr lang="en-US" altLang="zh-CN"/>
              <a:t>)</a:t>
            </a:r>
            <a:endParaRPr lang="en-US" altLang="zh-CN"/>
          </a:p>
        </p:txBody>
      </p:sp>
      <p:sp>
        <p:nvSpPr>
          <p:cNvPr id="378883" name="Rectangle 3"/>
          <p:cNvSpPr>
            <a:spLocks noGrp="1" noRot="1"/>
          </p:cNvSpPr>
          <p:nvPr>
            <p:ph idx="1"/>
          </p:nvPr>
        </p:nvSpPr>
        <p:spPr>
          <a:xfrm>
            <a:off x="611188" y="2060575"/>
            <a:ext cx="7772400" cy="4114800"/>
          </a:xfrm>
        </p:spPr>
        <p:txBody>
          <a:bodyPr/>
          <a:lstStyle/>
          <a:p>
            <a:pPr algn="just" eaLnBrk="1" hangingPunct="1">
              <a:lnSpc>
                <a:spcPct val="110000"/>
              </a:lnSpc>
              <a:buFont typeface="Wingdings" panose="05000000000000000000" pitchFamily="2" charset="2"/>
              <a:buNone/>
            </a:pPr>
            <a:r>
              <a:rPr lang="zh-CN" altLang="en-US" sz="2400">
                <a:solidFill>
                  <a:schemeClr val="tx2"/>
                </a:solidFill>
              </a:rPr>
              <a:t>（</a:t>
            </a:r>
            <a:r>
              <a:rPr lang="en-US" altLang="zh-CN" sz="2400">
                <a:solidFill>
                  <a:schemeClr val="tx2"/>
                </a:solidFill>
              </a:rPr>
              <a:t>5</a:t>
            </a:r>
            <a:r>
              <a:rPr lang="zh-CN" altLang="en-US" sz="2400">
                <a:solidFill>
                  <a:schemeClr val="tx2"/>
                </a:solidFill>
              </a:rPr>
              <a:t>）对内结点分组</a:t>
            </a:r>
            <a:endParaRPr lang="zh-CN" altLang="en-US" sz="2400">
              <a:solidFill>
                <a:schemeClr val="tx2"/>
              </a:solidFill>
            </a:endParaRPr>
          </a:p>
          <a:p>
            <a:pPr lvl="1" algn="just" eaLnBrk="1" hangingPunct="1">
              <a:lnSpc>
                <a:spcPct val="110000"/>
              </a:lnSpc>
            </a:pPr>
            <a:r>
              <a:rPr lang="zh-CN" altLang="en-US"/>
              <a:t>把上述得到的语法树的内节点分组。</a:t>
            </a:r>
            <a:endParaRPr lang="zh-CN" altLang="en-US"/>
          </a:p>
          <a:p>
            <a:pPr lvl="1" algn="just" eaLnBrk="1" hangingPunct="1">
              <a:lnSpc>
                <a:spcPct val="110000"/>
              </a:lnSpc>
            </a:pPr>
            <a:r>
              <a:rPr lang="zh-CN" altLang="en-US"/>
              <a:t>每一双目运算</a:t>
            </a:r>
            <a:r>
              <a:rPr lang="en-US" altLang="zh-CN"/>
              <a:t>(×</a:t>
            </a:r>
            <a:r>
              <a:rPr lang="zh-CN" altLang="en-US"/>
              <a:t>，  ，∪，</a:t>
            </a:r>
            <a:r>
              <a:rPr lang="en-US" altLang="zh-CN"/>
              <a:t>-)</a:t>
            </a:r>
            <a:r>
              <a:rPr lang="zh-CN" altLang="en-US"/>
              <a:t>和它所有的直接祖先为一组</a:t>
            </a:r>
            <a:r>
              <a:rPr lang="en-US" altLang="zh-CN"/>
              <a:t>(</a:t>
            </a:r>
            <a:r>
              <a:rPr lang="zh-CN" altLang="en-US"/>
              <a:t>这些直接祖先是</a:t>
            </a:r>
            <a:r>
              <a:rPr lang="en-US" altLang="zh-CN"/>
              <a:t>б</a:t>
            </a:r>
            <a:r>
              <a:rPr lang="zh-CN" altLang="en-US"/>
              <a:t>，</a:t>
            </a:r>
            <a:r>
              <a:rPr lang="en-US" altLang="zh-CN"/>
              <a:t>π</a:t>
            </a:r>
            <a:r>
              <a:rPr lang="zh-CN" altLang="en-US"/>
              <a:t>运算</a:t>
            </a:r>
            <a:r>
              <a:rPr lang="en-US" altLang="zh-CN"/>
              <a:t>)</a:t>
            </a:r>
            <a:r>
              <a:rPr lang="zh-CN" altLang="en-US"/>
              <a:t>。</a:t>
            </a:r>
            <a:endParaRPr lang="zh-CN" altLang="en-US"/>
          </a:p>
          <a:p>
            <a:pPr lvl="1" algn="just" eaLnBrk="1" hangingPunct="1">
              <a:lnSpc>
                <a:spcPct val="110000"/>
              </a:lnSpc>
            </a:pPr>
            <a:r>
              <a:rPr lang="zh-CN" altLang="en-US"/>
              <a:t>如果其后代直到叶子全是单目运算，则也将它们并入该组，但当双目运算是笛卡尔积</a:t>
            </a:r>
            <a:r>
              <a:rPr lang="en-US" altLang="zh-CN"/>
              <a:t>(×)</a:t>
            </a:r>
            <a:r>
              <a:rPr lang="zh-CN" altLang="en-US"/>
              <a:t>，而且其后的选择不能与它结合为等值连接时除外。把这些单目运算单独分为一组。</a:t>
            </a:r>
            <a:r>
              <a:rPr lang="zh-CN" altLang="en-US" sz="1800">
                <a:solidFill>
                  <a:schemeClr val="accent2"/>
                </a:solidFill>
              </a:rPr>
              <a:t> </a:t>
            </a:r>
            <a:endParaRPr lang="zh-CN" altLang="en-US" sz="1800">
              <a:solidFill>
                <a:schemeClr val="accent2"/>
              </a:solidFill>
            </a:endParaRPr>
          </a:p>
        </p:txBody>
      </p:sp>
      <p:sp>
        <p:nvSpPr>
          <p:cNvPr id="5" name="日期占位符 3"/>
          <p:cNvSpPr>
            <a:spLocks noGrp="1"/>
          </p:cNvSpPr>
          <p:nvPr>
            <p:ph type="dt" sz="quarter" idx="10"/>
          </p:nvPr>
        </p:nvSpPr>
        <p:spPr/>
        <p:txBody>
          <a:bodyPr/>
          <a:lstStyle/>
          <a:p>
            <a:pPr>
              <a:defRPr/>
            </a:pPr>
            <a:fld id="{5B60493F-075E-4410-99E7-E78D6D032380}" type="datetime1">
              <a:rPr lang="zh-CN" altLang="en-US"/>
            </a:fld>
            <a:endParaRPr lang="en-US" altLang="zh-CN"/>
          </a:p>
        </p:txBody>
      </p:sp>
      <p:sp>
        <p:nvSpPr>
          <p:cNvPr id="553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378884" name="AutoShape 4"/>
          <p:cNvSpPr>
            <a:spLocks noChangeArrowheads="1"/>
          </p:cNvSpPr>
          <p:nvPr/>
        </p:nvSpPr>
        <p:spPr bwMode="auto">
          <a:xfrm rot="5400000">
            <a:off x="3927475" y="3065463"/>
            <a:ext cx="228600" cy="3810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883">
                                            <p:txEl>
                                              <p:pRg st="1" end="1"/>
                                            </p:txEl>
                                          </p:spTgt>
                                        </p:tgtEl>
                                        <p:attrNameLst>
                                          <p:attrName>style.visibility</p:attrName>
                                        </p:attrNameLst>
                                      </p:cBhvr>
                                      <p:to>
                                        <p:strVal val="visible"/>
                                      </p:to>
                                    </p:set>
                                    <p:animEffect transition="in" filter="blinds(horizontal)">
                                      <p:cBhvr>
                                        <p:cTn id="7" dur="500"/>
                                        <p:tgtEl>
                                          <p:spTgt spid="3788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883">
                                            <p:txEl>
                                              <p:pRg st="2" end="2"/>
                                            </p:txEl>
                                          </p:spTgt>
                                        </p:tgtEl>
                                        <p:attrNameLst>
                                          <p:attrName>style.visibility</p:attrName>
                                        </p:attrNameLst>
                                      </p:cBhvr>
                                      <p:to>
                                        <p:strVal val="visible"/>
                                      </p:to>
                                    </p:set>
                                    <p:animEffect transition="in" filter="blinds(horizontal)">
                                      <p:cBhvr>
                                        <p:cTn id="12" dur="500"/>
                                        <p:tgtEl>
                                          <p:spTgt spid="3788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8884"/>
                                        </p:tgtEl>
                                        <p:attrNameLst>
                                          <p:attrName>style.visibility</p:attrName>
                                        </p:attrNameLst>
                                      </p:cBhvr>
                                      <p:to>
                                        <p:strVal val="visible"/>
                                      </p:to>
                                    </p:set>
                                    <p:animEffect transition="in" filter="blinds(horizontal)">
                                      <p:cBhvr>
                                        <p:cTn id="17" dur="500"/>
                                        <p:tgtEl>
                                          <p:spTgt spid="3788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8883">
                                            <p:txEl>
                                              <p:pRg st="3" end="3"/>
                                            </p:txEl>
                                          </p:spTgt>
                                        </p:tgtEl>
                                        <p:attrNameLst>
                                          <p:attrName>style.visibility</p:attrName>
                                        </p:attrNameLst>
                                      </p:cBhvr>
                                      <p:to>
                                        <p:strVal val="visible"/>
                                      </p:to>
                                    </p:set>
                                    <p:animEffect transition="in" filter="blinds(horizontal)">
                                      <p:cBhvr>
                                        <p:cTn id="22" dur="500"/>
                                        <p:tgtEl>
                                          <p:spTgt spid="3788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4" grpId="0" animBg="1"/>
    </p:bldLst>
  </p:timing>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p:cNvSpPr>
          <p:nvPr>
            <p:ph type="title"/>
          </p:nvPr>
        </p:nvSpPr>
        <p:spPr/>
        <p:txBody>
          <a:bodyPr/>
          <a:lstStyle/>
          <a:p>
            <a:pPr eaLnBrk="1" hangingPunct="1"/>
            <a:r>
              <a:rPr lang="zh-CN" altLang="en-US" sz="4000"/>
              <a:t>关系代数表达式的优化算法</a:t>
            </a:r>
            <a:r>
              <a:rPr lang="zh-CN" altLang="en-US"/>
              <a:t> </a:t>
            </a:r>
            <a:r>
              <a:rPr lang="en-US" altLang="zh-CN"/>
              <a:t>(</a:t>
            </a:r>
            <a:r>
              <a:rPr lang="zh-CN" altLang="en-US"/>
              <a:t>续</a:t>
            </a:r>
            <a:r>
              <a:rPr lang="en-US" altLang="zh-CN"/>
              <a:t>)</a:t>
            </a:r>
            <a:endParaRPr lang="en-US" altLang="zh-CN"/>
          </a:p>
        </p:txBody>
      </p:sp>
      <p:sp>
        <p:nvSpPr>
          <p:cNvPr id="379907" name="Rectangle 3"/>
          <p:cNvSpPr>
            <a:spLocks noGrp="1" noRot="1"/>
          </p:cNvSpPr>
          <p:nvPr>
            <p:ph idx="1"/>
          </p:nvPr>
        </p:nvSpPr>
        <p:spPr>
          <a:xfrm>
            <a:off x="323850" y="2205038"/>
            <a:ext cx="8153400" cy="3894137"/>
          </a:xfrm>
        </p:spPr>
        <p:txBody>
          <a:bodyPr/>
          <a:lstStyle/>
          <a:p>
            <a:pPr algn="just" eaLnBrk="1" hangingPunct="1">
              <a:lnSpc>
                <a:spcPct val="120000"/>
              </a:lnSpc>
              <a:buFont typeface="Wingdings" panose="05000000000000000000" pitchFamily="2" charset="2"/>
              <a:buNone/>
            </a:pPr>
            <a:r>
              <a:rPr lang="zh-CN" altLang="en-US">
                <a:solidFill>
                  <a:schemeClr val="tx2"/>
                </a:solidFill>
              </a:rPr>
              <a:t>（</a:t>
            </a:r>
            <a:r>
              <a:rPr lang="en-US" altLang="zh-CN">
                <a:solidFill>
                  <a:schemeClr val="tx2"/>
                </a:solidFill>
              </a:rPr>
              <a:t>6</a:t>
            </a:r>
            <a:r>
              <a:rPr lang="zh-CN" altLang="en-US">
                <a:solidFill>
                  <a:schemeClr val="tx2"/>
                </a:solidFill>
              </a:rPr>
              <a:t>）生成程序</a:t>
            </a:r>
            <a:endParaRPr lang="zh-CN" altLang="en-US">
              <a:solidFill>
                <a:schemeClr val="tx2"/>
              </a:solidFill>
            </a:endParaRPr>
          </a:p>
          <a:p>
            <a:pPr lvl="1" algn="just" eaLnBrk="1" hangingPunct="1">
              <a:lnSpc>
                <a:spcPct val="120000"/>
              </a:lnSpc>
            </a:pPr>
            <a:r>
              <a:rPr lang="zh-CN" altLang="en-US"/>
              <a:t>生成一个程序，每组结点的计算是程序中的一步。</a:t>
            </a:r>
            <a:endParaRPr lang="zh-CN" altLang="en-US"/>
          </a:p>
          <a:p>
            <a:pPr lvl="1" algn="just" eaLnBrk="1" hangingPunct="1">
              <a:lnSpc>
                <a:spcPct val="120000"/>
              </a:lnSpc>
            </a:pPr>
            <a:r>
              <a:rPr lang="zh-CN" altLang="en-US"/>
              <a:t>各步的顺序是任意的，只要保证任何一组的计算不会在它的后代组之前计算。</a:t>
            </a:r>
            <a:r>
              <a:rPr lang="zh-CN" altLang="en-US">
                <a:solidFill>
                  <a:schemeClr val="accent2"/>
                </a:solidFill>
              </a:rPr>
              <a:t> </a:t>
            </a:r>
            <a:endParaRPr lang="zh-CN" altLang="en-US">
              <a:solidFill>
                <a:schemeClr val="accent2"/>
              </a:solidFill>
            </a:endParaRPr>
          </a:p>
        </p:txBody>
      </p:sp>
      <p:sp>
        <p:nvSpPr>
          <p:cNvPr id="4" name="日期占位符 3"/>
          <p:cNvSpPr>
            <a:spLocks noGrp="1"/>
          </p:cNvSpPr>
          <p:nvPr>
            <p:ph type="dt" sz="quarter" idx="10"/>
          </p:nvPr>
        </p:nvSpPr>
        <p:spPr/>
        <p:txBody>
          <a:bodyPr/>
          <a:lstStyle/>
          <a:p>
            <a:pPr>
              <a:defRPr/>
            </a:pPr>
            <a:fld id="{F660E952-2CD3-43F5-AC52-472E47EEB923}" type="datetime1">
              <a:rPr lang="zh-CN" altLang="en-US"/>
            </a:fld>
            <a:endParaRPr lang="en-US" altLang="zh-CN"/>
          </a:p>
        </p:txBody>
      </p:sp>
      <p:sp>
        <p:nvSpPr>
          <p:cNvPr id="563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9907">
                                            <p:txEl>
                                              <p:pRg st="1" end="1"/>
                                            </p:txEl>
                                          </p:spTgt>
                                        </p:tgtEl>
                                        <p:attrNameLst>
                                          <p:attrName>style.visibility</p:attrName>
                                        </p:attrNameLst>
                                      </p:cBhvr>
                                      <p:to>
                                        <p:strVal val="visible"/>
                                      </p:to>
                                    </p:set>
                                    <p:animEffect transition="in" filter="blinds(horizontal)">
                                      <p:cBhvr>
                                        <p:cTn id="7" dur="500"/>
                                        <p:tgtEl>
                                          <p:spTgt spid="3799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9907">
                                            <p:txEl>
                                              <p:pRg st="2" end="2"/>
                                            </p:txEl>
                                          </p:spTgt>
                                        </p:tgtEl>
                                        <p:attrNameLst>
                                          <p:attrName>style.visibility</p:attrName>
                                        </p:attrNameLst>
                                      </p:cBhvr>
                                      <p:to>
                                        <p:strVal val="visible"/>
                                      </p:to>
                                    </p:set>
                                    <p:animEffect transition="in" filter="blinds(horizontal)">
                                      <p:cBhvr>
                                        <p:cTn id="12" dur="500"/>
                                        <p:tgtEl>
                                          <p:spTgt spid="3799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p:cNvSpPr>
          <p:nvPr>
            <p:ph type="title"/>
          </p:nvPr>
        </p:nvSpPr>
        <p:spPr/>
        <p:txBody>
          <a:bodyPr/>
          <a:lstStyle/>
          <a:p>
            <a:pPr eaLnBrk="1" hangingPunct="1"/>
            <a:r>
              <a:rPr lang="en-US" altLang="zh-CN"/>
              <a:t>9.2 </a:t>
            </a:r>
            <a:r>
              <a:rPr lang="zh-CN" altLang="en-US"/>
              <a:t>关系系统的查询优化 </a:t>
            </a:r>
            <a:endParaRPr lang="zh-CN" altLang="en-US"/>
          </a:p>
        </p:txBody>
      </p:sp>
      <p:sp>
        <p:nvSpPr>
          <p:cNvPr id="57347" name="Rectangle 3"/>
          <p:cNvSpPr>
            <a:spLocks noGrp="1" noRot="1"/>
          </p:cNvSpPr>
          <p:nvPr>
            <p:ph idx="1"/>
          </p:nvPr>
        </p:nvSpPr>
        <p:spPr/>
        <p:txBody>
          <a:bodyPr/>
          <a:lstStyle/>
          <a:p>
            <a:pPr algn="just" eaLnBrk="1" hangingPunct="1">
              <a:lnSpc>
                <a:spcPct val="120000"/>
              </a:lnSpc>
              <a:buFont typeface="Wingdings" panose="05000000000000000000" pitchFamily="2" charset="2"/>
              <a:buNone/>
            </a:pPr>
            <a:r>
              <a:rPr lang="en-US" altLang="zh-CN"/>
              <a:t>9.2.1 </a:t>
            </a:r>
            <a:r>
              <a:rPr lang="zh-CN" altLang="en-US"/>
              <a:t>查询优化概述</a:t>
            </a:r>
            <a:endParaRPr lang="zh-CN" altLang="en-US"/>
          </a:p>
          <a:p>
            <a:pPr algn="just" eaLnBrk="1" hangingPunct="1">
              <a:lnSpc>
                <a:spcPct val="120000"/>
              </a:lnSpc>
              <a:buFont typeface="Wingdings" panose="05000000000000000000" pitchFamily="2" charset="2"/>
              <a:buNone/>
            </a:pPr>
            <a:r>
              <a:rPr lang="en-US" altLang="zh-CN"/>
              <a:t>9.2.2 </a:t>
            </a:r>
            <a:r>
              <a:rPr lang="zh-CN" altLang="en-US"/>
              <a:t>查询优化的必要性</a:t>
            </a:r>
            <a:endParaRPr lang="zh-CN" altLang="en-US"/>
          </a:p>
          <a:p>
            <a:pPr algn="just" eaLnBrk="1" hangingPunct="1">
              <a:lnSpc>
                <a:spcPct val="120000"/>
              </a:lnSpc>
              <a:buFont typeface="Wingdings" panose="05000000000000000000" pitchFamily="2" charset="2"/>
              <a:buNone/>
            </a:pPr>
            <a:r>
              <a:rPr lang="en-US" altLang="zh-CN"/>
              <a:t>9.2.3 </a:t>
            </a:r>
            <a:r>
              <a:rPr lang="zh-CN" altLang="en-US"/>
              <a:t>查询优化的一般准则</a:t>
            </a:r>
            <a:endParaRPr lang="zh-CN" altLang="en-US"/>
          </a:p>
          <a:p>
            <a:pPr algn="just" eaLnBrk="1" hangingPunct="1">
              <a:lnSpc>
                <a:spcPct val="120000"/>
              </a:lnSpc>
              <a:buFont typeface="Wingdings" panose="05000000000000000000" pitchFamily="2" charset="2"/>
              <a:buNone/>
            </a:pPr>
            <a:r>
              <a:rPr lang="en-US" altLang="zh-CN"/>
              <a:t>9.2.4 </a:t>
            </a:r>
            <a:r>
              <a:rPr lang="zh-CN" altLang="en-US"/>
              <a:t>关系代数等价变换规则</a:t>
            </a:r>
            <a:endParaRPr lang="zh-CN" altLang="en-US"/>
          </a:p>
          <a:p>
            <a:pPr algn="just" eaLnBrk="1" hangingPunct="1">
              <a:lnSpc>
                <a:spcPct val="120000"/>
              </a:lnSpc>
              <a:buFont typeface="Wingdings" panose="05000000000000000000" pitchFamily="2" charset="2"/>
              <a:buNone/>
            </a:pPr>
            <a:r>
              <a:rPr lang="en-US" altLang="zh-CN"/>
              <a:t>9.2.5 </a:t>
            </a:r>
            <a:r>
              <a:rPr lang="zh-CN" altLang="en-US"/>
              <a:t>关系代数表达式的优化算法</a:t>
            </a:r>
            <a:endParaRPr lang="zh-CN" altLang="en-US"/>
          </a:p>
          <a:p>
            <a:pPr eaLnBrk="1" hangingPunct="1">
              <a:lnSpc>
                <a:spcPct val="120000"/>
              </a:lnSpc>
              <a:buFont typeface="Wingdings" panose="05000000000000000000" pitchFamily="2" charset="2"/>
              <a:buNone/>
            </a:pPr>
            <a:r>
              <a:rPr lang="en-US" altLang="zh-CN">
                <a:solidFill>
                  <a:srgbClr val="3333FF"/>
                </a:solidFill>
              </a:rPr>
              <a:t>9.2.6 </a:t>
            </a:r>
            <a:r>
              <a:rPr lang="zh-CN" altLang="en-US">
                <a:solidFill>
                  <a:srgbClr val="3333FF"/>
                </a:solidFill>
              </a:rPr>
              <a:t>优化的一般步骤 </a:t>
            </a:r>
            <a:endParaRPr lang="zh-CN" altLang="en-US">
              <a:solidFill>
                <a:srgbClr val="3333FF"/>
              </a:solidFill>
            </a:endParaRPr>
          </a:p>
        </p:txBody>
      </p:sp>
      <p:sp>
        <p:nvSpPr>
          <p:cNvPr id="4" name="日期占位符 3"/>
          <p:cNvSpPr>
            <a:spLocks noGrp="1"/>
          </p:cNvSpPr>
          <p:nvPr>
            <p:ph type="dt" sz="quarter" idx="10"/>
          </p:nvPr>
        </p:nvSpPr>
        <p:spPr/>
        <p:txBody>
          <a:bodyPr/>
          <a:lstStyle/>
          <a:p>
            <a:pPr>
              <a:defRPr/>
            </a:pPr>
            <a:fld id="{2D608EB7-58A4-4676-A53C-3C3C1489AA75}" type="datetime1">
              <a:rPr lang="zh-CN" altLang="en-US"/>
            </a:fld>
            <a:endParaRPr lang="en-US" altLang="zh-CN"/>
          </a:p>
        </p:txBody>
      </p:sp>
      <p:sp>
        <p:nvSpPr>
          <p:cNvPr id="573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p:cNvSpPr>
          <p:nvPr>
            <p:ph type="title"/>
          </p:nvPr>
        </p:nvSpPr>
        <p:spPr/>
        <p:txBody>
          <a:bodyPr/>
          <a:lstStyle/>
          <a:p>
            <a:pPr eaLnBrk="1" hangingPunct="1"/>
            <a:r>
              <a:rPr lang="en-US" altLang="zh-CN"/>
              <a:t>9.2.6 </a:t>
            </a:r>
            <a:r>
              <a:rPr lang="zh-CN" altLang="en-US"/>
              <a:t>优化的一般步骤 </a:t>
            </a:r>
            <a:endParaRPr lang="zh-CN" altLang="en-US"/>
          </a:p>
        </p:txBody>
      </p:sp>
      <p:sp>
        <p:nvSpPr>
          <p:cNvPr id="381955" name="Rectangle 3"/>
          <p:cNvSpPr>
            <a:spLocks noGrp="1" noRot="1"/>
          </p:cNvSpPr>
          <p:nvPr>
            <p:ph idx="1"/>
          </p:nvPr>
        </p:nvSpPr>
        <p:spPr>
          <a:xfrm>
            <a:off x="611188" y="2205038"/>
            <a:ext cx="7772400" cy="4114800"/>
          </a:xfrm>
        </p:spPr>
        <p:txBody>
          <a:bodyPr/>
          <a:lstStyle/>
          <a:p>
            <a:pPr algn="just" eaLnBrk="1" hangingPunct="1">
              <a:lnSpc>
                <a:spcPct val="120000"/>
              </a:lnSpc>
              <a:buFont typeface="Wingdings" panose="05000000000000000000" pitchFamily="2" charset="2"/>
              <a:buNone/>
            </a:pPr>
            <a:r>
              <a:rPr lang="en-US" altLang="zh-CN"/>
              <a:t>1</a:t>
            </a:r>
            <a:r>
              <a:rPr lang="zh-CN" altLang="en-US"/>
              <a:t>．把查询转换成某种内部表示</a:t>
            </a:r>
            <a:endParaRPr lang="zh-CN" altLang="en-US"/>
          </a:p>
          <a:p>
            <a:pPr algn="just" eaLnBrk="1" hangingPunct="1">
              <a:lnSpc>
                <a:spcPct val="120000"/>
              </a:lnSpc>
              <a:buFont typeface="Wingdings" panose="05000000000000000000" pitchFamily="2" charset="2"/>
              <a:buNone/>
            </a:pPr>
            <a:r>
              <a:rPr lang="en-US" altLang="zh-CN"/>
              <a:t>2</a:t>
            </a:r>
            <a:r>
              <a:rPr lang="zh-CN" altLang="en-US"/>
              <a:t>．代数优化：把语法树转换成标准（优化）形式</a:t>
            </a:r>
            <a:endParaRPr lang="zh-CN" altLang="en-US"/>
          </a:p>
          <a:p>
            <a:pPr algn="just" eaLnBrk="1" hangingPunct="1">
              <a:lnSpc>
                <a:spcPct val="120000"/>
              </a:lnSpc>
              <a:buFont typeface="Wingdings" panose="05000000000000000000" pitchFamily="2" charset="2"/>
              <a:buNone/>
            </a:pPr>
            <a:r>
              <a:rPr lang="en-US" altLang="zh-CN"/>
              <a:t>3</a:t>
            </a:r>
            <a:r>
              <a:rPr lang="zh-CN" altLang="en-US"/>
              <a:t>．物理优化：选择低层的存取路径</a:t>
            </a:r>
            <a:endParaRPr lang="zh-CN" altLang="en-US"/>
          </a:p>
          <a:p>
            <a:pPr eaLnBrk="1" hangingPunct="1">
              <a:lnSpc>
                <a:spcPct val="120000"/>
              </a:lnSpc>
              <a:buFont typeface="Wingdings" panose="05000000000000000000" pitchFamily="2" charset="2"/>
              <a:buNone/>
            </a:pPr>
            <a:r>
              <a:rPr lang="en-US" altLang="zh-CN"/>
              <a:t>4</a:t>
            </a:r>
            <a:r>
              <a:rPr lang="zh-CN" altLang="en-US"/>
              <a:t>．生成查询计划，选择代价最小的 </a:t>
            </a:r>
            <a:endParaRPr lang="zh-CN" altLang="en-US"/>
          </a:p>
        </p:txBody>
      </p:sp>
      <p:sp>
        <p:nvSpPr>
          <p:cNvPr id="4" name="日期占位符 3"/>
          <p:cNvSpPr>
            <a:spLocks noGrp="1"/>
          </p:cNvSpPr>
          <p:nvPr>
            <p:ph type="dt" sz="quarter" idx="10"/>
          </p:nvPr>
        </p:nvSpPr>
        <p:spPr/>
        <p:txBody>
          <a:bodyPr/>
          <a:lstStyle/>
          <a:p>
            <a:pPr>
              <a:defRPr/>
            </a:pPr>
            <a:fld id="{2BF516D2-3D26-49A1-AE0F-E88F132B8731}" type="datetime1">
              <a:rPr lang="zh-CN" altLang="en-US"/>
            </a:fld>
            <a:endParaRPr lang="en-US" altLang="zh-CN"/>
          </a:p>
        </p:txBody>
      </p:sp>
      <p:sp>
        <p:nvSpPr>
          <p:cNvPr id="583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1955">
                                            <p:txEl>
                                              <p:pRg st="0" end="0"/>
                                            </p:txEl>
                                          </p:spTgt>
                                        </p:tgtEl>
                                        <p:attrNameLst>
                                          <p:attrName>style.visibility</p:attrName>
                                        </p:attrNameLst>
                                      </p:cBhvr>
                                      <p:to>
                                        <p:strVal val="visible"/>
                                      </p:to>
                                    </p:set>
                                    <p:animEffect transition="in" filter="blinds(horizontal)">
                                      <p:cBhvr>
                                        <p:cTn id="7" dur="500"/>
                                        <p:tgtEl>
                                          <p:spTgt spid="3819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1955">
                                            <p:txEl>
                                              <p:pRg st="1" end="1"/>
                                            </p:txEl>
                                          </p:spTgt>
                                        </p:tgtEl>
                                        <p:attrNameLst>
                                          <p:attrName>style.visibility</p:attrName>
                                        </p:attrNameLst>
                                      </p:cBhvr>
                                      <p:to>
                                        <p:strVal val="visible"/>
                                      </p:to>
                                    </p:set>
                                    <p:animEffect transition="in" filter="blinds(horizontal)">
                                      <p:cBhvr>
                                        <p:cTn id="12" dur="500"/>
                                        <p:tgtEl>
                                          <p:spTgt spid="3819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1955">
                                            <p:txEl>
                                              <p:pRg st="2" end="2"/>
                                            </p:txEl>
                                          </p:spTgt>
                                        </p:tgtEl>
                                        <p:attrNameLst>
                                          <p:attrName>style.visibility</p:attrName>
                                        </p:attrNameLst>
                                      </p:cBhvr>
                                      <p:to>
                                        <p:strVal val="visible"/>
                                      </p:to>
                                    </p:set>
                                    <p:animEffect transition="in" filter="blinds(horizontal)">
                                      <p:cBhvr>
                                        <p:cTn id="17" dur="500"/>
                                        <p:tgtEl>
                                          <p:spTgt spid="3819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1955">
                                            <p:txEl>
                                              <p:pRg st="3" end="3"/>
                                            </p:txEl>
                                          </p:spTgt>
                                        </p:tgtEl>
                                        <p:attrNameLst>
                                          <p:attrName>style.visibility</p:attrName>
                                        </p:attrNameLst>
                                      </p:cBhvr>
                                      <p:to>
                                        <p:strVal val="visible"/>
                                      </p:to>
                                    </p:set>
                                    <p:animEffect transition="in" filter="blinds(horizontal)">
                                      <p:cBhvr>
                                        <p:cTn id="22" dur="500"/>
                                        <p:tgtEl>
                                          <p:spTgt spid="3819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p:cNvSpPr>
          <p:nvPr>
            <p:ph type="title"/>
          </p:nvPr>
        </p:nvSpPr>
        <p:spPr/>
        <p:txBody>
          <a:bodyPr/>
          <a:lstStyle/>
          <a:p>
            <a:pPr eaLnBrk="1" hangingPunct="1"/>
            <a:r>
              <a:rPr lang="zh-CN" altLang="en-US"/>
              <a:t>优化的一般步骤 </a:t>
            </a:r>
            <a:r>
              <a:rPr lang="en-US" altLang="zh-CN"/>
              <a:t>(</a:t>
            </a:r>
            <a:r>
              <a:rPr lang="zh-CN" altLang="en-US"/>
              <a:t>续</a:t>
            </a:r>
            <a:r>
              <a:rPr lang="en-US" altLang="zh-CN"/>
              <a:t>)</a:t>
            </a:r>
            <a:endParaRPr lang="en-US" altLang="zh-CN"/>
          </a:p>
        </p:txBody>
      </p:sp>
      <p:sp>
        <p:nvSpPr>
          <p:cNvPr id="59395" name="Rectangle 3"/>
          <p:cNvSpPr>
            <a:spLocks noGrp="1" noRot="1"/>
          </p:cNvSpPr>
          <p:nvPr>
            <p:ph idx="1"/>
          </p:nvPr>
        </p:nvSpPr>
        <p:spPr/>
        <p:txBody>
          <a:bodyPr/>
          <a:lstStyle/>
          <a:p>
            <a:pPr algn="just" eaLnBrk="1" hangingPunct="1">
              <a:buFont typeface="Wingdings" panose="05000000000000000000" pitchFamily="2" charset="2"/>
              <a:buNone/>
            </a:pPr>
            <a:r>
              <a:rPr lang="zh-CN" altLang="en-US">
                <a:solidFill>
                  <a:schemeClr val="accent2"/>
                </a:solidFill>
              </a:rPr>
              <a:t>（</a:t>
            </a:r>
            <a:r>
              <a:rPr lang="en-US" altLang="zh-CN">
                <a:solidFill>
                  <a:schemeClr val="tx2"/>
                </a:solidFill>
              </a:rPr>
              <a:t>1</a:t>
            </a:r>
            <a:r>
              <a:rPr lang="zh-CN" altLang="en-US">
                <a:solidFill>
                  <a:schemeClr val="tx2"/>
                </a:solidFill>
              </a:rPr>
              <a:t>）把查询转换成某种内部表示</a:t>
            </a:r>
            <a:endParaRPr lang="zh-CN" altLang="en-US">
              <a:solidFill>
                <a:schemeClr val="tx2"/>
              </a:solidFill>
            </a:endParaRPr>
          </a:p>
          <a:p>
            <a:pPr algn="just" eaLnBrk="1" hangingPunct="1">
              <a:buFont typeface="Wingdings" panose="05000000000000000000" pitchFamily="2" charset="2"/>
              <a:buNone/>
            </a:pPr>
            <a:r>
              <a:rPr lang="zh-CN" altLang="en-US"/>
              <a:t>例：求选修了课程Ｃ</a:t>
            </a:r>
            <a:r>
              <a:rPr lang="en-US" altLang="zh-CN"/>
              <a:t>2</a:t>
            </a:r>
            <a:r>
              <a:rPr lang="zh-CN" altLang="en-US"/>
              <a:t>的学生姓名</a:t>
            </a:r>
            <a:endParaRPr lang="zh-CN" altLang="en-US"/>
          </a:p>
          <a:p>
            <a:pPr algn="just" eaLnBrk="1" hangingPunct="1">
              <a:buFont typeface="Wingdings" panose="05000000000000000000" pitchFamily="2" charset="2"/>
              <a:buNone/>
            </a:pPr>
            <a:r>
              <a:rPr lang="zh-CN" altLang="en-US"/>
              <a:t>	</a:t>
            </a:r>
            <a:r>
              <a:rPr lang="en-US" altLang="zh-CN"/>
              <a:t>SELECT  Student.Sname</a:t>
            </a:r>
            <a:endParaRPr lang="en-US" altLang="zh-CN"/>
          </a:p>
          <a:p>
            <a:pPr algn="just" eaLnBrk="1" hangingPunct="1">
              <a:buFont typeface="Wingdings" panose="05000000000000000000" pitchFamily="2" charset="2"/>
              <a:buNone/>
            </a:pPr>
            <a:r>
              <a:rPr lang="en-US" altLang="zh-CN"/>
              <a:t>	FROM    Student, SC</a:t>
            </a:r>
            <a:endParaRPr lang="en-US" altLang="zh-CN"/>
          </a:p>
          <a:p>
            <a:pPr algn="just" eaLnBrk="1" hangingPunct="1">
              <a:buFont typeface="Wingdings" panose="05000000000000000000" pitchFamily="2" charset="2"/>
              <a:buNone/>
            </a:pPr>
            <a:r>
              <a:rPr lang="en-US" altLang="zh-CN"/>
              <a:t>	WHERE  Student.Sno=SC.Sno</a:t>
            </a:r>
            <a:endParaRPr lang="en-US" altLang="zh-CN"/>
          </a:p>
          <a:p>
            <a:pPr algn="just" eaLnBrk="1" hangingPunct="1">
              <a:buFont typeface="Wingdings" panose="05000000000000000000" pitchFamily="2" charset="2"/>
              <a:buNone/>
            </a:pPr>
            <a:r>
              <a:rPr lang="en-US" altLang="zh-CN"/>
              <a:t>	AND     SC.Cno='2'; </a:t>
            </a:r>
            <a:endParaRPr lang="en-US" altLang="zh-CN"/>
          </a:p>
        </p:txBody>
      </p:sp>
      <p:sp>
        <p:nvSpPr>
          <p:cNvPr id="4" name="日期占位符 3"/>
          <p:cNvSpPr>
            <a:spLocks noGrp="1"/>
          </p:cNvSpPr>
          <p:nvPr>
            <p:ph type="dt" sz="quarter" idx="10"/>
          </p:nvPr>
        </p:nvSpPr>
        <p:spPr/>
        <p:txBody>
          <a:bodyPr/>
          <a:lstStyle/>
          <a:p>
            <a:pPr>
              <a:defRPr/>
            </a:pPr>
            <a:fld id="{72939613-6405-4EAD-B6A6-A727A5363342}" type="datetime1">
              <a:rPr lang="zh-CN" altLang="en-US"/>
            </a:fld>
            <a:endParaRPr lang="en-US" altLang="zh-CN"/>
          </a:p>
        </p:txBody>
      </p:sp>
      <p:sp>
        <p:nvSpPr>
          <p:cNvPr id="593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p:cNvSpPr>
          <p:nvPr>
            <p:ph type="title"/>
          </p:nvPr>
        </p:nvSpPr>
        <p:spPr/>
        <p:txBody>
          <a:bodyPr/>
          <a:lstStyle/>
          <a:p>
            <a:pPr eaLnBrk="1" hangingPunct="1"/>
            <a:r>
              <a:rPr lang="zh-CN" altLang="en-US" sz="3200"/>
              <a:t>（</a:t>
            </a:r>
            <a:r>
              <a:rPr lang="en-US" altLang="zh-CN" sz="3200"/>
              <a:t>1</a:t>
            </a:r>
            <a:r>
              <a:rPr lang="zh-CN" altLang="en-US" sz="3200"/>
              <a:t>）把查询转换成某种内部表示</a:t>
            </a:r>
            <a:endParaRPr lang="zh-CN" altLang="en-US"/>
          </a:p>
        </p:txBody>
      </p:sp>
      <p:sp>
        <p:nvSpPr>
          <p:cNvPr id="60419" name="Rectangle 3"/>
          <p:cNvSpPr>
            <a:spLocks noGrp="1" noRot="1"/>
          </p:cNvSpPr>
          <p:nvPr>
            <p:ph idx="1"/>
          </p:nvPr>
        </p:nvSpPr>
        <p:spPr/>
        <p:txBody>
          <a:bodyPr/>
          <a:lstStyle/>
          <a:p>
            <a:pPr algn="just" eaLnBrk="1" hangingPunct="1">
              <a:buFont typeface="Wingdings" panose="05000000000000000000" pitchFamily="2" charset="2"/>
              <a:buNone/>
            </a:pPr>
            <a:r>
              <a:rPr lang="zh-CN" altLang="en-US"/>
              <a:t>语法树 </a:t>
            </a:r>
            <a:endParaRPr lang="zh-CN" altLang="en-US"/>
          </a:p>
        </p:txBody>
      </p:sp>
      <p:sp>
        <p:nvSpPr>
          <p:cNvPr id="15" name="日期占位符 3"/>
          <p:cNvSpPr>
            <a:spLocks noGrp="1"/>
          </p:cNvSpPr>
          <p:nvPr>
            <p:ph type="dt" sz="quarter" idx="10"/>
          </p:nvPr>
        </p:nvSpPr>
        <p:spPr/>
        <p:txBody>
          <a:bodyPr/>
          <a:lstStyle/>
          <a:p>
            <a:pPr>
              <a:defRPr/>
            </a:pPr>
            <a:fld id="{1E99AE0E-D239-44D8-9010-28EAB3F6A8AD}" type="datetime1">
              <a:rPr lang="zh-CN" altLang="en-US"/>
            </a:fld>
            <a:endParaRPr lang="en-US" altLang="zh-CN"/>
          </a:p>
        </p:txBody>
      </p:sp>
      <p:sp>
        <p:nvSpPr>
          <p:cNvPr id="604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60422" name="Rectangle 4"/>
          <p:cNvSpPr>
            <a:spLocks noChangeArrowheads="1"/>
          </p:cNvSpPr>
          <p:nvPr/>
        </p:nvSpPr>
        <p:spPr bwMode="auto">
          <a:xfrm>
            <a:off x="3505200" y="2286000"/>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zh-CN" altLang="en-US" sz="2400" b="1">
                <a:latin typeface="Times New Roman" panose="02020603050405020304" pitchFamily="18" charset="0"/>
              </a:rPr>
              <a:t>结果</a:t>
            </a:r>
            <a:endParaRPr lang="zh-CN" altLang="en-US" sz="2400">
              <a:latin typeface="Times New Roman" panose="02020603050405020304" pitchFamily="18" charset="0"/>
            </a:endParaRPr>
          </a:p>
        </p:txBody>
      </p:sp>
      <p:sp>
        <p:nvSpPr>
          <p:cNvPr id="60423" name="Line 5"/>
          <p:cNvSpPr>
            <a:spLocks noChangeShapeType="1"/>
          </p:cNvSpPr>
          <p:nvPr/>
        </p:nvSpPr>
        <p:spPr bwMode="auto">
          <a:xfrm>
            <a:off x="4191000" y="2743200"/>
            <a:ext cx="0" cy="5334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424" name="Rectangle 6"/>
          <p:cNvSpPr>
            <a:spLocks noChangeArrowheads="1"/>
          </p:cNvSpPr>
          <p:nvPr/>
        </p:nvSpPr>
        <p:spPr bwMode="auto">
          <a:xfrm>
            <a:off x="3276600" y="32766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project(Sname)</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60425" name="Line 7"/>
          <p:cNvSpPr>
            <a:spLocks noChangeShapeType="1"/>
          </p:cNvSpPr>
          <p:nvPr/>
        </p:nvSpPr>
        <p:spPr bwMode="auto">
          <a:xfrm>
            <a:off x="4267200" y="3810000"/>
            <a:ext cx="0" cy="381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426" name="Rectangle 8"/>
          <p:cNvSpPr>
            <a:spLocks noChangeArrowheads="1"/>
          </p:cNvSpPr>
          <p:nvPr/>
        </p:nvSpPr>
        <p:spPr bwMode="auto">
          <a:xfrm>
            <a:off x="3200400" y="41148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select(SC.Cno=</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2</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sp>
        <p:nvSpPr>
          <p:cNvPr id="60427" name="Rectangle 9"/>
          <p:cNvSpPr>
            <a:spLocks noChangeArrowheads="1"/>
          </p:cNvSpPr>
          <p:nvPr/>
        </p:nvSpPr>
        <p:spPr bwMode="auto">
          <a:xfrm>
            <a:off x="3048000" y="4876800"/>
            <a:ext cx="3124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a:latin typeface="Times New Roman" panose="02020603050405020304" pitchFamily="18" charset="0"/>
              </a:rPr>
              <a:t> </a:t>
            </a:r>
            <a:r>
              <a:rPr lang="en-US" altLang="zh-CN" sz="2400" b="1">
                <a:latin typeface="Times New Roman" panose="02020603050405020304" pitchFamily="18" charset="0"/>
              </a:rPr>
              <a:t>join(Student.Sno=SC.Sno)</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60428" name="Rectangle 10"/>
          <p:cNvSpPr>
            <a:spLocks noChangeArrowheads="1"/>
          </p:cNvSpPr>
          <p:nvPr/>
        </p:nvSpPr>
        <p:spPr bwMode="auto">
          <a:xfrm>
            <a:off x="1905000" y="57912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Student</a:t>
            </a:r>
            <a:endParaRPr lang="en-US" altLang="zh-CN" sz="2400">
              <a:latin typeface="Times New Roman" panose="02020603050405020304" pitchFamily="18" charset="0"/>
            </a:endParaRPr>
          </a:p>
        </p:txBody>
      </p:sp>
      <p:sp>
        <p:nvSpPr>
          <p:cNvPr id="60429" name="Rectangle 11"/>
          <p:cNvSpPr>
            <a:spLocks noChangeArrowheads="1"/>
          </p:cNvSpPr>
          <p:nvPr/>
        </p:nvSpPr>
        <p:spPr bwMode="auto">
          <a:xfrm>
            <a:off x="6019800" y="5791200"/>
            <a:ext cx="114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SC</a:t>
            </a:r>
            <a:endParaRPr lang="en-US" altLang="zh-CN" sz="2400">
              <a:latin typeface="Times New Roman" panose="02020603050405020304" pitchFamily="18" charset="0"/>
            </a:endParaRPr>
          </a:p>
        </p:txBody>
      </p:sp>
      <p:sp>
        <p:nvSpPr>
          <p:cNvPr id="60430" name="Line 12"/>
          <p:cNvSpPr>
            <a:spLocks noChangeShapeType="1"/>
          </p:cNvSpPr>
          <p:nvPr/>
        </p:nvSpPr>
        <p:spPr bwMode="auto">
          <a:xfrm>
            <a:off x="4267200" y="4648200"/>
            <a:ext cx="0" cy="304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431" name="Line 13"/>
          <p:cNvSpPr>
            <a:spLocks noChangeShapeType="1"/>
          </p:cNvSpPr>
          <p:nvPr/>
        </p:nvSpPr>
        <p:spPr bwMode="auto">
          <a:xfrm flipH="1">
            <a:off x="2514600" y="5410200"/>
            <a:ext cx="1600200" cy="457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432" name="Line 14"/>
          <p:cNvSpPr>
            <a:spLocks noChangeShapeType="1"/>
          </p:cNvSpPr>
          <p:nvPr/>
        </p:nvSpPr>
        <p:spPr bwMode="auto">
          <a:xfrm>
            <a:off x="4953000" y="5486400"/>
            <a:ext cx="1371600" cy="457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p:cNvSpPr>
          <p:nvPr>
            <p:ph type="title"/>
          </p:nvPr>
        </p:nvSpPr>
        <p:spPr/>
        <p:txBody>
          <a:bodyPr/>
          <a:lstStyle/>
          <a:p>
            <a:pPr eaLnBrk="1" hangingPunct="1"/>
            <a:r>
              <a:rPr lang="zh-CN" altLang="en-US"/>
              <a:t>小结（续）</a:t>
            </a:r>
            <a:endParaRPr lang="zh-CN" altLang="en-US"/>
          </a:p>
        </p:txBody>
      </p:sp>
      <p:sp>
        <p:nvSpPr>
          <p:cNvPr id="132099" name="Rectangle 3"/>
          <p:cNvSpPr>
            <a:spLocks noGrp="1" noRot="1"/>
          </p:cNvSpPr>
          <p:nvPr>
            <p:ph idx="1"/>
          </p:nvPr>
        </p:nvSpPr>
        <p:spPr>
          <a:xfrm>
            <a:off x="838200" y="1981200"/>
            <a:ext cx="7772400" cy="4114800"/>
          </a:xfrm>
        </p:spPr>
        <p:txBody>
          <a:bodyPr/>
          <a:lstStyle/>
          <a:p>
            <a:pPr algn="just" eaLnBrk="1" hangingPunct="1"/>
            <a:r>
              <a:rPr lang="zh-CN" altLang="en-US"/>
              <a:t>二级映象</a:t>
            </a:r>
            <a:endParaRPr lang="zh-CN" altLang="en-US"/>
          </a:p>
          <a:p>
            <a:pPr lvl="1" algn="just" eaLnBrk="1" hangingPunct="1">
              <a:lnSpc>
                <a:spcPct val="120000"/>
              </a:lnSpc>
            </a:pPr>
            <a:r>
              <a:rPr lang="zh-CN" altLang="en-US"/>
              <a:t>保证了数据库外模式的稳定性，从而从底层保证了应用程序的稳定性，除非应用需求本身发生变化，否则应用程序一般不需要修改。</a:t>
            </a:r>
            <a:endParaRPr lang="zh-CN" altLang="en-US"/>
          </a:p>
          <a:p>
            <a:pPr lvl="1" algn="just" eaLnBrk="1" hangingPunct="1">
              <a:lnSpc>
                <a:spcPct val="120000"/>
              </a:lnSpc>
            </a:pPr>
            <a:r>
              <a:rPr lang="zh-CN" altLang="en-US"/>
              <a:t>数据与程序之间的独立性，使得数据的定义和描述可以从应用程序中分离出去。</a:t>
            </a:r>
            <a:endParaRPr lang="zh-CN" altLang="en-US"/>
          </a:p>
        </p:txBody>
      </p:sp>
      <p:sp>
        <p:nvSpPr>
          <p:cNvPr id="13210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64E07829-D66A-4716-83F5-603C879B354A}"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p:txBody>
          <a:bodyPr/>
          <a:lstStyle/>
          <a:p>
            <a:pPr eaLnBrk="1" hangingPunct="1"/>
            <a:r>
              <a:rPr lang="zh-CN" altLang="en-US"/>
              <a:t>关系代数语法树</a:t>
            </a:r>
            <a:endParaRPr lang="zh-CN" altLang="en-US"/>
          </a:p>
        </p:txBody>
      </p:sp>
      <p:sp>
        <p:nvSpPr>
          <p:cNvPr id="16" name="日期占位符 3"/>
          <p:cNvSpPr>
            <a:spLocks noGrp="1"/>
          </p:cNvSpPr>
          <p:nvPr>
            <p:ph type="dt" sz="quarter" idx="10"/>
          </p:nvPr>
        </p:nvSpPr>
        <p:spPr/>
        <p:txBody>
          <a:bodyPr/>
          <a:lstStyle/>
          <a:p>
            <a:pPr>
              <a:defRPr/>
            </a:pPr>
            <a:fld id="{944B76E0-474E-4268-B94A-9E5FE9A04B85}" type="datetime1">
              <a:rPr lang="zh-CN" altLang="en-US"/>
            </a:fld>
            <a:endParaRPr lang="en-US" altLang="zh-CN"/>
          </a:p>
        </p:txBody>
      </p:sp>
      <p:sp>
        <p:nvSpPr>
          <p:cNvPr id="61444"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grpSp>
        <p:nvGrpSpPr>
          <p:cNvPr id="61445" name="Group 4"/>
          <p:cNvGrpSpPr/>
          <p:nvPr/>
        </p:nvGrpSpPr>
        <p:grpSpPr bwMode="auto">
          <a:xfrm>
            <a:off x="2051050" y="1989138"/>
            <a:ext cx="4953000" cy="4267200"/>
            <a:chOff x="1200" y="1344"/>
            <a:chExt cx="3120" cy="2688"/>
          </a:xfrm>
        </p:grpSpPr>
        <p:sp>
          <p:nvSpPr>
            <p:cNvPr id="61447" name="Rectangle 5"/>
            <p:cNvSpPr>
              <a:spLocks noChangeArrowheads="1"/>
            </p:cNvSpPr>
            <p:nvPr/>
          </p:nvSpPr>
          <p:spPr bwMode="auto">
            <a:xfrm>
              <a:off x="2208" y="1344"/>
              <a:ext cx="86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200" b="1">
                  <a:latin typeface="Times New Roman" panose="02020603050405020304" pitchFamily="18" charset="0"/>
                </a:rPr>
                <a:t>π</a:t>
              </a:r>
              <a:r>
                <a:rPr lang="en-US" altLang="zh-CN" sz="3200" b="1" baseline="-30000">
                  <a:latin typeface="Times New Roman" panose="02020603050405020304" pitchFamily="18" charset="0"/>
                </a:rPr>
                <a:t>Sname</a:t>
              </a:r>
              <a:r>
                <a:rPr lang="en-US" altLang="zh-CN" sz="2400" b="1">
                  <a:latin typeface="Times New Roman" panose="02020603050405020304" pitchFamily="18" charset="0"/>
                </a:rPr>
                <a:t> </a:t>
              </a:r>
              <a:endParaRPr lang="en-US" altLang="zh-CN" sz="2400">
                <a:latin typeface="Times New Roman" panose="02020603050405020304" pitchFamily="18" charset="0"/>
              </a:endParaRPr>
            </a:p>
          </p:txBody>
        </p:sp>
        <p:sp>
          <p:nvSpPr>
            <p:cNvPr id="61448" name="Line 6"/>
            <p:cNvSpPr>
              <a:spLocks noChangeShapeType="1"/>
            </p:cNvSpPr>
            <p:nvPr/>
          </p:nvSpPr>
          <p:spPr bwMode="auto">
            <a:xfrm>
              <a:off x="2640" y="1728"/>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449" name="Rectangle 7"/>
            <p:cNvSpPr>
              <a:spLocks noChangeArrowheads="1"/>
            </p:cNvSpPr>
            <p:nvPr/>
          </p:nvSpPr>
          <p:spPr bwMode="auto">
            <a:xfrm>
              <a:off x="2064" y="2064"/>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SC.Cno=’2’</a:t>
              </a: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sp>
          <p:nvSpPr>
            <p:cNvPr id="61450" name="Line 8"/>
            <p:cNvSpPr>
              <a:spLocks noChangeShapeType="1"/>
            </p:cNvSpPr>
            <p:nvPr/>
          </p:nvSpPr>
          <p:spPr bwMode="auto">
            <a:xfrm>
              <a:off x="2640" y="2400"/>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451" name="Rectangle 9"/>
            <p:cNvSpPr>
              <a:spLocks noChangeArrowheads="1"/>
            </p:cNvSpPr>
            <p:nvPr/>
          </p:nvSpPr>
          <p:spPr bwMode="auto">
            <a:xfrm>
              <a:off x="1968" y="2544"/>
              <a:ext cx="16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Student.Sno=SC.Sno</a:t>
              </a: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sp>
          <p:nvSpPr>
            <p:cNvPr id="61452" name="Rectangle 10"/>
            <p:cNvSpPr>
              <a:spLocks noChangeArrowheads="1"/>
            </p:cNvSpPr>
            <p:nvPr/>
          </p:nvSpPr>
          <p:spPr bwMode="auto">
            <a:xfrm>
              <a:off x="2400" y="3120"/>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61453" name="Rectangle 11"/>
            <p:cNvSpPr>
              <a:spLocks noChangeArrowheads="1"/>
            </p:cNvSpPr>
            <p:nvPr/>
          </p:nvSpPr>
          <p:spPr bwMode="auto">
            <a:xfrm>
              <a:off x="1200" y="3648"/>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Student</a:t>
              </a:r>
              <a:endParaRPr lang="en-US" altLang="zh-CN" sz="2400">
                <a:latin typeface="Times New Roman" panose="02020603050405020304" pitchFamily="18" charset="0"/>
              </a:endParaRPr>
            </a:p>
          </p:txBody>
        </p:sp>
        <p:sp>
          <p:nvSpPr>
            <p:cNvPr id="61454" name="Rectangle 12"/>
            <p:cNvSpPr>
              <a:spLocks noChangeArrowheads="1"/>
            </p:cNvSpPr>
            <p:nvPr/>
          </p:nvSpPr>
          <p:spPr bwMode="auto">
            <a:xfrm>
              <a:off x="3600" y="3648"/>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SC</a:t>
              </a:r>
              <a:endParaRPr lang="en-US" altLang="zh-CN" sz="2400" b="1">
                <a:latin typeface="Times New Roman" panose="02020603050405020304" pitchFamily="18" charset="0"/>
              </a:endParaRPr>
            </a:p>
          </p:txBody>
        </p:sp>
        <p:sp>
          <p:nvSpPr>
            <p:cNvPr id="61455" name="Line 13"/>
            <p:cNvSpPr>
              <a:spLocks noChangeShapeType="1"/>
            </p:cNvSpPr>
            <p:nvPr/>
          </p:nvSpPr>
          <p:spPr bwMode="auto">
            <a:xfrm>
              <a:off x="2640" y="2976"/>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456" name="Line 14"/>
            <p:cNvSpPr>
              <a:spLocks noChangeShapeType="1"/>
            </p:cNvSpPr>
            <p:nvPr/>
          </p:nvSpPr>
          <p:spPr bwMode="auto">
            <a:xfrm flipH="1">
              <a:off x="1632" y="3360"/>
              <a:ext cx="864"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457" name="Line 15"/>
            <p:cNvSpPr>
              <a:spLocks noChangeShapeType="1"/>
            </p:cNvSpPr>
            <p:nvPr/>
          </p:nvSpPr>
          <p:spPr bwMode="auto">
            <a:xfrm>
              <a:off x="2880" y="3360"/>
              <a:ext cx="864"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85043" name="Freeform 19"/>
          <p:cNvSpPr/>
          <p:nvPr/>
        </p:nvSpPr>
        <p:spPr bwMode="auto">
          <a:xfrm>
            <a:off x="5435600" y="3500438"/>
            <a:ext cx="1068388" cy="2052637"/>
          </a:xfrm>
          <a:custGeom>
            <a:avLst/>
            <a:gdLst>
              <a:gd name="T0" fmla="*/ 0 w 673"/>
              <a:gd name="T1" fmla="*/ 0 h 1293"/>
              <a:gd name="T2" fmla="*/ 2147483646 w 673"/>
              <a:gd name="T3" fmla="*/ 2147483646 h 1293"/>
              <a:gd name="T4" fmla="*/ 2147483646 w 673"/>
              <a:gd name="T5" fmla="*/ 2147483646 h 1293"/>
              <a:gd name="T6" fmla="*/ 2147483646 w 673"/>
              <a:gd name="T7" fmla="*/ 2147483646 h 1293"/>
              <a:gd name="T8" fmla="*/ 0 60000 65536"/>
              <a:gd name="T9" fmla="*/ 0 60000 65536"/>
              <a:gd name="T10" fmla="*/ 0 60000 65536"/>
              <a:gd name="T11" fmla="*/ 0 60000 65536"/>
              <a:gd name="T12" fmla="*/ 0 w 673"/>
              <a:gd name="T13" fmla="*/ 0 h 1293"/>
              <a:gd name="T14" fmla="*/ 673 w 673"/>
              <a:gd name="T15" fmla="*/ 1293 h 1293"/>
            </a:gdLst>
            <a:ahLst/>
            <a:cxnLst>
              <a:cxn ang="T8">
                <a:pos x="T0" y="T1"/>
              </a:cxn>
              <a:cxn ang="T9">
                <a:pos x="T2" y="T3"/>
              </a:cxn>
              <a:cxn ang="T10">
                <a:pos x="T4" y="T5"/>
              </a:cxn>
              <a:cxn ang="T11">
                <a:pos x="T6" y="T7"/>
              </a:cxn>
            </a:cxnLst>
            <a:rect l="T12" t="T13" r="T14" b="T15"/>
            <a:pathLst>
              <a:path w="673" h="1293">
                <a:moveTo>
                  <a:pt x="0" y="0"/>
                </a:moveTo>
                <a:cubicBezTo>
                  <a:pt x="298" y="19"/>
                  <a:pt x="597" y="38"/>
                  <a:pt x="635" y="227"/>
                </a:cubicBezTo>
                <a:cubicBezTo>
                  <a:pt x="673" y="416"/>
                  <a:pt x="303" y="975"/>
                  <a:pt x="227" y="1134"/>
                </a:cubicBezTo>
                <a:cubicBezTo>
                  <a:pt x="151" y="1293"/>
                  <a:pt x="189" y="1172"/>
                  <a:pt x="182" y="1180"/>
                </a:cubicBezTo>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5043"/>
                                        </p:tgtEl>
                                        <p:attrNameLst>
                                          <p:attrName>style.visibility</p:attrName>
                                        </p:attrNameLst>
                                      </p:cBhvr>
                                      <p:to>
                                        <p:strVal val="visible"/>
                                      </p:to>
                                    </p:set>
                                    <p:animEffect transition="in" filter="blinds(horizontal)">
                                      <p:cBhvr>
                                        <p:cTn id="7" dur="500"/>
                                        <p:tgtEl>
                                          <p:spTgt spid="385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p:cNvSpPr>
          <p:nvPr>
            <p:ph type="title"/>
          </p:nvPr>
        </p:nvSpPr>
        <p:spPr/>
        <p:txBody>
          <a:bodyPr/>
          <a:lstStyle/>
          <a:p>
            <a:pPr eaLnBrk="1" hangingPunct="1"/>
            <a:r>
              <a:rPr lang="zh-CN" altLang="en-US" sz="4000"/>
              <a:t>（</a:t>
            </a:r>
            <a:r>
              <a:rPr lang="en-US" altLang="zh-CN" sz="4000"/>
              <a:t>2</a:t>
            </a:r>
            <a:r>
              <a:rPr lang="zh-CN" altLang="en-US" sz="4000"/>
              <a:t>）代数优化</a:t>
            </a:r>
            <a:endParaRPr lang="zh-CN" altLang="en-US" sz="4000"/>
          </a:p>
        </p:txBody>
      </p:sp>
      <p:sp>
        <p:nvSpPr>
          <p:cNvPr id="62467" name="Rectangle 3"/>
          <p:cNvSpPr>
            <a:spLocks noGrp="1" noRot="1"/>
          </p:cNvSpPr>
          <p:nvPr>
            <p:ph idx="1"/>
          </p:nvPr>
        </p:nvSpPr>
        <p:spPr>
          <a:xfrm>
            <a:off x="611188" y="2133600"/>
            <a:ext cx="7772400" cy="4114800"/>
          </a:xfrm>
        </p:spPr>
        <p:txBody>
          <a:bodyPr/>
          <a:lstStyle/>
          <a:p>
            <a:pPr algn="just" eaLnBrk="1" hangingPunct="1">
              <a:buFont typeface="Wingdings" panose="05000000000000000000" pitchFamily="2" charset="2"/>
              <a:buNone/>
            </a:pPr>
            <a:r>
              <a:rPr lang="zh-CN" altLang="en-US" sz="2800">
                <a:solidFill>
                  <a:schemeClr val="tx2"/>
                </a:solidFill>
              </a:rPr>
              <a:t>利用优化算法把语法树转换成标准（优化）形式</a:t>
            </a:r>
            <a:endParaRPr lang="zh-CN" altLang="en-US" sz="2800">
              <a:solidFill>
                <a:schemeClr val="tx2"/>
              </a:solidFill>
            </a:endParaRPr>
          </a:p>
          <a:p>
            <a:pPr algn="just" eaLnBrk="1" hangingPunct="1">
              <a:buFont typeface="Wingdings" panose="05000000000000000000" pitchFamily="2" charset="2"/>
              <a:buNone/>
            </a:pPr>
            <a:endParaRPr lang="zh-CN" altLang="en-US" sz="2800">
              <a:solidFill>
                <a:schemeClr val="tx2"/>
              </a:solidFill>
            </a:endParaRPr>
          </a:p>
          <a:p>
            <a:pPr algn="just" eaLnBrk="1" hangingPunct="1">
              <a:buFont typeface="Wingdings" panose="05000000000000000000" pitchFamily="2" charset="2"/>
              <a:buNone/>
            </a:pPr>
            <a:r>
              <a:rPr lang="zh-CN" altLang="en-US">
                <a:latin typeface="Courier New" panose="02070309020205020404" pitchFamily="49" charset="0"/>
              </a:rPr>
              <a:t> </a:t>
            </a:r>
            <a:endParaRPr lang="zh-CN" altLang="en-US"/>
          </a:p>
          <a:p>
            <a:pPr algn="just" eaLnBrk="1" hangingPunct="1">
              <a:buFont typeface="Wingdings" panose="05000000000000000000" pitchFamily="2" charset="2"/>
              <a:buNone/>
            </a:pPr>
            <a:endParaRPr lang="en-US" altLang="zh-CN"/>
          </a:p>
        </p:txBody>
      </p:sp>
      <p:sp>
        <p:nvSpPr>
          <p:cNvPr id="16" name="日期占位符 3"/>
          <p:cNvSpPr>
            <a:spLocks noGrp="1"/>
          </p:cNvSpPr>
          <p:nvPr>
            <p:ph type="dt" sz="quarter" idx="10"/>
          </p:nvPr>
        </p:nvSpPr>
        <p:spPr/>
        <p:txBody>
          <a:bodyPr/>
          <a:lstStyle/>
          <a:p>
            <a:pPr>
              <a:defRPr/>
            </a:pPr>
            <a:fld id="{36AE256B-3019-4D37-94BA-749F0736F795}" type="datetime1">
              <a:rPr lang="zh-CN" altLang="en-US"/>
            </a:fld>
            <a:endParaRPr lang="en-US" altLang="zh-CN"/>
          </a:p>
        </p:txBody>
      </p:sp>
      <p:sp>
        <p:nvSpPr>
          <p:cNvPr id="624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grpSp>
        <p:nvGrpSpPr>
          <p:cNvPr id="62470" name="Group 4"/>
          <p:cNvGrpSpPr/>
          <p:nvPr/>
        </p:nvGrpSpPr>
        <p:grpSpPr bwMode="auto">
          <a:xfrm>
            <a:off x="2555875" y="2708275"/>
            <a:ext cx="4495800" cy="3276600"/>
            <a:chOff x="1680" y="2016"/>
            <a:chExt cx="2832" cy="2064"/>
          </a:xfrm>
        </p:grpSpPr>
        <p:sp>
          <p:nvSpPr>
            <p:cNvPr id="62471" name="Rectangle 5"/>
            <p:cNvSpPr>
              <a:spLocks noChangeArrowheads="1"/>
            </p:cNvSpPr>
            <p:nvPr/>
          </p:nvSpPr>
          <p:spPr bwMode="auto">
            <a:xfrm>
              <a:off x="2256" y="201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200" b="1">
                  <a:latin typeface="Times New Roman" panose="02020603050405020304" pitchFamily="18" charset="0"/>
                </a:rPr>
                <a:t>π</a:t>
              </a:r>
              <a:r>
                <a:rPr lang="en-US" altLang="zh-CN" sz="3200" b="1" baseline="-30000">
                  <a:latin typeface="Times New Roman" panose="02020603050405020304" pitchFamily="18" charset="0"/>
                </a:rPr>
                <a:t>Sname</a:t>
              </a: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sp>
          <p:nvSpPr>
            <p:cNvPr id="62472" name="Line 6"/>
            <p:cNvSpPr>
              <a:spLocks noChangeShapeType="1"/>
            </p:cNvSpPr>
            <p:nvPr/>
          </p:nvSpPr>
          <p:spPr bwMode="auto">
            <a:xfrm>
              <a:off x="2688" y="240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73" name="Rectangle 7"/>
            <p:cNvSpPr>
              <a:spLocks noChangeArrowheads="1"/>
            </p:cNvSpPr>
            <p:nvPr/>
          </p:nvSpPr>
          <p:spPr bwMode="auto">
            <a:xfrm>
              <a:off x="2016" y="2448"/>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Student.Sno=SC.Sno</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62474" name="Line 8"/>
            <p:cNvSpPr>
              <a:spLocks noChangeShapeType="1"/>
            </p:cNvSpPr>
            <p:nvPr/>
          </p:nvSpPr>
          <p:spPr bwMode="auto">
            <a:xfrm>
              <a:off x="2688" y="2736"/>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75" name="Rectangle 9"/>
            <p:cNvSpPr>
              <a:spLocks noChangeArrowheads="1"/>
            </p:cNvSpPr>
            <p:nvPr/>
          </p:nvSpPr>
          <p:spPr bwMode="auto">
            <a:xfrm>
              <a:off x="2880" y="3312"/>
              <a:ext cx="16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SC.Cno=</a:t>
              </a:r>
              <a:r>
                <a:rPr lang="en-US" altLang="zh-CN" sz="2800" b="1" baseline="-30000">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2</a:t>
              </a:r>
              <a:r>
                <a:rPr lang="en-US" altLang="zh-CN" sz="2800" b="1" baseline="-30000">
                  <a:latin typeface="Times New Roman" panose="02020603050405020304" pitchFamily="18" charset="0"/>
                  <a:sym typeface="Symbol" panose="05050102010706020507" pitchFamily="18" charset="2"/>
                </a:rPr>
                <a:t></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62476" name="Rectangle 10"/>
            <p:cNvSpPr>
              <a:spLocks noChangeArrowheads="1"/>
            </p:cNvSpPr>
            <p:nvPr/>
          </p:nvSpPr>
          <p:spPr bwMode="auto">
            <a:xfrm>
              <a:off x="2448" y="2880"/>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62477" name="Rectangle 11"/>
            <p:cNvSpPr>
              <a:spLocks noChangeArrowheads="1"/>
            </p:cNvSpPr>
            <p:nvPr/>
          </p:nvSpPr>
          <p:spPr bwMode="auto">
            <a:xfrm>
              <a:off x="1680" y="3360"/>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Student</a:t>
              </a:r>
              <a:endParaRPr lang="en-US" altLang="zh-CN" sz="2400">
                <a:latin typeface="Times New Roman" panose="02020603050405020304" pitchFamily="18" charset="0"/>
              </a:endParaRPr>
            </a:p>
          </p:txBody>
        </p:sp>
        <p:sp>
          <p:nvSpPr>
            <p:cNvPr id="62478" name="Rectangle 12"/>
            <p:cNvSpPr>
              <a:spLocks noChangeArrowheads="1"/>
            </p:cNvSpPr>
            <p:nvPr/>
          </p:nvSpPr>
          <p:spPr bwMode="auto">
            <a:xfrm>
              <a:off x="3312" y="3696"/>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SC</a:t>
              </a:r>
              <a:endParaRPr lang="en-US" altLang="zh-CN" sz="2400" b="1">
                <a:latin typeface="Times New Roman" panose="02020603050405020304" pitchFamily="18" charset="0"/>
              </a:endParaRPr>
            </a:p>
          </p:txBody>
        </p:sp>
        <p:sp>
          <p:nvSpPr>
            <p:cNvPr id="62479" name="Line 13"/>
            <p:cNvSpPr>
              <a:spLocks noChangeShapeType="1"/>
            </p:cNvSpPr>
            <p:nvPr/>
          </p:nvSpPr>
          <p:spPr bwMode="auto">
            <a:xfrm flipH="1">
              <a:off x="3696" y="360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80" name="Line 14"/>
            <p:cNvSpPr>
              <a:spLocks noChangeShapeType="1"/>
            </p:cNvSpPr>
            <p:nvPr/>
          </p:nvSpPr>
          <p:spPr bwMode="auto">
            <a:xfrm flipH="1">
              <a:off x="1968" y="3168"/>
              <a:ext cx="528"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481" name="Line 15"/>
            <p:cNvSpPr>
              <a:spLocks noChangeShapeType="1"/>
            </p:cNvSpPr>
            <p:nvPr/>
          </p:nvSpPr>
          <p:spPr bwMode="auto">
            <a:xfrm>
              <a:off x="3024" y="3168"/>
              <a:ext cx="624"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p:cNvSpPr>
          <p:nvPr>
            <p:ph type="title"/>
          </p:nvPr>
        </p:nvSpPr>
        <p:spPr/>
        <p:txBody>
          <a:bodyPr/>
          <a:lstStyle/>
          <a:p>
            <a:pPr eaLnBrk="1" hangingPunct="1"/>
            <a:r>
              <a:rPr lang="zh-CN" altLang="en-US" sz="3600"/>
              <a:t>（</a:t>
            </a:r>
            <a:r>
              <a:rPr lang="en-US" altLang="zh-CN" sz="3600"/>
              <a:t>3</a:t>
            </a:r>
            <a:r>
              <a:rPr lang="zh-CN" altLang="en-US" sz="3600"/>
              <a:t>）物理优化：选择低层的存取路径</a:t>
            </a:r>
            <a:endParaRPr lang="zh-CN" altLang="en-US" sz="4000"/>
          </a:p>
        </p:txBody>
      </p:sp>
      <p:sp>
        <p:nvSpPr>
          <p:cNvPr id="387075" name="Rectangle 3"/>
          <p:cNvSpPr>
            <a:spLocks noGrp="1" noRot="1"/>
          </p:cNvSpPr>
          <p:nvPr>
            <p:ph idx="1"/>
          </p:nvPr>
        </p:nvSpPr>
        <p:spPr/>
        <p:txBody>
          <a:bodyPr/>
          <a:lstStyle/>
          <a:p>
            <a:pPr algn="just" eaLnBrk="1" hangingPunct="1">
              <a:lnSpc>
                <a:spcPct val="90000"/>
              </a:lnSpc>
              <a:spcBef>
                <a:spcPct val="0"/>
              </a:spcBef>
              <a:buClrTx/>
              <a:buFontTx/>
              <a:buNone/>
            </a:pPr>
            <a:r>
              <a:rPr lang="en-US" altLang="zh-CN" sz="2800"/>
              <a:t>- </a:t>
            </a:r>
            <a:r>
              <a:rPr lang="zh-CN" altLang="en-US" sz="2800"/>
              <a:t>优化器查找数据字典获得当前数据库状态信息</a:t>
            </a:r>
            <a:endParaRPr lang="zh-CN" altLang="en-US" sz="2800"/>
          </a:p>
          <a:p>
            <a:pPr lvl="1" algn="just" eaLnBrk="1" hangingPunct="1">
              <a:lnSpc>
                <a:spcPct val="110000"/>
              </a:lnSpc>
              <a:spcBef>
                <a:spcPct val="0"/>
              </a:spcBef>
              <a:buClrTx/>
              <a:buFontTx/>
              <a:buChar char="•"/>
            </a:pPr>
            <a:r>
              <a:rPr lang="zh-CN" altLang="en-US"/>
              <a:t>选择字段上是否有索引</a:t>
            </a:r>
            <a:endParaRPr lang="zh-CN" altLang="en-US"/>
          </a:p>
          <a:p>
            <a:pPr lvl="1" algn="just" eaLnBrk="1" hangingPunct="1">
              <a:lnSpc>
                <a:spcPct val="110000"/>
              </a:lnSpc>
              <a:spcBef>
                <a:spcPct val="0"/>
              </a:spcBef>
              <a:buClrTx/>
              <a:buFontTx/>
              <a:buChar char="•"/>
            </a:pPr>
            <a:r>
              <a:rPr lang="zh-CN" altLang="en-US"/>
              <a:t>连接的两个表是否有序</a:t>
            </a:r>
            <a:endParaRPr lang="zh-CN" altLang="en-US"/>
          </a:p>
          <a:p>
            <a:pPr lvl="1" algn="just" eaLnBrk="1" hangingPunct="1">
              <a:lnSpc>
                <a:spcPct val="110000"/>
              </a:lnSpc>
              <a:spcBef>
                <a:spcPct val="0"/>
              </a:spcBef>
              <a:buClrTx/>
              <a:buFontTx/>
              <a:buChar char="•"/>
            </a:pPr>
            <a:r>
              <a:rPr lang="zh-CN" altLang="en-US"/>
              <a:t>连接字段上是否有索引</a:t>
            </a:r>
            <a:endParaRPr lang="zh-CN" altLang="en-US"/>
          </a:p>
          <a:p>
            <a:pPr algn="just" eaLnBrk="1" hangingPunct="1">
              <a:lnSpc>
                <a:spcPct val="140000"/>
              </a:lnSpc>
              <a:spcBef>
                <a:spcPct val="0"/>
              </a:spcBef>
              <a:buClrTx/>
              <a:buFontTx/>
              <a:buChar char="–"/>
            </a:pPr>
            <a:r>
              <a:rPr lang="zh-CN" altLang="en-US" sz="2800"/>
              <a:t>然后根据一定的优化规则选择存取路径</a:t>
            </a:r>
            <a:endParaRPr lang="zh-CN" altLang="en-US" sz="2800"/>
          </a:p>
          <a:p>
            <a:pPr algn="just" eaLnBrk="1" hangingPunct="1">
              <a:lnSpc>
                <a:spcPct val="140000"/>
              </a:lnSpc>
              <a:spcBef>
                <a:spcPct val="0"/>
              </a:spcBef>
              <a:buClrTx/>
              <a:buFontTx/>
              <a:buNone/>
            </a:pPr>
            <a:r>
              <a:rPr lang="zh-CN" altLang="en-US" sz="2800">
                <a:latin typeface="Courier New" panose="02070309020205020404" pitchFamily="49" charset="0"/>
              </a:rPr>
              <a:t> </a:t>
            </a:r>
            <a:r>
              <a:rPr lang="zh-CN" altLang="en-US" sz="2800"/>
              <a:t> 如本例中若</a:t>
            </a:r>
            <a:r>
              <a:rPr lang="en-US" altLang="zh-CN" sz="2800"/>
              <a:t>SC</a:t>
            </a:r>
            <a:r>
              <a:rPr lang="zh-CN" altLang="en-US" sz="2800"/>
              <a:t>表上建有</a:t>
            </a:r>
            <a:r>
              <a:rPr lang="en-US" altLang="zh-CN" sz="2800"/>
              <a:t>Cno</a:t>
            </a:r>
            <a:r>
              <a:rPr lang="zh-CN" altLang="en-US" sz="2800"/>
              <a:t>的索引，则应该利用这个索引，而不必顺序扫描</a:t>
            </a:r>
            <a:r>
              <a:rPr lang="en-US" altLang="zh-CN" sz="2800"/>
              <a:t>SC</a:t>
            </a:r>
            <a:r>
              <a:rPr lang="zh-CN" altLang="en-US" sz="2800"/>
              <a:t>表。 </a:t>
            </a:r>
            <a:endParaRPr lang="zh-CN" altLang="en-US" sz="2800"/>
          </a:p>
        </p:txBody>
      </p:sp>
      <p:sp>
        <p:nvSpPr>
          <p:cNvPr id="4" name="日期占位符 3"/>
          <p:cNvSpPr>
            <a:spLocks noGrp="1"/>
          </p:cNvSpPr>
          <p:nvPr>
            <p:ph type="dt" sz="quarter" idx="10"/>
          </p:nvPr>
        </p:nvSpPr>
        <p:spPr/>
        <p:txBody>
          <a:bodyPr/>
          <a:lstStyle/>
          <a:p>
            <a:pPr>
              <a:defRPr/>
            </a:pPr>
            <a:fld id="{A1E9700C-0281-422F-B700-6370FBB23887}" type="datetime1">
              <a:rPr lang="zh-CN" altLang="en-US"/>
            </a:fld>
            <a:endParaRPr lang="en-US" altLang="zh-CN"/>
          </a:p>
        </p:txBody>
      </p:sp>
      <p:sp>
        <p:nvSpPr>
          <p:cNvPr id="634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7075">
                                            <p:txEl>
                                              <p:pRg st="0" end="0"/>
                                            </p:txEl>
                                          </p:spTgt>
                                        </p:tgtEl>
                                        <p:attrNameLst>
                                          <p:attrName>style.visibility</p:attrName>
                                        </p:attrNameLst>
                                      </p:cBhvr>
                                      <p:to>
                                        <p:strVal val="visible"/>
                                      </p:to>
                                    </p:set>
                                    <p:animEffect transition="in" filter="blinds(horizontal)">
                                      <p:cBhvr>
                                        <p:cTn id="7" dur="500"/>
                                        <p:tgtEl>
                                          <p:spTgt spid="38707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87075">
                                            <p:txEl>
                                              <p:pRg st="1" end="1"/>
                                            </p:txEl>
                                          </p:spTgt>
                                        </p:tgtEl>
                                        <p:attrNameLst>
                                          <p:attrName>style.visibility</p:attrName>
                                        </p:attrNameLst>
                                      </p:cBhvr>
                                      <p:to>
                                        <p:strVal val="visible"/>
                                      </p:to>
                                    </p:set>
                                    <p:animEffect transition="in" filter="blinds(horizontal)">
                                      <p:cBhvr>
                                        <p:cTn id="10" dur="500"/>
                                        <p:tgtEl>
                                          <p:spTgt spid="38707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87075">
                                            <p:txEl>
                                              <p:pRg st="2" end="2"/>
                                            </p:txEl>
                                          </p:spTgt>
                                        </p:tgtEl>
                                        <p:attrNameLst>
                                          <p:attrName>style.visibility</p:attrName>
                                        </p:attrNameLst>
                                      </p:cBhvr>
                                      <p:to>
                                        <p:strVal val="visible"/>
                                      </p:to>
                                    </p:set>
                                    <p:animEffect transition="in" filter="blinds(horizontal)">
                                      <p:cBhvr>
                                        <p:cTn id="13" dur="500"/>
                                        <p:tgtEl>
                                          <p:spTgt spid="38707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87075">
                                            <p:txEl>
                                              <p:pRg st="3" end="3"/>
                                            </p:txEl>
                                          </p:spTgt>
                                        </p:tgtEl>
                                        <p:attrNameLst>
                                          <p:attrName>style.visibility</p:attrName>
                                        </p:attrNameLst>
                                      </p:cBhvr>
                                      <p:to>
                                        <p:strVal val="visible"/>
                                      </p:to>
                                    </p:set>
                                    <p:animEffect transition="in" filter="blinds(horizontal)">
                                      <p:cBhvr>
                                        <p:cTn id="16" dur="500"/>
                                        <p:tgtEl>
                                          <p:spTgt spid="38707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87075">
                                            <p:txEl>
                                              <p:pRg st="4" end="4"/>
                                            </p:txEl>
                                          </p:spTgt>
                                        </p:tgtEl>
                                        <p:attrNameLst>
                                          <p:attrName>style.visibility</p:attrName>
                                        </p:attrNameLst>
                                      </p:cBhvr>
                                      <p:to>
                                        <p:strVal val="visible"/>
                                      </p:to>
                                    </p:set>
                                    <p:animEffect transition="in" filter="blinds(horizontal)">
                                      <p:cBhvr>
                                        <p:cTn id="21" dur="500"/>
                                        <p:tgtEl>
                                          <p:spTgt spid="38707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87075">
                                            <p:txEl>
                                              <p:pRg st="5" end="5"/>
                                            </p:txEl>
                                          </p:spTgt>
                                        </p:tgtEl>
                                        <p:attrNameLst>
                                          <p:attrName>style.visibility</p:attrName>
                                        </p:attrNameLst>
                                      </p:cBhvr>
                                      <p:to>
                                        <p:strVal val="visible"/>
                                      </p:to>
                                    </p:set>
                                    <p:animEffect transition="in" filter="blinds(horizontal)">
                                      <p:cBhvr>
                                        <p:cTn id="24" dur="500"/>
                                        <p:tgtEl>
                                          <p:spTgt spid="387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p:cNvSpPr>
          <p:nvPr>
            <p:ph type="title"/>
          </p:nvPr>
        </p:nvSpPr>
        <p:spPr/>
        <p:txBody>
          <a:bodyPr/>
          <a:lstStyle/>
          <a:p>
            <a:pPr eaLnBrk="1" hangingPunct="1"/>
            <a:r>
              <a:rPr lang="zh-CN" altLang="en-US" sz="3600"/>
              <a:t>（</a:t>
            </a:r>
            <a:r>
              <a:rPr lang="en-US" altLang="zh-CN" sz="3600"/>
              <a:t>4</a:t>
            </a:r>
            <a:r>
              <a:rPr lang="zh-CN" altLang="en-US" sz="3600"/>
              <a:t>）生成查询计划，选择代价最小的</a:t>
            </a:r>
            <a:endParaRPr lang="zh-CN" altLang="en-US" sz="4000"/>
          </a:p>
        </p:txBody>
      </p:sp>
      <p:sp>
        <p:nvSpPr>
          <p:cNvPr id="388099" name="Rectangle 3"/>
          <p:cNvSpPr>
            <a:spLocks noGrp="1" noRot="1"/>
          </p:cNvSpPr>
          <p:nvPr>
            <p:ph idx="1"/>
          </p:nvPr>
        </p:nvSpPr>
        <p:spPr>
          <a:xfrm>
            <a:off x="179388" y="2060575"/>
            <a:ext cx="7772400" cy="4114800"/>
          </a:xfrm>
        </p:spPr>
        <p:txBody>
          <a:bodyPr/>
          <a:lstStyle/>
          <a:p>
            <a:pPr algn="just" eaLnBrk="1" hangingPunct="1">
              <a:lnSpc>
                <a:spcPct val="120000"/>
              </a:lnSpc>
              <a:spcBef>
                <a:spcPct val="0"/>
              </a:spcBef>
              <a:buClrTx/>
              <a:buFontTx/>
              <a:buNone/>
            </a:pPr>
            <a:r>
              <a:rPr lang="en-US" altLang="zh-CN" sz="2400"/>
              <a:t>--</a:t>
            </a:r>
            <a:r>
              <a:rPr lang="zh-CN" altLang="en-US" sz="2400"/>
              <a:t>在作连接运算时，若两个表</a:t>
            </a:r>
            <a:r>
              <a:rPr lang="en-US" altLang="zh-CN" sz="2400"/>
              <a:t>(</a:t>
            </a:r>
            <a:r>
              <a:rPr lang="zh-CN" altLang="en-US" sz="2400"/>
              <a:t>设为</a:t>
            </a:r>
            <a:r>
              <a:rPr lang="en-US" altLang="zh-CN" sz="2400"/>
              <a:t>R1</a:t>
            </a:r>
            <a:r>
              <a:rPr lang="zh-CN" altLang="en-US" sz="2400"/>
              <a:t>，</a:t>
            </a:r>
            <a:r>
              <a:rPr lang="en-US" altLang="zh-CN" sz="2400"/>
              <a:t>R2)</a:t>
            </a:r>
            <a:r>
              <a:rPr lang="zh-CN" altLang="en-US" sz="2400"/>
              <a:t>均无序，连接属性上也没有索引，则可以有下面几种查询计划： </a:t>
            </a:r>
            <a:endParaRPr lang="zh-CN" altLang="en-US" sz="2400"/>
          </a:p>
          <a:p>
            <a:pPr lvl="1" algn="just" eaLnBrk="1" hangingPunct="1">
              <a:lnSpc>
                <a:spcPct val="120000"/>
              </a:lnSpc>
              <a:spcBef>
                <a:spcPct val="0"/>
              </a:spcBef>
              <a:buClrTx/>
              <a:buFontTx/>
              <a:buChar char="•"/>
            </a:pPr>
            <a:r>
              <a:rPr lang="zh-CN" altLang="en-US"/>
              <a:t> 对两个表作排序预处理</a:t>
            </a:r>
            <a:endParaRPr lang="zh-CN" altLang="en-US"/>
          </a:p>
          <a:p>
            <a:pPr lvl="1" algn="just" eaLnBrk="1" hangingPunct="1">
              <a:lnSpc>
                <a:spcPct val="120000"/>
              </a:lnSpc>
              <a:spcBef>
                <a:spcPct val="0"/>
              </a:spcBef>
              <a:buClrTx/>
              <a:buFontTx/>
              <a:buChar char="•"/>
            </a:pPr>
            <a:r>
              <a:rPr lang="zh-CN" altLang="en-US"/>
              <a:t> 对</a:t>
            </a:r>
            <a:r>
              <a:rPr lang="en-US" altLang="zh-CN"/>
              <a:t>R1</a:t>
            </a:r>
            <a:r>
              <a:rPr lang="zh-CN" altLang="en-US"/>
              <a:t>在连接属性上建索引</a:t>
            </a:r>
            <a:endParaRPr lang="zh-CN" altLang="en-US"/>
          </a:p>
          <a:p>
            <a:pPr lvl="1" algn="just" eaLnBrk="1" hangingPunct="1">
              <a:lnSpc>
                <a:spcPct val="120000"/>
              </a:lnSpc>
              <a:spcBef>
                <a:spcPct val="0"/>
              </a:spcBef>
              <a:buClrTx/>
              <a:buFontTx/>
              <a:buChar char="•"/>
            </a:pPr>
            <a:r>
              <a:rPr lang="zh-CN" altLang="en-US"/>
              <a:t> 对</a:t>
            </a:r>
            <a:r>
              <a:rPr lang="en-US" altLang="zh-CN"/>
              <a:t>R2</a:t>
            </a:r>
            <a:r>
              <a:rPr lang="zh-CN" altLang="en-US"/>
              <a:t>在连接属性上建索引</a:t>
            </a:r>
            <a:endParaRPr lang="zh-CN" altLang="en-US"/>
          </a:p>
          <a:p>
            <a:pPr lvl="1" algn="just" eaLnBrk="1" hangingPunct="1">
              <a:lnSpc>
                <a:spcPct val="120000"/>
              </a:lnSpc>
              <a:spcBef>
                <a:spcPct val="0"/>
              </a:spcBef>
              <a:buClrTx/>
              <a:buFontTx/>
              <a:buChar char="•"/>
            </a:pPr>
            <a:r>
              <a:rPr lang="zh-CN" altLang="en-US"/>
              <a:t> 在</a:t>
            </a:r>
            <a:r>
              <a:rPr lang="en-US" altLang="zh-CN"/>
              <a:t>R1</a:t>
            </a:r>
            <a:r>
              <a:rPr lang="zh-CN" altLang="en-US"/>
              <a:t>，</a:t>
            </a:r>
            <a:r>
              <a:rPr lang="en-US" altLang="zh-CN"/>
              <a:t>R2</a:t>
            </a:r>
            <a:r>
              <a:rPr lang="zh-CN" altLang="en-US"/>
              <a:t>的连接属性上均建索引</a:t>
            </a:r>
            <a:endParaRPr lang="zh-CN" altLang="en-US"/>
          </a:p>
          <a:p>
            <a:pPr algn="just" eaLnBrk="1" hangingPunct="1">
              <a:lnSpc>
                <a:spcPct val="120000"/>
              </a:lnSpc>
              <a:spcBef>
                <a:spcPct val="0"/>
              </a:spcBef>
              <a:buClrTx/>
              <a:buFontTx/>
              <a:buNone/>
            </a:pPr>
            <a:r>
              <a:rPr lang="en-US" altLang="zh-CN" sz="2400"/>
              <a:t>--</a:t>
            </a:r>
            <a:r>
              <a:rPr lang="zh-CN" altLang="en-US" sz="2400"/>
              <a:t>对不同的查询计划计算代价，选择代价最小的一个。</a:t>
            </a:r>
            <a:endParaRPr lang="zh-CN" altLang="en-US" sz="2400"/>
          </a:p>
          <a:p>
            <a:pPr algn="just" eaLnBrk="1" hangingPunct="1">
              <a:lnSpc>
                <a:spcPct val="120000"/>
              </a:lnSpc>
              <a:spcBef>
                <a:spcPct val="0"/>
              </a:spcBef>
              <a:buClrTx/>
              <a:buFontTx/>
              <a:buNone/>
            </a:pPr>
            <a:r>
              <a:rPr lang="en-US" altLang="zh-CN" sz="2400"/>
              <a:t>--</a:t>
            </a:r>
            <a:r>
              <a:rPr lang="zh-CN" altLang="en-US" sz="2400"/>
              <a:t>在计算代价时主要考虑磁盘读写的</a:t>
            </a:r>
            <a:r>
              <a:rPr lang="en-US" altLang="zh-CN" sz="2400"/>
              <a:t>I/O</a:t>
            </a:r>
            <a:r>
              <a:rPr lang="zh-CN" altLang="en-US" sz="2400"/>
              <a:t>数，内存</a:t>
            </a:r>
            <a:r>
              <a:rPr lang="en-US" altLang="zh-CN" sz="2400"/>
              <a:t>CPU</a:t>
            </a:r>
            <a:r>
              <a:rPr lang="zh-CN" altLang="en-US" sz="2400"/>
              <a:t>处理时间在粗略计算时可不考虑。 </a:t>
            </a:r>
            <a:endParaRPr lang="zh-CN" altLang="en-US" sz="2400"/>
          </a:p>
        </p:txBody>
      </p:sp>
      <p:sp>
        <p:nvSpPr>
          <p:cNvPr id="4" name="日期占位符 3"/>
          <p:cNvSpPr>
            <a:spLocks noGrp="1"/>
          </p:cNvSpPr>
          <p:nvPr>
            <p:ph type="dt" sz="quarter" idx="10"/>
          </p:nvPr>
        </p:nvSpPr>
        <p:spPr/>
        <p:txBody>
          <a:bodyPr/>
          <a:lstStyle/>
          <a:p>
            <a:pPr>
              <a:defRPr/>
            </a:pPr>
            <a:fld id="{634D3BC2-B699-48AC-92E6-3849FA04315E}" type="datetime1">
              <a:rPr lang="zh-CN" altLang="en-US"/>
            </a:fld>
            <a:endParaRPr lang="en-US" altLang="zh-CN"/>
          </a:p>
        </p:txBody>
      </p:sp>
      <p:sp>
        <p:nvSpPr>
          <p:cNvPr id="645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8099">
                                            <p:txEl>
                                              <p:pRg st="0" end="0"/>
                                            </p:txEl>
                                          </p:spTgt>
                                        </p:tgtEl>
                                        <p:attrNameLst>
                                          <p:attrName>style.visibility</p:attrName>
                                        </p:attrNameLst>
                                      </p:cBhvr>
                                      <p:to>
                                        <p:strVal val="visible"/>
                                      </p:to>
                                    </p:set>
                                    <p:animEffect transition="in" filter="blinds(horizontal)">
                                      <p:cBhvr>
                                        <p:cTn id="7" dur="500"/>
                                        <p:tgtEl>
                                          <p:spTgt spid="38809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88099">
                                            <p:txEl>
                                              <p:pRg st="1" end="1"/>
                                            </p:txEl>
                                          </p:spTgt>
                                        </p:tgtEl>
                                        <p:attrNameLst>
                                          <p:attrName>style.visibility</p:attrName>
                                        </p:attrNameLst>
                                      </p:cBhvr>
                                      <p:to>
                                        <p:strVal val="visible"/>
                                      </p:to>
                                    </p:set>
                                    <p:animEffect transition="in" filter="blinds(horizontal)">
                                      <p:cBhvr>
                                        <p:cTn id="10" dur="500"/>
                                        <p:tgtEl>
                                          <p:spTgt spid="38809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88099">
                                            <p:txEl>
                                              <p:pRg st="2" end="2"/>
                                            </p:txEl>
                                          </p:spTgt>
                                        </p:tgtEl>
                                        <p:attrNameLst>
                                          <p:attrName>style.visibility</p:attrName>
                                        </p:attrNameLst>
                                      </p:cBhvr>
                                      <p:to>
                                        <p:strVal val="visible"/>
                                      </p:to>
                                    </p:set>
                                    <p:animEffect transition="in" filter="blinds(horizontal)">
                                      <p:cBhvr>
                                        <p:cTn id="13" dur="500"/>
                                        <p:tgtEl>
                                          <p:spTgt spid="388099">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88099">
                                            <p:txEl>
                                              <p:pRg st="3" end="3"/>
                                            </p:txEl>
                                          </p:spTgt>
                                        </p:tgtEl>
                                        <p:attrNameLst>
                                          <p:attrName>style.visibility</p:attrName>
                                        </p:attrNameLst>
                                      </p:cBhvr>
                                      <p:to>
                                        <p:strVal val="visible"/>
                                      </p:to>
                                    </p:set>
                                    <p:animEffect transition="in" filter="blinds(horizontal)">
                                      <p:cBhvr>
                                        <p:cTn id="16" dur="500"/>
                                        <p:tgtEl>
                                          <p:spTgt spid="388099">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88099">
                                            <p:txEl>
                                              <p:pRg st="4" end="4"/>
                                            </p:txEl>
                                          </p:spTgt>
                                        </p:tgtEl>
                                        <p:attrNameLst>
                                          <p:attrName>style.visibility</p:attrName>
                                        </p:attrNameLst>
                                      </p:cBhvr>
                                      <p:to>
                                        <p:strVal val="visible"/>
                                      </p:to>
                                    </p:set>
                                    <p:animEffect transition="in" filter="blinds(horizontal)">
                                      <p:cBhvr>
                                        <p:cTn id="19" dur="500"/>
                                        <p:tgtEl>
                                          <p:spTgt spid="38809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88099">
                                            <p:txEl>
                                              <p:pRg st="5" end="5"/>
                                            </p:txEl>
                                          </p:spTgt>
                                        </p:tgtEl>
                                        <p:attrNameLst>
                                          <p:attrName>style.visibility</p:attrName>
                                        </p:attrNameLst>
                                      </p:cBhvr>
                                      <p:to>
                                        <p:strVal val="visible"/>
                                      </p:to>
                                    </p:set>
                                    <p:animEffect transition="in" filter="blinds(horizontal)">
                                      <p:cBhvr>
                                        <p:cTn id="24" dur="500"/>
                                        <p:tgtEl>
                                          <p:spTgt spid="388099">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88099">
                                            <p:txEl>
                                              <p:pRg st="6" end="6"/>
                                            </p:txEl>
                                          </p:spTgt>
                                        </p:tgtEl>
                                        <p:attrNameLst>
                                          <p:attrName>style.visibility</p:attrName>
                                        </p:attrNameLst>
                                      </p:cBhvr>
                                      <p:to>
                                        <p:strVal val="visible"/>
                                      </p:to>
                                    </p:set>
                                    <p:animEffect transition="in" filter="blinds(horizontal)">
                                      <p:cBhvr>
                                        <p:cTn id="29" dur="500"/>
                                        <p:tgtEl>
                                          <p:spTgt spid="388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p:cNvSpPr>
          <p:nvPr>
            <p:ph type="title"/>
          </p:nvPr>
        </p:nvSpPr>
        <p:spPr/>
        <p:txBody>
          <a:bodyPr/>
          <a:lstStyle/>
          <a:p>
            <a:pPr eaLnBrk="1" hangingPunct="1"/>
            <a:r>
              <a:rPr lang="zh-CN" altLang="en-US" sz="4000">
                <a:latin typeface="宋体" panose="02010600030101010101" pitchFamily="2" charset="-122"/>
              </a:rPr>
              <a:t>第九章</a:t>
            </a:r>
            <a:r>
              <a:rPr lang="zh-CN" altLang="en-US" sz="4000">
                <a:ea typeface="黑体" panose="02010609060101010101" pitchFamily="49" charset="-122"/>
              </a:rPr>
              <a:t>  </a:t>
            </a:r>
            <a:r>
              <a:rPr lang="zh-CN" altLang="en-US" sz="4000">
                <a:latin typeface="宋体" panose="02010600030101010101" pitchFamily="2" charset="-122"/>
              </a:rPr>
              <a:t>关系系统及其查询优化</a:t>
            </a:r>
            <a:endParaRPr lang="zh-CN" altLang="en-US">
              <a:ea typeface="黑体" panose="02010609060101010101" pitchFamily="49" charset="-122"/>
            </a:endParaRPr>
          </a:p>
        </p:txBody>
      </p:sp>
      <p:sp>
        <p:nvSpPr>
          <p:cNvPr id="65539" name="Rectangle 3"/>
          <p:cNvSpPr>
            <a:spLocks noGrp="1" noRot="1"/>
          </p:cNvSpPr>
          <p:nvPr>
            <p:ph idx="1"/>
          </p:nvPr>
        </p:nvSpPr>
        <p:spPr/>
        <p:txBody>
          <a:bodyPr/>
          <a:lstStyle/>
          <a:p>
            <a:pPr algn="just" eaLnBrk="1" hangingPunct="1">
              <a:lnSpc>
                <a:spcPct val="190000"/>
              </a:lnSpc>
              <a:buFont typeface="Wingdings" panose="05000000000000000000" pitchFamily="2" charset="2"/>
              <a:buNone/>
            </a:pPr>
            <a:r>
              <a:rPr lang="en-US" altLang="zh-CN"/>
              <a:t>9.1 </a:t>
            </a:r>
            <a:r>
              <a:rPr lang="zh-CN" altLang="en-US"/>
              <a:t>关系系统</a:t>
            </a:r>
            <a:endParaRPr lang="zh-CN" altLang="en-US"/>
          </a:p>
          <a:p>
            <a:pPr algn="just" eaLnBrk="1" hangingPunct="1">
              <a:lnSpc>
                <a:spcPct val="190000"/>
              </a:lnSpc>
              <a:buFont typeface="Wingdings" panose="05000000000000000000" pitchFamily="2" charset="2"/>
              <a:buNone/>
            </a:pPr>
            <a:r>
              <a:rPr lang="en-US" altLang="zh-CN"/>
              <a:t>9.2 </a:t>
            </a:r>
            <a:r>
              <a:rPr lang="zh-CN" altLang="en-US"/>
              <a:t>关系系统的查询优化</a:t>
            </a:r>
            <a:endParaRPr lang="zh-CN" altLang="en-US"/>
          </a:p>
          <a:p>
            <a:pPr algn="just" eaLnBrk="1" hangingPunct="1">
              <a:lnSpc>
                <a:spcPct val="190000"/>
              </a:lnSpc>
              <a:buFont typeface="Wingdings" panose="05000000000000000000" pitchFamily="2" charset="2"/>
              <a:buNone/>
            </a:pPr>
            <a:r>
              <a:rPr lang="en-US" altLang="zh-CN">
                <a:solidFill>
                  <a:srgbClr val="3333FF"/>
                </a:solidFill>
              </a:rPr>
              <a:t>9.3 </a:t>
            </a:r>
            <a:r>
              <a:rPr lang="zh-CN" altLang="en-US">
                <a:solidFill>
                  <a:srgbClr val="3333FF"/>
                </a:solidFill>
              </a:rPr>
              <a:t>小结</a:t>
            </a:r>
            <a:endParaRPr lang="zh-CN" altLang="en-US">
              <a:solidFill>
                <a:srgbClr val="3333FF"/>
              </a:solidFill>
            </a:endParaRPr>
          </a:p>
        </p:txBody>
      </p:sp>
      <p:sp>
        <p:nvSpPr>
          <p:cNvPr id="4" name="日期占位符 3"/>
          <p:cNvSpPr>
            <a:spLocks noGrp="1"/>
          </p:cNvSpPr>
          <p:nvPr>
            <p:ph type="dt" sz="quarter" idx="10"/>
          </p:nvPr>
        </p:nvSpPr>
        <p:spPr/>
        <p:txBody>
          <a:bodyPr/>
          <a:lstStyle/>
          <a:p>
            <a:pPr>
              <a:defRPr/>
            </a:pPr>
            <a:fld id="{6ED7B49D-8529-47ED-9716-61DE3361BB19}" type="datetime1">
              <a:rPr lang="zh-CN" altLang="en-US"/>
            </a:fld>
            <a:endParaRPr lang="en-US" altLang="zh-CN"/>
          </a:p>
        </p:txBody>
      </p:sp>
      <p:sp>
        <p:nvSpPr>
          <p:cNvPr id="655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p:cNvSpPr>
          <p:nvPr>
            <p:ph type="title"/>
          </p:nvPr>
        </p:nvSpPr>
        <p:spPr/>
        <p:txBody>
          <a:bodyPr/>
          <a:lstStyle/>
          <a:p>
            <a:pPr eaLnBrk="1" hangingPunct="1"/>
            <a:r>
              <a:rPr lang="en-US" altLang="zh-CN"/>
              <a:t>9.3 </a:t>
            </a:r>
            <a:r>
              <a:rPr lang="zh-CN" altLang="en-US"/>
              <a:t>小结 </a:t>
            </a:r>
            <a:endParaRPr lang="zh-CN" altLang="en-US"/>
          </a:p>
        </p:txBody>
      </p:sp>
      <p:sp>
        <p:nvSpPr>
          <p:cNvPr id="66563" name="Rectangle 3"/>
          <p:cNvSpPr>
            <a:spLocks noGrp="1" noRot="1"/>
          </p:cNvSpPr>
          <p:nvPr>
            <p:ph idx="1"/>
          </p:nvPr>
        </p:nvSpPr>
        <p:spPr>
          <a:xfrm>
            <a:off x="395288" y="2133600"/>
            <a:ext cx="7772400" cy="4114800"/>
          </a:xfrm>
        </p:spPr>
        <p:txBody>
          <a:bodyPr/>
          <a:lstStyle/>
          <a:p>
            <a:pPr algn="just" eaLnBrk="1" hangingPunct="1">
              <a:lnSpc>
                <a:spcPct val="120000"/>
              </a:lnSpc>
            </a:pPr>
            <a:r>
              <a:rPr lang="zh-CN" altLang="en-US" sz="2800" dirty="0"/>
              <a:t>关系系统</a:t>
            </a:r>
            <a:endParaRPr lang="zh-CN" altLang="en-US" sz="2800" dirty="0"/>
          </a:p>
          <a:p>
            <a:pPr lvl="1" algn="just" eaLnBrk="1" hangingPunct="1">
              <a:lnSpc>
                <a:spcPct val="120000"/>
              </a:lnSpc>
            </a:pPr>
            <a:r>
              <a:rPr lang="zh-CN" altLang="en-US" dirty="0"/>
              <a:t>关系系统的定义</a:t>
            </a:r>
            <a:endParaRPr lang="zh-CN" altLang="en-US" dirty="0"/>
          </a:p>
          <a:p>
            <a:pPr lvl="1" algn="just" eaLnBrk="1" hangingPunct="1">
              <a:lnSpc>
                <a:spcPct val="120000"/>
              </a:lnSpc>
              <a:buFont typeface="Wingdings" panose="05000000000000000000" pitchFamily="2" charset="2"/>
              <a:buNone/>
            </a:pPr>
            <a:r>
              <a:rPr lang="zh-CN" altLang="en-US" dirty="0"/>
              <a:t>	一个数据库管理系统可定义为关系系统，当且仅当它至少支持：</a:t>
            </a:r>
            <a:endParaRPr lang="zh-CN" altLang="en-US" dirty="0"/>
          </a:p>
          <a:p>
            <a:pPr lvl="2" algn="just" eaLnBrk="1" hangingPunct="1">
              <a:lnSpc>
                <a:spcPct val="120000"/>
              </a:lnSpc>
              <a:buFont typeface="Wingdings 2" panose="05020102010507070707" pitchFamily="18" charset="2"/>
              <a:buNone/>
            </a:pPr>
            <a:r>
              <a:rPr lang="en-US" altLang="zh-CN" dirty="0"/>
              <a:t>1</a:t>
            </a:r>
            <a:r>
              <a:rPr lang="zh-CN" altLang="en-US" dirty="0"/>
              <a:t>． 关系数据库（即关系数据结构）</a:t>
            </a:r>
            <a:endParaRPr lang="zh-CN" altLang="en-US" dirty="0"/>
          </a:p>
          <a:p>
            <a:pPr lvl="2" eaLnBrk="1" hangingPunct="1">
              <a:lnSpc>
                <a:spcPct val="120000"/>
              </a:lnSpc>
              <a:buFont typeface="Wingdings 2" panose="05020102010507070707" pitchFamily="18" charset="2"/>
              <a:buNone/>
            </a:pPr>
            <a:r>
              <a:rPr lang="en-US" altLang="zh-CN" dirty="0"/>
              <a:t>2</a:t>
            </a:r>
            <a:r>
              <a:rPr lang="zh-CN" altLang="en-US" dirty="0"/>
              <a:t>． 支持选择、投影和（自然）连接运算，</a:t>
            </a:r>
            <a:endParaRPr lang="zh-CN" altLang="en-US" dirty="0"/>
          </a:p>
          <a:p>
            <a:pPr lvl="2" eaLnBrk="1" hangingPunct="1">
              <a:lnSpc>
                <a:spcPct val="120000"/>
              </a:lnSpc>
              <a:buFont typeface="Wingdings 2" panose="05020102010507070707" pitchFamily="18" charset="2"/>
              <a:buNone/>
            </a:pPr>
            <a:r>
              <a:rPr lang="zh-CN" altLang="en-US" dirty="0"/>
              <a:t>      且不要求用户定义任何物理存取路径 </a:t>
            </a:r>
            <a:endParaRPr lang="zh-CN" altLang="en-US" dirty="0"/>
          </a:p>
        </p:txBody>
      </p:sp>
      <p:sp>
        <p:nvSpPr>
          <p:cNvPr id="4" name="日期占位符 3"/>
          <p:cNvSpPr>
            <a:spLocks noGrp="1"/>
          </p:cNvSpPr>
          <p:nvPr>
            <p:ph type="dt" sz="quarter" idx="10"/>
          </p:nvPr>
        </p:nvSpPr>
        <p:spPr/>
        <p:txBody>
          <a:bodyPr/>
          <a:lstStyle/>
          <a:p>
            <a:pPr>
              <a:defRPr/>
            </a:pPr>
            <a:fld id="{2FADA443-3F62-4881-8C70-0157A761819C}" type="datetime1">
              <a:rPr lang="zh-CN" altLang="en-US"/>
            </a:fld>
            <a:endParaRPr lang="en-US" altLang="zh-CN"/>
          </a:p>
        </p:txBody>
      </p:sp>
      <p:sp>
        <p:nvSpPr>
          <p:cNvPr id="665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p:cNvSpPr>
          <p:nvPr>
            <p:ph type="title"/>
          </p:nvPr>
        </p:nvSpPr>
        <p:spPr/>
        <p:txBody>
          <a:bodyPr/>
          <a:lstStyle/>
          <a:p>
            <a:pPr eaLnBrk="1" hangingPunct="1"/>
            <a:r>
              <a:rPr lang="zh-CN" altLang="en-US"/>
              <a:t>小结 （续）</a:t>
            </a:r>
            <a:endParaRPr lang="zh-CN" altLang="en-US"/>
          </a:p>
        </p:txBody>
      </p:sp>
      <p:sp>
        <p:nvSpPr>
          <p:cNvPr id="67587" name="Rectangle 3"/>
          <p:cNvSpPr>
            <a:spLocks noGrp="1" noRot="1"/>
          </p:cNvSpPr>
          <p:nvPr>
            <p:ph idx="1"/>
          </p:nvPr>
        </p:nvSpPr>
        <p:spPr/>
        <p:txBody>
          <a:bodyPr/>
          <a:lstStyle/>
          <a:p>
            <a:pPr lvl="1" algn="just" eaLnBrk="1" hangingPunct="1">
              <a:lnSpc>
                <a:spcPct val="140000"/>
              </a:lnSpc>
            </a:pPr>
            <a:r>
              <a:rPr lang="zh-CN" altLang="en-US" sz="3200"/>
              <a:t>关系系统的分类</a:t>
            </a:r>
            <a:endParaRPr lang="zh-CN" altLang="en-US" sz="3200"/>
          </a:p>
          <a:p>
            <a:pPr lvl="2" algn="just" eaLnBrk="1" hangingPunct="1">
              <a:lnSpc>
                <a:spcPct val="140000"/>
              </a:lnSpc>
            </a:pPr>
            <a:r>
              <a:rPr lang="zh-CN" altLang="en-US" sz="2800"/>
              <a:t>表式系统</a:t>
            </a:r>
            <a:endParaRPr lang="zh-CN" altLang="en-US" sz="2800"/>
          </a:p>
          <a:p>
            <a:pPr lvl="2" algn="just" eaLnBrk="1" hangingPunct="1">
              <a:lnSpc>
                <a:spcPct val="140000"/>
              </a:lnSpc>
            </a:pPr>
            <a:r>
              <a:rPr lang="en-US" altLang="zh-CN" sz="2800"/>
              <a:t>(</a:t>
            </a:r>
            <a:r>
              <a:rPr lang="zh-CN" altLang="en-US" sz="2800"/>
              <a:t>最小</a:t>
            </a:r>
            <a:r>
              <a:rPr lang="en-US" altLang="zh-CN" sz="2800"/>
              <a:t>)</a:t>
            </a:r>
            <a:r>
              <a:rPr lang="zh-CN" altLang="en-US" sz="2800"/>
              <a:t>关系系统</a:t>
            </a:r>
            <a:endParaRPr lang="zh-CN" altLang="en-US" sz="2800"/>
          </a:p>
          <a:p>
            <a:pPr lvl="2" algn="just" eaLnBrk="1" hangingPunct="1">
              <a:lnSpc>
                <a:spcPct val="140000"/>
              </a:lnSpc>
            </a:pPr>
            <a:r>
              <a:rPr lang="zh-CN" altLang="en-US" sz="2800"/>
              <a:t>关系完备系统</a:t>
            </a:r>
            <a:endParaRPr lang="zh-CN" altLang="en-US" sz="2800"/>
          </a:p>
          <a:p>
            <a:pPr lvl="2" algn="just" eaLnBrk="1" hangingPunct="1">
              <a:lnSpc>
                <a:spcPct val="140000"/>
              </a:lnSpc>
            </a:pPr>
            <a:r>
              <a:rPr lang="zh-CN" altLang="en-US" sz="2800"/>
              <a:t>全关系系统</a:t>
            </a:r>
            <a:r>
              <a:rPr lang="zh-CN" altLang="en-US" sz="3200"/>
              <a:t> </a:t>
            </a:r>
            <a:endParaRPr lang="zh-CN" altLang="en-US" sz="3200"/>
          </a:p>
        </p:txBody>
      </p:sp>
      <p:sp>
        <p:nvSpPr>
          <p:cNvPr id="4" name="日期占位符 3"/>
          <p:cNvSpPr>
            <a:spLocks noGrp="1"/>
          </p:cNvSpPr>
          <p:nvPr>
            <p:ph type="dt" sz="quarter" idx="10"/>
          </p:nvPr>
        </p:nvSpPr>
        <p:spPr/>
        <p:txBody>
          <a:bodyPr/>
          <a:lstStyle/>
          <a:p>
            <a:pPr>
              <a:defRPr/>
            </a:pPr>
            <a:fld id="{19F588EB-8EB2-4C58-8935-A872DAEA45FC}" type="datetime1">
              <a:rPr lang="zh-CN" altLang="en-US"/>
            </a:fld>
            <a:endParaRPr lang="en-US" altLang="zh-CN"/>
          </a:p>
        </p:txBody>
      </p:sp>
      <p:sp>
        <p:nvSpPr>
          <p:cNvPr id="675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p:cNvSpPr>
          <p:nvPr>
            <p:ph type="title"/>
          </p:nvPr>
        </p:nvSpPr>
        <p:spPr/>
        <p:txBody>
          <a:bodyPr/>
          <a:lstStyle/>
          <a:p>
            <a:pPr eaLnBrk="1" hangingPunct="1"/>
            <a:r>
              <a:rPr lang="zh-CN" altLang="en-US"/>
              <a:t>小结 （续）</a:t>
            </a:r>
            <a:endParaRPr lang="zh-CN" altLang="en-US"/>
          </a:p>
        </p:txBody>
      </p:sp>
      <p:sp>
        <p:nvSpPr>
          <p:cNvPr id="68611" name="Rectangle 3"/>
          <p:cNvSpPr>
            <a:spLocks noGrp="1" noRot="1"/>
          </p:cNvSpPr>
          <p:nvPr>
            <p:ph idx="1"/>
          </p:nvPr>
        </p:nvSpPr>
        <p:spPr/>
        <p:txBody>
          <a:bodyPr/>
          <a:lstStyle/>
          <a:p>
            <a:pPr algn="just" eaLnBrk="1" hangingPunct="1">
              <a:lnSpc>
                <a:spcPct val="110000"/>
              </a:lnSpc>
            </a:pPr>
            <a:r>
              <a:rPr lang="zh-CN" altLang="en-US"/>
              <a:t>关系系统的查询优化</a:t>
            </a:r>
            <a:endParaRPr lang="zh-CN" altLang="en-US"/>
          </a:p>
          <a:p>
            <a:pPr lvl="4" algn="just" eaLnBrk="1" hangingPunct="1">
              <a:lnSpc>
                <a:spcPct val="110000"/>
              </a:lnSpc>
              <a:buFont typeface="Wingdings 2" panose="05020102010507070707" pitchFamily="18" charset="2"/>
              <a:buNone/>
            </a:pPr>
            <a:r>
              <a:rPr lang="zh-CN" altLang="en-US">
                <a:latin typeface="Courier New" panose="02070309020205020404" pitchFamily="49" charset="0"/>
              </a:rPr>
              <a:t> </a:t>
            </a:r>
            <a:endParaRPr lang="zh-CN" altLang="en-US"/>
          </a:p>
          <a:p>
            <a:pPr lvl="1" algn="just" eaLnBrk="1" hangingPunct="1">
              <a:lnSpc>
                <a:spcPct val="110000"/>
              </a:lnSpc>
            </a:pPr>
            <a:r>
              <a:rPr lang="zh-CN" altLang="en-US"/>
              <a:t>代数优化：关系代数表达式的优化</a:t>
            </a:r>
            <a:endParaRPr lang="zh-CN" altLang="en-US"/>
          </a:p>
          <a:p>
            <a:pPr lvl="2" algn="just" eaLnBrk="1" hangingPunct="1">
              <a:lnSpc>
                <a:spcPct val="110000"/>
              </a:lnSpc>
            </a:pPr>
            <a:r>
              <a:rPr lang="zh-CN" altLang="en-US" sz="2800"/>
              <a:t>关系代数等价变换规则</a:t>
            </a:r>
            <a:endParaRPr lang="zh-CN" altLang="en-US" sz="2800"/>
          </a:p>
          <a:p>
            <a:pPr lvl="2" algn="just" eaLnBrk="1" hangingPunct="1">
              <a:lnSpc>
                <a:spcPct val="110000"/>
              </a:lnSpc>
            </a:pPr>
            <a:r>
              <a:rPr lang="zh-CN" altLang="en-US" sz="2800"/>
              <a:t>关系代数表达式的优化算法</a:t>
            </a:r>
            <a:endParaRPr lang="zh-CN" altLang="en-US" sz="2800"/>
          </a:p>
          <a:p>
            <a:pPr lvl="1" algn="just" eaLnBrk="1" hangingPunct="1">
              <a:lnSpc>
                <a:spcPct val="110000"/>
              </a:lnSpc>
              <a:buFont typeface="Wingdings" panose="05000000000000000000" pitchFamily="2" charset="2"/>
              <a:buNone/>
            </a:pPr>
            <a:r>
              <a:rPr lang="zh-CN" altLang="en-US">
                <a:latin typeface="Courier New" panose="02070309020205020404" pitchFamily="49" charset="0"/>
              </a:rPr>
              <a:t> </a:t>
            </a:r>
            <a:endParaRPr lang="zh-CN" altLang="en-US"/>
          </a:p>
          <a:p>
            <a:pPr lvl="1" algn="just" eaLnBrk="1" hangingPunct="1">
              <a:lnSpc>
                <a:spcPct val="110000"/>
              </a:lnSpc>
            </a:pPr>
            <a:r>
              <a:rPr lang="zh-CN" altLang="en-US"/>
              <a:t>物理优化：存取路径和低层操作算法的选择</a:t>
            </a:r>
            <a:r>
              <a:rPr lang="zh-CN" altLang="en-US" sz="3200"/>
              <a:t> </a:t>
            </a:r>
            <a:endParaRPr lang="zh-CN" altLang="en-US" sz="3200"/>
          </a:p>
        </p:txBody>
      </p:sp>
      <p:sp>
        <p:nvSpPr>
          <p:cNvPr id="4" name="日期占位符 3"/>
          <p:cNvSpPr>
            <a:spLocks noGrp="1"/>
          </p:cNvSpPr>
          <p:nvPr>
            <p:ph type="dt" sz="quarter" idx="10"/>
          </p:nvPr>
        </p:nvSpPr>
        <p:spPr/>
        <p:txBody>
          <a:bodyPr/>
          <a:lstStyle/>
          <a:p>
            <a:pPr>
              <a:defRPr/>
            </a:pPr>
            <a:fld id="{98DB539A-5955-48B4-9F27-5A5917F453AD}" type="datetime1">
              <a:rPr lang="zh-CN" altLang="en-US"/>
            </a:fld>
            <a:endParaRPr lang="en-US" altLang="zh-CN"/>
          </a:p>
        </p:txBody>
      </p:sp>
      <p:sp>
        <p:nvSpPr>
          <p:cNvPr id="686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p:cNvSpPr>
          <p:nvPr>
            <p:ph type="title"/>
          </p:nvPr>
        </p:nvSpPr>
        <p:spPr/>
        <p:txBody>
          <a:bodyPr/>
          <a:lstStyle/>
          <a:p>
            <a:pPr eaLnBrk="1" hangingPunct="1"/>
            <a:r>
              <a:rPr lang="zh-CN" altLang="en-US"/>
              <a:t>本章总结</a:t>
            </a:r>
            <a:endParaRPr lang="zh-CN" altLang="en-US"/>
          </a:p>
        </p:txBody>
      </p:sp>
      <p:sp>
        <p:nvSpPr>
          <p:cNvPr id="400387" name="Rectangle 3"/>
          <p:cNvSpPr>
            <a:spLocks noGrp="1" noRot="1"/>
          </p:cNvSpPr>
          <p:nvPr>
            <p:ph idx="1"/>
          </p:nvPr>
        </p:nvSpPr>
        <p:spPr/>
        <p:txBody>
          <a:bodyPr/>
          <a:lstStyle/>
          <a:p>
            <a:pPr eaLnBrk="1" hangingPunct="1"/>
            <a:r>
              <a:rPr lang="zh-CN" altLang="en-US"/>
              <a:t>主要内容：</a:t>
            </a:r>
            <a:endParaRPr lang="zh-CN" altLang="en-US"/>
          </a:p>
          <a:p>
            <a:pPr eaLnBrk="1" hangingPunct="1">
              <a:buFont typeface="Wingdings" panose="05000000000000000000" pitchFamily="2" charset="2"/>
              <a:buNone/>
            </a:pPr>
            <a:r>
              <a:rPr lang="zh-CN" altLang="en-US"/>
              <a:t>	关系系统，查询优化</a:t>
            </a:r>
            <a:endParaRPr lang="zh-CN" altLang="en-US"/>
          </a:p>
          <a:p>
            <a:pPr eaLnBrk="1" hangingPunct="1"/>
            <a:r>
              <a:rPr lang="zh-CN" altLang="en-US"/>
              <a:t>重要知识点：</a:t>
            </a:r>
            <a:endParaRPr lang="zh-CN" altLang="en-US"/>
          </a:p>
          <a:p>
            <a:pPr eaLnBrk="1" hangingPunct="1">
              <a:buFont typeface="Wingdings" panose="05000000000000000000" pitchFamily="2" charset="2"/>
              <a:buNone/>
            </a:pPr>
            <a:r>
              <a:rPr lang="zh-CN" altLang="en-US"/>
              <a:t>	关系代数等价变换规则，关系代数表达式的查询优化问题，优化策略</a:t>
            </a:r>
            <a:endParaRPr lang="zh-CN" altLang="en-US"/>
          </a:p>
          <a:p>
            <a:pPr eaLnBrk="1" hangingPunct="1"/>
            <a:r>
              <a:rPr lang="zh-CN" altLang="en-US"/>
              <a:t>本章题型：</a:t>
            </a:r>
            <a:endParaRPr lang="zh-CN" altLang="en-US"/>
          </a:p>
          <a:p>
            <a:pPr eaLnBrk="1" hangingPunct="1">
              <a:buFont typeface="Wingdings" panose="05000000000000000000" pitchFamily="2" charset="2"/>
              <a:buNone/>
            </a:pPr>
            <a:r>
              <a:rPr lang="zh-CN" altLang="en-US"/>
              <a:t>	选择，填空，应用题</a:t>
            </a:r>
            <a:endParaRPr lang="zh-CN" altLang="en-US"/>
          </a:p>
        </p:txBody>
      </p:sp>
      <p:sp>
        <p:nvSpPr>
          <p:cNvPr id="4" name="日期占位符 3"/>
          <p:cNvSpPr>
            <a:spLocks noGrp="1"/>
          </p:cNvSpPr>
          <p:nvPr>
            <p:ph type="dt" sz="quarter" idx="10"/>
          </p:nvPr>
        </p:nvSpPr>
        <p:spPr/>
        <p:txBody>
          <a:bodyPr/>
          <a:lstStyle/>
          <a:p>
            <a:pPr>
              <a:defRPr/>
            </a:pPr>
            <a:fld id="{48DA25DC-89CE-4B55-981A-D36DB49BF603}" type="datetime1">
              <a:rPr lang="zh-CN" altLang="en-US"/>
            </a:fld>
            <a:endParaRPr lang="en-US" altLang="zh-CN"/>
          </a:p>
        </p:txBody>
      </p:sp>
      <p:sp>
        <p:nvSpPr>
          <p:cNvPr id="696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Effect transition="in" filter="blinds(horizontal)">
                                      <p:cBhvr>
                                        <p:cTn id="7" dur="500"/>
                                        <p:tgtEl>
                                          <p:spTgt spid="40038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0387">
                                            <p:txEl>
                                              <p:pRg st="1" end="1"/>
                                            </p:txEl>
                                          </p:spTgt>
                                        </p:tgtEl>
                                        <p:attrNameLst>
                                          <p:attrName>style.visibility</p:attrName>
                                        </p:attrNameLst>
                                      </p:cBhvr>
                                      <p:to>
                                        <p:strVal val="visible"/>
                                      </p:to>
                                    </p:set>
                                    <p:animEffect transition="in" filter="blinds(horizontal)">
                                      <p:cBhvr>
                                        <p:cTn id="10" dur="500"/>
                                        <p:tgtEl>
                                          <p:spTgt spid="40038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00387">
                                            <p:txEl>
                                              <p:pRg st="2" end="2"/>
                                            </p:txEl>
                                          </p:spTgt>
                                        </p:tgtEl>
                                        <p:attrNameLst>
                                          <p:attrName>style.visibility</p:attrName>
                                        </p:attrNameLst>
                                      </p:cBhvr>
                                      <p:to>
                                        <p:strVal val="visible"/>
                                      </p:to>
                                    </p:set>
                                    <p:animEffect transition="in" filter="blinds(horizontal)">
                                      <p:cBhvr>
                                        <p:cTn id="15" dur="500"/>
                                        <p:tgtEl>
                                          <p:spTgt spid="40038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00387">
                                            <p:txEl>
                                              <p:pRg st="3" end="3"/>
                                            </p:txEl>
                                          </p:spTgt>
                                        </p:tgtEl>
                                        <p:attrNameLst>
                                          <p:attrName>style.visibility</p:attrName>
                                        </p:attrNameLst>
                                      </p:cBhvr>
                                      <p:to>
                                        <p:strVal val="visible"/>
                                      </p:to>
                                    </p:set>
                                    <p:animEffect transition="in" filter="blinds(horizontal)">
                                      <p:cBhvr>
                                        <p:cTn id="18" dur="500"/>
                                        <p:tgtEl>
                                          <p:spTgt spid="40038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00387">
                                            <p:txEl>
                                              <p:pRg st="4" end="4"/>
                                            </p:txEl>
                                          </p:spTgt>
                                        </p:tgtEl>
                                        <p:attrNameLst>
                                          <p:attrName>style.visibility</p:attrName>
                                        </p:attrNameLst>
                                      </p:cBhvr>
                                      <p:to>
                                        <p:strVal val="visible"/>
                                      </p:to>
                                    </p:set>
                                    <p:animEffect transition="in" filter="blinds(horizontal)">
                                      <p:cBhvr>
                                        <p:cTn id="23" dur="500"/>
                                        <p:tgtEl>
                                          <p:spTgt spid="400387">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00387">
                                            <p:txEl>
                                              <p:pRg st="5" end="5"/>
                                            </p:txEl>
                                          </p:spTgt>
                                        </p:tgtEl>
                                        <p:attrNameLst>
                                          <p:attrName>style.visibility</p:attrName>
                                        </p:attrNameLst>
                                      </p:cBhvr>
                                      <p:to>
                                        <p:strVal val="visible"/>
                                      </p:to>
                                    </p:set>
                                    <p:animEffect transition="in" filter="blinds(horizontal)">
                                      <p:cBhvr>
                                        <p:cTn id="26" dur="500"/>
                                        <p:tgtEl>
                                          <p:spTgt spid="400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p:cNvSpPr>
          <p:nvPr>
            <p:ph type="title"/>
          </p:nvPr>
        </p:nvSpPr>
        <p:spPr/>
        <p:txBody>
          <a:bodyPr/>
          <a:lstStyle/>
          <a:p>
            <a:pPr eaLnBrk="1" hangingPunct="1"/>
            <a:r>
              <a:rPr lang="zh-CN" altLang="en-US"/>
              <a:t>本章习题</a:t>
            </a:r>
            <a:endParaRPr lang="zh-CN" altLang="en-US"/>
          </a:p>
        </p:txBody>
      </p:sp>
      <p:sp>
        <p:nvSpPr>
          <p:cNvPr id="399363" name="Rectangle 3"/>
          <p:cNvSpPr>
            <a:spLocks noGrp="1" noRot="1"/>
          </p:cNvSpPr>
          <p:nvPr>
            <p:ph idx="1"/>
          </p:nvPr>
        </p:nvSpPr>
        <p:spPr>
          <a:xfrm>
            <a:off x="179388" y="2205038"/>
            <a:ext cx="8583612" cy="3890962"/>
          </a:xfrm>
        </p:spPr>
        <p:txBody>
          <a:bodyPr>
            <a:spAutoFit/>
          </a:bodyPr>
          <a:lstStyle/>
          <a:p>
            <a:pPr eaLnBrk="1" fontAlgn="t" hangingPunct="1">
              <a:buFont typeface="Wingdings" panose="05000000000000000000" pitchFamily="2" charset="2"/>
              <a:buNone/>
            </a:pPr>
            <a:r>
              <a:rPr lang="en-US" altLang="zh-CN"/>
              <a:t>	</a:t>
            </a:r>
            <a:r>
              <a:rPr lang="zh-CN" altLang="en-US"/>
              <a:t>以下各题均对学生</a:t>
            </a:r>
            <a:r>
              <a:rPr lang="en-US" altLang="zh-CN"/>
              <a:t>-</a:t>
            </a:r>
            <a:r>
              <a:rPr lang="zh-CN" altLang="en-US"/>
              <a:t>课程数据库进行查询，并且用关系代数表达式表示该查询并画出初始语法数，并将其进行优化。</a:t>
            </a:r>
            <a:endParaRPr lang="zh-CN" altLang="en-US"/>
          </a:p>
          <a:p>
            <a:pPr eaLnBrk="1" hangingPunct="1">
              <a:buFont typeface="Wingdings" panose="05000000000000000000" pitchFamily="2" charset="2"/>
              <a:buNone/>
            </a:pPr>
            <a:r>
              <a:rPr lang="en-US" altLang="zh-CN"/>
              <a:t>1.</a:t>
            </a:r>
            <a:r>
              <a:rPr lang="zh-CN" altLang="en-US"/>
              <a:t>查询选修课成绩为</a:t>
            </a:r>
            <a:r>
              <a:rPr lang="en-US" altLang="zh-CN"/>
              <a:t>90</a:t>
            </a:r>
            <a:r>
              <a:rPr lang="zh-CN" altLang="en-US"/>
              <a:t>的学生的姓名。</a:t>
            </a:r>
            <a:endParaRPr lang="zh-CN" altLang="en-US"/>
          </a:p>
          <a:p>
            <a:pPr eaLnBrk="1" hangingPunct="1">
              <a:buFont typeface="Wingdings" panose="05000000000000000000" pitchFamily="2" charset="2"/>
              <a:buNone/>
            </a:pPr>
            <a:r>
              <a:rPr lang="zh-CN" altLang="en-US">
                <a:cs typeface="Arial" panose="020B0604020202020204" pitchFamily="34" charset="0"/>
              </a:rPr>
              <a:t>   </a:t>
            </a:r>
            <a:r>
              <a:rPr lang="el-GR" altLang="zh-CN">
                <a:cs typeface="Arial" panose="020B0604020202020204" pitchFamily="34" charset="0"/>
              </a:rPr>
              <a:t>Π</a:t>
            </a:r>
            <a:r>
              <a:rPr lang="el-GR" altLang="zh-CN" sz="2400">
                <a:cs typeface="Arial" panose="020B0604020202020204" pitchFamily="34" charset="0"/>
              </a:rPr>
              <a:t>sname</a:t>
            </a:r>
            <a:r>
              <a:rPr lang="en-US" altLang="zh-CN">
                <a:cs typeface="Arial" panose="020B0604020202020204" pitchFamily="34" charset="0"/>
              </a:rPr>
              <a:t>(</a:t>
            </a:r>
            <a:r>
              <a:rPr lang="el-GR" altLang="zh-CN">
                <a:cs typeface="Arial" panose="020B0604020202020204" pitchFamily="34" charset="0"/>
              </a:rPr>
              <a:t>σ</a:t>
            </a:r>
            <a:r>
              <a:rPr lang="el-GR" altLang="zh-CN" sz="2400">
                <a:cs typeface="Arial" panose="020B0604020202020204" pitchFamily="34" charset="0"/>
              </a:rPr>
              <a:t>grade</a:t>
            </a:r>
            <a:r>
              <a:rPr lang="en-US" altLang="zh-CN" sz="2400">
                <a:cs typeface="Arial" panose="020B0604020202020204" pitchFamily="34" charset="0"/>
              </a:rPr>
              <a:t>=90</a:t>
            </a:r>
            <a:r>
              <a:rPr lang="en-US" altLang="zh-CN">
                <a:cs typeface="Arial" panose="020B0604020202020204" pitchFamily="34" charset="0"/>
              </a:rPr>
              <a:t>(s   sc))</a:t>
            </a:r>
            <a:endParaRPr lang="el-GR" altLang="zh-CN">
              <a:cs typeface="Arial" panose="020B0604020202020204" pitchFamily="34" charset="0"/>
            </a:endParaRPr>
          </a:p>
          <a:p>
            <a:pPr eaLnBrk="1" hangingPunct="1">
              <a:buFont typeface="Wingdings" panose="05000000000000000000" pitchFamily="2" charset="2"/>
              <a:buNone/>
            </a:pPr>
            <a:r>
              <a:rPr lang="en-US" altLang="zh-CN"/>
              <a:t>	 </a:t>
            </a:r>
            <a:r>
              <a:rPr lang="el-GR" altLang="zh-CN">
                <a:cs typeface="Arial" panose="020B0604020202020204" pitchFamily="34" charset="0"/>
              </a:rPr>
              <a:t>Π</a:t>
            </a:r>
            <a:r>
              <a:rPr lang="el-GR" altLang="zh-CN" sz="2400">
                <a:cs typeface="Arial" panose="020B0604020202020204" pitchFamily="34" charset="0"/>
              </a:rPr>
              <a:t>sname</a:t>
            </a:r>
            <a:r>
              <a:rPr lang="en-US" altLang="zh-CN">
                <a:cs typeface="Arial" panose="020B0604020202020204" pitchFamily="34" charset="0"/>
              </a:rPr>
              <a:t>(</a:t>
            </a:r>
            <a:r>
              <a:rPr lang="el-GR" altLang="zh-CN">
                <a:cs typeface="Arial" panose="020B0604020202020204" pitchFamily="34" charset="0"/>
              </a:rPr>
              <a:t>σ</a:t>
            </a:r>
            <a:r>
              <a:rPr lang="el-GR" altLang="zh-CN" sz="2400">
                <a:cs typeface="Arial" panose="020B0604020202020204" pitchFamily="34" charset="0"/>
              </a:rPr>
              <a:t>grade</a:t>
            </a:r>
            <a:r>
              <a:rPr lang="en-US" altLang="zh-CN" sz="2400">
                <a:cs typeface="Arial" panose="020B0604020202020204" pitchFamily="34" charset="0"/>
              </a:rPr>
              <a:t>=90</a:t>
            </a:r>
            <a:r>
              <a:rPr lang="en-US" altLang="zh-CN">
                <a:cs typeface="Arial" panose="020B0604020202020204" pitchFamily="34" charset="0"/>
              </a:rPr>
              <a:t>(</a:t>
            </a:r>
            <a:r>
              <a:rPr lang="el-GR" altLang="zh-CN">
                <a:cs typeface="Arial" panose="020B0604020202020204" pitchFamily="34" charset="0"/>
              </a:rPr>
              <a:t>σ</a:t>
            </a:r>
            <a:r>
              <a:rPr lang="el-GR" altLang="zh-CN" sz="2400">
                <a:cs typeface="Arial" panose="020B0604020202020204" pitchFamily="34" charset="0"/>
              </a:rPr>
              <a:t>s</a:t>
            </a:r>
            <a:r>
              <a:rPr lang="en-US" altLang="zh-CN" sz="2400">
                <a:cs typeface="Arial" panose="020B0604020202020204" pitchFamily="34" charset="0"/>
              </a:rPr>
              <a:t>.sno=sc.sno</a:t>
            </a:r>
            <a:r>
              <a:rPr lang="en-US" altLang="zh-CN">
                <a:cs typeface="Arial" panose="020B0604020202020204" pitchFamily="34" charset="0"/>
              </a:rPr>
              <a:t>(s×sc)))</a:t>
            </a:r>
            <a:endParaRPr lang="en-US" altLang="zh-CN"/>
          </a:p>
          <a:p>
            <a:pPr eaLnBrk="1" hangingPunct="1">
              <a:buFont typeface="Wingdings" panose="05000000000000000000" pitchFamily="2" charset="2"/>
              <a:buNone/>
            </a:pPr>
            <a:endParaRPr lang="en-US" altLang="zh-CN"/>
          </a:p>
        </p:txBody>
      </p:sp>
      <p:sp>
        <p:nvSpPr>
          <p:cNvPr id="5" name="日期占位符 3"/>
          <p:cNvSpPr>
            <a:spLocks noGrp="1"/>
          </p:cNvSpPr>
          <p:nvPr>
            <p:ph type="dt" sz="quarter" idx="10"/>
          </p:nvPr>
        </p:nvSpPr>
        <p:spPr/>
        <p:txBody>
          <a:bodyPr/>
          <a:lstStyle/>
          <a:p>
            <a:pPr>
              <a:defRPr/>
            </a:pPr>
            <a:fld id="{6509E359-BDC4-4B51-B23D-58332263233A}" type="datetime1">
              <a:rPr lang="zh-CN" altLang="en-US"/>
            </a:fld>
            <a:endParaRPr lang="en-US" altLang="zh-CN"/>
          </a:p>
        </p:txBody>
      </p:sp>
      <p:sp>
        <p:nvSpPr>
          <p:cNvPr id="706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
        <p:nvSpPr>
          <p:cNvPr id="399364" name="AutoShape 4"/>
          <p:cNvSpPr>
            <a:spLocks noChangeArrowheads="1"/>
          </p:cNvSpPr>
          <p:nvPr/>
        </p:nvSpPr>
        <p:spPr bwMode="auto">
          <a:xfrm rot="5400000">
            <a:off x="3457575" y="4038600"/>
            <a:ext cx="228600" cy="304800"/>
          </a:xfrm>
          <a:prstGeom prst="flowChartCollat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9363">
                                            <p:txEl>
                                              <p:pRg st="1" end="1"/>
                                            </p:txEl>
                                          </p:spTgt>
                                        </p:tgtEl>
                                        <p:attrNameLst>
                                          <p:attrName>style.visibility</p:attrName>
                                        </p:attrNameLst>
                                      </p:cBhvr>
                                      <p:to>
                                        <p:strVal val="visible"/>
                                      </p:to>
                                    </p:set>
                                    <p:animEffect transition="in" filter="blinds(horizontal)">
                                      <p:cBhvr>
                                        <p:cTn id="7" dur="500"/>
                                        <p:tgtEl>
                                          <p:spTgt spid="3993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9363">
                                            <p:txEl>
                                              <p:pRg st="2" end="2"/>
                                            </p:txEl>
                                          </p:spTgt>
                                        </p:tgtEl>
                                        <p:attrNameLst>
                                          <p:attrName>style.visibility</p:attrName>
                                        </p:attrNameLst>
                                      </p:cBhvr>
                                      <p:to>
                                        <p:strVal val="visible"/>
                                      </p:to>
                                    </p:set>
                                    <p:animEffect transition="in" filter="blinds(horizontal)">
                                      <p:cBhvr>
                                        <p:cTn id="12" dur="500"/>
                                        <p:tgtEl>
                                          <p:spTgt spid="3993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9364"/>
                                        </p:tgtEl>
                                        <p:attrNameLst>
                                          <p:attrName>style.visibility</p:attrName>
                                        </p:attrNameLst>
                                      </p:cBhvr>
                                      <p:to>
                                        <p:strVal val="visible"/>
                                      </p:to>
                                    </p:set>
                                    <p:animEffect transition="in" filter="blinds(horizontal)">
                                      <p:cBhvr>
                                        <p:cTn id="17" dur="500"/>
                                        <p:tgtEl>
                                          <p:spTgt spid="3993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99363">
                                            <p:txEl>
                                              <p:pRg st="3" end="3"/>
                                            </p:txEl>
                                          </p:spTgt>
                                        </p:tgtEl>
                                        <p:attrNameLst>
                                          <p:attrName>style.visibility</p:attrName>
                                        </p:attrNameLst>
                                      </p:cBhvr>
                                      <p:to>
                                        <p:strVal val="visible"/>
                                      </p:to>
                                    </p:set>
                                    <p:animEffect transition="in" filter="blinds(horizontal)">
                                      <p:cBhvr>
                                        <p:cTn id="22" dur="500"/>
                                        <p:tgtEl>
                                          <p:spTgt spid="399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p:cNvSpPr>
          <p:nvPr>
            <p:ph type="title"/>
          </p:nvPr>
        </p:nvSpPr>
        <p:spPr/>
        <p:txBody>
          <a:bodyPr/>
          <a:lstStyle/>
          <a:p>
            <a:pPr eaLnBrk="1" hangingPunct="1"/>
            <a:r>
              <a:rPr lang="zh-CN" altLang="en-US"/>
              <a:t>第一章 绪论</a:t>
            </a:r>
            <a:endParaRPr lang="zh-CN" altLang="en-US"/>
          </a:p>
        </p:txBody>
      </p:sp>
      <p:sp>
        <p:nvSpPr>
          <p:cNvPr id="133123" name="Rectangle 3"/>
          <p:cNvSpPr>
            <a:spLocks noGrp="1" noRot="1"/>
          </p:cNvSpPr>
          <p:nvPr>
            <p:ph idx="1"/>
          </p:nvPr>
        </p:nvSpPr>
        <p:spPr/>
        <p:txBody>
          <a:bodyPr/>
          <a:lstStyle/>
          <a:p>
            <a:pPr lvl="1" eaLnBrk="1" hangingPunct="1">
              <a:buFont typeface="Wingdings" panose="05000000000000000000" pitchFamily="2" charset="2"/>
              <a:buNone/>
            </a:pPr>
            <a:r>
              <a:rPr lang="en-US" altLang="zh-CN" sz="3600"/>
              <a:t>1.1  </a:t>
            </a:r>
            <a:r>
              <a:rPr lang="zh-CN" altLang="en-US" sz="3600"/>
              <a:t>数据库系统概述</a:t>
            </a:r>
            <a:endParaRPr lang="zh-CN" altLang="en-US" sz="3600"/>
          </a:p>
          <a:p>
            <a:pPr lvl="1" eaLnBrk="1" hangingPunct="1">
              <a:buFont typeface="Wingdings" panose="05000000000000000000" pitchFamily="2" charset="2"/>
              <a:buNone/>
            </a:pPr>
            <a:r>
              <a:rPr lang="en-US" altLang="zh-CN" sz="3600"/>
              <a:t>1.2  </a:t>
            </a:r>
            <a:r>
              <a:rPr lang="zh-CN" altLang="en-US" sz="3600"/>
              <a:t>数据模型</a:t>
            </a:r>
            <a:endParaRPr lang="zh-CN" altLang="en-US" sz="3600"/>
          </a:p>
          <a:p>
            <a:pPr lvl="1" eaLnBrk="1" hangingPunct="1">
              <a:buFont typeface="Wingdings" panose="05000000000000000000" pitchFamily="2" charset="2"/>
              <a:buNone/>
            </a:pPr>
            <a:r>
              <a:rPr lang="en-US" altLang="zh-CN" sz="3600"/>
              <a:t>1.3  </a:t>
            </a:r>
            <a:r>
              <a:rPr lang="zh-CN" altLang="en-US" sz="3600"/>
              <a:t>数据库系统结构</a:t>
            </a:r>
            <a:endParaRPr lang="zh-CN" altLang="en-US" sz="3600"/>
          </a:p>
          <a:p>
            <a:pPr lvl="1" eaLnBrk="1" hangingPunct="1">
              <a:buFont typeface="Wingdings" panose="05000000000000000000" pitchFamily="2" charset="2"/>
              <a:buNone/>
            </a:pPr>
            <a:r>
              <a:rPr lang="en-US" altLang="zh-CN" sz="3600">
                <a:solidFill>
                  <a:srgbClr val="FC6AB6"/>
                </a:solidFill>
              </a:rPr>
              <a:t>1.4  </a:t>
            </a:r>
            <a:r>
              <a:rPr lang="zh-CN" altLang="en-US" sz="3600">
                <a:solidFill>
                  <a:srgbClr val="FC6AB6"/>
                </a:solidFill>
              </a:rPr>
              <a:t>数据库系统的组成</a:t>
            </a:r>
            <a:endParaRPr lang="zh-CN" altLang="en-US" sz="3600">
              <a:solidFill>
                <a:srgbClr val="FC6AB6"/>
              </a:solidFill>
            </a:endParaRPr>
          </a:p>
          <a:p>
            <a:pPr lvl="1" eaLnBrk="1" hangingPunct="1">
              <a:buFont typeface="Wingdings" panose="05000000000000000000" pitchFamily="2" charset="2"/>
              <a:buNone/>
            </a:pPr>
            <a:r>
              <a:rPr lang="en-US" altLang="zh-CN" sz="3600"/>
              <a:t>1.5  </a:t>
            </a:r>
            <a:r>
              <a:rPr lang="zh-CN" altLang="en-US" sz="3600"/>
              <a:t>数据库技术的研究领域</a:t>
            </a:r>
            <a:endParaRPr lang="zh-CN" altLang="en-US" sz="3600"/>
          </a:p>
          <a:p>
            <a:pPr lvl="1" eaLnBrk="1" hangingPunct="1">
              <a:buFont typeface="Wingdings" panose="05000000000000000000" pitchFamily="2" charset="2"/>
              <a:buNone/>
            </a:pPr>
            <a:r>
              <a:rPr lang="en-US" altLang="zh-CN" sz="3600"/>
              <a:t>1.6  </a:t>
            </a:r>
            <a:r>
              <a:rPr lang="zh-CN" altLang="en-US" sz="3600"/>
              <a:t>小结</a:t>
            </a:r>
            <a:endParaRPr lang="zh-CN" altLang="en-US" sz="3600"/>
          </a:p>
        </p:txBody>
      </p:sp>
      <p:sp>
        <p:nvSpPr>
          <p:cNvPr id="13312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E9265053-12C6-4890-B0C1-16CFAC4A415B}"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Rot="1"/>
          </p:cNvSpPr>
          <p:nvPr>
            <p:ph idx="1"/>
          </p:nvPr>
        </p:nvSpPr>
        <p:spPr>
          <a:xfrm>
            <a:off x="609600" y="908050"/>
            <a:ext cx="8153400" cy="5191125"/>
          </a:xfrm>
        </p:spPr>
        <p:txBody>
          <a:bodyPr/>
          <a:lstStyle/>
          <a:p>
            <a:pPr eaLnBrk="1" hangingPunct="1">
              <a:buFont typeface="Wingdings" panose="05000000000000000000" pitchFamily="2" charset="2"/>
              <a:buNone/>
            </a:pPr>
            <a:endParaRPr lang="zh-CN" altLang="zh-CN"/>
          </a:p>
        </p:txBody>
      </p:sp>
      <p:sp>
        <p:nvSpPr>
          <p:cNvPr id="16" name="日期占位符 3"/>
          <p:cNvSpPr>
            <a:spLocks noGrp="1"/>
          </p:cNvSpPr>
          <p:nvPr>
            <p:ph type="dt" sz="quarter" idx="10"/>
          </p:nvPr>
        </p:nvSpPr>
        <p:spPr/>
        <p:txBody>
          <a:bodyPr/>
          <a:lstStyle/>
          <a:p>
            <a:pPr>
              <a:defRPr/>
            </a:pPr>
            <a:fld id="{6779AC2F-5C25-4294-A37D-11CC4B6DDF64}" type="datetime1">
              <a:rPr lang="zh-CN" altLang="en-US"/>
            </a:fld>
            <a:endParaRPr lang="en-US" altLang="zh-CN"/>
          </a:p>
        </p:txBody>
      </p:sp>
      <p:sp>
        <p:nvSpPr>
          <p:cNvPr id="71684"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grpSp>
        <p:nvGrpSpPr>
          <p:cNvPr id="71685" name="Group 4"/>
          <p:cNvGrpSpPr/>
          <p:nvPr/>
        </p:nvGrpSpPr>
        <p:grpSpPr bwMode="auto">
          <a:xfrm>
            <a:off x="2051050" y="1989138"/>
            <a:ext cx="4953000" cy="4267200"/>
            <a:chOff x="1200" y="1344"/>
            <a:chExt cx="3120" cy="2688"/>
          </a:xfrm>
        </p:grpSpPr>
        <p:sp>
          <p:nvSpPr>
            <p:cNvPr id="71687" name="Rectangle 5"/>
            <p:cNvSpPr>
              <a:spLocks noChangeArrowheads="1"/>
            </p:cNvSpPr>
            <p:nvPr/>
          </p:nvSpPr>
          <p:spPr bwMode="auto">
            <a:xfrm>
              <a:off x="2208" y="1344"/>
              <a:ext cx="86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200" b="1">
                  <a:latin typeface="Times New Roman" panose="02020603050405020304" pitchFamily="18" charset="0"/>
                </a:rPr>
                <a:t>π</a:t>
              </a:r>
              <a:r>
                <a:rPr lang="en-US" altLang="zh-CN" sz="3200" b="1" baseline="-30000">
                  <a:latin typeface="Times New Roman" panose="02020603050405020304" pitchFamily="18" charset="0"/>
                </a:rPr>
                <a:t>Sname</a:t>
              </a:r>
              <a:r>
                <a:rPr lang="en-US" altLang="zh-CN" sz="2400" b="1">
                  <a:latin typeface="Times New Roman" panose="02020603050405020304" pitchFamily="18" charset="0"/>
                </a:rPr>
                <a:t> </a:t>
              </a:r>
              <a:endParaRPr lang="en-US" altLang="zh-CN" sz="2400">
                <a:latin typeface="Times New Roman" panose="02020603050405020304" pitchFamily="18" charset="0"/>
              </a:endParaRPr>
            </a:p>
          </p:txBody>
        </p:sp>
        <p:sp>
          <p:nvSpPr>
            <p:cNvPr id="71688" name="Line 6"/>
            <p:cNvSpPr>
              <a:spLocks noChangeShapeType="1"/>
            </p:cNvSpPr>
            <p:nvPr/>
          </p:nvSpPr>
          <p:spPr bwMode="auto">
            <a:xfrm>
              <a:off x="2640" y="1728"/>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1689" name="Rectangle 7"/>
            <p:cNvSpPr>
              <a:spLocks noChangeArrowheads="1"/>
            </p:cNvSpPr>
            <p:nvPr/>
          </p:nvSpPr>
          <p:spPr bwMode="auto">
            <a:xfrm>
              <a:off x="2064" y="2064"/>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SC.grade=90</a:t>
              </a: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sp>
          <p:nvSpPr>
            <p:cNvPr id="71690" name="Line 8"/>
            <p:cNvSpPr>
              <a:spLocks noChangeShapeType="1"/>
            </p:cNvSpPr>
            <p:nvPr/>
          </p:nvSpPr>
          <p:spPr bwMode="auto">
            <a:xfrm>
              <a:off x="2640" y="2400"/>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1691" name="Rectangle 9"/>
            <p:cNvSpPr>
              <a:spLocks noChangeArrowheads="1"/>
            </p:cNvSpPr>
            <p:nvPr/>
          </p:nvSpPr>
          <p:spPr bwMode="auto">
            <a:xfrm>
              <a:off x="1968" y="2544"/>
              <a:ext cx="16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S.Sno=SC.Sno</a:t>
              </a: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sp>
          <p:nvSpPr>
            <p:cNvPr id="71692" name="Rectangle 10"/>
            <p:cNvSpPr>
              <a:spLocks noChangeArrowheads="1"/>
            </p:cNvSpPr>
            <p:nvPr/>
          </p:nvSpPr>
          <p:spPr bwMode="auto">
            <a:xfrm>
              <a:off x="2400" y="3120"/>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71693" name="Rectangle 11"/>
            <p:cNvSpPr>
              <a:spLocks noChangeArrowheads="1"/>
            </p:cNvSpPr>
            <p:nvPr/>
          </p:nvSpPr>
          <p:spPr bwMode="auto">
            <a:xfrm>
              <a:off x="1200" y="3648"/>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a:t>
              </a:r>
              <a:endParaRPr lang="en-US" altLang="zh-CN" sz="2400">
                <a:latin typeface="Times New Roman" panose="02020603050405020304" pitchFamily="18" charset="0"/>
              </a:endParaRPr>
            </a:p>
          </p:txBody>
        </p:sp>
        <p:sp>
          <p:nvSpPr>
            <p:cNvPr id="71694" name="Rectangle 12"/>
            <p:cNvSpPr>
              <a:spLocks noChangeArrowheads="1"/>
            </p:cNvSpPr>
            <p:nvPr/>
          </p:nvSpPr>
          <p:spPr bwMode="auto">
            <a:xfrm>
              <a:off x="3600" y="3648"/>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SC</a:t>
              </a:r>
              <a:endParaRPr lang="en-US" altLang="zh-CN" sz="2400" b="1">
                <a:latin typeface="Times New Roman" panose="02020603050405020304" pitchFamily="18" charset="0"/>
              </a:endParaRPr>
            </a:p>
          </p:txBody>
        </p:sp>
        <p:sp>
          <p:nvSpPr>
            <p:cNvPr id="71695" name="Line 13"/>
            <p:cNvSpPr>
              <a:spLocks noChangeShapeType="1"/>
            </p:cNvSpPr>
            <p:nvPr/>
          </p:nvSpPr>
          <p:spPr bwMode="auto">
            <a:xfrm>
              <a:off x="2640" y="2976"/>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1696" name="Line 14"/>
            <p:cNvSpPr>
              <a:spLocks noChangeShapeType="1"/>
            </p:cNvSpPr>
            <p:nvPr/>
          </p:nvSpPr>
          <p:spPr bwMode="auto">
            <a:xfrm flipH="1">
              <a:off x="1632" y="3360"/>
              <a:ext cx="864"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1697" name="Line 15"/>
            <p:cNvSpPr>
              <a:spLocks noChangeShapeType="1"/>
            </p:cNvSpPr>
            <p:nvPr/>
          </p:nvSpPr>
          <p:spPr bwMode="auto">
            <a:xfrm>
              <a:off x="2880" y="3360"/>
              <a:ext cx="864"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403472" name="Freeform 16"/>
          <p:cNvSpPr/>
          <p:nvPr/>
        </p:nvSpPr>
        <p:spPr bwMode="auto">
          <a:xfrm>
            <a:off x="5724525" y="3500438"/>
            <a:ext cx="647700" cy="1657350"/>
          </a:xfrm>
          <a:custGeom>
            <a:avLst/>
            <a:gdLst>
              <a:gd name="T0" fmla="*/ 0 w 408"/>
              <a:gd name="T1" fmla="*/ 0 h 1044"/>
              <a:gd name="T2" fmla="*/ 2147483646 w 408"/>
              <a:gd name="T3" fmla="*/ 2147483646 h 1044"/>
              <a:gd name="T4" fmla="*/ 0 w 408"/>
              <a:gd name="T5" fmla="*/ 2147483646 h 1044"/>
              <a:gd name="T6" fmla="*/ 0 60000 65536"/>
              <a:gd name="T7" fmla="*/ 0 60000 65536"/>
              <a:gd name="T8" fmla="*/ 0 60000 65536"/>
              <a:gd name="T9" fmla="*/ 0 w 408"/>
              <a:gd name="T10" fmla="*/ 0 h 1044"/>
              <a:gd name="T11" fmla="*/ 408 w 408"/>
              <a:gd name="T12" fmla="*/ 1044 h 1044"/>
            </a:gdLst>
            <a:ahLst/>
            <a:cxnLst>
              <a:cxn ang="T6">
                <a:pos x="T0" y="T1"/>
              </a:cxn>
              <a:cxn ang="T7">
                <a:pos x="T2" y="T3"/>
              </a:cxn>
              <a:cxn ang="T8">
                <a:pos x="T4" y="T5"/>
              </a:cxn>
            </a:cxnLst>
            <a:rect l="T9" t="T10" r="T11" b="T12"/>
            <a:pathLst>
              <a:path w="408" h="1044">
                <a:moveTo>
                  <a:pt x="0" y="0"/>
                </a:moveTo>
                <a:cubicBezTo>
                  <a:pt x="204" y="72"/>
                  <a:pt x="408" y="144"/>
                  <a:pt x="408" y="318"/>
                </a:cubicBezTo>
                <a:cubicBezTo>
                  <a:pt x="408" y="492"/>
                  <a:pt x="68" y="923"/>
                  <a:pt x="0" y="1044"/>
                </a:cubicBezTo>
              </a:path>
            </a:pathLst>
          </a:custGeom>
          <a:noFill/>
          <a:ln w="4762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3472"/>
                                        </p:tgtEl>
                                        <p:attrNameLst>
                                          <p:attrName>style.visibility</p:attrName>
                                        </p:attrNameLst>
                                      </p:cBhvr>
                                      <p:to>
                                        <p:strVal val="visible"/>
                                      </p:to>
                                    </p:set>
                                    <p:animEffect transition="in" filter="blinds(horizontal)">
                                      <p:cBhvr>
                                        <p:cTn id="7" dur="500"/>
                                        <p:tgtEl>
                                          <p:spTgt spid="403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Rot="1"/>
          </p:cNvSpPr>
          <p:nvPr>
            <p:ph idx="1"/>
          </p:nvPr>
        </p:nvSpPr>
        <p:spPr>
          <a:xfrm>
            <a:off x="609600" y="1052513"/>
            <a:ext cx="8153400" cy="5046662"/>
          </a:xfrm>
        </p:spPr>
        <p:txBody>
          <a:bodyPr/>
          <a:lstStyle/>
          <a:p>
            <a:pPr eaLnBrk="1" hangingPunct="1"/>
            <a:endParaRPr lang="zh-CN" altLang="zh-CN"/>
          </a:p>
        </p:txBody>
      </p:sp>
      <p:sp>
        <p:nvSpPr>
          <p:cNvPr id="15" name="日期占位符 3"/>
          <p:cNvSpPr>
            <a:spLocks noGrp="1"/>
          </p:cNvSpPr>
          <p:nvPr>
            <p:ph type="dt" sz="quarter" idx="10"/>
          </p:nvPr>
        </p:nvSpPr>
        <p:spPr/>
        <p:txBody>
          <a:bodyPr/>
          <a:lstStyle/>
          <a:p>
            <a:pPr>
              <a:defRPr/>
            </a:pPr>
            <a:fld id="{C75EEF93-A70E-4D23-ABBB-C18E6E68060C}" type="datetime1">
              <a:rPr lang="zh-CN" altLang="en-US"/>
            </a:fld>
            <a:endParaRPr lang="en-US" altLang="zh-CN"/>
          </a:p>
        </p:txBody>
      </p:sp>
      <p:sp>
        <p:nvSpPr>
          <p:cNvPr id="7270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grpSp>
        <p:nvGrpSpPr>
          <p:cNvPr id="72709" name="Group 4"/>
          <p:cNvGrpSpPr/>
          <p:nvPr/>
        </p:nvGrpSpPr>
        <p:grpSpPr bwMode="auto">
          <a:xfrm>
            <a:off x="2555875" y="1628775"/>
            <a:ext cx="4495800" cy="4356100"/>
            <a:chOff x="1680" y="2016"/>
            <a:chExt cx="2832" cy="2064"/>
          </a:xfrm>
        </p:grpSpPr>
        <p:sp>
          <p:nvSpPr>
            <p:cNvPr id="72710" name="Rectangle 5"/>
            <p:cNvSpPr>
              <a:spLocks noChangeArrowheads="1"/>
            </p:cNvSpPr>
            <p:nvPr/>
          </p:nvSpPr>
          <p:spPr bwMode="auto">
            <a:xfrm>
              <a:off x="2256" y="201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200" b="1">
                  <a:latin typeface="Times New Roman" panose="02020603050405020304" pitchFamily="18" charset="0"/>
                </a:rPr>
                <a:t>π</a:t>
              </a:r>
              <a:r>
                <a:rPr lang="en-US" altLang="zh-CN" sz="3200" b="1" baseline="-30000">
                  <a:latin typeface="Times New Roman" panose="02020603050405020304" pitchFamily="18" charset="0"/>
                </a:rPr>
                <a:t>Sname</a:t>
              </a: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sp>
          <p:nvSpPr>
            <p:cNvPr id="72711" name="Line 6"/>
            <p:cNvSpPr>
              <a:spLocks noChangeShapeType="1"/>
            </p:cNvSpPr>
            <p:nvPr/>
          </p:nvSpPr>
          <p:spPr bwMode="auto">
            <a:xfrm>
              <a:off x="2688" y="240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2712" name="Rectangle 7"/>
            <p:cNvSpPr>
              <a:spLocks noChangeArrowheads="1"/>
            </p:cNvSpPr>
            <p:nvPr/>
          </p:nvSpPr>
          <p:spPr bwMode="auto">
            <a:xfrm>
              <a:off x="2016" y="2448"/>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S.Sno=SC.Sno</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2713" name="Line 8"/>
            <p:cNvSpPr>
              <a:spLocks noChangeShapeType="1"/>
            </p:cNvSpPr>
            <p:nvPr/>
          </p:nvSpPr>
          <p:spPr bwMode="auto">
            <a:xfrm>
              <a:off x="2688" y="2736"/>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2714" name="Rectangle 9"/>
            <p:cNvSpPr>
              <a:spLocks noChangeArrowheads="1"/>
            </p:cNvSpPr>
            <p:nvPr/>
          </p:nvSpPr>
          <p:spPr bwMode="auto">
            <a:xfrm>
              <a:off x="2880" y="3312"/>
              <a:ext cx="16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grade=90</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2715" name="Rectangle 10"/>
            <p:cNvSpPr>
              <a:spLocks noChangeArrowheads="1"/>
            </p:cNvSpPr>
            <p:nvPr/>
          </p:nvSpPr>
          <p:spPr bwMode="auto">
            <a:xfrm>
              <a:off x="2448" y="2880"/>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72716" name="Rectangle 11"/>
            <p:cNvSpPr>
              <a:spLocks noChangeArrowheads="1"/>
            </p:cNvSpPr>
            <p:nvPr/>
          </p:nvSpPr>
          <p:spPr bwMode="auto">
            <a:xfrm>
              <a:off x="1680" y="3360"/>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a:t>
              </a:r>
              <a:endParaRPr lang="en-US" altLang="zh-CN" sz="2400">
                <a:latin typeface="Times New Roman" panose="02020603050405020304" pitchFamily="18" charset="0"/>
              </a:endParaRPr>
            </a:p>
          </p:txBody>
        </p:sp>
        <p:sp>
          <p:nvSpPr>
            <p:cNvPr id="72717" name="Rectangle 12"/>
            <p:cNvSpPr>
              <a:spLocks noChangeArrowheads="1"/>
            </p:cNvSpPr>
            <p:nvPr/>
          </p:nvSpPr>
          <p:spPr bwMode="auto">
            <a:xfrm>
              <a:off x="3312" y="3696"/>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SC</a:t>
              </a:r>
              <a:endParaRPr lang="en-US" altLang="zh-CN" sz="2400" b="1">
                <a:latin typeface="Times New Roman" panose="02020603050405020304" pitchFamily="18" charset="0"/>
              </a:endParaRPr>
            </a:p>
          </p:txBody>
        </p:sp>
        <p:sp>
          <p:nvSpPr>
            <p:cNvPr id="72718" name="Line 13"/>
            <p:cNvSpPr>
              <a:spLocks noChangeShapeType="1"/>
            </p:cNvSpPr>
            <p:nvPr/>
          </p:nvSpPr>
          <p:spPr bwMode="auto">
            <a:xfrm flipH="1">
              <a:off x="3696" y="360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2719" name="Line 14"/>
            <p:cNvSpPr>
              <a:spLocks noChangeShapeType="1"/>
            </p:cNvSpPr>
            <p:nvPr/>
          </p:nvSpPr>
          <p:spPr bwMode="auto">
            <a:xfrm flipH="1">
              <a:off x="1968" y="3168"/>
              <a:ext cx="528"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2720" name="Line 15"/>
            <p:cNvSpPr>
              <a:spLocks noChangeShapeType="1"/>
            </p:cNvSpPr>
            <p:nvPr/>
          </p:nvSpPr>
          <p:spPr bwMode="auto">
            <a:xfrm>
              <a:off x="3024" y="3168"/>
              <a:ext cx="624"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p:cNvSpPr>
            <a:spLocks noGrp="1" noRot="1"/>
          </p:cNvSpPr>
          <p:nvPr>
            <p:ph idx="1"/>
          </p:nvPr>
        </p:nvSpPr>
        <p:spPr>
          <a:xfrm>
            <a:off x="250825" y="765175"/>
            <a:ext cx="8512175" cy="5616575"/>
          </a:xfrm>
        </p:spPr>
        <p:txBody>
          <a:bodyPr/>
          <a:lstStyle/>
          <a:p>
            <a:pPr eaLnBrk="1" hangingPunct="1">
              <a:buFont typeface="Wingdings" panose="05000000000000000000" pitchFamily="2" charset="2"/>
              <a:buNone/>
            </a:pPr>
            <a:r>
              <a:rPr lang="en-US" altLang="zh-CN"/>
              <a:t>2.</a:t>
            </a:r>
            <a:r>
              <a:rPr lang="zh-CN" altLang="en-US"/>
              <a:t>查询选修课程名为</a:t>
            </a:r>
            <a:r>
              <a:rPr lang="en-US" altLang="zh-CN"/>
              <a:t>DB</a:t>
            </a:r>
            <a:r>
              <a:rPr lang="zh-CN" altLang="en-US"/>
              <a:t>的学生姓名。</a:t>
            </a:r>
            <a:endParaRPr lang="zh-CN" altLang="en-US"/>
          </a:p>
          <a:p>
            <a:pPr eaLnBrk="1" hangingPunct="1">
              <a:buFont typeface="Wingdings" panose="05000000000000000000" pitchFamily="2" charset="2"/>
              <a:buNone/>
            </a:pPr>
            <a:r>
              <a:rPr lang="el-GR" altLang="zh-CN">
                <a:cs typeface="Arial" panose="020B0604020202020204" pitchFamily="34" charset="0"/>
              </a:rPr>
              <a:t>Π</a:t>
            </a:r>
            <a:r>
              <a:rPr lang="el-GR" altLang="zh-CN" sz="2400">
                <a:cs typeface="Arial" panose="020B0604020202020204" pitchFamily="34" charset="0"/>
              </a:rPr>
              <a:t>sname</a:t>
            </a:r>
            <a:r>
              <a:rPr lang="en-US" altLang="zh-CN">
                <a:cs typeface="Arial" panose="020B0604020202020204" pitchFamily="34" charset="0"/>
              </a:rPr>
              <a:t>(</a:t>
            </a:r>
            <a:r>
              <a:rPr lang="el-GR" altLang="zh-CN">
                <a:cs typeface="Arial" panose="020B0604020202020204" pitchFamily="34" charset="0"/>
              </a:rPr>
              <a:t>σc</a:t>
            </a:r>
            <a:r>
              <a:rPr lang="en-US" altLang="zh-CN">
                <a:cs typeface="Arial" panose="020B0604020202020204" pitchFamily="34" charset="0"/>
              </a:rPr>
              <a:t>.</a:t>
            </a:r>
            <a:r>
              <a:rPr lang="en-US" altLang="zh-CN" sz="2400">
                <a:cs typeface="Arial" panose="020B0604020202020204" pitchFamily="34" charset="0"/>
              </a:rPr>
              <a:t>cname=‘DB’</a:t>
            </a:r>
            <a:r>
              <a:rPr lang="en-US" altLang="zh-CN">
                <a:cs typeface="Arial" panose="020B0604020202020204" pitchFamily="34" charset="0"/>
              </a:rPr>
              <a:t>(</a:t>
            </a:r>
            <a:r>
              <a:rPr lang="el-GR" altLang="zh-CN">
                <a:cs typeface="Arial" panose="020B0604020202020204" pitchFamily="34" charset="0"/>
              </a:rPr>
              <a:t>σ</a:t>
            </a:r>
            <a:r>
              <a:rPr lang="el-GR" altLang="zh-CN" sz="2400">
                <a:cs typeface="Arial" panose="020B0604020202020204" pitchFamily="34" charset="0"/>
              </a:rPr>
              <a:t>s</a:t>
            </a:r>
            <a:r>
              <a:rPr lang="en-US" altLang="zh-CN" sz="2400">
                <a:cs typeface="Arial" panose="020B0604020202020204" pitchFamily="34" charset="0"/>
              </a:rPr>
              <a:t>.sno=sc.sno</a:t>
            </a:r>
            <a:r>
              <a:rPr lang="en-US" altLang="zh-CN" sz="2400">
                <a:latin typeface="宋体" panose="02010600030101010101" pitchFamily="2" charset="-122"/>
                <a:cs typeface="Arial" panose="020B0604020202020204" pitchFamily="34" charset="0"/>
              </a:rPr>
              <a:t>∧</a:t>
            </a:r>
            <a:r>
              <a:rPr lang="en-US" altLang="zh-CN" sz="2400">
                <a:cs typeface="Arial" panose="020B0604020202020204" pitchFamily="34" charset="0"/>
              </a:rPr>
              <a:t>sc.cno=c.cno</a:t>
            </a:r>
            <a:r>
              <a:rPr lang="en-US" altLang="zh-CN">
                <a:cs typeface="Arial" panose="020B0604020202020204" pitchFamily="34" charset="0"/>
              </a:rPr>
              <a:t>(s×sc×c)))</a:t>
            </a:r>
            <a:endParaRPr lang="en-US" altLang="zh-CN">
              <a:cs typeface="Arial" panose="020B0604020202020204" pitchFamily="34" charset="0"/>
            </a:endParaRPr>
          </a:p>
        </p:txBody>
      </p:sp>
      <p:sp>
        <p:nvSpPr>
          <p:cNvPr id="21" name="日期占位符 3"/>
          <p:cNvSpPr>
            <a:spLocks noGrp="1"/>
          </p:cNvSpPr>
          <p:nvPr>
            <p:ph type="dt" sz="quarter" idx="10"/>
          </p:nvPr>
        </p:nvSpPr>
        <p:spPr/>
        <p:txBody>
          <a:bodyPr/>
          <a:lstStyle/>
          <a:p>
            <a:pPr>
              <a:defRPr/>
            </a:pPr>
            <a:fld id="{5E0BE3A7-5CAC-435B-88DC-B3AA605438EF}" type="datetime1">
              <a:rPr lang="zh-CN" altLang="en-US"/>
            </a:fld>
            <a:endParaRPr lang="en-US" altLang="zh-CN"/>
          </a:p>
        </p:txBody>
      </p:sp>
      <p:sp>
        <p:nvSpPr>
          <p:cNvPr id="73732"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grpSp>
        <p:nvGrpSpPr>
          <p:cNvPr id="73733" name="Group 53"/>
          <p:cNvGrpSpPr/>
          <p:nvPr/>
        </p:nvGrpSpPr>
        <p:grpSpPr bwMode="auto">
          <a:xfrm>
            <a:off x="1908175" y="2276475"/>
            <a:ext cx="4672013" cy="3817938"/>
            <a:chOff x="1156" y="1298"/>
            <a:chExt cx="2943" cy="2813"/>
          </a:xfrm>
        </p:grpSpPr>
        <p:sp>
          <p:nvSpPr>
            <p:cNvPr id="73734" name="Rectangle 35"/>
            <p:cNvSpPr>
              <a:spLocks noChangeArrowheads="1"/>
            </p:cNvSpPr>
            <p:nvPr/>
          </p:nvSpPr>
          <p:spPr bwMode="auto">
            <a:xfrm>
              <a:off x="2381" y="1298"/>
              <a:ext cx="86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200" b="1">
                  <a:latin typeface="Times New Roman" panose="02020603050405020304" pitchFamily="18" charset="0"/>
                </a:rPr>
                <a:t>π</a:t>
              </a:r>
              <a:r>
                <a:rPr lang="en-US" altLang="zh-CN" sz="3200" b="1" baseline="-30000">
                  <a:latin typeface="Times New Roman" panose="02020603050405020304" pitchFamily="18" charset="0"/>
                </a:rPr>
                <a:t>Sname</a:t>
              </a: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sp>
          <p:nvSpPr>
            <p:cNvPr id="73735" name="Line 36"/>
            <p:cNvSpPr>
              <a:spLocks noChangeShapeType="1"/>
            </p:cNvSpPr>
            <p:nvPr/>
          </p:nvSpPr>
          <p:spPr bwMode="auto">
            <a:xfrm>
              <a:off x="2789" y="1706"/>
              <a:ext cx="0" cy="17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736" name="Rectangle 37"/>
            <p:cNvSpPr>
              <a:spLocks noChangeArrowheads="1"/>
            </p:cNvSpPr>
            <p:nvPr/>
          </p:nvSpPr>
          <p:spPr bwMode="auto">
            <a:xfrm>
              <a:off x="2154" y="2205"/>
              <a:ext cx="153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C.Cno=SC.Sno</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3737" name="Line 38"/>
            <p:cNvSpPr>
              <a:spLocks noChangeShapeType="1"/>
            </p:cNvSpPr>
            <p:nvPr/>
          </p:nvSpPr>
          <p:spPr bwMode="auto">
            <a:xfrm>
              <a:off x="2768" y="2808"/>
              <a:ext cx="0" cy="22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738" name="Rectangle 39"/>
            <p:cNvSpPr>
              <a:spLocks noChangeArrowheads="1"/>
            </p:cNvSpPr>
            <p:nvPr/>
          </p:nvSpPr>
          <p:spPr bwMode="auto">
            <a:xfrm>
              <a:off x="2109" y="1752"/>
              <a:ext cx="163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C.Cname=‘DB’</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3739" name="Rectangle 40"/>
            <p:cNvSpPr>
              <a:spLocks noChangeArrowheads="1"/>
            </p:cNvSpPr>
            <p:nvPr/>
          </p:nvSpPr>
          <p:spPr bwMode="auto">
            <a:xfrm>
              <a:off x="1701" y="3358"/>
              <a:ext cx="57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73740" name="Rectangle 41"/>
            <p:cNvSpPr>
              <a:spLocks noChangeArrowheads="1"/>
            </p:cNvSpPr>
            <p:nvPr/>
          </p:nvSpPr>
          <p:spPr bwMode="auto">
            <a:xfrm>
              <a:off x="2109" y="2523"/>
              <a:ext cx="1406"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l-GR" altLang="zh-CN" sz="2800" b="1">
                  <a:latin typeface="Times New Roman" panose="02020603050405020304" pitchFamily="18" charset="0"/>
                  <a:cs typeface="Times New Roman" panose="02020603050405020304" pitchFamily="18" charset="0"/>
                </a:rPr>
                <a:t>σ</a:t>
              </a:r>
              <a:r>
                <a:rPr lang="en-US" altLang="zh-CN" sz="2800" b="1">
                  <a:latin typeface="Times New Roman" panose="02020603050405020304" pitchFamily="18" charset="0"/>
                  <a:cs typeface="Times New Roman" panose="02020603050405020304" pitchFamily="18" charset="0"/>
                </a:rPr>
                <a:t> </a:t>
              </a:r>
              <a:r>
                <a:rPr lang="el-GR" altLang="zh-CN" sz="2800" b="1" baseline="-5000">
                  <a:latin typeface="Times New Roman" panose="02020603050405020304" pitchFamily="18" charset="0"/>
                  <a:cs typeface="Times New Roman" panose="02020603050405020304" pitchFamily="18" charset="0"/>
                </a:rPr>
                <a:t>s</a:t>
              </a:r>
              <a:r>
                <a:rPr lang="en-US" altLang="zh-CN" sz="2800" b="1" baseline="-5000">
                  <a:latin typeface="Times New Roman" panose="02020603050405020304" pitchFamily="18" charset="0"/>
                  <a:cs typeface="Times New Roman" panose="02020603050405020304" pitchFamily="18" charset="0"/>
                </a:rPr>
                <a:t>.sno=sc.sno</a:t>
              </a:r>
              <a:endParaRPr lang="el-GR" altLang="zh-CN" sz="2800" b="1" baseline="-5000">
                <a:latin typeface="Times New Roman" panose="02020603050405020304" pitchFamily="18" charset="0"/>
                <a:cs typeface="Times New Roman" panose="02020603050405020304" pitchFamily="18" charset="0"/>
              </a:endParaRPr>
            </a:p>
          </p:txBody>
        </p:sp>
        <p:sp>
          <p:nvSpPr>
            <p:cNvPr id="73741" name="Rectangle 42"/>
            <p:cNvSpPr>
              <a:spLocks noChangeArrowheads="1"/>
            </p:cNvSpPr>
            <p:nvPr/>
          </p:nvSpPr>
          <p:spPr bwMode="auto">
            <a:xfrm>
              <a:off x="3379" y="3476"/>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C</a:t>
              </a:r>
              <a:endParaRPr lang="en-US" altLang="zh-CN" sz="2400" b="1">
                <a:latin typeface="Times New Roman" panose="02020603050405020304" pitchFamily="18" charset="0"/>
              </a:endParaRPr>
            </a:p>
          </p:txBody>
        </p:sp>
        <p:sp>
          <p:nvSpPr>
            <p:cNvPr id="73742" name="Line 43"/>
            <p:cNvSpPr>
              <a:spLocks noChangeShapeType="1"/>
            </p:cNvSpPr>
            <p:nvPr/>
          </p:nvSpPr>
          <p:spPr bwMode="auto">
            <a:xfrm flipH="1">
              <a:off x="2789" y="2478"/>
              <a:ext cx="0" cy="17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743" name="Line 44"/>
            <p:cNvSpPr>
              <a:spLocks noChangeShapeType="1"/>
            </p:cNvSpPr>
            <p:nvPr/>
          </p:nvSpPr>
          <p:spPr bwMode="auto">
            <a:xfrm flipH="1">
              <a:off x="2048" y="3210"/>
              <a:ext cx="528" cy="17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744" name="Line 45"/>
            <p:cNvSpPr>
              <a:spLocks noChangeShapeType="1"/>
            </p:cNvSpPr>
            <p:nvPr/>
          </p:nvSpPr>
          <p:spPr bwMode="auto">
            <a:xfrm>
              <a:off x="3104" y="3210"/>
              <a:ext cx="624" cy="22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745" name="Rectangle 46"/>
            <p:cNvSpPr>
              <a:spLocks noChangeArrowheads="1"/>
            </p:cNvSpPr>
            <p:nvPr/>
          </p:nvSpPr>
          <p:spPr bwMode="auto">
            <a:xfrm>
              <a:off x="2517" y="3008"/>
              <a:ext cx="57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73746" name="Line 48"/>
            <p:cNvSpPr>
              <a:spLocks noChangeShapeType="1"/>
            </p:cNvSpPr>
            <p:nvPr/>
          </p:nvSpPr>
          <p:spPr bwMode="auto">
            <a:xfrm flipV="1">
              <a:off x="1565" y="3556"/>
              <a:ext cx="272" cy="1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47" name="Line 49"/>
            <p:cNvSpPr>
              <a:spLocks noChangeShapeType="1"/>
            </p:cNvSpPr>
            <p:nvPr/>
          </p:nvSpPr>
          <p:spPr bwMode="auto">
            <a:xfrm>
              <a:off x="2109" y="3556"/>
              <a:ext cx="272" cy="1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48" name="Rectangle 50"/>
            <p:cNvSpPr>
              <a:spLocks noChangeArrowheads="1"/>
            </p:cNvSpPr>
            <p:nvPr/>
          </p:nvSpPr>
          <p:spPr bwMode="auto">
            <a:xfrm>
              <a:off x="2063" y="3715"/>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a:t>
              </a:r>
              <a:endParaRPr lang="en-US" altLang="zh-CN" sz="2400" b="1">
                <a:latin typeface="Times New Roman" panose="02020603050405020304" pitchFamily="18" charset="0"/>
              </a:endParaRPr>
            </a:p>
          </p:txBody>
        </p:sp>
        <p:sp>
          <p:nvSpPr>
            <p:cNvPr id="73749" name="Rectangle 51"/>
            <p:cNvSpPr>
              <a:spLocks noChangeArrowheads="1"/>
            </p:cNvSpPr>
            <p:nvPr/>
          </p:nvSpPr>
          <p:spPr bwMode="auto">
            <a:xfrm>
              <a:off x="1156" y="3754"/>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SC</a:t>
              </a:r>
              <a:endParaRPr lang="en-US" altLang="zh-CN" sz="2400" b="1">
                <a:latin typeface="Times New Roman" panose="02020603050405020304" pitchFamily="18" charset="0"/>
              </a:endParaRPr>
            </a:p>
          </p:txBody>
        </p:sp>
        <p:sp>
          <p:nvSpPr>
            <p:cNvPr id="73750" name="Line 52"/>
            <p:cNvSpPr>
              <a:spLocks noChangeShapeType="1"/>
            </p:cNvSpPr>
            <p:nvPr/>
          </p:nvSpPr>
          <p:spPr bwMode="auto">
            <a:xfrm>
              <a:off x="2789" y="2160"/>
              <a:ext cx="0" cy="17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1411">
                                            <p:txEl>
                                              <p:pRg st="1" end="1"/>
                                            </p:txEl>
                                          </p:spTgt>
                                        </p:tgtEl>
                                        <p:attrNameLst>
                                          <p:attrName>style.visibility</p:attrName>
                                        </p:attrNameLst>
                                      </p:cBhvr>
                                      <p:to>
                                        <p:strVal val="visible"/>
                                      </p:to>
                                    </p:set>
                                    <p:animEffect transition="in" filter="blinds(horizontal)">
                                      <p:cBhvr>
                                        <p:cTn id="7" dur="500"/>
                                        <p:tgtEl>
                                          <p:spTgt spid="4014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日期占位符 3"/>
          <p:cNvSpPr>
            <a:spLocks noGrp="1"/>
          </p:cNvSpPr>
          <p:nvPr>
            <p:ph type="dt" sz="quarter" idx="10"/>
          </p:nvPr>
        </p:nvSpPr>
        <p:spPr/>
        <p:txBody>
          <a:bodyPr/>
          <a:lstStyle/>
          <a:p>
            <a:pPr>
              <a:defRPr/>
            </a:pPr>
            <a:fld id="{22738FFD-878D-43A4-B4AA-BFB1BCECA3F2}" type="datetime1">
              <a:rPr lang="zh-CN" altLang="en-US"/>
            </a:fld>
            <a:endParaRPr lang="en-US" altLang="zh-CN"/>
          </a:p>
        </p:txBody>
      </p:sp>
      <p:sp>
        <p:nvSpPr>
          <p:cNvPr id="7475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grpSp>
        <p:nvGrpSpPr>
          <p:cNvPr id="2" name="Group 4"/>
          <p:cNvGrpSpPr/>
          <p:nvPr/>
        </p:nvGrpSpPr>
        <p:grpSpPr bwMode="auto">
          <a:xfrm>
            <a:off x="1835150" y="981075"/>
            <a:ext cx="5454650" cy="5184775"/>
            <a:chOff x="1020" y="1344"/>
            <a:chExt cx="3436" cy="2858"/>
          </a:xfrm>
        </p:grpSpPr>
        <p:sp>
          <p:nvSpPr>
            <p:cNvPr id="74758" name="Rectangle 5"/>
            <p:cNvSpPr>
              <a:spLocks noChangeArrowheads="1"/>
            </p:cNvSpPr>
            <p:nvPr/>
          </p:nvSpPr>
          <p:spPr bwMode="auto">
            <a:xfrm>
              <a:off x="2200" y="1344"/>
              <a:ext cx="86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200" b="1">
                  <a:latin typeface="Times New Roman" panose="02020603050405020304" pitchFamily="18" charset="0"/>
                </a:rPr>
                <a:t>π</a:t>
              </a:r>
              <a:r>
                <a:rPr lang="en-US" altLang="zh-CN" sz="3200" b="1" baseline="-30000">
                  <a:latin typeface="Times New Roman" panose="02020603050405020304" pitchFamily="18" charset="0"/>
                </a:rPr>
                <a:t>Sname</a:t>
              </a: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sp>
          <p:nvSpPr>
            <p:cNvPr id="74759" name="Line 6"/>
            <p:cNvSpPr>
              <a:spLocks noChangeShapeType="1"/>
            </p:cNvSpPr>
            <p:nvPr/>
          </p:nvSpPr>
          <p:spPr bwMode="auto">
            <a:xfrm>
              <a:off x="2632" y="1753"/>
              <a:ext cx="0" cy="20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760" name="Rectangle 7"/>
            <p:cNvSpPr>
              <a:spLocks noChangeArrowheads="1"/>
            </p:cNvSpPr>
            <p:nvPr/>
          </p:nvSpPr>
          <p:spPr bwMode="auto">
            <a:xfrm>
              <a:off x="1960" y="1804"/>
              <a:ext cx="153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C.Cno=SC.Sno</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4761" name="Line 8"/>
            <p:cNvSpPr>
              <a:spLocks noChangeShapeType="1"/>
            </p:cNvSpPr>
            <p:nvPr/>
          </p:nvSpPr>
          <p:spPr bwMode="auto">
            <a:xfrm>
              <a:off x="2632" y="2111"/>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762" name="Rectangle 9"/>
            <p:cNvSpPr>
              <a:spLocks noChangeArrowheads="1"/>
            </p:cNvSpPr>
            <p:nvPr/>
          </p:nvSpPr>
          <p:spPr bwMode="auto">
            <a:xfrm>
              <a:off x="2824" y="2725"/>
              <a:ext cx="163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C.Cname=‘DB’</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4763" name="Rectangle 10"/>
            <p:cNvSpPr>
              <a:spLocks noChangeArrowheads="1"/>
            </p:cNvSpPr>
            <p:nvPr/>
          </p:nvSpPr>
          <p:spPr bwMode="auto">
            <a:xfrm>
              <a:off x="1565" y="3339"/>
              <a:ext cx="57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74764" name="Rectangle 11"/>
            <p:cNvSpPr>
              <a:spLocks noChangeArrowheads="1"/>
            </p:cNvSpPr>
            <p:nvPr/>
          </p:nvSpPr>
          <p:spPr bwMode="auto">
            <a:xfrm>
              <a:off x="1216" y="2796"/>
              <a:ext cx="1406"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l-GR" altLang="zh-CN" sz="2800" b="1">
                  <a:latin typeface="Times New Roman" panose="02020603050405020304" pitchFamily="18" charset="0"/>
                  <a:cs typeface="Times New Roman" panose="02020603050405020304" pitchFamily="18" charset="0"/>
                </a:rPr>
                <a:t>σ</a:t>
              </a:r>
              <a:r>
                <a:rPr lang="en-US" altLang="zh-CN" sz="2800" b="1">
                  <a:latin typeface="Times New Roman" panose="02020603050405020304" pitchFamily="18" charset="0"/>
                  <a:cs typeface="Times New Roman" panose="02020603050405020304" pitchFamily="18" charset="0"/>
                </a:rPr>
                <a:t> </a:t>
              </a:r>
              <a:r>
                <a:rPr lang="el-GR" altLang="zh-CN" sz="2800" b="1" baseline="-5000">
                  <a:latin typeface="Times New Roman" panose="02020603050405020304" pitchFamily="18" charset="0"/>
                  <a:cs typeface="Times New Roman" panose="02020603050405020304" pitchFamily="18" charset="0"/>
                </a:rPr>
                <a:t>s</a:t>
              </a:r>
              <a:r>
                <a:rPr lang="en-US" altLang="zh-CN" sz="2800" b="1" baseline="-5000">
                  <a:latin typeface="Times New Roman" panose="02020603050405020304" pitchFamily="18" charset="0"/>
                  <a:cs typeface="Times New Roman" panose="02020603050405020304" pitchFamily="18" charset="0"/>
                </a:rPr>
                <a:t>.sno=sc.sno</a:t>
              </a:r>
              <a:endParaRPr lang="el-GR" altLang="zh-CN" sz="2800" b="1" baseline="-5000">
                <a:latin typeface="Times New Roman" panose="02020603050405020304" pitchFamily="18" charset="0"/>
                <a:cs typeface="Times New Roman" panose="02020603050405020304" pitchFamily="18" charset="0"/>
              </a:endParaRPr>
            </a:p>
          </p:txBody>
        </p:sp>
        <p:sp>
          <p:nvSpPr>
            <p:cNvPr id="74765" name="Rectangle 12"/>
            <p:cNvSpPr>
              <a:spLocks noChangeArrowheads="1"/>
            </p:cNvSpPr>
            <p:nvPr/>
          </p:nvSpPr>
          <p:spPr bwMode="auto">
            <a:xfrm>
              <a:off x="3256" y="3135"/>
              <a:ext cx="72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C</a:t>
              </a:r>
              <a:endParaRPr lang="en-US" altLang="zh-CN" sz="2400" b="1">
                <a:latin typeface="Times New Roman" panose="02020603050405020304" pitchFamily="18" charset="0"/>
              </a:endParaRPr>
            </a:p>
          </p:txBody>
        </p:sp>
        <p:sp>
          <p:nvSpPr>
            <p:cNvPr id="74766" name="Line 13"/>
            <p:cNvSpPr>
              <a:spLocks noChangeShapeType="1"/>
            </p:cNvSpPr>
            <p:nvPr/>
          </p:nvSpPr>
          <p:spPr bwMode="auto">
            <a:xfrm flipH="1">
              <a:off x="3640" y="3032"/>
              <a:ext cx="0" cy="20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767" name="Line 14"/>
            <p:cNvSpPr>
              <a:spLocks noChangeShapeType="1"/>
            </p:cNvSpPr>
            <p:nvPr/>
          </p:nvSpPr>
          <p:spPr bwMode="auto">
            <a:xfrm flipH="1">
              <a:off x="1912" y="2572"/>
              <a:ext cx="528" cy="20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768" name="Line 15"/>
            <p:cNvSpPr>
              <a:spLocks noChangeShapeType="1"/>
            </p:cNvSpPr>
            <p:nvPr/>
          </p:nvSpPr>
          <p:spPr bwMode="auto">
            <a:xfrm>
              <a:off x="2968" y="2572"/>
              <a:ext cx="624"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769" name="Rectangle 16"/>
            <p:cNvSpPr>
              <a:spLocks noChangeArrowheads="1"/>
            </p:cNvSpPr>
            <p:nvPr/>
          </p:nvSpPr>
          <p:spPr bwMode="auto">
            <a:xfrm>
              <a:off x="2381" y="2341"/>
              <a:ext cx="57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74770" name="Line 17"/>
            <p:cNvSpPr>
              <a:spLocks noChangeShapeType="1"/>
            </p:cNvSpPr>
            <p:nvPr/>
          </p:nvSpPr>
          <p:spPr bwMode="auto">
            <a:xfrm>
              <a:off x="1837" y="3113"/>
              <a:ext cx="0" cy="2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771" name="Line 18"/>
            <p:cNvSpPr>
              <a:spLocks noChangeShapeType="1"/>
            </p:cNvSpPr>
            <p:nvPr/>
          </p:nvSpPr>
          <p:spPr bwMode="auto">
            <a:xfrm flipV="1">
              <a:off x="1429" y="3566"/>
              <a:ext cx="272" cy="22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772" name="Line 19"/>
            <p:cNvSpPr>
              <a:spLocks noChangeShapeType="1"/>
            </p:cNvSpPr>
            <p:nvPr/>
          </p:nvSpPr>
          <p:spPr bwMode="auto">
            <a:xfrm>
              <a:off x="1973" y="3566"/>
              <a:ext cx="272" cy="22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773" name="Rectangle 20"/>
            <p:cNvSpPr>
              <a:spLocks noChangeArrowheads="1"/>
            </p:cNvSpPr>
            <p:nvPr/>
          </p:nvSpPr>
          <p:spPr bwMode="auto">
            <a:xfrm>
              <a:off x="1927" y="3748"/>
              <a:ext cx="72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a:t>
              </a:r>
              <a:endParaRPr lang="en-US" altLang="zh-CN" sz="2400" b="1">
                <a:latin typeface="Times New Roman" panose="02020603050405020304" pitchFamily="18" charset="0"/>
              </a:endParaRPr>
            </a:p>
          </p:txBody>
        </p:sp>
        <p:sp>
          <p:nvSpPr>
            <p:cNvPr id="74774" name="Rectangle 21"/>
            <p:cNvSpPr>
              <a:spLocks noChangeArrowheads="1"/>
            </p:cNvSpPr>
            <p:nvPr/>
          </p:nvSpPr>
          <p:spPr bwMode="auto">
            <a:xfrm>
              <a:off x="1020" y="3793"/>
              <a:ext cx="72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SC</a:t>
              </a:r>
              <a:endParaRPr lang="en-US" altLang="zh-CN" sz="2400" b="1">
                <a:latin typeface="Times New Roman" panose="02020603050405020304" pitchFamily="18" charset="0"/>
              </a:endParaRPr>
            </a:p>
          </p:txBody>
        </p:sp>
      </p:grpSp>
      <p:sp>
        <p:nvSpPr>
          <p:cNvPr id="406550" name="Freeform 22"/>
          <p:cNvSpPr/>
          <p:nvPr/>
        </p:nvSpPr>
        <p:spPr bwMode="auto">
          <a:xfrm>
            <a:off x="2843213" y="2819400"/>
            <a:ext cx="2016125" cy="2913063"/>
          </a:xfrm>
          <a:custGeom>
            <a:avLst/>
            <a:gdLst>
              <a:gd name="T0" fmla="*/ 0 w 1270"/>
              <a:gd name="T1" fmla="*/ 0 h 1496"/>
              <a:gd name="T2" fmla="*/ 2147483646 w 1270"/>
              <a:gd name="T3" fmla="*/ 2147483646 h 1496"/>
              <a:gd name="T4" fmla="*/ 2147483646 w 1270"/>
              <a:gd name="T5" fmla="*/ 2147483646 h 1496"/>
              <a:gd name="T6" fmla="*/ 2147483646 w 1270"/>
              <a:gd name="T7" fmla="*/ 2147483646 h 1496"/>
              <a:gd name="T8" fmla="*/ 0 60000 65536"/>
              <a:gd name="T9" fmla="*/ 0 60000 65536"/>
              <a:gd name="T10" fmla="*/ 0 60000 65536"/>
              <a:gd name="T11" fmla="*/ 0 60000 65536"/>
              <a:gd name="T12" fmla="*/ 0 w 1270"/>
              <a:gd name="T13" fmla="*/ 0 h 1496"/>
              <a:gd name="T14" fmla="*/ 1270 w 1270"/>
              <a:gd name="T15" fmla="*/ 1496 h 1496"/>
            </a:gdLst>
            <a:ahLst/>
            <a:cxnLst>
              <a:cxn ang="T8">
                <a:pos x="T0" y="T1"/>
              </a:cxn>
              <a:cxn ang="T9">
                <a:pos x="T2" y="T3"/>
              </a:cxn>
              <a:cxn ang="T10">
                <a:pos x="T4" y="T5"/>
              </a:cxn>
              <a:cxn ang="T11">
                <a:pos x="T6" y="T7"/>
              </a:cxn>
            </a:cxnLst>
            <a:rect l="T12" t="T13" r="T14" b="T15"/>
            <a:pathLst>
              <a:path w="1270" h="1496">
                <a:moveTo>
                  <a:pt x="0" y="0"/>
                </a:moveTo>
                <a:cubicBezTo>
                  <a:pt x="147" y="75"/>
                  <a:pt x="295" y="151"/>
                  <a:pt x="454" y="272"/>
                </a:cubicBezTo>
                <a:cubicBezTo>
                  <a:pt x="613" y="393"/>
                  <a:pt x="817" y="521"/>
                  <a:pt x="953" y="725"/>
                </a:cubicBezTo>
                <a:cubicBezTo>
                  <a:pt x="1089" y="929"/>
                  <a:pt x="1217" y="1368"/>
                  <a:pt x="1270" y="1496"/>
                </a:cubicBezTo>
              </a:path>
            </a:pathLst>
          </a:custGeom>
          <a:noFill/>
          <a:ln w="19050">
            <a:solidFill>
              <a:schemeClr val="tx1"/>
            </a:solidFill>
            <a:prstDash val="lg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6550"/>
                                        </p:tgtEl>
                                        <p:attrNameLst>
                                          <p:attrName>style.visibility</p:attrName>
                                        </p:attrNameLst>
                                      </p:cBhvr>
                                      <p:to>
                                        <p:strVal val="visible"/>
                                      </p:to>
                                    </p:set>
                                    <p:animEffect transition="in" filter="blinds(horizontal)">
                                      <p:cBhvr>
                                        <p:cTn id="12" dur="500"/>
                                        <p:tgtEl>
                                          <p:spTgt spid="406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Rot="1"/>
          </p:cNvSpPr>
          <p:nvPr>
            <p:ph idx="1"/>
          </p:nvPr>
        </p:nvSpPr>
        <p:spPr>
          <a:xfrm>
            <a:off x="609600" y="908050"/>
            <a:ext cx="8153400" cy="5191125"/>
          </a:xfrm>
        </p:spPr>
        <p:txBody>
          <a:bodyPr/>
          <a:lstStyle/>
          <a:p>
            <a:pPr eaLnBrk="1" hangingPunct="1">
              <a:buFont typeface="Wingdings" panose="05000000000000000000" pitchFamily="2" charset="2"/>
              <a:buNone/>
            </a:pPr>
            <a:r>
              <a:rPr lang="en-US" altLang="zh-CN"/>
              <a:t>3.</a:t>
            </a:r>
            <a:r>
              <a:rPr lang="zh-CN" altLang="en-US"/>
              <a:t>查询选修课程名为</a:t>
            </a:r>
            <a:r>
              <a:rPr lang="en-US" altLang="zh-CN"/>
              <a:t>DB</a:t>
            </a:r>
            <a:r>
              <a:rPr lang="zh-CN" altLang="en-US"/>
              <a:t>的成绩在</a:t>
            </a:r>
            <a:r>
              <a:rPr lang="en-US" altLang="zh-CN"/>
              <a:t>85</a:t>
            </a:r>
            <a:r>
              <a:rPr lang="zh-CN" altLang="en-US"/>
              <a:t>分以上的女学生姓名。</a:t>
            </a:r>
            <a:endParaRPr lang="zh-CN" altLang="en-US"/>
          </a:p>
          <a:p>
            <a:pPr eaLnBrk="1" hangingPunct="1">
              <a:buFont typeface="Wingdings" panose="05000000000000000000" pitchFamily="2" charset="2"/>
              <a:buNone/>
            </a:pPr>
            <a:r>
              <a:rPr lang="el-GR" altLang="zh-CN">
                <a:cs typeface="Arial" panose="020B0604020202020204" pitchFamily="34" charset="0"/>
              </a:rPr>
              <a:t>Π</a:t>
            </a:r>
            <a:r>
              <a:rPr lang="el-GR" altLang="zh-CN" sz="2400">
                <a:cs typeface="Arial" panose="020B0604020202020204" pitchFamily="34" charset="0"/>
              </a:rPr>
              <a:t>sname</a:t>
            </a:r>
            <a:r>
              <a:rPr lang="en-US" altLang="zh-CN">
                <a:cs typeface="Arial" panose="020B0604020202020204" pitchFamily="34" charset="0"/>
              </a:rPr>
              <a:t>(</a:t>
            </a:r>
            <a:r>
              <a:rPr lang="el-GR" altLang="zh-CN">
                <a:cs typeface="Arial" panose="020B0604020202020204" pitchFamily="34" charset="0"/>
              </a:rPr>
              <a:t>σ</a:t>
            </a:r>
            <a:r>
              <a:rPr lang="en-US" altLang="zh-CN" sz="2400">
                <a:cs typeface="Arial" panose="020B0604020202020204" pitchFamily="34" charset="0"/>
              </a:rPr>
              <a:t>cname=‘DB’∧ssex=‘F’∧grade&gt;85</a:t>
            </a:r>
            <a:r>
              <a:rPr lang="en-US" altLang="zh-CN">
                <a:cs typeface="Arial" panose="020B0604020202020204" pitchFamily="34" charset="0"/>
              </a:rPr>
              <a:t>(</a:t>
            </a:r>
            <a:r>
              <a:rPr lang="el-GR" altLang="zh-CN">
                <a:cs typeface="Arial" panose="020B0604020202020204" pitchFamily="34" charset="0"/>
              </a:rPr>
              <a:t>σ</a:t>
            </a:r>
            <a:r>
              <a:rPr lang="el-GR" altLang="zh-CN" sz="2400">
                <a:cs typeface="Arial" panose="020B0604020202020204" pitchFamily="34" charset="0"/>
              </a:rPr>
              <a:t>s</a:t>
            </a:r>
            <a:r>
              <a:rPr lang="en-US" altLang="zh-CN" sz="2400">
                <a:cs typeface="Arial" panose="020B0604020202020204" pitchFamily="34" charset="0"/>
              </a:rPr>
              <a:t>.sno=sc.sno</a:t>
            </a:r>
            <a:r>
              <a:rPr lang="en-US" altLang="zh-CN" sz="2400">
                <a:latin typeface="宋体" panose="02010600030101010101" pitchFamily="2" charset="-122"/>
                <a:cs typeface="Arial" panose="020B0604020202020204" pitchFamily="34" charset="0"/>
              </a:rPr>
              <a:t>∧</a:t>
            </a:r>
            <a:r>
              <a:rPr lang="en-US" altLang="zh-CN" sz="2400">
                <a:cs typeface="Arial" panose="020B0604020202020204" pitchFamily="34" charset="0"/>
              </a:rPr>
              <a:t>sc.cno=c.cno</a:t>
            </a:r>
            <a:r>
              <a:rPr lang="en-US" altLang="zh-CN">
                <a:cs typeface="Arial" panose="020B0604020202020204" pitchFamily="34" charset="0"/>
              </a:rPr>
              <a:t>(s×sc×c)))</a:t>
            </a:r>
            <a:endParaRPr lang="en-US" altLang="zh-CN">
              <a:cs typeface="Arial" panose="020B0604020202020204" pitchFamily="34" charset="0"/>
            </a:endParaRPr>
          </a:p>
        </p:txBody>
      </p:sp>
      <p:sp>
        <p:nvSpPr>
          <p:cNvPr id="3" name="日期占位符 3"/>
          <p:cNvSpPr>
            <a:spLocks noGrp="1"/>
          </p:cNvSpPr>
          <p:nvPr>
            <p:ph type="dt" sz="quarter" idx="10"/>
          </p:nvPr>
        </p:nvSpPr>
        <p:spPr/>
        <p:txBody>
          <a:bodyPr/>
          <a:lstStyle/>
          <a:p>
            <a:pPr>
              <a:defRPr/>
            </a:pPr>
            <a:fld id="{CD98B376-A7D7-438C-960A-1F7153C2B73B}" type="datetime1">
              <a:rPr lang="zh-CN" altLang="en-US"/>
            </a:fld>
            <a:endParaRPr lang="en-US" altLang="zh-CN"/>
          </a:p>
        </p:txBody>
      </p:sp>
      <p:sp>
        <p:nvSpPr>
          <p:cNvPr id="75780"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quarter" idx="10"/>
          </p:nvPr>
        </p:nvSpPr>
        <p:spPr/>
        <p:txBody>
          <a:bodyPr/>
          <a:lstStyle/>
          <a:p>
            <a:pPr>
              <a:defRPr/>
            </a:pPr>
            <a:fld id="{B99595A1-2D6C-46CF-9ECC-3D06F6887233}" type="datetime1">
              <a:rPr lang="zh-CN" altLang="en-US"/>
            </a:fld>
            <a:endParaRPr lang="en-US" altLang="zh-CN"/>
          </a:p>
        </p:txBody>
      </p:sp>
      <p:sp>
        <p:nvSpPr>
          <p:cNvPr id="7680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grpSp>
        <p:nvGrpSpPr>
          <p:cNvPr id="76804" name="Group 27"/>
          <p:cNvGrpSpPr/>
          <p:nvPr/>
        </p:nvGrpSpPr>
        <p:grpSpPr bwMode="auto">
          <a:xfrm>
            <a:off x="1908175" y="981075"/>
            <a:ext cx="4672013" cy="5113338"/>
            <a:chOff x="1202" y="618"/>
            <a:chExt cx="2943" cy="3221"/>
          </a:xfrm>
        </p:grpSpPr>
        <p:sp>
          <p:nvSpPr>
            <p:cNvPr id="76805" name="Rectangle 4"/>
            <p:cNvSpPr>
              <a:spLocks noChangeArrowheads="1"/>
            </p:cNvSpPr>
            <p:nvPr/>
          </p:nvSpPr>
          <p:spPr bwMode="auto">
            <a:xfrm>
              <a:off x="2472" y="618"/>
              <a:ext cx="86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200" b="1">
                  <a:latin typeface="Times New Roman" panose="02020603050405020304" pitchFamily="18" charset="0"/>
                </a:rPr>
                <a:t>π</a:t>
              </a:r>
              <a:r>
                <a:rPr lang="en-US" altLang="zh-CN" sz="3200" b="1" baseline="-30000">
                  <a:latin typeface="Times New Roman" panose="02020603050405020304" pitchFamily="18" charset="0"/>
                </a:rPr>
                <a:t>Sname</a:t>
              </a: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sp>
          <p:nvSpPr>
            <p:cNvPr id="76806" name="Line 5"/>
            <p:cNvSpPr>
              <a:spLocks noChangeShapeType="1"/>
            </p:cNvSpPr>
            <p:nvPr/>
          </p:nvSpPr>
          <p:spPr bwMode="auto">
            <a:xfrm>
              <a:off x="2835" y="1783"/>
              <a:ext cx="0" cy="15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07" name="Rectangle 6"/>
            <p:cNvSpPr>
              <a:spLocks noChangeArrowheads="1"/>
            </p:cNvSpPr>
            <p:nvPr/>
          </p:nvSpPr>
          <p:spPr bwMode="auto">
            <a:xfrm>
              <a:off x="2200" y="2209"/>
              <a:ext cx="15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C.Cno=SC.Sno</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6808" name="Line 7"/>
            <p:cNvSpPr>
              <a:spLocks noChangeShapeType="1"/>
            </p:cNvSpPr>
            <p:nvPr/>
          </p:nvSpPr>
          <p:spPr bwMode="auto">
            <a:xfrm>
              <a:off x="2814" y="2725"/>
              <a:ext cx="0" cy="19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09" name="Rectangle 8"/>
            <p:cNvSpPr>
              <a:spLocks noChangeArrowheads="1"/>
            </p:cNvSpPr>
            <p:nvPr/>
          </p:nvSpPr>
          <p:spPr bwMode="auto">
            <a:xfrm>
              <a:off x="2155" y="1822"/>
              <a:ext cx="1632"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Cname=‘DB’</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6810" name="Rectangle 9"/>
            <p:cNvSpPr>
              <a:spLocks noChangeArrowheads="1"/>
            </p:cNvSpPr>
            <p:nvPr/>
          </p:nvSpPr>
          <p:spPr bwMode="auto">
            <a:xfrm>
              <a:off x="1747" y="3195"/>
              <a:ext cx="57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76811" name="Rectangle 10"/>
            <p:cNvSpPr>
              <a:spLocks noChangeArrowheads="1"/>
            </p:cNvSpPr>
            <p:nvPr/>
          </p:nvSpPr>
          <p:spPr bwMode="auto">
            <a:xfrm>
              <a:off x="2155" y="2481"/>
              <a:ext cx="140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l-GR" altLang="zh-CN" sz="2800" b="1">
                  <a:latin typeface="Times New Roman" panose="02020603050405020304" pitchFamily="18" charset="0"/>
                  <a:cs typeface="Times New Roman" panose="02020603050405020304" pitchFamily="18" charset="0"/>
                </a:rPr>
                <a:t>σ</a:t>
              </a:r>
              <a:r>
                <a:rPr lang="en-US" altLang="zh-CN" sz="2800" b="1">
                  <a:latin typeface="Times New Roman" panose="02020603050405020304" pitchFamily="18" charset="0"/>
                  <a:cs typeface="Times New Roman" panose="02020603050405020304" pitchFamily="18" charset="0"/>
                </a:rPr>
                <a:t> </a:t>
              </a:r>
              <a:r>
                <a:rPr lang="el-GR" altLang="zh-CN" sz="2800" b="1" baseline="-5000">
                  <a:latin typeface="Times New Roman" panose="02020603050405020304" pitchFamily="18" charset="0"/>
                  <a:cs typeface="Times New Roman" panose="02020603050405020304" pitchFamily="18" charset="0"/>
                </a:rPr>
                <a:t>s</a:t>
              </a:r>
              <a:r>
                <a:rPr lang="en-US" altLang="zh-CN" sz="2800" b="1" baseline="-5000">
                  <a:latin typeface="Times New Roman" panose="02020603050405020304" pitchFamily="18" charset="0"/>
                  <a:cs typeface="Times New Roman" panose="02020603050405020304" pitchFamily="18" charset="0"/>
                </a:rPr>
                <a:t>.sno=sc.sno</a:t>
              </a:r>
              <a:endParaRPr lang="el-GR" altLang="zh-CN" sz="2800" b="1" baseline="-5000">
                <a:latin typeface="Times New Roman" panose="02020603050405020304" pitchFamily="18" charset="0"/>
                <a:cs typeface="Times New Roman" panose="02020603050405020304" pitchFamily="18" charset="0"/>
              </a:endParaRPr>
            </a:p>
          </p:txBody>
        </p:sp>
        <p:sp>
          <p:nvSpPr>
            <p:cNvPr id="76812" name="Rectangle 11"/>
            <p:cNvSpPr>
              <a:spLocks noChangeArrowheads="1"/>
            </p:cNvSpPr>
            <p:nvPr/>
          </p:nvSpPr>
          <p:spPr bwMode="auto">
            <a:xfrm>
              <a:off x="3425" y="3296"/>
              <a:ext cx="72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C</a:t>
              </a:r>
              <a:endParaRPr lang="en-US" altLang="zh-CN" sz="2400" b="1">
                <a:latin typeface="Times New Roman" panose="02020603050405020304" pitchFamily="18" charset="0"/>
              </a:endParaRPr>
            </a:p>
          </p:txBody>
        </p:sp>
        <p:sp>
          <p:nvSpPr>
            <p:cNvPr id="76813" name="Line 12"/>
            <p:cNvSpPr>
              <a:spLocks noChangeShapeType="1"/>
            </p:cNvSpPr>
            <p:nvPr/>
          </p:nvSpPr>
          <p:spPr bwMode="auto">
            <a:xfrm flipH="1">
              <a:off x="2835" y="2443"/>
              <a:ext cx="0" cy="15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14" name="Line 13"/>
            <p:cNvSpPr>
              <a:spLocks noChangeShapeType="1"/>
            </p:cNvSpPr>
            <p:nvPr/>
          </p:nvSpPr>
          <p:spPr bwMode="auto">
            <a:xfrm flipH="1">
              <a:off x="2094" y="3069"/>
              <a:ext cx="528" cy="15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15" name="Line 14"/>
            <p:cNvSpPr>
              <a:spLocks noChangeShapeType="1"/>
            </p:cNvSpPr>
            <p:nvPr/>
          </p:nvSpPr>
          <p:spPr bwMode="auto">
            <a:xfrm>
              <a:off x="3150" y="3069"/>
              <a:ext cx="624" cy="19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16" name="Rectangle 15"/>
            <p:cNvSpPr>
              <a:spLocks noChangeArrowheads="1"/>
            </p:cNvSpPr>
            <p:nvPr/>
          </p:nvSpPr>
          <p:spPr bwMode="auto">
            <a:xfrm>
              <a:off x="2563" y="2896"/>
              <a:ext cx="57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76817" name="Line 16"/>
            <p:cNvSpPr>
              <a:spLocks noChangeShapeType="1"/>
            </p:cNvSpPr>
            <p:nvPr/>
          </p:nvSpPr>
          <p:spPr bwMode="auto">
            <a:xfrm flipV="1">
              <a:off x="1611" y="3364"/>
              <a:ext cx="272" cy="17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18" name="Line 17"/>
            <p:cNvSpPr>
              <a:spLocks noChangeShapeType="1"/>
            </p:cNvSpPr>
            <p:nvPr/>
          </p:nvSpPr>
          <p:spPr bwMode="auto">
            <a:xfrm>
              <a:off x="2155" y="3364"/>
              <a:ext cx="272" cy="17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19" name="Rectangle 18"/>
            <p:cNvSpPr>
              <a:spLocks noChangeArrowheads="1"/>
            </p:cNvSpPr>
            <p:nvPr/>
          </p:nvSpPr>
          <p:spPr bwMode="auto">
            <a:xfrm>
              <a:off x="2109" y="3500"/>
              <a:ext cx="720"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a:t>
              </a:r>
              <a:endParaRPr lang="en-US" altLang="zh-CN" sz="2400" b="1">
                <a:latin typeface="Times New Roman" panose="02020603050405020304" pitchFamily="18" charset="0"/>
              </a:endParaRPr>
            </a:p>
          </p:txBody>
        </p:sp>
        <p:sp>
          <p:nvSpPr>
            <p:cNvPr id="76820" name="Rectangle 19"/>
            <p:cNvSpPr>
              <a:spLocks noChangeArrowheads="1"/>
            </p:cNvSpPr>
            <p:nvPr/>
          </p:nvSpPr>
          <p:spPr bwMode="auto">
            <a:xfrm>
              <a:off x="1202" y="3534"/>
              <a:ext cx="72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SC</a:t>
              </a:r>
              <a:endParaRPr lang="en-US" altLang="zh-CN" sz="2400" b="1">
                <a:latin typeface="Times New Roman" panose="02020603050405020304" pitchFamily="18" charset="0"/>
              </a:endParaRPr>
            </a:p>
          </p:txBody>
        </p:sp>
        <p:sp>
          <p:nvSpPr>
            <p:cNvPr id="76821" name="Line 20"/>
            <p:cNvSpPr>
              <a:spLocks noChangeShapeType="1"/>
            </p:cNvSpPr>
            <p:nvPr/>
          </p:nvSpPr>
          <p:spPr bwMode="auto">
            <a:xfrm>
              <a:off x="2835" y="2171"/>
              <a:ext cx="0" cy="15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22" name="Rectangle 22"/>
            <p:cNvSpPr>
              <a:spLocks noChangeArrowheads="1"/>
            </p:cNvSpPr>
            <p:nvPr/>
          </p:nvSpPr>
          <p:spPr bwMode="auto">
            <a:xfrm>
              <a:off x="2109" y="981"/>
              <a:ext cx="1632"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ssex=‘F’</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6823" name="Line 23"/>
            <p:cNvSpPr>
              <a:spLocks noChangeShapeType="1"/>
            </p:cNvSpPr>
            <p:nvPr/>
          </p:nvSpPr>
          <p:spPr bwMode="auto">
            <a:xfrm>
              <a:off x="2880" y="890"/>
              <a:ext cx="0" cy="15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24" name="Line 24"/>
            <p:cNvSpPr>
              <a:spLocks noChangeShapeType="1"/>
            </p:cNvSpPr>
            <p:nvPr/>
          </p:nvSpPr>
          <p:spPr bwMode="auto">
            <a:xfrm>
              <a:off x="2835" y="1344"/>
              <a:ext cx="0" cy="15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25" name="Rectangle 25"/>
            <p:cNvSpPr>
              <a:spLocks noChangeArrowheads="1"/>
            </p:cNvSpPr>
            <p:nvPr/>
          </p:nvSpPr>
          <p:spPr bwMode="auto">
            <a:xfrm>
              <a:off x="2109" y="1434"/>
              <a:ext cx="1632"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grade&gt;85</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gr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日期占位符 3"/>
          <p:cNvSpPr>
            <a:spLocks noGrp="1"/>
          </p:cNvSpPr>
          <p:nvPr>
            <p:ph type="dt" sz="quarter" idx="10"/>
          </p:nvPr>
        </p:nvSpPr>
        <p:spPr/>
        <p:txBody>
          <a:bodyPr/>
          <a:lstStyle/>
          <a:p>
            <a:pPr>
              <a:defRPr/>
            </a:pPr>
            <a:fld id="{C303A6F9-11DE-438A-A708-776CFDD89CF2}" type="datetime1">
              <a:rPr lang="zh-CN" altLang="en-US"/>
            </a:fld>
            <a:endParaRPr lang="en-US" altLang="zh-CN"/>
          </a:p>
        </p:txBody>
      </p:sp>
      <p:sp>
        <p:nvSpPr>
          <p:cNvPr id="7782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fld id="{9F87282B-7090-4FCA-A1C2-693D36E53B77}" type="slidenum">
              <a:rPr lang="en-US" altLang="zh-CN" smtClean="0"/>
            </a:fld>
            <a:endParaRPr lang="en-US" altLang="zh-CN" sz="1200">
              <a:solidFill>
                <a:srgbClr val="045C75"/>
              </a:solidFill>
              <a:latin typeface="Times New Roman" panose="02020603050405020304" pitchFamily="18" charset="0"/>
            </a:endParaRPr>
          </a:p>
        </p:txBody>
      </p:sp>
      <p:grpSp>
        <p:nvGrpSpPr>
          <p:cNvPr id="77828" name="Group 26"/>
          <p:cNvGrpSpPr/>
          <p:nvPr/>
        </p:nvGrpSpPr>
        <p:grpSpPr bwMode="auto">
          <a:xfrm>
            <a:off x="900113" y="476250"/>
            <a:ext cx="6318250" cy="5854700"/>
            <a:chOff x="567" y="300"/>
            <a:chExt cx="3980" cy="3688"/>
          </a:xfrm>
        </p:grpSpPr>
        <p:sp>
          <p:nvSpPr>
            <p:cNvPr id="77830" name="Rectangle 5"/>
            <p:cNvSpPr>
              <a:spLocks noChangeArrowheads="1"/>
            </p:cNvSpPr>
            <p:nvPr/>
          </p:nvSpPr>
          <p:spPr bwMode="auto">
            <a:xfrm>
              <a:off x="2291" y="300"/>
              <a:ext cx="864"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3200" b="1">
                  <a:latin typeface="Times New Roman" panose="02020603050405020304" pitchFamily="18" charset="0"/>
                </a:rPr>
                <a:t>π</a:t>
              </a:r>
              <a:r>
                <a:rPr lang="en-US" altLang="zh-CN" sz="3200" b="1" baseline="-30000">
                  <a:latin typeface="Times New Roman" panose="02020603050405020304" pitchFamily="18" charset="0"/>
                </a:rPr>
                <a:t>Sname</a:t>
              </a:r>
              <a:r>
                <a:rPr lang="en-US" altLang="zh-CN" sz="2400" b="1">
                  <a:latin typeface="Times New Roman" panose="02020603050405020304" pitchFamily="18" charset="0"/>
                </a:rPr>
                <a:t> </a:t>
              </a:r>
              <a:endParaRPr lang="en-US" altLang="zh-CN" sz="2400" b="1">
                <a:latin typeface="Times New Roman" panose="02020603050405020304" pitchFamily="18" charset="0"/>
              </a:endParaRPr>
            </a:p>
          </p:txBody>
        </p:sp>
        <p:sp>
          <p:nvSpPr>
            <p:cNvPr id="77831" name="Line 6"/>
            <p:cNvSpPr>
              <a:spLocks noChangeShapeType="1"/>
            </p:cNvSpPr>
            <p:nvPr/>
          </p:nvSpPr>
          <p:spPr bwMode="auto">
            <a:xfrm>
              <a:off x="2723" y="767"/>
              <a:ext cx="0" cy="23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832" name="Rectangle 7"/>
            <p:cNvSpPr>
              <a:spLocks noChangeArrowheads="1"/>
            </p:cNvSpPr>
            <p:nvPr/>
          </p:nvSpPr>
          <p:spPr bwMode="auto">
            <a:xfrm>
              <a:off x="2051" y="826"/>
              <a:ext cx="153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C.Cno=SC.Sno</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7833" name="Line 8"/>
            <p:cNvSpPr>
              <a:spLocks noChangeShapeType="1"/>
            </p:cNvSpPr>
            <p:nvPr/>
          </p:nvSpPr>
          <p:spPr bwMode="auto">
            <a:xfrm>
              <a:off x="2723" y="1176"/>
              <a:ext cx="0" cy="2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834" name="Rectangle 9"/>
            <p:cNvSpPr>
              <a:spLocks noChangeArrowheads="1"/>
            </p:cNvSpPr>
            <p:nvPr/>
          </p:nvSpPr>
          <p:spPr bwMode="auto">
            <a:xfrm>
              <a:off x="2915" y="1878"/>
              <a:ext cx="1632"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C.Cname=‘DB’</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7835" name="Rectangle 10"/>
            <p:cNvSpPr>
              <a:spLocks noChangeArrowheads="1"/>
            </p:cNvSpPr>
            <p:nvPr/>
          </p:nvSpPr>
          <p:spPr bwMode="auto">
            <a:xfrm>
              <a:off x="1656" y="2580"/>
              <a:ext cx="576"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77836" name="Rectangle 11"/>
            <p:cNvSpPr>
              <a:spLocks noChangeArrowheads="1"/>
            </p:cNvSpPr>
            <p:nvPr/>
          </p:nvSpPr>
          <p:spPr bwMode="auto">
            <a:xfrm>
              <a:off x="1307" y="1959"/>
              <a:ext cx="1406"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l-GR" altLang="zh-CN" sz="2800" b="1">
                  <a:latin typeface="Times New Roman" panose="02020603050405020304" pitchFamily="18" charset="0"/>
                  <a:cs typeface="Times New Roman" panose="02020603050405020304" pitchFamily="18" charset="0"/>
                </a:rPr>
                <a:t>σ</a:t>
              </a:r>
              <a:r>
                <a:rPr lang="en-US" altLang="zh-CN" sz="2800" b="1">
                  <a:latin typeface="Times New Roman" panose="02020603050405020304" pitchFamily="18" charset="0"/>
                  <a:cs typeface="Times New Roman" panose="02020603050405020304" pitchFamily="18" charset="0"/>
                </a:rPr>
                <a:t> </a:t>
              </a:r>
              <a:r>
                <a:rPr lang="el-GR" altLang="zh-CN" sz="3200" baseline="-5000">
                  <a:latin typeface="Arial" panose="020B0604020202020204" pitchFamily="34" charset="0"/>
                  <a:cs typeface="Times New Roman" panose="02020603050405020304" pitchFamily="18" charset="0"/>
                </a:rPr>
                <a:t>s</a:t>
              </a:r>
              <a:r>
                <a:rPr lang="en-US" altLang="zh-CN" sz="3200" baseline="-5000">
                  <a:latin typeface="Arial" panose="020B0604020202020204" pitchFamily="34" charset="0"/>
                  <a:cs typeface="Times New Roman" panose="02020603050405020304" pitchFamily="18" charset="0"/>
                </a:rPr>
                <a:t>.sno=sc.sno</a:t>
              </a:r>
              <a:endParaRPr lang="el-GR" altLang="zh-CN" sz="3200" baseline="-5000">
                <a:latin typeface="Arial" panose="020B0604020202020204" pitchFamily="34" charset="0"/>
                <a:cs typeface="Times New Roman" panose="02020603050405020304" pitchFamily="18" charset="0"/>
              </a:endParaRPr>
            </a:p>
          </p:txBody>
        </p:sp>
        <p:sp>
          <p:nvSpPr>
            <p:cNvPr id="77837" name="Rectangle 12"/>
            <p:cNvSpPr>
              <a:spLocks noChangeArrowheads="1"/>
            </p:cNvSpPr>
            <p:nvPr/>
          </p:nvSpPr>
          <p:spPr bwMode="auto">
            <a:xfrm>
              <a:off x="3347" y="2347"/>
              <a:ext cx="720"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C</a:t>
              </a:r>
              <a:endParaRPr lang="en-US" altLang="zh-CN" sz="2400" b="1">
                <a:latin typeface="Times New Roman" panose="02020603050405020304" pitchFamily="18" charset="0"/>
              </a:endParaRPr>
            </a:p>
          </p:txBody>
        </p:sp>
        <p:sp>
          <p:nvSpPr>
            <p:cNvPr id="77838" name="Line 13"/>
            <p:cNvSpPr>
              <a:spLocks noChangeShapeType="1"/>
            </p:cNvSpPr>
            <p:nvPr/>
          </p:nvSpPr>
          <p:spPr bwMode="auto">
            <a:xfrm flipH="1">
              <a:off x="3731" y="2229"/>
              <a:ext cx="0" cy="23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839" name="Line 14"/>
            <p:cNvSpPr>
              <a:spLocks noChangeShapeType="1"/>
            </p:cNvSpPr>
            <p:nvPr/>
          </p:nvSpPr>
          <p:spPr bwMode="auto">
            <a:xfrm flipH="1">
              <a:off x="2003" y="1703"/>
              <a:ext cx="528" cy="23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840" name="Line 15"/>
            <p:cNvSpPr>
              <a:spLocks noChangeShapeType="1"/>
            </p:cNvSpPr>
            <p:nvPr/>
          </p:nvSpPr>
          <p:spPr bwMode="auto">
            <a:xfrm>
              <a:off x="3059" y="1703"/>
              <a:ext cx="624" cy="2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841" name="Rectangle 16"/>
            <p:cNvSpPr>
              <a:spLocks noChangeArrowheads="1"/>
            </p:cNvSpPr>
            <p:nvPr/>
          </p:nvSpPr>
          <p:spPr bwMode="auto">
            <a:xfrm>
              <a:off x="2472" y="1439"/>
              <a:ext cx="576"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a:t>
              </a:r>
              <a:r>
                <a:rPr lang="en-US" altLang="zh-CN" sz="2400">
                  <a:latin typeface="Times New Roman" panose="02020603050405020304" pitchFamily="18" charset="0"/>
                </a:rPr>
                <a:t> </a:t>
              </a:r>
              <a:endParaRPr lang="en-US" altLang="zh-CN" sz="2400">
                <a:latin typeface="Times New Roman" panose="02020603050405020304" pitchFamily="18" charset="0"/>
              </a:endParaRPr>
            </a:p>
          </p:txBody>
        </p:sp>
        <p:sp>
          <p:nvSpPr>
            <p:cNvPr id="77842" name="Line 17"/>
            <p:cNvSpPr>
              <a:spLocks noChangeShapeType="1"/>
            </p:cNvSpPr>
            <p:nvPr/>
          </p:nvSpPr>
          <p:spPr bwMode="auto">
            <a:xfrm>
              <a:off x="1928" y="2322"/>
              <a:ext cx="0" cy="31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843" name="Line 18"/>
            <p:cNvSpPr>
              <a:spLocks noChangeShapeType="1"/>
            </p:cNvSpPr>
            <p:nvPr/>
          </p:nvSpPr>
          <p:spPr bwMode="auto">
            <a:xfrm flipV="1">
              <a:off x="1520" y="2839"/>
              <a:ext cx="272" cy="2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844" name="Line 19"/>
            <p:cNvSpPr>
              <a:spLocks noChangeShapeType="1"/>
            </p:cNvSpPr>
            <p:nvPr/>
          </p:nvSpPr>
          <p:spPr bwMode="auto">
            <a:xfrm>
              <a:off x="2064" y="2839"/>
              <a:ext cx="272" cy="2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845" name="Rectangle 20"/>
            <p:cNvSpPr>
              <a:spLocks noChangeArrowheads="1"/>
            </p:cNvSpPr>
            <p:nvPr/>
          </p:nvSpPr>
          <p:spPr bwMode="auto">
            <a:xfrm>
              <a:off x="2245" y="3566"/>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a:t>
              </a:r>
              <a:endParaRPr lang="en-US" altLang="zh-CN" sz="2400" b="1">
                <a:latin typeface="Times New Roman" panose="02020603050405020304" pitchFamily="18" charset="0"/>
              </a:endParaRPr>
            </a:p>
          </p:txBody>
        </p:sp>
        <p:sp>
          <p:nvSpPr>
            <p:cNvPr id="77846" name="Rectangle 21"/>
            <p:cNvSpPr>
              <a:spLocks noChangeArrowheads="1"/>
            </p:cNvSpPr>
            <p:nvPr/>
          </p:nvSpPr>
          <p:spPr bwMode="auto">
            <a:xfrm>
              <a:off x="975" y="3521"/>
              <a:ext cx="720"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a:latin typeface="Times New Roman" panose="02020603050405020304" pitchFamily="18" charset="0"/>
                </a:rPr>
                <a:t>SC</a:t>
              </a:r>
              <a:endParaRPr lang="en-US" altLang="zh-CN" sz="2400" b="1">
                <a:latin typeface="Times New Roman" panose="02020603050405020304" pitchFamily="18" charset="0"/>
              </a:endParaRPr>
            </a:p>
          </p:txBody>
        </p:sp>
        <p:sp>
          <p:nvSpPr>
            <p:cNvPr id="77847" name="Rectangle 22"/>
            <p:cNvSpPr>
              <a:spLocks noChangeArrowheads="1"/>
            </p:cNvSpPr>
            <p:nvPr/>
          </p:nvSpPr>
          <p:spPr bwMode="auto">
            <a:xfrm>
              <a:off x="1837" y="2976"/>
              <a:ext cx="1632"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ssex=‘F’</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7848" name="Rectangle 23"/>
            <p:cNvSpPr>
              <a:spLocks noChangeArrowheads="1"/>
            </p:cNvSpPr>
            <p:nvPr/>
          </p:nvSpPr>
          <p:spPr bwMode="auto">
            <a:xfrm>
              <a:off x="567" y="2976"/>
              <a:ext cx="16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800" b="1">
                  <a:latin typeface="Times New Roman" panose="02020603050405020304" pitchFamily="18" charset="0"/>
                  <a:sym typeface="Symbol" panose="05050102010706020507" pitchFamily="18" charset="2"/>
                </a:rPr>
                <a:t></a:t>
              </a:r>
              <a:r>
                <a:rPr lang="en-US" altLang="zh-CN" sz="2800" b="1" baseline="-30000">
                  <a:latin typeface="Times New Roman" panose="02020603050405020304" pitchFamily="18" charset="0"/>
                </a:rPr>
                <a:t>grade&gt;85</a:t>
              </a:r>
              <a:r>
                <a:rPr lang="en-US" altLang="zh-CN" sz="2800" b="1">
                  <a:latin typeface="Times New Roman" panose="02020603050405020304" pitchFamily="18" charset="0"/>
                </a:rPr>
                <a:t> </a:t>
              </a:r>
              <a:endParaRPr lang="en-US" altLang="zh-CN" sz="2800" b="1">
                <a:latin typeface="Times New Roman" panose="02020603050405020304" pitchFamily="18" charset="0"/>
              </a:endParaRPr>
            </a:p>
          </p:txBody>
        </p:sp>
        <p:sp>
          <p:nvSpPr>
            <p:cNvPr id="77849" name="Line 24"/>
            <p:cNvSpPr>
              <a:spLocks noChangeShapeType="1"/>
            </p:cNvSpPr>
            <p:nvPr/>
          </p:nvSpPr>
          <p:spPr bwMode="auto">
            <a:xfrm flipH="1">
              <a:off x="1383" y="3385"/>
              <a:ext cx="0" cy="23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850" name="Line 25"/>
            <p:cNvSpPr>
              <a:spLocks noChangeShapeType="1"/>
            </p:cNvSpPr>
            <p:nvPr/>
          </p:nvSpPr>
          <p:spPr bwMode="auto">
            <a:xfrm flipH="1">
              <a:off x="2608" y="3385"/>
              <a:ext cx="0" cy="23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409627" name="Freeform 27"/>
          <p:cNvSpPr/>
          <p:nvPr/>
        </p:nvSpPr>
        <p:spPr bwMode="auto">
          <a:xfrm>
            <a:off x="1979613" y="1412875"/>
            <a:ext cx="3024187" cy="3384550"/>
          </a:xfrm>
          <a:custGeom>
            <a:avLst/>
            <a:gdLst>
              <a:gd name="T0" fmla="*/ 0 w 1905"/>
              <a:gd name="T1" fmla="*/ 0 h 2132"/>
              <a:gd name="T2" fmla="*/ 2147483646 w 1905"/>
              <a:gd name="T3" fmla="*/ 2147483646 h 2132"/>
              <a:gd name="T4" fmla="*/ 2147483646 w 1905"/>
              <a:gd name="T5" fmla="*/ 2147483646 h 2132"/>
              <a:gd name="T6" fmla="*/ 2147483646 w 1905"/>
              <a:gd name="T7" fmla="*/ 2147483646 h 2132"/>
              <a:gd name="T8" fmla="*/ 2147483646 w 1905"/>
              <a:gd name="T9" fmla="*/ 2147483646 h 2132"/>
              <a:gd name="T10" fmla="*/ 0 60000 65536"/>
              <a:gd name="T11" fmla="*/ 0 60000 65536"/>
              <a:gd name="T12" fmla="*/ 0 60000 65536"/>
              <a:gd name="T13" fmla="*/ 0 60000 65536"/>
              <a:gd name="T14" fmla="*/ 0 60000 65536"/>
              <a:gd name="T15" fmla="*/ 0 w 1905"/>
              <a:gd name="T16" fmla="*/ 0 h 2132"/>
              <a:gd name="T17" fmla="*/ 1905 w 1905"/>
              <a:gd name="T18" fmla="*/ 2132 h 2132"/>
            </a:gdLst>
            <a:ahLst/>
            <a:cxnLst>
              <a:cxn ang="T10">
                <a:pos x="T0" y="T1"/>
              </a:cxn>
              <a:cxn ang="T11">
                <a:pos x="T2" y="T3"/>
              </a:cxn>
              <a:cxn ang="T12">
                <a:pos x="T4" y="T5"/>
              </a:cxn>
              <a:cxn ang="T13">
                <a:pos x="T6" y="T7"/>
              </a:cxn>
              <a:cxn ang="T14">
                <a:pos x="T8" y="T9"/>
              </a:cxn>
            </a:cxnLst>
            <a:rect l="T15" t="T16" r="T17" b="T18"/>
            <a:pathLst>
              <a:path w="1905" h="2132">
                <a:moveTo>
                  <a:pt x="0" y="0"/>
                </a:moveTo>
                <a:cubicBezTo>
                  <a:pt x="238" y="125"/>
                  <a:pt x="476" y="250"/>
                  <a:pt x="635" y="363"/>
                </a:cubicBezTo>
                <a:cubicBezTo>
                  <a:pt x="794" y="476"/>
                  <a:pt x="817" y="529"/>
                  <a:pt x="953" y="680"/>
                </a:cubicBezTo>
                <a:cubicBezTo>
                  <a:pt x="1089" y="831"/>
                  <a:pt x="1293" y="1028"/>
                  <a:pt x="1452" y="1270"/>
                </a:cubicBezTo>
                <a:cubicBezTo>
                  <a:pt x="1611" y="1512"/>
                  <a:pt x="1758" y="1822"/>
                  <a:pt x="1905" y="2132"/>
                </a:cubicBezTo>
              </a:path>
            </a:pathLst>
          </a:custGeom>
          <a:noFill/>
          <a:ln w="25400">
            <a:solidFill>
              <a:schemeClr val="tx1"/>
            </a:solidFill>
            <a:prstDash val="lg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627"/>
                                        </p:tgtEl>
                                        <p:attrNameLst>
                                          <p:attrName>style.visibility</p:attrName>
                                        </p:attrNameLst>
                                      </p:cBhvr>
                                      <p:to>
                                        <p:strVal val="visible"/>
                                      </p:to>
                                    </p:set>
                                    <p:animEffect transition="in" filter="blinds(horizontal)">
                                      <p:cBhvr>
                                        <p:cTn id="7" dur="500"/>
                                        <p:tgtEl>
                                          <p:spTgt spid="409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5"/>
          <p:cNvSpPr>
            <a:spLocks noGrp="1" noRot="1"/>
          </p:cNvSpPr>
          <p:nvPr>
            <p:ph type="title"/>
          </p:nvPr>
        </p:nvSpPr>
        <p:spPr/>
        <p:txBody>
          <a:bodyPr/>
          <a:lstStyle/>
          <a:p>
            <a:pPr eaLnBrk="1" hangingPunct="1"/>
            <a:endParaRPr lang="zh-CN" altLang="zh-CN"/>
          </a:p>
        </p:txBody>
      </p:sp>
      <p:sp>
        <p:nvSpPr>
          <p:cNvPr id="4" name="日期占位符 3"/>
          <p:cNvSpPr>
            <a:spLocks noGrp="1"/>
          </p:cNvSpPr>
          <p:nvPr>
            <p:ph type="dt" sz="quarter" idx="10"/>
          </p:nvPr>
        </p:nvSpPr>
        <p:spPr/>
        <p:txBody>
          <a:bodyPr/>
          <a:lstStyle/>
          <a:p>
            <a:pPr>
              <a:defRPr/>
            </a:pPr>
            <a:fld id="{E4CF85E4-E120-428D-933D-6F5920FA5BEC}" type="datetime1">
              <a:rPr lang="zh-CN" altLang="en-US"/>
            </a:fld>
            <a:endParaRPr lang="en-US" altLang="zh-CN"/>
          </a:p>
        </p:txBody>
      </p:sp>
      <p:sp>
        <p:nvSpPr>
          <p:cNvPr id="8196"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
        <p:nvSpPr>
          <p:cNvPr id="8197" name="Rectangle 3"/>
          <p:cNvSpPr>
            <a:spLocks noChangeArrowheads="1"/>
          </p:cNvSpPr>
          <p:nvPr/>
        </p:nvSpPr>
        <p:spPr bwMode="auto">
          <a:xfrm>
            <a:off x="755650" y="990600"/>
            <a:ext cx="7924800"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800" b="1">
                <a:latin typeface="Arial Black" panose="020B0A04020102020204" pitchFamily="34" charset="0"/>
                <a:ea typeface="隶书" panose="02010509060101010101" pitchFamily="49" charset="-122"/>
              </a:rPr>
              <a:t>数据库系统概论</a:t>
            </a:r>
            <a:endParaRPr lang="zh-CN" altLang="en-US" sz="4800" b="1">
              <a:latin typeface="宋体" panose="02010600030101010101" pitchFamily="2" charset="-122"/>
            </a:endParaRPr>
          </a:p>
          <a:p>
            <a:pPr algn="ctr" eaLnBrk="1" hangingPunct="1"/>
            <a:r>
              <a:rPr lang="en-US" altLang="zh-CN" sz="3600" b="1"/>
              <a:t>An Introduction to Database System</a:t>
            </a:r>
            <a:endParaRPr lang="en-US" altLang="zh-CN" sz="3600" b="1"/>
          </a:p>
          <a:p>
            <a:pPr algn="ctr" eaLnBrk="1" hangingPunct="1"/>
            <a:endParaRPr lang="en-US" altLang="zh-CN" sz="4400" b="1"/>
          </a:p>
          <a:p>
            <a:pPr algn="ctr" eaLnBrk="1" hangingPunct="1"/>
            <a:r>
              <a:rPr lang="zh-CN" altLang="en-US" sz="4400" b="1">
                <a:solidFill>
                  <a:schemeClr val="tx2"/>
                </a:solidFill>
                <a:latin typeface="楷体_GB2312" pitchFamily="49" charset="-122"/>
                <a:ea typeface="楷体_GB2312" pitchFamily="49" charset="-122"/>
              </a:rPr>
              <a:t>第十章  数据库恢复技术</a:t>
            </a:r>
            <a:endParaRPr lang="zh-CN" altLang="en-US" sz="4400" b="1">
              <a:solidFill>
                <a:schemeClr val="tx2"/>
              </a:solidFill>
              <a:latin typeface="楷体_GB2312" pitchFamily="49" charset="-122"/>
              <a:ea typeface="楷体_GB2312" pitchFamily="49" charset="-122"/>
            </a:endParaRPr>
          </a:p>
        </p:txBody>
      </p:sp>
    </p:spTree>
  </p:cSld>
  <p:clrMapOvr>
    <a:masterClrMapping/>
  </p:clrMapOvr>
  <p:transition>
    <p:wipe dir="r"/>
  </p:transition>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p:txBody>
          <a:bodyPr/>
          <a:lstStyle/>
          <a:p>
            <a:pPr eaLnBrk="1" hangingPunct="1"/>
            <a:r>
              <a:rPr lang="zh-CN" altLang="en-US"/>
              <a:t>第十章  数据库恢复技术</a:t>
            </a:r>
            <a:endParaRPr lang="zh-CN" altLang="en-US"/>
          </a:p>
        </p:txBody>
      </p:sp>
      <p:sp>
        <p:nvSpPr>
          <p:cNvPr id="10243"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solidFill>
                  <a:schemeClr val="tx2"/>
                </a:solidFill>
              </a:rPr>
              <a:t>10.1  </a:t>
            </a:r>
            <a:r>
              <a:rPr lang="zh-CN" altLang="en-US" sz="2800">
                <a:solidFill>
                  <a:schemeClr val="tx2"/>
                </a:solidFill>
              </a:rPr>
              <a:t>事务的基本概念</a:t>
            </a:r>
            <a:endParaRPr lang="zh-CN" altLang="en-US" sz="2800">
              <a:solidFill>
                <a:schemeClr val="tx2"/>
              </a:solidFill>
            </a:endParaRPr>
          </a:p>
          <a:p>
            <a:pPr eaLnBrk="1" hangingPunct="1">
              <a:lnSpc>
                <a:spcPct val="90000"/>
              </a:lnSpc>
              <a:buFont typeface="Wingdings" panose="05000000000000000000" pitchFamily="2" charset="2"/>
              <a:buNone/>
            </a:pPr>
            <a:r>
              <a:rPr lang="en-US" altLang="zh-CN" sz="2800"/>
              <a:t>10.2  </a:t>
            </a:r>
            <a:r>
              <a:rPr lang="zh-CN" altLang="en-US" sz="2800"/>
              <a:t>数据库恢复概述</a:t>
            </a:r>
            <a:endParaRPr lang="zh-CN" altLang="en-US" sz="2800"/>
          </a:p>
          <a:p>
            <a:pPr eaLnBrk="1" hangingPunct="1">
              <a:lnSpc>
                <a:spcPct val="90000"/>
              </a:lnSpc>
              <a:buFont typeface="Wingdings" panose="05000000000000000000" pitchFamily="2" charset="2"/>
              <a:buNone/>
            </a:pPr>
            <a:r>
              <a:rPr lang="en-US" altLang="zh-CN" sz="2800"/>
              <a:t>10.3  </a:t>
            </a:r>
            <a:r>
              <a:rPr lang="zh-CN" altLang="en-US" sz="2800"/>
              <a:t>故障的种类</a:t>
            </a:r>
            <a:endParaRPr lang="zh-CN" altLang="en-US" sz="2800"/>
          </a:p>
          <a:p>
            <a:pPr eaLnBrk="1" hangingPunct="1">
              <a:lnSpc>
                <a:spcPct val="90000"/>
              </a:lnSpc>
              <a:buFont typeface="Wingdings" panose="05000000000000000000" pitchFamily="2" charset="2"/>
              <a:buNone/>
            </a:pPr>
            <a:r>
              <a:rPr lang="en-US" altLang="zh-CN" sz="2800"/>
              <a:t>10.4  </a:t>
            </a:r>
            <a:r>
              <a:rPr lang="zh-CN" altLang="en-US" sz="2800"/>
              <a:t>恢复的实现技术</a:t>
            </a:r>
            <a:endParaRPr lang="zh-CN" altLang="en-US" sz="2800"/>
          </a:p>
          <a:p>
            <a:pPr eaLnBrk="1" hangingPunct="1">
              <a:lnSpc>
                <a:spcPct val="90000"/>
              </a:lnSpc>
              <a:buFont typeface="Wingdings" panose="05000000000000000000" pitchFamily="2" charset="2"/>
              <a:buNone/>
            </a:pPr>
            <a:r>
              <a:rPr lang="en-US" altLang="zh-CN" sz="2800"/>
              <a:t>10.5  </a:t>
            </a:r>
            <a:r>
              <a:rPr lang="zh-CN" altLang="en-US" sz="2800"/>
              <a:t>恢复策略</a:t>
            </a:r>
            <a:endParaRPr lang="zh-CN" altLang="en-US" sz="2800"/>
          </a:p>
          <a:p>
            <a:pPr eaLnBrk="1" hangingPunct="1">
              <a:lnSpc>
                <a:spcPct val="90000"/>
              </a:lnSpc>
              <a:buFont typeface="Wingdings" panose="05000000000000000000" pitchFamily="2" charset="2"/>
              <a:buNone/>
            </a:pPr>
            <a:r>
              <a:rPr lang="en-US" altLang="zh-CN" sz="2800"/>
              <a:t>10.6  </a:t>
            </a:r>
            <a:r>
              <a:rPr lang="zh-CN" altLang="en-US" sz="2800"/>
              <a:t>具有检查点的恢复技术</a:t>
            </a:r>
            <a:endParaRPr lang="zh-CN" altLang="en-US" sz="2800"/>
          </a:p>
          <a:p>
            <a:pPr eaLnBrk="1" hangingPunct="1">
              <a:lnSpc>
                <a:spcPct val="90000"/>
              </a:lnSpc>
              <a:buFont typeface="Wingdings" panose="05000000000000000000" pitchFamily="2" charset="2"/>
              <a:buNone/>
            </a:pPr>
            <a:r>
              <a:rPr lang="en-US" altLang="zh-CN" sz="2800"/>
              <a:t>10.7  </a:t>
            </a:r>
            <a:r>
              <a:rPr lang="zh-CN" altLang="en-US" sz="2800"/>
              <a:t>数据库镜像</a:t>
            </a:r>
            <a:endParaRPr lang="zh-CN" altLang="en-US" sz="2800"/>
          </a:p>
          <a:p>
            <a:pPr eaLnBrk="1" hangingPunct="1">
              <a:lnSpc>
                <a:spcPct val="90000"/>
              </a:lnSpc>
              <a:buFont typeface="Wingdings" panose="05000000000000000000" pitchFamily="2" charset="2"/>
              <a:buNone/>
            </a:pPr>
            <a:r>
              <a:rPr lang="en-US" altLang="zh-CN" sz="2800"/>
              <a:t>10.8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2CB4F869-54F2-46F4-A0EA-3FF3F0BC299F}" type="datetime1">
              <a:rPr lang="zh-CN" altLang="en-US"/>
            </a:fld>
            <a:endParaRPr lang="en-US" altLang="zh-CN"/>
          </a:p>
        </p:txBody>
      </p:sp>
      <p:sp>
        <p:nvSpPr>
          <p:cNvPr id="102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a:lstStyle/>
          <a:p>
            <a:pPr eaLnBrk="1" hangingPunct="1"/>
            <a:r>
              <a:rPr lang="en-US" altLang="zh-CN"/>
              <a:t>10.1  </a:t>
            </a:r>
            <a:r>
              <a:rPr lang="zh-CN" altLang="en-US"/>
              <a:t>事务的基本概念</a:t>
            </a:r>
            <a:endParaRPr lang="zh-CN" altLang="en-US"/>
          </a:p>
        </p:txBody>
      </p:sp>
      <p:sp>
        <p:nvSpPr>
          <p:cNvPr id="11267" name="Rectangle 3"/>
          <p:cNvSpPr>
            <a:spLocks noGrp="1" noRot="1"/>
          </p:cNvSpPr>
          <p:nvPr>
            <p:ph idx="1"/>
          </p:nvPr>
        </p:nvSpPr>
        <p:spPr/>
        <p:txBody>
          <a:bodyPr/>
          <a:lstStyle/>
          <a:p>
            <a:pPr eaLnBrk="1" hangingPunct="1">
              <a:lnSpc>
                <a:spcPct val="150000"/>
              </a:lnSpc>
            </a:pPr>
            <a:r>
              <a:rPr lang="zh-CN" altLang="en-US" sz="3600">
                <a:solidFill>
                  <a:schemeClr val="tx2"/>
                </a:solidFill>
              </a:rPr>
              <a:t>什么是事务</a:t>
            </a:r>
            <a:endParaRPr lang="zh-CN" altLang="en-US" sz="3600">
              <a:solidFill>
                <a:schemeClr val="tx2"/>
              </a:solidFill>
            </a:endParaRPr>
          </a:p>
          <a:p>
            <a:pPr eaLnBrk="1" hangingPunct="1">
              <a:lnSpc>
                <a:spcPct val="150000"/>
              </a:lnSpc>
            </a:pPr>
            <a:r>
              <a:rPr lang="zh-CN" altLang="en-US" sz="3600"/>
              <a:t>如何定义事务</a:t>
            </a:r>
            <a:endParaRPr lang="zh-CN" altLang="en-US" sz="3600"/>
          </a:p>
          <a:p>
            <a:pPr eaLnBrk="1" hangingPunct="1">
              <a:lnSpc>
                <a:spcPct val="150000"/>
              </a:lnSpc>
            </a:pPr>
            <a:r>
              <a:rPr lang="zh-CN" altLang="en-US" sz="3600"/>
              <a:t>事务的特性</a:t>
            </a:r>
            <a:endParaRPr lang="zh-CN" altLang="en-US" sz="3600"/>
          </a:p>
          <a:p>
            <a:pPr eaLnBrk="1" hangingPunct="1">
              <a:lnSpc>
                <a:spcPct val="150000"/>
              </a:lnSpc>
            </a:pPr>
            <a:endParaRPr lang="en-US" altLang="zh-CN"/>
          </a:p>
        </p:txBody>
      </p:sp>
      <p:sp>
        <p:nvSpPr>
          <p:cNvPr id="4" name="日期占位符 3"/>
          <p:cNvSpPr>
            <a:spLocks noGrp="1"/>
          </p:cNvSpPr>
          <p:nvPr>
            <p:ph type="dt" sz="quarter" idx="10"/>
          </p:nvPr>
        </p:nvSpPr>
        <p:spPr/>
        <p:txBody>
          <a:bodyPr/>
          <a:lstStyle/>
          <a:p>
            <a:pPr>
              <a:defRPr/>
            </a:pPr>
            <a:fld id="{C090278A-8DE9-4191-B6E0-065BB4C0D6DE}" type="datetime1">
              <a:rPr lang="zh-CN" altLang="en-US"/>
            </a:fld>
            <a:endParaRPr lang="en-US" altLang="zh-CN"/>
          </a:p>
        </p:txBody>
      </p:sp>
      <p:sp>
        <p:nvSpPr>
          <p:cNvPr id="11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p:cNvSpPr>
          <p:nvPr>
            <p:ph type="title"/>
          </p:nvPr>
        </p:nvSpPr>
        <p:spPr/>
        <p:txBody>
          <a:bodyPr/>
          <a:lstStyle/>
          <a:p>
            <a:pPr eaLnBrk="1" hangingPunct="1"/>
            <a:r>
              <a:rPr lang="zh-CN" altLang="en-US"/>
              <a:t>第一章 绪论</a:t>
            </a:r>
            <a:endParaRPr lang="zh-CN" altLang="en-US"/>
          </a:p>
        </p:txBody>
      </p:sp>
      <p:sp>
        <p:nvSpPr>
          <p:cNvPr id="35843" name="Rectangle 3"/>
          <p:cNvSpPr>
            <a:spLocks noGrp="1" noRot="1"/>
          </p:cNvSpPr>
          <p:nvPr>
            <p:ph idx="1"/>
          </p:nvPr>
        </p:nvSpPr>
        <p:spPr>
          <a:xfrm>
            <a:off x="323850" y="1989138"/>
            <a:ext cx="8439150" cy="4248150"/>
          </a:xfrm>
        </p:spPr>
        <p:txBody>
          <a:bodyPr/>
          <a:lstStyle/>
          <a:p>
            <a:pPr eaLnBrk="1" hangingPunct="1"/>
            <a:r>
              <a:rPr lang="zh-CN" altLang="en-US"/>
              <a:t>重点：</a:t>
            </a:r>
            <a:endParaRPr lang="zh-CN" altLang="en-US"/>
          </a:p>
          <a:p>
            <a:pPr lvl="1" eaLnBrk="1" hangingPunct="1"/>
            <a:r>
              <a:rPr lang="zh-CN" altLang="en-US"/>
              <a:t>实体间联系（</a:t>
            </a:r>
            <a:r>
              <a:rPr lang="en-US" altLang="zh-CN"/>
              <a:t>1</a:t>
            </a:r>
            <a:r>
              <a:rPr lang="zh-CN" altLang="en-US"/>
              <a:t>：</a:t>
            </a:r>
            <a:r>
              <a:rPr lang="en-US" altLang="zh-CN"/>
              <a:t>1</a:t>
            </a:r>
            <a:r>
              <a:rPr lang="zh-CN" altLang="en-US"/>
              <a:t>，</a:t>
            </a:r>
            <a:r>
              <a:rPr lang="en-US" altLang="zh-CN"/>
              <a:t>1</a:t>
            </a:r>
            <a:r>
              <a:rPr lang="zh-CN" altLang="en-US"/>
              <a:t>：</a:t>
            </a:r>
            <a:r>
              <a:rPr lang="en-US" altLang="zh-CN"/>
              <a:t>N</a:t>
            </a:r>
            <a:r>
              <a:rPr lang="zh-CN" altLang="en-US"/>
              <a:t>，</a:t>
            </a:r>
            <a:r>
              <a:rPr lang="en-US" altLang="zh-CN"/>
              <a:t>M</a:t>
            </a:r>
            <a:r>
              <a:rPr lang="zh-CN" altLang="en-US"/>
              <a:t>：</a:t>
            </a:r>
            <a:r>
              <a:rPr lang="en-US" altLang="zh-CN"/>
              <a:t>N</a:t>
            </a:r>
            <a:r>
              <a:rPr lang="zh-CN" altLang="en-US"/>
              <a:t>）</a:t>
            </a:r>
            <a:endParaRPr lang="zh-CN" altLang="en-US"/>
          </a:p>
          <a:p>
            <a:pPr lvl="1" eaLnBrk="1" hangingPunct="1"/>
            <a:r>
              <a:rPr lang="zh-CN" altLang="en-US"/>
              <a:t>数据模型（数据结构的描述）</a:t>
            </a:r>
            <a:endParaRPr lang="zh-CN" altLang="en-US"/>
          </a:p>
          <a:p>
            <a:pPr lvl="1" eaLnBrk="1" hangingPunct="1"/>
            <a:r>
              <a:rPr lang="en-US" altLang="zh-CN"/>
              <a:t>DB</a:t>
            </a:r>
            <a:r>
              <a:rPr lang="zh-CN" altLang="en-US"/>
              <a:t>的体系结构（三层结构，两级映像，数据独立性）</a:t>
            </a:r>
            <a:endParaRPr lang="zh-CN" altLang="en-US"/>
          </a:p>
          <a:p>
            <a:pPr lvl="1" eaLnBrk="1" hangingPunct="1"/>
            <a:r>
              <a:rPr lang="en-US" altLang="zh-CN"/>
              <a:t>DBMS</a:t>
            </a:r>
            <a:r>
              <a:rPr lang="zh-CN" altLang="en-US"/>
              <a:t>的功能</a:t>
            </a:r>
            <a:endParaRPr lang="zh-CN" altLang="en-US"/>
          </a:p>
          <a:p>
            <a:pPr eaLnBrk="1" hangingPunct="1"/>
            <a:r>
              <a:rPr lang="zh-CN" altLang="en-US"/>
              <a:t>本章题型：</a:t>
            </a:r>
            <a:endParaRPr lang="zh-CN" altLang="en-US"/>
          </a:p>
          <a:p>
            <a:pPr lvl="1" eaLnBrk="1" hangingPunct="1"/>
            <a:r>
              <a:rPr lang="zh-CN" altLang="en-US"/>
              <a:t>选择、填空、简答</a:t>
            </a:r>
            <a:endParaRPr lang="zh-CN" altLang="en-US"/>
          </a:p>
        </p:txBody>
      </p:sp>
      <p:sp>
        <p:nvSpPr>
          <p:cNvPr id="3584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EB21FCD1-9442-4FCB-A1EF-104434A13D5E}"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p:cNvSpPr>
          <p:nvPr>
            <p:ph type="title"/>
          </p:nvPr>
        </p:nvSpPr>
        <p:spPr/>
        <p:txBody>
          <a:bodyPr/>
          <a:lstStyle/>
          <a:p>
            <a:pPr eaLnBrk="1" hangingPunct="1"/>
            <a:r>
              <a:rPr lang="en-US" altLang="zh-CN"/>
              <a:t>1.4 </a:t>
            </a:r>
            <a:r>
              <a:rPr lang="zh-CN" altLang="en-US"/>
              <a:t>数据库系统的组成</a:t>
            </a:r>
            <a:endParaRPr lang="zh-CN" altLang="en-US"/>
          </a:p>
        </p:txBody>
      </p:sp>
      <p:sp>
        <p:nvSpPr>
          <p:cNvPr id="134147" name="Rectangle 3"/>
          <p:cNvSpPr>
            <a:spLocks noGrp="1" noRot="1"/>
          </p:cNvSpPr>
          <p:nvPr>
            <p:ph idx="1"/>
          </p:nvPr>
        </p:nvSpPr>
        <p:spPr>
          <a:xfrm>
            <a:off x="1000125" y="2143125"/>
            <a:ext cx="6781800" cy="4191000"/>
          </a:xfrm>
        </p:spPr>
        <p:txBody>
          <a:bodyPr/>
          <a:lstStyle/>
          <a:p>
            <a:pPr algn="just" eaLnBrk="1" hangingPunct="1">
              <a:lnSpc>
                <a:spcPct val="140000"/>
              </a:lnSpc>
            </a:pPr>
            <a:r>
              <a:rPr lang="zh-CN" altLang="en-US"/>
              <a:t>数据库</a:t>
            </a:r>
            <a:endParaRPr lang="zh-CN" altLang="en-US"/>
          </a:p>
          <a:p>
            <a:pPr algn="just" eaLnBrk="1" hangingPunct="1">
              <a:lnSpc>
                <a:spcPct val="140000"/>
              </a:lnSpc>
            </a:pPr>
            <a:r>
              <a:rPr lang="zh-CN" altLang="en-US"/>
              <a:t>数据库管理系统（及其开发工具）</a:t>
            </a:r>
            <a:endParaRPr lang="zh-CN" altLang="en-US"/>
          </a:p>
          <a:p>
            <a:pPr algn="just" eaLnBrk="1" hangingPunct="1">
              <a:lnSpc>
                <a:spcPct val="140000"/>
              </a:lnSpc>
            </a:pPr>
            <a:r>
              <a:rPr lang="zh-CN" altLang="en-US"/>
              <a:t>应用系统</a:t>
            </a:r>
            <a:endParaRPr lang="zh-CN" altLang="en-US"/>
          </a:p>
          <a:p>
            <a:pPr algn="just" eaLnBrk="1" hangingPunct="1">
              <a:lnSpc>
                <a:spcPct val="140000"/>
              </a:lnSpc>
            </a:pPr>
            <a:r>
              <a:rPr lang="zh-CN" altLang="en-US"/>
              <a:t>数据库管理员</a:t>
            </a:r>
            <a:endParaRPr lang="zh-CN" altLang="en-US"/>
          </a:p>
          <a:p>
            <a:pPr algn="just" eaLnBrk="1" hangingPunct="1">
              <a:lnSpc>
                <a:spcPct val="140000"/>
              </a:lnSpc>
            </a:pPr>
            <a:r>
              <a:rPr lang="zh-CN" altLang="en-US"/>
              <a:t>（用户）</a:t>
            </a:r>
            <a:endParaRPr lang="zh-CN" altLang="en-US"/>
          </a:p>
          <a:p>
            <a:pPr eaLnBrk="1" hangingPunct="1"/>
            <a:endParaRPr lang="en-US" altLang="zh-CN"/>
          </a:p>
        </p:txBody>
      </p:sp>
      <p:sp>
        <p:nvSpPr>
          <p:cNvPr id="13414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88A767D1-FEBA-4637-A391-0C4F94C2E11A}"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p:cNvSpPr>
          <p:nvPr>
            <p:ph type="title"/>
          </p:nvPr>
        </p:nvSpPr>
        <p:spPr/>
        <p:txBody>
          <a:bodyPr/>
          <a:lstStyle/>
          <a:p>
            <a:pPr eaLnBrk="1" hangingPunct="1"/>
            <a:r>
              <a:rPr lang="zh-CN" altLang="en-US"/>
              <a:t>一、什么是事务</a:t>
            </a:r>
            <a:endParaRPr lang="zh-CN" altLang="en-US"/>
          </a:p>
        </p:txBody>
      </p:sp>
      <p:sp>
        <p:nvSpPr>
          <p:cNvPr id="340995" name="Rectangle 3"/>
          <p:cNvSpPr>
            <a:spLocks noGrp="1" noRot="1"/>
          </p:cNvSpPr>
          <p:nvPr>
            <p:ph idx="1"/>
          </p:nvPr>
        </p:nvSpPr>
        <p:spPr/>
        <p:txBody>
          <a:bodyPr/>
          <a:lstStyle/>
          <a:p>
            <a:pPr eaLnBrk="1" hangingPunct="1">
              <a:lnSpc>
                <a:spcPct val="90000"/>
              </a:lnSpc>
            </a:pPr>
            <a:r>
              <a:rPr lang="zh-CN" altLang="en-US" sz="2800"/>
              <a:t>事务</a:t>
            </a:r>
            <a:r>
              <a:rPr lang="en-US" altLang="zh-CN" sz="2800"/>
              <a:t>(Transaction)</a:t>
            </a:r>
            <a:r>
              <a:rPr lang="zh-CN" altLang="en-US" sz="2800"/>
              <a:t>是用户定义的一个数据库操作序列，这些操作要么全做，要么全不做，是一个不可分割的工作单位</a:t>
            </a:r>
            <a:endParaRPr lang="zh-CN" altLang="en-US" sz="2800"/>
          </a:p>
          <a:p>
            <a:pPr eaLnBrk="1" hangingPunct="1">
              <a:lnSpc>
                <a:spcPct val="90000"/>
              </a:lnSpc>
            </a:pPr>
            <a:endParaRPr lang="zh-CN" altLang="en-US" sz="2800"/>
          </a:p>
          <a:p>
            <a:pPr eaLnBrk="1" hangingPunct="1">
              <a:lnSpc>
                <a:spcPct val="90000"/>
              </a:lnSpc>
            </a:pPr>
            <a:r>
              <a:rPr lang="zh-CN" altLang="en-US" sz="2800"/>
              <a:t>事务和程序是两个概念</a:t>
            </a:r>
            <a:endParaRPr lang="zh-CN" altLang="en-US" sz="2800"/>
          </a:p>
          <a:p>
            <a:pPr lvl="1" eaLnBrk="1" hangingPunct="1">
              <a:lnSpc>
                <a:spcPct val="90000"/>
              </a:lnSpc>
            </a:pPr>
            <a:r>
              <a:rPr lang="zh-CN" altLang="en-US"/>
              <a:t>在关系数据库中，一个事务可以是一条</a:t>
            </a:r>
            <a:r>
              <a:rPr lang="en-US" altLang="zh-CN"/>
              <a:t>SQL</a:t>
            </a:r>
            <a:r>
              <a:rPr lang="zh-CN" altLang="en-US"/>
              <a:t>语句，一组</a:t>
            </a:r>
            <a:r>
              <a:rPr lang="en-US" altLang="zh-CN"/>
              <a:t>SQL</a:t>
            </a:r>
            <a:r>
              <a:rPr lang="zh-CN" altLang="en-US"/>
              <a:t>语句或整个程序</a:t>
            </a:r>
            <a:endParaRPr lang="zh-CN" altLang="en-US"/>
          </a:p>
          <a:p>
            <a:pPr lvl="1" eaLnBrk="1" hangingPunct="1">
              <a:lnSpc>
                <a:spcPct val="90000"/>
              </a:lnSpc>
            </a:pPr>
            <a:r>
              <a:rPr lang="zh-CN" altLang="en-US"/>
              <a:t>一个应用程序通常包含多个事务</a:t>
            </a:r>
            <a:endParaRPr lang="zh-CN" altLang="en-US"/>
          </a:p>
          <a:p>
            <a:pPr lvl="1" eaLnBrk="1" hangingPunct="1">
              <a:lnSpc>
                <a:spcPct val="90000"/>
              </a:lnSpc>
            </a:pPr>
            <a:endParaRPr lang="zh-CN" altLang="en-US"/>
          </a:p>
          <a:p>
            <a:pPr eaLnBrk="1" hangingPunct="1">
              <a:lnSpc>
                <a:spcPct val="90000"/>
              </a:lnSpc>
            </a:pPr>
            <a:r>
              <a:rPr lang="zh-CN" altLang="en-US" sz="2800"/>
              <a:t>事务是恢复和并发控制的基本单位</a:t>
            </a:r>
            <a:endParaRPr lang="zh-CN" altLang="en-US" sz="2800"/>
          </a:p>
        </p:txBody>
      </p:sp>
      <p:sp>
        <p:nvSpPr>
          <p:cNvPr id="4" name="日期占位符 3"/>
          <p:cNvSpPr>
            <a:spLocks noGrp="1"/>
          </p:cNvSpPr>
          <p:nvPr>
            <p:ph type="dt" sz="quarter" idx="10"/>
          </p:nvPr>
        </p:nvSpPr>
        <p:spPr/>
        <p:txBody>
          <a:bodyPr/>
          <a:lstStyle/>
          <a:p>
            <a:pPr>
              <a:defRPr/>
            </a:pPr>
            <a:fld id="{CF15D437-7FAE-449D-A0A8-E10FCAFD5239}" type="datetime1">
              <a:rPr lang="zh-CN" altLang="en-US"/>
            </a:fld>
            <a:endParaRPr lang="en-US" altLang="zh-CN"/>
          </a:p>
        </p:txBody>
      </p:sp>
      <p:sp>
        <p:nvSpPr>
          <p:cNvPr id="12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0995">
                                            <p:txEl>
                                              <p:pRg st="2" end="2"/>
                                            </p:txEl>
                                          </p:spTgt>
                                        </p:tgtEl>
                                        <p:attrNameLst>
                                          <p:attrName>style.visibility</p:attrName>
                                        </p:attrNameLst>
                                      </p:cBhvr>
                                      <p:to>
                                        <p:strVal val="visible"/>
                                      </p:to>
                                    </p:set>
                                    <p:animEffect transition="in" filter="blinds(horizontal)">
                                      <p:cBhvr>
                                        <p:cTn id="7" dur="500"/>
                                        <p:tgtEl>
                                          <p:spTgt spid="34099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0995">
                                            <p:txEl>
                                              <p:pRg st="3" end="3"/>
                                            </p:txEl>
                                          </p:spTgt>
                                        </p:tgtEl>
                                        <p:attrNameLst>
                                          <p:attrName>style.visibility</p:attrName>
                                        </p:attrNameLst>
                                      </p:cBhvr>
                                      <p:to>
                                        <p:strVal val="visible"/>
                                      </p:to>
                                    </p:set>
                                    <p:animEffect transition="in" filter="blinds(horizontal)">
                                      <p:cBhvr>
                                        <p:cTn id="10" dur="500"/>
                                        <p:tgtEl>
                                          <p:spTgt spid="34099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0995">
                                            <p:txEl>
                                              <p:pRg st="4" end="4"/>
                                            </p:txEl>
                                          </p:spTgt>
                                        </p:tgtEl>
                                        <p:attrNameLst>
                                          <p:attrName>style.visibility</p:attrName>
                                        </p:attrNameLst>
                                      </p:cBhvr>
                                      <p:to>
                                        <p:strVal val="visible"/>
                                      </p:to>
                                    </p:set>
                                    <p:animEffect transition="in" filter="blinds(horizontal)">
                                      <p:cBhvr>
                                        <p:cTn id="13" dur="500"/>
                                        <p:tgtEl>
                                          <p:spTgt spid="34099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40995">
                                            <p:txEl>
                                              <p:pRg st="6" end="6"/>
                                            </p:txEl>
                                          </p:spTgt>
                                        </p:tgtEl>
                                        <p:attrNameLst>
                                          <p:attrName>style.visibility</p:attrName>
                                        </p:attrNameLst>
                                      </p:cBhvr>
                                      <p:to>
                                        <p:strVal val="visible"/>
                                      </p:to>
                                    </p:set>
                                    <p:animEffect transition="in" filter="blinds(horizontal)">
                                      <p:cBhvr>
                                        <p:cTn id="18" dur="500"/>
                                        <p:tgtEl>
                                          <p:spTgt spid="3409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p:txBody>
          <a:bodyPr/>
          <a:lstStyle/>
          <a:p>
            <a:pPr eaLnBrk="1" hangingPunct="1"/>
            <a:r>
              <a:rPr lang="zh-CN" altLang="en-US"/>
              <a:t>二、如何定义事务</a:t>
            </a:r>
            <a:endParaRPr lang="zh-CN" altLang="en-US"/>
          </a:p>
        </p:txBody>
      </p:sp>
      <p:sp>
        <p:nvSpPr>
          <p:cNvPr id="13315" name="Rectangle 3"/>
          <p:cNvSpPr>
            <a:spLocks noGrp="1" noRot="1"/>
          </p:cNvSpPr>
          <p:nvPr>
            <p:ph idx="1"/>
          </p:nvPr>
        </p:nvSpPr>
        <p:spPr>
          <a:xfrm>
            <a:off x="755650" y="1916113"/>
            <a:ext cx="7772400" cy="4114800"/>
          </a:xfrm>
        </p:spPr>
        <p:txBody>
          <a:bodyPr/>
          <a:lstStyle/>
          <a:p>
            <a:pPr eaLnBrk="1" hangingPunct="1"/>
            <a:r>
              <a:rPr lang="zh-CN" altLang="en-US" sz="2800"/>
              <a:t>显式定义方式</a:t>
            </a:r>
            <a:endParaRPr lang="zh-CN" altLang="en-US" sz="2800"/>
          </a:p>
          <a:p>
            <a:pPr eaLnBrk="1" hangingPunct="1">
              <a:buFont typeface="Wingdings" panose="05000000000000000000" pitchFamily="2" charset="2"/>
              <a:buNone/>
            </a:pPr>
            <a:r>
              <a:rPr lang="zh-CN" altLang="en-US"/>
              <a:t>   </a:t>
            </a:r>
            <a:r>
              <a:rPr lang="en-US" altLang="zh-CN" sz="2000"/>
              <a:t>BEGIN TRANSACTION                   BEGIN TRANSACTION</a:t>
            </a:r>
            <a:endParaRPr lang="en-US" altLang="zh-CN" sz="2000"/>
          </a:p>
          <a:p>
            <a:pPr eaLnBrk="1" hangingPunct="1">
              <a:buFont typeface="Wingdings" panose="05000000000000000000" pitchFamily="2" charset="2"/>
              <a:buNone/>
            </a:pPr>
            <a:r>
              <a:rPr lang="en-US" altLang="zh-CN" sz="2000"/>
              <a:t>          SQL </a:t>
            </a:r>
            <a:r>
              <a:rPr lang="zh-CN" altLang="zh-CN" sz="2000"/>
              <a:t>语句1</a:t>
            </a:r>
            <a:r>
              <a:rPr lang="en-US" altLang="zh-CN" sz="2000"/>
              <a:t>                                             SQL </a:t>
            </a:r>
            <a:r>
              <a:rPr lang="zh-CN" altLang="zh-CN" sz="2000"/>
              <a:t>语句1</a:t>
            </a:r>
            <a:endParaRPr lang="zh-CN" altLang="zh-CN" sz="2000"/>
          </a:p>
          <a:p>
            <a:pPr eaLnBrk="1" hangingPunct="1">
              <a:buFont typeface="Wingdings" panose="05000000000000000000" pitchFamily="2" charset="2"/>
              <a:buNone/>
            </a:pPr>
            <a:r>
              <a:rPr lang="zh-CN" altLang="zh-CN" sz="2000"/>
              <a:t>          </a:t>
            </a:r>
            <a:r>
              <a:rPr lang="en-US" altLang="zh-CN" sz="2000"/>
              <a:t>SQL </a:t>
            </a:r>
            <a:r>
              <a:rPr lang="zh-CN" altLang="zh-CN" sz="2000"/>
              <a:t>语句2                                             </a:t>
            </a:r>
            <a:r>
              <a:rPr lang="en-US" altLang="zh-CN" sz="2000"/>
              <a:t>SQL </a:t>
            </a:r>
            <a:r>
              <a:rPr lang="zh-CN" altLang="zh-CN" sz="2000"/>
              <a:t>语句2</a:t>
            </a:r>
            <a:endParaRPr lang="en-US" altLang="zh-CN" sz="2000"/>
          </a:p>
          <a:p>
            <a:pPr eaLnBrk="1" hangingPunct="1">
              <a:buFont typeface="Wingdings" panose="05000000000000000000" pitchFamily="2" charset="2"/>
              <a:buNone/>
            </a:pPr>
            <a:r>
              <a:rPr lang="en-US" altLang="zh-CN" sz="2000"/>
              <a:t>          </a:t>
            </a:r>
            <a:r>
              <a:rPr lang="zh-CN" altLang="en-US" sz="2000"/>
              <a:t>。。。。。                                            。。。。。</a:t>
            </a:r>
            <a:endParaRPr lang="zh-CN" altLang="en-US" sz="2000"/>
          </a:p>
          <a:p>
            <a:pPr eaLnBrk="1" hangingPunct="1">
              <a:buFont typeface="Wingdings" panose="05000000000000000000" pitchFamily="2" charset="2"/>
              <a:buNone/>
            </a:pPr>
            <a:r>
              <a:rPr lang="zh-CN" altLang="en-US" sz="2000"/>
              <a:t>      </a:t>
            </a:r>
            <a:r>
              <a:rPr lang="en-US" altLang="zh-CN" sz="2000"/>
              <a:t>COMMIT                                             ROLLBACK</a:t>
            </a:r>
            <a:endParaRPr lang="en-US" altLang="zh-CN" sz="2000"/>
          </a:p>
          <a:p>
            <a:pPr eaLnBrk="1" hangingPunct="1"/>
            <a:r>
              <a:rPr lang="zh-CN" altLang="en-US" sz="2800"/>
              <a:t>隐式方式</a:t>
            </a:r>
            <a:endParaRPr lang="zh-CN" altLang="en-US" sz="2800"/>
          </a:p>
          <a:p>
            <a:pPr lvl="1" eaLnBrk="1" hangingPunct="1">
              <a:buFont typeface="Wingdings" panose="05000000000000000000" pitchFamily="2" charset="2"/>
              <a:buNone/>
            </a:pPr>
            <a:r>
              <a:rPr lang="zh-CN" altLang="en-US"/>
              <a:t>当用户没有显式地定义事务时，</a:t>
            </a:r>
            <a:endParaRPr lang="zh-CN" altLang="en-US"/>
          </a:p>
          <a:p>
            <a:pPr lvl="1" eaLnBrk="1" hangingPunct="1">
              <a:buFont typeface="Wingdings" panose="05000000000000000000" pitchFamily="2" charset="2"/>
              <a:buNone/>
            </a:pPr>
            <a:r>
              <a:rPr lang="en-US" altLang="zh-CN"/>
              <a:t>DBMS</a:t>
            </a:r>
            <a:r>
              <a:rPr lang="zh-CN" altLang="en-US"/>
              <a:t>按缺省规定自动划分事务</a:t>
            </a:r>
            <a:endParaRPr lang="zh-CN" altLang="en-US"/>
          </a:p>
        </p:txBody>
      </p:sp>
      <p:sp>
        <p:nvSpPr>
          <p:cNvPr id="4" name="日期占位符 3"/>
          <p:cNvSpPr>
            <a:spLocks noGrp="1"/>
          </p:cNvSpPr>
          <p:nvPr>
            <p:ph type="dt" sz="quarter" idx="10"/>
          </p:nvPr>
        </p:nvSpPr>
        <p:spPr/>
        <p:txBody>
          <a:bodyPr/>
          <a:lstStyle/>
          <a:p>
            <a:pPr>
              <a:defRPr/>
            </a:pPr>
            <a:fld id="{D0948397-8F7E-4FAF-A11E-54FD6C5C1690}" type="datetime1">
              <a:rPr lang="zh-CN" altLang="en-US"/>
            </a:fld>
            <a:endParaRPr lang="en-US" altLang="zh-CN"/>
          </a:p>
        </p:txBody>
      </p:sp>
      <p:sp>
        <p:nvSpPr>
          <p:cNvPr id="133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p:txBody>
          <a:bodyPr/>
          <a:lstStyle/>
          <a:p>
            <a:pPr eaLnBrk="1" hangingPunct="1"/>
            <a:r>
              <a:rPr lang="zh-CN" altLang="en-US" sz="5400"/>
              <a:t>事务结束</a:t>
            </a:r>
            <a:endParaRPr lang="zh-CN" altLang="en-US" sz="5400"/>
          </a:p>
        </p:txBody>
      </p:sp>
      <p:sp>
        <p:nvSpPr>
          <p:cNvPr id="343043" name="Rectangle 3"/>
          <p:cNvSpPr>
            <a:spLocks noGrp="1" noRot="1"/>
          </p:cNvSpPr>
          <p:nvPr>
            <p:ph idx="1"/>
          </p:nvPr>
        </p:nvSpPr>
        <p:spPr>
          <a:xfrm>
            <a:off x="611188" y="1916113"/>
            <a:ext cx="8137525" cy="4114800"/>
          </a:xfrm>
        </p:spPr>
        <p:txBody>
          <a:bodyPr/>
          <a:lstStyle/>
          <a:p>
            <a:pPr eaLnBrk="1" hangingPunct="1">
              <a:lnSpc>
                <a:spcPct val="120000"/>
              </a:lnSpc>
              <a:buFont typeface="Wingdings" panose="05000000000000000000" pitchFamily="2" charset="2"/>
              <a:buNone/>
            </a:pPr>
            <a:r>
              <a:rPr lang="en-US" altLang="zh-CN" sz="2000"/>
              <a:t>COMMIT</a:t>
            </a:r>
            <a:endParaRPr lang="en-US" altLang="zh-CN" sz="2000"/>
          </a:p>
          <a:p>
            <a:pPr lvl="1" eaLnBrk="1" hangingPunct="1">
              <a:lnSpc>
                <a:spcPct val="120000"/>
              </a:lnSpc>
              <a:buFont typeface="Wingdings" panose="05000000000000000000" pitchFamily="2" charset="2"/>
              <a:buNone/>
            </a:pPr>
            <a:r>
              <a:rPr lang="zh-CN" altLang="en-US" sz="2000"/>
              <a:t>事务正常结束   </a:t>
            </a:r>
            <a:endParaRPr lang="zh-CN" altLang="en-US" sz="2000"/>
          </a:p>
          <a:p>
            <a:pPr lvl="1" eaLnBrk="1" hangingPunct="1">
              <a:lnSpc>
                <a:spcPct val="120000"/>
              </a:lnSpc>
              <a:buFont typeface="Wingdings" panose="05000000000000000000" pitchFamily="2" charset="2"/>
              <a:buNone/>
            </a:pPr>
            <a:r>
              <a:rPr lang="zh-CN" altLang="en-US" sz="2000">
                <a:solidFill>
                  <a:schemeClr val="tx2"/>
                </a:solidFill>
              </a:rPr>
              <a:t>提交</a:t>
            </a:r>
            <a:r>
              <a:rPr lang="zh-CN" altLang="en-US" sz="2000"/>
              <a:t>事务的所有操作（</a:t>
            </a:r>
            <a:r>
              <a:rPr lang="zh-CN" altLang="en-US" sz="2000">
                <a:solidFill>
                  <a:schemeClr val="tx2"/>
                </a:solidFill>
              </a:rPr>
              <a:t>读</a:t>
            </a:r>
            <a:r>
              <a:rPr lang="en-US" altLang="zh-CN" sz="2000">
                <a:solidFill>
                  <a:schemeClr val="tx2"/>
                </a:solidFill>
              </a:rPr>
              <a:t>+</a:t>
            </a:r>
            <a:r>
              <a:rPr lang="zh-CN" altLang="en-US" sz="2000">
                <a:solidFill>
                  <a:schemeClr val="tx2"/>
                </a:solidFill>
              </a:rPr>
              <a:t>更新</a:t>
            </a:r>
            <a:r>
              <a:rPr lang="zh-CN" altLang="en-US" sz="2000"/>
              <a:t>）</a:t>
            </a:r>
            <a:endParaRPr lang="zh-CN" altLang="en-US" sz="2000"/>
          </a:p>
          <a:p>
            <a:pPr lvl="1" eaLnBrk="1" hangingPunct="1">
              <a:lnSpc>
                <a:spcPct val="120000"/>
              </a:lnSpc>
              <a:buFont typeface="Wingdings" panose="05000000000000000000" pitchFamily="2" charset="2"/>
              <a:buNone/>
            </a:pPr>
            <a:r>
              <a:rPr lang="zh-CN" altLang="en-US" sz="2000"/>
              <a:t>事务中所有对数据库的更新</a:t>
            </a:r>
            <a:r>
              <a:rPr lang="zh-CN" altLang="en-US" sz="2000">
                <a:solidFill>
                  <a:schemeClr val="tx2"/>
                </a:solidFill>
              </a:rPr>
              <a:t>永久</a:t>
            </a:r>
            <a:r>
              <a:rPr lang="zh-CN" altLang="en-US" sz="2000"/>
              <a:t>生效</a:t>
            </a:r>
            <a:endParaRPr lang="zh-CN" altLang="en-US" sz="2000"/>
          </a:p>
          <a:p>
            <a:pPr eaLnBrk="1" hangingPunct="1">
              <a:lnSpc>
                <a:spcPct val="120000"/>
              </a:lnSpc>
              <a:buFont typeface="Wingdings" panose="05000000000000000000" pitchFamily="2" charset="2"/>
              <a:buNone/>
            </a:pPr>
            <a:r>
              <a:rPr lang="en-US" altLang="zh-CN" sz="2000"/>
              <a:t>ROLLBACK</a:t>
            </a:r>
            <a:endParaRPr lang="en-US" altLang="zh-CN" sz="2000"/>
          </a:p>
          <a:p>
            <a:pPr lvl="1" eaLnBrk="1" hangingPunct="1">
              <a:lnSpc>
                <a:spcPct val="120000"/>
              </a:lnSpc>
              <a:buFont typeface="Wingdings" panose="05000000000000000000" pitchFamily="2" charset="2"/>
              <a:buNone/>
            </a:pPr>
            <a:r>
              <a:rPr lang="zh-CN" altLang="en-US" sz="2000"/>
              <a:t>事务异常终止</a:t>
            </a:r>
            <a:endParaRPr lang="zh-CN" altLang="en-US" sz="2000"/>
          </a:p>
          <a:p>
            <a:pPr lvl="1" eaLnBrk="1" hangingPunct="1">
              <a:lnSpc>
                <a:spcPct val="120000"/>
              </a:lnSpc>
            </a:pPr>
            <a:r>
              <a:rPr lang="zh-CN" altLang="en-US" sz="2000"/>
              <a:t>事务运行的过程中发生了故障，不能继续执行</a:t>
            </a:r>
            <a:endParaRPr lang="zh-CN" altLang="en-US" sz="2000"/>
          </a:p>
          <a:p>
            <a:pPr lvl="1" eaLnBrk="1" hangingPunct="1">
              <a:lnSpc>
                <a:spcPct val="120000"/>
              </a:lnSpc>
              <a:buFont typeface="Wingdings" panose="05000000000000000000" pitchFamily="2" charset="2"/>
              <a:buNone/>
            </a:pPr>
            <a:r>
              <a:rPr lang="zh-CN" altLang="en-US" sz="2000"/>
              <a:t>回滚事务的所有</a:t>
            </a:r>
            <a:r>
              <a:rPr lang="zh-CN" altLang="en-US" sz="2000">
                <a:solidFill>
                  <a:schemeClr val="tx2"/>
                </a:solidFill>
              </a:rPr>
              <a:t>更新</a:t>
            </a:r>
            <a:r>
              <a:rPr lang="zh-CN" altLang="en-US" sz="2000"/>
              <a:t>操作</a:t>
            </a:r>
            <a:endParaRPr lang="zh-CN" altLang="en-US" sz="2000"/>
          </a:p>
          <a:p>
            <a:pPr lvl="1" eaLnBrk="1" hangingPunct="1">
              <a:lnSpc>
                <a:spcPct val="120000"/>
              </a:lnSpc>
            </a:pPr>
            <a:r>
              <a:rPr lang="zh-CN" altLang="en-US" sz="2000"/>
              <a:t>事务滚回到</a:t>
            </a:r>
            <a:r>
              <a:rPr lang="zh-CN" altLang="en-US" sz="2000">
                <a:solidFill>
                  <a:schemeClr val="tx2"/>
                </a:solidFill>
              </a:rPr>
              <a:t>开始</a:t>
            </a:r>
            <a:r>
              <a:rPr lang="zh-CN" altLang="en-US" sz="2000"/>
              <a:t>时的状态</a:t>
            </a:r>
            <a:endParaRPr lang="zh-CN" altLang="en-US" sz="2000"/>
          </a:p>
        </p:txBody>
      </p:sp>
      <p:sp>
        <p:nvSpPr>
          <p:cNvPr id="4" name="日期占位符 3"/>
          <p:cNvSpPr>
            <a:spLocks noGrp="1"/>
          </p:cNvSpPr>
          <p:nvPr>
            <p:ph type="dt" sz="quarter" idx="10"/>
          </p:nvPr>
        </p:nvSpPr>
        <p:spPr/>
        <p:txBody>
          <a:bodyPr/>
          <a:lstStyle/>
          <a:p>
            <a:pPr>
              <a:defRPr/>
            </a:pPr>
            <a:fld id="{8689157B-B328-48EF-97C2-580AC49EEE17}" type="datetime1">
              <a:rPr lang="zh-CN" altLang="en-US"/>
            </a:fld>
            <a:endParaRPr lang="en-US" altLang="zh-CN"/>
          </a:p>
        </p:txBody>
      </p:sp>
      <p:sp>
        <p:nvSpPr>
          <p:cNvPr id="143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Effect transition="in" filter="blinds(horizontal)">
                                      <p:cBhvr>
                                        <p:cTn id="7" dur="500"/>
                                        <p:tgtEl>
                                          <p:spTgt spid="34304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3043">
                                            <p:txEl>
                                              <p:pRg st="1" end="1"/>
                                            </p:txEl>
                                          </p:spTgt>
                                        </p:tgtEl>
                                        <p:attrNameLst>
                                          <p:attrName>style.visibility</p:attrName>
                                        </p:attrNameLst>
                                      </p:cBhvr>
                                      <p:to>
                                        <p:strVal val="visible"/>
                                      </p:to>
                                    </p:set>
                                    <p:animEffect transition="in" filter="blinds(horizontal)">
                                      <p:cBhvr>
                                        <p:cTn id="10" dur="500"/>
                                        <p:tgtEl>
                                          <p:spTgt spid="34304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3043">
                                            <p:txEl>
                                              <p:pRg st="2" end="2"/>
                                            </p:txEl>
                                          </p:spTgt>
                                        </p:tgtEl>
                                        <p:attrNameLst>
                                          <p:attrName>style.visibility</p:attrName>
                                        </p:attrNameLst>
                                      </p:cBhvr>
                                      <p:to>
                                        <p:strVal val="visible"/>
                                      </p:to>
                                    </p:set>
                                    <p:animEffect transition="in" filter="blinds(horizontal)">
                                      <p:cBhvr>
                                        <p:cTn id="13" dur="500"/>
                                        <p:tgtEl>
                                          <p:spTgt spid="34304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43043">
                                            <p:txEl>
                                              <p:pRg st="3" end="3"/>
                                            </p:txEl>
                                          </p:spTgt>
                                        </p:tgtEl>
                                        <p:attrNameLst>
                                          <p:attrName>style.visibility</p:attrName>
                                        </p:attrNameLst>
                                      </p:cBhvr>
                                      <p:to>
                                        <p:strVal val="visible"/>
                                      </p:to>
                                    </p:set>
                                    <p:animEffect transition="in" filter="blinds(horizontal)">
                                      <p:cBhvr>
                                        <p:cTn id="16" dur="500"/>
                                        <p:tgtEl>
                                          <p:spTgt spid="34304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43043">
                                            <p:txEl>
                                              <p:pRg st="4" end="4"/>
                                            </p:txEl>
                                          </p:spTgt>
                                        </p:tgtEl>
                                        <p:attrNameLst>
                                          <p:attrName>style.visibility</p:attrName>
                                        </p:attrNameLst>
                                      </p:cBhvr>
                                      <p:to>
                                        <p:strVal val="visible"/>
                                      </p:to>
                                    </p:set>
                                    <p:animEffect transition="in" filter="blinds(horizontal)">
                                      <p:cBhvr>
                                        <p:cTn id="21" dur="500"/>
                                        <p:tgtEl>
                                          <p:spTgt spid="34304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43043">
                                            <p:txEl>
                                              <p:pRg st="5" end="5"/>
                                            </p:txEl>
                                          </p:spTgt>
                                        </p:tgtEl>
                                        <p:attrNameLst>
                                          <p:attrName>style.visibility</p:attrName>
                                        </p:attrNameLst>
                                      </p:cBhvr>
                                      <p:to>
                                        <p:strVal val="visible"/>
                                      </p:to>
                                    </p:set>
                                    <p:animEffect transition="in" filter="blinds(horizontal)">
                                      <p:cBhvr>
                                        <p:cTn id="24" dur="500"/>
                                        <p:tgtEl>
                                          <p:spTgt spid="34304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43043">
                                            <p:txEl>
                                              <p:pRg st="6" end="6"/>
                                            </p:txEl>
                                          </p:spTgt>
                                        </p:tgtEl>
                                        <p:attrNameLst>
                                          <p:attrName>style.visibility</p:attrName>
                                        </p:attrNameLst>
                                      </p:cBhvr>
                                      <p:to>
                                        <p:strVal val="visible"/>
                                      </p:to>
                                    </p:set>
                                    <p:animEffect transition="in" filter="blinds(horizontal)">
                                      <p:cBhvr>
                                        <p:cTn id="27" dur="500"/>
                                        <p:tgtEl>
                                          <p:spTgt spid="343043">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43043">
                                            <p:txEl>
                                              <p:pRg st="7" end="7"/>
                                            </p:txEl>
                                          </p:spTgt>
                                        </p:tgtEl>
                                        <p:attrNameLst>
                                          <p:attrName>style.visibility</p:attrName>
                                        </p:attrNameLst>
                                      </p:cBhvr>
                                      <p:to>
                                        <p:strVal val="visible"/>
                                      </p:to>
                                    </p:set>
                                    <p:animEffect transition="in" filter="blinds(horizontal)">
                                      <p:cBhvr>
                                        <p:cTn id="30" dur="500"/>
                                        <p:tgtEl>
                                          <p:spTgt spid="343043">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43043">
                                            <p:txEl>
                                              <p:pRg st="8" end="8"/>
                                            </p:txEl>
                                          </p:spTgt>
                                        </p:tgtEl>
                                        <p:attrNameLst>
                                          <p:attrName>style.visibility</p:attrName>
                                        </p:attrNameLst>
                                      </p:cBhvr>
                                      <p:to>
                                        <p:strVal val="visible"/>
                                      </p:to>
                                    </p:set>
                                    <p:animEffect transition="in" filter="blinds(horizontal)">
                                      <p:cBhvr>
                                        <p:cTn id="33" dur="500"/>
                                        <p:tgtEl>
                                          <p:spTgt spid="3430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p:txBody>
          <a:bodyPr/>
          <a:lstStyle/>
          <a:p>
            <a:pPr eaLnBrk="1" hangingPunct="1"/>
            <a:r>
              <a:rPr lang="zh-CN" altLang="en-US"/>
              <a:t>三、事务的特性</a:t>
            </a:r>
            <a:r>
              <a:rPr lang="en-US" altLang="zh-CN"/>
              <a:t>(ACID</a:t>
            </a:r>
            <a:r>
              <a:rPr lang="zh-CN" altLang="en-US"/>
              <a:t>特性</a:t>
            </a:r>
            <a:r>
              <a:rPr lang="en-US" altLang="zh-CN"/>
              <a:t>)</a:t>
            </a:r>
            <a:endParaRPr lang="en-US" altLang="zh-CN"/>
          </a:p>
        </p:txBody>
      </p:sp>
      <p:sp>
        <p:nvSpPr>
          <p:cNvPr id="344067" name="Rectangle 3"/>
          <p:cNvSpPr>
            <a:spLocks noGrp="1" noRot="1"/>
          </p:cNvSpPr>
          <p:nvPr>
            <p:ph idx="1"/>
          </p:nvPr>
        </p:nvSpPr>
        <p:spPr/>
        <p:txBody>
          <a:bodyPr/>
          <a:lstStyle/>
          <a:p>
            <a:pPr marL="765175" indent="-485775" eaLnBrk="1" hangingPunct="1">
              <a:buFont typeface="Wingdings" panose="05000000000000000000" pitchFamily="2" charset="2"/>
              <a:buNone/>
            </a:pPr>
            <a:r>
              <a:rPr lang="zh-CN" altLang="en-US" sz="3600"/>
              <a:t>事务的</a:t>
            </a:r>
            <a:r>
              <a:rPr lang="en-US" altLang="zh-CN" sz="3600"/>
              <a:t>ACID</a:t>
            </a:r>
            <a:r>
              <a:rPr lang="zh-CN" altLang="en-US" sz="3600"/>
              <a:t>特性：</a:t>
            </a:r>
            <a:endParaRPr lang="zh-CN" altLang="en-US" sz="3600"/>
          </a:p>
          <a:p>
            <a:pPr marL="765175" indent="-485775" eaLnBrk="1" hangingPunct="1">
              <a:lnSpc>
                <a:spcPct val="130000"/>
              </a:lnSpc>
            </a:pPr>
            <a:r>
              <a:rPr lang="zh-CN" altLang="en-US"/>
              <a:t>原子性（</a:t>
            </a:r>
            <a:r>
              <a:rPr lang="en-US" altLang="zh-CN"/>
              <a:t>Atomicity</a:t>
            </a:r>
            <a:r>
              <a:rPr lang="zh-CN" altLang="en-US"/>
              <a:t>）</a:t>
            </a:r>
            <a:endParaRPr lang="zh-CN" altLang="en-US"/>
          </a:p>
          <a:p>
            <a:pPr marL="765175" indent="-485775" eaLnBrk="1" hangingPunct="1">
              <a:lnSpc>
                <a:spcPct val="130000"/>
              </a:lnSpc>
            </a:pPr>
            <a:r>
              <a:rPr lang="zh-CN" altLang="en-US"/>
              <a:t>一致性（</a:t>
            </a:r>
            <a:r>
              <a:rPr lang="en-US" altLang="zh-CN"/>
              <a:t>Consistency</a:t>
            </a:r>
            <a:r>
              <a:rPr lang="zh-CN" altLang="en-US"/>
              <a:t>）</a:t>
            </a:r>
            <a:endParaRPr lang="zh-CN" altLang="en-US"/>
          </a:p>
          <a:p>
            <a:pPr marL="765175" indent="-485775" eaLnBrk="1" hangingPunct="1">
              <a:lnSpc>
                <a:spcPct val="130000"/>
              </a:lnSpc>
            </a:pPr>
            <a:r>
              <a:rPr lang="zh-CN" altLang="en-US"/>
              <a:t>隔离性（</a:t>
            </a:r>
            <a:r>
              <a:rPr lang="en-US" altLang="zh-CN"/>
              <a:t>Isolation</a:t>
            </a:r>
            <a:r>
              <a:rPr lang="zh-CN" altLang="en-US"/>
              <a:t>）</a:t>
            </a:r>
            <a:endParaRPr lang="zh-CN" altLang="en-US"/>
          </a:p>
          <a:p>
            <a:pPr marL="765175" indent="-485775" eaLnBrk="1" hangingPunct="1">
              <a:lnSpc>
                <a:spcPct val="130000"/>
              </a:lnSpc>
            </a:pPr>
            <a:r>
              <a:rPr lang="zh-CN" altLang="en-US"/>
              <a:t>持续性（</a:t>
            </a:r>
            <a:r>
              <a:rPr lang="en-US" altLang="zh-CN"/>
              <a:t>Durability </a:t>
            </a:r>
            <a:r>
              <a:rPr lang="zh-CN" altLang="en-US"/>
              <a:t>）</a:t>
            </a:r>
            <a:endParaRPr lang="zh-CN" altLang="en-US"/>
          </a:p>
        </p:txBody>
      </p:sp>
      <p:sp>
        <p:nvSpPr>
          <p:cNvPr id="4" name="日期占位符 3"/>
          <p:cNvSpPr>
            <a:spLocks noGrp="1"/>
          </p:cNvSpPr>
          <p:nvPr>
            <p:ph type="dt" sz="quarter" idx="10"/>
          </p:nvPr>
        </p:nvSpPr>
        <p:spPr/>
        <p:txBody>
          <a:bodyPr/>
          <a:lstStyle/>
          <a:p>
            <a:pPr>
              <a:defRPr/>
            </a:pPr>
            <a:fld id="{011D7885-5C7C-4062-829A-0402723F9A61}" type="datetime1">
              <a:rPr lang="zh-CN" altLang="en-US"/>
            </a:fld>
            <a:endParaRPr lang="en-US" altLang="zh-CN"/>
          </a:p>
        </p:txBody>
      </p:sp>
      <p:sp>
        <p:nvSpPr>
          <p:cNvPr id="153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4067">
                                            <p:txEl>
                                              <p:pRg st="1" end="1"/>
                                            </p:txEl>
                                          </p:spTgt>
                                        </p:tgtEl>
                                        <p:attrNameLst>
                                          <p:attrName>style.visibility</p:attrName>
                                        </p:attrNameLst>
                                      </p:cBhvr>
                                      <p:to>
                                        <p:strVal val="visible"/>
                                      </p:to>
                                    </p:set>
                                    <p:animEffect transition="in" filter="blinds(horizontal)">
                                      <p:cBhvr>
                                        <p:cTn id="7" dur="500"/>
                                        <p:tgtEl>
                                          <p:spTgt spid="3440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4067">
                                            <p:txEl>
                                              <p:pRg st="2" end="2"/>
                                            </p:txEl>
                                          </p:spTgt>
                                        </p:tgtEl>
                                        <p:attrNameLst>
                                          <p:attrName>style.visibility</p:attrName>
                                        </p:attrNameLst>
                                      </p:cBhvr>
                                      <p:to>
                                        <p:strVal val="visible"/>
                                      </p:to>
                                    </p:set>
                                    <p:animEffect transition="in" filter="blinds(horizontal)">
                                      <p:cBhvr>
                                        <p:cTn id="12" dur="500"/>
                                        <p:tgtEl>
                                          <p:spTgt spid="3440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4067">
                                            <p:txEl>
                                              <p:pRg st="3" end="3"/>
                                            </p:txEl>
                                          </p:spTgt>
                                        </p:tgtEl>
                                        <p:attrNameLst>
                                          <p:attrName>style.visibility</p:attrName>
                                        </p:attrNameLst>
                                      </p:cBhvr>
                                      <p:to>
                                        <p:strVal val="visible"/>
                                      </p:to>
                                    </p:set>
                                    <p:animEffect transition="in" filter="blinds(horizontal)">
                                      <p:cBhvr>
                                        <p:cTn id="17" dur="500"/>
                                        <p:tgtEl>
                                          <p:spTgt spid="3440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4067">
                                            <p:txEl>
                                              <p:pRg st="4" end="4"/>
                                            </p:txEl>
                                          </p:spTgt>
                                        </p:tgtEl>
                                        <p:attrNameLst>
                                          <p:attrName>style.visibility</p:attrName>
                                        </p:attrNameLst>
                                      </p:cBhvr>
                                      <p:to>
                                        <p:strVal val="visible"/>
                                      </p:to>
                                    </p:set>
                                    <p:animEffect transition="in" filter="blinds(horizontal)">
                                      <p:cBhvr>
                                        <p:cTn id="22" dur="500"/>
                                        <p:tgtEl>
                                          <p:spTgt spid="3440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p:cNvSpPr>
          <p:nvPr>
            <p:ph type="title"/>
          </p:nvPr>
        </p:nvSpPr>
        <p:spPr/>
        <p:txBody>
          <a:bodyPr/>
          <a:lstStyle/>
          <a:p>
            <a:pPr eaLnBrk="1" hangingPunct="1"/>
            <a:r>
              <a:rPr lang="en-US" altLang="zh-CN"/>
              <a:t>1. </a:t>
            </a:r>
            <a:r>
              <a:rPr lang="zh-CN" altLang="en-US"/>
              <a:t>原子性</a:t>
            </a:r>
            <a:endParaRPr lang="zh-CN" altLang="en-US"/>
          </a:p>
        </p:txBody>
      </p:sp>
      <p:sp>
        <p:nvSpPr>
          <p:cNvPr id="16387" name="Rectangle 3"/>
          <p:cNvSpPr>
            <a:spLocks noGrp="1" noRot="1"/>
          </p:cNvSpPr>
          <p:nvPr>
            <p:ph idx="1"/>
          </p:nvPr>
        </p:nvSpPr>
        <p:spPr/>
        <p:txBody>
          <a:bodyPr/>
          <a:lstStyle/>
          <a:p>
            <a:pPr eaLnBrk="1" hangingPunct="1">
              <a:lnSpc>
                <a:spcPct val="140000"/>
              </a:lnSpc>
            </a:pPr>
            <a:r>
              <a:rPr lang="zh-CN" altLang="en-US" sz="3600"/>
              <a:t>事务是数据库的逻辑工作单位</a:t>
            </a:r>
            <a:endParaRPr lang="zh-CN" altLang="en-US" sz="3600"/>
          </a:p>
          <a:p>
            <a:pPr lvl="1" eaLnBrk="1" hangingPunct="1">
              <a:lnSpc>
                <a:spcPct val="140000"/>
              </a:lnSpc>
            </a:pPr>
            <a:r>
              <a:rPr lang="zh-CN" altLang="en-US"/>
              <a:t>事务中包括的诸操作要么都做，要么都不做</a:t>
            </a:r>
            <a:endParaRPr lang="zh-CN" altLang="en-US"/>
          </a:p>
        </p:txBody>
      </p:sp>
      <p:sp>
        <p:nvSpPr>
          <p:cNvPr id="4" name="日期占位符 3"/>
          <p:cNvSpPr>
            <a:spLocks noGrp="1"/>
          </p:cNvSpPr>
          <p:nvPr>
            <p:ph type="dt" sz="quarter" idx="10"/>
          </p:nvPr>
        </p:nvSpPr>
        <p:spPr/>
        <p:txBody>
          <a:bodyPr/>
          <a:lstStyle/>
          <a:p>
            <a:pPr>
              <a:defRPr/>
            </a:pPr>
            <a:fld id="{972E7CA4-DF95-428C-8201-593DF01BB40C}" type="datetime1">
              <a:rPr lang="zh-CN" altLang="en-US"/>
            </a:fld>
            <a:endParaRPr lang="en-US" altLang="zh-CN"/>
          </a:p>
        </p:txBody>
      </p:sp>
      <p:sp>
        <p:nvSpPr>
          <p:cNvPr id="163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p:cNvSpPr>
          <p:nvPr>
            <p:ph type="title"/>
          </p:nvPr>
        </p:nvSpPr>
        <p:spPr/>
        <p:txBody>
          <a:bodyPr/>
          <a:lstStyle/>
          <a:p>
            <a:pPr eaLnBrk="1" hangingPunct="1"/>
            <a:r>
              <a:rPr lang="en-US" altLang="zh-CN"/>
              <a:t>2. </a:t>
            </a:r>
            <a:r>
              <a:rPr lang="zh-CN" altLang="en-US"/>
              <a:t>一致性</a:t>
            </a:r>
            <a:endParaRPr lang="zh-CN" altLang="en-US"/>
          </a:p>
        </p:txBody>
      </p:sp>
      <p:sp>
        <p:nvSpPr>
          <p:cNvPr id="17411" name="Rectangle 3"/>
          <p:cNvSpPr>
            <a:spLocks noGrp="1" noRot="1"/>
          </p:cNvSpPr>
          <p:nvPr>
            <p:ph idx="1"/>
          </p:nvPr>
        </p:nvSpPr>
        <p:spPr>
          <a:xfrm>
            <a:off x="611188" y="1916113"/>
            <a:ext cx="7848600" cy="4114800"/>
          </a:xfrm>
        </p:spPr>
        <p:txBody>
          <a:bodyPr/>
          <a:lstStyle/>
          <a:p>
            <a:pPr eaLnBrk="1" hangingPunct="1">
              <a:buFont typeface="Wingdings" panose="05000000000000000000" pitchFamily="2" charset="2"/>
              <a:buNone/>
            </a:pPr>
            <a:r>
              <a:rPr lang="zh-CN" altLang="en-US"/>
              <a:t>事务执行的结果必须是使数据库从一个</a:t>
            </a:r>
            <a:endParaRPr lang="zh-CN" altLang="en-US"/>
          </a:p>
          <a:p>
            <a:pPr eaLnBrk="1" hangingPunct="1">
              <a:buFont typeface="Wingdings" panose="05000000000000000000" pitchFamily="2" charset="2"/>
              <a:buNone/>
            </a:pPr>
            <a:r>
              <a:rPr lang="zh-CN" altLang="en-US"/>
              <a:t>   一致性状态变到另一个一致性状态</a:t>
            </a:r>
            <a:endParaRPr lang="zh-CN" altLang="en-US"/>
          </a:p>
          <a:p>
            <a:pPr eaLnBrk="1" hangingPunct="1">
              <a:spcBef>
                <a:spcPct val="40000"/>
              </a:spcBef>
              <a:buFont typeface="Wingdings" panose="05000000000000000000" pitchFamily="2" charset="2"/>
              <a:buNone/>
            </a:pPr>
            <a:r>
              <a:rPr lang="zh-CN" altLang="en-US">
                <a:solidFill>
                  <a:schemeClr val="tx2"/>
                </a:solidFill>
              </a:rPr>
              <a:t>一致性状态</a:t>
            </a:r>
            <a:r>
              <a:rPr lang="zh-CN" altLang="en-US"/>
              <a:t>：</a:t>
            </a:r>
            <a:endParaRPr lang="zh-CN" altLang="en-US"/>
          </a:p>
          <a:p>
            <a:pPr eaLnBrk="1" hangingPunct="1">
              <a:spcBef>
                <a:spcPct val="40000"/>
              </a:spcBef>
              <a:buFont typeface="Wingdings" panose="05000000000000000000" pitchFamily="2" charset="2"/>
              <a:buNone/>
            </a:pPr>
            <a:r>
              <a:rPr lang="zh-CN" altLang="en-US"/>
              <a:t>数据库中只包含成功事务提交的结果</a:t>
            </a:r>
            <a:endParaRPr lang="zh-CN" altLang="en-US"/>
          </a:p>
          <a:p>
            <a:pPr eaLnBrk="1" hangingPunct="1">
              <a:spcBef>
                <a:spcPct val="40000"/>
              </a:spcBef>
              <a:buFont typeface="Wingdings" panose="05000000000000000000" pitchFamily="2" charset="2"/>
              <a:buNone/>
            </a:pPr>
            <a:r>
              <a:rPr lang="zh-CN" altLang="en-US">
                <a:solidFill>
                  <a:schemeClr val="tx2"/>
                </a:solidFill>
              </a:rPr>
              <a:t>不一致状态</a:t>
            </a:r>
            <a:r>
              <a:rPr lang="zh-CN" altLang="en-US"/>
              <a:t>：</a:t>
            </a:r>
            <a:endParaRPr lang="zh-CN" altLang="en-US"/>
          </a:p>
          <a:p>
            <a:pPr eaLnBrk="1" hangingPunct="1">
              <a:spcBef>
                <a:spcPct val="40000"/>
              </a:spcBef>
              <a:buFont typeface="Wingdings" panose="05000000000000000000" pitchFamily="2" charset="2"/>
              <a:buNone/>
            </a:pPr>
            <a:r>
              <a:rPr lang="zh-CN" altLang="en-US"/>
              <a:t>数据库中包含失败事务的结果</a:t>
            </a:r>
            <a:endParaRPr lang="zh-CN" altLang="en-US" sz="3600"/>
          </a:p>
        </p:txBody>
      </p:sp>
      <p:sp>
        <p:nvSpPr>
          <p:cNvPr id="4" name="日期占位符 3"/>
          <p:cNvSpPr>
            <a:spLocks noGrp="1"/>
          </p:cNvSpPr>
          <p:nvPr>
            <p:ph type="dt" sz="quarter" idx="10"/>
          </p:nvPr>
        </p:nvSpPr>
        <p:spPr/>
        <p:txBody>
          <a:bodyPr/>
          <a:lstStyle/>
          <a:p>
            <a:pPr>
              <a:defRPr/>
            </a:pPr>
            <a:fld id="{72E788C7-33EE-4403-BE5C-BA356F9CB784}" type="datetime1">
              <a:rPr lang="zh-CN" altLang="en-US"/>
            </a:fld>
            <a:endParaRPr lang="en-US" altLang="zh-CN"/>
          </a:p>
        </p:txBody>
      </p:sp>
      <p:sp>
        <p:nvSpPr>
          <p:cNvPr id="174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p:txBody>
          <a:bodyPr/>
          <a:lstStyle/>
          <a:p>
            <a:pPr eaLnBrk="1" hangingPunct="1"/>
            <a:r>
              <a:rPr lang="en-US" altLang="zh-CN"/>
              <a:t>3. </a:t>
            </a:r>
            <a:r>
              <a:rPr lang="zh-CN" altLang="en-US"/>
              <a:t>隔离性</a:t>
            </a:r>
            <a:endParaRPr lang="zh-CN" altLang="en-US"/>
          </a:p>
        </p:txBody>
      </p:sp>
      <p:sp>
        <p:nvSpPr>
          <p:cNvPr id="18435" name="Rectangle 3"/>
          <p:cNvSpPr>
            <a:spLocks noGrp="1" noRot="1"/>
          </p:cNvSpPr>
          <p:nvPr>
            <p:ph idx="1"/>
          </p:nvPr>
        </p:nvSpPr>
        <p:spPr/>
        <p:txBody>
          <a:bodyPr/>
          <a:lstStyle/>
          <a:p>
            <a:pPr eaLnBrk="1" hangingPunct="1">
              <a:lnSpc>
                <a:spcPct val="130000"/>
              </a:lnSpc>
              <a:buFont typeface="Wingdings" panose="05000000000000000000" pitchFamily="2" charset="2"/>
              <a:buNone/>
            </a:pPr>
            <a:r>
              <a:rPr lang="zh-CN" altLang="en-US" sz="2800"/>
              <a:t>对并发执行而言</a:t>
            </a:r>
            <a:endParaRPr lang="zh-CN" altLang="en-US" sz="2800"/>
          </a:p>
          <a:p>
            <a:pPr eaLnBrk="1" hangingPunct="1">
              <a:lnSpc>
                <a:spcPct val="130000"/>
              </a:lnSpc>
              <a:buFont typeface="Wingdings" panose="05000000000000000000" pitchFamily="2" charset="2"/>
              <a:buNone/>
            </a:pPr>
            <a:r>
              <a:rPr lang="zh-CN" altLang="en-US" sz="2800"/>
              <a:t>一个事务的执行不能被其他事务干扰</a:t>
            </a:r>
            <a:endParaRPr lang="zh-CN" altLang="en-US" sz="2800"/>
          </a:p>
          <a:p>
            <a:pPr eaLnBrk="1" hangingPunct="1">
              <a:lnSpc>
                <a:spcPct val="130000"/>
              </a:lnSpc>
            </a:pPr>
            <a:r>
              <a:rPr lang="zh-CN" altLang="en-US" sz="2800"/>
              <a:t>一个事务内部的操作及使用的数据对其他并发事务是隔离的</a:t>
            </a:r>
            <a:endParaRPr lang="zh-CN" altLang="en-US" sz="2800"/>
          </a:p>
          <a:p>
            <a:pPr eaLnBrk="1" hangingPunct="1">
              <a:lnSpc>
                <a:spcPct val="130000"/>
              </a:lnSpc>
            </a:pPr>
            <a:r>
              <a:rPr lang="zh-CN" altLang="en-US" sz="2800"/>
              <a:t>并发执行的各个事务之间不能互相干扰</a:t>
            </a:r>
            <a:endParaRPr lang="zh-CN" altLang="en-US"/>
          </a:p>
        </p:txBody>
      </p:sp>
      <p:sp>
        <p:nvSpPr>
          <p:cNvPr id="4" name="日期占位符 3"/>
          <p:cNvSpPr>
            <a:spLocks noGrp="1"/>
          </p:cNvSpPr>
          <p:nvPr>
            <p:ph type="dt" sz="quarter" idx="10"/>
          </p:nvPr>
        </p:nvSpPr>
        <p:spPr/>
        <p:txBody>
          <a:bodyPr/>
          <a:lstStyle/>
          <a:p>
            <a:pPr>
              <a:defRPr/>
            </a:pPr>
            <a:fld id="{61DC7DF7-C7C5-432B-91BF-E1D23A8276B7}" type="datetime1">
              <a:rPr lang="zh-CN" altLang="en-US"/>
            </a:fld>
            <a:endParaRPr lang="en-US" altLang="zh-CN"/>
          </a:p>
        </p:txBody>
      </p:sp>
      <p:sp>
        <p:nvSpPr>
          <p:cNvPr id="184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p:cNvSpPr>
          <p:nvPr>
            <p:ph type="title"/>
          </p:nvPr>
        </p:nvSpPr>
        <p:spPr/>
        <p:txBody>
          <a:bodyPr/>
          <a:lstStyle/>
          <a:p>
            <a:pPr eaLnBrk="1" hangingPunct="1"/>
            <a:r>
              <a:rPr lang="en-US" altLang="zh-CN"/>
              <a:t>4. </a:t>
            </a:r>
            <a:r>
              <a:rPr lang="zh-CN" altLang="en-US"/>
              <a:t>持续性</a:t>
            </a:r>
            <a:endParaRPr lang="zh-CN" altLang="en-US"/>
          </a:p>
        </p:txBody>
      </p:sp>
      <p:sp>
        <p:nvSpPr>
          <p:cNvPr id="19459" name="Rectangle 3"/>
          <p:cNvSpPr>
            <a:spLocks noGrp="1" noRot="1"/>
          </p:cNvSpPr>
          <p:nvPr>
            <p:ph idx="1"/>
          </p:nvPr>
        </p:nvSpPr>
        <p:spPr/>
        <p:txBody>
          <a:bodyPr/>
          <a:lstStyle/>
          <a:p>
            <a:pPr eaLnBrk="1" hangingPunct="1"/>
            <a:r>
              <a:rPr lang="zh-CN" altLang="en-US"/>
              <a:t>持续性也称永久性（</a:t>
            </a:r>
            <a:r>
              <a:rPr lang="en-US" altLang="zh-CN"/>
              <a:t>Permanence</a:t>
            </a:r>
            <a:r>
              <a:rPr lang="zh-CN" altLang="en-US"/>
              <a:t>）</a:t>
            </a:r>
            <a:endParaRPr lang="zh-CN" altLang="en-US"/>
          </a:p>
          <a:p>
            <a:pPr lvl="1" eaLnBrk="1" hangingPunct="1">
              <a:lnSpc>
                <a:spcPct val="150000"/>
              </a:lnSpc>
            </a:pPr>
            <a:r>
              <a:rPr lang="zh-CN" altLang="en-US"/>
              <a:t>一个事务一旦提交，它对数据库中数据的改变就应该是永久性的。</a:t>
            </a:r>
            <a:endParaRPr lang="zh-CN" altLang="en-US"/>
          </a:p>
          <a:p>
            <a:pPr lvl="1" eaLnBrk="1" hangingPunct="1">
              <a:lnSpc>
                <a:spcPct val="150000"/>
              </a:lnSpc>
            </a:pPr>
            <a:r>
              <a:rPr lang="zh-CN" altLang="en-US"/>
              <a:t>接下来的其他操作或故障不应该对其执行结果有任何影响。</a:t>
            </a:r>
            <a:endParaRPr lang="zh-CN" altLang="en-US"/>
          </a:p>
        </p:txBody>
      </p:sp>
      <p:sp>
        <p:nvSpPr>
          <p:cNvPr id="4" name="日期占位符 3"/>
          <p:cNvSpPr>
            <a:spLocks noGrp="1"/>
          </p:cNvSpPr>
          <p:nvPr>
            <p:ph type="dt" sz="quarter" idx="10"/>
          </p:nvPr>
        </p:nvSpPr>
        <p:spPr/>
        <p:txBody>
          <a:bodyPr/>
          <a:lstStyle/>
          <a:p>
            <a:pPr>
              <a:defRPr/>
            </a:pPr>
            <a:fld id="{E5E41515-CF23-4558-B97C-A72A8F42193E}" type="datetime1">
              <a:rPr lang="zh-CN" altLang="en-US"/>
            </a:fld>
            <a:endParaRPr lang="en-US" altLang="zh-CN"/>
          </a:p>
        </p:txBody>
      </p:sp>
      <p:sp>
        <p:nvSpPr>
          <p:cNvPr id="194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p:cNvSpPr>
          <p:nvPr>
            <p:ph type="title"/>
          </p:nvPr>
        </p:nvSpPr>
        <p:spPr/>
        <p:txBody>
          <a:bodyPr/>
          <a:lstStyle/>
          <a:p>
            <a:pPr eaLnBrk="1" hangingPunct="1"/>
            <a:r>
              <a:rPr lang="zh-CN" altLang="en-US"/>
              <a:t>事务的特性 </a:t>
            </a:r>
            <a:endParaRPr lang="zh-CN" altLang="en-US"/>
          </a:p>
        </p:txBody>
      </p:sp>
      <p:sp>
        <p:nvSpPr>
          <p:cNvPr id="20483" name="Rectangle 3"/>
          <p:cNvSpPr>
            <a:spLocks noGrp="1" noRot="1"/>
          </p:cNvSpPr>
          <p:nvPr>
            <p:ph idx="1"/>
          </p:nvPr>
        </p:nvSpPr>
        <p:spPr/>
        <p:txBody>
          <a:bodyPr/>
          <a:lstStyle/>
          <a:p>
            <a:pPr eaLnBrk="1" hangingPunct="1">
              <a:lnSpc>
                <a:spcPct val="90000"/>
              </a:lnSpc>
              <a:spcBef>
                <a:spcPct val="40000"/>
              </a:spcBef>
            </a:pPr>
            <a:r>
              <a:rPr lang="zh-CN" altLang="en-US" sz="2800"/>
              <a:t>保证事务</a:t>
            </a:r>
            <a:r>
              <a:rPr lang="en-US" altLang="zh-CN" sz="2800"/>
              <a:t>ACID</a:t>
            </a:r>
            <a:r>
              <a:rPr lang="zh-CN" altLang="en-US" sz="2800"/>
              <a:t>特性是事务处理的任务</a:t>
            </a:r>
            <a:endParaRPr lang="zh-CN" altLang="en-US" sz="2800"/>
          </a:p>
          <a:p>
            <a:pPr eaLnBrk="1" hangingPunct="1">
              <a:lnSpc>
                <a:spcPct val="90000"/>
              </a:lnSpc>
              <a:spcBef>
                <a:spcPct val="40000"/>
              </a:spcBef>
            </a:pPr>
            <a:r>
              <a:rPr lang="zh-CN" altLang="en-US" sz="2800"/>
              <a:t>破坏事务</a:t>
            </a:r>
            <a:r>
              <a:rPr lang="en-US" altLang="zh-CN" sz="2800"/>
              <a:t>ACID</a:t>
            </a:r>
            <a:r>
              <a:rPr lang="zh-CN" altLang="en-US" sz="2800"/>
              <a:t>特性的因素</a:t>
            </a:r>
            <a:endParaRPr lang="zh-CN" altLang="en-US" sz="2800"/>
          </a:p>
          <a:p>
            <a:pPr lvl="1" eaLnBrk="1" hangingPunct="1">
              <a:lnSpc>
                <a:spcPct val="90000"/>
              </a:lnSpc>
              <a:spcBef>
                <a:spcPct val="40000"/>
              </a:spcBef>
            </a:pPr>
            <a:r>
              <a:rPr lang="zh-CN" altLang="en-US"/>
              <a:t>多个事务并行运行时，不同事务的操作交叉执行</a:t>
            </a:r>
            <a:endParaRPr lang="zh-CN" altLang="en-US"/>
          </a:p>
          <a:p>
            <a:pPr lvl="1" eaLnBrk="1" hangingPunct="1">
              <a:lnSpc>
                <a:spcPct val="90000"/>
              </a:lnSpc>
              <a:spcBef>
                <a:spcPct val="40000"/>
              </a:spcBef>
            </a:pPr>
            <a:r>
              <a:rPr lang="zh-CN" altLang="en-US"/>
              <a:t>事务在运行过程中被强行停止</a:t>
            </a:r>
            <a:endParaRPr lang="zh-CN" altLang="en-US"/>
          </a:p>
        </p:txBody>
      </p:sp>
      <p:sp>
        <p:nvSpPr>
          <p:cNvPr id="4" name="日期占位符 3"/>
          <p:cNvSpPr>
            <a:spLocks noGrp="1"/>
          </p:cNvSpPr>
          <p:nvPr>
            <p:ph type="dt" sz="quarter" idx="10"/>
          </p:nvPr>
        </p:nvSpPr>
        <p:spPr/>
        <p:txBody>
          <a:bodyPr/>
          <a:lstStyle/>
          <a:p>
            <a:pPr>
              <a:defRPr/>
            </a:pPr>
            <a:fld id="{4CF3D73E-1A6B-4961-A6E3-521D207C3140}" type="datetime1">
              <a:rPr lang="zh-CN" altLang="en-US"/>
            </a:fld>
            <a:endParaRPr lang="en-US" altLang="zh-CN"/>
          </a:p>
        </p:txBody>
      </p:sp>
      <p:sp>
        <p:nvSpPr>
          <p:cNvPr id="204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p:cNvSpPr>
          <p:nvPr>
            <p:ph type="title"/>
          </p:nvPr>
        </p:nvSpPr>
        <p:spPr/>
        <p:txBody>
          <a:bodyPr/>
          <a:lstStyle/>
          <a:p>
            <a:pPr eaLnBrk="1" hangingPunct="1"/>
            <a:r>
              <a:rPr lang="zh-CN" altLang="en-US"/>
              <a:t>第十章  数据库恢复技术</a:t>
            </a:r>
            <a:endParaRPr lang="zh-CN" altLang="en-US"/>
          </a:p>
        </p:txBody>
      </p:sp>
      <p:sp>
        <p:nvSpPr>
          <p:cNvPr id="21507" name="Rectangle 3"/>
          <p:cNvSpPr>
            <a:spLocks noGrp="1" noRot="1"/>
          </p:cNvSpPr>
          <p:nvPr>
            <p:ph idx="1"/>
          </p:nvPr>
        </p:nvSpPr>
        <p:spPr/>
        <p:txBody>
          <a:bodyPr/>
          <a:lstStyle/>
          <a:p>
            <a:pPr eaLnBrk="1" hangingPunct="1">
              <a:lnSpc>
                <a:spcPct val="80000"/>
              </a:lnSpc>
              <a:buFont typeface="Wingdings" panose="05000000000000000000" pitchFamily="2" charset="2"/>
              <a:buNone/>
            </a:pPr>
            <a:r>
              <a:rPr lang="en-US" altLang="zh-CN" sz="2800"/>
              <a:t>10.1  </a:t>
            </a:r>
            <a:r>
              <a:rPr lang="zh-CN" altLang="en-US" sz="2800"/>
              <a:t>事务的基本概念</a:t>
            </a:r>
            <a:endParaRPr lang="zh-CN" altLang="en-US" sz="2800"/>
          </a:p>
          <a:p>
            <a:pPr eaLnBrk="1" hangingPunct="1">
              <a:lnSpc>
                <a:spcPct val="80000"/>
              </a:lnSpc>
              <a:buFont typeface="Wingdings" panose="05000000000000000000" pitchFamily="2" charset="2"/>
              <a:buNone/>
            </a:pPr>
            <a:r>
              <a:rPr lang="en-US" altLang="zh-CN" sz="2800">
                <a:solidFill>
                  <a:schemeClr val="tx2"/>
                </a:solidFill>
              </a:rPr>
              <a:t>10.2  </a:t>
            </a:r>
            <a:r>
              <a:rPr lang="zh-CN" altLang="en-US" sz="2800">
                <a:solidFill>
                  <a:schemeClr val="tx2"/>
                </a:solidFill>
              </a:rPr>
              <a:t>数据库恢复概述</a:t>
            </a:r>
            <a:endParaRPr lang="zh-CN" altLang="en-US" sz="2800">
              <a:solidFill>
                <a:schemeClr val="tx2"/>
              </a:solidFill>
            </a:endParaRPr>
          </a:p>
          <a:p>
            <a:pPr eaLnBrk="1" hangingPunct="1">
              <a:lnSpc>
                <a:spcPct val="80000"/>
              </a:lnSpc>
              <a:buFont typeface="Wingdings" panose="05000000000000000000" pitchFamily="2" charset="2"/>
              <a:buNone/>
            </a:pPr>
            <a:r>
              <a:rPr lang="en-US" altLang="zh-CN" sz="2800"/>
              <a:t>10.3  </a:t>
            </a:r>
            <a:r>
              <a:rPr lang="zh-CN" altLang="en-US" sz="2800"/>
              <a:t>故障的种类</a:t>
            </a:r>
            <a:endParaRPr lang="zh-CN" altLang="en-US" sz="2800"/>
          </a:p>
          <a:p>
            <a:pPr eaLnBrk="1" hangingPunct="1">
              <a:lnSpc>
                <a:spcPct val="80000"/>
              </a:lnSpc>
              <a:buFont typeface="Wingdings" panose="05000000000000000000" pitchFamily="2" charset="2"/>
              <a:buNone/>
            </a:pPr>
            <a:r>
              <a:rPr lang="en-US" altLang="zh-CN" sz="2800"/>
              <a:t>10.4  </a:t>
            </a:r>
            <a:r>
              <a:rPr lang="zh-CN" altLang="en-US" sz="2800"/>
              <a:t>恢复的实现技术</a:t>
            </a:r>
            <a:endParaRPr lang="zh-CN" altLang="en-US" sz="2800"/>
          </a:p>
          <a:p>
            <a:pPr eaLnBrk="1" hangingPunct="1">
              <a:lnSpc>
                <a:spcPct val="80000"/>
              </a:lnSpc>
              <a:buFont typeface="Wingdings" panose="05000000000000000000" pitchFamily="2" charset="2"/>
              <a:buNone/>
            </a:pPr>
            <a:r>
              <a:rPr lang="en-US" altLang="zh-CN" sz="2800"/>
              <a:t>10.5  </a:t>
            </a:r>
            <a:r>
              <a:rPr lang="zh-CN" altLang="en-US" sz="2800"/>
              <a:t>恢复策略</a:t>
            </a:r>
            <a:endParaRPr lang="zh-CN" altLang="en-US" sz="2800"/>
          </a:p>
          <a:p>
            <a:pPr eaLnBrk="1" hangingPunct="1">
              <a:lnSpc>
                <a:spcPct val="80000"/>
              </a:lnSpc>
              <a:buFont typeface="Wingdings" panose="05000000000000000000" pitchFamily="2" charset="2"/>
              <a:buNone/>
            </a:pPr>
            <a:r>
              <a:rPr lang="en-US" altLang="zh-CN" sz="2800"/>
              <a:t>10.6  </a:t>
            </a:r>
            <a:r>
              <a:rPr lang="zh-CN" altLang="en-US" sz="2800"/>
              <a:t>具有检查点的恢复技术</a:t>
            </a:r>
            <a:endParaRPr lang="zh-CN" altLang="en-US" sz="2800"/>
          </a:p>
          <a:p>
            <a:pPr eaLnBrk="1" hangingPunct="1">
              <a:lnSpc>
                <a:spcPct val="80000"/>
              </a:lnSpc>
              <a:buFont typeface="Wingdings" panose="05000000000000000000" pitchFamily="2" charset="2"/>
              <a:buNone/>
            </a:pPr>
            <a:r>
              <a:rPr lang="en-US" altLang="zh-CN" sz="2800"/>
              <a:t>10.7  </a:t>
            </a:r>
            <a:r>
              <a:rPr lang="zh-CN" altLang="en-US" sz="2800"/>
              <a:t>数据库镜像</a:t>
            </a:r>
            <a:endParaRPr lang="zh-CN" altLang="en-US" sz="2800"/>
          </a:p>
          <a:p>
            <a:pPr eaLnBrk="1" hangingPunct="1">
              <a:lnSpc>
                <a:spcPct val="80000"/>
              </a:lnSpc>
              <a:buFont typeface="Wingdings" panose="05000000000000000000" pitchFamily="2" charset="2"/>
              <a:buNone/>
            </a:pPr>
            <a:r>
              <a:rPr lang="en-US" altLang="zh-CN" sz="2800"/>
              <a:t>10.8  Oracle</a:t>
            </a:r>
            <a:r>
              <a:rPr lang="zh-CN" altLang="en-US" sz="2800"/>
              <a:t>的恢复技术</a:t>
            </a:r>
            <a:endParaRPr lang="zh-CN" altLang="en-US" sz="2800"/>
          </a:p>
          <a:p>
            <a:pPr eaLnBrk="1" hangingPunct="1">
              <a:lnSpc>
                <a:spcPct val="80000"/>
              </a:lnSpc>
              <a:buFont typeface="Wingdings" panose="05000000000000000000" pitchFamily="2" charset="2"/>
              <a:buNone/>
            </a:pPr>
            <a:r>
              <a:rPr lang="en-US" altLang="zh-CN" sz="2800"/>
              <a:t>10.9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2FF097BF-58AF-482A-80A4-944EB56CA835}" type="datetime1">
              <a:rPr lang="zh-CN" altLang="en-US"/>
            </a:fld>
            <a:endParaRPr lang="en-US" altLang="zh-CN"/>
          </a:p>
        </p:txBody>
      </p:sp>
      <p:sp>
        <p:nvSpPr>
          <p:cNvPr id="215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3"/>
          <p:cNvSpPr>
            <a:spLocks noGrp="1" noRot="1"/>
          </p:cNvSpPr>
          <p:nvPr>
            <p:ph/>
          </p:nvPr>
        </p:nvSpPr>
        <p:spPr>
          <a:xfrm>
            <a:off x="1371600" y="2017713"/>
            <a:ext cx="7772400" cy="4114800"/>
          </a:xfrm>
        </p:spPr>
        <p:txBody>
          <a:bodyPr/>
          <a:lstStyle/>
          <a:p>
            <a:pPr lvl="1" eaLnBrk="1" hangingPunct="1">
              <a:buFont typeface="Wingdings" panose="05000000000000000000" pitchFamily="2" charset="2"/>
              <a:buNone/>
            </a:pPr>
            <a:r>
              <a:rPr lang="en-US" altLang="zh-CN" sz="3200"/>
              <a:t>1.1  </a:t>
            </a:r>
            <a:r>
              <a:rPr lang="zh-CN" altLang="en-US" sz="3200"/>
              <a:t>数据库系统概述</a:t>
            </a:r>
            <a:endParaRPr lang="zh-CN" altLang="en-US" sz="3200"/>
          </a:p>
          <a:p>
            <a:pPr lvl="1" eaLnBrk="1" hangingPunct="1">
              <a:buFont typeface="Wingdings" panose="05000000000000000000" pitchFamily="2" charset="2"/>
              <a:buNone/>
            </a:pPr>
            <a:r>
              <a:rPr lang="en-US" altLang="zh-CN" sz="3200"/>
              <a:t>1.2  </a:t>
            </a:r>
            <a:r>
              <a:rPr lang="zh-CN" altLang="en-US" sz="3200"/>
              <a:t>数据模型</a:t>
            </a:r>
            <a:endParaRPr lang="zh-CN" altLang="en-US" sz="3200"/>
          </a:p>
          <a:p>
            <a:pPr lvl="1" eaLnBrk="1" hangingPunct="1">
              <a:buFont typeface="Wingdings" panose="05000000000000000000" pitchFamily="2" charset="2"/>
              <a:buNone/>
            </a:pPr>
            <a:r>
              <a:rPr lang="en-US" altLang="zh-CN" sz="3200"/>
              <a:t>1.3  </a:t>
            </a:r>
            <a:r>
              <a:rPr lang="zh-CN" altLang="en-US" sz="3200"/>
              <a:t>数据库系统结构</a:t>
            </a:r>
            <a:endParaRPr lang="zh-CN" altLang="en-US" sz="3200"/>
          </a:p>
          <a:p>
            <a:pPr lvl="1" eaLnBrk="1" hangingPunct="1">
              <a:buFont typeface="Wingdings" panose="05000000000000000000" pitchFamily="2" charset="2"/>
              <a:buNone/>
            </a:pPr>
            <a:r>
              <a:rPr lang="en-US" altLang="zh-CN" sz="3200"/>
              <a:t>1.4</a:t>
            </a:r>
            <a:r>
              <a:rPr lang="en-US" altLang="zh-CN" sz="3200">
                <a:solidFill>
                  <a:schemeClr val="accent2"/>
                </a:solidFill>
              </a:rPr>
              <a:t>  </a:t>
            </a:r>
            <a:r>
              <a:rPr lang="zh-CN" altLang="en-US" sz="3200"/>
              <a:t>数据库系统的组成</a:t>
            </a:r>
            <a:endParaRPr lang="zh-CN" altLang="en-US" sz="3200"/>
          </a:p>
          <a:p>
            <a:pPr lvl="1" eaLnBrk="1" hangingPunct="1">
              <a:buFont typeface="Wingdings" panose="05000000000000000000" pitchFamily="2" charset="2"/>
              <a:buNone/>
            </a:pPr>
            <a:r>
              <a:rPr lang="en-US" altLang="zh-CN" sz="3200">
                <a:solidFill>
                  <a:srgbClr val="FC6AB6"/>
                </a:solidFill>
              </a:rPr>
              <a:t>1.5  </a:t>
            </a:r>
            <a:r>
              <a:rPr lang="zh-CN" altLang="en-US" sz="3200">
                <a:solidFill>
                  <a:srgbClr val="FC6AB6"/>
                </a:solidFill>
              </a:rPr>
              <a:t>数据库技术的研究领域</a:t>
            </a:r>
            <a:endParaRPr lang="zh-CN" altLang="en-US" sz="3200">
              <a:solidFill>
                <a:srgbClr val="FC6AB6"/>
              </a:solidFill>
            </a:endParaRPr>
          </a:p>
          <a:p>
            <a:pPr lvl="1" eaLnBrk="1" hangingPunct="1">
              <a:buFont typeface="Wingdings" panose="05000000000000000000" pitchFamily="2" charset="2"/>
              <a:buNone/>
            </a:pPr>
            <a:r>
              <a:rPr lang="en-US" altLang="zh-CN" sz="3200"/>
              <a:t>1.6  </a:t>
            </a:r>
            <a:r>
              <a:rPr lang="zh-CN" altLang="en-US" sz="3200"/>
              <a:t>小结</a:t>
            </a:r>
            <a:endParaRPr lang="zh-CN" altLang="en-US" sz="3200"/>
          </a:p>
        </p:txBody>
      </p:sp>
      <p:sp>
        <p:nvSpPr>
          <p:cNvPr id="135171" name="灯片编号占位符 4"/>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B76DB6B2-5D3F-4ED5-B55A-80B40656EDCE}"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
        <p:nvSpPr>
          <p:cNvPr id="135172" name="Rectangle 2"/>
          <p:cNvSpPr>
            <a:spLocks noGrp="1" noRot="1"/>
          </p:cNvSpPr>
          <p:nvPr>
            <p:ph type="title" idx="4294967295"/>
          </p:nvPr>
        </p:nvSpPr>
        <p:spPr>
          <a:xfrm>
            <a:off x="1350963" y="617538"/>
            <a:ext cx="7793037" cy="1143000"/>
          </a:xfrm>
        </p:spPr>
        <p:txBody>
          <a:bodyPr/>
          <a:lstStyle/>
          <a:p>
            <a:pPr eaLnBrk="1" hangingPunct="1"/>
            <a:r>
              <a:rPr lang="zh-CN" altLang="en-US"/>
              <a:t>第一章 绪论</a:t>
            </a:r>
            <a:endParaRPr lang="zh-CN" altLang="en-US"/>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p:cNvSpPr>
          <p:nvPr>
            <p:ph type="title"/>
          </p:nvPr>
        </p:nvSpPr>
        <p:spPr/>
        <p:txBody>
          <a:bodyPr/>
          <a:lstStyle/>
          <a:p>
            <a:pPr eaLnBrk="1" hangingPunct="1"/>
            <a:r>
              <a:rPr lang="en-US" altLang="zh-CN"/>
              <a:t>10.2  </a:t>
            </a:r>
            <a:r>
              <a:rPr lang="zh-CN" altLang="en-US"/>
              <a:t>数据库恢复概述</a:t>
            </a:r>
            <a:endParaRPr lang="zh-CN" altLang="en-US"/>
          </a:p>
        </p:txBody>
      </p:sp>
      <p:sp>
        <p:nvSpPr>
          <p:cNvPr id="22531" name="Rectangle 3"/>
          <p:cNvSpPr>
            <a:spLocks noGrp="1" noRot="1"/>
          </p:cNvSpPr>
          <p:nvPr>
            <p:ph idx="1"/>
          </p:nvPr>
        </p:nvSpPr>
        <p:spPr/>
        <p:txBody>
          <a:bodyPr/>
          <a:lstStyle/>
          <a:p>
            <a:pPr eaLnBrk="1" hangingPunct="1">
              <a:lnSpc>
                <a:spcPct val="115000"/>
              </a:lnSpc>
              <a:spcBef>
                <a:spcPct val="50000"/>
              </a:spcBef>
            </a:pPr>
            <a:r>
              <a:rPr lang="zh-CN" altLang="en-US" sz="2800"/>
              <a:t>故障是不可避免的</a:t>
            </a:r>
            <a:endParaRPr lang="zh-CN" altLang="en-US" sz="2800"/>
          </a:p>
          <a:p>
            <a:pPr lvl="1" eaLnBrk="1" hangingPunct="1">
              <a:lnSpc>
                <a:spcPct val="60000"/>
              </a:lnSpc>
              <a:spcBef>
                <a:spcPct val="50000"/>
              </a:spcBef>
            </a:pPr>
            <a:r>
              <a:rPr lang="zh-CN" altLang="en-US"/>
              <a:t>计算机硬件故障</a:t>
            </a:r>
            <a:endParaRPr lang="zh-CN" altLang="en-US"/>
          </a:p>
          <a:p>
            <a:pPr lvl="1" eaLnBrk="1" hangingPunct="1">
              <a:lnSpc>
                <a:spcPct val="60000"/>
              </a:lnSpc>
              <a:spcBef>
                <a:spcPct val="50000"/>
              </a:spcBef>
            </a:pPr>
            <a:r>
              <a:rPr lang="zh-CN" altLang="en-US"/>
              <a:t>系统软件和应用软件的错误</a:t>
            </a:r>
            <a:endParaRPr lang="zh-CN" altLang="en-US"/>
          </a:p>
          <a:p>
            <a:pPr lvl="1" eaLnBrk="1" hangingPunct="1">
              <a:lnSpc>
                <a:spcPct val="60000"/>
              </a:lnSpc>
              <a:spcBef>
                <a:spcPct val="50000"/>
              </a:spcBef>
            </a:pPr>
            <a:r>
              <a:rPr lang="zh-CN" altLang="en-US"/>
              <a:t>操作员的失误</a:t>
            </a:r>
            <a:endParaRPr lang="zh-CN" altLang="en-US"/>
          </a:p>
          <a:p>
            <a:pPr lvl="1" eaLnBrk="1" hangingPunct="1">
              <a:lnSpc>
                <a:spcPct val="60000"/>
              </a:lnSpc>
              <a:spcBef>
                <a:spcPct val="50000"/>
              </a:spcBef>
            </a:pPr>
            <a:r>
              <a:rPr lang="zh-CN" altLang="en-US"/>
              <a:t>恶意的破坏</a:t>
            </a:r>
            <a:endParaRPr lang="zh-CN" altLang="en-US"/>
          </a:p>
          <a:p>
            <a:pPr eaLnBrk="1" hangingPunct="1">
              <a:spcBef>
                <a:spcPct val="50000"/>
              </a:spcBef>
            </a:pPr>
            <a:r>
              <a:rPr lang="zh-CN" altLang="en-US" sz="2800"/>
              <a:t>故障的影响</a:t>
            </a:r>
            <a:endParaRPr lang="zh-CN" altLang="en-US" sz="2800"/>
          </a:p>
          <a:p>
            <a:pPr lvl="1" eaLnBrk="1" hangingPunct="1">
              <a:lnSpc>
                <a:spcPct val="105000"/>
              </a:lnSpc>
              <a:spcBef>
                <a:spcPct val="30000"/>
              </a:spcBef>
            </a:pPr>
            <a:r>
              <a:rPr lang="zh-CN" altLang="en-US"/>
              <a:t>运行事务非正常中断</a:t>
            </a:r>
            <a:endParaRPr lang="zh-CN" altLang="en-US"/>
          </a:p>
          <a:p>
            <a:pPr lvl="1" eaLnBrk="1" hangingPunct="1">
              <a:lnSpc>
                <a:spcPct val="105000"/>
              </a:lnSpc>
              <a:spcBef>
                <a:spcPct val="30000"/>
              </a:spcBef>
            </a:pPr>
            <a:r>
              <a:rPr lang="zh-CN" altLang="en-US"/>
              <a:t>破坏数据库</a:t>
            </a:r>
            <a:endParaRPr lang="zh-CN" altLang="en-US"/>
          </a:p>
        </p:txBody>
      </p:sp>
      <p:sp>
        <p:nvSpPr>
          <p:cNvPr id="4" name="日期占位符 3"/>
          <p:cNvSpPr>
            <a:spLocks noGrp="1"/>
          </p:cNvSpPr>
          <p:nvPr>
            <p:ph type="dt" sz="quarter" idx="10"/>
          </p:nvPr>
        </p:nvSpPr>
        <p:spPr/>
        <p:txBody>
          <a:bodyPr/>
          <a:lstStyle/>
          <a:p>
            <a:pPr>
              <a:defRPr/>
            </a:pPr>
            <a:fld id="{C492262C-8478-44FF-B602-A3AA75079295}" type="datetime1">
              <a:rPr lang="zh-CN" altLang="en-US"/>
            </a:fld>
            <a:endParaRPr lang="en-US" altLang="zh-CN"/>
          </a:p>
        </p:txBody>
      </p:sp>
      <p:sp>
        <p:nvSpPr>
          <p:cNvPr id="225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zh-CN" altLang="en-US"/>
              <a:t>数据库恢复概述（续）</a:t>
            </a:r>
            <a:endParaRPr lang="zh-CN" altLang="en-US"/>
          </a:p>
        </p:txBody>
      </p:sp>
      <p:sp>
        <p:nvSpPr>
          <p:cNvPr id="23555" name="Rectangle 3"/>
          <p:cNvSpPr>
            <a:spLocks noGrp="1" noRot="1"/>
          </p:cNvSpPr>
          <p:nvPr>
            <p:ph idx="1"/>
          </p:nvPr>
        </p:nvSpPr>
        <p:spPr/>
        <p:txBody>
          <a:bodyPr/>
          <a:lstStyle/>
          <a:p>
            <a:pPr eaLnBrk="1" hangingPunct="1"/>
            <a:r>
              <a:rPr lang="zh-CN" altLang="en-US" sz="2800"/>
              <a:t>数据库管理系统对故障的对策</a:t>
            </a:r>
            <a:endParaRPr lang="zh-CN" altLang="en-US" sz="2800"/>
          </a:p>
          <a:p>
            <a:pPr lvl="1" eaLnBrk="1" hangingPunct="1"/>
            <a:r>
              <a:rPr lang="en-US" altLang="zh-CN"/>
              <a:t>DBMS</a:t>
            </a:r>
            <a:r>
              <a:rPr lang="zh-CN" altLang="en-US"/>
              <a:t>提供恢复子系统</a:t>
            </a:r>
            <a:endParaRPr lang="zh-CN" altLang="en-US"/>
          </a:p>
          <a:p>
            <a:pPr lvl="1" eaLnBrk="1" hangingPunct="1"/>
            <a:r>
              <a:rPr lang="zh-CN" altLang="en-US"/>
              <a:t>保证故障发生后，能把数据库中的数据从错误状态恢复到某种逻辑一致的状态</a:t>
            </a:r>
            <a:endParaRPr lang="zh-CN" altLang="en-US"/>
          </a:p>
          <a:p>
            <a:pPr lvl="1" eaLnBrk="1" hangingPunct="1"/>
            <a:r>
              <a:rPr lang="zh-CN" altLang="en-US"/>
              <a:t>保证事务</a:t>
            </a:r>
            <a:r>
              <a:rPr lang="en-US" altLang="zh-CN"/>
              <a:t>ACID</a:t>
            </a:r>
            <a:endParaRPr lang="en-US" altLang="zh-CN"/>
          </a:p>
          <a:p>
            <a:pPr eaLnBrk="1" hangingPunct="1"/>
            <a:endParaRPr lang="en-US" altLang="zh-CN" sz="2800"/>
          </a:p>
          <a:p>
            <a:pPr eaLnBrk="1" hangingPunct="1"/>
            <a:r>
              <a:rPr lang="zh-CN" altLang="en-US" sz="2800"/>
              <a:t>恢复技术是衡量系统优劣的重要指标</a:t>
            </a:r>
            <a:endParaRPr lang="zh-CN" altLang="en-US" sz="2800"/>
          </a:p>
        </p:txBody>
      </p:sp>
      <p:sp>
        <p:nvSpPr>
          <p:cNvPr id="4" name="日期占位符 3"/>
          <p:cNvSpPr>
            <a:spLocks noGrp="1"/>
          </p:cNvSpPr>
          <p:nvPr>
            <p:ph type="dt" sz="quarter" idx="10"/>
          </p:nvPr>
        </p:nvSpPr>
        <p:spPr/>
        <p:txBody>
          <a:bodyPr/>
          <a:lstStyle/>
          <a:p>
            <a:pPr>
              <a:defRPr/>
            </a:pPr>
            <a:fld id="{A33BCB04-D097-4B2E-8CC4-A649CC1D52BF}" type="datetime1">
              <a:rPr lang="zh-CN" altLang="en-US"/>
            </a:fld>
            <a:endParaRPr lang="en-US" altLang="zh-CN"/>
          </a:p>
        </p:txBody>
      </p:sp>
      <p:sp>
        <p:nvSpPr>
          <p:cNvPr id="235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p:txBody>
          <a:bodyPr/>
          <a:lstStyle/>
          <a:p>
            <a:pPr eaLnBrk="1" hangingPunct="1"/>
            <a:r>
              <a:rPr lang="zh-CN" altLang="en-US"/>
              <a:t>第十章  数据库恢复技术</a:t>
            </a:r>
            <a:endParaRPr lang="zh-CN" altLang="en-US"/>
          </a:p>
        </p:txBody>
      </p:sp>
      <p:sp>
        <p:nvSpPr>
          <p:cNvPr id="24579"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10.1  </a:t>
            </a:r>
            <a:r>
              <a:rPr lang="zh-CN" altLang="en-US" sz="2800"/>
              <a:t>事务的基本概念</a:t>
            </a:r>
            <a:endParaRPr lang="zh-CN" altLang="en-US" sz="2800"/>
          </a:p>
          <a:p>
            <a:pPr eaLnBrk="1" hangingPunct="1">
              <a:lnSpc>
                <a:spcPct val="90000"/>
              </a:lnSpc>
              <a:buFont typeface="Wingdings" panose="05000000000000000000" pitchFamily="2" charset="2"/>
              <a:buNone/>
            </a:pPr>
            <a:r>
              <a:rPr lang="en-US" altLang="zh-CN" sz="2800"/>
              <a:t>10.2  </a:t>
            </a:r>
            <a:r>
              <a:rPr lang="zh-CN" altLang="en-US" sz="2800"/>
              <a:t>数据库恢复概述</a:t>
            </a:r>
            <a:endParaRPr lang="zh-CN" altLang="en-US" sz="2800"/>
          </a:p>
          <a:p>
            <a:pPr eaLnBrk="1" hangingPunct="1">
              <a:lnSpc>
                <a:spcPct val="90000"/>
              </a:lnSpc>
              <a:buFont typeface="Wingdings" panose="05000000000000000000" pitchFamily="2" charset="2"/>
              <a:buNone/>
            </a:pPr>
            <a:r>
              <a:rPr lang="en-US" altLang="zh-CN" sz="2800">
                <a:solidFill>
                  <a:schemeClr val="tx2"/>
                </a:solidFill>
              </a:rPr>
              <a:t>10.3  </a:t>
            </a:r>
            <a:r>
              <a:rPr lang="zh-CN" altLang="en-US" sz="2800">
                <a:solidFill>
                  <a:schemeClr val="tx2"/>
                </a:solidFill>
              </a:rPr>
              <a:t>故障的种类</a:t>
            </a:r>
            <a:endParaRPr lang="zh-CN" altLang="en-US" sz="2800">
              <a:solidFill>
                <a:schemeClr val="tx2"/>
              </a:solidFill>
            </a:endParaRPr>
          </a:p>
          <a:p>
            <a:pPr eaLnBrk="1" hangingPunct="1">
              <a:lnSpc>
                <a:spcPct val="90000"/>
              </a:lnSpc>
              <a:buFont typeface="Wingdings" panose="05000000000000000000" pitchFamily="2" charset="2"/>
              <a:buNone/>
            </a:pPr>
            <a:r>
              <a:rPr lang="en-US" altLang="zh-CN" sz="2800"/>
              <a:t>10.4  </a:t>
            </a:r>
            <a:r>
              <a:rPr lang="zh-CN" altLang="en-US" sz="2800"/>
              <a:t>恢复的实现技术</a:t>
            </a:r>
            <a:endParaRPr lang="zh-CN" altLang="en-US" sz="2800"/>
          </a:p>
          <a:p>
            <a:pPr eaLnBrk="1" hangingPunct="1">
              <a:lnSpc>
                <a:spcPct val="90000"/>
              </a:lnSpc>
              <a:buFont typeface="Wingdings" panose="05000000000000000000" pitchFamily="2" charset="2"/>
              <a:buNone/>
            </a:pPr>
            <a:r>
              <a:rPr lang="en-US" altLang="zh-CN" sz="2800"/>
              <a:t>10.5  </a:t>
            </a:r>
            <a:r>
              <a:rPr lang="zh-CN" altLang="en-US" sz="2800"/>
              <a:t>恢复策略</a:t>
            </a:r>
            <a:endParaRPr lang="zh-CN" altLang="en-US" sz="2800"/>
          </a:p>
          <a:p>
            <a:pPr eaLnBrk="1" hangingPunct="1">
              <a:lnSpc>
                <a:spcPct val="90000"/>
              </a:lnSpc>
              <a:buFont typeface="Wingdings" panose="05000000000000000000" pitchFamily="2" charset="2"/>
              <a:buNone/>
            </a:pPr>
            <a:r>
              <a:rPr lang="en-US" altLang="zh-CN" sz="2800"/>
              <a:t>10.6  </a:t>
            </a:r>
            <a:r>
              <a:rPr lang="zh-CN" altLang="en-US" sz="2800"/>
              <a:t>具有检查点的恢复技术</a:t>
            </a:r>
            <a:endParaRPr lang="zh-CN" altLang="en-US" sz="2800"/>
          </a:p>
          <a:p>
            <a:pPr eaLnBrk="1" hangingPunct="1">
              <a:lnSpc>
                <a:spcPct val="90000"/>
              </a:lnSpc>
              <a:buFont typeface="Wingdings" panose="05000000000000000000" pitchFamily="2" charset="2"/>
              <a:buNone/>
            </a:pPr>
            <a:r>
              <a:rPr lang="en-US" altLang="zh-CN" sz="2800"/>
              <a:t>10.7  </a:t>
            </a:r>
            <a:r>
              <a:rPr lang="zh-CN" altLang="en-US" sz="2800"/>
              <a:t>数据库镜像</a:t>
            </a:r>
            <a:endParaRPr lang="zh-CN" altLang="en-US" sz="2800"/>
          </a:p>
          <a:p>
            <a:pPr eaLnBrk="1" hangingPunct="1">
              <a:lnSpc>
                <a:spcPct val="90000"/>
              </a:lnSpc>
              <a:buFont typeface="Wingdings" panose="05000000000000000000" pitchFamily="2" charset="2"/>
              <a:buNone/>
            </a:pPr>
            <a:r>
              <a:rPr lang="en-US" altLang="zh-CN" sz="2800"/>
              <a:t>10.8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5E24E514-51B9-4CD8-B103-7331DAF581F3}" type="datetime1">
              <a:rPr lang="zh-CN" altLang="en-US"/>
            </a:fld>
            <a:endParaRPr lang="en-US" altLang="zh-CN"/>
          </a:p>
        </p:txBody>
      </p:sp>
      <p:sp>
        <p:nvSpPr>
          <p:cNvPr id="245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p:cNvSpPr>
          <p:nvPr>
            <p:ph type="title"/>
          </p:nvPr>
        </p:nvSpPr>
        <p:spPr/>
        <p:txBody>
          <a:bodyPr/>
          <a:lstStyle/>
          <a:p>
            <a:pPr eaLnBrk="1" hangingPunct="1"/>
            <a:r>
              <a:rPr lang="zh-CN" altLang="en-US"/>
              <a:t>一、事务故障</a:t>
            </a:r>
            <a:endParaRPr lang="zh-CN" altLang="en-US"/>
          </a:p>
        </p:txBody>
      </p:sp>
      <p:sp>
        <p:nvSpPr>
          <p:cNvPr id="25603" name="Rectangle 3"/>
          <p:cNvSpPr>
            <a:spLocks noGrp="1" noRot="1"/>
          </p:cNvSpPr>
          <p:nvPr>
            <p:ph idx="1"/>
          </p:nvPr>
        </p:nvSpPr>
        <p:spPr/>
        <p:txBody>
          <a:bodyPr/>
          <a:lstStyle/>
          <a:p>
            <a:pPr eaLnBrk="1" hangingPunct="1">
              <a:lnSpc>
                <a:spcPct val="80000"/>
              </a:lnSpc>
            </a:pPr>
            <a:r>
              <a:rPr lang="zh-CN" altLang="en-US" sz="2800"/>
              <a:t>什么是事务故障</a:t>
            </a:r>
            <a:endParaRPr lang="zh-CN" altLang="en-US" sz="2400"/>
          </a:p>
          <a:p>
            <a:pPr lvl="1" eaLnBrk="1" hangingPunct="1">
              <a:lnSpc>
                <a:spcPct val="80000"/>
              </a:lnSpc>
            </a:pPr>
            <a:r>
              <a:rPr lang="zh-CN" altLang="en-US"/>
              <a:t>某个事务在运行过程中由于种种原因未运行至正常终止点就夭折了</a:t>
            </a:r>
            <a:endParaRPr lang="zh-CN" altLang="en-US"/>
          </a:p>
          <a:p>
            <a:pPr eaLnBrk="1" hangingPunct="1">
              <a:lnSpc>
                <a:spcPct val="80000"/>
              </a:lnSpc>
            </a:pPr>
            <a:r>
              <a:rPr lang="zh-CN" altLang="en-US" sz="2800"/>
              <a:t>事务故障的常见原因</a:t>
            </a:r>
            <a:endParaRPr lang="zh-CN" altLang="en-US" sz="2400"/>
          </a:p>
          <a:p>
            <a:pPr lvl="1" eaLnBrk="1" hangingPunct="1">
              <a:lnSpc>
                <a:spcPct val="80000"/>
              </a:lnSpc>
            </a:pPr>
            <a:r>
              <a:rPr lang="zh-CN" altLang="en-US"/>
              <a:t>输入数据有误</a:t>
            </a:r>
            <a:endParaRPr lang="zh-CN" altLang="en-US"/>
          </a:p>
          <a:p>
            <a:pPr lvl="1" eaLnBrk="1" hangingPunct="1">
              <a:lnSpc>
                <a:spcPct val="80000"/>
              </a:lnSpc>
            </a:pPr>
            <a:r>
              <a:rPr lang="zh-CN" altLang="en-US"/>
              <a:t>运算溢出</a:t>
            </a:r>
            <a:endParaRPr lang="zh-CN" altLang="en-US"/>
          </a:p>
          <a:p>
            <a:pPr lvl="1" eaLnBrk="1" hangingPunct="1">
              <a:lnSpc>
                <a:spcPct val="80000"/>
              </a:lnSpc>
            </a:pPr>
            <a:r>
              <a:rPr lang="zh-CN" altLang="en-US"/>
              <a:t>违反了某些完整性限制</a:t>
            </a:r>
            <a:endParaRPr lang="zh-CN" altLang="en-US"/>
          </a:p>
          <a:p>
            <a:pPr lvl="1" eaLnBrk="1" hangingPunct="1">
              <a:lnSpc>
                <a:spcPct val="80000"/>
              </a:lnSpc>
            </a:pPr>
            <a:r>
              <a:rPr lang="zh-CN" altLang="en-US"/>
              <a:t>某些应用程序出错</a:t>
            </a:r>
            <a:endParaRPr lang="zh-CN" altLang="en-US"/>
          </a:p>
          <a:p>
            <a:pPr lvl="1" eaLnBrk="1" hangingPunct="1">
              <a:lnSpc>
                <a:spcPct val="80000"/>
              </a:lnSpc>
            </a:pPr>
            <a:r>
              <a:rPr lang="zh-CN" altLang="en-US"/>
              <a:t>并行事务发生死锁</a:t>
            </a:r>
            <a:endParaRPr lang="zh-CN" altLang="en-US"/>
          </a:p>
          <a:p>
            <a:pPr lvl="1" eaLnBrk="1" hangingPunct="1">
              <a:lnSpc>
                <a:spcPct val="80000"/>
              </a:lnSpc>
            </a:pPr>
            <a:r>
              <a:rPr lang="zh-CN" altLang="en-US"/>
              <a:t>。。。。</a:t>
            </a:r>
            <a:endParaRPr lang="zh-CN" altLang="en-US"/>
          </a:p>
        </p:txBody>
      </p:sp>
      <p:sp>
        <p:nvSpPr>
          <p:cNvPr id="4" name="日期占位符 3"/>
          <p:cNvSpPr>
            <a:spLocks noGrp="1"/>
          </p:cNvSpPr>
          <p:nvPr>
            <p:ph type="dt" sz="quarter" idx="10"/>
          </p:nvPr>
        </p:nvSpPr>
        <p:spPr/>
        <p:txBody>
          <a:bodyPr/>
          <a:lstStyle/>
          <a:p>
            <a:pPr>
              <a:defRPr/>
            </a:pPr>
            <a:fld id="{F13140E5-8B6B-44A3-8044-63764F5D2176}" type="datetime1">
              <a:rPr lang="zh-CN" altLang="en-US"/>
            </a:fld>
            <a:endParaRPr lang="en-US" altLang="zh-CN"/>
          </a:p>
        </p:txBody>
      </p:sp>
      <p:sp>
        <p:nvSpPr>
          <p:cNvPr id="256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p:txBody>
          <a:bodyPr/>
          <a:lstStyle/>
          <a:p>
            <a:pPr eaLnBrk="1" hangingPunct="1"/>
            <a:r>
              <a:rPr lang="zh-CN" altLang="en-US" sz="4800"/>
              <a:t>事务故障的恢复</a:t>
            </a:r>
            <a:endParaRPr lang="zh-CN" altLang="en-US" sz="4800"/>
          </a:p>
        </p:txBody>
      </p:sp>
      <p:sp>
        <p:nvSpPr>
          <p:cNvPr id="26627" name="Rectangle 3"/>
          <p:cNvSpPr>
            <a:spLocks noGrp="1" noRot="1"/>
          </p:cNvSpPr>
          <p:nvPr>
            <p:ph idx="1"/>
          </p:nvPr>
        </p:nvSpPr>
        <p:spPr/>
        <p:txBody>
          <a:bodyPr/>
          <a:lstStyle/>
          <a:p>
            <a:pPr eaLnBrk="1" hangingPunct="1"/>
            <a:r>
              <a:rPr lang="zh-CN" altLang="en-US"/>
              <a:t>发生事务故障时，夭折的事务可能已把对数据库的部分修改写回磁盘</a:t>
            </a:r>
            <a:endParaRPr lang="zh-CN" altLang="en-US"/>
          </a:p>
          <a:p>
            <a:pPr eaLnBrk="1" hangingPunct="1">
              <a:spcBef>
                <a:spcPct val="50000"/>
              </a:spcBef>
            </a:pPr>
            <a:r>
              <a:rPr lang="zh-CN" altLang="en-US"/>
              <a:t>事务故障的恢复：</a:t>
            </a:r>
            <a:r>
              <a:rPr lang="zh-CN" altLang="en-US">
                <a:solidFill>
                  <a:schemeClr val="accent2"/>
                </a:solidFill>
              </a:rPr>
              <a:t>撤消事务（</a:t>
            </a:r>
            <a:r>
              <a:rPr lang="en-US" altLang="zh-CN">
                <a:solidFill>
                  <a:schemeClr val="accent2"/>
                </a:solidFill>
              </a:rPr>
              <a:t>UNDO</a:t>
            </a:r>
            <a:r>
              <a:rPr lang="zh-CN" altLang="en-US">
                <a:solidFill>
                  <a:schemeClr val="accent2"/>
                </a:solidFill>
              </a:rPr>
              <a:t>）</a:t>
            </a:r>
            <a:endParaRPr lang="zh-CN" altLang="en-US"/>
          </a:p>
          <a:p>
            <a:pPr eaLnBrk="1" hangingPunct="1"/>
            <a:r>
              <a:rPr lang="zh-CN" altLang="en-US"/>
              <a:t>强行回滚（</a:t>
            </a:r>
            <a:r>
              <a:rPr lang="en-US" altLang="zh-CN"/>
              <a:t>ROLLBACK</a:t>
            </a:r>
            <a:r>
              <a:rPr lang="zh-CN" altLang="en-US"/>
              <a:t>）该事务</a:t>
            </a:r>
            <a:endParaRPr lang="zh-CN" altLang="en-US"/>
          </a:p>
          <a:p>
            <a:pPr eaLnBrk="1" hangingPunct="1"/>
            <a:r>
              <a:rPr lang="zh-CN" altLang="en-US"/>
              <a:t>清除该事务对数据库的所有修改，使得这个事务象根本没有启动过一样</a:t>
            </a:r>
            <a:endParaRPr lang="zh-CN" altLang="en-US" sz="3600"/>
          </a:p>
        </p:txBody>
      </p:sp>
      <p:sp>
        <p:nvSpPr>
          <p:cNvPr id="4" name="日期占位符 3"/>
          <p:cNvSpPr>
            <a:spLocks noGrp="1"/>
          </p:cNvSpPr>
          <p:nvPr>
            <p:ph type="dt" sz="quarter" idx="10"/>
          </p:nvPr>
        </p:nvSpPr>
        <p:spPr/>
        <p:txBody>
          <a:bodyPr/>
          <a:lstStyle/>
          <a:p>
            <a:pPr>
              <a:defRPr/>
            </a:pPr>
            <a:fld id="{5D0AA51D-159D-4E79-BBEE-0641DDDF2575}" type="datetime1">
              <a:rPr lang="zh-CN" altLang="en-US"/>
            </a:fld>
            <a:endParaRPr lang="en-US" altLang="zh-CN"/>
          </a:p>
        </p:txBody>
      </p:sp>
      <p:sp>
        <p:nvSpPr>
          <p:cNvPr id="266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zh-CN" altLang="en-US"/>
              <a:t>二、系统故障</a:t>
            </a:r>
            <a:endParaRPr lang="zh-CN" altLang="en-US"/>
          </a:p>
        </p:txBody>
      </p:sp>
      <p:sp>
        <p:nvSpPr>
          <p:cNvPr id="27651" name="Rectangle 3"/>
          <p:cNvSpPr>
            <a:spLocks noGrp="1" noRot="1"/>
          </p:cNvSpPr>
          <p:nvPr>
            <p:ph idx="1"/>
          </p:nvPr>
        </p:nvSpPr>
        <p:spPr/>
        <p:txBody>
          <a:bodyPr/>
          <a:lstStyle/>
          <a:p>
            <a:pPr eaLnBrk="1" hangingPunct="1"/>
            <a:r>
              <a:rPr lang="zh-CN" altLang="en-US" sz="3600"/>
              <a:t>什么是系统故障</a:t>
            </a:r>
            <a:endParaRPr lang="zh-CN" altLang="en-US" sz="3600"/>
          </a:p>
          <a:p>
            <a:pPr lvl="1" eaLnBrk="1" hangingPunct="1">
              <a:spcBef>
                <a:spcPct val="50000"/>
              </a:spcBef>
            </a:pPr>
            <a:r>
              <a:rPr lang="zh-CN" altLang="en-US"/>
              <a:t>整个系统的正常运行突然被破坏</a:t>
            </a:r>
            <a:endParaRPr lang="zh-CN" altLang="en-US"/>
          </a:p>
          <a:p>
            <a:pPr lvl="1" eaLnBrk="1" hangingPunct="1">
              <a:spcBef>
                <a:spcPct val="50000"/>
              </a:spcBef>
            </a:pPr>
            <a:r>
              <a:rPr lang="zh-CN" altLang="en-US"/>
              <a:t>所有正在运行的事务都非正常终止</a:t>
            </a:r>
            <a:endParaRPr lang="zh-CN" altLang="en-US"/>
          </a:p>
          <a:p>
            <a:pPr lvl="1" eaLnBrk="1" hangingPunct="1">
              <a:spcBef>
                <a:spcPct val="50000"/>
              </a:spcBef>
            </a:pPr>
            <a:r>
              <a:rPr lang="zh-CN" altLang="en-US"/>
              <a:t>内存中数据库缓冲区的信息全部丢失</a:t>
            </a:r>
            <a:endParaRPr lang="zh-CN" altLang="en-US"/>
          </a:p>
          <a:p>
            <a:pPr lvl="1" eaLnBrk="1" hangingPunct="1">
              <a:spcBef>
                <a:spcPct val="50000"/>
              </a:spcBef>
            </a:pPr>
            <a:r>
              <a:rPr lang="zh-CN" altLang="en-US"/>
              <a:t>外部存储设备上的数据未受影响</a:t>
            </a:r>
            <a:endParaRPr lang="zh-CN" altLang="en-US"/>
          </a:p>
          <a:p>
            <a:pPr lvl="1" eaLnBrk="1" hangingPunct="1"/>
            <a:endParaRPr lang="en-US" altLang="zh-CN"/>
          </a:p>
        </p:txBody>
      </p:sp>
      <p:sp>
        <p:nvSpPr>
          <p:cNvPr id="4" name="日期占位符 3"/>
          <p:cNvSpPr>
            <a:spLocks noGrp="1"/>
          </p:cNvSpPr>
          <p:nvPr>
            <p:ph type="dt" sz="quarter" idx="10"/>
          </p:nvPr>
        </p:nvSpPr>
        <p:spPr/>
        <p:txBody>
          <a:bodyPr/>
          <a:lstStyle/>
          <a:p>
            <a:pPr>
              <a:defRPr/>
            </a:pPr>
            <a:fld id="{6DE5BBCA-5E70-40FD-BEFA-01E316187ABC}" type="datetime1">
              <a:rPr lang="zh-CN" altLang="en-US"/>
            </a:fld>
            <a:endParaRPr lang="en-US" altLang="zh-CN"/>
          </a:p>
        </p:txBody>
      </p:sp>
      <p:sp>
        <p:nvSpPr>
          <p:cNvPr id="276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p:cNvSpPr>
          <p:nvPr>
            <p:ph type="title"/>
          </p:nvPr>
        </p:nvSpPr>
        <p:spPr/>
        <p:txBody>
          <a:bodyPr/>
          <a:lstStyle/>
          <a:p>
            <a:pPr eaLnBrk="1" hangingPunct="1"/>
            <a:r>
              <a:rPr lang="zh-CN" altLang="en-US" sz="4800"/>
              <a:t>系统故障的常见原因</a:t>
            </a:r>
            <a:endParaRPr lang="zh-CN" altLang="en-US" sz="4800"/>
          </a:p>
        </p:txBody>
      </p:sp>
      <p:sp>
        <p:nvSpPr>
          <p:cNvPr id="28675" name="Rectangle 3"/>
          <p:cNvSpPr>
            <a:spLocks noGrp="1" noRot="1"/>
          </p:cNvSpPr>
          <p:nvPr>
            <p:ph idx="1"/>
          </p:nvPr>
        </p:nvSpPr>
        <p:spPr/>
        <p:txBody>
          <a:bodyPr/>
          <a:lstStyle/>
          <a:p>
            <a:pPr eaLnBrk="1" hangingPunct="1"/>
            <a:r>
              <a:rPr lang="zh-CN" altLang="en-US"/>
              <a:t>操作系统或</a:t>
            </a:r>
            <a:r>
              <a:rPr lang="en-US" altLang="zh-CN"/>
              <a:t>DBMS</a:t>
            </a:r>
            <a:r>
              <a:rPr lang="zh-CN" altLang="en-US"/>
              <a:t>代码错误</a:t>
            </a:r>
            <a:endParaRPr lang="zh-CN" altLang="en-US"/>
          </a:p>
          <a:p>
            <a:pPr eaLnBrk="1" hangingPunct="1">
              <a:lnSpc>
                <a:spcPct val="120000"/>
              </a:lnSpc>
            </a:pPr>
            <a:r>
              <a:rPr lang="zh-CN" altLang="en-US"/>
              <a:t>操作员操作失误</a:t>
            </a:r>
            <a:endParaRPr lang="zh-CN" altLang="en-US"/>
          </a:p>
          <a:p>
            <a:pPr eaLnBrk="1" hangingPunct="1">
              <a:lnSpc>
                <a:spcPct val="120000"/>
              </a:lnSpc>
            </a:pPr>
            <a:r>
              <a:rPr lang="zh-CN" altLang="en-US"/>
              <a:t>特定类型的硬件错误（如</a:t>
            </a:r>
            <a:r>
              <a:rPr lang="en-US" altLang="zh-CN"/>
              <a:t>CPU</a:t>
            </a:r>
            <a:r>
              <a:rPr lang="zh-CN" altLang="en-US"/>
              <a:t>故障）</a:t>
            </a:r>
            <a:endParaRPr lang="zh-CN" altLang="en-US"/>
          </a:p>
          <a:p>
            <a:pPr eaLnBrk="1" hangingPunct="1">
              <a:lnSpc>
                <a:spcPct val="120000"/>
              </a:lnSpc>
            </a:pPr>
            <a:r>
              <a:rPr lang="zh-CN" altLang="en-US"/>
              <a:t>突然停电</a:t>
            </a:r>
            <a:endParaRPr lang="zh-CN" altLang="en-US"/>
          </a:p>
        </p:txBody>
      </p:sp>
      <p:sp>
        <p:nvSpPr>
          <p:cNvPr id="4" name="日期占位符 3"/>
          <p:cNvSpPr>
            <a:spLocks noGrp="1"/>
          </p:cNvSpPr>
          <p:nvPr>
            <p:ph type="dt" sz="quarter" idx="10"/>
          </p:nvPr>
        </p:nvSpPr>
        <p:spPr/>
        <p:txBody>
          <a:bodyPr/>
          <a:lstStyle/>
          <a:p>
            <a:pPr>
              <a:defRPr/>
            </a:pPr>
            <a:fld id="{AD574C66-33CE-4655-AF82-049A312F1B75}" type="datetime1">
              <a:rPr lang="zh-CN" altLang="en-US"/>
            </a:fld>
            <a:endParaRPr lang="en-US" altLang="zh-CN"/>
          </a:p>
        </p:txBody>
      </p:sp>
      <p:sp>
        <p:nvSpPr>
          <p:cNvPr id="286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en-US" altLang="zh-CN"/>
              <a:t>10.3  </a:t>
            </a:r>
            <a:r>
              <a:rPr lang="zh-CN" altLang="en-US"/>
              <a:t>故障的种类</a:t>
            </a:r>
            <a:endParaRPr lang="zh-CN" altLang="en-US"/>
          </a:p>
        </p:txBody>
      </p:sp>
      <p:sp>
        <p:nvSpPr>
          <p:cNvPr id="29699" name="Rectangle 3"/>
          <p:cNvSpPr>
            <a:spLocks noGrp="1" noRot="1"/>
          </p:cNvSpPr>
          <p:nvPr>
            <p:ph idx="1"/>
          </p:nvPr>
        </p:nvSpPr>
        <p:spPr/>
        <p:txBody>
          <a:bodyPr/>
          <a:lstStyle/>
          <a:p>
            <a:pPr eaLnBrk="1" hangingPunct="1">
              <a:lnSpc>
                <a:spcPct val="150000"/>
              </a:lnSpc>
            </a:pPr>
            <a:r>
              <a:rPr lang="zh-CN" altLang="en-US" sz="3600"/>
              <a:t>事务故障</a:t>
            </a:r>
            <a:endParaRPr lang="zh-CN" altLang="en-US" sz="3600"/>
          </a:p>
          <a:p>
            <a:pPr eaLnBrk="1" hangingPunct="1">
              <a:lnSpc>
                <a:spcPct val="150000"/>
              </a:lnSpc>
            </a:pPr>
            <a:r>
              <a:rPr lang="zh-CN" altLang="en-US" sz="3600"/>
              <a:t>系统故障</a:t>
            </a:r>
            <a:endParaRPr lang="zh-CN" altLang="en-US" sz="3600"/>
          </a:p>
          <a:p>
            <a:pPr eaLnBrk="1" hangingPunct="1">
              <a:lnSpc>
                <a:spcPct val="150000"/>
              </a:lnSpc>
            </a:pPr>
            <a:r>
              <a:rPr lang="zh-CN" altLang="en-US" sz="3600">
                <a:solidFill>
                  <a:schemeClr val="tx2"/>
                </a:solidFill>
              </a:rPr>
              <a:t>介质故障</a:t>
            </a:r>
            <a:endParaRPr lang="zh-CN" altLang="en-US" sz="3600">
              <a:solidFill>
                <a:schemeClr val="tx2"/>
              </a:solidFill>
            </a:endParaRPr>
          </a:p>
        </p:txBody>
      </p:sp>
      <p:sp>
        <p:nvSpPr>
          <p:cNvPr id="4" name="日期占位符 3"/>
          <p:cNvSpPr>
            <a:spLocks noGrp="1"/>
          </p:cNvSpPr>
          <p:nvPr>
            <p:ph type="dt" sz="quarter" idx="10"/>
          </p:nvPr>
        </p:nvSpPr>
        <p:spPr/>
        <p:txBody>
          <a:bodyPr/>
          <a:lstStyle/>
          <a:p>
            <a:pPr>
              <a:defRPr/>
            </a:pPr>
            <a:fld id="{BD9818F2-F66F-41B5-969F-3BEA74767A0E}" type="datetime1">
              <a:rPr lang="zh-CN" altLang="en-US"/>
            </a:fld>
            <a:endParaRPr lang="en-US" altLang="zh-CN"/>
          </a:p>
        </p:txBody>
      </p:sp>
      <p:sp>
        <p:nvSpPr>
          <p:cNvPr id="297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p:txBody>
          <a:bodyPr/>
          <a:lstStyle/>
          <a:p>
            <a:pPr eaLnBrk="1" hangingPunct="1"/>
            <a:r>
              <a:rPr lang="zh-CN" altLang="en-US"/>
              <a:t>三、介质故障</a:t>
            </a:r>
            <a:endParaRPr lang="zh-CN" altLang="en-US"/>
          </a:p>
        </p:txBody>
      </p:sp>
      <p:sp>
        <p:nvSpPr>
          <p:cNvPr id="30723" name="Rectangle 3"/>
          <p:cNvSpPr>
            <a:spLocks noGrp="1" noRot="1"/>
          </p:cNvSpPr>
          <p:nvPr>
            <p:ph idx="1"/>
          </p:nvPr>
        </p:nvSpPr>
        <p:spPr/>
        <p:txBody>
          <a:bodyPr/>
          <a:lstStyle/>
          <a:p>
            <a:pPr eaLnBrk="1" hangingPunct="1">
              <a:lnSpc>
                <a:spcPct val="110000"/>
              </a:lnSpc>
              <a:spcBef>
                <a:spcPct val="60000"/>
              </a:spcBef>
            </a:pPr>
            <a:r>
              <a:rPr lang="zh-CN" altLang="en-US"/>
              <a:t>硬件故障使存储在外存中的数据部分丢失或全部丢失</a:t>
            </a:r>
            <a:endParaRPr lang="zh-CN" altLang="en-US"/>
          </a:p>
          <a:p>
            <a:pPr eaLnBrk="1" hangingPunct="1">
              <a:lnSpc>
                <a:spcPct val="110000"/>
              </a:lnSpc>
              <a:spcBef>
                <a:spcPct val="60000"/>
              </a:spcBef>
            </a:pPr>
            <a:r>
              <a:rPr lang="zh-CN" altLang="en-US"/>
              <a:t>介质故障比前两类故障的可能性小得多，但破坏性大得多</a:t>
            </a:r>
            <a:endParaRPr lang="zh-CN" altLang="en-US"/>
          </a:p>
        </p:txBody>
      </p:sp>
      <p:sp>
        <p:nvSpPr>
          <p:cNvPr id="4" name="日期占位符 3"/>
          <p:cNvSpPr>
            <a:spLocks noGrp="1"/>
          </p:cNvSpPr>
          <p:nvPr>
            <p:ph type="dt" sz="quarter" idx="10"/>
          </p:nvPr>
        </p:nvSpPr>
        <p:spPr/>
        <p:txBody>
          <a:bodyPr/>
          <a:lstStyle/>
          <a:p>
            <a:pPr>
              <a:defRPr/>
            </a:pPr>
            <a:fld id="{E850604B-2C33-4CF7-83DE-0C391A73F2DE}" type="datetime1">
              <a:rPr lang="zh-CN" altLang="en-US"/>
            </a:fld>
            <a:endParaRPr lang="en-US" altLang="zh-CN"/>
          </a:p>
        </p:txBody>
      </p:sp>
      <p:sp>
        <p:nvSpPr>
          <p:cNvPr id="307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p:cNvSpPr>
          <p:nvPr>
            <p:ph type="title"/>
          </p:nvPr>
        </p:nvSpPr>
        <p:spPr/>
        <p:txBody>
          <a:bodyPr/>
          <a:lstStyle/>
          <a:p>
            <a:pPr eaLnBrk="1" hangingPunct="1"/>
            <a:r>
              <a:rPr lang="zh-CN" altLang="en-US"/>
              <a:t>介质故障的常见原因</a:t>
            </a:r>
            <a:endParaRPr lang="zh-CN" altLang="en-US"/>
          </a:p>
        </p:txBody>
      </p:sp>
      <p:sp>
        <p:nvSpPr>
          <p:cNvPr id="31747" name="Rectangle 3"/>
          <p:cNvSpPr>
            <a:spLocks noGrp="1" noRot="1"/>
          </p:cNvSpPr>
          <p:nvPr>
            <p:ph idx="1"/>
          </p:nvPr>
        </p:nvSpPr>
        <p:spPr/>
        <p:txBody>
          <a:bodyPr/>
          <a:lstStyle/>
          <a:p>
            <a:pPr eaLnBrk="1" hangingPunct="1">
              <a:lnSpc>
                <a:spcPct val="110000"/>
              </a:lnSpc>
              <a:spcBef>
                <a:spcPct val="50000"/>
              </a:spcBef>
            </a:pPr>
            <a:r>
              <a:rPr lang="zh-CN" altLang="en-US"/>
              <a:t>硬件故障</a:t>
            </a:r>
            <a:endParaRPr lang="zh-CN" altLang="en-US"/>
          </a:p>
          <a:p>
            <a:pPr lvl="1" eaLnBrk="1" hangingPunct="1">
              <a:lnSpc>
                <a:spcPct val="110000"/>
              </a:lnSpc>
              <a:spcBef>
                <a:spcPct val="50000"/>
              </a:spcBef>
            </a:pPr>
            <a:r>
              <a:rPr lang="zh-CN" altLang="en-US" sz="3200"/>
              <a:t>磁盘损坏</a:t>
            </a:r>
            <a:endParaRPr lang="zh-CN" altLang="en-US" sz="3200"/>
          </a:p>
          <a:p>
            <a:pPr lvl="1" eaLnBrk="1" hangingPunct="1">
              <a:lnSpc>
                <a:spcPct val="110000"/>
              </a:lnSpc>
              <a:spcBef>
                <a:spcPct val="50000"/>
              </a:spcBef>
            </a:pPr>
            <a:r>
              <a:rPr lang="zh-CN" altLang="en-US" sz="3200"/>
              <a:t>磁头碰撞</a:t>
            </a:r>
            <a:endParaRPr lang="zh-CN" altLang="en-US" sz="3200"/>
          </a:p>
          <a:p>
            <a:pPr lvl="1" eaLnBrk="1" hangingPunct="1">
              <a:lnSpc>
                <a:spcPct val="110000"/>
              </a:lnSpc>
              <a:spcBef>
                <a:spcPct val="50000"/>
              </a:spcBef>
            </a:pPr>
            <a:r>
              <a:rPr lang="zh-CN" altLang="en-US"/>
              <a:t>操作系统的某种潜在错误</a:t>
            </a:r>
            <a:endParaRPr lang="zh-CN" altLang="en-US"/>
          </a:p>
          <a:p>
            <a:pPr lvl="1" eaLnBrk="1" hangingPunct="1">
              <a:lnSpc>
                <a:spcPct val="110000"/>
              </a:lnSpc>
              <a:spcBef>
                <a:spcPct val="50000"/>
              </a:spcBef>
            </a:pPr>
            <a:r>
              <a:rPr lang="zh-CN" altLang="en-US"/>
              <a:t>瞬时强磁场干扰</a:t>
            </a:r>
            <a:endParaRPr lang="zh-CN" altLang="en-US"/>
          </a:p>
        </p:txBody>
      </p:sp>
      <p:sp>
        <p:nvSpPr>
          <p:cNvPr id="4" name="日期占位符 3"/>
          <p:cNvSpPr>
            <a:spLocks noGrp="1"/>
          </p:cNvSpPr>
          <p:nvPr>
            <p:ph type="dt" sz="quarter" idx="10"/>
          </p:nvPr>
        </p:nvSpPr>
        <p:spPr/>
        <p:txBody>
          <a:bodyPr/>
          <a:lstStyle/>
          <a:p>
            <a:pPr>
              <a:defRPr/>
            </a:pPr>
            <a:fld id="{3BE3D1C3-5B17-40FC-8902-0878CEC4F6B6}" type="datetime1">
              <a:rPr lang="zh-CN" altLang="en-US"/>
            </a:fld>
            <a:endParaRPr lang="en-US" altLang="zh-CN"/>
          </a:p>
        </p:txBody>
      </p:sp>
      <p:sp>
        <p:nvSpPr>
          <p:cNvPr id="317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p:cNvSpPr>
          <p:nvPr>
            <p:ph type="title"/>
          </p:nvPr>
        </p:nvSpPr>
        <p:spPr/>
        <p:txBody>
          <a:bodyPr/>
          <a:lstStyle/>
          <a:p>
            <a:pPr eaLnBrk="1" hangingPunct="1"/>
            <a:r>
              <a:rPr lang="en-US" altLang="zh-CN">
                <a:latin typeface="宋体" panose="02010600030101010101" pitchFamily="2" charset="-122"/>
              </a:rPr>
              <a:t>1.5  </a:t>
            </a:r>
            <a:r>
              <a:rPr lang="zh-CN" altLang="en-US">
                <a:latin typeface="宋体" panose="02010600030101010101" pitchFamily="2" charset="-122"/>
              </a:rPr>
              <a:t>数据库技术的研究领域</a:t>
            </a:r>
            <a:endParaRPr lang="zh-CN" altLang="en-US">
              <a:latin typeface="宋体" panose="02010600030101010101" pitchFamily="2" charset="-122"/>
            </a:endParaRPr>
          </a:p>
        </p:txBody>
      </p:sp>
      <p:sp>
        <p:nvSpPr>
          <p:cNvPr id="136195" name="Rectangle 3"/>
          <p:cNvSpPr>
            <a:spLocks noGrp="1" noRot="1"/>
          </p:cNvSpPr>
          <p:nvPr>
            <p:ph idx="1"/>
          </p:nvPr>
        </p:nvSpPr>
        <p:spPr>
          <a:xfrm>
            <a:off x="500063" y="2286000"/>
            <a:ext cx="8229600" cy="4389438"/>
          </a:xfrm>
        </p:spPr>
        <p:txBody>
          <a:bodyPr/>
          <a:lstStyle/>
          <a:p>
            <a:pPr algn="just" eaLnBrk="1" hangingPunct="1">
              <a:lnSpc>
                <a:spcPct val="150000"/>
              </a:lnSpc>
            </a:pPr>
            <a:r>
              <a:rPr lang="zh-CN" altLang="en-US"/>
              <a:t>数据库管理系统软件的研制</a:t>
            </a:r>
            <a:endParaRPr lang="zh-CN" altLang="en-US"/>
          </a:p>
          <a:p>
            <a:pPr algn="just" eaLnBrk="1" hangingPunct="1">
              <a:lnSpc>
                <a:spcPct val="150000"/>
              </a:lnSpc>
            </a:pPr>
            <a:r>
              <a:rPr lang="zh-CN" altLang="en-US"/>
              <a:t>数据库设计</a:t>
            </a:r>
            <a:endParaRPr lang="zh-CN" altLang="en-US"/>
          </a:p>
          <a:p>
            <a:pPr algn="just" eaLnBrk="1" hangingPunct="1">
              <a:lnSpc>
                <a:spcPct val="150000"/>
              </a:lnSpc>
            </a:pPr>
            <a:r>
              <a:rPr lang="zh-CN" altLang="en-US"/>
              <a:t>数据库理论</a:t>
            </a:r>
            <a:endParaRPr lang="zh-CN" altLang="en-US"/>
          </a:p>
          <a:p>
            <a:pPr eaLnBrk="1" hangingPunct="1"/>
            <a:endParaRPr lang="en-US" altLang="zh-CN">
              <a:latin typeface="宋体" panose="02010600030101010101" pitchFamily="2" charset="-122"/>
            </a:endParaRPr>
          </a:p>
        </p:txBody>
      </p:sp>
      <p:sp>
        <p:nvSpPr>
          <p:cNvPr id="136196"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2073CB07-8D54-4E2E-9362-DFCCEF2C29D9}"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p:cNvSpPr>
          <p:nvPr>
            <p:ph type="title"/>
          </p:nvPr>
        </p:nvSpPr>
        <p:spPr/>
        <p:txBody>
          <a:bodyPr/>
          <a:lstStyle/>
          <a:p>
            <a:pPr eaLnBrk="1" hangingPunct="1"/>
            <a:r>
              <a:rPr lang="zh-CN" altLang="en-US" sz="4800"/>
              <a:t>介质故障的恢复</a:t>
            </a:r>
            <a:endParaRPr lang="zh-CN" altLang="en-US" sz="4800"/>
          </a:p>
        </p:txBody>
      </p:sp>
      <p:sp>
        <p:nvSpPr>
          <p:cNvPr id="32771" name="Rectangle 3"/>
          <p:cNvSpPr>
            <a:spLocks noGrp="1" noRot="1"/>
          </p:cNvSpPr>
          <p:nvPr>
            <p:ph idx="1"/>
          </p:nvPr>
        </p:nvSpPr>
        <p:spPr/>
        <p:txBody>
          <a:bodyPr/>
          <a:lstStyle/>
          <a:p>
            <a:pPr eaLnBrk="1" hangingPunct="1">
              <a:lnSpc>
                <a:spcPct val="110000"/>
              </a:lnSpc>
              <a:spcBef>
                <a:spcPct val="60000"/>
              </a:spcBef>
            </a:pPr>
            <a:r>
              <a:rPr lang="zh-CN" altLang="en-US">
                <a:solidFill>
                  <a:schemeClr val="tx2"/>
                </a:solidFill>
              </a:rPr>
              <a:t>装入</a:t>
            </a:r>
            <a:r>
              <a:rPr lang="zh-CN" altLang="en-US"/>
              <a:t>数据库发生介质故障前某个时刻的数据</a:t>
            </a:r>
            <a:r>
              <a:rPr lang="zh-CN" altLang="en-US">
                <a:solidFill>
                  <a:schemeClr val="tx2"/>
                </a:solidFill>
              </a:rPr>
              <a:t>副本</a:t>
            </a:r>
            <a:endParaRPr lang="zh-CN" altLang="en-US">
              <a:solidFill>
                <a:schemeClr val="tx2"/>
              </a:solidFill>
            </a:endParaRPr>
          </a:p>
          <a:p>
            <a:pPr eaLnBrk="1" hangingPunct="1">
              <a:lnSpc>
                <a:spcPct val="110000"/>
              </a:lnSpc>
              <a:spcBef>
                <a:spcPct val="60000"/>
              </a:spcBef>
            </a:pPr>
            <a:r>
              <a:rPr lang="zh-CN" altLang="en-US"/>
              <a:t>重做自此时始的所有</a:t>
            </a:r>
            <a:r>
              <a:rPr lang="zh-CN" altLang="en-US">
                <a:solidFill>
                  <a:schemeClr val="tx2"/>
                </a:solidFill>
              </a:rPr>
              <a:t>成功事务</a:t>
            </a:r>
            <a:r>
              <a:rPr lang="zh-CN" altLang="en-US"/>
              <a:t>，将这些事务已提交的结果重新记入数据库</a:t>
            </a:r>
            <a:endParaRPr lang="zh-CN" altLang="en-US"/>
          </a:p>
        </p:txBody>
      </p:sp>
      <p:sp>
        <p:nvSpPr>
          <p:cNvPr id="6" name="日期占位符 3"/>
          <p:cNvSpPr>
            <a:spLocks noGrp="1"/>
          </p:cNvSpPr>
          <p:nvPr>
            <p:ph type="dt" sz="quarter" idx="10"/>
          </p:nvPr>
        </p:nvSpPr>
        <p:spPr/>
        <p:txBody>
          <a:bodyPr/>
          <a:lstStyle/>
          <a:p>
            <a:pPr>
              <a:defRPr/>
            </a:pPr>
            <a:fld id="{035C33A1-B958-4845-9379-AA3159DED114}" type="datetime1">
              <a:rPr lang="zh-CN" altLang="en-US"/>
            </a:fld>
            <a:endParaRPr lang="en-US" altLang="zh-CN"/>
          </a:p>
        </p:txBody>
      </p:sp>
      <p:sp>
        <p:nvSpPr>
          <p:cNvPr id="327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
        <p:nvSpPr>
          <p:cNvPr id="32774" name="Line 4"/>
          <p:cNvSpPr>
            <a:spLocks noChangeShapeType="1"/>
          </p:cNvSpPr>
          <p:nvPr/>
        </p:nvSpPr>
        <p:spPr bwMode="auto">
          <a:xfrm>
            <a:off x="1676400" y="5257800"/>
            <a:ext cx="6400800" cy="76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tailEnd type="triangle" w="med" len="med"/>
              </a14:hiddenLine>
            </a:ext>
          </a:extLst>
        </p:spPr>
        <p:txBody>
          <a:bodyPr wrap="none" lIns="90000" tIns="46800" rIns="90000" bIns="46800" anchor="ctr"/>
          <a:lstStyle/>
          <a:p>
            <a:endParaRPr lang="zh-CN" altLang="en-US"/>
          </a:p>
        </p:txBody>
      </p:sp>
      <p:sp>
        <p:nvSpPr>
          <p:cNvPr id="32775" name="Line 5"/>
          <p:cNvSpPr>
            <a:spLocks noChangeShapeType="1"/>
          </p:cNvSpPr>
          <p:nvPr/>
        </p:nvSpPr>
        <p:spPr bwMode="auto">
          <a:xfrm>
            <a:off x="1524000" y="5029200"/>
            <a:ext cx="3276600" cy="76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tailEnd type="triangle" w="med" len="med"/>
              </a14:hiddenLine>
            </a:ext>
          </a:extLst>
        </p:spPr>
        <p:txBody>
          <a:bodyPr wrap="none" lIns="90000" tIns="46800" rIns="90000" bIns="46800" anchor="ctr"/>
          <a:lstStyle/>
          <a:p>
            <a:endParaRPr lang="zh-CN" altLang="en-US"/>
          </a:p>
        </p:txBody>
      </p:sp>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p:cNvSpPr>
          <p:nvPr>
            <p:ph type="title"/>
          </p:nvPr>
        </p:nvSpPr>
        <p:spPr/>
        <p:txBody>
          <a:bodyPr/>
          <a:lstStyle/>
          <a:p>
            <a:pPr eaLnBrk="1" hangingPunct="1"/>
            <a:r>
              <a:rPr lang="zh-CN" altLang="en-US"/>
              <a:t>恢复操作的基本原理</a:t>
            </a:r>
            <a:endParaRPr lang="zh-CN" altLang="en-US"/>
          </a:p>
        </p:txBody>
      </p:sp>
      <p:sp>
        <p:nvSpPr>
          <p:cNvPr id="33795" name="Rectangle 3"/>
          <p:cNvSpPr>
            <a:spLocks noGrp="1" noRot="1"/>
          </p:cNvSpPr>
          <p:nvPr>
            <p:ph idx="1"/>
          </p:nvPr>
        </p:nvSpPr>
        <p:spPr/>
        <p:txBody>
          <a:bodyPr/>
          <a:lstStyle/>
          <a:p>
            <a:pPr eaLnBrk="1" hangingPunct="1"/>
            <a:r>
              <a:rPr lang="zh-CN" altLang="en-US"/>
              <a:t>恢复操作的基本原理：</a:t>
            </a:r>
            <a:r>
              <a:rPr lang="zh-CN" altLang="en-US">
                <a:solidFill>
                  <a:schemeClr val="tx2"/>
                </a:solidFill>
              </a:rPr>
              <a:t>冗余</a:t>
            </a:r>
            <a:endParaRPr lang="zh-CN" altLang="en-US">
              <a:solidFill>
                <a:schemeClr val="tx2"/>
              </a:solidFill>
            </a:endParaRPr>
          </a:p>
          <a:p>
            <a:pPr lvl="1" eaLnBrk="1" hangingPunct="1"/>
            <a:r>
              <a:rPr lang="zh-CN" altLang="en-US">
                <a:solidFill>
                  <a:schemeClr val="tx2"/>
                </a:solidFill>
              </a:rPr>
              <a:t>利用</a:t>
            </a:r>
            <a:r>
              <a:rPr lang="zh-CN" altLang="en-US"/>
              <a:t>存储在系统其它地方的</a:t>
            </a:r>
            <a:r>
              <a:rPr lang="zh-CN" altLang="en-US">
                <a:solidFill>
                  <a:schemeClr val="tx2"/>
                </a:solidFill>
              </a:rPr>
              <a:t>冗余数据</a:t>
            </a:r>
            <a:r>
              <a:rPr lang="zh-CN" altLang="en-US"/>
              <a:t>来</a:t>
            </a:r>
            <a:r>
              <a:rPr lang="zh-CN" altLang="en-US">
                <a:solidFill>
                  <a:schemeClr val="tx2"/>
                </a:solidFill>
              </a:rPr>
              <a:t>重建</a:t>
            </a:r>
            <a:r>
              <a:rPr lang="zh-CN" altLang="en-US"/>
              <a:t>数据库中已被破坏或不正确的那部分数据</a:t>
            </a:r>
            <a:endParaRPr lang="zh-CN" altLang="en-US"/>
          </a:p>
          <a:p>
            <a:pPr eaLnBrk="1" hangingPunct="1"/>
            <a:r>
              <a:rPr lang="zh-CN" altLang="en-US"/>
              <a:t>恢复的实现技术：复杂</a:t>
            </a:r>
            <a:endParaRPr lang="zh-CN" altLang="en-US"/>
          </a:p>
          <a:p>
            <a:pPr lvl="1" eaLnBrk="1" hangingPunct="1"/>
            <a:r>
              <a:rPr lang="zh-CN" altLang="en-US"/>
              <a:t>一个大型数据库产品，恢复子系统的代码要占全部代码的</a:t>
            </a:r>
            <a:r>
              <a:rPr lang="en-US" altLang="zh-CN"/>
              <a:t>10%</a:t>
            </a:r>
            <a:r>
              <a:rPr lang="zh-CN" altLang="en-US"/>
              <a:t>以上</a:t>
            </a:r>
            <a:endParaRPr lang="zh-CN" altLang="en-US"/>
          </a:p>
        </p:txBody>
      </p:sp>
      <p:sp>
        <p:nvSpPr>
          <p:cNvPr id="4" name="日期占位符 3"/>
          <p:cNvSpPr>
            <a:spLocks noGrp="1"/>
          </p:cNvSpPr>
          <p:nvPr>
            <p:ph type="dt" sz="quarter" idx="10"/>
          </p:nvPr>
        </p:nvSpPr>
        <p:spPr/>
        <p:txBody>
          <a:bodyPr/>
          <a:lstStyle/>
          <a:p>
            <a:pPr>
              <a:defRPr/>
            </a:pPr>
            <a:fld id="{A990D6BB-C9F4-4F78-AC7C-2528C7260636}" type="datetime1">
              <a:rPr lang="zh-CN" altLang="en-US"/>
            </a:fld>
            <a:endParaRPr lang="en-US" altLang="zh-CN"/>
          </a:p>
        </p:txBody>
      </p:sp>
      <p:sp>
        <p:nvSpPr>
          <p:cNvPr id="337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p:cNvSpPr>
          <p:nvPr>
            <p:ph type="title"/>
          </p:nvPr>
        </p:nvSpPr>
        <p:spPr/>
        <p:txBody>
          <a:bodyPr/>
          <a:lstStyle/>
          <a:p>
            <a:pPr eaLnBrk="1" hangingPunct="1"/>
            <a:r>
              <a:rPr lang="zh-CN" altLang="en-US"/>
              <a:t>第十章  数据库恢复技术</a:t>
            </a:r>
            <a:endParaRPr lang="zh-CN" altLang="en-US"/>
          </a:p>
        </p:txBody>
      </p:sp>
      <p:sp>
        <p:nvSpPr>
          <p:cNvPr id="34819"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10.1  </a:t>
            </a:r>
            <a:r>
              <a:rPr lang="zh-CN" altLang="en-US" sz="2800"/>
              <a:t>事务的基本概念</a:t>
            </a:r>
            <a:endParaRPr lang="zh-CN" altLang="en-US" sz="2800"/>
          </a:p>
          <a:p>
            <a:pPr eaLnBrk="1" hangingPunct="1">
              <a:lnSpc>
                <a:spcPct val="90000"/>
              </a:lnSpc>
              <a:buFont typeface="Wingdings" panose="05000000000000000000" pitchFamily="2" charset="2"/>
              <a:buNone/>
            </a:pPr>
            <a:r>
              <a:rPr lang="en-US" altLang="zh-CN" sz="2800"/>
              <a:t>10.2  </a:t>
            </a:r>
            <a:r>
              <a:rPr lang="zh-CN" altLang="en-US" sz="2800"/>
              <a:t>数据库恢复概述</a:t>
            </a:r>
            <a:endParaRPr lang="zh-CN" altLang="en-US" sz="2800"/>
          </a:p>
          <a:p>
            <a:pPr eaLnBrk="1" hangingPunct="1">
              <a:lnSpc>
                <a:spcPct val="90000"/>
              </a:lnSpc>
              <a:buFont typeface="Wingdings" panose="05000000000000000000" pitchFamily="2" charset="2"/>
              <a:buNone/>
            </a:pPr>
            <a:r>
              <a:rPr lang="en-US" altLang="zh-CN" sz="2800"/>
              <a:t>10.3  </a:t>
            </a:r>
            <a:r>
              <a:rPr lang="zh-CN" altLang="en-US" sz="2800"/>
              <a:t>故障的种类</a:t>
            </a:r>
            <a:endParaRPr lang="zh-CN" altLang="en-US" sz="2800"/>
          </a:p>
          <a:p>
            <a:pPr eaLnBrk="1" hangingPunct="1">
              <a:lnSpc>
                <a:spcPct val="90000"/>
              </a:lnSpc>
              <a:buFont typeface="Wingdings" panose="05000000000000000000" pitchFamily="2" charset="2"/>
              <a:buNone/>
            </a:pPr>
            <a:r>
              <a:rPr lang="en-US" altLang="zh-CN" sz="2800">
                <a:solidFill>
                  <a:schemeClr val="tx2"/>
                </a:solidFill>
              </a:rPr>
              <a:t>10.4  </a:t>
            </a:r>
            <a:r>
              <a:rPr lang="zh-CN" altLang="en-US" sz="2800">
                <a:solidFill>
                  <a:schemeClr val="tx2"/>
                </a:solidFill>
              </a:rPr>
              <a:t>恢复的实现技术</a:t>
            </a:r>
            <a:endParaRPr lang="zh-CN" altLang="en-US" sz="2800">
              <a:solidFill>
                <a:schemeClr val="tx2"/>
              </a:solidFill>
            </a:endParaRPr>
          </a:p>
          <a:p>
            <a:pPr eaLnBrk="1" hangingPunct="1">
              <a:lnSpc>
                <a:spcPct val="90000"/>
              </a:lnSpc>
              <a:buFont typeface="Wingdings" panose="05000000000000000000" pitchFamily="2" charset="2"/>
              <a:buNone/>
            </a:pPr>
            <a:r>
              <a:rPr lang="en-US" altLang="zh-CN" sz="2800"/>
              <a:t>10.5  </a:t>
            </a:r>
            <a:r>
              <a:rPr lang="zh-CN" altLang="en-US" sz="2800"/>
              <a:t>恢复策略</a:t>
            </a:r>
            <a:endParaRPr lang="zh-CN" altLang="en-US" sz="2800"/>
          </a:p>
          <a:p>
            <a:pPr eaLnBrk="1" hangingPunct="1">
              <a:lnSpc>
                <a:spcPct val="90000"/>
              </a:lnSpc>
              <a:buFont typeface="Wingdings" panose="05000000000000000000" pitchFamily="2" charset="2"/>
              <a:buNone/>
            </a:pPr>
            <a:r>
              <a:rPr lang="en-US" altLang="zh-CN" sz="2800"/>
              <a:t>10.6  </a:t>
            </a:r>
            <a:r>
              <a:rPr lang="zh-CN" altLang="en-US" sz="2800"/>
              <a:t>具有检查点的恢复技术</a:t>
            </a:r>
            <a:endParaRPr lang="zh-CN" altLang="en-US" sz="2800"/>
          </a:p>
          <a:p>
            <a:pPr eaLnBrk="1" hangingPunct="1">
              <a:lnSpc>
                <a:spcPct val="90000"/>
              </a:lnSpc>
              <a:buFont typeface="Wingdings" panose="05000000000000000000" pitchFamily="2" charset="2"/>
              <a:buNone/>
            </a:pPr>
            <a:r>
              <a:rPr lang="en-US" altLang="zh-CN" sz="2800"/>
              <a:t>10.7  </a:t>
            </a:r>
            <a:r>
              <a:rPr lang="zh-CN" altLang="en-US" sz="2800"/>
              <a:t>数据库镜像</a:t>
            </a:r>
            <a:endParaRPr lang="zh-CN" altLang="en-US" sz="2800"/>
          </a:p>
          <a:p>
            <a:pPr eaLnBrk="1" hangingPunct="1">
              <a:lnSpc>
                <a:spcPct val="90000"/>
              </a:lnSpc>
              <a:buFont typeface="Wingdings" panose="05000000000000000000" pitchFamily="2" charset="2"/>
              <a:buNone/>
            </a:pPr>
            <a:r>
              <a:rPr lang="en-US" altLang="zh-CN" sz="2800"/>
              <a:t>10.8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802E8C31-CE12-4847-B1F0-5492C695987D}" type="datetime1">
              <a:rPr lang="zh-CN" altLang="en-US"/>
            </a:fld>
            <a:endParaRPr lang="en-US" altLang="zh-CN"/>
          </a:p>
        </p:txBody>
      </p:sp>
      <p:sp>
        <p:nvSpPr>
          <p:cNvPr id="348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p:cNvSpPr>
          <p:nvPr>
            <p:ph type="title"/>
          </p:nvPr>
        </p:nvSpPr>
        <p:spPr/>
        <p:txBody>
          <a:bodyPr/>
          <a:lstStyle/>
          <a:p>
            <a:pPr eaLnBrk="1" hangingPunct="1"/>
            <a:r>
              <a:rPr lang="en-US" altLang="zh-CN"/>
              <a:t>10.4  </a:t>
            </a:r>
            <a:r>
              <a:rPr lang="zh-CN" altLang="en-US"/>
              <a:t>恢复的实现技术</a:t>
            </a:r>
            <a:endParaRPr lang="zh-CN" altLang="en-US"/>
          </a:p>
        </p:txBody>
      </p:sp>
      <p:sp>
        <p:nvSpPr>
          <p:cNvPr id="35843" name="Rectangle 3"/>
          <p:cNvSpPr>
            <a:spLocks noGrp="1" noRot="1"/>
          </p:cNvSpPr>
          <p:nvPr>
            <p:ph idx="1"/>
          </p:nvPr>
        </p:nvSpPr>
        <p:spPr>
          <a:xfrm>
            <a:off x="990600" y="1828800"/>
            <a:ext cx="7772400" cy="4495800"/>
          </a:xfrm>
        </p:spPr>
        <p:txBody>
          <a:bodyPr/>
          <a:lstStyle/>
          <a:p>
            <a:pPr eaLnBrk="1" hangingPunct="1">
              <a:buFont typeface="Wingdings" panose="05000000000000000000" pitchFamily="2" charset="2"/>
              <a:buNone/>
            </a:pPr>
            <a:r>
              <a:rPr lang="zh-CN" altLang="en-US"/>
              <a:t>恢复机制涉及的关键问题</a:t>
            </a:r>
            <a:endParaRPr lang="zh-CN" altLang="en-US" sz="2800"/>
          </a:p>
          <a:p>
            <a:pPr lvl="1" eaLnBrk="1" hangingPunct="1">
              <a:buFont typeface="Wingdings" panose="05000000000000000000" pitchFamily="2" charset="2"/>
              <a:buNone/>
            </a:pPr>
            <a:r>
              <a:rPr lang="en-US" altLang="zh-CN"/>
              <a:t>1. </a:t>
            </a:r>
            <a:r>
              <a:rPr lang="zh-CN" altLang="en-US"/>
              <a:t>如何建立冗余数据</a:t>
            </a:r>
            <a:endParaRPr lang="zh-CN" altLang="en-US"/>
          </a:p>
          <a:p>
            <a:pPr lvl="2" eaLnBrk="1" hangingPunct="1"/>
            <a:r>
              <a:rPr lang="zh-CN" altLang="en-US" sz="2800"/>
              <a:t>数据转储（</a:t>
            </a:r>
            <a:r>
              <a:rPr lang="en-US" altLang="zh-CN" sz="2800"/>
              <a:t>backup</a:t>
            </a:r>
            <a:r>
              <a:rPr lang="zh-CN" altLang="en-US" sz="2800"/>
              <a:t>）</a:t>
            </a:r>
            <a:endParaRPr lang="zh-CN" altLang="en-US" sz="2800"/>
          </a:p>
          <a:p>
            <a:pPr lvl="2" eaLnBrk="1" hangingPunct="1"/>
            <a:r>
              <a:rPr lang="zh-CN" altLang="en-US" sz="2800"/>
              <a:t>登录日志文件（</a:t>
            </a:r>
            <a:r>
              <a:rPr lang="en-US" altLang="zh-CN" sz="2800"/>
              <a:t>logging</a:t>
            </a:r>
            <a:r>
              <a:rPr lang="zh-CN" altLang="en-US" sz="2800"/>
              <a:t>）</a:t>
            </a:r>
            <a:endParaRPr lang="zh-CN" altLang="en-US" sz="2800"/>
          </a:p>
          <a:p>
            <a:pPr lvl="1" eaLnBrk="1" hangingPunct="1">
              <a:buFont typeface="Wingdings" panose="05000000000000000000" pitchFamily="2" charset="2"/>
              <a:buNone/>
            </a:pPr>
            <a:r>
              <a:rPr lang="en-US" altLang="zh-CN"/>
              <a:t>2. </a:t>
            </a:r>
            <a:r>
              <a:rPr lang="zh-CN" altLang="en-US"/>
              <a:t>如何利用这些冗余数据实施数据库恢复</a:t>
            </a:r>
            <a:endParaRPr lang="zh-CN" altLang="en-US"/>
          </a:p>
          <a:p>
            <a:pPr lvl="1" eaLnBrk="1" hangingPunct="1">
              <a:buFont typeface="Wingdings" panose="05000000000000000000" pitchFamily="2" charset="2"/>
              <a:buNone/>
            </a:pPr>
            <a:r>
              <a:rPr lang="zh-CN" altLang="en-US"/>
              <a:t>　　</a:t>
            </a:r>
            <a:endParaRPr lang="zh-CN" altLang="en-US"/>
          </a:p>
        </p:txBody>
      </p:sp>
      <p:sp>
        <p:nvSpPr>
          <p:cNvPr id="4" name="日期占位符 3"/>
          <p:cNvSpPr>
            <a:spLocks noGrp="1"/>
          </p:cNvSpPr>
          <p:nvPr>
            <p:ph type="dt" sz="quarter" idx="10"/>
          </p:nvPr>
        </p:nvSpPr>
        <p:spPr/>
        <p:txBody>
          <a:bodyPr/>
          <a:lstStyle/>
          <a:p>
            <a:pPr>
              <a:defRPr/>
            </a:pPr>
            <a:fld id="{5F10480F-85D5-4213-8FA2-201C28BED90E}" type="datetime1">
              <a:rPr lang="zh-CN" altLang="en-US"/>
            </a:fld>
            <a:endParaRPr lang="en-US" altLang="zh-CN"/>
          </a:p>
        </p:txBody>
      </p:sp>
      <p:sp>
        <p:nvSpPr>
          <p:cNvPr id="358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p:cNvSpPr>
          <p:nvPr>
            <p:ph type="title"/>
          </p:nvPr>
        </p:nvSpPr>
        <p:spPr/>
        <p:txBody>
          <a:bodyPr/>
          <a:lstStyle/>
          <a:p>
            <a:pPr eaLnBrk="1" hangingPunct="1"/>
            <a:r>
              <a:rPr lang="en-US" altLang="zh-CN"/>
              <a:t>10.4.1  </a:t>
            </a:r>
            <a:r>
              <a:rPr lang="zh-CN" altLang="en-US"/>
              <a:t>数据转储</a:t>
            </a:r>
            <a:endParaRPr lang="zh-CN" altLang="en-US"/>
          </a:p>
        </p:txBody>
      </p:sp>
      <p:sp>
        <p:nvSpPr>
          <p:cNvPr id="36867"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zh-CN" altLang="en-US">
                <a:solidFill>
                  <a:schemeClr val="tx2"/>
                </a:solidFill>
              </a:rPr>
              <a:t>一、什么是转储</a:t>
            </a:r>
            <a:endParaRPr lang="zh-CN" altLang="en-US">
              <a:solidFill>
                <a:schemeClr val="tx2"/>
              </a:solidFill>
            </a:endParaRPr>
          </a:p>
          <a:p>
            <a:pPr eaLnBrk="1" hangingPunct="1">
              <a:lnSpc>
                <a:spcPct val="140000"/>
              </a:lnSpc>
              <a:buFont typeface="Wingdings" panose="05000000000000000000" pitchFamily="2" charset="2"/>
              <a:buNone/>
            </a:pPr>
            <a:r>
              <a:rPr lang="zh-CN" altLang="en-US"/>
              <a:t>二、转储的用途</a:t>
            </a:r>
            <a:endParaRPr lang="zh-CN" altLang="en-US"/>
          </a:p>
          <a:p>
            <a:pPr eaLnBrk="1" hangingPunct="1">
              <a:lnSpc>
                <a:spcPct val="140000"/>
              </a:lnSpc>
              <a:buFont typeface="Wingdings" panose="05000000000000000000" pitchFamily="2" charset="2"/>
              <a:buNone/>
            </a:pPr>
            <a:r>
              <a:rPr lang="zh-CN" altLang="en-US"/>
              <a:t>三、转储方法</a:t>
            </a:r>
            <a:endParaRPr lang="zh-CN" altLang="en-US"/>
          </a:p>
        </p:txBody>
      </p:sp>
      <p:sp>
        <p:nvSpPr>
          <p:cNvPr id="4" name="日期占位符 3"/>
          <p:cNvSpPr>
            <a:spLocks noGrp="1"/>
          </p:cNvSpPr>
          <p:nvPr>
            <p:ph type="dt" sz="quarter" idx="10"/>
          </p:nvPr>
        </p:nvSpPr>
        <p:spPr/>
        <p:txBody>
          <a:bodyPr/>
          <a:lstStyle/>
          <a:p>
            <a:pPr>
              <a:defRPr/>
            </a:pPr>
            <a:fld id="{94A8215D-DCF0-40E6-A517-93ADB3A03A72}" type="datetime1">
              <a:rPr lang="zh-CN" altLang="en-US"/>
            </a:fld>
            <a:endParaRPr lang="en-US" altLang="zh-CN"/>
          </a:p>
        </p:txBody>
      </p:sp>
      <p:sp>
        <p:nvSpPr>
          <p:cNvPr id="368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p:cNvSpPr>
          <p:nvPr>
            <p:ph type="title"/>
          </p:nvPr>
        </p:nvSpPr>
        <p:spPr/>
        <p:txBody>
          <a:bodyPr/>
          <a:lstStyle/>
          <a:p>
            <a:pPr eaLnBrk="1" hangingPunct="1"/>
            <a:r>
              <a:rPr lang="zh-CN" altLang="en-US"/>
              <a:t>一、什么是转储</a:t>
            </a:r>
            <a:endParaRPr lang="zh-CN" altLang="en-US"/>
          </a:p>
        </p:txBody>
      </p:sp>
      <p:sp>
        <p:nvSpPr>
          <p:cNvPr id="37891" name="Rectangle 3"/>
          <p:cNvSpPr>
            <a:spLocks noGrp="1" noRot="1"/>
          </p:cNvSpPr>
          <p:nvPr>
            <p:ph idx="1"/>
          </p:nvPr>
        </p:nvSpPr>
        <p:spPr/>
        <p:txBody>
          <a:bodyPr/>
          <a:lstStyle/>
          <a:p>
            <a:pPr eaLnBrk="1" hangingPunct="1"/>
            <a:r>
              <a:rPr lang="zh-CN" altLang="en-US" sz="2800"/>
              <a:t>转储是指</a:t>
            </a:r>
            <a:r>
              <a:rPr lang="en-US" altLang="zh-CN" sz="2800"/>
              <a:t>DBA</a:t>
            </a:r>
            <a:r>
              <a:rPr lang="zh-CN" altLang="en-US" sz="2800"/>
              <a:t>将整个数据库复制到磁带或另一个磁盘上保存起来的过程。</a:t>
            </a:r>
            <a:endParaRPr lang="zh-CN" altLang="en-US" sz="2800"/>
          </a:p>
          <a:p>
            <a:pPr eaLnBrk="1" hangingPunct="1"/>
            <a:endParaRPr lang="zh-CN" altLang="en-US" sz="2800"/>
          </a:p>
          <a:p>
            <a:pPr eaLnBrk="1" hangingPunct="1"/>
            <a:r>
              <a:rPr lang="zh-CN" altLang="en-US" sz="2800"/>
              <a:t>这些备用的数据文本称为后备副本或后援副本。</a:t>
            </a:r>
            <a:endParaRPr lang="zh-CN" altLang="en-US" sz="2800"/>
          </a:p>
        </p:txBody>
      </p:sp>
      <p:sp>
        <p:nvSpPr>
          <p:cNvPr id="4" name="日期占位符 3"/>
          <p:cNvSpPr>
            <a:spLocks noGrp="1"/>
          </p:cNvSpPr>
          <p:nvPr>
            <p:ph type="dt" sz="quarter" idx="10"/>
          </p:nvPr>
        </p:nvSpPr>
        <p:spPr/>
        <p:txBody>
          <a:bodyPr/>
          <a:lstStyle/>
          <a:p>
            <a:pPr>
              <a:defRPr/>
            </a:pPr>
            <a:fld id="{92D7910F-E49A-4C9B-94E7-C531284C0173}" type="datetime1">
              <a:rPr lang="zh-CN" altLang="en-US"/>
            </a:fld>
            <a:endParaRPr lang="en-US" altLang="zh-CN"/>
          </a:p>
        </p:txBody>
      </p:sp>
      <p:sp>
        <p:nvSpPr>
          <p:cNvPr id="378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p:cNvSpPr>
          <p:nvPr>
            <p:ph type="title"/>
          </p:nvPr>
        </p:nvSpPr>
        <p:spPr/>
        <p:txBody>
          <a:bodyPr/>
          <a:lstStyle/>
          <a:p>
            <a:pPr eaLnBrk="1" hangingPunct="1"/>
            <a:r>
              <a:rPr lang="zh-CN" altLang="en-US"/>
              <a:t>转储</a:t>
            </a:r>
            <a:endParaRPr lang="zh-CN" altLang="en-US"/>
          </a:p>
        </p:txBody>
      </p:sp>
      <p:sp>
        <p:nvSpPr>
          <p:cNvPr id="38915" name="Rectangle 3"/>
          <p:cNvSpPr>
            <a:spLocks noGrp="1" noRot="1"/>
          </p:cNvSpPr>
          <p:nvPr>
            <p:ph idx="1"/>
          </p:nvPr>
        </p:nvSpPr>
        <p:spPr/>
        <p:txBody>
          <a:bodyPr/>
          <a:lstStyle/>
          <a:p>
            <a:pPr eaLnBrk="1" hangingPunct="1">
              <a:buFont typeface="Wingdings" panose="05000000000000000000" pitchFamily="2" charset="2"/>
              <a:buNone/>
            </a:pPr>
            <a:endParaRPr lang="zh-CN" altLang="zh-CN"/>
          </a:p>
        </p:txBody>
      </p:sp>
      <p:sp>
        <p:nvSpPr>
          <p:cNvPr id="5" name="日期占位符 3"/>
          <p:cNvSpPr>
            <a:spLocks noGrp="1"/>
          </p:cNvSpPr>
          <p:nvPr>
            <p:ph type="dt" sz="quarter" idx="10"/>
          </p:nvPr>
        </p:nvSpPr>
        <p:spPr/>
        <p:txBody>
          <a:bodyPr/>
          <a:lstStyle/>
          <a:p>
            <a:pPr>
              <a:defRPr/>
            </a:pPr>
            <a:fld id="{B9C9D2BF-0E9C-4ACE-B9A3-2E327377F800}" type="datetime1">
              <a:rPr lang="zh-CN" altLang="en-US"/>
            </a:fld>
            <a:endParaRPr lang="en-US" altLang="zh-CN"/>
          </a:p>
        </p:txBody>
      </p:sp>
      <p:sp>
        <p:nvSpPr>
          <p:cNvPr id="389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
        <p:nvSpPr>
          <p:cNvPr id="38918" name="Text Box 4"/>
          <p:cNvSpPr txBox="1">
            <a:spLocks noChangeArrowheads="1"/>
          </p:cNvSpPr>
          <p:nvPr/>
        </p:nvSpPr>
        <p:spPr bwMode="auto">
          <a:xfrm>
            <a:off x="900113" y="2205038"/>
            <a:ext cx="7467600" cy="3657600"/>
          </a:xfrm>
          <a:prstGeom prst="rect">
            <a:avLst/>
          </a:prstGeom>
          <a:solidFill>
            <a:schemeClr val="accent1"/>
          </a:solidFill>
          <a:ln w="9525">
            <a:solidFill>
              <a:srgbClr val="000000"/>
            </a:solidFill>
            <a:prstDash val="dash"/>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60000"/>
              </a:lnSpc>
            </a:pPr>
            <a:r>
              <a:rPr kumimoji="0" lang="en-US" altLang="zh-CN" sz="1000" b="1">
                <a:latin typeface="宋体" panose="02010600030101010101" pitchFamily="2" charset="-122"/>
              </a:rPr>
              <a:t>                                                     			 </a:t>
            </a:r>
            <a:r>
              <a:rPr kumimoji="0" lang="zh-CN" altLang="en-US" sz="2000" b="1">
                <a:solidFill>
                  <a:srgbClr val="FF0000"/>
                </a:solidFill>
                <a:latin typeface="宋体" panose="02010600030101010101" pitchFamily="2" charset="-122"/>
              </a:rPr>
              <a:t>故障发生点</a:t>
            </a:r>
            <a:endParaRPr kumimoji="0" lang="zh-CN" altLang="en-US" sz="2000" b="1">
              <a:solidFill>
                <a:srgbClr val="FF0000"/>
              </a:solidFill>
              <a:latin typeface="宋体" panose="02010600030101010101" pitchFamily="2" charset="-122"/>
            </a:endParaRPr>
          </a:p>
          <a:p>
            <a:pPr algn="just">
              <a:lnSpc>
                <a:spcPct val="160000"/>
              </a:lnSpc>
            </a:pPr>
            <a:r>
              <a:rPr kumimoji="0" lang="zh-CN" altLang="en-US" sz="1600" b="1">
                <a:latin typeface="宋体" panose="02010600030101010101" pitchFamily="2" charset="-122"/>
              </a:rPr>
              <a:t>                 </a:t>
            </a:r>
            <a:r>
              <a:rPr kumimoji="0" lang="zh-CN" altLang="en-US" sz="2000" b="1">
                <a:latin typeface="宋体" panose="02010600030101010101" pitchFamily="2" charset="-122"/>
              </a:rPr>
              <a:t>转储</a:t>
            </a:r>
            <a:r>
              <a:rPr kumimoji="0" lang="zh-CN" altLang="en-US" sz="1600" b="1">
                <a:latin typeface="宋体" panose="02010600030101010101" pitchFamily="2" charset="-122"/>
              </a:rPr>
              <a:t>          </a:t>
            </a:r>
            <a:r>
              <a:rPr kumimoji="0" lang="zh-CN" altLang="en-US" sz="2000" b="1">
                <a:latin typeface="宋体" panose="02010600030101010101" pitchFamily="2" charset="-122"/>
              </a:rPr>
              <a:t>运行事务</a:t>
            </a:r>
            <a:r>
              <a:rPr kumimoji="0" lang="zh-CN" altLang="en-US" sz="1800" b="1">
                <a:latin typeface="宋体" panose="02010600030101010101" pitchFamily="2" charset="-122"/>
              </a:rPr>
              <a:t>              ↓</a:t>
            </a:r>
            <a:endParaRPr kumimoji="0" lang="zh-CN" altLang="en-US" sz="1800" b="1">
              <a:latin typeface="宋体" panose="02010600030101010101" pitchFamily="2" charset="-122"/>
            </a:endParaRPr>
          </a:p>
          <a:p>
            <a:pPr algn="just">
              <a:lnSpc>
                <a:spcPct val="160000"/>
              </a:lnSpc>
            </a:pPr>
            <a:r>
              <a:rPr kumimoji="0" lang="zh-CN" altLang="en-US" sz="2000" b="1">
                <a:latin typeface="宋体" panose="02010600030101010101" pitchFamily="2" charset="-122"/>
              </a:rPr>
              <a:t>正常运行</a:t>
            </a:r>
            <a:r>
              <a:rPr kumimoji="0" lang="zh-CN" altLang="en-US" sz="1800" b="1">
                <a:latin typeface="宋体" panose="02010600030101010101" pitchFamily="2" charset="-122"/>
              </a:rPr>
              <a:t>     ─┼───────┼─────────────</a:t>
            </a:r>
            <a:endParaRPr kumimoji="0" lang="zh-CN" altLang="en-US" sz="1800" b="1">
              <a:latin typeface="宋体" panose="02010600030101010101" pitchFamily="2" charset="-122"/>
            </a:endParaRPr>
          </a:p>
          <a:p>
            <a:pPr algn="just">
              <a:lnSpc>
                <a:spcPct val="160000"/>
              </a:lnSpc>
            </a:pPr>
            <a:r>
              <a:rPr kumimoji="0" lang="zh-CN" altLang="en-US" sz="1800" b="1">
                <a:latin typeface="宋体" panose="02010600030101010101" pitchFamily="2" charset="-122"/>
              </a:rPr>
              <a:t>                </a:t>
            </a:r>
            <a:r>
              <a:rPr kumimoji="0" lang="en-US" altLang="zh-CN" sz="1800" b="1">
                <a:latin typeface="宋体" panose="02010600030101010101" pitchFamily="2" charset="-122"/>
              </a:rPr>
              <a:t>Ta        </a:t>
            </a:r>
            <a:r>
              <a:rPr kumimoji="0" lang="zh-CN" altLang="en-US" sz="1800" b="1">
                <a:latin typeface="宋体" panose="02010600030101010101" pitchFamily="2" charset="-122"/>
              </a:rPr>
              <a:t>　　　</a:t>
            </a:r>
            <a:r>
              <a:rPr kumimoji="0" lang="en-US" altLang="zh-CN" sz="1800" b="1">
                <a:latin typeface="宋体" panose="02010600030101010101" pitchFamily="2" charset="-122"/>
              </a:rPr>
              <a:t>Tb        </a:t>
            </a:r>
            <a:r>
              <a:rPr kumimoji="0" lang="en-US" altLang="zh-CN" sz="2000" b="1">
                <a:latin typeface="宋体" panose="02010600030101010101" pitchFamily="2" charset="-122"/>
              </a:rPr>
              <a:t>        Tf</a:t>
            </a:r>
            <a:endParaRPr kumimoji="0" lang="en-US" altLang="zh-CN" sz="2000" b="1">
              <a:latin typeface="宋体" panose="02010600030101010101" pitchFamily="2" charset="-122"/>
            </a:endParaRPr>
          </a:p>
          <a:p>
            <a:pPr algn="just">
              <a:lnSpc>
                <a:spcPct val="160000"/>
              </a:lnSpc>
            </a:pPr>
            <a:endParaRPr kumimoji="0" lang="en-US" altLang="zh-CN" sz="1800" b="1">
              <a:latin typeface="宋体" panose="02010600030101010101" pitchFamily="2" charset="-122"/>
            </a:endParaRPr>
          </a:p>
          <a:p>
            <a:pPr algn="just">
              <a:lnSpc>
                <a:spcPct val="160000"/>
              </a:lnSpc>
            </a:pPr>
            <a:r>
              <a:rPr kumimoji="0" lang="en-US" altLang="zh-CN" sz="1800" b="1">
                <a:latin typeface="宋体" panose="02010600030101010101" pitchFamily="2" charset="-122"/>
              </a:rPr>
              <a:t>            </a:t>
            </a:r>
            <a:r>
              <a:rPr kumimoji="0" lang="zh-CN" altLang="en-US" sz="2000" b="1">
                <a:latin typeface="宋体" panose="02010600030101010101" pitchFamily="2" charset="-122"/>
              </a:rPr>
              <a:t>重装后备副本</a:t>
            </a:r>
            <a:r>
              <a:rPr kumimoji="0" lang="zh-CN" altLang="en-US" sz="1800" b="1">
                <a:latin typeface="宋体" panose="02010600030101010101" pitchFamily="2" charset="-122"/>
              </a:rPr>
              <a:t>     </a:t>
            </a:r>
            <a:r>
              <a:rPr kumimoji="0" lang="zh-CN" altLang="en-US" sz="2000" b="1">
                <a:latin typeface="宋体" panose="02010600030101010101" pitchFamily="2" charset="-122"/>
              </a:rPr>
              <a:t>重新运行事务</a:t>
            </a:r>
            <a:endParaRPr kumimoji="0" lang="zh-CN" altLang="en-US" sz="2000" b="1">
              <a:latin typeface="宋体" panose="02010600030101010101" pitchFamily="2" charset="-122"/>
            </a:endParaRPr>
          </a:p>
          <a:p>
            <a:pPr algn="just">
              <a:lnSpc>
                <a:spcPct val="160000"/>
              </a:lnSpc>
            </a:pPr>
            <a:r>
              <a:rPr kumimoji="0" lang="zh-CN" altLang="en-US" sz="2000" b="1">
                <a:latin typeface="宋体" panose="02010600030101010101" pitchFamily="2" charset="-122"/>
              </a:rPr>
              <a:t>恢复</a:t>
            </a:r>
            <a:r>
              <a:rPr kumimoji="0" lang="zh-CN" altLang="en-US" sz="1600" b="1">
                <a:latin typeface="宋体" panose="02010600030101010101" pitchFamily="2" charset="-122"/>
              </a:rPr>
              <a:t> </a:t>
            </a:r>
            <a:r>
              <a:rPr kumimoji="0" lang="zh-CN" altLang="en-US" sz="1800" b="1">
                <a:latin typeface="宋体" panose="02010600030101010101" pitchFamily="2" charset="-122"/>
              </a:rPr>
              <a:t>         ─┼───────┴－－－－－－－－－－－</a:t>
            </a:r>
            <a:r>
              <a:rPr kumimoji="0" lang="zh-CN" altLang="en-US" sz="2000" b="1">
                <a:latin typeface="宋体" panose="02010600030101010101" pitchFamily="2" charset="-122"/>
              </a:rPr>
              <a:t>－→</a:t>
            </a:r>
            <a:endParaRPr kumimoji="0" lang="zh-CN" altLang="en-US" sz="2000" b="1">
              <a:latin typeface="宋体" panose="02010600030101010101" pitchFamily="2" charset="-122"/>
            </a:endParaRPr>
          </a:p>
          <a:p>
            <a:pPr algn="just"/>
            <a:endParaRPr kumimoji="0" lang="en-US" altLang="zh-CN" sz="1800" b="1"/>
          </a:p>
        </p:txBody>
      </p:sp>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p:cNvSpPr>
          <p:nvPr>
            <p:ph type="title"/>
          </p:nvPr>
        </p:nvSpPr>
        <p:spPr/>
        <p:txBody>
          <a:bodyPr/>
          <a:lstStyle/>
          <a:p>
            <a:pPr eaLnBrk="1" hangingPunct="1"/>
            <a:r>
              <a:rPr lang="zh-CN" altLang="en-US"/>
              <a:t>三、转储方法</a:t>
            </a:r>
            <a:endParaRPr lang="zh-CN" altLang="en-US"/>
          </a:p>
        </p:txBody>
      </p:sp>
      <p:sp>
        <p:nvSpPr>
          <p:cNvPr id="39939"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t>1</a:t>
            </a:r>
            <a:r>
              <a:rPr lang="zh-CN" altLang="en-US"/>
              <a:t>．静态转储与动态转储</a:t>
            </a:r>
            <a:endParaRPr lang="zh-CN" altLang="en-US"/>
          </a:p>
          <a:p>
            <a:pPr eaLnBrk="1" hangingPunct="1">
              <a:lnSpc>
                <a:spcPct val="140000"/>
              </a:lnSpc>
              <a:buFont typeface="Wingdings" panose="05000000000000000000" pitchFamily="2" charset="2"/>
              <a:buNone/>
            </a:pPr>
            <a:r>
              <a:rPr lang="en-US" altLang="zh-CN"/>
              <a:t>2</a:t>
            </a:r>
            <a:r>
              <a:rPr lang="zh-CN" altLang="en-US"/>
              <a:t>．海量转储与增量转储</a:t>
            </a:r>
            <a:endParaRPr lang="zh-CN" altLang="en-US"/>
          </a:p>
          <a:p>
            <a:pPr eaLnBrk="1" hangingPunct="1">
              <a:lnSpc>
                <a:spcPct val="140000"/>
              </a:lnSpc>
              <a:buFont typeface="Wingdings" panose="05000000000000000000" pitchFamily="2" charset="2"/>
              <a:buNone/>
            </a:pPr>
            <a:r>
              <a:rPr lang="en-US" altLang="zh-CN"/>
              <a:t>3</a:t>
            </a:r>
            <a:r>
              <a:rPr lang="zh-CN" altLang="en-US"/>
              <a:t>．转储方法小结</a:t>
            </a:r>
            <a:endParaRPr lang="zh-CN" altLang="en-US"/>
          </a:p>
        </p:txBody>
      </p:sp>
      <p:sp>
        <p:nvSpPr>
          <p:cNvPr id="4" name="日期占位符 3"/>
          <p:cNvSpPr>
            <a:spLocks noGrp="1"/>
          </p:cNvSpPr>
          <p:nvPr>
            <p:ph type="dt" sz="quarter" idx="10"/>
          </p:nvPr>
        </p:nvSpPr>
        <p:spPr/>
        <p:txBody>
          <a:bodyPr/>
          <a:lstStyle/>
          <a:p>
            <a:pPr>
              <a:defRPr/>
            </a:pPr>
            <a:fld id="{123C26CB-7043-4910-A5AA-F8F30E9DDDE8}" type="datetime1">
              <a:rPr lang="zh-CN" altLang="en-US"/>
            </a:fld>
            <a:endParaRPr lang="en-US" altLang="zh-CN"/>
          </a:p>
        </p:txBody>
      </p:sp>
      <p:sp>
        <p:nvSpPr>
          <p:cNvPr id="399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p:cNvSpPr>
          <p:nvPr>
            <p:ph type="title"/>
          </p:nvPr>
        </p:nvSpPr>
        <p:spPr/>
        <p:txBody>
          <a:bodyPr/>
          <a:lstStyle/>
          <a:p>
            <a:pPr eaLnBrk="1" hangingPunct="1"/>
            <a:r>
              <a:rPr lang="en-US" altLang="zh-CN"/>
              <a:t>1</a:t>
            </a:r>
            <a:r>
              <a:rPr lang="zh-CN" altLang="en-US"/>
              <a:t>．静态转储</a:t>
            </a:r>
            <a:endParaRPr lang="zh-CN" altLang="en-US"/>
          </a:p>
        </p:txBody>
      </p:sp>
      <p:sp>
        <p:nvSpPr>
          <p:cNvPr id="40963" name="Rectangle 3"/>
          <p:cNvSpPr>
            <a:spLocks noGrp="1" noRot="1"/>
          </p:cNvSpPr>
          <p:nvPr>
            <p:ph idx="1"/>
          </p:nvPr>
        </p:nvSpPr>
        <p:spPr>
          <a:xfrm>
            <a:off x="684213" y="1916113"/>
            <a:ext cx="7775575" cy="4114800"/>
          </a:xfrm>
        </p:spPr>
        <p:txBody>
          <a:bodyPr/>
          <a:lstStyle/>
          <a:p>
            <a:pPr eaLnBrk="1" hangingPunct="1">
              <a:lnSpc>
                <a:spcPct val="90000"/>
              </a:lnSpc>
            </a:pPr>
            <a:r>
              <a:rPr lang="zh-CN" altLang="en-US" sz="2800"/>
              <a:t>在系统中无运行事务时进行转储</a:t>
            </a:r>
            <a:endParaRPr lang="zh-CN" altLang="en-US" sz="2800"/>
          </a:p>
          <a:p>
            <a:pPr eaLnBrk="1" hangingPunct="1">
              <a:lnSpc>
                <a:spcPct val="90000"/>
              </a:lnSpc>
            </a:pPr>
            <a:r>
              <a:rPr lang="zh-CN" altLang="en-US"/>
              <a:t>转储开始时数据库处于一致性状态</a:t>
            </a:r>
            <a:endParaRPr lang="zh-CN" altLang="en-US"/>
          </a:p>
          <a:p>
            <a:pPr eaLnBrk="1" hangingPunct="1">
              <a:lnSpc>
                <a:spcPct val="90000"/>
              </a:lnSpc>
            </a:pPr>
            <a:r>
              <a:rPr lang="zh-CN" altLang="en-US"/>
              <a:t>转储期间不允许对数据库的任何存取、修改活动</a:t>
            </a:r>
            <a:endParaRPr lang="zh-CN" altLang="en-US"/>
          </a:p>
          <a:p>
            <a:pPr eaLnBrk="1" hangingPunct="1">
              <a:lnSpc>
                <a:spcPct val="90000"/>
              </a:lnSpc>
            </a:pPr>
            <a:r>
              <a:rPr lang="zh-CN" altLang="en-US" sz="2800"/>
              <a:t>优点：</a:t>
            </a:r>
            <a:r>
              <a:rPr lang="zh-CN" altLang="en-US"/>
              <a:t>实现简单</a:t>
            </a:r>
            <a:endParaRPr lang="zh-CN" altLang="en-US"/>
          </a:p>
          <a:p>
            <a:pPr eaLnBrk="1" hangingPunct="1">
              <a:lnSpc>
                <a:spcPct val="90000"/>
              </a:lnSpc>
            </a:pPr>
            <a:r>
              <a:rPr lang="zh-CN" altLang="en-US" sz="2800"/>
              <a:t>缺点：</a:t>
            </a:r>
            <a:r>
              <a:rPr lang="zh-CN" altLang="en-US"/>
              <a:t>降低了数据库的可用性</a:t>
            </a:r>
            <a:endParaRPr lang="zh-CN" altLang="en-US"/>
          </a:p>
          <a:p>
            <a:pPr lvl="1" eaLnBrk="1" hangingPunct="1">
              <a:lnSpc>
                <a:spcPct val="90000"/>
              </a:lnSpc>
            </a:pPr>
            <a:r>
              <a:rPr lang="zh-CN" altLang="en-US"/>
              <a:t>转储必须等用户事务结束</a:t>
            </a:r>
            <a:endParaRPr lang="zh-CN" altLang="en-US"/>
          </a:p>
          <a:p>
            <a:pPr lvl="1" eaLnBrk="1" hangingPunct="1">
              <a:lnSpc>
                <a:spcPct val="90000"/>
              </a:lnSpc>
            </a:pPr>
            <a:r>
              <a:rPr lang="zh-CN" altLang="en-US"/>
              <a:t>新的事务必须等转储结束</a:t>
            </a:r>
            <a:endParaRPr lang="zh-CN" altLang="en-US" sz="3200"/>
          </a:p>
        </p:txBody>
      </p:sp>
      <p:sp>
        <p:nvSpPr>
          <p:cNvPr id="4" name="日期占位符 3"/>
          <p:cNvSpPr>
            <a:spLocks noGrp="1"/>
          </p:cNvSpPr>
          <p:nvPr>
            <p:ph type="dt" sz="quarter" idx="10"/>
          </p:nvPr>
        </p:nvSpPr>
        <p:spPr/>
        <p:txBody>
          <a:bodyPr/>
          <a:lstStyle/>
          <a:p>
            <a:pPr>
              <a:defRPr/>
            </a:pPr>
            <a:fld id="{9DA6122B-9CD4-4606-9C75-DE54EDBF7E05}" type="datetime1">
              <a:rPr lang="zh-CN" altLang="en-US"/>
            </a:fld>
            <a:endParaRPr lang="en-US" altLang="zh-CN"/>
          </a:p>
        </p:txBody>
      </p:sp>
      <p:sp>
        <p:nvSpPr>
          <p:cNvPr id="409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p:txBody>
          <a:bodyPr/>
          <a:lstStyle/>
          <a:p>
            <a:pPr eaLnBrk="1" hangingPunct="1"/>
            <a:r>
              <a:rPr lang="zh-CN" altLang="en-US"/>
              <a:t>利用静态转储副本进行恢复</a:t>
            </a:r>
            <a:endParaRPr lang="zh-CN" altLang="en-US"/>
          </a:p>
        </p:txBody>
      </p:sp>
      <p:sp>
        <p:nvSpPr>
          <p:cNvPr id="41987" name="Rectangle 3"/>
          <p:cNvSpPr>
            <a:spLocks noGrp="1" noRot="1"/>
          </p:cNvSpPr>
          <p:nvPr>
            <p:ph idx="1"/>
          </p:nvPr>
        </p:nvSpPr>
        <p:spPr/>
        <p:txBody>
          <a:bodyPr/>
          <a:lstStyle/>
          <a:p>
            <a:pPr eaLnBrk="1" hangingPunct="1">
              <a:buFont typeface="Wingdings" panose="05000000000000000000" pitchFamily="2" charset="2"/>
              <a:buNone/>
            </a:pPr>
            <a:r>
              <a:rPr lang="en-US" altLang="zh-CN"/>
              <a:t> </a:t>
            </a:r>
            <a:endParaRPr lang="en-US" altLang="zh-CN"/>
          </a:p>
        </p:txBody>
      </p:sp>
      <p:sp>
        <p:nvSpPr>
          <p:cNvPr id="5" name="日期占位符 3"/>
          <p:cNvSpPr>
            <a:spLocks noGrp="1"/>
          </p:cNvSpPr>
          <p:nvPr>
            <p:ph type="dt" sz="quarter" idx="10"/>
          </p:nvPr>
        </p:nvSpPr>
        <p:spPr/>
        <p:txBody>
          <a:bodyPr/>
          <a:lstStyle/>
          <a:p>
            <a:pPr>
              <a:defRPr/>
            </a:pPr>
            <a:fld id="{05591B1E-3C5F-44AF-8BA4-6C4BFD524A61}" type="datetime1">
              <a:rPr lang="zh-CN" altLang="en-US"/>
            </a:fld>
            <a:endParaRPr lang="en-US" altLang="zh-CN"/>
          </a:p>
        </p:txBody>
      </p:sp>
      <p:sp>
        <p:nvSpPr>
          <p:cNvPr id="419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
        <p:nvSpPr>
          <p:cNvPr id="41990" name="Text Box 4"/>
          <p:cNvSpPr txBox="1">
            <a:spLocks noChangeArrowheads="1"/>
          </p:cNvSpPr>
          <p:nvPr/>
        </p:nvSpPr>
        <p:spPr bwMode="auto">
          <a:xfrm>
            <a:off x="1143000" y="2133600"/>
            <a:ext cx="7467600" cy="3657600"/>
          </a:xfrm>
          <a:prstGeom prst="rect">
            <a:avLst/>
          </a:prstGeom>
          <a:solidFill>
            <a:schemeClr val="accent1"/>
          </a:solidFill>
          <a:ln w="9525">
            <a:solidFill>
              <a:srgbClr val="000000"/>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60000"/>
              </a:lnSpc>
            </a:pPr>
            <a:r>
              <a:rPr kumimoji="0" lang="en-US" altLang="zh-CN" sz="1000" b="1">
                <a:latin typeface="宋体" panose="02010600030101010101" pitchFamily="2" charset="-122"/>
              </a:rPr>
              <a:t>                                                     			 </a:t>
            </a:r>
            <a:r>
              <a:rPr kumimoji="0" lang="zh-CN" altLang="en-US" sz="2000" b="1">
                <a:solidFill>
                  <a:srgbClr val="FF0000"/>
                </a:solidFill>
                <a:latin typeface="宋体" panose="02010600030101010101" pitchFamily="2" charset="-122"/>
              </a:rPr>
              <a:t>故障发生点</a:t>
            </a:r>
            <a:endParaRPr kumimoji="0" lang="zh-CN" altLang="en-US" sz="2000" b="1">
              <a:solidFill>
                <a:srgbClr val="FF0000"/>
              </a:solidFill>
              <a:latin typeface="宋体" panose="02010600030101010101" pitchFamily="2" charset="-122"/>
            </a:endParaRPr>
          </a:p>
          <a:p>
            <a:pPr algn="just">
              <a:lnSpc>
                <a:spcPct val="160000"/>
              </a:lnSpc>
            </a:pPr>
            <a:r>
              <a:rPr lang="zh-CN" altLang="en-US" b="1"/>
              <a:t>                    </a:t>
            </a:r>
            <a:r>
              <a:rPr lang="zh-CN" altLang="en-US" sz="2000" b="1"/>
              <a:t>静态</a:t>
            </a:r>
            <a:r>
              <a:rPr kumimoji="0" lang="zh-CN" altLang="en-US" sz="2000" b="1">
                <a:latin typeface="宋体" panose="02010600030101010101" pitchFamily="2" charset="-122"/>
              </a:rPr>
              <a:t>转储</a:t>
            </a:r>
            <a:r>
              <a:rPr kumimoji="0" lang="zh-CN" altLang="en-US" sz="1600" b="1">
                <a:latin typeface="宋体" panose="02010600030101010101" pitchFamily="2" charset="-122"/>
              </a:rPr>
              <a:t>          </a:t>
            </a:r>
            <a:r>
              <a:rPr kumimoji="0" lang="zh-CN" altLang="en-US" sz="2000" b="1">
                <a:latin typeface="宋体" panose="02010600030101010101" pitchFamily="2" charset="-122"/>
              </a:rPr>
              <a:t>运行事务</a:t>
            </a:r>
            <a:r>
              <a:rPr kumimoji="0" lang="zh-CN" altLang="en-US" sz="1800" b="1">
                <a:latin typeface="宋体" panose="02010600030101010101" pitchFamily="2" charset="-122"/>
              </a:rPr>
              <a:t>              ↓</a:t>
            </a:r>
            <a:endParaRPr kumimoji="0" lang="zh-CN" altLang="en-US" sz="1800" b="1">
              <a:latin typeface="宋体" panose="02010600030101010101" pitchFamily="2" charset="-122"/>
            </a:endParaRPr>
          </a:p>
          <a:p>
            <a:pPr algn="just">
              <a:lnSpc>
                <a:spcPct val="160000"/>
              </a:lnSpc>
            </a:pPr>
            <a:r>
              <a:rPr kumimoji="0" lang="zh-CN" altLang="en-US" sz="2000" b="1">
                <a:latin typeface="宋体" panose="02010600030101010101" pitchFamily="2" charset="-122"/>
              </a:rPr>
              <a:t>正常运行</a:t>
            </a:r>
            <a:r>
              <a:rPr kumimoji="0" lang="zh-CN" altLang="en-US" sz="1800" b="1">
                <a:latin typeface="宋体" panose="02010600030101010101" pitchFamily="2" charset="-122"/>
              </a:rPr>
              <a:t>     ─┼───────┼─────────────</a:t>
            </a:r>
            <a:endParaRPr kumimoji="0" lang="zh-CN" altLang="en-US" sz="1800" b="1">
              <a:latin typeface="宋体" panose="02010600030101010101" pitchFamily="2" charset="-122"/>
            </a:endParaRPr>
          </a:p>
          <a:p>
            <a:pPr algn="just">
              <a:lnSpc>
                <a:spcPct val="160000"/>
              </a:lnSpc>
            </a:pPr>
            <a:r>
              <a:rPr kumimoji="0" lang="zh-CN" altLang="en-US" sz="1800" b="1">
                <a:latin typeface="宋体" panose="02010600030101010101" pitchFamily="2" charset="-122"/>
              </a:rPr>
              <a:t>               </a:t>
            </a:r>
            <a:r>
              <a:rPr kumimoji="0" lang="en-US" altLang="zh-CN" sz="1800" b="1">
                <a:latin typeface="宋体" panose="02010600030101010101" pitchFamily="2" charset="-122"/>
              </a:rPr>
              <a:t>Ta        </a:t>
            </a:r>
            <a:r>
              <a:rPr kumimoji="0" lang="zh-CN" altLang="en-US" sz="1800" b="1">
                <a:latin typeface="宋体" panose="02010600030101010101" pitchFamily="2" charset="-122"/>
              </a:rPr>
              <a:t>　　　</a:t>
            </a:r>
            <a:r>
              <a:rPr kumimoji="0" lang="en-US" altLang="zh-CN" sz="1800" b="1">
                <a:latin typeface="宋体" panose="02010600030101010101" pitchFamily="2" charset="-122"/>
              </a:rPr>
              <a:t>Tb        </a:t>
            </a:r>
            <a:r>
              <a:rPr kumimoji="0" lang="en-US" altLang="zh-CN" sz="2000" b="1">
                <a:latin typeface="宋体" panose="02010600030101010101" pitchFamily="2" charset="-122"/>
              </a:rPr>
              <a:t>            Tf</a:t>
            </a:r>
            <a:endParaRPr kumimoji="0" lang="en-US" altLang="zh-CN" sz="2000" b="1">
              <a:latin typeface="宋体" panose="02010600030101010101" pitchFamily="2" charset="-122"/>
            </a:endParaRPr>
          </a:p>
          <a:p>
            <a:pPr algn="just">
              <a:lnSpc>
                <a:spcPct val="160000"/>
              </a:lnSpc>
            </a:pPr>
            <a:endParaRPr kumimoji="0" lang="en-US" altLang="zh-CN" sz="1800" b="1">
              <a:latin typeface="宋体" panose="02010600030101010101" pitchFamily="2" charset="-122"/>
            </a:endParaRPr>
          </a:p>
          <a:p>
            <a:pPr algn="just">
              <a:lnSpc>
                <a:spcPct val="160000"/>
              </a:lnSpc>
            </a:pPr>
            <a:r>
              <a:rPr kumimoji="0" lang="en-US" altLang="zh-CN" sz="1800" b="1">
                <a:latin typeface="宋体" panose="02010600030101010101" pitchFamily="2" charset="-122"/>
              </a:rPr>
              <a:t>           </a:t>
            </a:r>
            <a:r>
              <a:rPr kumimoji="0" lang="zh-CN" altLang="en-US" sz="2000" b="1">
                <a:latin typeface="宋体" panose="02010600030101010101" pitchFamily="2" charset="-122"/>
              </a:rPr>
              <a:t>重装后备副本</a:t>
            </a:r>
            <a:r>
              <a:rPr kumimoji="0" lang="zh-CN" altLang="en-US" sz="1800" b="1">
                <a:latin typeface="宋体" panose="02010600030101010101" pitchFamily="2" charset="-122"/>
              </a:rPr>
              <a:t>  </a:t>
            </a:r>
            <a:endParaRPr kumimoji="0" lang="zh-CN" altLang="en-US" sz="2000" b="1">
              <a:latin typeface="宋体" panose="02010600030101010101" pitchFamily="2" charset="-122"/>
            </a:endParaRPr>
          </a:p>
          <a:p>
            <a:pPr algn="just">
              <a:lnSpc>
                <a:spcPct val="160000"/>
              </a:lnSpc>
            </a:pPr>
            <a:r>
              <a:rPr kumimoji="0" lang="zh-CN" altLang="en-US" sz="2000" b="1">
                <a:latin typeface="宋体" panose="02010600030101010101" pitchFamily="2" charset="-122"/>
              </a:rPr>
              <a:t>恢复</a:t>
            </a:r>
            <a:r>
              <a:rPr kumimoji="0" lang="zh-CN" altLang="en-US" sz="1600" b="1">
                <a:latin typeface="宋体" panose="02010600030101010101" pitchFamily="2" charset="-122"/>
              </a:rPr>
              <a:t> </a:t>
            </a:r>
            <a:r>
              <a:rPr kumimoji="0" lang="zh-CN" altLang="en-US" sz="1800" b="1">
                <a:latin typeface="宋体" panose="02010600030101010101" pitchFamily="2" charset="-122"/>
              </a:rPr>
              <a:t>        ─┼───────</a:t>
            </a:r>
            <a:r>
              <a:rPr lang="zh-CN" altLang="en-US" b="1"/>
              <a:t>┥</a:t>
            </a:r>
            <a:endParaRPr kumimoji="0" lang="zh-CN" altLang="en-US" sz="2000" b="1">
              <a:latin typeface="宋体" panose="02010600030101010101" pitchFamily="2" charset="-122"/>
            </a:endParaRPr>
          </a:p>
          <a:p>
            <a:pPr algn="just"/>
            <a:endParaRPr kumimoji="0" lang="en-US" altLang="zh-CN" sz="1800" b="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p:cNvSpPr>
          <p:nvPr>
            <p:ph type="title"/>
          </p:nvPr>
        </p:nvSpPr>
        <p:spPr/>
        <p:txBody>
          <a:bodyPr/>
          <a:lstStyle/>
          <a:p>
            <a:pPr eaLnBrk="1" hangingPunct="1"/>
            <a:r>
              <a:rPr lang="zh-CN" altLang="en-US"/>
              <a:t>第一章 绪论</a:t>
            </a:r>
            <a:endParaRPr lang="zh-CN" altLang="en-US"/>
          </a:p>
        </p:txBody>
      </p:sp>
      <p:sp>
        <p:nvSpPr>
          <p:cNvPr id="137219" name="Rectangle 3"/>
          <p:cNvSpPr>
            <a:spLocks noGrp="1" noRot="1"/>
          </p:cNvSpPr>
          <p:nvPr>
            <p:ph idx="1"/>
          </p:nvPr>
        </p:nvSpPr>
        <p:spPr/>
        <p:txBody>
          <a:bodyPr/>
          <a:lstStyle/>
          <a:p>
            <a:pPr lvl="1" eaLnBrk="1" hangingPunct="1">
              <a:buFont typeface="Wingdings" panose="05000000000000000000" pitchFamily="2" charset="2"/>
              <a:buNone/>
            </a:pPr>
            <a:r>
              <a:rPr lang="en-US" altLang="zh-CN" sz="3200"/>
              <a:t>1.1  </a:t>
            </a:r>
            <a:r>
              <a:rPr lang="zh-CN" altLang="en-US" sz="3200"/>
              <a:t>数据库系统概述</a:t>
            </a:r>
            <a:endParaRPr lang="zh-CN" altLang="en-US" sz="3200"/>
          </a:p>
          <a:p>
            <a:pPr lvl="1" eaLnBrk="1" hangingPunct="1">
              <a:buFont typeface="Wingdings" panose="05000000000000000000" pitchFamily="2" charset="2"/>
              <a:buNone/>
            </a:pPr>
            <a:r>
              <a:rPr lang="en-US" altLang="zh-CN" sz="3200"/>
              <a:t>1.2  </a:t>
            </a:r>
            <a:r>
              <a:rPr lang="zh-CN" altLang="en-US" sz="3200"/>
              <a:t>数据模型</a:t>
            </a:r>
            <a:endParaRPr lang="zh-CN" altLang="en-US" sz="3200"/>
          </a:p>
          <a:p>
            <a:pPr lvl="1" eaLnBrk="1" hangingPunct="1">
              <a:buFont typeface="Wingdings" panose="05000000000000000000" pitchFamily="2" charset="2"/>
              <a:buNone/>
            </a:pPr>
            <a:r>
              <a:rPr lang="en-US" altLang="zh-CN" sz="3200"/>
              <a:t>1.3  </a:t>
            </a:r>
            <a:r>
              <a:rPr lang="zh-CN" altLang="en-US" sz="3200"/>
              <a:t>数据库系统结构</a:t>
            </a:r>
            <a:endParaRPr lang="zh-CN" altLang="en-US" sz="3200"/>
          </a:p>
          <a:p>
            <a:pPr lvl="1" eaLnBrk="1" hangingPunct="1">
              <a:buFont typeface="Wingdings" panose="05000000000000000000" pitchFamily="2" charset="2"/>
              <a:buNone/>
            </a:pPr>
            <a:r>
              <a:rPr lang="en-US" altLang="zh-CN" sz="3200"/>
              <a:t>1.4</a:t>
            </a:r>
            <a:r>
              <a:rPr lang="en-US" altLang="zh-CN" sz="3200">
                <a:solidFill>
                  <a:schemeClr val="accent2"/>
                </a:solidFill>
              </a:rPr>
              <a:t>  </a:t>
            </a:r>
            <a:r>
              <a:rPr lang="zh-CN" altLang="en-US" sz="3200"/>
              <a:t>数据库系统的组成</a:t>
            </a:r>
            <a:endParaRPr lang="zh-CN" altLang="en-US" sz="3200"/>
          </a:p>
          <a:p>
            <a:pPr lvl="1" eaLnBrk="1" hangingPunct="1">
              <a:buFont typeface="Wingdings" panose="05000000000000000000" pitchFamily="2" charset="2"/>
              <a:buNone/>
            </a:pPr>
            <a:r>
              <a:rPr lang="en-US" altLang="zh-CN" sz="3200"/>
              <a:t>1.5  </a:t>
            </a:r>
            <a:r>
              <a:rPr lang="zh-CN" altLang="en-US" sz="3200"/>
              <a:t>数据库技术的研究领域</a:t>
            </a:r>
            <a:endParaRPr lang="zh-CN" altLang="en-US" sz="3200"/>
          </a:p>
          <a:p>
            <a:pPr lvl="1" eaLnBrk="1" hangingPunct="1">
              <a:buFont typeface="Wingdings" panose="05000000000000000000" pitchFamily="2" charset="2"/>
              <a:buNone/>
            </a:pPr>
            <a:r>
              <a:rPr lang="en-US" altLang="zh-CN" sz="3200">
                <a:solidFill>
                  <a:srgbClr val="FC6AB6"/>
                </a:solidFill>
              </a:rPr>
              <a:t>1.6  </a:t>
            </a:r>
            <a:r>
              <a:rPr lang="zh-CN" altLang="en-US" sz="3200">
                <a:solidFill>
                  <a:srgbClr val="FC6AB6"/>
                </a:solidFill>
              </a:rPr>
              <a:t>小结</a:t>
            </a:r>
            <a:endParaRPr lang="zh-CN" altLang="en-US" sz="3200">
              <a:solidFill>
                <a:srgbClr val="FC6AB6"/>
              </a:solidFill>
            </a:endParaRPr>
          </a:p>
        </p:txBody>
      </p:sp>
      <p:sp>
        <p:nvSpPr>
          <p:cNvPr id="137220"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34D6EC35-C9BF-4D6D-82F7-E08CAEABC782}"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p:cNvSpPr>
          <p:nvPr>
            <p:ph type="title"/>
          </p:nvPr>
        </p:nvSpPr>
        <p:spPr/>
        <p:txBody>
          <a:bodyPr/>
          <a:lstStyle/>
          <a:p>
            <a:pPr eaLnBrk="1" hangingPunct="1"/>
            <a:r>
              <a:rPr lang="zh-CN" altLang="en-US"/>
              <a:t>动态转储</a:t>
            </a:r>
            <a:endParaRPr lang="zh-CN" altLang="en-US"/>
          </a:p>
        </p:txBody>
      </p:sp>
      <p:sp>
        <p:nvSpPr>
          <p:cNvPr id="43011" name="Rectangle 3"/>
          <p:cNvSpPr>
            <a:spLocks noGrp="1" noRot="1"/>
          </p:cNvSpPr>
          <p:nvPr>
            <p:ph idx="1"/>
          </p:nvPr>
        </p:nvSpPr>
        <p:spPr/>
        <p:txBody>
          <a:bodyPr/>
          <a:lstStyle/>
          <a:p>
            <a:pPr eaLnBrk="1" hangingPunct="1">
              <a:lnSpc>
                <a:spcPct val="90000"/>
              </a:lnSpc>
            </a:pPr>
            <a:r>
              <a:rPr lang="zh-CN" altLang="en-US"/>
              <a:t>转储操作与用户事务并发进行</a:t>
            </a:r>
            <a:endParaRPr lang="zh-CN" altLang="en-US"/>
          </a:p>
          <a:p>
            <a:pPr eaLnBrk="1" hangingPunct="1">
              <a:lnSpc>
                <a:spcPct val="90000"/>
              </a:lnSpc>
            </a:pPr>
            <a:r>
              <a:rPr lang="zh-CN" altLang="en-US"/>
              <a:t>转储期间允许对数据库进行存取或修改</a:t>
            </a:r>
            <a:endParaRPr lang="zh-CN" altLang="en-US"/>
          </a:p>
          <a:p>
            <a:pPr eaLnBrk="1" hangingPunct="1">
              <a:lnSpc>
                <a:spcPct val="90000"/>
              </a:lnSpc>
            </a:pPr>
            <a:r>
              <a:rPr lang="zh-CN" altLang="en-US"/>
              <a:t>优点</a:t>
            </a:r>
            <a:endParaRPr lang="zh-CN" altLang="en-US"/>
          </a:p>
          <a:p>
            <a:pPr lvl="1" eaLnBrk="1" hangingPunct="1">
              <a:lnSpc>
                <a:spcPct val="90000"/>
              </a:lnSpc>
            </a:pPr>
            <a:r>
              <a:rPr lang="zh-CN" altLang="en-US" sz="3200"/>
              <a:t>不用等待正在运行的用户事务结束</a:t>
            </a:r>
            <a:endParaRPr lang="zh-CN" altLang="en-US" sz="3200"/>
          </a:p>
          <a:p>
            <a:pPr lvl="1" eaLnBrk="1" hangingPunct="1">
              <a:lnSpc>
                <a:spcPct val="90000"/>
              </a:lnSpc>
            </a:pPr>
            <a:r>
              <a:rPr lang="zh-CN" altLang="en-US" sz="3200"/>
              <a:t>不会影响新事务的运行</a:t>
            </a:r>
            <a:endParaRPr lang="zh-CN" altLang="en-US"/>
          </a:p>
          <a:p>
            <a:pPr eaLnBrk="1" hangingPunct="1">
              <a:lnSpc>
                <a:spcPct val="90000"/>
              </a:lnSpc>
            </a:pPr>
            <a:r>
              <a:rPr lang="zh-CN" altLang="en-US"/>
              <a:t>动态转储的缺点</a:t>
            </a:r>
            <a:endParaRPr lang="zh-CN" altLang="en-US"/>
          </a:p>
          <a:p>
            <a:pPr lvl="1" eaLnBrk="1" hangingPunct="1">
              <a:lnSpc>
                <a:spcPct val="90000"/>
              </a:lnSpc>
            </a:pPr>
            <a:r>
              <a:rPr lang="zh-CN" altLang="en-US" sz="3200"/>
              <a:t>不能保证副本中的数据正确有效</a:t>
            </a:r>
            <a:endParaRPr lang="zh-CN" altLang="en-US" sz="3200"/>
          </a:p>
        </p:txBody>
      </p:sp>
      <p:sp>
        <p:nvSpPr>
          <p:cNvPr id="4" name="日期占位符 3"/>
          <p:cNvSpPr>
            <a:spLocks noGrp="1"/>
          </p:cNvSpPr>
          <p:nvPr>
            <p:ph type="dt" sz="quarter" idx="10"/>
          </p:nvPr>
        </p:nvSpPr>
        <p:spPr/>
        <p:txBody>
          <a:bodyPr/>
          <a:lstStyle/>
          <a:p>
            <a:pPr>
              <a:defRPr/>
            </a:pPr>
            <a:fld id="{C8249528-314E-44C4-B015-E803344FE50E}" type="datetime1">
              <a:rPr lang="zh-CN" altLang="en-US"/>
            </a:fld>
            <a:endParaRPr lang="en-US" altLang="zh-CN"/>
          </a:p>
        </p:txBody>
      </p:sp>
      <p:sp>
        <p:nvSpPr>
          <p:cNvPr id="430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p:cNvSpPr>
          <p:nvPr>
            <p:ph type="title"/>
          </p:nvPr>
        </p:nvSpPr>
        <p:spPr/>
        <p:txBody>
          <a:bodyPr/>
          <a:lstStyle/>
          <a:p>
            <a:pPr eaLnBrk="1" hangingPunct="1"/>
            <a:r>
              <a:rPr lang="zh-CN" altLang="en-US"/>
              <a:t>动态转储</a:t>
            </a:r>
            <a:endParaRPr lang="zh-CN" altLang="en-US"/>
          </a:p>
        </p:txBody>
      </p:sp>
      <p:sp>
        <p:nvSpPr>
          <p:cNvPr id="44035" name="Rectangle 3"/>
          <p:cNvSpPr>
            <a:spLocks noGrp="1" noRot="1"/>
          </p:cNvSpPr>
          <p:nvPr>
            <p:ph idx="1"/>
          </p:nvPr>
        </p:nvSpPr>
        <p:spPr/>
        <p:txBody>
          <a:bodyPr/>
          <a:lstStyle/>
          <a:p>
            <a:pPr eaLnBrk="1" hangingPunct="1">
              <a:lnSpc>
                <a:spcPct val="110000"/>
              </a:lnSpc>
              <a:spcBef>
                <a:spcPct val="60000"/>
              </a:spcBef>
            </a:pPr>
            <a:r>
              <a:rPr lang="zh-CN" altLang="en-US"/>
              <a:t>利用动态转储得到的副本进行故障恢复</a:t>
            </a:r>
            <a:endParaRPr lang="zh-CN" altLang="en-US"/>
          </a:p>
          <a:p>
            <a:pPr lvl="1" eaLnBrk="1" hangingPunct="1">
              <a:lnSpc>
                <a:spcPct val="110000"/>
              </a:lnSpc>
              <a:spcBef>
                <a:spcPct val="60000"/>
              </a:spcBef>
            </a:pPr>
            <a:r>
              <a:rPr lang="zh-CN" altLang="en-US" sz="3200"/>
              <a:t>需要把动态转储期间各事务对数据库的修改活动登记下来，建立日志文件</a:t>
            </a:r>
            <a:endParaRPr lang="zh-CN" altLang="en-US" sz="3200"/>
          </a:p>
          <a:p>
            <a:pPr lvl="1" eaLnBrk="1" hangingPunct="1">
              <a:lnSpc>
                <a:spcPct val="110000"/>
              </a:lnSpc>
              <a:spcBef>
                <a:spcPct val="60000"/>
              </a:spcBef>
            </a:pPr>
            <a:r>
              <a:rPr lang="zh-CN" altLang="en-US" sz="3200"/>
              <a:t>后备副本加上日志文件才能把数据库恢复到某一时刻的正确状态</a:t>
            </a:r>
            <a:endParaRPr lang="zh-CN" altLang="en-US" sz="3200"/>
          </a:p>
        </p:txBody>
      </p:sp>
      <p:sp>
        <p:nvSpPr>
          <p:cNvPr id="4" name="日期占位符 3"/>
          <p:cNvSpPr>
            <a:spLocks noGrp="1"/>
          </p:cNvSpPr>
          <p:nvPr>
            <p:ph type="dt" sz="quarter" idx="10"/>
          </p:nvPr>
        </p:nvSpPr>
        <p:spPr/>
        <p:txBody>
          <a:bodyPr/>
          <a:lstStyle/>
          <a:p>
            <a:pPr>
              <a:defRPr/>
            </a:pPr>
            <a:fld id="{729D9C0E-1869-4617-B865-4812EDD5743D}" type="datetime1">
              <a:rPr lang="zh-CN" altLang="en-US"/>
            </a:fld>
            <a:endParaRPr lang="en-US" altLang="zh-CN"/>
          </a:p>
        </p:txBody>
      </p:sp>
      <p:sp>
        <p:nvSpPr>
          <p:cNvPr id="440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p:cNvSpPr>
          <p:nvPr>
            <p:ph type="title"/>
          </p:nvPr>
        </p:nvSpPr>
        <p:spPr/>
        <p:txBody>
          <a:bodyPr/>
          <a:lstStyle/>
          <a:p>
            <a:pPr eaLnBrk="1" hangingPunct="1"/>
            <a:r>
              <a:rPr lang="zh-CN" altLang="en-US"/>
              <a:t>利用动态转储副本进行恢复</a:t>
            </a:r>
            <a:endParaRPr lang="zh-CN" altLang="en-US"/>
          </a:p>
        </p:txBody>
      </p:sp>
      <p:sp>
        <p:nvSpPr>
          <p:cNvPr id="45059" name="Rectangle 3"/>
          <p:cNvSpPr>
            <a:spLocks noGrp="1" noRot="1"/>
          </p:cNvSpPr>
          <p:nvPr>
            <p:ph idx="1"/>
          </p:nvPr>
        </p:nvSpPr>
        <p:spPr/>
        <p:txBody>
          <a:bodyPr/>
          <a:lstStyle/>
          <a:p>
            <a:pPr eaLnBrk="1" hangingPunct="1">
              <a:buFont typeface="Wingdings" panose="05000000000000000000" pitchFamily="2" charset="2"/>
              <a:buNone/>
            </a:pPr>
            <a:r>
              <a:rPr lang="en-US" altLang="zh-CN"/>
              <a:t> </a:t>
            </a:r>
            <a:endParaRPr lang="en-US" altLang="zh-CN"/>
          </a:p>
        </p:txBody>
      </p:sp>
      <p:sp>
        <p:nvSpPr>
          <p:cNvPr id="5" name="日期占位符 3"/>
          <p:cNvSpPr>
            <a:spLocks noGrp="1"/>
          </p:cNvSpPr>
          <p:nvPr>
            <p:ph type="dt" sz="quarter" idx="10"/>
          </p:nvPr>
        </p:nvSpPr>
        <p:spPr/>
        <p:txBody>
          <a:bodyPr/>
          <a:lstStyle/>
          <a:p>
            <a:pPr>
              <a:defRPr/>
            </a:pPr>
            <a:fld id="{57B81AA8-4747-4672-9F30-67E427EAEC2D}" type="datetime1">
              <a:rPr lang="zh-CN" altLang="en-US"/>
            </a:fld>
            <a:endParaRPr lang="en-US" altLang="zh-CN"/>
          </a:p>
        </p:txBody>
      </p:sp>
      <p:sp>
        <p:nvSpPr>
          <p:cNvPr id="6" name="页脚占位符 4"/>
          <p:cNvSpPr>
            <a:spLocks noGrp="1"/>
          </p:cNvSpPr>
          <p:nvPr>
            <p:ph type="ftr" sz="quarter" idx="11"/>
          </p:nvPr>
        </p:nvSpPr>
        <p:spPr>
          <a:xfrm>
            <a:off x="2667000" y="6356350"/>
            <a:ext cx="3352800" cy="365125"/>
          </a:xfrm>
          <a:prstGeom prst="rect">
            <a:avLst/>
          </a:prstGeom>
        </p:spPr>
        <p:txBody>
          <a:bodyPr vert="horz" lIns="0" tIns="0" rIns="0" bIns="0" anchor="b"/>
          <a:lstStyle>
            <a:defPPr>
              <a:defRPr lang="zh-CN"/>
            </a:defPPr>
            <a:lvl1pPr algn="l" rtl="0" eaLnBrk="1" fontAlgn="base" latinLnBrk="0" hangingPunct="1">
              <a:spcBef>
                <a:spcPct val="0"/>
              </a:spcBef>
              <a:spcAft>
                <a:spcPct val="0"/>
              </a:spcAft>
              <a:defRPr kumimoji="0" sz="1200" kern="1200">
                <a:solidFill>
                  <a:schemeClr val="tx2">
                    <a:shade val="90000"/>
                  </a:schemeClr>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xuyuezhu@hrbeu.edu.cn</a:t>
            </a:r>
            <a:endParaRPr lang="en-US" altLang="zh-CN"/>
          </a:p>
        </p:txBody>
      </p:sp>
      <p:sp>
        <p:nvSpPr>
          <p:cNvPr id="45062"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
        <p:nvSpPr>
          <p:cNvPr id="45063" name="Text Box 4"/>
          <p:cNvSpPr txBox="1">
            <a:spLocks noChangeArrowheads="1"/>
          </p:cNvSpPr>
          <p:nvPr/>
        </p:nvSpPr>
        <p:spPr bwMode="auto">
          <a:xfrm>
            <a:off x="1042988" y="1989138"/>
            <a:ext cx="7467600" cy="4648200"/>
          </a:xfrm>
          <a:prstGeom prst="rect">
            <a:avLst/>
          </a:prstGeom>
          <a:solidFill>
            <a:schemeClr val="accent1"/>
          </a:solidFill>
          <a:ln w="9525">
            <a:solidFill>
              <a:srgbClr val="000000"/>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60000"/>
              </a:lnSpc>
            </a:pPr>
            <a:r>
              <a:rPr kumimoji="0" lang="en-US" altLang="zh-CN" sz="1600" b="1">
                <a:latin typeface="宋体" panose="02010600030101010101" pitchFamily="2" charset="-122"/>
              </a:rPr>
              <a:t>                </a:t>
            </a:r>
            <a:r>
              <a:rPr kumimoji="0" lang="zh-CN" altLang="en-US" sz="2000" b="1">
                <a:latin typeface="宋体" panose="02010600030101010101" pitchFamily="2" charset="-122"/>
              </a:rPr>
              <a:t>运行事务</a:t>
            </a:r>
            <a:r>
              <a:rPr kumimoji="0" lang="zh-CN" altLang="en-US" sz="1800" b="1">
                <a:latin typeface="宋体" panose="02010600030101010101" pitchFamily="2" charset="-122"/>
              </a:rPr>
              <a:t> </a:t>
            </a:r>
            <a:r>
              <a:rPr kumimoji="0" lang="zh-CN" altLang="en-US" sz="1000" b="1">
                <a:latin typeface="宋体" panose="02010600030101010101" pitchFamily="2" charset="-122"/>
              </a:rPr>
              <a:t>                                        </a:t>
            </a:r>
            <a:r>
              <a:rPr kumimoji="0" lang="zh-CN" altLang="en-US" sz="2000" b="1">
                <a:solidFill>
                  <a:srgbClr val="FF0000"/>
                </a:solidFill>
                <a:latin typeface="宋体" panose="02010600030101010101" pitchFamily="2" charset="-122"/>
              </a:rPr>
              <a:t>故障发生点</a:t>
            </a:r>
            <a:endParaRPr kumimoji="0" lang="zh-CN" altLang="en-US" sz="2000" b="1">
              <a:solidFill>
                <a:srgbClr val="FF0000"/>
              </a:solidFill>
              <a:latin typeface="宋体" panose="02010600030101010101" pitchFamily="2" charset="-122"/>
            </a:endParaRPr>
          </a:p>
          <a:p>
            <a:pPr algn="just">
              <a:lnSpc>
                <a:spcPct val="160000"/>
              </a:lnSpc>
            </a:pPr>
            <a:r>
              <a:rPr lang="zh-CN" altLang="en-US" b="1"/>
              <a:t>                      </a:t>
            </a:r>
            <a:r>
              <a:rPr lang="zh-CN" altLang="en-US" sz="2000" b="1"/>
              <a:t>动态</a:t>
            </a:r>
            <a:r>
              <a:rPr kumimoji="0" lang="zh-CN" altLang="en-US" sz="2000" b="1">
                <a:latin typeface="宋体" panose="02010600030101010101" pitchFamily="2" charset="-122"/>
              </a:rPr>
              <a:t>转储</a:t>
            </a:r>
            <a:r>
              <a:rPr kumimoji="0" lang="zh-CN" altLang="en-US" sz="1600" b="1">
                <a:latin typeface="宋体" panose="02010600030101010101" pitchFamily="2" charset="-122"/>
              </a:rPr>
              <a:t>          </a:t>
            </a:r>
            <a:r>
              <a:rPr kumimoji="0" lang="zh-CN" altLang="en-US" sz="2000" b="1">
                <a:latin typeface="宋体" panose="02010600030101010101" pitchFamily="2" charset="-122"/>
              </a:rPr>
              <a:t>运行事务</a:t>
            </a:r>
            <a:r>
              <a:rPr kumimoji="0" lang="zh-CN" altLang="en-US" sz="1800" b="1">
                <a:latin typeface="宋体" panose="02010600030101010101" pitchFamily="2" charset="-122"/>
              </a:rPr>
              <a:t>              ↓</a:t>
            </a:r>
            <a:endParaRPr kumimoji="0" lang="zh-CN" altLang="en-US" sz="1800" b="1">
              <a:latin typeface="宋体" panose="02010600030101010101" pitchFamily="2" charset="-122"/>
            </a:endParaRPr>
          </a:p>
          <a:p>
            <a:pPr algn="just">
              <a:lnSpc>
                <a:spcPct val="160000"/>
              </a:lnSpc>
            </a:pPr>
            <a:r>
              <a:rPr kumimoji="0" lang="zh-CN" altLang="en-US" sz="2000" b="1">
                <a:latin typeface="宋体" panose="02010600030101010101" pitchFamily="2" charset="-122"/>
              </a:rPr>
              <a:t>正常运行</a:t>
            </a:r>
            <a:r>
              <a:rPr kumimoji="0" lang="zh-CN" altLang="en-US" sz="1800" b="1">
                <a:latin typeface="宋体" panose="02010600030101010101" pitchFamily="2" charset="-122"/>
              </a:rPr>
              <a:t>     ─┼───────┼─────────────</a:t>
            </a:r>
            <a:endParaRPr kumimoji="0" lang="zh-CN" altLang="en-US" sz="1800" b="1">
              <a:latin typeface="宋体" panose="02010600030101010101" pitchFamily="2" charset="-122"/>
            </a:endParaRPr>
          </a:p>
          <a:p>
            <a:pPr algn="just">
              <a:lnSpc>
                <a:spcPct val="160000"/>
              </a:lnSpc>
            </a:pPr>
            <a:r>
              <a:rPr kumimoji="0" lang="zh-CN" altLang="en-US" sz="1800" b="1">
                <a:latin typeface="宋体" panose="02010600030101010101" pitchFamily="2" charset="-122"/>
              </a:rPr>
              <a:t>                </a:t>
            </a:r>
            <a:r>
              <a:rPr kumimoji="0" lang="en-US" altLang="zh-CN" sz="1800" b="1">
                <a:latin typeface="宋体" panose="02010600030101010101" pitchFamily="2" charset="-122"/>
              </a:rPr>
              <a:t>Ta        </a:t>
            </a:r>
            <a:r>
              <a:rPr kumimoji="0" lang="zh-CN" altLang="en-US" sz="1800" b="1">
                <a:latin typeface="宋体" panose="02010600030101010101" pitchFamily="2" charset="-122"/>
              </a:rPr>
              <a:t>　　　</a:t>
            </a:r>
            <a:r>
              <a:rPr kumimoji="0" lang="en-US" altLang="zh-CN" sz="1800" b="1">
                <a:latin typeface="宋体" panose="02010600030101010101" pitchFamily="2" charset="-122"/>
              </a:rPr>
              <a:t>Tb        </a:t>
            </a:r>
            <a:r>
              <a:rPr kumimoji="0" lang="en-US" altLang="zh-CN" sz="2000" b="1">
                <a:latin typeface="宋体" panose="02010600030101010101" pitchFamily="2" charset="-122"/>
              </a:rPr>
              <a:t>            Tf</a:t>
            </a:r>
            <a:endParaRPr kumimoji="0" lang="en-US" altLang="zh-CN" sz="2000" b="1">
              <a:latin typeface="宋体" panose="02010600030101010101" pitchFamily="2" charset="-122"/>
            </a:endParaRPr>
          </a:p>
          <a:p>
            <a:pPr algn="ctr" eaLnBrk="1" hangingPunct="1"/>
            <a:endParaRPr kumimoji="0" lang="en-US" altLang="zh-CN" sz="1800" b="1">
              <a:latin typeface="宋体" panose="02010600030101010101" pitchFamily="2" charset="-122"/>
            </a:endParaRPr>
          </a:p>
          <a:p>
            <a:pPr algn="ctr" eaLnBrk="1" hangingPunct="1"/>
            <a:endParaRPr kumimoji="0" lang="en-US" altLang="zh-CN" sz="1800" b="1">
              <a:latin typeface="宋体" panose="02010600030101010101" pitchFamily="2" charset="-122"/>
            </a:endParaRPr>
          </a:p>
          <a:p>
            <a:pPr algn="ctr" eaLnBrk="1" hangingPunct="1"/>
            <a:r>
              <a:rPr kumimoji="0" lang="zh-CN" altLang="en-US" sz="2000" b="1">
                <a:latin typeface="宋体" panose="02010600030101010101" pitchFamily="2" charset="-122"/>
              </a:rPr>
              <a:t>重装后备副本</a:t>
            </a:r>
            <a:r>
              <a:rPr kumimoji="0" lang="zh-CN" altLang="en-US" sz="1800" b="1">
                <a:latin typeface="宋体" panose="02010600030101010101" pitchFamily="2" charset="-122"/>
              </a:rPr>
              <a:t>    </a:t>
            </a:r>
            <a:r>
              <a:rPr kumimoji="0" lang="zh-CN" altLang="en-US" sz="2000" b="1">
                <a:latin typeface="宋体" panose="02010600030101010101" pitchFamily="2" charset="-122"/>
              </a:rPr>
              <a:t>利用日志文件恢复</a:t>
            </a:r>
            <a:endParaRPr kumimoji="0" lang="zh-CN" altLang="en-US" sz="2000" b="1">
              <a:latin typeface="宋体" panose="02010600030101010101" pitchFamily="2" charset="-122"/>
            </a:endParaRPr>
          </a:p>
          <a:p>
            <a:pPr algn="just">
              <a:lnSpc>
                <a:spcPct val="160000"/>
              </a:lnSpc>
            </a:pPr>
            <a:r>
              <a:rPr kumimoji="0" lang="zh-CN" altLang="en-US" sz="2000" b="1">
                <a:latin typeface="宋体" panose="02010600030101010101" pitchFamily="2" charset="-122"/>
              </a:rPr>
              <a:t>恢复</a:t>
            </a:r>
            <a:r>
              <a:rPr kumimoji="0" lang="zh-CN" altLang="en-US" sz="1600" b="1">
                <a:latin typeface="宋体" panose="02010600030101010101" pitchFamily="2" charset="-122"/>
              </a:rPr>
              <a:t> </a:t>
            </a:r>
            <a:r>
              <a:rPr kumimoji="0" lang="zh-CN" altLang="en-US" sz="1800" b="1">
                <a:latin typeface="宋体" panose="02010600030101010101" pitchFamily="2" charset="-122"/>
              </a:rPr>
              <a:t>          </a:t>
            </a:r>
            <a:r>
              <a:rPr lang="zh-CN" altLang="en-US" b="1"/>
              <a:t>━━━━━━╋ ━  ━ ━ ┥</a:t>
            </a:r>
            <a:endParaRPr kumimoji="0" lang="zh-CN" altLang="en-US" sz="2000" b="1">
              <a:latin typeface="宋体" panose="02010600030101010101" pitchFamily="2" charset="-122"/>
            </a:endParaRPr>
          </a:p>
          <a:p>
            <a:pPr algn="just"/>
            <a:endParaRPr kumimoji="0" lang="en-US" altLang="zh-CN" sz="1800" b="1"/>
          </a:p>
        </p:txBody>
      </p:sp>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p:cNvSpPr>
          <p:nvPr>
            <p:ph type="title"/>
          </p:nvPr>
        </p:nvSpPr>
        <p:spPr/>
        <p:txBody>
          <a:bodyPr/>
          <a:lstStyle/>
          <a:p>
            <a:pPr eaLnBrk="1" hangingPunct="1"/>
            <a:r>
              <a:rPr lang="zh-CN" altLang="en-US"/>
              <a:t>利用动态转储副本进行恢复</a:t>
            </a:r>
            <a:endParaRPr lang="zh-CN" altLang="en-US"/>
          </a:p>
        </p:txBody>
      </p:sp>
      <p:sp>
        <p:nvSpPr>
          <p:cNvPr id="46083" name="Rectangle 3"/>
          <p:cNvSpPr>
            <a:spLocks noGrp="1" noRot="1"/>
          </p:cNvSpPr>
          <p:nvPr>
            <p:ph idx="1"/>
          </p:nvPr>
        </p:nvSpPr>
        <p:spPr/>
        <p:txBody>
          <a:bodyPr/>
          <a:lstStyle/>
          <a:p>
            <a:pPr eaLnBrk="1" hangingPunct="1">
              <a:buFont typeface="Wingdings" panose="05000000000000000000" pitchFamily="2" charset="2"/>
              <a:buNone/>
            </a:pPr>
            <a:r>
              <a:rPr lang="en-US" altLang="zh-CN"/>
              <a:t> </a:t>
            </a:r>
            <a:endParaRPr lang="en-US" altLang="zh-CN"/>
          </a:p>
        </p:txBody>
      </p:sp>
      <p:sp>
        <p:nvSpPr>
          <p:cNvPr id="5" name="日期占位符 3"/>
          <p:cNvSpPr>
            <a:spLocks noGrp="1"/>
          </p:cNvSpPr>
          <p:nvPr>
            <p:ph type="dt" sz="quarter" idx="10"/>
          </p:nvPr>
        </p:nvSpPr>
        <p:spPr/>
        <p:txBody>
          <a:bodyPr/>
          <a:lstStyle/>
          <a:p>
            <a:pPr>
              <a:defRPr/>
            </a:pPr>
            <a:fld id="{33C34446-42BB-480A-9CE4-F157034AF95B}" type="datetime1">
              <a:rPr lang="zh-CN" altLang="en-US"/>
            </a:fld>
            <a:endParaRPr lang="en-US" altLang="zh-CN"/>
          </a:p>
        </p:txBody>
      </p:sp>
      <p:sp>
        <p:nvSpPr>
          <p:cNvPr id="460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
        <p:nvSpPr>
          <p:cNvPr id="46086" name="Text Box 4"/>
          <p:cNvSpPr txBox="1">
            <a:spLocks noChangeArrowheads="1"/>
          </p:cNvSpPr>
          <p:nvPr/>
        </p:nvSpPr>
        <p:spPr bwMode="auto">
          <a:xfrm>
            <a:off x="1143000" y="1905000"/>
            <a:ext cx="7467600" cy="4267200"/>
          </a:xfrm>
          <a:prstGeom prst="rect">
            <a:avLst/>
          </a:prstGeom>
          <a:solidFill>
            <a:schemeClr val="accent1"/>
          </a:solidFill>
          <a:ln w="9525">
            <a:solidFill>
              <a:srgbClr val="000000"/>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60000"/>
              </a:lnSpc>
            </a:pPr>
            <a:r>
              <a:rPr kumimoji="0" lang="en-US" altLang="zh-CN" sz="1800" b="1">
                <a:latin typeface="宋体" panose="02010600030101010101" pitchFamily="2" charset="-122"/>
              </a:rPr>
              <a:t>                Ta        </a:t>
            </a:r>
            <a:r>
              <a:rPr kumimoji="0" lang="zh-CN" altLang="en-US" sz="1800" b="1">
                <a:latin typeface="宋体" panose="02010600030101010101" pitchFamily="2" charset="-122"/>
              </a:rPr>
              <a:t>　　　</a:t>
            </a:r>
            <a:r>
              <a:rPr kumimoji="0" lang="en-US" altLang="zh-CN" sz="1800" b="1">
                <a:latin typeface="宋体" panose="02010600030101010101" pitchFamily="2" charset="-122"/>
              </a:rPr>
              <a:t>Tb        </a:t>
            </a:r>
            <a:r>
              <a:rPr kumimoji="0" lang="en-US" altLang="zh-CN" sz="2000" b="1">
                <a:latin typeface="宋体" panose="02010600030101010101" pitchFamily="2" charset="-122"/>
              </a:rPr>
              <a:t>               Tf</a:t>
            </a:r>
            <a:endParaRPr kumimoji="0" lang="en-US" altLang="zh-CN" sz="2000" b="1">
              <a:solidFill>
                <a:srgbClr val="FF0000"/>
              </a:solidFill>
              <a:latin typeface="宋体" panose="02010600030101010101" pitchFamily="2" charset="-122"/>
            </a:endParaRPr>
          </a:p>
          <a:p>
            <a:pPr algn="ctr"/>
            <a:r>
              <a:rPr lang="en-US" altLang="zh-CN" b="1"/>
              <a:t>                           </a:t>
            </a:r>
            <a:r>
              <a:rPr lang="zh-CN" altLang="en-US" sz="2000" b="1"/>
              <a:t>动态</a:t>
            </a:r>
            <a:r>
              <a:rPr kumimoji="0" lang="zh-CN" altLang="en-US" sz="2000" b="1">
                <a:latin typeface="宋体" panose="02010600030101010101" pitchFamily="2" charset="-122"/>
              </a:rPr>
              <a:t>转储</a:t>
            </a:r>
            <a:r>
              <a:rPr kumimoji="0" lang="zh-CN" altLang="en-US" sz="1600" b="1">
                <a:latin typeface="宋体" panose="02010600030101010101" pitchFamily="2" charset="-122"/>
              </a:rPr>
              <a:t>          </a:t>
            </a:r>
            <a:r>
              <a:rPr kumimoji="0" lang="zh-CN" altLang="en-US" sz="2000" b="1">
                <a:latin typeface="宋体" panose="02010600030101010101" pitchFamily="2" charset="-122"/>
              </a:rPr>
              <a:t>运行事务</a:t>
            </a:r>
            <a:r>
              <a:rPr kumimoji="0" lang="zh-CN" altLang="en-US" sz="1800" b="1">
                <a:latin typeface="宋体" panose="02010600030101010101" pitchFamily="2" charset="-122"/>
              </a:rPr>
              <a:t>   </a:t>
            </a:r>
            <a:r>
              <a:rPr kumimoji="0" lang="zh-CN" altLang="en-US" sz="1000" b="1">
                <a:latin typeface="宋体" panose="02010600030101010101" pitchFamily="2" charset="-122"/>
              </a:rPr>
              <a:t>	        </a:t>
            </a:r>
            <a:r>
              <a:rPr kumimoji="0" lang="zh-CN" altLang="en-US" sz="2000" b="1">
                <a:solidFill>
                  <a:srgbClr val="FF0000"/>
                </a:solidFill>
                <a:latin typeface="宋体" panose="02010600030101010101" pitchFamily="2" charset="-122"/>
              </a:rPr>
              <a:t>故障发生点</a:t>
            </a:r>
            <a:endParaRPr kumimoji="0" lang="zh-CN" altLang="en-US" sz="1800" b="1">
              <a:latin typeface="宋体" panose="02010600030101010101" pitchFamily="2" charset="-122"/>
            </a:endParaRPr>
          </a:p>
          <a:p>
            <a:pPr algn="just"/>
            <a:r>
              <a:rPr kumimoji="0" lang="zh-CN" altLang="en-US" sz="2000" b="1">
                <a:latin typeface="宋体" panose="02010600030101010101" pitchFamily="2" charset="-122"/>
              </a:rPr>
              <a:t>正常运行</a:t>
            </a:r>
            <a:r>
              <a:rPr kumimoji="0" lang="zh-CN" altLang="en-US" sz="1800" b="1">
                <a:latin typeface="宋体" panose="02010600030101010101" pitchFamily="2" charset="-122"/>
              </a:rPr>
              <a:t>     ─┼───────┼─────────────</a:t>
            </a:r>
            <a:endParaRPr kumimoji="0" lang="zh-CN" altLang="en-US" sz="1800" b="1">
              <a:latin typeface="宋体" panose="02010600030101010101" pitchFamily="2" charset="-122"/>
            </a:endParaRPr>
          </a:p>
          <a:p>
            <a:pPr algn="just"/>
            <a:endParaRPr kumimoji="0" lang="zh-CN" altLang="en-US" sz="1800" b="1">
              <a:latin typeface="宋体" panose="02010600030101010101" pitchFamily="2" charset="-122"/>
            </a:endParaRPr>
          </a:p>
          <a:p>
            <a:pPr algn="just"/>
            <a:r>
              <a:rPr kumimoji="0" lang="zh-CN" altLang="en-US" sz="2000" b="1">
                <a:latin typeface="宋体" panose="02010600030101010101" pitchFamily="2" charset="-122"/>
              </a:rPr>
              <a:t>                登记日志文件  登记新日志文件</a:t>
            </a:r>
            <a:endParaRPr kumimoji="0" lang="zh-CN" altLang="en-US" sz="1800" b="1">
              <a:latin typeface="宋体" panose="02010600030101010101" pitchFamily="2" charset="-122"/>
            </a:endParaRPr>
          </a:p>
          <a:p>
            <a:pPr algn="just"/>
            <a:r>
              <a:rPr kumimoji="0" lang="zh-CN" altLang="en-US" sz="1800" b="1">
                <a:latin typeface="宋体" panose="02010600030101010101" pitchFamily="2" charset="-122"/>
              </a:rPr>
              <a:t>              ─────────┼─────────────</a:t>
            </a:r>
            <a:endParaRPr kumimoji="0" lang="zh-CN" altLang="en-US" sz="2000" b="1">
              <a:latin typeface="宋体" panose="02010600030101010101" pitchFamily="2" charset="-122"/>
            </a:endParaRPr>
          </a:p>
          <a:p>
            <a:pPr algn="just"/>
            <a:r>
              <a:rPr kumimoji="0" lang="zh-CN" altLang="en-US" sz="2000" b="1">
                <a:latin typeface="宋体" panose="02010600030101010101" pitchFamily="2" charset="-122"/>
              </a:rPr>
              <a:t>                            </a:t>
            </a:r>
            <a:r>
              <a:rPr kumimoji="0" lang="zh-CN" altLang="en-US" sz="2500" b="1">
                <a:latin typeface="宋体" panose="02010600030101010101" pitchFamily="2" charset="-122"/>
              </a:rPr>
              <a:t> </a:t>
            </a:r>
            <a:r>
              <a:rPr kumimoji="0" lang="zh-CN" altLang="en-US" sz="2000" b="1">
                <a:latin typeface="宋体" panose="02010600030101010101" pitchFamily="2" charset="-122"/>
                <a:sym typeface="Symbol" panose="05050102010706020507" pitchFamily="18" charset="2"/>
              </a:rPr>
              <a:t></a:t>
            </a:r>
            <a:endParaRPr kumimoji="0" lang="zh-CN" altLang="en-US" sz="2000" b="1">
              <a:latin typeface="宋体" panose="02010600030101010101" pitchFamily="2" charset="-122"/>
            </a:endParaRPr>
          </a:p>
          <a:p>
            <a:pPr algn="just"/>
            <a:r>
              <a:rPr kumimoji="0" lang="zh-CN" altLang="en-US" sz="2000" b="1">
                <a:latin typeface="宋体" panose="02010600030101010101" pitchFamily="2" charset="-122"/>
              </a:rPr>
              <a:t>                        转储日志文件</a:t>
            </a:r>
            <a:endParaRPr kumimoji="0" lang="zh-CN" altLang="en-US" sz="2000" b="1">
              <a:latin typeface="宋体" panose="02010600030101010101" pitchFamily="2" charset="-122"/>
            </a:endParaRPr>
          </a:p>
          <a:p>
            <a:pPr algn="just">
              <a:lnSpc>
                <a:spcPct val="160000"/>
              </a:lnSpc>
            </a:pPr>
            <a:endParaRPr kumimoji="0" lang="zh-CN" altLang="en-US" sz="1800" b="1">
              <a:latin typeface="宋体" panose="02010600030101010101" pitchFamily="2" charset="-122"/>
            </a:endParaRPr>
          </a:p>
          <a:p>
            <a:pPr algn="just"/>
            <a:r>
              <a:rPr kumimoji="0" lang="zh-CN" altLang="en-US" sz="1800" b="1">
                <a:latin typeface="宋体" panose="02010600030101010101" pitchFamily="2" charset="-122"/>
              </a:rPr>
              <a:t>               </a:t>
            </a:r>
            <a:r>
              <a:rPr kumimoji="0" lang="zh-CN" altLang="en-US" sz="2000" b="1">
                <a:latin typeface="宋体" panose="02010600030101010101" pitchFamily="2" charset="-122"/>
              </a:rPr>
              <a:t>重装后备副本，然后利用转储的日志文件恢复</a:t>
            </a:r>
            <a:endParaRPr kumimoji="0" lang="zh-CN" altLang="en-US" sz="2000" b="1">
              <a:latin typeface="宋体" panose="02010600030101010101" pitchFamily="2" charset="-122"/>
            </a:endParaRPr>
          </a:p>
          <a:p>
            <a:pPr algn="just"/>
            <a:r>
              <a:rPr kumimoji="0" lang="zh-CN" altLang="en-US" sz="2000" b="1">
                <a:latin typeface="宋体" panose="02010600030101010101" pitchFamily="2" charset="-122"/>
              </a:rPr>
              <a:t>恢复到一</a:t>
            </a:r>
            <a:r>
              <a:rPr kumimoji="0" lang="zh-CN" altLang="en-US" sz="1800" b="1">
                <a:latin typeface="宋体" panose="02010600030101010101" pitchFamily="2" charset="-122"/>
              </a:rPr>
              <a:t>       </a:t>
            </a:r>
            <a:r>
              <a:rPr lang="zh-CN" altLang="en-US" b="1"/>
              <a:t>━━━━━━┥</a:t>
            </a:r>
            <a:endParaRPr kumimoji="0" lang="zh-CN" altLang="en-US" sz="2000" b="1">
              <a:latin typeface="宋体" panose="02010600030101010101" pitchFamily="2" charset="-122"/>
            </a:endParaRPr>
          </a:p>
          <a:p>
            <a:pPr algn="just"/>
            <a:r>
              <a:rPr kumimoji="0" lang="zh-CN" altLang="en-US" sz="2000" b="1">
                <a:latin typeface="宋体" panose="02010600030101010101" pitchFamily="2" charset="-122"/>
              </a:rPr>
              <a:t>致性状态</a:t>
            </a:r>
            <a:endParaRPr kumimoji="0" lang="zh-CN" altLang="en-US" sz="2000" b="1">
              <a:latin typeface="宋体" panose="02010600030101010101" pitchFamily="2" charset="-122"/>
            </a:endParaRPr>
          </a:p>
        </p:txBody>
      </p:sp>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p:cNvSpPr>
          <p:nvPr>
            <p:ph type="title"/>
          </p:nvPr>
        </p:nvSpPr>
        <p:spPr/>
        <p:txBody>
          <a:bodyPr/>
          <a:lstStyle/>
          <a:p>
            <a:pPr eaLnBrk="1" hangingPunct="1"/>
            <a:r>
              <a:rPr lang="en-US" altLang="zh-CN"/>
              <a:t>2</a:t>
            </a:r>
            <a:r>
              <a:rPr lang="zh-CN" altLang="en-US"/>
              <a:t>．海量转储与增量转储</a:t>
            </a:r>
            <a:endParaRPr lang="zh-CN" altLang="en-US"/>
          </a:p>
        </p:txBody>
      </p:sp>
      <p:sp>
        <p:nvSpPr>
          <p:cNvPr id="47107" name="Rectangle 3"/>
          <p:cNvSpPr>
            <a:spLocks noGrp="1" noRot="1"/>
          </p:cNvSpPr>
          <p:nvPr>
            <p:ph idx="1"/>
          </p:nvPr>
        </p:nvSpPr>
        <p:spPr/>
        <p:txBody>
          <a:bodyPr/>
          <a:lstStyle/>
          <a:p>
            <a:pPr eaLnBrk="1" hangingPunct="1">
              <a:lnSpc>
                <a:spcPct val="90000"/>
              </a:lnSpc>
            </a:pPr>
            <a:r>
              <a:rPr lang="zh-CN" altLang="en-US" sz="2800"/>
              <a:t>海量转储</a:t>
            </a:r>
            <a:r>
              <a:rPr lang="en-US" altLang="zh-CN" sz="2800"/>
              <a:t>: </a:t>
            </a:r>
            <a:r>
              <a:rPr lang="zh-CN" altLang="en-US" sz="2800"/>
              <a:t>每次转储全部数据库</a:t>
            </a:r>
            <a:endParaRPr lang="zh-CN" altLang="en-US" sz="2800"/>
          </a:p>
          <a:p>
            <a:pPr lvl="3" eaLnBrk="1" hangingPunct="1">
              <a:lnSpc>
                <a:spcPct val="90000"/>
              </a:lnSpc>
            </a:pPr>
            <a:endParaRPr lang="zh-CN" altLang="en-US" sz="2800"/>
          </a:p>
          <a:p>
            <a:pPr eaLnBrk="1" hangingPunct="1">
              <a:lnSpc>
                <a:spcPct val="90000"/>
              </a:lnSpc>
            </a:pPr>
            <a:r>
              <a:rPr lang="zh-CN" altLang="en-US" sz="2800"/>
              <a:t>增量转储</a:t>
            </a:r>
            <a:r>
              <a:rPr lang="en-US" altLang="zh-CN" sz="2800"/>
              <a:t>: </a:t>
            </a:r>
            <a:r>
              <a:rPr lang="zh-CN" altLang="en-US" sz="2800"/>
              <a:t>只转储上次转储后更新过的数据</a:t>
            </a:r>
            <a:endParaRPr lang="zh-CN" altLang="en-US"/>
          </a:p>
          <a:p>
            <a:pPr lvl="3" eaLnBrk="1" hangingPunct="1">
              <a:lnSpc>
                <a:spcPct val="90000"/>
              </a:lnSpc>
            </a:pPr>
            <a:endParaRPr lang="zh-CN" altLang="en-US" sz="1800"/>
          </a:p>
          <a:p>
            <a:pPr eaLnBrk="1" hangingPunct="1">
              <a:lnSpc>
                <a:spcPct val="90000"/>
              </a:lnSpc>
            </a:pPr>
            <a:r>
              <a:rPr lang="zh-CN" altLang="en-US" sz="2800"/>
              <a:t>海量转储与增量转储比较</a:t>
            </a:r>
            <a:endParaRPr lang="zh-CN" altLang="en-US" sz="2800"/>
          </a:p>
          <a:p>
            <a:pPr lvl="1" eaLnBrk="1" hangingPunct="1">
              <a:lnSpc>
                <a:spcPct val="90000"/>
              </a:lnSpc>
            </a:pPr>
            <a:r>
              <a:rPr lang="zh-CN" altLang="en-US"/>
              <a:t>从恢复角度看，使用海量转储得到的后备副本进行恢复往往更方便</a:t>
            </a:r>
            <a:endParaRPr lang="zh-CN" altLang="en-US"/>
          </a:p>
          <a:p>
            <a:pPr lvl="1" eaLnBrk="1" hangingPunct="1">
              <a:lnSpc>
                <a:spcPct val="90000"/>
              </a:lnSpc>
            </a:pPr>
            <a:r>
              <a:rPr lang="zh-CN" altLang="en-US"/>
              <a:t>但如果数据库很大，事务处理又十分频繁，则增量转储方式更实用更有效</a:t>
            </a:r>
            <a:endParaRPr lang="zh-CN" altLang="en-US"/>
          </a:p>
        </p:txBody>
      </p:sp>
      <p:sp>
        <p:nvSpPr>
          <p:cNvPr id="4" name="日期占位符 3"/>
          <p:cNvSpPr>
            <a:spLocks noGrp="1"/>
          </p:cNvSpPr>
          <p:nvPr>
            <p:ph type="dt" sz="quarter" idx="10"/>
          </p:nvPr>
        </p:nvSpPr>
        <p:spPr/>
        <p:txBody>
          <a:bodyPr/>
          <a:lstStyle/>
          <a:p>
            <a:pPr>
              <a:defRPr/>
            </a:pPr>
            <a:fld id="{7CFDC17C-9B7A-409D-BFBF-3BD86F21197A}" type="datetime1">
              <a:rPr lang="zh-CN" altLang="en-US"/>
            </a:fld>
            <a:endParaRPr lang="en-US" altLang="zh-CN"/>
          </a:p>
        </p:txBody>
      </p:sp>
      <p:sp>
        <p:nvSpPr>
          <p:cNvPr id="471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p:cNvSpPr>
          <p:nvPr>
            <p:ph type="title"/>
          </p:nvPr>
        </p:nvSpPr>
        <p:spPr/>
        <p:txBody>
          <a:bodyPr/>
          <a:lstStyle/>
          <a:p>
            <a:pPr eaLnBrk="1" hangingPunct="1"/>
            <a:r>
              <a:rPr lang="en-US" altLang="zh-CN"/>
              <a:t>3</a:t>
            </a:r>
            <a:r>
              <a:rPr lang="zh-CN" altLang="en-US"/>
              <a:t>．转储方法小结</a:t>
            </a:r>
            <a:endParaRPr lang="zh-CN" altLang="en-US"/>
          </a:p>
        </p:txBody>
      </p:sp>
      <p:sp>
        <p:nvSpPr>
          <p:cNvPr id="48131" name="Rectangle 3"/>
          <p:cNvSpPr>
            <a:spLocks noGrp="1" noRot="1"/>
          </p:cNvSpPr>
          <p:nvPr>
            <p:ph idx="1"/>
          </p:nvPr>
        </p:nvSpPr>
        <p:spPr/>
        <p:txBody>
          <a:bodyPr/>
          <a:lstStyle/>
          <a:p>
            <a:pPr eaLnBrk="1" hangingPunct="1"/>
            <a:r>
              <a:rPr lang="zh-CN" altLang="en-US" sz="3600"/>
              <a:t>转储方法分类</a:t>
            </a:r>
            <a:endParaRPr lang="zh-CN" altLang="en-US"/>
          </a:p>
        </p:txBody>
      </p:sp>
      <p:sp>
        <p:nvSpPr>
          <p:cNvPr id="40" name="日期占位符 3"/>
          <p:cNvSpPr>
            <a:spLocks noGrp="1"/>
          </p:cNvSpPr>
          <p:nvPr>
            <p:ph type="dt" sz="quarter" idx="10"/>
          </p:nvPr>
        </p:nvSpPr>
        <p:spPr/>
        <p:txBody>
          <a:bodyPr/>
          <a:lstStyle/>
          <a:p>
            <a:pPr>
              <a:defRPr/>
            </a:pPr>
            <a:fld id="{3D7F0B8B-8CD8-4BFD-8550-0D5A3D14947A}" type="datetime1">
              <a:rPr lang="zh-CN" altLang="en-US"/>
            </a:fld>
            <a:endParaRPr lang="en-US" altLang="zh-CN"/>
          </a:p>
        </p:txBody>
      </p:sp>
      <p:sp>
        <p:nvSpPr>
          <p:cNvPr id="4813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grpSp>
        <p:nvGrpSpPr>
          <p:cNvPr id="48134" name="Group 4"/>
          <p:cNvGrpSpPr/>
          <p:nvPr/>
        </p:nvGrpSpPr>
        <p:grpSpPr bwMode="auto">
          <a:xfrm>
            <a:off x="1600200" y="2895600"/>
            <a:ext cx="6781800" cy="2286000"/>
            <a:chOff x="-3" y="-3"/>
            <a:chExt cx="2282" cy="1734"/>
          </a:xfrm>
        </p:grpSpPr>
        <p:grpSp>
          <p:nvGrpSpPr>
            <p:cNvPr id="48135" name="Group 5"/>
            <p:cNvGrpSpPr/>
            <p:nvPr/>
          </p:nvGrpSpPr>
          <p:grpSpPr bwMode="auto">
            <a:xfrm>
              <a:off x="0" y="0"/>
              <a:ext cx="2276" cy="1728"/>
              <a:chOff x="0" y="0"/>
              <a:chExt cx="2276" cy="1728"/>
            </a:xfrm>
          </p:grpSpPr>
          <p:grpSp>
            <p:nvGrpSpPr>
              <p:cNvPr id="48137" name="Group 6"/>
              <p:cNvGrpSpPr/>
              <p:nvPr/>
            </p:nvGrpSpPr>
            <p:grpSpPr bwMode="auto">
              <a:xfrm>
                <a:off x="0" y="0"/>
                <a:ext cx="852" cy="768"/>
                <a:chOff x="0" y="0"/>
                <a:chExt cx="852" cy="768"/>
              </a:xfrm>
            </p:grpSpPr>
            <p:sp>
              <p:nvSpPr>
                <p:cNvPr id="48168" name="Rectangle 7"/>
                <p:cNvSpPr>
                  <a:spLocks noChangeArrowheads="1"/>
                </p:cNvSpPr>
                <p:nvPr/>
              </p:nvSpPr>
              <p:spPr bwMode="auto">
                <a:xfrm>
                  <a:off x="43" y="0"/>
                  <a:ext cx="76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t> </a:t>
                  </a:r>
                  <a:endParaRPr lang="en-US" altLang="zh-CN" sz="1000"/>
                </a:p>
                <a:p>
                  <a:pPr algn="ctr"/>
                  <a:endParaRPr lang="en-US" altLang="zh-CN"/>
                </a:p>
              </p:txBody>
            </p:sp>
            <p:sp>
              <p:nvSpPr>
                <p:cNvPr id="48169" name="Rectangle 8"/>
                <p:cNvSpPr>
                  <a:spLocks noChangeArrowheads="1"/>
                </p:cNvSpPr>
                <p:nvPr/>
              </p:nvSpPr>
              <p:spPr bwMode="auto">
                <a:xfrm>
                  <a:off x="0" y="0"/>
                  <a:ext cx="852" cy="76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138" name="Group 9"/>
              <p:cNvGrpSpPr/>
              <p:nvPr/>
            </p:nvGrpSpPr>
            <p:grpSpPr bwMode="auto">
              <a:xfrm>
                <a:off x="852" y="0"/>
                <a:ext cx="1424" cy="384"/>
                <a:chOff x="852" y="0"/>
                <a:chExt cx="1424" cy="384"/>
              </a:xfrm>
            </p:grpSpPr>
            <p:sp>
              <p:nvSpPr>
                <p:cNvPr id="48166" name="Rectangle 10"/>
                <p:cNvSpPr>
                  <a:spLocks noChangeArrowheads="1"/>
                </p:cNvSpPr>
                <p:nvPr/>
              </p:nvSpPr>
              <p:spPr bwMode="auto">
                <a:xfrm>
                  <a:off x="895" y="0"/>
                  <a:ext cx="133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转储状态</a:t>
                  </a:r>
                  <a:endParaRPr lang="zh-CN" altLang="en-US"/>
                </a:p>
              </p:txBody>
            </p:sp>
            <p:sp>
              <p:nvSpPr>
                <p:cNvPr id="48167" name="Rectangle 11"/>
                <p:cNvSpPr>
                  <a:spLocks noChangeArrowheads="1"/>
                </p:cNvSpPr>
                <p:nvPr/>
              </p:nvSpPr>
              <p:spPr bwMode="auto">
                <a:xfrm>
                  <a:off x="852" y="0"/>
                  <a:ext cx="142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139" name="Group 12"/>
              <p:cNvGrpSpPr/>
              <p:nvPr/>
            </p:nvGrpSpPr>
            <p:grpSpPr bwMode="auto">
              <a:xfrm>
                <a:off x="852" y="384"/>
                <a:ext cx="750" cy="384"/>
                <a:chOff x="852" y="384"/>
                <a:chExt cx="750" cy="384"/>
              </a:xfrm>
            </p:grpSpPr>
            <p:sp>
              <p:nvSpPr>
                <p:cNvPr id="48164" name="Rectangle 13"/>
                <p:cNvSpPr>
                  <a:spLocks noChangeArrowheads="1"/>
                </p:cNvSpPr>
                <p:nvPr/>
              </p:nvSpPr>
              <p:spPr bwMode="auto">
                <a:xfrm>
                  <a:off x="895" y="384"/>
                  <a:ext cx="66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动态转储</a:t>
                  </a:r>
                  <a:endParaRPr lang="zh-CN" altLang="en-US" sz="2000"/>
                </a:p>
              </p:txBody>
            </p:sp>
            <p:sp>
              <p:nvSpPr>
                <p:cNvPr id="48165" name="Rectangle 14"/>
                <p:cNvSpPr>
                  <a:spLocks noChangeArrowheads="1"/>
                </p:cNvSpPr>
                <p:nvPr/>
              </p:nvSpPr>
              <p:spPr bwMode="auto">
                <a:xfrm>
                  <a:off x="852" y="384"/>
                  <a:ext cx="75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140" name="Group 15"/>
              <p:cNvGrpSpPr/>
              <p:nvPr/>
            </p:nvGrpSpPr>
            <p:grpSpPr bwMode="auto">
              <a:xfrm>
                <a:off x="1602" y="384"/>
                <a:ext cx="674" cy="384"/>
                <a:chOff x="1602" y="384"/>
                <a:chExt cx="674" cy="384"/>
              </a:xfrm>
            </p:grpSpPr>
            <p:sp>
              <p:nvSpPr>
                <p:cNvPr id="48162" name="Rectangle 16"/>
                <p:cNvSpPr>
                  <a:spLocks noChangeArrowheads="1"/>
                </p:cNvSpPr>
                <p:nvPr/>
              </p:nvSpPr>
              <p:spPr bwMode="auto">
                <a:xfrm>
                  <a:off x="1645" y="384"/>
                  <a:ext cx="58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静态转储</a:t>
                  </a:r>
                  <a:endParaRPr lang="zh-CN" altLang="en-US"/>
                </a:p>
              </p:txBody>
            </p:sp>
            <p:sp>
              <p:nvSpPr>
                <p:cNvPr id="48163" name="Rectangle 17"/>
                <p:cNvSpPr>
                  <a:spLocks noChangeArrowheads="1"/>
                </p:cNvSpPr>
                <p:nvPr/>
              </p:nvSpPr>
              <p:spPr bwMode="auto">
                <a:xfrm>
                  <a:off x="1602" y="384"/>
                  <a:ext cx="67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141" name="Group 18"/>
              <p:cNvGrpSpPr/>
              <p:nvPr/>
            </p:nvGrpSpPr>
            <p:grpSpPr bwMode="auto">
              <a:xfrm>
                <a:off x="0" y="768"/>
                <a:ext cx="338" cy="960"/>
                <a:chOff x="0" y="768"/>
                <a:chExt cx="338" cy="960"/>
              </a:xfrm>
            </p:grpSpPr>
            <p:sp>
              <p:nvSpPr>
                <p:cNvPr id="48160" name="Rectangle 19"/>
                <p:cNvSpPr>
                  <a:spLocks noChangeArrowheads="1"/>
                </p:cNvSpPr>
                <p:nvPr/>
              </p:nvSpPr>
              <p:spPr bwMode="auto">
                <a:xfrm>
                  <a:off x="43" y="768"/>
                  <a:ext cx="252"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转储方式</a:t>
                  </a:r>
                  <a:endParaRPr lang="zh-CN" altLang="en-US"/>
                </a:p>
              </p:txBody>
            </p:sp>
            <p:sp>
              <p:nvSpPr>
                <p:cNvPr id="48161" name="Rectangle 20"/>
                <p:cNvSpPr>
                  <a:spLocks noChangeArrowheads="1"/>
                </p:cNvSpPr>
                <p:nvPr/>
              </p:nvSpPr>
              <p:spPr bwMode="auto">
                <a:xfrm>
                  <a:off x="0" y="768"/>
                  <a:ext cx="338" cy="96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142" name="Group 21"/>
              <p:cNvGrpSpPr/>
              <p:nvPr/>
            </p:nvGrpSpPr>
            <p:grpSpPr bwMode="auto">
              <a:xfrm>
                <a:off x="338" y="768"/>
                <a:ext cx="514" cy="480"/>
                <a:chOff x="338" y="768"/>
                <a:chExt cx="514" cy="480"/>
              </a:xfrm>
            </p:grpSpPr>
            <p:sp>
              <p:nvSpPr>
                <p:cNvPr id="48158" name="Rectangle 22"/>
                <p:cNvSpPr>
                  <a:spLocks noChangeArrowheads="1"/>
                </p:cNvSpPr>
                <p:nvPr/>
              </p:nvSpPr>
              <p:spPr bwMode="auto">
                <a:xfrm>
                  <a:off x="381" y="768"/>
                  <a:ext cx="4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海量转储</a:t>
                  </a:r>
                  <a:endParaRPr lang="zh-CN" altLang="en-US" sz="2000"/>
                </a:p>
                <a:p>
                  <a:pPr algn="ctr"/>
                  <a:endParaRPr lang="en-US" altLang="zh-CN"/>
                </a:p>
              </p:txBody>
            </p:sp>
            <p:sp>
              <p:nvSpPr>
                <p:cNvPr id="48159" name="Rectangle 23"/>
                <p:cNvSpPr>
                  <a:spLocks noChangeArrowheads="1"/>
                </p:cNvSpPr>
                <p:nvPr/>
              </p:nvSpPr>
              <p:spPr bwMode="auto">
                <a:xfrm>
                  <a:off x="338" y="768"/>
                  <a:ext cx="514"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143" name="Group 24"/>
              <p:cNvGrpSpPr/>
              <p:nvPr/>
            </p:nvGrpSpPr>
            <p:grpSpPr bwMode="auto">
              <a:xfrm>
                <a:off x="852" y="768"/>
                <a:ext cx="750" cy="480"/>
                <a:chOff x="852" y="768"/>
                <a:chExt cx="750" cy="480"/>
              </a:xfrm>
            </p:grpSpPr>
            <p:sp>
              <p:nvSpPr>
                <p:cNvPr id="48156" name="Rectangle 25"/>
                <p:cNvSpPr>
                  <a:spLocks noChangeArrowheads="1"/>
                </p:cNvSpPr>
                <p:nvPr/>
              </p:nvSpPr>
              <p:spPr bwMode="auto">
                <a:xfrm>
                  <a:off x="895" y="768"/>
                  <a:ext cx="66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动态海量转储</a:t>
                  </a:r>
                  <a:endParaRPr lang="zh-CN" altLang="en-US" sz="2000"/>
                </a:p>
              </p:txBody>
            </p:sp>
            <p:sp>
              <p:nvSpPr>
                <p:cNvPr id="48157" name="Rectangle 26"/>
                <p:cNvSpPr>
                  <a:spLocks noChangeArrowheads="1"/>
                </p:cNvSpPr>
                <p:nvPr/>
              </p:nvSpPr>
              <p:spPr bwMode="auto">
                <a:xfrm>
                  <a:off x="852" y="768"/>
                  <a:ext cx="750"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144" name="Group 27"/>
              <p:cNvGrpSpPr/>
              <p:nvPr/>
            </p:nvGrpSpPr>
            <p:grpSpPr bwMode="auto">
              <a:xfrm>
                <a:off x="1602" y="768"/>
                <a:ext cx="674" cy="480"/>
                <a:chOff x="1602" y="768"/>
                <a:chExt cx="674" cy="480"/>
              </a:xfrm>
            </p:grpSpPr>
            <p:sp>
              <p:nvSpPr>
                <p:cNvPr id="48154" name="Rectangle 28"/>
                <p:cNvSpPr>
                  <a:spLocks noChangeArrowheads="1"/>
                </p:cNvSpPr>
                <p:nvPr/>
              </p:nvSpPr>
              <p:spPr bwMode="auto">
                <a:xfrm>
                  <a:off x="1645" y="768"/>
                  <a:ext cx="58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静态海量转储</a:t>
                  </a:r>
                  <a:endParaRPr lang="zh-CN" altLang="en-US" sz="2000"/>
                </a:p>
              </p:txBody>
            </p:sp>
            <p:sp>
              <p:nvSpPr>
                <p:cNvPr id="48155" name="Rectangle 29"/>
                <p:cNvSpPr>
                  <a:spLocks noChangeArrowheads="1"/>
                </p:cNvSpPr>
                <p:nvPr/>
              </p:nvSpPr>
              <p:spPr bwMode="auto">
                <a:xfrm>
                  <a:off x="1602" y="768"/>
                  <a:ext cx="674"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145" name="Group 30"/>
              <p:cNvGrpSpPr/>
              <p:nvPr/>
            </p:nvGrpSpPr>
            <p:grpSpPr bwMode="auto">
              <a:xfrm>
                <a:off x="338" y="1248"/>
                <a:ext cx="514" cy="480"/>
                <a:chOff x="338" y="1248"/>
                <a:chExt cx="514" cy="480"/>
              </a:xfrm>
            </p:grpSpPr>
            <p:sp>
              <p:nvSpPr>
                <p:cNvPr id="48152" name="Rectangle 31"/>
                <p:cNvSpPr>
                  <a:spLocks noChangeArrowheads="1"/>
                </p:cNvSpPr>
                <p:nvPr/>
              </p:nvSpPr>
              <p:spPr bwMode="auto">
                <a:xfrm>
                  <a:off x="381" y="1248"/>
                  <a:ext cx="4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增量转储</a:t>
                  </a:r>
                  <a:endParaRPr lang="zh-CN" altLang="en-US" sz="4400"/>
                </a:p>
              </p:txBody>
            </p:sp>
            <p:sp>
              <p:nvSpPr>
                <p:cNvPr id="48153" name="Rectangle 32"/>
                <p:cNvSpPr>
                  <a:spLocks noChangeArrowheads="1"/>
                </p:cNvSpPr>
                <p:nvPr/>
              </p:nvSpPr>
              <p:spPr bwMode="auto">
                <a:xfrm>
                  <a:off x="338" y="1248"/>
                  <a:ext cx="514"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146" name="Group 33"/>
              <p:cNvGrpSpPr/>
              <p:nvPr/>
            </p:nvGrpSpPr>
            <p:grpSpPr bwMode="auto">
              <a:xfrm>
                <a:off x="852" y="1248"/>
                <a:ext cx="750" cy="480"/>
                <a:chOff x="852" y="1248"/>
                <a:chExt cx="750" cy="480"/>
              </a:xfrm>
            </p:grpSpPr>
            <p:sp>
              <p:nvSpPr>
                <p:cNvPr id="48150" name="Rectangle 34"/>
                <p:cNvSpPr>
                  <a:spLocks noChangeArrowheads="1"/>
                </p:cNvSpPr>
                <p:nvPr/>
              </p:nvSpPr>
              <p:spPr bwMode="auto">
                <a:xfrm>
                  <a:off x="895" y="1248"/>
                  <a:ext cx="66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动态增量转储</a:t>
                  </a:r>
                  <a:endParaRPr lang="zh-CN" altLang="en-US" sz="2000"/>
                </a:p>
              </p:txBody>
            </p:sp>
            <p:sp>
              <p:nvSpPr>
                <p:cNvPr id="48151" name="Rectangle 35"/>
                <p:cNvSpPr>
                  <a:spLocks noChangeArrowheads="1"/>
                </p:cNvSpPr>
                <p:nvPr/>
              </p:nvSpPr>
              <p:spPr bwMode="auto">
                <a:xfrm>
                  <a:off x="852" y="1248"/>
                  <a:ext cx="750"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147" name="Group 36"/>
              <p:cNvGrpSpPr/>
              <p:nvPr/>
            </p:nvGrpSpPr>
            <p:grpSpPr bwMode="auto">
              <a:xfrm>
                <a:off x="1602" y="1248"/>
                <a:ext cx="674" cy="480"/>
                <a:chOff x="1602" y="1248"/>
                <a:chExt cx="674" cy="480"/>
              </a:xfrm>
            </p:grpSpPr>
            <p:sp>
              <p:nvSpPr>
                <p:cNvPr id="48148" name="Rectangle 37"/>
                <p:cNvSpPr>
                  <a:spLocks noChangeArrowheads="1"/>
                </p:cNvSpPr>
                <p:nvPr/>
              </p:nvSpPr>
              <p:spPr bwMode="auto">
                <a:xfrm>
                  <a:off x="1645" y="1248"/>
                  <a:ext cx="58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静态增量转储</a:t>
                  </a:r>
                  <a:endParaRPr lang="zh-CN" altLang="en-US" sz="2000"/>
                </a:p>
              </p:txBody>
            </p:sp>
            <p:sp>
              <p:nvSpPr>
                <p:cNvPr id="48149" name="Rectangle 38"/>
                <p:cNvSpPr>
                  <a:spLocks noChangeArrowheads="1"/>
                </p:cNvSpPr>
                <p:nvPr/>
              </p:nvSpPr>
              <p:spPr bwMode="auto">
                <a:xfrm>
                  <a:off x="1602" y="1248"/>
                  <a:ext cx="674"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48136" name="Rectangle 39"/>
            <p:cNvSpPr>
              <a:spLocks noChangeArrowheads="1"/>
            </p:cNvSpPr>
            <p:nvPr/>
          </p:nvSpPr>
          <p:spPr bwMode="auto">
            <a:xfrm>
              <a:off x="-3" y="-3"/>
              <a:ext cx="2282" cy="1734"/>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p:cNvSpPr>
          <p:nvPr>
            <p:ph type="title"/>
          </p:nvPr>
        </p:nvSpPr>
        <p:spPr/>
        <p:txBody>
          <a:bodyPr/>
          <a:lstStyle/>
          <a:p>
            <a:pPr eaLnBrk="1" hangingPunct="1"/>
            <a:r>
              <a:rPr lang="zh-CN" altLang="en-US"/>
              <a:t>转储策略</a:t>
            </a:r>
            <a:endParaRPr lang="zh-CN" altLang="en-US"/>
          </a:p>
        </p:txBody>
      </p:sp>
      <p:sp>
        <p:nvSpPr>
          <p:cNvPr id="49155" name="Rectangle 3"/>
          <p:cNvSpPr>
            <a:spLocks noGrp="1" noRot="1"/>
          </p:cNvSpPr>
          <p:nvPr>
            <p:ph idx="1"/>
          </p:nvPr>
        </p:nvSpPr>
        <p:spPr>
          <a:xfrm>
            <a:off x="827088" y="1989138"/>
            <a:ext cx="7772400" cy="4114800"/>
          </a:xfrm>
        </p:spPr>
        <p:txBody>
          <a:bodyPr/>
          <a:lstStyle/>
          <a:p>
            <a:pPr eaLnBrk="1" hangingPunct="1"/>
            <a:r>
              <a:rPr lang="zh-CN" altLang="en-US" sz="2400"/>
              <a:t>应定期进行数据转储，制作后备副本。</a:t>
            </a:r>
            <a:endParaRPr lang="zh-CN" altLang="en-US" sz="2400"/>
          </a:p>
          <a:p>
            <a:pPr eaLnBrk="1" hangingPunct="1">
              <a:spcBef>
                <a:spcPct val="40000"/>
              </a:spcBef>
            </a:pPr>
            <a:r>
              <a:rPr lang="zh-CN" altLang="en-US" sz="2400"/>
              <a:t>但转储又是十分耗费时间和资源的，不能频繁进行。</a:t>
            </a:r>
            <a:endParaRPr lang="zh-CN" altLang="en-US" sz="2400"/>
          </a:p>
          <a:p>
            <a:pPr eaLnBrk="1" hangingPunct="1">
              <a:spcBef>
                <a:spcPct val="40000"/>
              </a:spcBef>
            </a:pPr>
            <a:r>
              <a:rPr lang="en-US" altLang="zh-CN" sz="2400"/>
              <a:t>DBA</a:t>
            </a:r>
            <a:r>
              <a:rPr lang="zh-CN" altLang="en-US" sz="2400"/>
              <a:t>应该根据数据库使用情况确定适当的转储周期和转储方法。</a:t>
            </a:r>
            <a:endParaRPr lang="zh-CN" altLang="en-US" sz="2400"/>
          </a:p>
          <a:p>
            <a:pPr eaLnBrk="1" hangingPunct="1">
              <a:buFont typeface="Wingdings" panose="05000000000000000000" pitchFamily="2" charset="2"/>
              <a:buNone/>
            </a:pPr>
            <a:r>
              <a:rPr lang="zh-CN" altLang="en-US" sz="2400"/>
              <a:t>    例：</a:t>
            </a:r>
            <a:endParaRPr lang="zh-CN" altLang="en-US" sz="2400"/>
          </a:p>
          <a:p>
            <a:pPr lvl="1" eaLnBrk="1" hangingPunct="1"/>
            <a:r>
              <a:rPr lang="zh-CN" altLang="en-US"/>
              <a:t>每天晚上进行动态增量转储</a:t>
            </a:r>
            <a:endParaRPr lang="zh-CN" altLang="en-US"/>
          </a:p>
          <a:p>
            <a:pPr lvl="1" eaLnBrk="1" hangingPunct="1"/>
            <a:r>
              <a:rPr lang="zh-CN" altLang="en-US"/>
              <a:t>每周进行一次动态海量转储</a:t>
            </a:r>
            <a:endParaRPr lang="zh-CN" altLang="en-US"/>
          </a:p>
          <a:p>
            <a:pPr lvl="1" eaLnBrk="1" hangingPunct="1"/>
            <a:r>
              <a:rPr lang="zh-CN" altLang="en-US"/>
              <a:t>每月进行一次静态海量转储</a:t>
            </a:r>
            <a:endParaRPr lang="zh-CN" altLang="en-US"/>
          </a:p>
        </p:txBody>
      </p:sp>
      <p:sp>
        <p:nvSpPr>
          <p:cNvPr id="4" name="日期占位符 3"/>
          <p:cNvSpPr>
            <a:spLocks noGrp="1"/>
          </p:cNvSpPr>
          <p:nvPr>
            <p:ph type="dt" sz="quarter" idx="10"/>
          </p:nvPr>
        </p:nvSpPr>
        <p:spPr/>
        <p:txBody>
          <a:bodyPr/>
          <a:lstStyle/>
          <a:p>
            <a:pPr>
              <a:defRPr/>
            </a:pPr>
            <a:fld id="{F1112834-F2FF-4288-835B-CD07AE0DC0B9}" type="datetime1">
              <a:rPr lang="zh-CN" altLang="en-US"/>
            </a:fld>
            <a:endParaRPr lang="en-US" altLang="zh-CN"/>
          </a:p>
        </p:txBody>
      </p:sp>
      <p:sp>
        <p:nvSpPr>
          <p:cNvPr id="491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p:cNvSpPr>
          <p:nvPr>
            <p:ph type="title"/>
          </p:nvPr>
        </p:nvSpPr>
        <p:spPr/>
        <p:txBody>
          <a:bodyPr/>
          <a:lstStyle/>
          <a:p>
            <a:pPr eaLnBrk="1" hangingPunct="1"/>
            <a:r>
              <a:rPr lang="en-US" altLang="zh-CN"/>
              <a:t>10.4  </a:t>
            </a:r>
            <a:r>
              <a:rPr lang="zh-CN" altLang="en-US"/>
              <a:t>恢复的实现技术</a:t>
            </a:r>
            <a:endParaRPr lang="zh-CN" altLang="en-US"/>
          </a:p>
        </p:txBody>
      </p:sp>
      <p:sp>
        <p:nvSpPr>
          <p:cNvPr id="50179"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en-US" altLang="zh-CN"/>
              <a:t>10.4.1  </a:t>
            </a:r>
            <a:r>
              <a:rPr lang="zh-CN" altLang="en-US"/>
              <a:t>数据转储</a:t>
            </a:r>
            <a:endParaRPr lang="zh-CN" altLang="en-US"/>
          </a:p>
          <a:p>
            <a:pPr eaLnBrk="1" hangingPunct="1">
              <a:lnSpc>
                <a:spcPct val="160000"/>
              </a:lnSpc>
              <a:buFont typeface="Wingdings" panose="05000000000000000000" pitchFamily="2" charset="2"/>
              <a:buNone/>
            </a:pPr>
            <a:r>
              <a:rPr lang="en-US" altLang="zh-CN">
                <a:solidFill>
                  <a:schemeClr val="tx2"/>
                </a:solidFill>
              </a:rPr>
              <a:t>10.4.2  </a:t>
            </a:r>
            <a:r>
              <a:rPr lang="zh-CN" altLang="en-US">
                <a:solidFill>
                  <a:schemeClr val="tx2"/>
                </a:solidFill>
              </a:rPr>
              <a:t>登记日志文件</a:t>
            </a:r>
            <a:endParaRPr lang="zh-CN" altLang="en-US">
              <a:solidFill>
                <a:schemeClr val="tx2"/>
              </a:solidFill>
            </a:endParaRPr>
          </a:p>
        </p:txBody>
      </p:sp>
      <p:sp>
        <p:nvSpPr>
          <p:cNvPr id="4" name="日期占位符 3"/>
          <p:cNvSpPr>
            <a:spLocks noGrp="1"/>
          </p:cNvSpPr>
          <p:nvPr>
            <p:ph type="dt" sz="quarter" idx="10"/>
          </p:nvPr>
        </p:nvSpPr>
        <p:spPr/>
        <p:txBody>
          <a:bodyPr/>
          <a:lstStyle/>
          <a:p>
            <a:pPr>
              <a:defRPr/>
            </a:pPr>
            <a:fld id="{94B3A3B5-1362-4FD0-A0D1-EE0AE016F6E2}" type="datetime1">
              <a:rPr lang="zh-CN" altLang="en-US"/>
            </a:fld>
            <a:endParaRPr lang="en-US" altLang="zh-CN"/>
          </a:p>
        </p:txBody>
      </p:sp>
      <p:sp>
        <p:nvSpPr>
          <p:cNvPr id="5018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p:cNvSpPr>
          <p:nvPr>
            <p:ph type="title"/>
          </p:nvPr>
        </p:nvSpPr>
        <p:spPr/>
        <p:txBody>
          <a:bodyPr/>
          <a:lstStyle/>
          <a:p>
            <a:pPr eaLnBrk="1" hangingPunct="1"/>
            <a:r>
              <a:rPr lang="en-US" altLang="zh-CN"/>
              <a:t>10.4.2  </a:t>
            </a:r>
            <a:r>
              <a:rPr lang="zh-CN" altLang="en-US"/>
              <a:t>登记日志文件</a:t>
            </a:r>
            <a:endParaRPr lang="zh-CN" altLang="en-US"/>
          </a:p>
        </p:txBody>
      </p:sp>
      <p:sp>
        <p:nvSpPr>
          <p:cNvPr id="51203"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zh-CN" altLang="en-US">
                <a:solidFill>
                  <a:schemeClr val="tx2"/>
                </a:solidFill>
              </a:rPr>
              <a:t>一、日志文件的内容</a:t>
            </a:r>
            <a:endParaRPr lang="zh-CN" altLang="en-US">
              <a:solidFill>
                <a:schemeClr val="tx2"/>
              </a:solidFill>
            </a:endParaRPr>
          </a:p>
          <a:p>
            <a:pPr eaLnBrk="1" hangingPunct="1">
              <a:lnSpc>
                <a:spcPct val="160000"/>
              </a:lnSpc>
              <a:buFont typeface="Wingdings" panose="05000000000000000000" pitchFamily="2" charset="2"/>
              <a:buNone/>
            </a:pPr>
            <a:r>
              <a:rPr lang="zh-CN" altLang="en-US"/>
              <a:t>二、日志文件的用途</a:t>
            </a:r>
            <a:endParaRPr lang="zh-CN" altLang="en-US"/>
          </a:p>
          <a:p>
            <a:pPr eaLnBrk="1" hangingPunct="1">
              <a:lnSpc>
                <a:spcPct val="160000"/>
              </a:lnSpc>
              <a:buFont typeface="Wingdings" panose="05000000000000000000" pitchFamily="2" charset="2"/>
              <a:buNone/>
            </a:pPr>
            <a:r>
              <a:rPr lang="zh-CN" altLang="en-US"/>
              <a:t>三、登记日志文件的原则</a:t>
            </a:r>
            <a:endParaRPr lang="zh-CN" altLang="en-US"/>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18FECA19-EB29-4B91-AF10-C92DD17B3940}" type="datetime1">
              <a:rPr lang="zh-CN" altLang="en-US"/>
            </a:fld>
            <a:endParaRPr lang="en-US" altLang="zh-CN"/>
          </a:p>
        </p:txBody>
      </p:sp>
      <p:sp>
        <p:nvSpPr>
          <p:cNvPr id="512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p:cNvSpPr>
          <p:nvPr>
            <p:ph type="title"/>
          </p:nvPr>
        </p:nvSpPr>
        <p:spPr/>
        <p:txBody>
          <a:bodyPr/>
          <a:lstStyle/>
          <a:p>
            <a:pPr eaLnBrk="1" hangingPunct="1"/>
            <a:r>
              <a:rPr lang="zh-CN" altLang="en-US"/>
              <a:t>一、日志文件的内容</a:t>
            </a:r>
            <a:endParaRPr lang="zh-CN" altLang="en-US"/>
          </a:p>
        </p:txBody>
      </p:sp>
      <p:sp>
        <p:nvSpPr>
          <p:cNvPr id="52227"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a:t>1. </a:t>
            </a:r>
            <a:r>
              <a:rPr lang="zh-CN" altLang="en-US"/>
              <a:t>什么是日志文件</a:t>
            </a:r>
            <a:endParaRPr lang="zh-CN" altLang="en-US" sz="2800"/>
          </a:p>
          <a:p>
            <a:pPr lvl="1" eaLnBrk="1" hangingPunct="1">
              <a:lnSpc>
                <a:spcPct val="90000"/>
              </a:lnSpc>
              <a:buFont typeface="Wingdings" panose="05000000000000000000" pitchFamily="2" charset="2"/>
              <a:buNone/>
            </a:pPr>
            <a:r>
              <a:rPr lang="zh-CN" altLang="en-US"/>
              <a:t>日志文件</a:t>
            </a:r>
            <a:r>
              <a:rPr lang="en-US" altLang="zh-CN"/>
              <a:t>(log)</a:t>
            </a:r>
            <a:r>
              <a:rPr lang="zh-CN" altLang="en-US"/>
              <a:t>是用来记录事务对数据库的</a:t>
            </a:r>
            <a:endParaRPr lang="zh-CN" altLang="en-US"/>
          </a:p>
          <a:p>
            <a:pPr lvl="1" eaLnBrk="1" hangingPunct="1">
              <a:lnSpc>
                <a:spcPct val="90000"/>
              </a:lnSpc>
              <a:buFont typeface="Wingdings" panose="05000000000000000000" pitchFamily="2" charset="2"/>
              <a:buNone/>
            </a:pPr>
            <a:r>
              <a:rPr lang="zh-CN" altLang="en-US"/>
              <a:t>更新操作的文件</a:t>
            </a:r>
            <a:endParaRPr lang="zh-CN" altLang="en-US"/>
          </a:p>
          <a:p>
            <a:pPr lvl="1" eaLnBrk="1" hangingPunct="1">
              <a:lnSpc>
                <a:spcPct val="90000"/>
              </a:lnSpc>
              <a:buFont typeface="Wingdings" panose="05000000000000000000" pitchFamily="2" charset="2"/>
              <a:buNone/>
            </a:pPr>
            <a:endParaRPr lang="zh-CN" altLang="en-US"/>
          </a:p>
          <a:p>
            <a:pPr eaLnBrk="1" hangingPunct="1">
              <a:lnSpc>
                <a:spcPct val="90000"/>
              </a:lnSpc>
              <a:buFont typeface="Wingdings" panose="05000000000000000000" pitchFamily="2" charset="2"/>
              <a:buNone/>
            </a:pPr>
            <a:r>
              <a:rPr lang="en-US" altLang="zh-CN"/>
              <a:t>2. </a:t>
            </a:r>
            <a:r>
              <a:rPr lang="zh-CN" altLang="en-US"/>
              <a:t>日志文件的格式</a:t>
            </a:r>
            <a:endParaRPr lang="zh-CN" altLang="en-US"/>
          </a:p>
          <a:p>
            <a:pPr lvl="1" eaLnBrk="1" hangingPunct="1">
              <a:lnSpc>
                <a:spcPct val="120000"/>
              </a:lnSpc>
              <a:buFont typeface="Wingdings" panose="05000000000000000000" pitchFamily="2" charset="2"/>
              <a:buNone/>
            </a:pPr>
            <a:r>
              <a:rPr lang="zh-CN" altLang="en-US"/>
              <a:t>以记录为单位的日志文件</a:t>
            </a:r>
            <a:endParaRPr lang="zh-CN" altLang="en-US"/>
          </a:p>
          <a:p>
            <a:pPr lvl="1" eaLnBrk="1" hangingPunct="1">
              <a:lnSpc>
                <a:spcPct val="130000"/>
              </a:lnSpc>
              <a:buFont typeface="Wingdings" panose="05000000000000000000" pitchFamily="2" charset="2"/>
              <a:buNone/>
            </a:pPr>
            <a:r>
              <a:rPr lang="zh-CN" altLang="en-US"/>
              <a:t>以数据块为单位的日志文件</a:t>
            </a:r>
            <a:endParaRPr lang="zh-CN" altLang="en-US"/>
          </a:p>
        </p:txBody>
      </p:sp>
      <p:sp>
        <p:nvSpPr>
          <p:cNvPr id="4" name="日期占位符 3"/>
          <p:cNvSpPr>
            <a:spLocks noGrp="1"/>
          </p:cNvSpPr>
          <p:nvPr>
            <p:ph type="dt" sz="quarter" idx="10"/>
          </p:nvPr>
        </p:nvSpPr>
        <p:spPr/>
        <p:txBody>
          <a:bodyPr/>
          <a:lstStyle/>
          <a:p>
            <a:pPr>
              <a:defRPr/>
            </a:pPr>
            <a:fld id="{99ADD385-D4F8-445B-9C30-1A9FBB798699}" type="datetime1">
              <a:rPr lang="zh-CN" altLang="en-US"/>
            </a:fld>
            <a:endParaRPr lang="en-US" altLang="zh-CN"/>
          </a:p>
        </p:txBody>
      </p:sp>
      <p:sp>
        <p:nvSpPr>
          <p:cNvPr id="522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p:cNvSpPr>
          <p:nvPr>
            <p:ph type="title"/>
          </p:nvPr>
        </p:nvSpPr>
        <p:spPr/>
        <p:txBody>
          <a:bodyPr/>
          <a:lstStyle/>
          <a:p>
            <a:pPr eaLnBrk="1" hangingPunct="1"/>
            <a:r>
              <a:rPr lang="zh-CN" altLang="en-US">
                <a:ea typeface="楷体_GB2312" pitchFamily="49" charset="-122"/>
              </a:rPr>
              <a:t>小结</a:t>
            </a:r>
            <a:endParaRPr lang="zh-CN" altLang="en-US">
              <a:ea typeface="楷体_GB2312" pitchFamily="49" charset="-122"/>
            </a:endParaRPr>
          </a:p>
        </p:txBody>
      </p:sp>
      <p:sp>
        <p:nvSpPr>
          <p:cNvPr id="138243" name="Rectangle 3"/>
          <p:cNvSpPr>
            <a:spLocks noGrp="1" noRot="1"/>
          </p:cNvSpPr>
          <p:nvPr>
            <p:ph idx="1"/>
          </p:nvPr>
        </p:nvSpPr>
        <p:spPr/>
        <p:txBody>
          <a:bodyPr/>
          <a:lstStyle/>
          <a:p>
            <a:pPr algn="just" eaLnBrk="1" hangingPunct="1">
              <a:lnSpc>
                <a:spcPct val="90000"/>
              </a:lnSpc>
            </a:pPr>
            <a:r>
              <a:rPr lang="zh-CN" altLang="en-US"/>
              <a:t>数据库系统概述</a:t>
            </a:r>
            <a:endParaRPr lang="zh-CN" altLang="en-US"/>
          </a:p>
          <a:p>
            <a:pPr lvl="1" algn="just" eaLnBrk="1" hangingPunct="1">
              <a:lnSpc>
                <a:spcPct val="90000"/>
              </a:lnSpc>
            </a:pPr>
            <a:r>
              <a:rPr lang="zh-CN" altLang="en-US"/>
              <a:t>数据库的基本概念</a:t>
            </a:r>
            <a:endParaRPr lang="zh-CN" altLang="en-US"/>
          </a:p>
          <a:p>
            <a:pPr lvl="1" algn="just" eaLnBrk="1" hangingPunct="1">
              <a:lnSpc>
                <a:spcPct val="90000"/>
              </a:lnSpc>
            </a:pPr>
            <a:r>
              <a:rPr lang="zh-CN" altLang="en-US"/>
              <a:t>数据管理的发展过程</a:t>
            </a:r>
            <a:endParaRPr lang="zh-CN" altLang="en-US"/>
          </a:p>
          <a:p>
            <a:pPr lvl="1" algn="just" eaLnBrk="1" hangingPunct="1">
              <a:lnSpc>
                <a:spcPct val="90000"/>
              </a:lnSpc>
            </a:pPr>
            <a:r>
              <a:rPr lang="zh-CN" altLang="en-US"/>
              <a:t>数据库系统的研究领域</a:t>
            </a:r>
            <a:endParaRPr lang="zh-CN" altLang="en-US"/>
          </a:p>
          <a:p>
            <a:pPr algn="just" eaLnBrk="1" hangingPunct="1">
              <a:lnSpc>
                <a:spcPct val="90000"/>
              </a:lnSpc>
            </a:pPr>
            <a:r>
              <a:rPr lang="zh-CN" altLang="en-US"/>
              <a:t>数据模型</a:t>
            </a:r>
            <a:endParaRPr lang="zh-CN" altLang="en-US"/>
          </a:p>
          <a:p>
            <a:pPr lvl="1" algn="just" eaLnBrk="1" hangingPunct="1">
              <a:lnSpc>
                <a:spcPct val="90000"/>
              </a:lnSpc>
            </a:pPr>
            <a:r>
              <a:rPr lang="zh-CN" altLang="en-US"/>
              <a:t>数据模型的三要素</a:t>
            </a:r>
            <a:endParaRPr lang="zh-CN" altLang="en-US"/>
          </a:p>
          <a:p>
            <a:pPr lvl="1" algn="just" eaLnBrk="1" hangingPunct="1">
              <a:lnSpc>
                <a:spcPct val="90000"/>
              </a:lnSpc>
            </a:pPr>
            <a:r>
              <a:rPr lang="zh-CN" altLang="en-US"/>
              <a:t>概念模型， </a:t>
            </a:r>
            <a:r>
              <a:rPr lang="en-US" altLang="zh-CN"/>
              <a:t>E-R </a:t>
            </a:r>
            <a:r>
              <a:rPr lang="zh-CN" altLang="en-US"/>
              <a:t>模型</a:t>
            </a:r>
            <a:endParaRPr lang="zh-CN" altLang="en-US"/>
          </a:p>
          <a:p>
            <a:pPr lvl="1" algn="just" eaLnBrk="1" hangingPunct="1">
              <a:lnSpc>
                <a:spcPct val="90000"/>
              </a:lnSpc>
            </a:pPr>
            <a:r>
              <a:rPr lang="zh-CN" altLang="en-US"/>
              <a:t>三种主要数据模型</a:t>
            </a:r>
            <a:endParaRPr lang="zh-CN" altLang="en-US"/>
          </a:p>
        </p:txBody>
      </p:sp>
      <p:sp>
        <p:nvSpPr>
          <p:cNvPr id="138244"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8D5A8B36-7DE4-40AF-AA7F-1B4F43535090}"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p:cNvSpPr>
          <p:nvPr>
            <p:ph type="title"/>
          </p:nvPr>
        </p:nvSpPr>
        <p:spPr/>
        <p:txBody>
          <a:bodyPr/>
          <a:lstStyle/>
          <a:p>
            <a:pPr eaLnBrk="1" hangingPunct="1"/>
            <a:r>
              <a:rPr lang="zh-CN" altLang="en-US"/>
              <a:t>日志文件的内容（续）</a:t>
            </a:r>
            <a:endParaRPr lang="zh-CN" altLang="en-US"/>
          </a:p>
        </p:txBody>
      </p:sp>
      <p:sp>
        <p:nvSpPr>
          <p:cNvPr id="53251"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a:t>3. </a:t>
            </a:r>
            <a:r>
              <a:rPr lang="zh-CN" altLang="en-US"/>
              <a:t>日志文件内容</a:t>
            </a:r>
            <a:endParaRPr lang="zh-CN" altLang="en-US"/>
          </a:p>
          <a:p>
            <a:pPr lvl="1" eaLnBrk="1" hangingPunct="1">
              <a:lnSpc>
                <a:spcPct val="120000"/>
              </a:lnSpc>
              <a:spcBef>
                <a:spcPct val="50000"/>
              </a:spcBef>
            </a:pPr>
            <a:r>
              <a:rPr lang="zh-CN" altLang="en-US"/>
              <a:t>各个事务的开始标记</a:t>
            </a:r>
            <a:r>
              <a:rPr lang="en-US" altLang="zh-CN"/>
              <a:t>(BEGIN TRANSACTION)</a:t>
            </a:r>
            <a:endParaRPr lang="en-US" altLang="zh-CN"/>
          </a:p>
          <a:p>
            <a:pPr lvl="1" eaLnBrk="1" hangingPunct="1">
              <a:lnSpc>
                <a:spcPct val="120000"/>
              </a:lnSpc>
              <a:spcBef>
                <a:spcPct val="50000"/>
              </a:spcBef>
            </a:pPr>
            <a:r>
              <a:rPr lang="zh-CN" altLang="en-US"/>
              <a:t>各个事务的结束标记</a:t>
            </a:r>
            <a:r>
              <a:rPr lang="en-US" altLang="zh-CN"/>
              <a:t>(COMMIT</a:t>
            </a:r>
            <a:r>
              <a:rPr lang="zh-CN" altLang="en-US"/>
              <a:t>或</a:t>
            </a:r>
            <a:r>
              <a:rPr lang="en-US" altLang="zh-CN"/>
              <a:t>ROLLBACK)</a:t>
            </a:r>
            <a:endParaRPr lang="en-US" altLang="zh-CN"/>
          </a:p>
          <a:p>
            <a:pPr lvl="1" eaLnBrk="1" hangingPunct="1">
              <a:lnSpc>
                <a:spcPct val="120000"/>
              </a:lnSpc>
              <a:spcBef>
                <a:spcPct val="50000"/>
              </a:spcBef>
            </a:pPr>
            <a:r>
              <a:rPr lang="zh-CN" altLang="en-US"/>
              <a:t>各个事务的所有更新操作</a:t>
            </a:r>
            <a:endParaRPr lang="zh-CN" altLang="en-US"/>
          </a:p>
          <a:p>
            <a:pPr lvl="1" eaLnBrk="1" hangingPunct="1">
              <a:lnSpc>
                <a:spcPct val="120000"/>
              </a:lnSpc>
              <a:spcBef>
                <a:spcPct val="50000"/>
              </a:spcBef>
            </a:pPr>
            <a:r>
              <a:rPr lang="zh-CN" altLang="zh-CN"/>
              <a:t>与</a:t>
            </a:r>
            <a:r>
              <a:rPr lang="zh-CN" altLang="en-US"/>
              <a:t>事务有关的内部更新操作</a:t>
            </a:r>
            <a:endParaRPr lang="zh-CN" altLang="en-US"/>
          </a:p>
          <a:p>
            <a:pPr eaLnBrk="1" hangingPunct="1">
              <a:lnSpc>
                <a:spcPct val="120000"/>
              </a:lnSpc>
              <a:spcBef>
                <a:spcPct val="50000"/>
              </a:spcBef>
              <a:buFont typeface="Wingdings" panose="05000000000000000000" pitchFamily="2" charset="2"/>
              <a:buNone/>
            </a:pPr>
            <a:r>
              <a:rPr lang="zh-CN" altLang="en-US" sz="2800"/>
              <a:t>日志文件中的一个日志记录 </a:t>
            </a:r>
            <a:r>
              <a:rPr lang="en-US" altLang="zh-CN" sz="2800"/>
              <a:t>(log  record)</a:t>
            </a:r>
            <a:endParaRPr lang="en-US" altLang="zh-CN" sz="2800"/>
          </a:p>
        </p:txBody>
      </p:sp>
      <p:sp>
        <p:nvSpPr>
          <p:cNvPr id="4" name="日期占位符 3"/>
          <p:cNvSpPr>
            <a:spLocks noGrp="1"/>
          </p:cNvSpPr>
          <p:nvPr>
            <p:ph type="dt" sz="quarter" idx="10"/>
          </p:nvPr>
        </p:nvSpPr>
        <p:spPr/>
        <p:txBody>
          <a:bodyPr/>
          <a:lstStyle/>
          <a:p>
            <a:pPr>
              <a:defRPr/>
            </a:pPr>
            <a:fld id="{A1D7165F-5D61-4214-8808-0E0E910F4C0B}" type="datetime1">
              <a:rPr lang="zh-CN" altLang="en-US"/>
            </a:fld>
            <a:endParaRPr lang="en-US" altLang="zh-CN"/>
          </a:p>
        </p:txBody>
      </p:sp>
      <p:sp>
        <p:nvSpPr>
          <p:cNvPr id="532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p:cNvSpPr>
          <p:nvPr>
            <p:ph type="title"/>
          </p:nvPr>
        </p:nvSpPr>
        <p:spPr/>
        <p:txBody>
          <a:bodyPr/>
          <a:lstStyle/>
          <a:p>
            <a:pPr eaLnBrk="1" hangingPunct="1"/>
            <a:r>
              <a:rPr lang="en-US" altLang="zh-CN" sz="4000"/>
              <a:t>4. </a:t>
            </a:r>
            <a:r>
              <a:rPr lang="zh-CN" altLang="en-US" sz="4000"/>
              <a:t>基于记录的日志文件</a:t>
            </a:r>
            <a:endParaRPr lang="zh-CN" altLang="en-US"/>
          </a:p>
        </p:txBody>
      </p:sp>
      <p:sp>
        <p:nvSpPr>
          <p:cNvPr id="54275" name="Rectangle 3"/>
          <p:cNvSpPr>
            <a:spLocks noGrp="1" noRot="1"/>
          </p:cNvSpPr>
          <p:nvPr>
            <p:ph idx="1"/>
          </p:nvPr>
        </p:nvSpPr>
        <p:spPr>
          <a:xfrm>
            <a:off x="755650" y="1989138"/>
            <a:ext cx="8064500" cy="4114800"/>
          </a:xfrm>
        </p:spPr>
        <p:txBody>
          <a:bodyPr/>
          <a:lstStyle/>
          <a:p>
            <a:pPr eaLnBrk="1" hangingPunct="1">
              <a:buFont typeface="Wingdings" panose="05000000000000000000" pitchFamily="2" charset="2"/>
              <a:buNone/>
            </a:pPr>
            <a:r>
              <a:rPr lang="zh-CN" altLang="en-US"/>
              <a:t>每条日志记录的内容</a:t>
            </a:r>
            <a:endParaRPr lang="zh-CN" altLang="en-US" sz="2800"/>
          </a:p>
          <a:p>
            <a:pPr lvl="1" eaLnBrk="1" hangingPunct="1">
              <a:lnSpc>
                <a:spcPct val="140000"/>
              </a:lnSpc>
            </a:pPr>
            <a:r>
              <a:rPr lang="zh-CN" altLang="en-US"/>
              <a:t>事务标识</a:t>
            </a:r>
            <a:endParaRPr lang="zh-CN" altLang="en-US"/>
          </a:p>
          <a:p>
            <a:pPr lvl="1" eaLnBrk="1" hangingPunct="1">
              <a:lnSpc>
                <a:spcPct val="140000"/>
              </a:lnSpc>
            </a:pPr>
            <a:r>
              <a:rPr lang="zh-CN" altLang="en-US"/>
              <a:t>操作类型（插入、删除或修改）</a:t>
            </a:r>
            <a:endParaRPr lang="zh-CN" altLang="en-US"/>
          </a:p>
          <a:p>
            <a:pPr lvl="1" eaLnBrk="1" hangingPunct="1">
              <a:lnSpc>
                <a:spcPct val="140000"/>
              </a:lnSpc>
            </a:pPr>
            <a:r>
              <a:rPr lang="zh-CN" altLang="en-US"/>
              <a:t>操作对象（记录</a:t>
            </a:r>
            <a:r>
              <a:rPr lang="en-US" altLang="zh-CN"/>
              <a:t>ID</a:t>
            </a:r>
            <a:r>
              <a:rPr lang="zh-CN" altLang="en-US"/>
              <a:t>、</a:t>
            </a:r>
            <a:r>
              <a:rPr lang="en-US" altLang="zh-CN"/>
              <a:t>Block NO.</a:t>
            </a:r>
            <a:r>
              <a:rPr lang="zh-CN" altLang="en-US"/>
              <a:t>）</a:t>
            </a:r>
            <a:endParaRPr lang="zh-CN" altLang="en-US"/>
          </a:p>
          <a:p>
            <a:pPr lvl="1" eaLnBrk="1" hangingPunct="1">
              <a:lnSpc>
                <a:spcPct val="140000"/>
              </a:lnSpc>
            </a:pPr>
            <a:r>
              <a:rPr lang="zh-CN" altLang="en-US"/>
              <a:t>更新前数据的旧值（对插入操作而言，此项为空值）</a:t>
            </a:r>
            <a:endParaRPr lang="zh-CN" altLang="en-US"/>
          </a:p>
          <a:p>
            <a:pPr lvl="1" eaLnBrk="1" hangingPunct="1">
              <a:lnSpc>
                <a:spcPct val="140000"/>
              </a:lnSpc>
            </a:pPr>
            <a:r>
              <a:rPr lang="zh-CN" altLang="en-US"/>
              <a:t>更新后数据的新值（对删除操作而言</a:t>
            </a:r>
            <a:r>
              <a:rPr lang="en-US" altLang="zh-CN"/>
              <a:t>, </a:t>
            </a:r>
            <a:r>
              <a:rPr lang="zh-CN" altLang="en-US"/>
              <a:t>此项为空值）</a:t>
            </a:r>
            <a:endParaRPr lang="zh-CN" altLang="en-US"/>
          </a:p>
        </p:txBody>
      </p:sp>
      <p:sp>
        <p:nvSpPr>
          <p:cNvPr id="4" name="日期占位符 3"/>
          <p:cNvSpPr>
            <a:spLocks noGrp="1"/>
          </p:cNvSpPr>
          <p:nvPr>
            <p:ph type="dt" sz="quarter" idx="10"/>
          </p:nvPr>
        </p:nvSpPr>
        <p:spPr/>
        <p:txBody>
          <a:bodyPr/>
          <a:lstStyle/>
          <a:p>
            <a:pPr>
              <a:defRPr/>
            </a:pPr>
            <a:fld id="{D624BB31-4054-4856-839D-8E7B4CDD014E}" type="datetime1">
              <a:rPr lang="zh-CN" altLang="en-US"/>
            </a:fld>
            <a:endParaRPr lang="en-US" altLang="zh-CN"/>
          </a:p>
        </p:txBody>
      </p:sp>
      <p:sp>
        <p:nvSpPr>
          <p:cNvPr id="542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p:cNvSpPr>
          <p:nvPr>
            <p:ph type="title"/>
          </p:nvPr>
        </p:nvSpPr>
        <p:spPr/>
        <p:txBody>
          <a:bodyPr/>
          <a:lstStyle/>
          <a:p>
            <a:pPr eaLnBrk="1" hangingPunct="1"/>
            <a:r>
              <a:rPr lang="zh-CN" altLang="en-US"/>
              <a:t>二、日志文件的用途</a:t>
            </a:r>
            <a:endParaRPr lang="zh-CN" altLang="en-US"/>
          </a:p>
        </p:txBody>
      </p:sp>
      <p:sp>
        <p:nvSpPr>
          <p:cNvPr id="55299" name="Rectangle 3"/>
          <p:cNvSpPr>
            <a:spLocks noGrp="1" noRot="1"/>
          </p:cNvSpPr>
          <p:nvPr>
            <p:ph idx="1"/>
          </p:nvPr>
        </p:nvSpPr>
        <p:spPr/>
        <p:txBody>
          <a:bodyPr/>
          <a:lstStyle/>
          <a:p>
            <a:pPr eaLnBrk="1" hangingPunct="1">
              <a:lnSpc>
                <a:spcPct val="130000"/>
              </a:lnSpc>
              <a:buFont typeface="Wingdings" panose="05000000000000000000" pitchFamily="2" charset="2"/>
              <a:buNone/>
            </a:pPr>
            <a:r>
              <a:rPr lang="en-US" altLang="zh-CN" sz="2800"/>
              <a:t>1</a:t>
            </a:r>
            <a:r>
              <a:rPr lang="zh-CN" altLang="en-US" sz="2800"/>
              <a:t>．用途</a:t>
            </a:r>
            <a:endParaRPr lang="zh-CN" altLang="en-US" sz="2800"/>
          </a:p>
          <a:p>
            <a:pPr lvl="1" eaLnBrk="1" hangingPunct="1">
              <a:lnSpc>
                <a:spcPct val="130000"/>
              </a:lnSpc>
            </a:pPr>
            <a:r>
              <a:rPr lang="zh-CN" altLang="en-US"/>
              <a:t>进行事务故障恢复</a:t>
            </a:r>
            <a:endParaRPr lang="zh-CN" altLang="en-US"/>
          </a:p>
          <a:p>
            <a:pPr lvl="1" eaLnBrk="1" hangingPunct="1">
              <a:lnSpc>
                <a:spcPct val="130000"/>
              </a:lnSpc>
            </a:pPr>
            <a:r>
              <a:rPr lang="zh-CN" altLang="en-US"/>
              <a:t>进行系统故障恢复</a:t>
            </a:r>
            <a:endParaRPr lang="zh-CN" altLang="en-US"/>
          </a:p>
          <a:p>
            <a:pPr lvl="1" eaLnBrk="1" hangingPunct="1">
              <a:lnSpc>
                <a:spcPct val="130000"/>
              </a:lnSpc>
            </a:pPr>
            <a:r>
              <a:rPr lang="zh-CN" altLang="en-US"/>
              <a:t>协助后备副本进行介质故障恢复</a:t>
            </a:r>
            <a:endParaRPr lang="zh-CN" altLang="en-US"/>
          </a:p>
        </p:txBody>
      </p:sp>
      <p:sp>
        <p:nvSpPr>
          <p:cNvPr id="4" name="日期占位符 3"/>
          <p:cNvSpPr>
            <a:spLocks noGrp="1"/>
          </p:cNvSpPr>
          <p:nvPr>
            <p:ph type="dt" sz="quarter" idx="10"/>
          </p:nvPr>
        </p:nvSpPr>
        <p:spPr/>
        <p:txBody>
          <a:bodyPr/>
          <a:lstStyle/>
          <a:p>
            <a:pPr>
              <a:defRPr/>
            </a:pPr>
            <a:fld id="{CDC461B1-2036-4789-BA26-64C57C170F69}" type="datetime1">
              <a:rPr lang="zh-CN" altLang="en-US"/>
            </a:fld>
            <a:endParaRPr lang="en-US" altLang="zh-CN"/>
          </a:p>
        </p:txBody>
      </p:sp>
      <p:sp>
        <p:nvSpPr>
          <p:cNvPr id="553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p:cNvSpPr>
          <p:nvPr>
            <p:ph type="title"/>
          </p:nvPr>
        </p:nvSpPr>
        <p:spPr/>
        <p:txBody>
          <a:bodyPr/>
          <a:lstStyle/>
          <a:p>
            <a:pPr eaLnBrk="1" hangingPunct="1"/>
            <a:r>
              <a:rPr lang="zh-CN" altLang="en-US"/>
              <a:t>日志文件的用途（续）</a:t>
            </a:r>
            <a:endParaRPr lang="zh-CN" altLang="en-US"/>
          </a:p>
        </p:txBody>
      </p:sp>
      <p:sp>
        <p:nvSpPr>
          <p:cNvPr id="56323" name="Rectangle 3"/>
          <p:cNvSpPr>
            <a:spLocks noGrp="1" noRot="1"/>
          </p:cNvSpPr>
          <p:nvPr>
            <p:ph idx="1"/>
          </p:nvPr>
        </p:nvSpPr>
        <p:spPr>
          <a:xfrm>
            <a:off x="539750" y="1989138"/>
            <a:ext cx="8135938" cy="4114800"/>
          </a:xfrm>
        </p:spPr>
        <p:txBody>
          <a:bodyPr/>
          <a:lstStyle/>
          <a:p>
            <a:pPr eaLnBrk="1" hangingPunct="1">
              <a:buFont typeface="Wingdings" panose="05000000000000000000" pitchFamily="2" charset="2"/>
              <a:buNone/>
            </a:pPr>
            <a:r>
              <a:rPr lang="en-US" altLang="zh-CN" sz="2800"/>
              <a:t>2</a:t>
            </a:r>
            <a:r>
              <a:rPr lang="zh-CN" altLang="en-US" sz="2800"/>
              <a:t>．与静态转储后备副本配合进行介质故障恢复</a:t>
            </a:r>
            <a:endParaRPr lang="zh-CN" altLang="en-US" sz="2800"/>
          </a:p>
          <a:p>
            <a:pPr lvl="1" eaLnBrk="1" hangingPunct="1"/>
            <a:r>
              <a:rPr lang="zh-CN" altLang="en-US"/>
              <a:t>静态转储的数据已是一致性的数据</a:t>
            </a:r>
            <a:endParaRPr lang="zh-CN" altLang="en-US"/>
          </a:p>
          <a:p>
            <a:pPr lvl="1" eaLnBrk="1" hangingPunct="1"/>
            <a:r>
              <a:rPr lang="zh-CN" altLang="en-US"/>
              <a:t>如果静态转储完成后，仍能定期转储日志文件，则在出现介质故障重装数据副本后，可以利用这些日志文件副本对已完成的事务进行重做处理</a:t>
            </a:r>
            <a:endParaRPr lang="zh-CN" altLang="en-US"/>
          </a:p>
          <a:p>
            <a:pPr lvl="1" eaLnBrk="1" hangingPunct="1"/>
            <a:r>
              <a:rPr lang="zh-CN" altLang="en-US"/>
              <a:t>这样不必重新运行那些已完成的事务程序就可把数据库恢复到故障前某一时刻的正确状态</a:t>
            </a:r>
            <a:endParaRPr lang="zh-CN" altLang="en-US"/>
          </a:p>
        </p:txBody>
      </p:sp>
      <p:sp>
        <p:nvSpPr>
          <p:cNvPr id="4" name="日期占位符 3"/>
          <p:cNvSpPr>
            <a:spLocks noGrp="1"/>
          </p:cNvSpPr>
          <p:nvPr>
            <p:ph type="dt" sz="quarter" idx="10"/>
          </p:nvPr>
        </p:nvSpPr>
        <p:spPr/>
        <p:txBody>
          <a:bodyPr/>
          <a:lstStyle/>
          <a:p>
            <a:pPr>
              <a:defRPr/>
            </a:pPr>
            <a:fld id="{683AFCE1-96CA-41A4-B74F-A102DC487C36}" type="datetime1">
              <a:rPr lang="zh-CN" altLang="en-US"/>
            </a:fld>
            <a:endParaRPr lang="en-US" altLang="zh-CN"/>
          </a:p>
        </p:txBody>
      </p:sp>
      <p:sp>
        <p:nvSpPr>
          <p:cNvPr id="563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p:cNvSpPr>
          <p:nvPr>
            <p:ph type="title"/>
          </p:nvPr>
        </p:nvSpPr>
        <p:spPr/>
        <p:txBody>
          <a:bodyPr/>
          <a:lstStyle/>
          <a:p>
            <a:pPr eaLnBrk="1" hangingPunct="1"/>
            <a:r>
              <a:rPr lang="zh-CN" altLang="en-US"/>
              <a:t>日志文件的用途（续）</a:t>
            </a:r>
            <a:endParaRPr lang="zh-CN" altLang="en-US"/>
          </a:p>
        </p:txBody>
      </p:sp>
      <p:sp>
        <p:nvSpPr>
          <p:cNvPr id="4" name="日期占位符 3"/>
          <p:cNvSpPr>
            <a:spLocks noGrp="1"/>
          </p:cNvSpPr>
          <p:nvPr>
            <p:ph type="dt" sz="quarter" idx="10"/>
          </p:nvPr>
        </p:nvSpPr>
        <p:spPr/>
        <p:txBody>
          <a:bodyPr/>
          <a:lstStyle/>
          <a:p>
            <a:pPr>
              <a:defRPr/>
            </a:pPr>
            <a:fld id="{A3B807D3-C35F-462E-B17E-60080D7F344B}" type="datetime1">
              <a:rPr lang="zh-CN" altLang="en-US"/>
            </a:fld>
            <a:endParaRPr lang="en-US" altLang="zh-CN"/>
          </a:p>
        </p:txBody>
      </p:sp>
      <p:sp>
        <p:nvSpPr>
          <p:cNvPr id="57348"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
        <p:nvSpPr>
          <p:cNvPr id="57349" name="Text Box 3"/>
          <p:cNvSpPr txBox="1">
            <a:spLocks noChangeArrowheads="1"/>
          </p:cNvSpPr>
          <p:nvPr/>
        </p:nvSpPr>
        <p:spPr bwMode="auto">
          <a:xfrm>
            <a:off x="900113" y="1844675"/>
            <a:ext cx="7010400" cy="4648200"/>
          </a:xfrm>
          <a:prstGeom prst="rect">
            <a:avLst/>
          </a:prstGeom>
          <a:solidFill>
            <a:schemeClr val="accent1"/>
          </a:solidFill>
          <a:ln w="9525">
            <a:solidFill>
              <a:srgbClr val="000000"/>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60000"/>
              </a:lnSpc>
            </a:pPr>
            <a:r>
              <a:rPr kumimoji="0" lang="en-US" altLang="zh-CN" sz="1000" b="1">
                <a:latin typeface="宋体" panose="02010600030101010101" pitchFamily="2" charset="-122"/>
              </a:rPr>
              <a:t>                                                     		        </a:t>
            </a:r>
            <a:r>
              <a:rPr kumimoji="0" lang="zh-CN" altLang="en-US" sz="1600" b="1">
                <a:latin typeface="宋体" panose="02010600030101010101" pitchFamily="2" charset="-122"/>
              </a:rPr>
              <a:t>故障发生点</a:t>
            </a:r>
            <a:endParaRPr kumimoji="0" lang="zh-CN" altLang="en-US" sz="1600" b="1">
              <a:latin typeface="宋体" panose="02010600030101010101" pitchFamily="2" charset="-122"/>
            </a:endParaRPr>
          </a:p>
          <a:p>
            <a:pPr algn="just">
              <a:lnSpc>
                <a:spcPct val="160000"/>
              </a:lnSpc>
            </a:pPr>
            <a:r>
              <a:rPr kumimoji="0" lang="zh-CN" altLang="en-US" sz="1400" b="1">
                <a:latin typeface="宋体" panose="02010600030101010101" pitchFamily="2" charset="-122"/>
              </a:rPr>
              <a:t>                  　</a:t>
            </a:r>
            <a:r>
              <a:rPr kumimoji="0" lang="zh-CN" altLang="en-US" sz="1600" b="1">
                <a:latin typeface="宋体" panose="02010600030101010101" pitchFamily="2" charset="-122"/>
              </a:rPr>
              <a:t>静态转储          运行事务           ↓</a:t>
            </a:r>
            <a:endParaRPr kumimoji="0" lang="zh-CN" altLang="en-US" sz="1600" b="1">
              <a:latin typeface="宋体" panose="02010600030101010101" pitchFamily="2" charset="-122"/>
            </a:endParaRPr>
          </a:p>
          <a:p>
            <a:pPr algn="just">
              <a:lnSpc>
                <a:spcPct val="160000"/>
              </a:lnSpc>
            </a:pPr>
            <a:r>
              <a:rPr kumimoji="0" lang="zh-CN" altLang="en-US" sz="1600" b="1">
                <a:latin typeface="宋体" panose="02010600030101010101" pitchFamily="2" charset="-122"/>
              </a:rPr>
              <a:t>正常运行  </a:t>
            </a:r>
            <a:r>
              <a:rPr kumimoji="0" lang="zh-CN" altLang="en-US" sz="1800" b="1">
                <a:latin typeface="宋体" panose="02010600030101010101" pitchFamily="2" charset="-122"/>
              </a:rPr>
              <a:t> ─┼──────┼──────────┼──</a:t>
            </a:r>
            <a:endParaRPr kumimoji="0" lang="zh-CN" altLang="en-US" sz="1600" b="1">
              <a:latin typeface="宋体" panose="02010600030101010101" pitchFamily="2" charset="-122"/>
            </a:endParaRPr>
          </a:p>
          <a:p>
            <a:pPr algn="just">
              <a:lnSpc>
                <a:spcPct val="160000"/>
              </a:lnSpc>
            </a:pPr>
            <a:r>
              <a:rPr kumimoji="0" lang="zh-CN" altLang="en-US" sz="1600" b="1">
                <a:latin typeface="宋体" panose="02010600030101010101" pitchFamily="2" charset="-122"/>
              </a:rPr>
              <a:t>             </a:t>
            </a:r>
            <a:r>
              <a:rPr kumimoji="0" lang="en-US" altLang="zh-CN" sz="1600" b="1">
                <a:latin typeface="宋体" panose="02010600030101010101" pitchFamily="2" charset="-122"/>
              </a:rPr>
              <a:t>Ta        </a:t>
            </a:r>
            <a:r>
              <a:rPr kumimoji="0" lang="zh-CN" altLang="en-US" sz="1600" b="1">
                <a:latin typeface="宋体" panose="02010600030101010101" pitchFamily="2" charset="-122"/>
              </a:rPr>
              <a:t>　　　</a:t>
            </a:r>
            <a:r>
              <a:rPr kumimoji="0" lang="en-US" altLang="zh-CN" sz="1600" b="1">
                <a:latin typeface="宋体" panose="02010600030101010101" pitchFamily="2" charset="-122"/>
              </a:rPr>
              <a:t>Tb                        Tf</a:t>
            </a:r>
            <a:endParaRPr kumimoji="0" lang="en-US" altLang="zh-CN" sz="1600" b="1">
              <a:latin typeface="宋体" panose="02010600030101010101" pitchFamily="2" charset="-122"/>
            </a:endParaRPr>
          </a:p>
          <a:p>
            <a:pPr algn="just">
              <a:lnSpc>
                <a:spcPct val="160000"/>
              </a:lnSpc>
            </a:pPr>
            <a:r>
              <a:rPr kumimoji="0" lang="en-US" altLang="zh-CN" sz="1400" b="1">
                <a:latin typeface="宋体" panose="02010600030101010101" pitchFamily="2" charset="-122"/>
              </a:rPr>
              <a:t>                                  </a:t>
            </a:r>
            <a:r>
              <a:rPr kumimoji="0" lang="zh-CN" altLang="en-US" sz="1600" b="1">
                <a:latin typeface="宋体" panose="02010600030101010101" pitchFamily="2" charset="-122"/>
              </a:rPr>
              <a:t>登记日志文件</a:t>
            </a:r>
            <a:endParaRPr kumimoji="0" lang="zh-CN" altLang="en-US" sz="1600" b="1">
              <a:latin typeface="宋体" panose="02010600030101010101" pitchFamily="2" charset="-122"/>
            </a:endParaRPr>
          </a:p>
          <a:p>
            <a:pPr algn="just">
              <a:lnSpc>
                <a:spcPct val="160000"/>
              </a:lnSpc>
            </a:pPr>
            <a:r>
              <a:rPr kumimoji="0" lang="zh-CN" altLang="en-US" sz="1600" b="1">
                <a:latin typeface="宋体" panose="02010600030101010101" pitchFamily="2" charset="-122"/>
              </a:rPr>
              <a:t>                              └───────────</a:t>
            </a:r>
            <a:r>
              <a:rPr kumimoji="0" lang="zh-CN" altLang="en-US" sz="1400" b="1">
                <a:latin typeface="宋体" panose="02010600030101010101" pitchFamily="2" charset="-122"/>
              </a:rPr>
              <a:t>┴</a:t>
            </a:r>
            <a:r>
              <a:rPr kumimoji="0" lang="zh-CN" altLang="en-US" sz="1600" b="1">
                <a:latin typeface="宋体" panose="02010600030101010101" pitchFamily="2" charset="-122"/>
              </a:rPr>
              <a:t>──</a:t>
            </a:r>
            <a:endParaRPr kumimoji="0" lang="zh-CN" altLang="en-US" sz="1600" b="1">
              <a:latin typeface="宋体" panose="02010600030101010101" pitchFamily="2" charset="-122"/>
            </a:endParaRPr>
          </a:p>
          <a:p>
            <a:pPr algn="just">
              <a:lnSpc>
                <a:spcPct val="160000"/>
              </a:lnSpc>
            </a:pPr>
            <a:endParaRPr kumimoji="0" lang="zh-CN" altLang="en-US" sz="1400" b="1">
              <a:latin typeface="宋体" panose="02010600030101010101" pitchFamily="2" charset="-122"/>
            </a:endParaRPr>
          </a:p>
          <a:p>
            <a:pPr algn="just">
              <a:lnSpc>
                <a:spcPct val="160000"/>
              </a:lnSpc>
            </a:pPr>
            <a:r>
              <a:rPr kumimoji="0" lang="zh-CN" altLang="en-US" sz="1400" b="1">
                <a:latin typeface="宋体" panose="02010600030101010101" pitchFamily="2" charset="-122"/>
              </a:rPr>
              <a:t>                  </a:t>
            </a:r>
            <a:r>
              <a:rPr kumimoji="0" lang="zh-CN" altLang="en-US" sz="1600" b="1">
                <a:latin typeface="宋体" panose="02010600030101010101" pitchFamily="2" charset="-122"/>
              </a:rPr>
              <a:t>重装后备副本   利用日志文件恢复事务     继续运行</a:t>
            </a:r>
            <a:endParaRPr kumimoji="0" lang="zh-CN" altLang="en-US" sz="1400" b="1">
              <a:latin typeface="宋体" panose="02010600030101010101" pitchFamily="2" charset="-122"/>
            </a:endParaRPr>
          </a:p>
          <a:p>
            <a:pPr algn="just">
              <a:lnSpc>
                <a:spcPct val="160000"/>
              </a:lnSpc>
            </a:pPr>
            <a:r>
              <a:rPr kumimoji="0" lang="zh-CN" altLang="en-US" sz="1600" b="1">
                <a:latin typeface="宋体" panose="02010600030101010101" pitchFamily="2" charset="-122"/>
              </a:rPr>
              <a:t>介质故障恢复</a:t>
            </a:r>
            <a:r>
              <a:rPr kumimoji="0" lang="zh-CN" altLang="en-US" sz="1400" b="1">
                <a:latin typeface="宋体" panose="02010600030101010101" pitchFamily="2" charset="-122"/>
              </a:rPr>
              <a:t> ─────────┴－－－－－</a:t>
            </a:r>
            <a:r>
              <a:rPr kumimoji="0" lang="zh-CN" altLang="en-US" sz="1600" b="1">
                <a:latin typeface="宋体" panose="02010600030101010101" pitchFamily="2" charset="-122"/>
              </a:rPr>
              <a:t>─</a:t>
            </a:r>
            <a:r>
              <a:rPr kumimoji="0" lang="zh-CN" altLang="en-US" sz="1400" b="1">
                <a:latin typeface="宋体" panose="02010600030101010101" pitchFamily="2" charset="-122"/>
              </a:rPr>
              <a:t>－－－－－－－┴──────</a:t>
            </a:r>
            <a:endParaRPr kumimoji="0" lang="zh-CN" altLang="en-US" sz="1400" b="1">
              <a:latin typeface="宋体" panose="02010600030101010101" pitchFamily="2" charset="-122"/>
            </a:endParaRPr>
          </a:p>
          <a:p>
            <a:pPr algn="just">
              <a:lnSpc>
                <a:spcPct val="160000"/>
              </a:lnSpc>
            </a:pPr>
            <a:r>
              <a:rPr kumimoji="0" lang="zh-CN" altLang="en-US" sz="1400" b="1">
                <a:latin typeface="宋体" panose="02010600030101010101" pitchFamily="2" charset="-122"/>
              </a:rPr>
              <a:t>                                                                </a:t>
            </a:r>
            <a:r>
              <a:rPr kumimoji="0" lang="zh-CN" altLang="en-US" sz="1600" b="1">
                <a:latin typeface="宋体" panose="02010600030101010101" pitchFamily="2" charset="-122"/>
              </a:rPr>
              <a:t>登记日志文件</a:t>
            </a:r>
            <a:endParaRPr kumimoji="0" lang="zh-CN" altLang="en-US" sz="1400" b="1">
              <a:latin typeface="宋体" panose="02010600030101010101" pitchFamily="2" charset="-122"/>
            </a:endParaRPr>
          </a:p>
          <a:p>
            <a:pPr algn="just">
              <a:lnSpc>
                <a:spcPct val="160000"/>
              </a:lnSpc>
            </a:pPr>
            <a:r>
              <a:rPr kumimoji="0" lang="zh-CN" altLang="en-US" sz="1400" b="1">
                <a:latin typeface="宋体" panose="02010600030101010101" pitchFamily="2" charset="-122"/>
              </a:rPr>
              <a:t>                                                              └──────</a:t>
            </a:r>
            <a:endParaRPr kumimoji="0" lang="zh-CN" altLang="en-US" sz="1400" b="1">
              <a:latin typeface="宋体" panose="02010600030101010101" pitchFamily="2" charset="-122"/>
            </a:endParaRPr>
          </a:p>
        </p:txBody>
      </p:sp>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p:cNvSpPr>
          <p:nvPr>
            <p:ph type="title"/>
          </p:nvPr>
        </p:nvSpPr>
        <p:spPr/>
        <p:txBody>
          <a:bodyPr/>
          <a:lstStyle/>
          <a:p>
            <a:pPr eaLnBrk="1" hangingPunct="1"/>
            <a:r>
              <a:rPr lang="zh-CN" altLang="en-US"/>
              <a:t>日志文件的用途（续）</a:t>
            </a:r>
            <a:endParaRPr lang="zh-CN" altLang="en-US"/>
          </a:p>
        </p:txBody>
      </p:sp>
      <p:sp>
        <p:nvSpPr>
          <p:cNvPr id="58371" name="Rectangle 3"/>
          <p:cNvSpPr>
            <a:spLocks noGrp="1" noRot="1"/>
          </p:cNvSpPr>
          <p:nvPr>
            <p:ph idx="1"/>
          </p:nvPr>
        </p:nvSpPr>
        <p:spPr>
          <a:xfrm>
            <a:off x="990600" y="1676400"/>
            <a:ext cx="7772400" cy="4114800"/>
          </a:xfrm>
        </p:spPr>
        <p:txBody>
          <a:bodyPr/>
          <a:lstStyle/>
          <a:p>
            <a:pPr eaLnBrk="1" hangingPunct="1">
              <a:lnSpc>
                <a:spcPct val="140000"/>
              </a:lnSpc>
              <a:buFont typeface="Wingdings" panose="05000000000000000000" pitchFamily="2" charset="2"/>
              <a:buNone/>
            </a:pPr>
            <a:r>
              <a:rPr lang="en-US" altLang="zh-CN" sz="2800"/>
              <a:t>3</a:t>
            </a:r>
            <a:r>
              <a:rPr lang="zh-CN" altLang="en-US" sz="2800"/>
              <a:t>．</a:t>
            </a:r>
            <a:r>
              <a:rPr lang="zh-CN" altLang="en-US" sz="2400"/>
              <a:t>介质故障恢复：</a:t>
            </a:r>
            <a:r>
              <a:rPr lang="en-US" altLang="zh-CN" sz="2800"/>
              <a:t>LOG FILE + </a:t>
            </a:r>
            <a:r>
              <a:rPr lang="zh-CN" altLang="en-US" sz="2400"/>
              <a:t>动态转储后备副本</a:t>
            </a:r>
            <a:endParaRPr lang="zh-CN" altLang="en-US" sz="2400"/>
          </a:p>
          <a:p>
            <a:pPr lvl="1" eaLnBrk="1" hangingPunct="1">
              <a:lnSpc>
                <a:spcPct val="140000"/>
              </a:lnSpc>
            </a:pPr>
            <a:r>
              <a:rPr lang="zh-CN" altLang="en-US"/>
              <a:t>动态转储数据库：同时转储同一时点的日志文件</a:t>
            </a:r>
            <a:endParaRPr lang="zh-CN" altLang="en-US"/>
          </a:p>
          <a:p>
            <a:pPr lvl="1" eaLnBrk="1" hangingPunct="1">
              <a:lnSpc>
                <a:spcPct val="140000"/>
              </a:lnSpc>
            </a:pPr>
            <a:r>
              <a:rPr lang="zh-CN" altLang="en-US"/>
              <a:t>后备副本与该日志文件结合起来才能将数据库恢复到一致性状态。</a:t>
            </a:r>
            <a:endParaRPr lang="zh-CN" altLang="en-US"/>
          </a:p>
          <a:p>
            <a:pPr lvl="1" eaLnBrk="1" hangingPunct="1">
              <a:lnSpc>
                <a:spcPct val="140000"/>
              </a:lnSpc>
            </a:pPr>
            <a:r>
              <a:rPr lang="zh-CN" altLang="en-US"/>
              <a:t>利用这些日志文件副本进一步恢复事务，避免重新运行事务程序。</a:t>
            </a:r>
            <a:endParaRPr lang="zh-CN" altLang="en-US"/>
          </a:p>
        </p:txBody>
      </p:sp>
      <p:sp>
        <p:nvSpPr>
          <p:cNvPr id="4" name="日期占位符 3"/>
          <p:cNvSpPr>
            <a:spLocks noGrp="1"/>
          </p:cNvSpPr>
          <p:nvPr>
            <p:ph type="dt" sz="quarter" idx="10"/>
          </p:nvPr>
        </p:nvSpPr>
        <p:spPr/>
        <p:txBody>
          <a:bodyPr/>
          <a:lstStyle/>
          <a:p>
            <a:pPr>
              <a:defRPr/>
            </a:pPr>
            <a:fld id="{374AA121-2692-446D-864B-B6B78FBF5128}" type="datetime1">
              <a:rPr lang="zh-CN" altLang="en-US"/>
            </a:fld>
            <a:endParaRPr lang="en-US" altLang="zh-CN"/>
          </a:p>
        </p:txBody>
      </p:sp>
      <p:sp>
        <p:nvSpPr>
          <p:cNvPr id="583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p:cNvSpPr>
          <p:nvPr>
            <p:ph type="title"/>
          </p:nvPr>
        </p:nvSpPr>
        <p:spPr/>
        <p:txBody>
          <a:bodyPr/>
          <a:lstStyle/>
          <a:p>
            <a:pPr eaLnBrk="1" hangingPunct="1"/>
            <a:r>
              <a:rPr lang="zh-CN" altLang="en-US"/>
              <a:t>三、登记日志文件的原则</a:t>
            </a:r>
            <a:endParaRPr lang="zh-CN" altLang="en-US"/>
          </a:p>
        </p:txBody>
      </p:sp>
      <p:sp>
        <p:nvSpPr>
          <p:cNvPr id="59395" name="Rectangle 3"/>
          <p:cNvSpPr>
            <a:spLocks noGrp="1" noRot="1"/>
          </p:cNvSpPr>
          <p:nvPr>
            <p:ph idx="1"/>
          </p:nvPr>
        </p:nvSpPr>
        <p:spPr>
          <a:xfrm>
            <a:off x="990600" y="1676400"/>
            <a:ext cx="7772400" cy="4114800"/>
          </a:xfrm>
        </p:spPr>
        <p:txBody>
          <a:bodyPr/>
          <a:lstStyle/>
          <a:p>
            <a:pPr eaLnBrk="1" hangingPunct="1">
              <a:lnSpc>
                <a:spcPct val="130000"/>
              </a:lnSpc>
            </a:pPr>
            <a:r>
              <a:rPr lang="zh-CN" altLang="en-US" sz="2800"/>
              <a:t>为保证数据库是可恢复的，登记日志文件时必须遵循两条原则</a:t>
            </a:r>
            <a:endParaRPr lang="zh-CN" altLang="en-US" sz="2800"/>
          </a:p>
          <a:p>
            <a:pPr lvl="1" eaLnBrk="1" hangingPunct="1">
              <a:lnSpc>
                <a:spcPct val="120000"/>
              </a:lnSpc>
              <a:spcBef>
                <a:spcPct val="40000"/>
              </a:spcBef>
            </a:pPr>
            <a:r>
              <a:rPr lang="zh-CN" altLang="en-US"/>
              <a:t>登记的次序严格按并行事务执行的时间次序</a:t>
            </a:r>
            <a:endParaRPr lang="zh-CN" altLang="en-US"/>
          </a:p>
          <a:p>
            <a:pPr lvl="1" eaLnBrk="1" hangingPunct="1">
              <a:lnSpc>
                <a:spcPct val="120000"/>
              </a:lnSpc>
              <a:spcBef>
                <a:spcPct val="40000"/>
              </a:spcBef>
            </a:pPr>
            <a:r>
              <a:rPr lang="zh-CN" altLang="en-US"/>
              <a:t>必须先写日志文件，后写数据库</a:t>
            </a:r>
            <a:endParaRPr lang="zh-CN" altLang="en-US"/>
          </a:p>
          <a:p>
            <a:pPr lvl="2" eaLnBrk="1" hangingPunct="1">
              <a:lnSpc>
                <a:spcPct val="120000"/>
              </a:lnSpc>
            </a:pPr>
            <a:r>
              <a:rPr lang="zh-CN" altLang="en-US"/>
              <a:t>写日志文件操作：把表示这个修改的日志记录</a:t>
            </a:r>
            <a:endParaRPr lang="zh-CN" altLang="en-US"/>
          </a:p>
          <a:p>
            <a:pPr lvl="2" eaLnBrk="1" hangingPunct="1">
              <a:lnSpc>
                <a:spcPct val="120000"/>
              </a:lnSpc>
              <a:buFont typeface="Wingdings 2" panose="05020102010507070707" pitchFamily="18" charset="2"/>
              <a:buNone/>
            </a:pPr>
            <a:r>
              <a:rPr lang="zh-CN" altLang="en-US"/>
              <a:t>   写到日志文件</a:t>
            </a:r>
            <a:endParaRPr lang="zh-CN" altLang="en-US"/>
          </a:p>
          <a:p>
            <a:pPr lvl="2" eaLnBrk="1" hangingPunct="1">
              <a:lnSpc>
                <a:spcPct val="120000"/>
              </a:lnSpc>
            </a:pPr>
            <a:r>
              <a:rPr lang="zh-CN" altLang="en-US"/>
              <a:t>写数据库操作：把对数据的修改写到数据库中</a:t>
            </a:r>
            <a:endParaRPr lang="zh-CN" altLang="en-US"/>
          </a:p>
          <a:p>
            <a:pPr lvl="1" eaLnBrk="1" hangingPunct="1"/>
            <a:endParaRPr lang="en-US" altLang="zh-CN"/>
          </a:p>
        </p:txBody>
      </p:sp>
      <p:sp>
        <p:nvSpPr>
          <p:cNvPr id="4" name="日期占位符 3"/>
          <p:cNvSpPr>
            <a:spLocks noGrp="1"/>
          </p:cNvSpPr>
          <p:nvPr>
            <p:ph type="dt" sz="quarter" idx="10"/>
          </p:nvPr>
        </p:nvSpPr>
        <p:spPr/>
        <p:txBody>
          <a:bodyPr/>
          <a:lstStyle/>
          <a:p>
            <a:pPr>
              <a:defRPr/>
            </a:pPr>
            <a:fld id="{06503414-AD54-411F-8F81-509DAA1EDD32}" type="datetime1">
              <a:rPr lang="zh-CN" altLang="en-US"/>
            </a:fld>
            <a:endParaRPr lang="en-US" altLang="zh-CN"/>
          </a:p>
        </p:txBody>
      </p:sp>
      <p:sp>
        <p:nvSpPr>
          <p:cNvPr id="593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p:cNvSpPr>
          <p:nvPr>
            <p:ph type="title"/>
          </p:nvPr>
        </p:nvSpPr>
        <p:spPr/>
        <p:txBody>
          <a:bodyPr/>
          <a:lstStyle/>
          <a:p>
            <a:pPr eaLnBrk="1" hangingPunct="1"/>
            <a:r>
              <a:rPr lang="zh-CN" altLang="en-US"/>
              <a:t>第十章  数据库恢复技术</a:t>
            </a:r>
            <a:endParaRPr lang="zh-CN" altLang="en-US"/>
          </a:p>
        </p:txBody>
      </p:sp>
      <p:sp>
        <p:nvSpPr>
          <p:cNvPr id="60419"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10.1  </a:t>
            </a:r>
            <a:r>
              <a:rPr lang="zh-CN" altLang="en-US" sz="2800"/>
              <a:t>事务的基本概念</a:t>
            </a:r>
            <a:endParaRPr lang="zh-CN" altLang="en-US" sz="2800"/>
          </a:p>
          <a:p>
            <a:pPr eaLnBrk="1" hangingPunct="1">
              <a:lnSpc>
                <a:spcPct val="90000"/>
              </a:lnSpc>
              <a:buFont typeface="Wingdings" panose="05000000000000000000" pitchFamily="2" charset="2"/>
              <a:buNone/>
            </a:pPr>
            <a:r>
              <a:rPr lang="en-US" altLang="zh-CN" sz="2800"/>
              <a:t>10.2  </a:t>
            </a:r>
            <a:r>
              <a:rPr lang="zh-CN" altLang="en-US" sz="2800"/>
              <a:t>数据库恢复概述</a:t>
            </a:r>
            <a:endParaRPr lang="zh-CN" altLang="en-US" sz="2800"/>
          </a:p>
          <a:p>
            <a:pPr eaLnBrk="1" hangingPunct="1">
              <a:lnSpc>
                <a:spcPct val="90000"/>
              </a:lnSpc>
              <a:buFont typeface="Wingdings" panose="05000000000000000000" pitchFamily="2" charset="2"/>
              <a:buNone/>
            </a:pPr>
            <a:r>
              <a:rPr lang="en-US" altLang="zh-CN" sz="2800"/>
              <a:t>10.3  </a:t>
            </a:r>
            <a:r>
              <a:rPr lang="zh-CN" altLang="en-US" sz="2800"/>
              <a:t>故障的种类</a:t>
            </a:r>
            <a:endParaRPr lang="zh-CN" altLang="en-US" sz="2800"/>
          </a:p>
          <a:p>
            <a:pPr eaLnBrk="1" hangingPunct="1">
              <a:lnSpc>
                <a:spcPct val="90000"/>
              </a:lnSpc>
              <a:buFont typeface="Wingdings" panose="05000000000000000000" pitchFamily="2" charset="2"/>
              <a:buNone/>
            </a:pPr>
            <a:r>
              <a:rPr lang="en-US" altLang="zh-CN" sz="2800"/>
              <a:t>10.4  </a:t>
            </a:r>
            <a:r>
              <a:rPr lang="zh-CN" altLang="en-US" sz="2800"/>
              <a:t>恢复的实现技术</a:t>
            </a:r>
            <a:endParaRPr lang="zh-CN" altLang="en-US" sz="2800"/>
          </a:p>
          <a:p>
            <a:pPr eaLnBrk="1" hangingPunct="1">
              <a:lnSpc>
                <a:spcPct val="90000"/>
              </a:lnSpc>
              <a:buFont typeface="Wingdings" panose="05000000000000000000" pitchFamily="2" charset="2"/>
              <a:buNone/>
            </a:pPr>
            <a:r>
              <a:rPr lang="en-US" altLang="zh-CN" sz="2800">
                <a:solidFill>
                  <a:schemeClr val="tx2"/>
                </a:solidFill>
              </a:rPr>
              <a:t>10.5  </a:t>
            </a:r>
            <a:r>
              <a:rPr lang="zh-CN" altLang="en-US" sz="2800">
                <a:solidFill>
                  <a:schemeClr val="tx2"/>
                </a:solidFill>
              </a:rPr>
              <a:t>恢复策略</a:t>
            </a:r>
            <a:endParaRPr lang="zh-CN" altLang="en-US" sz="2800">
              <a:solidFill>
                <a:schemeClr val="tx2"/>
              </a:solidFill>
            </a:endParaRPr>
          </a:p>
          <a:p>
            <a:pPr eaLnBrk="1" hangingPunct="1">
              <a:lnSpc>
                <a:spcPct val="90000"/>
              </a:lnSpc>
              <a:buFont typeface="Wingdings" panose="05000000000000000000" pitchFamily="2" charset="2"/>
              <a:buNone/>
            </a:pPr>
            <a:r>
              <a:rPr lang="en-US" altLang="zh-CN" sz="2800"/>
              <a:t>10.6  </a:t>
            </a:r>
            <a:r>
              <a:rPr lang="zh-CN" altLang="en-US" sz="2800"/>
              <a:t>具有检查点的恢复技术</a:t>
            </a:r>
            <a:endParaRPr lang="zh-CN" altLang="en-US" sz="2800"/>
          </a:p>
          <a:p>
            <a:pPr eaLnBrk="1" hangingPunct="1">
              <a:lnSpc>
                <a:spcPct val="90000"/>
              </a:lnSpc>
              <a:buFont typeface="Wingdings" panose="05000000000000000000" pitchFamily="2" charset="2"/>
              <a:buNone/>
            </a:pPr>
            <a:r>
              <a:rPr lang="en-US" altLang="zh-CN" sz="2800"/>
              <a:t>10.7  </a:t>
            </a:r>
            <a:r>
              <a:rPr lang="zh-CN" altLang="en-US" sz="2800"/>
              <a:t>数据库镜像</a:t>
            </a:r>
            <a:endParaRPr lang="zh-CN" altLang="en-US" sz="2800"/>
          </a:p>
          <a:p>
            <a:pPr eaLnBrk="1" hangingPunct="1">
              <a:lnSpc>
                <a:spcPct val="90000"/>
              </a:lnSpc>
              <a:buFont typeface="Wingdings" panose="05000000000000000000" pitchFamily="2" charset="2"/>
              <a:buNone/>
            </a:pPr>
            <a:r>
              <a:rPr lang="en-US" altLang="zh-CN" sz="2800"/>
              <a:t>10.8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B0D5DD85-3B15-412F-BD47-1954D8526ABB}" type="datetime1">
              <a:rPr lang="zh-CN" altLang="en-US"/>
            </a:fld>
            <a:endParaRPr lang="en-US" altLang="zh-CN"/>
          </a:p>
        </p:txBody>
      </p:sp>
      <p:sp>
        <p:nvSpPr>
          <p:cNvPr id="604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p:txBody>
          <a:bodyPr/>
          <a:lstStyle/>
          <a:p>
            <a:pPr eaLnBrk="1" hangingPunct="1"/>
            <a:r>
              <a:rPr lang="en-US" altLang="zh-CN"/>
              <a:t>10.5  </a:t>
            </a:r>
            <a:r>
              <a:rPr lang="zh-CN" altLang="en-US"/>
              <a:t>恢复策略</a:t>
            </a:r>
            <a:endParaRPr lang="zh-CN" altLang="en-US"/>
          </a:p>
        </p:txBody>
      </p:sp>
      <p:sp>
        <p:nvSpPr>
          <p:cNvPr id="61443" name="Rectangle 3"/>
          <p:cNvSpPr>
            <a:spLocks noGrp="1" noRot="1"/>
          </p:cNvSpPr>
          <p:nvPr>
            <p:ph idx="1"/>
          </p:nvPr>
        </p:nvSpPr>
        <p:spPr/>
        <p:txBody>
          <a:bodyPr/>
          <a:lstStyle/>
          <a:p>
            <a:pPr eaLnBrk="1" hangingPunct="1">
              <a:lnSpc>
                <a:spcPct val="140000"/>
              </a:lnSpc>
              <a:buFont typeface="Wingdings" panose="05000000000000000000" pitchFamily="2" charset="2"/>
              <a:buNone/>
            </a:pPr>
            <a:r>
              <a:rPr lang="en-US" altLang="zh-CN">
                <a:solidFill>
                  <a:schemeClr val="tx2"/>
                </a:solidFill>
              </a:rPr>
              <a:t>10.5.1  </a:t>
            </a:r>
            <a:r>
              <a:rPr lang="zh-CN" altLang="en-US">
                <a:solidFill>
                  <a:schemeClr val="tx2"/>
                </a:solidFill>
              </a:rPr>
              <a:t>事务故障的恢复</a:t>
            </a:r>
            <a:endParaRPr lang="zh-CN" altLang="en-US">
              <a:solidFill>
                <a:schemeClr val="tx2"/>
              </a:solidFill>
            </a:endParaRPr>
          </a:p>
          <a:p>
            <a:pPr eaLnBrk="1" hangingPunct="1">
              <a:lnSpc>
                <a:spcPct val="140000"/>
              </a:lnSpc>
              <a:buFont typeface="Wingdings" panose="05000000000000000000" pitchFamily="2" charset="2"/>
              <a:buNone/>
            </a:pPr>
            <a:r>
              <a:rPr lang="en-US" altLang="zh-CN"/>
              <a:t>10.5.2  </a:t>
            </a:r>
            <a:r>
              <a:rPr lang="zh-CN" altLang="en-US"/>
              <a:t>系统故障的恢复</a:t>
            </a:r>
            <a:endParaRPr lang="zh-CN" altLang="en-US"/>
          </a:p>
          <a:p>
            <a:pPr eaLnBrk="1" hangingPunct="1">
              <a:lnSpc>
                <a:spcPct val="140000"/>
              </a:lnSpc>
              <a:buFont typeface="Wingdings" panose="05000000000000000000" pitchFamily="2" charset="2"/>
              <a:buNone/>
            </a:pPr>
            <a:r>
              <a:rPr lang="en-US" altLang="zh-CN"/>
              <a:t>10.5.3  </a:t>
            </a:r>
            <a:r>
              <a:rPr lang="zh-CN" altLang="en-US"/>
              <a:t>介质故障的恢复</a:t>
            </a:r>
            <a:endParaRPr lang="zh-CN" altLang="en-US"/>
          </a:p>
          <a:p>
            <a:pPr eaLnBrk="1" hangingPunct="1">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324BA9C3-E6CF-4955-AE15-78FAF3622C6B}" type="datetime1">
              <a:rPr lang="zh-CN" altLang="en-US"/>
            </a:fld>
            <a:endParaRPr lang="en-US" altLang="zh-CN"/>
          </a:p>
        </p:txBody>
      </p:sp>
      <p:sp>
        <p:nvSpPr>
          <p:cNvPr id="614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p:cNvSpPr>
          <p:nvPr>
            <p:ph type="title"/>
          </p:nvPr>
        </p:nvSpPr>
        <p:spPr/>
        <p:txBody>
          <a:bodyPr/>
          <a:lstStyle/>
          <a:p>
            <a:pPr eaLnBrk="1" hangingPunct="1"/>
            <a:r>
              <a:rPr lang="en-US" altLang="zh-CN"/>
              <a:t>10.5.1  </a:t>
            </a:r>
            <a:r>
              <a:rPr lang="zh-CN" altLang="en-US"/>
              <a:t>事务故障的恢复</a:t>
            </a:r>
            <a:endParaRPr lang="zh-CN" altLang="en-US"/>
          </a:p>
        </p:txBody>
      </p:sp>
      <p:sp>
        <p:nvSpPr>
          <p:cNvPr id="62467" name="Rectangle 3"/>
          <p:cNvSpPr>
            <a:spLocks noGrp="1" noRot="1"/>
          </p:cNvSpPr>
          <p:nvPr>
            <p:ph idx="1"/>
          </p:nvPr>
        </p:nvSpPr>
        <p:spPr/>
        <p:txBody>
          <a:bodyPr/>
          <a:lstStyle/>
          <a:p>
            <a:pPr eaLnBrk="1" hangingPunct="1">
              <a:lnSpc>
                <a:spcPct val="120000"/>
              </a:lnSpc>
            </a:pPr>
            <a:r>
              <a:rPr lang="zh-CN" altLang="en-US" sz="2800"/>
              <a:t>事务故障：事务在运行至正常终止点前被中止</a:t>
            </a:r>
            <a:endParaRPr lang="zh-CN" altLang="en-US" sz="2800"/>
          </a:p>
          <a:p>
            <a:pPr eaLnBrk="1" hangingPunct="1">
              <a:lnSpc>
                <a:spcPct val="120000"/>
              </a:lnSpc>
            </a:pPr>
            <a:r>
              <a:rPr lang="zh-CN" altLang="en-US" sz="2800"/>
              <a:t>恢复方法</a:t>
            </a:r>
            <a:endParaRPr lang="zh-CN" altLang="en-US" sz="2800"/>
          </a:p>
          <a:p>
            <a:pPr lvl="1" eaLnBrk="1" hangingPunct="1">
              <a:lnSpc>
                <a:spcPct val="120000"/>
              </a:lnSpc>
            </a:pPr>
            <a:r>
              <a:rPr lang="zh-CN" altLang="en-US"/>
              <a:t>由恢复子系统应利用日志文件撤消（</a:t>
            </a:r>
            <a:r>
              <a:rPr lang="en-US" altLang="zh-CN"/>
              <a:t>UNDO</a:t>
            </a:r>
            <a:r>
              <a:rPr lang="zh-CN" altLang="en-US"/>
              <a:t>）此事务已对数据库进行的修改</a:t>
            </a:r>
            <a:endParaRPr lang="zh-CN" altLang="en-US"/>
          </a:p>
          <a:p>
            <a:pPr eaLnBrk="1" hangingPunct="1">
              <a:lnSpc>
                <a:spcPct val="120000"/>
              </a:lnSpc>
            </a:pPr>
            <a:r>
              <a:rPr lang="zh-CN" altLang="en-US" sz="2800"/>
              <a:t>事务故障的恢复由系统自动完成，不需要用户干预</a:t>
            </a:r>
            <a:endParaRPr lang="zh-CN" altLang="en-US" sz="2800"/>
          </a:p>
        </p:txBody>
      </p:sp>
      <p:sp>
        <p:nvSpPr>
          <p:cNvPr id="4" name="日期占位符 3"/>
          <p:cNvSpPr>
            <a:spLocks noGrp="1"/>
          </p:cNvSpPr>
          <p:nvPr>
            <p:ph type="dt" sz="quarter" idx="10"/>
          </p:nvPr>
        </p:nvSpPr>
        <p:spPr/>
        <p:txBody>
          <a:bodyPr/>
          <a:lstStyle/>
          <a:p>
            <a:pPr>
              <a:defRPr/>
            </a:pPr>
            <a:fld id="{7947ED46-AD7B-4340-9358-71405F5E73C3}" type="datetime1">
              <a:rPr lang="zh-CN" altLang="en-US"/>
            </a:fld>
            <a:endParaRPr lang="en-US" altLang="zh-CN"/>
          </a:p>
        </p:txBody>
      </p:sp>
      <p:sp>
        <p:nvSpPr>
          <p:cNvPr id="624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p:cNvSpPr>
          <p:nvPr>
            <p:ph type="title"/>
          </p:nvPr>
        </p:nvSpPr>
        <p:spPr/>
        <p:txBody>
          <a:bodyPr/>
          <a:lstStyle/>
          <a:p>
            <a:pPr eaLnBrk="1" hangingPunct="1"/>
            <a:r>
              <a:rPr lang="zh-CN" altLang="en-US">
                <a:ea typeface="楷体_GB2312" pitchFamily="49" charset="-122"/>
              </a:rPr>
              <a:t>小结</a:t>
            </a:r>
            <a:r>
              <a:rPr lang="en-US" altLang="zh-CN">
                <a:ea typeface="楷体_GB2312" pitchFamily="49" charset="-122"/>
              </a:rPr>
              <a:t>(</a:t>
            </a:r>
            <a:r>
              <a:rPr lang="zh-CN" altLang="en-US">
                <a:ea typeface="楷体_GB2312" pitchFamily="49" charset="-122"/>
              </a:rPr>
              <a:t>续</a:t>
            </a:r>
            <a:r>
              <a:rPr lang="en-US" altLang="zh-CN">
                <a:ea typeface="楷体_GB2312" pitchFamily="49" charset="-122"/>
              </a:rPr>
              <a:t>)</a:t>
            </a:r>
            <a:endParaRPr lang="en-US" altLang="zh-CN">
              <a:ea typeface="楷体_GB2312" pitchFamily="49" charset="-122"/>
            </a:endParaRPr>
          </a:p>
        </p:txBody>
      </p:sp>
      <p:sp>
        <p:nvSpPr>
          <p:cNvPr id="139267" name="Rectangle 3"/>
          <p:cNvSpPr>
            <a:spLocks noGrp="1" noRot="1"/>
          </p:cNvSpPr>
          <p:nvPr>
            <p:ph idx="1"/>
          </p:nvPr>
        </p:nvSpPr>
        <p:spPr/>
        <p:txBody>
          <a:bodyPr/>
          <a:lstStyle/>
          <a:p>
            <a:pPr algn="just" eaLnBrk="1" hangingPunct="1">
              <a:lnSpc>
                <a:spcPct val="150000"/>
              </a:lnSpc>
            </a:pPr>
            <a:r>
              <a:rPr lang="zh-CN" altLang="en-US"/>
              <a:t>数据库系统的结构</a:t>
            </a:r>
            <a:endParaRPr lang="zh-CN" altLang="en-US"/>
          </a:p>
          <a:p>
            <a:pPr lvl="1" algn="just" eaLnBrk="1" hangingPunct="1">
              <a:lnSpc>
                <a:spcPct val="150000"/>
              </a:lnSpc>
            </a:pPr>
            <a:r>
              <a:rPr lang="zh-CN" altLang="en-US"/>
              <a:t>数据库系统三级模式结构</a:t>
            </a:r>
            <a:endParaRPr lang="zh-CN" altLang="en-US"/>
          </a:p>
          <a:p>
            <a:pPr lvl="1" algn="just" eaLnBrk="1" hangingPunct="1">
              <a:lnSpc>
                <a:spcPct val="150000"/>
              </a:lnSpc>
            </a:pPr>
            <a:r>
              <a:rPr lang="zh-CN" altLang="en-US"/>
              <a:t>数据库系统的体系结构</a:t>
            </a:r>
            <a:endParaRPr lang="zh-CN" altLang="en-US"/>
          </a:p>
          <a:p>
            <a:pPr algn="just" eaLnBrk="1" hangingPunct="1">
              <a:lnSpc>
                <a:spcPct val="150000"/>
              </a:lnSpc>
            </a:pPr>
            <a:r>
              <a:rPr lang="zh-CN" altLang="en-US"/>
              <a:t>数据库系统的组成</a:t>
            </a:r>
            <a:endParaRPr lang="zh-CN" altLang="en-US"/>
          </a:p>
          <a:p>
            <a:pPr eaLnBrk="1" hangingPunct="1">
              <a:lnSpc>
                <a:spcPct val="150000"/>
              </a:lnSpc>
            </a:pPr>
            <a:endParaRPr lang="en-US" altLang="zh-CN"/>
          </a:p>
        </p:txBody>
      </p:sp>
      <p:sp>
        <p:nvSpPr>
          <p:cNvPr id="139268" name="灯片编号占位符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spcBef>
                <a:spcPct val="0"/>
              </a:spcBef>
              <a:buClrTx/>
              <a:buSzTx/>
              <a:buFontTx/>
              <a:buNone/>
            </a:pPr>
            <a:fld id="{ED2D1618-DAD3-4952-8852-09F2BD7DD4A1}" type="slidenum">
              <a:rPr lang="en-US" altLang="zh-CN" sz="1200" smtClean="0">
                <a:solidFill>
                  <a:srgbClr val="045C75"/>
                </a:solidFill>
                <a:latin typeface="Tahoma" panose="020B0604030504040204" pitchFamily="34" charset="0"/>
              </a:rPr>
            </a:fld>
            <a:endParaRPr lang="en-US" altLang="zh-CN" sz="1200">
              <a:solidFill>
                <a:srgbClr val="045C75"/>
              </a:solidFill>
              <a:latin typeface="Tahoma" panose="020B0604030504040204" pitchFamily="34" charset="0"/>
            </a:endParaRPr>
          </a:p>
        </p:txBody>
      </p:sp>
    </p:spTree>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p:cNvSpPr>
          <p:nvPr>
            <p:ph type="title"/>
          </p:nvPr>
        </p:nvSpPr>
        <p:spPr/>
        <p:txBody>
          <a:bodyPr/>
          <a:lstStyle/>
          <a:p>
            <a:pPr eaLnBrk="1" hangingPunct="1"/>
            <a:r>
              <a:rPr lang="zh-CN" altLang="en-US"/>
              <a:t>事务故障的恢复步骤</a:t>
            </a:r>
            <a:endParaRPr lang="zh-CN" altLang="en-US"/>
          </a:p>
        </p:txBody>
      </p:sp>
      <p:sp>
        <p:nvSpPr>
          <p:cNvPr id="63491" name="Rectangle 3"/>
          <p:cNvSpPr>
            <a:spLocks noGrp="1" noRot="1"/>
          </p:cNvSpPr>
          <p:nvPr>
            <p:ph idx="1"/>
          </p:nvPr>
        </p:nvSpPr>
        <p:spPr>
          <a:xfrm>
            <a:off x="990600" y="1676400"/>
            <a:ext cx="7772400" cy="4114800"/>
          </a:xfrm>
        </p:spPr>
        <p:txBody>
          <a:bodyPr/>
          <a:lstStyle/>
          <a:p>
            <a:pPr eaLnBrk="1" hangingPunct="1">
              <a:lnSpc>
                <a:spcPct val="150000"/>
              </a:lnSpc>
              <a:buFont typeface="Wingdings" panose="05000000000000000000" pitchFamily="2" charset="2"/>
              <a:buNone/>
            </a:pPr>
            <a:r>
              <a:rPr lang="en-US" altLang="zh-CN" sz="2800"/>
              <a:t>1. </a:t>
            </a:r>
            <a:r>
              <a:rPr lang="zh-CN" altLang="en-US" sz="2400"/>
              <a:t>反向扫描文件日志（即从最后向前扫描日志文件），查找该事务的更新操作。</a:t>
            </a:r>
            <a:endParaRPr lang="zh-CN" altLang="en-US" sz="2400"/>
          </a:p>
          <a:p>
            <a:pPr eaLnBrk="1" hangingPunct="1">
              <a:lnSpc>
                <a:spcPct val="150000"/>
              </a:lnSpc>
              <a:buFont typeface="Wingdings" panose="05000000000000000000" pitchFamily="2" charset="2"/>
              <a:buNone/>
            </a:pPr>
            <a:r>
              <a:rPr lang="en-US" altLang="zh-CN" sz="2400"/>
              <a:t>2. </a:t>
            </a:r>
            <a:r>
              <a:rPr lang="zh-CN" altLang="en-US" sz="2400"/>
              <a:t>对该事务的更新操作执行逆操作。即将日志记录中“更新前的值”（</a:t>
            </a:r>
            <a:r>
              <a:rPr lang="en-US" altLang="zh-CN" sz="2400"/>
              <a:t>Befor Image, BI</a:t>
            </a:r>
            <a:r>
              <a:rPr lang="zh-CN" altLang="en-US" sz="2400"/>
              <a:t>）写入数据库。</a:t>
            </a:r>
            <a:endParaRPr lang="zh-CN" altLang="en-US" sz="2800"/>
          </a:p>
          <a:p>
            <a:pPr lvl="1" eaLnBrk="1" hangingPunct="1">
              <a:lnSpc>
                <a:spcPct val="150000"/>
              </a:lnSpc>
            </a:pPr>
            <a:r>
              <a:rPr lang="zh-CN" altLang="en-US" sz="2000"/>
              <a:t>插入操作， “更新前的值”为空，则相当于做删除操作</a:t>
            </a:r>
            <a:endParaRPr lang="zh-CN" altLang="en-US" sz="2000"/>
          </a:p>
          <a:p>
            <a:pPr lvl="1" eaLnBrk="1" hangingPunct="1">
              <a:lnSpc>
                <a:spcPct val="150000"/>
              </a:lnSpc>
            </a:pPr>
            <a:r>
              <a:rPr lang="zh-CN" altLang="en-US" sz="2000"/>
              <a:t>删除操作，“更新后的值”为空，则相当于做插入操作</a:t>
            </a:r>
            <a:endParaRPr lang="zh-CN" altLang="en-US" sz="2000"/>
          </a:p>
          <a:p>
            <a:pPr lvl="1" eaLnBrk="1" hangingPunct="1">
              <a:lnSpc>
                <a:spcPct val="150000"/>
              </a:lnSpc>
            </a:pPr>
            <a:r>
              <a:rPr lang="zh-CN" altLang="en-US" sz="2000"/>
              <a:t>若是修改操作，则用</a:t>
            </a:r>
            <a:r>
              <a:rPr lang="en-US" altLang="zh-CN" sz="2000"/>
              <a:t>BI </a:t>
            </a:r>
            <a:r>
              <a:rPr lang="zh-CN" altLang="en-US" sz="2000"/>
              <a:t>代替 </a:t>
            </a:r>
            <a:r>
              <a:rPr lang="en-US" altLang="zh-CN" sz="2000"/>
              <a:t>AI</a:t>
            </a:r>
            <a:r>
              <a:rPr lang="zh-CN" altLang="en-US" sz="2000"/>
              <a:t>（</a:t>
            </a:r>
            <a:r>
              <a:rPr lang="en-US" altLang="zh-CN" sz="2000"/>
              <a:t>After Image</a:t>
            </a:r>
            <a:r>
              <a:rPr lang="zh-CN" altLang="en-US" sz="2000"/>
              <a:t>）</a:t>
            </a:r>
            <a:endParaRPr lang="zh-CN" altLang="en-US" sz="2000"/>
          </a:p>
        </p:txBody>
      </p:sp>
      <p:sp>
        <p:nvSpPr>
          <p:cNvPr id="4" name="日期占位符 3"/>
          <p:cNvSpPr>
            <a:spLocks noGrp="1"/>
          </p:cNvSpPr>
          <p:nvPr>
            <p:ph type="dt" sz="quarter" idx="10"/>
          </p:nvPr>
        </p:nvSpPr>
        <p:spPr/>
        <p:txBody>
          <a:bodyPr/>
          <a:lstStyle/>
          <a:p>
            <a:pPr>
              <a:defRPr/>
            </a:pPr>
            <a:fld id="{2D30D99B-FF26-413C-9D6B-24F3AE99BB60}" type="datetime1">
              <a:rPr lang="zh-CN" altLang="en-US"/>
            </a:fld>
            <a:endParaRPr lang="en-US" altLang="zh-CN"/>
          </a:p>
        </p:txBody>
      </p:sp>
      <p:sp>
        <p:nvSpPr>
          <p:cNvPr id="634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p:cNvSpPr>
          <p:nvPr>
            <p:ph type="title"/>
          </p:nvPr>
        </p:nvSpPr>
        <p:spPr/>
        <p:txBody>
          <a:bodyPr/>
          <a:lstStyle/>
          <a:p>
            <a:pPr eaLnBrk="1" hangingPunct="1"/>
            <a:r>
              <a:rPr lang="zh-CN" altLang="en-US"/>
              <a:t>事务故障的恢复步骤</a:t>
            </a:r>
            <a:endParaRPr lang="zh-CN" altLang="en-US"/>
          </a:p>
        </p:txBody>
      </p:sp>
      <p:sp>
        <p:nvSpPr>
          <p:cNvPr id="64515" name="Rectangle 3"/>
          <p:cNvSpPr>
            <a:spLocks noGrp="1" noRot="1"/>
          </p:cNvSpPr>
          <p:nvPr>
            <p:ph idx="1"/>
          </p:nvPr>
        </p:nvSpPr>
        <p:spPr/>
        <p:txBody>
          <a:bodyPr/>
          <a:lstStyle/>
          <a:p>
            <a:pPr eaLnBrk="1" hangingPunct="1">
              <a:buFont typeface="Wingdings" panose="05000000000000000000" pitchFamily="2" charset="2"/>
              <a:buNone/>
            </a:pPr>
            <a:r>
              <a:rPr lang="en-US" altLang="zh-CN"/>
              <a:t>3. </a:t>
            </a:r>
            <a:r>
              <a:rPr lang="zh-CN" altLang="en-US"/>
              <a:t>继续反向扫描日志文件，查找该事务的其他更新操作，并做同样处理。</a:t>
            </a:r>
            <a:endParaRPr lang="zh-CN" altLang="en-US"/>
          </a:p>
          <a:p>
            <a:pPr eaLnBrk="1" hangingPunct="1">
              <a:buFont typeface="Wingdings" panose="05000000000000000000" pitchFamily="2" charset="2"/>
              <a:buNone/>
            </a:pPr>
            <a:endParaRPr lang="zh-CN" altLang="en-US"/>
          </a:p>
          <a:p>
            <a:pPr eaLnBrk="1" hangingPunct="1">
              <a:buFont typeface="Wingdings" panose="05000000000000000000" pitchFamily="2" charset="2"/>
              <a:buNone/>
            </a:pPr>
            <a:r>
              <a:rPr lang="en-US" altLang="zh-CN"/>
              <a:t>4. </a:t>
            </a:r>
            <a:r>
              <a:rPr lang="zh-CN" altLang="en-US"/>
              <a:t>如此处理下去，直至读到此事务的开始标记，事务故障恢复就完成了。</a:t>
            </a:r>
            <a:endParaRPr lang="zh-CN" altLang="en-US"/>
          </a:p>
          <a:p>
            <a:pPr eaLnBrk="1" hangingPunct="1"/>
            <a:endParaRPr lang="en-US" altLang="zh-CN"/>
          </a:p>
        </p:txBody>
      </p:sp>
      <p:sp>
        <p:nvSpPr>
          <p:cNvPr id="4" name="日期占位符 3"/>
          <p:cNvSpPr>
            <a:spLocks noGrp="1"/>
          </p:cNvSpPr>
          <p:nvPr>
            <p:ph type="dt" sz="quarter" idx="10"/>
          </p:nvPr>
        </p:nvSpPr>
        <p:spPr/>
        <p:txBody>
          <a:bodyPr/>
          <a:lstStyle/>
          <a:p>
            <a:pPr>
              <a:defRPr/>
            </a:pPr>
            <a:fld id="{AAD7E13A-B679-4330-AEEB-28B576188F64}" type="datetime1">
              <a:rPr lang="zh-CN" altLang="en-US"/>
            </a:fld>
            <a:endParaRPr lang="en-US" altLang="zh-CN"/>
          </a:p>
        </p:txBody>
      </p:sp>
      <p:sp>
        <p:nvSpPr>
          <p:cNvPr id="645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p:cNvSpPr>
          <p:nvPr>
            <p:ph type="title"/>
          </p:nvPr>
        </p:nvSpPr>
        <p:spPr/>
        <p:txBody>
          <a:bodyPr/>
          <a:lstStyle/>
          <a:p>
            <a:pPr eaLnBrk="1" hangingPunct="1"/>
            <a:r>
              <a:rPr lang="en-US" altLang="zh-CN"/>
              <a:t>10.5.2  </a:t>
            </a:r>
            <a:r>
              <a:rPr lang="zh-CN" altLang="en-US"/>
              <a:t>系统故障的恢复</a:t>
            </a:r>
            <a:endParaRPr lang="zh-CN" altLang="en-US"/>
          </a:p>
        </p:txBody>
      </p:sp>
      <p:sp>
        <p:nvSpPr>
          <p:cNvPr id="65539" name="Rectangle 3"/>
          <p:cNvSpPr>
            <a:spLocks noGrp="1" noRot="1"/>
          </p:cNvSpPr>
          <p:nvPr>
            <p:ph idx="1"/>
          </p:nvPr>
        </p:nvSpPr>
        <p:spPr>
          <a:xfrm>
            <a:off x="684213" y="2060575"/>
            <a:ext cx="8077200" cy="4090988"/>
          </a:xfrm>
        </p:spPr>
        <p:txBody>
          <a:bodyPr/>
          <a:lstStyle/>
          <a:p>
            <a:pPr eaLnBrk="1" hangingPunct="1">
              <a:lnSpc>
                <a:spcPct val="90000"/>
              </a:lnSpc>
            </a:pPr>
            <a:r>
              <a:rPr lang="zh-CN" altLang="en-US" sz="2800"/>
              <a:t>系统故障造成数据库不一致状态的原因</a:t>
            </a:r>
            <a:endParaRPr lang="zh-CN" altLang="en-US" sz="2800"/>
          </a:p>
          <a:p>
            <a:pPr lvl="1" eaLnBrk="1" hangingPunct="1">
              <a:lnSpc>
                <a:spcPct val="90000"/>
              </a:lnSpc>
            </a:pPr>
            <a:r>
              <a:rPr lang="zh-CN" altLang="en-US"/>
              <a:t>一些未完成事务对数据库的更新已写入数据库</a:t>
            </a:r>
            <a:endParaRPr lang="zh-CN" altLang="en-US"/>
          </a:p>
          <a:p>
            <a:pPr lvl="1" eaLnBrk="1" hangingPunct="1">
              <a:lnSpc>
                <a:spcPct val="90000"/>
              </a:lnSpc>
            </a:pPr>
            <a:r>
              <a:rPr lang="zh-CN" altLang="en-US"/>
              <a:t>一些已提交事务对数据库的更新还留在缓冲区没来得及写入数据库</a:t>
            </a:r>
            <a:endParaRPr lang="zh-CN" altLang="en-US"/>
          </a:p>
          <a:p>
            <a:pPr eaLnBrk="1" hangingPunct="1">
              <a:lnSpc>
                <a:spcPct val="90000"/>
              </a:lnSpc>
            </a:pPr>
            <a:r>
              <a:rPr lang="zh-CN" altLang="en-US" sz="2800"/>
              <a:t>恢复方法</a:t>
            </a:r>
            <a:endParaRPr lang="zh-CN" altLang="en-US" sz="2800"/>
          </a:p>
          <a:p>
            <a:pPr lvl="1" eaLnBrk="1" hangingPunct="1">
              <a:lnSpc>
                <a:spcPct val="90000"/>
              </a:lnSpc>
            </a:pPr>
            <a:r>
              <a:rPr lang="en-US" altLang="zh-CN"/>
              <a:t>1. Undo </a:t>
            </a:r>
            <a:r>
              <a:rPr lang="zh-CN" altLang="en-US"/>
              <a:t>故障发生时未完成的事务</a:t>
            </a:r>
            <a:endParaRPr lang="zh-CN" altLang="en-US"/>
          </a:p>
          <a:p>
            <a:pPr lvl="1" eaLnBrk="1" hangingPunct="1">
              <a:lnSpc>
                <a:spcPct val="90000"/>
              </a:lnSpc>
            </a:pPr>
            <a:r>
              <a:rPr lang="en-US" altLang="zh-CN"/>
              <a:t>2. Redo </a:t>
            </a:r>
            <a:r>
              <a:rPr lang="zh-CN" altLang="en-US"/>
              <a:t>已完成的事务</a:t>
            </a:r>
            <a:endParaRPr lang="zh-CN" altLang="en-US"/>
          </a:p>
          <a:p>
            <a:pPr eaLnBrk="1" hangingPunct="1">
              <a:lnSpc>
                <a:spcPct val="90000"/>
              </a:lnSpc>
            </a:pPr>
            <a:r>
              <a:rPr lang="zh-CN" altLang="en-US" sz="2800"/>
              <a:t>系统故障的恢复由系统在</a:t>
            </a:r>
            <a:r>
              <a:rPr lang="zh-CN" altLang="en-US" sz="2800" u="sng"/>
              <a:t>重新启动时</a:t>
            </a:r>
            <a:r>
              <a:rPr lang="zh-CN" altLang="en-US" sz="2800"/>
              <a:t>自动完成，不需要用户干预</a:t>
            </a:r>
            <a:endParaRPr lang="zh-CN" altLang="en-US" sz="2800"/>
          </a:p>
        </p:txBody>
      </p:sp>
      <p:sp>
        <p:nvSpPr>
          <p:cNvPr id="4" name="日期占位符 3"/>
          <p:cNvSpPr>
            <a:spLocks noGrp="1"/>
          </p:cNvSpPr>
          <p:nvPr>
            <p:ph type="dt" sz="quarter" idx="10"/>
          </p:nvPr>
        </p:nvSpPr>
        <p:spPr/>
        <p:txBody>
          <a:bodyPr/>
          <a:lstStyle/>
          <a:p>
            <a:pPr>
              <a:defRPr/>
            </a:pPr>
            <a:fld id="{490EF1EE-2A15-4C45-8BBD-1ADE9A5C59F1}" type="datetime1">
              <a:rPr lang="zh-CN" altLang="en-US"/>
            </a:fld>
            <a:endParaRPr lang="en-US" altLang="zh-CN"/>
          </a:p>
        </p:txBody>
      </p:sp>
      <p:sp>
        <p:nvSpPr>
          <p:cNvPr id="655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p:cNvSpPr>
          <p:nvPr>
            <p:ph type="title"/>
          </p:nvPr>
        </p:nvSpPr>
        <p:spPr/>
        <p:txBody>
          <a:bodyPr/>
          <a:lstStyle/>
          <a:p>
            <a:pPr eaLnBrk="1" hangingPunct="1"/>
            <a:r>
              <a:rPr lang="en-US" altLang="zh-CN"/>
              <a:t>10.5.3  </a:t>
            </a:r>
            <a:r>
              <a:rPr lang="zh-CN" altLang="en-US"/>
              <a:t>介质故障的恢复</a:t>
            </a:r>
            <a:endParaRPr lang="zh-CN" altLang="en-US"/>
          </a:p>
        </p:txBody>
      </p:sp>
      <p:sp>
        <p:nvSpPr>
          <p:cNvPr id="66563" name="Rectangle 3"/>
          <p:cNvSpPr>
            <a:spLocks noGrp="1" noRot="1"/>
          </p:cNvSpPr>
          <p:nvPr>
            <p:ph idx="1"/>
          </p:nvPr>
        </p:nvSpPr>
        <p:spPr/>
        <p:txBody>
          <a:bodyPr/>
          <a:lstStyle/>
          <a:p>
            <a:pPr eaLnBrk="1" hangingPunct="1">
              <a:buFont typeface="Wingdings" panose="05000000000000000000" pitchFamily="2" charset="2"/>
              <a:buNone/>
            </a:pPr>
            <a:r>
              <a:rPr lang="en-US" altLang="zh-CN"/>
              <a:t>1. </a:t>
            </a:r>
            <a:r>
              <a:rPr lang="zh-CN" altLang="en-US"/>
              <a:t>重装数据库，</a:t>
            </a:r>
            <a:endParaRPr lang="zh-CN" altLang="en-US"/>
          </a:p>
          <a:p>
            <a:pPr eaLnBrk="1" hangingPunct="1">
              <a:buFont typeface="Wingdings" panose="05000000000000000000" pitchFamily="2" charset="2"/>
              <a:buNone/>
            </a:pPr>
            <a:r>
              <a:rPr lang="zh-CN" altLang="en-US"/>
              <a:t>    使数据库恢复到一致性状态</a:t>
            </a:r>
            <a:endParaRPr lang="zh-CN" altLang="en-US"/>
          </a:p>
          <a:p>
            <a:pPr eaLnBrk="1" hangingPunct="1">
              <a:buFont typeface="Wingdings" panose="05000000000000000000" pitchFamily="2" charset="2"/>
              <a:buNone/>
            </a:pPr>
            <a:r>
              <a:rPr lang="en-US" altLang="zh-CN"/>
              <a:t>2. </a:t>
            </a:r>
            <a:r>
              <a:rPr lang="zh-CN" altLang="en-US"/>
              <a:t>重做已完成的事务</a:t>
            </a:r>
            <a:endParaRPr lang="zh-CN" altLang="en-US"/>
          </a:p>
          <a:p>
            <a:pPr eaLnBrk="1" hangingPunct="1"/>
            <a:endParaRPr lang="en-US" altLang="zh-CN"/>
          </a:p>
        </p:txBody>
      </p:sp>
      <p:sp>
        <p:nvSpPr>
          <p:cNvPr id="4" name="日期占位符 3"/>
          <p:cNvSpPr>
            <a:spLocks noGrp="1"/>
          </p:cNvSpPr>
          <p:nvPr>
            <p:ph type="dt" sz="quarter" idx="10"/>
          </p:nvPr>
        </p:nvSpPr>
        <p:spPr/>
        <p:txBody>
          <a:bodyPr/>
          <a:lstStyle/>
          <a:p>
            <a:pPr>
              <a:defRPr/>
            </a:pPr>
            <a:fld id="{C4D9E639-D425-45CE-8082-841AC987A965}" type="datetime1">
              <a:rPr lang="zh-CN" altLang="en-US"/>
            </a:fld>
            <a:endParaRPr lang="en-US" altLang="zh-CN"/>
          </a:p>
        </p:txBody>
      </p:sp>
      <p:sp>
        <p:nvSpPr>
          <p:cNvPr id="6656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p:cNvSpPr>
          <p:nvPr>
            <p:ph type="title"/>
          </p:nvPr>
        </p:nvSpPr>
        <p:spPr/>
        <p:txBody>
          <a:bodyPr/>
          <a:lstStyle/>
          <a:p>
            <a:pPr eaLnBrk="1" hangingPunct="1"/>
            <a:r>
              <a:rPr lang="en-US" altLang="zh-CN"/>
              <a:t>10.5.3  </a:t>
            </a:r>
            <a:r>
              <a:rPr lang="zh-CN" altLang="en-US"/>
              <a:t>介质故障的恢复</a:t>
            </a:r>
            <a:endParaRPr lang="zh-CN" altLang="en-US"/>
          </a:p>
        </p:txBody>
      </p:sp>
      <p:sp>
        <p:nvSpPr>
          <p:cNvPr id="403459" name="Rectangle 3"/>
          <p:cNvSpPr>
            <a:spLocks noGrp="1" noRot="1" noChangeArrowheads="1"/>
          </p:cNvSpPr>
          <p:nvPr>
            <p:ph idx="1"/>
          </p:nvPr>
        </p:nvSpPr>
        <p:spPr>
          <a:xfrm>
            <a:off x="755650" y="1844675"/>
            <a:ext cx="7772400" cy="4114800"/>
          </a:xfrm>
        </p:spPr>
        <p:txBody>
          <a:bodyPr>
            <a:normAutofit lnSpcReduction="10000"/>
          </a:bodyPr>
          <a:lstStyle/>
          <a:p>
            <a:pPr marL="274320" indent="-274320" eaLnBrk="1" fontAlgn="auto" hangingPunct="1">
              <a:spcAft>
                <a:spcPts val="0"/>
              </a:spcAft>
              <a:buClr>
                <a:schemeClr val="accent3"/>
              </a:buClr>
              <a:buFont typeface="Wingdings 2" panose="05020102010507070707"/>
              <a:buChar char=""/>
              <a:defRPr/>
            </a:pPr>
            <a:r>
              <a:rPr lang="zh-CN" altLang="en-US" sz="3600"/>
              <a:t>恢复步骤</a:t>
            </a:r>
            <a:endParaRPr lang="zh-CN" altLang="en-US" sz="3600"/>
          </a:p>
          <a:p>
            <a:pPr marL="274320" indent="-274320" eaLnBrk="1" fontAlgn="auto" hangingPunct="1">
              <a:spcBef>
                <a:spcPct val="40000"/>
              </a:spcBef>
              <a:spcAft>
                <a:spcPts val="0"/>
              </a:spcAft>
              <a:buClr>
                <a:schemeClr val="accent3"/>
              </a:buClr>
              <a:buFont typeface="Wingdings" panose="05000000000000000000" pitchFamily="2" charset="2"/>
              <a:buNone/>
              <a:defRPr/>
            </a:pPr>
            <a:r>
              <a:rPr lang="en-US" altLang="zh-CN" sz="2800"/>
              <a:t>1. </a:t>
            </a:r>
            <a:r>
              <a:rPr lang="zh-CN" altLang="en-US" sz="2800"/>
              <a:t>装入最新的后备数据库副本，使数据库恢复到最近一次转储时的一致性状态。</a:t>
            </a:r>
            <a:endParaRPr lang="zh-CN" altLang="en-US"/>
          </a:p>
          <a:p>
            <a:pPr marL="640080" lvl="1" indent="-247015" eaLnBrk="1" fontAlgn="auto" hangingPunct="1">
              <a:spcBef>
                <a:spcPct val="40000"/>
              </a:spcBef>
              <a:spcAft>
                <a:spcPts val="0"/>
              </a:spcAft>
              <a:buFont typeface="Wingdings 2" panose="05020102010507070707"/>
              <a:buChar char=""/>
              <a:defRPr/>
            </a:pPr>
            <a:r>
              <a:rPr lang="zh-CN" altLang="en-US"/>
              <a:t>对于静态转储的数据库副本，装入后数据库即处于一致性状态</a:t>
            </a:r>
            <a:endParaRPr lang="zh-CN" altLang="en-US"/>
          </a:p>
          <a:p>
            <a:pPr marL="640080" lvl="1" indent="-247015" eaLnBrk="1" fontAlgn="auto" hangingPunct="1">
              <a:spcBef>
                <a:spcPct val="40000"/>
              </a:spcBef>
              <a:spcAft>
                <a:spcPts val="0"/>
              </a:spcAft>
              <a:buFont typeface="Wingdings 2" panose="05020102010507070707"/>
              <a:buChar char=""/>
              <a:defRPr/>
            </a:pPr>
            <a:r>
              <a:rPr lang="zh-CN" altLang="en-US"/>
              <a:t>对于动态转储的数据库副本，还须同时装入转储时刻的日志文件副本，利用与恢复系统故障相同的方法（即</a:t>
            </a:r>
            <a:r>
              <a:rPr lang="en-US" altLang="zh-CN"/>
              <a:t>REDO+UNDO</a:t>
            </a:r>
            <a:r>
              <a:rPr lang="zh-CN" altLang="en-US"/>
              <a:t>），才能将数据库恢复到一致性状态。</a:t>
            </a:r>
            <a:endParaRPr lang="zh-CN" altLang="en-US"/>
          </a:p>
        </p:txBody>
      </p:sp>
      <p:sp>
        <p:nvSpPr>
          <p:cNvPr id="4" name="日期占位符 3"/>
          <p:cNvSpPr>
            <a:spLocks noGrp="1"/>
          </p:cNvSpPr>
          <p:nvPr>
            <p:ph type="dt" sz="quarter" idx="10"/>
          </p:nvPr>
        </p:nvSpPr>
        <p:spPr/>
        <p:txBody>
          <a:bodyPr/>
          <a:lstStyle/>
          <a:p>
            <a:pPr>
              <a:defRPr/>
            </a:pPr>
            <a:fld id="{F04F624D-E672-4896-839A-628FBFFE88B1}" type="datetime1">
              <a:rPr lang="zh-CN" altLang="en-US"/>
            </a:fld>
            <a:endParaRPr lang="en-US" altLang="zh-CN"/>
          </a:p>
        </p:txBody>
      </p:sp>
      <p:sp>
        <p:nvSpPr>
          <p:cNvPr id="6758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p:cNvSpPr>
          <p:nvPr>
            <p:ph type="title"/>
          </p:nvPr>
        </p:nvSpPr>
        <p:spPr/>
        <p:txBody>
          <a:bodyPr/>
          <a:lstStyle/>
          <a:p>
            <a:pPr eaLnBrk="1" hangingPunct="1"/>
            <a:r>
              <a:rPr lang="zh-CN" altLang="en-US"/>
              <a:t>介质故障的恢复（续）</a:t>
            </a:r>
            <a:endParaRPr lang="zh-CN" altLang="en-US"/>
          </a:p>
        </p:txBody>
      </p:sp>
      <p:sp>
        <p:nvSpPr>
          <p:cNvPr id="68611" name="Rectangle 3"/>
          <p:cNvSpPr>
            <a:spLocks noGrp="1" noRot="1"/>
          </p:cNvSpPr>
          <p:nvPr>
            <p:ph idx="1"/>
          </p:nvPr>
        </p:nvSpPr>
        <p:spPr>
          <a:xfrm>
            <a:off x="611188" y="1916113"/>
            <a:ext cx="8137525" cy="4114800"/>
          </a:xfrm>
        </p:spPr>
        <p:txBody>
          <a:bodyPr/>
          <a:lstStyle/>
          <a:p>
            <a:pPr eaLnBrk="1" hangingPunct="1">
              <a:lnSpc>
                <a:spcPct val="130000"/>
              </a:lnSpc>
              <a:buFont typeface="Wingdings" panose="05000000000000000000" pitchFamily="2" charset="2"/>
              <a:buNone/>
            </a:pPr>
            <a:r>
              <a:rPr lang="en-US" altLang="zh-CN" sz="2800"/>
              <a:t>2. </a:t>
            </a:r>
            <a:r>
              <a:rPr lang="zh-CN" altLang="en-US" sz="2800"/>
              <a:t>装入有关的日志文件副本，重做已完成的事务。</a:t>
            </a:r>
            <a:endParaRPr lang="zh-CN" altLang="en-US"/>
          </a:p>
          <a:p>
            <a:pPr lvl="1" eaLnBrk="1" hangingPunct="1">
              <a:lnSpc>
                <a:spcPct val="130000"/>
              </a:lnSpc>
              <a:spcBef>
                <a:spcPct val="50000"/>
              </a:spcBef>
            </a:pPr>
            <a:r>
              <a:rPr lang="zh-CN" altLang="en-US"/>
              <a:t>首先扫描日志文件，找出故障发生时已提交的事务的标识，将其记入重做队列。</a:t>
            </a:r>
            <a:endParaRPr lang="zh-CN" altLang="en-US"/>
          </a:p>
          <a:p>
            <a:pPr lvl="1" eaLnBrk="1" hangingPunct="1">
              <a:lnSpc>
                <a:spcPct val="130000"/>
              </a:lnSpc>
              <a:spcBef>
                <a:spcPct val="50000"/>
              </a:spcBef>
            </a:pPr>
            <a:r>
              <a:rPr lang="zh-CN" altLang="en-US"/>
              <a:t>然后正向扫描日志文件，对重做队列中的所有事务进行重做处理。即将日志记录中“更新后的值”写入数据库。</a:t>
            </a:r>
            <a:endParaRPr lang="zh-CN" altLang="en-US"/>
          </a:p>
        </p:txBody>
      </p:sp>
      <p:sp>
        <p:nvSpPr>
          <p:cNvPr id="4" name="日期占位符 3"/>
          <p:cNvSpPr>
            <a:spLocks noGrp="1"/>
          </p:cNvSpPr>
          <p:nvPr>
            <p:ph type="dt" sz="quarter" idx="10"/>
          </p:nvPr>
        </p:nvSpPr>
        <p:spPr/>
        <p:txBody>
          <a:bodyPr/>
          <a:lstStyle/>
          <a:p>
            <a:pPr>
              <a:defRPr/>
            </a:pPr>
            <a:fld id="{34E3498D-4C39-4E1A-99A6-A5FB355D91B4}" type="datetime1">
              <a:rPr lang="zh-CN" altLang="en-US"/>
            </a:fld>
            <a:endParaRPr lang="en-US" altLang="zh-CN"/>
          </a:p>
        </p:txBody>
      </p:sp>
      <p:sp>
        <p:nvSpPr>
          <p:cNvPr id="6861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p:cNvSpPr>
          <p:nvPr>
            <p:ph type="title"/>
          </p:nvPr>
        </p:nvSpPr>
        <p:spPr/>
        <p:txBody>
          <a:bodyPr/>
          <a:lstStyle/>
          <a:p>
            <a:pPr eaLnBrk="1" hangingPunct="1"/>
            <a:r>
              <a:rPr lang="zh-CN" altLang="en-US"/>
              <a:t>第十章  数据库恢复技术</a:t>
            </a:r>
            <a:endParaRPr lang="zh-CN" altLang="en-US"/>
          </a:p>
        </p:txBody>
      </p:sp>
      <p:sp>
        <p:nvSpPr>
          <p:cNvPr id="69635"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10.1  </a:t>
            </a:r>
            <a:r>
              <a:rPr lang="zh-CN" altLang="en-US" sz="2800"/>
              <a:t>事务的基本概念</a:t>
            </a:r>
            <a:endParaRPr lang="zh-CN" altLang="en-US" sz="2800"/>
          </a:p>
          <a:p>
            <a:pPr eaLnBrk="1" hangingPunct="1">
              <a:lnSpc>
                <a:spcPct val="90000"/>
              </a:lnSpc>
              <a:buFont typeface="Wingdings" panose="05000000000000000000" pitchFamily="2" charset="2"/>
              <a:buNone/>
            </a:pPr>
            <a:r>
              <a:rPr lang="en-US" altLang="zh-CN" sz="2800"/>
              <a:t>10.2  </a:t>
            </a:r>
            <a:r>
              <a:rPr lang="zh-CN" altLang="en-US" sz="2800"/>
              <a:t>数据库恢复概述</a:t>
            </a:r>
            <a:endParaRPr lang="zh-CN" altLang="en-US" sz="2800"/>
          </a:p>
          <a:p>
            <a:pPr eaLnBrk="1" hangingPunct="1">
              <a:lnSpc>
                <a:spcPct val="90000"/>
              </a:lnSpc>
              <a:buFont typeface="Wingdings" panose="05000000000000000000" pitchFamily="2" charset="2"/>
              <a:buNone/>
            </a:pPr>
            <a:r>
              <a:rPr lang="en-US" altLang="zh-CN" sz="2800"/>
              <a:t>10.3  </a:t>
            </a:r>
            <a:r>
              <a:rPr lang="zh-CN" altLang="en-US" sz="2800"/>
              <a:t>故障的种类</a:t>
            </a:r>
            <a:endParaRPr lang="zh-CN" altLang="en-US" sz="2800"/>
          </a:p>
          <a:p>
            <a:pPr eaLnBrk="1" hangingPunct="1">
              <a:lnSpc>
                <a:spcPct val="90000"/>
              </a:lnSpc>
              <a:buFont typeface="Wingdings" panose="05000000000000000000" pitchFamily="2" charset="2"/>
              <a:buNone/>
            </a:pPr>
            <a:r>
              <a:rPr lang="en-US" altLang="zh-CN" sz="2800"/>
              <a:t>10.4  </a:t>
            </a:r>
            <a:r>
              <a:rPr lang="zh-CN" altLang="en-US" sz="2800"/>
              <a:t>恢复的实现技术</a:t>
            </a:r>
            <a:endParaRPr lang="zh-CN" altLang="en-US" sz="2800"/>
          </a:p>
          <a:p>
            <a:pPr eaLnBrk="1" hangingPunct="1">
              <a:lnSpc>
                <a:spcPct val="90000"/>
              </a:lnSpc>
              <a:buFont typeface="Wingdings" panose="05000000000000000000" pitchFamily="2" charset="2"/>
              <a:buNone/>
            </a:pPr>
            <a:r>
              <a:rPr lang="en-US" altLang="zh-CN" sz="2800"/>
              <a:t>10.5  </a:t>
            </a:r>
            <a:r>
              <a:rPr lang="zh-CN" altLang="en-US" sz="2800"/>
              <a:t>恢复策略</a:t>
            </a:r>
            <a:endParaRPr lang="zh-CN" altLang="en-US" sz="2800"/>
          </a:p>
          <a:p>
            <a:pPr eaLnBrk="1" hangingPunct="1">
              <a:lnSpc>
                <a:spcPct val="90000"/>
              </a:lnSpc>
              <a:buFont typeface="Wingdings" panose="05000000000000000000" pitchFamily="2" charset="2"/>
              <a:buNone/>
            </a:pPr>
            <a:r>
              <a:rPr lang="en-US" altLang="zh-CN" sz="2800">
                <a:solidFill>
                  <a:schemeClr val="tx2"/>
                </a:solidFill>
              </a:rPr>
              <a:t>10.6  </a:t>
            </a:r>
            <a:r>
              <a:rPr lang="zh-CN" altLang="en-US" sz="2800">
                <a:solidFill>
                  <a:schemeClr val="tx2"/>
                </a:solidFill>
              </a:rPr>
              <a:t>具有检查点的恢复技术</a:t>
            </a:r>
            <a:endParaRPr lang="zh-CN" altLang="en-US" sz="2800">
              <a:solidFill>
                <a:schemeClr val="tx2"/>
              </a:solidFill>
            </a:endParaRPr>
          </a:p>
          <a:p>
            <a:pPr eaLnBrk="1" hangingPunct="1">
              <a:lnSpc>
                <a:spcPct val="90000"/>
              </a:lnSpc>
              <a:buFont typeface="Wingdings" panose="05000000000000000000" pitchFamily="2" charset="2"/>
              <a:buNone/>
            </a:pPr>
            <a:r>
              <a:rPr lang="en-US" altLang="zh-CN" sz="2800"/>
              <a:t>10.7  </a:t>
            </a:r>
            <a:r>
              <a:rPr lang="zh-CN" altLang="en-US" sz="2800"/>
              <a:t>数据库镜像</a:t>
            </a:r>
            <a:endParaRPr lang="zh-CN" altLang="en-US" sz="2800"/>
          </a:p>
          <a:p>
            <a:pPr eaLnBrk="1" hangingPunct="1">
              <a:lnSpc>
                <a:spcPct val="90000"/>
              </a:lnSpc>
              <a:buFont typeface="Wingdings" panose="05000000000000000000" pitchFamily="2" charset="2"/>
              <a:buNone/>
            </a:pPr>
            <a:r>
              <a:rPr lang="en-US" altLang="zh-CN" sz="2800"/>
              <a:t>10.8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2F0A2ABA-4CF5-482C-A426-B731C9F47728}" type="datetime1">
              <a:rPr lang="zh-CN" altLang="en-US"/>
            </a:fld>
            <a:endParaRPr lang="en-US" altLang="zh-CN"/>
          </a:p>
        </p:txBody>
      </p:sp>
      <p:sp>
        <p:nvSpPr>
          <p:cNvPr id="6963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p:cNvSpPr>
          <p:nvPr>
            <p:ph type="title"/>
          </p:nvPr>
        </p:nvSpPr>
        <p:spPr/>
        <p:txBody>
          <a:bodyPr/>
          <a:lstStyle/>
          <a:p>
            <a:pPr eaLnBrk="1" hangingPunct="1"/>
            <a:r>
              <a:rPr lang="en-US" altLang="zh-CN"/>
              <a:t>10.6  </a:t>
            </a:r>
            <a:r>
              <a:rPr lang="zh-CN" altLang="en-US"/>
              <a:t>具有检查点的恢复技术</a:t>
            </a:r>
            <a:endParaRPr lang="zh-CN" altLang="en-US"/>
          </a:p>
        </p:txBody>
      </p:sp>
      <p:sp>
        <p:nvSpPr>
          <p:cNvPr id="70659" name="Rectangle 3"/>
          <p:cNvSpPr>
            <a:spLocks noGrp="1" noRot="1"/>
          </p:cNvSpPr>
          <p:nvPr>
            <p:ph idx="1"/>
          </p:nvPr>
        </p:nvSpPr>
        <p:spPr/>
        <p:txBody>
          <a:bodyPr/>
          <a:lstStyle/>
          <a:p>
            <a:pPr eaLnBrk="1" hangingPunct="1">
              <a:lnSpc>
                <a:spcPct val="160000"/>
              </a:lnSpc>
              <a:buFont typeface="Wingdings" panose="05000000000000000000" pitchFamily="2" charset="2"/>
              <a:buNone/>
            </a:pPr>
            <a:r>
              <a:rPr lang="zh-CN" altLang="en-US">
                <a:solidFill>
                  <a:schemeClr val="tx2"/>
                </a:solidFill>
              </a:rPr>
              <a:t>一、问题的提出</a:t>
            </a:r>
            <a:endParaRPr lang="zh-CN" altLang="en-US">
              <a:solidFill>
                <a:schemeClr val="tx2"/>
              </a:solidFill>
            </a:endParaRPr>
          </a:p>
          <a:p>
            <a:pPr eaLnBrk="1" hangingPunct="1">
              <a:lnSpc>
                <a:spcPct val="160000"/>
              </a:lnSpc>
              <a:buFont typeface="Wingdings" panose="05000000000000000000" pitchFamily="2" charset="2"/>
              <a:buNone/>
            </a:pPr>
            <a:r>
              <a:rPr lang="zh-CN" altLang="en-US"/>
              <a:t>二、检查点技术</a:t>
            </a:r>
            <a:endParaRPr lang="zh-CN" altLang="en-US"/>
          </a:p>
          <a:p>
            <a:pPr eaLnBrk="1" hangingPunct="1">
              <a:lnSpc>
                <a:spcPct val="160000"/>
              </a:lnSpc>
              <a:buFont typeface="Wingdings" panose="05000000000000000000" pitchFamily="2" charset="2"/>
              <a:buNone/>
            </a:pPr>
            <a:r>
              <a:rPr lang="zh-CN" altLang="en-US"/>
              <a:t>三、利用检查点的恢复策略</a:t>
            </a:r>
            <a:endParaRPr lang="zh-CN" altLang="en-US"/>
          </a:p>
        </p:txBody>
      </p:sp>
      <p:sp>
        <p:nvSpPr>
          <p:cNvPr id="4" name="日期占位符 3"/>
          <p:cNvSpPr>
            <a:spLocks noGrp="1"/>
          </p:cNvSpPr>
          <p:nvPr>
            <p:ph type="dt" sz="quarter" idx="10"/>
          </p:nvPr>
        </p:nvSpPr>
        <p:spPr/>
        <p:txBody>
          <a:bodyPr/>
          <a:lstStyle/>
          <a:p>
            <a:pPr>
              <a:defRPr/>
            </a:pPr>
            <a:fld id="{DD580499-DF1D-4DDB-B616-915F5C0FFFDC}" type="datetime1">
              <a:rPr lang="zh-CN" altLang="en-US"/>
            </a:fld>
            <a:endParaRPr lang="en-US" altLang="zh-CN"/>
          </a:p>
        </p:txBody>
      </p:sp>
      <p:sp>
        <p:nvSpPr>
          <p:cNvPr id="7066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p:cNvSpPr>
          <p:nvPr>
            <p:ph type="title"/>
          </p:nvPr>
        </p:nvSpPr>
        <p:spPr/>
        <p:txBody>
          <a:bodyPr/>
          <a:lstStyle/>
          <a:p>
            <a:pPr eaLnBrk="1" hangingPunct="1"/>
            <a:r>
              <a:rPr lang="zh-CN" altLang="en-US"/>
              <a:t>一、问题的提出</a:t>
            </a:r>
            <a:endParaRPr lang="zh-CN" altLang="en-US"/>
          </a:p>
        </p:txBody>
      </p:sp>
      <p:sp>
        <p:nvSpPr>
          <p:cNvPr id="71683" name="Rectangle 3"/>
          <p:cNvSpPr>
            <a:spLocks noGrp="1" noRot="1"/>
          </p:cNvSpPr>
          <p:nvPr>
            <p:ph idx="1"/>
          </p:nvPr>
        </p:nvSpPr>
        <p:spPr>
          <a:xfrm>
            <a:off x="684213" y="1989138"/>
            <a:ext cx="7772400" cy="4114800"/>
          </a:xfrm>
        </p:spPr>
        <p:txBody>
          <a:bodyPr/>
          <a:lstStyle/>
          <a:p>
            <a:pPr eaLnBrk="1" hangingPunct="1"/>
            <a:r>
              <a:rPr lang="zh-CN" altLang="en-US"/>
              <a:t>两个问题</a:t>
            </a:r>
            <a:endParaRPr lang="zh-CN" altLang="en-US"/>
          </a:p>
          <a:p>
            <a:pPr lvl="1" eaLnBrk="1" hangingPunct="1"/>
            <a:r>
              <a:rPr lang="zh-CN" altLang="en-US" sz="3200"/>
              <a:t>搜索整个日志将耗费大量的时间</a:t>
            </a:r>
            <a:endParaRPr lang="zh-CN" altLang="en-US" sz="3200"/>
          </a:p>
          <a:p>
            <a:pPr lvl="1" eaLnBrk="1" hangingPunct="1"/>
            <a:r>
              <a:rPr lang="en-US" altLang="zh-CN" sz="3200"/>
              <a:t>REDO</a:t>
            </a:r>
            <a:r>
              <a:rPr lang="zh-CN" altLang="en-US" sz="3200"/>
              <a:t>处理：重新执行，浪费了大量时间</a:t>
            </a:r>
            <a:endParaRPr lang="zh-CN" altLang="en-US"/>
          </a:p>
        </p:txBody>
      </p:sp>
      <p:sp>
        <p:nvSpPr>
          <p:cNvPr id="4" name="日期占位符 3"/>
          <p:cNvSpPr>
            <a:spLocks noGrp="1"/>
          </p:cNvSpPr>
          <p:nvPr>
            <p:ph type="dt" sz="quarter" idx="10"/>
          </p:nvPr>
        </p:nvSpPr>
        <p:spPr/>
        <p:txBody>
          <a:bodyPr/>
          <a:lstStyle/>
          <a:p>
            <a:pPr>
              <a:defRPr/>
            </a:pPr>
            <a:fld id="{F43F29AB-EDB9-4666-873F-88CF92AB649C}" type="datetime1">
              <a:rPr lang="zh-CN" altLang="en-US"/>
            </a:fld>
            <a:endParaRPr lang="en-US" altLang="zh-CN"/>
          </a:p>
        </p:txBody>
      </p:sp>
      <p:sp>
        <p:nvSpPr>
          <p:cNvPr id="7168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p:cNvSpPr>
          <p:nvPr>
            <p:ph type="title"/>
          </p:nvPr>
        </p:nvSpPr>
        <p:spPr/>
        <p:txBody>
          <a:bodyPr/>
          <a:lstStyle/>
          <a:p>
            <a:pPr eaLnBrk="1" hangingPunct="1"/>
            <a:r>
              <a:rPr lang="zh-CN" altLang="en-US"/>
              <a:t>解决方案</a:t>
            </a:r>
            <a:endParaRPr lang="zh-CN" altLang="en-US"/>
          </a:p>
        </p:txBody>
      </p:sp>
      <p:sp>
        <p:nvSpPr>
          <p:cNvPr id="72707" name="Rectangle 3"/>
          <p:cNvSpPr>
            <a:spLocks noGrp="1" noRot="1"/>
          </p:cNvSpPr>
          <p:nvPr>
            <p:ph idx="1"/>
          </p:nvPr>
        </p:nvSpPr>
        <p:spPr>
          <a:xfrm>
            <a:off x="990600" y="1828800"/>
            <a:ext cx="7848600" cy="4114800"/>
          </a:xfrm>
        </p:spPr>
        <p:txBody>
          <a:bodyPr/>
          <a:lstStyle/>
          <a:p>
            <a:pPr eaLnBrk="1" hangingPunct="1">
              <a:lnSpc>
                <a:spcPct val="120000"/>
              </a:lnSpc>
            </a:pPr>
            <a:r>
              <a:rPr lang="zh-CN" altLang="en-US" dirty="0"/>
              <a:t>具有检查点（</a:t>
            </a:r>
            <a:r>
              <a:rPr lang="en-US" altLang="zh-CN" dirty="0"/>
              <a:t>checkpoint</a:t>
            </a:r>
            <a:r>
              <a:rPr lang="zh-CN" altLang="en-US" dirty="0"/>
              <a:t>）的恢复技术</a:t>
            </a:r>
            <a:endParaRPr lang="zh-CN" altLang="en-US" sz="2800" dirty="0"/>
          </a:p>
          <a:p>
            <a:pPr lvl="1" eaLnBrk="1" hangingPunct="1">
              <a:lnSpc>
                <a:spcPct val="120000"/>
              </a:lnSpc>
              <a:spcBef>
                <a:spcPct val="30000"/>
              </a:spcBef>
            </a:pPr>
            <a:r>
              <a:rPr lang="zh-CN" altLang="en-US" sz="3200" dirty="0"/>
              <a:t>在日志文件中增加检查点记录</a:t>
            </a:r>
            <a:r>
              <a:rPr lang="zh-CN" altLang="en-US" dirty="0"/>
              <a:t>（</a:t>
            </a:r>
            <a:r>
              <a:rPr lang="en-US" altLang="zh-CN" dirty="0"/>
              <a:t>checkpoint</a:t>
            </a:r>
            <a:r>
              <a:rPr lang="zh-CN" altLang="en-US" dirty="0"/>
              <a:t>）</a:t>
            </a:r>
            <a:endParaRPr lang="zh-CN" altLang="en-US" sz="3200" dirty="0"/>
          </a:p>
          <a:p>
            <a:pPr lvl="1" eaLnBrk="1" hangingPunct="1">
              <a:lnSpc>
                <a:spcPct val="120000"/>
              </a:lnSpc>
              <a:spcBef>
                <a:spcPct val="30000"/>
              </a:spcBef>
            </a:pPr>
            <a:r>
              <a:rPr lang="zh-CN" altLang="en-US" sz="3200" dirty="0"/>
              <a:t>增加重新开始文件</a:t>
            </a:r>
            <a:endParaRPr lang="zh-CN" altLang="en-US" sz="3200" dirty="0"/>
          </a:p>
          <a:p>
            <a:pPr lvl="1" eaLnBrk="1" hangingPunct="1">
              <a:lnSpc>
                <a:spcPct val="120000"/>
              </a:lnSpc>
              <a:spcBef>
                <a:spcPct val="30000"/>
              </a:spcBef>
            </a:pPr>
            <a:r>
              <a:rPr lang="zh-CN" altLang="en-US" sz="3200" dirty="0"/>
              <a:t>恢复子系统在登录日志文件期间动态地维护日志</a:t>
            </a:r>
            <a:endParaRPr lang="zh-CN" altLang="en-US" sz="3200" dirty="0"/>
          </a:p>
        </p:txBody>
      </p:sp>
      <p:sp>
        <p:nvSpPr>
          <p:cNvPr id="4" name="日期占位符 3"/>
          <p:cNvSpPr>
            <a:spLocks noGrp="1"/>
          </p:cNvSpPr>
          <p:nvPr>
            <p:ph type="dt" sz="quarter" idx="10"/>
          </p:nvPr>
        </p:nvSpPr>
        <p:spPr/>
        <p:txBody>
          <a:bodyPr/>
          <a:lstStyle/>
          <a:p>
            <a:pPr>
              <a:defRPr/>
            </a:pPr>
            <a:fld id="{377CE61B-7482-4EC5-9D52-BFDA854A73BF}" type="datetime1">
              <a:rPr lang="zh-CN" altLang="en-US"/>
            </a:fld>
            <a:endParaRPr lang="en-US" altLang="zh-CN"/>
          </a:p>
        </p:txBody>
      </p:sp>
      <p:sp>
        <p:nvSpPr>
          <p:cNvPr id="7270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B7671BFC-6261-4F76-867F-F677CAA91790}" type="datetime1">
              <a:rPr lang="zh-CN" altLang="en-US"/>
            </a:fld>
            <a:endParaRPr lang="en-US" altLang="zh-CN"/>
          </a:p>
        </p:txBody>
      </p:sp>
      <p:sp>
        <p:nvSpPr>
          <p:cNvPr id="819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
        <p:nvSpPr>
          <p:cNvPr id="8196" name="Rectangle 3"/>
          <p:cNvSpPr>
            <a:spLocks noChangeArrowheads="1"/>
          </p:cNvSpPr>
          <p:nvPr/>
        </p:nvSpPr>
        <p:spPr bwMode="auto">
          <a:xfrm>
            <a:off x="755650" y="990600"/>
            <a:ext cx="7924800"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kumimoji="1" lang="zh-CN" altLang="en-US" sz="4800" b="1">
                <a:latin typeface="Arial Black" panose="020B0A04020102020204" pitchFamily="34" charset="0"/>
                <a:ea typeface="隶书" panose="02010509060101010101" pitchFamily="49" charset="-122"/>
              </a:rPr>
              <a:t>数据库系统概论</a:t>
            </a:r>
            <a:endParaRPr kumimoji="1" lang="zh-CN" altLang="en-US" sz="4800" b="1">
              <a:latin typeface="宋体" panose="02010600030101010101" pitchFamily="2" charset="-122"/>
            </a:endParaRPr>
          </a:p>
          <a:p>
            <a:pPr algn="ctr" eaLnBrk="1" hangingPunct="1">
              <a:spcBef>
                <a:spcPct val="0"/>
              </a:spcBef>
              <a:buClrTx/>
              <a:buSzTx/>
              <a:buFontTx/>
              <a:buNone/>
            </a:pPr>
            <a:r>
              <a:rPr kumimoji="1" lang="en-US" altLang="zh-CN" sz="3600" b="1">
                <a:latin typeface="Times New Roman" panose="02020603050405020304" pitchFamily="18" charset="0"/>
              </a:rPr>
              <a:t>An Introduction to Database System</a:t>
            </a:r>
            <a:endParaRPr kumimoji="1" lang="en-US" altLang="zh-CN" sz="3600" b="1">
              <a:latin typeface="Times New Roman" panose="02020603050405020304" pitchFamily="18" charset="0"/>
            </a:endParaRPr>
          </a:p>
          <a:p>
            <a:pPr algn="ctr" eaLnBrk="1" hangingPunct="1">
              <a:spcBef>
                <a:spcPct val="0"/>
              </a:spcBef>
              <a:buClrTx/>
              <a:buSzTx/>
              <a:buFontTx/>
              <a:buNone/>
            </a:pPr>
            <a:endParaRPr kumimoji="1" lang="en-US" altLang="zh-CN" sz="4400" b="1">
              <a:latin typeface="Times New Roman" panose="02020603050405020304" pitchFamily="18" charset="0"/>
            </a:endParaRPr>
          </a:p>
          <a:p>
            <a:pPr algn="ctr" eaLnBrk="1" hangingPunct="1">
              <a:spcBef>
                <a:spcPct val="0"/>
              </a:spcBef>
              <a:buClrTx/>
              <a:buSzTx/>
              <a:buFontTx/>
              <a:buNone/>
            </a:pPr>
            <a:r>
              <a:rPr kumimoji="1" lang="zh-CN" altLang="en-US" sz="4400" b="1">
                <a:solidFill>
                  <a:schemeClr val="tx2"/>
                </a:solidFill>
                <a:latin typeface="楷体_GB2312" pitchFamily="49" charset="-122"/>
                <a:ea typeface="楷体_GB2312" pitchFamily="49" charset="-122"/>
              </a:rPr>
              <a:t>第二章 关系数据库</a:t>
            </a:r>
            <a:endParaRPr kumimoji="1" lang="zh-CN" altLang="en-US" sz="4400" b="1">
              <a:solidFill>
                <a:schemeClr val="tx2"/>
              </a:solidFill>
              <a:latin typeface="楷体_GB2312" pitchFamily="49" charset="-122"/>
              <a:ea typeface="楷体_GB2312" pitchFamily="49" charset="-122"/>
            </a:endParaRPr>
          </a:p>
        </p:txBody>
      </p:sp>
    </p:spTree>
  </p:cSld>
  <p:clrMapOvr>
    <a:masterClrMapping/>
  </p:clrMapOvr>
  <p:transition>
    <p:wipe dir="r"/>
  </p:transition>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p:cNvSpPr>
          <p:nvPr>
            <p:ph type="title"/>
          </p:nvPr>
        </p:nvSpPr>
        <p:spPr/>
        <p:txBody>
          <a:bodyPr/>
          <a:lstStyle/>
          <a:p>
            <a:pPr eaLnBrk="1" hangingPunct="1"/>
            <a:endParaRPr lang="zh-CN" altLang="zh-CN"/>
          </a:p>
        </p:txBody>
      </p:sp>
      <p:sp>
        <p:nvSpPr>
          <p:cNvPr id="4" name="日期占位符 3"/>
          <p:cNvSpPr>
            <a:spLocks noGrp="1"/>
          </p:cNvSpPr>
          <p:nvPr>
            <p:ph type="dt" sz="quarter" idx="10"/>
          </p:nvPr>
        </p:nvSpPr>
        <p:spPr/>
        <p:txBody>
          <a:bodyPr/>
          <a:lstStyle/>
          <a:p>
            <a:pPr>
              <a:defRPr/>
            </a:pPr>
            <a:fld id="{4BDF1DEE-DE3C-4C0D-9607-5FE3BFFDE6CB}" type="datetime1">
              <a:rPr lang="zh-CN" altLang="en-US"/>
            </a:fld>
            <a:endParaRPr lang="en-US" altLang="zh-CN"/>
          </a:p>
        </p:txBody>
      </p:sp>
      <p:sp>
        <p:nvSpPr>
          <p:cNvPr id="73732"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pic>
        <p:nvPicPr>
          <p:cNvPr id="73733" name="Picture 3" descr="7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1052513"/>
            <a:ext cx="830580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p:cNvSpPr>
          <p:nvPr>
            <p:ph type="title"/>
          </p:nvPr>
        </p:nvSpPr>
        <p:spPr/>
        <p:txBody>
          <a:bodyPr/>
          <a:lstStyle/>
          <a:p>
            <a:pPr eaLnBrk="1" hangingPunct="1"/>
            <a:r>
              <a:rPr lang="zh-CN" altLang="en-US"/>
              <a:t>二、检查点技术</a:t>
            </a:r>
            <a:endParaRPr lang="zh-CN" altLang="en-US"/>
          </a:p>
        </p:txBody>
      </p:sp>
      <p:sp>
        <p:nvSpPr>
          <p:cNvPr id="74755" name="Rectangle 3"/>
          <p:cNvSpPr>
            <a:spLocks noGrp="1" noRot="1"/>
          </p:cNvSpPr>
          <p:nvPr>
            <p:ph idx="1"/>
          </p:nvPr>
        </p:nvSpPr>
        <p:spPr/>
        <p:txBody>
          <a:bodyPr/>
          <a:lstStyle/>
          <a:p>
            <a:pPr eaLnBrk="1" hangingPunct="1"/>
            <a:r>
              <a:rPr lang="zh-CN" altLang="en-US"/>
              <a:t>检查点记录的内容</a:t>
            </a:r>
            <a:endParaRPr lang="zh-CN" altLang="en-US" sz="2800"/>
          </a:p>
          <a:p>
            <a:pPr lvl="1" eaLnBrk="1" hangingPunct="1"/>
            <a:r>
              <a:rPr lang="en-US" altLang="zh-CN"/>
              <a:t>1. </a:t>
            </a:r>
            <a:r>
              <a:rPr lang="zh-CN" altLang="en-US"/>
              <a:t>建立检查点时刻所有正在执行的事务清单</a:t>
            </a:r>
            <a:endParaRPr lang="zh-CN" altLang="en-US"/>
          </a:p>
          <a:p>
            <a:pPr lvl="1" eaLnBrk="1" hangingPunct="1"/>
            <a:r>
              <a:rPr lang="en-US" altLang="zh-CN"/>
              <a:t>2. </a:t>
            </a:r>
            <a:r>
              <a:rPr lang="zh-CN" altLang="en-US"/>
              <a:t>这些事务最近一个日志记录的地址</a:t>
            </a:r>
            <a:endParaRPr lang="zh-CN" altLang="en-US"/>
          </a:p>
          <a:p>
            <a:pPr lvl="1" eaLnBrk="1" hangingPunct="1"/>
            <a:endParaRPr lang="zh-CN" altLang="en-US"/>
          </a:p>
          <a:p>
            <a:pPr eaLnBrk="1" hangingPunct="1"/>
            <a:r>
              <a:rPr lang="zh-CN" altLang="en-US"/>
              <a:t>重新开始文件的内容</a:t>
            </a:r>
            <a:endParaRPr lang="zh-CN" altLang="en-US" sz="2800"/>
          </a:p>
          <a:p>
            <a:pPr lvl="1" eaLnBrk="1" hangingPunct="1"/>
            <a:r>
              <a:rPr lang="zh-CN" altLang="en-US"/>
              <a:t>记录各个检查点记录在日志文件中的地址</a:t>
            </a:r>
            <a:endParaRPr lang="zh-CN" altLang="en-US"/>
          </a:p>
          <a:p>
            <a:pPr eaLnBrk="1" hangingPunct="1"/>
            <a:endParaRPr lang="en-US" altLang="zh-CN"/>
          </a:p>
        </p:txBody>
      </p:sp>
      <p:sp>
        <p:nvSpPr>
          <p:cNvPr id="4" name="日期占位符 3"/>
          <p:cNvSpPr>
            <a:spLocks noGrp="1"/>
          </p:cNvSpPr>
          <p:nvPr>
            <p:ph type="dt" sz="quarter" idx="10"/>
          </p:nvPr>
        </p:nvSpPr>
        <p:spPr/>
        <p:txBody>
          <a:bodyPr/>
          <a:lstStyle/>
          <a:p>
            <a:pPr>
              <a:defRPr/>
            </a:pPr>
            <a:fld id="{3C123297-6514-4105-9910-873F1456C126}" type="datetime1">
              <a:rPr lang="zh-CN" altLang="en-US"/>
            </a:fld>
            <a:endParaRPr lang="en-US" altLang="zh-CN"/>
          </a:p>
        </p:txBody>
      </p:sp>
      <p:sp>
        <p:nvSpPr>
          <p:cNvPr id="7475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p:cNvSpPr>
          <p:nvPr>
            <p:ph type="title"/>
          </p:nvPr>
        </p:nvSpPr>
        <p:spPr/>
        <p:txBody>
          <a:bodyPr/>
          <a:lstStyle/>
          <a:p>
            <a:pPr eaLnBrk="1" hangingPunct="1"/>
            <a:endParaRPr lang="zh-CN" altLang="zh-CN"/>
          </a:p>
        </p:txBody>
      </p:sp>
      <p:sp>
        <p:nvSpPr>
          <p:cNvPr id="4" name="日期占位符 3"/>
          <p:cNvSpPr>
            <a:spLocks noGrp="1"/>
          </p:cNvSpPr>
          <p:nvPr>
            <p:ph type="dt" sz="quarter" idx="10"/>
          </p:nvPr>
        </p:nvSpPr>
        <p:spPr/>
        <p:txBody>
          <a:bodyPr/>
          <a:lstStyle/>
          <a:p>
            <a:pPr>
              <a:defRPr/>
            </a:pPr>
            <a:fld id="{CAD44500-4765-46C0-9455-18A7BDD55F05}" type="datetime1">
              <a:rPr lang="zh-CN" altLang="en-US"/>
            </a:fld>
            <a:endParaRPr lang="en-US" altLang="zh-CN"/>
          </a:p>
        </p:txBody>
      </p:sp>
      <p:sp>
        <p:nvSpPr>
          <p:cNvPr id="75780"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pic>
        <p:nvPicPr>
          <p:cNvPr id="75781" name="Picture 3" descr="7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313" y="981075"/>
            <a:ext cx="830580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p:cNvSpPr>
          <p:nvPr>
            <p:ph type="title"/>
          </p:nvPr>
        </p:nvSpPr>
        <p:spPr/>
        <p:txBody>
          <a:bodyPr/>
          <a:lstStyle/>
          <a:p>
            <a:pPr eaLnBrk="1" hangingPunct="1"/>
            <a:r>
              <a:rPr lang="zh-CN" altLang="en-US" sz="3600"/>
              <a:t>在检查点 维护日志文件</a:t>
            </a:r>
            <a:endParaRPr lang="zh-CN" altLang="en-US"/>
          </a:p>
        </p:txBody>
      </p:sp>
      <p:sp>
        <p:nvSpPr>
          <p:cNvPr id="76803" name="Rectangle 3"/>
          <p:cNvSpPr>
            <a:spLocks noGrp="1" noRot="1"/>
          </p:cNvSpPr>
          <p:nvPr>
            <p:ph idx="1"/>
          </p:nvPr>
        </p:nvSpPr>
        <p:spPr>
          <a:xfrm>
            <a:off x="827088" y="1916113"/>
            <a:ext cx="7772400" cy="4114800"/>
          </a:xfrm>
        </p:spPr>
        <p:txBody>
          <a:bodyPr/>
          <a:lstStyle/>
          <a:p>
            <a:pPr eaLnBrk="1" hangingPunct="1">
              <a:lnSpc>
                <a:spcPct val="90000"/>
              </a:lnSpc>
              <a:buFont typeface="Wingdings" panose="05000000000000000000" pitchFamily="2" charset="2"/>
              <a:buNone/>
            </a:pPr>
            <a:r>
              <a:rPr lang="en-US" altLang="zh-CN"/>
              <a:t>1.	</a:t>
            </a:r>
            <a:r>
              <a:rPr lang="zh-CN" altLang="en-US"/>
              <a:t>将当前</a:t>
            </a:r>
            <a:r>
              <a:rPr lang="zh-CN" altLang="en-US">
                <a:solidFill>
                  <a:schemeClr val="tx2"/>
                </a:solidFill>
              </a:rPr>
              <a:t>日志</a:t>
            </a:r>
            <a:r>
              <a:rPr lang="zh-CN" altLang="en-US"/>
              <a:t>缓冲区中的所有日志记录写入磁盘的日志文件上。</a:t>
            </a:r>
            <a:endParaRPr lang="zh-CN" altLang="en-US"/>
          </a:p>
          <a:p>
            <a:pPr eaLnBrk="1" hangingPunct="1">
              <a:lnSpc>
                <a:spcPct val="90000"/>
              </a:lnSpc>
              <a:spcBef>
                <a:spcPct val="40000"/>
              </a:spcBef>
              <a:buFont typeface="Wingdings" panose="05000000000000000000" pitchFamily="2" charset="2"/>
              <a:buNone/>
            </a:pPr>
            <a:r>
              <a:rPr lang="en-US" altLang="zh-CN"/>
              <a:t>2.	</a:t>
            </a:r>
            <a:r>
              <a:rPr lang="zh-CN" altLang="en-US"/>
              <a:t>在日志文件中写入一个检查点记录。</a:t>
            </a:r>
            <a:endParaRPr lang="zh-CN" altLang="en-US"/>
          </a:p>
          <a:p>
            <a:pPr eaLnBrk="1" hangingPunct="1">
              <a:lnSpc>
                <a:spcPct val="90000"/>
              </a:lnSpc>
              <a:spcBef>
                <a:spcPct val="40000"/>
              </a:spcBef>
              <a:buFont typeface="Wingdings" panose="05000000000000000000" pitchFamily="2" charset="2"/>
              <a:buNone/>
            </a:pPr>
            <a:r>
              <a:rPr lang="en-US" altLang="zh-CN"/>
              <a:t>3. </a:t>
            </a:r>
            <a:r>
              <a:rPr lang="zh-CN" altLang="en-US"/>
              <a:t>将当前</a:t>
            </a:r>
            <a:r>
              <a:rPr lang="zh-CN" altLang="en-US">
                <a:solidFill>
                  <a:schemeClr val="tx2"/>
                </a:solidFill>
              </a:rPr>
              <a:t>数据</a:t>
            </a:r>
            <a:r>
              <a:rPr lang="zh-CN" altLang="en-US"/>
              <a:t>缓冲区的所有数据记录写入磁盘的数据库中。</a:t>
            </a:r>
            <a:endParaRPr lang="zh-CN" altLang="en-US"/>
          </a:p>
          <a:p>
            <a:pPr eaLnBrk="1" hangingPunct="1">
              <a:lnSpc>
                <a:spcPct val="90000"/>
              </a:lnSpc>
              <a:spcBef>
                <a:spcPct val="40000"/>
              </a:spcBef>
              <a:buFont typeface="Wingdings" panose="05000000000000000000" pitchFamily="2" charset="2"/>
              <a:buNone/>
            </a:pPr>
            <a:r>
              <a:rPr lang="en-US" altLang="zh-CN"/>
              <a:t>4. </a:t>
            </a:r>
            <a:r>
              <a:rPr lang="zh-CN" altLang="en-US"/>
              <a:t>把检查点记录在日志文件中的地址写入一个重新开始文件。</a:t>
            </a:r>
            <a:endParaRPr lang="zh-CN" altLang="en-US"/>
          </a:p>
          <a:p>
            <a:pPr lvl="1" eaLnBrk="1" hangingPunct="1">
              <a:lnSpc>
                <a:spcPct val="90000"/>
              </a:lnSpc>
              <a:spcBef>
                <a:spcPct val="40000"/>
              </a:spcBef>
              <a:buFont typeface="Wingdings" panose="05000000000000000000" pitchFamily="2" charset="2"/>
              <a:buNone/>
            </a:pPr>
            <a:endParaRPr lang="en-US" altLang="zh-CN"/>
          </a:p>
        </p:txBody>
      </p:sp>
      <p:sp>
        <p:nvSpPr>
          <p:cNvPr id="4" name="日期占位符 3"/>
          <p:cNvSpPr>
            <a:spLocks noGrp="1"/>
          </p:cNvSpPr>
          <p:nvPr>
            <p:ph type="dt" sz="quarter" idx="10"/>
          </p:nvPr>
        </p:nvSpPr>
        <p:spPr/>
        <p:txBody>
          <a:bodyPr/>
          <a:lstStyle/>
          <a:p>
            <a:pPr>
              <a:defRPr/>
            </a:pPr>
            <a:fld id="{C659637E-607A-41C6-8B33-BC79F8C7AEED}" type="datetime1">
              <a:rPr lang="zh-CN" altLang="en-US"/>
            </a:fld>
            <a:endParaRPr lang="en-US" altLang="zh-CN"/>
          </a:p>
        </p:txBody>
      </p:sp>
      <p:sp>
        <p:nvSpPr>
          <p:cNvPr id="7680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p:cNvSpPr>
          <p:nvPr>
            <p:ph type="title"/>
          </p:nvPr>
        </p:nvSpPr>
        <p:spPr/>
        <p:txBody>
          <a:bodyPr/>
          <a:lstStyle/>
          <a:p>
            <a:pPr eaLnBrk="1" hangingPunct="1"/>
            <a:r>
              <a:rPr lang="zh-CN" altLang="en-US" sz="3600"/>
              <a:t>建立检查点</a:t>
            </a:r>
            <a:endParaRPr lang="zh-CN" altLang="en-US"/>
          </a:p>
        </p:txBody>
      </p:sp>
      <p:sp>
        <p:nvSpPr>
          <p:cNvPr id="77827" name="Rectangle 3"/>
          <p:cNvSpPr>
            <a:spLocks noGrp="1" noRot="1"/>
          </p:cNvSpPr>
          <p:nvPr>
            <p:ph idx="1"/>
          </p:nvPr>
        </p:nvSpPr>
        <p:spPr/>
        <p:txBody>
          <a:bodyPr/>
          <a:lstStyle/>
          <a:p>
            <a:pPr eaLnBrk="1" hangingPunct="1">
              <a:lnSpc>
                <a:spcPct val="110000"/>
              </a:lnSpc>
            </a:pPr>
            <a:r>
              <a:rPr lang="zh-CN" altLang="en-US"/>
              <a:t>定期</a:t>
            </a:r>
            <a:endParaRPr lang="zh-CN" altLang="en-US"/>
          </a:p>
          <a:p>
            <a:pPr lvl="1" eaLnBrk="1" hangingPunct="1">
              <a:lnSpc>
                <a:spcPct val="110000"/>
              </a:lnSpc>
            </a:pPr>
            <a:r>
              <a:rPr lang="zh-CN" altLang="en-US" sz="3200"/>
              <a:t>按照预定的一个时间间隔</a:t>
            </a:r>
            <a:endParaRPr lang="zh-CN" altLang="en-US" sz="3200"/>
          </a:p>
          <a:p>
            <a:pPr eaLnBrk="1" hangingPunct="1">
              <a:lnSpc>
                <a:spcPct val="110000"/>
              </a:lnSpc>
            </a:pPr>
            <a:r>
              <a:rPr lang="zh-CN" altLang="en-US"/>
              <a:t>不定期</a:t>
            </a:r>
            <a:endParaRPr lang="zh-CN" altLang="en-US"/>
          </a:p>
          <a:p>
            <a:pPr lvl="1" eaLnBrk="1" hangingPunct="1">
              <a:lnSpc>
                <a:spcPct val="110000"/>
              </a:lnSpc>
            </a:pPr>
            <a:r>
              <a:rPr lang="zh-CN" altLang="en-US" sz="3200"/>
              <a:t>按照某种规则，如日志文件已写满一半建立一个检查点</a:t>
            </a:r>
            <a:endParaRPr lang="zh-CN" altLang="en-US" sz="3200"/>
          </a:p>
        </p:txBody>
      </p:sp>
      <p:sp>
        <p:nvSpPr>
          <p:cNvPr id="4" name="日期占位符 3"/>
          <p:cNvSpPr>
            <a:spLocks noGrp="1"/>
          </p:cNvSpPr>
          <p:nvPr>
            <p:ph type="dt" sz="quarter" idx="10"/>
          </p:nvPr>
        </p:nvSpPr>
        <p:spPr/>
        <p:txBody>
          <a:bodyPr/>
          <a:lstStyle/>
          <a:p>
            <a:pPr>
              <a:defRPr/>
            </a:pPr>
            <a:fld id="{8BDDE30E-FED6-484A-A76E-8F6B34E6F022}" type="datetime1">
              <a:rPr lang="zh-CN" altLang="en-US"/>
            </a:fld>
            <a:endParaRPr lang="en-US" altLang="zh-CN"/>
          </a:p>
        </p:txBody>
      </p:sp>
      <p:sp>
        <p:nvSpPr>
          <p:cNvPr id="7782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p:cNvSpPr>
          <p:nvPr>
            <p:ph type="title"/>
          </p:nvPr>
        </p:nvSpPr>
        <p:spPr/>
        <p:txBody>
          <a:bodyPr/>
          <a:lstStyle/>
          <a:p>
            <a:pPr eaLnBrk="1" hangingPunct="1"/>
            <a:r>
              <a:rPr lang="zh-CN" altLang="en-US"/>
              <a:t>三、利用检查点的恢复策略</a:t>
            </a:r>
            <a:endParaRPr lang="zh-CN" altLang="en-US"/>
          </a:p>
        </p:txBody>
      </p:sp>
      <p:sp>
        <p:nvSpPr>
          <p:cNvPr id="78851" name="Rectangle 3"/>
          <p:cNvSpPr>
            <a:spLocks noGrp="1" noRot="1"/>
          </p:cNvSpPr>
          <p:nvPr>
            <p:ph idx="1"/>
          </p:nvPr>
        </p:nvSpPr>
        <p:spPr/>
        <p:txBody>
          <a:bodyPr/>
          <a:lstStyle/>
          <a:p>
            <a:pPr eaLnBrk="1" hangingPunct="1">
              <a:lnSpc>
                <a:spcPct val="105000"/>
              </a:lnSpc>
              <a:spcBef>
                <a:spcPct val="60000"/>
              </a:spcBef>
            </a:pPr>
            <a:r>
              <a:rPr lang="zh-CN" altLang="en-US"/>
              <a:t>当事务</a:t>
            </a:r>
            <a:r>
              <a:rPr lang="en-US" altLang="zh-CN"/>
              <a:t>T</a:t>
            </a:r>
            <a:r>
              <a:rPr lang="zh-CN" altLang="en-US"/>
              <a:t>在一个检查点之前提交</a:t>
            </a:r>
            <a:endParaRPr lang="zh-CN" altLang="en-US"/>
          </a:p>
          <a:p>
            <a:pPr eaLnBrk="1" hangingPunct="1">
              <a:lnSpc>
                <a:spcPct val="105000"/>
              </a:lnSpc>
              <a:spcBef>
                <a:spcPct val="60000"/>
              </a:spcBef>
              <a:buFont typeface="Wingdings" panose="05000000000000000000" pitchFamily="2" charset="2"/>
              <a:buNone/>
            </a:pPr>
            <a:r>
              <a:rPr lang="zh-CN" altLang="en-US"/>
              <a:t>   </a:t>
            </a:r>
            <a:r>
              <a:rPr lang="en-US" altLang="zh-CN"/>
              <a:t>T</a:t>
            </a:r>
            <a:r>
              <a:rPr lang="zh-CN" altLang="en-US"/>
              <a:t>对数据库所做的修改已写入数据库</a:t>
            </a:r>
            <a:endParaRPr lang="zh-CN" altLang="en-US"/>
          </a:p>
          <a:p>
            <a:pPr eaLnBrk="1" hangingPunct="1">
              <a:lnSpc>
                <a:spcPct val="105000"/>
              </a:lnSpc>
              <a:spcBef>
                <a:spcPct val="60000"/>
              </a:spcBef>
            </a:pPr>
            <a:r>
              <a:rPr lang="zh-CN" altLang="en-US"/>
              <a:t>在进行恢复处理时，没有必要对事务</a:t>
            </a:r>
            <a:r>
              <a:rPr lang="en-US" altLang="zh-CN"/>
              <a:t>T</a:t>
            </a:r>
            <a:r>
              <a:rPr lang="zh-CN" altLang="en-US"/>
              <a:t>执行</a:t>
            </a:r>
            <a:r>
              <a:rPr lang="en-US" altLang="zh-CN"/>
              <a:t>REDO</a:t>
            </a:r>
            <a:r>
              <a:rPr lang="zh-CN" altLang="en-US"/>
              <a:t>操作</a:t>
            </a:r>
            <a:endParaRPr lang="zh-CN" altLang="en-US"/>
          </a:p>
          <a:p>
            <a:pPr eaLnBrk="1" hangingPunct="1"/>
            <a:endParaRPr lang="en-US" altLang="zh-CN"/>
          </a:p>
        </p:txBody>
      </p:sp>
      <p:sp>
        <p:nvSpPr>
          <p:cNvPr id="4" name="日期占位符 3"/>
          <p:cNvSpPr>
            <a:spLocks noGrp="1"/>
          </p:cNvSpPr>
          <p:nvPr>
            <p:ph type="dt" sz="quarter" idx="10"/>
          </p:nvPr>
        </p:nvSpPr>
        <p:spPr/>
        <p:txBody>
          <a:bodyPr/>
          <a:lstStyle/>
          <a:p>
            <a:pPr>
              <a:defRPr/>
            </a:pPr>
            <a:fld id="{CFDB769D-A560-458A-B0AE-9384F2777F75}" type="datetime1">
              <a:rPr lang="zh-CN" altLang="en-US"/>
            </a:fld>
            <a:endParaRPr lang="en-US" altLang="zh-CN"/>
          </a:p>
        </p:txBody>
      </p:sp>
      <p:sp>
        <p:nvSpPr>
          <p:cNvPr id="7885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p:cNvSpPr>
          <p:nvPr>
            <p:ph type="title"/>
          </p:nvPr>
        </p:nvSpPr>
        <p:spPr/>
        <p:txBody>
          <a:bodyPr/>
          <a:lstStyle/>
          <a:p>
            <a:pPr eaLnBrk="1" hangingPunct="1"/>
            <a:r>
              <a:rPr lang="zh-CN" altLang="en-US"/>
              <a:t>利用检查点的恢复策略（续）</a:t>
            </a:r>
            <a:endParaRPr lang="zh-CN" altLang="en-US"/>
          </a:p>
        </p:txBody>
      </p:sp>
      <p:sp>
        <p:nvSpPr>
          <p:cNvPr id="79875" name="Rectangle 3"/>
          <p:cNvSpPr>
            <a:spLocks noGrp="1" noRot="1"/>
          </p:cNvSpPr>
          <p:nvPr>
            <p:ph idx="1"/>
          </p:nvPr>
        </p:nvSpPr>
        <p:spPr>
          <a:xfrm>
            <a:off x="827088" y="1844675"/>
            <a:ext cx="7772400" cy="4114800"/>
          </a:xfrm>
        </p:spPr>
        <p:txBody>
          <a:bodyPr/>
          <a:lstStyle/>
          <a:p>
            <a:pPr eaLnBrk="1" hangingPunct="1"/>
            <a:endParaRPr lang="zh-CN" altLang="zh-CN" sz="4000"/>
          </a:p>
        </p:txBody>
      </p:sp>
      <p:sp>
        <p:nvSpPr>
          <p:cNvPr id="36" name="日期占位符 3"/>
          <p:cNvSpPr>
            <a:spLocks noGrp="1"/>
          </p:cNvSpPr>
          <p:nvPr>
            <p:ph type="dt" sz="quarter" idx="10"/>
          </p:nvPr>
        </p:nvSpPr>
        <p:spPr/>
        <p:txBody>
          <a:bodyPr/>
          <a:lstStyle/>
          <a:p>
            <a:pPr>
              <a:defRPr/>
            </a:pPr>
            <a:fld id="{A3BB22DE-6389-4E32-80BB-DDFABE0032EB}" type="datetime1">
              <a:rPr lang="zh-CN" altLang="en-US"/>
            </a:fld>
            <a:endParaRPr lang="en-US" altLang="zh-CN"/>
          </a:p>
        </p:txBody>
      </p:sp>
      <p:sp>
        <p:nvSpPr>
          <p:cNvPr id="7987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grpSp>
        <p:nvGrpSpPr>
          <p:cNvPr id="79878" name="Group 4"/>
          <p:cNvGrpSpPr/>
          <p:nvPr/>
        </p:nvGrpSpPr>
        <p:grpSpPr bwMode="auto">
          <a:xfrm>
            <a:off x="1524000" y="1730375"/>
            <a:ext cx="6858000" cy="4365625"/>
            <a:chOff x="1104" y="1728"/>
            <a:chExt cx="4032" cy="2270"/>
          </a:xfrm>
        </p:grpSpPr>
        <p:sp>
          <p:nvSpPr>
            <p:cNvPr id="79879" name="Freeform 5"/>
            <p:cNvSpPr/>
            <p:nvPr/>
          </p:nvSpPr>
          <p:spPr bwMode="auto">
            <a:xfrm>
              <a:off x="2143" y="2043"/>
              <a:ext cx="1" cy="1881"/>
            </a:xfrm>
            <a:custGeom>
              <a:avLst/>
              <a:gdLst>
                <a:gd name="T0" fmla="*/ 0 w 3"/>
                <a:gd name="T1" fmla="*/ 0 h 2423"/>
                <a:gd name="T2" fmla="*/ 1 w 3"/>
                <a:gd name="T3" fmla="*/ 1881 h 2423"/>
                <a:gd name="T4" fmla="*/ 0 60000 65536"/>
                <a:gd name="T5" fmla="*/ 0 60000 65536"/>
                <a:gd name="T6" fmla="*/ 0 w 3"/>
                <a:gd name="T7" fmla="*/ 0 h 2423"/>
                <a:gd name="T8" fmla="*/ 3 w 3"/>
                <a:gd name="T9" fmla="*/ 2423 h 2423"/>
              </a:gdLst>
              <a:ahLst/>
              <a:cxnLst>
                <a:cxn ang="T4">
                  <a:pos x="T0" y="T1"/>
                </a:cxn>
                <a:cxn ang="T5">
                  <a:pos x="T2" y="T3"/>
                </a:cxn>
              </a:cxnLst>
              <a:rect l="T6" t="T7" r="T8" b="T9"/>
              <a:pathLst>
                <a:path w="3" h="2423">
                  <a:moveTo>
                    <a:pt x="0" y="0"/>
                  </a:moveTo>
                  <a:lnTo>
                    <a:pt x="3" y="2423"/>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0" name="Freeform 6"/>
            <p:cNvSpPr/>
            <p:nvPr/>
          </p:nvSpPr>
          <p:spPr bwMode="auto">
            <a:xfrm>
              <a:off x="4034" y="2054"/>
              <a:ext cx="0" cy="1882"/>
            </a:xfrm>
            <a:custGeom>
              <a:avLst/>
              <a:gdLst>
                <a:gd name="T0" fmla="*/ 0 w 1"/>
                <a:gd name="T1" fmla="*/ 0 h 2423"/>
                <a:gd name="T2" fmla="*/ 1 w 1"/>
                <a:gd name="T3" fmla="*/ 1882 h 2423"/>
                <a:gd name="T4" fmla="*/ 0 60000 65536"/>
                <a:gd name="T5" fmla="*/ 0 60000 65536"/>
                <a:gd name="T6" fmla="*/ 0 w 1"/>
                <a:gd name="T7" fmla="*/ 0 h 2423"/>
                <a:gd name="T8" fmla="*/ 0 w 1"/>
                <a:gd name="T9" fmla="*/ 2423 h 2423"/>
              </a:gdLst>
              <a:ahLst/>
              <a:cxnLst>
                <a:cxn ang="T4">
                  <a:pos x="T0" y="T1"/>
                </a:cxn>
                <a:cxn ang="T5">
                  <a:pos x="T2" y="T3"/>
                </a:cxn>
              </a:cxnLst>
              <a:rect l="T6" t="T7" r="T8" b="T9"/>
              <a:pathLst>
                <a:path w="1" h="2423">
                  <a:moveTo>
                    <a:pt x="0" y="0"/>
                  </a:moveTo>
                  <a:lnTo>
                    <a:pt x="1" y="2423"/>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1" name="Freeform 7"/>
            <p:cNvSpPr/>
            <p:nvPr/>
          </p:nvSpPr>
          <p:spPr bwMode="auto">
            <a:xfrm>
              <a:off x="1224" y="2844"/>
              <a:ext cx="1176" cy="1"/>
            </a:xfrm>
            <a:custGeom>
              <a:avLst/>
              <a:gdLst>
                <a:gd name="T0" fmla="*/ 0 w 1176"/>
                <a:gd name="T1" fmla="*/ 0 h 1"/>
                <a:gd name="T2" fmla="*/ 1176 w 1176"/>
                <a:gd name="T3" fmla="*/ 0 h 1"/>
                <a:gd name="T4" fmla="*/ 0 60000 65536"/>
                <a:gd name="T5" fmla="*/ 0 60000 65536"/>
                <a:gd name="T6" fmla="*/ 0 w 1176"/>
                <a:gd name="T7" fmla="*/ 0 h 1"/>
                <a:gd name="T8" fmla="*/ 1176 w 1176"/>
                <a:gd name="T9" fmla="*/ 1 h 1"/>
              </a:gdLst>
              <a:ahLst/>
              <a:cxnLst>
                <a:cxn ang="T4">
                  <a:pos x="T0" y="T1"/>
                </a:cxn>
                <a:cxn ang="T5">
                  <a:pos x="T2" y="T3"/>
                </a:cxn>
              </a:cxnLst>
              <a:rect l="T6" t="T7" r="T8" b="T9"/>
              <a:pathLst>
                <a:path w="1176" h="1">
                  <a:moveTo>
                    <a:pt x="0" y="0"/>
                  </a:moveTo>
                  <a:lnTo>
                    <a:pt x="1176"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2" name="Freeform 8"/>
            <p:cNvSpPr/>
            <p:nvPr/>
          </p:nvSpPr>
          <p:spPr bwMode="auto">
            <a:xfrm>
              <a:off x="1228" y="2749"/>
              <a:ext cx="1" cy="81"/>
            </a:xfrm>
            <a:custGeom>
              <a:avLst/>
              <a:gdLst>
                <a:gd name="T0" fmla="*/ 1 w 4"/>
                <a:gd name="T1" fmla="*/ 0 h 105"/>
                <a:gd name="T2" fmla="*/ 0 w 4"/>
                <a:gd name="T3" fmla="*/ 81 h 105"/>
                <a:gd name="T4" fmla="*/ 0 60000 65536"/>
                <a:gd name="T5" fmla="*/ 0 60000 65536"/>
                <a:gd name="T6" fmla="*/ 0 w 4"/>
                <a:gd name="T7" fmla="*/ 0 h 105"/>
                <a:gd name="T8" fmla="*/ 4 w 4"/>
                <a:gd name="T9" fmla="*/ 105 h 105"/>
              </a:gdLst>
              <a:ahLst/>
              <a:cxnLst>
                <a:cxn ang="T4">
                  <a:pos x="T0" y="T1"/>
                </a:cxn>
                <a:cxn ang="T5">
                  <a:pos x="T2" y="T3"/>
                </a:cxn>
              </a:cxnLst>
              <a:rect l="T6" t="T7" r="T8" b="T9"/>
              <a:pathLst>
                <a:path w="4" h="105">
                  <a:moveTo>
                    <a:pt x="4" y="0"/>
                  </a:moveTo>
                  <a:lnTo>
                    <a:pt x="0" y="105"/>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3" name="Freeform 9"/>
            <p:cNvSpPr/>
            <p:nvPr/>
          </p:nvSpPr>
          <p:spPr bwMode="auto">
            <a:xfrm>
              <a:off x="2388" y="2724"/>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4" name="Line 10"/>
            <p:cNvSpPr>
              <a:spLocks noChangeShapeType="1"/>
            </p:cNvSpPr>
            <p:nvPr/>
          </p:nvSpPr>
          <p:spPr bwMode="auto">
            <a:xfrm>
              <a:off x="1584" y="3149"/>
              <a:ext cx="244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885" name="Line 11"/>
            <p:cNvSpPr>
              <a:spLocks noChangeShapeType="1"/>
            </p:cNvSpPr>
            <p:nvPr/>
          </p:nvSpPr>
          <p:spPr bwMode="auto">
            <a:xfrm>
              <a:off x="4031" y="3149"/>
              <a:ext cx="540"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886" name="Freeform 12"/>
            <p:cNvSpPr/>
            <p:nvPr/>
          </p:nvSpPr>
          <p:spPr bwMode="auto">
            <a:xfrm>
              <a:off x="4571" y="3062"/>
              <a:ext cx="1" cy="86"/>
            </a:xfrm>
            <a:custGeom>
              <a:avLst/>
              <a:gdLst>
                <a:gd name="T0" fmla="*/ 0 w 1"/>
                <a:gd name="T1" fmla="*/ 0 h 111"/>
                <a:gd name="T2" fmla="*/ 0 w 1"/>
                <a:gd name="T3" fmla="*/ 86 h 111"/>
                <a:gd name="T4" fmla="*/ 0 60000 65536"/>
                <a:gd name="T5" fmla="*/ 0 60000 65536"/>
                <a:gd name="T6" fmla="*/ 0 w 1"/>
                <a:gd name="T7" fmla="*/ 0 h 111"/>
                <a:gd name="T8" fmla="*/ 1 w 1"/>
                <a:gd name="T9" fmla="*/ 111 h 111"/>
              </a:gdLst>
              <a:ahLst/>
              <a:cxnLst>
                <a:cxn ang="T4">
                  <a:pos x="T0" y="T1"/>
                </a:cxn>
                <a:cxn ang="T5">
                  <a:pos x="T2" y="T3"/>
                </a:cxn>
              </a:cxnLst>
              <a:rect l="T6" t="T7" r="T8" b="T9"/>
              <a:pathLst>
                <a:path w="1" h="111">
                  <a:moveTo>
                    <a:pt x="0" y="0"/>
                  </a:moveTo>
                  <a:lnTo>
                    <a:pt x="0" y="111"/>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7" name="Line 13"/>
            <p:cNvSpPr>
              <a:spLocks noChangeShapeType="1"/>
            </p:cNvSpPr>
            <p:nvPr/>
          </p:nvSpPr>
          <p:spPr bwMode="auto">
            <a:xfrm>
              <a:off x="1586" y="3058"/>
              <a:ext cx="0" cy="9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888" name="Freeform 14"/>
            <p:cNvSpPr/>
            <p:nvPr/>
          </p:nvSpPr>
          <p:spPr bwMode="auto">
            <a:xfrm>
              <a:off x="2251" y="3483"/>
              <a:ext cx="1035" cy="4"/>
            </a:xfrm>
            <a:custGeom>
              <a:avLst/>
              <a:gdLst>
                <a:gd name="T0" fmla="*/ 0 w 1465"/>
                <a:gd name="T1" fmla="*/ 4 h 5"/>
                <a:gd name="T2" fmla="*/ 1035 w 1465"/>
                <a:gd name="T3" fmla="*/ 0 h 5"/>
                <a:gd name="T4" fmla="*/ 0 60000 65536"/>
                <a:gd name="T5" fmla="*/ 0 60000 65536"/>
                <a:gd name="T6" fmla="*/ 0 w 1465"/>
                <a:gd name="T7" fmla="*/ 0 h 5"/>
                <a:gd name="T8" fmla="*/ 1465 w 1465"/>
                <a:gd name="T9" fmla="*/ 5 h 5"/>
              </a:gdLst>
              <a:ahLst/>
              <a:cxnLst>
                <a:cxn ang="T4">
                  <a:pos x="T0" y="T1"/>
                </a:cxn>
                <a:cxn ang="T5">
                  <a:pos x="T2" y="T3"/>
                </a:cxn>
              </a:cxnLst>
              <a:rect l="T6" t="T7" r="T8" b="T9"/>
              <a:pathLst>
                <a:path w="1465" h="5">
                  <a:moveTo>
                    <a:pt x="0" y="5"/>
                  </a:moveTo>
                  <a:lnTo>
                    <a:pt x="1465"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9" name="Freeform 15"/>
            <p:cNvSpPr/>
            <p:nvPr/>
          </p:nvSpPr>
          <p:spPr bwMode="auto">
            <a:xfrm>
              <a:off x="2244" y="3398"/>
              <a:ext cx="1" cy="89"/>
            </a:xfrm>
            <a:custGeom>
              <a:avLst/>
              <a:gdLst>
                <a:gd name="T0" fmla="*/ 1 w 4"/>
                <a:gd name="T1" fmla="*/ 0 h 115"/>
                <a:gd name="T2" fmla="*/ 0 w 4"/>
                <a:gd name="T3" fmla="*/ 89 h 115"/>
                <a:gd name="T4" fmla="*/ 0 60000 65536"/>
                <a:gd name="T5" fmla="*/ 0 60000 65536"/>
                <a:gd name="T6" fmla="*/ 0 w 4"/>
                <a:gd name="T7" fmla="*/ 0 h 115"/>
                <a:gd name="T8" fmla="*/ 4 w 4"/>
                <a:gd name="T9" fmla="*/ 115 h 115"/>
              </a:gdLst>
              <a:ahLst/>
              <a:cxnLst>
                <a:cxn ang="T4">
                  <a:pos x="T0" y="T1"/>
                </a:cxn>
                <a:cxn ang="T5">
                  <a:pos x="T2" y="T3"/>
                </a:cxn>
              </a:cxnLst>
              <a:rect l="T6" t="T7" r="T8" b="T9"/>
              <a:pathLst>
                <a:path w="4" h="115">
                  <a:moveTo>
                    <a:pt x="4" y="0"/>
                  </a:moveTo>
                  <a:lnTo>
                    <a:pt x="0" y="115"/>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90" name="Freeform 16"/>
            <p:cNvSpPr/>
            <p:nvPr/>
          </p:nvSpPr>
          <p:spPr bwMode="auto">
            <a:xfrm>
              <a:off x="3290" y="3413"/>
              <a:ext cx="1" cy="74"/>
            </a:xfrm>
            <a:custGeom>
              <a:avLst/>
              <a:gdLst>
                <a:gd name="T0" fmla="*/ 0 w 1"/>
                <a:gd name="T1" fmla="*/ 0 h 95"/>
                <a:gd name="T2" fmla="*/ 1 w 1"/>
                <a:gd name="T3" fmla="*/ 74 h 95"/>
                <a:gd name="T4" fmla="*/ 0 60000 65536"/>
                <a:gd name="T5" fmla="*/ 0 60000 65536"/>
                <a:gd name="T6" fmla="*/ 0 w 1"/>
                <a:gd name="T7" fmla="*/ 0 h 95"/>
                <a:gd name="T8" fmla="*/ 1 w 1"/>
                <a:gd name="T9" fmla="*/ 95 h 95"/>
              </a:gdLst>
              <a:ahLst/>
              <a:cxnLst>
                <a:cxn ang="T4">
                  <a:pos x="T0" y="T1"/>
                </a:cxn>
                <a:cxn ang="T5">
                  <a:pos x="T2" y="T3"/>
                </a:cxn>
              </a:cxnLst>
              <a:rect l="T6" t="T7" r="T8" b="T9"/>
              <a:pathLst>
                <a:path w="1" h="95">
                  <a:moveTo>
                    <a:pt x="0" y="0"/>
                  </a:moveTo>
                  <a:lnTo>
                    <a:pt x="1" y="95"/>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91" name="Line 17"/>
            <p:cNvSpPr>
              <a:spLocks noChangeShapeType="1"/>
            </p:cNvSpPr>
            <p:nvPr/>
          </p:nvSpPr>
          <p:spPr bwMode="auto">
            <a:xfrm>
              <a:off x="2688" y="3840"/>
              <a:ext cx="139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892" name="Line 18"/>
            <p:cNvSpPr>
              <a:spLocks noChangeShapeType="1"/>
            </p:cNvSpPr>
            <p:nvPr/>
          </p:nvSpPr>
          <p:spPr bwMode="auto">
            <a:xfrm>
              <a:off x="2688" y="3747"/>
              <a:ext cx="0" cy="9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893" name="Freeform 19"/>
            <p:cNvSpPr/>
            <p:nvPr/>
          </p:nvSpPr>
          <p:spPr bwMode="auto">
            <a:xfrm>
              <a:off x="4366" y="3762"/>
              <a:ext cx="0" cy="75"/>
            </a:xfrm>
            <a:custGeom>
              <a:avLst/>
              <a:gdLst>
                <a:gd name="T0" fmla="*/ 0 w 1"/>
                <a:gd name="T1" fmla="*/ 0 h 97"/>
                <a:gd name="T2" fmla="*/ 0 w 1"/>
                <a:gd name="T3" fmla="*/ 75 h 97"/>
                <a:gd name="T4" fmla="*/ 0 60000 65536"/>
                <a:gd name="T5" fmla="*/ 0 60000 65536"/>
                <a:gd name="T6" fmla="*/ 0 w 1"/>
                <a:gd name="T7" fmla="*/ 0 h 97"/>
                <a:gd name="T8" fmla="*/ 0 w 1"/>
                <a:gd name="T9" fmla="*/ 97 h 97"/>
              </a:gdLst>
              <a:ahLst/>
              <a:cxnLst>
                <a:cxn ang="T4">
                  <a:pos x="T0" y="T1"/>
                </a:cxn>
                <a:cxn ang="T5">
                  <a:pos x="T2" y="T3"/>
                </a:cxn>
              </a:cxnLst>
              <a:rect l="T6" t="T7" r="T8" b="T9"/>
              <a:pathLst>
                <a:path w="1" h="97">
                  <a:moveTo>
                    <a:pt x="0" y="0"/>
                  </a:moveTo>
                  <a:lnTo>
                    <a:pt x="0" y="97"/>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94" name="Line 20"/>
            <p:cNvSpPr>
              <a:spLocks noChangeShapeType="1"/>
            </p:cNvSpPr>
            <p:nvPr/>
          </p:nvSpPr>
          <p:spPr bwMode="auto">
            <a:xfrm>
              <a:off x="4101" y="3837"/>
              <a:ext cx="265"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9895" name="Text Box 21"/>
            <p:cNvSpPr txBox="1">
              <a:spLocks noChangeArrowheads="1"/>
            </p:cNvSpPr>
            <p:nvPr/>
          </p:nvSpPr>
          <p:spPr bwMode="auto">
            <a:xfrm>
              <a:off x="1796" y="1728"/>
              <a:ext cx="83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1800" b="1"/>
                <a:t>T</a:t>
              </a:r>
              <a:r>
                <a:rPr kumimoji="0" lang="en-US" altLang="zh-CN" sz="1800" b="1" baseline="-25000"/>
                <a:t>c </a:t>
              </a:r>
              <a:r>
                <a:rPr kumimoji="0" lang="en-US" altLang="zh-CN" sz="1800" b="1"/>
                <a:t>(</a:t>
              </a:r>
              <a:r>
                <a:rPr kumimoji="0" lang="zh-CN" altLang="en-US" sz="1800" b="1"/>
                <a:t>检查点</a:t>
              </a:r>
              <a:r>
                <a:rPr kumimoji="0" lang="en-US" altLang="zh-CN" sz="1800" b="1"/>
                <a:t>)</a:t>
              </a:r>
              <a:endParaRPr kumimoji="0" lang="en-US" altLang="zh-CN" sz="1800" b="1"/>
            </a:p>
          </p:txBody>
        </p:sp>
        <p:sp>
          <p:nvSpPr>
            <p:cNvPr id="79896" name="Text Box 22"/>
            <p:cNvSpPr txBox="1">
              <a:spLocks noChangeArrowheads="1"/>
            </p:cNvSpPr>
            <p:nvPr/>
          </p:nvSpPr>
          <p:spPr bwMode="auto">
            <a:xfrm>
              <a:off x="3650" y="1740"/>
              <a:ext cx="83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1600" b="1"/>
                <a:t>T</a:t>
              </a:r>
              <a:r>
                <a:rPr kumimoji="0" lang="en-US" altLang="zh-CN" sz="1600" b="1" baseline="-25000"/>
                <a:t>f</a:t>
              </a:r>
              <a:r>
                <a:rPr kumimoji="0" lang="en-US" altLang="zh-CN" sz="1600" b="1"/>
                <a:t>(</a:t>
              </a:r>
              <a:r>
                <a:rPr kumimoji="0" lang="zh-CN" altLang="en-US" sz="1600" b="1"/>
                <a:t>系统故障</a:t>
              </a:r>
              <a:r>
                <a:rPr kumimoji="0" lang="en-US" altLang="zh-CN" sz="1600" b="1"/>
                <a:t>)</a:t>
              </a:r>
              <a:endParaRPr kumimoji="0" lang="en-US" altLang="zh-CN" sz="1600" b="1"/>
            </a:p>
          </p:txBody>
        </p:sp>
        <p:sp>
          <p:nvSpPr>
            <p:cNvPr id="79897" name="Text Box 23"/>
            <p:cNvSpPr txBox="1">
              <a:spLocks noChangeArrowheads="1"/>
            </p:cNvSpPr>
            <p:nvPr/>
          </p:nvSpPr>
          <p:spPr bwMode="auto">
            <a:xfrm>
              <a:off x="2352" y="2544"/>
              <a:ext cx="668"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200" b="1"/>
                <a:t> </a:t>
              </a:r>
              <a:r>
                <a:rPr kumimoji="0" lang="en-US" altLang="zh-CN" sz="1800" b="1"/>
                <a:t>REDO</a:t>
              </a:r>
              <a:endParaRPr kumimoji="0" lang="en-US" altLang="zh-CN" sz="1600" b="1"/>
            </a:p>
          </p:txBody>
        </p:sp>
        <p:sp>
          <p:nvSpPr>
            <p:cNvPr id="79898" name="Text Box 24"/>
            <p:cNvSpPr txBox="1">
              <a:spLocks noChangeArrowheads="1"/>
            </p:cNvSpPr>
            <p:nvPr/>
          </p:nvSpPr>
          <p:spPr bwMode="auto">
            <a:xfrm>
              <a:off x="4539" y="2870"/>
              <a:ext cx="59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1800" b="1"/>
                <a:t>UNDO</a:t>
              </a:r>
              <a:endParaRPr kumimoji="0" lang="en-US" altLang="zh-CN" b="1"/>
            </a:p>
          </p:txBody>
        </p:sp>
        <p:sp>
          <p:nvSpPr>
            <p:cNvPr id="79899" name="Text Box 25"/>
            <p:cNvSpPr txBox="1">
              <a:spLocks noChangeArrowheads="1"/>
            </p:cNvSpPr>
            <p:nvPr/>
          </p:nvSpPr>
          <p:spPr bwMode="auto">
            <a:xfrm>
              <a:off x="4320" y="3552"/>
              <a:ext cx="55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1800" b="1"/>
                <a:t>UNDO</a:t>
              </a:r>
              <a:endParaRPr kumimoji="0" lang="en-US" altLang="zh-CN" sz="1600" b="1"/>
            </a:p>
          </p:txBody>
        </p:sp>
        <p:sp>
          <p:nvSpPr>
            <p:cNvPr id="79900" name="Text Box 26"/>
            <p:cNvSpPr txBox="1">
              <a:spLocks noChangeArrowheads="1"/>
            </p:cNvSpPr>
            <p:nvPr/>
          </p:nvSpPr>
          <p:spPr bwMode="auto">
            <a:xfrm>
              <a:off x="3215" y="3219"/>
              <a:ext cx="66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200" b="1"/>
                <a:t> </a:t>
              </a:r>
              <a:r>
                <a:rPr kumimoji="0" lang="en-US" altLang="zh-CN" sz="1800" b="1"/>
                <a:t>REDO</a:t>
              </a:r>
              <a:endParaRPr kumimoji="0" lang="en-US" altLang="zh-CN" sz="1600" b="1"/>
            </a:p>
          </p:txBody>
        </p:sp>
        <p:sp>
          <p:nvSpPr>
            <p:cNvPr id="79901" name="Text Box 27"/>
            <p:cNvSpPr txBox="1">
              <a:spLocks noChangeArrowheads="1"/>
            </p:cNvSpPr>
            <p:nvPr/>
          </p:nvSpPr>
          <p:spPr bwMode="auto">
            <a:xfrm>
              <a:off x="1248" y="2592"/>
              <a:ext cx="43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b="1"/>
                <a:t>T</a:t>
              </a:r>
              <a:r>
                <a:rPr kumimoji="0" lang="en-US" altLang="zh-CN" sz="2000" b="1" baseline="-25000"/>
                <a:t>2</a:t>
              </a:r>
              <a:endParaRPr kumimoji="0" lang="en-US" altLang="zh-CN" sz="1600" b="1"/>
            </a:p>
          </p:txBody>
        </p:sp>
        <p:sp>
          <p:nvSpPr>
            <p:cNvPr id="79902" name="Text Box 28"/>
            <p:cNvSpPr txBox="1">
              <a:spLocks noChangeArrowheads="1"/>
            </p:cNvSpPr>
            <p:nvPr/>
          </p:nvSpPr>
          <p:spPr bwMode="auto">
            <a:xfrm>
              <a:off x="1632" y="2928"/>
              <a:ext cx="667"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b="1"/>
                <a:t>T</a:t>
              </a:r>
              <a:r>
                <a:rPr kumimoji="0" lang="en-US" altLang="zh-CN" sz="2000" b="1" baseline="-25000"/>
                <a:t>3</a:t>
              </a:r>
              <a:endParaRPr kumimoji="0" lang="en-US" altLang="zh-CN" sz="1600" b="1"/>
            </a:p>
          </p:txBody>
        </p:sp>
        <p:sp>
          <p:nvSpPr>
            <p:cNvPr id="79903" name="Text Box 29"/>
            <p:cNvSpPr txBox="1">
              <a:spLocks noChangeArrowheads="1"/>
            </p:cNvSpPr>
            <p:nvPr/>
          </p:nvSpPr>
          <p:spPr bwMode="auto">
            <a:xfrm>
              <a:off x="2256" y="3216"/>
              <a:ext cx="667"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b="1"/>
                <a:t>T</a:t>
              </a:r>
              <a:r>
                <a:rPr kumimoji="0" lang="en-US" altLang="zh-CN" sz="1800" b="1" baseline="-25000"/>
                <a:t>4</a:t>
              </a:r>
              <a:endParaRPr kumimoji="0" lang="en-US" altLang="zh-CN" sz="1400" b="1"/>
            </a:p>
            <a:p>
              <a:endParaRPr kumimoji="0" lang="en-US" altLang="zh-CN" sz="1400" b="1"/>
            </a:p>
          </p:txBody>
        </p:sp>
        <p:sp>
          <p:nvSpPr>
            <p:cNvPr id="79904" name="Text Box 30"/>
            <p:cNvSpPr txBox="1">
              <a:spLocks noChangeArrowheads="1"/>
            </p:cNvSpPr>
            <p:nvPr/>
          </p:nvSpPr>
          <p:spPr bwMode="auto">
            <a:xfrm>
              <a:off x="2720" y="3567"/>
              <a:ext cx="667"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1800" b="1"/>
                <a:t>T</a:t>
              </a:r>
              <a:r>
                <a:rPr kumimoji="0" lang="en-US" altLang="zh-CN" sz="1800" b="1" baseline="-25000"/>
                <a:t>5</a:t>
              </a:r>
              <a:endParaRPr kumimoji="0" lang="en-US" altLang="zh-CN" sz="1400" b="1"/>
            </a:p>
          </p:txBody>
        </p:sp>
        <p:sp>
          <p:nvSpPr>
            <p:cNvPr id="79905" name="Text Box 31"/>
            <p:cNvSpPr txBox="1">
              <a:spLocks noChangeArrowheads="1"/>
            </p:cNvSpPr>
            <p:nvPr/>
          </p:nvSpPr>
          <p:spPr bwMode="auto">
            <a:xfrm>
              <a:off x="1482" y="2256"/>
              <a:ext cx="837"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sz="1800" b="1"/>
                <a:t>不要</a:t>
              </a:r>
              <a:r>
                <a:rPr kumimoji="0" lang="en-US" altLang="zh-CN" sz="1800" b="1"/>
                <a:t>REDO</a:t>
              </a:r>
              <a:endParaRPr kumimoji="0" lang="en-US" altLang="zh-CN" sz="1600" b="1"/>
            </a:p>
          </p:txBody>
        </p:sp>
        <p:sp>
          <p:nvSpPr>
            <p:cNvPr id="79906" name="Text Box 32"/>
            <p:cNvSpPr txBox="1">
              <a:spLocks noChangeArrowheads="1"/>
            </p:cNvSpPr>
            <p:nvPr/>
          </p:nvSpPr>
          <p:spPr bwMode="auto">
            <a:xfrm>
              <a:off x="1152" y="2256"/>
              <a:ext cx="44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en-US" altLang="zh-CN" sz="2000" b="1"/>
                <a:t>T</a:t>
              </a:r>
              <a:r>
                <a:rPr kumimoji="0" lang="en-US" altLang="zh-CN" sz="2000" b="1" baseline="-25000"/>
                <a:t>1</a:t>
              </a:r>
              <a:endParaRPr kumimoji="0" lang="en-US" altLang="zh-CN" sz="1600" b="1"/>
            </a:p>
          </p:txBody>
        </p:sp>
        <p:sp>
          <p:nvSpPr>
            <p:cNvPr id="79907" name="Freeform 33"/>
            <p:cNvSpPr/>
            <p:nvPr/>
          </p:nvSpPr>
          <p:spPr bwMode="auto">
            <a:xfrm>
              <a:off x="1104" y="2532"/>
              <a:ext cx="432" cy="1"/>
            </a:xfrm>
            <a:custGeom>
              <a:avLst/>
              <a:gdLst>
                <a:gd name="T0" fmla="*/ 0 w 432"/>
                <a:gd name="T1" fmla="*/ 0 h 1"/>
                <a:gd name="T2" fmla="*/ 432 w 432"/>
                <a:gd name="T3" fmla="*/ 0 h 1"/>
                <a:gd name="T4" fmla="*/ 0 60000 65536"/>
                <a:gd name="T5" fmla="*/ 0 60000 65536"/>
                <a:gd name="T6" fmla="*/ 0 w 432"/>
                <a:gd name="T7" fmla="*/ 0 h 1"/>
                <a:gd name="T8" fmla="*/ 432 w 432"/>
                <a:gd name="T9" fmla="*/ 1 h 1"/>
              </a:gdLst>
              <a:ahLst/>
              <a:cxnLst>
                <a:cxn ang="T4">
                  <a:pos x="T0" y="T1"/>
                </a:cxn>
                <a:cxn ang="T5">
                  <a:pos x="T2" y="T3"/>
                </a:cxn>
              </a:cxnLst>
              <a:rect l="T6" t="T7" r="T8" b="T9"/>
              <a:pathLst>
                <a:path w="432" h="1">
                  <a:moveTo>
                    <a:pt x="0" y="0"/>
                  </a:moveTo>
                  <a:lnTo>
                    <a:pt x="432"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08" name="Freeform 34"/>
            <p:cNvSpPr/>
            <p:nvPr/>
          </p:nvSpPr>
          <p:spPr bwMode="auto">
            <a:xfrm>
              <a:off x="1104" y="2444"/>
              <a:ext cx="1" cy="83"/>
            </a:xfrm>
            <a:custGeom>
              <a:avLst/>
              <a:gdLst>
                <a:gd name="T0" fmla="*/ 0 w 3"/>
                <a:gd name="T1" fmla="*/ 0 h 107"/>
                <a:gd name="T2" fmla="*/ 1 w 3"/>
                <a:gd name="T3" fmla="*/ 83 h 107"/>
                <a:gd name="T4" fmla="*/ 0 60000 65536"/>
                <a:gd name="T5" fmla="*/ 0 60000 65536"/>
                <a:gd name="T6" fmla="*/ 0 w 3"/>
                <a:gd name="T7" fmla="*/ 0 h 107"/>
                <a:gd name="T8" fmla="*/ 3 w 3"/>
                <a:gd name="T9" fmla="*/ 107 h 107"/>
              </a:gdLst>
              <a:ahLst/>
              <a:cxnLst>
                <a:cxn ang="T4">
                  <a:pos x="T0" y="T1"/>
                </a:cxn>
                <a:cxn ang="T5">
                  <a:pos x="T2" y="T3"/>
                </a:cxn>
              </a:cxnLst>
              <a:rect l="T6" t="T7" r="T8" b="T9"/>
              <a:pathLst>
                <a:path w="3" h="107">
                  <a:moveTo>
                    <a:pt x="0" y="0"/>
                  </a:moveTo>
                  <a:lnTo>
                    <a:pt x="3" y="107"/>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09" name="Freeform 35"/>
            <p:cNvSpPr/>
            <p:nvPr/>
          </p:nvSpPr>
          <p:spPr bwMode="auto">
            <a:xfrm>
              <a:off x="1536" y="2446"/>
              <a:ext cx="1" cy="81"/>
            </a:xfrm>
            <a:custGeom>
              <a:avLst/>
              <a:gdLst>
                <a:gd name="T0" fmla="*/ 1 w 4"/>
                <a:gd name="T1" fmla="*/ 0 h 105"/>
                <a:gd name="T2" fmla="*/ 0 w 4"/>
                <a:gd name="T3" fmla="*/ 81 h 105"/>
                <a:gd name="T4" fmla="*/ 0 60000 65536"/>
                <a:gd name="T5" fmla="*/ 0 60000 65536"/>
                <a:gd name="T6" fmla="*/ 0 w 4"/>
                <a:gd name="T7" fmla="*/ 0 h 105"/>
                <a:gd name="T8" fmla="*/ 4 w 4"/>
                <a:gd name="T9" fmla="*/ 105 h 105"/>
              </a:gdLst>
              <a:ahLst/>
              <a:cxnLst>
                <a:cxn ang="T4">
                  <a:pos x="T0" y="T1"/>
                </a:cxn>
                <a:cxn ang="T5">
                  <a:pos x="T2" y="T3"/>
                </a:cxn>
              </a:cxnLst>
              <a:rect l="T6" t="T7" r="T8" b="T9"/>
              <a:pathLst>
                <a:path w="4" h="105">
                  <a:moveTo>
                    <a:pt x="4" y="0"/>
                  </a:moveTo>
                  <a:lnTo>
                    <a:pt x="0" y="105"/>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p:cNvSpPr>
          <p:nvPr>
            <p:ph type="title"/>
          </p:nvPr>
        </p:nvSpPr>
        <p:spPr/>
        <p:txBody>
          <a:bodyPr/>
          <a:lstStyle/>
          <a:p>
            <a:pPr eaLnBrk="1" hangingPunct="1"/>
            <a:r>
              <a:rPr lang="zh-CN" altLang="en-US"/>
              <a:t>利用检查点的</a:t>
            </a:r>
            <a:r>
              <a:rPr lang="zh-CN" altLang="en-US" sz="4800"/>
              <a:t>恢复步骤</a:t>
            </a:r>
            <a:endParaRPr lang="zh-CN" altLang="en-US"/>
          </a:p>
        </p:txBody>
      </p:sp>
      <p:sp>
        <p:nvSpPr>
          <p:cNvPr id="80899" name="Rectangle 3"/>
          <p:cNvSpPr>
            <a:spLocks noGrp="1" noRot="1"/>
          </p:cNvSpPr>
          <p:nvPr>
            <p:ph idx="1"/>
          </p:nvPr>
        </p:nvSpPr>
        <p:spPr/>
        <p:txBody>
          <a:bodyPr/>
          <a:lstStyle/>
          <a:p>
            <a:pPr eaLnBrk="1" hangingPunct="1">
              <a:lnSpc>
                <a:spcPct val="90000"/>
              </a:lnSpc>
            </a:pPr>
            <a:endParaRPr lang="en-US" altLang="zh-CN" sz="2800"/>
          </a:p>
          <a:p>
            <a:pPr eaLnBrk="1" hangingPunct="1">
              <a:lnSpc>
                <a:spcPct val="140000"/>
              </a:lnSpc>
              <a:buFont typeface="Wingdings" panose="05000000000000000000" pitchFamily="2" charset="2"/>
              <a:buNone/>
            </a:pPr>
            <a:r>
              <a:rPr lang="en-US" altLang="zh-CN" sz="2800"/>
              <a:t>1. </a:t>
            </a:r>
            <a:r>
              <a:rPr lang="zh-CN" altLang="en-US" sz="2800"/>
              <a:t>从重新开始文件中找到最后一个检查点记录在日志文件中的地址</a:t>
            </a:r>
            <a:endParaRPr lang="zh-CN" altLang="en-US" sz="2800"/>
          </a:p>
          <a:p>
            <a:pPr eaLnBrk="1" hangingPunct="1">
              <a:lnSpc>
                <a:spcPct val="140000"/>
              </a:lnSpc>
              <a:buFont typeface="Wingdings" panose="05000000000000000000" pitchFamily="2" charset="2"/>
              <a:buNone/>
            </a:pPr>
            <a:r>
              <a:rPr lang="en-US" altLang="zh-CN" sz="2800"/>
              <a:t>2 </a:t>
            </a:r>
            <a:r>
              <a:rPr lang="zh-CN" altLang="en-US" sz="2800"/>
              <a:t>由该地址在日志文件中找到最后一个检查点记录</a:t>
            </a:r>
            <a:endParaRPr lang="zh-CN" altLang="en-US" sz="2800"/>
          </a:p>
        </p:txBody>
      </p:sp>
      <p:sp>
        <p:nvSpPr>
          <p:cNvPr id="4" name="日期占位符 3"/>
          <p:cNvSpPr>
            <a:spLocks noGrp="1"/>
          </p:cNvSpPr>
          <p:nvPr>
            <p:ph type="dt" sz="quarter" idx="10"/>
          </p:nvPr>
        </p:nvSpPr>
        <p:spPr/>
        <p:txBody>
          <a:bodyPr/>
          <a:lstStyle/>
          <a:p>
            <a:pPr>
              <a:defRPr/>
            </a:pPr>
            <a:fld id="{8D328367-318D-4D16-B815-50B5F3903374}" type="datetime1">
              <a:rPr lang="zh-CN" altLang="en-US"/>
            </a:fld>
            <a:endParaRPr lang="en-US" altLang="zh-CN"/>
          </a:p>
        </p:txBody>
      </p:sp>
      <p:sp>
        <p:nvSpPr>
          <p:cNvPr id="8090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p:cNvSpPr>
          <p:nvPr>
            <p:ph type="title"/>
          </p:nvPr>
        </p:nvSpPr>
        <p:spPr/>
        <p:txBody>
          <a:bodyPr/>
          <a:lstStyle/>
          <a:p>
            <a:pPr eaLnBrk="1" hangingPunct="1"/>
            <a:r>
              <a:rPr lang="zh-CN" altLang="en-US"/>
              <a:t>第十章  数据库恢复技术</a:t>
            </a:r>
            <a:endParaRPr lang="zh-CN" altLang="en-US"/>
          </a:p>
        </p:txBody>
      </p:sp>
      <p:sp>
        <p:nvSpPr>
          <p:cNvPr id="81923"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10.1  </a:t>
            </a:r>
            <a:r>
              <a:rPr lang="zh-CN" altLang="en-US" sz="2800"/>
              <a:t>事务的基本概念</a:t>
            </a:r>
            <a:endParaRPr lang="zh-CN" altLang="en-US" sz="2800"/>
          </a:p>
          <a:p>
            <a:pPr eaLnBrk="1" hangingPunct="1">
              <a:lnSpc>
                <a:spcPct val="90000"/>
              </a:lnSpc>
              <a:buFont typeface="Wingdings" panose="05000000000000000000" pitchFamily="2" charset="2"/>
              <a:buNone/>
            </a:pPr>
            <a:r>
              <a:rPr lang="en-US" altLang="zh-CN" sz="2800"/>
              <a:t>10.2  </a:t>
            </a:r>
            <a:r>
              <a:rPr lang="zh-CN" altLang="en-US" sz="2800"/>
              <a:t>数据库恢复概述</a:t>
            </a:r>
            <a:endParaRPr lang="zh-CN" altLang="en-US" sz="2800"/>
          </a:p>
          <a:p>
            <a:pPr eaLnBrk="1" hangingPunct="1">
              <a:lnSpc>
                <a:spcPct val="90000"/>
              </a:lnSpc>
              <a:buFont typeface="Wingdings" panose="05000000000000000000" pitchFamily="2" charset="2"/>
              <a:buNone/>
            </a:pPr>
            <a:r>
              <a:rPr lang="en-US" altLang="zh-CN" sz="2800"/>
              <a:t>10.3  </a:t>
            </a:r>
            <a:r>
              <a:rPr lang="zh-CN" altLang="en-US" sz="2800"/>
              <a:t>故障的种类</a:t>
            </a:r>
            <a:endParaRPr lang="zh-CN" altLang="en-US" sz="2800"/>
          </a:p>
          <a:p>
            <a:pPr eaLnBrk="1" hangingPunct="1">
              <a:lnSpc>
                <a:spcPct val="90000"/>
              </a:lnSpc>
              <a:buFont typeface="Wingdings" panose="05000000000000000000" pitchFamily="2" charset="2"/>
              <a:buNone/>
            </a:pPr>
            <a:r>
              <a:rPr lang="en-US" altLang="zh-CN" sz="2800"/>
              <a:t>10.4  </a:t>
            </a:r>
            <a:r>
              <a:rPr lang="zh-CN" altLang="en-US" sz="2800"/>
              <a:t>恢复的实现技术</a:t>
            </a:r>
            <a:endParaRPr lang="zh-CN" altLang="en-US" sz="2800"/>
          </a:p>
          <a:p>
            <a:pPr eaLnBrk="1" hangingPunct="1">
              <a:lnSpc>
                <a:spcPct val="90000"/>
              </a:lnSpc>
              <a:buFont typeface="Wingdings" panose="05000000000000000000" pitchFamily="2" charset="2"/>
              <a:buNone/>
            </a:pPr>
            <a:r>
              <a:rPr lang="en-US" altLang="zh-CN" sz="2800"/>
              <a:t>10.5  </a:t>
            </a:r>
            <a:r>
              <a:rPr lang="zh-CN" altLang="en-US" sz="2800"/>
              <a:t>恢复策略</a:t>
            </a:r>
            <a:endParaRPr lang="zh-CN" altLang="en-US" sz="2800"/>
          </a:p>
          <a:p>
            <a:pPr eaLnBrk="1" hangingPunct="1">
              <a:lnSpc>
                <a:spcPct val="90000"/>
              </a:lnSpc>
              <a:buFont typeface="Wingdings" panose="05000000000000000000" pitchFamily="2" charset="2"/>
              <a:buNone/>
            </a:pPr>
            <a:r>
              <a:rPr lang="en-US" altLang="zh-CN" sz="2800"/>
              <a:t>10.6  </a:t>
            </a:r>
            <a:r>
              <a:rPr lang="zh-CN" altLang="en-US" sz="2800"/>
              <a:t>具有检查点的恢复技术</a:t>
            </a:r>
            <a:endParaRPr lang="zh-CN" altLang="en-US" sz="2800"/>
          </a:p>
          <a:p>
            <a:pPr eaLnBrk="1" hangingPunct="1">
              <a:lnSpc>
                <a:spcPct val="90000"/>
              </a:lnSpc>
              <a:buFont typeface="Wingdings" panose="05000000000000000000" pitchFamily="2" charset="2"/>
              <a:buNone/>
            </a:pPr>
            <a:r>
              <a:rPr lang="en-US" altLang="zh-CN" sz="2800">
                <a:solidFill>
                  <a:schemeClr val="tx2"/>
                </a:solidFill>
              </a:rPr>
              <a:t>10.7  </a:t>
            </a:r>
            <a:r>
              <a:rPr lang="zh-CN" altLang="en-US" sz="2800">
                <a:solidFill>
                  <a:schemeClr val="tx2"/>
                </a:solidFill>
              </a:rPr>
              <a:t>数据库镜像</a:t>
            </a:r>
            <a:endParaRPr lang="zh-CN" altLang="en-US" sz="2800">
              <a:solidFill>
                <a:schemeClr val="tx2"/>
              </a:solidFill>
            </a:endParaRPr>
          </a:p>
          <a:p>
            <a:pPr eaLnBrk="1" hangingPunct="1">
              <a:lnSpc>
                <a:spcPct val="90000"/>
              </a:lnSpc>
              <a:buFont typeface="Wingdings" panose="05000000000000000000" pitchFamily="2" charset="2"/>
              <a:buNone/>
            </a:pPr>
            <a:r>
              <a:rPr lang="en-US" altLang="zh-CN" sz="2800"/>
              <a:t>10.8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B3934842-05D9-432C-A918-7C2CDC23DC96}" type="datetime1">
              <a:rPr lang="zh-CN" altLang="en-US"/>
            </a:fld>
            <a:endParaRPr lang="en-US" altLang="zh-CN"/>
          </a:p>
        </p:txBody>
      </p:sp>
      <p:sp>
        <p:nvSpPr>
          <p:cNvPr id="8192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p:cNvSpPr>
          <p:nvPr>
            <p:ph type="title"/>
          </p:nvPr>
        </p:nvSpPr>
        <p:spPr/>
        <p:txBody>
          <a:bodyPr/>
          <a:lstStyle/>
          <a:p>
            <a:pPr eaLnBrk="1" hangingPunct="1"/>
            <a:r>
              <a:rPr lang="en-US" altLang="zh-CN"/>
              <a:t>10.7  </a:t>
            </a:r>
            <a:r>
              <a:rPr lang="zh-CN" altLang="en-US"/>
              <a:t>数据库镜像</a:t>
            </a:r>
            <a:endParaRPr lang="zh-CN" altLang="en-US"/>
          </a:p>
        </p:txBody>
      </p:sp>
      <p:sp>
        <p:nvSpPr>
          <p:cNvPr id="82947" name="Rectangle 3"/>
          <p:cNvSpPr>
            <a:spLocks noGrp="1" noRot="1"/>
          </p:cNvSpPr>
          <p:nvPr>
            <p:ph idx="1"/>
          </p:nvPr>
        </p:nvSpPr>
        <p:spPr/>
        <p:txBody>
          <a:bodyPr/>
          <a:lstStyle/>
          <a:p>
            <a:pPr eaLnBrk="1" hangingPunct="1"/>
            <a:r>
              <a:rPr lang="zh-CN" altLang="en-US" sz="2800"/>
              <a:t>介质故障是对系统影响最为严重的一种故障，严重影响数据库的可用性</a:t>
            </a:r>
            <a:endParaRPr lang="zh-CN" altLang="en-US" sz="2800"/>
          </a:p>
          <a:p>
            <a:pPr lvl="1" eaLnBrk="1" hangingPunct="1"/>
            <a:r>
              <a:rPr lang="zh-CN" altLang="en-US"/>
              <a:t>介质故障恢复比较费时</a:t>
            </a:r>
            <a:endParaRPr lang="zh-CN" altLang="en-US"/>
          </a:p>
          <a:p>
            <a:pPr lvl="1" eaLnBrk="1" hangingPunct="1"/>
            <a:r>
              <a:rPr lang="zh-CN" altLang="en-US"/>
              <a:t>为预防介质故障，</a:t>
            </a:r>
            <a:r>
              <a:rPr lang="en-US" altLang="zh-CN"/>
              <a:t>DBA</a:t>
            </a:r>
            <a:r>
              <a:rPr lang="zh-CN" altLang="en-US"/>
              <a:t>必须周期性地转储数据库</a:t>
            </a:r>
            <a:endParaRPr lang="zh-CN" altLang="en-US"/>
          </a:p>
          <a:p>
            <a:pPr eaLnBrk="1" hangingPunct="1"/>
            <a:endParaRPr lang="zh-CN" altLang="en-US" sz="2800"/>
          </a:p>
          <a:p>
            <a:pPr eaLnBrk="1" hangingPunct="1"/>
            <a:r>
              <a:rPr lang="zh-CN" altLang="en-US" sz="2800"/>
              <a:t>提高数据库可用性的解决方案</a:t>
            </a:r>
            <a:endParaRPr lang="zh-CN" altLang="en-US" sz="2800"/>
          </a:p>
          <a:p>
            <a:pPr lvl="1" eaLnBrk="1" hangingPunct="1"/>
            <a:r>
              <a:rPr lang="zh-CN" altLang="en-US"/>
              <a:t>数据库镜像（</a:t>
            </a:r>
            <a:r>
              <a:rPr lang="en-US" altLang="zh-CN"/>
              <a:t>Mirror</a:t>
            </a:r>
            <a:r>
              <a:rPr lang="zh-CN" altLang="en-US"/>
              <a:t>）</a:t>
            </a:r>
            <a:endParaRPr lang="zh-CN" altLang="en-US"/>
          </a:p>
        </p:txBody>
      </p:sp>
      <p:sp>
        <p:nvSpPr>
          <p:cNvPr id="4" name="日期占位符 3"/>
          <p:cNvSpPr>
            <a:spLocks noGrp="1"/>
          </p:cNvSpPr>
          <p:nvPr>
            <p:ph type="dt" sz="quarter" idx="10"/>
          </p:nvPr>
        </p:nvSpPr>
        <p:spPr/>
        <p:txBody>
          <a:bodyPr/>
          <a:lstStyle/>
          <a:p>
            <a:pPr>
              <a:defRPr/>
            </a:pPr>
            <a:fld id="{D409F63F-5AD8-4DFD-A697-24C522CA8964}" type="datetime1">
              <a:rPr lang="zh-CN" altLang="en-US"/>
            </a:fld>
            <a:endParaRPr lang="en-US" altLang="zh-CN"/>
          </a:p>
        </p:txBody>
      </p:sp>
      <p:sp>
        <p:nvSpPr>
          <p:cNvPr id="8294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p:txBody>
          <a:bodyPr/>
          <a:lstStyle/>
          <a:p>
            <a:pPr eaLnBrk="1" hangingPunct="1"/>
            <a:r>
              <a:rPr lang="zh-CN" altLang="en-US"/>
              <a:t>第二章 关系数据库</a:t>
            </a:r>
            <a:endParaRPr lang="zh-CN" altLang="en-US"/>
          </a:p>
        </p:txBody>
      </p:sp>
      <p:sp>
        <p:nvSpPr>
          <p:cNvPr id="10243" name="Rectangle 3"/>
          <p:cNvSpPr>
            <a:spLocks noGrp="1" noRot="1"/>
          </p:cNvSpPr>
          <p:nvPr>
            <p:ph idx="1"/>
          </p:nvPr>
        </p:nvSpPr>
        <p:spPr/>
        <p:txBody>
          <a:bodyPr/>
          <a:lstStyle/>
          <a:p>
            <a:pPr lvl="1" eaLnBrk="1" hangingPunct="1">
              <a:buFont typeface="Wingdings" panose="05000000000000000000" pitchFamily="2" charset="2"/>
              <a:buNone/>
            </a:pPr>
            <a:r>
              <a:rPr lang="en-US" altLang="zh-CN" sz="3600"/>
              <a:t>2.1  </a:t>
            </a:r>
            <a:r>
              <a:rPr lang="zh-CN" altLang="en-US" sz="3600"/>
              <a:t>关系模型概述</a:t>
            </a:r>
            <a:endParaRPr lang="zh-CN" altLang="en-US" sz="3600"/>
          </a:p>
          <a:p>
            <a:pPr lvl="1" eaLnBrk="1" hangingPunct="1">
              <a:buFont typeface="Wingdings" panose="05000000000000000000" pitchFamily="2" charset="2"/>
              <a:buNone/>
            </a:pPr>
            <a:r>
              <a:rPr lang="en-US" altLang="zh-CN" sz="3600"/>
              <a:t>2.2  </a:t>
            </a:r>
            <a:r>
              <a:rPr lang="zh-CN" altLang="en-US" sz="3600"/>
              <a:t>关系数据结构</a:t>
            </a:r>
            <a:endParaRPr lang="zh-CN" altLang="en-US" sz="3600"/>
          </a:p>
          <a:p>
            <a:pPr lvl="1" eaLnBrk="1" hangingPunct="1">
              <a:buFont typeface="Wingdings" panose="05000000000000000000" pitchFamily="2" charset="2"/>
              <a:buNone/>
            </a:pPr>
            <a:r>
              <a:rPr lang="en-US" altLang="zh-CN" sz="3600"/>
              <a:t>2.3  </a:t>
            </a:r>
            <a:r>
              <a:rPr lang="zh-CN" altLang="en-US" sz="3600"/>
              <a:t>关系的完整性</a:t>
            </a:r>
            <a:endParaRPr lang="zh-CN" altLang="en-US" sz="3600"/>
          </a:p>
          <a:p>
            <a:pPr lvl="1" eaLnBrk="1" hangingPunct="1">
              <a:buFont typeface="Wingdings" panose="05000000000000000000" pitchFamily="2" charset="2"/>
              <a:buNone/>
            </a:pPr>
            <a:r>
              <a:rPr lang="en-US" altLang="zh-CN" sz="3600"/>
              <a:t>2.4  </a:t>
            </a:r>
            <a:r>
              <a:rPr lang="zh-CN" altLang="en-US" sz="3600"/>
              <a:t>关系代数</a:t>
            </a:r>
            <a:endParaRPr lang="zh-CN" altLang="en-US" sz="3600"/>
          </a:p>
          <a:p>
            <a:pPr lvl="1" eaLnBrk="1" hangingPunct="1">
              <a:buFont typeface="Wingdings" panose="05000000000000000000" pitchFamily="2" charset="2"/>
              <a:buNone/>
            </a:pPr>
            <a:r>
              <a:rPr lang="en-US" altLang="zh-CN" sz="3600"/>
              <a:t>2.5  </a:t>
            </a:r>
            <a:r>
              <a:rPr lang="zh-CN" altLang="en-US" sz="3600"/>
              <a:t>关系演算</a:t>
            </a:r>
            <a:endParaRPr lang="zh-CN" altLang="en-US" sz="3600"/>
          </a:p>
          <a:p>
            <a:pPr lvl="1" eaLnBrk="1" hangingPunct="1">
              <a:buFont typeface="Wingdings" panose="05000000000000000000" pitchFamily="2" charset="2"/>
              <a:buNone/>
            </a:pPr>
            <a:r>
              <a:rPr lang="en-US" altLang="zh-CN" sz="3600"/>
              <a:t>2.6  </a:t>
            </a:r>
            <a:r>
              <a:rPr lang="zh-CN" altLang="en-US" sz="3600"/>
              <a:t>小结</a:t>
            </a:r>
            <a:endParaRPr lang="zh-CN" altLang="en-US" sz="3600"/>
          </a:p>
        </p:txBody>
      </p:sp>
      <p:sp>
        <p:nvSpPr>
          <p:cNvPr id="4" name="日期占位符 3"/>
          <p:cNvSpPr>
            <a:spLocks noGrp="1"/>
          </p:cNvSpPr>
          <p:nvPr>
            <p:ph type="dt" sz="quarter" idx="10"/>
          </p:nvPr>
        </p:nvSpPr>
        <p:spPr/>
        <p:txBody>
          <a:bodyPr/>
          <a:lstStyle/>
          <a:p>
            <a:pPr>
              <a:defRPr/>
            </a:pPr>
            <a:fld id="{4A9D2CFD-D45F-44C4-BF46-2C6189EE5918}" type="datetime1">
              <a:rPr lang="zh-CN" altLang="en-US"/>
            </a:fld>
            <a:endParaRPr lang="en-US" altLang="zh-CN"/>
          </a:p>
        </p:txBody>
      </p:sp>
      <p:sp>
        <p:nvSpPr>
          <p:cNvPr id="102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p:cNvSpPr>
          <p:nvPr>
            <p:ph type="title"/>
          </p:nvPr>
        </p:nvSpPr>
        <p:spPr/>
        <p:txBody>
          <a:bodyPr/>
          <a:lstStyle/>
          <a:p>
            <a:pPr eaLnBrk="1" hangingPunct="1"/>
            <a:r>
              <a:rPr lang="zh-CN" altLang="en-US"/>
              <a:t>数据库镜像（续）</a:t>
            </a:r>
            <a:endParaRPr lang="zh-CN" altLang="en-US"/>
          </a:p>
        </p:txBody>
      </p:sp>
      <p:sp>
        <p:nvSpPr>
          <p:cNvPr id="83971" name="Rectangle 3"/>
          <p:cNvSpPr>
            <a:spLocks noGrp="1" noRot="1"/>
          </p:cNvSpPr>
          <p:nvPr>
            <p:ph idx="1"/>
          </p:nvPr>
        </p:nvSpPr>
        <p:spPr/>
        <p:txBody>
          <a:bodyPr/>
          <a:lstStyle/>
          <a:p>
            <a:pPr eaLnBrk="1" hangingPunct="1"/>
            <a:r>
              <a:rPr lang="zh-CN" altLang="en-US"/>
              <a:t>数据库镜像</a:t>
            </a:r>
            <a:endParaRPr lang="zh-CN" altLang="en-US" sz="2800"/>
          </a:p>
          <a:p>
            <a:pPr lvl="1" eaLnBrk="1" hangingPunct="1">
              <a:lnSpc>
                <a:spcPct val="130000"/>
              </a:lnSpc>
              <a:spcBef>
                <a:spcPct val="60000"/>
              </a:spcBef>
            </a:pPr>
            <a:r>
              <a:rPr lang="en-US" altLang="zh-CN"/>
              <a:t>DBMS</a:t>
            </a:r>
            <a:r>
              <a:rPr lang="zh-CN" altLang="en-US"/>
              <a:t>自动把整个数据库或其中的关键数据复制到另一个磁盘上</a:t>
            </a:r>
            <a:endParaRPr lang="zh-CN" altLang="en-US"/>
          </a:p>
          <a:p>
            <a:pPr lvl="1" eaLnBrk="1" hangingPunct="1">
              <a:lnSpc>
                <a:spcPct val="130000"/>
              </a:lnSpc>
              <a:spcBef>
                <a:spcPct val="60000"/>
              </a:spcBef>
            </a:pPr>
            <a:r>
              <a:rPr lang="en-US" altLang="zh-CN"/>
              <a:t>DBMS</a:t>
            </a:r>
            <a:r>
              <a:rPr lang="zh-CN" altLang="en-US"/>
              <a:t>自动保证镜像数据与主数据的一致性</a:t>
            </a:r>
            <a:r>
              <a:rPr lang="en-US" altLang="zh-CN"/>
              <a:t>(</a:t>
            </a:r>
            <a:r>
              <a:rPr lang="zh-CN" altLang="en-US"/>
              <a:t>图</a:t>
            </a:r>
            <a:r>
              <a:rPr lang="en-US" altLang="zh-CN"/>
              <a:t>7.5a)</a:t>
            </a:r>
            <a:endParaRPr lang="en-US" altLang="zh-CN"/>
          </a:p>
          <a:p>
            <a:pPr eaLnBrk="1" hangingPunct="1"/>
            <a:endParaRPr lang="en-US" altLang="zh-CN"/>
          </a:p>
        </p:txBody>
      </p:sp>
      <p:sp>
        <p:nvSpPr>
          <p:cNvPr id="4" name="日期占位符 3"/>
          <p:cNvSpPr>
            <a:spLocks noGrp="1"/>
          </p:cNvSpPr>
          <p:nvPr>
            <p:ph type="dt" sz="quarter" idx="10"/>
          </p:nvPr>
        </p:nvSpPr>
        <p:spPr/>
        <p:txBody>
          <a:bodyPr/>
          <a:lstStyle/>
          <a:p>
            <a:pPr>
              <a:defRPr/>
            </a:pPr>
            <a:fld id="{AC22D251-323D-4C16-8B6B-E6BCD4B8AA08}" type="datetime1">
              <a:rPr lang="zh-CN" altLang="en-US"/>
            </a:fld>
            <a:endParaRPr lang="en-US" altLang="zh-CN"/>
          </a:p>
        </p:txBody>
      </p:sp>
      <p:sp>
        <p:nvSpPr>
          <p:cNvPr id="8397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p:cNvSpPr>
          <p:nvPr>
            <p:ph type="title"/>
          </p:nvPr>
        </p:nvSpPr>
        <p:spPr/>
        <p:txBody>
          <a:bodyPr/>
          <a:lstStyle/>
          <a:p>
            <a:pPr eaLnBrk="1" hangingPunct="1"/>
            <a:r>
              <a:rPr lang="zh-CN" altLang="en-US"/>
              <a:t>数据库镜像的用途</a:t>
            </a:r>
            <a:endParaRPr lang="zh-CN" altLang="en-US"/>
          </a:p>
        </p:txBody>
      </p:sp>
      <p:sp>
        <p:nvSpPr>
          <p:cNvPr id="84995" name="Rectangle 3"/>
          <p:cNvSpPr>
            <a:spLocks noGrp="1" noRot="1"/>
          </p:cNvSpPr>
          <p:nvPr>
            <p:ph idx="1"/>
          </p:nvPr>
        </p:nvSpPr>
        <p:spPr>
          <a:xfrm>
            <a:off x="914400" y="1676400"/>
            <a:ext cx="7772400" cy="4114800"/>
          </a:xfrm>
        </p:spPr>
        <p:txBody>
          <a:bodyPr/>
          <a:lstStyle/>
          <a:p>
            <a:pPr eaLnBrk="1" hangingPunct="1">
              <a:lnSpc>
                <a:spcPct val="120000"/>
              </a:lnSpc>
            </a:pPr>
            <a:r>
              <a:rPr lang="zh-CN" altLang="en-US" sz="2800"/>
              <a:t>出现介质故障时</a:t>
            </a:r>
            <a:endParaRPr lang="zh-CN" altLang="en-US" sz="2800"/>
          </a:p>
          <a:p>
            <a:pPr lvl="1" eaLnBrk="1" hangingPunct="1">
              <a:lnSpc>
                <a:spcPct val="120000"/>
              </a:lnSpc>
            </a:pPr>
            <a:r>
              <a:rPr lang="en-US" altLang="zh-CN"/>
              <a:t>DBMS</a:t>
            </a:r>
            <a:r>
              <a:rPr lang="zh-CN" altLang="en-US"/>
              <a:t>自动利用镜像磁盘数据进行数据库的恢复，不需要关闭系统和重装数据库副本</a:t>
            </a:r>
            <a:r>
              <a:rPr lang="en-US" altLang="zh-CN"/>
              <a:t>(</a:t>
            </a:r>
            <a:r>
              <a:rPr lang="zh-CN" altLang="en-US"/>
              <a:t>图</a:t>
            </a:r>
            <a:r>
              <a:rPr lang="en-US" altLang="zh-CN"/>
              <a:t>7.5b)</a:t>
            </a:r>
            <a:endParaRPr lang="en-US" altLang="zh-CN"/>
          </a:p>
          <a:p>
            <a:pPr eaLnBrk="1" hangingPunct="1">
              <a:lnSpc>
                <a:spcPct val="120000"/>
              </a:lnSpc>
            </a:pPr>
            <a:r>
              <a:rPr lang="zh-CN" altLang="en-US" sz="2800"/>
              <a:t>没有出现故障时</a:t>
            </a:r>
            <a:endParaRPr lang="zh-CN" altLang="en-US" sz="2800"/>
          </a:p>
          <a:p>
            <a:pPr lvl="1" eaLnBrk="1" hangingPunct="1">
              <a:lnSpc>
                <a:spcPct val="120000"/>
              </a:lnSpc>
            </a:pPr>
            <a:r>
              <a:rPr lang="zh-CN" altLang="en-US"/>
              <a:t>可用于并发操作</a:t>
            </a:r>
            <a:r>
              <a:rPr lang="en-US" altLang="zh-CN"/>
              <a:t>(</a:t>
            </a:r>
            <a:r>
              <a:rPr lang="zh-CN" altLang="en-US"/>
              <a:t>图</a:t>
            </a:r>
            <a:r>
              <a:rPr lang="en-US" altLang="zh-CN"/>
              <a:t>7.5a)</a:t>
            </a:r>
            <a:endParaRPr lang="en-US" altLang="zh-CN"/>
          </a:p>
          <a:p>
            <a:pPr lvl="1" eaLnBrk="1" hangingPunct="1">
              <a:lnSpc>
                <a:spcPct val="120000"/>
              </a:lnSpc>
            </a:pPr>
            <a:r>
              <a:rPr lang="zh-CN" altLang="en-US"/>
              <a:t>一个用户对数据加排他锁修改数据</a:t>
            </a:r>
            <a:endParaRPr lang="zh-CN" altLang="en-US"/>
          </a:p>
          <a:p>
            <a:pPr lvl="1" eaLnBrk="1" hangingPunct="1">
              <a:lnSpc>
                <a:spcPct val="120000"/>
              </a:lnSpc>
            </a:pPr>
            <a:r>
              <a:rPr lang="zh-CN" altLang="en-US"/>
              <a:t>其他用户可以读镜像数据库上的数据</a:t>
            </a:r>
            <a:endParaRPr lang="zh-CN" altLang="en-US" sz="3200"/>
          </a:p>
        </p:txBody>
      </p:sp>
      <p:sp>
        <p:nvSpPr>
          <p:cNvPr id="4" name="日期占位符 3"/>
          <p:cNvSpPr>
            <a:spLocks noGrp="1"/>
          </p:cNvSpPr>
          <p:nvPr>
            <p:ph type="dt" sz="quarter" idx="10"/>
          </p:nvPr>
        </p:nvSpPr>
        <p:spPr/>
        <p:txBody>
          <a:bodyPr/>
          <a:lstStyle/>
          <a:p>
            <a:pPr>
              <a:defRPr/>
            </a:pPr>
            <a:fld id="{DE51D8AC-53BB-4375-9A3C-1E921F11EC4F}" type="datetime1">
              <a:rPr lang="zh-CN" altLang="en-US"/>
            </a:fld>
            <a:endParaRPr lang="en-US" altLang="zh-CN"/>
          </a:p>
        </p:txBody>
      </p:sp>
      <p:sp>
        <p:nvSpPr>
          <p:cNvPr id="8499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p:cNvSpPr>
          <p:nvPr>
            <p:ph type="title"/>
          </p:nvPr>
        </p:nvSpPr>
        <p:spPr/>
        <p:txBody>
          <a:bodyPr/>
          <a:lstStyle/>
          <a:p>
            <a:pPr eaLnBrk="1" hangingPunct="1"/>
            <a:r>
              <a:rPr lang="zh-CN" altLang="en-US"/>
              <a:t>数据库镜像（续）</a:t>
            </a:r>
            <a:endParaRPr lang="zh-CN" altLang="en-US"/>
          </a:p>
        </p:txBody>
      </p:sp>
      <p:sp>
        <p:nvSpPr>
          <p:cNvPr id="86019" name="Rectangle 3"/>
          <p:cNvSpPr>
            <a:spLocks noGrp="1" noRot="1"/>
          </p:cNvSpPr>
          <p:nvPr>
            <p:ph idx="1"/>
          </p:nvPr>
        </p:nvSpPr>
        <p:spPr>
          <a:xfrm>
            <a:off x="990600" y="1371600"/>
            <a:ext cx="7620000" cy="4572000"/>
          </a:xfrm>
        </p:spPr>
        <p:txBody>
          <a:bodyPr/>
          <a:lstStyle/>
          <a:p>
            <a:pPr eaLnBrk="1" hangingPunct="1">
              <a:buFont typeface="Wingdings" panose="05000000000000000000" pitchFamily="2" charset="2"/>
              <a:buNone/>
            </a:pPr>
            <a:endParaRPr lang="zh-CN" altLang="zh-CN"/>
          </a:p>
        </p:txBody>
      </p:sp>
      <p:sp>
        <p:nvSpPr>
          <p:cNvPr id="5" name="日期占位符 3"/>
          <p:cNvSpPr>
            <a:spLocks noGrp="1"/>
          </p:cNvSpPr>
          <p:nvPr>
            <p:ph type="dt" sz="quarter" idx="10"/>
          </p:nvPr>
        </p:nvSpPr>
        <p:spPr/>
        <p:txBody>
          <a:bodyPr/>
          <a:lstStyle/>
          <a:p>
            <a:pPr>
              <a:defRPr/>
            </a:pPr>
            <a:fld id="{74EB2EFC-5776-46F5-B135-17D8DC5BF0A4}" type="datetime1">
              <a:rPr lang="zh-CN" altLang="en-US"/>
            </a:fld>
            <a:endParaRPr lang="en-US" altLang="zh-CN"/>
          </a:p>
        </p:txBody>
      </p:sp>
      <p:sp>
        <p:nvSpPr>
          <p:cNvPr id="8602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pic>
        <p:nvPicPr>
          <p:cNvPr id="86022" name="Picture 4"/>
          <p:cNvPicPr>
            <a:picLocks noChangeAspect="1" noChangeArrowheads="1"/>
          </p:cNvPicPr>
          <p:nvPr/>
        </p:nvPicPr>
        <p:blipFill>
          <a:blip r:embed="rId1">
            <a:clrChange>
              <a:clrFrom>
                <a:srgbClr val="FFFFFF"/>
              </a:clrFrom>
              <a:clrTo>
                <a:srgbClr val="FFFFFF">
                  <a:alpha val="0"/>
                </a:srgbClr>
              </a:clrTo>
            </a:clrChange>
            <a:biLevel thresh="50000"/>
            <a:grayscl/>
            <a:lum bright="-12000"/>
            <a:extLst>
              <a:ext uri="{28A0092B-C50C-407E-A947-70E740481C1C}">
                <a14:useLocalDpi xmlns:a14="http://schemas.microsoft.com/office/drawing/2010/main" val="0"/>
              </a:ext>
            </a:extLst>
          </a:blip>
          <a:srcRect/>
          <a:stretch>
            <a:fillRect/>
          </a:stretch>
        </p:blipFill>
        <p:spPr bwMode="auto">
          <a:xfrm>
            <a:off x="1981200" y="2438400"/>
            <a:ext cx="5943600" cy="398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p:cNvSpPr>
          <p:nvPr>
            <p:ph type="title"/>
          </p:nvPr>
        </p:nvSpPr>
        <p:spPr/>
        <p:txBody>
          <a:bodyPr/>
          <a:lstStyle/>
          <a:p>
            <a:pPr eaLnBrk="1" hangingPunct="1"/>
            <a:r>
              <a:rPr lang="zh-CN" altLang="en-US"/>
              <a:t>第十章  数据库恢复技术</a:t>
            </a:r>
            <a:endParaRPr lang="zh-CN" altLang="en-US"/>
          </a:p>
        </p:txBody>
      </p:sp>
      <p:sp>
        <p:nvSpPr>
          <p:cNvPr id="87043" name="Rectangle 3"/>
          <p:cNvSpPr>
            <a:spLocks noGrp="1" noRot="1"/>
          </p:cNvSpPr>
          <p:nvPr>
            <p:ph idx="1"/>
          </p:nvPr>
        </p:nvSpPr>
        <p:spPr/>
        <p:txBody>
          <a:bodyPr/>
          <a:lstStyle/>
          <a:p>
            <a:pPr eaLnBrk="1" hangingPunct="1">
              <a:lnSpc>
                <a:spcPct val="90000"/>
              </a:lnSpc>
              <a:buFont typeface="Wingdings" panose="05000000000000000000" pitchFamily="2" charset="2"/>
              <a:buNone/>
            </a:pPr>
            <a:r>
              <a:rPr lang="en-US" altLang="zh-CN" sz="2800"/>
              <a:t>10.1  </a:t>
            </a:r>
            <a:r>
              <a:rPr lang="zh-CN" altLang="en-US" sz="2800"/>
              <a:t>事务的基本概念</a:t>
            </a:r>
            <a:endParaRPr lang="zh-CN" altLang="en-US" sz="2800"/>
          </a:p>
          <a:p>
            <a:pPr eaLnBrk="1" hangingPunct="1">
              <a:lnSpc>
                <a:spcPct val="90000"/>
              </a:lnSpc>
              <a:buFont typeface="Wingdings" panose="05000000000000000000" pitchFamily="2" charset="2"/>
              <a:buNone/>
            </a:pPr>
            <a:r>
              <a:rPr lang="en-US" altLang="zh-CN" sz="2800"/>
              <a:t>10.2  </a:t>
            </a:r>
            <a:r>
              <a:rPr lang="zh-CN" altLang="en-US" sz="2800"/>
              <a:t>数据库恢复概述</a:t>
            </a:r>
            <a:endParaRPr lang="zh-CN" altLang="en-US" sz="2800"/>
          </a:p>
          <a:p>
            <a:pPr eaLnBrk="1" hangingPunct="1">
              <a:lnSpc>
                <a:spcPct val="90000"/>
              </a:lnSpc>
              <a:buFont typeface="Wingdings" panose="05000000000000000000" pitchFamily="2" charset="2"/>
              <a:buNone/>
            </a:pPr>
            <a:r>
              <a:rPr lang="en-US" altLang="zh-CN" sz="2800"/>
              <a:t>10.3  </a:t>
            </a:r>
            <a:r>
              <a:rPr lang="zh-CN" altLang="en-US" sz="2800"/>
              <a:t>故障的种类</a:t>
            </a:r>
            <a:endParaRPr lang="zh-CN" altLang="en-US" sz="2800"/>
          </a:p>
          <a:p>
            <a:pPr eaLnBrk="1" hangingPunct="1">
              <a:lnSpc>
                <a:spcPct val="90000"/>
              </a:lnSpc>
              <a:buFont typeface="Wingdings" panose="05000000000000000000" pitchFamily="2" charset="2"/>
              <a:buNone/>
            </a:pPr>
            <a:r>
              <a:rPr lang="en-US" altLang="zh-CN" sz="2800"/>
              <a:t>10.4  </a:t>
            </a:r>
            <a:r>
              <a:rPr lang="zh-CN" altLang="en-US" sz="2800"/>
              <a:t>恢复的实现技术</a:t>
            </a:r>
            <a:endParaRPr lang="zh-CN" altLang="en-US" sz="2800"/>
          </a:p>
          <a:p>
            <a:pPr eaLnBrk="1" hangingPunct="1">
              <a:lnSpc>
                <a:spcPct val="90000"/>
              </a:lnSpc>
              <a:buFont typeface="Wingdings" panose="05000000000000000000" pitchFamily="2" charset="2"/>
              <a:buNone/>
            </a:pPr>
            <a:r>
              <a:rPr lang="en-US" altLang="zh-CN" sz="2800"/>
              <a:t>10.5  </a:t>
            </a:r>
            <a:r>
              <a:rPr lang="zh-CN" altLang="en-US" sz="2800"/>
              <a:t>恢复策略</a:t>
            </a:r>
            <a:endParaRPr lang="zh-CN" altLang="en-US" sz="2800"/>
          </a:p>
          <a:p>
            <a:pPr eaLnBrk="1" hangingPunct="1">
              <a:lnSpc>
                <a:spcPct val="90000"/>
              </a:lnSpc>
              <a:buFont typeface="Wingdings" panose="05000000000000000000" pitchFamily="2" charset="2"/>
              <a:buNone/>
            </a:pPr>
            <a:r>
              <a:rPr lang="en-US" altLang="zh-CN" sz="2800"/>
              <a:t>10.6  </a:t>
            </a:r>
            <a:r>
              <a:rPr lang="zh-CN" altLang="en-US" sz="2800"/>
              <a:t>具有检查点的恢复技术</a:t>
            </a:r>
            <a:endParaRPr lang="zh-CN" altLang="en-US" sz="2800"/>
          </a:p>
          <a:p>
            <a:pPr eaLnBrk="1" hangingPunct="1">
              <a:lnSpc>
                <a:spcPct val="90000"/>
              </a:lnSpc>
              <a:buFont typeface="Wingdings" panose="05000000000000000000" pitchFamily="2" charset="2"/>
              <a:buNone/>
            </a:pPr>
            <a:r>
              <a:rPr lang="en-US" altLang="zh-CN" sz="2800"/>
              <a:t>10.7  </a:t>
            </a:r>
            <a:r>
              <a:rPr lang="zh-CN" altLang="en-US" sz="2800"/>
              <a:t>数据库镜像</a:t>
            </a:r>
            <a:endParaRPr lang="zh-CN" altLang="en-US" sz="2800"/>
          </a:p>
          <a:p>
            <a:pPr eaLnBrk="1" hangingPunct="1">
              <a:lnSpc>
                <a:spcPct val="90000"/>
              </a:lnSpc>
              <a:buFont typeface="Wingdings" panose="05000000000000000000" pitchFamily="2" charset="2"/>
              <a:buNone/>
            </a:pPr>
            <a:r>
              <a:rPr lang="en-US" altLang="zh-CN" sz="2800">
                <a:solidFill>
                  <a:schemeClr val="tx2"/>
                </a:solidFill>
              </a:rPr>
              <a:t>10.8  </a:t>
            </a:r>
            <a:r>
              <a:rPr lang="zh-CN" altLang="en-US" sz="2800"/>
              <a:t>小结</a:t>
            </a:r>
            <a:endParaRPr lang="zh-CN" altLang="en-US" sz="2800"/>
          </a:p>
        </p:txBody>
      </p:sp>
      <p:sp>
        <p:nvSpPr>
          <p:cNvPr id="4" name="日期占位符 3"/>
          <p:cNvSpPr>
            <a:spLocks noGrp="1"/>
          </p:cNvSpPr>
          <p:nvPr>
            <p:ph type="dt" sz="quarter" idx="10"/>
          </p:nvPr>
        </p:nvSpPr>
        <p:spPr/>
        <p:txBody>
          <a:bodyPr/>
          <a:lstStyle/>
          <a:p>
            <a:pPr>
              <a:defRPr/>
            </a:pPr>
            <a:fld id="{FC33F11B-F62B-4D34-B953-8F472195603B}" type="datetime1">
              <a:rPr lang="zh-CN" altLang="en-US"/>
            </a:fld>
            <a:endParaRPr lang="en-US" altLang="zh-CN"/>
          </a:p>
        </p:txBody>
      </p:sp>
      <p:sp>
        <p:nvSpPr>
          <p:cNvPr id="87045"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p:cNvSpPr>
          <p:nvPr>
            <p:ph type="title"/>
          </p:nvPr>
        </p:nvSpPr>
        <p:spPr/>
        <p:txBody>
          <a:bodyPr/>
          <a:lstStyle/>
          <a:p>
            <a:pPr eaLnBrk="1" hangingPunct="1"/>
            <a:r>
              <a:rPr lang="en-US" altLang="zh-CN"/>
              <a:t>10.8  </a:t>
            </a:r>
            <a:r>
              <a:rPr lang="zh-CN" altLang="en-US"/>
              <a:t>小结</a:t>
            </a:r>
            <a:endParaRPr lang="zh-CN" altLang="en-US"/>
          </a:p>
        </p:txBody>
      </p:sp>
      <p:sp>
        <p:nvSpPr>
          <p:cNvPr id="88067" name="Rectangle 3"/>
          <p:cNvSpPr>
            <a:spLocks noGrp="1" noRot="1"/>
          </p:cNvSpPr>
          <p:nvPr>
            <p:ph idx="1"/>
          </p:nvPr>
        </p:nvSpPr>
        <p:spPr/>
        <p:txBody>
          <a:bodyPr/>
          <a:lstStyle/>
          <a:p>
            <a:pPr eaLnBrk="1" hangingPunct="1"/>
            <a:r>
              <a:rPr lang="zh-CN" altLang="en-US" sz="2800"/>
              <a:t>如果数据库只包含成功事务提交的结果，就说数据库处于一致性状态。保证数据一致性是对数据库的最基本的要求。</a:t>
            </a:r>
            <a:endParaRPr lang="zh-CN" altLang="en-US" sz="2800"/>
          </a:p>
          <a:p>
            <a:pPr eaLnBrk="1" hangingPunct="1"/>
            <a:endParaRPr lang="zh-CN" altLang="en-US" sz="2800"/>
          </a:p>
          <a:p>
            <a:pPr eaLnBrk="1" hangingPunct="1"/>
            <a:r>
              <a:rPr lang="zh-CN" altLang="en-US" sz="2800"/>
              <a:t>事务是数据库的逻辑工作单位</a:t>
            </a:r>
            <a:endParaRPr lang="zh-CN" altLang="en-US" sz="2800"/>
          </a:p>
          <a:p>
            <a:pPr lvl="1" eaLnBrk="1" hangingPunct="1"/>
            <a:r>
              <a:rPr lang="en-US" altLang="zh-CN"/>
              <a:t>DBMS</a:t>
            </a:r>
            <a:r>
              <a:rPr lang="zh-CN" altLang="en-US"/>
              <a:t>保证系统中一切事务的原子性、一致性、隔离性和持续性</a:t>
            </a:r>
            <a:endParaRPr lang="zh-CN" altLang="en-US"/>
          </a:p>
          <a:p>
            <a:pPr eaLnBrk="1" hangingPunct="1"/>
            <a:endParaRPr lang="en-US" altLang="zh-CN" sz="2800"/>
          </a:p>
        </p:txBody>
      </p:sp>
      <p:sp>
        <p:nvSpPr>
          <p:cNvPr id="4" name="日期占位符 3"/>
          <p:cNvSpPr>
            <a:spLocks noGrp="1"/>
          </p:cNvSpPr>
          <p:nvPr>
            <p:ph type="dt" sz="quarter" idx="10"/>
          </p:nvPr>
        </p:nvSpPr>
        <p:spPr/>
        <p:txBody>
          <a:bodyPr/>
          <a:lstStyle/>
          <a:p>
            <a:pPr>
              <a:defRPr/>
            </a:pPr>
            <a:fld id="{300A68C6-B3B8-49C4-9EB0-B5C71AAAFA76}" type="datetime1">
              <a:rPr lang="zh-CN" altLang="en-US"/>
            </a:fld>
            <a:endParaRPr lang="en-US" altLang="zh-CN"/>
          </a:p>
        </p:txBody>
      </p:sp>
      <p:sp>
        <p:nvSpPr>
          <p:cNvPr id="880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p:cNvSpPr>
          <p:nvPr>
            <p:ph type="title"/>
          </p:nvPr>
        </p:nvSpPr>
        <p:spPr/>
        <p:txBody>
          <a:bodyPr/>
          <a:lstStyle/>
          <a:p>
            <a:pPr eaLnBrk="1" hangingPunct="1"/>
            <a:r>
              <a:rPr lang="zh-CN" altLang="en-US"/>
              <a:t>小结（续）</a:t>
            </a:r>
            <a:endParaRPr lang="zh-CN" altLang="en-US"/>
          </a:p>
        </p:txBody>
      </p:sp>
      <p:sp>
        <p:nvSpPr>
          <p:cNvPr id="89091" name="Rectangle 3"/>
          <p:cNvSpPr>
            <a:spLocks noGrp="1" noRot="1"/>
          </p:cNvSpPr>
          <p:nvPr>
            <p:ph idx="1"/>
          </p:nvPr>
        </p:nvSpPr>
        <p:spPr/>
        <p:txBody>
          <a:bodyPr/>
          <a:lstStyle/>
          <a:p>
            <a:pPr eaLnBrk="1" hangingPunct="1"/>
            <a:r>
              <a:rPr lang="en-US" altLang="zh-CN" sz="2800"/>
              <a:t>DBMS</a:t>
            </a:r>
            <a:r>
              <a:rPr lang="zh-CN" altLang="en-US" sz="2800"/>
              <a:t>必须对事务故障、系统故障和介质故障进行恢复</a:t>
            </a:r>
            <a:endParaRPr lang="zh-CN" altLang="en-US" sz="2800"/>
          </a:p>
          <a:p>
            <a:pPr eaLnBrk="1" hangingPunct="1"/>
            <a:endParaRPr lang="zh-CN" altLang="en-US" sz="2800"/>
          </a:p>
          <a:p>
            <a:pPr eaLnBrk="1" hangingPunct="1"/>
            <a:r>
              <a:rPr lang="zh-CN" altLang="en-US" sz="2800"/>
              <a:t>恢复中最经常使用的技术：数据库转储和登记日志文件</a:t>
            </a:r>
            <a:endParaRPr lang="zh-CN" altLang="en-US" sz="2800"/>
          </a:p>
          <a:p>
            <a:pPr eaLnBrk="1" hangingPunct="1"/>
            <a:endParaRPr lang="zh-CN" altLang="en-US" sz="2800"/>
          </a:p>
          <a:p>
            <a:pPr eaLnBrk="1" hangingPunct="1"/>
            <a:r>
              <a:rPr lang="zh-CN" altLang="en-US" sz="2800"/>
              <a:t>恢复的基本原理：利用存储在后备副本、日志文件和数据库镜像中的冗余数据来重建数据库</a:t>
            </a:r>
            <a:endParaRPr lang="zh-CN" altLang="en-US" sz="2800"/>
          </a:p>
        </p:txBody>
      </p:sp>
      <p:sp>
        <p:nvSpPr>
          <p:cNvPr id="4" name="日期占位符 3"/>
          <p:cNvSpPr>
            <a:spLocks noGrp="1"/>
          </p:cNvSpPr>
          <p:nvPr>
            <p:ph type="dt" sz="quarter" idx="10"/>
          </p:nvPr>
        </p:nvSpPr>
        <p:spPr/>
        <p:txBody>
          <a:bodyPr/>
          <a:lstStyle/>
          <a:p>
            <a:pPr>
              <a:defRPr/>
            </a:pPr>
            <a:fld id="{976F72AF-BEF1-461B-BF11-F6E586E494D8}" type="datetime1">
              <a:rPr lang="zh-CN" altLang="en-US"/>
            </a:fld>
            <a:endParaRPr lang="en-US" altLang="zh-CN"/>
          </a:p>
        </p:txBody>
      </p:sp>
      <p:sp>
        <p:nvSpPr>
          <p:cNvPr id="890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p:cNvSpPr>
          <p:nvPr>
            <p:ph type="title"/>
          </p:nvPr>
        </p:nvSpPr>
        <p:spPr/>
        <p:txBody>
          <a:bodyPr/>
          <a:lstStyle/>
          <a:p>
            <a:pPr eaLnBrk="1" hangingPunct="1"/>
            <a:r>
              <a:rPr lang="zh-CN" altLang="en-US"/>
              <a:t>小结（续）</a:t>
            </a:r>
            <a:endParaRPr lang="zh-CN" altLang="en-US"/>
          </a:p>
        </p:txBody>
      </p:sp>
      <p:sp>
        <p:nvSpPr>
          <p:cNvPr id="90115" name="Rectangle 3"/>
          <p:cNvSpPr>
            <a:spLocks noGrp="1" noRot="1"/>
          </p:cNvSpPr>
          <p:nvPr>
            <p:ph idx="1"/>
          </p:nvPr>
        </p:nvSpPr>
        <p:spPr/>
        <p:txBody>
          <a:bodyPr/>
          <a:lstStyle/>
          <a:p>
            <a:pPr eaLnBrk="1" hangingPunct="1"/>
            <a:r>
              <a:rPr lang="zh-CN" altLang="en-US"/>
              <a:t>常用恢复技术</a:t>
            </a:r>
            <a:endParaRPr lang="zh-CN" altLang="en-US"/>
          </a:p>
          <a:p>
            <a:pPr lvl="1" eaLnBrk="1" hangingPunct="1">
              <a:lnSpc>
                <a:spcPct val="120000"/>
              </a:lnSpc>
            </a:pPr>
            <a:r>
              <a:rPr lang="zh-CN" altLang="en-US"/>
              <a:t>事务故障的恢复</a:t>
            </a:r>
            <a:endParaRPr lang="zh-CN" altLang="en-US"/>
          </a:p>
          <a:p>
            <a:pPr lvl="2" eaLnBrk="1" hangingPunct="1">
              <a:lnSpc>
                <a:spcPct val="120000"/>
              </a:lnSpc>
            </a:pPr>
            <a:r>
              <a:rPr lang="en-US" altLang="zh-CN"/>
              <a:t>UNDO</a:t>
            </a:r>
            <a:endParaRPr lang="en-US" altLang="zh-CN"/>
          </a:p>
          <a:p>
            <a:pPr lvl="1" eaLnBrk="1" hangingPunct="1">
              <a:lnSpc>
                <a:spcPct val="120000"/>
              </a:lnSpc>
            </a:pPr>
            <a:r>
              <a:rPr lang="zh-CN" altLang="en-US"/>
              <a:t>系统故障的恢复</a:t>
            </a:r>
            <a:endParaRPr lang="zh-CN" altLang="en-US"/>
          </a:p>
          <a:p>
            <a:pPr lvl="2" eaLnBrk="1" hangingPunct="1">
              <a:lnSpc>
                <a:spcPct val="120000"/>
              </a:lnSpc>
            </a:pPr>
            <a:r>
              <a:rPr lang="en-US" altLang="zh-CN"/>
              <a:t>UNDO + REDO</a:t>
            </a:r>
            <a:endParaRPr lang="en-US" altLang="zh-CN"/>
          </a:p>
          <a:p>
            <a:pPr lvl="1" eaLnBrk="1" hangingPunct="1">
              <a:lnSpc>
                <a:spcPct val="120000"/>
              </a:lnSpc>
            </a:pPr>
            <a:r>
              <a:rPr lang="zh-CN" altLang="en-US"/>
              <a:t>介质故障的恢复</a:t>
            </a:r>
            <a:endParaRPr lang="zh-CN" altLang="en-US"/>
          </a:p>
          <a:p>
            <a:pPr lvl="2" eaLnBrk="1" hangingPunct="1">
              <a:lnSpc>
                <a:spcPct val="120000"/>
              </a:lnSpc>
            </a:pPr>
            <a:r>
              <a:rPr lang="zh-CN" altLang="en-US"/>
              <a:t>重装备份并恢复到一致性状态 </a:t>
            </a:r>
            <a:r>
              <a:rPr lang="en-US" altLang="zh-CN"/>
              <a:t>+ REDO</a:t>
            </a:r>
            <a:endParaRPr lang="en-US" altLang="zh-CN"/>
          </a:p>
        </p:txBody>
      </p:sp>
      <p:sp>
        <p:nvSpPr>
          <p:cNvPr id="4" name="日期占位符 3"/>
          <p:cNvSpPr>
            <a:spLocks noGrp="1"/>
          </p:cNvSpPr>
          <p:nvPr>
            <p:ph type="dt" sz="quarter" idx="10"/>
          </p:nvPr>
        </p:nvSpPr>
        <p:spPr/>
        <p:txBody>
          <a:bodyPr/>
          <a:lstStyle/>
          <a:p>
            <a:pPr>
              <a:defRPr/>
            </a:pPr>
            <a:fld id="{D1E7F21C-43E6-4E8B-8C91-AB775DDA95F0}" type="datetime1">
              <a:rPr lang="zh-CN" altLang="en-US"/>
            </a:fld>
            <a:endParaRPr lang="en-US" altLang="zh-CN"/>
          </a:p>
        </p:txBody>
      </p:sp>
      <p:sp>
        <p:nvSpPr>
          <p:cNvPr id="90117"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p:cNvSpPr>
          <p:nvPr>
            <p:ph type="title"/>
          </p:nvPr>
        </p:nvSpPr>
        <p:spPr/>
        <p:txBody>
          <a:bodyPr/>
          <a:lstStyle/>
          <a:p>
            <a:pPr eaLnBrk="1" hangingPunct="1"/>
            <a:r>
              <a:rPr lang="zh-CN" altLang="en-US"/>
              <a:t>小结（续） </a:t>
            </a:r>
            <a:endParaRPr lang="zh-CN" altLang="en-US"/>
          </a:p>
        </p:txBody>
      </p:sp>
      <p:sp>
        <p:nvSpPr>
          <p:cNvPr id="91139" name="Rectangle 3"/>
          <p:cNvSpPr>
            <a:spLocks noGrp="1" noRot="1"/>
          </p:cNvSpPr>
          <p:nvPr>
            <p:ph idx="1"/>
          </p:nvPr>
        </p:nvSpPr>
        <p:spPr/>
        <p:txBody>
          <a:bodyPr/>
          <a:lstStyle/>
          <a:p>
            <a:pPr eaLnBrk="1" hangingPunct="1"/>
            <a:r>
              <a:rPr lang="zh-CN" altLang="en-US"/>
              <a:t>提高恢复效率的技术</a:t>
            </a:r>
            <a:endParaRPr lang="zh-CN" altLang="en-US"/>
          </a:p>
          <a:p>
            <a:pPr lvl="1" eaLnBrk="1" hangingPunct="1"/>
            <a:r>
              <a:rPr lang="zh-CN" altLang="en-US"/>
              <a:t>检查点技术</a:t>
            </a:r>
            <a:endParaRPr lang="zh-CN" altLang="en-US"/>
          </a:p>
          <a:p>
            <a:pPr lvl="2" eaLnBrk="1" hangingPunct="1"/>
            <a:r>
              <a:rPr lang="zh-CN" altLang="en-US" sz="2800"/>
              <a:t>可以提高系统故障的恢复效率</a:t>
            </a:r>
            <a:endParaRPr lang="zh-CN" altLang="en-US" sz="2800"/>
          </a:p>
          <a:p>
            <a:pPr lvl="2" eaLnBrk="1" hangingPunct="1"/>
            <a:r>
              <a:rPr lang="zh-CN" altLang="en-US" sz="2800"/>
              <a:t>可以在一定程度上提高利用动态转储备份进行介质故障恢复的效率</a:t>
            </a:r>
            <a:endParaRPr lang="zh-CN" altLang="en-US" sz="2800"/>
          </a:p>
          <a:p>
            <a:pPr lvl="1" eaLnBrk="1" hangingPunct="1">
              <a:spcBef>
                <a:spcPct val="60000"/>
              </a:spcBef>
            </a:pPr>
            <a:r>
              <a:rPr lang="zh-CN" altLang="en-US"/>
              <a:t>镜像技术</a:t>
            </a:r>
            <a:endParaRPr lang="zh-CN" altLang="en-US"/>
          </a:p>
          <a:p>
            <a:pPr lvl="2" eaLnBrk="1" hangingPunct="1"/>
            <a:r>
              <a:rPr lang="zh-CN" altLang="en-US"/>
              <a:t>镜像</a:t>
            </a:r>
            <a:r>
              <a:rPr lang="zh-CN" altLang="en-US" sz="2800"/>
              <a:t>技术可以改善介质故障的恢复效率</a:t>
            </a:r>
            <a:endParaRPr lang="zh-CN" altLang="en-US" sz="2800"/>
          </a:p>
        </p:txBody>
      </p:sp>
      <p:sp>
        <p:nvSpPr>
          <p:cNvPr id="4" name="日期占位符 3"/>
          <p:cNvSpPr>
            <a:spLocks noGrp="1"/>
          </p:cNvSpPr>
          <p:nvPr>
            <p:ph type="dt" sz="quarter" idx="10"/>
          </p:nvPr>
        </p:nvSpPr>
        <p:spPr/>
        <p:txBody>
          <a:bodyPr/>
          <a:lstStyle/>
          <a:p>
            <a:pPr>
              <a:defRPr/>
            </a:pPr>
            <a:fld id="{7BD718E0-091A-4018-982B-1AF9AB7490E6}" type="datetime1">
              <a:rPr lang="zh-CN" altLang="en-US"/>
            </a:fld>
            <a:endParaRPr lang="en-US" altLang="zh-CN"/>
          </a:p>
        </p:txBody>
      </p:sp>
      <p:sp>
        <p:nvSpPr>
          <p:cNvPr id="91141"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8862509-6A44-4820-874E-912A969D1C4A}" type="slidenum">
              <a:rPr lang="en-US" altLang="zh-CN" smtClean="0"/>
            </a:fld>
            <a:endParaRPr kumimoji="0" lang="en-US" altLang="zh-CN" sz="1200">
              <a:solidFill>
                <a:srgbClr val="045C75"/>
              </a:solidFill>
            </a:endParaRPr>
          </a:p>
        </p:txBody>
      </p:sp>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
        <p:nvSpPr>
          <p:cNvPr id="8195" name="Rectangle 3"/>
          <p:cNvSpPr>
            <a:spLocks noChangeArrowheads="1"/>
          </p:cNvSpPr>
          <p:nvPr/>
        </p:nvSpPr>
        <p:spPr bwMode="auto">
          <a:xfrm>
            <a:off x="755650" y="990600"/>
            <a:ext cx="7924800"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800" b="1">
                <a:latin typeface="Arial Black" panose="020B0A04020102020204" pitchFamily="34" charset="0"/>
                <a:ea typeface="隶书" panose="02010509060101010101" pitchFamily="49" charset="-122"/>
              </a:rPr>
              <a:t>数据库系统概论</a:t>
            </a:r>
            <a:endParaRPr lang="zh-CN" altLang="en-US" sz="4800" b="1">
              <a:latin typeface="宋体" panose="02010600030101010101" pitchFamily="2" charset="-122"/>
            </a:endParaRPr>
          </a:p>
          <a:p>
            <a:pPr algn="ctr" eaLnBrk="1" hangingPunct="1"/>
            <a:r>
              <a:rPr lang="en-US" altLang="zh-CN" sz="3600" b="1"/>
              <a:t>An Introduction to Database System</a:t>
            </a:r>
            <a:endParaRPr lang="en-US" altLang="zh-CN" sz="3600" b="1"/>
          </a:p>
          <a:p>
            <a:pPr algn="ctr" eaLnBrk="1" hangingPunct="1"/>
            <a:endParaRPr lang="en-US" altLang="zh-CN" sz="4400" b="1"/>
          </a:p>
          <a:p>
            <a:pPr algn="ctr" eaLnBrk="1" hangingPunct="1"/>
            <a:r>
              <a:rPr lang="zh-CN" altLang="en-US" sz="4400" b="1">
                <a:solidFill>
                  <a:schemeClr val="tx2"/>
                </a:solidFill>
                <a:latin typeface="楷体_GB2312" pitchFamily="49" charset="-122"/>
                <a:ea typeface="楷体_GB2312" pitchFamily="49" charset="-122"/>
              </a:rPr>
              <a:t>第十一章  并发控制</a:t>
            </a:r>
            <a:endParaRPr lang="zh-CN" altLang="en-US" sz="4400" b="1">
              <a:solidFill>
                <a:schemeClr val="tx2"/>
              </a:solidFill>
              <a:latin typeface="楷体_GB2312" pitchFamily="49" charset="-122"/>
              <a:ea typeface="楷体_GB2312" pitchFamily="49" charset="-122"/>
            </a:endParaRPr>
          </a:p>
        </p:txBody>
      </p:sp>
    </p:spTree>
  </p:cSld>
  <p:clrMapOvr>
    <a:masterClrMapping/>
  </p:clrMapOvr>
  <p:transition>
    <p:wipe dir="r"/>
  </p:transition>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p:txBody>
          <a:bodyPr/>
          <a:lstStyle/>
          <a:p>
            <a:pPr eaLnBrk="1" hangingPunct="1"/>
            <a:r>
              <a:rPr lang="zh-CN" altLang="en-US">
                <a:latin typeface="宋体" panose="02010600030101010101" pitchFamily="2" charset="-122"/>
              </a:rPr>
              <a:t>第十一章  并发控制</a:t>
            </a:r>
            <a:endParaRPr lang="zh-CN" altLang="en-US">
              <a:ea typeface="黑体" panose="02010609060101010101" pitchFamily="49" charset="-122"/>
            </a:endParaRPr>
          </a:p>
        </p:txBody>
      </p:sp>
      <p:sp>
        <p:nvSpPr>
          <p:cNvPr id="10243" name="Rectangle 3"/>
          <p:cNvSpPr>
            <a:spLocks noGrp="1" noRot="1"/>
          </p:cNvSpPr>
          <p:nvPr>
            <p:ph idx="1"/>
          </p:nvPr>
        </p:nvSpPr>
        <p:spPr>
          <a:xfrm>
            <a:off x="611188" y="1989138"/>
            <a:ext cx="8153400" cy="4319587"/>
          </a:xfrm>
        </p:spPr>
        <p:txBody>
          <a:bodyPr/>
          <a:lstStyle/>
          <a:p>
            <a:pPr algn="just" eaLnBrk="1" hangingPunct="1">
              <a:lnSpc>
                <a:spcPct val="90000"/>
              </a:lnSpc>
              <a:buFont typeface="Wingdings" panose="05000000000000000000" pitchFamily="2" charset="2"/>
              <a:buNone/>
            </a:pPr>
            <a:r>
              <a:rPr lang="en-US" altLang="zh-CN" sz="2800"/>
              <a:t>11.1  </a:t>
            </a:r>
            <a:r>
              <a:rPr lang="zh-CN" altLang="en-US" sz="2800"/>
              <a:t>并发控制概述</a:t>
            </a:r>
            <a:endParaRPr lang="zh-CN" altLang="en-US" sz="2800"/>
          </a:p>
          <a:p>
            <a:pPr algn="just" eaLnBrk="1" hangingPunct="1">
              <a:lnSpc>
                <a:spcPct val="90000"/>
              </a:lnSpc>
              <a:buFont typeface="Wingdings" panose="05000000000000000000" pitchFamily="2" charset="2"/>
              <a:buNone/>
            </a:pPr>
            <a:r>
              <a:rPr lang="en-US" altLang="zh-CN" sz="2800"/>
              <a:t>11.2  </a:t>
            </a:r>
            <a:r>
              <a:rPr lang="zh-CN" altLang="en-US" sz="2800"/>
              <a:t>封锁</a:t>
            </a:r>
            <a:endParaRPr lang="zh-CN" altLang="en-US" sz="2800"/>
          </a:p>
          <a:p>
            <a:pPr algn="just" eaLnBrk="1" hangingPunct="1">
              <a:lnSpc>
                <a:spcPct val="90000"/>
              </a:lnSpc>
              <a:buFont typeface="Wingdings" panose="05000000000000000000" pitchFamily="2" charset="2"/>
              <a:buNone/>
            </a:pPr>
            <a:r>
              <a:rPr lang="en-US" altLang="zh-CN" sz="2800"/>
              <a:t>11.3  </a:t>
            </a:r>
            <a:r>
              <a:rPr lang="zh-CN" altLang="en-US" sz="2800"/>
              <a:t>封锁协议</a:t>
            </a:r>
            <a:endParaRPr lang="zh-CN" altLang="en-US" sz="2800"/>
          </a:p>
          <a:p>
            <a:pPr algn="just" eaLnBrk="1" hangingPunct="1">
              <a:lnSpc>
                <a:spcPct val="90000"/>
              </a:lnSpc>
              <a:buFont typeface="Wingdings" panose="05000000000000000000" pitchFamily="2" charset="2"/>
              <a:buNone/>
            </a:pPr>
            <a:r>
              <a:rPr lang="en-US" altLang="zh-CN" sz="2800"/>
              <a:t>11.4  </a:t>
            </a:r>
            <a:r>
              <a:rPr lang="zh-CN" altLang="en-US" sz="2800"/>
              <a:t>活锁和死锁</a:t>
            </a:r>
            <a:endParaRPr lang="zh-CN" altLang="en-US" sz="2800"/>
          </a:p>
          <a:p>
            <a:pPr algn="just" eaLnBrk="1" hangingPunct="1">
              <a:lnSpc>
                <a:spcPct val="90000"/>
              </a:lnSpc>
              <a:buFont typeface="Wingdings" panose="05000000000000000000" pitchFamily="2" charset="2"/>
              <a:buNone/>
            </a:pPr>
            <a:r>
              <a:rPr lang="en-US" altLang="zh-CN" sz="2800"/>
              <a:t>11.5  </a:t>
            </a:r>
            <a:r>
              <a:rPr lang="zh-CN" altLang="en-US" sz="2800"/>
              <a:t>并发调度的可串行性</a:t>
            </a:r>
            <a:endParaRPr lang="zh-CN" altLang="en-US" sz="2800"/>
          </a:p>
          <a:p>
            <a:pPr algn="just" eaLnBrk="1" hangingPunct="1">
              <a:lnSpc>
                <a:spcPct val="90000"/>
              </a:lnSpc>
              <a:buFont typeface="Wingdings" panose="05000000000000000000" pitchFamily="2" charset="2"/>
              <a:buNone/>
            </a:pPr>
            <a:r>
              <a:rPr lang="en-US" altLang="zh-CN" sz="2800"/>
              <a:t>11.6  </a:t>
            </a:r>
            <a:r>
              <a:rPr lang="zh-CN" altLang="en-US" sz="2800"/>
              <a:t>两段锁协议</a:t>
            </a:r>
            <a:endParaRPr lang="zh-CN" altLang="en-US" sz="2800"/>
          </a:p>
          <a:p>
            <a:pPr algn="just" eaLnBrk="1" hangingPunct="1">
              <a:lnSpc>
                <a:spcPct val="90000"/>
              </a:lnSpc>
              <a:buFont typeface="Wingdings" panose="05000000000000000000" pitchFamily="2" charset="2"/>
              <a:buNone/>
            </a:pPr>
            <a:r>
              <a:rPr lang="en-US" altLang="zh-CN" sz="2800"/>
              <a:t>11.7  </a:t>
            </a:r>
            <a:r>
              <a:rPr lang="zh-CN" altLang="en-US" sz="2800"/>
              <a:t>封锁的粒度</a:t>
            </a:r>
            <a:endParaRPr lang="zh-CN" altLang="en-US" sz="2800"/>
          </a:p>
          <a:p>
            <a:pPr algn="just" eaLnBrk="1" hangingPunct="1">
              <a:lnSpc>
                <a:spcPct val="90000"/>
              </a:lnSpc>
              <a:buFont typeface="Wingdings" panose="05000000000000000000" pitchFamily="2" charset="2"/>
              <a:buNone/>
            </a:pPr>
            <a:r>
              <a:rPr lang="en-US" altLang="zh-CN" sz="2800"/>
              <a:t>11.8  </a:t>
            </a:r>
            <a:r>
              <a:rPr lang="zh-CN" altLang="en-US" sz="2800"/>
              <a:t>小结</a:t>
            </a:r>
            <a:endParaRPr lang="zh-CN" altLang="en-US" sz="2800"/>
          </a:p>
        </p:txBody>
      </p:sp>
      <p:sp>
        <p:nvSpPr>
          <p:cNvPr id="1024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a:lstStyle/>
          <a:p>
            <a:pPr eaLnBrk="1" hangingPunct="1"/>
            <a:r>
              <a:rPr lang="zh-CN" altLang="en-US"/>
              <a:t>关系数据库简介</a:t>
            </a:r>
            <a:endParaRPr lang="zh-CN" altLang="en-US"/>
          </a:p>
        </p:txBody>
      </p:sp>
      <p:sp>
        <p:nvSpPr>
          <p:cNvPr id="11267" name="Rectangle 3"/>
          <p:cNvSpPr>
            <a:spLocks noGrp="1" noRot="1"/>
          </p:cNvSpPr>
          <p:nvPr>
            <p:ph idx="1"/>
          </p:nvPr>
        </p:nvSpPr>
        <p:spPr/>
        <p:txBody>
          <a:bodyPr/>
          <a:lstStyle/>
          <a:p>
            <a:pPr algn="just" eaLnBrk="1" hangingPunct="1"/>
            <a:r>
              <a:rPr lang="zh-CN" altLang="en-US" sz="2800"/>
              <a:t>系统而严格地提出关系模型的是美国</a:t>
            </a:r>
            <a:r>
              <a:rPr lang="en-US" altLang="zh-CN" b="1">
                <a:latin typeface="Times New Roman" panose="02020603050405020304" pitchFamily="18" charset="0"/>
              </a:rPr>
              <a:t>IBM</a:t>
            </a:r>
            <a:r>
              <a:rPr lang="zh-CN" altLang="en-US" sz="2800"/>
              <a:t>公司的</a:t>
            </a:r>
            <a:r>
              <a:rPr lang="en-US" altLang="zh-CN" b="1">
                <a:latin typeface="Times New Roman" panose="02020603050405020304" pitchFamily="18" charset="0"/>
              </a:rPr>
              <a:t>E.F.Codd</a:t>
            </a:r>
            <a:endParaRPr lang="en-US" altLang="zh-CN" b="1">
              <a:latin typeface="Times New Roman" panose="02020603050405020304" pitchFamily="18" charset="0"/>
            </a:endParaRPr>
          </a:p>
          <a:p>
            <a:pPr lvl="1" algn="just" eaLnBrk="1" hangingPunct="1"/>
            <a:r>
              <a:rPr lang="en-US" altLang="zh-CN"/>
              <a:t>1970</a:t>
            </a:r>
            <a:r>
              <a:rPr lang="zh-CN" altLang="en-US"/>
              <a:t>年提出关系数据模型</a:t>
            </a:r>
            <a:endParaRPr lang="zh-CN" altLang="en-US"/>
          </a:p>
          <a:p>
            <a:pPr lvl="2" algn="just" eaLnBrk="1" hangingPunct="1"/>
            <a:r>
              <a:rPr lang="en-US" altLang="zh-CN" sz="2000"/>
              <a:t>E.F.Codd, “A Relational Model of Data for Large Shared Data Banks”, 《Communication of the ACM》,1970</a:t>
            </a:r>
            <a:endParaRPr lang="en-US" altLang="zh-CN" sz="2000"/>
          </a:p>
          <a:p>
            <a:pPr lvl="1" algn="just" eaLnBrk="1" hangingPunct="1"/>
            <a:r>
              <a:rPr lang="zh-CN" altLang="en-US"/>
              <a:t>之后，提出了关系代数和关系演算的概念</a:t>
            </a:r>
            <a:endParaRPr lang="zh-CN" altLang="en-US"/>
          </a:p>
          <a:p>
            <a:pPr lvl="1" algn="just" eaLnBrk="1" hangingPunct="1"/>
            <a:r>
              <a:rPr lang="en-US" altLang="zh-CN"/>
              <a:t>1972</a:t>
            </a:r>
            <a:r>
              <a:rPr lang="zh-CN" altLang="en-US"/>
              <a:t>年提出了关系的第一、第二、第三范式</a:t>
            </a:r>
            <a:endParaRPr lang="zh-CN" altLang="en-US"/>
          </a:p>
          <a:p>
            <a:pPr lvl="1" algn="just" eaLnBrk="1" hangingPunct="1"/>
            <a:r>
              <a:rPr lang="en-US" altLang="zh-CN"/>
              <a:t>1974</a:t>
            </a:r>
            <a:r>
              <a:rPr lang="zh-CN" altLang="en-US"/>
              <a:t>年提出了关系的</a:t>
            </a:r>
            <a:r>
              <a:rPr lang="en-US" altLang="zh-CN" sz="3200" b="1">
                <a:latin typeface="Times New Roman" panose="02020603050405020304" pitchFamily="18" charset="0"/>
              </a:rPr>
              <a:t>BC</a:t>
            </a:r>
            <a:r>
              <a:rPr lang="zh-CN" altLang="en-US"/>
              <a:t>范式</a:t>
            </a:r>
            <a:endParaRPr lang="zh-CN" altLang="en-US"/>
          </a:p>
        </p:txBody>
      </p:sp>
      <p:sp>
        <p:nvSpPr>
          <p:cNvPr id="4" name="日期占位符 3"/>
          <p:cNvSpPr>
            <a:spLocks noGrp="1"/>
          </p:cNvSpPr>
          <p:nvPr>
            <p:ph type="dt" sz="quarter" idx="10"/>
          </p:nvPr>
        </p:nvSpPr>
        <p:spPr/>
        <p:txBody>
          <a:bodyPr/>
          <a:lstStyle/>
          <a:p>
            <a:pPr>
              <a:defRPr/>
            </a:pPr>
            <a:fld id="{24BB9839-978A-41C1-9F0C-824E3B2BF824}" type="datetime1">
              <a:rPr lang="zh-CN" altLang="en-US"/>
            </a:fld>
            <a:endParaRPr lang="en-US" altLang="zh-CN"/>
          </a:p>
        </p:txBody>
      </p:sp>
      <p:sp>
        <p:nvSpPr>
          <p:cNvPr id="11269"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a:lstStyle/>
          <a:p>
            <a:pPr eaLnBrk="1" hangingPunct="1"/>
            <a:r>
              <a:rPr lang="en-US" altLang="zh-CN" sz="4000"/>
              <a:t> </a:t>
            </a:r>
            <a:endParaRPr lang="en-US" altLang="zh-CN" sz="4000"/>
          </a:p>
        </p:txBody>
      </p:sp>
      <p:sp>
        <p:nvSpPr>
          <p:cNvPr id="336899"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t>(1)</a:t>
            </a:r>
            <a:r>
              <a:rPr lang="zh-CN" altLang="en-US" sz="2800"/>
              <a:t>事务串行执行</a:t>
            </a:r>
            <a:endParaRPr lang="zh-CN" altLang="en-US" sz="2800"/>
          </a:p>
          <a:p>
            <a:pPr lvl="1" algn="just" eaLnBrk="1" hangingPunct="1">
              <a:spcBef>
                <a:spcPct val="50000"/>
              </a:spcBef>
            </a:pPr>
            <a:r>
              <a:rPr lang="zh-CN" altLang="en-US"/>
              <a:t>每个时刻只有一个事务运行，其他事务必须等到这个事务结束以后方能运行</a:t>
            </a:r>
            <a:endParaRPr lang="zh-CN" altLang="en-US"/>
          </a:p>
          <a:p>
            <a:pPr lvl="1" algn="just" eaLnBrk="1" hangingPunct="1">
              <a:spcBef>
                <a:spcPct val="50000"/>
              </a:spcBef>
            </a:pPr>
            <a:r>
              <a:rPr lang="zh-CN" altLang="en-US"/>
              <a:t>不能充分利用系统资源，发挥数据库共享资源的特点</a:t>
            </a:r>
            <a:endParaRPr lang="zh-CN" altLang="en-US"/>
          </a:p>
        </p:txBody>
      </p:sp>
      <p:sp>
        <p:nvSpPr>
          <p:cNvPr id="1126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
        <p:nvSpPr>
          <p:cNvPr id="11269" name="Rectangle 4"/>
          <p:cNvSpPr>
            <a:spLocks noChangeArrowheads="1"/>
          </p:cNvSpPr>
          <p:nvPr/>
        </p:nvSpPr>
        <p:spPr bwMode="auto">
          <a:xfrm>
            <a:off x="1547813" y="1052513"/>
            <a:ext cx="5761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3200"/>
              <a:t>多事务执行方式</a:t>
            </a:r>
            <a:endParaRPr kumimoji="0"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6899">
                                            <p:txEl>
                                              <p:pRg st="2" end="2"/>
                                            </p:txEl>
                                          </p:spTgt>
                                        </p:tgtEl>
                                        <p:attrNameLst>
                                          <p:attrName>style.visibility</p:attrName>
                                        </p:attrNameLst>
                                      </p:cBhvr>
                                      <p:to>
                                        <p:strVal val="visible"/>
                                      </p:to>
                                    </p:set>
                                    <p:animEffect transition="in" filter="blinds(horizontal)">
                                      <p:cBhvr>
                                        <p:cTn id="7" dur="500"/>
                                        <p:tgtEl>
                                          <p:spTgt spid="3368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p:cNvSpPr>
          <p:nvPr>
            <p:ph type="title"/>
          </p:nvPr>
        </p:nvSpPr>
        <p:spPr/>
        <p:txBody>
          <a:bodyPr/>
          <a:lstStyle/>
          <a:p>
            <a:pPr eaLnBrk="1" hangingPunct="1"/>
            <a:endParaRPr lang="zh-CN" altLang="zh-CN">
              <a:ea typeface="黑体" panose="02010609060101010101" pitchFamily="49" charset="-122"/>
            </a:endParaRPr>
          </a:p>
        </p:txBody>
      </p:sp>
      <p:sp>
        <p:nvSpPr>
          <p:cNvPr id="337923"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t>(2)</a:t>
            </a:r>
            <a:r>
              <a:rPr lang="zh-CN" altLang="en-US" sz="2800"/>
              <a:t>交叉并发方式（</a:t>
            </a:r>
            <a:r>
              <a:rPr lang="en-US" altLang="zh-CN" sz="2800"/>
              <a:t>interleaved concurrency</a:t>
            </a:r>
            <a:r>
              <a:rPr lang="zh-CN" altLang="en-US" sz="2800"/>
              <a:t>）</a:t>
            </a:r>
            <a:endParaRPr lang="zh-CN" altLang="en-US" sz="2800"/>
          </a:p>
          <a:p>
            <a:pPr lvl="1" algn="just" eaLnBrk="1" hangingPunct="1">
              <a:lnSpc>
                <a:spcPct val="120000"/>
              </a:lnSpc>
              <a:spcBef>
                <a:spcPct val="50000"/>
              </a:spcBef>
            </a:pPr>
            <a:r>
              <a:rPr lang="zh-CN" altLang="en-US"/>
              <a:t>事务的并行执行是这些并行事务的并行操作轮流交叉运行</a:t>
            </a:r>
            <a:endParaRPr lang="zh-CN" altLang="en-US"/>
          </a:p>
          <a:p>
            <a:pPr lvl="1" algn="just" eaLnBrk="1" hangingPunct="1">
              <a:lnSpc>
                <a:spcPct val="120000"/>
              </a:lnSpc>
              <a:spcBef>
                <a:spcPct val="50000"/>
              </a:spcBef>
            </a:pPr>
            <a:r>
              <a:rPr lang="zh-CN" altLang="en-US"/>
              <a:t>是单处理机系统中的并发方式，能够减少处理机的空闲时间，提高系统的效率</a:t>
            </a:r>
            <a:endParaRPr lang="zh-CN" altLang="en-US"/>
          </a:p>
        </p:txBody>
      </p:sp>
      <p:sp>
        <p:nvSpPr>
          <p:cNvPr id="1229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23">
                                            <p:txEl>
                                              <p:pRg st="2" end="2"/>
                                            </p:txEl>
                                          </p:spTgt>
                                        </p:tgtEl>
                                        <p:attrNameLst>
                                          <p:attrName>style.visibility</p:attrName>
                                        </p:attrNameLst>
                                      </p:cBhvr>
                                      <p:to>
                                        <p:strVal val="visible"/>
                                      </p:to>
                                    </p:set>
                                    <p:animEffect transition="in" filter="blinds(horizontal)">
                                      <p:cBhvr>
                                        <p:cTn id="7" dur="500"/>
                                        <p:tgtEl>
                                          <p:spTgt spid="3379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p:txBody>
          <a:bodyPr/>
          <a:lstStyle/>
          <a:p>
            <a:pPr eaLnBrk="1" hangingPunct="1"/>
            <a:endParaRPr lang="zh-CN" altLang="zh-CN"/>
          </a:p>
        </p:txBody>
      </p:sp>
      <p:sp>
        <p:nvSpPr>
          <p:cNvPr id="338947" name="Rectangle 3"/>
          <p:cNvSpPr>
            <a:spLocks noGrp="1" noRot="1"/>
          </p:cNvSpPr>
          <p:nvPr>
            <p:ph idx="1"/>
          </p:nvPr>
        </p:nvSpPr>
        <p:spPr/>
        <p:txBody>
          <a:bodyPr/>
          <a:lstStyle/>
          <a:p>
            <a:pPr algn="just" eaLnBrk="1" hangingPunct="1">
              <a:buFont typeface="Wingdings" panose="05000000000000000000" pitchFamily="2" charset="2"/>
              <a:buNone/>
            </a:pPr>
            <a:r>
              <a:rPr lang="en-US" altLang="zh-CN" sz="2800"/>
              <a:t>(3)</a:t>
            </a:r>
            <a:r>
              <a:rPr lang="zh-CN" altLang="en-US" sz="2800"/>
              <a:t>同时并发方式（</a:t>
            </a:r>
            <a:r>
              <a:rPr lang="en-US" altLang="zh-CN" sz="2800"/>
              <a:t>simultaneous  concurrency</a:t>
            </a:r>
            <a:r>
              <a:rPr lang="zh-CN" altLang="en-US" sz="2800"/>
              <a:t>）</a:t>
            </a:r>
            <a:endParaRPr lang="zh-CN" altLang="en-US" sz="2800"/>
          </a:p>
          <a:p>
            <a:pPr lvl="1" algn="just" eaLnBrk="1" hangingPunct="1">
              <a:lnSpc>
                <a:spcPct val="120000"/>
              </a:lnSpc>
              <a:spcBef>
                <a:spcPct val="50000"/>
              </a:spcBef>
            </a:pPr>
            <a:r>
              <a:rPr lang="zh-CN" altLang="en-US"/>
              <a:t>多处理机系统中，每个处理机可以运行一个事务，多个处理机可以同时运行多个事务，实现多个事务真正的并行运行</a:t>
            </a:r>
            <a:endParaRPr lang="zh-CN" altLang="en-US"/>
          </a:p>
          <a:p>
            <a:pPr lvl="1" algn="just" eaLnBrk="1" hangingPunct="1">
              <a:lnSpc>
                <a:spcPct val="120000"/>
              </a:lnSpc>
              <a:spcBef>
                <a:spcPct val="50000"/>
              </a:spcBef>
            </a:pPr>
            <a:r>
              <a:rPr lang="zh-CN" altLang="en-US"/>
              <a:t>最理想的并发方式，但受制于硬件环境</a:t>
            </a:r>
            <a:endParaRPr lang="zh-CN" altLang="en-US"/>
          </a:p>
          <a:p>
            <a:pPr lvl="1" algn="just" eaLnBrk="1" hangingPunct="1">
              <a:lnSpc>
                <a:spcPct val="120000"/>
              </a:lnSpc>
              <a:spcBef>
                <a:spcPct val="50000"/>
              </a:spcBef>
            </a:pPr>
            <a:r>
              <a:rPr lang="zh-CN" altLang="en-US"/>
              <a:t>更复杂的并发方式机制</a:t>
            </a:r>
            <a:endParaRPr lang="zh-CN" altLang="en-US"/>
          </a:p>
        </p:txBody>
      </p:sp>
      <p:sp>
        <p:nvSpPr>
          <p:cNvPr id="1331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8947">
                                            <p:txEl>
                                              <p:pRg st="2" end="2"/>
                                            </p:txEl>
                                          </p:spTgt>
                                        </p:tgtEl>
                                        <p:attrNameLst>
                                          <p:attrName>style.visibility</p:attrName>
                                        </p:attrNameLst>
                                      </p:cBhvr>
                                      <p:to>
                                        <p:strVal val="visible"/>
                                      </p:to>
                                    </p:set>
                                    <p:animEffect transition="in" filter="blinds(horizontal)">
                                      <p:cBhvr>
                                        <p:cTn id="7" dur="500"/>
                                        <p:tgtEl>
                                          <p:spTgt spid="33894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8947">
                                            <p:txEl>
                                              <p:pRg st="3" end="3"/>
                                            </p:txEl>
                                          </p:spTgt>
                                        </p:tgtEl>
                                        <p:attrNameLst>
                                          <p:attrName>style.visibility</p:attrName>
                                        </p:attrNameLst>
                                      </p:cBhvr>
                                      <p:to>
                                        <p:strVal val="visible"/>
                                      </p:to>
                                    </p:set>
                                    <p:animEffect transition="in" filter="blinds(horizontal)">
                                      <p:cBhvr>
                                        <p:cTn id="12" dur="500"/>
                                        <p:tgtEl>
                                          <p:spTgt spid="3389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p:txBody>
          <a:bodyPr/>
          <a:lstStyle/>
          <a:p>
            <a:pPr eaLnBrk="1" hangingPunct="1"/>
            <a:r>
              <a:rPr lang="zh-CN" altLang="en-US"/>
              <a:t>事务并发执行带来的问题</a:t>
            </a:r>
            <a:endParaRPr lang="zh-CN" altLang="en-US"/>
          </a:p>
        </p:txBody>
      </p:sp>
      <p:sp>
        <p:nvSpPr>
          <p:cNvPr id="339971" name="Rectangle 3"/>
          <p:cNvSpPr>
            <a:spLocks noGrp="1" noRot="1"/>
          </p:cNvSpPr>
          <p:nvPr>
            <p:ph idx="1"/>
          </p:nvPr>
        </p:nvSpPr>
        <p:spPr/>
        <p:txBody>
          <a:bodyPr/>
          <a:lstStyle/>
          <a:p>
            <a:pPr algn="just" eaLnBrk="1" hangingPunct="1"/>
            <a:r>
              <a:rPr lang="zh-CN" altLang="en-US"/>
              <a:t>可能会存取和存储不正确的数据，破坏事务的隔离性和数据库的一致性</a:t>
            </a:r>
            <a:endParaRPr lang="zh-CN" altLang="en-US"/>
          </a:p>
          <a:p>
            <a:pPr algn="just" eaLnBrk="1" hangingPunct="1">
              <a:spcBef>
                <a:spcPct val="60000"/>
              </a:spcBef>
            </a:pPr>
            <a:r>
              <a:rPr lang="en-US" altLang="zh-CN"/>
              <a:t>DBMS</a:t>
            </a:r>
            <a:r>
              <a:rPr lang="zh-CN" altLang="en-US"/>
              <a:t>必须提供并发控制机制</a:t>
            </a:r>
            <a:endParaRPr lang="zh-CN" altLang="en-US"/>
          </a:p>
          <a:p>
            <a:pPr algn="just" eaLnBrk="1" hangingPunct="1">
              <a:spcBef>
                <a:spcPct val="60000"/>
              </a:spcBef>
            </a:pPr>
            <a:r>
              <a:rPr lang="zh-CN" altLang="en-US"/>
              <a:t>并发控制机制是衡量一个</a:t>
            </a:r>
            <a:r>
              <a:rPr lang="en-US" altLang="zh-CN"/>
              <a:t>DBMS</a:t>
            </a:r>
            <a:r>
              <a:rPr lang="zh-CN" altLang="en-US"/>
              <a:t>性能的重要标志之一</a:t>
            </a:r>
            <a:endParaRPr lang="zh-CN" altLang="en-US"/>
          </a:p>
        </p:txBody>
      </p:sp>
      <p:sp>
        <p:nvSpPr>
          <p:cNvPr id="14340"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9971">
                                            <p:txEl>
                                              <p:pRg st="0" end="0"/>
                                            </p:txEl>
                                          </p:spTgt>
                                        </p:tgtEl>
                                        <p:attrNameLst>
                                          <p:attrName>style.visibility</p:attrName>
                                        </p:attrNameLst>
                                      </p:cBhvr>
                                      <p:to>
                                        <p:strVal val="visible"/>
                                      </p:to>
                                    </p:set>
                                    <p:animEffect transition="in" filter="blinds(horizontal)">
                                      <p:cBhvr>
                                        <p:cTn id="7" dur="500"/>
                                        <p:tgtEl>
                                          <p:spTgt spid="339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9971">
                                            <p:txEl>
                                              <p:pRg st="1" end="1"/>
                                            </p:txEl>
                                          </p:spTgt>
                                        </p:tgtEl>
                                        <p:attrNameLst>
                                          <p:attrName>style.visibility</p:attrName>
                                        </p:attrNameLst>
                                      </p:cBhvr>
                                      <p:to>
                                        <p:strVal val="visible"/>
                                      </p:to>
                                    </p:set>
                                    <p:animEffect transition="in" filter="blinds(horizontal)">
                                      <p:cBhvr>
                                        <p:cTn id="12" dur="500"/>
                                        <p:tgtEl>
                                          <p:spTgt spid="3399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9971">
                                            <p:txEl>
                                              <p:pRg st="2" end="2"/>
                                            </p:txEl>
                                          </p:spTgt>
                                        </p:tgtEl>
                                        <p:attrNameLst>
                                          <p:attrName>style.visibility</p:attrName>
                                        </p:attrNameLst>
                                      </p:cBhvr>
                                      <p:to>
                                        <p:strVal val="visible"/>
                                      </p:to>
                                    </p:set>
                                    <p:animEffect transition="in" filter="blinds(horizontal)">
                                      <p:cBhvr>
                                        <p:cTn id="17" dur="500"/>
                                        <p:tgtEl>
                                          <p:spTgt spid="3399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p:txBody>
          <a:bodyPr/>
          <a:lstStyle/>
          <a:p>
            <a:pPr eaLnBrk="1" hangingPunct="1"/>
            <a:r>
              <a:rPr lang="zh-CN" altLang="en-US">
                <a:ea typeface="黑体" panose="02010609060101010101" pitchFamily="49" charset="-122"/>
              </a:rPr>
              <a:t>第十一章  并发控制</a:t>
            </a:r>
            <a:endParaRPr lang="zh-CN" altLang="en-US">
              <a:ea typeface="黑体" panose="02010609060101010101" pitchFamily="49" charset="-122"/>
            </a:endParaRPr>
          </a:p>
        </p:txBody>
      </p:sp>
      <p:sp>
        <p:nvSpPr>
          <p:cNvPr id="15363"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solidFill>
                  <a:schemeClr val="hlink"/>
                </a:solidFill>
              </a:rPr>
              <a:t>11.1  </a:t>
            </a:r>
            <a:r>
              <a:rPr lang="zh-CN" altLang="en-US" sz="2800">
                <a:solidFill>
                  <a:schemeClr val="hlink"/>
                </a:solidFill>
              </a:rPr>
              <a:t>并发控制概述</a:t>
            </a:r>
            <a:endParaRPr lang="zh-CN" altLang="en-US" sz="2800">
              <a:solidFill>
                <a:schemeClr val="hlink"/>
              </a:solidFill>
            </a:endParaRPr>
          </a:p>
          <a:p>
            <a:pPr algn="just" eaLnBrk="1" hangingPunct="1">
              <a:lnSpc>
                <a:spcPct val="90000"/>
              </a:lnSpc>
              <a:buFont typeface="Wingdings" panose="05000000000000000000" pitchFamily="2" charset="2"/>
              <a:buNone/>
            </a:pPr>
            <a:r>
              <a:rPr lang="en-US" altLang="zh-CN" sz="2800"/>
              <a:t>11.2  </a:t>
            </a:r>
            <a:r>
              <a:rPr lang="zh-CN" altLang="en-US" sz="2800"/>
              <a:t>封锁</a:t>
            </a:r>
            <a:endParaRPr lang="zh-CN" altLang="en-US" sz="2800"/>
          </a:p>
          <a:p>
            <a:pPr algn="just" eaLnBrk="1" hangingPunct="1">
              <a:lnSpc>
                <a:spcPct val="90000"/>
              </a:lnSpc>
              <a:buFont typeface="Wingdings" panose="05000000000000000000" pitchFamily="2" charset="2"/>
              <a:buNone/>
            </a:pPr>
            <a:r>
              <a:rPr lang="en-US" altLang="zh-CN" sz="2800"/>
              <a:t>11.3  </a:t>
            </a:r>
            <a:r>
              <a:rPr lang="zh-CN" altLang="en-US" sz="2800"/>
              <a:t>封锁协议</a:t>
            </a:r>
            <a:endParaRPr lang="zh-CN" altLang="en-US" sz="2800"/>
          </a:p>
          <a:p>
            <a:pPr algn="just" eaLnBrk="1" hangingPunct="1">
              <a:lnSpc>
                <a:spcPct val="90000"/>
              </a:lnSpc>
              <a:buFont typeface="Wingdings" panose="05000000000000000000" pitchFamily="2" charset="2"/>
              <a:buNone/>
            </a:pPr>
            <a:r>
              <a:rPr lang="en-US" altLang="zh-CN" sz="2800"/>
              <a:t>11.4  </a:t>
            </a:r>
            <a:r>
              <a:rPr lang="zh-CN" altLang="en-US" sz="2800"/>
              <a:t>活锁和死锁</a:t>
            </a:r>
            <a:endParaRPr lang="zh-CN" altLang="en-US" sz="2800"/>
          </a:p>
          <a:p>
            <a:pPr algn="just" eaLnBrk="1" hangingPunct="1">
              <a:lnSpc>
                <a:spcPct val="90000"/>
              </a:lnSpc>
              <a:buFont typeface="Wingdings" panose="05000000000000000000" pitchFamily="2" charset="2"/>
              <a:buNone/>
            </a:pPr>
            <a:r>
              <a:rPr lang="en-US" altLang="zh-CN" sz="2800"/>
              <a:t>11.5  </a:t>
            </a:r>
            <a:r>
              <a:rPr lang="zh-CN" altLang="en-US" sz="2800"/>
              <a:t>并发调度的可串行性</a:t>
            </a:r>
            <a:endParaRPr lang="zh-CN" altLang="en-US" sz="2800"/>
          </a:p>
          <a:p>
            <a:pPr algn="just" eaLnBrk="1" hangingPunct="1">
              <a:lnSpc>
                <a:spcPct val="90000"/>
              </a:lnSpc>
              <a:buFont typeface="Wingdings" panose="05000000000000000000" pitchFamily="2" charset="2"/>
              <a:buNone/>
            </a:pPr>
            <a:r>
              <a:rPr lang="en-US" altLang="zh-CN" sz="2800"/>
              <a:t>11.6  </a:t>
            </a:r>
            <a:r>
              <a:rPr lang="zh-CN" altLang="en-US" sz="2800"/>
              <a:t>两段锁协议</a:t>
            </a:r>
            <a:endParaRPr lang="zh-CN" altLang="en-US" sz="2800"/>
          </a:p>
          <a:p>
            <a:pPr algn="just" eaLnBrk="1" hangingPunct="1">
              <a:lnSpc>
                <a:spcPct val="90000"/>
              </a:lnSpc>
              <a:buFont typeface="Wingdings" panose="05000000000000000000" pitchFamily="2" charset="2"/>
              <a:buNone/>
            </a:pPr>
            <a:r>
              <a:rPr lang="en-US" altLang="zh-CN" sz="2800"/>
              <a:t>11.7  </a:t>
            </a:r>
            <a:r>
              <a:rPr lang="zh-CN" altLang="en-US" sz="2800"/>
              <a:t>封锁的粒度</a:t>
            </a:r>
            <a:endParaRPr lang="zh-CN" altLang="en-US" sz="2800"/>
          </a:p>
          <a:p>
            <a:pPr algn="just" eaLnBrk="1" hangingPunct="1">
              <a:lnSpc>
                <a:spcPct val="90000"/>
              </a:lnSpc>
              <a:buFont typeface="Wingdings" panose="05000000000000000000" pitchFamily="2" charset="2"/>
              <a:buNone/>
            </a:pPr>
            <a:r>
              <a:rPr lang="en-US" altLang="zh-CN" sz="2800"/>
              <a:t>11.8  </a:t>
            </a:r>
            <a:r>
              <a:rPr lang="zh-CN" altLang="en-US" sz="2800"/>
              <a:t>小结</a:t>
            </a:r>
            <a:endParaRPr lang="zh-CN" altLang="en-US" sz="2800"/>
          </a:p>
        </p:txBody>
      </p:sp>
      <p:sp>
        <p:nvSpPr>
          <p:cNvPr id="1536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p:cNvSpPr>
          <p:nvPr>
            <p:ph type="title"/>
          </p:nvPr>
        </p:nvSpPr>
        <p:spPr/>
        <p:txBody>
          <a:bodyPr/>
          <a:lstStyle/>
          <a:p>
            <a:pPr eaLnBrk="1" hangingPunct="1"/>
            <a:r>
              <a:rPr lang="en-US" altLang="zh-CN">
                <a:latin typeface="宋体" panose="02010600030101010101" pitchFamily="2" charset="-122"/>
              </a:rPr>
              <a:t>11.1  </a:t>
            </a:r>
            <a:r>
              <a:rPr lang="zh-CN" altLang="en-US">
                <a:latin typeface="宋体" panose="02010600030101010101" pitchFamily="2" charset="-122"/>
              </a:rPr>
              <a:t>并发控制概述</a:t>
            </a:r>
            <a:endParaRPr lang="zh-CN" altLang="en-US">
              <a:ea typeface="黑体" panose="02010609060101010101" pitchFamily="49" charset="-122"/>
            </a:endParaRPr>
          </a:p>
        </p:txBody>
      </p:sp>
      <p:sp>
        <p:nvSpPr>
          <p:cNvPr id="340995" name="Rectangle 3"/>
          <p:cNvSpPr>
            <a:spLocks noGrp="1" noRot="1"/>
          </p:cNvSpPr>
          <p:nvPr>
            <p:ph idx="1"/>
          </p:nvPr>
        </p:nvSpPr>
        <p:spPr/>
        <p:txBody>
          <a:bodyPr/>
          <a:lstStyle/>
          <a:p>
            <a:pPr algn="just" eaLnBrk="1" hangingPunct="1"/>
            <a:r>
              <a:rPr lang="zh-CN" altLang="en-US" sz="3600"/>
              <a:t>并发控制机制的任务</a:t>
            </a:r>
            <a:endParaRPr lang="zh-CN" altLang="en-US" sz="3600"/>
          </a:p>
          <a:p>
            <a:pPr lvl="1" algn="just" eaLnBrk="1" hangingPunct="1">
              <a:lnSpc>
                <a:spcPct val="140000"/>
              </a:lnSpc>
            </a:pPr>
            <a:r>
              <a:rPr lang="zh-CN" altLang="en-US"/>
              <a:t>对并发操作进行正确调度</a:t>
            </a:r>
            <a:endParaRPr lang="zh-CN" altLang="en-US"/>
          </a:p>
          <a:p>
            <a:pPr lvl="1" algn="just" eaLnBrk="1" hangingPunct="1">
              <a:lnSpc>
                <a:spcPct val="140000"/>
              </a:lnSpc>
            </a:pPr>
            <a:r>
              <a:rPr lang="zh-CN" altLang="en-US"/>
              <a:t>保证事务的隔离性</a:t>
            </a:r>
            <a:endParaRPr lang="zh-CN" altLang="en-US"/>
          </a:p>
          <a:p>
            <a:pPr lvl="1" algn="just" eaLnBrk="1" hangingPunct="1">
              <a:lnSpc>
                <a:spcPct val="140000"/>
              </a:lnSpc>
            </a:pPr>
            <a:r>
              <a:rPr lang="zh-CN" altLang="en-US"/>
              <a:t>保证数据库的一致性</a:t>
            </a:r>
            <a:endParaRPr lang="zh-CN" altLang="en-US"/>
          </a:p>
          <a:p>
            <a:pPr algn="just" eaLnBrk="1" hangingPunct="1"/>
            <a:endParaRPr lang="en-US" altLang="zh-CN"/>
          </a:p>
        </p:txBody>
      </p:sp>
      <p:sp>
        <p:nvSpPr>
          <p:cNvPr id="1638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0995">
                                            <p:txEl>
                                              <p:pRg st="1" end="1"/>
                                            </p:txEl>
                                          </p:spTgt>
                                        </p:tgtEl>
                                        <p:attrNameLst>
                                          <p:attrName>style.visibility</p:attrName>
                                        </p:attrNameLst>
                                      </p:cBhvr>
                                      <p:to>
                                        <p:strVal val="visible"/>
                                      </p:to>
                                    </p:set>
                                    <p:animEffect transition="in" filter="blinds(horizontal)">
                                      <p:cBhvr>
                                        <p:cTn id="7" dur="500"/>
                                        <p:tgtEl>
                                          <p:spTgt spid="3409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0995">
                                            <p:txEl>
                                              <p:pRg st="2" end="2"/>
                                            </p:txEl>
                                          </p:spTgt>
                                        </p:tgtEl>
                                        <p:attrNameLst>
                                          <p:attrName>style.visibility</p:attrName>
                                        </p:attrNameLst>
                                      </p:cBhvr>
                                      <p:to>
                                        <p:strVal val="visible"/>
                                      </p:to>
                                    </p:set>
                                    <p:animEffect transition="in" filter="blinds(horizontal)">
                                      <p:cBhvr>
                                        <p:cTn id="12" dur="500"/>
                                        <p:tgtEl>
                                          <p:spTgt spid="3409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0995">
                                            <p:txEl>
                                              <p:pRg st="3" end="3"/>
                                            </p:txEl>
                                          </p:spTgt>
                                        </p:tgtEl>
                                        <p:attrNameLst>
                                          <p:attrName>style.visibility</p:attrName>
                                        </p:attrNameLst>
                                      </p:cBhvr>
                                      <p:to>
                                        <p:strVal val="visible"/>
                                      </p:to>
                                    </p:set>
                                    <p:animEffect transition="in" filter="blinds(horizontal)">
                                      <p:cBhvr>
                                        <p:cTn id="17" dur="500"/>
                                        <p:tgtEl>
                                          <p:spTgt spid="3409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p:cNvSpPr>
          <p:nvPr>
            <p:ph type="title"/>
          </p:nvPr>
        </p:nvSpPr>
        <p:spPr>
          <a:xfrm>
            <a:off x="1143000" y="5105400"/>
            <a:ext cx="7772400" cy="1143000"/>
          </a:xfrm>
        </p:spPr>
        <p:txBody>
          <a:bodyPr/>
          <a:lstStyle/>
          <a:p>
            <a:pPr eaLnBrk="1" hangingPunct="1"/>
            <a:r>
              <a:rPr lang="en-US" altLang="zh-CN" sz="3200"/>
              <a:t>T1</a:t>
            </a:r>
            <a:r>
              <a:rPr lang="zh-CN" altLang="en-US" sz="3200"/>
              <a:t>的修改被</a:t>
            </a:r>
            <a:r>
              <a:rPr lang="en-US" altLang="zh-CN" sz="3200"/>
              <a:t>T2</a:t>
            </a:r>
            <a:r>
              <a:rPr lang="zh-CN" altLang="en-US" sz="3200"/>
              <a:t>覆盖了！</a:t>
            </a:r>
            <a:endParaRPr lang="zh-CN" altLang="en-US"/>
          </a:p>
        </p:txBody>
      </p:sp>
      <p:sp>
        <p:nvSpPr>
          <p:cNvPr id="17411"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grpSp>
        <p:nvGrpSpPr>
          <p:cNvPr id="17412" name="Group 3"/>
          <p:cNvGrpSpPr/>
          <p:nvPr/>
        </p:nvGrpSpPr>
        <p:grpSpPr bwMode="auto">
          <a:xfrm>
            <a:off x="3276600" y="1371600"/>
            <a:ext cx="2895600" cy="3846513"/>
            <a:chOff x="576" y="1152"/>
            <a:chExt cx="1824" cy="2423"/>
          </a:xfrm>
        </p:grpSpPr>
        <p:sp>
          <p:nvSpPr>
            <p:cNvPr id="17414" name="Rectangle 4"/>
            <p:cNvSpPr>
              <a:spLocks noChangeArrowheads="1"/>
            </p:cNvSpPr>
            <p:nvPr/>
          </p:nvSpPr>
          <p:spPr bwMode="auto">
            <a:xfrm>
              <a:off x="1552" y="1402"/>
              <a:ext cx="848" cy="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8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zh-CN" altLang="en-US" sz="2000">
                  <a:latin typeface="Arial" panose="020B0604020202020204" pitchFamily="34" charset="0"/>
                </a:rPr>
                <a:t>读</a:t>
              </a:r>
              <a:r>
                <a:rPr kumimoji="0" lang="en-US" altLang="zh-CN" sz="2000">
                  <a:latin typeface="Arial" panose="020B0604020202020204" pitchFamily="34" charset="0"/>
                </a:rPr>
                <a:t>A=16</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A←A-3</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zh-CN" altLang="en-US" sz="2000">
                  <a:latin typeface="Arial" panose="020B0604020202020204" pitchFamily="34" charset="0"/>
                </a:rPr>
                <a:t>写回</a:t>
              </a:r>
              <a:r>
                <a:rPr kumimoji="0" lang="en-US" altLang="zh-CN" sz="2000">
                  <a:latin typeface="Arial" panose="020B0604020202020204" pitchFamily="34" charset="0"/>
                </a:rPr>
                <a:t>A=13</a:t>
              </a:r>
              <a:endParaRPr kumimoji="0" lang="en-US" altLang="zh-CN" sz="2000">
                <a:latin typeface="Arial" panose="020B0604020202020204" pitchFamily="34" charset="0"/>
              </a:endParaRPr>
            </a:p>
          </p:txBody>
        </p:sp>
        <p:sp>
          <p:nvSpPr>
            <p:cNvPr id="17415" name="Rectangle 5"/>
            <p:cNvSpPr>
              <a:spLocks noChangeArrowheads="1"/>
            </p:cNvSpPr>
            <p:nvPr/>
          </p:nvSpPr>
          <p:spPr bwMode="auto">
            <a:xfrm>
              <a:off x="576" y="1402"/>
              <a:ext cx="976" cy="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① </a:t>
              </a:r>
              <a:r>
                <a:rPr kumimoji="0" lang="zh-CN" altLang="en-US" sz="2000">
                  <a:latin typeface="Arial" panose="020B0604020202020204" pitchFamily="34" charset="0"/>
                </a:rPr>
                <a:t>读</a:t>
              </a:r>
              <a:r>
                <a:rPr kumimoji="0" lang="en-US" altLang="zh-CN" sz="2000">
                  <a:latin typeface="Arial" panose="020B0604020202020204" pitchFamily="34" charset="0"/>
                </a:rPr>
                <a:t>A=16</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②</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③ A←A-1</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r>
                <a:rPr kumimoji="0" lang="zh-CN" altLang="en-US" sz="2000">
                  <a:latin typeface="Arial" panose="020B0604020202020204" pitchFamily="34" charset="0"/>
                </a:rPr>
                <a:t>写回</a:t>
              </a:r>
              <a:r>
                <a:rPr kumimoji="0" lang="en-US" altLang="zh-CN" sz="2000">
                  <a:latin typeface="Arial" panose="020B0604020202020204" pitchFamily="34" charset="0"/>
                </a:rPr>
                <a:t>A=15</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④</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2000">
                <a:latin typeface="Arial" panose="020B0604020202020204" pitchFamily="34" charset="0"/>
              </a:endParaRPr>
            </a:p>
          </p:txBody>
        </p:sp>
        <p:sp>
          <p:nvSpPr>
            <p:cNvPr id="17416" name="Rectangle 6"/>
            <p:cNvSpPr>
              <a:spLocks noChangeArrowheads="1"/>
            </p:cNvSpPr>
            <p:nvPr/>
          </p:nvSpPr>
          <p:spPr bwMode="auto">
            <a:xfrm>
              <a:off x="1552" y="1152"/>
              <a:ext cx="8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zh-CN" altLang="en-US" sz="2000">
                  <a:latin typeface="Arial" panose="020B0604020202020204" pitchFamily="34" charset="0"/>
                </a:rPr>
                <a:t>事务 </a:t>
              </a:r>
              <a:r>
                <a:rPr kumimoji="0" lang="en-US" altLang="zh-CN">
                  <a:latin typeface="Arial" panose="020B0604020202020204" pitchFamily="34" charset="0"/>
                </a:rPr>
                <a:t>T</a:t>
              </a:r>
              <a:r>
                <a:rPr kumimoji="0" lang="en-US" altLang="zh-CN" baseline="-25000">
                  <a:latin typeface="Arial" panose="020B0604020202020204" pitchFamily="34" charset="0"/>
                </a:rPr>
                <a:t>2</a:t>
              </a:r>
              <a:endParaRPr kumimoji="0" lang="en-US" altLang="zh-CN" sz="2000" baseline="-25000">
                <a:latin typeface="Arial" panose="020B0604020202020204" pitchFamily="34" charset="0"/>
              </a:endParaRPr>
            </a:p>
          </p:txBody>
        </p:sp>
        <p:sp>
          <p:nvSpPr>
            <p:cNvPr id="17417" name="Rectangle 7"/>
            <p:cNvSpPr>
              <a:spLocks noChangeArrowheads="1"/>
            </p:cNvSpPr>
            <p:nvPr/>
          </p:nvSpPr>
          <p:spPr bwMode="auto">
            <a:xfrm>
              <a:off x="576" y="1152"/>
              <a:ext cx="9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zh-CN" altLang="en-US" sz="2000">
                  <a:latin typeface="Arial" panose="020B0604020202020204" pitchFamily="34" charset="0"/>
                </a:rPr>
                <a:t>事务 </a:t>
              </a:r>
              <a:r>
                <a:rPr kumimoji="0" lang="en-US" altLang="zh-CN">
                  <a:latin typeface="Arial" panose="020B0604020202020204" pitchFamily="34" charset="0"/>
                </a:rPr>
                <a:t>T</a:t>
              </a:r>
              <a:r>
                <a:rPr kumimoji="0" lang="en-US" altLang="zh-CN" baseline="-25000">
                  <a:latin typeface="Arial" panose="020B0604020202020204" pitchFamily="34" charset="0"/>
                </a:rPr>
                <a:t>1</a:t>
              </a:r>
              <a:endParaRPr kumimoji="0" lang="en-US" altLang="zh-CN" sz="2000" baseline="-25000">
                <a:latin typeface="Arial" panose="020B0604020202020204" pitchFamily="34" charset="0"/>
              </a:endParaRPr>
            </a:p>
          </p:txBody>
        </p:sp>
        <p:sp>
          <p:nvSpPr>
            <p:cNvPr id="17418" name="Line 8"/>
            <p:cNvSpPr>
              <a:spLocks noChangeShapeType="1"/>
            </p:cNvSpPr>
            <p:nvPr/>
          </p:nvSpPr>
          <p:spPr bwMode="auto">
            <a:xfrm>
              <a:off x="576" y="1152"/>
              <a:ext cx="182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419" name="Line 9"/>
            <p:cNvSpPr>
              <a:spLocks noChangeShapeType="1"/>
            </p:cNvSpPr>
            <p:nvPr/>
          </p:nvSpPr>
          <p:spPr bwMode="auto">
            <a:xfrm>
              <a:off x="576" y="1402"/>
              <a:ext cx="182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420" name="Line 10"/>
            <p:cNvSpPr>
              <a:spLocks noChangeShapeType="1"/>
            </p:cNvSpPr>
            <p:nvPr/>
          </p:nvSpPr>
          <p:spPr bwMode="auto">
            <a:xfrm>
              <a:off x="576" y="3575"/>
              <a:ext cx="182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421" name="Line 11"/>
            <p:cNvSpPr>
              <a:spLocks noChangeShapeType="1"/>
            </p:cNvSpPr>
            <p:nvPr/>
          </p:nvSpPr>
          <p:spPr bwMode="auto">
            <a:xfrm>
              <a:off x="576" y="1152"/>
              <a:ext cx="0" cy="2423"/>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422" name="Line 12"/>
            <p:cNvSpPr>
              <a:spLocks noChangeShapeType="1"/>
            </p:cNvSpPr>
            <p:nvPr/>
          </p:nvSpPr>
          <p:spPr bwMode="auto">
            <a:xfrm>
              <a:off x="1552" y="1152"/>
              <a:ext cx="0" cy="242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423" name="Line 13"/>
            <p:cNvSpPr>
              <a:spLocks noChangeShapeType="1"/>
            </p:cNvSpPr>
            <p:nvPr/>
          </p:nvSpPr>
          <p:spPr bwMode="auto">
            <a:xfrm>
              <a:off x="2400" y="1152"/>
              <a:ext cx="0" cy="2423"/>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7413" name="Rectangle 14"/>
          <p:cNvSpPr>
            <a:spLocks noChangeArrowheads="1"/>
          </p:cNvSpPr>
          <p:nvPr/>
        </p:nvSpPr>
        <p:spPr bwMode="auto">
          <a:xfrm>
            <a:off x="1295400" y="503238"/>
            <a:ext cx="548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t>数据不一致实例：飞机订票系统</a:t>
            </a:r>
            <a:endParaRPr lang="zh-CN" altLang="en-US" sz="2800" b="1"/>
          </a:p>
        </p:txBody>
      </p:sp>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p:txBody>
          <a:bodyPr/>
          <a:lstStyle/>
          <a:p>
            <a:pPr eaLnBrk="1" hangingPunct="1"/>
            <a:r>
              <a:rPr lang="zh-CN" altLang="en-US" sz="4000"/>
              <a:t>并发操作带来的数据不一致性</a:t>
            </a:r>
            <a:endParaRPr lang="zh-CN" altLang="en-US" sz="4800"/>
          </a:p>
        </p:txBody>
      </p:sp>
      <p:sp>
        <p:nvSpPr>
          <p:cNvPr id="18435" name="Rectangle 3"/>
          <p:cNvSpPr>
            <a:spLocks noGrp="1" noRot="1"/>
          </p:cNvSpPr>
          <p:nvPr>
            <p:ph idx="1"/>
          </p:nvPr>
        </p:nvSpPr>
        <p:spPr/>
        <p:txBody>
          <a:bodyPr/>
          <a:lstStyle/>
          <a:p>
            <a:pPr algn="just" eaLnBrk="1" hangingPunct="1"/>
            <a:r>
              <a:rPr lang="zh-CN" altLang="en-US"/>
              <a:t>丢失修改（</a:t>
            </a:r>
            <a:r>
              <a:rPr lang="en-US" altLang="zh-CN"/>
              <a:t>lost update</a:t>
            </a:r>
            <a:r>
              <a:rPr lang="zh-CN" altLang="en-US"/>
              <a:t>）</a:t>
            </a:r>
            <a:endParaRPr lang="zh-CN" altLang="en-US"/>
          </a:p>
          <a:p>
            <a:pPr algn="just" eaLnBrk="1" hangingPunct="1">
              <a:lnSpc>
                <a:spcPct val="210000"/>
              </a:lnSpc>
            </a:pPr>
            <a:r>
              <a:rPr lang="zh-CN" altLang="en-US"/>
              <a:t>不可重复读（</a:t>
            </a:r>
            <a:r>
              <a:rPr lang="en-US" altLang="zh-CN"/>
              <a:t>non-repeatable read</a:t>
            </a:r>
            <a:r>
              <a:rPr lang="zh-CN" altLang="en-US"/>
              <a:t>）</a:t>
            </a:r>
            <a:endParaRPr lang="zh-CN" altLang="en-US"/>
          </a:p>
          <a:p>
            <a:pPr algn="just" eaLnBrk="1" hangingPunct="1">
              <a:lnSpc>
                <a:spcPct val="210000"/>
              </a:lnSpc>
            </a:pPr>
            <a:r>
              <a:rPr lang="zh-CN" altLang="en-US"/>
              <a:t>读“脏”数据（</a:t>
            </a:r>
            <a:r>
              <a:rPr lang="en-US" altLang="zh-CN"/>
              <a:t>dirty read</a:t>
            </a:r>
            <a:r>
              <a:rPr lang="zh-CN" altLang="en-US"/>
              <a:t>）</a:t>
            </a:r>
            <a:endParaRPr lang="zh-CN" altLang="en-US"/>
          </a:p>
        </p:txBody>
      </p:sp>
      <p:sp>
        <p:nvSpPr>
          <p:cNvPr id="1843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p:cNvSpPr>
          <p:nvPr>
            <p:ph type="title"/>
          </p:nvPr>
        </p:nvSpPr>
        <p:spPr/>
        <p:txBody>
          <a:bodyPr/>
          <a:lstStyle/>
          <a:p>
            <a:pPr eaLnBrk="1" hangingPunct="1"/>
            <a:r>
              <a:rPr lang="zh-CN" altLang="en-US"/>
              <a:t>图</a:t>
            </a:r>
            <a:r>
              <a:rPr lang="en-US" altLang="zh-CN"/>
              <a:t>11.1  </a:t>
            </a:r>
            <a:r>
              <a:rPr lang="zh-CN" altLang="en-US"/>
              <a:t>三种数据不一致性 </a:t>
            </a:r>
            <a:endParaRPr lang="zh-CN" altLang="en-US"/>
          </a:p>
        </p:txBody>
      </p:sp>
      <p:sp>
        <p:nvSpPr>
          <p:cNvPr id="19459"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graphicFrame>
        <p:nvGraphicFramePr>
          <p:cNvPr id="348163" name="Group 3"/>
          <p:cNvGraphicFramePr>
            <a:graphicFrameLocks noGrp="1"/>
          </p:cNvGraphicFramePr>
          <p:nvPr/>
        </p:nvGraphicFramePr>
        <p:xfrm>
          <a:off x="3352800" y="1752600"/>
          <a:ext cx="2895600" cy="4027488"/>
        </p:xfrm>
        <a:graphic>
          <a:graphicData uri="http://schemas.openxmlformats.org/drawingml/2006/table">
            <a:tbl>
              <a:tblPr/>
              <a:tblGrid>
                <a:gridCol w="1549400"/>
                <a:gridCol w="1346200"/>
              </a:tblGrid>
              <a:tr h="39837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T</a:t>
                      </a:r>
                      <a:r>
                        <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endPar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marL="90000" marR="90000" marT="46796" marB="467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T</a:t>
                      </a:r>
                      <a:r>
                        <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endParaRPr kumimoji="0" lang="en-US" altLang="zh-CN" sz="20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marL="90000" marR="90000" marT="46796" marB="467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2911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① </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读</a:t>
                      </a: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A=16</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②</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③ A←A-1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写回</a:t>
                      </a: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A=15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④</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6" marB="467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读</a:t>
                      </a: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A=16</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A←A-1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写回</a:t>
                      </a: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A=15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6" marB="467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471" name="Rectangle 14"/>
          <p:cNvSpPr>
            <a:spLocks noChangeArrowheads="1"/>
          </p:cNvSpPr>
          <p:nvPr/>
        </p:nvSpPr>
        <p:spPr bwMode="auto">
          <a:xfrm>
            <a:off x="3505200" y="58674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(a) </a:t>
            </a:r>
            <a:r>
              <a:rPr lang="zh-CN" altLang="en-US" b="1"/>
              <a:t>丢失修改</a:t>
            </a:r>
            <a:endParaRPr lang="zh-CN" altLang="en-US"/>
          </a:p>
        </p:txBody>
      </p:sp>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p:cNvSpPr>
          <p:nvPr>
            <p:ph type="title"/>
          </p:nvPr>
        </p:nvSpPr>
        <p:spPr/>
        <p:txBody>
          <a:bodyPr/>
          <a:lstStyle/>
          <a:p>
            <a:pPr eaLnBrk="1" hangingPunct="1"/>
            <a:r>
              <a:rPr lang="en-US" altLang="zh-CN">
                <a:ea typeface="黑体" panose="02010609060101010101" pitchFamily="49" charset="-122"/>
              </a:rPr>
              <a:t>1. </a:t>
            </a:r>
            <a:r>
              <a:rPr lang="zh-CN" altLang="en-US">
                <a:ea typeface="黑体" panose="02010609060101010101" pitchFamily="49" charset="-122"/>
              </a:rPr>
              <a:t>丢失修改</a:t>
            </a:r>
            <a:endParaRPr lang="zh-CN" altLang="en-US">
              <a:ea typeface="黑体" panose="02010609060101010101" pitchFamily="49" charset="-122"/>
            </a:endParaRPr>
          </a:p>
        </p:txBody>
      </p:sp>
      <p:sp>
        <p:nvSpPr>
          <p:cNvPr id="20483" name="Rectangle 3"/>
          <p:cNvSpPr>
            <a:spLocks noGrp="1" noRot="1"/>
          </p:cNvSpPr>
          <p:nvPr>
            <p:ph idx="1"/>
          </p:nvPr>
        </p:nvSpPr>
        <p:spPr/>
        <p:txBody>
          <a:bodyPr/>
          <a:lstStyle/>
          <a:p>
            <a:pPr algn="just" eaLnBrk="1" hangingPunct="1">
              <a:lnSpc>
                <a:spcPct val="130000"/>
              </a:lnSpc>
              <a:buFont typeface="Wingdings" panose="05000000000000000000" pitchFamily="2" charset="2"/>
              <a:buNone/>
            </a:pPr>
            <a:r>
              <a:rPr lang="zh-CN" altLang="en-US"/>
              <a:t>丢失修改是指事务</a:t>
            </a:r>
            <a:r>
              <a:rPr lang="en-US" altLang="zh-CN"/>
              <a:t>1</a:t>
            </a:r>
            <a:r>
              <a:rPr lang="zh-CN" altLang="en-US"/>
              <a:t>与事务</a:t>
            </a:r>
            <a:r>
              <a:rPr lang="en-US" altLang="zh-CN"/>
              <a:t>2</a:t>
            </a:r>
            <a:r>
              <a:rPr lang="zh-CN" altLang="en-US"/>
              <a:t>从数据库中读</a:t>
            </a:r>
            <a:endParaRPr lang="zh-CN" altLang="en-US"/>
          </a:p>
          <a:p>
            <a:pPr algn="just" eaLnBrk="1" hangingPunct="1">
              <a:lnSpc>
                <a:spcPct val="130000"/>
              </a:lnSpc>
              <a:buFont typeface="Wingdings" panose="05000000000000000000" pitchFamily="2" charset="2"/>
              <a:buNone/>
            </a:pPr>
            <a:r>
              <a:rPr lang="zh-CN" altLang="en-US"/>
              <a:t>入同一数据并修改</a:t>
            </a:r>
            <a:endParaRPr lang="zh-CN" altLang="en-US"/>
          </a:p>
          <a:p>
            <a:pPr algn="just" eaLnBrk="1" hangingPunct="1">
              <a:lnSpc>
                <a:spcPct val="130000"/>
              </a:lnSpc>
              <a:buFont typeface="Wingdings" panose="05000000000000000000" pitchFamily="2" charset="2"/>
              <a:buNone/>
            </a:pPr>
            <a:r>
              <a:rPr lang="zh-CN" altLang="en-US"/>
              <a:t>事务</a:t>
            </a:r>
            <a:r>
              <a:rPr lang="en-US" altLang="zh-CN"/>
              <a:t>2</a:t>
            </a:r>
            <a:r>
              <a:rPr lang="zh-CN" altLang="en-US"/>
              <a:t>的提交结果破坏了事务</a:t>
            </a:r>
            <a:r>
              <a:rPr lang="en-US" altLang="zh-CN"/>
              <a:t>1</a:t>
            </a:r>
            <a:r>
              <a:rPr lang="zh-CN" altLang="en-US"/>
              <a:t>提交的结果，</a:t>
            </a:r>
            <a:endParaRPr lang="zh-CN" altLang="en-US"/>
          </a:p>
          <a:p>
            <a:pPr algn="just" eaLnBrk="1" hangingPunct="1">
              <a:lnSpc>
                <a:spcPct val="130000"/>
              </a:lnSpc>
              <a:buFont typeface="Wingdings" panose="05000000000000000000" pitchFamily="2" charset="2"/>
              <a:buNone/>
            </a:pPr>
            <a:r>
              <a:rPr lang="zh-CN" altLang="en-US"/>
              <a:t>导致事务</a:t>
            </a:r>
            <a:r>
              <a:rPr lang="en-US" altLang="zh-CN"/>
              <a:t>1</a:t>
            </a:r>
            <a:r>
              <a:rPr lang="zh-CN" altLang="en-US"/>
              <a:t>的修改被丢失。</a:t>
            </a:r>
            <a:endParaRPr lang="zh-CN" altLang="en-US"/>
          </a:p>
        </p:txBody>
      </p:sp>
      <p:sp>
        <p:nvSpPr>
          <p:cNvPr id="2048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p:cNvSpPr>
          <p:nvPr>
            <p:ph type="title"/>
          </p:nvPr>
        </p:nvSpPr>
        <p:spPr/>
        <p:txBody>
          <a:bodyPr/>
          <a:lstStyle/>
          <a:p>
            <a:pPr eaLnBrk="1" hangingPunct="1"/>
            <a:r>
              <a:rPr lang="zh-CN" altLang="en-US"/>
              <a:t>第二章 关系数据库</a:t>
            </a:r>
            <a:endParaRPr lang="zh-CN" altLang="en-US"/>
          </a:p>
        </p:txBody>
      </p:sp>
      <p:sp>
        <p:nvSpPr>
          <p:cNvPr id="12291" name="Rectangle 3"/>
          <p:cNvSpPr>
            <a:spLocks noGrp="1" noRot="1"/>
          </p:cNvSpPr>
          <p:nvPr>
            <p:ph idx="1"/>
          </p:nvPr>
        </p:nvSpPr>
        <p:spPr/>
        <p:txBody>
          <a:bodyPr/>
          <a:lstStyle/>
          <a:p>
            <a:pPr lvl="1" eaLnBrk="1" hangingPunct="1">
              <a:buFont typeface="Wingdings" panose="05000000000000000000" pitchFamily="2" charset="2"/>
              <a:buNone/>
            </a:pPr>
            <a:r>
              <a:rPr lang="en-US" altLang="zh-CN" sz="3600">
                <a:solidFill>
                  <a:schemeClr val="hlink"/>
                </a:solidFill>
              </a:rPr>
              <a:t>2.1  </a:t>
            </a:r>
            <a:r>
              <a:rPr lang="zh-CN" altLang="en-US" sz="3600">
                <a:solidFill>
                  <a:schemeClr val="hlink"/>
                </a:solidFill>
              </a:rPr>
              <a:t>关系模型概述</a:t>
            </a:r>
            <a:endParaRPr lang="zh-CN" altLang="en-US" sz="3600">
              <a:solidFill>
                <a:schemeClr val="hlink"/>
              </a:solidFill>
            </a:endParaRPr>
          </a:p>
          <a:p>
            <a:pPr lvl="1" eaLnBrk="1" hangingPunct="1">
              <a:buFont typeface="Wingdings" panose="05000000000000000000" pitchFamily="2" charset="2"/>
              <a:buNone/>
            </a:pPr>
            <a:r>
              <a:rPr lang="en-US" altLang="zh-CN" sz="3600"/>
              <a:t>2.2  </a:t>
            </a:r>
            <a:r>
              <a:rPr lang="zh-CN" altLang="en-US" sz="3600"/>
              <a:t>关系数据结构</a:t>
            </a:r>
            <a:endParaRPr lang="zh-CN" altLang="en-US" sz="3600"/>
          </a:p>
          <a:p>
            <a:pPr lvl="1" eaLnBrk="1" hangingPunct="1">
              <a:buFont typeface="Wingdings" panose="05000000000000000000" pitchFamily="2" charset="2"/>
              <a:buNone/>
            </a:pPr>
            <a:r>
              <a:rPr lang="en-US" altLang="zh-CN" sz="3600"/>
              <a:t>2.3  </a:t>
            </a:r>
            <a:r>
              <a:rPr lang="zh-CN" altLang="en-US" sz="3600"/>
              <a:t>关系的完整性</a:t>
            </a:r>
            <a:endParaRPr lang="zh-CN" altLang="en-US" sz="3600"/>
          </a:p>
          <a:p>
            <a:pPr lvl="1" eaLnBrk="1" hangingPunct="1">
              <a:buFont typeface="Wingdings" panose="05000000000000000000" pitchFamily="2" charset="2"/>
              <a:buNone/>
            </a:pPr>
            <a:r>
              <a:rPr lang="en-US" altLang="zh-CN" sz="3600"/>
              <a:t>2.4  </a:t>
            </a:r>
            <a:r>
              <a:rPr lang="zh-CN" altLang="en-US" sz="3600"/>
              <a:t>关系代数</a:t>
            </a:r>
            <a:endParaRPr lang="zh-CN" altLang="en-US" sz="3600"/>
          </a:p>
          <a:p>
            <a:pPr lvl="1" eaLnBrk="1" hangingPunct="1">
              <a:buFont typeface="Wingdings" panose="05000000000000000000" pitchFamily="2" charset="2"/>
              <a:buNone/>
            </a:pPr>
            <a:r>
              <a:rPr lang="en-US" altLang="zh-CN" sz="3600"/>
              <a:t>2.5  </a:t>
            </a:r>
            <a:r>
              <a:rPr lang="zh-CN" altLang="en-US" sz="3600"/>
              <a:t>关系演算</a:t>
            </a:r>
            <a:endParaRPr lang="zh-CN" altLang="en-US" sz="3600"/>
          </a:p>
          <a:p>
            <a:pPr lvl="1" eaLnBrk="1" hangingPunct="1">
              <a:buFont typeface="Wingdings" panose="05000000000000000000" pitchFamily="2" charset="2"/>
              <a:buNone/>
            </a:pPr>
            <a:r>
              <a:rPr lang="en-US" altLang="zh-CN" sz="3600"/>
              <a:t>2.6  </a:t>
            </a:r>
            <a:r>
              <a:rPr lang="zh-CN" altLang="en-US" sz="3600"/>
              <a:t>小结</a:t>
            </a:r>
            <a:endParaRPr lang="zh-CN" altLang="en-US" sz="3600"/>
          </a:p>
        </p:txBody>
      </p:sp>
      <p:sp>
        <p:nvSpPr>
          <p:cNvPr id="4" name="日期占位符 3"/>
          <p:cNvSpPr>
            <a:spLocks noGrp="1"/>
          </p:cNvSpPr>
          <p:nvPr>
            <p:ph type="dt" sz="quarter" idx="10"/>
          </p:nvPr>
        </p:nvSpPr>
        <p:spPr/>
        <p:txBody>
          <a:bodyPr/>
          <a:lstStyle/>
          <a:p>
            <a:pPr>
              <a:defRPr/>
            </a:pPr>
            <a:fld id="{754E46CF-010D-46BF-AC7C-2443681999F5}" type="datetime1">
              <a:rPr lang="zh-CN" altLang="en-US"/>
            </a:fld>
            <a:endParaRPr lang="en-US" altLang="zh-CN"/>
          </a:p>
        </p:txBody>
      </p:sp>
      <p:sp>
        <p:nvSpPr>
          <p:cNvPr id="12293" name="灯片编号占位符 5"/>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sz="1200" kern="1200">
                <a:solidFill>
                  <a:srgbClr val="045C75"/>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SzTx/>
              <a:buFontTx/>
              <a:buNone/>
            </a:pPr>
            <a:fld id="{5775EBC0-D019-4227-9E97-C198B21C3999}" type="slidenum">
              <a:rPr lang="en-US" altLang="zh-CN" smtClean="0"/>
            </a:fld>
            <a:endParaRPr lang="en-US" altLang="zh-CN" sz="1200">
              <a:solidFill>
                <a:srgbClr val="045C75"/>
              </a:solidFill>
              <a:latin typeface="Tahoma" panose="020B0604030504040204" pitchFamily="34" charset="0"/>
            </a:endParaRPr>
          </a:p>
        </p:txBody>
      </p:sp>
    </p:spTree>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p:cNvSpPr>
          <p:nvPr>
            <p:ph type="title"/>
          </p:nvPr>
        </p:nvSpPr>
        <p:spPr/>
        <p:txBody>
          <a:bodyPr/>
          <a:lstStyle/>
          <a:p>
            <a:pPr eaLnBrk="1" hangingPunct="1"/>
            <a:r>
              <a:rPr lang="zh-CN" altLang="en-US"/>
              <a:t>图</a:t>
            </a:r>
            <a:r>
              <a:rPr lang="en-US" altLang="zh-CN"/>
              <a:t>11.1  </a:t>
            </a:r>
            <a:r>
              <a:rPr lang="zh-CN" altLang="en-US"/>
              <a:t>三种数据不一致性</a:t>
            </a:r>
            <a:r>
              <a:rPr lang="en-US" altLang="zh-CN"/>
              <a:t>(</a:t>
            </a:r>
            <a:r>
              <a:rPr lang="zh-CN" altLang="en-US"/>
              <a:t>续</a:t>
            </a:r>
            <a:r>
              <a:rPr lang="en-US" altLang="zh-CN"/>
              <a:t>) </a:t>
            </a:r>
            <a:endParaRPr lang="en-US" altLang="zh-CN"/>
          </a:p>
        </p:txBody>
      </p:sp>
      <p:sp>
        <p:nvSpPr>
          <p:cNvPr id="21507"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grpSp>
        <p:nvGrpSpPr>
          <p:cNvPr id="21508" name="Group 3"/>
          <p:cNvGrpSpPr/>
          <p:nvPr/>
        </p:nvGrpSpPr>
        <p:grpSpPr bwMode="auto">
          <a:xfrm>
            <a:off x="2916238" y="1844675"/>
            <a:ext cx="3505200" cy="4079875"/>
            <a:chOff x="2688" y="1152"/>
            <a:chExt cx="2208" cy="2570"/>
          </a:xfrm>
        </p:grpSpPr>
        <p:sp>
          <p:nvSpPr>
            <p:cNvPr id="21510" name="Rectangle 4"/>
            <p:cNvSpPr>
              <a:spLocks noChangeArrowheads="1"/>
            </p:cNvSpPr>
            <p:nvPr/>
          </p:nvSpPr>
          <p:spPr bwMode="auto">
            <a:xfrm>
              <a:off x="3892" y="1402"/>
              <a:ext cx="1004"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8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zh-CN" altLang="en-US" sz="2000">
                  <a:latin typeface="Arial" panose="020B0604020202020204" pitchFamily="34" charset="0"/>
                </a:rPr>
                <a:t>读</a:t>
              </a:r>
              <a:r>
                <a:rPr kumimoji="0" lang="en-US" altLang="zh-CN" sz="2000">
                  <a:latin typeface="Arial" panose="020B0604020202020204" pitchFamily="34" charset="0"/>
                </a:rPr>
                <a:t>B=100</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B←B*2</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zh-CN" altLang="en-US" sz="2000">
                  <a:latin typeface="Arial" panose="020B0604020202020204" pitchFamily="34" charset="0"/>
                </a:rPr>
                <a:t>写回</a:t>
              </a:r>
              <a:r>
                <a:rPr kumimoji="0" lang="en-US" altLang="zh-CN" sz="2000">
                  <a:latin typeface="Arial" panose="020B0604020202020204" pitchFamily="34" charset="0"/>
                </a:rPr>
                <a:t>B=200</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2000">
                <a:latin typeface="Arial" panose="020B0604020202020204" pitchFamily="34" charset="0"/>
              </a:endParaRPr>
            </a:p>
          </p:txBody>
        </p:sp>
        <p:sp>
          <p:nvSpPr>
            <p:cNvPr id="21511" name="Rectangle 5"/>
            <p:cNvSpPr>
              <a:spLocks noChangeArrowheads="1"/>
            </p:cNvSpPr>
            <p:nvPr/>
          </p:nvSpPr>
          <p:spPr bwMode="auto">
            <a:xfrm>
              <a:off x="2688" y="1402"/>
              <a:ext cx="1204"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①</a:t>
              </a:r>
              <a:r>
                <a:rPr kumimoji="0" lang="en-US" altLang="zh-CN" sz="2000">
                  <a:latin typeface="Arial" panose="020B0604020202020204" pitchFamily="34" charset="0"/>
                  <a:cs typeface="Times New Roman" panose="02020603050405020304" pitchFamily="18" charset="0"/>
                </a:rPr>
                <a:t> </a:t>
              </a:r>
              <a:r>
                <a:rPr kumimoji="0" lang="zh-CN" altLang="en-US" sz="2000">
                  <a:latin typeface="Arial" panose="020B0604020202020204" pitchFamily="34" charset="0"/>
                </a:rPr>
                <a:t>读</a:t>
              </a:r>
              <a:r>
                <a:rPr kumimoji="0" lang="en-US" altLang="zh-CN" sz="2000">
                  <a:latin typeface="Arial" panose="020B0604020202020204" pitchFamily="34" charset="0"/>
                </a:rPr>
                <a:t>A=50</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r>
                <a:rPr kumimoji="0" lang="zh-CN" altLang="en-US" sz="2000">
                  <a:latin typeface="Arial" panose="020B0604020202020204" pitchFamily="34" charset="0"/>
                </a:rPr>
                <a:t>读</a:t>
              </a:r>
              <a:r>
                <a:rPr kumimoji="0" lang="en-US" altLang="zh-CN" sz="2000">
                  <a:latin typeface="Arial" panose="020B0604020202020204" pitchFamily="34" charset="0"/>
                </a:rPr>
                <a:t>B=100</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r>
                <a:rPr kumimoji="0" lang="zh-CN" altLang="en-US" sz="2000">
                  <a:latin typeface="Arial" panose="020B0604020202020204" pitchFamily="34" charset="0"/>
                </a:rPr>
                <a:t>求和</a:t>
              </a:r>
              <a:r>
                <a:rPr kumimoji="0" lang="en-US" altLang="zh-CN" sz="2000">
                  <a:latin typeface="Arial" panose="020B0604020202020204" pitchFamily="34" charset="0"/>
                </a:rPr>
                <a:t>=150</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②</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③ </a:t>
              </a:r>
              <a:r>
                <a:rPr kumimoji="0" lang="zh-CN" altLang="en-US" sz="2000">
                  <a:latin typeface="Arial" panose="020B0604020202020204" pitchFamily="34" charset="0"/>
                </a:rPr>
                <a:t>读</a:t>
              </a:r>
              <a:r>
                <a:rPr kumimoji="0" lang="en-US" altLang="zh-CN" sz="2000">
                  <a:latin typeface="Arial" panose="020B0604020202020204" pitchFamily="34" charset="0"/>
                </a:rPr>
                <a:t>A=50</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r>
                <a:rPr kumimoji="0" lang="zh-CN" altLang="en-US" sz="2000">
                  <a:latin typeface="Arial" panose="020B0604020202020204" pitchFamily="34" charset="0"/>
                </a:rPr>
                <a:t>读</a:t>
              </a:r>
              <a:r>
                <a:rPr kumimoji="0" lang="en-US" altLang="zh-CN" sz="2000">
                  <a:latin typeface="Arial" panose="020B0604020202020204" pitchFamily="34" charset="0"/>
                </a:rPr>
                <a:t>B=200</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r>
                <a:rPr kumimoji="0" lang="zh-CN" altLang="en-US" sz="2000">
                  <a:latin typeface="Arial" panose="020B0604020202020204" pitchFamily="34" charset="0"/>
                </a:rPr>
                <a:t>求和</a:t>
              </a:r>
              <a:r>
                <a:rPr kumimoji="0" lang="en-US" altLang="zh-CN" sz="2000">
                  <a:latin typeface="Arial" panose="020B0604020202020204" pitchFamily="34" charset="0"/>
                </a:rPr>
                <a:t>=250</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r>
                <a:rPr kumimoji="0" lang="zh-CN" altLang="en-US" sz="2000">
                  <a:latin typeface="Arial" panose="020B0604020202020204" pitchFamily="34" charset="0"/>
                </a:rPr>
                <a:t>验算不对</a:t>
              </a:r>
              <a:r>
                <a:rPr kumimoji="0" lang="en-US" altLang="zh-CN" sz="2000">
                  <a:latin typeface="Arial" panose="020B0604020202020204" pitchFamily="34" charset="0"/>
                </a:rPr>
                <a:t>) </a:t>
              </a:r>
              <a:endParaRPr kumimoji="0" lang="en-US" altLang="zh-CN" sz="2000">
                <a:latin typeface="Arial" panose="020B0604020202020204" pitchFamily="34" charset="0"/>
              </a:endParaRPr>
            </a:p>
          </p:txBody>
        </p:sp>
        <p:sp>
          <p:nvSpPr>
            <p:cNvPr id="21512" name="Rectangle 6"/>
            <p:cNvSpPr>
              <a:spLocks noChangeArrowheads="1"/>
            </p:cNvSpPr>
            <p:nvPr/>
          </p:nvSpPr>
          <p:spPr bwMode="auto">
            <a:xfrm>
              <a:off x="3892" y="115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2</a:t>
              </a:r>
              <a:endParaRPr kumimoji="0" lang="en-US" altLang="zh-CN" sz="2000" baseline="-25000">
                <a:latin typeface="Arial" panose="020B0604020202020204" pitchFamily="34" charset="0"/>
              </a:endParaRPr>
            </a:p>
          </p:txBody>
        </p:sp>
        <p:sp>
          <p:nvSpPr>
            <p:cNvPr id="21513" name="Rectangle 7"/>
            <p:cNvSpPr>
              <a:spLocks noChangeArrowheads="1"/>
            </p:cNvSpPr>
            <p:nvPr/>
          </p:nvSpPr>
          <p:spPr bwMode="auto">
            <a:xfrm>
              <a:off x="2688" y="1152"/>
              <a:ext cx="1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1</a:t>
              </a:r>
              <a:endParaRPr kumimoji="0" lang="en-US" altLang="zh-CN" sz="2000" baseline="-25000">
                <a:latin typeface="Arial" panose="020B0604020202020204" pitchFamily="34" charset="0"/>
              </a:endParaRPr>
            </a:p>
          </p:txBody>
        </p:sp>
        <p:sp>
          <p:nvSpPr>
            <p:cNvPr id="21514" name="Line 8"/>
            <p:cNvSpPr>
              <a:spLocks noChangeShapeType="1"/>
            </p:cNvSpPr>
            <p:nvPr/>
          </p:nvSpPr>
          <p:spPr bwMode="auto">
            <a:xfrm>
              <a:off x="2688" y="1152"/>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515" name="Line 9"/>
            <p:cNvSpPr>
              <a:spLocks noChangeShapeType="1"/>
            </p:cNvSpPr>
            <p:nvPr/>
          </p:nvSpPr>
          <p:spPr bwMode="auto">
            <a:xfrm>
              <a:off x="2688" y="1402"/>
              <a:ext cx="220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516" name="Line 10"/>
            <p:cNvSpPr>
              <a:spLocks noChangeShapeType="1"/>
            </p:cNvSpPr>
            <p:nvPr/>
          </p:nvSpPr>
          <p:spPr bwMode="auto">
            <a:xfrm>
              <a:off x="2688" y="3722"/>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517" name="Line 11"/>
            <p:cNvSpPr>
              <a:spLocks noChangeShapeType="1"/>
            </p:cNvSpPr>
            <p:nvPr/>
          </p:nvSpPr>
          <p:spPr bwMode="auto">
            <a:xfrm>
              <a:off x="2688" y="1152"/>
              <a:ext cx="0" cy="257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518" name="Line 12"/>
            <p:cNvSpPr>
              <a:spLocks noChangeShapeType="1"/>
            </p:cNvSpPr>
            <p:nvPr/>
          </p:nvSpPr>
          <p:spPr bwMode="auto">
            <a:xfrm>
              <a:off x="3892" y="1152"/>
              <a:ext cx="0" cy="257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519" name="Line 13"/>
            <p:cNvSpPr>
              <a:spLocks noChangeShapeType="1"/>
            </p:cNvSpPr>
            <p:nvPr/>
          </p:nvSpPr>
          <p:spPr bwMode="auto">
            <a:xfrm>
              <a:off x="4896" y="1152"/>
              <a:ext cx="0" cy="257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21509" name="Rectangle 14"/>
          <p:cNvSpPr>
            <a:spLocks noChangeArrowheads="1"/>
          </p:cNvSpPr>
          <p:nvPr/>
        </p:nvSpPr>
        <p:spPr bwMode="auto">
          <a:xfrm>
            <a:off x="3276600" y="58674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(b) </a:t>
            </a:r>
            <a:r>
              <a:rPr lang="zh-CN" altLang="en-US" b="1"/>
              <a:t>不可重复读</a:t>
            </a:r>
            <a:endParaRPr lang="zh-CN" altLang="en-US"/>
          </a:p>
        </p:txBody>
      </p:sp>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p:cNvSpPr>
          <p:nvPr>
            <p:ph type="title"/>
          </p:nvPr>
        </p:nvSpPr>
        <p:spPr/>
        <p:txBody>
          <a:bodyPr/>
          <a:lstStyle/>
          <a:p>
            <a:pPr eaLnBrk="1" hangingPunct="1"/>
            <a:r>
              <a:rPr lang="en-US" altLang="zh-CN">
                <a:ea typeface="黑体" panose="02010609060101010101" pitchFamily="49" charset="-122"/>
              </a:rPr>
              <a:t>2. </a:t>
            </a:r>
            <a:r>
              <a:rPr lang="zh-CN" altLang="en-US">
                <a:ea typeface="黑体" panose="02010609060101010101" pitchFamily="49" charset="-122"/>
              </a:rPr>
              <a:t>不可重复读</a:t>
            </a:r>
            <a:endParaRPr lang="zh-CN" altLang="en-US">
              <a:ea typeface="黑体" panose="02010609060101010101" pitchFamily="49" charset="-122"/>
            </a:endParaRPr>
          </a:p>
        </p:txBody>
      </p:sp>
      <p:sp>
        <p:nvSpPr>
          <p:cNvPr id="22531" name="Rectangle 3"/>
          <p:cNvSpPr>
            <a:spLocks noGrp="1" noRot="1"/>
          </p:cNvSpPr>
          <p:nvPr>
            <p:ph idx="1"/>
          </p:nvPr>
        </p:nvSpPr>
        <p:spPr/>
        <p:txBody>
          <a:bodyPr/>
          <a:lstStyle/>
          <a:p>
            <a:pPr algn="just" eaLnBrk="1" hangingPunct="1">
              <a:lnSpc>
                <a:spcPct val="130000"/>
              </a:lnSpc>
              <a:buFont typeface="Wingdings" panose="05000000000000000000" pitchFamily="2" charset="2"/>
              <a:buNone/>
            </a:pPr>
            <a:r>
              <a:rPr lang="zh-CN" altLang="en-US"/>
              <a:t>不可重复读是指事务</a:t>
            </a:r>
            <a:r>
              <a:rPr lang="en-US" altLang="zh-CN"/>
              <a:t>1</a:t>
            </a:r>
            <a:r>
              <a:rPr lang="zh-CN" altLang="en-US"/>
              <a:t>读取数据后，事务</a:t>
            </a:r>
            <a:r>
              <a:rPr lang="en-US" altLang="zh-CN"/>
              <a:t>2</a:t>
            </a:r>
            <a:endParaRPr lang="en-US" altLang="zh-CN"/>
          </a:p>
          <a:p>
            <a:pPr algn="just" eaLnBrk="1" hangingPunct="1">
              <a:lnSpc>
                <a:spcPct val="130000"/>
              </a:lnSpc>
              <a:buFont typeface="Wingdings" panose="05000000000000000000" pitchFamily="2" charset="2"/>
              <a:buNone/>
            </a:pPr>
            <a:r>
              <a:rPr lang="zh-CN" altLang="en-US"/>
              <a:t>执行更新操作，使事务</a:t>
            </a:r>
            <a:r>
              <a:rPr lang="en-US" altLang="zh-CN"/>
              <a:t>1</a:t>
            </a:r>
            <a:r>
              <a:rPr lang="zh-CN" altLang="en-US"/>
              <a:t>无法再现前一次读</a:t>
            </a:r>
            <a:endParaRPr lang="zh-CN" altLang="en-US"/>
          </a:p>
          <a:p>
            <a:pPr algn="just" eaLnBrk="1" hangingPunct="1">
              <a:lnSpc>
                <a:spcPct val="130000"/>
              </a:lnSpc>
              <a:buFont typeface="Wingdings" panose="05000000000000000000" pitchFamily="2" charset="2"/>
              <a:buNone/>
            </a:pPr>
            <a:r>
              <a:rPr lang="zh-CN" altLang="en-US"/>
              <a:t>取结果。</a:t>
            </a:r>
            <a:endParaRPr lang="zh-CN" altLang="en-US" sz="3600"/>
          </a:p>
        </p:txBody>
      </p:sp>
      <p:sp>
        <p:nvSpPr>
          <p:cNvPr id="2253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p:txBody>
          <a:bodyPr/>
          <a:lstStyle/>
          <a:p>
            <a:pPr eaLnBrk="1" hangingPunct="1"/>
            <a:r>
              <a:rPr lang="zh-CN" altLang="en-US"/>
              <a:t>三类</a:t>
            </a:r>
            <a:r>
              <a:rPr lang="zh-CN" altLang="en-US">
                <a:ea typeface="黑体" panose="02010609060101010101" pitchFamily="49" charset="-122"/>
              </a:rPr>
              <a:t>不可重复读</a:t>
            </a:r>
            <a:endParaRPr lang="zh-CN" altLang="en-US">
              <a:ea typeface="黑体" panose="02010609060101010101" pitchFamily="49" charset="-122"/>
            </a:endParaRPr>
          </a:p>
        </p:txBody>
      </p:sp>
      <p:sp>
        <p:nvSpPr>
          <p:cNvPr id="346115" name="Rectangle 3"/>
          <p:cNvSpPr>
            <a:spLocks noGrp="1" noRot="1"/>
          </p:cNvSpPr>
          <p:nvPr>
            <p:ph idx="1"/>
          </p:nvPr>
        </p:nvSpPr>
        <p:spPr>
          <a:xfrm>
            <a:off x="539750" y="2060575"/>
            <a:ext cx="8353425" cy="4114800"/>
          </a:xfrm>
        </p:spPr>
        <p:txBody>
          <a:bodyPr/>
          <a:lstStyle/>
          <a:p>
            <a:pPr eaLnBrk="1" hangingPunct="1">
              <a:lnSpc>
                <a:spcPct val="90000"/>
              </a:lnSpc>
              <a:spcBef>
                <a:spcPct val="5000"/>
              </a:spcBef>
              <a:buFont typeface="Wingdings" panose="05000000000000000000" pitchFamily="2" charset="2"/>
              <a:buNone/>
            </a:pPr>
            <a:r>
              <a:rPr lang="zh-CN" altLang="en-US"/>
              <a:t>事务</a:t>
            </a:r>
            <a:r>
              <a:rPr lang="en-US" altLang="zh-CN"/>
              <a:t>1</a:t>
            </a:r>
            <a:r>
              <a:rPr lang="zh-CN" altLang="en-US"/>
              <a:t>读取某一数据后：</a:t>
            </a:r>
            <a:endParaRPr lang="zh-CN" altLang="en-US"/>
          </a:p>
          <a:p>
            <a:pPr eaLnBrk="1" hangingPunct="1">
              <a:lnSpc>
                <a:spcPct val="90000"/>
              </a:lnSpc>
              <a:spcBef>
                <a:spcPct val="5000"/>
              </a:spcBef>
              <a:buFont typeface="Wingdings" panose="05000000000000000000" pitchFamily="2" charset="2"/>
              <a:buNone/>
            </a:pPr>
            <a:r>
              <a:rPr lang="en-US" altLang="zh-CN"/>
              <a:t>1</a:t>
            </a:r>
            <a:r>
              <a:rPr lang="zh-CN" altLang="en-US"/>
              <a:t>。</a:t>
            </a:r>
            <a:r>
              <a:rPr lang="zh-CN" altLang="en-US">
                <a:solidFill>
                  <a:schemeClr val="tx2"/>
                </a:solidFill>
              </a:rPr>
              <a:t>事务</a:t>
            </a:r>
            <a:r>
              <a:rPr lang="en-US" altLang="zh-CN">
                <a:solidFill>
                  <a:schemeClr val="tx2"/>
                </a:solidFill>
              </a:rPr>
              <a:t>2</a:t>
            </a:r>
            <a:r>
              <a:rPr lang="zh-CN" altLang="en-US">
                <a:solidFill>
                  <a:schemeClr val="tx2"/>
                </a:solidFill>
              </a:rPr>
              <a:t>对其做了修改</a:t>
            </a:r>
            <a:r>
              <a:rPr lang="zh-CN" altLang="en-US">
                <a:solidFill>
                  <a:schemeClr val="accent2"/>
                </a:solidFill>
              </a:rPr>
              <a:t>，</a:t>
            </a:r>
            <a:r>
              <a:rPr lang="zh-CN" altLang="en-US"/>
              <a:t>当事务</a:t>
            </a:r>
            <a:r>
              <a:rPr lang="en-US" altLang="zh-CN"/>
              <a:t>1</a:t>
            </a:r>
            <a:r>
              <a:rPr lang="zh-CN" altLang="en-US"/>
              <a:t>再次读该数据时，得到与前一次不同的值。</a:t>
            </a:r>
            <a:endParaRPr lang="zh-CN" altLang="en-US"/>
          </a:p>
          <a:p>
            <a:pPr eaLnBrk="1" hangingPunct="1">
              <a:lnSpc>
                <a:spcPct val="90000"/>
              </a:lnSpc>
              <a:spcBef>
                <a:spcPct val="5000"/>
              </a:spcBef>
              <a:buFont typeface="Wingdings" panose="05000000000000000000" pitchFamily="2" charset="2"/>
              <a:buNone/>
            </a:pPr>
            <a:r>
              <a:rPr lang="en-US" altLang="zh-CN"/>
              <a:t>2. </a:t>
            </a:r>
            <a:r>
              <a:rPr lang="zh-CN" altLang="en-US">
                <a:solidFill>
                  <a:schemeClr val="tx2"/>
                </a:solidFill>
              </a:rPr>
              <a:t>事务</a:t>
            </a:r>
            <a:r>
              <a:rPr lang="en-US" altLang="zh-CN">
                <a:solidFill>
                  <a:schemeClr val="tx2"/>
                </a:solidFill>
              </a:rPr>
              <a:t>2</a:t>
            </a:r>
            <a:r>
              <a:rPr lang="zh-CN" altLang="en-US">
                <a:solidFill>
                  <a:schemeClr val="tx2"/>
                </a:solidFill>
              </a:rPr>
              <a:t>删除了其中部分记录</a:t>
            </a:r>
            <a:r>
              <a:rPr lang="zh-CN" altLang="en-US"/>
              <a:t>，当事务</a:t>
            </a:r>
            <a:r>
              <a:rPr lang="en-US" altLang="zh-CN"/>
              <a:t>1</a:t>
            </a:r>
            <a:r>
              <a:rPr lang="zh-CN" altLang="en-US"/>
              <a:t>再次读取数据时，发现某些记录神密地消失了。</a:t>
            </a:r>
            <a:endParaRPr lang="zh-CN" altLang="en-US"/>
          </a:p>
          <a:p>
            <a:pPr eaLnBrk="1" hangingPunct="1">
              <a:lnSpc>
                <a:spcPct val="90000"/>
              </a:lnSpc>
              <a:spcBef>
                <a:spcPct val="5000"/>
              </a:spcBef>
              <a:buFont typeface="Wingdings" panose="05000000000000000000" pitchFamily="2" charset="2"/>
              <a:buNone/>
            </a:pPr>
            <a:r>
              <a:rPr lang="en-US" altLang="zh-CN"/>
              <a:t>3. </a:t>
            </a:r>
            <a:r>
              <a:rPr lang="zh-CN" altLang="en-US">
                <a:solidFill>
                  <a:schemeClr val="tx2"/>
                </a:solidFill>
              </a:rPr>
              <a:t>事务</a:t>
            </a:r>
            <a:r>
              <a:rPr lang="en-US" altLang="zh-CN">
                <a:solidFill>
                  <a:schemeClr val="tx2"/>
                </a:solidFill>
              </a:rPr>
              <a:t>2</a:t>
            </a:r>
            <a:r>
              <a:rPr lang="zh-CN" altLang="en-US">
                <a:solidFill>
                  <a:schemeClr val="tx2"/>
                </a:solidFill>
              </a:rPr>
              <a:t>插入了一些记录</a:t>
            </a:r>
            <a:r>
              <a:rPr lang="zh-CN" altLang="en-US"/>
              <a:t>，当事务</a:t>
            </a:r>
            <a:r>
              <a:rPr lang="en-US" altLang="zh-CN"/>
              <a:t>1</a:t>
            </a:r>
            <a:r>
              <a:rPr lang="zh-CN" altLang="en-US"/>
              <a:t>再次按相同条件读取数据时，发现多了一些记录</a:t>
            </a:r>
            <a:r>
              <a:rPr lang="en-US" altLang="zh-CN"/>
              <a:t>.</a:t>
            </a:r>
            <a:endParaRPr lang="en-US" altLang="zh-CN"/>
          </a:p>
          <a:p>
            <a:pPr eaLnBrk="1" hangingPunct="1">
              <a:lnSpc>
                <a:spcPct val="90000"/>
              </a:lnSpc>
              <a:spcBef>
                <a:spcPct val="5000"/>
              </a:spcBef>
              <a:buFont typeface="Wingdings" panose="05000000000000000000" pitchFamily="2" charset="2"/>
              <a:buNone/>
            </a:pPr>
            <a:r>
              <a:rPr lang="en-US" altLang="zh-CN" sz="2800"/>
              <a:t>   </a:t>
            </a:r>
            <a:r>
              <a:rPr lang="zh-CN" altLang="en-US" sz="2800"/>
              <a:t>后两种不可重复读有时也称为</a:t>
            </a:r>
            <a:r>
              <a:rPr lang="zh-CN" altLang="en-US" sz="2800">
                <a:solidFill>
                  <a:schemeClr val="tx2"/>
                </a:solidFill>
              </a:rPr>
              <a:t>幻影</a:t>
            </a:r>
            <a:r>
              <a:rPr lang="zh-CN" altLang="en-US" sz="2800"/>
              <a:t>现象（</a:t>
            </a:r>
            <a:r>
              <a:rPr lang="en-US" altLang="zh-CN" sz="2800"/>
              <a:t>phantom row</a:t>
            </a:r>
            <a:r>
              <a:rPr lang="zh-CN" altLang="en-US" sz="2800"/>
              <a:t>）</a:t>
            </a:r>
            <a:endParaRPr lang="zh-CN" altLang="en-US" sz="2800"/>
          </a:p>
        </p:txBody>
      </p:sp>
      <p:sp>
        <p:nvSpPr>
          <p:cNvPr id="2355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6115">
                                            <p:txEl>
                                              <p:pRg st="1" end="1"/>
                                            </p:txEl>
                                          </p:spTgt>
                                        </p:tgtEl>
                                        <p:attrNameLst>
                                          <p:attrName>style.visibility</p:attrName>
                                        </p:attrNameLst>
                                      </p:cBhvr>
                                      <p:to>
                                        <p:strVal val="visible"/>
                                      </p:to>
                                    </p:set>
                                    <p:animEffect transition="in" filter="blinds(horizontal)">
                                      <p:cBhvr>
                                        <p:cTn id="7" dur="500"/>
                                        <p:tgtEl>
                                          <p:spTgt spid="3461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6115">
                                            <p:txEl>
                                              <p:pRg st="2" end="2"/>
                                            </p:txEl>
                                          </p:spTgt>
                                        </p:tgtEl>
                                        <p:attrNameLst>
                                          <p:attrName>style.visibility</p:attrName>
                                        </p:attrNameLst>
                                      </p:cBhvr>
                                      <p:to>
                                        <p:strVal val="visible"/>
                                      </p:to>
                                    </p:set>
                                    <p:animEffect transition="in" filter="blinds(horizontal)">
                                      <p:cBhvr>
                                        <p:cTn id="12" dur="500"/>
                                        <p:tgtEl>
                                          <p:spTgt spid="3461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6115">
                                            <p:txEl>
                                              <p:pRg st="3" end="3"/>
                                            </p:txEl>
                                          </p:spTgt>
                                        </p:tgtEl>
                                        <p:attrNameLst>
                                          <p:attrName>style.visibility</p:attrName>
                                        </p:attrNameLst>
                                      </p:cBhvr>
                                      <p:to>
                                        <p:strVal val="visible"/>
                                      </p:to>
                                    </p:set>
                                    <p:animEffect transition="in" filter="blinds(horizontal)">
                                      <p:cBhvr>
                                        <p:cTn id="17" dur="500"/>
                                        <p:tgtEl>
                                          <p:spTgt spid="3461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6115">
                                            <p:txEl>
                                              <p:pRg st="4" end="4"/>
                                            </p:txEl>
                                          </p:spTgt>
                                        </p:tgtEl>
                                        <p:attrNameLst>
                                          <p:attrName>style.visibility</p:attrName>
                                        </p:attrNameLst>
                                      </p:cBhvr>
                                      <p:to>
                                        <p:strVal val="visible"/>
                                      </p:to>
                                    </p:set>
                                    <p:animEffect transition="in" filter="blinds(horizontal)">
                                      <p:cBhvr>
                                        <p:cTn id="22" dur="500"/>
                                        <p:tgtEl>
                                          <p:spTgt spid="3461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p:txBody>
          <a:bodyPr/>
          <a:lstStyle/>
          <a:p>
            <a:pPr eaLnBrk="1" hangingPunct="1"/>
            <a:r>
              <a:rPr lang="zh-CN" altLang="en-US"/>
              <a:t>图</a:t>
            </a:r>
            <a:r>
              <a:rPr lang="en-US" altLang="zh-CN"/>
              <a:t>11.1  </a:t>
            </a:r>
            <a:r>
              <a:rPr lang="zh-CN" altLang="en-US"/>
              <a:t>三种数据不一致性</a:t>
            </a:r>
            <a:r>
              <a:rPr lang="en-US" altLang="zh-CN"/>
              <a:t>(</a:t>
            </a:r>
            <a:r>
              <a:rPr lang="zh-CN" altLang="en-US"/>
              <a:t>续</a:t>
            </a:r>
            <a:r>
              <a:rPr lang="en-US" altLang="zh-CN"/>
              <a:t>)</a:t>
            </a:r>
            <a:endParaRPr lang="en-US" altLang="zh-CN"/>
          </a:p>
        </p:txBody>
      </p:sp>
      <p:sp>
        <p:nvSpPr>
          <p:cNvPr id="24579"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grpSp>
        <p:nvGrpSpPr>
          <p:cNvPr id="24580" name="Group 3"/>
          <p:cNvGrpSpPr/>
          <p:nvPr/>
        </p:nvGrpSpPr>
        <p:grpSpPr bwMode="auto">
          <a:xfrm>
            <a:off x="2438400" y="1828800"/>
            <a:ext cx="3200400" cy="3471863"/>
            <a:chOff x="1344" y="1104"/>
            <a:chExt cx="2016" cy="2187"/>
          </a:xfrm>
        </p:grpSpPr>
        <p:sp>
          <p:nvSpPr>
            <p:cNvPr id="24582" name="Rectangle 4"/>
            <p:cNvSpPr>
              <a:spLocks noChangeArrowheads="1"/>
            </p:cNvSpPr>
            <p:nvPr/>
          </p:nvSpPr>
          <p:spPr bwMode="auto">
            <a:xfrm>
              <a:off x="2511" y="1354"/>
              <a:ext cx="849" cy="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800">
                  <a:latin typeface="Arial" panose="020B0604020202020204" pitchFamily="34" charset="0"/>
                </a:rPr>
                <a:t> </a:t>
              </a: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zh-CN" altLang="en-US" sz="2000">
                  <a:latin typeface="Arial" panose="020B0604020202020204" pitchFamily="34" charset="0"/>
                </a:rPr>
                <a:t>读</a:t>
              </a:r>
              <a:r>
                <a:rPr kumimoji="0" lang="en-US" altLang="zh-CN" sz="2000">
                  <a:latin typeface="Arial" panose="020B0604020202020204" pitchFamily="34" charset="0"/>
                </a:rPr>
                <a:t>C=200</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endParaRPr kumimoji="0" lang="en-US" altLang="zh-CN" sz="2000">
                <a:latin typeface="Arial" panose="020B0604020202020204" pitchFamily="34" charset="0"/>
              </a:endParaRPr>
            </a:p>
          </p:txBody>
        </p:sp>
        <p:sp>
          <p:nvSpPr>
            <p:cNvPr id="24583" name="Rectangle 5"/>
            <p:cNvSpPr>
              <a:spLocks noChangeArrowheads="1"/>
            </p:cNvSpPr>
            <p:nvPr/>
          </p:nvSpPr>
          <p:spPr bwMode="auto">
            <a:xfrm>
              <a:off x="1344" y="1354"/>
              <a:ext cx="1296" cy="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① </a:t>
              </a:r>
              <a:r>
                <a:rPr kumimoji="0" lang="zh-CN" altLang="en-US" sz="2000">
                  <a:latin typeface="Arial" panose="020B0604020202020204" pitchFamily="34" charset="0"/>
                </a:rPr>
                <a:t>读</a:t>
              </a:r>
              <a:r>
                <a:rPr kumimoji="0" lang="en-US" altLang="zh-CN" sz="2000">
                  <a:latin typeface="Arial" panose="020B0604020202020204" pitchFamily="34" charset="0"/>
                </a:rPr>
                <a:t>C=100</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C←C*2</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r>
                <a:rPr kumimoji="0" lang="zh-CN" altLang="en-US" sz="2000">
                  <a:latin typeface="Arial" panose="020B0604020202020204" pitchFamily="34" charset="0"/>
                </a:rPr>
                <a:t>写回</a:t>
              </a:r>
              <a:r>
                <a:rPr kumimoji="0" lang="en-US" altLang="zh-CN" sz="2000">
                  <a:latin typeface="Arial" panose="020B0604020202020204" pitchFamily="34" charset="0"/>
                </a:rPr>
                <a:t>C</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②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③ ROLLBACK</a:t>
              </a:r>
              <a:endParaRPr kumimoji="0" lang="en-US" altLang="zh-CN" sz="2000">
                <a:latin typeface="Arial" panose="020B0604020202020204" pitchFamily="34" charset="0"/>
              </a:endParaRPr>
            </a:p>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     C</a:t>
              </a:r>
              <a:r>
                <a:rPr kumimoji="0" lang="zh-CN" altLang="en-US" sz="2000">
                  <a:latin typeface="Arial" panose="020B0604020202020204" pitchFamily="34" charset="0"/>
                </a:rPr>
                <a:t>恢复为</a:t>
              </a:r>
              <a:r>
                <a:rPr kumimoji="0" lang="en-US" altLang="zh-CN" sz="2000">
                  <a:latin typeface="Arial" panose="020B0604020202020204" pitchFamily="34" charset="0"/>
                </a:rPr>
                <a:t>100</a:t>
              </a:r>
              <a:endParaRPr kumimoji="0" lang="en-US" altLang="zh-CN" sz="2000">
                <a:latin typeface="Arial" panose="020B0604020202020204" pitchFamily="34" charset="0"/>
              </a:endParaRPr>
            </a:p>
          </p:txBody>
        </p:sp>
        <p:sp>
          <p:nvSpPr>
            <p:cNvPr id="24584" name="Rectangle 6"/>
            <p:cNvSpPr>
              <a:spLocks noChangeArrowheads="1"/>
            </p:cNvSpPr>
            <p:nvPr/>
          </p:nvSpPr>
          <p:spPr bwMode="auto">
            <a:xfrm>
              <a:off x="2511" y="1104"/>
              <a:ext cx="8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2</a:t>
              </a:r>
              <a:endParaRPr kumimoji="0" lang="en-US" altLang="zh-CN" sz="2000" baseline="-25000">
                <a:latin typeface="Arial" panose="020B0604020202020204" pitchFamily="34" charset="0"/>
              </a:endParaRPr>
            </a:p>
          </p:txBody>
        </p:sp>
        <p:sp>
          <p:nvSpPr>
            <p:cNvPr id="24585" name="Rectangle 7"/>
            <p:cNvSpPr>
              <a:spLocks noChangeArrowheads="1"/>
            </p:cNvSpPr>
            <p:nvPr/>
          </p:nvSpPr>
          <p:spPr bwMode="auto">
            <a:xfrm>
              <a:off x="1344" y="1104"/>
              <a:ext cx="11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kumimoji="0" lang="en-US" altLang="zh-CN" sz="2000">
                  <a:latin typeface="Arial" panose="020B0604020202020204" pitchFamily="34" charset="0"/>
                </a:rPr>
                <a:t>T</a:t>
              </a:r>
              <a:r>
                <a:rPr kumimoji="0" lang="en-US" altLang="zh-CN" sz="2000" baseline="-25000">
                  <a:latin typeface="Arial" panose="020B0604020202020204" pitchFamily="34" charset="0"/>
                </a:rPr>
                <a:t>1</a:t>
              </a:r>
              <a:endParaRPr kumimoji="0" lang="en-US" altLang="zh-CN" sz="2000" baseline="-25000">
                <a:latin typeface="Arial" panose="020B0604020202020204" pitchFamily="34" charset="0"/>
              </a:endParaRPr>
            </a:p>
          </p:txBody>
        </p:sp>
        <p:sp>
          <p:nvSpPr>
            <p:cNvPr id="24586" name="Line 8"/>
            <p:cNvSpPr>
              <a:spLocks noChangeShapeType="1"/>
            </p:cNvSpPr>
            <p:nvPr/>
          </p:nvSpPr>
          <p:spPr bwMode="auto">
            <a:xfrm>
              <a:off x="1344" y="1104"/>
              <a:ext cx="201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4587" name="Line 9"/>
            <p:cNvSpPr>
              <a:spLocks noChangeShapeType="1"/>
            </p:cNvSpPr>
            <p:nvPr/>
          </p:nvSpPr>
          <p:spPr bwMode="auto">
            <a:xfrm>
              <a:off x="1344" y="1354"/>
              <a:ext cx="20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4588" name="Line 10"/>
            <p:cNvSpPr>
              <a:spLocks noChangeShapeType="1"/>
            </p:cNvSpPr>
            <p:nvPr/>
          </p:nvSpPr>
          <p:spPr bwMode="auto">
            <a:xfrm>
              <a:off x="1344" y="3291"/>
              <a:ext cx="201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4589" name="Line 11"/>
            <p:cNvSpPr>
              <a:spLocks noChangeShapeType="1"/>
            </p:cNvSpPr>
            <p:nvPr/>
          </p:nvSpPr>
          <p:spPr bwMode="auto">
            <a:xfrm>
              <a:off x="1344" y="1104"/>
              <a:ext cx="0" cy="2187"/>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4590" name="Line 12"/>
            <p:cNvSpPr>
              <a:spLocks noChangeShapeType="1"/>
            </p:cNvSpPr>
            <p:nvPr/>
          </p:nvSpPr>
          <p:spPr bwMode="auto">
            <a:xfrm>
              <a:off x="2496" y="1104"/>
              <a:ext cx="0" cy="21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4591" name="Line 13"/>
            <p:cNvSpPr>
              <a:spLocks noChangeShapeType="1"/>
            </p:cNvSpPr>
            <p:nvPr/>
          </p:nvSpPr>
          <p:spPr bwMode="auto">
            <a:xfrm>
              <a:off x="3360" y="1104"/>
              <a:ext cx="0" cy="2187"/>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24581" name="Rectangle 14"/>
          <p:cNvSpPr>
            <a:spLocks noChangeArrowheads="1"/>
          </p:cNvSpPr>
          <p:nvPr/>
        </p:nvSpPr>
        <p:spPr bwMode="auto">
          <a:xfrm>
            <a:off x="2438400" y="54102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0000" tIns="46800" rIns="90000" bIns="4680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b="1"/>
              <a:t>(c) </a:t>
            </a:r>
            <a:r>
              <a:rPr kumimoji="0" lang="zh-CN" altLang="en-US" b="1"/>
              <a:t>读“脏”数据</a:t>
            </a:r>
            <a:endParaRPr kumimoji="0" lang="zh-CN" altLang="en-US"/>
          </a:p>
        </p:txBody>
      </p:sp>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p:cNvSpPr>
          <p:nvPr>
            <p:ph type="title"/>
          </p:nvPr>
        </p:nvSpPr>
        <p:spPr/>
        <p:txBody>
          <a:bodyPr/>
          <a:lstStyle/>
          <a:p>
            <a:pPr eaLnBrk="1" hangingPunct="1"/>
            <a:r>
              <a:rPr lang="en-US" altLang="zh-CN">
                <a:ea typeface="黑体" panose="02010609060101010101" pitchFamily="49" charset="-122"/>
              </a:rPr>
              <a:t>3. </a:t>
            </a:r>
            <a:r>
              <a:rPr lang="zh-CN" altLang="en-US">
                <a:ea typeface="黑体" panose="02010609060101010101" pitchFamily="49" charset="-122"/>
              </a:rPr>
              <a:t>读“脏”数据</a:t>
            </a:r>
            <a:endParaRPr lang="zh-CN" altLang="en-US">
              <a:ea typeface="黑体" panose="02010609060101010101" pitchFamily="49" charset="-122"/>
            </a:endParaRPr>
          </a:p>
        </p:txBody>
      </p:sp>
      <p:sp>
        <p:nvSpPr>
          <p:cNvPr id="25603" name="Rectangle 3"/>
          <p:cNvSpPr>
            <a:spLocks noGrp="1" noRot="1"/>
          </p:cNvSpPr>
          <p:nvPr>
            <p:ph idx="1"/>
          </p:nvPr>
        </p:nvSpPr>
        <p:spPr/>
        <p:txBody>
          <a:bodyPr/>
          <a:lstStyle/>
          <a:p>
            <a:pPr algn="just" eaLnBrk="1" hangingPunct="1">
              <a:lnSpc>
                <a:spcPct val="110000"/>
              </a:lnSpc>
              <a:buFont typeface="Wingdings" panose="05000000000000000000" pitchFamily="2" charset="2"/>
              <a:buNone/>
            </a:pPr>
            <a:r>
              <a:rPr lang="zh-CN" altLang="en-US" sz="2800"/>
              <a:t>事务</a:t>
            </a:r>
            <a:r>
              <a:rPr lang="en-US" altLang="zh-CN" sz="2800"/>
              <a:t>1</a:t>
            </a:r>
            <a:r>
              <a:rPr lang="zh-CN" altLang="en-US" sz="2800"/>
              <a:t>修改某一数据，并将其写回磁盘</a:t>
            </a:r>
            <a:endParaRPr lang="zh-CN" altLang="en-US" sz="2800"/>
          </a:p>
          <a:p>
            <a:pPr algn="just" eaLnBrk="1" hangingPunct="1">
              <a:lnSpc>
                <a:spcPct val="110000"/>
              </a:lnSpc>
              <a:buFont typeface="Wingdings" panose="05000000000000000000" pitchFamily="2" charset="2"/>
              <a:buNone/>
            </a:pPr>
            <a:r>
              <a:rPr lang="zh-CN" altLang="en-US" sz="2800"/>
              <a:t>事务</a:t>
            </a:r>
            <a:r>
              <a:rPr lang="en-US" altLang="zh-CN" sz="2800"/>
              <a:t>2</a:t>
            </a:r>
            <a:r>
              <a:rPr lang="zh-CN" altLang="en-US" sz="2800"/>
              <a:t>读取同一数据后</a:t>
            </a:r>
            <a:endParaRPr lang="zh-CN" altLang="en-US" sz="2800"/>
          </a:p>
          <a:p>
            <a:pPr algn="just" eaLnBrk="1" hangingPunct="1">
              <a:lnSpc>
                <a:spcPct val="110000"/>
              </a:lnSpc>
              <a:buFont typeface="Wingdings" panose="05000000000000000000" pitchFamily="2" charset="2"/>
              <a:buNone/>
            </a:pPr>
            <a:r>
              <a:rPr lang="zh-CN" altLang="en-US" sz="2800"/>
              <a:t>事务</a:t>
            </a:r>
            <a:r>
              <a:rPr lang="en-US" altLang="zh-CN" sz="2800"/>
              <a:t>1</a:t>
            </a:r>
            <a:r>
              <a:rPr lang="zh-CN" altLang="en-US" sz="2800"/>
              <a:t>由于某种原因被撤消，这时事务</a:t>
            </a:r>
            <a:r>
              <a:rPr lang="en-US" altLang="zh-CN" sz="2800"/>
              <a:t>1</a:t>
            </a:r>
            <a:r>
              <a:rPr lang="zh-CN" altLang="en-US" sz="2800"/>
              <a:t>已修改过</a:t>
            </a:r>
            <a:endParaRPr lang="zh-CN" altLang="en-US" sz="2800"/>
          </a:p>
          <a:p>
            <a:pPr algn="just" eaLnBrk="1" hangingPunct="1">
              <a:lnSpc>
                <a:spcPct val="110000"/>
              </a:lnSpc>
              <a:buFont typeface="Wingdings" panose="05000000000000000000" pitchFamily="2" charset="2"/>
              <a:buNone/>
            </a:pPr>
            <a:r>
              <a:rPr lang="zh-CN" altLang="en-US" sz="2800"/>
              <a:t>的数据恢复原值</a:t>
            </a:r>
            <a:endParaRPr lang="zh-CN" altLang="en-US" sz="2800"/>
          </a:p>
          <a:p>
            <a:pPr algn="just" eaLnBrk="1" hangingPunct="1">
              <a:lnSpc>
                <a:spcPct val="110000"/>
              </a:lnSpc>
              <a:buFont typeface="Wingdings" panose="05000000000000000000" pitchFamily="2" charset="2"/>
              <a:buNone/>
            </a:pPr>
            <a:r>
              <a:rPr lang="zh-CN" altLang="en-US" sz="2800"/>
              <a:t>事务</a:t>
            </a:r>
            <a:r>
              <a:rPr lang="en-US" altLang="zh-CN" sz="2800"/>
              <a:t>2</a:t>
            </a:r>
            <a:r>
              <a:rPr lang="zh-CN" altLang="en-US" sz="2800"/>
              <a:t>读到的数据就与数据库中的数据不一致，</a:t>
            </a:r>
            <a:endParaRPr lang="zh-CN" altLang="en-US" sz="2800"/>
          </a:p>
          <a:p>
            <a:pPr algn="just" eaLnBrk="1" hangingPunct="1">
              <a:lnSpc>
                <a:spcPct val="110000"/>
              </a:lnSpc>
              <a:buFont typeface="Wingdings" panose="05000000000000000000" pitchFamily="2" charset="2"/>
              <a:buNone/>
            </a:pPr>
            <a:r>
              <a:rPr lang="zh-CN" altLang="en-US" sz="2800"/>
              <a:t>是不正确的数据，又称为“脏”数据。</a:t>
            </a:r>
            <a:endParaRPr lang="zh-CN" altLang="en-US" sz="2800"/>
          </a:p>
        </p:txBody>
      </p:sp>
      <p:sp>
        <p:nvSpPr>
          <p:cNvPr id="2560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p:txBody>
          <a:bodyPr/>
          <a:lstStyle/>
          <a:p>
            <a:pPr eaLnBrk="1" hangingPunct="1"/>
            <a:r>
              <a:rPr lang="zh-CN" altLang="en-US">
                <a:ea typeface="黑体" panose="02010609060101010101" pitchFamily="49" charset="-122"/>
              </a:rPr>
              <a:t>第十一章  并发控制</a:t>
            </a:r>
            <a:endParaRPr lang="zh-CN" altLang="en-US">
              <a:ea typeface="黑体" panose="02010609060101010101" pitchFamily="49" charset="-122"/>
            </a:endParaRPr>
          </a:p>
        </p:txBody>
      </p:sp>
      <p:sp>
        <p:nvSpPr>
          <p:cNvPr id="26627" name="Rectangle 3"/>
          <p:cNvSpPr>
            <a:spLocks noGrp="1" noRot="1"/>
          </p:cNvSpPr>
          <p:nvPr>
            <p:ph idx="1"/>
          </p:nvPr>
        </p:nvSpPr>
        <p:spPr/>
        <p:txBody>
          <a:bodyPr/>
          <a:lstStyle/>
          <a:p>
            <a:pPr algn="just" eaLnBrk="1" hangingPunct="1">
              <a:lnSpc>
                <a:spcPct val="90000"/>
              </a:lnSpc>
              <a:buFont typeface="Wingdings" panose="05000000000000000000" pitchFamily="2" charset="2"/>
              <a:buNone/>
            </a:pPr>
            <a:r>
              <a:rPr lang="en-US" altLang="zh-CN" sz="2800"/>
              <a:t>11.1  </a:t>
            </a:r>
            <a:r>
              <a:rPr lang="zh-CN" altLang="en-US" sz="2800"/>
              <a:t>并发控制概述</a:t>
            </a:r>
            <a:endParaRPr lang="zh-CN" altLang="en-US" sz="2800"/>
          </a:p>
          <a:p>
            <a:pPr algn="just" eaLnBrk="1" hangingPunct="1">
              <a:lnSpc>
                <a:spcPct val="90000"/>
              </a:lnSpc>
              <a:buFont typeface="Wingdings" panose="05000000000000000000" pitchFamily="2" charset="2"/>
              <a:buNone/>
            </a:pPr>
            <a:r>
              <a:rPr lang="en-US" altLang="zh-CN" sz="2800">
                <a:solidFill>
                  <a:schemeClr val="hlink"/>
                </a:solidFill>
              </a:rPr>
              <a:t>11.2  </a:t>
            </a:r>
            <a:r>
              <a:rPr lang="zh-CN" altLang="en-US" sz="2800">
                <a:solidFill>
                  <a:schemeClr val="hlink"/>
                </a:solidFill>
              </a:rPr>
              <a:t>封锁</a:t>
            </a:r>
            <a:endParaRPr lang="zh-CN" altLang="en-US" sz="2800">
              <a:solidFill>
                <a:schemeClr val="hlink"/>
              </a:solidFill>
            </a:endParaRPr>
          </a:p>
          <a:p>
            <a:pPr algn="just" eaLnBrk="1" hangingPunct="1">
              <a:lnSpc>
                <a:spcPct val="90000"/>
              </a:lnSpc>
              <a:buFont typeface="Wingdings" panose="05000000000000000000" pitchFamily="2" charset="2"/>
              <a:buNone/>
            </a:pPr>
            <a:r>
              <a:rPr lang="en-US" altLang="zh-CN" sz="2800"/>
              <a:t>11.3  </a:t>
            </a:r>
            <a:r>
              <a:rPr lang="zh-CN" altLang="en-US" sz="2800"/>
              <a:t>封锁协议</a:t>
            </a:r>
            <a:endParaRPr lang="zh-CN" altLang="en-US" sz="2800"/>
          </a:p>
          <a:p>
            <a:pPr algn="just" eaLnBrk="1" hangingPunct="1">
              <a:lnSpc>
                <a:spcPct val="90000"/>
              </a:lnSpc>
              <a:buFont typeface="Wingdings" panose="05000000000000000000" pitchFamily="2" charset="2"/>
              <a:buNone/>
            </a:pPr>
            <a:r>
              <a:rPr lang="en-US" altLang="zh-CN" sz="2800"/>
              <a:t>11.4  </a:t>
            </a:r>
            <a:r>
              <a:rPr lang="zh-CN" altLang="en-US" sz="2800"/>
              <a:t>活锁和死锁</a:t>
            </a:r>
            <a:endParaRPr lang="zh-CN" altLang="en-US" sz="2800"/>
          </a:p>
          <a:p>
            <a:pPr algn="just" eaLnBrk="1" hangingPunct="1">
              <a:lnSpc>
                <a:spcPct val="90000"/>
              </a:lnSpc>
              <a:buFont typeface="Wingdings" panose="05000000000000000000" pitchFamily="2" charset="2"/>
              <a:buNone/>
            </a:pPr>
            <a:r>
              <a:rPr lang="en-US" altLang="zh-CN" sz="2800"/>
              <a:t>11.5  </a:t>
            </a:r>
            <a:r>
              <a:rPr lang="zh-CN" altLang="en-US" sz="2800"/>
              <a:t>并发调度的可串行性</a:t>
            </a:r>
            <a:endParaRPr lang="zh-CN" altLang="en-US" sz="2800"/>
          </a:p>
          <a:p>
            <a:pPr algn="just" eaLnBrk="1" hangingPunct="1">
              <a:lnSpc>
                <a:spcPct val="90000"/>
              </a:lnSpc>
              <a:buFont typeface="Wingdings" panose="05000000000000000000" pitchFamily="2" charset="2"/>
              <a:buNone/>
            </a:pPr>
            <a:r>
              <a:rPr lang="en-US" altLang="zh-CN" sz="2800"/>
              <a:t>11.6  </a:t>
            </a:r>
            <a:r>
              <a:rPr lang="zh-CN" altLang="en-US" sz="2800"/>
              <a:t>两段锁协议</a:t>
            </a:r>
            <a:endParaRPr lang="zh-CN" altLang="en-US" sz="2800"/>
          </a:p>
          <a:p>
            <a:pPr algn="just" eaLnBrk="1" hangingPunct="1">
              <a:lnSpc>
                <a:spcPct val="90000"/>
              </a:lnSpc>
              <a:buFont typeface="Wingdings" panose="05000000000000000000" pitchFamily="2" charset="2"/>
              <a:buNone/>
            </a:pPr>
            <a:r>
              <a:rPr lang="en-US" altLang="zh-CN" sz="2800"/>
              <a:t>11.7  </a:t>
            </a:r>
            <a:r>
              <a:rPr lang="zh-CN" altLang="en-US" sz="2800"/>
              <a:t>封锁的粒度</a:t>
            </a:r>
            <a:endParaRPr lang="zh-CN" altLang="en-US" sz="2800"/>
          </a:p>
          <a:p>
            <a:pPr algn="just" eaLnBrk="1" hangingPunct="1">
              <a:lnSpc>
                <a:spcPct val="90000"/>
              </a:lnSpc>
              <a:buFont typeface="Wingdings" panose="05000000000000000000" pitchFamily="2" charset="2"/>
              <a:buNone/>
            </a:pPr>
            <a:r>
              <a:rPr lang="en-US" altLang="zh-CN" sz="2800"/>
              <a:t>11.8  </a:t>
            </a:r>
            <a:r>
              <a:rPr lang="zh-CN" altLang="en-US" sz="2800"/>
              <a:t>小结</a:t>
            </a:r>
            <a:endParaRPr lang="zh-CN" altLang="en-US" sz="2800"/>
          </a:p>
        </p:txBody>
      </p:sp>
      <p:sp>
        <p:nvSpPr>
          <p:cNvPr id="26628"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p:txBody>
          <a:bodyPr/>
          <a:lstStyle/>
          <a:p>
            <a:pPr eaLnBrk="1" hangingPunct="1"/>
            <a:r>
              <a:rPr lang="en-US" altLang="zh-CN"/>
              <a:t>11.2  </a:t>
            </a:r>
            <a:r>
              <a:rPr lang="zh-CN" altLang="en-US"/>
              <a:t>封锁</a:t>
            </a:r>
            <a:endParaRPr lang="zh-CN" altLang="en-US"/>
          </a:p>
        </p:txBody>
      </p:sp>
      <p:sp>
        <p:nvSpPr>
          <p:cNvPr id="27651" name="Rectangle 3"/>
          <p:cNvSpPr>
            <a:spLocks noGrp="1" noRot="1"/>
          </p:cNvSpPr>
          <p:nvPr>
            <p:ph idx="1"/>
          </p:nvPr>
        </p:nvSpPr>
        <p:spPr/>
        <p:txBody>
          <a:bodyPr/>
          <a:lstStyle/>
          <a:p>
            <a:pPr eaLnBrk="1" hangingPunct="1">
              <a:lnSpc>
                <a:spcPct val="150000"/>
              </a:lnSpc>
              <a:buFont typeface="Wingdings" panose="05000000000000000000" pitchFamily="2" charset="2"/>
              <a:buNone/>
            </a:pPr>
            <a:r>
              <a:rPr lang="zh-CN" altLang="en-US">
                <a:solidFill>
                  <a:schemeClr val="tx2"/>
                </a:solidFill>
              </a:rPr>
              <a:t>一、什么是封锁</a:t>
            </a:r>
            <a:endParaRPr lang="zh-CN" altLang="en-US">
              <a:solidFill>
                <a:schemeClr val="tx2"/>
              </a:solidFill>
            </a:endParaRPr>
          </a:p>
          <a:p>
            <a:pPr eaLnBrk="1" hangingPunct="1">
              <a:lnSpc>
                <a:spcPct val="150000"/>
              </a:lnSpc>
              <a:buFont typeface="Wingdings" panose="05000000000000000000" pitchFamily="2" charset="2"/>
              <a:buNone/>
            </a:pPr>
            <a:r>
              <a:rPr lang="zh-CN" altLang="en-US"/>
              <a:t>二、基本封锁类型</a:t>
            </a:r>
            <a:endParaRPr lang="zh-CN" altLang="en-US"/>
          </a:p>
          <a:p>
            <a:pPr eaLnBrk="1" hangingPunct="1">
              <a:lnSpc>
                <a:spcPct val="150000"/>
              </a:lnSpc>
              <a:buFont typeface="Wingdings" panose="05000000000000000000" pitchFamily="2" charset="2"/>
              <a:buNone/>
            </a:pPr>
            <a:r>
              <a:rPr lang="zh-CN" altLang="en-US"/>
              <a:t>三、基本锁的相容矩阵</a:t>
            </a:r>
            <a:endParaRPr lang="zh-CN" altLang="en-US"/>
          </a:p>
        </p:txBody>
      </p:sp>
      <p:sp>
        <p:nvSpPr>
          <p:cNvPr id="27652"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p:cNvSpPr>
          <p:nvPr>
            <p:ph type="title"/>
          </p:nvPr>
        </p:nvSpPr>
        <p:spPr/>
        <p:txBody>
          <a:bodyPr/>
          <a:lstStyle/>
          <a:p>
            <a:pPr eaLnBrk="1" hangingPunct="1"/>
            <a:r>
              <a:rPr lang="zh-CN" altLang="en-US"/>
              <a:t>一、什么是封锁</a:t>
            </a:r>
            <a:endParaRPr lang="zh-CN" altLang="en-US"/>
          </a:p>
        </p:txBody>
      </p:sp>
      <p:sp>
        <p:nvSpPr>
          <p:cNvPr id="353283" name="Rectangle 3"/>
          <p:cNvSpPr>
            <a:spLocks noGrp="1" noRot="1"/>
          </p:cNvSpPr>
          <p:nvPr>
            <p:ph idx="1"/>
          </p:nvPr>
        </p:nvSpPr>
        <p:spPr/>
        <p:txBody>
          <a:bodyPr/>
          <a:lstStyle/>
          <a:p>
            <a:pPr eaLnBrk="1" hangingPunct="1">
              <a:lnSpc>
                <a:spcPct val="130000"/>
              </a:lnSpc>
            </a:pPr>
            <a:r>
              <a:rPr lang="zh-CN" altLang="en-US" sz="2800"/>
              <a:t>封锁就是事务</a:t>
            </a:r>
            <a:r>
              <a:rPr lang="en-US" altLang="zh-CN" sz="2800"/>
              <a:t>T</a:t>
            </a:r>
            <a:r>
              <a:rPr lang="zh-CN" altLang="en-US" sz="2800"/>
              <a:t>在对某个数据对象（例如表、记录等）操作之前，先向系统发出请求，对其加锁</a:t>
            </a:r>
            <a:endParaRPr lang="zh-CN" altLang="en-US" sz="2800"/>
          </a:p>
          <a:p>
            <a:pPr eaLnBrk="1" hangingPunct="1">
              <a:lnSpc>
                <a:spcPct val="130000"/>
              </a:lnSpc>
            </a:pPr>
            <a:r>
              <a:rPr lang="zh-CN" altLang="en-US" sz="2800"/>
              <a:t>加锁后事务</a:t>
            </a:r>
            <a:r>
              <a:rPr lang="en-US" altLang="zh-CN" sz="2800"/>
              <a:t>T</a:t>
            </a:r>
            <a:r>
              <a:rPr lang="zh-CN" altLang="en-US" sz="2800"/>
              <a:t>就对该数据对象有了一定的控制，在事务</a:t>
            </a:r>
            <a:r>
              <a:rPr lang="en-US" altLang="zh-CN" sz="2800"/>
              <a:t>T</a:t>
            </a:r>
            <a:r>
              <a:rPr lang="zh-CN" altLang="en-US" sz="2800"/>
              <a:t>释放它的锁之前，其它的事务不能更新此数据对象。</a:t>
            </a:r>
            <a:endParaRPr lang="zh-CN" altLang="en-US" sz="2800"/>
          </a:p>
          <a:p>
            <a:pPr eaLnBrk="1" hangingPunct="1">
              <a:lnSpc>
                <a:spcPct val="130000"/>
              </a:lnSpc>
            </a:pPr>
            <a:r>
              <a:rPr lang="zh-CN" altLang="en-US" sz="2800"/>
              <a:t>封锁是实现并发控制的一个非常重要的技术</a:t>
            </a:r>
            <a:endParaRPr lang="zh-CN" altLang="en-US" sz="2800"/>
          </a:p>
        </p:txBody>
      </p:sp>
      <p:sp>
        <p:nvSpPr>
          <p:cNvPr id="28676"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animEffect transition="in" filter="blinds(horizontal)">
                                      <p:cBhvr>
                                        <p:cTn id="7" dur="500"/>
                                        <p:tgtEl>
                                          <p:spTgt spid="353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3283">
                                            <p:txEl>
                                              <p:pRg st="1" end="1"/>
                                            </p:txEl>
                                          </p:spTgt>
                                        </p:tgtEl>
                                        <p:attrNameLst>
                                          <p:attrName>style.visibility</p:attrName>
                                        </p:attrNameLst>
                                      </p:cBhvr>
                                      <p:to>
                                        <p:strVal val="visible"/>
                                      </p:to>
                                    </p:set>
                                    <p:animEffect transition="in" filter="blinds(horizontal)">
                                      <p:cBhvr>
                                        <p:cTn id="12" dur="500"/>
                                        <p:tgtEl>
                                          <p:spTgt spid="353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3283">
                                            <p:txEl>
                                              <p:pRg st="2" end="2"/>
                                            </p:txEl>
                                          </p:spTgt>
                                        </p:tgtEl>
                                        <p:attrNameLst>
                                          <p:attrName>style.visibility</p:attrName>
                                        </p:attrNameLst>
                                      </p:cBhvr>
                                      <p:to>
                                        <p:strVal val="visible"/>
                                      </p:to>
                                    </p:set>
                                    <p:animEffect transition="in" filter="blinds(horizontal)">
                                      <p:cBhvr>
                                        <p:cTn id="17" dur="500"/>
                                        <p:tgtEl>
                                          <p:spTgt spid="3532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p:cNvSpPr>
          <p:nvPr>
            <p:ph type="title"/>
          </p:nvPr>
        </p:nvSpPr>
        <p:spPr/>
        <p:txBody>
          <a:bodyPr/>
          <a:lstStyle/>
          <a:p>
            <a:pPr eaLnBrk="1" hangingPunct="1"/>
            <a:r>
              <a:rPr lang="en-US" altLang="zh-CN"/>
              <a:t>11.2  </a:t>
            </a:r>
            <a:r>
              <a:rPr lang="zh-CN" altLang="en-US"/>
              <a:t>封锁</a:t>
            </a:r>
            <a:endParaRPr lang="zh-CN" altLang="en-US"/>
          </a:p>
        </p:txBody>
      </p:sp>
      <p:sp>
        <p:nvSpPr>
          <p:cNvPr id="29699" name="Rectangle 3"/>
          <p:cNvSpPr>
            <a:spLocks noGrp="1" noRot="1"/>
          </p:cNvSpPr>
          <p:nvPr>
            <p:ph idx="1"/>
          </p:nvPr>
        </p:nvSpPr>
        <p:spPr/>
        <p:txBody>
          <a:bodyPr/>
          <a:lstStyle/>
          <a:p>
            <a:pPr eaLnBrk="1" hangingPunct="1">
              <a:lnSpc>
                <a:spcPct val="150000"/>
              </a:lnSpc>
              <a:buFont typeface="Wingdings" panose="05000000000000000000" pitchFamily="2" charset="2"/>
              <a:buNone/>
            </a:pPr>
            <a:r>
              <a:rPr lang="zh-CN" altLang="en-US"/>
              <a:t>一、什么是封锁</a:t>
            </a:r>
            <a:endParaRPr lang="zh-CN" altLang="en-US"/>
          </a:p>
          <a:p>
            <a:pPr eaLnBrk="1" hangingPunct="1">
              <a:lnSpc>
                <a:spcPct val="150000"/>
              </a:lnSpc>
              <a:buFont typeface="Wingdings" panose="05000000000000000000" pitchFamily="2" charset="2"/>
              <a:buNone/>
            </a:pPr>
            <a:r>
              <a:rPr lang="zh-CN" altLang="en-US">
                <a:solidFill>
                  <a:schemeClr val="tx2"/>
                </a:solidFill>
              </a:rPr>
              <a:t>二、基本封锁类型</a:t>
            </a:r>
            <a:endParaRPr lang="zh-CN" altLang="en-US">
              <a:solidFill>
                <a:schemeClr val="tx2"/>
              </a:solidFill>
            </a:endParaRPr>
          </a:p>
          <a:p>
            <a:pPr eaLnBrk="1" hangingPunct="1">
              <a:lnSpc>
                <a:spcPct val="150000"/>
              </a:lnSpc>
              <a:buFont typeface="Wingdings" panose="05000000000000000000" pitchFamily="2" charset="2"/>
              <a:buNone/>
            </a:pPr>
            <a:r>
              <a:rPr lang="zh-CN" altLang="en-US"/>
              <a:t>三、基本锁的相容矩阵</a:t>
            </a:r>
            <a:endParaRPr lang="zh-CN" altLang="en-US"/>
          </a:p>
        </p:txBody>
      </p:sp>
      <p:sp>
        <p:nvSpPr>
          <p:cNvPr id="29700"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p:txBody>
          <a:bodyPr/>
          <a:lstStyle/>
          <a:p>
            <a:pPr eaLnBrk="1" hangingPunct="1"/>
            <a:r>
              <a:rPr lang="zh-CN" altLang="en-US"/>
              <a:t>二、基本封锁类型</a:t>
            </a:r>
            <a:endParaRPr lang="zh-CN" altLang="en-US"/>
          </a:p>
        </p:txBody>
      </p:sp>
      <p:sp>
        <p:nvSpPr>
          <p:cNvPr id="355331" name="Rectangle 3"/>
          <p:cNvSpPr>
            <a:spLocks noGrp="1" noRot="1"/>
          </p:cNvSpPr>
          <p:nvPr>
            <p:ph idx="1"/>
          </p:nvPr>
        </p:nvSpPr>
        <p:spPr/>
        <p:txBody>
          <a:bodyPr/>
          <a:lstStyle/>
          <a:p>
            <a:pPr eaLnBrk="1" hangingPunct="1">
              <a:lnSpc>
                <a:spcPct val="120000"/>
              </a:lnSpc>
            </a:pPr>
            <a:r>
              <a:rPr lang="en-US" altLang="zh-CN" sz="2800"/>
              <a:t>DBMS</a:t>
            </a:r>
            <a:r>
              <a:rPr lang="zh-CN" altLang="en-US" sz="2800"/>
              <a:t>通常提供了多种类型的封锁。一个事务对某个数据对象加锁后究竟拥有什么样的控制是由封锁的类型决定的。</a:t>
            </a:r>
            <a:endParaRPr lang="zh-CN" altLang="en-US" sz="2800"/>
          </a:p>
          <a:p>
            <a:pPr eaLnBrk="1" hangingPunct="1">
              <a:lnSpc>
                <a:spcPct val="120000"/>
              </a:lnSpc>
            </a:pPr>
            <a:endParaRPr lang="zh-CN" altLang="en-US"/>
          </a:p>
          <a:p>
            <a:pPr eaLnBrk="1" hangingPunct="1">
              <a:lnSpc>
                <a:spcPct val="120000"/>
              </a:lnSpc>
            </a:pPr>
            <a:r>
              <a:rPr lang="zh-CN" altLang="en-US" sz="2800"/>
              <a:t>基本封锁类型</a:t>
            </a:r>
            <a:endParaRPr lang="zh-CN" altLang="en-US" sz="2800"/>
          </a:p>
          <a:p>
            <a:pPr lvl="1" eaLnBrk="1" hangingPunct="1">
              <a:lnSpc>
                <a:spcPct val="120000"/>
              </a:lnSpc>
            </a:pPr>
            <a:r>
              <a:rPr lang="zh-CN" altLang="en-US"/>
              <a:t>排它锁（</a:t>
            </a:r>
            <a:r>
              <a:rPr lang="en-US" altLang="zh-CN"/>
              <a:t>eXclusive lock</a:t>
            </a:r>
            <a:r>
              <a:rPr lang="zh-CN" altLang="en-US"/>
              <a:t>，简记为</a:t>
            </a:r>
            <a:r>
              <a:rPr lang="en-US" altLang="zh-CN"/>
              <a:t>X</a:t>
            </a:r>
            <a:r>
              <a:rPr lang="zh-CN" altLang="en-US"/>
              <a:t>锁）</a:t>
            </a:r>
            <a:endParaRPr lang="zh-CN" altLang="en-US"/>
          </a:p>
          <a:p>
            <a:pPr lvl="1" eaLnBrk="1" hangingPunct="1">
              <a:lnSpc>
                <a:spcPct val="120000"/>
              </a:lnSpc>
            </a:pPr>
            <a:r>
              <a:rPr lang="zh-CN" altLang="en-US"/>
              <a:t>共享锁（</a:t>
            </a:r>
            <a:r>
              <a:rPr lang="en-US" altLang="zh-CN"/>
              <a:t>Share lock</a:t>
            </a:r>
            <a:r>
              <a:rPr lang="zh-CN" altLang="en-US"/>
              <a:t>，简记为</a:t>
            </a:r>
            <a:r>
              <a:rPr lang="en-US" altLang="zh-CN"/>
              <a:t>S</a:t>
            </a:r>
            <a:r>
              <a:rPr lang="zh-CN" altLang="en-US"/>
              <a:t>锁）</a:t>
            </a:r>
            <a:endParaRPr lang="zh-CN" altLang="en-US"/>
          </a:p>
        </p:txBody>
      </p:sp>
      <p:sp>
        <p:nvSpPr>
          <p:cNvPr id="30724" name="灯片编号占位符 4"/>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defPPr>
              <a:defRPr lang="zh-CN"/>
            </a:defPPr>
            <a:lvl1pPr algn="r" rtl="0" eaLnBrk="1" fontAlgn="base" hangingPunct="1">
              <a:spcBef>
                <a:spcPct val="0"/>
              </a:spcBef>
              <a:spcAft>
                <a:spcPct val="0"/>
              </a:spcAft>
              <a:defRPr kumimoji="0" sz="1200" kern="1200">
                <a:solidFill>
                  <a:srgbClr val="045C75"/>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68727F3-BB33-4B93-94B9-717D0CBED9BE}" type="slidenum">
              <a:rPr lang="en-US" altLang="zh-CN" smtClean="0"/>
            </a:fld>
            <a:endParaRPr kumimoji="0" lang="en-US" altLang="zh-CN" sz="1200">
              <a:solidFill>
                <a:srgbClr val="045C7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5331">
                                            <p:txEl>
                                              <p:pRg st="2" end="2"/>
                                            </p:txEl>
                                          </p:spTgt>
                                        </p:tgtEl>
                                        <p:attrNameLst>
                                          <p:attrName>style.visibility</p:attrName>
                                        </p:attrNameLst>
                                      </p:cBhvr>
                                      <p:to>
                                        <p:strVal val="visible"/>
                                      </p:to>
                                    </p:set>
                                    <p:animEffect transition="in" filter="blinds(horizontal)">
                                      <p:cBhvr>
                                        <p:cTn id="7" dur="500"/>
                                        <p:tgtEl>
                                          <p:spTgt spid="35533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5331">
                                            <p:txEl>
                                              <p:pRg st="3" end="3"/>
                                            </p:txEl>
                                          </p:spTgt>
                                        </p:tgtEl>
                                        <p:attrNameLst>
                                          <p:attrName>style.visibility</p:attrName>
                                        </p:attrNameLst>
                                      </p:cBhvr>
                                      <p:to>
                                        <p:strVal val="visible"/>
                                      </p:to>
                                    </p:set>
                                    <p:animEffect transition="in" filter="blinds(horizontal)">
                                      <p:cBhvr>
                                        <p:cTn id="10" dur="500"/>
                                        <p:tgtEl>
                                          <p:spTgt spid="355331">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5331">
                                            <p:txEl>
                                              <p:pRg st="4" end="4"/>
                                            </p:txEl>
                                          </p:spTgt>
                                        </p:tgtEl>
                                        <p:attrNameLst>
                                          <p:attrName>style.visibility</p:attrName>
                                        </p:attrNameLst>
                                      </p:cBhvr>
                                      <p:to>
                                        <p:strVal val="visible"/>
                                      </p:to>
                                    </p:set>
                                    <p:animEffect transition="in" filter="blinds(horizontal)">
                                      <p:cBhvr>
                                        <p:cTn id="13" dur="500"/>
                                        <p:tgtEl>
                                          <p:spTgt spid="355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PP_MARK_KEY" val="0e4a74b4-db7e-4c6d-a072-96d9fc80c03e"/>
  <p:tag name="COMMONDATA" val="eyJoZGlkIjoiMTQyYzJhZGQxNzhmZmU0NGQ1ZWJhNjMwMmE0MDYzNmUifQ=="/>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0</TotalTime>
  <Words>120437</Words>
  <Application>WPS 演示</Application>
  <PresentationFormat>全屏显示(4:3)</PresentationFormat>
  <Paragraphs>15769</Paragraphs>
  <Slides>1056</Slides>
  <Notes>35</Notes>
  <HiddenSlides>0</HiddenSlides>
  <MMClips>0</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16</vt:i4>
      </vt:variant>
      <vt:variant>
        <vt:lpstr>幻灯片标题</vt:lpstr>
      </vt:variant>
      <vt:variant>
        <vt:i4>1056</vt:i4>
      </vt:variant>
    </vt:vector>
  </HeadingPairs>
  <TitlesOfParts>
    <vt:vector size="1098" baseType="lpstr">
      <vt:lpstr>Arial</vt:lpstr>
      <vt:lpstr>宋体</vt:lpstr>
      <vt:lpstr>Wingdings</vt:lpstr>
      <vt:lpstr>Tahoma</vt:lpstr>
      <vt:lpstr>Wingdings 2</vt:lpstr>
      <vt:lpstr>Calibri</vt:lpstr>
      <vt:lpstr>隶书</vt:lpstr>
      <vt:lpstr>Wingdings 2</vt:lpstr>
      <vt:lpstr>Times New Roman</vt:lpstr>
      <vt:lpstr>Arial Black</vt:lpstr>
      <vt:lpstr>Constantia</vt:lpstr>
      <vt:lpstr>楷体_GB2312</vt:lpstr>
      <vt:lpstr>新宋体</vt:lpstr>
      <vt:lpstr>仿宋_GB2312</vt:lpstr>
      <vt:lpstr>仿宋</vt:lpstr>
      <vt:lpstr>微软雅黑</vt:lpstr>
      <vt:lpstr>Arial Unicode MS</vt:lpstr>
      <vt:lpstr>黑体</vt:lpstr>
      <vt:lpstr>仿宋_GB2312</vt:lpstr>
      <vt:lpstr>Symbol</vt:lpstr>
      <vt:lpstr>Courier New</vt:lpstr>
      <vt:lpstr>Monotype Sorts</vt:lpstr>
      <vt:lpstr>Wingdings</vt:lpstr>
      <vt:lpstr>MT Extra</vt:lpstr>
      <vt:lpstr>吉祥如意</vt:lpstr>
      <vt:lpstr>流畅</vt:lpstr>
      <vt:lpstr>Word.Document.8</vt:lpstr>
      <vt:lpstr>Word.Document.8</vt:lpstr>
      <vt:lpstr>Word.Document.8</vt:lpstr>
      <vt:lpstr>Equation.3</vt:lpstr>
      <vt:lpstr>Equation.3</vt:lpstr>
      <vt:lpstr>Equation.3</vt:lpstr>
      <vt:lpstr>Word.Document.8</vt:lpstr>
      <vt:lpstr>Word.Picture.8</vt:lpstr>
      <vt:lpstr>Word.Document.8</vt:lpstr>
      <vt:lpstr>Word.Document.8</vt:lpstr>
      <vt:lpstr>Word.Document.8</vt:lpstr>
      <vt:lpstr>Equation.3</vt:lpstr>
      <vt:lpstr>Word.Document.8</vt:lpstr>
      <vt:lpstr>Word.Document.8</vt:lpstr>
      <vt:lpstr>Word.Document.8</vt:lpstr>
      <vt:lpstr>Word.Document.8</vt:lpstr>
      <vt:lpstr> 数据库系统概论</vt:lpstr>
      <vt:lpstr>课程目的</vt:lpstr>
      <vt:lpstr>PowerPoint 演示文稿</vt:lpstr>
      <vt:lpstr>教材及参考书(1)</vt:lpstr>
      <vt:lpstr>教材及参考书(2)</vt:lpstr>
      <vt:lpstr>学习方式</vt:lpstr>
      <vt:lpstr>PowerPoint 演示文稿</vt:lpstr>
      <vt:lpstr>第一章 绪论</vt:lpstr>
      <vt:lpstr>第一章 绪论</vt:lpstr>
      <vt:lpstr>1.1  数据库系统概述</vt:lpstr>
      <vt:lpstr>数据库 是什么？</vt:lpstr>
      <vt:lpstr>数据库的地位</vt:lpstr>
      <vt:lpstr>1.1  数据库系统概述</vt:lpstr>
      <vt:lpstr>1.1.2 四个基本概念</vt:lpstr>
      <vt:lpstr>一、数据</vt:lpstr>
      <vt:lpstr>数据举例</vt:lpstr>
      <vt:lpstr>二、数据库（举例）</vt:lpstr>
      <vt:lpstr>二、数据库</vt:lpstr>
      <vt:lpstr>二、数据库(续)</vt:lpstr>
      <vt:lpstr>三、数据库管理系统</vt:lpstr>
      <vt:lpstr>DBMS的主要功能</vt:lpstr>
      <vt:lpstr>DBMS的主要功能</vt:lpstr>
      <vt:lpstr>举例说明</vt:lpstr>
      <vt:lpstr>四、数据库系统</vt:lpstr>
      <vt:lpstr>四个基本概念</vt:lpstr>
      <vt:lpstr>1.1  数据库系统概述</vt:lpstr>
      <vt:lpstr>1.1.3  数据管理技术的产生和发展</vt:lpstr>
      <vt:lpstr>PowerPoint 演示文稿</vt:lpstr>
      <vt:lpstr>数据库系统的特点</vt:lpstr>
      <vt:lpstr>数据结构化</vt:lpstr>
      <vt:lpstr>数据库系统的特点</vt:lpstr>
      <vt:lpstr>数据独立性</vt:lpstr>
      <vt:lpstr>数据库系统的特点</vt:lpstr>
      <vt:lpstr>数据库系统的特点</vt:lpstr>
      <vt:lpstr>DBMS对数据的控制功能</vt:lpstr>
      <vt:lpstr>DBMS对数据的控制功能</vt:lpstr>
      <vt:lpstr>数据库系统的特点</vt:lpstr>
      <vt:lpstr>第一章 绪论</vt:lpstr>
      <vt:lpstr>数据模型</vt:lpstr>
      <vt:lpstr>数据模型(续)</vt:lpstr>
      <vt:lpstr>数据模型(续)</vt:lpstr>
      <vt:lpstr> 1.2 数据模型</vt:lpstr>
      <vt:lpstr> 1.2.1 数据模型的组成要素</vt:lpstr>
      <vt:lpstr> 1.2.2  概念模型</vt:lpstr>
      <vt:lpstr>信息世界中的基本概念</vt:lpstr>
      <vt:lpstr>信息世界中的基本概念(续)</vt:lpstr>
      <vt:lpstr>3. 概念模型的表示方法</vt:lpstr>
      <vt:lpstr>E-R图</vt:lpstr>
      <vt:lpstr>E-R图(续)</vt:lpstr>
      <vt:lpstr>两个实体型间的联系</vt:lpstr>
      <vt:lpstr> 1.2.3 常用数据模型</vt:lpstr>
      <vt:lpstr>常用数据模型(续)</vt:lpstr>
      <vt:lpstr>关系模型的基本概念</vt:lpstr>
      <vt:lpstr>关系模型的基本概念</vt:lpstr>
      <vt:lpstr>2.关系模型的数据操纵</vt:lpstr>
      <vt:lpstr>3.关系模型的完整性约束</vt:lpstr>
      <vt:lpstr>4.关系数据模型的存储结构</vt:lpstr>
      <vt:lpstr>5.关系模型的优缺点</vt:lpstr>
      <vt:lpstr>关系模型的优缺点（续）</vt:lpstr>
      <vt:lpstr>6. 典型的关系数据库系统</vt:lpstr>
      <vt:lpstr>PowerPoint 演示文稿</vt:lpstr>
      <vt:lpstr>PowerPoint 演示文稿</vt:lpstr>
      <vt:lpstr>PowerPoint 演示文稿</vt:lpstr>
      <vt:lpstr>PowerPoint 演示文稿</vt:lpstr>
      <vt:lpstr>第一章 绪论</vt:lpstr>
      <vt:lpstr>1.3 数据库系统结构</vt:lpstr>
      <vt:lpstr>1.3.1 数据库系统的模式结构</vt:lpstr>
      <vt:lpstr>数据库系统模式的概念</vt:lpstr>
      <vt:lpstr>数据库系统模式的概念（续）</vt:lpstr>
      <vt:lpstr>1.3.1 数据库系统的模式结构</vt:lpstr>
      <vt:lpstr>数据库系统的三级模式结构</vt:lpstr>
      <vt:lpstr>1．模式（Schema）</vt:lpstr>
      <vt:lpstr>2. 外模式（External Schema）</vt:lpstr>
      <vt:lpstr>3．内模式（Internal Schema）</vt:lpstr>
      <vt:lpstr>数据库系统的三级模式结构</vt:lpstr>
      <vt:lpstr>1.3.1 数据库系统的模式结构</vt:lpstr>
      <vt:lpstr>三级模式与二级映象</vt:lpstr>
      <vt:lpstr>数据库系统的三级模式结构</vt:lpstr>
      <vt:lpstr>1．外模式／模式映象</vt:lpstr>
      <vt:lpstr>外模式／模式映象的用途</vt:lpstr>
      <vt:lpstr>2．模式／内模式映象</vt:lpstr>
      <vt:lpstr>模式／内模式映象的用途</vt:lpstr>
      <vt:lpstr>1.3.1 数据库系统的模式结构</vt:lpstr>
      <vt:lpstr>小结</vt:lpstr>
      <vt:lpstr>小结（续）</vt:lpstr>
      <vt:lpstr>小结（续）</vt:lpstr>
      <vt:lpstr>小结（续）</vt:lpstr>
      <vt:lpstr>小结（续）</vt:lpstr>
      <vt:lpstr>第一章 绪论</vt:lpstr>
      <vt:lpstr>1.4 数据库系统的组成</vt:lpstr>
      <vt:lpstr>第一章 绪论</vt:lpstr>
      <vt:lpstr>1.5  数据库技术的研究领域</vt:lpstr>
      <vt:lpstr>第一章 绪论</vt:lpstr>
      <vt:lpstr>小结</vt:lpstr>
      <vt:lpstr>小结(续)</vt:lpstr>
      <vt:lpstr>PowerPoint 演示文稿</vt:lpstr>
      <vt:lpstr>第二章 关系数据库</vt:lpstr>
      <vt:lpstr>关系数据库简介</vt:lpstr>
      <vt:lpstr>第二章 关系数据库</vt:lpstr>
      <vt:lpstr>2.1  关系模型概述</vt:lpstr>
      <vt:lpstr>1. 关系数据结构</vt:lpstr>
      <vt:lpstr>2. 关系操作集合</vt:lpstr>
      <vt:lpstr>关系操作集合(续）</vt:lpstr>
      <vt:lpstr>关系操作集合（续）</vt:lpstr>
      <vt:lpstr>关系操作集合（续）</vt:lpstr>
      <vt:lpstr>关系操作集合（续）</vt:lpstr>
      <vt:lpstr>3. 关系的三类完整性约束</vt:lpstr>
      <vt:lpstr>第二章 关系数据库</vt:lpstr>
      <vt:lpstr>2.2  关系数据结构</vt:lpstr>
      <vt:lpstr>2.2  关系数据结构</vt:lpstr>
      <vt:lpstr>2.2.1  关系</vt:lpstr>
      <vt:lpstr>⒈ 域（Domain）</vt:lpstr>
      <vt:lpstr>2. 笛卡尔积（Cartesian Product）</vt:lpstr>
      <vt:lpstr>笛卡尔积（续)</vt:lpstr>
      <vt:lpstr>笛卡尔积（续)</vt:lpstr>
      <vt:lpstr>笛卡尔积（续)</vt:lpstr>
      <vt:lpstr> </vt:lpstr>
      <vt:lpstr>笛卡尔积（续)</vt:lpstr>
      <vt:lpstr>3. 关系（Relation）</vt:lpstr>
      <vt:lpstr>关系（续）</vt:lpstr>
      <vt:lpstr>关系（续）</vt:lpstr>
      <vt:lpstr>关系（续）</vt:lpstr>
      <vt:lpstr>关系（续）</vt:lpstr>
      <vt:lpstr>关系（续）</vt:lpstr>
      <vt:lpstr>关系（续）</vt:lpstr>
      <vt:lpstr>关系（续）</vt:lpstr>
      <vt:lpstr>2.2  关系数据结构</vt:lpstr>
      <vt:lpstr>2.2.2  关系模式</vt:lpstr>
      <vt:lpstr>1．什么是关系模式</vt:lpstr>
      <vt:lpstr>2．定义关系模式</vt:lpstr>
      <vt:lpstr>定义关系模式 (续)</vt:lpstr>
      <vt:lpstr>3.  关系模式与关系</vt:lpstr>
      <vt:lpstr>2.2  关系数据结构</vt:lpstr>
      <vt:lpstr>2.2.3  关系数据库</vt:lpstr>
      <vt:lpstr>第二章 关系数据库</vt:lpstr>
      <vt:lpstr>2.3  关系的完整性</vt:lpstr>
      <vt:lpstr>2.3.1 实体完整性</vt:lpstr>
      <vt:lpstr>2.3.2 参照完整性</vt:lpstr>
      <vt:lpstr>1. 关系间的引用</vt:lpstr>
      <vt:lpstr>学生（学号，姓名，性别，专业号，年龄）        专业（专业号，专业名） </vt:lpstr>
      <vt:lpstr>2．外码（Foreign Key）</vt:lpstr>
      <vt:lpstr>PowerPoint 演示文稿</vt:lpstr>
      <vt:lpstr>外码(续)</vt:lpstr>
      <vt:lpstr>3. 参照完整性规则</vt:lpstr>
      <vt:lpstr>参照完整性规则(续)</vt:lpstr>
      <vt:lpstr>2.3.3 用户定义的完整性</vt:lpstr>
      <vt:lpstr>小结</vt:lpstr>
      <vt:lpstr>PowerPoint 演示文稿</vt:lpstr>
      <vt:lpstr>PowerPoint 演示文稿</vt:lpstr>
      <vt:lpstr>PowerPoint 演示文稿</vt:lpstr>
      <vt:lpstr>第二章 关系数据库</vt:lpstr>
      <vt:lpstr>2.4 关系代数</vt:lpstr>
      <vt:lpstr>概述</vt:lpstr>
      <vt:lpstr>概述</vt:lpstr>
      <vt:lpstr>概述(续)</vt:lpstr>
      <vt:lpstr>概述(续)</vt:lpstr>
      <vt:lpstr>PowerPoint 演示文稿</vt:lpstr>
      <vt:lpstr>PowerPoint 演示文稿</vt:lpstr>
      <vt:lpstr>概述(续)</vt:lpstr>
      <vt:lpstr>2.4 关系代数</vt:lpstr>
      <vt:lpstr>2.4.1  传统的集合运算</vt:lpstr>
      <vt:lpstr>1. 并（Union）</vt:lpstr>
      <vt:lpstr>并(续)</vt:lpstr>
      <vt:lpstr>2. 差（Difference）</vt:lpstr>
      <vt:lpstr>差(续)</vt:lpstr>
      <vt:lpstr>3. 交（Intersection）</vt:lpstr>
      <vt:lpstr>交 (续)</vt:lpstr>
      <vt:lpstr>4. 广义笛卡尔积（Extended Cartesian Product）</vt:lpstr>
      <vt:lpstr>广义笛卡尔积 (续)</vt:lpstr>
      <vt:lpstr>2.4 关系代数</vt:lpstr>
      <vt:lpstr>2.4.2 专门的关系运算</vt:lpstr>
      <vt:lpstr>1. 选择（Selection） </vt:lpstr>
      <vt:lpstr>选择（续）</vt:lpstr>
      <vt:lpstr>PowerPoint 演示文稿</vt:lpstr>
      <vt:lpstr>PowerPoint 演示文稿</vt:lpstr>
      <vt:lpstr>2. 投影（Projection） </vt:lpstr>
      <vt:lpstr>2. 投影（Projection） </vt:lpstr>
      <vt:lpstr>投影（续）</vt:lpstr>
      <vt:lpstr>投影（续）</vt:lpstr>
      <vt:lpstr>3. 连接（Join） </vt:lpstr>
      <vt:lpstr> 连接(续) </vt:lpstr>
      <vt:lpstr> 连接(续) </vt:lpstr>
      <vt:lpstr>连接(续)</vt:lpstr>
      <vt:lpstr>连接(续)</vt:lpstr>
      <vt:lpstr>连接(续)</vt:lpstr>
      <vt:lpstr>连接(续)</vt:lpstr>
      <vt:lpstr>连接(续)</vt:lpstr>
      <vt:lpstr>4. 除（Division） </vt:lpstr>
      <vt:lpstr>除(续)</vt:lpstr>
      <vt:lpstr>除(续)</vt:lpstr>
      <vt:lpstr>分析：</vt:lpstr>
      <vt:lpstr>PowerPoint 演示文稿</vt:lpstr>
      <vt:lpstr>PowerPoint 演示文稿</vt:lpstr>
      <vt:lpstr>小结 </vt:lpstr>
      <vt:lpstr>小结(续) </vt:lpstr>
      <vt:lpstr>PowerPoint 演示文稿</vt:lpstr>
      <vt:lpstr>PowerPoint 演示文稿</vt:lpstr>
      <vt:lpstr>第二章 关系数据库</vt:lpstr>
      <vt:lpstr>2.5  关系演算 </vt:lpstr>
      <vt:lpstr>2.5.1 元组关系演算语言ALPHA</vt:lpstr>
      <vt:lpstr>一、检索操作 </vt:lpstr>
      <vt:lpstr>检索操作 (续)</vt:lpstr>
      <vt:lpstr>检索操作 (续)</vt:lpstr>
      <vt:lpstr>（1）简单检索</vt:lpstr>
      <vt:lpstr>（2）限定的检索</vt:lpstr>
      <vt:lpstr>（3）带排序的检索</vt:lpstr>
      <vt:lpstr>（4）带定额的检索 </vt:lpstr>
      <vt:lpstr>（5）用元组变量的检索</vt:lpstr>
      <vt:lpstr>(6) 用存在量词的检索</vt:lpstr>
      <vt:lpstr>（7）带有多个关系的表达式的检索</vt:lpstr>
      <vt:lpstr>（8）用全称量词的检索</vt:lpstr>
      <vt:lpstr>（9）用两种量词的检索</vt:lpstr>
      <vt:lpstr>（10）聚集函数</vt:lpstr>
      <vt:lpstr>聚集函数(续)</vt:lpstr>
      <vt:lpstr>二、更新操作</vt:lpstr>
      <vt:lpstr>（1）修改操作步骤</vt:lpstr>
      <vt:lpstr>修改操作</vt:lpstr>
      <vt:lpstr>PowerPoint 演示文稿</vt:lpstr>
      <vt:lpstr>（2）插入操作</vt:lpstr>
      <vt:lpstr>插入操作(续)</vt:lpstr>
      <vt:lpstr>（3）删除操作</vt:lpstr>
      <vt:lpstr>删除操作(续)</vt:lpstr>
      <vt:lpstr>小结：元组关系演算语言ALPHA</vt:lpstr>
      <vt:lpstr>2.5  关 系 演 算 </vt:lpstr>
      <vt:lpstr>2.5.2  域关系演算语言QBE </vt:lpstr>
      <vt:lpstr>QBE操作框架</vt:lpstr>
      <vt:lpstr>一、检索操作</vt:lpstr>
      <vt:lpstr>检索操作（续）</vt:lpstr>
      <vt:lpstr>构造查询的几个要素</vt:lpstr>
      <vt:lpstr>1. 简单查询</vt:lpstr>
      <vt:lpstr>2. 条件查询</vt:lpstr>
      <vt:lpstr>条件查询（续）</vt:lpstr>
      <vt:lpstr>条件查询（续）</vt:lpstr>
      <vt:lpstr>3. 集函数</vt:lpstr>
      <vt:lpstr>集函数（续）</vt:lpstr>
      <vt:lpstr>4.对查询结果排序（续）</vt:lpstr>
      <vt:lpstr>二、修改操作</vt:lpstr>
      <vt:lpstr>修改操作(续)</vt:lpstr>
      <vt:lpstr>修改操作(续)</vt:lpstr>
      <vt:lpstr>2.插入操作</vt:lpstr>
      <vt:lpstr>3. 删除操作</vt:lpstr>
      <vt:lpstr>本章小结</vt:lpstr>
      <vt:lpstr>PowerPoint 演示文稿</vt:lpstr>
      <vt:lpstr>PowerPoint 演示文稿</vt:lpstr>
      <vt:lpstr>第三章 关系数据库标准语言SQL</vt:lpstr>
      <vt:lpstr>第三章  关系数据库标准语言SQL</vt:lpstr>
      <vt:lpstr>3.1 SQL概述</vt:lpstr>
      <vt:lpstr>第三章  关系数据库标准语言SQL</vt:lpstr>
      <vt:lpstr>3.2  数 据 定 义 </vt:lpstr>
      <vt:lpstr>3.2.1 定义语句格式</vt:lpstr>
      <vt:lpstr>PowerPoint 演示文稿</vt:lpstr>
      <vt:lpstr>三、删除基本表 </vt:lpstr>
      <vt:lpstr>二、修改基本表</vt:lpstr>
      <vt:lpstr>PowerPoint 演示文稿</vt:lpstr>
      <vt:lpstr>3.2.2  建立与删除索引 </vt:lpstr>
      <vt:lpstr>一、建立索引 </vt:lpstr>
      <vt:lpstr>二、删除索引 </vt:lpstr>
      <vt:lpstr>3.3  查    询 </vt:lpstr>
      <vt:lpstr>3.3.1 概述 </vt:lpstr>
      <vt:lpstr>语句格式</vt:lpstr>
      <vt:lpstr>示例数据库 </vt:lpstr>
      <vt:lpstr>3.3  查    询 </vt:lpstr>
      <vt:lpstr>PowerPoint 演示文稿</vt:lpstr>
      <vt:lpstr>3.3.2  单表查询 </vt:lpstr>
      <vt:lpstr>查询指定列</vt:lpstr>
      <vt:lpstr>2.查询满足条件的元组</vt:lpstr>
      <vt:lpstr>(1) 比较大小</vt:lpstr>
      <vt:lpstr>(2) 确定范围</vt:lpstr>
      <vt:lpstr>(3) 确定集合</vt:lpstr>
      <vt:lpstr>PowerPoint 演示文稿</vt:lpstr>
      <vt:lpstr>(4) 字符串匹配</vt:lpstr>
      <vt:lpstr>(5) 涉及空值的查询</vt:lpstr>
      <vt:lpstr>(6) 多重条件查询</vt:lpstr>
      <vt:lpstr>PowerPoint 演示文稿</vt:lpstr>
      <vt:lpstr>三、对查询结果排序 </vt:lpstr>
      <vt:lpstr>对查询结果排序（续） </vt:lpstr>
      <vt:lpstr>查询结果</vt:lpstr>
      <vt:lpstr>对查询结果排序（续） </vt:lpstr>
      <vt:lpstr>四、使用集函数 </vt:lpstr>
      <vt:lpstr>使用集函数（续） </vt:lpstr>
      <vt:lpstr>五、对查询结果分组 </vt:lpstr>
      <vt:lpstr>使用GROUP BY子句分组</vt:lpstr>
      <vt:lpstr>对查询结果分组 （续）</vt:lpstr>
      <vt:lpstr>使用HAVING短语筛选最终输出结果</vt:lpstr>
      <vt:lpstr>例题</vt:lpstr>
      <vt:lpstr>使用HAVING短语筛选最终输出结果</vt:lpstr>
      <vt:lpstr>3.3   查    询 </vt:lpstr>
      <vt:lpstr>3.3.3  连接查询 </vt:lpstr>
      <vt:lpstr>连接查询 （续）</vt:lpstr>
      <vt:lpstr>连接查询 （续）</vt:lpstr>
      <vt:lpstr>一、广义笛卡尔积 </vt:lpstr>
      <vt:lpstr>二、等值与非等值连接查询 </vt:lpstr>
      <vt:lpstr>等值连接</vt:lpstr>
      <vt:lpstr>等值连接</vt:lpstr>
      <vt:lpstr>等值连接</vt:lpstr>
      <vt:lpstr>等值连接</vt:lpstr>
      <vt:lpstr>自然连接</vt:lpstr>
      <vt:lpstr>三、自身连接 </vt:lpstr>
      <vt:lpstr>自身连接（续）</vt:lpstr>
      <vt:lpstr>自身连接（续）</vt:lpstr>
      <vt:lpstr>自身连接（续）</vt:lpstr>
      <vt:lpstr>自身连接（续）</vt:lpstr>
      <vt:lpstr>四、外连接（Outer Join） </vt:lpstr>
      <vt:lpstr>外连接（续） </vt:lpstr>
      <vt:lpstr>外连接（续） </vt:lpstr>
      <vt:lpstr>外连接（续） </vt:lpstr>
      <vt:lpstr>外连接（续） </vt:lpstr>
      <vt:lpstr>3.3  查    询 </vt:lpstr>
      <vt:lpstr>3.3.4  嵌套查询</vt:lpstr>
      <vt:lpstr>嵌套查询(续)</vt:lpstr>
      <vt:lpstr>嵌套查询(续)</vt:lpstr>
      <vt:lpstr>嵌套查询分类</vt:lpstr>
      <vt:lpstr>嵌套查询求解方法</vt:lpstr>
      <vt:lpstr>嵌套查询求解方法（续）</vt:lpstr>
      <vt:lpstr>引出子查询的谓词</vt:lpstr>
      <vt:lpstr>一、带有IN谓词的子查询</vt:lpstr>
      <vt:lpstr> 构造嵌套查询</vt:lpstr>
      <vt:lpstr>带有IN谓词的子查询（续）</vt:lpstr>
      <vt:lpstr>带有IN谓词的子查询（续）</vt:lpstr>
      <vt:lpstr>带有IN谓词的子查询（续）</vt:lpstr>
      <vt:lpstr>带有IN谓词的子查询（续）</vt:lpstr>
      <vt:lpstr>二、带有比较运算符的子查询</vt:lpstr>
      <vt:lpstr>带有比较运算符的子查询（续）</vt:lpstr>
      <vt:lpstr>三、带有ANY或ALL谓词的子查询</vt:lpstr>
      <vt:lpstr>四、带有EXISTS谓词的子查询</vt:lpstr>
      <vt:lpstr>带有EXISTS谓词的子查询(续）</vt:lpstr>
      <vt:lpstr>带有EXISTS谓词的子查询(续）</vt:lpstr>
      <vt:lpstr>带有EXISTS谓词的子查询(续）</vt:lpstr>
      <vt:lpstr>带有EXISTS谓词的子查询(续）</vt:lpstr>
      <vt:lpstr>带有EXISTS谓词的子查询(续）</vt:lpstr>
      <vt:lpstr>带有EXISTS谓词的子查询(续）</vt:lpstr>
      <vt:lpstr>带有EXISTS谓词的子查询(续）</vt:lpstr>
      <vt:lpstr>3.3  查    询 </vt:lpstr>
      <vt:lpstr>3.3.5  集合查询</vt:lpstr>
      <vt:lpstr>1． 并操作</vt:lpstr>
      <vt:lpstr>并操作（续）</vt:lpstr>
      <vt:lpstr>并操作（续）</vt:lpstr>
      <vt:lpstr>并操作（续）</vt:lpstr>
      <vt:lpstr>并操作（续）</vt:lpstr>
      <vt:lpstr>2． 交操作</vt:lpstr>
      <vt:lpstr>2． 交操作</vt:lpstr>
      <vt:lpstr>3． 差操作</vt:lpstr>
      <vt:lpstr>3． 差操作</vt:lpstr>
      <vt:lpstr>4. 对集合操作结果的排序</vt:lpstr>
      <vt:lpstr>3.3.6 SELECT语句的一般格式</vt:lpstr>
      <vt:lpstr>目标列表达式</vt:lpstr>
      <vt:lpstr>集函数格式</vt:lpstr>
      <vt:lpstr>条件表达式格式</vt:lpstr>
      <vt:lpstr>条件表达式格式</vt:lpstr>
      <vt:lpstr>条件表达式格式</vt:lpstr>
      <vt:lpstr>条件表达式格式</vt:lpstr>
      <vt:lpstr>条件表达式格式</vt:lpstr>
      <vt:lpstr>PowerPoint 演示文稿</vt:lpstr>
      <vt:lpstr>第三章  关系数据库标准语言SQL</vt:lpstr>
      <vt:lpstr>3.4  数 据 更 新 </vt:lpstr>
      <vt:lpstr>3.4.1  插入数据</vt:lpstr>
      <vt:lpstr>1. 插入单个元组</vt:lpstr>
      <vt:lpstr>插入单个元组（续）</vt:lpstr>
      <vt:lpstr>2. 插入子查询结果</vt:lpstr>
      <vt:lpstr>插入子查询结果（续）</vt:lpstr>
      <vt:lpstr>插入子查询结果（续）</vt:lpstr>
      <vt:lpstr>3.4  数 据 更 新 </vt:lpstr>
      <vt:lpstr>3.4.2  修改数据</vt:lpstr>
      <vt:lpstr>修改数据（续）</vt:lpstr>
      <vt:lpstr>1. 修改某一个元组的值</vt:lpstr>
      <vt:lpstr>2. 修改多个元组的值</vt:lpstr>
      <vt:lpstr>3. 带子查询的修改语句</vt:lpstr>
      <vt:lpstr>3.4  数 据 更 新 </vt:lpstr>
      <vt:lpstr>3.4.3  删除数据</vt:lpstr>
      <vt:lpstr>1. 删除某一个元组的值</vt:lpstr>
      <vt:lpstr>2. 删除多个元组的值</vt:lpstr>
      <vt:lpstr>3. 带子查询的删除语句</vt:lpstr>
      <vt:lpstr>第三章  关系数据库标准语言SQL</vt:lpstr>
      <vt:lpstr>3.5  视    图</vt:lpstr>
      <vt:lpstr>3.5  视    图</vt:lpstr>
      <vt:lpstr>3.5  视    图</vt:lpstr>
      <vt:lpstr>1. 建立视图</vt:lpstr>
      <vt:lpstr>行列子集视图</vt:lpstr>
      <vt:lpstr> 建立视图（续）</vt:lpstr>
      <vt:lpstr>基于多个基表的视图</vt:lpstr>
      <vt:lpstr>基于视图的视图</vt:lpstr>
      <vt:lpstr>带表达式的视图</vt:lpstr>
      <vt:lpstr> 建立分组视图</vt:lpstr>
      <vt:lpstr>2. 删除视图</vt:lpstr>
      <vt:lpstr>删除视图(续）</vt:lpstr>
      <vt:lpstr>3.5  视    图</vt:lpstr>
      <vt:lpstr>3.5.2  查询视图</vt:lpstr>
      <vt:lpstr>查询视图（续）</vt:lpstr>
      <vt:lpstr>查询视图（续）</vt:lpstr>
      <vt:lpstr>3.5  视    图</vt:lpstr>
      <vt:lpstr>3.5.3  更新视图</vt:lpstr>
      <vt:lpstr>更新视图（续）</vt:lpstr>
      <vt:lpstr>更新视图的限制</vt:lpstr>
      <vt:lpstr>更新视图（续）</vt:lpstr>
      <vt:lpstr>实际系统对视图更新的限制</vt:lpstr>
      <vt:lpstr>更新视图（续）</vt:lpstr>
      <vt:lpstr>3.5  视    图</vt:lpstr>
      <vt:lpstr>1. 视图能够简化用户的操作</vt:lpstr>
      <vt:lpstr>2. 视图使用户能以多种角度看待同一数据</vt:lpstr>
      <vt:lpstr>3. 视图对重构数据库提供了一定程度的逻辑独立性</vt:lpstr>
      <vt:lpstr>4. 视图能够对机密数据提供安全保护</vt:lpstr>
      <vt:lpstr> 建立视图（续）</vt:lpstr>
      <vt:lpstr>第三章  关系数据库标准语言SQL</vt:lpstr>
      <vt:lpstr>本章总结</vt:lpstr>
      <vt:lpstr>本章习题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第四章  数据库安全性</vt:lpstr>
      <vt:lpstr>数据库安全性（续）</vt:lpstr>
      <vt:lpstr>第四章  数据库安全性</vt:lpstr>
      <vt:lpstr>4.1  计算机安全性概论</vt:lpstr>
      <vt:lpstr>4.1.1  计算机系统的三类安全性问题 </vt:lpstr>
      <vt:lpstr>计算机系统的三类安全性问题（续） </vt:lpstr>
      <vt:lpstr>4.1  计算机安全性概论</vt:lpstr>
      <vt:lpstr>4.1.2  可信计算机系统评测标准</vt:lpstr>
      <vt:lpstr>可信计算机系统评测标准（续）</vt:lpstr>
      <vt:lpstr>可信计算机系统评测标准（续）</vt:lpstr>
      <vt:lpstr>可信计算机系统评测标准（续）</vt:lpstr>
      <vt:lpstr>可信计算机系统评测标准（续） </vt:lpstr>
      <vt:lpstr>可信计算机系统评测标准（续）</vt:lpstr>
      <vt:lpstr>可信计算机系统评测标准（续）</vt:lpstr>
      <vt:lpstr>可信计算机系统评测标准（续）</vt:lpstr>
      <vt:lpstr>第四章  数据库安全性</vt:lpstr>
      <vt:lpstr>4.2  数据库安全性控制</vt:lpstr>
      <vt:lpstr>4.2.1  数据库安全性控制概述</vt:lpstr>
      <vt:lpstr>数据库安全性控制概述（续）</vt:lpstr>
      <vt:lpstr>计算机系统中的安全模型</vt:lpstr>
      <vt:lpstr>数据库安全性控制概述（续）</vt:lpstr>
      <vt:lpstr>4.2  数据库安全性控制</vt:lpstr>
      <vt:lpstr>4.2.2  用户标识与鉴别</vt:lpstr>
      <vt:lpstr>4.2.2  用户标识与鉴别</vt:lpstr>
      <vt:lpstr>用户标识自己的名字或身份</vt:lpstr>
      <vt:lpstr>4.2  数据库安全性控制</vt:lpstr>
      <vt:lpstr>4.2.3  存取控制</vt:lpstr>
      <vt:lpstr>存取控制（续）</vt:lpstr>
      <vt:lpstr>存取控制（续）</vt:lpstr>
      <vt:lpstr>4.2  数据库安全性控制</vt:lpstr>
      <vt:lpstr>4.2.4  自主存取控制方法</vt:lpstr>
      <vt:lpstr>自主存取控制方法（续）</vt:lpstr>
      <vt:lpstr>4.2  数据库安全性控制</vt:lpstr>
      <vt:lpstr>4.2.5  强制存取控制方法</vt:lpstr>
      <vt:lpstr>强制存取控制方法（续）</vt:lpstr>
      <vt:lpstr>强制存取控制方法（续）</vt:lpstr>
      <vt:lpstr>强制存取控制方法（续）</vt:lpstr>
      <vt:lpstr>强制存取控制方法（续）</vt:lpstr>
      <vt:lpstr>强制存取控制方法（续）</vt:lpstr>
      <vt:lpstr>授权与回收</vt:lpstr>
      <vt:lpstr>概述</vt:lpstr>
      <vt:lpstr>SQL语言的数据控制功能</vt:lpstr>
      <vt:lpstr>1. 完整性</vt:lpstr>
      <vt:lpstr>2. 并发控制</vt:lpstr>
      <vt:lpstr>3. 恢复</vt:lpstr>
      <vt:lpstr>4. 安全性</vt:lpstr>
      <vt:lpstr>安全性(续)</vt:lpstr>
      <vt:lpstr>授 权</vt:lpstr>
      <vt:lpstr>(1) 操作权限</vt:lpstr>
      <vt:lpstr>(2) 用户的权限</vt:lpstr>
      <vt:lpstr>(4) WITH GRANT OPTION子句</vt:lpstr>
      <vt:lpstr>例题</vt:lpstr>
      <vt:lpstr>例题（续）</vt:lpstr>
      <vt:lpstr>传播权限</vt:lpstr>
      <vt:lpstr>例题（续）</vt:lpstr>
      <vt:lpstr>授权与回收</vt:lpstr>
      <vt:lpstr>SQL收回权限的功能</vt:lpstr>
      <vt:lpstr>例题</vt:lpstr>
      <vt:lpstr>例题（续）</vt:lpstr>
      <vt:lpstr>权限的级联回收</vt:lpstr>
      <vt:lpstr>小结:SQL灵活的授权机制</vt:lpstr>
      <vt:lpstr>4.2  数据库安全性控制</vt:lpstr>
      <vt:lpstr>4.2.6  视图机制</vt:lpstr>
      <vt:lpstr>视图机制（续）</vt:lpstr>
      <vt:lpstr>4.2  数据库安全性控制</vt:lpstr>
      <vt:lpstr>4.2.7  审计</vt:lpstr>
      <vt:lpstr>审计（续）</vt:lpstr>
      <vt:lpstr>审计（续）</vt:lpstr>
      <vt:lpstr>4.2  数据库安全性控制</vt:lpstr>
      <vt:lpstr>4.2.8  数据加密</vt:lpstr>
      <vt:lpstr>数据加密（续）</vt:lpstr>
      <vt:lpstr>第四章  数据库安全性</vt:lpstr>
      <vt:lpstr>4.3  统计数据库安全性</vt:lpstr>
      <vt:lpstr>统计数据库安全性（续）</vt:lpstr>
      <vt:lpstr>第四章  数据库安全性</vt:lpstr>
      <vt:lpstr>4.4  小结</vt:lpstr>
      <vt:lpstr>小结（续）</vt:lpstr>
      <vt:lpstr>小结（续）</vt:lpstr>
      <vt:lpstr>PowerPoint 演示文稿</vt:lpstr>
      <vt:lpstr>第五章  数据库完整性</vt:lpstr>
      <vt:lpstr>完整性控制机制</vt:lpstr>
      <vt:lpstr>完整性约束条件定义</vt:lpstr>
      <vt:lpstr>完整性控制机制</vt:lpstr>
      <vt:lpstr>第五章  数据库完整性</vt:lpstr>
      <vt:lpstr>完整性约束条件（续）</vt:lpstr>
      <vt:lpstr>完整性约束条件（续）</vt:lpstr>
      <vt:lpstr>第五章  数据库完整性</vt:lpstr>
      <vt:lpstr>5.2  完整性控制</vt:lpstr>
      <vt:lpstr>一、DBMS的完整性控制机制</vt:lpstr>
      <vt:lpstr>DBMS的完整性控制机制（续）</vt:lpstr>
      <vt:lpstr>DBMS的完整性控制机制（续）</vt:lpstr>
      <vt:lpstr>DBMS的完整性控制机制（续）</vt:lpstr>
      <vt:lpstr>二、关系系统三类完整性的实现</vt:lpstr>
      <vt:lpstr>三、参照完整性的实现</vt:lpstr>
      <vt:lpstr>允许修改主码策略</vt:lpstr>
      <vt:lpstr>允许修改主码策略</vt:lpstr>
      <vt:lpstr>允许修改主码策略</vt:lpstr>
      <vt:lpstr>参照完整性的实现</vt:lpstr>
      <vt:lpstr>第五章  数据库完整性</vt:lpstr>
      <vt:lpstr>5.3  小结</vt:lpstr>
      <vt:lpstr>小结</vt:lpstr>
      <vt:lpstr>PowerPoint 演示文稿</vt:lpstr>
      <vt:lpstr>第六章 关系数据理论</vt:lpstr>
      <vt:lpstr>6.1 问题的提出</vt:lpstr>
      <vt:lpstr> 问题的提出</vt:lpstr>
      <vt:lpstr>一、概念回顾</vt:lpstr>
      <vt:lpstr>二、关系模式的形式化定义</vt:lpstr>
      <vt:lpstr>三、什么是数据依赖</vt:lpstr>
      <vt:lpstr>什么是数据依赖（续）</vt:lpstr>
      <vt:lpstr>什么是数据依赖（续）</vt:lpstr>
      <vt:lpstr>四、关系模式的简化表示</vt:lpstr>
      <vt:lpstr>五、数据依赖对关系模式的影响</vt:lpstr>
      <vt:lpstr>数据依赖对关系模式的影响（续）</vt:lpstr>
      <vt:lpstr>数据依赖对关系模式的影响（续）</vt:lpstr>
      <vt:lpstr>关系模式Student&lt;U, F&gt;中存在的问题</vt:lpstr>
      <vt:lpstr>关系模式Student&lt;U, F&gt;中存在的问题</vt:lpstr>
      <vt:lpstr>数据依赖对关系模式的影响（续）</vt:lpstr>
      <vt:lpstr>6.2  规范化</vt:lpstr>
      <vt:lpstr>6.2.1 函数依赖</vt:lpstr>
      <vt:lpstr>一、函数依赖</vt:lpstr>
      <vt:lpstr>说明： </vt:lpstr>
      <vt:lpstr>函数依赖（续）</vt:lpstr>
      <vt:lpstr>二、平凡函数依赖与非平凡函数依赖</vt:lpstr>
      <vt:lpstr>平凡函数依赖与非平凡函数依赖（续）</vt:lpstr>
      <vt:lpstr>三、完全函数依赖与部分函数依赖</vt:lpstr>
      <vt:lpstr>四、传递函数依赖</vt:lpstr>
      <vt:lpstr>6.2.2 码</vt:lpstr>
      <vt:lpstr>外码</vt:lpstr>
      <vt:lpstr>6.2.3 范式</vt:lpstr>
      <vt:lpstr>6.2.3 范式</vt:lpstr>
      <vt:lpstr>6.2.4  2NF</vt:lpstr>
      <vt:lpstr>2NF</vt:lpstr>
      <vt:lpstr> 2NF</vt:lpstr>
      <vt:lpstr>SLC不是一个好的关系模式</vt:lpstr>
      <vt:lpstr>SLC不是一个好的关系模式</vt:lpstr>
      <vt:lpstr> 2NF</vt:lpstr>
      <vt:lpstr> 2NF</vt:lpstr>
      <vt:lpstr>2NF</vt:lpstr>
      <vt:lpstr>  2NF</vt:lpstr>
      <vt:lpstr> 第二范式（续）</vt:lpstr>
      <vt:lpstr> 6.2.5  3NF</vt:lpstr>
      <vt:lpstr>  3NF</vt:lpstr>
      <vt:lpstr> 3NF</vt:lpstr>
      <vt:lpstr>  3NF</vt:lpstr>
      <vt:lpstr> 3NF</vt:lpstr>
      <vt:lpstr> 3NF</vt:lpstr>
      <vt:lpstr> 6.2.6  BC范式（BCNF）</vt:lpstr>
      <vt:lpstr>  BCNF</vt:lpstr>
      <vt:lpstr> 6.2.6  BCNF</vt:lpstr>
      <vt:lpstr>BCNF</vt:lpstr>
      <vt:lpstr>BCNF</vt:lpstr>
      <vt:lpstr>3NF与BCNF的关系</vt:lpstr>
      <vt:lpstr>BCNF的关系模式所具有的性质</vt:lpstr>
      <vt:lpstr>6.2.5 多值依赖与第四范式（4NF）</vt:lpstr>
      <vt:lpstr>PowerPoint 演示文稿</vt:lpstr>
      <vt:lpstr>用二维表表示Teaching </vt:lpstr>
      <vt:lpstr>多值依赖与第四范式（续）</vt:lpstr>
      <vt:lpstr>多值依赖与第四范式（续）</vt:lpstr>
      <vt:lpstr>多值依赖与第四范式（续）</vt:lpstr>
      <vt:lpstr>一、多值依赖</vt:lpstr>
      <vt:lpstr>一、多值依赖</vt:lpstr>
      <vt:lpstr>多值依赖（续）</vt:lpstr>
      <vt:lpstr>多值依赖的性质</vt:lpstr>
      <vt:lpstr>多值依赖的对称性</vt:lpstr>
      <vt:lpstr>多值依赖的对称性</vt:lpstr>
      <vt:lpstr>多值依赖（续）</vt:lpstr>
      <vt:lpstr>多值依赖与函数依赖的区别</vt:lpstr>
      <vt:lpstr>多值依赖与函数依赖的区别</vt:lpstr>
      <vt:lpstr>多值依赖（续）</vt:lpstr>
      <vt:lpstr>二、第四范式（4NF）</vt:lpstr>
      <vt:lpstr>第四范式（续）</vt:lpstr>
      <vt:lpstr>6.2 规范化</vt:lpstr>
      <vt:lpstr>6.2.6 规范化</vt:lpstr>
      <vt:lpstr>规范化（续）</vt:lpstr>
      <vt:lpstr>规范化（续）</vt:lpstr>
      <vt:lpstr>规范化的基本思想</vt:lpstr>
      <vt:lpstr>规范化（续）</vt:lpstr>
      <vt:lpstr>PowerPoint 演示文稿</vt:lpstr>
      <vt:lpstr>PowerPoint 演示文稿</vt:lpstr>
      <vt:lpstr>第六章 关系数据理论</vt:lpstr>
      <vt:lpstr>6.3  数据依赖的公理系统</vt:lpstr>
      <vt:lpstr>Armstrong公理系统</vt:lpstr>
      <vt:lpstr>1. Armstrong公理系统</vt:lpstr>
      <vt:lpstr>定理 6.l Armstrong推理规则是正确的</vt:lpstr>
      <vt:lpstr>定理6.l</vt:lpstr>
      <vt:lpstr>定理6.l</vt:lpstr>
      <vt:lpstr>2. 导出规则</vt:lpstr>
      <vt:lpstr>导出规则</vt:lpstr>
      <vt:lpstr>3. 函数依赖闭包</vt:lpstr>
      <vt:lpstr>F的闭包</vt:lpstr>
      <vt:lpstr>F的闭包</vt:lpstr>
      <vt:lpstr>关于闭包的引理</vt:lpstr>
      <vt:lpstr>求闭包的算法</vt:lpstr>
      <vt:lpstr>算法6.l</vt:lpstr>
      <vt:lpstr>函数依赖闭包</vt:lpstr>
      <vt:lpstr>函数依赖闭包</vt:lpstr>
      <vt:lpstr>PowerPoint 演示文稿</vt:lpstr>
      <vt:lpstr>5. 函数依赖集等价</vt:lpstr>
      <vt:lpstr>函数依赖集等价的充要条件</vt:lpstr>
      <vt:lpstr>函数依赖集等价</vt:lpstr>
      <vt:lpstr>6. 最小依赖集</vt:lpstr>
      <vt:lpstr>最小依赖集</vt:lpstr>
      <vt:lpstr>7. 极小化过程</vt:lpstr>
      <vt:lpstr>极小化过程</vt:lpstr>
      <vt:lpstr>极小化过程</vt:lpstr>
      <vt:lpstr>极小化过程</vt:lpstr>
      <vt:lpstr>极小化过程</vt:lpstr>
      <vt:lpstr>极小化过程</vt:lpstr>
      <vt:lpstr>极小化过程</vt:lpstr>
      <vt:lpstr>PowerPoint 演示文稿</vt:lpstr>
      <vt:lpstr>第六章 关系数据理论</vt:lpstr>
      <vt:lpstr>6.4 模式的分解</vt:lpstr>
      <vt:lpstr>关系模式分解的标准</vt:lpstr>
      <vt:lpstr>模式的分解（续）</vt:lpstr>
      <vt:lpstr>模式的分解（续）</vt:lpstr>
      <vt:lpstr>模式的分解（续）</vt:lpstr>
      <vt:lpstr>模式的分解（续）</vt:lpstr>
      <vt:lpstr>分解后的关系为：</vt:lpstr>
      <vt:lpstr>模式的分解（续）</vt:lpstr>
      <vt:lpstr>模式的分解（续）</vt:lpstr>
      <vt:lpstr>模式的分解（续）</vt:lpstr>
      <vt:lpstr>模式的分解（续）</vt:lpstr>
      <vt:lpstr>第三种分解方法</vt:lpstr>
      <vt:lpstr>模式的分解（续）</vt:lpstr>
      <vt:lpstr>模式的分解（续）</vt:lpstr>
      <vt:lpstr>具有无损连接性的模式分解</vt:lpstr>
      <vt:lpstr>模式的分解（续）</vt:lpstr>
      <vt:lpstr>保持函数依赖的模式分解</vt:lpstr>
      <vt:lpstr>第四种分解方法</vt:lpstr>
      <vt:lpstr>模式的分解（续）</vt:lpstr>
      <vt:lpstr>模式的分解（续）</vt:lpstr>
      <vt:lpstr>分解算法</vt:lpstr>
      <vt:lpstr>算法6.2  判别一个分解的无损连接性</vt:lpstr>
      <vt:lpstr>PowerPoint 演示文稿</vt:lpstr>
      <vt:lpstr>PowerPoint 演示文稿</vt:lpstr>
      <vt:lpstr>判别一个分解的函数依赖保持性</vt:lpstr>
      <vt:lpstr>PowerPoint 演示文稿</vt:lpstr>
      <vt:lpstr>PowerPoint 演示文稿</vt:lpstr>
      <vt:lpstr>算法6.3  （合成法）转换为3NF的保持函数依赖的分解。</vt:lpstr>
      <vt:lpstr>PowerPoint 演示文稿</vt:lpstr>
      <vt:lpstr>算法6.4 转换为3NF既有无损连接性又保持函数依赖的分解</vt:lpstr>
      <vt:lpstr>PowerPoint 演示文稿</vt:lpstr>
      <vt:lpstr>算法6.5  转换为BCNF的无损连接分解（分解法）</vt:lpstr>
      <vt:lpstr>PowerPoint 演示文稿</vt:lpstr>
      <vt:lpstr>小结(续)</vt:lpstr>
      <vt:lpstr>本章重点和难点</vt:lpstr>
      <vt:lpstr>判断关系模式的范式</vt:lpstr>
      <vt:lpstr>判断分解是否无损和保持函数依赖</vt:lpstr>
      <vt:lpstr>PowerPoint 演示文稿</vt:lpstr>
      <vt:lpstr>PowerPoint 演示文稿</vt:lpstr>
      <vt:lpstr>PowerPoint 演示文稿</vt:lpstr>
      <vt:lpstr>PowerPoint 演示文稿</vt:lpstr>
      <vt:lpstr>PowerPoint 演示文稿</vt:lpstr>
      <vt:lpstr>PowerPoint 演示文稿</vt:lpstr>
      <vt:lpstr>第七章  数据库设计</vt:lpstr>
      <vt:lpstr>数据库设计概述（续）</vt:lpstr>
      <vt:lpstr>数据库设计概述（续）</vt:lpstr>
      <vt:lpstr>PowerPoint 演示文稿</vt:lpstr>
      <vt:lpstr>数据库设计的基本步骤</vt:lpstr>
      <vt:lpstr>数据库设计的基本步骤（续）</vt:lpstr>
      <vt:lpstr>数据库设计的基本步骤（续）</vt:lpstr>
      <vt:lpstr>PowerPoint 演示文稿</vt:lpstr>
      <vt:lpstr>第七章  数据库设计</vt:lpstr>
      <vt:lpstr>需求分析</vt:lpstr>
      <vt:lpstr>7.2  需求分析</vt:lpstr>
      <vt:lpstr>一、需求分析的任务</vt:lpstr>
      <vt:lpstr>二、需求分析的重点</vt:lpstr>
      <vt:lpstr>三、需求分析的难点</vt:lpstr>
      <vt:lpstr>7.2  需求分析</vt:lpstr>
      <vt:lpstr>7.2.2  需求分析的方法</vt:lpstr>
      <vt:lpstr>需求分析</vt:lpstr>
      <vt:lpstr>需求分析</vt:lpstr>
      <vt:lpstr>7.2  需求分析</vt:lpstr>
      <vt:lpstr>一、数据字典的用途</vt:lpstr>
      <vt:lpstr>二、数据字典的内容</vt:lpstr>
      <vt:lpstr>⒈ 数据项</vt:lpstr>
      <vt:lpstr>⒉ 数据结构</vt:lpstr>
      <vt:lpstr>⒊ 数据流</vt:lpstr>
      <vt:lpstr>⒋ 数据存储</vt:lpstr>
      <vt:lpstr>⒌ 处理过程</vt:lpstr>
      <vt:lpstr>第七章  数据库设计</vt:lpstr>
      <vt:lpstr>7.3  概念结构设计</vt:lpstr>
      <vt:lpstr>7.3.1  概念结构</vt:lpstr>
      <vt:lpstr>概念结构（续）</vt:lpstr>
      <vt:lpstr>概念结构（续）</vt:lpstr>
      <vt:lpstr>概念结构（续）</vt:lpstr>
      <vt:lpstr>7.3  概念结构设计</vt:lpstr>
      <vt:lpstr>7.3.2  概念结构设计的方法与步骤</vt:lpstr>
      <vt:lpstr>概念结构设计的方法与步骤（续）</vt:lpstr>
      <vt:lpstr>概念结构设计的方法与步骤（续）</vt:lpstr>
      <vt:lpstr>概念结构设计的方法与步骤（续）</vt:lpstr>
      <vt:lpstr>概念结构设计的方法与步骤（续）</vt:lpstr>
      <vt:lpstr>概念结构设计的方法与步骤（续）</vt:lpstr>
      <vt:lpstr>7.3  概念结构设计</vt:lpstr>
      <vt:lpstr>7.3.3  数据抽象与局部视图设计</vt:lpstr>
      <vt:lpstr>一、数据抽象</vt:lpstr>
      <vt:lpstr>数据抽象（续）</vt:lpstr>
      <vt:lpstr>数据抽象（续）</vt:lpstr>
      <vt:lpstr>数据抽象（续）</vt:lpstr>
      <vt:lpstr>数据抽象（续）</vt:lpstr>
      <vt:lpstr>二、局部视图设计</vt:lpstr>
      <vt:lpstr>⒈ 选择局部应用</vt:lpstr>
      <vt:lpstr>⒉ 逐一设计分E-R图</vt:lpstr>
      <vt:lpstr>逐一设计分E-R图（续）</vt:lpstr>
      <vt:lpstr>逐一设计分E-R图（续）</vt:lpstr>
      <vt:lpstr>逐一设计分E-R图（续）</vt:lpstr>
      <vt:lpstr>逐一设计分E-R图（续）</vt:lpstr>
      <vt:lpstr>逐一设计分E-R图（续）</vt:lpstr>
      <vt:lpstr>7.3  概念结构设计</vt:lpstr>
      <vt:lpstr>7.3.4  视图的集成</vt:lpstr>
      <vt:lpstr>视图的集成（续）</vt:lpstr>
      <vt:lpstr>视图的集成（续）</vt:lpstr>
      <vt:lpstr>视图的集成（续）</vt:lpstr>
      <vt:lpstr>一、合并分E-R图，生成初步E-R图</vt:lpstr>
      <vt:lpstr>合并分E-R图，生成初步E-R图（续）</vt:lpstr>
      <vt:lpstr>二、修改与重构</vt:lpstr>
      <vt:lpstr>修改与重构（续）</vt:lpstr>
      <vt:lpstr>1．冗余</vt:lpstr>
      <vt:lpstr>冗余（续）</vt:lpstr>
      <vt:lpstr>2．消除冗余的方法</vt:lpstr>
      <vt:lpstr>消除冗余的方法（续）</vt:lpstr>
      <vt:lpstr>消除冗余的方法（续）</vt:lpstr>
      <vt:lpstr>概念结构设计小结</vt:lpstr>
      <vt:lpstr>概念结构设计小结</vt:lpstr>
      <vt:lpstr>概念结构设计小结</vt:lpstr>
      <vt:lpstr>概念结构设计小结</vt:lpstr>
      <vt:lpstr>概念结构设计小结</vt:lpstr>
      <vt:lpstr>第七章  数据库设计</vt:lpstr>
      <vt:lpstr>7.4  逻辑结构设计</vt:lpstr>
      <vt:lpstr>7.4  逻辑结构设计</vt:lpstr>
      <vt:lpstr>7.4  逻辑结构设计</vt:lpstr>
      <vt:lpstr>7.4.1  E-R图向关系模型的转换</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7.4  逻辑结构设计</vt:lpstr>
      <vt:lpstr>7.4.2  向特定DBMS规定的模型进行转换</vt:lpstr>
      <vt:lpstr>7.4  逻辑结构设计</vt:lpstr>
      <vt:lpstr>7.4.3  数据模型的优化</vt:lpstr>
      <vt:lpstr>数据模型的优化（续）</vt:lpstr>
      <vt:lpstr>数据模型的优化（续）</vt:lpstr>
      <vt:lpstr>数据模型的优化（续）</vt:lpstr>
      <vt:lpstr>数据模型的优化（续）</vt:lpstr>
      <vt:lpstr>数据模型的优化（续）</vt:lpstr>
      <vt:lpstr>数据模型的优化（续）</vt:lpstr>
      <vt:lpstr>数据模型的优化（续）</vt:lpstr>
      <vt:lpstr>数据模型的优化（续）</vt:lpstr>
      <vt:lpstr>7.4  逻辑结构设计</vt:lpstr>
      <vt:lpstr>7.4.4  设计用户子模式</vt:lpstr>
      <vt:lpstr>设计用户子模式（续）</vt:lpstr>
      <vt:lpstr>设计用户子模式（续）</vt:lpstr>
      <vt:lpstr>设计用户子模式（续）</vt:lpstr>
      <vt:lpstr>设计用户子模式（续）</vt:lpstr>
      <vt:lpstr>逻辑结构设计小结</vt:lpstr>
      <vt:lpstr>逻辑结构设计小结</vt:lpstr>
      <vt:lpstr>逻辑结构设计小结</vt:lpstr>
      <vt:lpstr>逻辑结构设计小结</vt:lpstr>
      <vt:lpstr>逻辑结构设计小结</vt:lpstr>
      <vt:lpstr>逻辑结构设计小结</vt:lpstr>
      <vt:lpstr>第七章  数据库设计</vt:lpstr>
      <vt:lpstr>7.5  数据库的物理设计</vt:lpstr>
      <vt:lpstr>7.5  数据库的物理设计</vt:lpstr>
      <vt:lpstr>7.5  数据库的物理设计</vt:lpstr>
      <vt:lpstr>7.5.1  数据库的物理设计的内容和方法</vt:lpstr>
      <vt:lpstr>数据库的物理设计的内容和方法（续）</vt:lpstr>
      <vt:lpstr>数据库的物理设计的内容和方法（续）</vt:lpstr>
      <vt:lpstr>7.5  数据库的物理设计</vt:lpstr>
      <vt:lpstr>7.5.2  关系模式存取方法选择</vt:lpstr>
      <vt:lpstr>关系模式存取方法选择（续）</vt:lpstr>
      <vt:lpstr>7.5  数据库的物理设计</vt:lpstr>
      <vt:lpstr>7.5.3  确定数据库的存储结构</vt:lpstr>
      <vt:lpstr>确定数据的存放位置（续）</vt:lpstr>
      <vt:lpstr>7.5  数据库的物理设计</vt:lpstr>
      <vt:lpstr>7.5.4  评价物理结构</vt:lpstr>
      <vt:lpstr>7.5.4  评价物理结构</vt:lpstr>
      <vt:lpstr>第七章  数据库设计</vt:lpstr>
      <vt:lpstr>7.6  数据库的实施</vt:lpstr>
      <vt:lpstr>一、定义数据库结构</vt:lpstr>
      <vt:lpstr>定义数据库结构（续）</vt:lpstr>
      <vt:lpstr>二、数据装载</vt:lpstr>
      <vt:lpstr>数据装载（续）</vt:lpstr>
      <vt:lpstr>数据装载（续）</vt:lpstr>
      <vt:lpstr>数据装载（续）</vt:lpstr>
      <vt:lpstr>三、编制与调试应用程序</vt:lpstr>
      <vt:lpstr>四、数据库试运行</vt:lpstr>
      <vt:lpstr>数据库试运行（续）</vt:lpstr>
      <vt:lpstr>数据库试运行（续）</vt:lpstr>
      <vt:lpstr>第七章  数据库设计</vt:lpstr>
      <vt:lpstr>7.7  数据库运行与维护</vt:lpstr>
      <vt:lpstr>数据库运行与维护（续）</vt:lpstr>
      <vt:lpstr>数据库运行与维护（续）</vt:lpstr>
      <vt:lpstr>数据库运行与维护（续）</vt:lpstr>
      <vt:lpstr>数据库运行与维护（续）</vt:lpstr>
      <vt:lpstr>数据库运行与维护（续）</vt:lpstr>
      <vt:lpstr>第七章  数据库设计</vt:lpstr>
      <vt:lpstr>7.8  小结</vt:lpstr>
      <vt:lpstr>小结（续）</vt:lpstr>
      <vt:lpstr>小结（续）</vt:lpstr>
      <vt:lpstr>本章总结</vt:lpstr>
      <vt:lpstr>PowerPoint 演示文稿</vt:lpstr>
      <vt:lpstr>PowerPoint 演示文稿</vt:lpstr>
      <vt:lpstr>PowerPoint 演示文稿</vt:lpstr>
      <vt:lpstr>PowerPoint 演示文稿</vt:lpstr>
      <vt:lpstr>PowerPoint 演示文稿</vt:lpstr>
      <vt:lpstr>PowerPoint 演示文稿</vt:lpstr>
      <vt:lpstr>第九章  关系系统及其查询优化</vt:lpstr>
      <vt:lpstr>关系系统</vt:lpstr>
      <vt:lpstr>关系系统与关系模型</vt:lpstr>
      <vt:lpstr>关系系统的定义 </vt:lpstr>
      <vt:lpstr>关系系统的定义 </vt:lpstr>
      <vt:lpstr>9.1.2 关系系统的分类 </vt:lpstr>
      <vt:lpstr>关系系统的分类 （续）</vt:lpstr>
      <vt:lpstr>第九章 关系系统及其查询优化</vt:lpstr>
      <vt:lpstr>9.2 关系系统的查询优化 </vt:lpstr>
      <vt:lpstr>9.2.1 查询优化概述</vt:lpstr>
      <vt:lpstr>由DBMS进行查询优化的好处</vt:lpstr>
      <vt:lpstr>由DBMS进行查询优化的好处</vt:lpstr>
      <vt:lpstr>查询优化目标</vt:lpstr>
      <vt:lpstr>实际系统的查询优化步骤</vt:lpstr>
      <vt:lpstr> 代价模型 </vt:lpstr>
      <vt:lpstr>9.2 关系系统的查询优化 </vt:lpstr>
      <vt:lpstr>9.2.2  查询优化的必要性 </vt:lpstr>
      <vt:lpstr>查询优化的必要性（续） </vt:lpstr>
      <vt:lpstr>执行策略1</vt:lpstr>
      <vt:lpstr>不同的执行策略,考虑I/O时间 </vt:lpstr>
      <vt:lpstr>查询优化的必要性（续） </vt:lpstr>
      <vt:lpstr>查询优化的必要性（续） </vt:lpstr>
      <vt:lpstr>查询优化的必要性（续） </vt:lpstr>
      <vt:lpstr>查询优化的必要性（续） </vt:lpstr>
      <vt:lpstr>9.2 关系系统的查询优化 </vt:lpstr>
      <vt:lpstr>9.2.3  查询优化的一般准则 </vt:lpstr>
      <vt:lpstr>查询优化的一般准则 （续）</vt:lpstr>
      <vt:lpstr>9.2 关系系统的查询优化 </vt:lpstr>
      <vt:lpstr>9.2.4 关系代数等价变换规则 </vt:lpstr>
      <vt:lpstr> 常用的等价变换规则 </vt:lpstr>
      <vt:lpstr>关系代数等价变换规则（续） </vt:lpstr>
      <vt:lpstr>关系代数等价变换规则（续） </vt:lpstr>
      <vt:lpstr>关系代数等价变换规则（续） </vt:lpstr>
      <vt:lpstr>关系代数等价变换规则（续） </vt:lpstr>
      <vt:lpstr>关系代数等价变换规则（续） </vt:lpstr>
      <vt:lpstr>关系代数等价变换规则（续） </vt:lpstr>
      <vt:lpstr>关系代数等价变换规则（续） </vt:lpstr>
      <vt:lpstr>关系代数等价变换规则（续） </vt:lpstr>
      <vt:lpstr>关系代数等价变换规则（续） </vt:lpstr>
      <vt:lpstr>小结</vt:lpstr>
      <vt:lpstr>9.2 关系系统的查询优化 </vt:lpstr>
      <vt:lpstr>9.2.5 关系代数表达式的优化算法 </vt:lpstr>
      <vt:lpstr>关系代数表达式的优化算法 (续)</vt:lpstr>
      <vt:lpstr>关系代数表达式的优化算法 (续)</vt:lpstr>
      <vt:lpstr>关系代数表达式的优化算法 (续)</vt:lpstr>
      <vt:lpstr>关系代数表达式的优化算法 (续)</vt:lpstr>
      <vt:lpstr>9.2 关系系统的查询优化 </vt:lpstr>
      <vt:lpstr>9.2.6 优化的一般步骤 </vt:lpstr>
      <vt:lpstr>优化的一般步骤 (续)</vt:lpstr>
      <vt:lpstr>（1）把查询转换成某种内部表示</vt:lpstr>
      <vt:lpstr>关系代数语法树</vt:lpstr>
      <vt:lpstr>（2）代数优化</vt:lpstr>
      <vt:lpstr>（3）物理优化：选择低层的存取路径</vt:lpstr>
      <vt:lpstr>（4）生成查询计划，选择代价最小的</vt:lpstr>
      <vt:lpstr>第九章  关系系统及其查询优化</vt:lpstr>
      <vt:lpstr>9.3 小结 </vt:lpstr>
      <vt:lpstr>小结 （续）</vt:lpstr>
      <vt:lpstr>小结 （续）</vt:lpstr>
      <vt:lpstr>本章总结</vt:lpstr>
      <vt:lpstr>本章习题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第十章  数据库恢复技术</vt:lpstr>
      <vt:lpstr>10.1  事务的基本概念</vt:lpstr>
      <vt:lpstr>一、什么是事务</vt:lpstr>
      <vt:lpstr>二、如何定义事务</vt:lpstr>
      <vt:lpstr>事务结束</vt:lpstr>
      <vt:lpstr>三、事务的特性(ACID特性)</vt:lpstr>
      <vt:lpstr>1. 原子性</vt:lpstr>
      <vt:lpstr>2. 一致性</vt:lpstr>
      <vt:lpstr>3. 隔离性</vt:lpstr>
      <vt:lpstr>4. 持续性</vt:lpstr>
      <vt:lpstr>事务的特性 </vt:lpstr>
      <vt:lpstr>第十章  数据库恢复技术</vt:lpstr>
      <vt:lpstr>10.2  数据库恢复概述</vt:lpstr>
      <vt:lpstr>数据库恢复概述（续）</vt:lpstr>
      <vt:lpstr>第十章  数据库恢复技术</vt:lpstr>
      <vt:lpstr>一、事务故障</vt:lpstr>
      <vt:lpstr>事务故障的恢复</vt:lpstr>
      <vt:lpstr>二、系统故障</vt:lpstr>
      <vt:lpstr>系统故障的常见原因</vt:lpstr>
      <vt:lpstr>10.3  故障的种类</vt:lpstr>
      <vt:lpstr>三、介质故障</vt:lpstr>
      <vt:lpstr>介质故障的常见原因</vt:lpstr>
      <vt:lpstr>介质故障的恢复</vt:lpstr>
      <vt:lpstr>恢复操作的基本原理</vt:lpstr>
      <vt:lpstr>第十章  数据库恢复技术</vt:lpstr>
      <vt:lpstr>10.4  恢复的实现技术</vt:lpstr>
      <vt:lpstr>10.4.1  数据转储</vt:lpstr>
      <vt:lpstr>一、什么是转储</vt:lpstr>
      <vt:lpstr>转储</vt:lpstr>
      <vt:lpstr>三、转储方法</vt:lpstr>
      <vt:lpstr>1．静态转储</vt:lpstr>
      <vt:lpstr>利用静态转储副本进行恢复</vt:lpstr>
      <vt:lpstr>动态转储</vt:lpstr>
      <vt:lpstr>动态转储</vt:lpstr>
      <vt:lpstr>利用动态转储副本进行恢复</vt:lpstr>
      <vt:lpstr>利用动态转储副本进行恢复</vt:lpstr>
      <vt:lpstr>2．海量转储与增量转储</vt:lpstr>
      <vt:lpstr>3．转储方法小结</vt:lpstr>
      <vt:lpstr>转储策略</vt:lpstr>
      <vt:lpstr>10.4  恢复的实现技术</vt:lpstr>
      <vt:lpstr>10.4.2  登记日志文件</vt:lpstr>
      <vt:lpstr>一、日志文件的内容</vt:lpstr>
      <vt:lpstr>日志文件的内容（续）</vt:lpstr>
      <vt:lpstr>4. 基于记录的日志文件</vt:lpstr>
      <vt:lpstr>二、日志文件的用途</vt:lpstr>
      <vt:lpstr>日志文件的用途（续）</vt:lpstr>
      <vt:lpstr>日志文件的用途（续）</vt:lpstr>
      <vt:lpstr>日志文件的用途（续）</vt:lpstr>
      <vt:lpstr>三、登记日志文件的原则</vt:lpstr>
      <vt:lpstr>第十章  数据库恢复技术</vt:lpstr>
      <vt:lpstr>10.5  恢复策略</vt:lpstr>
      <vt:lpstr>10.5.1  事务故障的恢复</vt:lpstr>
      <vt:lpstr>事务故障的恢复步骤</vt:lpstr>
      <vt:lpstr>事务故障的恢复步骤</vt:lpstr>
      <vt:lpstr>10.5.2  系统故障的恢复</vt:lpstr>
      <vt:lpstr>10.5.3  介质故障的恢复</vt:lpstr>
      <vt:lpstr>10.5.3  介质故障的恢复</vt:lpstr>
      <vt:lpstr>介质故障的恢复（续）</vt:lpstr>
      <vt:lpstr>第十章  数据库恢复技术</vt:lpstr>
      <vt:lpstr>10.6  具有检查点的恢复技术</vt:lpstr>
      <vt:lpstr>一、问题的提出</vt:lpstr>
      <vt:lpstr>解决方案</vt:lpstr>
      <vt:lpstr>PowerPoint 演示文稿</vt:lpstr>
      <vt:lpstr>二、检查点技术</vt:lpstr>
      <vt:lpstr>PowerPoint 演示文稿</vt:lpstr>
      <vt:lpstr>在检查点 维护日志文件</vt:lpstr>
      <vt:lpstr>建立检查点</vt:lpstr>
      <vt:lpstr>三、利用检查点的恢复策略</vt:lpstr>
      <vt:lpstr>利用检查点的恢复策略（续）</vt:lpstr>
      <vt:lpstr>利用检查点的恢复步骤</vt:lpstr>
      <vt:lpstr>第十章  数据库恢复技术</vt:lpstr>
      <vt:lpstr>10.7  数据库镜像</vt:lpstr>
      <vt:lpstr>数据库镜像（续）</vt:lpstr>
      <vt:lpstr>数据库镜像的用途</vt:lpstr>
      <vt:lpstr>数据库镜像（续）</vt:lpstr>
      <vt:lpstr>第十章  数据库恢复技术</vt:lpstr>
      <vt:lpstr>10.8  小结</vt:lpstr>
      <vt:lpstr>小结（续）</vt:lpstr>
      <vt:lpstr>小结（续）</vt:lpstr>
      <vt:lpstr>小结（续） </vt:lpstr>
      <vt:lpstr>PowerPoint 演示文稿</vt:lpstr>
      <vt:lpstr>第十一章  并发控制</vt:lpstr>
      <vt:lpstr> </vt:lpstr>
      <vt:lpstr>PowerPoint 演示文稿</vt:lpstr>
      <vt:lpstr>PowerPoint 演示文稿</vt:lpstr>
      <vt:lpstr>事务并发执行带来的问题</vt:lpstr>
      <vt:lpstr>第十一章  并发控制</vt:lpstr>
      <vt:lpstr>11.1  并发控制概述</vt:lpstr>
      <vt:lpstr>T1的修改被T2覆盖了！</vt:lpstr>
      <vt:lpstr>并发操作带来的数据不一致性</vt:lpstr>
      <vt:lpstr>图11.1  三种数据不一致性 </vt:lpstr>
      <vt:lpstr>1. 丢失修改</vt:lpstr>
      <vt:lpstr>图11.1  三种数据不一致性(续) </vt:lpstr>
      <vt:lpstr>2. 不可重复读</vt:lpstr>
      <vt:lpstr>三类不可重复读</vt:lpstr>
      <vt:lpstr>图11.1  三种数据不一致性(续)</vt:lpstr>
      <vt:lpstr>3. 读“脏”数据</vt:lpstr>
      <vt:lpstr>第十一章  并发控制</vt:lpstr>
      <vt:lpstr>11.2  封锁</vt:lpstr>
      <vt:lpstr>一、什么是封锁</vt:lpstr>
      <vt:lpstr>11.2  封锁</vt:lpstr>
      <vt:lpstr>二、基本封锁类型</vt:lpstr>
      <vt:lpstr> 排它锁 </vt:lpstr>
      <vt:lpstr>共享锁</vt:lpstr>
      <vt:lpstr>11.2  封锁</vt:lpstr>
      <vt:lpstr>三、锁的相容矩阵</vt:lpstr>
      <vt:lpstr>第十一章  并发控制</vt:lpstr>
      <vt:lpstr>11.3  封锁协议</vt:lpstr>
      <vt:lpstr>1级封锁协议</vt:lpstr>
      <vt:lpstr>1级封锁协议</vt:lpstr>
      <vt:lpstr>1级封锁协议</vt:lpstr>
      <vt:lpstr>1级封锁协议</vt:lpstr>
      <vt:lpstr> 2级封锁协议</vt:lpstr>
      <vt:lpstr>2级封锁协议</vt:lpstr>
      <vt:lpstr> 3级封锁协议</vt:lpstr>
      <vt:lpstr>3级封锁协议</vt:lpstr>
      <vt:lpstr>3级封锁协议</vt:lpstr>
      <vt:lpstr>4．封锁协议小结</vt:lpstr>
      <vt:lpstr>封锁协议小结(续)</vt:lpstr>
      <vt:lpstr>第十一章  并发控制</vt:lpstr>
      <vt:lpstr>11.4  活锁和死锁</vt:lpstr>
      <vt:lpstr>11.4.1  活锁</vt:lpstr>
      <vt:lpstr>如何避免活锁</vt:lpstr>
      <vt:lpstr>11.4.2  死锁</vt:lpstr>
      <vt:lpstr> 解决死锁的方法 </vt:lpstr>
      <vt:lpstr>1. 死锁的预防</vt:lpstr>
      <vt:lpstr>死锁的预防（续）</vt:lpstr>
      <vt:lpstr>2. 死锁的诊断与解除</vt:lpstr>
      <vt:lpstr>第十一章  并发控制</vt:lpstr>
      <vt:lpstr>11.5  并发调度的可串行性</vt:lpstr>
      <vt:lpstr>一、什么样的并发操作调度是正确的</vt:lpstr>
      <vt:lpstr>什么样的并发操作调度是正确的（续）</vt:lpstr>
      <vt:lpstr>什么样的并发操作调度是正确的（续）</vt:lpstr>
      <vt:lpstr>PowerPoint 演示文稿</vt:lpstr>
      <vt:lpstr>11.5  并发调度的可串行性</vt:lpstr>
      <vt:lpstr>二、如何保证并发操作的调度是正确的</vt:lpstr>
      <vt:lpstr>如何保证并发操作的调度是正确的（续）</vt:lpstr>
      <vt:lpstr>第十一章  并发控制</vt:lpstr>
      <vt:lpstr>11.6  两段锁协议</vt:lpstr>
      <vt:lpstr>第十一章  并发控制</vt:lpstr>
      <vt:lpstr>11.7  封锁的粒度</vt:lpstr>
      <vt:lpstr>11.7.1 封锁粒度</vt:lpstr>
      <vt:lpstr>一、什么是封锁粒度</vt:lpstr>
      <vt:lpstr>11.7.1 封锁粒度</vt:lpstr>
      <vt:lpstr>二、选择封锁粒度的原则</vt:lpstr>
      <vt:lpstr>选择封锁粒度的原则（续）</vt:lpstr>
      <vt:lpstr>11.7  封锁的粒度</vt:lpstr>
      <vt:lpstr>11.7.2 多粒度封锁</vt:lpstr>
      <vt:lpstr>11.7  封锁的粒度</vt:lpstr>
      <vt:lpstr>11.7.3 意向锁</vt:lpstr>
      <vt:lpstr>什么是意向锁</vt:lpstr>
      <vt:lpstr>常用意向锁</vt:lpstr>
      <vt:lpstr>意向锁（续）</vt:lpstr>
      <vt:lpstr>第十一章  并发控制</vt:lpstr>
      <vt:lpstr>11.8  小结</vt:lpstr>
      <vt:lpstr>小结（续）</vt:lpstr>
      <vt:lpstr>小结（续）</vt:lpstr>
      <vt:lpstr>小结（续）</vt:lpstr>
      <vt:lpstr>小结（续）</vt:lpstr>
    </vt:vector>
  </TitlesOfParts>
  <Company>idke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课程名称：数据库系统概论  课        时：72</dc:title>
  <dc:creator>RUC IDKE</dc:creator>
  <cp:lastModifiedBy>搞快点搞快点</cp:lastModifiedBy>
  <cp:revision>258</cp:revision>
  <dcterms:created xsi:type="dcterms:W3CDTF">2000-08-09T08:19:00Z</dcterms:created>
  <dcterms:modified xsi:type="dcterms:W3CDTF">2023-01-07T04:52:22Z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521331780338450089668AEB832D05E8</vt:lpwstr>
  </property>
  <property fmtid="{D5CDD505-2E9C-101B-9397-08002B2CF9AE}" pid="3" name="KSOProductBuildVer">
    <vt:lpwstr>2052-11.1.0.13703</vt:lpwstr>
  </property>
</Properties>
</file>